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77" r:id="rId3"/>
    <p:sldId id="278" r:id="rId4"/>
    <p:sldId id="281" r:id="rId5"/>
    <p:sldId id="286" r:id="rId6"/>
    <p:sldId id="308" r:id="rId7"/>
    <p:sldId id="355" r:id="rId8"/>
    <p:sldId id="311" r:id="rId9"/>
    <p:sldId id="287" r:id="rId10"/>
    <p:sldId id="357" r:id="rId11"/>
    <p:sldId id="263" r:id="rId12"/>
    <p:sldId id="317" r:id="rId13"/>
    <p:sldId id="319" r:id="rId14"/>
    <p:sldId id="318" r:id="rId15"/>
    <p:sldId id="320" r:id="rId16"/>
    <p:sldId id="384" r:id="rId17"/>
    <p:sldId id="379" r:id="rId18"/>
    <p:sldId id="358" r:id="rId19"/>
    <p:sldId id="322" r:id="rId20"/>
    <p:sldId id="266" r:id="rId21"/>
    <p:sldId id="267" r:id="rId22"/>
    <p:sldId id="327" r:id="rId23"/>
    <p:sldId id="377" r:id="rId24"/>
    <p:sldId id="350" r:id="rId25"/>
    <p:sldId id="352" r:id="rId26"/>
    <p:sldId id="359" r:id="rId27"/>
    <p:sldId id="361" r:id="rId28"/>
    <p:sldId id="362" r:id="rId29"/>
    <p:sldId id="363" r:id="rId30"/>
    <p:sldId id="364" r:id="rId31"/>
    <p:sldId id="365" r:id="rId32"/>
    <p:sldId id="295" r:id="rId33"/>
    <p:sldId id="336" r:id="rId34"/>
    <p:sldId id="367" r:id="rId35"/>
    <p:sldId id="337" r:id="rId36"/>
    <p:sldId id="371" r:id="rId37"/>
    <p:sldId id="345" r:id="rId38"/>
    <p:sldId id="347" r:id="rId39"/>
    <p:sldId id="372" r:id="rId40"/>
    <p:sldId id="373" r:id="rId41"/>
    <p:sldId id="30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41"/>
    <p:restoredTop sz="70673"/>
  </p:normalViewPr>
  <p:slideViewPr>
    <p:cSldViewPr snapToGrid="0" snapToObjects="1">
      <p:cViewPr varScale="1">
        <p:scale>
          <a:sx n="87" d="100"/>
          <a:sy n="87" d="100"/>
        </p:scale>
        <p:origin x="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C7D58-6592-1846-B3DB-D549DDE8371F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93ACE-A489-1C41-B163-D1FF0130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7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r>
              <a:rPr lang="en-US" baseline="0" dirty="0" smtClean="0"/>
              <a:t> and network operators today care about the problem of high tail latencies.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an app spawns multiple flows, it is important that all of them finish quickly,  in order to respond quickly to a user request.</a:t>
            </a:r>
          </a:p>
          <a:p>
            <a:endParaRPr lang="en-US" baseline="0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even some flows are delayed, the user response may be delayed or of lower 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Existing features are already useful.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the queueing components can already expose performance information like queue sizes and timestamps as metadata headers on packets as they are processed.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</a:t>
            </a:r>
            <a:r>
              <a:rPr lang="en-US" baseline="0" dirty="0" smtClean="0"/>
              <a:t> credit: </a:t>
            </a:r>
            <a:r>
              <a:rPr lang="en-US" baseline="0" dirty="0" err="1" smtClean="0"/>
              <a:t>Anirudh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Sivaraman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8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a</a:t>
            </a:r>
            <a:r>
              <a:rPr lang="en-US" baseline="0" dirty="0" smtClean="0"/>
              <a:t> natural solution of using a smaller but faster “cache”, with a slower but larger off-chip store with all the key-value pairs.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Arriving here 2 minutes after starting hardware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a</a:t>
            </a:r>
            <a:r>
              <a:rPr lang="en-US" baseline="0" dirty="0" smtClean="0"/>
              <a:t> natural solution of using a smaller but faster “cache”, with a slower but larger off-chip store with all the key-value pairs.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Arriving here 2 minutes after starting hardware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if there are multiple packets</a:t>
            </a:r>
            <a:r>
              <a:rPr lang="en-US" baseline="0" dirty="0" smtClean="0"/>
              <a:t> arriving one after another, and they all miss, the DRAM can’t support memory bandwidth of 1GHz.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if there are multiple packets</a:t>
            </a:r>
            <a:r>
              <a:rPr lang="en-US" baseline="0" dirty="0" smtClean="0"/>
              <a:t> arriving one after another, and they all miss, the DRAM can’t support memory bandwidth of 1GHz.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4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additional</a:t>
            </a:r>
            <a:r>
              <a:rPr lang="en-US" baseline="0" dirty="0" smtClean="0"/>
              <a:t> minute from last checkpoint.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97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walked through the standard approach</a:t>
            </a:r>
            <a:r>
              <a:rPr lang="en-US" baseline="0" dirty="0" smtClean="0"/>
              <a:t> o</a:t>
            </a:r>
            <a:r>
              <a:rPr lang="en-US" dirty="0" smtClean="0"/>
              <a:t>f reading back</a:t>
            </a:r>
            <a:r>
              <a:rPr lang="en-US" baseline="0" dirty="0" smtClean="0"/>
              <a:t> latest cache values, and then explained our design </a:t>
            </a:r>
            <a:r>
              <a:rPr lang="is-IS" baseline="0" dirty="0" smtClean="0"/>
              <a:t>… then this should be obvious. Do local updates and then merge later ... </a:t>
            </a:r>
            <a:r>
              <a:rPr lang="en-US" baseline="0" dirty="0" smtClean="0"/>
              <a:t>T</a:t>
            </a:r>
            <a:r>
              <a:rPr lang="is-IS" baseline="0" dirty="0" smtClean="0"/>
              <a:t>his question will come up naturally then. Turns out for a class of operations, yes; in general 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9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talk about EWMA, as an</a:t>
            </a:r>
            <a:r>
              <a:rPr lang="en-US" baseline="0" dirty="0" smtClean="0"/>
              <a:t> example of how the merge happens.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08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5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2:45</a:t>
            </a:r>
            <a:r>
              <a:rPr lang="en-US" baseline="0" dirty="0" smtClean="0"/>
              <a:t> after last checkpoint.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2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Hari: Try to categorize / put structure</a:t>
            </a:r>
          </a:p>
          <a:p>
            <a:endParaRPr lang="en-US" dirty="0" smtClean="0"/>
          </a:p>
          <a:p>
            <a:r>
              <a:rPr lang="en-US" dirty="0" smtClean="0"/>
              <a:t>Understanding congest</a:t>
            </a:r>
            <a:r>
              <a:rPr lang="en-US" baseline="0" dirty="0" smtClean="0"/>
              <a:t>ion control: </a:t>
            </a:r>
            <a:r>
              <a:rPr lang="en-US" dirty="0" smtClean="0"/>
              <a:t>Ns2/ns3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bullet point seems redundant, since others capture it.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Consider swapping this slide with existing measurement support – can talk abstractly about the latter then. Can talk about why the approaches don’t work for a _class_ of problems, not just one</a:t>
            </a:r>
            <a:r>
              <a:rPr lang="is-IS" baseline="0" dirty="0" smtClean="0">
                <a:sym typeface="Wingdings"/>
              </a:rPr>
              <a:t>…</a:t>
            </a:r>
          </a:p>
          <a:p>
            <a:endParaRPr lang="is-IS" baseline="0" dirty="0" smtClean="0">
              <a:sym typeface="Wingdings"/>
            </a:endParaRPr>
          </a:p>
          <a:p>
            <a:r>
              <a:rPr lang="is-IS" baseline="0" dirty="0" smtClean="0">
                <a:sym typeface="Wingdings"/>
              </a:rPr>
              <a:t>-- possible categorizations: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S</a:t>
            </a:r>
            <a:r>
              <a:rPr lang="is-IS" baseline="0" dirty="0" smtClean="0">
                <a:sym typeface="Wingdings"/>
              </a:rPr>
              <a:t>ource of information used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N</a:t>
            </a:r>
            <a:r>
              <a:rPr lang="is-IS" baseline="0" dirty="0" smtClean="0">
                <a:sym typeface="Wingdings"/>
              </a:rPr>
              <a:t>ature of problem (e.g., switch-level, flow-level, network-wide, ...)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L</a:t>
            </a:r>
            <a:r>
              <a:rPr lang="is-IS" baseline="0" dirty="0" smtClean="0">
                <a:sym typeface="Wingdings"/>
              </a:rPr>
              <a:t>atency, loss, ...</a:t>
            </a:r>
            <a:endParaRPr lang="en-US" baseline="0" dirty="0" smtClean="0">
              <a:sym typeface="Wingding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3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won’t be discussing the details of the hardware itself. But most components are already implemented in other computer systems. We don’t expect show stoppers.</a:t>
            </a:r>
          </a:p>
          <a:p>
            <a:endParaRPr lang="en-US" baseline="0" dirty="0" smtClean="0"/>
          </a:p>
          <a:p>
            <a:r>
              <a:rPr lang="en-US" dirty="0" smtClean="0"/>
              <a:t>There</a:t>
            </a:r>
            <a:r>
              <a:rPr lang="en-US" baseline="0" dirty="0" smtClean="0"/>
              <a:t> are limits on how much memory we can provision for the cache on chip. Will the processing overhead at the backing store be reasonable at such memory sizes? We perform a trace-driven evaluation to find out.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-----------------</a:t>
            </a:r>
          </a:p>
          <a:p>
            <a:endParaRPr lang="en-US" dirty="0" smtClean="0"/>
          </a:p>
          <a:p>
            <a:r>
              <a:rPr lang="en-US" dirty="0" smtClean="0"/>
              <a:t>Could</a:t>
            </a:r>
            <a:r>
              <a:rPr lang="en-US" baseline="0" dirty="0" smtClean="0"/>
              <a:t> cut this if needed.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“obviously we haven’t build any hardware yet, but thought totally carefully, but there are no big show-stoppers</a:t>
            </a:r>
            <a:r>
              <a:rPr lang="is-IS" baseline="0" dirty="0" smtClean="0"/>
              <a:t>…”</a:t>
            </a:r>
          </a:p>
          <a:p>
            <a:endParaRPr lang="is-IS" baseline="0" dirty="0" smtClean="0"/>
          </a:p>
          <a:p>
            <a:r>
              <a:rPr lang="en-US" baseline="0" dirty="0" smtClean="0"/>
              <a:t>C</a:t>
            </a:r>
            <a:r>
              <a:rPr lang="is-IS" baseline="0" dirty="0" smtClean="0"/>
              <a:t>omponents have all been built in hardware in other contexts. Have the slide but don’t need to walk through each.</a:t>
            </a:r>
          </a:p>
          <a:p>
            <a:endParaRPr lang="is-IS" baseline="0" dirty="0" smtClean="0"/>
          </a:p>
          <a:p>
            <a:r>
              <a:rPr lang="is-IS" baseline="0" dirty="0" smtClean="0"/>
              <a:t>SK: mention that we’ve done some trace-driven evaluations to measure cache eviction rates, etc. Evaluation with CAIDA trace </a:t>
            </a:r>
            <a:r>
              <a:rPr lang="is-IS" baseline="0" dirty="0" smtClean="0">
                <a:sym typeface="Wingdings"/>
              </a:rPr>
              <a:t> evaluation we did is that with a small enough cache of 2.5% memory, we can already process the updates to the backing store.</a:t>
            </a:r>
          </a:p>
          <a:p>
            <a:endParaRPr lang="is-IS" baseline="0" dirty="0" smtClean="0">
              <a:sym typeface="Wingdings"/>
            </a:endParaRPr>
          </a:p>
          <a:p>
            <a:r>
              <a:rPr lang="is-IS" baseline="0" dirty="0" smtClean="0">
                <a:sym typeface="Wingdings"/>
              </a:rPr>
              <a:t>Add one picture from the evaluation  benefits of the architecture in terms of reducing the load on the backend processing system. Not send every packet to the dram for merging.</a:t>
            </a:r>
          </a:p>
          <a:p>
            <a:r>
              <a:rPr lang="is-IS" baseline="0" dirty="0" smtClean="0">
                <a:sym typeface="Wingdings"/>
              </a:rPr>
              <a:t>Put one result (x times reduction relative to shipping off every packet to the DRAM). </a:t>
            </a:r>
            <a:r>
              <a:rPr lang="en-US" baseline="0" dirty="0" smtClean="0">
                <a:sym typeface="Wingdings"/>
              </a:rPr>
              <a:t>M</a:t>
            </a:r>
            <a:r>
              <a:rPr lang="is-IS" baseline="0" dirty="0" smtClean="0">
                <a:sym typeface="Wingdings"/>
              </a:rPr>
              <a:t>ore important point is that the backend data rate is low enough &amp; area overhead is small enough. We have reduced it relative to a baseline where you send everything to a dram...</a:t>
            </a:r>
          </a:p>
          <a:p>
            <a:endParaRPr lang="is-IS" baseline="0" dirty="0" smtClean="0">
              <a:sym typeface="Wingdings"/>
            </a:endParaRPr>
          </a:p>
          <a:p>
            <a:r>
              <a:rPr lang="is-IS" baseline="0" dirty="0" smtClean="0">
                <a:sym typeface="Wingdings"/>
              </a:rPr>
              <a:t>The specific numbers of tuples/sec etc. depend on the workload. “Preliminary evaluation” of feasibility with X SRAM and Y workload; you need a backend that has ZZ updates/sec. Could even be a standard KV store memcached/redis. 32Mbit is doable in hardware today... 2.5% area overhead relative to chip. </a:t>
            </a:r>
          </a:p>
          <a:p>
            <a:endParaRPr lang="is-IS" baseline="0" dirty="0" smtClean="0">
              <a:sym typeface="Wingdings"/>
            </a:endParaRPr>
          </a:p>
          <a:p>
            <a:r>
              <a:rPr lang="is-IS" baseline="0" dirty="0" smtClean="0">
                <a:sym typeface="Wingdings"/>
              </a:rPr>
              <a:t>what does “per switch” mean? 64X10Gb/s switch... </a:t>
            </a:r>
            <a:r>
              <a:rPr lang="en-US" baseline="0" dirty="0" smtClean="0">
                <a:sym typeface="Wingdings"/>
              </a:rPr>
              <a:t>A</a:t>
            </a:r>
            <a:r>
              <a:rPr lang="is-IS" baseline="0" dirty="0" smtClean="0">
                <a:sym typeface="Wingdings"/>
              </a:rPr>
              <a:t>t 30% utilization, processing 800K tuples per second is enough. Probably just 1-2 memcached servers for each switch.</a:t>
            </a:r>
          </a:p>
          <a:p>
            <a:r>
              <a:rPr lang="is-IS" baseline="0" dirty="0" smtClean="0">
                <a:sym typeface="Wingdings"/>
              </a:rPr>
              <a:t>-- citations for the few hundreds of 1000s of ops per second per core in the blogs.</a:t>
            </a:r>
          </a:p>
          <a:p>
            <a:r>
              <a:rPr lang="is-IS" baseline="0" dirty="0" smtClean="0">
                <a:sym typeface="Wingdings"/>
              </a:rPr>
              <a:t>-- 22.6M average sized packets per second is our traffic. 22.6 * 850 * 8 = 153,680 Mbits per second = 153 Gb/s that you can sustain using a few memcached cores.</a:t>
            </a:r>
          </a:p>
          <a:p>
            <a:r>
              <a:rPr lang="is-IS" baseline="0" dirty="0" smtClean="0">
                <a:sym typeface="Wingdings"/>
              </a:rPr>
              <a:t>Modern data center today: one multi-core server for several racks. Few cores can handle this much...</a:t>
            </a:r>
          </a:p>
          <a:p>
            <a:endParaRPr lang="is-IS" baseline="0" dirty="0" smtClean="0">
              <a:sym typeface="Wingdings"/>
            </a:endParaRPr>
          </a:p>
          <a:p>
            <a:r>
              <a:rPr lang="en-US" dirty="0" smtClean="0"/>
              <a:t>More</a:t>
            </a:r>
            <a:r>
              <a:rPr lang="en-US" baseline="0" dirty="0" smtClean="0"/>
              <a:t> important to explain what the test was and the parameters to put the numbers in context. People may not get hung up on the numbers.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64 servers at 10Gbit/s -&gt; couple of cores to process the backend traffic</a:t>
            </a:r>
          </a:p>
          <a:p>
            <a:endParaRPr lang="en-US" baseline="0" dirty="0" smtClean="0"/>
          </a:p>
          <a:p>
            <a:r>
              <a:rPr lang="en-US" dirty="0" smtClean="0"/>
              <a:t>1:64 ratio</a:t>
            </a:r>
            <a:r>
              <a:rPr lang="en-US" baseline="0" dirty="0" smtClean="0"/>
              <a:t> of monitoring servers to processing servers ... In practice probably even smaller (since multiple racks for each server). Overhead in terms of more servers is like 1-2%.</a:t>
            </a:r>
          </a:p>
          <a:p>
            <a:r>
              <a:rPr lang="en-US" dirty="0" err="1" smtClean="0"/>
              <a:t>Tetration</a:t>
            </a:r>
            <a:r>
              <a:rPr lang="en-US" dirty="0" smtClean="0"/>
              <a:t>: 1%</a:t>
            </a:r>
            <a:r>
              <a:rPr lang="en-US" baseline="0" dirty="0" smtClean="0"/>
              <a:t> additional capex for servers isn’t that much if it gives you that much more visibility.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800K * 128 bits / sec = 1280 Kbits/sec  = 102 </a:t>
            </a:r>
            <a:r>
              <a:rPr lang="en-US" baseline="0" dirty="0" err="1" smtClean="0"/>
              <a:t>Mbits</a:t>
            </a:r>
            <a:r>
              <a:rPr lang="en-US" baseline="0" dirty="0" smtClean="0"/>
              <a:t>/sec ~ about 1% of the bandwidth of the link itself!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6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</a:t>
            </a:r>
            <a:r>
              <a:rPr lang="en-US" baseline="0" dirty="0" smtClean="0"/>
              <a:t> cut this if needed.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“obviously we haven’t build any hardware yet, but thought totally carefully, but there are no big show-stoppers</a:t>
            </a:r>
            <a:r>
              <a:rPr lang="is-IS" baseline="0" dirty="0" smtClean="0"/>
              <a:t>…”</a:t>
            </a:r>
          </a:p>
          <a:p>
            <a:endParaRPr lang="is-IS" baseline="0" dirty="0" smtClean="0"/>
          </a:p>
          <a:p>
            <a:r>
              <a:rPr lang="en-US" baseline="0" dirty="0" smtClean="0"/>
              <a:t>C</a:t>
            </a:r>
            <a:r>
              <a:rPr lang="is-IS" baseline="0" dirty="0" smtClean="0"/>
              <a:t>omponents have all been built in hardware in other contexts. Have the slide but don’t need to walk through each.</a:t>
            </a:r>
          </a:p>
          <a:p>
            <a:endParaRPr lang="is-IS" baseline="0" dirty="0" smtClean="0"/>
          </a:p>
          <a:p>
            <a:r>
              <a:rPr lang="is-IS" baseline="0" dirty="0" smtClean="0"/>
              <a:t>SK: mention that we’ve done some trace-driven evaluations to measure cache eviction rates, etc. Evaluation with CAIDA trace </a:t>
            </a:r>
            <a:r>
              <a:rPr lang="is-IS" baseline="0" dirty="0" smtClean="0">
                <a:sym typeface="Wingdings"/>
              </a:rPr>
              <a:t> evaluation we did is that with a small enough cache of 2.5% memory, we can already process the updates to the backing store.</a:t>
            </a:r>
          </a:p>
          <a:p>
            <a:endParaRPr lang="is-IS" baseline="0" dirty="0" smtClean="0">
              <a:sym typeface="Wingdings"/>
            </a:endParaRPr>
          </a:p>
          <a:p>
            <a:r>
              <a:rPr lang="is-IS" baseline="0" dirty="0" smtClean="0">
                <a:sym typeface="Wingdings"/>
              </a:rPr>
              <a:t>Add one picture from the evaluation  benefits of the architecture in terms of reducing the load on the backend processing system. Not send every packet to the dram for merging.</a:t>
            </a:r>
          </a:p>
          <a:p>
            <a:r>
              <a:rPr lang="is-IS" baseline="0" dirty="0" smtClean="0">
                <a:sym typeface="Wingdings"/>
              </a:rPr>
              <a:t>Put one result (x times reduction relative to shipping off every packet to the DRAM). </a:t>
            </a:r>
            <a:r>
              <a:rPr lang="en-US" baseline="0" dirty="0" smtClean="0">
                <a:sym typeface="Wingdings"/>
              </a:rPr>
              <a:t>M</a:t>
            </a:r>
            <a:r>
              <a:rPr lang="is-IS" baseline="0" dirty="0" smtClean="0">
                <a:sym typeface="Wingdings"/>
              </a:rPr>
              <a:t>ore important point is that the backend data rate is low enough &amp; area overhead is small enough. We have reduced it relative to a baseline where you send everything to a dram...</a:t>
            </a:r>
          </a:p>
          <a:p>
            <a:endParaRPr lang="is-IS" baseline="0" dirty="0" smtClean="0">
              <a:sym typeface="Wingdings"/>
            </a:endParaRPr>
          </a:p>
          <a:p>
            <a:r>
              <a:rPr lang="is-IS" baseline="0" dirty="0" smtClean="0">
                <a:sym typeface="Wingdings"/>
              </a:rPr>
              <a:t>The specific numbers of tuples/sec etc. depend on the workload. “Preliminary evaluation” of feasibility with X SRAM and Y workload; you need a backend that has ZZ updates/sec. Could even be a standard KV store memcached/redis. 32Mbit is doable in hardware today... 2.5% area overhead relative to chip. </a:t>
            </a:r>
          </a:p>
          <a:p>
            <a:endParaRPr lang="is-IS" baseline="0" dirty="0" smtClean="0">
              <a:sym typeface="Wingdings"/>
            </a:endParaRPr>
          </a:p>
          <a:p>
            <a:r>
              <a:rPr lang="is-IS" baseline="0" dirty="0" smtClean="0">
                <a:sym typeface="Wingdings"/>
              </a:rPr>
              <a:t>what does “per switch” mean? 64X10Gb/s switch... </a:t>
            </a:r>
            <a:r>
              <a:rPr lang="en-US" baseline="0" dirty="0" smtClean="0">
                <a:sym typeface="Wingdings"/>
              </a:rPr>
              <a:t>A</a:t>
            </a:r>
            <a:r>
              <a:rPr lang="is-IS" baseline="0" dirty="0" smtClean="0">
                <a:sym typeface="Wingdings"/>
              </a:rPr>
              <a:t>t 30% utilization, processing 800K tuples per second is enough. Probably just 1-2 memcached servers for each switch.</a:t>
            </a:r>
          </a:p>
          <a:p>
            <a:r>
              <a:rPr lang="is-IS" baseline="0" dirty="0" smtClean="0">
                <a:sym typeface="Wingdings"/>
              </a:rPr>
              <a:t>-- citations for the few hundreds of 1000s of ops per second per core in the blogs.</a:t>
            </a:r>
          </a:p>
          <a:p>
            <a:r>
              <a:rPr lang="is-IS" baseline="0" dirty="0" smtClean="0">
                <a:sym typeface="Wingdings"/>
              </a:rPr>
              <a:t>-- 22.6M average sized packets per second is our traffic. 22.6 * 850 * 8 = 153,680 Mbits per second = 153 Gb/s that you can sustain using a few memcached cores.</a:t>
            </a:r>
          </a:p>
          <a:p>
            <a:r>
              <a:rPr lang="is-IS" baseline="0" dirty="0" smtClean="0">
                <a:sym typeface="Wingdings"/>
              </a:rPr>
              <a:t>Modern data center today: one multi-core server for several racks. Few cores can handle this much...</a:t>
            </a:r>
          </a:p>
          <a:p>
            <a:endParaRPr lang="is-IS" baseline="0" dirty="0" smtClean="0">
              <a:sym typeface="Wingdings"/>
            </a:endParaRPr>
          </a:p>
          <a:p>
            <a:r>
              <a:rPr lang="en-US" dirty="0" smtClean="0"/>
              <a:t>More</a:t>
            </a:r>
            <a:r>
              <a:rPr lang="en-US" baseline="0" dirty="0" smtClean="0"/>
              <a:t> important to explain what the test was and the parameters to put the numbers in context. People may not get hung up on the numbers.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64 servers at 10Gbit/s -&gt; couple of cores to process the backend traffic</a:t>
            </a:r>
          </a:p>
          <a:p>
            <a:endParaRPr lang="en-US" baseline="0" dirty="0" smtClean="0"/>
          </a:p>
          <a:p>
            <a:r>
              <a:rPr lang="en-US" dirty="0" smtClean="0"/>
              <a:t>1:64 ratio</a:t>
            </a:r>
            <a:r>
              <a:rPr lang="en-US" baseline="0" dirty="0" smtClean="0"/>
              <a:t> of monitoring servers to processing servers ... In practice probably even smaller (since multiple racks for each server). Overhead in terms of more servers is like 1-2%.</a:t>
            </a:r>
          </a:p>
          <a:p>
            <a:r>
              <a:rPr lang="en-US" dirty="0" err="1" smtClean="0"/>
              <a:t>Tetration</a:t>
            </a:r>
            <a:r>
              <a:rPr lang="en-US" dirty="0" smtClean="0"/>
              <a:t>: 1%</a:t>
            </a:r>
            <a:r>
              <a:rPr lang="en-US" baseline="0" dirty="0" smtClean="0"/>
              <a:t> additional capex for servers isn’t that much if it gives you that much more visibility.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800K * 128 bits / sec = 1280 Kbits/sec  = 102 </a:t>
            </a:r>
            <a:r>
              <a:rPr lang="en-US" baseline="0" dirty="0" err="1" smtClean="0"/>
              <a:t>Mbits</a:t>
            </a:r>
            <a:r>
              <a:rPr lang="en-US" baseline="0" dirty="0" smtClean="0"/>
              <a:t>/sec ~ about 1% of the bandwidth of the link itself! Useful.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05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Examples of flexible</a:t>
            </a:r>
            <a:r>
              <a:rPr lang="en-US" baseline="0" dirty="0" smtClean="0"/>
              <a:t> hardware/restricted language:</a:t>
            </a:r>
            <a:endParaRPr lang="en-US" dirty="0" smtClean="0"/>
          </a:p>
          <a:p>
            <a:pPr lvl="1"/>
            <a:r>
              <a:rPr lang="en-US" dirty="0" smtClean="0"/>
              <a:t>Generalized packet-order-dependent UDFs</a:t>
            </a:r>
          </a:p>
          <a:p>
            <a:pPr lvl="1"/>
            <a:r>
              <a:rPr lang="en-US" dirty="0" smtClean="0"/>
              <a:t>Restricted joins</a:t>
            </a:r>
          </a:p>
          <a:p>
            <a:endParaRPr lang="en-US" dirty="0" smtClean="0"/>
          </a:p>
          <a:p>
            <a:r>
              <a:rPr lang="en-US" dirty="0" smtClean="0"/>
              <a:t>1:30</a:t>
            </a:r>
            <a:r>
              <a:rPr lang="en-US" baseline="0" dirty="0" smtClean="0"/>
              <a:t> since last checkpoint.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add</a:t>
            </a:r>
            <a:r>
              <a:rPr lang="en-US" baseline="0" dirty="0" smtClean="0"/>
              <a:t> a “cross” mark to indicate the approach doesn’t really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 picture credit: http://</a:t>
            </a:r>
            <a:r>
              <a:rPr lang="en-US" dirty="0" err="1" smtClean="0"/>
              <a:t>www.cathub.tv</a:t>
            </a:r>
            <a:r>
              <a:rPr lang="en-US" dirty="0" smtClean="0"/>
              <a:t>/13-cats-using-computers-will-surprise-humans/</a:t>
            </a:r>
          </a:p>
          <a:p>
            <a:endParaRPr lang="en-US" dirty="0" smtClean="0"/>
          </a:p>
          <a:p>
            <a:r>
              <a:rPr lang="en-US" dirty="0" smtClean="0"/>
              <a:t>Code picture credit: http://</a:t>
            </a:r>
            <a:r>
              <a:rPr lang="en-US" dirty="0" err="1" smtClean="0"/>
              <a:t>www.lifehacker.com.au</a:t>
            </a:r>
            <a:r>
              <a:rPr lang="en-US" dirty="0" smtClean="0"/>
              <a:t>/2011/10/turn-your-desktop-into-an-ode-to-code-with-these-wallpapers/</a:t>
            </a:r>
          </a:p>
          <a:p>
            <a:endParaRPr lang="en-US" dirty="0" smtClean="0"/>
          </a:p>
          <a:p>
            <a:r>
              <a:rPr lang="en-US" dirty="0" smtClean="0"/>
              <a:t>Have</a:t>
            </a:r>
            <a:r>
              <a:rPr lang="en-US" baseline="0" dirty="0" smtClean="0"/>
              <a:t> this after the c</a:t>
            </a:r>
            <a:r>
              <a:rPr lang="en-US" dirty="0" smtClean="0"/>
              <a:t>ontributions slide</a:t>
            </a:r>
            <a:r>
              <a:rPr lang="en-US" baseline="0" dirty="0" smtClean="0"/>
              <a:t> to make it clearer from point of view of users/applications. ”what the system allows you to do”. Should be very brief.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flow to try: have contributions slide, then this high-level overview, then the query language &amp; hardware design, then talk about the design philosophy of “co-design” (or iterative design/joint design etc.)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5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(here</a:t>
            </a:r>
            <a:r>
              <a:rPr lang="en-US" baseline="0" dirty="0" smtClean="0"/>
              <a:t> around 4.5 minutes</a:t>
            </a:r>
            <a:r>
              <a:rPr lang="is-IS" baseline="0" dirty="0" smtClean="0"/>
              <a:t>… seems fine.)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r>
              <a:rPr lang="en-US" baseline="0" dirty="0" smtClean="0"/>
              <a:t> to introduce language: introduce the solution (not enough time to go through semantic features needed). Emphasize what is unique about the solution e.g., this is not exactly SQL because &lt;yada yada&gt;</a:t>
            </a:r>
            <a:r>
              <a:rPr lang="is-IS" baseline="0" dirty="0" smtClean="0"/>
              <a:t>…</a:t>
            </a:r>
          </a:p>
          <a:p>
            <a:endParaRPr lang="is-I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2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Packet-order-dependent:</a:t>
            </a:r>
            <a:r>
              <a:rPr lang="en-US" baseline="0" dirty="0" smtClean="0"/>
              <a:t> more recent queueing delays are more significant than ones in the past.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Packet-order-dependent:</a:t>
            </a:r>
            <a:r>
              <a:rPr lang="en-US" baseline="0" dirty="0" smtClean="0"/>
              <a:t> more recent queueing delays are more significant than ones in the past.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2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(Here </a:t>
            </a:r>
            <a:r>
              <a:rPr lang="en-US" dirty="0" smtClean="0"/>
              <a:t>around 9.5 </a:t>
            </a:r>
            <a:r>
              <a:rPr lang="en-US" smtClean="0"/>
              <a:t>minutes</a:t>
            </a:r>
            <a:r>
              <a:rPr lang="is-IS" smtClean="0"/>
              <a:t>…</a:t>
            </a:r>
            <a:r>
              <a:rPr lang="is-I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3ACE-A489-1C41-B163-D1FF0130F8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5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9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8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2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2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8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24D-E36C-AE4F-884C-E27A6E006F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324D-E36C-AE4F-884C-E27A6E006F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FCCE-7BFB-9F43-8A65-C6CBBDF8F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9.pn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36295"/>
            <a:ext cx="11887200" cy="1714798"/>
          </a:xfrm>
        </p:spPr>
        <p:txBody>
          <a:bodyPr>
            <a:noAutofit/>
          </a:bodyPr>
          <a:lstStyle/>
          <a:p>
            <a:r>
              <a:rPr lang="en-US" sz="5400" dirty="0" smtClean="0"/>
              <a:t>Hardware-Software Co-Design for</a:t>
            </a:r>
            <a:br>
              <a:rPr lang="en-US" sz="5400" dirty="0" smtClean="0"/>
            </a:br>
            <a:r>
              <a:rPr lang="en-US" sz="5400" dirty="0" smtClean="0"/>
              <a:t>Network Performance Measurement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146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Srinivas Narayana</a:t>
            </a:r>
          </a:p>
          <a:p>
            <a:r>
              <a:rPr lang="en-US" dirty="0" smtClean="0"/>
              <a:t>MIT CSAIL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47" y="4979386"/>
            <a:ext cx="1455400" cy="145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25" y="4995065"/>
            <a:ext cx="980719" cy="1471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85" y="4995065"/>
            <a:ext cx="970266" cy="145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08" y="4995065"/>
            <a:ext cx="1092276" cy="145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39" y="5010744"/>
            <a:ext cx="1144245" cy="145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92" y="4995065"/>
            <a:ext cx="1203714" cy="145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25" y="4979386"/>
            <a:ext cx="1542342" cy="14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56591"/>
            <a:ext cx="12192000" cy="5605670"/>
            <a:chOff x="0" y="556591"/>
            <a:chExt cx="12192000" cy="5605670"/>
          </a:xfrm>
        </p:grpSpPr>
        <p:sp>
          <p:nvSpPr>
            <p:cNvPr id="4" name="Rectangle 3"/>
            <p:cNvSpPr/>
            <p:nvPr/>
          </p:nvSpPr>
          <p:spPr>
            <a:xfrm>
              <a:off x="0" y="556591"/>
              <a:ext cx="12192000" cy="560567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09531"/>
              <a:ext cx="12192000" cy="3120887"/>
            </a:xfrm>
            <a:prstGeom prst="rect">
              <a:avLst/>
            </a:prstGeom>
            <a:solidFill>
              <a:srgbClr val="A31E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513" y="2723320"/>
              <a:ext cx="112709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</a:rPr>
                <a:t>Performance Query Language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Declarative language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SQL-like </a:t>
            </a:r>
            <a:r>
              <a:rPr lang="en-US" i="1" dirty="0" smtClean="0"/>
              <a:t>performance queries </a:t>
            </a:r>
            <a:r>
              <a:rPr lang="en-US" dirty="0" smtClean="0"/>
              <a:t>on an abstract table: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(Packet headers, </a:t>
            </a:r>
          </a:p>
          <a:p>
            <a:pPr marL="0" indent="0">
              <a:buNone/>
            </a:pPr>
            <a:r>
              <a:rPr lang="en-US" i="1" dirty="0" smtClean="0"/>
              <a:t>Queue id, </a:t>
            </a:r>
          </a:p>
          <a:p>
            <a:pPr marL="0" indent="0">
              <a:buNone/>
            </a:pPr>
            <a:r>
              <a:rPr lang="en-US" i="1" dirty="0" smtClean="0"/>
              <a:t>Queue size,</a:t>
            </a:r>
          </a:p>
          <a:p>
            <a:pPr marL="0" indent="0">
              <a:buNone/>
            </a:pPr>
            <a:r>
              <a:rPr lang="en-US" i="1" dirty="0" smtClean="0"/>
              <a:t>Time at queue ingress,</a:t>
            </a:r>
          </a:p>
          <a:p>
            <a:pPr marL="0" indent="0">
              <a:buNone/>
            </a:pPr>
            <a:r>
              <a:rPr lang="en-US" i="1" dirty="0" smtClean="0"/>
              <a:t>Time at queue egress,</a:t>
            </a:r>
          </a:p>
          <a:p>
            <a:pPr marL="0" indent="0">
              <a:buNone/>
            </a:pPr>
            <a:r>
              <a:rPr lang="en-US" i="1" dirty="0" smtClean="0"/>
              <a:t>Packet path info)</a:t>
            </a:r>
            <a:endParaRPr lang="en-US" i="1" dirty="0"/>
          </a:p>
        </p:txBody>
      </p:sp>
      <p:sp>
        <p:nvSpPr>
          <p:cNvPr id="4" name="Right Brace 3"/>
          <p:cNvSpPr/>
          <p:nvPr/>
        </p:nvSpPr>
        <p:spPr>
          <a:xfrm>
            <a:off x="4685655" y="2758698"/>
            <a:ext cx="1298713" cy="3418265"/>
          </a:xfrm>
          <a:prstGeom prst="rightBrac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61315" y="4096583"/>
            <a:ext cx="557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For all packets at all queues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6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Performance query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Queues and traffic sources with high latency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qid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FROM T </a:t>
            </a:r>
            <a:r>
              <a:rPr lang="en-US" dirty="0" smtClean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WHERE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tout – tin &gt; 1ms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628319" y="1825625"/>
            <a:ext cx="3725481" cy="1799486"/>
          </a:xfrm>
          <a:prstGeom prst="wedgeEllipseCallout">
            <a:avLst>
              <a:gd name="adj1" fmla="val -81752"/>
              <a:gd name="adj2" fmla="val 56486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88690" y="2190109"/>
            <a:ext cx="3691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Focus on packets with specific performance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74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Performance query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counts per connection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SELECT 5tuple, count </a:t>
            </a:r>
            <a:r>
              <a:rPr lang="en-US" dirty="0" smtClean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GROUPBY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5tuple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628319" y="1825625"/>
            <a:ext cx="3725481" cy="1799486"/>
          </a:xfrm>
          <a:prstGeom prst="wedgeEllipseCallout">
            <a:avLst>
              <a:gd name="adj1" fmla="val -129653"/>
              <a:gd name="adj2" fmla="val 64682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95166" y="2381838"/>
            <a:ext cx="369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Aggregation 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56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Performance query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Queue latency EWMA by connection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5tuple,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qid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ewma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GROUPBY 5tuple,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qid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def</a:t>
            </a:r>
            <a:r>
              <a:rPr lang="en-US" dirty="0" smtClean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ewma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lat_est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(tin, tout)):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lat_est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(1-alpha) *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lat_est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alpha * (tout-tin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7628319" y="1825625"/>
            <a:ext cx="3725481" cy="1799486"/>
          </a:xfrm>
          <a:prstGeom prst="wedgeEllipseCallout">
            <a:avLst>
              <a:gd name="adj1" fmla="val -105109"/>
              <a:gd name="adj2" fmla="val 59977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08898" y="2127838"/>
            <a:ext cx="3602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User-defined aggregation 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9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Performance query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29730" cy="4873349"/>
          </a:xfrm>
        </p:spPr>
        <p:txBody>
          <a:bodyPr>
            <a:normAutofit/>
          </a:bodyPr>
          <a:lstStyle/>
          <a:p>
            <a:r>
              <a:rPr lang="en-US" dirty="0" smtClean="0"/>
              <a:t>Queue latency EWMA by connection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5tuple,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qid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ewma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GROUPBY 5tuple,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qid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def</a:t>
            </a:r>
            <a:r>
              <a:rPr lang="en-US" dirty="0" smtClean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ewma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lat_est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(tin, tout)):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lat_est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(1-alpha) *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lat_est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alpha * (tout-tin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Fold functions</a:t>
            </a:r>
            <a:r>
              <a:rPr lang="en-US" i="1" dirty="0" smtClean="0"/>
              <a:t> </a:t>
            </a:r>
            <a:r>
              <a:rPr lang="en-US" dirty="0" smtClean="0"/>
              <a:t>with </a:t>
            </a:r>
            <a:r>
              <a:rPr lang="en-US" i="1" dirty="0" smtClean="0"/>
              <a:t>bounded state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7281333" y="3760047"/>
            <a:ext cx="1439333" cy="6256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7628319" y="1825625"/>
            <a:ext cx="3725481" cy="1799486"/>
          </a:xfrm>
          <a:prstGeom prst="wedgeEllipseCallout">
            <a:avLst>
              <a:gd name="adj1" fmla="val -61474"/>
              <a:gd name="adj2" fmla="val 104204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39182" y="2288902"/>
            <a:ext cx="406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Packet-order-dependent</a:t>
            </a:r>
            <a:endParaRPr lang="en-US" sz="2800" dirty="0" smtClean="0"/>
          </a:p>
          <a:p>
            <a:pPr algn="ctr"/>
            <a:r>
              <a:rPr lang="en-US" sz="2800" dirty="0" smtClean="0"/>
              <a:t>function (unlike SQL)</a:t>
            </a:r>
          </a:p>
        </p:txBody>
      </p:sp>
    </p:spTree>
    <p:extLst>
      <p:ext uri="{BB962C8B-B14F-4D97-AF65-F5344CB8AC3E}">
        <p14:creationId xmlns:p14="http://schemas.microsoft.com/office/powerpoint/2010/main" val="45720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Performance query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29730" cy="4873349"/>
          </a:xfrm>
        </p:spPr>
        <p:txBody>
          <a:bodyPr>
            <a:normAutofit/>
          </a:bodyPr>
          <a:lstStyle/>
          <a:p>
            <a:r>
              <a:rPr lang="en-US" dirty="0" smtClean="0"/>
              <a:t>Queue latency EWMA by connection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5tuple,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qid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ewma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GROUPBY 5tuple,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qid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def</a:t>
            </a:r>
            <a:r>
              <a:rPr lang="en-US" dirty="0" smtClean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ewma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lat_est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(tin, tout)):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lat_est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(1-alpha) *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lat_est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alpha * (tout-tin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Fold functions</a:t>
            </a:r>
            <a:r>
              <a:rPr lang="en-US" i="1" dirty="0" smtClean="0"/>
              <a:t> </a:t>
            </a:r>
            <a:r>
              <a:rPr lang="en-US" dirty="0" smtClean="0"/>
              <a:t>with </a:t>
            </a:r>
            <a:r>
              <a:rPr lang="en-US" i="1" dirty="0" smtClean="0"/>
              <a:t>bounded state: </a:t>
            </a:r>
            <a:r>
              <a:rPr lang="en-US" dirty="0" smtClean="0">
                <a:solidFill>
                  <a:srgbClr val="C00000"/>
                </a:solidFill>
              </a:rPr>
              <a:t>guided by hardware feasibility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7281333" y="3760047"/>
            <a:ext cx="1439333" cy="6256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7628319" y="1825625"/>
            <a:ext cx="3725481" cy="1799486"/>
          </a:xfrm>
          <a:prstGeom prst="wedgeEllipseCallout">
            <a:avLst>
              <a:gd name="adj1" fmla="val -61474"/>
              <a:gd name="adj2" fmla="val 104204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39182" y="2288902"/>
            <a:ext cx="406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Packet-order-dependent</a:t>
            </a:r>
            <a:endParaRPr lang="en-US" sz="2800" dirty="0" smtClean="0"/>
          </a:p>
          <a:p>
            <a:pPr algn="ctr"/>
            <a:r>
              <a:rPr lang="en-US" sz="2800" dirty="0" smtClean="0"/>
              <a:t>function (unlike SQL)</a:t>
            </a:r>
          </a:p>
        </p:txBody>
      </p:sp>
    </p:spTree>
    <p:extLst>
      <p:ext uri="{BB962C8B-B14F-4D97-AF65-F5344CB8AC3E}">
        <p14:creationId xmlns:p14="http://schemas.microsoft.com/office/powerpoint/2010/main" val="4969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Performance query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also enables composing multiple queries through JOINs</a:t>
            </a:r>
          </a:p>
          <a:p>
            <a:endParaRPr lang="en-US" dirty="0"/>
          </a:p>
          <a:p>
            <a:r>
              <a:rPr lang="en-US" dirty="0" smtClean="0"/>
              <a:t>See paper for more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556591"/>
            <a:chExt cx="12192000" cy="5605670"/>
          </a:xfrm>
        </p:grpSpPr>
        <p:sp>
          <p:nvSpPr>
            <p:cNvPr id="4" name="Rectangle 3"/>
            <p:cNvSpPr/>
            <p:nvPr/>
          </p:nvSpPr>
          <p:spPr>
            <a:xfrm>
              <a:off x="0" y="556591"/>
              <a:ext cx="12192000" cy="560567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09531"/>
              <a:ext cx="12192000" cy="3120887"/>
            </a:xfrm>
            <a:prstGeom prst="rect">
              <a:avLst/>
            </a:prstGeom>
            <a:solidFill>
              <a:srgbClr val="A31E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9026" y="2723320"/>
              <a:ext cx="118474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</a:rPr>
                <a:t>Hardware </a:t>
              </a:r>
              <a:r>
                <a:rPr lang="en-US" sz="5400" smtClean="0">
                  <a:solidFill>
                    <a:schemeClr val="bg1"/>
                  </a:solidFill>
                </a:rPr>
                <a:t>for Performance Measurement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7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Existing features useful!</a:t>
            </a:r>
            <a:endParaRPr lang="en-US" dirty="0"/>
          </a:p>
        </p:txBody>
      </p:sp>
      <p:grpSp>
        <p:nvGrpSpPr>
          <p:cNvPr id="339" name="Group 338"/>
          <p:cNvGrpSpPr/>
          <p:nvPr/>
        </p:nvGrpSpPr>
        <p:grpSpPr>
          <a:xfrm>
            <a:off x="143936" y="1893886"/>
            <a:ext cx="8391640" cy="4258324"/>
            <a:chOff x="804334" y="1606023"/>
            <a:chExt cx="8391640" cy="4258324"/>
          </a:xfrm>
        </p:grpSpPr>
        <p:grpSp>
          <p:nvGrpSpPr>
            <p:cNvPr id="319" name="Group 318"/>
            <p:cNvGrpSpPr/>
            <p:nvPr/>
          </p:nvGrpSpPr>
          <p:grpSpPr>
            <a:xfrm>
              <a:off x="5818567" y="2366860"/>
              <a:ext cx="3016451" cy="191047"/>
              <a:chOff x="1920389" y="2693432"/>
              <a:chExt cx="4419600" cy="190500"/>
            </a:xfrm>
          </p:grpSpPr>
          <p:cxnSp>
            <p:nvCxnSpPr>
              <p:cNvPr id="320" name="Straight Connector 319"/>
              <p:cNvCxnSpPr/>
              <p:nvPr/>
            </p:nvCxnSpPr>
            <p:spPr>
              <a:xfrm>
                <a:off x="1920389" y="2693432"/>
                <a:ext cx="0" cy="190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6339989" y="2693432"/>
                <a:ext cx="0" cy="190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flipH="1">
                <a:off x="1920389" y="2793595"/>
                <a:ext cx="44195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3" name="TextBox 322"/>
            <p:cNvSpPr txBox="1"/>
            <p:nvPr/>
          </p:nvSpPr>
          <p:spPr>
            <a:xfrm>
              <a:off x="6453610" y="2022979"/>
              <a:ext cx="1680850" cy="408897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n-US" dirty="0" smtClean="0">
                  <a:cs typeface="Seravek"/>
                </a:rPr>
                <a:t>Egress pipeline</a:t>
              </a:r>
              <a:endParaRPr lang="en-US" dirty="0">
                <a:cs typeface="Seravek"/>
              </a:endParaRPr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1137220" y="2384042"/>
              <a:ext cx="3016451" cy="191047"/>
              <a:chOff x="1920389" y="2693432"/>
              <a:chExt cx="4419600" cy="190500"/>
            </a:xfrm>
          </p:grpSpPr>
          <p:cxnSp>
            <p:nvCxnSpPr>
              <p:cNvPr id="330" name="Straight Connector 329"/>
              <p:cNvCxnSpPr/>
              <p:nvPr/>
            </p:nvCxnSpPr>
            <p:spPr>
              <a:xfrm>
                <a:off x="1920389" y="2693432"/>
                <a:ext cx="0" cy="190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6339989" y="2693432"/>
                <a:ext cx="0" cy="190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flipH="1">
                <a:off x="1920389" y="2793595"/>
                <a:ext cx="44195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3" name="TextBox 332"/>
            <p:cNvSpPr txBox="1"/>
            <p:nvPr/>
          </p:nvSpPr>
          <p:spPr>
            <a:xfrm>
              <a:off x="1772263" y="2040161"/>
              <a:ext cx="1788252" cy="408897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n-US" dirty="0" smtClean="0">
                  <a:cs typeface="Seravek"/>
                </a:rPr>
                <a:t>Ingress pipeline</a:t>
              </a:r>
              <a:endParaRPr lang="en-US" dirty="0">
                <a:cs typeface="Seravek"/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4392066" y="2426047"/>
              <a:ext cx="1230395" cy="3209586"/>
              <a:chOff x="6400800" y="2362200"/>
              <a:chExt cx="1181100" cy="32004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6400800" y="2362200"/>
                <a:ext cx="1181100" cy="32004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30622" tIns="65311" rIns="130622" bIns="65311" rtlCol="0" anchor="ctr"/>
              <a:lstStyle/>
              <a:p>
                <a:pPr algn="ctr"/>
                <a:endParaRPr lang="en-US" dirty="0">
                  <a:latin typeface="Seravek"/>
                  <a:cs typeface="Seravek"/>
                </a:endParaRPr>
              </a:p>
            </p:txBody>
          </p:sp>
          <p:grpSp>
            <p:nvGrpSpPr>
              <p:cNvPr id="107" name="Group 65"/>
              <p:cNvGrpSpPr/>
              <p:nvPr/>
            </p:nvGrpSpPr>
            <p:grpSpPr>
              <a:xfrm>
                <a:off x="6749312" y="3009900"/>
                <a:ext cx="527788" cy="298464"/>
                <a:chOff x="7660968" y="1751777"/>
                <a:chExt cx="1040580" cy="450645"/>
              </a:xfrm>
            </p:grpSpPr>
            <p:sp>
              <p:nvSpPr>
                <p:cNvPr id="120" name="Freeform 119"/>
                <p:cNvSpPr/>
                <p:nvPr/>
              </p:nvSpPr>
              <p:spPr>
                <a:xfrm>
                  <a:off x="7660968" y="1751777"/>
                  <a:ext cx="1040580" cy="450645"/>
                </a:xfrm>
                <a:custGeom>
                  <a:avLst/>
                  <a:gdLst>
                    <a:gd name="connsiteX0" fmla="*/ 0 w 1040580"/>
                    <a:gd name="connsiteY0" fmla="*/ 0 h 450645"/>
                    <a:gd name="connsiteX1" fmla="*/ 1040580 w 1040580"/>
                    <a:gd name="connsiteY1" fmla="*/ 8193 h 450645"/>
                    <a:gd name="connsiteX2" fmla="*/ 1032387 w 1040580"/>
                    <a:gd name="connsiteY2" fmla="*/ 450645 h 450645"/>
                    <a:gd name="connsiteX3" fmla="*/ 16387 w 1040580"/>
                    <a:gd name="connsiteY3" fmla="*/ 442451 h 450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80" h="450645">
                      <a:moveTo>
                        <a:pt x="0" y="0"/>
                      </a:moveTo>
                      <a:lnTo>
                        <a:pt x="1040580" y="8193"/>
                      </a:lnTo>
                      <a:lnTo>
                        <a:pt x="1032387" y="450645"/>
                      </a:lnTo>
                      <a:lnTo>
                        <a:pt x="16387" y="44245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ravek"/>
                    <a:cs typeface="Seravek"/>
                  </a:endParaRPr>
                </a:p>
              </p:txBody>
            </p: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8501629" y="1751777"/>
                  <a:ext cx="0" cy="450645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8268933" y="1751777"/>
                  <a:ext cx="0" cy="450645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70"/>
              <p:cNvGrpSpPr/>
              <p:nvPr/>
            </p:nvGrpSpPr>
            <p:grpSpPr>
              <a:xfrm>
                <a:off x="6749312" y="3511536"/>
                <a:ext cx="527788" cy="298464"/>
                <a:chOff x="7660968" y="1751777"/>
                <a:chExt cx="1040580" cy="450645"/>
              </a:xfrm>
            </p:grpSpPr>
            <p:sp>
              <p:nvSpPr>
                <p:cNvPr id="117" name="Freeform 116"/>
                <p:cNvSpPr/>
                <p:nvPr/>
              </p:nvSpPr>
              <p:spPr>
                <a:xfrm>
                  <a:off x="7660968" y="1751777"/>
                  <a:ext cx="1040580" cy="450645"/>
                </a:xfrm>
                <a:custGeom>
                  <a:avLst/>
                  <a:gdLst>
                    <a:gd name="connsiteX0" fmla="*/ 0 w 1040580"/>
                    <a:gd name="connsiteY0" fmla="*/ 0 h 450645"/>
                    <a:gd name="connsiteX1" fmla="*/ 1040580 w 1040580"/>
                    <a:gd name="connsiteY1" fmla="*/ 8193 h 450645"/>
                    <a:gd name="connsiteX2" fmla="*/ 1032387 w 1040580"/>
                    <a:gd name="connsiteY2" fmla="*/ 450645 h 450645"/>
                    <a:gd name="connsiteX3" fmla="*/ 16387 w 1040580"/>
                    <a:gd name="connsiteY3" fmla="*/ 442451 h 450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80" h="450645">
                      <a:moveTo>
                        <a:pt x="0" y="0"/>
                      </a:moveTo>
                      <a:lnTo>
                        <a:pt x="1040580" y="8193"/>
                      </a:lnTo>
                      <a:lnTo>
                        <a:pt x="1032387" y="450645"/>
                      </a:lnTo>
                      <a:lnTo>
                        <a:pt x="16387" y="44245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ravek"/>
                    <a:cs typeface="Seravek"/>
                  </a:endParaRPr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8501629" y="1751777"/>
                  <a:ext cx="0" cy="450645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8268933" y="1751777"/>
                  <a:ext cx="0" cy="450645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65"/>
              <p:cNvGrpSpPr/>
              <p:nvPr/>
            </p:nvGrpSpPr>
            <p:grpSpPr>
              <a:xfrm>
                <a:off x="6749312" y="4006836"/>
                <a:ext cx="527788" cy="298464"/>
                <a:chOff x="7660968" y="1751777"/>
                <a:chExt cx="1040580" cy="450645"/>
              </a:xfrm>
            </p:grpSpPr>
            <p:sp>
              <p:nvSpPr>
                <p:cNvPr id="114" name="Freeform 113"/>
                <p:cNvSpPr/>
                <p:nvPr/>
              </p:nvSpPr>
              <p:spPr>
                <a:xfrm>
                  <a:off x="7660968" y="1751777"/>
                  <a:ext cx="1040580" cy="450645"/>
                </a:xfrm>
                <a:custGeom>
                  <a:avLst/>
                  <a:gdLst>
                    <a:gd name="connsiteX0" fmla="*/ 0 w 1040580"/>
                    <a:gd name="connsiteY0" fmla="*/ 0 h 450645"/>
                    <a:gd name="connsiteX1" fmla="*/ 1040580 w 1040580"/>
                    <a:gd name="connsiteY1" fmla="*/ 8193 h 450645"/>
                    <a:gd name="connsiteX2" fmla="*/ 1032387 w 1040580"/>
                    <a:gd name="connsiteY2" fmla="*/ 450645 h 450645"/>
                    <a:gd name="connsiteX3" fmla="*/ 16387 w 1040580"/>
                    <a:gd name="connsiteY3" fmla="*/ 442451 h 450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80" h="450645">
                      <a:moveTo>
                        <a:pt x="0" y="0"/>
                      </a:moveTo>
                      <a:lnTo>
                        <a:pt x="1040580" y="8193"/>
                      </a:lnTo>
                      <a:lnTo>
                        <a:pt x="1032387" y="450645"/>
                      </a:lnTo>
                      <a:lnTo>
                        <a:pt x="16387" y="44245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ravek"/>
                    <a:cs typeface="Seravek"/>
                  </a:endParaRPr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8501629" y="1751777"/>
                  <a:ext cx="0" cy="450645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8268933" y="1751777"/>
                  <a:ext cx="0" cy="450645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70"/>
              <p:cNvGrpSpPr/>
              <p:nvPr/>
            </p:nvGrpSpPr>
            <p:grpSpPr>
              <a:xfrm>
                <a:off x="6749312" y="4502136"/>
                <a:ext cx="527788" cy="298464"/>
                <a:chOff x="7660968" y="1751777"/>
                <a:chExt cx="1040580" cy="450645"/>
              </a:xfrm>
            </p:grpSpPr>
            <p:sp>
              <p:nvSpPr>
                <p:cNvPr id="111" name="Freeform 110"/>
                <p:cNvSpPr/>
                <p:nvPr/>
              </p:nvSpPr>
              <p:spPr>
                <a:xfrm>
                  <a:off x="7660968" y="1751777"/>
                  <a:ext cx="1040580" cy="450645"/>
                </a:xfrm>
                <a:custGeom>
                  <a:avLst/>
                  <a:gdLst>
                    <a:gd name="connsiteX0" fmla="*/ 0 w 1040580"/>
                    <a:gd name="connsiteY0" fmla="*/ 0 h 450645"/>
                    <a:gd name="connsiteX1" fmla="*/ 1040580 w 1040580"/>
                    <a:gd name="connsiteY1" fmla="*/ 8193 h 450645"/>
                    <a:gd name="connsiteX2" fmla="*/ 1032387 w 1040580"/>
                    <a:gd name="connsiteY2" fmla="*/ 450645 h 450645"/>
                    <a:gd name="connsiteX3" fmla="*/ 16387 w 1040580"/>
                    <a:gd name="connsiteY3" fmla="*/ 442451 h 450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580" h="450645">
                      <a:moveTo>
                        <a:pt x="0" y="0"/>
                      </a:moveTo>
                      <a:lnTo>
                        <a:pt x="1040580" y="8193"/>
                      </a:lnTo>
                      <a:lnTo>
                        <a:pt x="1032387" y="450645"/>
                      </a:lnTo>
                      <a:lnTo>
                        <a:pt x="16387" y="442451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ravek"/>
                    <a:cs typeface="Seravek"/>
                  </a:endParaRPr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8501629" y="1751777"/>
                  <a:ext cx="0" cy="450645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8268933" y="1751777"/>
                  <a:ext cx="0" cy="450645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42"/>
            <p:cNvGrpSpPr/>
            <p:nvPr/>
          </p:nvGrpSpPr>
          <p:grpSpPr>
            <a:xfrm>
              <a:off x="5634132" y="3412449"/>
              <a:ext cx="3367506" cy="1192610"/>
              <a:chOff x="1707458" y="1778000"/>
              <a:chExt cx="4254836" cy="1181787"/>
            </a:xfrm>
          </p:grpSpPr>
          <p:cxnSp>
            <p:nvCxnSpPr>
              <p:cNvPr id="172" name="Straight Arrow Connector 171"/>
              <p:cNvCxnSpPr/>
              <p:nvPr/>
            </p:nvCxnSpPr>
            <p:spPr>
              <a:xfrm>
                <a:off x="1707458" y="1778000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>
                <a:off x="1707458" y="1905818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>
                <a:off x="1707458" y="2033636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>
                <a:off x="1707458" y="2161454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>
              <a:xfrm>
                <a:off x="1707458" y="2289272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1707458" y="2417090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>
                <a:off x="1707458" y="2544908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>
              <a:xfrm>
                <a:off x="1707458" y="2672726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>
                <a:off x="1707458" y="2800544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>
                <a:off x="1707458" y="2928362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/>
          </p:nvGrpSpPr>
          <p:grpSpPr>
            <a:xfrm>
              <a:off x="5779400" y="2586685"/>
              <a:ext cx="1328189" cy="3124200"/>
              <a:chOff x="7886699" y="2971800"/>
              <a:chExt cx="1328189" cy="3124200"/>
            </a:xfrm>
          </p:grpSpPr>
          <p:grpSp>
            <p:nvGrpSpPr>
              <p:cNvPr id="183" name="Group 182"/>
              <p:cNvGrpSpPr/>
              <p:nvPr/>
            </p:nvGrpSpPr>
            <p:grpSpPr>
              <a:xfrm>
                <a:off x="7886699" y="2971800"/>
                <a:ext cx="1328189" cy="2832100"/>
                <a:chOff x="1742013" y="2971800"/>
                <a:chExt cx="1320339" cy="2832100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1824947" y="2971800"/>
                  <a:ext cx="1109765" cy="2832100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86" name="Group 185"/>
                <p:cNvGrpSpPr/>
                <p:nvPr/>
              </p:nvGrpSpPr>
              <p:grpSpPr>
                <a:xfrm>
                  <a:off x="1889935" y="3530971"/>
                  <a:ext cx="981004" cy="1917329"/>
                  <a:chOff x="1905000" y="3378571"/>
                  <a:chExt cx="981004" cy="1917329"/>
                </a:xfrm>
              </p:grpSpPr>
              <p:grpSp>
                <p:nvGrpSpPr>
                  <p:cNvPr id="188" name="Group 187"/>
                  <p:cNvGrpSpPr/>
                  <p:nvPr/>
                </p:nvGrpSpPr>
                <p:grpSpPr>
                  <a:xfrm>
                    <a:off x="1905000" y="3378571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09" name="Rectangle 208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0" name="Trapezoid 209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9" name="Group 188"/>
                  <p:cNvGrpSpPr/>
                  <p:nvPr/>
                </p:nvGrpSpPr>
                <p:grpSpPr>
                  <a:xfrm>
                    <a:off x="1905000" y="3709142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06" name="Rectangle 205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7" name="Trapezoid 206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0" name="Group 189"/>
                  <p:cNvGrpSpPr/>
                  <p:nvPr/>
                </p:nvGrpSpPr>
                <p:grpSpPr>
                  <a:xfrm>
                    <a:off x="1905000" y="4038600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03" name="Rectangle 202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4" name="Trapezoid 203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1" name="Group 190"/>
                  <p:cNvGrpSpPr/>
                  <p:nvPr/>
                </p:nvGrpSpPr>
                <p:grpSpPr>
                  <a:xfrm>
                    <a:off x="1905000" y="4381500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00" name="Rectangle 199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1" name="Trapezoid 200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2" name="Group 191"/>
                  <p:cNvGrpSpPr/>
                  <p:nvPr/>
                </p:nvGrpSpPr>
                <p:grpSpPr>
                  <a:xfrm>
                    <a:off x="1905000" y="4712071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197" name="Rectangle 196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8" name="Trapezoid 197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3" name="Group 192"/>
                  <p:cNvGrpSpPr/>
                  <p:nvPr/>
                </p:nvGrpSpPr>
                <p:grpSpPr>
                  <a:xfrm>
                    <a:off x="1905000" y="5060958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194" name="Rectangle 193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5" name="Trapezoid 194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87" name="TextBox 186"/>
                <p:cNvSpPr txBox="1"/>
                <p:nvPr/>
              </p:nvSpPr>
              <p:spPr>
                <a:xfrm>
                  <a:off x="1742013" y="3157859"/>
                  <a:ext cx="1320339" cy="378119"/>
                </a:xfrm>
                <a:prstGeom prst="rect">
                  <a:avLst/>
                </a:prstGeom>
                <a:noFill/>
              </p:spPr>
              <p:txBody>
                <a:bodyPr wrap="none" lIns="130622" tIns="65311" rIns="130622" bIns="65311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0000"/>
                      </a:solidFill>
                      <a:cs typeface="Seravek"/>
                    </a:rPr>
                    <a:t>match/action</a:t>
                  </a:r>
                  <a:endParaRPr lang="en-US" sz="1600" dirty="0">
                    <a:solidFill>
                      <a:srgbClr val="000000"/>
                    </a:solidFill>
                    <a:cs typeface="Seravek"/>
                  </a:endParaRPr>
                </a:p>
              </p:txBody>
            </p:sp>
          </p:grpSp>
          <p:sp>
            <p:nvSpPr>
              <p:cNvPr id="184" name="TextBox 183"/>
              <p:cNvSpPr txBox="1"/>
              <p:nvPr/>
            </p:nvSpPr>
            <p:spPr>
              <a:xfrm>
                <a:off x="8092485" y="5725608"/>
                <a:ext cx="1111324" cy="37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Seravek"/>
                  <a:cs typeface="Seravek"/>
                </a:endParaRP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7566236" y="2573984"/>
              <a:ext cx="1328189" cy="3135841"/>
              <a:chOff x="9673535" y="2959099"/>
              <a:chExt cx="1328189" cy="3135841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9673535" y="2959099"/>
                <a:ext cx="1328189" cy="2827867"/>
                <a:chOff x="1742013" y="2971799"/>
                <a:chExt cx="1320339" cy="2827867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824947" y="2971799"/>
                  <a:ext cx="1109765" cy="2827867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6" name="Group 215"/>
                <p:cNvGrpSpPr/>
                <p:nvPr/>
              </p:nvGrpSpPr>
              <p:grpSpPr>
                <a:xfrm>
                  <a:off x="1889935" y="3530971"/>
                  <a:ext cx="981004" cy="1917329"/>
                  <a:chOff x="1905000" y="3378571"/>
                  <a:chExt cx="981004" cy="1917329"/>
                </a:xfrm>
              </p:grpSpPr>
              <p:grpSp>
                <p:nvGrpSpPr>
                  <p:cNvPr id="218" name="Group 217"/>
                  <p:cNvGrpSpPr/>
                  <p:nvPr/>
                </p:nvGrpSpPr>
                <p:grpSpPr>
                  <a:xfrm>
                    <a:off x="1905000" y="3378571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39" name="Rectangle 238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40" name="Trapezoid 239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41" name="Straight Connector 240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9" name="Group 218"/>
                  <p:cNvGrpSpPr/>
                  <p:nvPr/>
                </p:nvGrpSpPr>
                <p:grpSpPr>
                  <a:xfrm>
                    <a:off x="1905000" y="3709142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36" name="Rectangle 235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7" name="Trapezoid 236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38" name="Straight Connector 237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0" name="Group 219"/>
                  <p:cNvGrpSpPr/>
                  <p:nvPr/>
                </p:nvGrpSpPr>
                <p:grpSpPr>
                  <a:xfrm>
                    <a:off x="1905000" y="4038600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33" name="Rectangle 232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4" name="Trapezoid 233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35" name="Straight Connector 234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1" name="Group 220"/>
                  <p:cNvGrpSpPr/>
                  <p:nvPr/>
                </p:nvGrpSpPr>
                <p:grpSpPr>
                  <a:xfrm>
                    <a:off x="1905000" y="4381500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30" name="Rectangle 229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31" name="Trapezoid 230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32" name="Straight Connector 231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2" name="Group 221"/>
                  <p:cNvGrpSpPr/>
                  <p:nvPr/>
                </p:nvGrpSpPr>
                <p:grpSpPr>
                  <a:xfrm>
                    <a:off x="1905000" y="4712071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27" name="Rectangle 226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8" name="Trapezoid 227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29" name="Straight Connector 228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3" name="Group 222"/>
                  <p:cNvGrpSpPr/>
                  <p:nvPr/>
                </p:nvGrpSpPr>
                <p:grpSpPr>
                  <a:xfrm>
                    <a:off x="1905000" y="5060958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24" name="Rectangle 223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25" name="Trapezoid 224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17" name="TextBox 216"/>
                <p:cNvSpPr txBox="1"/>
                <p:nvPr/>
              </p:nvSpPr>
              <p:spPr>
                <a:xfrm>
                  <a:off x="1742013" y="3157859"/>
                  <a:ext cx="1320339" cy="378119"/>
                </a:xfrm>
                <a:prstGeom prst="rect">
                  <a:avLst/>
                </a:prstGeom>
                <a:noFill/>
              </p:spPr>
              <p:txBody>
                <a:bodyPr wrap="none" lIns="130622" tIns="65311" rIns="130622" bIns="65311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0000"/>
                      </a:solidFill>
                      <a:cs typeface="Seravek"/>
                    </a:rPr>
                    <a:t>match/action</a:t>
                  </a:r>
                  <a:endParaRPr lang="en-US" sz="1600" dirty="0">
                    <a:solidFill>
                      <a:srgbClr val="000000"/>
                    </a:solidFill>
                    <a:cs typeface="Seravek"/>
                  </a:endParaRPr>
                </a:p>
              </p:txBody>
            </p:sp>
          </p:grpSp>
          <p:sp>
            <p:nvSpPr>
              <p:cNvPr id="214" name="TextBox 213"/>
              <p:cNvSpPr txBox="1"/>
              <p:nvPr/>
            </p:nvSpPr>
            <p:spPr>
              <a:xfrm>
                <a:off x="9801562" y="572560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Seravek"/>
                  <a:cs typeface="Seravek"/>
                </a:endParaRPr>
              </a:p>
            </p:txBody>
          </p:sp>
        </p:grpSp>
        <p:grpSp>
          <p:nvGrpSpPr>
            <p:cNvPr id="242" name="Group 42"/>
            <p:cNvGrpSpPr/>
            <p:nvPr/>
          </p:nvGrpSpPr>
          <p:grpSpPr>
            <a:xfrm>
              <a:off x="973582" y="3412449"/>
              <a:ext cx="3367506" cy="1192610"/>
              <a:chOff x="1707458" y="1778000"/>
              <a:chExt cx="4254836" cy="1181787"/>
            </a:xfrm>
          </p:grpSpPr>
          <p:cxnSp>
            <p:nvCxnSpPr>
              <p:cNvPr id="243" name="Straight Arrow Connector 242"/>
              <p:cNvCxnSpPr/>
              <p:nvPr/>
            </p:nvCxnSpPr>
            <p:spPr>
              <a:xfrm>
                <a:off x="1707458" y="1778000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>
                <a:off x="1707458" y="1905818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/>
              <p:nvPr/>
            </p:nvCxnSpPr>
            <p:spPr>
              <a:xfrm>
                <a:off x="1707458" y="2033636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>
                <a:off x="1707458" y="2161454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>
                <a:off x="1707458" y="2289272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>
              <a:xfrm>
                <a:off x="1707458" y="2417090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/>
              <p:nvPr/>
            </p:nvCxnSpPr>
            <p:spPr>
              <a:xfrm>
                <a:off x="1707458" y="2544908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/>
              <p:cNvCxnSpPr/>
              <p:nvPr/>
            </p:nvCxnSpPr>
            <p:spPr>
              <a:xfrm>
                <a:off x="1707458" y="2672726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/>
              <p:cNvCxnSpPr/>
              <p:nvPr/>
            </p:nvCxnSpPr>
            <p:spPr>
              <a:xfrm>
                <a:off x="1707458" y="2800544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Arrow Connector 251"/>
              <p:cNvCxnSpPr/>
              <p:nvPr/>
            </p:nvCxnSpPr>
            <p:spPr>
              <a:xfrm>
                <a:off x="1707458" y="2928362"/>
                <a:ext cx="4254836" cy="314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/>
            <p:cNvGrpSpPr/>
            <p:nvPr/>
          </p:nvGrpSpPr>
          <p:grpSpPr>
            <a:xfrm>
              <a:off x="1118850" y="2586685"/>
              <a:ext cx="1328189" cy="3124200"/>
              <a:chOff x="7886699" y="2971800"/>
              <a:chExt cx="1328189" cy="3124200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7886699" y="2971800"/>
                <a:ext cx="1328189" cy="2832100"/>
                <a:chOff x="1742013" y="2971800"/>
                <a:chExt cx="1320339" cy="2832100"/>
              </a:xfrm>
            </p:grpSpPr>
            <p:sp>
              <p:nvSpPr>
                <p:cNvPr id="256" name="Rectangle 255"/>
                <p:cNvSpPr/>
                <p:nvPr/>
              </p:nvSpPr>
              <p:spPr>
                <a:xfrm>
                  <a:off x="1824947" y="2971800"/>
                  <a:ext cx="1109765" cy="2832100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1889935" y="3530971"/>
                  <a:ext cx="981004" cy="1917329"/>
                  <a:chOff x="1905000" y="3378571"/>
                  <a:chExt cx="981004" cy="1917329"/>
                </a:xfrm>
              </p:grpSpPr>
              <p:grpSp>
                <p:nvGrpSpPr>
                  <p:cNvPr id="259" name="Group 258"/>
                  <p:cNvGrpSpPr/>
                  <p:nvPr/>
                </p:nvGrpSpPr>
                <p:grpSpPr>
                  <a:xfrm>
                    <a:off x="1905000" y="3378571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80" name="Rectangle 279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1" name="Trapezoid 280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82" name="Straight Connector 281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0" name="Group 259"/>
                  <p:cNvGrpSpPr/>
                  <p:nvPr/>
                </p:nvGrpSpPr>
                <p:grpSpPr>
                  <a:xfrm>
                    <a:off x="1905000" y="3709142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77" name="Rectangle 276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8" name="Trapezoid 277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79" name="Straight Connector 278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1905000" y="4038600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74" name="Rectangle 273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5" name="Trapezoid 274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76" name="Straight Connector 275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" name="Group 261"/>
                  <p:cNvGrpSpPr/>
                  <p:nvPr/>
                </p:nvGrpSpPr>
                <p:grpSpPr>
                  <a:xfrm>
                    <a:off x="1905000" y="4381500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71" name="Rectangle 270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2" name="Trapezoid 271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73" name="Straight Connector 272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3" name="Group 262"/>
                  <p:cNvGrpSpPr/>
                  <p:nvPr/>
                </p:nvGrpSpPr>
                <p:grpSpPr>
                  <a:xfrm>
                    <a:off x="1905000" y="4712071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68" name="Rectangle 267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9" name="Trapezoid 268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70" name="Straight Connector 269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Group 263"/>
                  <p:cNvGrpSpPr/>
                  <p:nvPr/>
                </p:nvGrpSpPr>
                <p:grpSpPr>
                  <a:xfrm>
                    <a:off x="1905000" y="5060958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65" name="Rectangle 264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6" name="Trapezoid 265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67" name="Straight Connector 266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58" name="TextBox 257"/>
                <p:cNvSpPr txBox="1"/>
                <p:nvPr/>
              </p:nvSpPr>
              <p:spPr>
                <a:xfrm>
                  <a:off x="1742013" y="3157859"/>
                  <a:ext cx="1320339" cy="378119"/>
                </a:xfrm>
                <a:prstGeom prst="rect">
                  <a:avLst/>
                </a:prstGeom>
                <a:noFill/>
              </p:spPr>
              <p:txBody>
                <a:bodyPr wrap="none" lIns="130622" tIns="65311" rIns="130622" bIns="65311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0000"/>
                      </a:solidFill>
                      <a:cs typeface="Seravek"/>
                    </a:rPr>
                    <a:t>match/action</a:t>
                  </a:r>
                  <a:endParaRPr lang="en-US" sz="1600" dirty="0">
                    <a:solidFill>
                      <a:srgbClr val="000000"/>
                    </a:solidFill>
                    <a:cs typeface="Seravek"/>
                  </a:endParaRPr>
                </a:p>
              </p:txBody>
            </p:sp>
          </p:grpSp>
          <p:sp>
            <p:nvSpPr>
              <p:cNvPr id="255" name="TextBox 254"/>
              <p:cNvSpPr txBox="1"/>
              <p:nvPr/>
            </p:nvSpPr>
            <p:spPr>
              <a:xfrm>
                <a:off x="8092485" y="5725608"/>
                <a:ext cx="1111324" cy="37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Seravek"/>
                  <a:cs typeface="Seravek"/>
                </a:endParaRP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2905686" y="2573984"/>
              <a:ext cx="1328189" cy="3135841"/>
              <a:chOff x="9673535" y="2959099"/>
              <a:chExt cx="1328189" cy="3135841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9673535" y="2959099"/>
                <a:ext cx="1328189" cy="2827867"/>
                <a:chOff x="1742013" y="2971799"/>
                <a:chExt cx="1320339" cy="2827867"/>
              </a:xfrm>
            </p:grpSpPr>
            <p:sp>
              <p:nvSpPr>
                <p:cNvPr id="286" name="Rectangle 285"/>
                <p:cNvSpPr/>
                <p:nvPr/>
              </p:nvSpPr>
              <p:spPr>
                <a:xfrm>
                  <a:off x="1824947" y="2971799"/>
                  <a:ext cx="1109765" cy="2827867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87" name="Group 286"/>
                <p:cNvGrpSpPr/>
                <p:nvPr/>
              </p:nvGrpSpPr>
              <p:grpSpPr>
                <a:xfrm>
                  <a:off x="1889935" y="3530971"/>
                  <a:ext cx="981004" cy="1917329"/>
                  <a:chOff x="1905000" y="3378571"/>
                  <a:chExt cx="981004" cy="1917329"/>
                </a:xfrm>
              </p:grpSpPr>
              <p:grpSp>
                <p:nvGrpSpPr>
                  <p:cNvPr id="289" name="Group 288"/>
                  <p:cNvGrpSpPr/>
                  <p:nvPr/>
                </p:nvGrpSpPr>
                <p:grpSpPr>
                  <a:xfrm>
                    <a:off x="1905000" y="3378571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310" name="Rectangle 309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1" name="Trapezoid 310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312" name="Straight Connector 311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0" name="Group 289"/>
                  <p:cNvGrpSpPr/>
                  <p:nvPr/>
                </p:nvGrpSpPr>
                <p:grpSpPr>
                  <a:xfrm>
                    <a:off x="1905000" y="3709142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307" name="Rectangle 306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8" name="Trapezoid 307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309" name="Straight Connector 308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1905000" y="4038600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304" name="Rectangle 303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5" name="Trapezoid 304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306" name="Straight Connector 305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2" name="Group 291"/>
                  <p:cNvGrpSpPr/>
                  <p:nvPr/>
                </p:nvGrpSpPr>
                <p:grpSpPr>
                  <a:xfrm>
                    <a:off x="1905000" y="4381500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301" name="Rectangle 300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2" name="Trapezoid 301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303" name="Straight Connector 302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" name="Group 292"/>
                  <p:cNvGrpSpPr/>
                  <p:nvPr/>
                </p:nvGrpSpPr>
                <p:grpSpPr>
                  <a:xfrm>
                    <a:off x="1905000" y="4712071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98" name="Rectangle 297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9" name="Trapezoid 298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300" name="Straight Connector 299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Group 293"/>
                  <p:cNvGrpSpPr/>
                  <p:nvPr/>
                </p:nvGrpSpPr>
                <p:grpSpPr>
                  <a:xfrm>
                    <a:off x="1905000" y="5060958"/>
                    <a:ext cx="981004" cy="234942"/>
                    <a:chOff x="3717645" y="1687844"/>
                    <a:chExt cx="981004" cy="234942"/>
                  </a:xfrm>
                </p:grpSpPr>
                <p:sp>
                  <p:nvSpPr>
                    <p:cNvPr id="295" name="Rectangle 294"/>
                    <p:cNvSpPr/>
                    <p:nvPr/>
                  </p:nvSpPr>
                  <p:spPr>
                    <a:xfrm>
                      <a:off x="3717645" y="1687844"/>
                      <a:ext cx="673040" cy="2349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6" name="Trapezoid 295"/>
                    <p:cNvSpPr/>
                    <p:nvPr/>
                  </p:nvSpPr>
                  <p:spPr>
                    <a:xfrm rot="5400000">
                      <a:off x="4465293" y="1686259"/>
                      <a:ext cx="231771" cy="234941"/>
                    </a:xfrm>
                    <a:prstGeom prst="trapezoi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66900"/>
                      <a:endParaRPr lang="en-US" sz="220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97" name="Straight Connector 296"/>
                    <p:cNvCxnSpPr/>
                    <p:nvPr/>
                  </p:nvCxnSpPr>
                  <p:spPr>
                    <a:xfrm flipV="1">
                      <a:off x="4390685" y="1803730"/>
                      <a:ext cx="73023" cy="1585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88" name="TextBox 287"/>
                <p:cNvSpPr txBox="1"/>
                <p:nvPr/>
              </p:nvSpPr>
              <p:spPr>
                <a:xfrm>
                  <a:off x="1742013" y="3157859"/>
                  <a:ext cx="1320339" cy="378119"/>
                </a:xfrm>
                <a:prstGeom prst="rect">
                  <a:avLst/>
                </a:prstGeom>
                <a:noFill/>
              </p:spPr>
              <p:txBody>
                <a:bodyPr wrap="none" lIns="130622" tIns="65311" rIns="130622" bIns="65311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0000"/>
                      </a:solidFill>
                      <a:cs typeface="Seravek"/>
                    </a:rPr>
                    <a:t>match/action</a:t>
                  </a:r>
                  <a:endParaRPr lang="en-US" sz="1600" dirty="0">
                    <a:solidFill>
                      <a:srgbClr val="000000"/>
                    </a:solidFill>
                    <a:cs typeface="Seravek"/>
                  </a:endParaRPr>
                </a:p>
              </p:txBody>
            </p:sp>
          </p:grpSp>
          <p:sp>
            <p:nvSpPr>
              <p:cNvPr id="285" name="TextBox 284"/>
              <p:cNvSpPr txBox="1"/>
              <p:nvPr/>
            </p:nvSpPr>
            <p:spPr>
              <a:xfrm>
                <a:off x="9801562" y="572560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Seravek"/>
                  <a:cs typeface="Seravek"/>
                </a:endParaRPr>
              </a:p>
            </p:txBody>
          </p:sp>
        </p:grpSp>
        <p:sp>
          <p:nvSpPr>
            <p:cNvPr id="313" name="TextBox 312"/>
            <p:cNvSpPr txBox="1"/>
            <p:nvPr/>
          </p:nvSpPr>
          <p:spPr>
            <a:xfrm>
              <a:off x="4392066" y="1690688"/>
              <a:ext cx="1297858" cy="685895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 algn="ctr"/>
              <a:r>
                <a:rPr lang="en-US" dirty="0" smtClean="0">
                  <a:cs typeface="Seravek"/>
                </a:rPr>
                <a:t>Queues/</a:t>
              </a:r>
            </a:p>
            <a:p>
              <a:pPr algn="ctr"/>
              <a:r>
                <a:rPr lang="en-US" dirty="0" smtClean="0">
                  <a:cs typeface="Seravek"/>
                </a:rPr>
                <a:t>Scheduler</a:t>
              </a:r>
              <a:endParaRPr lang="en-US" dirty="0">
                <a:cs typeface="Seravek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804334" y="1606023"/>
              <a:ext cx="8391640" cy="425832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5" name="Rectangle 344"/>
          <p:cNvSpPr/>
          <p:nvPr/>
        </p:nvSpPr>
        <p:spPr>
          <a:xfrm>
            <a:off x="8260712" y="3047907"/>
            <a:ext cx="596098" cy="61028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Callout 339"/>
          <p:cNvSpPr/>
          <p:nvPr/>
        </p:nvSpPr>
        <p:spPr>
          <a:xfrm>
            <a:off x="9128732" y="2259159"/>
            <a:ext cx="2866997" cy="1799486"/>
          </a:xfrm>
          <a:prstGeom prst="wedgeEllipseCallout">
            <a:avLst>
              <a:gd name="adj1" fmla="val -85028"/>
              <a:gd name="adj2" fmla="val 18573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TextBox 340"/>
          <p:cNvSpPr txBox="1"/>
          <p:nvPr/>
        </p:nvSpPr>
        <p:spPr>
          <a:xfrm>
            <a:off x="9143080" y="2255946"/>
            <a:ext cx="2747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WHERE </a:t>
            </a:r>
            <a:r>
              <a:rPr lang="en-US" sz="2800" dirty="0" smtClean="0"/>
              <a:t>predicates as match-action rules</a:t>
            </a:r>
            <a:endParaRPr lang="en-US" sz="2800" dirty="0"/>
          </a:p>
        </p:txBody>
      </p:sp>
      <p:sp>
        <p:nvSpPr>
          <p:cNvPr id="344" name="Rectangle 343"/>
          <p:cNvSpPr/>
          <p:nvPr/>
        </p:nvSpPr>
        <p:spPr>
          <a:xfrm>
            <a:off x="6062884" y="1592127"/>
            <a:ext cx="1516436" cy="6256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Callout 341"/>
          <p:cNvSpPr/>
          <p:nvPr/>
        </p:nvSpPr>
        <p:spPr>
          <a:xfrm>
            <a:off x="8883071" y="179065"/>
            <a:ext cx="3308929" cy="1799486"/>
          </a:xfrm>
          <a:prstGeom prst="wedgeEllipseCallout">
            <a:avLst>
              <a:gd name="adj1" fmla="val -169466"/>
              <a:gd name="adj2" fmla="val 67506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/>
          <p:cNvSpPr txBox="1"/>
          <p:nvPr/>
        </p:nvSpPr>
        <p:spPr>
          <a:xfrm>
            <a:off x="9094865" y="356490"/>
            <a:ext cx="280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Queue length &amp; </a:t>
            </a:r>
            <a:r>
              <a:rPr lang="en-US" sz="2800" dirty="0" err="1" smtClean="0"/>
              <a:t>pkt</a:t>
            </a:r>
            <a:r>
              <a:rPr lang="en-US" sz="2800" dirty="0" smtClean="0"/>
              <a:t> timestamps: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smtClean="0"/>
              <a:t>metadata fields</a:t>
            </a:r>
            <a:endParaRPr lang="en-US" sz="2800" dirty="0"/>
          </a:p>
        </p:txBody>
      </p:sp>
      <p:sp>
        <p:nvSpPr>
          <p:cNvPr id="346" name="Oval Callout 345"/>
          <p:cNvSpPr/>
          <p:nvPr/>
        </p:nvSpPr>
        <p:spPr>
          <a:xfrm>
            <a:off x="8916671" y="4456413"/>
            <a:ext cx="3231457" cy="1893588"/>
          </a:xfrm>
          <a:prstGeom prst="wedgeEllipseCallout">
            <a:avLst>
              <a:gd name="adj1" fmla="val -47818"/>
              <a:gd name="adj2" fmla="val 11986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TextBox 346"/>
          <p:cNvSpPr txBox="1"/>
          <p:nvPr/>
        </p:nvSpPr>
        <p:spPr>
          <a:xfrm>
            <a:off x="9143080" y="4970761"/>
            <a:ext cx="2747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remains: </a:t>
            </a:r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GROUPBY!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/>
      <p:bldP spid="340" grpId="0" animBg="1"/>
      <p:bldP spid="341" grpId="0"/>
      <p:bldP spid="344" grpId="0" animBg="1"/>
      <p:bldP spid="342" grpId="0" animBg="1"/>
      <p:bldP spid="343" grpId="0"/>
      <p:bldP spid="346" grpId="0" animBg="1"/>
      <p:bldP spid="3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High tail latencies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0" y="2776147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7" y="3881553"/>
            <a:ext cx="1764041" cy="10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>
            <a:off x="2133600" y="3407229"/>
            <a:ext cx="1447800" cy="772885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7205" y="4156773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08" y="3684795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63" y="2292254"/>
            <a:ext cx="1008616" cy="1545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54" y="3411722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97" y="3874271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38187" y="2763908"/>
            <a:ext cx="4809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Delay completion of flows</a:t>
            </a:r>
          </a:p>
          <a:p>
            <a:r>
              <a:rPr lang="en-US" sz="2400" dirty="0" smtClean="0"/>
              <a:t>(and applications)</a:t>
            </a:r>
          </a:p>
        </p:txBody>
      </p:sp>
    </p:spTree>
    <p:extLst>
      <p:ext uri="{BB962C8B-B14F-4D97-AF65-F5344CB8AC3E}">
        <p14:creationId xmlns:p14="http://schemas.microsoft.com/office/powerpoint/2010/main" val="4839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Hardware support for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SELECT 5tuple,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ewma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GROUPBY 5tuple</a:t>
            </a:r>
          </a:p>
          <a:p>
            <a:endParaRPr lang="en-US" i="1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56045"/>
              </p:ext>
            </p:extLst>
          </p:nvPr>
        </p:nvGraphicFramePr>
        <p:xfrm>
          <a:off x="668149" y="3013414"/>
          <a:ext cx="6618476" cy="3163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09238"/>
                <a:gridCol w="3309238"/>
              </a:tblGrid>
              <a:tr h="105451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5tuple</a:t>
                      </a:r>
                      <a:endParaRPr lang="en-US" sz="2800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ewma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054516">
                <a:tc>
                  <a:txBody>
                    <a:bodyPr/>
                    <a:lstStyle/>
                    <a:p>
                      <a:r>
                        <a:rPr lang="is-IS" sz="3200" b="1" dirty="0" smtClean="0"/>
                        <a:t>…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54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3574915"/>
            <a:ext cx="457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Want: </a:t>
            </a:r>
          </a:p>
          <a:p>
            <a:r>
              <a:rPr lang="en-US" sz="3200" dirty="0" smtClean="0"/>
              <a:t>Key-value store with </a:t>
            </a:r>
          </a:p>
          <a:p>
            <a:r>
              <a:rPr lang="en-US" sz="3200" dirty="0" smtClean="0"/>
              <a:t>read-modify-write ops</a:t>
            </a:r>
          </a:p>
        </p:txBody>
      </p:sp>
    </p:spTree>
    <p:extLst>
      <p:ext uri="{BB962C8B-B14F-4D97-AF65-F5344CB8AC3E}">
        <p14:creationId xmlns:p14="http://schemas.microsoft.com/office/powerpoint/2010/main" val="10399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Challenges in building switch KV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Fast: Run at line rate </a:t>
            </a:r>
          </a:p>
          <a:p>
            <a:pPr lvl="1"/>
            <a:r>
              <a:rPr lang="en-US" dirty="0" smtClean="0"/>
              <a:t>1GHz packet rate</a:t>
            </a:r>
          </a:p>
          <a:p>
            <a:pPr lvl="1"/>
            <a:endParaRPr lang="en-US" dirty="0"/>
          </a:p>
          <a:p>
            <a:r>
              <a:rPr lang="en-US" dirty="0" smtClean="0"/>
              <a:t>Big: Scale to millions of keys</a:t>
            </a:r>
          </a:p>
          <a:p>
            <a:pPr lvl="1"/>
            <a:r>
              <a:rPr lang="en-US" i="1" dirty="0"/>
              <a:t>e</a:t>
            </a:r>
            <a:r>
              <a:rPr lang="en-US" i="1" dirty="0" smtClean="0"/>
              <a:t>.g.,</a:t>
            </a:r>
            <a:r>
              <a:rPr lang="en-US" dirty="0" smtClean="0"/>
              <a:t> number of connections</a:t>
            </a:r>
          </a:p>
          <a:p>
            <a:pPr lvl="1"/>
            <a:endParaRPr lang="en-US" dirty="0"/>
          </a:p>
          <a:p>
            <a:r>
              <a:rPr lang="en-US" dirty="0" smtClean="0"/>
              <a:t>Existing memories aren’t fast </a:t>
            </a:r>
            <a:r>
              <a:rPr lang="en-US" i="1" dirty="0" smtClean="0"/>
              <a:t>and</a:t>
            </a:r>
            <a:r>
              <a:rPr lang="en-US" dirty="0" smtClean="0"/>
              <a:t> big enough!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Solution: Caching?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11232" y="390834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402312" y="2463721"/>
            <a:ext cx="2397976" cy="2911922"/>
            <a:chOff x="3351513" y="2463721"/>
            <a:chExt cx="2397976" cy="291192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351513" y="335451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351513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51513" y="375728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358789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5721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69003" y="2467529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10" name="Straight Connector 9"/>
            <p:cNvCxnSpPr>
              <a:endCxn id="7" idx="2"/>
            </p:cNvCxnSpPr>
            <p:nvPr/>
          </p:nvCxnSpPr>
          <p:spPr>
            <a:xfrm>
              <a:off x="4529034" y="2494561"/>
              <a:ext cx="19" cy="288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51513" y="416007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51513" y="45628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01705" y="49692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11232" y="2872795"/>
            <a:ext cx="252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Packet with incoming </a:t>
            </a:r>
            <a:r>
              <a:rPr lang="en-US" sz="2800" smtClean="0"/>
              <a:t>key K</a:t>
            </a:r>
            <a:endParaRPr lang="en-US" sz="2800" dirty="0" smtClean="0"/>
          </a:p>
        </p:txBody>
      </p:sp>
      <p:grpSp>
        <p:nvGrpSpPr>
          <p:cNvPr id="70" name="Group 69"/>
          <p:cNvGrpSpPr/>
          <p:nvPr/>
        </p:nvGrpSpPr>
        <p:grpSpPr>
          <a:xfrm>
            <a:off x="8420268" y="2029355"/>
            <a:ext cx="2398583" cy="4591578"/>
            <a:chOff x="8420268" y="1690688"/>
            <a:chExt cx="2398583" cy="459157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420875" y="258148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420875" y="217870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420875" y="2984251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8428151" y="1721528"/>
              <a:ext cx="2340527" cy="4560738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25083" y="1690688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38365" y="1694496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8420875" y="338703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420875" y="37898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71067" y="41962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37252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471067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470460" y="50090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20268" y="54121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69853" y="58185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596987" y="1721528"/>
              <a:ext cx="19" cy="4560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219704" y="1438375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On-chip cache (SRAM)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8238267" y="965029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Off-chip backing store (DRAM)</a:t>
            </a:r>
            <a:endParaRPr lang="en-US" sz="2800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5857396" y="3083939"/>
            <a:ext cx="2434642" cy="72858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908666" y="2548217"/>
            <a:ext cx="252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Request key K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902574" y="3338487"/>
            <a:ext cx="2389464" cy="730356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908117" y="4323123"/>
            <a:ext cx="281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Respond K, V’’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11244" y="285686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99952" y="2847025"/>
            <a:ext cx="658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V’’</a:t>
            </a:r>
            <a:endParaRPr lang="en-US" sz="2800" dirty="0">
              <a:ea typeface="Gadugi" charset="0"/>
              <a:cs typeface="Gadugi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27" y="3819678"/>
            <a:ext cx="315371" cy="361112"/>
          </a:xfrm>
          <a:prstGeom prst="rect">
            <a:avLst/>
          </a:prstGeom>
        </p:spPr>
      </p:pic>
      <p:pic>
        <p:nvPicPr>
          <p:cNvPr id="44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05" y="3804646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4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Solution: Caching?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11232" y="390834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402312" y="2463721"/>
            <a:ext cx="2397976" cy="2911922"/>
            <a:chOff x="3351513" y="2463721"/>
            <a:chExt cx="2397976" cy="291192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351513" y="335451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351513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51513" y="375728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358789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5721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69003" y="2467529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10" name="Straight Connector 9"/>
            <p:cNvCxnSpPr>
              <a:endCxn id="7" idx="2"/>
            </p:cNvCxnSpPr>
            <p:nvPr/>
          </p:nvCxnSpPr>
          <p:spPr>
            <a:xfrm>
              <a:off x="4529034" y="2494561"/>
              <a:ext cx="19" cy="288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51513" y="416007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51513" y="45628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01705" y="49692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11232" y="2872795"/>
            <a:ext cx="252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Packet with incoming </a:t>
            </a:r>
            <a:r>
              <a:rPr lang="en-US" sz="2800" smtClean="0"/>
              <a:t>key K</a:t>
            </a:r>
            <a:endParaRPr lang="en-US" sz="2800" dirty="0" smtClean="0"/>
          </a:p>
        </p:txBody>
      </p:sp>
      <p:grpSp>
        <p:nvGrpSpPr>
          <p:cNvPr id="70" name="Group 69"/>
          <p:cNvGrpSpPr/>
          <p:nvPr/>
        </p:nvGrpSpPr>
        <p:grpSpPr>
          <a:xfrm>
            <a:off x="8420268" y="2029355"/>
            <a:ext cx="2398583" cy="4591578"/>
            <a:chOff x="8420268" y="1690688"/>
            <a:chExt cx="2398583" cy="459157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420875" y="258148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420875" y="217870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420875" y="2984251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8428151" y="1721528"/>
              <a:ext cx="2340527" cy="4560738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25083" y="1690688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38365" y="1694496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8420875" y="338703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420875" y="37898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71067" y="41962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37252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471067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470460" y="50090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20268" y="54121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69853" y="58185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596987" y="1721528"/>
              <a:ext cx="19" cy="4560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219704" y="1438375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On-chip cache (SRAM)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8238267" y="965029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Off-chip backing store (DRAM)</a:t>
            </a:r>
            <a:endParaRPr lang="en-US" sz="2800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5857396" y="3083939"/>
            <a:ext cx="2434642" cy="72858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908666" y="2548217"/>
            <a:ext cx="252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Request key K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902574" y="3338487"/>
            <a:ext cx="2389464" cy="730356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908117" y="4323123"/>
            <a:ext cx="281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Respond K, V’’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11244" y="285686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99952" y="2847025"/>
            <a:ext cx="658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V’’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94525" y="371375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83233" y="3720848"/>
            <a:ext cx="658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V’’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Solution: Caching?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11232" y="390834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402312" y="2463721"/>
            <a:ext cx="2397976" cy="2911922"/>
            <a:chOff x="3351513" y="2463721"/>
            <a:chExt cx="2397976" cy="291192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351513" y="335451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351513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51513" y="375728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358789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5721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69003" y="2467529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10" name="Straight Connector 9"/>
            <p:cNvCxnSpPr>
              <a:endCxn id="7" idx="2"/>
            </p:cNvCxnSpPr>
            <p:nvPr/>
          </p:nvCxnSpPr>
          <p:spPr>
            <a:xfrm>
              <a:off x="4529034" y="2494561"/>
              <a:ext cx="19" cy="288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51513" y="416007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51513" y="45628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01705" y="49692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11232" y="2872795"/>
            <a:ext cx="252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Packet with incoming </a:t>
            </a:r>
            <a:r>
              <a:rPr lang="en-US" sz="2800" smtClean="0"/>
              <a:t>key K</a:t>
            </a:r>
            <a:endParaRPr lang="en-US" sz="2800" dirty="0" smtClean="0"/>
          </a:p>
        </p:txBody>
      </p:sp>
      <p:grpSp>
        <p:nvGrpSpPr>
          <p:cNvPr id="70" name="Group 69"/>
          <p:cNvGrpSpPr/>
          <p:nvPr/>
        </p:nvGrpSpPr>
        <p:grpSpPr>
          <a:xfrm>
            <a:off x="8420268" y="2029355"/>
            <a:ext cx="2398583" cy="4591578"/>
            <a:chOff x="8420268" y="1690688"/>
            <a:chExt cx="2398583" cy="459157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420875" y="258148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420875" y="217870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420875" y="2984251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8428151" y="1721528"/>
              <a:ext cx="2340527" cy="4560738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25083" y="1690688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38365" y="1694496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8420875" y="338703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420875" y="37898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71067" y="41962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37252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471067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470460" y="50090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20268" y="54121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69853" y="58185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596987" y="1721528"/>
              <a:ext cx="19" cy="4560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219704" y="1438375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On-chip cache (SRAM)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8238267" y="965029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Off-chip backing store (DRAM)</a:t>
            </a:r>
            <a:endParaRPr lang="en-US" sz="2800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5857396" y="3083939"/>
            <a:ext cx="2434642" cy="72858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908666" y="2548217"/>
            <a:ext cx="252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Request key K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902574" y="3338487"/>
            <a:ext cx="2389464" cy="730356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908117" y="4323123"/>
            <a:ext cx="281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Respond K, V’’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11244" y="285686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ea typeface="Gadugi" charset="0"/>
                <a:cs typeface="Gadugi" charset="0"/>
              </a:rPr>
              <a:t>K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99952" y="2847025"/>
            <a:ext cx="658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ea typeface="Gadugi" charset="0"/>
                <a:cs typeface="Gadugi" charset="0"/>
              </a:rPr>
              <a:t>V’’</a:t>
            </a:r>
            <a:endParaRPr lang="en-US" sz="2800" dirty="0">
              <a:ea typeface="Gadugi" charset="0"/>
              <a:cs typeface="Gadugi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11232" y="4193939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11232" y="4479536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11234" y="476740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11233" y="5055268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5626" y="5160971"/>
            <a:ext cx="2757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Q: Multiple packets with cache misses?</a:t>
            </a:r>
          </a:p>
        </p:txBody>
      </p:sp>
      <p:pic>
        <p:nvPicPr>
          <p:cNvPr id="49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23" y="4173749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0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8" y="4599192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8" y="5000991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794525" y="371375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83233" y="3720848"/>
            <a:ext cx="658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V’’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1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Solution: Caching?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11232" y="390834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402312" y="2463721"/>
            <a:ext cx="2397976" cy="2911922"/>
            <a:chOff x="3351513" y="2463721"/>
            <a:chExt cx="2397976" cy="291192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351513" y="335451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351513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51513" y="375728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358789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5721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69003" y="2467529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10" name="Straight Connector 9"/>
            <p:cNvCxnSpPr>
              <a:endCxn id="7" idx="2"/>
            </p:cNvCxnSpPr>
            <p:nvPr/>
          </p:nvCxnSpPr>
          <p:spPr>
            <a:xfrm>
              <a:off x="4529034" y="2494561"/>
              <a:ext cx="19" cy="288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51513" y="416007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51513" y="45628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01705" y="49692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11232" y="2872795"/>
            <a:ext cx="252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Packet with incoming </a:t>
            </a:r>
            <a:r>
              <a:rPr lang="en-US" sz="2800" smtClean="0"/>
              <a:t>key K</a:t>
            </a:r>
            <a:endParaRPr lang="en-US" sz="2800" dirty="0" smtClean="0"/>
          </a:p>
        </p:txBody>
      </p:sp>
      <p:grpSp>
        <p:nvGrpSpPr>
          <p:cNvPr id="70" name="Group 69"/>
          <p:cNvGrpSpPr/>
          <p:nvPr/>
        </p:nvGrpSpPr>
        <p:grpSpPr>
          <a:xfrm>
            <a:off x="8420268" y="2029355"/>
            <a:ext cx="2398583" cy="4591578"/>
            <a:chOff x="8420268" y="1690688"/>
            <a:chExt cx="2398583" cy="459157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420875" y="258148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420875" y="217870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420875" y="2984251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8428151" y="1721528"/>
              <a:ext cx="2340527" cy="4560738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25083" y="1690688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38365" y="1694496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8420875" y="338703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420875" y="37898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71067" y="41962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37252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471067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470460" y="50090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20268" y="54121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69853" y="58185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596987" y="1721528"/>
              <a:ext cx="19" cy="4560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219704" y="1438375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On-chip cache (SRAM)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8238267" y="965029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Off-chip backing store (DRAM)</a:t>
            </a:r>
            <a:endParaRPr lang="en-US" sz="2800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5857396" y="3083939"/>
            <a:ext cx="2434642" cy="72858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908666" y="2548217"/>
            <a:ext cx="252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Request key K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902574" y="3338487"/>
            <a:ext cx="2389464" cy="730356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908117" y="4323123"/>
            <a:ext cx="281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Respond K, V’’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11244" y="285686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ea typeface="Gadugi" charset="0"/>
                <a:cs typeface="Gadugi" charset="0"/>
              </a:rPr>
              <a:t>K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99952" y="2847025"/>
            <a:ext cx="658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ea typeface="Gadugi" charset="0"/>
                <a:cs typeface="Gadugi" charset="0"/>
              </a:rPr>
              <a:t>V’’</a:t>
            </a:r>
            <a:endParaRPr lang="en-US" sz="2800" dirty="0">
              <a:ea typeface="Gadugi" charset="0"/>
              <a:cs typeface="Gadugi" charset="0"/>
            </a:endParaRPr>
          </a:p>
        </p:txBody>
      </p:sp>
      <p:pic>
        <p:nvPicPr>
          <p:cNvPr id="44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05" y="3804646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 flipV="1">
            <a:off x="711232" y="4193939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11232" y="4479536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11234" y="476740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11233" y="5055268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5626" y="5160971"/>
            <a:ext cx="2757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Q: Multiple packets with cache misses?</a:t>
            </a:r>
          </a:p>
        </p:txBody>
      </p:sp>
      <p:pic>
        <p:nvPicPr>
          <p:cNvPr id="49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23" y="4173749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0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8" y="4599192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8" y="5000991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0" y="0"/>
            <a:ext cx="12192000" cy="6858000"/>
            <a:chOff x="0" y="556591"/>
            <a:chExt cx="12192000" cy="5605670"/>
          </a:xfrm>
        </p:grpSpPr>
        <p:sp>
          <p:nvSpPr>
            <p:cNvPr id="53" name="Rectangle 52"/>
            <p:cNvSpPr/>
            <p:nvPr/>
          </p:nvSpPr>
          <p:spPr>
            <a:xfrm>
              <a:off x="0" y="556591"/>
              <a:ext cx="12192000" cy="560567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0" y="1709531"/>
              <a:ext cx="12192000" cy="3120887"/>
            </a:xfrm>
            <a:prstGeom prst="rect">
              <a:avLst/>
            </a:prstGeom>
            <a:solidFill>
              <a:srgbClr val="A31E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513" y="2691368"/>
              <a:ext cx="11270974" cy="1081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Packet processing must wait for DRAM, 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but DRAM can’t keep up with accesses at 1Ghz!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7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A different cache design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11232" y="390834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402312" y="2463721"/>
            <a:ext cx="2397976" cy="2911922"/>
            <a:chOff x="3351513" y="2463721"/>
            <a:chExt cx="2397976" cy="291192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1513" y="335451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51513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51513" y="375728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358789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5721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9003" y="2467529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12" name="Straight Connector 11"/>
            <p:cNvCxnSpPr>
              <a:endCxn id="9" idx="2"/>
            </p:cNvCxnSpPr>
            <p:nvPr/>
          </p:nvCxnSpPr>
          <p:spPr>
            <a:xfrm>
              <a:off x="4529034" y="2494561"/>
              <a:ext cx="19" cy="288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51513" y="416007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1513" y="45628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01705" y="49692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11232" y="2872795"/>
            <a:ext cx="252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Packet with incoming </a:t>
            </a:r>
            <a:r>
              <a:rPr lang="en-US" sz="2800" smtClean="0"/>
              <a:t>key K</a:t>
            </a:r>
            <a:endParaRPr lang="en-US" sz="28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8420268" y="2029355"/>
            <a:ext cx="2398583" cy="4591578"/>
            <a:chOff x="8420268" y="1690688"/>
            <a:chExt cx="2398583" cy="459157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420875" y="258148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420875" y="217870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420875" y="2984251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8428151" y="1721528"/>
              <a:ext cx="2340527" cy="4560738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25083" y="1690688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38365" y="1694496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420875" y="338703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420875" y="37898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471067" y="41962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7252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471067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470460" y="50090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20268" y="54121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69853" y="58185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596987" y="1721528"/>
              <a:ext cx="19" cy="4560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219704" y="1438375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On-chip cache (SRAM)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8238267" y="965029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Off-chip backing store (DRAM)</a:t>
            </a:r>
            <a:endParaRPr lang="en-US" sz="2800" dirty="0"/>
          </a:p>
        </p:txBody>
      </p:sp>
      <p:pic>
        <p:nvPicPr>
          <p:cNvPr id="46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69" y="3769807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0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A different cache design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11232" y="390834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402312" y="2463721"/>
            <a:ext cx="2397976" cy="2911922"/>
            <a:chOff x="3351513" y="2463721"/>
            <a:chExt cx="2397976" cy="291192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1513" y="335451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51513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51513" y="375728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358789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5721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9003" y="2467529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12" name="Straight Connector 11"/>
            <p:cNvCxnSpPr>
              <a:endCxn id="9" idx="2"/>
            </p:cNvCxnSpPr>
            <p:nvPr/>
          </p:nvCxnSpPr>
          <p:spPr>
            <a:xfrm>
              <a:off x="4529034" y="2494561"/>
              <a:ext cx="19" cy="288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51513" y="416007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1513" y="45628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01705" y="49692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11232" y="2872795"/>
            <a:ext cx="252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Packet with incoming </a:t>
            </a:r>
            <a:r>
              <a:rPr lang="en-US" sz="2800" smtClean="0"/>
              <a:t>key K</a:t>
            </a:r>
            <a:endParaRPr lang="en-US" sz="28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8420268" y="2029355"/>
            <a:ext cx="2398583" cy="4591578"/>
            <a:chOff x="8420268" y="1690688"/>
            <a:chExt cx="2398583" cy="459157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420875" y="258148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420875" y="217870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420875" y="2984251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8428151" y="1721528"/>
              <a:ext cx="2340527" cy="4560738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25083" y="1690688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38365" y="1694496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420875" y="338703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420875" y="37898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471067" y="41962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7252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471067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470460" y="50090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20268" y="54121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69853" y="58185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596987" y="1721528"/>
              <a:ext cx="19" cy="4560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219704" y="1438375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On-chip cache (SRAM)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8238267" y="965029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Off-chip backing store (DRAM)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57377" y="3538330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8910" y="2965660"/>
            <a:ext cx="268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Evict key </a:t>
            </a:r>
            <a:r>
              <a:rPr lang="en-US" sz="2800" smtClean="0"/>
              <a:t>K’, V’</a:t>
            </a:r>
            <a:endParaRPr lang="en-US" sz="28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8725083" y="3234064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K’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39708" y="3244592"/>
            <a:ext cx="658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V’’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94525" y="369093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83233" y="368109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0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5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A different cache design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11232" y="390834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402312" y="2463721"/>
            <a:ext cx="2397976" cy="2911922"/>
            <a:chOff x="3351513" y="2463721"/>
            <a:chExt cx="2397976" cy="291192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1513" y="335451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51513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51513" y="375728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358789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5721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9003" y="2467529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12" name="Straight Connector 11"/>
            <p:cNvCxnSpPr>
              <a:endCxn id="9" idx="2"/>
            </p:cNvCxnSpPr>
            <p:nvPr/>
          </p:nvCxnSpPr>
          <p:spPr>
            <a:xfrm>
              <a:off x="4529034" y="2494561"/>
              <a:ext cx="19" cy="288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51513" y="416007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1513" y="45628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01705" y="49692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11232" y="2872795"/>
            <a:ext cx="252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Packet with incoming </a:t>
            </a:r>
            <a:r>
              <a:rPr lang="en-US" sz="2800" smtClean="0"/>
              <a:t>key K</a:t>
            </a:r>
            <a:endParaRPr lang="en-US" sz="28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8420268" y="2029355"/>
            <a:ext cx="2398583" cy="4591578"/>
            <a:chOff x="8420268" y="1690688"/>
            <a:chExt cx="2398583" cy="459157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420875" y="258148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420875" y="217870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420875" y="2984251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8428151" y="1721528"/>
              <a:ext cx="2340527" cy="4560738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25083" y="1690688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38365" y="1694496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420875" y="338703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420875" y="37898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471067" y="41962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7252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471067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470460" y="50090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20268" y="54121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69853" y="58185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596987" y="1721528"/>
              <a:ext cx="19" cy="4560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219704" y="1438375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On-chip cache (SRAM)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8238267" y="965029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Off-chip backing store (DRAM)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57377" y="3538330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8910" y="2965660"/>
            <a:ext cx="268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Evict key </a:t>
            </a:r>
            <a:r>
              <a:rPr lang="en-US" sz="2800" smtClean="0"/>
              <a:t>K’, V’</a:t>
            </a:r>
            <a:endParaRPr lang="en-US" sz="28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8725083" y="3234064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K’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94525" y="369093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83233" y="368109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0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676157" y="2872795"/>
            <a:ext cx="1516436" cy="126692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676157" y="2935956"/>
            <a:ext cx="202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Merge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V’ (cache) and V’’(store)</a:t>
            </a:r>
            <a:endParaRPr lang="en-US" sz="2400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783082" y="3801840"/>
            <a:ext cx="2549198" cy="402473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57377" y="4238415"/>
            <a:ext cx="252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(nothing comes back)</a:t>
            </a:r>
          </a:p>
        </p:txBody>
      </p:sp>
      <p:pic>
        <p:nvPicPr>
          <p:cNvPr id="47" name="Picture 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02" y="3838629"/>
            <a:ext cx="477620" cy="4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2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A different cache design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11232" y="390834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402312" y="2463721"/>
            <a:ext cx="2397976" cy="2911922"/>
            <a:chOff x="3351513" y="2463721"/>
            <a:chExt cx="2397976" cy="291192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1513" y="335451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51513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51513" y="375728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358789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5721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9003" y="2467529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12" name="Straight Connector 11"/>
            <p:cNvCxnSpPr>
              <a:endCxn id="9" idx="2"/>
            </p:cNvCxnSpPr>
            <p:nvPr/>
          </p:nvCxnSpPr>
          <p:spPr>
            <a:xfrm>
              <a:off x="4529034" y="2494561"/>
              <a:ext cx="19" cy="288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51513" y="416007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1513" y="45628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01705" y="49692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11232" y="2872795"/>
            <a:ext cx="252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Packet with incoming </a:t>
            </a:r>
            <a:r>
              <a:rPr lang="en-US" sz="2800" smtClean="0"/>
              <a:t>key K</a:t>
            </a:r>
            <a:endParaRPr lang="en-US" sz="28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8420268" y="2029355"/>
            <a:ext cx="2398583" cy="4591578"/>
            <a:chOff x="8420268" y="1690688"/>
            <a:chExt cx="2398583" cy="459157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420875" y="258148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420875" y="217870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420875" y="2984251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8428151" y="1721528"/>
              <a:ext cx="2340527" cy="4560738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25083" y="1690688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38365" y="1694496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420875" y="338703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420875" y="37898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471067" y="41962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7252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471067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470460" y="50090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20268" y="54121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69853" y="58185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596987" y="1721528"/>
              <a:ext cx="19" cy="4560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219704" y="1438375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On-chip cache (SRAM)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8238267" y="965029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Off-chip backing store (DRAM)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57377" y="3538330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8910" y="2965660"/>
            <a:ext cx="268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Evict key </a:t>
            </a:r>
            <a:r>
              <a:rPr lang="en-US" sz="2800" smtClean="0"/>
              <a:t>K’, V’</a:t>
            </a:r>
            <a:endParaRPr lang="en-US" sz="28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8725083" y="3234064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K’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676157" y="2872795"/>
            <a:ext cx="1516436" cy="126692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676157" y="2935956"/>
            <a:ext cx="202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Merge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V’ (cache) and V’’(store)</a:t>
            </a:r>
            <a:endParaRPr lang="en-US" sz="2400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711232" y="4193939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11232" y="4479536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11234" y="476740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11233" y="5055268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35626" y="5160971"/>
            <a:ext cx="2757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Q: Multiple packets with cache misses?</a:t>
            </a:r>
          </a:p>
        </p:txBody>
      </p:sp>
      <p:pic>
        <p:nvPicPr>
          <p:cNvPr id="53" name="Picture 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05" y="3804646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4" name="Picture 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23" y="4173749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5" name="Picture 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8" y="4599192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6" name="Picture 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8" y="5000991"/>
            <a:ext cx="393877" cy="3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High tail latencies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0" y="2776147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7" y="3881553"/>
            <a:ext cx="1764041" cy="10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>
            <a:off x="2133600" y="3407229"/>
            <a:ext cx="1447800" cy="772885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7205" y="4156773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08" y="3684795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0" y="4594062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1" name="Curved Connector 10"/>
          <p:cNvCxnSpPr/>
          <p:nvPr/>
        </p:nvCxnSpPr>
        <p:spPr>
          <a:xfrm flipV="1">
            <a:off x="2088549" y="4408714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63" y="2292254"/>
            <a:ext cx="1008616" cy="1545771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" y="459406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5584698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" y="561123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94" y="561275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38187" y="2763908"/>
            <a:ext cx="48090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is the queue buildup?</a:t>
            </a:r>
          </a:p>
          <a:p>
            <a:endParaRPr lang="en-US" sz="2400" dirty="0"/>
          </a:p>
          <a:p>
            <a:r>
              <a:rPr lang="en-US" sz="2400" dirty="0" smtClean="0"/>
              <a:t>How did queues build up?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UDP on-off traffic?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Fan-in of short flows?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Which other flows cause queue buildup?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On-off  Throttle UDP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Fan-in  Change traffic pattern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37205" y="4298288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2088549" y="4621166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2088549" y="4867934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2088549" y="5080386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26321" y="4439802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54" y="3411722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97" y="3874271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" y="4594062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8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A different cache design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11232" y="390834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402312" y="2463721"/>
            <a:ext cx="2397976" cy="2911922"/>
            <a:chOff x="3351513" y="2463721"/>
            <a:chExt cx="2397976" cy="291192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1513" y="335451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51513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51513" y="375728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358789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5721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9003" y="2467529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12" name="Straight Connector 11"/>
            <p:cNvCxnSpPr>
              <a:endCxn id="9" idx="2"/>
            </p:cNvCxnSpPr>
            <p:nvPr/>
          </p:nvCxnSpPr>
          <p:spPr>
            <a:xfrm>
              <a:off x="4529034" y="2494561"/>
              <a:ext cx="19" cy="288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51513" y="416007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1513" y="45628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01705" y="49692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11232" y="2872795"/>
            <a:ext cx="252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Packet with incoming </a:t>
            </a:r>
            <a:r>
              <a:rPr lang="en-US" sz="2800" smtClean="0"/>
              <a:t>key K</a:t>
            </a:r>
            <a:endParaRPr lang="en-US" sz="28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8420268" y="2029355"/>
            <a:ext cx="2398583" cy="4591578"/>
            <a:chOff x="8420268" y="1690688"/>
            <a:chExt cx="2398583" cy="459157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420875" y="258148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420875" y="217870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420875" y="2984251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8428151" y="1721528"/>
              <a:ext cx="2340527" cy="4560738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25083" y="1690688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38365" y="1694496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420875" y="338703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420875" y="37898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471067" y="41962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7252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471067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470460" y="50090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20268" y="54121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69853" y="58185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596987" y="1721528"/>
              <a:ext cx="19" cy="4560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219704" y="1438375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On-chip cache (SRAM)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8238267" y="965029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Off-chip backing store (DRAM)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57377" y="3538330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8910" y="2965660"/>
            <a:ext cx="268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Evict key K’, V’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25083" y="3234064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K’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676157" y="2872795"/>
            <a:ext cx="1516436" cy="126692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676157" y="2935956"/>
            <a:ext cx="202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Merge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V’ (cache) and V’’(store)</a:t>
            </a:r>
            <a:endParaRPr lang="en-US" sz="2400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711232" y="4193939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11232" y="4479536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11234" y="476740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11233" y="5055268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35626" y="5160971"/>
            <a:ext cx="2757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Q: Multiple packets with cache misses?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846314" y="3832904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839689" y="4124451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839688" y="4402748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839689" y="4681045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94525" y="369093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83233" y="368109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0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87900" y="4101747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2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6608" y="4091909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0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01151" y="4492687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3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89859" y="4482849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0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14403" y="488362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4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03111" y="487378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0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9" name="Right Brace 68"/>
          <p:cNvSpPr/>
          <p:nvPr/>
        </p:nvSpPr>
        <p:spPr>
          <a:xfrm rot="5400000">
            <a:off x="6711086" y="4475699"/>
            <a:ext cx="571830" cy="2196516"/>
          </a:xfrm>
          <a:prstGeom prst="rightBrac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441186" y="5822974"/>
            <a:ext cx="2992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Multiple cache evictions to merge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19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A different cache design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11232" y="390834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402312" y="2463721"/>
            <a:ext cx="2397976" cy="2911922"/>
            <a:chOff x="3351513" y="2463721"/>
            <a:chExt cx="2397976" cy="291192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1513" y="335451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51513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51513" y="375728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358789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5721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9003" y="2467529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12" name="Straight Connector 11"/>
            <p:cNvCxnSpPr>
              <a:endCxn id="9" idx="2"/>
            </p:cNvCxnSpPr>
            <p:nvPr/>
          </p:nvCxnSpPr>
          <p:spPr>
            <a:xfrm>
              <a:off x="4529034" y="2494561"/>
              <a:ext cx="19" cy="288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51513" y="416007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1513" y="45628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01705" y="49692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11232" y="2872795"/>
            <a:ext cx="252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Packet with incoming </a:t>
            </a:r>
            <a:r>
              <a:rPr lang="en-US" sz="2800" smtClean="0"/>
              <a:t>key K</a:t>
            </a:r>
            <a:endParaRPr lang="en-US" sz="28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8420268" y="2029355"/>
            <a:ext cx="2398583" cy="4591578"/>
            <a:chOff x="8420268" y="1690688"/>
            <a:chExt cx="2398583" cy="459157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420875" y="258148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420875" y="217870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420875" y="2984251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8428151" y="1721528"/>
              <a:ext cx="2340527" cy="4560738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25083" y="1690688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38365" y="1694496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420875" y="3387039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420875" y="37898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471067" y="41962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7252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471067" y="46026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470460" y="5009010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20268" y="54121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69853" y="581855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596987" y="1721528"/>
              <a:ext cx="19" cy="4560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219704" y="1438375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On-chip cache (SRAM)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8238267" y="965029"/>
            <a:ext cx="27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Off-chip backing store (DRAM)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57377" y="3538330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8910" y="2965660"/>
            <a:ext cx="268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Evict key K’, V’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25083" y="3234064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K’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676157" y="2872795"/>
            <a:ext cx="1516436" cy="126692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676157" y="2935956"/>
            <a:ext cx="202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Merge</a:t>
            </a:r>
            <a:r>
              <a:rPr lang="en-US" sz="2400" dirty="0" smtClean="0"/>
              <a:t> V’ (cache) and V’’(store)</a:t>
            </a:r>
            <a:endParaRPr lang="en-US" sz="2400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711232" y="4193939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11232" y="4479536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11234" y="4767402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11233" y="5055268"/>
            <a:ext cx="2520582" cy="136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35626" y="5160971"/>
            <a:ext cx="2757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Q: Multiple packets with cache misses?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846314" y="3832904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839689" y="4124451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839688" y="4402748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839689" y="4681045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94525" y="369093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83233" y="368109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0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87900" y="4101747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2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6608" y="4091909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0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01151" y="4492687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3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89859" y="4482849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0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14403" y="488362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K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4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03111" y="487378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a typeface="Gadugi" charset="0"/>
                <a:cs typeface="Gadugi" charset="0"/>
              </a:rPr>
              <a:t>V</a:t>
            </a:r>
            <a:r>
              <a:rPr lang="en-US" sz="2800" baseline="-25000" dirty="0" smtClean="0">
                <a:ea typeface="Gadugi" charset="0"/>
                <a:cs typeface="Gadugi" charset="0"/>
              </a:rPr>
              <a:t>0</a:t>
            </a:r>
            <a:endParaRPr lang="en-US" sz="2800" baseline="-25000" dirty="0">
              <a:ea typeface="Gadugi" charset="0"/>
              <a:cs typeface="Gadugi" charset="0"/>
            </a:endParaRPr>
          </a:p>
        </p:txBody>
      </p:sp>
      <p:sp>
        <p:nvSpPr>
          <p:cNvPr id="69" name="Right Brace 68"/>
          <p:cNvSpPr/>
          <p:nvPr/>
        </p:nvSpPr>
        <p:spPr>
          <a:xfrm rot="5400000">
            <a:off x="6711086" y="4475699"/>
            <a:ext cx="571830" cy="2196516"/>
          </a:xfrm>
          <a:prstGeom prst="rightBrac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441186" y="5822974"/>
            <a:ext cx="2992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Multiple cache evictions + merges</a:t>
            </a:r>
            <a:endParaRPr lang="en-US" sz="2800" dirty="0"/>
          </a:p>
        </p:txBody>
      </p:sp>
      <p:sp>
        <p:nvSpPr>
          <p:cNvPr id="72" name="Rectangle 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0" y="1709531"/>
            <a:ext cx="12192000" cy="3120887"/>
          </a:xfrm>
          <a:prstGeom prst="rect">
            <a:avLst/>
          </a:prstGeom>
          <a:solidFill>
            <a:srgbClr val="A31E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0" y="221506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Packet processing doesn’t wait for DRAM.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Retain 1GHz packet processing rate!👍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Can you always merge correctly?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698" y="1825625"/>
            <a:ext cx="10515600" cy="4351338"/>
          </a:xfrm>
        </p:spPr>
        <p:txBody>
          <a:bodyPr/>
          <a:lstStyle/>
          <a:p>
            <a:r>
              <a:rPr lang="en-US" dirty="0" smtClean="0"/>
              <a:t>In general, no!</a:t>
            </a:r>
          </a:p>
          <a:p>
            <a:endParaRPr lang="en-US" dirty="0" smtClean="0"/>
          </a:p>
          <a:p>
            <a:r>
              <a:rPr lang="en-US" dirty="0" smtClean="0"/>
              <a:t>Cache “forgets” the true value (in DRAM) after key eviction</a:t>
            </a:r>
          </a:p>
          <a:p>
            <a:endParaRPr lang="en-US" i="1" dirty="0" smtClean="0"/>
          </a:p>
          <a:p>
            <a:r>
              <a:rPr lang="en-US" dirty="0" smtClean="0"/>
              <a:t>However, merging is possible </a:t>
            </a:r>
            <a:r>
              <a:rPr lang="en-US" i="1" dirty="0" smtClean="0"/>
              <a:t>for some operations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The linear-in-state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81267" cy="4896908"/>
          </a:xfrm>
        </p:spPr>
        <p:txBody>
          <a:bodyPr>
            <a:normAutofit/>
          </a:bodyPr>
          <a:lstStyle/>
          <a:p>
            <a:r>
              <a:rPr lang="en-US" dirty="0" smtClean="0"/>
              <a:t>Updates of the following form are </a:t>
            </a:r>
            <a:r>
              <a:rPr lang="en-US" dirty="0" err="1" smtClean="0"/>
              <a:t>mergeable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S 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=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A * S + B</a:t>
            </a:r>
          </a:p>
          <a:p>
            <a:endParaRPr lang="en-US" dirty="0"/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dirty="0" smtClean="0"/>
              <a:t> are functions of a bounded number of packets into the past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Packet and byte counters</a:t>
            </a:r>
          </a:p>
          <a:p>
            <a:pPr lvl="1"/>
            <a:r>
              <a:rPr lang="en-US" dirty="0" smtClean="0"/>
              <a:t>EWMA update</a:t>
            </a:r>
          </a:p>
          <a:p>
            <a:pPr lvl="1"/>
            <a:r>
              <a:rPr lang="en-US" dirty="0" smtClean="0"/>
              <a:t>(See others in paper</a:t>
            </a:r>
            <a:r>
              <a:rPr lang="is-I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6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EWMA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30339" cy="46149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5tuple,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qid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ewma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GROUPBY 5tuple,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qid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def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ewma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lat_est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(tin, tout)):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lat_est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(1-alpha) 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lat_est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+ alpha * (tout-tin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ea typeface="Consolas" charset="0"/>
                <a:cs typeface="Consolas" charset="0"/>
              </a:rPr>
              <a:t>State variable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lat_est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ea typeface="Consolas" charset="0"/>
                <a:cs typeface="Consolas" charset="0"/>
              </a:rPr>
              <a:t>Update satisfies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S = A*S + B</a:t>
            </a:r>
          </a:p>
          <a:p>
            <a:r>
              <a:rPr lang="en-US" dirty="0" smtClean="0">
                <a:ea typeface="Consolas" charset="0"/>
                <a:cs typeface="Consolas" charset="0"/>
              </a:rPr>
              <a:t>A =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1-alpha</a:t>
            </a:r>
          </a:p>
          <a:p>
            <a:r>
              <a:rPr lang="en-US" dirty="0" smtClean="0">
                <a:ea typeface="Consolas" charset="0"/>
                <a:cs typeface="Consolas" charset="0"/>
              </a:rPr>
              <a:t>B =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alpha*</a:t>
            </a:r>
            <a:r>
              <a:rPr lang="en-US" dirty="0" smtClean="0">
                <a:ea typeface="Consolas" charset="0"/>
                <a:cs typeface="Consolas" charset="0"/>
              </a:rPr>
              <a:t>(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tout-tin)</a:t>
            </a:r>
            <a:r>
              <a:rPr lang="en-US" dirty="0">
                <a:ea typeface="Consolas" charset="0"/>
                <a:cs typeface="Consolas" charset="0"/>
              </a:rPr>
              <a:t> </a:t>
            </a:r>
            <a:r>
              <a:rPr lang="en-US" dirty="0" smtClean="0">
                <a:ea typeface="Consolas" charset="0"/>
                <a:cs typeface="Consolas" charset="0"/>
              </a:rPr>
              <a:t>for each packet</a:t>
            </a:r>
            <a:endParaRPr lang="en-US" dirty="0">
              <a:ea typeface="Consolas" charset="0"/>
              <a:cs typeface="Consola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Merging EWMA evictions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32889" y="4003545"/>
            <a:ext cx="2232195" cy="363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4440" y="4089531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Evicted K’, V’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66475" y="3417726"/>
            <a:ext cx="2347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66475" y="3014955"/>
            <a:ext cx="2347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66475" y="3820497"/>
            <a:ext cx="2347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973751" y="2557774"/>
            <a:ext cx="2340527" cy="4097026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0683" y="2526934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Gadugi" charset="0"/>
                <a:cs typeface="Gadugi" charset="0"/>
              </a:rPr>
              <a:t>Key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3965" y="2550620"/>
            <a:ext cx="1001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Gadugi" charset="0"/>
                <a:cs typeface="Gadugi" charset="0"/>
              </a:rPr>
              <a:t>Value</a:t>
            </a:r>
            <a:endParaRPr lang="en-US" sz="2500" dirty="0">
              <a:ea typeface="Gadugi" charset="0"/>
              <a:cs typeface="Gadugi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66475" y="4223285"/>
            <a:ext cx="2347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66475" y="4626056"/>
            <a:ext cx="2347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16667" y="5032456"/>
            <a:ext cx="2347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82852" y="5438856"/>
            <a:ext cx="2347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16667" y="5438856"/>
            <a:ext cx="2347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16060" y="5845256"/>
            <a:ext cx="2347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65868" y="6248400"/>
            <a:ext cx="2347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8" idx="2"/>
          </p:cNvCxnSpPr>
          <p:nvPr/>
        </p:nvCxnSpPr>
        <p:spPr>
          <a:xfrm>
            <a:off x="6142587" y="2557774"/>
            <a:ext cx="1428" cy="40970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70683" y="373164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ea typeface="Gadugi" charset="0"/>
                <a:cs typeface="Gadugi" charset="0"/>
              </a:rPr>
              <a:t>K’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62772" y="1326246"/>
            <a:ext cx="1516436" cy="126692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71170" y="2728109"/>
            <a:ext cx="4520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Merge operation:</a:t>
            </a:r>
          </a:p>
          <a:p>
            <a:endParaRPr lang="en-US" sz="2800" dirty="0" smtClean="0">
              <a:ea typeface="Consolas" charset="0"/>
              <a:cs typeface="Consolas" charset="0"/>
              <a:sym typeface="Wingdings"/>
            </a:endParaRPr>
          </a:p>
          <a:p>
            <a:r>
              <a:rPr lang="en-US" sz="2800" dirty="0" smtClean="0">
                <a:ea typeface="Consolas" charset="0"/>
                <a:cs typeface="Consolas" charset="0"/>
                <a:sym typeface="Wingdings"/>
              </a:rPr>
              <a:t>V’’ = V’ - </a:t>
            </a:r>
            <a:r>
              <a:rPr lang="en-US" sz="2800" dirty="0" smtClean="0">
                <a:ea typeface="Consolas" charset="0"/>
                <a:cs typeface="Consolas" charset="0"/>
              </a:rPr>
              <a:t>A</a:t>
            </a:r>
            <a:r>
              <a:rPr lang="en-US" sz="2800" baseline="30000" dirty="0" smtClean="0">
                <a:ea typeface="Consolas" charset="0"/>
                <a:cs typeface="Consolas" charset="0"/>
              </a:rPr>
              <a:t>n</a:t>
            </a:r>
            <a:r>
              <a:rPr lang="en-US" sz="2800" dirty="0" smtClean="0">
                <a:ea typeface="Consolas" charset="0"/>
                <a:cs typeface="Consolas" charset="0"/>
              </a:rPr>
              <a:t>V</a:t>
            </a:r>
            <a:r>
              <a:rPr lang="en-US" sz="2800" baseline="-25000" dirty="0" smtClean="0">
                <a:ea typeface="Consolas" charset="0"/>
                <a:cs typeface="Consolas" charset="0"/>
              </a:rPr>
              <a:t>0</a:t>
            </a:r>
            <a:r>
              <a:rPr lang="en-US" sz="2800" dirty="0" smtClean="0">
                <a:ea typeface="Consolas" charset="0"/>
                <a:cs typeface="Consolas" charset="0"/>
              </a:rPr>
              <a:t> + </a:t>
            </a:r>
            <a:r>
              <a:rPr lang="en-US" sz="2800" dirty="0" err="1" smtClean="0">
                <a:ea typeface="Consolas" charset="0"/>
                <a:cs typeface="Consolas" charset="0"/>
              </a:rPr>
              <a:t>A</a:t>
            </a:r>
            <a:r>
              <a:rPr lang="en-US" sz="2800" baseline="30000" dirty="0" err="1" smtClean="0">
                <a:ea typeface="Consolas" charset="0"/>
                <a:cs typeface="Consolas" charset="0"/>
              </a:rPr>
              <a:t>n</a:t>
            </a:r>
            <a:r>
              <a:rPr lang="en-US" sz="2800" dirty="0" err="1" smtClean="0">
                <a:ea typeface="Consolas" charset="0"/>
                <a:cs typeface="Consolas" charset="0"/>
              </a:rPr>
              <a:t>V</a:t>
            </a:r>
            <a:r>
              <a:rPr lang="en-US" sz="2800" dirty="0" smtClean="0">
                <a:ea typeface="Consolas" charset="0"/>
                <a:cs typeface="Consolas" charset="0"/>
              </a:rPr>
              <a:t>’’</a:t>
            </a:r>
          </a:p>
          <a:p>
            <a:endParaRPr lang="en-US" sz="2800" dirty="0" smtClean="0">
              <a:ea typeface="Consolas" charset="0"/>
              <a:cs typeface="Consolas" charset="0"/>
            </a:endParaRPr>
          </a:p>
          <a:p>
            <a:r>
              <a:rPr lang="en-US" sz="2800" dirty="0" smtClean="0">
                <a:ea typeface="Consolas" charset="0"/>
                <a:cs typeface="Consolas" charset="0"/>
              </a:rPr>
              <a:t>(n: #</a:t>
            </a:r>
            <a:r>
              <a:rPr lang="en-US" sz="2800" dirty="0" err="1" smtClean="0">
                <a:ea typeface="Consolas" charset="0"/>
                <a:cs typeface="Consolas" charset="0"/>
              </a:rPr>
              <a:t>pkts</a:t>
            </a:r>
            <a:r>
              <a:rPr lang="en-US" sz="2800" dirty="0" smtClean="0">
                <a:ea typeface="Consolas" charset="0"/>
                <a:cs typeface="Consolas" charset="0"/>
              </a:rPr>
              <a:t> that updated V’)</a:t>
            </a:r>
            <a:endParaRPr lang="en-US" sz="2800" dirty="0">
              <a:ea typeface="Consolas" charset="0"/>
              <a:cs typeface="Consolas" charset="0"/>
            </a:endParaRPr>
          </a:p>
          <a:p>
            <a:endParaRPr lang="en-US" sz="2800" dirty="0" smtClean="0">
              <a:ea typeface="Consolas" charset="0"/>
              <a:cs typeface="Consolas" charset="0"/>
              <a:sym typeface="Wingding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96603" y="3746642"/>
            <a:ext cx="658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Gadugi" charset="0"/>
                <a:cs typeface="Gadugi" charset="0"/>
              </a:rPr>
              <a:t>V</a:t>
            </a:r>
            <a:r>
              <a:rPr lang="en-US" sz="2800" dirty="0" smtClean="0">
                <a:ea typeface="Gadugi" charset="0"/>
                <a:cs typeface="Gadugi" charset="0"/>
              </a:rPr>
              <a:t>’’</a:t>
            </a:r>
            <a:endParaRPr lang="en-US" sz="2800" dirty="0">
              <a:ea typeface="Gadugi" charset="0"/>
              <a:cs typeface="Gadugi" charset="0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853698" y="1825625"/>
            <a:ext cx="9729635" cy="9792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SELECT 5tuple,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qid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ewma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GROUPBY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5tuple,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qid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8678" y="2693222"/>
            <a:ext cx="2397976" cy="2911922"/>
            <a:chOff x="3351513" y="2463721"/>
            <a:chExt cx="2397976" cy="291192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351513" y="335451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351513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351513" y="3757284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3358789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5721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69003" y="2487407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  <p:cxnSp>
          <p:nvCxnSpPr>
            <p:cNvPr id="35" name="Straight Connector 34"/>
            <p:cNvCxnSpPr>
              <a:endCxn id="35" idx="2"/>
            </p:cNvCxnSpPr>
            <p:nvPr/>
          </p:nvCxnSpPr>
          <p:spPr>
            <a:xfrm>
              <a:off x="4529034" y="2494561"/>
              <a:ext cx="19" cy="2881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351513" y="416007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351513" y="45628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01705" y="4969243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59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56591"/>
            <a:ext cx="12192000" cy="5605670"/>
            <a:chOff x="0" y="556591"/>
            <a:chExt cx="12192000" cy="5605670"/>
          </a:xfrm>
        </p:grpSpPr>
        <p:sp>
          <p:nvSpPr>
            <p:cNvPr id="4" name="Rectangle 3"/>
            <p:cNvSpPr/>
            <p:nvPr/>
          </p:nvSpPr>
          <p:spPr>
            <a:xfrm>
              <a:off x="0" y="556591"/>
              <a:ext cx="12192000" cy="560567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09531"/>
              <a:ext cx="12192000" cy="3120887"/>
            </a:xfrm>
            <a:prstGeom prst="rect">
              <a:avLst/>
            </a:prstGeom>
            <a:solidFill>
              <a:srgbClr val="A31E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9026" y="2723320"/>
              <a:ext cx="118474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</a:rPr>
                <a:t>Is the system design feasible?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2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system design feasible?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 design feasibility</a:t>
            </a:r>
          </a:p>
          <a:p>
            <a:pPr lvl="1"/>
            <a:r>
              <a:rPr lang="en-US" dirty="0" smtClean="0"/>
              <a:t>Hash-based lookup</a:t>
            </a:r>
          </a:p>
          <a:p>
            <a:pPr lvl="1"/>
            <a:r>
              <a:rPr lang="en-US" dirty="0" smtClean="0"/>
              <a:t>Value update operations</a:t>
            </a:r>
          </a:p>
          <a:p>
            <a:pPr lvl="1"/>
            <a:r>
              <a:rPr lang="en-US" dirty="0" smtClean="0"/>
              <a:t>Cache eviction logic</a:t>
            </a:r>
          </a:p>
          <a:p>
            <a:pPr lvl="1"/>
            <a:r>
              <a:rPr lang="en-US" dirty="0" smtClean="0"/>
              <a:t>SRAM area</a:t>
            </a:r>
          </a:p>
          <a:p>
            <a:pPr lvl="1"/>
            <a:endParaRPr lang="en-US" dirty="0"/>
          </a:p>
          <a:p>
            <a:r>
              <a:rPr lang="en-US" dirty="0" smtClean="0"/>
              <a:t>Backing store feasibility</a:t>
            </a:r>
          </a:p>
          <a:p>
            <a:pPr lvl="1"/>
            <a:r>
              <a:rPr lang="en-US" dirty="0" smtClean="0"/>
              <a:t>Tuples/second processed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34" y="2313080"/>
            <a:ext cx="315371" cy="361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2446" y="2192307"/>
            <a:ext cx="594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Match-action, mirroring, </a:t>
            </a:r>
            <a:r>
              <a:rPr lang="is-IS" sz="2400" dirty="0" smtClean="0"/>
              <a:t>…</a:t>
            </a:r>
          </a:p>
          <a:p>
            <a:r>
              <a:rPr lang="is-IS" sz="2400" dirty="0" smtClean="0"/>
              <a:t>Multiply-accumulate instruction; Domino</a:t>
            </a:r>
          </a:p>
          <a:p>
            <a:r>
              <a:rPr lang="en-US" sz="2400" dirty="0" smtClean="0"/>
              <a:t>LRU processor caches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26" y="2674192"/>
            <a:ext cx="315371" cy="361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68" y="3080961"/>
            <a:ext cx="315371" cy="361112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>
            <a:off x="4797287" y="3436152"/>
            <a:ext cx="1298713" cy="1984216"/>
          </a:xfrm>
          <a:prstGeom prst="rightBrac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22379" y="3894255"/>
            <a:ext cx="5732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Tradeoff: Trace-driven evaluation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50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area &amp; Eviction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4559678"/>
          </a:xfrm>
        </p:spPr>
        <p:txBody>
          <a:bodyPr>
            <a:normAutofit/>
          </a:bodyPr>
          <a:lstStyle/>
          <a:p>
            <a:r>
              <a:rPr lang="en-US" dirty="0" smtClean="0"/>
              <a:t>Q: Can evictions be processed for “reasonable” cache sizes?</a:t>
            </a:r>
          </a:p>
          <a:p>
            <a:endParaRPr lang="en-US" dirty="0"/>
          </a:p>
          <a:p>
            <a:r>
              <a:rPr lang="en-US" dirty="0" smtClean="0"/>
              <a:t>CAIDA traffic trace with ~150 million packets</a:t>
            </a:r>
          </a:p>
          <a:p>
            <a:pPr lvl="1"/>
            <a:r>
              <a:rPr lang="en-US" dirty="0" smtClean="0"/>
              <a:t>Switch with 64 port 10Gb/s switch</a:t>
            </a:r>
          </a:p>
          <a:p>
            <a:pPr lvl="1"/>
            <a:endParaRPr lang="en-US" dirty="0"/>
          </a:p>
          <a:p>
            <a:r>
              <a:rPr lang="en-US" dirty="0" smtClean="0"/>
              <a:t>Typical data center utilization and packet sizes [Benson et al.]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area &amp; Eviction processing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867980" y="2344110"/>
            <a:ext cx="2347803" cy="2911922"/>
            <a:chOff x="3402312" y="2463721"/>
            <a:chExt cx="2347803" cy="291192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02312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3409588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06520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19802" y="2467529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83783" y="3099805"/>
            <a:ext cx="2169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32 Mbit cache (2.5% switch area overhead)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79533" y="2199978"/>
            <a:ext cx="2347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986809" y="1742797"/>
            <a:ext cx="2340527" cy="456073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83741" y="1711957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Gadugi" charset="0"/>
                <a:cs typeface="Gadugi" charset="0"/>
              </a:rPr>
              <a:t>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97023" y="1715765"/>
            <a:ext cx="1001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Gadugi" charset="0"/>
                <a:cs typeface="Gadugi" charset="0"/>
              </a:rPr>
              <a:t>Value</a:t>
            </a:r>
            <a:endParaRPr lang="en-US" sz="2500" dirty="0">
              <a:ea typeface="Gadugi" charset="0"/>
              <a:cs typeface="Gadugi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0200" y="2979508"/>
            <a:ext cx="2169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Memcached</a:t>
            </a:r>
            <a:r>
              <a:rPr lang="en-US" sz="2800" dirty="0" smtClean="0"/>
              <a:t>/</a:t>
            </a:r>
            <a:r>
              <a:rPr lang="en-US" sz="2800" dirty="0" err="1" smtClean="0"/>
              <a:t>Redis</a:t>
            </a:r>
            <a:r>
              <a:rPr lang="en-US" sz="2800" dirty="0" smtClean="0"/>
              <a:t> on x86 servers</a:t>
            </a:r>
          </a:p>
          <a:p>
            <a:pPr algn="ctr"/>
            <a:r>
              <a:rPr lang="en-US" sz="2800" dirty="0" smtClean="0"/>
              <a:t>(1-2 cores!)</a:t>
            </a:r>
            <a:endParaRPr lang="en-US" sz="28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440669" y="3099805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429606" y="3394379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422981" y="3685926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22980" y="3964223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422981" y="4242520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86890" y="2516533"/>
            <a:ext cx="272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800K tuples/sec</a:t>
            </a:r>
          </a:p>
        </p:txBody>
      </p:sp>
    </p:spTree>
    <p:extLst>
      <p:ext uri="{BB962C8B-B14F-4D97-AF65-F5344CB8AC3E}">
        <p14:creationId xmlns:p14="http://schemas.microsoft.com/office/powerpoint/2010/main" val="1408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</a:t>
            </a:r>
            <a:r>
              <a:rPr lang="en-US" dirty="0" smtClean="0"/>
              <a:t>xample: High tail latencies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0" y="2776147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7" y="3881553"/>
            <a:ext cx="1764041" cy="10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>
            <a:off x="2133600" y="3407229"/>
            <a:ext cx="1447800" cy="772885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7205" y="4156773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08" y="3684795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50" y="4594062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1" name="Curved Connector 10"/>
          <p:cNvCxnSpPr/>
          <p:nvPr/>
        </p:nvCxnSpPr>
        <p:spPr>
          <a:xfrm flipV="1">
            <a:off x="2088549" y="4408714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" y="4594062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" y="459406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5584698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" y="561123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94" y="5612751"/>
            <a:ext cx="747564" cy="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38187" y="2763908"/>
            <a:ext cx="48090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is the queue buildup?</a:t>
            </a:r>
          </a:p>
          <a:p>
            <a:endParaRPr lang="en-US" sz="2400" dirty="0"/>
          </a:p>
          <a:p>
            <a:r>
              <a:rPr lang="en-US" sz="2400" dirty="0" smtClean="0"/>
              <a:t>How did queues build up?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UDP on-off traffic?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Fan-in of short flows?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Which other flows cause queue buildup?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ym typeface="Wingdings"/>
              </a:rPr>
              <a:t>On-off  Throttle UDP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ym typeface="Wingdings"/>
              </a:rPr>
              <a:t>Fan-in  Change traffic pattern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37205" y="4298288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2088549" y="4621166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2088549" y="4867934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2088549" y="5080386"/>
            <a:ext cx="1492851" cy="580119"/>
          </a:xfrm>
          <a:prstGeom prst="curvedConnector3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26321" y="4439802"/>
            <a:ext cx="71007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Callout 24"/>
          <p:cNvSpPr/>
          <p:nvPr/>
        </p:nvSpPr>
        <p:spPr>
          <a:xfrm>
            <a:off x="3124052" y="1393882"/>
            <a:ext cx="4191148" cy="1799486"/>
          </a:xfrm>
          <a:prstGeom prst="wedgeEllipseCallout">
            <a:avLst>
              <a:gd name="adj1" fmla="val -21172"/>
              <a:gd name="adj2" fmla="val 82561"/>
            </a:avLst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01895" y="1670069"/>
            <a:ext cx="3913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measurement support do you need?</a:t>
            </a:r>
            <a:endParaRPr lang="en-US" sz="3200" dirty="0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54" y="3411722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97" y="3874271"/>
            <a:ext cx="644708" cy="3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area &amp; Eviction processing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867980" y="2344110"/>
            <a:ext cx="2347803" cy="2911922"/>
            <a:chOff x="3402312" y="2463721"/>
            <a:chExt cx="2347803" cy="291192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02312" y="2951742"/>
              <a:ext cx="2347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3409588" y="2494561"/>
              <a:ext cx="2340527" cy="288108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06520" y="2463721"/>
              <a:ext cx="782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Key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19802" y="2467529"/>
              <a:ext cx="1001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a typeface="Gadugi" charset="0"/>
                  <a:cs typeface="Gadugi" charset="0"/>
                </a:rPr>
                <a:t>Value</a:t>
              </a:r>
              <a:endParaRPr lang="en-US" sz="2500" dirty="0">
                <a:ea typeface="Gadugi" charset="0"/>
                <a:cs typeface="Gadugi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83783" y="3099805"/>
            <a:ext cx="2169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32 Mbit cache (2.5% switch area overhead)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79533" y="2199978"/>
            <a:ext cx="2347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986809" y="1742797"/>
            <a:ext cx="2340527" cy="456073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83741" y="1711957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Gadugi" charset="0"/>
                <a:cs typeface="Gadugi" charset="0"/>
              </a:rPr>
              <a:t>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97023" y="1715765"/>
            <a:ext cx="1001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Gadugi" charset="0"/>
                <a:cs typeface="Gadugi" charset="0"/>
              </a:rPr>
              <a:t>Value</a:t>
            </a:r>
            <a:endParaRPr lang="en-US" sz="2500" dirty="0">
              <a:ea typeface="Gadugi" charset="0"/>
              <a:cs typeface="Gadugi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0200" y="2979508"/>
            <a:ext cx="2169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Memcached</a:t>
            </a:r>
            <a:r>
              <a:rPr lang="en-US" sz="2800" dirty="0" smtClean="0"/>
              <a:t>/</a:t>
            </a:r>
            <a:r>
              <a:rPr lang="en-US" sz="2800" dirty="0" err="1" smtClean="0"/>
              <a:t>Redis</a:t>
            </a:r>
            <a:r>
              <a:rPr lang="en-US" sz="2800" dirty="0" smtClean="0"/>
              <a:t> on x86 servers</a:t>
            </a:r>
          </a:p>
          <a:p>
            <a:pPr algn="ctr"/>
            <a:r>
              <a:rPr lang="en-US" sz="2800" dirty="0" smtClean="0"/>
              <a:t>(1-2 cores!)</a:t>
            </a:r>
            <a:endParaRPr lang="en-US" sz="28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440669" y="3099805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429606" y="3394379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422981" y="3685926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22980" y="3964223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422981" y="4242520"/>
            <a:ext cx="2485600" cy="3836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86890" y="2516533"/>
            <a:ext cx="272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800K tuples/sec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591543"/>
            <a:ext cx="12192000" cy="5964239"/>
            <a:chOff x="0" y="603084"/>
            <a:chExt cx="12192000" cy="5605670"/>
          </a:xfrm>
        </p:grpSpPr>
        <p:sp>
          <p:nvSpPr>
            <p:cNvPr id="23" name="Rectangle 22"/>
            <p:cNvSpPr/>
            <p:nvPr/>
          </p:nvSpPr>
          <p:spPr>
            <a:xfrm>
              <a:off x="0" y="603084"/>
              <a:ext cx="12192000" cy="560567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1709531"/>
              <a:ext cx="12192000" cy="3120887"/>
            </a:xfrm>
            <a:prstGeom prst="rect">
              <a:avLst/>
            </a:prstGeom>
            <a:solidFill>
              <a:srgbClr val="A31E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0513" y="2560643"/>
              <a:ext cx="11270974" cy="1243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Monitor a 64-server rack (10Gb/s) 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with just 1-2 cores.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01400" cy="4710642"/>
          </a:xfrm>
        </p:spPr>
        <p:txBody>
          <a:bodyPr>
            <a:normAutofit/>
          </a:bodyPr>
          <a:lstStyle/>
          <a:p>
            <a:r>
              <a:rPr lang="en-US" dirty="0" smtClean="0"/>
              <a:t>Switches: precise performance visibility at line rate</a:t>
            </a:r>
          </a:p>
          <a:p>
            <a:endParaRPr lang="en-US" dirty="0"/>
          </a:p>
          <a:p>
            <a:r>
              <a:rPr lang="en-US" dirty="0" smtClean="0"/>
              <a:t>Co-design: build </a:t>
            </a:r>
            <a:r>
              <a:rPr lang="en-US" dirty="0" smtClean="0">
                <a:solidFill>
                  <a:srgbClr val="C00000"/>
                </a:solidFill>
              </a:rPr>
              <a:t>flexible </a:t>
            </a:r>
            <a:r>
              <a:rPr lang="en-US" dirty="0" smtClean="0"/>
              <a:t>hardware with the right </a:t>
            </a:r>
            <a:r>
              <a:rPr lang="en-US" dirty="0" smtClean="0">
                <a:solidFill>
                  <a:srgbClr val="C00000"/>
                </a:solidFill>
              </a:rPr>
              <a:t>language interfaces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081" y="5080988"/>
            <a:ext cx="1455400" cy="145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59" y="5096667"/>
            <a:ext cx="980719" cy="1471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19" y="5096667"/>
            <a:ext cx="970266" cy="145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42" y="5096667"/>
            <a:ext cx="1092276" cy="145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73" y="5112346"/>
            <a:ext cx="1144245" cy="145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6" y="5096667"/>
            <a:ext cx="1203714" cy="145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59" y="5080988"/>
            <a:ext cx="1542342" cy="14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performance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90006" cy="47521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Transport protocol diagnoses</a:t>
            </a:r>
          </a:p>
          <a:p>
            <a:pPr lvl="1"/>
            <a:r>
              <a:rPr lang="en-US" dirty="0" smtClean="0"/>
              <a:t>Fan-in problems (</a:t>
            </a:r>
            <a:r>
              <a:rPr lang="en-US" dirty="0" err="1" smtClean="0"/>
              <a:t>incast</a:t>
            </a:r>
            <a:r>
              <a:rPr lang="en-US" dirty="0"/>
              <a:t> </a:t>
            </a:r>
            <a:r>
              <a:rPr lang="en-US" dirty="0" smtClean="0"/>
              <a:t>and outcast)</a:t>
            </a:r>
          </a:p>
          <a:p>
            <a:pPr lvl="1"/>
            <a:r>
              <a:rPr lang="en-US" dirty="0"/>
              <a:t>Incidents of reordering and </a:t>
            </a:r>
            <a:r>
              <a:rPr lang="en-US" dirty="0" smtClean="0"/>
              <a:t>retransmissions</a:t>
            </a:r>
          </a:p>
          <a:p>
            <a:pPr lvl="1"/>
            <a:r>
              <a:rPr lang="en-US" dirty="0" smtClean="0"/>
              <a:t>Interference from </a:t>
            </a:r>
            <a:r>
              <a:rPr lang="en-US" dirty="0" err="1" smtClean="0"/>
              <a:t>bursty</a:t>
            </a:r>
            <a:r>
              <a:rPr lang="en-US" dirty="0" smtClean="0"/>
              <a:t> traffic</a:t>
            </a:r>
          </a:p>
          <a:p>
            <a:r>
              <a:rPr lang="en-US" dirty="0" smtClean="0"/>
              <a:t>Flow-level metrics</a:t>
            </a:r>
          </a:p>
          <a:p>
            <a:pPr lvl="1"/>
            <a:r>
              <a:rPr lang="en-US" dirty="0" smtClean="0"/>
              <a:t>Packet drop rates</a:t>
            </a:r>
          </a:p>
          <a:p>
            <a:pPr lvl="1"/>
            <a:r>
              <a:rPr lang="en-US" dirty="0" smtClean="0"/>
              <a:t>Queue latency EWMA per connection</a:t>
            </a:r>
          </a:p>
          <a:p>
            <a:pPr lvl="1"/>
            <a:r>
              <a:rPr lang="en-US" dirty="0" smtClean="0"/>
              <a:t>Incidence and lengths of </a:t>
            </a:r>
            <a:r>
              <a:rPr lang="en-US" dirty="0" err="1" smtClean="0"/>
              <a:t>flowlets</a:t>
            </a:r>
            <a:endParaRPr lang="en-US" dirty="0" smtClean="0"/>
          </a:p>
          <a:p>
            <a:r>
              <a:rPr lang="en-US" dirty="0" smtClean="0"/>
              <a:t>Network-wide questions</a:t>
            </a:r>
          </a:p>
          <a:p>
            <a:pPr lvl="1"/>
            <a:r>
              <a:rPr lang="en-US" dirty="0" smtClean="0"/>
              <a:t>Route flapping incidents</a:t>
            </a:r>
          </a:p>
          <a:p>
            <a:pPr lvl="1"/>
            <a:r>
              <a:rPr lang="is-IS" dirty="0" smtClean="0"/>
              <a:t>High end to end latencies</a:t>
            </a:r>
          </a:p>
          <a:p>
            <a:pPr lvl="1"/>
            <a:r>
              <a:rPr lang="en-US" dirty="0"/>
              <a:t>Locations of persistently long </a:t>
            </a:r>
            <a:r>
              <a:rPr lang="en-US" dirty="0" smtClean="0"/>
              <a:t>queues</a:t>
            </a:r>
            <a:endParaRPr lang="is-IS" dirty="0" smtClean="0"/>
          </a:p>
          <a:p>
            <a:r>
              <a:rPr lang="is-IS" dirty="0" smtClean="0"/>
              <a:t>...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measurement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dirty="0" smtClean="0"/>
              <a:t>Sampling (</a:t>
            </a:r>
            <a:r>
              <a:rPr lang="en-US" dirty="0" err="1" smtClean="0"/>
              <a:t>netflow</a:t>
            </a:r>
            <a:r>
              <a:rPr lang="en-US" dirty="0" smtClean="0"/>
              <a:t>, </a:t>
            </a:r>
            <a:r>
              <a:rPr lang="en-US" dirty="0" err="1" smtClean="0"/>
              <a:t>sflow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Endpoint solutions (</a:t>
            </a:r>
            <a:r>
              <a:rPr lang="en-US" dirty="0" err="1" smtClean="0"/>
              <a:t>pingmesh</a:t>
            </a:r>
            <a:r>
              <a:rPr lang="en-US" dirty="0" smtClean="0"/>
              <a:t>, etc.)</a:t>
            </a:r>
          </a:p>
          <a:p>
            <a:endParaRPr lang="en-US" dirty="0"/>
          </a:p>
          <a:p>
            <a:r>
              <a:rPr lang="en-US" dirty="0" smtClean="0"/>
              <a:t>Counting (</a:t>
            </a:r>
            <a:r>
              <a:rPr lang="en-US" dirty="0" err="1" smtClean="0"/>
              <a:t>opensketch</a:t>
            </a:r>
            <a:r>
              <a:rPr lang="en-US" dirty="0" smtClean="0"/>
              <a:t>, etc.)	</a:t>
            </a:r>
          </a:p>
          <a:p>
            <a:endParaRPr lang="en-US" dirty="0"/>
          </a:p>
          <a:p>
            <a:r>
              <a:rPr lang="en-US" dirty="0" smtClean="0"/>
              <a:t>Packet capture (</a:t>
            </a:r>
            <a:r>
              <a:rPr lang="en-US" dirty="0" err="1" smtClean="0"/>
              <a:t>endace</a:t>
            </a:r>
            <a:r>
              <a:rPr lang="en-US" dirty="0" smtClean="0"/>
              <a:t>, </a:t>
            </a:r>
            <a:r>
              <a:rPr lang="en-US" dirty="0" err="1" smtClean="0"/>
              <a:t>niksun</a:t>
            </a:r>
            <a:r>
              <a:rPr lang="en-US" dirty="0" smtClean="0"/>
              <a:t>, etc.)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17899" y="1825625"/>
            <a:ext cx="5173134" cy="414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Misses events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End-to-end; lack direct visibility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 visibility into queues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 everywhere &amp; always</a:t>
            </a:r>
          </a:p>
        </p:txBody>
      </p:sp>
      <p:pic>
        <p:nvPicPr>
          <p:cNvPr id="5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84" y="1825625"/>
            <a:ext cx="477620" cy="4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90" y="2858559"/>
            <a:ext cx="477620" cy="4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94" y="3864396"/>
            <a:ext cx="477620" cy="4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59" y="4914263"/>
            <a:ext cx="477620" cy="4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8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556591"/>
            <a:chExt cx="12192000" cy="5605670"/>
          </a:xfrm>
        </p:grpSpPr>
        <p:sp>
          <p:nvSpPr>
            <p:cNvPr id="4" name="Rectangle 3"/>
            <p:cNvSpPr/>
            <p:nvPr/>
          </p:nvSpPr>
          <p:spPr>
            <a:xfrm>
              <a:off x="0" y="556591"/>
              <a:ext cx="12192000" cy="560567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709531"/>
              <a:ext cx="12192000" cy="3120887"/>
            </a:xfrm>
            <a:prstGeom prst="rect">
              <a:avLst/>
            </a:prstGeom>
            <a:solidFill>
              <a:srgbClr val="A31E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513" y="2425147"/>
              <a:ext cx="1127097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Can we build better </a:t>
              </a:r>
            </a:p>
            <a:p>
              <a:pPr algn="ctr"/>
              <a:r>
                <a:rPr lang="en-US" sz="4000" i="1" dirty="0" smtClean="0">
                  <a:solidFill>
                    <a:schemeClr val="bg1"/>
                  </a:solidFill>
                </a:rPr>
                <a:t>performance </a:t>
              </a:r>
              <a:r>
                <a:rPr lang="en-US" sz="4000" dirty="0" smtClean="0">
                  <a:solidFill>
                    <a:schemeClr val="bg1"/>
                  </a:solidFill>
                </a:rPr>
                <a:t>monitoring tools 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for networks? </a:t>
              </a:r>
              <a:r>
                <a:rPr lang="en-US" sz="4000" dirty="0" smtClean="0">
                  <a:solidFill>
                    <a:schemeClr val="bg1"/>
                  </a:solidFill>
                  <a:sym typeface="Wingdings"/>
                </a:rPr>
                <a:t>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2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90300" cy="4863042"/>
          </a:xfrm>
        </p:spPr>
        <p:txBody>
          <a:bodyPr>
            <a:normAutofit/>
          </a:bodyPr>
          <a:lstStyle/>
          <a:p>
            <a:r>
              <a:rPr lang="en-US" dirty="0"/>
              <a:t>Declarative performance query language</a:t>
            </a:r>
          </a:p>
          <a:p>
            <a:pPr lvl="1"/>
            <a:r>
              <a:rPr lang="en-US" dirty="0"/>
              <a:t>Extract </a:t>
            </a:r>
            <a:r>
              <a:rPr lang="en-US" dirty="0" smtClean="0"/>
              <a:t>primitives </a:t>
            </a:r>
            <a:r>
              <a:rPr lang="en-US" dirty="0"/>
              <a:t>from use cases</a:t>
            </a:r>
          </a:p>
          <a:p>
            <a:pPr lvl="1"/>
            <a:r>
              <a:rPr lang="en-US" dirty="0"/>
              <a:t>Abstract table of performance for all packets at all queues</a:t>
            </a:r>
          </a:p>
          <a:p>
            <a:pPr lvl="1"/>
            <a:r>
              <a:rPr lang="en-US" dirty="0"/>
              <a:t>SQL-like queries on this table</a:t>
            </a:r>
          </a:p>
          <a:p>
            <a:endParaRPr lang="en-US" dirty="0" smtClean="0"/>
          </a:p>
          <a:p>
            <a:r>
              <a:rPr lang="en-US" dirty="0" smtClean="0"/>
              <a:t>Hardware design for performance measurement</a:t>
            </a:r>
          </a:p>
          <a:p>
            <a:pPr lvl="1"/>
            <a:r>
              <a:rPr lang="en-US" dirty="0" smtClean="0"/>
              <a:t>Precise visibility at line rates of 10-100 Gb/s per port</a:t>
            </a:r>
          </a:p>
          <a:p>
            <a:pPr lvl="1"/>
            <a:r>
              <a:rPr lang="en-US" dirty="0" smtClean="0"/>
              <a:t>Programmable key-value store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Compiler: work in progress</a:t>
            </a:r>
          </a:p>
          <a:p>
            <a:pPr lvl="1"/>
            <a:r>
              <a:rPr lang="en-US" dirty="0" smtClean="0"/>
              <a:t>Go from high-level queries to switch configuration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8229599" y="1690689"/>
            <a:ext cx="1642533" cy="372797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44138" y="2769848"/>
            <a:ext cx="238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Co-Design Hardware &amp; 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770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query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1500188"/>
            <a:ext cx="2487888" cy="2314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6475" y="3814763"/>
            <a:ext cx="2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Network operator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4778943" y="1264213"/>
            <a:ext cx="2253628" cy="3076063"/>
          </a:xfrm>
          <a:prstGeom prst="down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1701" y="6273271"/>
            <a:ext cx="2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Diagnostic apps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 rot="5400000">
            <a:off x="4741284" y="3998339"/>
            <a:ext cx="2328935" cy="3076063"/>
          </a:xfrm>
          <a:prstGeom prst="down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02112" y="2172144"/>
            <a:ext cx="248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Declarative performance queries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1789732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2232" y="4929335"/>
            <a:ext cx="248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Accurate query results at low overhead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27" y="2787669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823" y="2787669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3785606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27" y="4783543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823" y="4783543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5662807"/>
            <a:ext cx="1311948" cy="7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8915400" y="3525468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441661" y="2461053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6900000">
            <a:off x="8886823" y="2464784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6900000">
            <a:off x="10441660" y="3525468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61456" y="4473783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6900000">
            <a:off x="8906618" y="4477514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09894" y="5487870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6900000">
            <a:off x="10436154" y="5487870"/>
            <a:ext cx="371475" cy="21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4371903"/>
            <a:ext cx="2487888" cy="18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10350</TotalTime>
  <Words>3176</Words>
  <Application>Microsoft Macintosh PowerPoint</Application>
  <PresentationFormat>Widescreen</PresentationFormat>
  <Paragraphs>535</Paragraphs>
  <Slides>41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American Typewriter</vt:lpstr>
      <vt:lpstr>Arial</vt:lpstr>
      <vt:lpstr>Calibri</vt:lpstr>
      <vt:lpstr>Consolas</vt:lpstr>
      <vt:lpstr>Gadugi</vt:lpstr>
      <vt:lpstr>Seravek</vt:lpstr>
      <vt:lpstr>Times New Roman</vt:lpstr>
      <vt:lpstr>Wingdings</vt:lpstr>
      <vt:lpstr>Office Theme</vt:lpstr>
      <vt:lpstr>Hardware-Software Co-Design for Network Performance Measurement</vt:lpstr>
      <vt:lpstr>An example: High tail latencies</vt:lpstr>
      <vt:lpstr>An example: High tail latencies</vt:lpstr>
      <vt:lpstr>An example: High tail latencies</vt:lpstr>
      <vt:lpstr>Network performance questions</vt:lpstr>
      <vt:lpstr>Existing measurement approaches</vt:lpstr>
      <vt:lpstr>PowerPoint Presentation</vt:lpstr>
      <vt:lpstr>Contributions</vt:lpstr>
      <vt:lpstr>Performance query system</vt:lpstr>
      <vt:lpstr>PowerPoint Presentation</vt:lpstr>
      <vt:lpstr>(1) Declarative language abstraction</vt:lpstr>
      <vt:lpstr>(1) Performance query examples</vt:lpstr>
      <vt:lpstr>(1) Performance query examples</vt:lpstr>
      <vt:lpstr>(1) Performance query examples</vt:lpstr>
      <vt:lpstr>(1) Performance query examples</vt:lpstr>
      <vt:lpstr>(1) Performance query examples</vt:lpstr>
      <vt:lpstr>(1) Performance query examples</vt:lpstr>
      <vt:lpstr>PowerPoint Presentation</vt:lpstr>
      <vt:lpstr>(2) Existing features useful!</vt:lpstr>
      <vt:lpstr>(2) Hardware support for aggregation</vt:lpstr>
      <vt:lpstr>(2) Challenges in building switch KV</vt:lpstr>
      <vt:lpstr>(2) Solution: Caching?</vt:lpstr>
      <vt:lpstr>(2) Solution: Caching?</vt:lpstr>
      <vt:lpstr>(2) Solution: Caching?</vt:lpstr>
      <vt:lpstr>(2) Solution: Caching?</vt:lpstr>
      <vt:lpstr>(2) A different cache design</vt:lpstr>
      <vt:lpstr>(2) A different cache design</vt:lpstr>
      <vt:lpstr>(2) A different cache design</vt:lpstr>
      <vt:lpstr>(2) A different cache design</vt:lpstr>
      <vt:lpstr>(2) A different cache design</vt:lpstr>
      <vt:lpstr>(2) A different cache design</vt:lpstr>
      <vt:lpstr>(2) Can you always merge correctly?</vt:lpstr>
      <vt:lpstr>(2) The linear-in-state condition</vt:lpstr>
      <vt:lpstr>(2) EWMA example</vt:lpstr>
      <vt:lpstr>(2) Merging EWMA evictions</vt:lpstr>
      <vt:lpstr>PowerPoint Presentation</vt:lpstr>
      <vt:lpstr>Is the system design feasible?</vt:lpstr>
      <vt:lpstr>Cache area &amp; Eviction processing</vt:lpstr>
      <vt:lpstr>Cache area &amp; Eviction processing</vt:lpstr>
      <vt:lpstr>Cache area &amp; Eviction processing</vt:lpstr>
      <vt:lpstr>Takeaways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Srinivas NG</cp:lastModifiedBy>
  <cp:revision>1642</cp:revision>
  <cp:lastPrinted>2017-03-14T20:27:47Z</cp:lastPrinted>
  <dcterms:created xsi:type="dcterms:W3CDTF">2016-08-11T15:35:38Z</dcterms:created>
  <dcterms:modified xsi:type="dcterms:W3CDTF">2017-03-14T20:28:25Z</dcterms:modified>
</cp:coreProperties>
</file>