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-2870684717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01" r:id="rId2"/>
    <p:sldId id="1235" r:id="rId3"/>
    <p:sldId id="1257" r:id="rId4"/>
    <p:sldId id="1244" r:id="rId5"/>
    <p:sldId id="1245" r:id="rId6"/>
    <p:sldId id="1258" r:id="rId7"/>
    <p:sldId id="1259" r:id="rId8"/>
    <p:sldId id="1251" r:id="rId9"/>
    <p:sldId id="1243" r:id="rId10"/>
    <p:sldId id="1252" r:id="rId11"/>
    <p:sldId id="1253" r:id="rId12"/>
    <p:sldId id="1260" r:id="rId13"/>
    <p:sldId id="1246" r:id="rId14"/>
    <p:sldId id="1255" r:id="rId15"/>
    <p:sldId id="1262" r:id="rId16"/>
    <p:sldId id="1261" r:id="rId17"/>
    <p:sldId id="1247" r:id="rId18"/>
    <p:sldId id="1250" r:id="rId19"/>
    <p:sldId id="1249" r:id="rId20"/>
    <p:sldId id="1248" r:id="rId21"/>
    <p:sldId id="421" r:id="rId22"/>
    <p:sldId id="428" r:id="rId23"/>
    <p:sldId id="1242" r:id="rId24"/>
    <p:sldId id="20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9"/>
    <p:restoredTop sz="96860"/>
  </p:normalViewPr>
  <p:slideViewPr>
    <p:cSldViewPr snapToGrid="0" snapToObjects="1">
      <p:cViewPr varScale="1">
        <p:scale>
          <a:sx n="115" d="100"/>
          <a:sy n="115" d="100"/>
        </p:scale>
        <p:origin x="21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18.svg-2870684717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Load Management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14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http://www.cs.rutgers.edu/~sn624/553-S25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A615-80A3-494B-C0DB-A4C94485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Maglev (L4 LB) forwarder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7350BB7-A1BF-AFD7-1E5D-80839D27D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591" y="1690688"/>
            <a:ext cx="663949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85DE25-F08E-9422-8E0E-0633022FD4C5}"/>
              </a:ext>
            </a:extLst>
          </p:cNvPr>
          <p:cNvSpPr txBox="1"/>
          <p:nvPr/>
        </p:nvSpPr>
        <p:spPr>
          <a:xfrm>
            <a:off x="838200" y="1628503"/>
            <a:ext cx="33419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Multi-threaded (parallelism)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Don’t share state across threads. Each 5-tuple steered to a core. 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Connection tracking table is local to the core</a:t>
            </a:r>
          </a:p>
        </p:txBody>
      </p:sp>
    </p:spTree>
    <p:extLst>
      <p:ext uri="{BB962C8B-B14F-4D97-AF65-F5344CB8AC3E}">
        <p14:creationId xmlns:p14="http://schemas.microsoft.com/office/powerpoint/2010/main" val="36534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412B-33D0-9F1D-E6B8-5E576173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population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1D8ADB16-EA3F-1BA6-6948-3537860BE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942" y="2081017"/>
            <a:ext cx="10515600" cy="21386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E5D1E-43D6-1CD9-D288-7B563EA0C3F7}"/>
              </a:ext>
            </a:extLst>
          </p:cNvPr>
          <p:cNvSpPr txBox="1"/>
          <p:nvPr/>
        </p:nvSpPr>
        <p:spPr>
          <a:xfrm>
            <a:off x="576942" y="4830090"/>
            <a:ext cx="10168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Each backend now uses a random (unique) permutation</a:t>
            </a:r>
          </a:p>
          <a:p>
            <a:pPr algn="ctr"/>
            <a:endParaRPr lang="en-US" sz="2800" dirty="0">
              <a:latin typeface="Helvetica" pitchFamily="2" charset="0"/>
            </a:endParaRPr>
          </a:p>
          <a:p>
            <a:pPr algn="ctr"/>
            <a:r>
              <a:rPr lang="en-US" sz="2800" dirty="0">
                <a:latin typeface="Helvetica" pitchFamily="2" charset="0"/>
              </a:rPr>
              <a:t>Backends choose slots based on the permutation. </a:t>
            </a:r>
          </a:p>
        </p:txBody>
      </p:sp>
    </p:spTree>
    <p:extLst>
      <p:ext uri="{BB962C8B-B14F-4D97-AF65-F5344CB8AC3E}">
        <p14:creationId xmlns:p14="http://schemas.microsoft.com/office/powerpoint/2010/main" val="24356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0CFA9B71-26A6-2CCE-C7CB-AD7374C84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110" y="226422"/>
            <a:ext cx="6135779" cy="6405156"/>
          </a:xfrm>
        </p:spPr>
      </p:pic>
    </p:spTree>
    <p:extLst>
      <p:ext uri="{BB962C8B-B14F-4D97-AF65-F5344CB8AC3E}">
        <p14:creationId xmlns:p14="http://schemas.microsoft.com/office/powerpoint/2010/main" val="361156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2EBC-20D9-25BD-96C3-910430B7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packet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07A3-17C2-E531-946E-F5DFDF840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(1): NAT tables: map incoming connections to outgoing</a:t>
            </a:r>
          </a:p>
          <a:p>
            <a:pPr lvl="1"/>
            <a:r>
              <a:rPr lang="en-US" dirty="0"/>
              <a:t>Stateful; large tables</a:t>
            </a:r>
          </a:p>
          <a:p>
            <a:r>
              <a:rPr lang="en-US" dirty="0"/>
              <a:t>(2) Modify destination MAC address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Direct Server Return</a:t>
            </a:r>
            <a:endParaRPr lang="en-US" dirty="0"/>
          </a:p>
          <a:p>
            <a:pPr lvl="1"/>
            <a:r>
              <a:rPr lang="en-US" dirty="0"/>
              <a:t>But cannot have all machines in one L2 network</a:t>
            </a:r>
          </a:p>
          <a:p>
            <a:r>
              <a:rPr lang="en-US" dirty="0"/>
              <a:t>(3) Encapsulation (e.g. GRE). If a route exists, it works. </a:t>
            </a:r>
          </a:p>
          <a:p>
            <a:pPr lvl="1"/>
            <a:r>
              <a:rPr lang="en-US" dirty="0"/>
              <a:t>Server will decapsulate the packet and use DSR </a:t>
            </a:r>
          </a:p>
          <a:p>
            <a:pPr lvl="1"/>
            <a:r>
              <a:rPr lang="en-US" dirty="0"/>
              <a:t>Inflate packet size and possibly cause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7963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8D3-FA3C-1DB3-C7D0-24F7DBC9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Disruptions on lookup table change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85A63AFB-4A7D-7497-90DE-E103D8C1E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792" y="1529534"/>
            <a:ext cx="6625901" cy="4351338"/>
          </a:xfrm>
        </p:spPr>
      </p:pic>
    </p:spTree>
    <p:extLst>
      <p:ext uri="{BB962C8B-B14F-4D97-AF65-F5344CB8AC3E}">
        <p14:creationId xmlns:p14="http://schemas.microsoft.com/office/powerpoint/2010/main" val="22460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36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E3EC-0005-DD3D-F82E-B8236968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reverse proxy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01DC-A369-A964-235A-3A2C504AA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6" y="1825624"/>
            <a:ext cx="7292896" cy="48839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 1: avoid unhealthy backends first</a:t>
            </a:r>
          </a:p>
          <a:p>
            <a:r>
              <a:rPr lang="en-US" dirty="0"/>
              <a:t>One strategy: Pick backend server with least outstanding requests. If too many outstanding requests, avoid those backends altogether</a:t>
            </a:r>
          </a:p>
          <a:p>
            <a:r>
              <a:rPr lang="en-US" dirty="0"/>
              <a:t>Problems?</a:t>
            </a:r>
          </a:p>
          <a:p>
            <a:pPr lvl="1"/>
            <a:r>
              <a:rPr lang="en-US" dirty="0"/>
              <a:t>Only avoids extreme overload; backend can overload even before this limit is reached</a:t>
            </a:r>
          </a:p>
          <a:p>
            <a:pPr lvl="1"/>
            <a:r>
              <a:rPr lang="en-US" dirty="0"/>
              <a:t>Processing time of a request may be large, doesn’t mean the server cannot take on more requests</a:t>
            </a:r>
          </a:p>
          <a:p>
            <a:r>
              <a:rPr lang="en-US" dirty="0"/>
              <a:t>“Lame duck” state: a backend can proactively signal that it is unhealthy to avoid new connections, while finishing processing requests in flight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A300E02-2F50-9C9C-88AE-25287B0D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613" y="0"/>
            <a:ext cx="43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5AB9-AFBB-0194-522C-44B6F64F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reverse proxy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D2E9-D8C1-4C30-62BD-AC0038791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66"/>
            <a:ext cx="7012259" cy="53498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 2: choose among available healthy backends</a:t>
            </a:r>
          </a:p>
          <a:p>
            <a:pPr lvl="1"/>
            <a:r>
              <a:rPr lang="en-US" dirty="0"/>
              <a:t>Don’t maintain a connection to every backend: memory and CPU per connection</a:t>
            </a:r>
          </a:p>
          <a:p>
            <a:r>
              <a:rPr lang="en-US" dirty="0"/>
              <a:t>Establish a new (backend) connection per (user) connection? Long lived?</a:t>
            </a:r>
          </a:p>
          <a:p>
            <a:r>
              <a:rPr lang="en-US" dirty="0"/>
              <a:t>Connect to a subset of backends</a:t>
            </a:r>
          </a:p>
          <a:p>
            <a:pPr lvl="1"/>
            <a:r>
              <a:rPr lang="en-US" dirty="0"/>
              <a:t>How large? </a:t>
            </a:r>
          </a:p>
          <a:p>
            <a:pPr lvl="1"/>
            <a:r>
              <a:rPr lang="en-US" dirty="0"/>
              <a:t>Load variation from each reverse proxy</a:t>
            </a:r>
          </a:p>
          <a:p>
            <a:pPr lvl="1"/>
            <a:r>
              <a:rPr lang="en-US" dirty="0"/>
              <a:t># backends &gt;&gt; #RPs</a:t>
            </a:r>
          </a:p>
          <a:p>
            <a:r>
              <a:rPr lang="en-US" dirty="0"/>
              <a:t>Which backends of that size? </a:t>
            </a:r>
          </a:p>
          <a:p>
            <a:pPr lvl="1"/>
            <a:r>
              <a:rPr lang="en-US" dirty="0"/>
              <a:t>Random subsets unevenly load-balanced</a:t>
            </a:r>
          </a:p>
          <a:p>
            <a:pPr lvl="1"/>
            <a:r>
              <a:rPr lang="en-US" dirty="0"/>
              <a:t>Use deterministic subsets in time-based rounds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FDCA838-5468-9F9F-BD8D-78EBF597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613" y="0"/>
            <a:ext cx="43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2F33-E84B-9653-9150-4B8D66DB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choose backends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ADA0-2510-32DA-0340-ED09C7729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Backend load and capacity agnostic: </a:t>
            </a:r>
            <a:r>
              <a:rPr lang="en-US" dirty="0">
                <a:solidFill>
                  <a:srgbClr val="C00000"/>
                </a:solidFill>
              </a:rPr>
              <a:t>round robin. </a:t>
            </a:r>
            <a:r>
              <a:rPr lang="en-US" dirty="0"/>
              <a:t>Insufficient</a:t>
            </a:r>
          </a:p>
          <a:p>
            <a:pPr lvl="1"/>
            <a:r>
              <a:rPr lang="en-US" dirty="0"/>
              <a:t>Small subsets: some clients heavier than others</a:t>
            </a:r>
          </a:p>
          <a:p>
            <a:pPr lvl="1"/>
            <a:r>
              <a:rPr lang="en-US" dirty="0"/>
              <a:t>Diversity in machine capacities (CPU architectures, speeds, cores)</a:t>
            </a:r>
          </a:p>
          <a:p>
            <a:pPr lvl="1"/>
            <a:r>
              <a:rPr lang="en-US" dirty="0"/>
              <a:t>Variation in work for each request (1000x). Hard to predict</a:t>
            </a:r>
          </a:p>
          <a:p>
            <a:pPr lvl="1"/>
            <a:r>
              <a:rPr lang="en-US" dirty="0"/>
              <a:t>Unpredictable performance changes (noisy neighbors, task restarts)</a:t>
            </a:r>
          </a:p>
          <a:p>
            <a:r>
              <a:rPr lang="en-US" dirty="0"/>
              <a:t>Assign to least loaded backend? (currently active load)</a:t>
            </a:r>
          </a:p>
          <a:p>
            <a:pPr lvl="1"/>
            <a:r>
              <a:rPr lang="en-US" dirty="0"/>
              <a:t>Good: move load away from loaded backends</a:t>
            </a:r>
          </a:p>
          <a:p>
            <a:pPr lvl="1"/>
            <a:r>
              <a:rPr lang="en-US" dirty="0"/>
              <a:t>Bad: Typically considers load without regard to available capacity</a:t>
            </a:r>
          </a:p>
          <a:p>
            <a:pPr lvl="1"/>
            <a:r>
              <a:rPr lang="en-US" dirty="0"/>
              <a:t>Bad: Long-lived requests</a:t>
            </a:r>
          </a:p>
          <a:p>
            <a:pPr lvl="1"/>
            <a:r>
              <a:rPr lang="en-US" dirty="0"/>
              <a:t>Bad: per-RP view of load</a:t>
            </a:r>
          </a:p>
          <a:p>
            <a:r>
              <a:rPr lang="en-US" dirty="0"/>
              <a:t>One approach: weighted (RR) splitting with load and error feedback from backends</a:t>
            </a:r>
          </a:p>
        </p:txBody>
      </p:sp>
    </p:spTree>
    <p:extLst>
      <p:ext uri="{BB962C8B-B14F-4D97-AF65-F5344CB8AC3E}">
        <p14:creationId xmlns:p14="http://schemas.microsoft.com/office/powerpoint/2010/main" val="2823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6457-3664-9DFE-2ADF-66DCAAEB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3618-CE0E-FDE3-9AA9-FFCE7A30B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you just don’t have enough capacity</a:t>
            </a:r>
          </a:p>
          <a:p>
            <a:r>
              <a:rPr lang="en-US" dirty="0">
                <a:solidFill>
                  <a:srgbClr val="C00000"/>
                </a:solidFill>
              </a:rPr>
              <a:t>Vertical autoscaling</a:t>
            </a:r>
          </a:p>
          <a:p>
            <a:r>
              <a:rPr lang="en-US" dirty="0">
                <a:solidFill>
                  <a:srgbClr val="C00000"/>
                </a:solidFill>
              </a:rPr>
              <a:t>Horizontal autoscaling</a:t>
            </a:r>
          </a:p>
          <a:p>
            <a:r>
              <a:rPr lang="en-US" dirty="0"/>
              <a:t>Don’t just rely on server utilization metrics. For example, error codes returned very quickly have low CPU utilization</a:t>
            </a:r>
          </a:p>
          <a:p>
            <a:r>
              <a:rPr lang="en-US" dirty="0"/>
              <a:t>Creating new instances is never instant</a:t>
            </a:r>
          </a:p>
          <a:p>
            <a:r>
              <a:rPr lang="en-US" dirty="0"/>
              <a:t>Doesn’t always work:</a:t>
            </a:r>
          </a:p>
          <a:p>
            <a:pPr lvl="1"/>
            <a:r>
              <a:rPr lang="en-US" dirty="0"/>
              <a:t>Failure to do useful work but consuming resources</a:t>
            </a:r>
          </a:p>
          <a:p>
            <a:pPr lvl="1"/>
            <a:r>
              <a:rPr lang="en-US" dirty="0"/>
              <a:t>Overloading downstream dependencies by autoscaling upstream tier</a:t>
            </a:r>
          </a:p>
          <a:p>
            <a:pPr lvl="1"/>
            <a:r>
              <a:rPr lang="en-US" dirty="0"/>
              <a:t>Shared quotas across tiers: reason with dependencies carefully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97A9-A584-0D60-9EF7-823A5C68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&amp; its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1E17-2035-76AD-8B87-353765727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754"/>
            <a:ext cx="10762129" cy="5199528"/>
          </a:xfrm>
        </p:spPr>
        <p:txBody>
          <a:bodyPr>
            <a:normAutofit/>
          </a:bodyPr>
          <a:lstStyle/>
          <a:p>
            <a:r>
              <a:rPr lang="en-US" dirty="0"/>
              <a:t>Internet services use </a:t>
            </a:r>
            <a:r>
              <a:rPr lang="en-US" dirty="0">
                <a:solidFill>
                  <a:srgbClr val="C00000"/>
                </a:solidFill>
              </a:rPr>
              <a:t>replication</a:t>
            </a:r>
            <a:r>
              <a:rPr lang="en-US" dirty="0"/>
              <a:t> to tackle machine failures and unavailability</a:t>
            </a:r>
          </a:p>
          <a:p>
            <a:pPr lvl="1"/>
            <a:r>
              <a:rPr lang="en-US" dirty="0"/>
              <a:t>So far: </a:t>
            </a:r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 replication: consistency</a:t>
            </a:r>
          </a:p>
          <a:p>
            <a:pPr lvl="1"/>
            <a:endParaRPr lang="en-US" dirty="0"/>
          </a:p>
          <a:p>
            <a:r>
              <a:rPr lang="en-US" dirty="0"/>
              <a:t>But </a:t>
            </a:r>
            <a:r>
              <a:rPr lang="en-US" dirty="0">
                <a:solidFill>
                  <a:srgbClr val="C00000"/>
                </a:solidFill>
              </a:rPr>
              <a:t>compute </a:t>
            </a:r>
            <a:r>
              <a:rPr lang="en-US" dirty="0"/>
              <a:t>also requires replication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Compute replication is critical for </a:t>
            </a:r>
            <a:r>
              <a:rPr lang="en-US" dirty="0">
                <a:solidFill>
                  <a:srgbClr val="C00000"/>
                </a:solidFill>
              </a:rPr>
              <a:t>performance</a:t>
            </a:r>
          </a:p>
          <a:p>
            <a:pPr lvl="1"/>
            <a:r>
              <a:rPr lang="en-US" dirty="0"/>
              <a:t>Geo-replication (e.g., failover and balance across metro regions)</a:t>
            </a:r>
          </a:p>
          <a:p>
            <a:pPr lvl="1"/>
            <a:r>
              <a:rPr lang="en-US" dirty="0"/>
              <a:t>Replication within a cluster (e.g., 100s of processes serving the same app within a cluster)</a:t>
            </a: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31A22118-780B-9592-E01C-4D2606F7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3" y="-21504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E0002048-C1AD-D5F2-A054-667442ED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92" y="1051350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25">
            <a:extLst>
              <a:ext uri="{FF2B5EF4-FFF2-40B4-BE49-F238E27FC236}">
                <a16:creationId xmlns:a16="http://schemas.microsoft.com/office/drawing/2014/main" id="{25BBC2BE-22DC-4E49-64DF-3CDD0304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309" y="1052068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>
            <a:extLst>
              <a:ext uri="{FF2B5EF4-FFF2-40B4-BE49-F238E27FC236}">
                <a16:creationId xmlns:a16="http://schemas.microsoft.com/office/drawing/2014/main" id="{CDD4FDA2-525B-A086-628D-432068DA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187" y="1043103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82E0C-A5A4-EB5C-5CAB-BC97B493D1B4}"/>
              </a:ext>
            </a:extLst>
          </p:cNvPr>
          <p:cNvSpPr txBox="1"/>
          <p:nvPr/>
        </p:nvSpPr>
        <p:spPr>
          <a:xfrm>
            <a:off x="9299283" y="993783"/>
            <a:ext cx="6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=</a:t>
            </a:r>
          </a:p>
        </p:txBody>
      </p:sp>
      <p:pic>
        <p:nvPicPr>
          <p:cNvPr id="10" name="Picture 9" descr="A black and white image of a muscular arm&#10;&#10;AI-generated content may be incorrect.">
            <a:extLst>
              <a:ext uri="{FF2B5EF4-FFF2-40B4-BE49-F238E27FC236}">
                <a16:creationId xmlns:a16="http://schemas.microsoft.com/office/drawing/2014/main" id="{7846B0C5-EAD4-910C-9295-60B06511E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547" y="48429"/>
            <a:ext cx="913883" cy="913883"/>
          </a:xfrm>
          <a:prstGeom prst="rect">
            <a:avLst/>
          </a:prstGeom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F3BE0D98-50D5-FBC3-B690-C6E1A736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168" y="1043103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729F9862-BAED-A1C1-DD18-A8AA4970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382" y="1062091"/>
            <a:ext cx="397766" cy="52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7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91C9-C757-E31B-729B-F5DB7677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shedding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1002-71AB-E2B9-7D81-F3F95880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errors upon high load; process what you can</a:t>
            </a:r>
          </a:p>
          <a:p>
            <a:r>
              <a:rPr lang="en-US" dirty="0"/>
              <a:t>Combination of all techniques useful. But consider their interactions carefully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580F60A-DD19-37B9-9CC0-4CE3BDAF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21" y="3105615"/>
            <a:ext cx="4274635" cy="36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Internet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full of computer servers&#10;&#10;Description automatically generated with low confidence">
            <a:extLst>
              <a:ext uri="{FF2B5EF4-FFF2-40B4-BE49-F238E27FC236}">
                <a16:creationId xmlns:a16="http://schemas.microsoft.com/office/drawing/2014/main" id="{E33DBB89-C9C7-0BD0-0F80-A22E6612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5814000" y="1753998"/>
            <a:ext cx="5808473" cy="335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0EC4D-2925-5D7E-E6A3-2A1F1DDC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Services</a:t>
            </a: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3416B991-74D7-7503-6590-0F71D9E3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45" y="1690688"/>
            <a:ext cx="788653" cy="1104114"/>
          </a:xfrm>
          <a:prstGeom prst="rect">
            <a:avLst/>
          </a:prstGeom>
        </p:spPr>
      </p:pic>
      <p:pic>
        <p:nvPicPr>
          <p:cNvPr id="4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12C4B300-D2E9-1232-C398-594304D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4" y="2979775"/>
            <a:ext cx="1528212" cy="1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lack computer mouse&#10;&#10;Description automatically generated with low confidence">
            <a:extLst>
              <a:ext uri="{FF2B5EF4-FFF2-40B4-BE49-F238E27FC236}">
                <a16:creationId xmlns:a16="http://schemas.microsoft.com/office/drawing/2014/main" id="{240A4F7B-F784-5835-A5FA-3849AD4C8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255"/>
            <a:ext cx="1967481" cy="110411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4762FF-2C22-26D1-4832-E469746D0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367" y="1740702"/>
            <a:ext cx="1168400" cy="1054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60846D-2159-7AED-592D-FB5DAB026A9F}"/>
              </a:ext>
            </a:extLst>
          </p:cNvPr>
          <p:cNvCxnSpPr>
            <a:cxnSpLocks/>
          </p:cNvCxnSpPr>
          <p:nvPr/>
        </p:nvCxnSpPr>
        <p:spPr>
          <a:xfrm>
            <a:off x="2329841" y="2242745"/>
            <a:ext cx="1089764" cy="13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95AE6-B900-0EF0-E36A-2EDDBC322E59}"/>
              </a:ext>
            </a:extLst>
          </p:cNvPr>
          <p:cNvCxnSpPr/>
          <p:nvPr/>
        </p:nvCxnSpPr>
        <p:spPr>
          <a:xfrm flipV="1">
            <a:off x="2805681" y="2979775"/>
            <a:ext cx="613924" cy="71837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A5D92-8717-D00F-66B4-1227DF4E197A}"/>
              </a:ext>
            </a:extLst>
          </p:cNvPr>
          <p:cNvCxnSpPr/>
          <p:nvPr/>
        </p:nvCxnSpPr>
        <p:spPr>
          <a:xfrm flipV="1">
            <a:off x="3068877" y="3138411"/>
            <a:ext cx="651353" cy="165905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D6CA8-E200-3710-5E7B-A3E32DD0BA43}"/>
              </a:ext>
            </a:extLst>
          </p:cNvPr>
          <p:cNvCxnSpPr>
            <a:cxnSpLocks/>
          </p:cNvCxnSpPr>
          <p:nvPr/>
        </p:nvCxnSpPr>
        <p:spPr>
          <a:xfrm>
            <a:off x="4917529" y="2507880"/>
            <a:ext cx="7317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34B37399-DE5F-0BF8-CA2F-629BE2AEC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5" y="1417110"/>
            <a:ext cx="1104114" cy="1104114"/>
          </a:xfrm>
          <a:prstGeom prst="rect">
            <a:avLst/>
          </a:prstGeom>
        </p:spPr>
      </p:pic>
      <p:pic>
        <p:nvPicPr>
          <p:cNvPr id="24" name="Picture 23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5A158F69-D25C-82E3-1A5E-3276830C6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11" y="2716534"/>
            <a:ext cx="1242361" cy="697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F5C8DD-A39F-31AB-323F-924F32BAF862}"/>
              </a:ext>
            </a:extLst>
          </p:cNvPr>
          <p:cNvSpPr txBox="1"/>
          <p:nvPr/>
        </p:nvSpPr>
        <p:spPr>
          <a:xfrm>
            <a:off x="9586586" y="5534162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Data Center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445B4EDF-4F43-A9A4-B6F9-F8D8B3EE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07" y="1623321"/>
            <a:ext cx="1090512" cy="144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C40095-CBFD-C957-A171-FD3612B63B45}"/>
              </a:ext>
            </a:extLst>
          </p:cNvPr>
          <p:cNvCxnSpPr>
            <a:cxnSpLocks/>
          </p:cNvCxnSpPr>
          <p:nvPr/>
        </p:nvCxnSpPr>
        <p:spPr>
          <a:xfrm>
            <a:off x="5754685" y="2507880"/>
            <a:ext cx="570959" cy="133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4A9E8A-1D82-3DAA-BF2D-0881E1EDBF29}"/>
              </a:ext>
            </a:extLst>
          </p:cNvPr>
          <p:cNvSpPr txBox="1"/>
          <p:nvPr/>
        </p:nvSpPr>
        <p:spPr>
          <a:xfrm>
            <a:off x="5800880" y="4690986"/>
            <a:ext cx="260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Servers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2BD8350-7352-94B4-3B17-363E24A57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7518" y="1029761"/>
            <a:ext cx="2319701" cy="1527387"/>
          </a:xfrm>
          <a:prstGeom prst="rect">
            <a:avLst/>
          </a:prstGeom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7C9011E2-B299-4F0F-FD44-73079954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5" y="1672309"/>
            <a:ext cx="860934" cy="11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78B8D173-A51B-A45E-4968-32BAA3BA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99" y="2876490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9C3B696D-41D7-1403-7D80-6D955D63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15" y="4053042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5994A8-3850-08CE-0D8C-BAF795D3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7" y="2740801"/>
            <a:ext cx="793084" cy="10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7696C4FC-4D79-3908-F412-4B6E9462A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6042" y="3162538"/>
            <a:ext cx="779821" cy="936906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F68543E9-8107-1AC6-0A9F-8BBC70694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624" y="1359216"/>
            <a:ext cx="779821" cy="936906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1CD6388C-4981-C777-11B1-0FE3870D2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9556" y="1316611"/>
            <a:ext cx="888120" cy="584775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D9A2412F-809D-1DEF-E918-F8E65487E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6971" y="4811613"/>
            <a:ext cx="888120" cy="584775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58BB1FA8-AD54-7C04-4564-61C9184F8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0108" y="2737211"/>
            <a:ext cx="888120" cy="5847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D35705F-E823-F7DE-3539-D5C6574C84C4}"/>
              </a:ext>
            </a:extLst>
          </p:cNvPr>
          <p:cNvSpPr txBox="1"/>
          <p:nvPr/>
        </p:nvSpPr>
        <p:spPr>
          <a:xfrm>
            <a:off x="3665073" y="5279356"/>
            <a:ext cx="2842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Modular apps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CC42F5-6C8B-CB0B-79D8-C82D6F0AB999}"/>
              </a:ext>
            </a:extLst>
          </p:cNvPr>
          <p:cNvSpPr txBox="1"/>
          <p:nvPr/>
        </p:nvSpPr>
        <p:spPr>
          <a:xfrm>
            <a:off x="3068877" y="6118937"/>
            <a:ext cx="400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Distributed systems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876322-C5A8-24CB-2E5C-E4956AD0B11A}"/>
              </a:ext>
            </a:extLst>
          </p:cNvPr>
          <p:cNvSpPr txBox="1"/>
          <p:nvPr/>
        </p:nvSpPr>
        <p:spPr>
          <a:xfrm>
            <a:off x="7220779" y="5881819"/>
            <a:ext cx="295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Infrastructure</a:t>
            </a:r>
          </a:p>
        </p:txBody>
      </p:sp>
      <p:pic>
        <p:nvPicPr>
          <p:cNvPr id="38" name="Picture 19" descr="Router Clip Art">
            <a:extLst>
              <a:ext uri="{FF2B5EF4-FFF2-40B4-BE49-F238E27FC236}">
                <a16:creationId xmlns:a16="http://schemas.microsoft.com/office/drawing/2014/main" id="{D594A530-E91D-5BBB-679C-AE9A6FB4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10" y="3755920"/>
            <a:ext cx="798186" cy="5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Router Clip Art">
            <a:extLst>
              <a:ext uri="{FF2B5EF4-FFF2-40B4-BE49-F238E27FC236}">
                <a16:creationId xmlns:a16="http://schemas.microsoft.com/office/drawing/2014/main" id="{2369D35F-F314-C820-452D-ADC682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47" y="2638162"/>
            <a:ext cx="755602" cy="5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EE3F4-2E56-60D8-0D28-691D7857D8A8}"/>
              </a:ext>
            </a:extLst>
          </p:cNvPr>
          <p:cNvCxnSpPr>
            <a:cxnSpLocks/>
          </p:cNvCxnSpPr>
          <p:nvPr/>
        </p:nvCxnSpPr>
        <p:spPr>
          <a:xfrm>
            <a:off x="8818084" y="2563834"/>
            <a:ext cx="276463" cy="200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C7EEF8-5D26-CBF1-45CE-AC30BA3F1D0F}"/>
              </a:ext>
            </a:extLst>
          </p:cNvPr>
          <p:cNvCxnSpPr>
            <a:cxnSpLocks/>
          </p:cNvCxnSpPr>
          <p:nvPr/>
        </p:nvCxnSpPr>
        <p:spPr>
          <a:xfrm flipV="1">
            <a:off x="8740943" y="3093380"/>
            <a:ext cx="372167" cy="3790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DD5869-0FC9-F9A9-3BAE-AF7A19BE0498}"/>
              </a:ext>
            </a:extLst>
          </p:cNvPr>
          <p:cNvCxnSpPr>
            <a:cxnSpLocks/>
          </p:cNvCxnSpPr>
          <p:nvPr/>
        </p:nvCxnSpPr>
        <p:spPr>
          <a:xfrm flipV="1">
            <a:off x="8702183" y="3138411"/>
            <a:ext cx="470891" cy="12427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68B688-8F3B-94E0-162F-FB877F0DE54F}"/>
              </a:ext>
            </a:extLst>
          </p:cNvPr>
          <p:cNvCxnSpPr>
            <a:cxnSpLocks/>
          </p:cNvCxnSpPr>
          <p:nvPr/>
        </p:nvCxnSpPr>
        <p:spPr>
          <a:xfrm flipV="1">
            <a:off x="8718088" y="4269692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A59FF-579A-C4EC-F685-84CD9AA071EF}"/>
              </a:ext>
            </a:extLst>
          </p:cNvPr>
          <p:cNvCxnSpPr>
            <a:cxnSpLocks/>
          </p:cNvCxnSpPr>
          <p:nvPr/>
        </p:nvCxnSpPr>
        <p:spPr>
          <a:xfrm>
            <a:off x="8740943" y="3522436"/>
            <a:ext cx="344999" cy="4502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468268-71A1-7BCB-A4B2-32968D2C18CC}"/>
              </a:ext>
            </a:extLst>
          </p:cNvPr>
          <p:cNvCxnSpPr>
            <a:cxnSpLocks/>
          </p:cNvCxnSpPr>
          <p:nvPr/>
        </p:nvCxnSpPr>
        <p:spPr>
          <a:xfrm>
            <a:off x="8825799" y="2662854"/>
            <a:ext cx="316384" cy="12645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4DF044-08CB-BC6C-4BD6-C82274FB1C9F}"/>
              </a:ext>
            </a:extLst>
          </p:cNvPr>
          <p:cNvCxnSpPr>
            <a:cxnSpLocks/>
          </p:cNvCxnSpPr>
          <p:nvPr/>
        </p:nvCxnSpPr>
        <p:spPr>
          <a:xfrm flipV="1">
            <a:off x="9924000" y="3365834"/>
            <a:ext cx="376459" cy="4280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2A23D95-CC7A-4654-0DB3-45484FB2B43E}"/>
              </a:ext>
            </a:extLst>
          </p:cNvPr>
          <p:cNvCxnSpPr>
            <a:cxnSpLocks/>
          </p:cNvCxnSpPr>
          <p:nvPr/>
        </p:nvCxnSpPr>
        <p:spPr>
          <a:xfrm flipH="1" flipV="1">
            <a:off x="9951032" y="2995789"/>
            <a:ext cx="356537" cy="2259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88A53F-16D2-3953-FF8D-44BDDA707A54}"/>
              </a:ext>
            </a:extLst>
          </p:cNvPr>
          <p:cNvCxnSpPr>
            <a:cxnSpLocks/>
          </p:cNvCxnSpPr>
          <p:nvPr/>
        </p:nvCxnSpPr>
        <p:spPr>
          <a:xfrm flipV="1">
            <a:off x="9461629" y="3235817"/>
            <a:ext cx="4602" cy="4762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01FD8CCE-0CF4-C79D-10DD-B9CAE9DC9AAC}"/>
              </a:ext>
            </a:extLst>
          </p:cNvPr>
          <p:cNvSpPr/>
          <p:nvPr/>
        </p:nvSpPr>
        <p:spPr>
          <a:xfrm>
            <a:off x="7143951" y="1016354"/>
            <a:ext cx="4401413" cy="4263001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76BCF-C7B4-EF82-4749-9257FF97511B}"/>
              </a:ext>
            </a:extLst>
          </p:cNvPr>
          <p:cNvSpPr txBox="1"/>
          <p:nvPr/>
        </p:nvSpPr>
        <p:spPr>
          <a:xfrm>
            <a:off x="4287148" y="1286256"/>
            <a:ext cx="199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Delivery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347C53CB-6F6D-F57E-7A30-F698405F30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0038" y="3989640"/>
            <a:ext cx="952488" cy="9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0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70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CF48-2DCD-15E3-6437-F42EEC13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1812-B352-8EEE-AAFC-41A0AFB8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92"/>
          </a:xfrm>
        </p:spPr>
        <p:txBody>
          <a:bodyPr>
            <a:normAutofit/>
          </a:bodyPr>
          <a:lstStyle/>
          <a:p>
            <a:r>
              <a:rPr lang="en-US" dirty="0"/>
              <a:t>Monitoring, security</a:t>
            </a:r>
          </a:p>
          <a:p>
            <a:r>
              <a:rPr lang="en-US" dirty="0"/>
              <a:t>Release engineering, canarying</a:t>
            </a:r>
          </a:p>
          <a:p>
            <a:r>
              <a:rPr lang="en-US" dirty="0"/>
              <a:t>Crafting and maintaining SLOs</a:t>
            </a:r>
          </a:p>
          <a:p>
            <a:r>
              <a:rPr lang="en-US" dirty="0"/>
              <a:t>People and processes</a:t>
            </a:r>
          </a:p>
          <a:p>
            <a:r>
              <a:rPr lang="en-US" dirty="0"/>
              <a:t>Incident response, postmortems</a:t>
            </a:r>
          </a:p>
          <a:p>
            <a:r>
              <a:rPr lang="en-US" dirty="0"/>
              <a:t>Designing and managing cluster configurations</a:t>
            </a:r>
          </a:p>
          <a:p>
            <a:r>
              <a:rPr lang="en-US" dirty="0"/>
              <a:t>And many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80A2-A700-E988-BB69-BF1277E7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A89EC-4559-3B7C-2FF9-96EBEA17F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99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Live with a deeper appreciation of Internet services</a:t>
            </a:r>
          </a:p>
          <a:p>
            <a:pPr lvl="1"/>
            <a:r>
              <a:rPr lang="en-US" dirty="0"/>
              <a:t>How is content delivered? How are apps designed and what architectures may I use for my own? What does my platform look like? How do I manage critical data and achieve high performance?</a:t>
            </a:r>
          </a:p>
          <a:p>
            <a:endParaRPr lang="en-US" dirty="0"/>
          </a:p>
          <a:p>
            <a:r>
              <a:rPr lang="en-US" dirty="0"/>
              <a:t>Put your knowledge to good use</a:t>
            </a:r>
          </a:p>
          <a:p>
            <a:pPr lvl="1"/>
            <a:r>
              <a:rPr lang="en-US" dirty="0"/>
              <a:t>This course: Programming </a:t>
            </a:r>
            <a:r>
              <a:rPr lang="en-US" dirty="0" err="1"/>
              <a:t>homeworks</a:t>
            </a:r>
            <a:r>
              <a:rPr lang="en-US" dirty="0"/>
              <a:t>; Project</a:t>
            </a:r>
          </a:p>
          <a:p>
            <a:pPr lvl="1"/>
            <a:r>
              <a:rPr lang="en-US" dirty="0"/>
              <a:t>Significant tech work builds on concepts from this course</a:t>
            </a:r>
          </a:p>
          <a:p>
            <a:pPr lvl="1"/>
            <a:r>
              <a:rPr lang="en-US" dirty="0"/>
              <a:t>Design your own Internet and data management services</a:t>
            </a:r>
          </a:p>
          <a:p>
            <a:pPr lvl="1"/>
            <a:r>
              <a:rPr lang="en-US" dirty="0"/>
              <a:t>Principles to organize your application</a:t>
            </a:r>
          </a:p>
          <a:p>
            <a:pPr lvl="1"/>
            <a:endParaRPr lang="en-US" dirty="0"/>
          </a:p>
          <a:p>
            <a:r>
              <a:rPr lang="en-US" dirty="0"/>
              <a:t>Go deeper</a:t>
            </a:r>
          </a:p>
          <a:p>
            <a:pPr lvl="1"/>
            <a:r>
              <a:rPr lang="en-US" dirty="0"/>
              <a:t>Research projects, independent study, theses, 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FAFE1-FDF1-F7C2-35CB-54BD16FEFE56}"/>
              </a:ext>
            </a:extLst>
          </p:cNvPr>
          <p:cNvSpPr txBox="1"/>
          <p:nvPr/>
        </p:nvSpPr>
        <p:spPr>
          <a:xfrm>
            <a:off x="5381469" y="479685"/>
            <a:ext cx="493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Thanks, and all the best!</a:t>
            </a:r>
          </a:p>
        </p:txBody>
      </p:sp>
    </p:spTree>
    <p:extLst>
      <p:ext uri="{BB962C8B-B14F-4D97-AF65-F5344CB8AC3E}">
        <p14:creationId xmlns:p14="http://schemas.microsoft.com/office/powerpoint/2010/main" val="3648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C0A5-1A3F-9E93-644D-4C879695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565B-BE11-BAFA-DEC7-9D5324C4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Global: How to direct user load across clusters?</a:t>
            </a:r>
          </a:p>
          <a:p>
            <a:pPr lvl="1"/>
            <a:r>
              <a:rPr lang="en-US" dirty="0"/>
              <a:t>Key performance considerations</a:t>
            </a:r>
          </a:p>
          <a:p>
            <a:pPr lvl="1"/>
            <a:r>
              <a:rPr lang="en-US" dirty="0"/>
              <a:t>Query traffic: Low latency</a:t>
            </a:r>
          </a:p>
          <a:p>
            <a:pPr lvl="1"/>
            <a:r>
              <a:rPr lang="en-US" dirty="0"/>
              <a:t>Data uploads: High throughput</a:t>
            </a:r>
          </a:p>
          <a:p>
            <a:r>
              <a:rPr lang="en-US" dirty="0"/>
              <a:t>Local: Within a cluster, how to manage the load?</a:t>
            </a:r>
          </a:p>
          <a:p>
            <a:pPr lvl="1"/>
            <a:r>
              <a:rPr lang="en-US" dirty="0"/>
              <a:t>Machines within a cluster are presumably similar to each other</a:t>
            </a:r>
          </a:p>
          <a:p>
            <a:pPr lvl="1"/>
            <a:r>
              <a:rPr lang="en-US" dirty="0"/>
              <a:t>Key: </a:t>
            </a:r>
            <a:r>
              <a:rPr lang="en-US" dirty="0">
                <a:solidFill>
                  <a:srgbClr val="C00000"/>
                </a:solidFill>
              </a:rPr>
              <a:t>Avoiding hotspots and reducing overprovisioning</a:t>
            </a:r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451FF698-5A38-7003-A994-18AE1871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116" y="22365"/>
            <a:ext cx="3178629" cy="18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7B2D-1DB9-80CA-E2DB-37CD427D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6D15-1569-D0F4-D094-A3069AEE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64"/>
            <a:ext cx="10515600" cy="5274527"/>
          </a:xfrm>
        </p:spPr>
        <p:txBody>
          <a:bodyPr>
            <a:noAutofit/>
          </a:bodyPr>
          <a:lstStyle/>
          <a:p>
            <a:r>
              <a:rPr lang="en-US" dirty="0"/>
              <a:t>Primary mechanism: </a:t>
            </a:r>
            <a:r>
              <a:rPr lang="en-US" dirty="0">
                <a:solidFill>
                  <a:srgbClr val="C00000"/>
                </a:solidFill>
              </a:rPr>
              <a:t>DNS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IP anycast </a:t>
            </a:r>
            <a:r>
              <a:rPr lang="en-US" dirty="0"/>
              <a:t>to talk to “nearest” (acc to BGP) authoritative DNS servers. Auth servers redirect user to location/server closest to them through a single DNS response. </a:t>
            </a:r>
          </a:p>
          <a:p>
            <a:r>
              <a:rPr lang="en-US" dirty="0"/>
              <a:t>Problem: clients rarely talk directly to auth DNS server (go through recursive resolvers). Resolvers hide client count and geo-diversity. They also cache responses. </a:t>
            </a:r>
          </a:p>
          <a:p>
            <a:r>
              <a:rPr lang="en-US" dirty="0"/>
              <a:t>Mitigations: estimated users and geo-diversity behind resolvers. Issue low TTL responses (adds latency)</a:t>
            </a:r>
          </a:p>
          <a:p>
            <a:r>
              <a:rPr lang="en-US" dirty="0"/>
              <a:t>DNS response sizes are </a:t>
            </a:r>
            <a:r>
              <a:rPr lang="en-US" dirty="0">
                <a:solidFill>
                  <a:srgbClr val="C00000"/>
                </a:solidFill>
              </a:rPr>
              <a:t>bounded</a:t>
            </a:r>
            <a:r>
              <a:rPr lang="en-US" dirty="0"/>
              <a:t>. Client will choose randomly from among responses; don’t know who is closest.</a:t>
            </a:r>
          </a:p>
        </p:txBody>
      </p:sp>
    </p:spTree>
    <p:extLst>
      <p:ext uri="{BB962C8B-B14F-4D97-AF65-F5344CB8AC3E}">
        <p14:creationId xmlns:p14="http://schemas.microsoft.com/office/powerpoint/2010/main" val="27269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85A2-D1BE-9154-8AA4-E67C1858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IP addresses per datacenter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32A6F-6943-44BA-1753-8185DFE5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Use a </a:t>
            </a:r>
            <a:r>
              <a:rPr lang="en-US" dirty="0">
                <a:solidFill>
                  <a:srgbClr val="C00000"/>
                </a:solidFill>
              </a:rPr>
              <a:t>virtual IP address</a:t>
            </a:r>
            <a:r>
              <a:rPr lang="en-US" dirty="0"/>
              <a:t> (VIP) to cover many real IP addresses</a:t>
            </a:r>
          </a:p>
          <a:p>
            <a:pPr lvl="1"/>
            <a:r>
              <a:rPr lang="en-US" dirty="0"/>
              <a:t>Hide growth, failures, maintenance in server pool from users</a:t>
            </a:r>
          </a:p>
          <a:p>
            <a:pPr lvl="1"/>
            <a:r>
              <a:rPr lang="en-US" dirty="0"/>
              <a:t>Use DNS with large TTL. Save latency.</a:t>
            </a:r>
          </a:p>
          <a:p>
            <a:pPr lvl="1"/>
            <a:r>
              <a:rPr lang="en-US" dirty="0"/>
              <a:t>Effectively decouple cluster-external from internal</a:t>
            </a:r>
          </a:p>
          <a:p>
            <a:r>
              <a:rPr lang="en-US" dirty="0"/>
              <a:t>Alternative: can we use IP anycast directly to get to edge?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But anycast need not be stable! BGP route flaps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Send to a different edge at any time, even in the middle of a connection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8EB49DF-6312-FBBB-6E86-A78AF0D4C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6383" y="1151574"/>
            <a:ext cx="4891953" cy="53413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579AF-0AFB-84E4-1A14-AB3BB45C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 load balancing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BBE8CB-BB30-23E7-C77B-F8DF0235DC7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298580" cy="4862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Layer-4 load balancers</a:t>
            </a:r>
            <a:r>
              <a:rPr lang="en-US" dirty="0"/>
              <a:t> spray connections across </a:t>
            </a:r>
            <a:r>
              <a:rPr lang="en-US" dirty="0">
                <a:solidFill>
                  <a:srgbClr val="C00000"/>
                </a:solidFill>
              </a:rPr>
              <a:t>HTTP reverse proxies</a:t>
            </a:r>
          </a:p>
          <a:p>
            <a:r>
              <a:rPr lang="en-US" dirty="0"/>
              <a:t>Reverse proxy terminates TCP/TLS and re-encrypts to backends. </a:t>
            </a:r>
            <a:r>
              <a:rPr lang="en-US" dirty="0">
                <a:solidFill>
                  <a:srgbClr val="C00000"/>
                </a:solidFill>
              </a:rPr>
              <a:t>Maintain persistent connections to backends</a:t>
            </a:r>
          </a:p>
          <a:p>
            <a:r>
              <a:rPr lang="en-US" dirty="0"/>
              <a:t>Terminate TCP/TLS as close to the user as possible</a:t>
            </a:r>
          </a:p>
          <a:p>
            <a:r>
              <a:rPr lang="en-US" dirty="0">
                <a:solidFill>
                  <a:srgbClr val="C00000"/>
                </a:solidFill>
              </a:rPr>
              <a:t>ECMP:</a:t>
            </a:r>
            <a:r>
              <a:rPr lang="en-US" dirty="0"/>
              <a:t> easily add more L4 LBs to pool</a:t>
            </a:r>
          </a:p>
          <a:p>
            <a:r>
              <a:rPr lang="en-US" dirty="0"/>
              <a:t>Stabilize anycast through </a:t>
            </a:r>
            <a:r>
              <a:rPr lang="en-US" dirty="0">
                <a:solidFill>
                  <a:srgbClr val="C00000"/>
                </a:solidFill>
              </a:rPr>
              <a:t>consistent hashing</a:t>
            </a:r>
            <a:r>
              <a:rPr lang="en-US" dirty="0"/>
              <a:t>. Cannot rely on connection state shared across L4 LBs</a:t>
            </a:r>
          </a:p>
        </p:txBody>
      </p:sp>
    </p:spTree>
    <p:extLst>
      <p:ext uri="{BB962C8B-B14F-4D97-AF65-F5344CB8AC3E}">
        <p14:creationId xmlns:p14="http://schemas.microsoft.com/office/powerpoint/2010/main" val="25468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23A7-7DEA-897D-0CF2-38D5FDB0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even load</a:t>
            </a:r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DC93A65C-AEC5-E590-D691-4EBC8E806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170" y="1331094"/>
            <a:ext cx="892882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CA6243-3C1F-D6FA-5CB3-27927612AFEE}"/>
              </a:ext>
            </a:extLst>
          </p:cNvPr>
          <p:cNvSpPr txBox="1"/>
          <p:nvPr/>
        </p:nvSpPr>
        <p:spPr>
          <a:xfrm>
            <a:off x="2810231" y="5682432"/>
            <a:ext cx="704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Uneven load == stranded resources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Solution == spray requests across processes?</a:t>
            </a:r>
          </a:p>
        </p:txBody>
      </p:sp>
    </p:spTree>
    <p:extLst>
      <p:ext uri="{BB962C8B-B14F-4D97-AF65-F5344CB8AC3E}">
        <p14:creationId xmlns:p14="http://schemas.microsoft.com/office/powerpoint/2010/main" val="37602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30DE-1C90-E3BD-3F68-96F3DB41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 err="1">
                <a:solidFill>
                  <a:srgbClr val="C00000"/>
                </a:solidFill>
              </a:rPr>
              <a:t>Statefulness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0D1F-5161-21BC-75A8-5CC59C2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558"/>
          </a:xfrm>
        </p:spPr>
        <p:txBody>
          <a:bodyPr>
            <a:normAutofit/>
          </a:bodyPr>
          <a:lstStyle/>
          <a:p>
            <a:r>
              <a:rPr lang="en-US" dirty="0"/>
              <a:t>A user’s connection may have to reach the same machine (e.g., reverse proxy, or backend server)</a:t>
            </a:r>
          </a:p>
          <a:p>
            <a:endParaRPr lang="en-US" dirty="0"/>
          </a:p>
          <a:p>
            <a:r>
              <a:rPr lang="en-US" dirty="0"/>
              <a:t>Choosing a different reverse proxy will break TCP connections. </a:t>
            </a:r>
          </a:p>
          <a:p>
            <a:endParaRPr lang="en-US" dirty="0"/>
          </a:p>
          <a:p>
            <a:r>
              <a:rPr lang="en-US" dirty="0"/>
              <a:t>Having to </a:t>
            </a:r>
            <a:r>
              <a:rPr lang="en-US" dirty="0" err="1"/>
              <a:t>estasblish</a:t>
            </a:r>
            <a:r>
              <a:rPr lang="en-US" dirty="0"/>
              <a:t> new connections will degrade the performance advantages of reverse proxying in the first place</a:t>
            </a:r>
          </a:p>
          <a:p>
            <a:endParaRPr lang="en-US" dirty="0"/>
          </a:p>
          <a:p>
            <a:r>
              <a:rPr lang="en-US" dirty="0"/>
              <a:t>Backend process may have additional state: e.g., HTTP cookies, or other local execution state per connection</a:t>
            </a:r>
          </a:p>
        </p:txBody>
      </p:sp>
    </p:spTree>
    <p:extLst>
      <p:ext uri="{BB962C8B-B14F-4D97-AF65-F5344CB8AC3E}">
        <p14:creationId xmlns:p14="http://schemas.microsoft.com/office/powerpoint/2010/main" val="3598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4496-15E9-4828-3497-69F2EFF4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tracking and consistent hashing at the L4 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10FB-DC6B-451C-87CC-960EF4FA5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8560"/>
          </a:xfrm>
        </p:spPr>
        <p:txBody>
          <a:bodyPr>
            <a:normAutofit/>
          </a:bodyPr>
          <a:lstStyle/>
          <a:p>
            <a:r>
              <a:rPr lang="en-US" dirty="0"/>
              <a:t>Remembering connections by putting them in a </a:t>
            </a:r>
            <a:r>
              <a:rPr lang="en-US" dirty="0">
                <a:solidFill>
                  <a:srgbClr val="C00000"/>
                </a:solidFill>
              </a:rPr>
              <a:t>connection tracking table</a:t>
            </a:r>
            <a:r>
              <a:rPr lang="en-US" dirty="0"/>
              <a:t>: 5-tuple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backend</a:t>
            </a:r>
          </a:p>
          <a:p>
            <a:pPr lvl="1"/>
            <a:r>
              <a:rPr lang="en-US" dirty="0"/>
              <a:t>Not always possible</a:t>
            </a:r>
          </a:p>
          <a:p>
            <a:pPr lvl="1"/>
            <a:r>
              <a:rPr lang="en-US" dirty="0"/>
              <a:t>Even the load balancer forwarding a packet may change mid-connection</a:t>
            </a:r>
          </a:p>
          <a:p>
            <a:pPr lvl="1"/>
            <a:r>
              <a:rPr lang="en-US" dirty="0"/>
              <a:t>SYN floods and crowds may overwhelm connection tracking table</a:t>
            </a:r>
          </a:p>
          <a:p>
            <a:r>
              <a:rPr lang="en-US" dirty="0"/>
              <a:t>If a packet’s connection cannot be found in the connection, use a hash function </a:t>
            </a:r>
            <a:r>
              <a:rPr lang="en-US" dirty="0">
                <a:solidFill>
                  <a:srgbClr val="C00000"/>
                </a:solidFill>
              </a:rPr>
              <a:t>h(packet)</a:t>
            </a:r>
            <a:r>
              <a:rPr lang="en-US" dirty="0"/>
              <a:t> to determine the backend</a:t>
            </a:r>
          </a:p>
          <a:p>
            <a:pPr lvl="1"/>
            <a:r>
              <a:rPr lang="en-US" dirty="0"/>
              <a:t>Naïve choices: break connection when proxy pool changes</a:t>
            </a:r>
          </a:p>
          <a:p>
            <a:pPr lvl="1"/>
            <a:r>
              <a:rPr lang="en-US" dirty="0"/>
              <a:t>Need </a:t>
            </a:r>
            <a:r>
              <a:rPr lang="en-US" dirty="0">
                <a:solidFill>
                  <a:srgbClr val="C00000"/>
                </a:solidFill>
              </a:rPr>
              <a:t>consistent hashing: </a:t>
            </a:r>
            <a:r>
              <a:rPr lang="en-US" dirty="0"/>
              <a:t>even if the backends change, the backends for existing connections should be minimally disrupted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1213</Words>
  <Application>Microsoft Macintosh PowerPoint</Application>
  <PresentationFormat>Widescreen</PresentationFormat>
  <Paragraphs>154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Helvetica</vt:lpstr>
      <vt:lpstr>Times New Roman</vt:lpstr>
      <vt:lpstr>Wingdings</vt:lpstr>
      <vt:lpstr>Office Theme</vt:lpstr>
      <vt:lpstr>Load Management</vt:lpstr>
      <vt:lpstr>Distribution &amp; its consequences</vt:lpstr>
      <vt:lpstr>Load management</vt:lpstr>
      <vt:lpstr>Global load balancing</vt:lpstr>
      <vt:lpstr>Virtual IP addresses per datacenter</vt:lpstr>
      <vt:lpstr>Frontend load balancing</vt:lpstr>
      <vt:lpstr>Maintaining even load</vt:lpstr>
      <vt:lpstr>Problem: Statefulness</vt:lpstr>
      <vt:lpstr>Connection tracking and consistent hashing at the L4 LB</vt:lpstr>
      <vt:lpstr>Maglev (L4 LB) forwarder</vt:lpstr>
      <vt:lpstr>Hash table population</vt:lpstr>
      <vt:lpstr>PowerPoint Presentation</vt:lpstr>
      <vt:lpstr>Actual packet forwarding</vt:lpstr>
      <vt:lpstr>Disruptions on lookup table change</vt:lpstr>
      <vt:lpstr>PowerPoint Presentation</vt:lpstr>
      <vt:lpstr>Beyond the reverse proxy</vt:lpstr>
      <vt:lpstr>Beyond the reverse proxy</vt:lpstr>
      <vt:lpstr>Strategies to choose backends</vt:lpstr>
      <vt:lpstr>Autoscaling</vt:lpstr>
      <vt:lpstr>Load shedding</vt:lpstr>
      <vt:lpstr>PowerPoint Presentation</vt:lpstr>
      <vt:lpstr>Internet Services</vt:lpstr>
      <vt:lpstr>Operations</vt:lpstr>
      <vt:lpstr>What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4768</cp:revision>
  <dcterms:created xsi:type="dcterms:W3CDTF">2019-01-23T03:40:12Z</dcterms:created>
  <dcterms:modified xsi:type="dcterms:W3CDTF">2025-04-30T12:02:03Z</dcterms:modified>
</cp:coreProperties>
</file>