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104" r:id="rId2"/>
    <p:sldId id="1231" r:id="rId3"/>
    <p:sldId id="1232" r:id="rId4"/>
    <p:sldId id="1233" r:id="rId5"/>
    <p:sldId id="1234" r:id="rId6"/>
    <p:sldId id="1236" r:id="rId7"/>
    <p:sldId id="1235" r:id="rId8"/>
    <p:sldId id="327" r:id="rId9"/>
    <p:sldId id="328" r:id="rId10"/>
    <p:sldId id="839" r:id="rId11"/>
    <p:sldId id="834" r:id="rId12"/>
    <p:sldId id="329" r:id="rId13"/>
    <p:sldId id="330" r:id="rId14"/>
    <p:sldId id="331" r:id="rId15"/>
    <p:sldId id="835" r:id="rId16"/>
    <p:sldId id="836" r:id="rId17"/>
    <p:sldId id="837" r:id="rId18"/>
    <p:sldId id="838" r:id="rId19"/>
    <p:sldId id="336" r:id="rId20"/>
    <p:sldId id="305" r:id="rId21"/>
    <p:sldId id="12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5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493D-C5C0-6A56-D13C-9FE1EB40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052574-BED7-99C3-5F3B-A0A59B53FA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 Virtualization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428306-E984-BB32-F5B3-C418EB3F1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12a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605A7E2C-33E9-35B3-C60C-8BFF4B8B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95B7-C945-339E-8DF0-894BDC31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45">
            <a:extLst>
              <a:ext uri="{FF2B5EF4-FFF2-40B4-BE49-F238E27FC236}">
                <a16:creationId xmlns:a16="http://schemas.microsoft.com/office/drawing/2014/main" id="{CB2FA8FC-C7C9-874F-8718-E9B6F7BF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5" name="Text Box 1047">
            <a:extLst>
              <a:ext uri="{FF2B5EF4-FFF2-40B4-BE49-F238E27FC236}">
                <a16:creationId xmlns:a16="http://schemas.microsoft.com/office/drawing/2014/main" id="{634317A6-14B6-5A4B-8C7D-4F7938BA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Logically-centralized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9413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0D9D-2B50-724C-AE27-A02245DA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B567-262B-8C44-97ED-C88B00C32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9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(1/2): Centralized control plane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12235" y="2001933"/>
            <a:ext cx="7107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Control planes lifted from switches</a:t>
            </a:r>
          </a:p>
          <a:p>
            <a:r>
              <a:rPr lang="is-IS" sz="2800" dirty="0">
                <a:latin typeface="Helvetica" charset="0"/>
                <a:ea typeface="Helvetica" charset="0"/>
                <a:cs typeface="Helvetica" charset="0"/>
              </a:rPr>
              <a:t>…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into a logically centralized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controller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is-IS" sz="2800" dirty="0">
                <a:latin typeface="Helvetica" charset="0"/>
                <a:ea typeface="Helvetica" charset="0"/>
                <a:cs typeface="Helvetica" charset="0"/>
              </a:rPr>
              <a:t>…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running in a compute cluster</a:t>
            </a:r>
          </a:p>
        </p:txBody>
      </p:sp>
    </p:spTree>
    <p:extLst>
      <p:ext uri="{BB962C8B-B14F-4D97-AF65-F5344CB8AC3E}">
        <p14:creationId xmlns:p14="http://schemas.microsoft.com/office/powerpoint/2010/main" val="4805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SDN (2/2): Open interface to data plane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2085979" y="2016749"/>
            <a:ext cx="0" cy="209334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98540" y="2038331"/>
            <a:ext cx="2098" cy="307102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08313" y="2038330"/>
            <a:ext cx="0" cy="19609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7276077" y="2031235"/>
            <a:ext cx="0" cy="137684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16" y="5604645"/>
            <a:ext cx="2115602" cy="8679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6" y="5857931"/>
            <a:ext cx="774700" cy="609600"/>
          </a:xfrm>
          <a:prstGeom prst="rect">
            <a:avLst/>
          </a:prstGeom>
        </p:spPr>
      </p:pic>
      <p:grpSp>
        <p:nvGrpSpPr>
          <p:cNvPr id="36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7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8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1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ctrTitle"/>
          </p:nvPr>
        </p:nvSpPr>
        <p:spPr>
          <a:xfrm>
            <a:off x="0" y="2743200"/>
            <a:ext cx="12192000" cy="824396"/>
          </a:xfrm>
        </p:spPr>
        <p:txBody>
          <a:bodyPr>
            <a:normAutofit fontScale="90000"/>
          </a:bodyPr>
          <a:lstStyle/>
          <a:p>
            <a:r>
              <a:rPr lang="en-US" altLang="x-none" sz="5400" dirty="0"/>
              <a:t>Some immediate consequences</a:t>
            </a:r>
          </a:p>
        </p:txBody>
      </p:sp>
    </p:spTree>
    <p:extLst>
      <p:ext uri="{BB962C8B-B14F-4D97-AF65-F5344CB8AC3E}">
        <p14:creationId xmlns:p14="http://schemas.microsoft.com/office/powerpoint/2010/main" val="347806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(1) Simpler switches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H="1">
            <a:off x="2085979" y="2016749"/>
            <a:ext cx="0" cy="209334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08313" y="2038330"/>
            <a:ext cx="0" cy="19609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7276077" y="2031235"/>
            <a:ext cx="0" cy="137684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44" y="4029564"/>
            <a:ext cx="1080111" cy="4431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29" y="3635892"/>
            <a:ext cx="465225" cy="366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4032" y="5887372"/>
            <a:ext cx="3934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Small set of hardware instructions.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77063" y="5485037"/>
            <a:ext cx="159813" cy="38804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5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0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51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52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5098540" y="2038331"/>
            <a:ext cx="2098" cy="307102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Data plane primitive: Match-action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rmAutofit/>
          </a:bodyPr>
          <a:lstStyle/>
          <a:p>
            <a:r>
              <a:rPr lang="en-US" altLang="x-none" dirty="0"/>
              <a:t>Match arbitrary bits in the packet header</a:t>
            </a:r>
          </a:p>
          <a:p>
            <a:endParaRPr lang="en-US" altLang="x-none" dirty="0"/>
          </a:p>
          <a:p>
            <a:pPr>
              <a:buFontTx/>
              <a:buNone/>
            </a:pPr>
            <a:endParaRPr lang="en-US" altLang="x-none" dirty="0"/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Match on any header, or new header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Match exact, a subset (ternary), or over a range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Allows any flow granularity</a:t>
            </a:r>
          </a:p>
          <a:p>
            <a:r>
              <a:rPr lang="en-US" altLang="x-none" dirty="0">
                <a:ea typeface="ＭＳ Ｐゴシック" charset="-128"/>
              </a:rPr>
              <a:t>Actions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Forward to port(s), drop, send to controller, count,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Overwrite header with mask, push or pop, …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Forward at specific bit-rate</a:t>
            </a:r>
          </a:p>
          <a:p>
            <a:pPr marL="339725" indent="-396875"/>
            <a:r>
              <a:rPr lang="en-US" altLang="x-none" dirty="0">
                <a:ea typeface="ＭＳ Ｐゴシック" charset="-128"/>
              </a:rPr>
              <a:t>Prioritized list of rules</a:t>
            </a:r>
          </a:p>
          <a:p>
            <a:pPr>
              <a:buFontTx/>
              <a:buNone/>
            </a:pPr>
            <a:endParaRPr lang="en-US" altLang="x-non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32421" y="2241214"/>
            <a:ext cx="2239966" cy="576262"/>
          </a:xfrm>
          <a:prstGeom prst="rect">
            <a:avLst/>
          </a:prstGeom>
          <a:solidFill>
            <a:srgbClr val="FFFFFF"/>
          </a:solidFill>
          <a:ln w="25400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1F497D"/>
                </a:solidFill>
                <a:latin typeface="Helvetica" charset="0"/>
                <a:ea typeface="Helvetica" charset="0"/>
                <a:cs typeface="Helvetica" charset="0"/>
              </a:rPr>
              <a:t>Header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6809" y="2241214"/>
            <a:ext cx="4265613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1F497D"/>
                </a:solidFill>
                <a:latin typeface="Helvetica" charset="0"/>
                <a:ea typeface="Helvetica" charset="0"/>
                <a:cs typeface="Helvetica" charset="0"/>
              </a:rPr>
              <a:t>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32785" y="2306600"/>
            <a:ext cx="3570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Match: 1000x01xx01001x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53834" y="5255538"/>
            <a:ext cx="310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Action: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fwd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(port 2)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53834" y="6092765"/>
            <a:ext cx="2491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Priority: 65500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AF2C1-0074-8A4A-9181-958D2318E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62" y="3062921"/>
            <a:ext cx="465225" cy="3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(2) Network programming abstractions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3681950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1422" y="2659994"/>
            <a:ext cx="10625029" cy="534212"/>
            <a:chOff x="918625" y="2046582"/>
            <a:chExt cx="10625029" cy="534212"/>
          </a:xfrm>
        </p:grpSpPr>
        <p:sp>
          <p:nvSpPr>
            <p:cNvPr id="36" name="Rectangle 1045"/>
            <p:cNvSpPr>
              <a:spLocks noChangeArrowheads="1"/>
            </p:cNvSpPr>
            <p:nvPr/>
          </p:nvSpPr>
          <p:spPr bwMode="auto">
            <a:xfrm>
              <a:off x="918625" y="2046582"/>
              <a:ext cx="10625029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7"/>
            <p:cNvSpPr txBox="1">
              <a:spLocks noChangeArrowheads="1"/>
            </p:cNvSpPr>
            <p:nvPr/>
          </p:nvSpPr>
          <p:spPr bwMode="auto">
            <a:xfrm>
              <a:off x="1491092" y="2081835"/>
              <a:ext cx="9653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/>
                <a:t>SDN Controller: Compiler + Run-Time</a:t>
              </a:r>
            </a:p>
          </p:txBody>
        </p:sp>
      </p:grp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" y="2420705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624227" y="1479397"/>
            <a:ext cx="3399805" cy="534212"/>
            <a:chOff x="918626" y="1482537"/>
            <a:chExt cx="3681950" cy="534212"/>
          </a:xfrm>
        </p:grpSpPr>
        <p:sp>
          <p:nvSpPr>
            <p:cNvPr id="39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0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56990" y="1487351"/>
            <a:ext cx="3486664" cy="534212"/>
            <a:chOff x="918626" y="1482537"/>
            <a:chExt cx="3681950" cy="534212"/>
          </a:xfrm>
        </p:grpSpPr>
        <p:sp>
          <p:nvSpPr>
            <p:cNvPr id="4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38282" y="2080386"/>
            <a:ext cx="732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Write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modular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apps and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compose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them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918625" y="2341562"/>
            <a:ext cx="2119313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641373" y="2341562"/>
            <a:ext cx="1902281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85979" y="3194206"/>
            <a:ext cx="0" cy="91588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308313" y="3194206"/>
            <a:ext cx="0" cy="80504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58050" y="3194206"/>
            <a:ext cx="3739" cy="2630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00638" y="3194206"/>
            <a:ext cx="0" cy="191515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(3) Formal verification of network policy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10536088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 (specified as code)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1422" y="2659994"/>
            <a:ext cx="10625029" cy="534212"/>
            <a:chOff x="918625" y="2046582"/>
            <a:chExt cx="10625029" cy="534212"/>
          </a:xfrm>
        </p:grpSpPr>
        <p:sp>
          <p:nvSpPr>
            <p:cNvPr id="36" name="Rectangle 1045"/>
            <p:cNvSpPr>
              <a:spLocks noChangeArrowheads="1"/>
            </p:cNvSpPr>
            <p:nvPr/>
          </p:nvSpPr>
          <p:spPr bwMode="auto">
            <a:xfrm>
              <a:off x="918625" y="2046582"/>
              <a:ext cx="10625029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7"/>
            <p:cNvSpPr txBox="1">
              <a:spLocks noChangeArrowheads="1"/>
            </p:cNvSpPr>
            <p:nvPr/>
          </p:nvSpPr>
          <p:spPr bwMode="auto">
            <a:xfrm>
              <a:off x="1491092" y="2081835"/>
              <a:ext cx="9653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/>
                <a:t>SDN Controller</a:t>
              </a:r>
              <a:r>
                <a:rPr lang="en-US" altLang="x-none" sz="2600"/>
                <a:t>: Compiler + Run-Time</a:t>
              </a:r>
              <a:endParaRPr lang="en-US" altLang="x-none" sz="2600" dirty="0"/>
            </a:p>
          </p:txBody>
        </p:sp>
      </p:grp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" y="2420705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2085979" y="3194206"/>
            <a:ext cx="0" cy="91588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308313" y="3194206"/>
            <a:ext cx="0" cy="80504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58050" y="3194206"/>
            <a:ext cx="3739" cy="2630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00638" y="3194206"/>
            <a:ext cx="0" cy="191515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73EF47-AF93-F448-B09B-0819FB9DF17C}"/>
              </a:ext>
            </a:extLst>
          </p:cNvPr>
          <p:cNvSpPr txBox="1"/>
          <p:nvPr/>
        </p:nvSpPr>
        <p:spPr>
          <a:xfrm>
            <a:off x="782538" y="1495855"/>
            <a:ext cx="28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Static checking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6718FA-4805-6A4A-832D-7629EEFEBF91}"/>
              </a:ext>
            </a:extLst>
          </p:cNvPr>
          <p:cNvSpPr txBox="1"/>
          <p:nvPr/>
        </p:nvSpPr>
        <p:spPr>
          <a:xfrm>
            <a:off x="9014114" y="2225676"/>
            <a:ext cx="354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Dynamic </a:t>
            </a:r>
          </a:p>
          <a:p>
            <a:pPr algn="ctr"/>
            <a:r>
              <a:rPr lang="en-US" sz="2800" dirty="0">
                <a:latin typeface="Helvetica" pitchFamily="2" charset="0"/>
              </a:rPr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26028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(4) Unified network operating system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3681950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36" name="Rectangle 1045"/>
          <p:cNvSpPr>
            <a:spLocks noChangeArrowheads="1"/>
          </p:cNvSpPr>
          <p:nvPr/>
        </p:nvSpPr>
        <p:spPr bwMode="auto">
          <a:xfrm>
            <a:off x="918625" y="2046582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7" name="Text Box 1047"/>
          <p:cNvSpPr txBox="1">
            <a:spLocks noChangeArrowheads="1"/>
          </p:cNvSpPr>
          <p:nvPr/>
        </p:nvSpPr>
        <p:spPr bwMode="auto">
          <a:xfrm>
            <a:off x="1491092" y="2081835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Network Operating System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24227" y="1479397"/>
            <a:ext cx="3399805" cy="534212"/>
            <a:chOff x="918626" y="1482537"/>
            <a:chExt cx="3681950" cy="534212"/>
          </a:xfrm>
        </p:grpSpPr>
        <p:sp>
          <p:nvSpPr>
            <p:cNvPr id="39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0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56990" y="1487351"/>
            <a:ext cx="3486664" cy="534212"/>
            <a:chOff x="918626" y="1482537"/>
            <a:chExt cx="3681950" cy="534212"/>
          </a:xfrm>
        </p:grpSpPr>
        <p:sp>
          <p:nvSpPr>
            <p:cNvPr id="4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00717" y="2724925"/>
            <a:ext cx="1070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Separate distributed system concerns from expressing intent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075846" y="5450614"/>
            <a:ext cx="326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Persist app state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Graceful failover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Replication for perf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Consistent view</a:t>
            </a:r>
          </a:p>
        </p:txBody>
      </p:sp>
    </p:spTree>
    <p:extLst>
      <p:ext uri="{BB962C8B-B14F-4D97-AF65-F5344CB8AC3E}">
        <p14:creationId xmlns:p14="http://schemas.microsoft.com/office/powerpoint/2010/main" val="12405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1098-DE46-0016-EA46-66263839F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7CC2-4571-3316-5C5B-73DC356F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network structure: Fat 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EEE060-CBEE-90F3-4764-E616574D3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975" y="5804171"/>
            <a:ext cx="2385112" cy="219201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18F4F7C-3DCE-F2AD-6D32-EE697FBA355E}"/>
              </a:ext>
            </a:extLst>
          </p:cNvPr>
          <p:cNvGrpSpPr/>
          <p:nvPr/>
        </p:nvGrpSpPr>
        <p:grpSpPr>
          <a:xfrm>
            <a:off x="970156" y="4605454"/>
            <a:ext cx="2910468" cy="1672683"/>
            <a:chOff x="970156" y="4605454"/>
            <a:chExt cx="2910468" cy="1672683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78DB9979-6352-B9E9-1E1D-C1B9311B6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5488220"/>
              <a:ext cx="2385112" cy="219201"/>
            </a:xfrm>
            <a:prstGeom prst="rect">
              <a:avLst/>
            </a:prstGeom>
          </p:spPr>
        </p:pic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0CA87162-0768-05FF-2661-49A204426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5147963"/>
              <a:ext cx="2385112" cy="219201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28295483-29F8-65D9-3E25-ED2072DA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4832012"/>
              <a:ext cx="2385112" cy="2192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859D5-EDBE-A1B1-8754-C2DB0170DC86}"/>
                </a:ext>
              </a:extLst>
            </p:cNvPr>
            <p:cNvSpPr/>
            <p:nvPr/>
          </p:nvSpPr>
          <p:spPr>
            <a:xfrm>
              <a:off x="970156" y="4605454"/>
              <a:ext cx="2910468" cy="167268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EF758-D7B3-9D78-4456-4B248E35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09" y="4055970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90B5BB-8491-8623-6095-980136E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56" y="2811524"/>
            <a:ext cx="2093057" cy="12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DD4E9B6-DEE7-75F0-4543-D22D84C89011}"/>
              </a:ext>
            </a:extLst>
          </p:cNvPr>
          <p:cNvGrpSpPr/>
          <p:nvPr/>
        </p:nvGrpSpPr>
        <p:grpSpPr>
          <a:xfrm>
            <a:off x="4269984" y="4055970"/>
            <a:ext cx="2910468" cy="2222167"/>
            <a:chOff x="4269984" y="4055970"/>
            <a:chExt cx="2910468" cy="2222167"/>
          </a:xfrm>
        </p:grpSpPr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EBDAED8E-FDA7-6839-AF1F-59C2819DD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0803" y="5804171"/>
              <a:ext cx="2385112" cy="21920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EE899E-384C-0C48-97C6-3B978C02F60A}"/>
                </a:ext>
              </a:extLst>
            </p:cNvPr>
            <p:cNvGrpSpPr/>
            <p:nvPr/>
          </p:nvGrpSpPr>
          <p:grpSpPr>
            <a:xfrm>
              <a:off x="4269984" y="4605454"/>
              <a:ext cx="2910468" cy="1672683"/>
              <a:chOff x="970156" y="4605454"/>
              <a:chExt cx="2910468" cy="1672683"/>
            </a:xfrm>
          </p:grpSpPr>
          <p:pic>
            <p:nvPicPr>
              <p:cNvPr id="15" name="Content Placeholder 4">
                <a:extLst>
                  <a:ext uri="{FF2B5EF4-FFF2-40B4-BE49-F238E27FC236}">
                    <a16:creationId xmlns:a16="http://schemas.microsoft.com/office/drawing/2014/main" id="{831ED497-D232-B8B4-9F99-1F1D07AFC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488220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8E8BB3E5-36D5-18D5-0EB4-426EB4CF9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147963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17" name="Content Placeholder 4">
                <a:extLst>
                  <a:ext uri="{FF2B5EF4-FFF2-40B4-BE49-F238E27FC236}">
                    <a16:creationId xmlns:a16="http://schemas.microsoft.com/office/drawing/2014/main" id="{19802D6E-9FA2-7CF1-9BBA-E6926DDA3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4832012"/>
                <a:ext cx="2385112" cy="219201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1C0E5F9-96FE-B084-D788-BFE34751E5EE}"/>
                  </a:ext>
                </a:extLst>
              </p:cNvPr>
              <p:cNvSpPr/>
              <p:nvPr/>
            </p:nvSpPr>
            <p:spPr>
              <a:xfrm>
                <a:off x="970156" y="4605454"/>
                <a:ext cx="2910468" cy="167268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348949-19A0-AAA6-6396-99FF89E95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937" y="4055970"/>
              <a:ext cx="1471856" cy="87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EAEE5D-A1C8-7541-E792-70FFE9DC80B3}"/>
              </a:ext>
            </a:extLst>
          </p:cNvPr>
          <p:cNvGrpSpPr/>
          <p:nvPr/>
        </p:nvGrpSpPr>
        <p:grpSpPr>
          <a:xfrm>
            <a:off x="8968516" y="4055970"/>
            <a:ext cx="2910468" cy="2222167"/>
            <a:chOff x="8968516" y="4055970"/>
            <a:chExt cx="2910468" cy="2222167"/>
          </a:xfrm>
        </p:grpSpPr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20421A04-7BA5-B149-71A9-DA237D2B6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9335" y="5804171"/>
              <a:ext cx="2385112" cy="21920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5B7D2-69E9-46CA-87D1-924F25761FE2}"/>
                </a:ext>
              </a:extLst>
            </p:cNvPr>
            <p:cNvGrpSpPr/>
            <p:nvPr/>
          </p:nvGrpSpPr>
          <p:grpSpPr>
            <a:xfrm>
              <a:off x="8968516" y="4605454"/>
              <a:ext cx="2910468" cy="1672683"/>
              <a:chOff x="970156" y="4605454"/>
              <a:chExt cx="2910468" cy="1672683"/>
            </a:xfrm>
          </p:grpSpPr>
          <p:pic>
            <p:nvPicPr>
              <p:cNvPr id="22" name="Content Placeholder 4">
                <a:extLst>
                  <a:ext uri="{FF2B5EF4-FFF2-40B4-BE49-F238E27FC236}">
                    <a16:creationId xmlns:a16="http://schemas.microsoft.com/office/drawing/2014/main" id="{A1547786-5281-7B54-DCDB-3C3DD51DA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488220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23" name="Content Placeholder 4">
                <a:extLst>
                  <a:ext uri="{FF2B5EF4-FFF2-40B4-BE49-F238E27FC236}">
                    <a16:creationId xmlns:a16="http://schemas.microsoft.com/office/drawing/2014/main" id="{5A5A9F69-AB3F-C501-DDE1-B50BFA1BE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147963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24" name="Content Placeholder 4">
                <a:extLst>
                  <a:ext uri="{FF2B5EF4-FFF2-40B4-BE49-F238E27FC236}">
                    <a16:creationId xmlns:a16="http://schemas.microsoft.com/office/drawing/2014/main" id="{1565696E-8975-CDF2-2A87-D15DB14DD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4832012"/>
                <a:ext cx="2385112" cy="21920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0F3C659-8F2F-06BE-C4BD-EDDD17D51B73}"/>
                  </a:ext>
                </a:extLst>
              </p:cNvPr>
              <p:cNvSpPr/>
              <p:nvPr/>
            </p:nvSpPr>
            <p:spPr>
              <a:xfrm>
                <a:off x="970156" y="4605454"/>
                <a:ext cx="2910468" cy="167268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53D2D2B-54CA-7517-FADE-93F19B3D6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469" y="4055970"/>
              <a:ext cx="1471856" cy="87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6E5EE55-6A3E-B1F9-221E-E6EDD2769B28}"/>
              </a:ext>
            </a:extLst>
          </p:cNvPr>
          <p:cNvSpPr txBox="1"/>
          <p:nvPr/>
        </p:nvSpPr>
        <p:spPr>
          <a:xfrm>
            <a:off x="7496554" y="5043998"/>
            <a:ext cx="113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471D3C-3E9D-60A2-540C-86451B61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18" y="2811524"/>
            <a:ext cx="2093057" cy="12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E09845-655E-D534-C685-EE92EEDE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25" y="1457787"/>
            <a:ext cx="3082581" cy="183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0CB5A7-5713-181E-8DE6-B35FED9D099F}"/>
              </a:ext>
            </a:extLst>
          </p:cNvPr>
          <p:cNvCxnSpPr>
            <a:cxnSpLocks/>
          </p:cNvCxnSpPr>
          <p:nvPr/>
        </p:nvCxnSpPr>
        <p:spPr>
          <a:xfrm flipH="1">
            <a:off x="4405362" y="2420820"/>
            <a:ext cx="552041" cy="554850"/>
          </a:xfrm>
          <a:prstGeom prst="line">
            <a:avLst/>
          </a:prstGeom>
          <a:ln w="406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A916FA-E16E-0301-3CB2-6332D7B4B85E}"/>
              </a:ext>
            </a:extLst>
          </p:cNvPr>
          <p:cNvCxnSpPr>
            <a:cxnSpLocks/>
          </p:cNvCxnSpPr>
          <p:nvPr/>
        </p:nvCxnSpPr>
        <p:spPr>
          <a:xfrm>
            <a:off x="7410386" y="2359627"/>
            <a:ext cx="654880" cy="469745"/>
          </a:xfrm>
          <a:prstGeom prst="line">
            <a:avLst/>
          </a:prstGeom>
          <a:ln w="406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057692-1216-D449-7F66-69CE918222D9}"/>
              </a:ext>
            </a:extLst>
          </p:cNvPr>
          <p:cNvCxnSpPr>
            <a:cxnSpLocks/>
          </p:cNvCxnSpPr>
          <p:nvPr/>
        </p:nvCxnSpPr>
        <p:spPr>
          <a:xfrm flipH="1">
            <a:off x="2658830" y="3602889"/>
            <a:ext cx="552041" cy="55485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E4FA18-EAD0-C457-47EB-5538F88BD034}"/>
              </a:ext>
            </a:extLst>
          </p:cNvPr>
          <p:cNvCxnSpPr>
            <a:cxnSpLocks/>
          </p:cNvCxnSpPr>
          <p:nvPr/>
        </p:nvCxnSpPr>
        <p:spPr>
          <a:xfrm>
            <a:off x="4698115" y="3594085"/>
            <a:ext cx="637259" cy="437781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9D8A9C-A3C4-3669-CCCD-E74AD7046B88}"/>
              </a:ext>
            </a:extLst>
          </p:cNvPr>
          <p:cNvCxnSpPr>
            <a:cxnSpLocks/>
          </p:cNvCxnSpPr>
          <p:nvPr/>
        </p:nvCxnSpPr>
        <p:spPr>
          <a:xfrm>
            <a:off x="9520511" y="3557661"/>
            <a:ext cx="637259" cy="437781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3831CB-B895-8B6E-2F9D-B083E1390005}"/>
              </a:ext>
            </a:extLst>
          </p:cNvPr>
          <p:cNvCxnSpPr>
            <a:cxnSpLocks/>
          </p:cNvCxnSpPr>
          <p:nvPr/>
        </p:nvCxnSpPr>
        <p:spPr>
          <a:xfrm flipH="1">
            <a:off x="7230475" y="3535550"/>
            <a:ext cx="552041" cy="55485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>
            <a:extLst>
              <a:ext uri="{FF2B5EF4-FFF2-40B4-BE49-F238E27FC236}">
                <a16:creationId xmlns:a16="http://schemas.microsoft.com/office/drawing/2014/main" id="{6E61F656-4264-9FAD-CDBE-D4D2ADB8F238}"/>
              </a:ext>
            </a:extLst>
          </p:cNvPr>
          <p:cNvSpPr/>
          <p:nvPr/>
        </p:nvSpPr>
        <p:spPr>
          <a:xfrm>
            <a:off x="465008" y="4326673"/>
            <a:ext cx="1408397" cy="646771"/>
          </a:xfrm>
          <a:custGeom>
            <a:avLst/>
            <a:gdLst>
              <a:gd name="connsiteX0" fmla="*/ 1408397 w 1408397"/>
              <a:gd name="connsiteY0" fmla="*/ 0 h 646771"/>
              <a:gd name="connsiteX1" fmla="*/ 259821 w 1408397"/>
              <a:gd name="connsiteY1" fmla="*/ 44605 h 646771"/>
              <a:gd name="connsiteX2" fmla="*/ 25646 w 1408397"/>
              <a:gd name="connsiteY2" fmla="*/ 535259 h 646771"/>
              <a:gd name="connsiteX3" fmla="*/ 683568 w 1408397"/>
              <a:gd name="connsiteY3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97" h="646771">
                <a:moveTo>
                  <a:pt x="1408397" y="0"/>
                </a:moveTo>
                <a:lnTo>
                  <a:pt x="259821" y="44605"/>
                </a:lnTo>
                <a:cubicBezTo>
                  <a:pt x="29362" y="133815"/>
                  <a:pt x="-44979" y="434898"/>
                  <a:pt x="25646" y="535259"/>
                </a:cubicBezTo>
                <a:cubicBezTo>
                  <a:pt x="96270" y="635620"/>
                  <a:pt x="389919" y="641195"/>
                  <a:pt x="683568" y="646771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A744D4F5-1298-A535-F8BB-933E5EAA0CBD}"/>
              </a:ext>
            </a:extLst>
          </p:cNvPr>
          <p:cNvSpPr/>
          <p:nvPr/>
        </p:nvSpPr>
        <p:spPr>
          <a:xfrm>
            <a:off x="207848" y="4026308"/>
            <a:ext cx="1732464" cy="1248219"/>
          </a:xfrm>
          <a:custGeom>
            <a:avLst/>
            <a:gdLst>
              <a:gd name="connsiteX0" fmla="*/ 1732464 w 1732464"/>
              <a:gd name="connsiteY0" fmla="*/ 77341 h 1248219"/>
              <a:gd name="connsiteX1" fmla="*/ 372015 w 1732464"/>
              <a:gd name="connsiteY1" fmla="*/ 88492 h 1248219"/>
              <a:gd name="connsiteX2" fmla="*/ 26328 w 1732464"/>
              <a:gd name="connsiteY2" fmla="*/ 969438 h 1248219"/>
              <a:gd name="connsiteX3" fmla="*/ 918425 w 1732464"/>
              <a:gd name="connsiteY3" fmla="*/ 1248219 h 12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464" h="1248219">
                <a:moveTo>
                  <a:pt x="1732464" y="77341"/>
                </a:moveTo>
                <a:cubicBezTo>
                  <a:pt x="1194417" y="8575"/>
                  <a:pt x="656371" y="-60191"/>
                  <a:pt x="372015" y="88492"/>
                </a:cubicBezTo>
                <a:cubicBezTo>
                  <a:pt x="87659" y="237175"/>
                  <a:pt x="-64740" y="776150"/>
                  <a:pt x="26328" y="969438"/>
                </a:cubicBezTo>
                <a:cubicBezTo>
                  <a:pt x="117396" y="1162726"/>
                  <a:pt x="517910" y="1205472"/>
                  <a:pt x="918425" y="1248219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3EB23E-21FE-39D0-F8D6-F9E41172ADA6}"/>
              </a:ext>
            </a:extLst>
          </p:cNvPr>
          <p:cNvSpPr txBox="1"/>
          <p:nvPr/>
        </p:nvSpPr>
        <p:spPr>
          <a:xfrm>
            <a:off x="1964852" y="6353797"/>
            <a:ext cx="96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C003-1EFC-329C-8D18-03CF83CB92B4}"/>
              </a:ext>
            </a:extLst>
          </p:cNvPr>
          <p:cNvSpPr txBox="1"/>
          <p:nvPr/>
        </p:nvSpPr>
        <p:spPr>
          <a:xfrm>
            <a:off x="658583" y="3510005"/>
            <a:ext cx="208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" pitchFamily="2" charset="0"/>
              </a:rPr>
              <a:t>ToR</a:t>
            </a:r>
            <a:r>
              <a:rPr lang="en-US" sz="2400" dirty="0">
                <a:latin typeface="Helvetica" pitchFamily="2" charset="0"/>
              </a:rPr>
              <a:t> switch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071F56-5EAE-790B-0438-4125E3C43312}"/>
              </a:ext>
            </a:extLst>
          </p:cNvPr>
          <p:cNvSpPr txBox="1"/>
          <p:nvPr/>
        </p:nvSpPr>
        <p:spPr>
          <a:xfrm>
            <a:off x="2066605" y="2301484"/>
            <a:ext cx="208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Agg switch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4BD6B4-2B3D-D291-7A73-715812345BFE}"/>
              </a:ext>
            </a:extLst>
          </p:cNvPr>
          <p:cNvSpPr txBox="1"/>
          <p:nvPr/>
        </p:nvSpPr>
        <p:spPr>
          <a:xfrm>
            <a:off x="2596510" y="1594156"/>
            <a:ext cx="252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Spine switch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09B6C8-5D13-9A00-825E-12FBA157E687}"/>
              </a:ext>
            </a:extLst>
          </p:cNvPr>
          <p:cNvSpPr txBox="1"/>
          <p:nvPr/>
        </p:nvSpPr>
        <p:spPr>
          <a:xfrm>
            <a:off x="9312054" y="1629043"/>
            <a:ext cx="273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Capacities must increase as you go up the tree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87A1DD4-2804-24AC-AD6C-6CC372A5D4B5}"/>
              </a:ext>
            </a:extLst>
          </p:cNvPr>
          <p:cNvCxnSpPr/>
          <p:nvPr/>
        </p:nvCxnSpPr>
        <p:spPr>
          <a:xfrm flipH="1">
            <a:off x="9980341" y="2841560"/>
            <a:ext cx="348638" cy="6684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472F872-A711-D5AC-AB1C-2D51BD30A61D}"/>
              </a:ext>
            </a:extLst>
          </p:cNvPr>
          <p:cNvCxnSpPr>
            <a:cxnSpLocks/>
          </p:cNvCxnSpPr>
          <p:nvPr/>
        </p:nvCxnSpPr>
        <p:spPr>
          <a:xfrm flipH="1">
            <a:off x="8065266" y="1928826"/>
            <a:ext cx="1211350" cy="4308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>
            <a:extLst>
              <a:ext uri="{FF2B5EF4-FFF2-40B4-BE49-F238E27FC236}">
                <a16:creationId xmlns:a16="http://schemas.microsoft.com/office/drawing/2014/main" id="{32FED065-9D99-8DBE-BFA3-BFEC1937EF39}"/>
              </a:ext>
            </a:extLst>
          </p:cNvPr>
          <p:cNvSpPr/>
          <p:nvPr/>
        </p:nvSpPr>
        <p:spPr>
          <a:xfrm>
            <a:off x="11162371" y="4291496"/>
            <a:ext cx="933374" cy="1328719"/>
          </a:xfrm>
          <a:custGeom>
            <a:avLst/>
            <a:gdLst>
              <a:gd name="connsiteX0" fmla="*/ 0 w 933374"/>
              <a:gd name="connsiteY0" fmla="*/ 57480 h 1328719"/>
              <a:gd name="connsiteX1" fmla="*/ 613317 w 933374"/>
              <a:gd name="connsiteY1" fmla="*/ 35177 h 1328719"/>
              <a:gd name="connsiteX2" fmla="*/ 925551 w 933374"/>
              <a:gd name="connsiteY2" fmla="*/ 470075 h 1328719"/>
              <a:gd name="connsiteX3" fmla="*/ 802888 w 933374"/>
              <a:gd name="connsiteY3" fmla="*/ 1049938 h 1328719"/>
              <a:gd name="connsiteX4" fmla="*/ 412595 w 933374"/>
              <a:gd name="connsiteY4" fmla="*/ 1328719 h 132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74" h="1328719">
                <a:moveTo>
                  <a:pt x="0" y="57480"/>
                </a:moveTo>
                <a:cubicBezTo>
                  <a:pt x="229529" y="11945"/>
                  <a:pt x="459059" y="-33589"/>
                  <a:pt x="613317" y="35177"/>
                </a:cubicBezTo>
                <a:cubicBezTo>
                  <a:pt x="767576" y="103943"/>
                  <a:pt x="893956" y="300948"/>
                  <a:pt x="925551" y="470075"/>
                </a:cubicBezTo>
                <a:cubicBezTo>
                  <a:pt x="957146" y="639202"/>
                  <a:pt x="888381" y="906831"/>
                  <a:pt x="802888" y="1049938"/>
                </a:cubicBezTo>
                <a:cubicBezTo>
                  <a:pt x="717395" y="1193045"/>
                  <a:pt x="564995" y="1260882"/>
                  <a:pt x="412595" y="1328719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C7B77BF-0099-04DC-8504-71EAB6AFFB8E}"/>
              </a:ext>
            </a:extLst>
          </p:cNvPr>
          <p:cNvCxnSpPr>
            <a:cxnSpLocks/>
          </p:cNvCxnSpPr>
          <p:nvPr/>
        </p:nvCxnSpPr>
        <p:spPr>
          <a:xfrm>
            <a:off x="11302733" y="2729603"/>
            <a:ext cx="326325" cy="13071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 animBg="1"/>
      <p:bldP spid="42" grpId="0" animBg="1"/>
      <p:bldP spid="43" grpId="0"/>
      <p:bldP spid="44" grpId="0"/>
      <p:bldP spid="45" grpId="0"/>
      <p:bldP spid="49" grpId="0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896" cy="1325563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New technical challenges of SDN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38200" y="1529062"/>
            <a:ext cx="10998896" cy="4818063"/>
          </a:xfrm>
        </p:spPr>
        <p:txBody>
          <a:bodyPr>
            <a:noAutofit/>
          </a:bodyPr>
          <a:lstStyle/>
          <a:p>
            <a:r>
              <a:rPr lang="en-US" altLang="x-none" sz="2600" dirty="0"/>
              <a:t>Availability: surviving failures of the controller</a:t>
            </a:r>
          </a:p>
          <a:p>
            <a:r>
              <a:rPr lang="en-US" altLang="x-none" sz="2600" dirty="0"/>
              <a:t>Controller scalability: many routers, many events</a:t>
            </a:r>
          </a:p>
          <a:p>
            <a:pPr lvl="1"/>
            <a:r>
              <a:rPr lang="en-US" altLang="x-none" dirty="0"/>
              <a:t>Response time: Delays between controller and routers</a:t>
            </a:r>
          </a:p>
          <a:p>
            <a:r>
              <a:rPr lang="en-US" altLang="x-none" sz="2600" dirty="0"/>
              <a:t>Consistency: Ensuring multiple controllers behave consistently</a:t>
            </a:r>
          </a:p>
          <a:p>
            <a:r>
              <a:rPr lang="en-US" altLang="x-none" sz="2600" dirty="0"/>
              <a:t>Designing flexible router mechanisms</a:t>
            </a:r>
          </a:p>
          <a:p>
            <a:r>
              <a:rPr lang="en-US" altLang="x-none" sz="2600" dirty="0"/>
              <a:t>Compilation: translating intent to mechanisms</a:t>
            </a:r>
          </a:p>
          <a:p>
            <a:r>
              <a:rPr lang="en-US" altLang="x-none" sz="2600" dirty="0"/>
              <a:t>Verification: ensuring controller policy is faithfully implemented</a:t>
            </a:r>
          </a:p>
          <a:p>
            <a:r>
              <a:rPr lang="en-US" altLang="x-none" sz="2600" dirty="0"/>
              <a:t>Security: entire network owned if the controller is exploited</a:t>
            </a:r>
          </a:p>
          <a:p>
            <a:r>
              <a:rPr lang="en-US" altLang="x-none" sz="2600" dirty="0"/>
              <a:t>Interoperability: legacy routers; neighboring domains; …</a:t>
            </a:r>
          </a:p>
        </p:txBody>
      </p:sp>
    </p:spTree>
    <p:extLst>
      <p:ext uri="{BB962C8B-B14F-4D97-AF65-F5344CB8AC3E}">
        <p14:creationId xmlns:p14="http://schemas.microsoft.com/office/powerpoint/2010/main" val="3420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D120-E241-1D57-27D7-140347BD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B37EC-CC94-EA93-49A2-FB5A8794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 is just a protocol. The details can change or become irrelevant, but the philosophy is longer-lasting</a:t>
            </a:r>
          </a:p>
          <a:p>
            <a:r>
              <a:rPr lang="en-US" dirty="0"/>
              <a:t>Programming software switches: Match-action abstraction common; programmable hardware switches common</a:t>
            </a:r>
          </a:p>
          <a:p>
            <a:r>
              <a:rPr lang="en-US" dirty="0"/>
              <a:t>OVS modules available for the Linux kernel</a:t>
            </a:r>
          </a:p>
          <a:p>
            <a:r>
              <a:rPr lang="en-US" dirty="0"/>
              <a:t>P4: protocol independence and stateful behavior in switches</a:t>
            </a:r>
          </a:p>
          <a:p>
            <a:pPr lvl="1"/>
            <a:r>
              <a:rPr lang="en-US" dirty="0"/>
              <a:t>In-network computing</a:t>
            </a:r>
          </a:p>
        </p:txBody>
      </p:sp>
    </p:spTree>
    <p:extLst>
      <p:ext uri="{BB962C8B-B14F-4D97-AF65-F5344CB8AC3E}">
        <p14:creationId xmlns:p14="http://schemas.microsoft.com/office/powerpoint/2010/main" val="392096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07C69-A752-1E4C-DAC3-6971A54DF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E004-FD04-D0E3-806E-F6DEA3FE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1B45-613A-E521-5871-522546BA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44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Terminology: </a:t>
            </a:r>
          </a:p>
          <a:p>
            <a:pPr lvl="1"/>
            <a:r>
              <a:rPr lang="en-US" dirty="0"/>
              <a:t>tenant/customer and provider</a:t>
            </a:r>
          </a:p>
          <a:p>
            <a:pPr lvl="1"/>
            <a:r>
              <a:rPr lang="en-US" dirty="0"/>
              <a:t>Virtual NIC (</a:t>
            </a:r>
            <a:r>
              <a:rPr lang="en-US" dirty="0" err="1"/>
              <a:t>vNIC</a:t>
            </a:r>
            <a:r>
              <a:rPr lang="en-US" dirty="0"/>
              <a:t>): network interface exposed with SR-IOV or network namespaces</a:t>
            </a:r>
          </a:p>
          <a:p>
            <a:r>
              <a:rPr lang="en-US" dirty="0"/>
              <a:t>(1) Place tenant workloads on any physical machine</a:t>
            </a:r>
          </a:p>
          <a:p>
            <a:r>
              <a:rPr lang="en-US" dirty="0"/>
              <a:t>(2) Scale or migrate tenant workload across physical machines at any time</a:t>
            </a:r>
          </a:p>
          <a:p>
            <a:r>
              <a:rPr lang="en-US" dirty="0"/>
              <a:t>(3) Simplify configuration for everyone involved</a:t>
            </a:r>
          </a:p>
          <a:p>
            <a:pPr lvl="1"/>
            <a:r>
              <a:rPr lang="en-US" dirty="0"/>
              <a:t>Views of tenant addresses and interfaces</a:t>
            </a:r>
          </a:p>
          <a:p>
            <a:pPr lvl="1"/>
            <a:r>
              <a:rPr lang="en-US" dirty="0"/>
              <a:t>Tenant apps using load balancing, DNS-based IP discovery, etc.</a:t>
            </a:r>
          </a:p>
          <a:p>
            <a:pPr lvl="1"/>
            <a:r>
              <a:rPr lang="en-US" dirty="0"/>
              <a:t>Provider’s ability to plumb network connectivity for tenant workloads</a:t>
            </a:r>
          </a:p>
          <a:p>
            <a:pPr lvl="1"/>
            <a:r>
              <a:rPr lang="en-US" dirty="0"/>
              <a:t>Migration from on-premise compute cluster to shared cloud</a:t>
            </a:r>
          </a:p>
        </p:txBody>
      </p:sp>
    </p:spTree>
    <p:extLst>
      <p:ext uri="{BB962C8B-B14F-4D97-AF65-F5344CB8AC3E}">
        <p14:creationId xmlns:p14="http://schemas.microsoft.com/office/powerpoint/2010/main" val="2233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0D35-7D0C-9DD3-0DDE-1B61607C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3688-3F34-B7A0-4A63-5E45D09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Choice: CA’s or PA’s?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EF00-A1ED-47B1-4261-58F748DF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5120640"/>
          </a:xfrm>
        </p:spPr>
        <p:txBody>
          <a:bodyPr>
            <a:normAutofit/>
          </a:bodyPr>
          <a:lstStyle/>
          <a:p>
            <a:r>
              <a:rPr lang="en-US" dirty="0"/>
              <a:t>Do VMs/pods use their own “customer addresses” (CA’s) or use the infrastructure’s “provider addresses” (PA’s)?</a:t>
            </a:r>
          </a:p>
          <a:p>
            <a:r>
              <a:rPr lang="en-US" dirty="0"/>
              <a:t>PA’s: supporting routing is “business as usual” </a:t>
            </a:r>
          </a:p>
          <a:p>
            <a:pPr lvl="1"/>
            <a:r>
              <a:rPr lang="en-US" dirty="0"/>
              <a:t>But one tenant’s ports affected by other tenants on same machine </a:t>
            </a:r>
          </a:p>
          <a:p>
            <a:pPr lvl="1"/>
            <a:r>
              <a:rPr lang="en-US" dirty="0"/>
              <a:t>Need static allocation of ports to tenants, or dynamic port discovery</a:t>
            </a:r>
          </a:p>
          <a:p>
            <a:pPr lvl="1"/>
            <a:r>
              <a:rPr lang="en-US" dirty="0"/>
              <a:t>Reduced isolation, more complex configuration, app changes</a:t>
            </a:r>
          </a:p>
          <a:p>
            <a:r>
              <a:rPr lang="en-US" dirty="0"/>
              <a:t>CA’s: dedicated IP per VM/pod, visible to applications</a:t>
            </a:r>
          </a:p>
          <a:p>
            <a:pPr lvl="1"/>
            <a:r>
              <a:rPr lang="en-US" dirty="0"/>
              <a:t>Clean and backwards compatible. e.g. DNS</a:t>
            </a:r>
          </a:p>
          <a:p>
            <a:pPr lvl="1"/>
            <a:r>
              <a:rPr lang="en-US" dirty="0"/>
              <a:t>If VM/pod A sees its own address to be X, any VM/pod B talking to A also thinks that A has address X.  A is reachable with CA address X.</a:t>
            </a:r>
          </a:p>
          <a:p>
            <a:pPr lvl="1"/>
            <a:r>
              <a:rPr lang="en-US" dirty="0"/>
              <a:t>However, need to design networking to route between CA’s, </a:t>
            </a:r>
          </a:p>
          <a:p>
            <a:pPr lvl="1"/>
            <a:r>
              <a:rPr lang="en-US" dirty="0"/>
              <a:t>Example: migrate VMs/pods across PA’s with unchanging CA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2E291-0987-22EA-78DC-7CF93AD2E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AA23-47FB-81E3-B935-16E5C6F8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in a multi-tenant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B1530-1B4A-3019-97F5-E61BE99AA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210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Address virtualization</a:t>
            </a:r>
            <a:r>
              <a:rPr lang="en-US" dirty="0"/>
              <a:t>: VMs/pods use own addresses (CA’s)</a:t>
            </a:r>
          </a:p>
          <a:p>
            <a:pPr lvl="1"/>
            <a:r>
              <a:rPr lang="en-US" dirty="0"/>
              <a:t>Physical network does not know how to route CA’s</a:t>
            </a:r>
          </a:p>
          <a:p>
            <a:pPr lvl="1"/>
            <a:r>
              <a:rPr lang="en-US" dirty="0"/>
              <a:t>Additional software to translate CA’s between PA’s: </a:t>
            </a:r>
            <a:r>
              <a:rPr lang="en-US" dirty="0">
                <a:solidFill>
                  <a:srgbClr val="C00000"/>
                </a:solidFill>
              </a:rPr>
              <a:t>Tunneling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Tunneling endpoint (TEP): </a:t>
            </a:r>
            <a:r>
              <a:rPr lang="en-US" dirty="0"/>
              <a:t>software tun/tap interface, NIC hardware, or software switch within a hypervisor.  </a:t>
            </a:r>
            <a:r>
              <a:rPr lang="en-US" dirty="0">
                <a:solidFill>
                  <a:srgbClr val="C00000"/>
                </a:solidFill>
              </a:rPr>
              <a:t>Overlay.</a:t>
            </a:r>
          </a:p>
          <a:p>
            <a:pPr lvl="1"/>
            <a:r>
              <a:rPr lang="en-US" dirty="0"/>
              <a:t>TEP encapsulates and decapsulates packet headers (VXLAN, GRE)</a:t>
            </a:r>
          </a:p>
          <a:p>
            <a:r>
              <a:rPr lang="en-US" dirty="0">
                <a:solidFill>
                  <a:srgbClr val="C00000"/>
                </a:solidFill>
              </a:rPr>
              <a:t>Topology virtualization:</a:t>
            </a:r>
            <a:r>
              <a:rPr lang="en-US" dirty="0"/>
              <a:t> Tenants should be able to bring own custom network topologies or assume “one big switch”</a:t>
            </a:r>
          </a:p>
          <a:p>
            <a:pPr lvl="1"/>
            <a:r>
              <a:rPr lang="en-US" dirty="0"/>
              <a:t>Facilitate migration into public cloud, consistent view for tenant’s monitoring and maintenance tools, etc.</a:t>
            </a:r>
          </a:p>
          <a:p>
            <a:r>
              <a:rPr lang="en-US" dirty="0"/>
              <a:t>Supporting </a:t>
            </a:r>
            <a:r>
              <a:rPr lang="en-US" dirty="0">
                <a:solidFill>
                  <a:srgbClr val="C00000"/>
                </a:solidFill>
              </a:rPr>
              <a:t>service models </a:t>
            </a:r>
            <a:r>
              <a:rPr lang="en-US" dirty="0"/>
              <a:t>for the network</a:t>
            </a:r>
          </a:p>
          <a:p>
            <a:pPr lvl="1"/>
            <a:r>
              <a:rPr lang="en-US" dirty="0"/>
              <a:t>e.g., rate limits and isolation across tenants sharing a physical machine</a:t>
            </a:r>
          </a:p>
        </p:txBody>
      </p:sp>
    </p:spTree>
    <p:extLst>
      <p:ext uri="{BB962C8B-B14F-4D97-AF65-F5344CB8AC3E}">
        <p14:creationId xmlns:p14="http://schemas.microsoft.com/office/powerpoint/2010/main" val="33040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D64E2-BE41-FC30-D289-687183C4E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2433EB-3A71-6F97-C238-AA536A151A99}"/>
              </a:ext>
            </a:extLst>
          </p:cNvPr>
          <p:cNvSpPr txBox="1"/>
          <p:nvPr/>
        </p:nvSpPr>
        <p:spPr>
          <a:xfrm>
            <a:off x="1005468" y="2375210"/>
            <a:ext cx="101810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Making old software use new machines usually means making new machines behave like old ones.</a:t>
            </a:r>
          </a:p>
          <a:p>
            <a:pPr algn="ctr"/>
            <a:endParaRPr lang="en-US" sz="40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(Also applies when “machines” substituted by “</a:t>
            </a:r>
            <a:r>
              <a:rPr lang="en-US" sz="2800" dirty="0">
                <a:latin typeface="Helvetica" pitchFamily="2" charset="0"/>
                <a:sym typeface="Wingdings" pitchFamily="2" charset="2"/>
              </a:rPr>
              <a:t>networks”)</a:t>
            </a:r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1A27C-5248-ADC5-3F66-88D4AAB1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403B-5E96-B319-D502-EBDA4449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Network Virtualization in Kubernetes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21DD-215C-A534-A0E6-26CC572D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1911" cy="4351338"/>
          </a:xfrm>
        </p:spPr>
        <p:txBody>
          <a:bodyPr/>
          <a:lstStyle/>
          <a:p>
            <a:r>
              <a:rPr lang="en-US" dirty="0"/>
              <a:t>Example with L2+L3 overlay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EAD69CE-FA07-4427-AFEC-CAD654026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555" y="2550502"/>
            <a:ext cx="7772400" cy="40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0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control is typically distributed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1074052" cy="4813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Traditional IP network: Management tied to distributed protocols</a:t>
            </a:r>
          </a:p>
          <a:p>
            <a:pPr lvl="1"/>
            <a:r>
              <a:rPr lang="en-US" dirty="0"/>
              <a:t>Ex: Set OSPF link weights to force traffic through a desired path</a:t>
            </a:r>
          </a:p>
          <a:p>
            <a:pPr lvl="1"/>
            <a:r>
              <a:rPr lang="en-US" dirty="0"/>
              <a:t>Ex: Non-deterministic network state after a link failure</a:t>
            </a:r>
          </a:p>
          <a:p>
            <a:r>
              <a:rPr lang="en-US" dirty="0"/>
              <a:t>Data and control plane controlled by vendors: proprietary interfaces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" y="3936497"/>
            <a:ext cx="3564965" cy="267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8" b="96623" l="4000" r="979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477" y="5640643"/>
            <a:ext cx="1346399" cy="1158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95" y="5542087"/>
            <a:ext cx="2127738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2" y="4034219"/>
            <a:ext cx="1101926" cy="1298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87" y="5669219"/>
            <a:ext cx="1311134" cy="874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85" y="3803196"/>
            <a:ext cx="1324022" cy="146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8" y="3815882"/>
            <a:ext cx="1550322" cy="15503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672138" y="5400318"/>
            <a:ext cx="6401888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4016840" y="4958514"/>
            <a:ext cx="1271587" cy="6471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30468" y="4536312"/>
            <a:ext cx="65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60" y="3965071"/>
            <a:ext cx="1073138" cy="1260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52527" y="5103421"/>
            <a:ext cx="65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707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IP network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8625" y="2873867"/>
            <a:ext cx="10625029" cy="2245302"/>
            <a:chOff x="918625" y="2873867"/>
            <a:chExt cx="10625029" cy="2245302"/>
          </a:xfrm>
        </p:grpSpPr>
        <p:sp>
          <p:nvSpPr>
            <p:cNvPr id="18" name="Rectangle 1045"/>
            <p:cNvSpPr>
              <a:spLocks noChangeArrowheads="1"/>
            </p:cNvSpPr>
            <p:nvPr/>
          </p:nvSpPr>
          <p:spPr bwMode="auto">
            <a:xfrm>
              <a:off x="918625" y="3575879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0" name="Text Box 1047"/>
            <p:cNvSpPr txBox="1">
              <a:spLocks noChangeArrowheads="1"/>
            </p:cNvSpPr>
            <p:nvPr/>
          </p:nvSpPr>
          <p:spPr bwMode="auto">
            <a:xfrm>
              <a:off x="1105530" y="3624848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4" name="Rectangle 1045"/>
            <p:cNvSpPr>
              <a:spLocks noChangeArrowheads="1"/>
            </p:cNvSpPr>
            <p:nvPr/>
          </p:nvSpPr>
          <p:spPr bwMode="auto">
            <a:xfrm>
              <a:off x="6091910" y="287386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5" name="Text Box 1047"/>
            <p:cNvSpPr txBox="1">
              <a:spLocks noChangeArrowheads="1"/>
            </p:cNvSpPr>
            <p:nvPr/>
          </p:nvSpPr>
          <p:spPr bwMode="auto">
            <a:xfrm>
              <a:off x="6278815" y="292283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9" name="Rectangle 1045"/>
            <p:cNvSpPr>
              <a:spLocks noChangeArrowheads="1"/>
            </p:cNvSpPr>
            <p:nvPr/>
          </p:nvSpPr>
          <p:spPr bwMode="auto">
            <a:xfrm>
              <a:off x="9151266" y="3465042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0" name="Text Box 1047"/>
            <p:cNvSpPr txBox="1">
              <a:spLocks noChangeArrowheads="1"/>
            </p:cNvSpPr>
            <p:nvPr/>
          </p:nvSpPr>
          <p:spPr bwMode="auto">
            <a:xfrm>
              <a:off x="9338171" y="3514011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48" name="Rectangle 1045"/>
            <p:cNvSpPr>
              <a:spLocks noChangeArrowheads="1"/>
            </p:cNvSpPr>
            <p:nvPr/>
          </p:nvSpPr>
          <p:spPr bwMode="auto">
            <a:xfrm>
              <a:off x="4159788" y="458495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9" name="Text Box 1047"/>
            <p:cNvSpPr txBox="1">
              <a:spLocks noChangeArrowheads="1"/>
            </p:cNvSpPr>
            <p:nvPr/>
          </p:nvSpPr>
          <p:spPr bwMode="auto">
            <a:xfrm>
              <a:off x="4346693" y="463392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0391 -0.1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917</Words>
  <Application>Microsoft Macintosh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Ayuthaya</vt:lpstr>
      <vt:lpstr>Calibri</vt:lpstr>
      <vt:lpstr>Helvetica</vt:lpstr>
      <vt:lpstr>Times New Roman</vt:lpstr>
      <vt:lpstr>Office Theme</vt:lpstr>
      <vt:lpstr>Network Virtualization</vt:lpstr>
      <vt:lpstr>Typical network structure: Fat Trees</vt:lpstr>
      <vt:lpstr>Goals</vt:lpstr>
      <vt:lpstr>Design Choice: CA’s or PA’s?</vt:lpstr>
      <vt:lpstr>Networking in a multi-tenant data center</vt:lpstr>
      <vt:lpstr>PowerPoint Presentation</vt:lpstr>
      <vt:lpstr>Ex: Network Virtualization in Kubernetes</vt:lpstr>
      <vt:lpstr>Network control is typically distributed</vt:lpstr>
      <vt:lpstr>Traditional IP network</vt:lpstr>
      <vt:lpstr>Software-defined network</vt:lpstr>
      <vt:lpstr>Software-Defined Networking</vt:lpstr>
      <vt:lpstr>SDN (1/2): Centralized control plane</vt:lpstr>
      <vt:lpstr>SDN (2/2): Open interface to data plane </vt:lpstr>
      <vt:lpstr>Some immediate consequences</vt:lpstr>
      <vt:lpstr>(1) Simpler switches</vt:lpstr>
      <vt:lpstr>Data plane primitive: Match-action rules</vt:lpstr>
      <vt:lpstr>(2) Network programming abstractions</vt:lpstr>
      <vt:lpstr>(3) Formal verification of network policy</vt:lpstr>
      <vt:lpstr>(4) Unified network operating system</vt:lpstr>
      <vt:lpstr>New technical challenges of SDN</vt:lpstr>
      <vt:lpstr>Legacy?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3779</cp:revision>
  <dcterms:created xsi:type="dcterms:W3CDTF">2019-01-23T03:40:12Z</dcterms:created>
  <dcterms:modified xsi:type="dcterms:W3CDTF">2025-04-16T01:42:50Z</dcterms:modified>
</cp:coreProperties>
</file>