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1104" r:id="rId2"/>
    <p:sldId id="1210" r:id="rId3"/>
    <p:sldId id="1221" r:id="rId4"/>
    <p:sldId id="1223" r:id="rId5"/>
    <p:sldId id="1222" r:id="rId6"/>
    <p:sldId id="1140" r:id="rId7"/>
    <p:sldId id="1143" r:id="rId8"/>
    <p:sldId id="1141" r:id="rId9"/>
    <p:sldId id="1142" r:id="rId10"/>
    <p:sldId id="1131" r:id="rId11"/>
    <p:sldId id="1144" r:id="rId12"/>
    <p:sldId id="1224" r:id="rId13"/>
    <p:sldId id="1226" r:id="rId14"/>
    <p:sldId id="1227" r:id="rId15"/>
    <p:sldId id="1225" r:id="rId16"/>
    <p:sldId id="1228" r:id="rId17"/>
    <p:sldId id="12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33"/>
    <p:restoredTop sz="94664"/>
  </p:normalViewPr>
  <p:slideViewPr>
    <p:cSldViewPr snapToGrid="0" snapToObjects="1">
      <p:cViewPr varScale="1">
        <p:scale>
          <a:sx n="146" d="100"/>
          <a:sy n="146" d="100"/>
        </p:scale>
        <p:origin x="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5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0493D-C5C0-6A56-D13C-9FE1EB40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052574-BED7-99C3-5F3B-A0A59B53FA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Lightweight Virtualization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2428306-E984-BB32-F5B3-C418EB3F1D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11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http://www.cs.rutgers.edu/~sn624/553-S25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605A7E2C-33E9-35B3-C60C-8BFF4B8B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095B7-C945-339E-8DF0-894BDC310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1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275E-5A4A-BD5E-794E-C45D8A71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UnionFS</a:t>
            </a:r>
            <a:r>
              <a:rPr lang="en-US" dirty="0"/>
              <a:t>: </a:t>
            </a:r>
            <a:r>
              <a:rPr lang="en-US" strike="sngStrike" dirty="0"/>
              <a:t>“software images too big”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A4279-79F3-3D1D-D48D-C4B830B28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938"/>
            <a:ext cx="10515600" cy="5301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Context: Data on storage typically “mounted” at some point in the virtual filesystem (/, /home/users/name, etc.)</a:t>
            </a:r>
          </a:p>
          <a:p>
            <a:r>
              <a:rPr lang="en-US" dirty="0"/>
              <a:t>Containers want mostly the same files, with a small number of unique modifications per container (e.g., specific library versions)</a:t>
            </a:r>
          </a:p>
          <a:p>
            <a:pPr lvl="1"/>
            <a:r>
              <a:rPr lang="en-US" dirty="0"/>
              <a:t>Think: common third-party packages, utilities, shared library images</a:t>
            </a:r>
          </a:p>
          <a:p>
            <a:r>
              <a:rPr lang="en-US" dirty="0">
                <a:solidFill>
                  <a:srgbClr val="C00000"/>
                </a:solidFill>
              </a:rPr>
              <a:t>Union filesystem:</a:t>
            </a:r>
            <a:r>
              <a:rPr lang="en-US" dirty="0"/>
              <a:t> maintain a stack of filesystems at each mount point. Only the highest one is writable; lower layers are read-only</a:t>
            </a:r>
          </a:p>
          <a:p>
            <a:r>
              <a:rPr lang="en-US" dirty="0"/>
              <a:t>Inspired by similar use cases in the past: data on a read-only medium that needed a small number of updates before refreshing into a new medium (e.g., working on a CD filesystem in memory)</a:t>
            </a:r>
          </a:p>
          <a:p>
            <a:r>
              <a:rPr lang="en-US" dirty="0"/>
              <a:t>Write fresh to the top; copy-on-write; copy up; deletion with “whiteout”. Cache heavily</a:t>
            </a:r>
          </a:p>
          <a:p>
            <a:r>
              <a:rPr lang="en-US" dirty="0"/>
              <a:t>Virtual Filesystem (VFS) layer accomplishes this with minimal changes to underlying filesystem</a:t>
            </a:r>
          </a:p>
        </p:txBody>
      </p:sp>
    </p:spTree>
    <p:extLst>
      <p:ext uri="{BB962C8B-B14F-4D97-AF65-F5344CB8AC3E}">
        <p14:creationId xmlns:p14="http://schemas.microsoft.com/office/powerpoint/2010/main" val="305819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5A8C-57F1-B6BA-B179-43DB9657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Orchestrating Containers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A1064-4810-C2DE-F8B7-91A8A2142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1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DCA0-8147-8F87-7E96-8B7DC78D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Orchestration?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3E08E-FD8D-6CC1-E491-3A25315E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8793" cy="4667250"/>
          </a:xfrm>
        </p:spPr>
        <p:txBody>
          <a:bodyPr>
            <a:normAutofit/>
          </a:bodyPr>
          <a:lstStyle/>
          <a:p>
            <a:r>
              <a:rPr lang="en-US" dirty="0"/>
              <a:t>When containers are so easy to use, users will create many</a:t>
            </a:r>
          </a:p>
          <a:p>
            <a:r>
              <a:rPr lang="en-US" dirty="0"/>
              <a:t>Example: Instances of a microservice</a:t>
            </a:r>
          </a:p>
          <a:p>
            <a:r>
              <a:rPr lang="en-US" dirty="0"/>
              <a:t>Example: Co-locating latency-sensitive jobs with batch jobs</a:t>
            </a:r>
          </a:p>
          <a:p>
            <a:r>
              <a:rPr lang="en-US" dirty="0">
                <a:solidFill>
                  <a:srgbClr val="C00000"/>
                </a:solidFill>
              </a:rPr>
              <a:t>Kubernetes</a:t>
            </a:r>
            <a:r>
              <a:rPr lang="en-US" dirty="0"/>
              <a:t>: an orchestrator created and evolved at Google </a:t>
            </a:r>
          </a:p>
          <a:p>
            <a:pPr lvl="1"/>
            <a:r>
              <a:rPr lang="en-US" dirty="0"/>
              <a:t>Today, a well-established project with a significant open-source ecosystem</a:t>
            </a:r>
          </a:p>
          <a:p>
            <a:r>
              <a:rPr lang="en-US" dirty="0">
                <a:solidFill>
                  <a:srgbClr val="C00000"/>
                </a:solidFill>
              </a:rPr>
              <a:t>Pod</a:t>
            </a:r>
            <a:r>
              <a:rPr lang="en-US" dirty="0"/>
              <a:t>: a group of related containers (app and allied processes)</a:t>
            </a:r>
          </a:p>
          <a:p>
            <a:pPr lvl="1"/>
            <a:r>
              <a:rPr lang="en-US" dirty="0"/>
              <a:t>E.g., web service, along with logging, metrics</a:t>
            </a:r>
          </a:p>
          <a:p>
            <a:r>
              <a:rPr lang="en-US" dirty="0">
                <a:solidFill>
                  <a:srgbClr val="C00000"/>
                </a:solidFill>
              </a:rPr>
              <a:t>Node</a:t>
            </a:r>
            <a:r>
              <a:rPr lang="en-US" dirty="0"/>
              <a:t>: the machine (virtual or physical) on which pod scheduled</a:t>
            </a:r>
          </a:p>
        </p:txBody>
      </p:sp>
    </p:spTree>
    <p:extLst>
      <p:ext uri="{BB962C8B-B14F-4D97-AF65-F5344CB8AC3E}">
        <p14:creationId xmlns:p14="http://schemas.microsoft.com/office/powerpoint/2010/main" val="8694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DDF2-B601-7A14-3C7C-844B4ED4A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at Google: Borg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ADC2C-4137-DBD5-7983-7645BE8C8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6368143" cy="4802187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C00000"/>
                </a:solidFill>
              </a:rPr>
              <a:t>Borg:</a:t>
            </a:r>
            <a:r>
              <a:rPr lang="en-US" dirty="0"/>
              <a:t> a cluster manager</a:t>
            </a:r>
          </a:p>
          <a:p>
            <a:r>
              <a:rPr lang="en-US" dirty="0">
                <a:solidFill>
                  <a:srgbClr val="C00000"/>
                </a:solidFill>
              </a:rPr>
              <a:t>Cells</a:t>
            </a:r>
            <a:r>
              <a:rPr lang="en-US" dirty="0"/>
              <a:t>: units of machines managed by one controller</a:t>
            </a:r>
          </a:p>
          <a:p>
            <a:r>
              <a:rPr lang="en-US" dirty="0" err="1">
                <a:solidFill>
                  <a:srgbClr val="C00000"/>
                </a:solidFill>
              </a:rPr>
              <a:t>Borgmaster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controller</a:t>
            </a:r>
          </a:p>
          <a:p>
            <a:r>
              <a:rPr lang="en-US" dirty="0" err="1">
                <a:solidFill>
                  <a:srgbClr val="C00000"/>
                </a:solidFill>
              </a:rPr>
              <a:t>Borglet</a:t>
            </a:r>
            <a:r>
              <a:rPr lang="en-US" dirty="0"/>
              <a:t>: program running locally on each machine to manage its resources</a:t>
            </a:r>
          </a:p>
          <a:p>
            <a:r>
              <a:rPr lang="en-US" dirty="0"/>
              <a:t>Cluster </a:t>
            </a:r>
            <a:r>
              <a:rPr lang="en-US" dirty="0">
                <a:solidFill>
                  <a:srgbClr val="C00000"/>
                </a:solidFill>
              </a:rPr>
              <a:t>state</a:t>
            </a:r>
            <a:r>
              <a:rPr lang="en-US" dirty="0"/>
              <a:t>: the controller’s view of the mapping from tasks (containers) to nodes, health, resource allocation, etc.</a:t>
            </a:r>
          </a:p>
          <a:p>
            <a:r>
              <a:rPr lang="en-US" dirty="0"/>
              <a:t>State is persisted in a highly-available distributed data store (e.g. Paxos)</a:t>
            </a:r>
          </a:p>
        </p:txBody>
      </p:sp>
      <p:pic>
        <p:nvPicPr>
          <p:cNvPr id="4" name="Content Placeholder 4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10C47DE2-0374-A7FF-6749-0D60F3966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751" y="1909332"/>
            <a:ext cx="45772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E501-3466-5BFB-D182-B41043DA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at Google: Omega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29C84-2A7B-C379-4FD3-1F88A300B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5170714" cy="51380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controller needs to manage many different aspects of the cluster</a:t>
            </a:r>
          </a:p>
          <a:p>
            <a:pPr lvl="1"/>
            <a:r>
              <a:rPr lang="en-US" dirty="0"/>
              <a:t>Mapping from container to node</a:t>
            </a:r>
          </a:p>
          <a:p>
            <a:pPr lvl="1"/>
            <a:r>
              <a:rPr lang="en-US" dirty="0"/>
              <a:t>Resource allocation per container</a:t>
            </a:r>
          </a:p>
          <a:p>
            <a:pPr lvl="1"/>
            <a:r>
              <a:rPr lang="en-US" dirty="0"/>
              <a:t>Number of instances per container</a:t>
            </a:r>
          </a:p>
          <a:p>
            <a:pPr lvl="1"/>
            <a:r>
              <a:rPr lang="en-US" dirty="0"/>
              <a:t>Automatic scaling based on demand and usage</a:t>
            </a:r>
          </a:p>
          <a:p>
            <a:r>
              <a:rPr lang="en-US" dirty="0">
                <a:solidFill>
                  <a:srgbClr val="C00000"/>
                </a:solidFill>
              </a:rPr>
              <a:t>Decouple cluster state</a:t>
            </a:r>
            <a:r>
              <a:rPr lang="en-US" dirty="0"/>
              <a:t> from the (one) controller</a:t>
            </a:r>
          </a:p>
          <a:p>
            <a:r>
              <a:rPr lang="en-US" dirty="0">
                <a:solidFill>
                  <a:srgbClr val="C00000"/>
                </a:solidFill>
              </a:rPr>
              <a:t>Use many controllers</a:t>
            </a:r>
          </a:p>
        </p:txBody>
      </p:sp>
      <p:pic>
        <p:nvPicPr>
          <p:cNvPr id="4" name="Content Placeholder 8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6A166390-1F11-39B1-7AFD-CE67DC77F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68" y="1458686"/>
            <a:ext cx="6786578" cy="3601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E07D96-1933-C328-0E98-CE889E90E4B4}"/>
              </a:ext>
            </a:extLst>
          </p:cNvPr>
          <p:cNvSpPr txBox="1"/>
          <p:nvPr/>
        </p:nvSpPr>
        <p:spPr>
          <a:xfrm>
            <a:off x="6090557" y="5399314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Clients of the cluster state can read/write the state directly</a:t>
            </a:r>
          </a:p>
        </p:txBody>
      </p:sp>
    </p:spTree>
    <p:extLst>
      <p:ext uri="{BB962C8B-B14F-4D97-AF65-F5344CB8AC3E}">
        <p14:creationId xmlns:p14="http://schemas.microsoft.com/office/powerpoint/2010/main" val="229795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93C0-1CE3-BD60-2B44-C9C60D6A3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at Google: Kubernetes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6ED594-562B-10AC-F901-C43E3C89D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7486" cy="4351338"/>
          </a:xfrm>
        </p:spPr>
        <p:txBody>
          <a:bodyPr/>
          <a:lstStyle/>
          <a:p>
            <a:r>
              <a:rPr lang="en-US" dirty="0"/>
              <a:t>Manage access to the cluster state through an </a:t>
            </a:r>
            <a:r>
              <a:rPr lang="en-US" dirty="0">
                <a:solidFill>
                  <a:srgbClr val="C00000"/>
                </a:solidFill>
              </a:rPr>
              <a:t>API server</a:t>
            </a:r>
          </a:p>
        </p:txBody>
      </p:sp>
      <p:pic>
        <p:nvPicPr>
          <p:cNvPr id="13" name="Picture 12" descr="A diagram of a computer network&#10;&#10;AI-generated content may be incorrect.">
            <a:extLst>
              <a:ext uri="{FF2B5EF4-FFF2-40B4-BE49-F238E27FC236}">
                <a16:creationId xmlns:a16="http://schemas.microsoft.com/office/drawing/2014/main" id="{EB36F6E0-BB20-E546-72F5-F9782A274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403" y="2416752"/>
            <a:ext cx="7676968" cy="41008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2A69A4-8B87-CFEB-61EB-686F1D56B068}"/>
              </a:ext>
            </a:extLst>
          </p:cNvPr>
          <p:cNvSpPr txBox="1"/>
          <p:nvPr/>
        </p:nvSpPr>
        <p:spPr>
          <a:xfrm>
            <a:off x="4501244" y="6492875"/>
            <a:ext cx="702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https://</a:t>
            </a:r>
            <a:r>
              <a:rPr lang="en-US" sz="1600" dirty="0" err="1">
                <a:latin typeface="Helvetica" pitchFamily="2" charset="0"/>
              </a:rPr>
              <a:t>blog.devops.dev</a:t>
            </a:r>
            <a:r>
              <a:rPr lang="en-US" sz="1600" dirty="0">
                <a:latin typeface="Helvetica" pitchFamily="2" charset="0"/>
              </a:rPr>
              <a:t>/the-kubernetes-architecture-e1ee01ccb76d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12E609-4787-DE45-1B33-B5A4BAE6852C}"/>
              </a:ext>
            </a:extLst>
          </p:cNvPr>
          <p:cNvSpPr txBox="1"/>
          <p:nvPr/>
        </p:nvSpPr>
        <p:spPr>
          <a:xfrm>
            <a:off x="838199" y="2416752"/>
            <a:ext cx="41474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Validation of policies, versioning, default objects, etc.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Highly-available strongly consistent distributed data store: </a:t>
            </a:r>
            <a:r>
              <a:rPr lang="en-US" sz="2800" dirty="0" err="1">
                <a:solidFill>
                  <a:srgbClr val="C00000"/>
                </a:solidFill>
                <a:latin typeface="Helvetica" pitchFamily="2" charset="0"/>
              </a:rPr>
              <a:t>etcd</a:t>
            </a:r>
            <a:endParaRPr lang="en-US" sz="2800" dirty="0">
              <a:solidFill>
                <a:srgbClr val="C00000"/>
              </a:solidFill>
              <a:latin typeface="Helvetica" pitchFamily="2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Still use many decoupled controllers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C00000"/>
                </a:solidFill>
                <a:latin typeface="Helvetica" pitchFamily="2" charset="0"/>
              </a:rPr>
              <a:t>Kubelet</a:t>
            </a:r>
            <a:r>
              <a:rPr lang="en-US" sz="2800" dirty="0">
                <a:latin typeface="Helvetica" pitchFamily="2" charset="0"/>
              </a:rPr>
              <a:t>: manage node</a:t>
            </a:r>
          </a:p>
        </p:txBody>
      </p:sp>
    </p:spTree>
    <p:extLst>
      <p:ext uri="{BB962C8B-B14F-4D97-AF65-F5344CB8AC3E}">
        <p14:creationId xmlns:p14="http://schemas.microsoft.com/office/powerpoint/2010/main" val="195438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2ECD-E1FB-CFB3-3AD4-94DDB9A0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3FBA5-8D81-F4A0-A696-62672455A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Consistent object representations</a:t>
            </a:r>
          </a:p>
          <a:p>
            <a:pPr lvl="1"/>
            <a:r>
              <a:rPr lang="en-US" dirty="0"/>
              <a:t>Metadata (name, ID, version, labels)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Specification </a:t>
            </a:r>
            <a:r>
              <a:rPr lang="en-US" dirty="0"/>
              <a:t>(desired state)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Status</a:t>
            </a:r>
            <a:r>
              <a:rPr lang="en-US" dirty="0"/>
              <a:t> (observed state, read-only)</a:t>
            </a:r>
          </a:p>
          <a:p>
            <a:r>
              <a:rPr lang="en-US" dirty="0">
                <a:solidFill>
                  <a:srgbClr val="C00000"/>
                </a:solidFill>
              </a:rPr>
              <a:t>Reconciliation controller loop:</a:t>
            </a:r>
            <a:r>
              <a:rPr lang="en-US" dirty="0"/>
              <a:t> Make the observed state (status) match the desired state (specification)</a:t>
            </a:r>
          </a:p>
          <a:p>
            <a:pPr lvl="1"/>
            <a:r>
              <a:rPr lang="en-US" dirty="0"/>
              <a:t>Example: number of replicas of a pod</a:t>
            </a:r>
          </a:p>
          <a:p>
            <a:r>
              <a:rPr lang="en-US" dirty="0"/>
              <a:t>Many modular and interacting controllers</a:t>
            </a:r>
          </a:p>
          <a:p>
            <a:pPr lvl="1"/>
            <a:r>
              <a:rPr lang="en-US" dirty="0"/>
              <a:t>Example: Auto-scaling and Replica controllers</a:t>
            </a:r>
          </a:p>
          <a:p>
            <a:pPr lvl="1"/>
            <a:r>
              <a:rPr lang="en-US" dirty="0"/>
              <a:t>A failed-then-restarted controller has direct access to the observed state; no need to maintain complex internal state machines</a:t>
            </a:r>
          </a:p>
        </p:txBody>
      </p:sp>
      <p:pic>
        <p:nvPicPr>
          <p:cNvPr id="5" name="Picture 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14665506-E033-BBFD-2712-250C0004F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121" y="219472"/>
            <a:ext cx="1764393" cy="32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C40B-6D90-5881-0DBF-C41F162F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DB9C4-1351-DE69-FF87-451D1B225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08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Each pod gets its own IP address</a:t>
            </a:r>
          </a:p>
          <a:p>
            <a:pPr lvl="1"/>
            <a:r>
              <a:rPr lang="en-US" dirty="0"/>
              <a:t>Visible to other pods and apps in the same Kubernetes cluster</a:t>
            </a:r>
          </a:p>
          <a:p>
            <a:pPr lvl="1"/>
            <a:r>
              <a:rPr lang="en-US" dirty="0"/>
              <a:t>Full access to all ports</a:t>
            </a:r>
          </a:p>
          <a:p>
            <a:pPr lvl="1"/>
            <a:r>
              <a:rPr lang="en-US" dirty="0"/>
              <a:t>This IP address need not agree with physical IP address of the node</a:t>
            </a:r>
          </a:p>
          <a:p>
            <a:pPr lvl="1"/>
            <a:r>
              <a:rPr lang="en-US" dirty="0"/>
              <a:t>Container Network Interface (CNI) to manage addressing &amp; routing</a:t>
            </a:r>
          </a:p>
          <a:p>
            <a:r>
              <a:rPr lang="en-US" dirty="0">
                <a:solidFill>
                  <a:srgbClr val="C00000"/>
                </a:solidFill>
              </a:rPr>
              <a:t>Labels </a:t>
            </a:r>
            <a:r>
              <a:rPr lang="en-US" dirty="0"/>
              <a:t>to group containers</a:t>
            </a:r>
          </a:p>
          <a:p>
            <a:pPr lvl="1"/>
            <a:r>
              <a:rPr lang="en-US" dirty="0"/>
              <a:t>Don’t just number the containers</a:t>
            </a:r>
          </a:p>
          <a:p>
            <a:pPr lvl="1"/>
            <a:r>
              <a:rPr lang="en-US" dirty="0"/>
              <a:t>Key-value pairs that allow operator to define any attribute, </a:t>
            </a:r>
          </a:p>
          <a:p>
            <a:pPr lvl="1"/>
            <a:r>
              <a:rPr lang="en-US" dirty="0"/>
              <a:t>e.g., role=frontend</a:t>
            </a:r>
          </a:p>
          <a:p>
            <a:r>
              <a:rPr lang="en-US" dirty="0"/>
              <a:t>Label selectors are sufficiently flexible to manage containers at time-varying granularity that is specified at operation time</a:t>
            </a:r>
          </a:p>
          <a:p>
            <a:pPr lvl="1"/>
            <a:r>
              <a:rPr lang="en-US" dirty="0"/>
              <a:t>e.g., a controller that only manages role=frontend pods</a:t>
            </a:r>
          </a:p>
        </p:txBody>
      </p:sp>
      <p:pic>
        <p:nvPicPr>
          <p:cNvPr id="4" name="Picture 3" descr="A diagram of a computer network&#10;&#10;AI-generated content may be incorrect.">
            <a:extLst>
              <a:ext uri="{FF2B5EF4-FFF2-40B4-BE49-F238E27FC236}">
                <a16:creationId xmlns:a16="http://schemas.microsoft.com/office/drawing/2014/main" id="{F14EBD67-46FA-4EEF-B455-9F7C26B48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115" y="0"/>
            <a:ext cx="3914685" cy="20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EA5A-8D41-2C46-E1E0-D3D21F0F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for System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956EC-9740-FE3C-291F-6FE126C77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504"/>
            <a:ext cx="10515600" cy="5016136"/>
          </a:xfrm>
        </p:spPr>
        <p:txBody>
          <a:bodyPr>
            <a:normAutofit fontScale="92500"/>
          </a:bodyPr>
          <a:lstStyle/>
          <a:p>
            <a:r>
              <a:rPr lang="en-US" dirty="0"/>
              <a:t>Last lecture: system virtualization “without” hardware support</a:t>
            </a:r>
          </a:p>
          <a:p>
            <a:pPr lvl="1"/>
            <a:r>
              <a:rPr lang="en-US" dirty="0"/>
              <a:t>e.g., x86-32: Use techniques such as DBT and paravirtualization</a:t>
            </a:r>
          </a:p>
          <a:p>
            <a:r>
              <a:rPr lang="en-US" dirty="0"/>
              <a:t>CPU and memory hardware support much improved since the 00s!</a:t>
            </a:r>
          </a:p>
          <a:p>
            <a:pPr lvl="1"/>
            <a:r>
              <a:rPr lang="en-US" dirty="0"/>
              <a:t>Instruction set and architectural extensions: Intel VT-x, AMD-v</a:t>
            </a:r>
          </a:p>
          <a:p>
            <a:pPr lvl="1"/>
            <a:r>
              <a:rPr lang="en-US" dirty="0"/>
              <a:t>Extended page tables: Hardware support for multiple address translations</a:t>
            </a:r>
          </a:p>
          <a:p>
            <a:pPr lvl="1"/>
            <a:r>
              <a:rPr lang="en-US" dirty="0"/>
              <a:t>IO support through SR-IOV and IOMMUs</a:t>
            </a:r>
          </a:p>
          <a:p>
            <a:r>
              <a:rPr lang="en-US" dirty="0"/>
              <a:t>Paravirtualization is still useful for (further) efficiency but unnecessary for reasonably efficient basic VM functionality</a:t>
            </a:r>
          </a:p>
          <a:p>
            <a:r>
              <a:rPr lang="en-US" dirty="0"/>
              <a:t>VMMs built for architectures with native hardware support: </a:t>
            </a:r>
          </a:p>
          <a:p>
            <a:pPr lvl="1"/>
            <a:r>
              <a:rPr lang="en-US" dirty="0"/>
              <a:t>KVM/qemu, integrated with Linux</a:t>
            </a:r>
          </a:p>
          <a:p>
            <a:r>
              <a:rPr lang="en-US" dirty="0"/>
              <a:t>Xen was the basis of Amazon’s public cloud; KVM since ~2019</a:t>
            </a:r>
          </a:p>
          <a:p>
            <a:pPr lvl="1"/>
            <a:r>
              <a:rPr lang="en-US" dirty="0"/>
              <a:t>Do we always need the heavyweight hammer of full virtualization?</a:t>
            </a:r>
          </a:p>
        </p:txBody>
      </p:sp>
    </p:spTree>
    <p:extLst>
      <p:ext uri="{BB962C8B-B14F-4D97-AF65-F5344CB8AC3E}">
        <p14:creationId xmlns:p14="http://schemas.microsoft.com/office/powerpoint/2010/main" val="4789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F8B5-6109-CE6C-BB39-D9E2ECE8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Lightweight, OS-level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A598A-4E14-39DF-E1AC-5AA95D5C6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8937171" cy="4892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First-party workloads:  e.g., within a single company</a:t>
            </a:r>
          </a:p>
          <a:p>
            <a:pPr lvl="1"/>
            <a:r>
              <a:rPr lang="en-US" dirty="0"/>
              <a:t>Some degree of implicit trust</a:t>
            </a:r>
          </a:p>
          <a:p>
            <a:pPr lvl="1"/>
            <a:r>
              <a:rPr lang="en-US" dirty="0"/>
              <a:t>Consolidation and efficient resource use is more important than full isolation</a:t>
            </a:r>
          </a:p>
          <a:p>
            <a:r>
              <a:rPr lang="en-US" dirty="0">
                <a:solidFill>
                  <a:srgbClr val="C00000"/>
                </a:solidFill>
              </a:rPr>
              <a:t>Lightweight, operating-system-level virtualization: Containers</a:t>
            </a:r>
          </a:p>
          <a:p>
            <a:r>
              <a:rPr lang="en-US" dirty="0"/>
              <a:t>Programs use the system call interface (ideally nothing else)</a:t>
            </a:r>
          </a:p>
          <a:p>
            <a:r>
              <a:rPr lang="en-US" dirty="0"/>
              <a:t>No emulation, no need for special hardware support, or OS changes for e.g., paravirtualization</a:t>
            </a:r>
          </a:p>
          <a:p>
            <a:r>
              <a:rPr lang="en-US" dirty="0"/>
              <a:t>Containers do need OS changes for finer-grained resource abstraction and control</a:t>
            </a:r>
          </a:p>
        </p:txBody>
      </p:sp>
      <p:pic>
        <p:nvPicPr>
          <p:cNvPr id="5" name="Picture 4" descr="A large container ship carrying containers&#10;&#10;AI-generated content may be incorrect.">
            <a:extLst>
              <a:ext uri="{FF2B5EF4-FFF2-40B4-BE49-F238E27FC236}">
                <a16:creationId xmlns:a16="http://schemas.microsoft.com/office/drawing/2014/main" id="{545607C2-4249-10F8-1415-E65B5A468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635" y="1921781"/>
            <a:ext cx="2150884" cy="321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6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9EB2A-72F2-2F47-4998-1A54C45C4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A629-2540-6B72-1C88-647E16D4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OS-level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FF9C5-3842-1375-3E19-2F9DB611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686"/>
            <a:ext cx="10515600" cy="511628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Application-centric view</a:t>
            </a:r>
          </a:p>
          <a:p>
            <a:r>
              <a:rPr lang="en-US" dirty="0"/>
              <a:t>Run any app that is portable with the same system call interface</a:t>
            </a:r>
          </a:p>
          <a:p>
            <a:r>
              <a:rPr lang="en-US" dirty="0"/>
              <a:t>No more management of machines &amp; OSes; think of applications</a:t>
            </a:r>
          </a:p>
          <a:p>
            <a:r>
              <a:rPr lang="en-US" dirty="0"/>
              <a:t>Decouple the management of OS &amp; hardware from applications</a:t>
            </a:r>
          </a:p>
          <a:p>
            <a:pPr lvl="1"/>
            <a:r>
              <a:rPr lang="en-US" dirty="0"/>
              <a:t>Roll out new hardware and OS without worrying about breaking apps</a:t>
            </a:r>
          </a:p>
          <a:p>
            <a:r>
              <a:rPr lang="en-US" dirty="0"/>
              <a:t>Match development, testing, and deployment environments</a:t>
            </a:r>
          </a:p>
          <a:p>
            <a:r>
              <a:rPr lang="en-US" dirty="0"/>
              <a:t>Convenient access points to communicate with the application</a:t>
            </a:r>
          </a:p>
          <a:p>
            <a:pPr lvl="1"/>
            <a:r>
              <a:rPr lang="en-US" dirty="0"/>
              <a:t>E.g., expose health information, communicate resource allocations</a:t>
            </a:r>
          </a:p>
          <a:p>
            <a:r>
              <a:rPr lang="en-US" dirty="0"/>
              <a:t>Relate machine telemetry to applications</a:t>
            </a:r>
          </a:p>
          <a:p>
            <a:pPr lvl="1"/>
            <a:r>
              <a:rPr lang="en-US" dirty="0"/>
              <a:t>No need to tease out per-app metrics from machine-level metrics</a:t>
            </a:r>
          </a:p>
          <a:p>
            <a:pPr lvl="1"/>
            <a:r>
              <a:rPr lang="en-US" dirty="0"/>
              <a:t>“The container is the application.”</a:t>
            </a:r>
          </a:p>
        </p:txBody>
      </p:sp>
    </p:spTree>
    <p:extLst>
      <p:ext uri="{BB962C8B-B14F-4D97-AF65-F5344CB8AC3E}">
        <p14:creationId xmlns:p14="http://schemas.microsoft.com/office/powerpoint/2010/main" val="280990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CFA3A-1AB0-EC33-F0E9-5C6216EE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OS-level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FEBBD-7F1A-E73B-13E9-8A46948FA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93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Resource sharing</a:t>
            </a:r>
            <a:r>
              <a:rPr lang="en-US" dirty="0"/>
              <a:t> across virtualized units (containers)</a:t>
            </a:r>
          </a:p>
          <a:p>
            <a:r>
              <a:rPr lang="en-US" dirty="0"/>
              <a:t>Shared OS kernel &amp; utilities limit redundancy &amp; improve consolidation</a:t>
            </a:r>
          </a:p>
          <a:p>
            <a:r>
              <a:rPr lang="en-US" dirty="0"/>
              <a:t>Familiar kernel resource abstractions: process scheduling, memory allocation, etc.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Container</a:t>
            </a:r>
            <a:r>
              <a:rPr lang="en-US" dirty="0"/>
              <a:t> refers to two things at once:</a:t>
            </a:r>
          </a:p>
          <a:p>
            <a:pPr lvl="1"/>
            <a:r>
              <a:rPr lang="en-US" dirty="0"/>
              <a:t>the run-time </a:t>
            </a:r>
            <a:r>
              <a:rPr lang="en-US" dirty="0">
                <a:solidFill>
                  <a:srgbClr val="C00000"/>
                </a:solidFill>
              </a:rPr>
              <a:t>abstraction</a:t>
            </a:r>
            <a:r>
              <a:rPr lang="en-US" dirty="0"/>
              <a:t> (process, </a:t>
            </a:r>
            <a:r>
              <a:rPr lang="en-US" dirty="0" err="1"/>
              <a:t>access+resource</a:t>
            </a:r>
            <a:r>
              <a:rPr lang="en-US" dirty="0"/>
              <a:t> isolation, FS)</a:t>
            </a:r>
          </a:p>
          <a:p>
            <a:pPr lvl="1"/>
            <a:r>
              <a:rPr lang="en-US" dirty="0"/>
              <a:t>the stored </a:t>
            </a:r>
            <a:r>
              <a:rPr lang="en-US" dirty="0">
                <a:solidFill>
                  <a:srgbClr val="C00000"/>
                </a:solidFill>
              </a:rPr>
              <a:t>software image </a:t>
            </a:r>
            <a:r>
              <a:rPr lang="en-US" dirty="0"/>
              <a:t>(all software you need to run)</a:t>
            </a:r>
          </a:p>
        </p:txBody>
      </p:sp>
    </p:spTree>
    <p:extLst>
      <p:ext uri="{BB962C8B-B14F-4D97-AF65-F5344CB8AC3E}">
        <p14:creationId xmlns:p14="http://schemas.microsoft.com/office/powerpoint/2010/main" val="404361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947F-DA7C-C8EA-666C-ACED38CAD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containers built?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C79CE-3901-8A56-643C-B2E3F542A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5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C0ED-6D08-C81B-360A-4E4A3B17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into a container?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D9D8A-4CB5-CE5D-BF96-D2AFC3D5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r>
              <a:rPr lang="en-US" dirty="0"/>
              <a:t>More like process virtualization than system virtualization</a:t>
            </a:r>
          </a:p>
          <a:p>
            <a:pPr lvl="1"/>
            <a:r>
              <a:rPr lang="en-US" dirty="0"/>
              <a:t>No ISA virtualization; no native hardware support</a:t>
            </a:r>
          </a:p>
          <a:p>
            <a:pPr lvl="1"/>
            <a:r>
              <a:rPr lang="en-US" dirty="0"/>
              <a:t>Memory and IO work the same way as processes</a:t>
            </a:r>
          </a:p>
          <a:p>
            <a:r>
              <a:rPr lang="en-US" dirty="0"/>
              <a:t>What we call a container is a loose conglomeration of kernel-level mechanisms</a:t>
            </a:r>
          </a:p>
          <a:p>
            <a:r>
              <a:rPr lang="en-US" dirty="0">
                <a:solidFill>
                  <a:srgbClr val="C00000"/>
                </a:solidFill>
              </a:rPr>
              <a:t>Namespaces</a:t>
            </a:r>
            <a:r>
              <a:rPr lang="en-US" dirty="0"/>
              <a:t>: Access isolation for global resources</a:t>
            </a:r>
          </a:p>
          <a:p>
            <a:r>
              <a:rPr lang="en-US" dirty="0" err="1">
                <a:solidFill>
                  <a:srgbClr val="C00000"/>
                </a:solidFill>
              </a:rPr>
              <a:t>Cgroups</a:t>
            </a:r>
            <a:r>
              <a:rPr lang="en-US" dirty="0"/>
              <a:t>: Resource/Performance isolation of global resources</a:t>
            </a:r>
          </a:p>
          <a:p>
            <a:r>
              <a:rPr lang="en-US" dirty="0" err="1">
                <a:solidFill>
                  <a:srgbClr val="C00000"/>
                </a:solidFill>
              </a:rPr>
              <a:t>UnionFS</a:t>
            </a:r>
            <a:r>
              <a:rPr lang="en-US" dirty="0"/>
              <a:t>: Improving efficiency through shared filesystem data</a:t>
            </a:r>
          </a:p>
          <a:p>
            <a:r>
              <a:rPr lang="en-US" dirty="0">
                <a:solidFill>
                  <a:srgbClr val="C00000"/>
                </a:solidFill>
              </a:rPr>
              <a:t>Access control </a:t>
            </a:r>
            <a:r>
              <a:rPr lang="en-US" dirty="0"/>
              <a:t>mechanisms: capabilities, filtering (eBPF, seccomp, </a:t>
            </a:r>
            <a:r>
              <a:rPr lang="en-US" dirty="0" err="1"/>
              <a:t>appArmor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74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4C05-8248-3CB1-508E-21DA382F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3E6D7-2BAA-9DB8-D714-1D1C4F09A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862"/>
            <a:ext cx="10515600" cy="51698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Access isolation</a:t>
            </a:r>
          </a:p>
          <a:p>
            <a:r>
              <a:rPr lang="en-US" dirty="0"/>
              <a:t>Show an instance of a global resource as available to all processes inside a namespace (multiplexing)</a:t>
            </a:r>
          </a:p>
          <a:p>
            <a:r>
              <a:rPr lang="en-US" dirty="0"/>
              <a:t>Changes visible to other processes within namespace, but invisible outside the namespace</a:t>
            </a:r>
          </a:p>
          <a:p>
            <a:r>
              <a:rPr lang="en-US" dirty="0"/>
              <a:t>Show different “copies” of resources associated with the kind of namespace</a:t>
            </a:r>
          </a:p>
          <a:p>
            <a:pPr lvl="1"/>
            <a:r>
              <a:rPr lang="en-US" dirty="0"/>
              <a:t>Network, IPC, mount, PID, …</a:t>
            </a:r>
          </a:p>
          <a:p>
            <a:r>
              <a:rPr lang="en-US" dirty="0"/>
              <a:t>Every process starts in </a:t>
            </a:r>
            <a:r>
              <a:rPr lang="en-US" dirty="0" err="1"/>
              <a:t>init</a:t>
            </a:r>
            <a:r>
              <a:rPr lang="en-US" dirty="0"/>
              <a:t> namespace, change with </a:t>
            </a:r>
            <a:r>
              <a:rPr lang="en-US" sz="2600" dirty="0" err="1">
                <a:latin typeface="Courier" pitchFamily="2" charset="0"/>
              </a:rPr>
              <a:t>setns</a:t>
            </a:r>
            <a:endParaRPr lang="en-US" dirty="0"/>
          </a:p>
          <a:p>
            <a:r>
              <a:rPr lang="en-US" dirty="0"/>
              <a:t>Network: (software/hardware) network device; routing rules;  port numbers. </a:t>
            </a:r>
            <a:r>
              <a:rPr lang="en-US" sz="2600" dirty="0" err="1">
                <a:latin typeface="Courier" pitchFamily="2" charset="0"/>
              </a:rPr>
              <a:t>veth</a:t>
            </a:r>
            <a:r>
              <a:rPr lang="en-US" sz="2600" dirty="0">
                <a:latin typeface="Courier" pitchFamily="2" charset="0"/>
              </a:rPr>
              <a:t> </a:t>
            </a:r>
            <a:r>
              <a:rPr lang="en-US" dirty="0"/>
              <a:t>pair</a:t>
            </a:r>
            <a:r>
              <a:rPr lang="en-US" sz="2600" dirty="0"/>
              <a:t> </a:t>
            </a:r>
            <a:r>
              <a:rPr lang="en-US" dirty="0"/>
              <a:t>connects two network namespaces</a:t>
            </a:r>
          </a:p>
        </p:txBody>
      </p:sp>
    </p:spTree>
    <p:extLst>
      <p:ext uri="{BB962C8B-B14F-4D97-AF65-F5344CB8AC3E}">
        <p14:creationId xmlns:p14="http://schemas.microsoft.com/office/powerpoint/2010/main" val="33051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B880-17BC-D08F-DBBB-26C35010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65CAF-0841-0747-79B4-EECD54ED1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838"/>
            <a:ext cx="10515600" cy="51747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Resource/Performance isolation</a:t>
            </a:r>
          </a:p>
          <a:p>
            <a:r>
              <a:rPr lang="en-US" dirty="0"/>
              <a:t>Subsystem: a specific kind of resource</a:t>
            </a:r>
          </a:p>
          <a:p>
            <a:pPr lvl="1"/>
            <a:r>
              <a:rPr lang="en-US" dirty="0"/>
              <a:t>CPU time, memory, network bandwidth, block device access, priority, CPU and memory (</a:t>
            </a:r>
            <a:r>
              <a:rPr lang="en-US" dirty="0" err="1"/>
              <a:t>numa</a:t>
            </a:r>
            <a:r>
              <a:rPr lang="en-US" dirty="0"/>
              <a:t>) node assignment</a:t>
            </a:r>
          </a:p>
          <a:p>
            <a:pPr lvl="1"/>
            <a:r>
              <a:rPr lang="en-US" dirty="0"/>
              <a:t>Many configurable parameters per subsystem</a:t>
            </a:r>
          </a:p>
          <a:p>
            <a:r>
              <a:rPr lang="en-US" dirty="0"/>
              <a:t>Control group or </a:t>
            </a:r>
            <a:r>
              <a:rPr lang="en-US" dirty="0" err="1"/>
              <a:t>cgroup</a:t>
            </a:r>
            <a:r>
              <a:rPr lang="en-US" dirty="0"/>
              <a:t>: a set of processes</a:t>
            </a:r>
          </a:p>
          <a:p>
            <a:pPr lvl="1"/>
            <a:r>
              <a:rPr lang="en-US" dirty="0"/>
              <a:t>fork()-ed process inherits a bunch of parent attributes including </a:t>
            </a:r>
            <a:r>
              <a:rPr lang="en-US" dirty="0" err="1"/>
              <a:t>cgroup</a:t>
            </a:r>
            <a:endParaRPr lang="en-US" dirty="0"/>
          </a:p>
          <a:p>
            <a:r>
              <a:rPr lang="en-US" dirty="0"/>
              <a:t>Hierarchy: a tree where each node is a </a:t>
            </a:r>
            <a:r>
              <a:rPr lang="en-US" dirty="0" err="1"/>
              <a:t>cgroup</a:t>
            </a:r>
            <a:endParaRPr lang="en-US" dirty="0"/>
          </a:p>
          <a:p>
            <a:pPr lvl="1"/>
            <a:r>
              <a:rPr lang="en-US" dirty="0"/>
              <a:t>Many hierarchies can exist, unlike the process hierarchy</a:t>
            </a:r>
          </a:p>
          <a:p>
            <a:r>
              <a:rPr lang="en-US" dirty="0"/>
              <a:t>Each subsystem “mounted” onto one hierarchy</a:t>
            </a:r>
          </a:p>
          <a:p>
            <a:pPr lvl="1"/>
            <a:r>
              <a:rPr lang="en-US" dirty="0"/>
              <a:t>Possible to use a single hierarchy for multiple subsystems (resources)</a:t>
            </a:r>
          </a:p>
          <a:p>
            <a:r>
              <a:rPr lang="en-US" dirty="0"/>
              <a:t>Every process has exactly one reservation per resource</a:t>
            </a:r>
          </a:p>
        </p:txBody>
      </p:sp>
    </p:spTree>
    <p:extLst>
      <p:ext uri="{BB962C8B-B14F-4D97-AF65-F5344CB8AC3E}">
        <p14:creationId xmlns:p14="http://schemas.microsoft.com/office/powerpoint/2010/main" val="166228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4661</TotalTime>
  <Words>1293</Words>
  <Application>Microsoft Macintosh PowerPoint</Application>
  <PresentationFormat>Widescreen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Courier</vt:lpstr>
      <vt:lpstr>Helvetica</vt:lpstr>
      <vt:lpstr>Times New Roman</vt:lpstr>
      <vt:lpstr>Office Theme</vt:lpstr>
      <vt:lpstr>Lightweight Virtualization</vt:lpstr>
      <vt:lpstr>Hardware for System Virtualization</vt:lpstr>
      <vt:lpstr>Lightweight, OS-level virtualization</vt:lpstr>
      <vt:lpstr>Benefits of OS-level virtualization</vt:lpstr>
      <vt:lpstr>Benefits of OS-level virtualization</vt:lpstr>
      <vt:lpstr>How are containers built?</vt:lpstr>
      <vt:lpstr>What goes into a container?</vt:lpstr>
      <vt:lpstr>Namespaces</vt:lpstr>
      <vt:lpstr>Control groups</vt:lpstr>
      <vt:lpstr>UnionFS: “software images too big”</vt:lpstr>
      <vt:lpstr>Orchestrating Containers</vt:lpstr>
      <vt:lpstr>Why Orchestration?</vt:lpstr>
      <vt:lpstr>Evolution at Google: Borg</vt:lpstr>
      <vt:lpstr>Evolution at Google: Omega</vt:lpstr>
      <vt:lpstr>Evolution at Google: Kubernetes</vt:lpstr>
      <vt:lpstr>Kubernetes principles</vt:lpstr>
      <vt:lpstr>More principles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3592</cp:revision>
  <dcterms:created xsi:type="dcterms:W3CDTF">2019-01-23T03:40:12Z</dcterms:created>
  <dcterms:modified xsi:type="dcterms:W3CDTF">2025-04-15T20:51:26Z</dcterms:modified>
</cp:coreProperties>
</file>