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1104" r:id="rId2"/>
    <p:sldId id="1159" r:id="rId3"/>
    <p:sldId id="1162" r:id="rId4"/>
    <p:sldId id="1167" r:id="rId5"/>
    <p:sldId id="1176" r:id="rId6"/>
    <p:sldId id="1106" r:id="rId7"/>
    <p:sldId id="1109" r:id="rId8"/>
    <p:sldId id="1163" r:id="rId9"/>
    <p:sldId id="1168" r:id="rId10"/>
    <p:sldId id="1177" r:id="rId11"/>
    <p:sldId id="1169" r:id="rId12"/>
    <p:sldId id="1181" r:id="rId13"/>
    <p:sldId id="1182" r:id="rId14"/>
    <p:sldId id="1183" r:id="rId15"/>
    <p:sldId id="1184" r:id="rId16"/>
    <p:sldId id="1185" r:id="rId17"/>
    <p:sldId id="117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288"/>
    <p:restoredTop sz="94664"/>
  </p:normalViewPr>
  <p:slideViewPr>
    <p:cSldViewPr snapToGrid="0" snapToObjects="1">
      <p:cViewPr varScale="1">
        <p:scale>
          <a:sx n="147" d="100"/>
          <a:sy n="147" d="100"/>
        </p:scale>
        <p:origin x="21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114" d="100"/>
          <a:sy n="114" d="100"/>
        </p:scale>
        <p:origin x="3056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3C490B-630B-7F46-B6FE-05D0FD1689A8}" type="datetimeFigureOut">
              <a:rPr lang="en-US" smtClean="0"/>
              <a:t>3/5/25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3F09D5-B346-194E-BAD1-FA5CF7158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778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0CC37-3420-4F49-8C33-4BCB3B51A6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8A51D8-7D8A-A547-B24D-6DD12E8CCA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251904-F682-B84A-BF47-8129AB4C1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3/5/25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85BB43-14AB-9945-9BCA-9BC503CCC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01333A-8598-4B4F-AB52-6579A2E12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267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343C6-896E-584A-A963-7E16D546E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35AA53-208E-C24B-8273-CFDD1A5E79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5851F6-81D0-1643-BAF0-AA0E98E0C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3/5/25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A70A3A-9A82-3C4C-AEFA-7B416F146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A61641-65CD-7949-9285-F9862F78B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620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9D0A2B-7DBB-9445-8542-8AC8F7964D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7F09A6-0358-8E43-A178-3CA003BDFB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CEA068-5062-7E4F-B99C-2CEC343EC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3/5/25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83A096-D83E-7542-A78C-9916C3698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9814C3-12DF-0447-9420-294EF2C87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158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9A4C2-71EB-354A-A4E4-7A79F1671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F6FC06-E8D0-3A4C-BEE2-AA99DC3801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7652FB-D490-114D-8030-09CCB72C2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3/5/25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062229-71C9-9847-AFE6-26AB269E2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1C6DF4-CA65-8E43-B3A5-ECEF9025E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358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F248A-A301-5341-9BAF-2DDE80F1E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2EDBBF-4F90-A34F-A685-DE4F29644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9B94B2-28BF-6945-A21C-40A2B7645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3/5/25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DDE3C9-54E8-A94F-AD40-66CFF7B8F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358432-5359-0147-8D5C-B145EE76A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954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0FC0B-F311-BC4B-A2D1-928B3513C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E07925-946E-B44F-8713-0F0928FD5E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672E5B-AB30-F441-99C3-073B0FE0CD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7D735A-AFB0-C44A-9FC0-AFD3B6C01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3/5/25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B6E5E5-7866-8E4B-B450-B712A2F3B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F134CB-E65A-B242-BD74-667132F85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585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A191B-B3D5-974E-BBCC-0A9D6A627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69E461-1B18-F04F-9E78-C3FEBD28C4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F1FC9F-4459-2448-8E0B-F470C373A3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8D66B2-805B-A347-89AD-F169432665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448249-093E-884B-B6CE-B747B284E5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2CDBF6-1121-9347-BF6B-B703CCE9F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3/5/25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7F1FD6-CCAB-754B-B876-ABFCFD3D5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E9FA76-646A-F442-AA4F-7622918BE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262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7A493-905D-7F41-8284-D8B4EC882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B5B470-4001-1843-A7E0-885C22956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3/5/25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F13A0A-FB55-8649-B9A5-3E90CD8CA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CBD0C7-127F-CD4E-A6B8-5585A1527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455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5D34EC-7616-9043-AFD5-6B69E3B6F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3/5/25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7B0C35-6B39-4749-9595-C856AFB8E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AFF505-CB2B-2747-B2DD-2A89C9411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263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CF38C-28DD-4A42-9056-3793483F5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1099AD-DABE-D64C-A905-1CF03DB108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012F0B-A50A-5B46-A535-733D69752F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A7C4E6-3C25-644D-80DE-2E788E628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3/5/25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68BFEC-CC7B-C94C-BED5-57FB1536D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755941-3DC9-AB49-B0A6-6F452E06A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52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4FD44-FAA2-E347-8F67-9E8E93EAA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020F24-3635-8346-AFAC-53CE49F08D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8FCCF6-452E-F34D-AD7C-72567CD4B4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2B2EA6-16EC-4048-B8E5-91A7889C2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3/5/25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F377BF-EE8D-7042-B5F8-CF9C0C3DD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7220C2-4FEF-C549-AF12-DB388DD3A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323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E5AAC6-6E42-5E44-9318-18A5B93B5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FBE2B0-9C88-F545-A1BD-247458A509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5DABF1-4F3F-744C-8157-1FC51AAF16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DCE603-2B12-5844-BEA7-E98E825B38C7}" type="datetimeFigureOut">
              <a:rPr lang="en-US" smtClean="0"/>
              <a:t>3/5/25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0E51C6-01D3-BC48-8763-B839BC0791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76E372-E70D-1E47-8FDB-0CADB973BC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983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Helvetica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Helvetica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rutgers.edu/~sn624/553-S25" TargetMode="External"/><Relationship Id="rId2" Type="http://schemas.openxmlformats.org/officeDocument/2006/relationships/hyperlink" Target="http://www.cs.rutgers.edu/~sn624/352-F22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3.pn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00493D-C5C0-6A56-D13C-9FE1EB4095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3F052574-BED7-99C3-5F3B-A0A59B53FA7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48747" y="1813812"/>
            <a:ext cx="10753442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solidFill>
                  <a:srgbClr val="C00000"/>
                </a:solidFill>
                <a:ea typeface="ＭＳ Ｐゴシック" charset="0"/>
                <a:cs typeface="+mj-cs"/>
              </a:rPr>
              <a:t>Application Architecture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B2428306-E984-BB32-F5B3-C418EB3F1DC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524000" y="3428999"/>
            <a:ext cx="9144000" cy="2344629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800" dirty="0">
                <a:ea typeface="ＭＳ Ｐゴシック" charset="0"/>
              </a:rPr>
              <a:t>Lecture 6</a:t>
            </a:r>
          </a:p>
          <a:p>
            <a:pPr>
              <a:defRPr/>
            </a:pPr>
            <a:r>
              <a:rPr lang="en-US" sz="2800" dirty="0">
                <a:ea typeface="ＭＳ Ｐゴシック" charset="0"/>
              </a:rPr>
              <a:t>Srinivas Narayana</a:t>
            </a:r>
            <a:endParaRPr lang="en-US" sz="2800" dirty="0">
              <a:ea typeface="ＭＳ Ｐゴシック" charset="0"/>
              <a:hlinkClick r:id="rId2"/>
            </a:endParaRPr>
          </a:p>
          <a:p>
            <a:pPr>
              <a:defRPr/>
            </a:pPr>
            <a:r>
              <a:rPr lang="en-US" sz="2800" dirty="0">
                <a:ea typeface="ＭＳ Ｐゴシック" charset="0"/>
                <a:hlinkClick r:id="rId3"/>
              </a:rPr>
              <a:t>http://www.cs.rutgers.edu/~sn624/553-S25</a:t>
            </a:r>
            <a:endParaRPr lang="en-US" sz="2800" dirty="0">
              <a:ea typeface="ＭＳ Ｐゴシック" charset="0"/>
            </a:endParaRPr>
          </a:p>
        </p:txBody>
      </p:sp>
      <p:sp>
        <p:nvSpPr>
          <p:cNvPr id="2052" name="Slide Number Placeholder 1">
            <a:extLst>
              <a:ext uri="{FF2B5EF4-FFF2-40B4-BE49-F238E27FC236}">
                <a16:creationId xmlns:a16="http://schemas.microsoft.com/office/drawing/2014/main" id="{605A7E2C-33E9-35B3-C60C-8BFF4B8BC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B2CE658-F681-9E4A-B882-87E501708491}" type="slidenum">
              <a:rPr lang="en-US" altLang="en-US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92095B7-C945-339E-8DF0-894BDC3106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5426" y="5773629"/>
            <a:ext cx="2853305" cy="91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7197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diagram of a work flow&#10;&#10;AI-generated content may be incorrect.">
            <a:extLst>
              <a:ext uri="{FF2B5EF4-FFF2-40B4-BE49-F238E27FC236}">
                <a16:creationId xmlns:a16="http://schemas.microsoft.com/office/drawing/2014/main" id="{44A94376-96E3-1AD4-D990-2E99CE3217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4216" y="1497965"/>
            <a:ext cx="5556398" cy="193103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2098CD3-E072-3A9E-17B2-9EB72E328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Tail performance becomes important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A5741-36E3-C5AD-D124-9B580E43D6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509726"/>
            <a:ext cx="10676860" cy="3327991"/>
          </a:xfrm>
        </p:spPr>
        <p:txBody>
          <a:bodyPr>
            <a:normAutofit/>
          </a:bodyPr>
          <a:lstStyle/>
          <a:p>
            <a:r>
              <a:rPr lang="en-US" dirty="0"/>
              <a:t>Many shards are queried for a single user-level query</a:t>
            </a:r>
          </a:p>
          <a:p>
            <a:r>
              <a:rPr lang="en-US" dirty="0"/>
              <a:t>Delays in any one of them can delay the entire response</a:t>
            </a:r>
          </a:p>
          <a:p>
            <a:pPr lvl="1"/>
            <a:r>
              <a:rPr lang="en-US" dirty="0"/>
              <a:t>Leaving the shard out degrades the result</a:t>
            </a:r>
          </a:p>
          <a:p>
            <a:r>
              <a:rPr lang="en-US" dirty="0"/>
              <a:t>Example: 1000 shards* 10 user requests per session</a:t>
            </a:r>
          </a:p>
          <a:p>
            <a:pPr lvl="1"/>
            <a:r>
              <a:rPr lang="en-US" dirty="0"/>
              <a:t>1 delay in 10,000 machine-level responses can be visible to a user</a:t>
            </a:r>
          </a:p>
          <a:p>
            <a:pPr lvl="1"/>
            <a:r>
              <a:rPr lang="en-US" dirty="0"/>
              <a:t>99.99</a:t>
            </a:r>
            <a:r>
              <a:rPr lang="en-US" baseline="30000" dirty="0"/>
              <a:t>th</a:t>
            </a:r>
            <a:r>
              <a:rPr lang="en-US" dirty="0"/>
              <a:t> percentile delay matters</a:t>
            </a:r>
          </a:p>
          <a:p>
            <a:r>
              <a:rPr lang="en-US" dirty="0"/>
              <a:t>Lots of delay on cutting the tail: </a:t>
            </a:r>
            <a:r>
              <a:rPr lang="en-US" dirty="0">
                <a:solidFill>
                  <a:srgbClr val="C00000"/>
                </a:solidFill>
              </a:rPr>
              <a:t>hedging</a:t>
            </a:r>
            <a:r>
              <a:rPr lang="en-US" dirty="0"/>
              <a:t>, duplication, …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CC1F044-8F68-8452-EAC1-DE5F82B3D5DE}"/>
              </a:ext>
            </a:extLst>
          </p:cNvPr>
          <p:cNvSpPr txBox="1">
            <a:spLocks/>
          </p:cNvSpPr>
          <p:nvPr/>
        </p:nvSpPr>
        <p:spPr>
          <a:xfrm>
            <a:off x="838200" y="1541477"/>
            <a:ext cx="6232452" cy="203673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With partition-aggregate, each machine may serve many requests within a single user-level request</a:t>
            </a:r>
          </a:p>
          <a:p>
            <a:r>
              <a:rPr lang="en-US" dirty="0"/>
              <a:t>A single user sends multiple requests over a session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7382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055E77-64EF-C938-EC84-E2553B96DC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62D48D-505F-DF21-46FB-93FF270AD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 Reduce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C17D98-3748-4215-9463-27932D97C6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Batch processing with simple abstractions</a:t>
            </a:r>
          </a:p>
        </p:txBody>
      </p:sp>
    </p:spTree>
    <p:extLst>
      <p:ext uri="{BB962C8B-B14F-4D97-AF65-F5344CB8AC3E}">
        <p14:creationId xmlns:p14="http://schemas.microsoft.com/office/powerpoint/2010/main" val="41321374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C325A-4119-9052-B7C2-41B39521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Batch data processing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8C7397-22F8-7B94-C382-627E19711A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4883"/>
            <a:ext cx="10515600" cy="512489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Server access log: want to get top-5 URLs visited</a:t>
            </a:r>
          </a:p>
          <a:p>
            <a:pPr marL="0" indent="0" algn="ctr">
              <a:buNone/>
            </a:pPr>
            <a:r>
              <a:rPr lang="en-IN" sz="240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192.0.2.1 - - [07/Dec/2021:11:45:26 -0700] "GET /</a:t>
            </a:r>
            <a:r>
              <a:rPr lang="en-IN" sz="2400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index.html</a:t>
            </a:r>
            <a:r>
              <a:rPr lang="en-IN" sz="240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HTTP/1.1" 200 4310</a:t>
            </a:r>
          </a:p>
          <a:p>
            <a:endParaRPr lang="en-IN" dirty="0"/>
          </a:p>
          <a:p>
            <a:r>
              <a:rPr lang="en-IN" dirty="0">
                <a:solidFill>
                  <a:srgbClr val="C00000"/>
                </a:solidFill>
              </a:rPr>
              <a:t>Analytics (not real time user query). </a:t>
            </a:r>
            <a:r>
              <a:rPr lang="en-IN" dirty="0"/>
              <a:t>How would you go about it?</a:t>
            </a:r>
          </a:p>
          <a:p>
            <a:r>
              <a:rPr lang="en-IN" dirty="0"/>
              <a:t>One way: shell script</a:t>
            </a:r>
          </a:p>
          <a:p>
            <a:pPr marL="0" indent="0" algn="ctr">
              <a:buNone/>
            </a:pPr>
            <a:r>
              <a:rPr lang="en-IN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cat /var/log/nginx/</a:t>
            </a:r>
            <a:r>
              <a:rPr lang="en-IN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access.log</a:t>
            </a:r>
            <a:endParaRPr lang="en-IN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algn="ctr">
              <a:buNone/>
            </a:pPr>
            <a:r>
              <a:rPr lang="en-IN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| awk ‘{print $7}’</a:t>
            </a:r>
          </a:p>
          <a:p>
            <a:pPr marL="0" indent="0" algn="ctr">
              <a:buNone/>
            </a:pPr>
            <a:r>
              <a:rPr lang="en-IN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| sort</a:t>
            </a:r>
          </a:p>
          <a:p>
            <a:pPr marL="0" indent="0" algn="ctr">
              <a:buNone/>
            </a:pPr>
            <a:r>
              <a:rPr lang="en-IN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| </a:t>
            </a:r>
            <a:r>
              <a:rPr lang="en-IN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uniq</a:t>
            </a:r>
            <a:r>
              <a:rPr lang="en-IN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–c</a:t>
            </a:r>
          </a:p>
          <a:p>
            <a:pPr marL="0" indent="0" algn="ctr">
              <a:buNone/>
            </a:pPr>
            <a:r>
              <a:rPr lang="en-IN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| sort –r –n</a:t>
            </a:r>
          </a:p>
          <a:p>
            <a:pPr marL="0" indent="0" algn="ctr">
              <a:buNone/>
            </a:pPr>
            <a:r>
              <a:rPr lang="en-IN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| head –n 5</a:t>
            </a:r>
            <a:endParaRPr lang="en-IN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901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C0991-7224-2BAF-3F4D-6821D146F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Batch data processing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B7A1B1-2287-BA09-248D-D29DD77DDA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Another way: Python script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counts = {}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for line in open(“/var/log/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access.log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”):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url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line.split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()[6]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counts[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url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] += 1</a:t>
            </a:r>
          </a:p>
          <a:p>
            <a:pPr marL="0" indent="0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sorted_counts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counts.items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().sort()[::-1]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print 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sorted_counts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[0:5])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D6CA38-ECD2-C7DE-FF67-1B167499D80F}"/>
              </a:ext>
            </a:extLst>
          </p:cNvPr>
          <p:cNvSpPr txBox="1"/>
          <p:nvPr/>
        </p:nvSpPr>
        <p:spPr>
          <a:xfrm>
            <a:off x="2680066" y="5598340"/>
            <a:ext cx="6410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" pitchFamily="2" charset="0"/>
              </a:rPr>
              <a:t>Which method would you use, and why?</a:t>
            </a:r>
          </a:p>
        </p:txBody>
      </p:sp>
    </p:spTree>
    <p:extLst>
      <p:ext uri="{BB962C8B-B14F-4D97-AF65-F5344CB8AC3E}">
        <p14:creationId xmlns:p14="http://schemas.microsoft.com/office/powerpoint/2010/main" val="331863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93CE8EC-B42A-057B-DA03-B262487162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3029" y="4485352"/>
            <a:ext cx="3558971" cy="237264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84EED20-CD1C-E7FA-0C38-3392FC643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we want from implementation?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91E231-EC7C-63C8-0E3E-EF74326C01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45296"/>
          </a:xfrm>
        </p:spPr>
        <p:txBody>
          <a:bodyPr/>
          <a:lstStyle/>
          <a:p>
            <a:r>
              <a:rPr lang="en-US" dirty="0"/>
              <a:t>Process large log files, even when doesn’t fit into memory</a:t>
            </a:r>
          </a:p>
          <a:p>
            <a:r>
              <a:rPr lang="en-US" dirty="0"/>
              <a:t>Ability to experiment with different processing steps</a:t>
            </a:r>
          </a:p>
          <a:p>
            <a:pPr lvl="1"/>
            <a:r>
              <a:rPr lang="en-US" dirty="0"/>
              <a:t>Without corrupting the original data</a:t>
            </a:r>
          </a:p>
          <a:p>
            <a:r>
              <a:rPr lang="en-US" dirty="0">
                <a:solidFill>
                  <a:srgbClr val="C00000"/>
                </a:solidFill>
              </a:rPr>
              <a:t>Unix principles help! </a:t>
            </a:r>
          </a:p>
          <a:p>
            <a:r>
              <a:rPr lang="en-US" dirty="0"/>
              <a:t>Programs/tools that do </a:t>
            </a:r>
            <a:r>
              <a:rPr lang="en-US" dirty="0">
                <a:solidFill>
                  <a:srgbClr val="C00000"/>
                </a:solidFill>
              </a:rPr>
              <a:t>one</a:t>
            </a:r>
            <a:r>
              <a:rPr lang="en-US" dirty="0"/>
              <a:t> thing </a:t>
            </a:r>
            <a:r>
              <a:rPr lang="en-US" dirty="0">
                <a:solidFill>
                  <a:srgbClr val="C00000"/>
                </a:solidFill>
              </a:rPr>
              <a:t>well</a:t>
            </a:r>
            <a:r>
              <a:rPr lang="en-US" dirty="0"/>
              <a:t> (e.g., sort)</a:t>
            </a:r>
          </a:p>
          <a:p>
            <a:r>
              <a:rPr lang="en-US" dirty="0"/>
              <a:t>Separate logic from wiring</a:t>
            </a:r>
          </a:p>
          <a:p>
            <a:pPr lvl="1"/>
            <a:r>
              <a:rPr lang="en-US" dirty="0"/>
              <a:t>Any tool can produce for, or consume from, any other tool (pipe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|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Inputs come from standard input or a file. Immutable inputs</a:t>
            </a:r>
          </a:p>
          <a:p>
            <a:pPr lvl="1"/>
            <a:r>
              <a:rPr lang="en-US" dirty="0"/>
              <a:t>A choice to inspect data or write to disk anywhere (e.g.,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tee</a:t>
            </a:r>
            <a:r>
              <a:rPr lang="en-US" dirty="0"/>
              <a:t>)</a:t>
            </a:r>
          </a:p>
          <a:p>
            <a:r>
              <a:rPr lang="en-US" dirty="0"/>
              <a:t>Inspect output at any point (e.g., less)</a:t>
            </a:r>
          </a:p>
        </p:txBody>
      </p:sp>
    </p:spTree>
    <p:extLst>
      <p:ext uri="{BB962C8B-B14F-4D97-AF65-F5344CB8AC3E}">
        <p14:creationId xmlns:p14="http://schemas.microsoft.com/office/powerpoint/2010/main" val="972810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D4D9E-C118-761E-5BA8-A6B1693BE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Map-Reduce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C518A9-397F-2743-F591-27C4B2EAF0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5018455"/>
          </a:xfrm>
        </p:spPr>
        <p:txBody>
          <a:bodyPr>
            <a:normAutofit/>
          </a:bodyPr>
          <a:lstStyle/>
          <a:p>
            <a:r>
              <a:rPr lang="en-US" dirty="0"/>
              <a:t>One way to think about it: a distributed implementation of Unix processing pipelines for large batch processing</a:t>
            </a:r>
          </a:p>
          <a:p>
            <a:pPr lvl="1"/>
            <a:r>
              <a:rPr lang="en-US" dirty="0"/>
              <a:t>Large data sets: data comes from a </a:t>
            </a:r>
            <a:r>
              <a:rPr lang="en-US" dirty="0">
                <a:solidFill>
                  <a:srgbClr val="C00000"/>
                </a:solidFill>
              </a:rPr>
              <a:t>distributed</a:t>
            </a:r>
            <a:r>
              <a:rPr lang="en-US" dirty="0"/>
              <a:t> filesystem (GFS, HDFS)</a:t>
            </a:r>
          </a:p>
          <a:p>
            <a:pPr lvl="1"/>
            <a:r>
              <a:rPr lang="en-US" dirty="0"/>
              <a:t>Large computations: want to use </a:t>
            </a:r>
            <a:r>
              <a:rPr lang="en-US" dirty="0">
                <a:solidFill>
                  <a:srgbClr val="C00000"/>
                </a:solidFill>
              </a:rPr>
              <a:t>multiple</a:t>
            </a:r>
            <a:r>
              <a:rPr lang="en-US" dirty="0"/>
              <a:t> servers since data-intensive</a:t>
            </a:r>
          </a:p>
          <a:p>
            <a:r>
              <a:rPr lang="en-US" dirty="0"/>
              <a:t>Examples:</a:t>
            </a:r>
          </a:p>
          <a:p>
            <a:pPr lvl="1"/>
            <a:r>
              <a:rPr lang="en-US" dirty="0"/>
              <a:t>Distributed grep, term frequencies, distributed sort</a:t>
            </a:r>
          </a:p>
          <a:p>
            <a:r>
              <a:rPr lang="en-US" dirty="0"/>
              <a:t>Output?</a:t>
            </a:r>
          </a:p>
          <a:p>
            <a:pPr lvl="1"/>
            <a:r>
              <a:rPr lang="en-US" dirty="0"/>
              <a:t>A data structure, e.g., a search index</a:t>
            </a:r>
          </a:p>
          <a:p>
            <a:pPr lvl="1"/>
            <a:r>
              <a:rPr lang="en-US" dirty="0"/>
              <a:t>A set of pre-computed values for faster reads, e.g., key-value cache</a:t>
            </a:r>
          </a:p>
          <a:p>
            <a:pPr lvl="1"/>
            <a:r>
              <a:rPr lang="en-US" dirty="0"/>
              <a:t>Input to load into a traditional relational database (SQL) or view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5" name="Picture 4" descr="A computer network with devices connected to it&#10;&#10;AI-generated content may be incorrect.">
            <a:extLst>
              <a:ext uri="{FF2B5EF4-FFF2-40B4-BE49-F238E27FC236}">
                <a16:creationId xmlns:a16="http://schemas.microsoft.com/office/drawing/2014/main" id="{C707F1DC-D149-5DC3-F920-C4DC8798DF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9592" y="1"/>
            <a:ext cx="2263802" cy="1690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43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blue servers&#10;&#10;AI-generated content may be incorrect.">
            <a:extLst>
              <a:ext uri="{FF2B5EF4-FFF2-40B4-BE49-F238E27FC236}">
                <a16:creationId xmlns:a16="http://schemas.microsoft.com/office/drawing/2014/main" id="{E0E9B9FB-170F-4F17-33B3-EF19CB61FE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3596" y="4167963"/>
            <a:ext cx="4415486" cy="291479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2A1B204-3BC4-3EA2-5D74-431A00802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Distributed system 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73569A-C9CF-33A3-A0C0-AA0ADA6160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36258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Data resides on multiple machines</a:t>
            </a:r>
          </a:p>
          <a:p>
            <a:pPr lvl="1"/>
            <a:r>
              <a:rPr lang="en-US" dirty="0"/>
              <a:t>How to bring data together? How to compute with parallel machines?</a:t>
            </a:r>
          </a:p>
          <a:p>
            <a:pPr lvl="1"/>
            <a:r>
              <a:rPr lang="en-US" dirty="0"/>
              <a:t>Network bandwidth between servers is a significant consideration</a:t>
            </a:r>
          </a:p>
          <a:p>
            <a:endParaRPr lang="en-US" dirty="0"/>
          </a:p>
          <a:p>
            <a:r>
              <a:rPr lang="en-US" dirty="0">
                <a:solidFill>
                  <a:srgbClr val="C00000"/>
                </a:solidFill>
              </a:rPr>
              <a:t>How to handle failures?</a:t>
            </a:r>
          </a:p>
          <a:p>
            <a:pPr lvl="1"/>
            <a:r>
              <a:rPr lang="en-US" dirty="0"/>
              <a:t>Machine failures? </a:t>
            </a:r>
          </a:p>
          <a:p>
            <a:pPr lvl="1"/>
            <a:r>
              <a:rPr lang="en-US" dirty="0"/>
              <a:t>What happens to partial computations? </a:t>
            </a:r>
          </a:p>
          <a:p>
            <a:pPr lvl="2"/>
            <a:r>
              <a:rPr lang="en-US" dirty="0"/>
              <a:t>Should we replicate compute? </a:t>
            </a:r>
          </a:p>
          <a:p>
            <a:pPr lvl="1"/>
            <a:r>
              <a:rPr lang="en-US" dirty="0"/>
              <a:t>What happens to intermediate results? </a:t>
            </a:r>
          </a:p>
          <a:p>
            <a:pPr lvl="2"/>
            <a:r>
              <a:rPr lang="en-US" dirty="0"/>
              <a:t>Should you persist it? Replicate it?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4BD446-33E0-19AA-A776-B008B61D2FB9}"/>
              </a:ext>
            </a:extLst>
          </p:cNvPr>
          <p:cNvSpPr txBox="1"/>
          <p:nvPr/>
        </p:nvSpPr>
        <p:spPr>
          <a:xfrm>
            <a:off x="460586" y="6262042"/>
            <a:ext cx="7910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" pitchFamily="2" charset="0"/>
              </a:rPr>
              <a:t>Algorithm developers == Distributed system experts?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200D47-CF9C-EE00-8AA7-6876C9978EF8}"/>
              </a:ext>
            </a:extLst>
          </p:cNvPr>
          <p:cNvSpPr txBox="1"/>
          <p:nvPr/>
        </p:nvSpPr>
        <p:spPr>
          <a:xfrm>
            <a:off x="5620921" y="3347244"/>
            <a:ext cx="26618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" pitchFamily="2" charset="0"/>
              </a:rPr>
              <a:t>MapReduce</a:t>
            </a:r>
          </a:p>
        </p:txBody>
      </p:sp>
      <p:pic>
        <p:nvPicPr>
          <p:cNvPr id="9" name="Picture 8" descr="A blue and black logo&#10;&#10;AI-generated content may be incorrect.">
            <a:extLst>
              <a:ext uri="{FF2B5EF4-FFF2-40B4-BE49-F238E27FC236}">
                <a16:creationId xmlns:a16="http://schemas.microsoft.com/office/drawing/2014/main" id="{3BA16DE1-40E2-1CA3-2233-555E9102AE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7799" y="3219654"/>
            <a:ext cx="1756587" cy="622588"/>
          </a:xfrm>
          <a:prstGeom prst="rect">
            <a:avLst/>
          </a:prstGeom>
        </p:spPr>
      </p:pic>
      <p:pic>
        <p:nvPicPr>
          <p:cNvPr id="11" name="Picture 10" descr="A logo with a star&#10;&#10;AI-generated content may be incorrect.">
            <a:extLst>
              <a:ext uri="{FF2B5EF4-FFF2-40B4-BE49-F238E27FC236}">
                <a16:creationId xmlns:a16="http://schemas.microsoft.com/office/drawing/2014/main" id="{554226A6-B206-0B68-C568-F39EEED299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31627" y="3207838"/>
            <a:ext cx="1996027" cy="814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079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diagram of a program&#10;&#10;AI-generated content may be incorrect.">
            <a:extLst>
              <a:ext uri="{FF2B5EF4-FFF2-40B4-BE49-F238E27FC236}">
                <a16:creationId xmlns:a16="http://schemas.microsoft.com/office/drawing/2014/main" id="{02BF1E92-44C4-5C10-442D-E0E033B267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605" y="0"/>
            <a:ext cx="9989224" cy="677537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DDE644B-D79E-9170-8FA0-5E46B80FCB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9441" y="234245"/>
            <a:ext cx="5088708" cy="6294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1E32DC8-54BA-C8A5-7FE2-1EA3424E49A4}"/>
              </a:ext>
            </a:extLst>
          </p:cNvPr>
          <p:cNvSpPr txBox="1"/>
          <p:nvPr/>
        </p:nvSpPr>
        <p:spPr>
          <a:xfrm>
            <a:off x="283851" y="234245"/>
            <a:ext cx="389154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 pitchFamily="2" charset="0"/>
              </a:rPr>
              <a:t>Abstraction borrowed from functional programming</a:t>
            </a:r>
          </a:p>
          <a:p>
            <a:r>
              <a:rPr lang="en-US" sz="2400" dirty="0">
                <a:latin typeface="Helvetica" pitchFamily="2" charset="0"/>
              </a:rPr>
              <a:t>Many different implementations exist</a:t>
            </a:r>
          </a:p>
          <a:p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Key advantage of MapReduce:</a:t>
            </a:r>
            <a:r>
              <a:rPr lang="en-US" sz="2400" dirty="0">
                <a:latin typeface="Helvetica" pitchFamily="2" charset="0"/>
              </a:rPr>
              <a:t> handle </a:t>
            </a:r>
            <a:r>
              <a:rPr lang="en-US" sz="2400" dirty="0" err="1">
                <a:latin typeface="Helvetica" pitchFamily="2" charset="0"/>
              </a:rPr>
              <a:t>dist</a:t>
            </a:r>
            <a:r>
              <a:rPr lang="en-US" sz="2400" dirty="0">
                <a:latin typeface="Helvetica" pitchFamily="2" charset="0"/>
              </a:rPr>
              <a:t> system issues!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69C0E4-3CBC-1A1D-6ADC-A6F3A99FBBDE}"/>
              </a:ext>
            </a:extLst>
          </p:cNvPr>
          <p:cNvSpPr txBox="1"/>
          <p:nvPr/>
        </p:nvSpPr>
        <p:spPr>
          <a:xfrm>
            <a:off x="7425368" y="1203740"/>
            <a:ext cx="23465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" pitchFamily="2" charset="0"/>
              </a:rPr>
              <a:t>Different (intermediate) key space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A6743B-504A-AA88-F172-61D46069A6FA}"/>
              </a:ext>
            </a:extLst>
          </p:cNvPr>
          <p:cNvSpPr txBox="1"/>
          <p:nvPr/>
        </p:nvSpPr>
        <p:spPr>
          <a:xfrm>
            <a:off x="9561556" y="1388405"/>
            <a:ext cx="23465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" pitchFamily="2" charset="0"/>
              </a:rPr>
              <a:t>Same key space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A424E0B-EDA5-FA08-8844-1E412A6DD497}"/>
              </a:ext>
            </a:extLst>
          </p:cNvPr>
          <p:cNvCxnSpPr/>
          <p:nvPr/>
        </p:nvCxnSpPr>
        <p:spPr>
          <a:xfrm flipH="1" flipV="1">
            <a:off x="9032599" y="863685"/>
            <a:ext cx="1323256" cy="447322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8D74881-FAB0-30E4-7F64-5FCFD010EE69}"/>
              </a:ext>
            </a:extLst>
          </p:cNvPr>
          <p:cNvCxnSpPr>
            <a:cxnSpLocks/>
          </p:cNvCxnSpPr>
          <p:nvPr/>
        </p:nvCxnSpPr>
        <p:spPr>
          <a:xfrm flipV="1">
            <a:off x="10560866" y="863685"/>
            <a:ext cx="389290" cy="447322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80422A2-E031-E37B-D020-6AD25978AF10}"/>
              </a:ext>
            </a:extLst>
          </p:cNvPr>
          <p:cNvCxnSpPr>
            <a:cxnSpLocks/>
          </p:cNvCxnSpPr>
          <p:nvPr/>
        </p:nvCxnSpPr>
        <p:spPr>
          <a:xfrm flipH="1" flipV="1">
            <a:off x="8060644" y="508697"/>
            <a:ext cx="766944" cy="695041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E8F2AA1-2464-D1A2-03E8-DC60DE251B53}"/>
              </a:ext>
            </a:extLst>
          </p:cNvPr>
          <p:cNvCxnSpPr>
            <a:cxnSpLocks/>
          </p:cNvCxnSpPr>
          <p:nvPr/>
        </p:nvCxnSpPr>
        <p:spPr>
          <a:xfrm flipV="1">
            <a:off x="8968346" y="477466"/>
            <a:ext cx="1502028" cy="726272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8350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6383D-2A34-7A27-0BAC-58E1FBC31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Offline and Online components</a:t>
            </a:r>
          </a:p>
        </p:txBody>
      </p:sp>
      <p:pic>
        <p:nvPicPr>
          <p:cNvPr id="4" name="Picture 25">
            <a:extLst>
              <a:ext uri="{FF2B5EF4-FFF2-40B4-BE49-F238E27FC236}">
                <a16:creationId xmlns:a16="http://schemas.microsoft.com/office/drawing/2014/main" id="{9171E0A0-D536-E8C6-46C2-B917D26227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9465" y="2033973"/>
            <a:ext cx="888408" cy="1177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63792FE5-B42A-CA09-B537-DFE8538486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932" y="3259771"/>
            <a:ext cx="953830" cy="710299"/>
          </a:xfrm>
          <a:prstGeom prst="rect">
            <a:avLst/>
          </a:prstGeom>
        </p:spPr>
      </p:pic>
      <p:pic>
        <p:nvPicPr>
          <p:cNvPr id="6" name="Picture 25">
            <a:extLst>
              <a:ext uri="{FF2B5EF4-FFF2-40B4-BE49-F238E27FC236}">
                <a16:creationId xmlns:a16="http://schemas.microsoft.com/office/drawing/2014/main" id="{88E478F0-1E1C-1859-6B12-39E1240BA4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9465" y="3381431"/>
            <a:ext cx="888408" cy="1177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7" name="Picture 25">
            <a:extLst>
              <a:ext uri="{FF2B5EF4-FFF2-40B4-BE49-F238E27FC236}">
                <a16:creationId xmlns:a16="http://schemas.microsoft.com/office/drawing/2014/main" id="{99E01BE3-44CA-3CC1-8A6C-BDBE9B37A6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9465" y="4728889"/>
            <a:ext cx="888408" cy="1177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8" name="Picture 25">
            <a:extLst>
              <a:ext uri="{FF2B5EF4-FFF2-40B4-BE49-F238E27FC236}">
                <a16:creationId xmlns:a16="http://schemas.microsoft.com/office/drawing/2014/main" id="{42DD1BCA-F250-4A27-B182-635127D447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6143" y="1587909"/>
            <a:ext cx="649189" cy="860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0" name="Picture 25">
            <a:extLst>
              <a:ext uri="{FF2B5EF4-FFF2-40B4-BE49-F238E27FC236}">
                <a16:creationId xmlns:a16="http://schemas.microsoft.com/office/drawing/2014/main" id="{4066CA5C-06DF-A8A2-0CAA-C86D37A91B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6143" y="2568724"/>
            <a:ext cx="649189" cy="860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1" name="Picture 25">
            <a:extLst>
              <a:ext uri="{FF2B5EF4-FFF2-40B4-BE49-F238E27FC236}">
                <a16:creationId xmlns:a16="http://schemas.microsoft.com/office/drawing/2014/main" id="{888838E9-4C46-754D-816E-ADD9BDE972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6142" y="3585009"/>
            <a:ext cx="649189" cy="860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2" name="Picture 25">
            <a:extLst>
              <a:ext uri="{FF2B5EF4-FFF2-40B4-BE49-F238E27FC236}">
                <a16:creationId xmlns:a16="http://schemas.microsoft.com/office/drawing/2014/main" id="{7ECD315F-7468-500F-EFD8-0A26EAABB8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6142" y="4625797"/>
            <a:ext cx="649189" cy="860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3" name="Picture 25">
            <a:extLst>
              <a:ext uri="{FF2B5EF4-FFF2-40B4-BE49-F238E27FC236}">
                <a16:creationId xmlns:a16="http://schemas.microsoft.com/office/drawing/2014/main" id="{7393B787-7551-00D5-2A3F-A1A1DFF6C5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6141" y="5692870"/>
            <a:ext cx="649189" cy="860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5" name="Picture 14" descr="A logo of a company&#10;&#10;AI-generated content may be incorrect.">
            <a:extLst>
              <a:ext uri="{FF2B5EF4-FFF2-40B4-BE49-F238E27FC236}">
                <a16:creationId xmlns:a16="http://schemas.microsoft.com/office/drawing/2014/main" id="{8EEF49DD-962D-03EB-308C-04610E97EF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7440" y="1810674"/>
            <a:ext cx="499421" cy="499421"/>
          </a:xfrm>
          <a:prstGeom prst="rect">
            <a:avLst/>
          </a:prstGeom>
        </p:spPr>
      </p:pic>
      <p:pic>
        <p:nvPicPr>
          <p:cNvPr id="16" name="Picture 15" descr="A picture containing shape&#10;&#10;Description automatically generated">
            <a:extLst>
              <a:ext uri="{FF2B5EF4-FFF2-40B4-BE49-F238E27FC236}">
                <a16:creationId xmlns:a16="http://schemas.microsoft.com/office/drawing/2014/main" id="{8E15A2C1-4532-7611-BA88-88E55F86C1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7440" y="2949954"/>
            <a:ext cx="499421" cy="600022"/>
          </a:xfrm>
          <a:prstGeom prst="rect">
            <a:avLst/>
          </a:prstGeom>
        </p:spPr>
      </p:pic>
      <p:pic>
        <p:nvPicPr>
          <p:cNvPr id="17" name="Picture 19" descr="Router Clip Art">
            <a:extLst>
              <a:ext uri="{FF2B5EF4-FFF2-40B4-BE49-F238E27FC236}">
                <a16:creationId xmlns:a16="http://schemas.microsoft.com/office/drawing/2014/main" id="{26C0D13E-A9DD-C10D-CF34-99586D34BC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789" y="3306718"/>
            <a:ext cx="755602" cy="556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9" descr="Router Clip Art">
            <a:extLst>
              <a:ext uri="{FF2B5EF4-FFF2-40B4-BE49-F238E27FC236}">
                <a16:creationId xmlns:a16="http://schemas.microsoft.com/office/drawing/2014/main" id="{114E3A5E-0CEE-4C14-40F0-3CE4CACD78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753" y="2790365"/>
            <a:ext cx="499421" cy="367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9" descr="Router Clip Art">
            <a:extLst>
              <a:ext uri="{FF2B5EF4-FFF2-40B4-BE49-F238E27FC236}">
                <a16:creationId xmlns:a16="http://schemas.microsoft.com/office/drawing/2014/main" id="{DA87157A-0866-F1AB-0C63-A2F0FDF04E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752" y="3716794"/>
            <a:ext cx="499421" cy="367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 descr="Router Clip Art">
            <a:extLst>
              <a:ext uri="{FF2B5EF4-FFF2-40B4-BE49-F238E27FC236}">
                <a16:creationId xmlns:a16="http://schemas.microsoft.com/office/drawing/2014/main" id="{4948A2E9-7F1C-2B08-D8DB-3C6A39715F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751" y="4861392"/>
            <a:ext cx="499421" cy="367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9" descr="Router Clip Art">
            <a:extLst>
              <a:ext uri="{FF2B5EF4-FFF2-40B4-BE49-F238E27FC236}">
                <a16:creationId xmlns:a16="http://schemas.microsoft.com/office/drawing/2014/main" id="{3DB674FB-92D4-79A5-A508-6EFF51DDE9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3894" y="2352121"/>
            <a:ext cx="499421" cy="367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9" descr="Router Clip Art">
            <a:extLst>
              <a:ext uri="{FF2B5EF4-FFF2-40B4-BE49-F238E27FC236}">
                <a16:creationId xmlns:a16="http://schemas.microsoft.com/office/drawing/2014/main" id="{B2DB8A9B-1F02-0E42-9B6B-280B41A03A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5169" y="3332900"/>
            <a:ext cx="499421" cy="367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9" descr="Router Clip Art">
            <a:extLst>
              <a:ext uri="{FF2B5EF4-FFF2-40B4-BE49-F238E27FC236}">
                <a16:creationId xmlns:a16="http://schemas.microsoft.com/office/drawing/2014/main" id="{D48E3EAE-97FA-D7C2-6D9E-D7F9D699E2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3894" y="4417355"/>
            <a:ext cx="499421" cy="367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9" descr="Router Clip Art">
            <a:extLst>
              <a:ext uri="{FF2B5EF4-FFF2-40B4-BE49-F238E27FC236}">
                <a16:creationId xmlns:a16="http://schemas.microsoft.com/office/drawing/2014/main" id="{04BC57AF-EF43-B93F-3BF2-585903FADF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3894" y="5478581"/>
            <a:ext cx="499421" cy="367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 descr="A picture containing shape&#10;&#10;Description automatically generated">
            <a:extLst>
              <a:ext uri="{FF2B5EF4-FFF2-40B4-BE49-F238E27FC236}">
                <a16:creationId xmlns:a16="http://schemas.microsoft.com/office/drawing/2014/main" id="{12D464A0-CEF6-62A1-DC9E-C9CDAE574C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6603" y="4030263"/>
            <a:ext cx="499421" cy="600022"/>
          </a:xfrm>
          <a:prstGeom prst="rect">
            <a:avLst/>
          </a:prstGeom>
        </p:spPr>
      </p:pic>
      <p:sp>
        <p:nvSpPr>
          <p:cNvPr id="32" name="Freeform 31">
            <a:extLst>
              <a:ext uri="{FF2B5EF4-FFF2-40B4-BE49-F238E27FC236}">
                <a16:creationId xmlns:a16="http://schemas.microsoft.com/office/drawing/2014/main" id="{BCBB2156-3709-E72C-39BD-44B745A76054}"/>
              </a:ext>
            </a:extLst>
          </p:cNvPr>
          <p:cNvSpPr/>
          <p:nvPr/>
        </p:nvSpPr>
        <p:spPr>
          <a:xfrm>
            <a:off x="4009981" y="2240520"/>
            <a:ext cx="1620232" cy="3892990"/>
          </a:xfrm>
          <a:custGeom>
            <a:avLst/>
            <a:gdLst>
              <a:gd name="connsiteX0" fmla="*/ 1629624 w 1629624"/>
              <a:gd name="connsiteY0" fmla="*/ 0 h 4030250"/>
              <a:gd name="connsiteX1" fmla="*/ 1013989 w 1629624"/>
              <a:gd name="connsiteY1" fmla="*/ 669957 h 4030250"/>
              <a:gd name="connsiteX2" fmla="*/ 660903 w 1629624"/>
              <a:gd name="connsiteY2" fmla="*/ 3530852 h 4030250"/>
              <a:gd name="connsiteX3" fmla="*/ 0 w 1629624"/>
              <a:gd name="connsiteY3" fmla="*/ 4010686 h 4030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29624" h="4030250">
                <a:moveTo>
                  <a:pt x="1629624" y="0"/>
                </a:moveTo>
                <a:cubicBezTo>
                  <a:pt x="1402533" y="40741"/>
                  <a:pt x="1175442" y="81482"/>
                  <a:pt x="1013989" y="669957"/>
                </a:cubicBezTo>
                <a:cubicBezTo>
                  <a:pt x="852535" y="1258432"/>
                  <a:pt x="829901" y="2974064"/>
                  <a:pt x="660903" y="3530852"/>
                </a:cubicBezTo>
                <a:cubicBezTo>
                  <a:pt x="491905" y="4087640"/>
                  <a:pt x="245952" y="4049163"/>
                  <a:pt x="0" y="4010686"/>
                </a:cubicBezTo>
              </a:path>
            </a:pathLst>
          </a:cu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>
            <a:extLst>
              <a:ext uri="{FF2B5EF4-FFF2-40B4-BE49-F238E27FC236}">
                <a16:creationId xmlns:a16="http://schemas.microsoft.com/office/drawing/2014/main" id="{3F3238C2-3064-3D55-6770-350E6DC0B3BE}"/>
              </a:ext>
            </a:extLst>
          </p:cNvPr>
          <p:cNvSpPr/>
          <p:nvPr/>
        </p:nvSpPr>
        <p:spPr>
          <a:xfrm flipH="1">
            <a:off x="4148737" y="2240520"/>
            <a:ext cx="1620232" cy="3892990"/>
          </a:xfrm>
          <a:custGeom>
            <a:avLst/>
            <a:gdLst>
              <a:gd name="connsiteX0" fmla="*/ 1629624 w 1629624"/>
              <a:gd name="connsiteY0" fmla="*/ 0 h 4030250"/>
              <a:gd name="connsiteX1" fmla="*/ 1013989 w 1629624"/>
              <a:gd name="connsiteY1" fmla="*/ 669957 h 4030250"/>
              <a:gd name="connsiteX2" fmla="*/ 660903 w 1629624"/>
              <a:gd name="connsiteY2" fmla="*/ 3530852 h 4030250"/>
              <a:gd name="connsiteX3" fmla="*/ 0 w 1629624"/>
              <a:gd name="connsiteY3" fmla="*/ 4010686 h 4030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29624" h="4030250">
                <a:moveTo>
                  <a:pt x="1629624" y="0"/>
                </a:moveTo>
                <a:cubicBezTo>
                  <a:pt x="1402533" y="40741"/>
                  <a:pt x="1175442" y="81482"/>
                  <a:pt x="1013989" y="669957"/>
                </a:cubicBezTo>
                <a:cubicBezTo>
                  <a:pt x="852535" y="1258432"/>
                  <a:pt x="829901" y="2974064"/>
                  <a:pt x="660903" y="3530852"/>
                </a:cubicBezTo>
                <a:cubicBezTo>
                  <a:pt x="491905" y="4087640"/>
                  <a:pt x="245952" y="4049163"/>
                  <a:pt x="0" y="4010686"/>
                </a:cubicBezTo>
              </a:path>
            </a:pathLst>
          </a:cu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F8AE4E34-8420-B223-F598-56CD346A25C1}"/>
              </a:ext>
            </a:extLst>
          </p:cNvPr>
          <p:cNvSpPr/>
          <p:nvPr/>
        </p:nvSpPr>
        <p:spPr>
          <a:xfrm>
            <a:off x="4146447" y="1690687"/>
            <a:ext cx="1516868" cy="4802188"/>
          </a:xfrm>
          <a:prstGeom prst="roundRect">
            <a:avLst/>
          </a:prstGeom>
          <a:noFill/>
          <a:ln w="50800"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Helvetica" pitchFamily="2" charset="0"/>
            </a:endParaRP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6B5B4713-6983-8480-9C57-F196A0A67E41}"/>
              </a:ext>
            </a:extLst>
          </p:cNvPr>
          <p:cNvCxnSpPr>
            <a:cxnSpLocks/>
          </p:cNvCxnSpPr>
          <p:nvPr/>
        </p:nvCxnSpPr>
        <p:spPr>
          <a:xfrm>
            <a:off x="99431" y="3716794"/>
            <a:ext cx="980501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73837AB7-2324-0869-B1D7-F0FC6B9EFD40}"/>
              </a:ext>
            </a:extLst>
          </p:cNvPr>
          <p:cNvSpPr txBox="1"/>
          <p:nvPr/>
        </p:nvSpPr>
        <p:spPr>
          <a:xfrm>
            <a:off x="-153562" y="2691647"/>
            <a:ext cx="14942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" pitchFamily="2" charset="0"/>
              </a:rPr>
              <a:t>User request</a:t>
            </a: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DBAD78B3-790E-980B-101E-F7FEAA4AE3FA}"/>
              </a:ext>
            </a:extLst>
          </p:cNvPr>
          <p:cNvSpPr/>
          <p:nvPr/>
        </p:nvSpPr>
        <p:spPr>
          <a:xfrm>
            <a:off x="1178805" y="1440977"/>
            <a:ext cx="6103344" cy="5246210"/>
          </a:xfrm>
          <a:prstGeom prst="roundRect">
            <a:avLst/>
          </a:prstGeom>
          <a:noFill/>
          <a:ln w="508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Helvetica" pitchFamily="2" charset="0"/>
            </a:endParaRPr>
          </a:p>
        </p:txBody>
      </p:sp>
      <p:pic>
        <p:nvPicPr>
          <p:cNvPr id="40" name="Picture 25">
            <a:extLst>
              <a:ext uri="{FF2B5EF4-FFF2-40B4-BE49-F238E27FC236}">
                <a16:creationId xmlns:a16="http://schemas.microsoft.com/office/drawing/2014/main" id="{96D50C3E-123F-973D-4275-89DFDD8CE9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3773" y="1510260"/>
            <a:ext cx="649189" cy="860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41" name="Picture 25">
            <a:extLst>
              <a:ext uri="{FF2B5EF4-FFF2-40B4-BE49-F238E27FC236}">
                <a16:creationId xmlns:a16="http://schemas.microsoft.com/office/drawing/2014/main" id="{12AF9DFC-8FFA-486E-DA40-4A68D61A44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7716" y="2458225"/>
            <a:ext cx="649189" cy="860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42" name="Picture 25">
            <a:extLst>
              <a:ext uri="{FF2B5EF4-FFF2-40B4-BE49-F238E27FC236}">
                <a16:creationId xmlns:a16="http://schemas.microsoft.com/office/drawing/2014/main" id="{8D1BED17-96A2-3688-3254-F5CB6B2995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9123" y="1492590"/>
            <a:ext cx="649189" cy="860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43" name="Picture 25">
            <a:extLst>
              <a:ext uri="{FF2B5EF4-FFF2-40B4-BE49-F238E27FC236}">
                <a16:creationId xmlns:a16="http://schemas.microsoft.com/office/drawing/2014/main" id="{A9F9B31E-FFE8-74B3-F85D-C932461E68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7135" y="2464681"/>
            <a:ext cx="649189" cy="860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44" name="Picture 25">
            <a:extLst>
              <a:ext uri="{FF2B5EF4-FFF2-40B4-BE49-F238E27FC236}">
                <a16:creationId xmlns:a16="http://schemas.microsoft.com/office/drawing/2014/main" id="{3FFC23AB-3A92-06AC-9D83-67DC6DE898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7715" y="3540731"/>
            <a:ext cx="649189" cy="860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45" name="Picture 25">
            <a:extLst>
              <a:ext uri="{FF2B5EF4-FFF2-40B4-BE49-F238E27FC236}">
                <a16:creationId xmlns:a16="http://schemas.microsoft.com/office/drawing/2014/main" id="{7152CD87-A08B-69ED-80D2-830C96767E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3773" y="4455211"/>
            <a:ext cx="649189" cy="860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46" name="Picture 25">
            <a:extLst>
              <a:ext uri="{FF2B5EF4-FFF2-40B4-BE49-F238E27FC236}">
                <a16:creationId xmlns:a16="http://schemas.microsoft.com/office/drawing/2014/main" id="{26F66880-CD69-3769-C565-377DD1D54A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8312" y="3632007"/>
            <a:ext cx="649189" cy="860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47" name="Picture 25">
            <a:extLst>
              <a:ext uri="{FF2B5EF4-FFF2-40B4-BE49-F238E27FC236}">
                <a16:creationId xmlns:a16="http://schemas.microsoft.com/office/drawing/2014/main" id="{2DABC342-9088-8ED2-4A79-30AE9252E8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9123" y="4437541"/>
            <a:ext cx="649189" cy="860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3B90C407-FC7A-A60F-9EBE-222D995774C6}"/>
              </a:ext>
            </a:extLst>
          </p:cNvPr>
          <p:cNvSpPr/>
          <p:nvPr/>
        </p:nvSpPr>
        <p:spPr>
          <a:xfrm>
            <a:off x="9103413" y="2484255"/>
            <a:ext cx="1274899" cy="1916752"/>
          </a:xfrm>
          <a:prstGeom prst="roundRect">
            <a:avLst/>
          </a:prstGeom>
          <a:noFill/>
          <a:ln w="50800"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Helvetica" pitchFamily="2" charset="0"/>
            </a:endParaRPr>
          </a:p>
        </p:txBody>
      </p:sp>
      <p:pic>
        <p:nvPicPr>
          <p:cNvPr id="49" name="Picture 19" descr="Router Clip Art">
            <a:extLst>
              <a:ext uri="{FF2B5EF4-FFF2-40B4-BE49-F238E27FC236}">
                <a16:creationId xmlns:a16="http://schemas.microsoft.com/office/drawing/2014/main" id="{EFD361F9-0F5C-AC15-0379-0AEAA7587E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4866" y="2950624"/>
            <a:ext cx="499421" cy="367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19" descr="Router Clip Art">
            <a:extLst>
              <a:ext uri="{FF2B5EF4-FFF2-40B4-BE49-F238E27FC236}">
                <a16:creationId xmlns:a16="http://schemas.microsoft.com/office/drawing/2014/main" id="{E0199175-0E14-4F98-0808-460B71F4F1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8679" y="3011690"/>
            <a:ext cx="499421" cy="367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19" descr="Router Clip Art">
            <a:extLst>
              <a:ext uri="{FF2B5EF4-FFF2-40B4-BE49-F238E27FC236}">
                <a16:creationId xmlns:a16="http://schemas.microsoft.com/office/drawing/2014/main" id="{65AFBA60-CDD9-BA80-1974-F2C563EF30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3004" y="3481206"/>
            <a:ext cx="499421" cy="367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19" descr="Router Clip Art">
            <a:extLst>
              <a:ext uri="{FF2B5EF4-FFF2-40B4-BE49-F238E27FC236}">
                <a16:creationId xmlns:a16="http://schemas.microsoft.com/office/drawing/2014/main" id="{74AED3C0-7006-2788-5FF2-5000F879D3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7712" y="3493286"/>
            <a:ext cx="499421" cy="367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Freeform 53">
            <a:extLst>
              <a:ext uri="{FF2B5EF4-FFF2-40B4-BE49-F238E27FC236}">
                <a16:creationId xmlns:a16="http://schemas.microsoft.com/office/drawing/2014/main" id="{93DF716C-13A2-8839-4F00-2A828665BABB}"/>
              </a:ext>
            </a:extLst>
          </p:cNvPr>
          <p:cNvSpPr/>
          <p:nvPr/>
        </p:nvSpPr>
        <p:spPr>
          <a:xfrm>
            <a:off x="9198761" y="2630192"/>
            <a:ext cx="1172224" cy="1693420"/>
          </a:xfrm>
          <a:custGeom>
            <a:avLst/>
            <a:gdLst>
              <a:gd name="connsiteX0" fmla="*/ 1629624 w 1629624"/>
              <a:gd name="connsiteY0" fmla="*/ 0 h 4030250"/>
              <a:gd name="connsiteX1" fmla="*/ 1013989 w 1629624"/>
              <a:gd name="connsiteY1" fmla="*/ 669957 h 4030250"/>
              <a:gd name="connsiteX2" fmla="*/ 660903 w 1629624"/>
              <a:gd name="connsiteY2" fmla="*/ 3530852 h 4030250"/>
              <a:gd name="connsiteX3" fmla="*/ 0 w 1629624"/>
              <a:gd name="connsiteY3" fmla="*/ 4010686 h 4030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29624" h="4030250">
                <a:moveTo>
                  <a:pt x="1629624" y="0"/>
                </a:moveTo>
                <a:cubicBezTo>
                  <a:pt x="1402533" y="40741"/>
                  <a:pt x="1175442" y="81482"/>
                  <a:pt x="1013989" y="669957"/>
                </a:cubicBezTo>
                <a:cubicBezTo>
                  <a:pt x="852535" y="1258432"/>
                  <a:pt x="829901" y="2974064"/>
                  <a:pt x="660903" y="3530852"/>
                </a:cubicBezTo>
                <a:cubicBezTo>
                  <a:pt x="491905" y="4087640"/>
                  <a:pt x="245952" y="4049163"/>
                  <a:pt x="0" y="4010686"/>
                </a:cubicBezTo>
              </a:path>
            </a:pathLst>
          </a:cu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 54">
            <a:extLst>
              <a:ext uri="{FF2B5EF4-FFF2-40B4-BE49-F238E27FC236}">
                <a16:creationId xmlns:a16="http://schemas.microsoft.com/office/drawing/2014/main" id="{A8FB3E60-3267-5CD0-CE2C-396B66604F71}"/>
              </a:ext>
            </a:extLst>
          </p:cNvPr>
          <p:cNvSpPr/>
          <p:nvPr/>
        </p:nvSpPr>
        <p:spPr>
          <a:xfrm flipH="1">
            <a:off x="9113201" y="2630192"/>
            <a:ext cx="1253931" cy="1693420"/>
          </a:xfrm>
          <a:custGeom>
            <a:avLst/>
            <a:gdLst>
              <a:gd name="connsiteX0" fmla="*/ 1629624 w 1629624"/>
              <a:gd name="connsiteY0" fmla="*/ 0 h 4030250"/>
              <a:gd name="connsiteX1" fmla="*/ 1013989 w 1629624"/>
              <a:gd name="connsiteY1" fmla="*/ 669957 h 4030250"/>
              <a:gd name="connsiteX2" fmla="*/ 660903 w 1629624"/>
              <a:gd name="connsiteY2" fmla="*/ 3530852 h 4030250"/>
              <a:gd name="connsiteX3" fmla="*/ 0 w 1629624"/>
              <a:gd name="connsiteY3" fmla="*/ 4010686 h 4030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29624" h="4030250">
                <a:moveTo>
                  <a:pt x="1629624" y="0"/>
                </a:moveTo>
                <a:cubicBezTo>
                  <a:pt x="1402533" y="40741"/>
                  <a:pt x="1175442" y="81482"/>
                  <a:pt x="1013989" y="669957"/>
                </a:cubicBezTo>
                <a:cubicBezTo>
                  <a:pt x="852535" y="1258432"/>
                  <a:pt x="829901" y="2974064"/>
                  <a:pt x="660903" y="3530852"/>
                </a:cubicBezTo>
                <a:cubicBezTo>
                  <a:pt x="491905" y="4087640"/>
                  <a:pt x="245952" y="4049163"/>
                  <a:pt x="0" y="4010686"/>
                </a:cubicBezTo>
              </a:path>
            </a:pathLst>
          </a:cu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CB0E7915-75AE-9AD7-F21B-33E5B27E77B9}"/>
              </a:ext>
            </a:extLst>
          </p:cNvPr>
          <p:cNvSpPr txBox="1"/>
          <p:nvPr/>
        </p:nvSpPr>
        <p:spPr>
          <a:xfrm>
            <a:off x="1171853" y="5248402"/>
            <a:ext cx="21072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Online</a:t>
            </a:r>
            <a:r>
              <a:rPr lang="en-US" sz="2400" dirty="0">
                <a:latin typeface="Helvetica" pitchFamily="2" charset="0"/>
              </a:rPr>
              <a:t>, real-time request processing</a:t>
            </a:r>
          </a:p>
        </p:txBody>
      </p:sp>
      <p:sp>
        <p:nvSpPr>
          <p:cNvPr id="57" name="Rounded Rectangle 56">
            <a:extLst>
              <a:ext uri="{FF2B5EF4-FFF2-40B4-BE49-F238E27FC236}">
                <a16:creationId xmlns:a16="http://schemas.microsoft.com/office/drawing/2014/main" id="{9022C3A6-4681-70FF-5BE3-155BBF23502B}"/>
              </a:ext>
            </a:extLst>
          </p:cNvPr>
          <p:cNvSpPr/>
          <p:nvPr/>
        </p:nvSpPr>
        <p:spPr>
          <a:xfrm>
            <a:off x="7466861" y="1336055"/>
            <a:ext cx="4519491" cy="5387505"/>
          </a:xfrm>
          <a:prstGeom prst="roundRect">
            <a:avLst/>
          </a:prstGeom>
          <a:noFill/>
          <a:ln w="508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Helvetica" pitchFamily="2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91EF3B9B-D570-E67F-CD88-9D99BEDA8F01}"/>
              </a:ext>
            </a:extLst>
          </p:cNvPr>
          <p:cNvSpPr txBox="1"/>
          <p:nvPr/>
        </p:nvSpPr>
        <p:spPr>
          <a:xfrm>
            <a:off x="7484358" y="5300706"/>
            <a:ext cx="44028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Offline</a:t>
            </a:r>
            <a:r>
              <a:rPr lang="en-US" sz="2400" dirty="0">
                <a:latin typeface="Helvetica" pitchFamily="2" charset="0"/>
              </a:rPr>
              <a:t> processing:</a:t>
            </a:r>
          </a:p>
          <a:p>
            <a:pPr algn="ctr"/>
            <a:r>
              <a:rPr lang="en-US" sz="2400" dirty="0">
                <a:latin typeface="Helvetica" pitchFamily="2" charset="0"/>
              </a:rPr>
              <a:t>Batch processing; stream events; ML training</a:t>
            </a:r>
          </a:p>
        </p:txBody>
      </p: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E6D39D4F-0D75-6A1B-AF83-81716ADC10E3}"/>
              </a:ext>
            </a:extLst>
          </p:cNvPr>
          <p:cNvCxnSpPr/>
          <p:nvPr/>
        </p:nvCxnSpPr>
        <p:spPr>
          <a:xfrm flipH="1">
            <a:off x="6776861" y="3318501"/>
            <a:ext cx="1342570" cy="14399"/>
          </a:xfrm>
          <a:prstGeom prst="straightConnector1">
            <a:avLst/>
          </a:prstGeom>
          <a:ln w="508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5DA3A17A-FD28-2D45-45F7-1ACB2D79BBFD}"/>
              </a:ext>
            </a:extLst>
          </p:cNvPr>
          <p:cNvCxnSpPr/>
          <p:nvPr/>
        </p:nvCxnSpPr>
        <p:spPr>
          <a:xfrm flipH="1">
            <a:off x="6764964" y="4330274"/>
            <a:ext cx="1342570" cy="14399"/>
          </a:xfrm>
          <a:prstGeom prst="straightConnector1">
            <a:avLst/>
          </a:prstGeom>
          <a:ln w="508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30A83FA1-0219-8A2C-64E1-97886B805E0D}"/>
              </a:ext>
            </a:extLst>
          </p:cNvPr>
          <p:cNvCxnSpPr>
            <a:cxnSpLocks/>
          </p:cNvCxnSpPr>
          <p:nvPr/>
        </p:nvCxnSpPr>
        <p:spPr>
          <a:xfrm flipH="1">
            <a:off x="6683945" y="2073637"/>
            <a:ext cx="2103238" cy="56068"/>
          </a:xfrm>
          <a:prstGeom prst="straightConnector1">
            <a:avLst/>
          </a:prstGeom>
          <a:ln w="508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304B9060-07E6-8803-09F9-2B8F1ACF2C5A}"/>
              </a:ext>
            </a:extLst>
          </p:cNvPr>
          <p:cNvSpPr txBox="1"/>
          <p:nvPr/>
        </p:nvSpPr>
        <p:spPr>
          <a:xfrm>
            <a:off x="1289262" y="1477520"/>
            <a:ext cx="21072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" pitchFamily="2" charset="0"/>
              </a:rPr>
              <a:t>Services, databases, ML inference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315AF914-FD69-715E-C7E3-436739819984}"/>
              </a:ext>
            </a:extLst>
          </p:cNvPr>
          <p:cNvSpPr txBox="1"/>
          <p:nvPr/>
        </p:nvSpPr>
        <p:spPr>
          <a:xfrm>
            <a:off x="7428279" y="1650194"/>
            <a:ext cx="13157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Helvetica" pitchFamily="2" charset="0"/>
              </a:rPr>
              <a:t>update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8EE3795D-D2FC-B89A-1C27-968B9A0A6FC0}"/>
              </a:ext>
            </a:extLst>
          </p:cNvPr>
          <p:cNvSpPr txBox="1"/>
          <p:nvPr/>
        </p:nvSpPr>
        <p:spPr>
          <a:xfrm>
            <a:off x="7405521" y="2790365"/>
            <a:ext cx="13157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Helvetica" pitchFamily="2" charset="0"/>
              </a:rPr>
              <a:t>update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35121916-777E-D34E-70FC-B6693CCE5F7B}"/>
              </a:ext>
            </a:extLst>
          </p:cNvPr>
          <p:cNvSpPr txBox="1"/>
          <p:nvPr/>
        </p:nvSpPr>
        <p:spPr>
          <a:xfrm>
            <a:off x="7415556" y="3863231"/>
            <a:ext cx="13157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Helvetica" pitchFamily="2" charset="0"/>
              </a:rPr>
              <a:t>update</a:t>
            </a:r>
          </a:p>
        </p:txBody>
      </p:sp>
      <p:pic>
        <p:nvPicPr>
          <p:cNvPr id="67" name="Picture 66" descr="A picture containing shape&#10;&#10;Description automatically generated">
            <a:extLst>
              <a:ext uri="{FF2B5EF4-FFF2-40B4-BE49-F238E27FC236}">
                <a16:creationId xmlns:a16="http://schemas.microsoft.com/office/drawing/2014/main" id="{624B371B-DF07-6C9B-BD07-1CB922FEA1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21111" y="4149674"/>
            <a:ext cx="499421" cy="600022"/>
          </a:xfrm>
          <a:prstGeom prst="rect">
            <a:avLst/>
          </a:prstGeom>
        </p:spPr>
      </p:pic>
      <p:pic>
        <p:nvPicPr>
          <p:cNvPr id="68" name="Picture 67" descr="A picture containing shape&#10;&#10;Description automatically generated">
            <a:extLst>
              <a:ext uri="{FF2B5EF4-FFF2-40B4-BE49-F238E27FC236}">
                <a16:creationId xmlns:a16="http://schemas.microsoft.com/office/drawing/2014/main" id="{34565C88-B603-4B05-30BA-C4AB583848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86147" y="2882147"/>
            <a:ext cx="499421" cy="600022"/>
          </a:xfrm>
          <a:prstGeom prst="rect">
            <a:avLst/>
          </a:prstGeom>
        </p:spPr>
      </p:pic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C9567EBD-77A7-967D-820B-2EDB6EAB1329}"/>
              </a:ext>
            </a:extLst>
          </p:cNvPr>
          <p:cNvCxnSpPr>
            <a:cxnSpLocks/>
          </p:cNvCxnSpPr>
          <p:nvPr/>
        </p:nvCxnSpPr>
        <p:spPr>
          <a:xfrm flipV="1">
            <a:off x="6344913" y="4785232"/>
            <a:ext cx="1875322" cy="1189110"/>
          </a:xfrm>
          <a:prstGeom prst="straightConnector1">
            <a:avLst/>
          </a:prstGeom>
          <a:ln w="508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2" name="Picture 71" descr="A picture containing shape&#10;&#10;Description automatically generated">
            <a:extLst>
              <a:ext uri="{FF2B5EF4-FFF2-40B4-BE49-F238E27FC236}">
                <a16:creationId xmlns:a16="http://schemas.microsoft.com/office/drawing/2014/main" id="{206BE97D-1FC7-14D8-9645-2AF87FB05D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87762" y="4289431"/>
            <a:ext cx="499421" cy="600022"/>
          </a:xfrm>
          <a:prstGeom prst="rect">
            <a:avLst/>
          </a:prstGeom>
        </p:spPr>
      </p:pic>
      <p:sp>
        <p:nvSpPr>
          <p:cNvPr id="74" name="TextBox 73">
            <a:extLst>
              <a:ext uri="{FF2B5EF4-FFF2-40B4-BE49-F238E27FC236}">
                <a16:creationId xmlns:a16="http://schemas.microsoft.com/office/drawing/2014/main" id="{8B009A8C-BD40-DC65-F46F-A80FF4A2C9B5}"/>
              </a:ext>
            </a:extLst>
          </p:cNvPr>
          <p:cNvSpPr txBox="1"/>
          <p:nvPr/>
        </p:nvSpPr>
        <p:spPr>
          <a:xfrm rot="19762515">
            <a:off x="6074897" y="5419124"/>
            <a:ext cx="13157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Helvetica" pitchFamily="2" charset="0"/>
              </a:rPr>
              <a:t>Data, events, </a:t>
            </a:r>
          </a:p>
          <a:p>
            <a:pPr algn="ctr"/>
            <a:r>
              <a:rPr lang="en-US" dirty="0" err="1">
                <a:latin typeface="Helvetica" pitchFamily="2" charset="0"/>
              </a:rPr>
              <a:t>etc</a:t>
            </a:r>
            <a:endParaRPr lang="en-US" dirty="0">
              <a:latin typeface="Helvetica" pitchFamily="2" charset="0"/>
            </a:endParaRPr>
          </a:p>
        </p:txBody>
      </p:sp>
      <p:pic>
        <p:nvPicPr>
          <p:cNvPr id="76" name="Picture 75" descr="A logo of a company&#10;&#10;AI-generated content may be incorrect.">
            <a:extLst>
              <a:ext uri="{FF2B5EF4-FFF2-40B4-BE49-F238E27FC236}">
                <a16:creationId xmlns:a16="http://schemas.microsoft.com/office/drawing/2014/main" id="{70C7ED8F-F14E-79BC-1DED-A71E0EA9BA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2381" y="1280100"/>
            <a:ext cx="499421" cy="499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000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7" grpId="0"/>
      <p:bldP spid="38" grpId="0" animBg="1"/>
      <p:bldP spid="48" grpId="0" animBg="1"/>
      <p:bldP spid="54" grpId="0" animBg="1"/>
      <p:bldP spid="55" grpId="0" animBg="1"/>
      <p:bldP spid="56" grpId="0"/>
      <p:bldP spid="57" grpId="0" animBg="1"/>
      <p:bldP spid="58" grpId="0"/>
      <p:bldP spid="63" grpId="0"/>
      <p:bldP spid="64" grpId="0"/>
      <p:bldP spid="65" grpId="0"/>
      <p:bldP spid="66" grpId="0"/>
      <p:bldP spid="7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6915E-3452-5B14-9849-43E258FF2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Partition-Aggregate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F7CD61-F890-95BF-A8D5-E02932AD42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Processing interactive search queries</a:t>
            </a:r>
          </a:p>
        </p:txBody>
      </p:sp>
    </p:spTree>
    <p:extLst>
      <p:ext uri="{BB962C8B-B14F-4D97-AF65-F5344CB8AC3E}">
        <p14:creationId xmlns:p14="http://schemas.microsoft.com/office/powerpoint/2010/main" val="24159655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6F3086-7F7C-768E-EBF3-6A200E41F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Google search architecture</a:t>
            </a:r>
          </a:p>
        </p:txBody>
      </p:sp>
      <p:pic>
        <p:nvPicPr>
          <p:cNvPr id="5" name="Content Placeholder 4" descr="A diagram of a computer server&#10;&#10;AI-generated content may be incorrect.">
            <a:extLst>
              <a:ext uri="{FF2B5EF4-FFF2-40B4-BE49-F238E27FC236}">
                <a16:creationId xmlns:a16="http://schemas.microsoft.com/office/drawing/2014/main" id="{73799A60-E46F-D0FE-D87A-F9034FFA2A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7347" y="1477025"/>
            <a:ext cx="8189828" cy="4817546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5DCAB1F-A51B-D67C-6F81-E6389069EEDD}"/>
              </a:ext>
            </a:extLst>
          </p:cNvPr>
          <p:cNvSpPr txBox="1"/>
          <p:nvPr/>
        </p:nvSpPr>
        <p:spPr>
          <a:xfrm>
            <a:off x="6934200" y="6389783"/>
            <a:ext cx="525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Helvetica" pitchFamily="2" charset="0"/>
              </a:rPr>
              <a:t>Web search for a planet, MICRO’03</a:t>
            </a:r>
          </a:p>
        </p:txBody>
      </p:sp>
    </p:spTree>
    <p:extLst>
      <p:ext uri="{BB962C8B-B14F-4D97-AF65-F5344CB8AC3E}">
        <p14:creationId xmlns:p14="http://schemas.microsoft.com/office/powerpoint/2010/main" val="41992077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76E09-C799-3E7F-8EDB-6EB6552B9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of the Web Search workload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18FBEA-2DAC-F6FF-6ACE-32B36C917B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7505699" cy="4667250"/>
          </a:xfrm>
        </p:spPr>
        <p:txBody>
          <a:bodyPr>
            <a:normAutofit/>
          </a:bodyPr>
          <a:lstStyle/>
          <a:p>
            <a:r>
              <a:rPr lang="en-US" dirty="0"/>
              <a:t>Depending on the user’s query, decompress a part of an index, then search for document IDs there</a:t>
            </a:r>
          </a:p>
          <a:p>
            <a:r>
              <a:rPr lang="en-US" dirty="0"/>
              <a:t>Depending on the user’s query,  collect snippets from within Web documents</a:t>
            </a:r>
          </a:p>
          <a:p>
            <a:r>
              <a:rPr lang="en-US" dirty="0"/>
              <a:t>Data-dependent accesses</a:t>
            </a:r>
          </a:p>
          <a:p>
            <a:r>
              <a:rPr lang="en-US" dirty="0"/>
              <a:t>High branch misprediction</a:t>
            </a:r>
          </a:p>
          <a:p>
            <a:r>
              <a:rPr lang="en-US" dirty="0"/>
              <a:t>Blocks randomly accessed (OK within block)</a:t>
            </a:r>
          </a:p>
          <a:p>
            <a:r>
              <a:rPr lang="en-US" dirty="0">
                <a:solidFill>
                  <a:srgbClr val="C00000"/>
                </a:solidFill>
              </a:rPr>
              <a:t>Fewer opportunities for instruction-level parallelism; </a:t>
            </a:r>
            <a:r>
              <a:rPr lang="en-US" dirty="0"/>
              <a:t>faster/better servers not better</a:t>
            </a:r>
          </a:p>
          <a:p>
            <a:endParaRPr lang="en-US" dirty="0"/>
          </a:p>
        </p:txBody>
      </p:sp>
      <p:pic>
        <p:nvPicPr>
          <p:cNvPr id="4" name="Content Placeholder 4" descr="Table&#10;&#10;Description automatically generated">
            <a:extLst>
              <a:ext uri="{FF2B5EF4-FFF2-40B4-BE49-F238E27FC236}">
                <a16:creationId xmlns:a16="http://schemas.microsoft.com/office/drawing/2014/main" id="{EB44D977-8CB6-FD20-43BE-D0304B5A1A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3900" y="1594383"/>
            <a:ext cx="3573978" cy="2973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402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D6A9E-9B64-937F-93D7-EA1C44025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use parallelism?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7489A08-BEB0-9024-4D92-8BEBC7C5CA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546656"/>
            <a:ext cx="4191000" cy="4630307"/>
          </a:xfrm>
        </p:spPr>
        <p:txBody>
          <a:bodyPr>
            <a:normAutofit/>
          </a:bodyPr>
          <a:lstStyle/>
          <a:p>
            <a:r>
              <a:rPr lang="en-US" dirty="0"/>
              <a:t>Few fast cores with high-speed interconnect, or more slow cores?</a:t>
            </a:r>
          </a:p>
          <a:p>
            <a:r>
              <a:rPr lang="en-US" dirty="0"/>
              <a:t>Cost per query processed is dominated by capital server costs</a:t>
            </a:r>
          </a:p>
          <a:p>
            <a:r>
              <a:rPr lang="en-US" dirty="0"/>
              <a:t>Power draw and cooling: faster == denser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4AF4AE1-C7BC-5AAD-E7BC-73D8F6F2A505}"/>
              </a:ext>
            </a:extLst>
          </p:cNvPr>
          <p:cNvGrpSpPr/>
          <p:nvPr/>
        </p:nvGrpSpPr>
        <p:grpSpPr>
          <a:xfrm>
            <a:off x="8240486" y="500062"/>
            <a:ext cx="1817914" cy="1325563"/>
            <a:chOff x="8186057" y="1027906"/>
            <a:chExt cx="1817914" cy="1325563"/>
          </a:xfrm>
        </p:grpSpPr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93E7D58A-8AA9-66D4-4140-32D6EE7CB25F}"/>
                </a:ext>
              </a:extLst>
            </p:cNvPr>
            <p:cNvSpPr/>
            <p:nvPr/>
          </p:nvSpPr>
          <p:spPr>
            <a:xfrm>
              <a:off x="8186057" y="1027906"/>
              <a:ext cx="1817914" cy="1325563"/>
            </a:xfrm>
            <a:prstGeom prst="roundRect">
              <a:avLst/>
            </a:prstGeom>
            <a:solidFill>
              <a:schemeClr val="accent6">
                <a:alpha val="16288"/>
              </a:schemeClr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tx1"/>
                </a:solidFill>
                <a:latin typeface="Helvetica" pitchFamily="2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A613315-E5E8-A977-2158-74B875F68C00}"/>
                </a:ext>
              </a:extLst>
            </p:cNvPr>
            <p:cNvSpPr txBox="1"/>
            <p:nvPr/>
          </p:nvSpPr>
          <p:spPr>
            <a:xfrm>
              <a:off x="8284029" y="1459855"/>
              <a:ext cx="16328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Helvetica" pitchFamily="2" charset="0"/>
                </a:rPr>
                <a:t>Fast core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B98B1B0-0799-5502-A58B-E6C8DADB8858}"/>
              </a:ext>
            </a:extLst>
          </p:cNvPr>
          <p:cNvGrpSpPr/>
          <p:nvPr/>
        </p:nvGrpSpPr>
        <p:grpSpPr>
          <a:xfrm>
            <a:off x="10178143" y="500061"/>
            <a:ext cx="1817914" cy="1325563"/>
            <a:chOff x="8186057" y="1027906"/>
            <a:chExt cx="1817914" cy="1325563"/>
          </a:xfrm>
        </p:grpSpPr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9ADA778C-E0A0-6722-879F-E6A90E2D330E}"/>
                </a:ext>
              </a:extLst>
            </p:cNvPr>
            <p:cNvSpPr/>
            <p:nvPr/>
          </p:nvSpPr>
          <p:spPr>
            <a:xfrm>
              <a:off x="8186057" y="1027906"/>
              <a:ext cx="1817914" cy="1325563"/>
            </a:xfrm>
            <a:prstGeom prst="roundRect">
              <a:avLst/>
            </a:prstGeom>
            <a:solidFill>
              <a:schemeClr val="accent6">
                <a:alpha val="16288"/>
              </a:schemeClr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tx1"/>
                </a:solidFill>
                <a:latin typeface="Helvetica" pitchFamily="2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978A36A-38C0-378E-C22B-E419B8B7065B}"/>
                </a:ext>
              </a:extLst>
            </p:cNvPr>
            <p:cNvSpPr txBox="1"/>
            <p:nvPr/>
          </p:nvSpPr>
          <p:spPr>
            <a:xfrm>
              <a:off x="8284029" y="1459855"/>
              <a:ext cx="16328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Helvetica" pitchFamily="2" charset="0"/>
                </a:rPr>
                <a:t>Fast core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E393536-3E1E-BD8D-7B09-D08AEA1A9A3F}"/>
              </a:ext>
            </a:extLst>
          </p:cNvPr>
          <p:cNvGrpSpPr/>
          <p:nvPr/>
        </p:nvGrpSpPr>
        <p:grpSpPr>
          <a:xfrm>
            <a:off x="8240486" y="1960561"/>
            <a:ext cx="1817914" cy="1325563"/>
            <a:chOff x="8186057" y="1027906"/>
            <a:chExt cx="1817914" cy="1325563"/>
          </a:xfrm>
        </p:grpSpPr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B99F7100-4D08-1C9B-AFE5-A693A2B1DD00}"/>
                </a:ext>
              </a:extLst>
            </p:cNvPr>
            <p:cNvSpPr/>
            <p:nvPr/>
          </p:nvSpPr>
          <p:spPr>
            <a:xfrm>
              <a:off x="8186057" y="1027906"/>
              <a:ext cx="1817914" cy="1325563"/>
            </a:xfrm>
            <a:prstGeom prst="roundRect">
              <a:avLst/>
            </a:prstGeom>
            <a:solidFill>
              <a:schemeClr val="accent6">
                <a:alpha val="16288"/>
              </a:schemeClr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tx1"/>
                </a:solidFill>
                <a:latin typeface="Helvetica" pitchFamily="2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6519C1F-83C9-890F-365F-22F6E51E47DA}"/>
                </a:ext>
              </a:extLst>
            </p:cNvPr>
            <p:cNvSpPr txBox="1"/>
            <p:nvPr/>
          </p:nvSpPr>
          <p:spPr>
            <a:xfrm>
              <a:off x="8284029" y="1459855"/>
              <a:ext cx="16328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Helvetica" pitchFamily="2" charset="0"/>
                </a:rPr>
                <a:t>Fast core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3D1DB84-67B5-1263-15F6-15EAACC85942}"/>
              </a:ext>
            </a:extLst>
          </p:cNvPr>
          <p:cNvGrpSpPr/>
          <p:nvPr/>
        </p:nvGrpSpPr>
        <p:grpSpPr>
          <a:xfrm>
            <a:off x="10178143" y="1960559"/>
            <a:ext cx="1817914" cy="1325563"/>
            <a:chOff x="8186057" y="1027906"/>
            <a:chExt cx="1817914" cy="1325563"/>
          </a:xfrm>
        </p:grpSpPr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AA465608-5A2B-65A7-C5A6-D41985683801}"/>
                </a:ext>
              </a:extLst>
            </p:cNvPr>
            <p:cNvSpPr/>
            <p:nvPr/>
          </p:nvSpPr>
          <p:spPr>
            <a:xfrm>
              <a:off x="8186057" y="1027906"/>
              <a:ext cx="1817914" cy="1325563"/>
            </a:xfrm>
            <a:prstGeom prst="roundRect">
              <a:avLst/>
            </a:prstGeom>
            <a:solidFill>
              <a:schemeClr val="accent6">
                <a:alpha val="16288"/>
              </a:schemeClr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tx1"/>
                </a:solidFill>
                <a:latin typeface="Helvetica" pitchFamily="2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354EF46-1056-3FED-BD57-EA049C989C36}"/>
                </a:ext>
              </a:extLst>
            </p:cNvPr>
            <p:cNvSpPr txBox="1"/>
            <p:nvPr/>
          </p:nvSpPr>
          <p:spPr>
            <a:xfrm>
              <a:off x="8284029" y="1459855"/>
              <a:ext cx="16328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Helvetica" pitchFamily="2" charset="0"/>
                </a:rPr>
                <a:t>Fast core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9801AA9-55D5-0756-2837-1D13F791F89F}"/>
              </a:ext>
            </a:extLst>
          </p:cNvPr>
          <p:cNvGrpSpPr/>
          <p:nvPr/>
        </p:nvGrpSpPr>
        <p:grpSpPr>
          <a:xfrm>
            <a:off x="8077198" y="4773021"/>
            <a:ext cx="1271083" cy="897178"/>
            <a:chOff x="8186058" y="1225459"/>
            <a:chExt cx="1768925" cy="897178"/>
          </a:xfrm>
        </p:grpSpPr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5CCBE170-89CA-867C-E762-369FF8A6F5A9}"/>
                </a:ext>
              </a:extLst>
            </p:cNvPr>
            <p:cNvSpPr/>
            <p:nvPr/>
          </p:nvSpPr>
          <p:spPr>
            <a:xfrm>
              <a:off x="8186058" y="1225459"/>
              <a:ext cx="1768925" cy="897178"/>
            </a:xfrm>
            <a:prstGeom prst="roundRect">
              <a:avLst/>
            </a:prstGeom>
            <a:solidFill>
              <a:schemeClr val="accent2">
                <a:alpha val="16288"/>
              </a:schemeClr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tx1"/>
                </a:solidFill>
                <a:latin typeface="Helvetica" pitchFamily="2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3D6DCE4-6D31-A4EE-024B-5FF342BD749A}"/>
                </a:ext>
              </a:extLst>
            </p:cNvPr>
            <p:cNvSpPr txBox="1"/>
            <p:nvPr/>
          </p:nvSpPr>
          <p:spPr>
            <a:xfrm>
              <a:off x="8186058" y="1238043"/>
              <a:ext cx="171994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Helvetica" pitchFamily="2" charset="0"/>
                </a:rPr>
                <a:t>Slow core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8BDCEDA-10DC-C633-37E5-D44FE9461D92}"/>
              </a:ext>
            </a:extLst>
          </p:cNvPr>
          <p:cNvGrpSpPr/>
          <p:nvPr/>
        </p:nvGrpSpPr>
        <p:grpSpPr>
          <a:xfrm>
            <a:off x="9368427" y="4763400"/>
            <a:ext cx="1271083" cy="897178"/>
            <a:chOff x="8186058" y="1225459"/>
            <a:chExt cx="1768925" cy="897178"/>
          </a:xfrm>
        </p:grpSpPr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EEEE8DB4-7477-8ECD-280C-689AD5BB4712}"/>
                </a:ext>
              </a:extLst>
            </p:cNvPr>
            <p:cNvSpPr/>
            <p:nvPr/>
          </p:nvSpPr>
          <p:spPr>
            <a:xfrm>
              <a:off x="8186058" y="1225459"/>
              <a:ext cx="1768925" cy="897178"/>
            </a:xfrm>
            <a:prstGeom prst="roundRect">
              <a:avLst/>
            </a:prstGeom>
            <a:solidFill>
              <a:schemeClr val="accent2">
                <a:alpha val="16288"/>
              </a:schemeClr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tx1"/>
                </a:solidFill>
                <a:latin typeface="Helvetica" pitchFamily="2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53F0411-B4EE-D37D-1C8B-EBD9E02DF8B8}"/>
                </a:ext>
              </a:extLst>
            </p:cNvPr>
            <p:cNvSpPr txBox="1"/>
            <p:nvPr/>
          </p:nvSpPr>
          <p:spPr>
            <a:xfrm>
              <a:off x="8186058" y="1238043"/>
              <a:ext cx="171994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Helvetica" pitchFamily="2" charset="0"/>
                </a:rPr>
                <a:t>Slow core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8112FD0-128F-22E5-9A86-5686CF120F9D}"/>
              </a:ext>
            </a:extLst>
          </p:cNvPr>
          <p:cNvGrpSpPr/>
          <p:nvPr/>
        </p:nvGrpSpPr>
        <p:grpSpPr>
          <a:xfrm>
            <a:off x="10681432" y="4752514"/>
            <a:ext cx="1271083" cy="897178"/>
            <a:chOff x="8186058" y="1225459"/>
            <a:chExt cx="1768925" cy="897178"/>
          </a:xfrm>
        </p:grpSpPr>
        <p:sp>
          <p:nvSpPr>
            <p:cNvPr id="27" name="Rounded Rectangle 26">
              <a:extLst>
                <a:ext uri="{FF2B5EF4-FFF2-40B4-BE49-F238E27FC236}">
                  <a16:creationId xmlns:a16="http://schemas.microsoft.com/office/drawing/2014/main" id="{D97F558B-D6EC-8787-2BA8-7A1469B0F0F5}"/>
                </a:ext>
              </a:extLst>
            </p:cNvPr>
            <p:cNvSpPr/>
            <p:nvPr/>
          </p:nvSpPr>
          <p:spPr>
            <a:xfrm>
              <a:off x="8186058" y="1225459"/>
              <a:ext cx="1768925" cy="897178"/>
            </a:xfrm>
            <a:prstGeom prst="roundRect">
              <a:avLst/>
            </a:prstGeom>
            <a:solidFill>
              <a:schemeClr val="accent2">
                <a:alpha val="16288"/>
              </a:schemeClr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tx1"/>
                </a:solidFill>
                <a:latin typeface="Helvetica" pitchFamily="2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47FFEC3-3834-29A7-F601-71BC422C9771}"/>
                </a:ext>
              </a:extLst>
            </p:cNvPr>
            <p:cNvSpPr txBox="1"/>
            <p:nvPr/>
          </p:nvSpPr>
          <p:spPr>
            <a:xfrm>
              <a:off x="8186058" y="1238043"/>
              <a:ext cx="171994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Helvetica" pitchFamily="2" charset="0"/>
                </a:rPr>
                <a:t>Slow core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6BE5F4E-C1CF-50FE-0E83-0B437E727046}"/>
              </a:ext>
            </a:extLst>
          </p:cNvPr>
          <p:cNvGrpSpPr/>
          <p:nvPr/>
        </p:nvGrpSpPr>
        <p:grpSpPr>
          <a:xfrm>
            <a:off x="8077198" y="5706891"/>
            <a:ext cx="1271083" cy="897178"/>
            <a:chOff x="8186058" y="1225459"/>
            <a:chExt cx="1768925" cy="897178"/>
          </a:xfrm>
        </p:grpSpPr>
        <p:sp>
          <p:nvSpPr>
            <p:cNvPr id="30" name="Rounded Rectangle 29">
              <a:extLst>
                <a:ext uri="{FF2B5EF4-FFF2-40B4-BE49-F238E27FC236}">
                  <a16:creationId xmlns:a16="http://schemas.microsoft.com/office/drawing/2014/main" id="{668568AD-3995-F4DC-375B-B8C50D9A5852}"/>
                </a:ext>
              </a:extLst>
            </p:cNvPr>
            <p:cNvSpPr/>
            <p:nvPr/>
          </p:nvSpPr>
          <p:spPr>
            <a:xfrm>
              <a:off x="8186058" y="1225459"/>
              <a:ext cx="1768925" cy="897178"/>
            </a:xfrm>
            <a:prstGeom prst="roundRect">
              <a:avLst/>
            </a:prstGeom>
            <a:solidFill>
              <a:schemeClr val="accent2">
                <a:alpha val="16288"/>
              </a:schemeClr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tx1"/>
                </a:solidFill>
                <a:latin typeface="Helvetica" pitchFamily="2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D170F686-D4E1-4C27-E574-419F324A467E}"/>
                </a:ext>
              </a:extLst>
            </p:cNvPr>
            <p:cNvSpPr txBox="1"/>
            <p:nvPr/>
          </p:nvSpPr>
          <p:spPr>
            <a:xfrm>
              <a:off x="8186058" y="1238043"/>
              <a:ext cx="171994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Helvetica" pitchFamily="2" charset="0"/>
                </a:rPr>
                <a:t>Slow core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79EA915-AC06-5A40-3CF9-EE40F2D7214C}"/>
              </a:ext>
            </a:extLst>
          </p:cNvPr>
          <p:cNvGrpSpPr/>
          <p:nvPr/>
        </p:nvGrpSpPr>
        <p:grpSpPr>
          <a:xfrm>
            <a:off x="9368427" y="5697270"/>
            <a:ext cx="1271083" cy="897178"/>
            <a:chOff x="8186058" y="1225459"/>
            <a:chExt cx="1768925" cy="897178"/>
          </a:xfrm>
        </p:grpSpPr>
        <p:sp>
          <p:nvSpPr>
            <p:cNvPr id="33" name="Rounded Rectangle 32">
              <a:extLst>
                <a:ext uri="{FF2B5EF4-FFF2-40B4-BE49-F238E27FC236}">
                  <a16:creationId xmlns:a16="http://schemas.microsoft.com/office/drawing/2014/main" id="{967597E5-9E63-7837-C478-C36EC163236E}"/>
                </a:ext>
              </a:extLst>
            </p:cNvPr>
            <p:cNvSpPr/>
            <p:nvPr/>
          </p:nvSpPr>
          <p:spPr>
            <a:xfrm>
              <a:off x="8186058" y="1225459"/>
              <a:ext cx="1768925" cy="897178"/>
            </a:xfrm>
            <a:prstGeom prst="roundRect">
              <a:avLst/>
            </a:prstGeom>
            <a:solidFill>
              <a:schemeClr val="accent2">
                <a:alpha val="16288"/>
              </a:schemeClr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tx1"/>
                </a:solidFill>
                <a:latin typeface="Helvetica" pitchFamily="2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D005A83-B0DE-7AF3-159F-EFC7F6D53D2B}"/>
                </a:ext>
              </a:extLst>
            </p:cNvPr>
            <p:cNvSpPr txBox="1"/>
            <p:nvPr/>
          </p:nvSpPr>
          <p:spPr>
            <a:xfrm>
              <a:off x="8186058" y="1238043"/>
              <a:ext cx="171994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Helvetica" pitchFamily="2" charset="0"/>
                </a:rPr>
                <a:t>Slow core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5590B87E-51E5-991A-16C8-A17B82D3CAF4}"/>
              </a:ext>
            </a:extLst>
          </p:cNvPr>
          <p:cNvGrpSpPr/>
          <p:nvPr/>
        </p:nvGrpSpPr>
        <p:grpSpPr>
          <a:xfrm>
            <a:off x="10681432" y="5686384"/>
            <a:ext cx="1271083" cy="897178"/>
            <a:chOff x="8186058" y="1225459"/>
            <a:chExt cx="1768925" cy="897178"/>
          </a:xfrm>
        </p:grpSpPr>
        <p:sp>
          <p:nvSpPr>
            <p:cNvPr id="36" name="Rounded Rectangle 35">
              <a:extLst>
                <a:ext uri="{FF2B5EF4-FFF2-40B4-BE49-F238E27FC236}">
                  <a16:creationId xmlns:a16="http://schemas.microsoft.com/office/drawing/2014/main" id="{29ACBED4-FB52-2D4F-1EC3-3CB33FAD33FB}"/>
                </a:ext>
              </a:extLst>
            </p:cNvPr>
            <p:cNvSpPr/>
            <p:nvPr/>
          </p:nvSpPr>
          <p:spPr>
            <a:xfrm>
              <a:off x="8186058" y="1225459"/>
              <a:ext cx="1768925" cy="897178"/>
            </a:xfrm>
            <a:prstGeom prst="roundRect">
              <a:avLst/>
            </a:prstGeom>
            <a:solidFill>
              <a:schemeClr val="accent2">
                <a:alpha val="16288"/>
              </a:schemeClr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tx1"/>
                </a:solidFill>
                <a:latin typeface="Helvetica" pitchFamily="2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77E08C88-AE90-1B9F-450F-D03A7D63CC5A}"/>
                </a:ext>
              </a:extLst>
            </p:cNvPr>
            <p:cNvSpPr txBox="1"/>
            <p:nvPr/>
          </p:nvSpPr>
          <p:spPr>
            <a:xfrm>
              <a:off x="8186058" y="1238043"/>
              <a:ext cx="171994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Helvetica" pitchFamily="2" charset="0"/>
                </a:rPr>
                <a:t>Slow core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E8479F87-0CEE-2514-066D-C79B1360BD5E}"/>
              </a:ext>
            </a:extLst>
          </p:cNvPr>
          <p:cNvGrpSpPr/>
          <p:nvPr/>
        </p:nvGrpSpPr>
        <p:grpSpPr>
          <a:xfrm>
            <a:off x="8042000" y="3813224"/>
            <a:ext cx="1271083" cy="897178"/>
            <a:chOff x="8186058" y="1225459"/>
            <a:chExt cx="1768925" cy="897178"/>
          </a:xfrm>
        </p:grpSpPr>
        <p:sp>
          <p:nvSpPr>
            <p:cNvPr id="48" name="Rounded Rectangle 47">
              <a:extLst>
                <a:ext uri="{FF2B5EF4-FFF2-40B4-BE49-F238E27FC236}">
                  <a16:creationId xmlns:a16="http://schemas.microsoft.com/office/drawing/2014/main" id="{E5B14C1D-54C1-0630-3C2C-9EA77795C330}"/>
                </a:ext>
              </a:extLst>
            </p:cNvPr>
            <p:cNvSpPr/>
            <p:nvPr/>
          </p:nvSpPr>
          <p:spPr>
            <a:xfrm>
              <a:off x="8186058" y="1225459"/>
              <a:ext cx="1768925" cy="897178"/>
            </a:xfrm>
            <a:prstGeom prst="roundRect">
              <a:avLst/>
            </a:prstGeom>
            <a:solidFill>
              <a:schemeClr val="accent2">
                <a:alpha val="16288"/>
              </a:schemeClr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tx1"/>
                </a:solidFill>
                <a:latin typeface="Helvetica" pitchFamily="2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4576ABDA-FEE7-D978-9D55-12A71A782AEC}"/>
                </a:ext>
              </a:extLst>
            </p:cNvPr>
            <p:cNvSpPr txBox="1"/>
            <p:nvPr/>
          </p:nvSpPr>
          <p:spPr>
            <a:xfrm>
              <a:off x="8186058" y="1238043"/>
              <a:ext cx="171994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Helvetica" pitchFamily="2" charset="0"/>
                </a:rPr>
                <a:t>Slow core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E745C1D0-16EE-0CAE-BB25-68CF55A922C1}"/>
              </a:ext>
            </a:extLst>
          </p:cNvPr>
          <p:cNvGrpSpPr/>
          <p:nvPr/>
        </p:nvGrpSpPr>
        <p:grpSpPr>
          <a:xfrm>
            <a:off x="9333229" y="3803603"/>
            <a:ext cx="1271083" cy="897178"/>
            <a:chOff x="8186058" y="1225459"/>
            <a:chExt cx="1768925" cy="897178"/>
          </a:xfrm>
        </p:grpSpPr>
        <p:sp>
          <p:nvSpPr>
            <p:cNvPr id="51" name="Rounded Rectangle 50">
              <a:extLst>
                <a:ext uri="{FF2B5EF4-FFF2-40B4-BE49-F238E27FC236}">
                  <a16:creationId xmlns:a16="http://schemas.microsoft.com/office/drawing/2014/main" id="{3C7DF2F5-47AA-BA94-BB80-C60E177DCB71}"/>
                </a:ext>
              </a:extLst>
            </p:cNvPr>
            <p:cNvSpPr/>
            <p:nvPr/>
          </p:nvSpPr>
          <p:spPr>
            <a:xfrm>
              <a:off x="8186058" y="1225459"/>
              <a:ext cx="1768925" cy="897178"/>
            </a:xfrm>
            <a:prstGeom prst="roundRect">
              <a:avLst/>
            </a:prstGeom>
            <a:solidFill>
              <a:schemeClr val="accent2">
                <a:alpha val="16288"/>
              </a:schemeClr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tx1"/>
                </a:solidFill>
                <a:latin typeface="Helvetica" pitchFamily="2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7DCBFCCF-4EB6-58CC-A470-23B5F4CB97EC}"/>
                </a:ext>
              </a:extLst>
            </p:cNvPr>
            <p:cNvSpPr txBox="1"/>
            <p:nvPr/>
          </p:nvSpPr>
          <p:spPr>
            <a:xfrm>
              <a:off x="8186058" y="1238043"/>
              <a:ext cx="171994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Helvetica" pitchFamily="2" charset="0"/>
                </a:rPr>
                <a:t>Slow core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A9E8201C-E092-96E0-498C-591CCF9C6FB0}"/>
              </a:ext>
            </a:extLst>
          </p:cNvPr>
          <p:cNvGrpSpPr/>
          <p:nvPr/>
        </p:nvGrpSpPr>
        <p:grpSpPr>
          <a:xfrm>
            <a:off x="10646234" y="3792717"/>
            <a:ext cx="1271083" cy="897178"/>
            <a:chOff x="8186058" y="1225459"/>
            <a:chExt cx="1768925" cy="897178"/>
          </a:xfrm>
        </p:grpSpPr>
        <p:sp>
          <p:nvSpPr>
            <p:cNvPr id="54" name="Rounded Rectangle 53">
              <a:extLst>
                <a:ext uri="{FF2B5EF4-FFF2-40B4-BE49-F238E27FC236}">
                  <a16:creationId xmlns:a16="http://schemas.microsoft.com/office/drawing/2014/main" id="{3F5D2B2E-E3A7-B284-00B6-F22836D22EB4}"/>
                </a:ext>
              </a:extLst>
            </p:cNvPr>
            <p:cNvSpPr/>
            <p:nvPr/>
          </p:nvSpPr>
          <p:spPr>
            <a:xfrm>
              <a:off x="8186058" y="1225459"/>
              <a:ext cx="1768925" cy="897178"/>
            </a:xfrm>
            <a:prstGeom prst="roundRect">
              <a:avLst/>
            </a:prstGeom>
            <a:solidFill>
              <a:schemeClr val="accent2">
                <a:alpha val="16288"/>
              </a:schemeClr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tx1"/>
                </a:solidFill>
                <a:latin typeface="Helvetica" pitchFamily="2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92034728-9CF8-3D45-B5BE-190A60B013E7}"/>
                </a:ext>
              </a:extLst>
            </p:cNvPr>
            <p:cNvSpPr txBox="1"/>
            <p:nvPr/>
          </p:nvSpPr>
          <p:spPr>
            <a:xfrm>
              <a:off x="8186058" y="1238043"/>
              <a:ext cx="171994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Helvetica" pitchFamily="2" charset="0"/>
                </a:rPr>
                <a:t>Slow core</a:t>
              </a:r>
            </a:p>
          </p:txBody>
        </p:sp>
      </p:grp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A9F59E2D-BDEC-9263-A6E9-019A2AE74691}"/>
              </a:ext>
            </a:extLst>
          </p:cNvPr>
          <p:cNvCxnSpPr>
            <a:cxnSpLocks/>
          </p:cNvCxnSpPr>
          <p:nvPr/>
        </p:nvCxnSpPr>
        <p:spPr>
          <a:xfrm>
            <a:off x="9688283" y="1526479"/>
            <a:ext cx="957951" cy="781292"/>
          </a:xfrm>
          <a:prstGeom prst="straightConnector1">
            <a:avLst/>
          </a:prstGeom>
          <a:ln w="50800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0DF4CD5F-E4D2-0BAC-8790-E87CF314AB7C}"/>
              </a:ext>
            </a:extLst>
          </p:cNvPr>
          <p:cNvCxnSpPr>
            <a:cxnSpLocks/>
          </p:cNvCxnSpPr>
          <p:nvPr/>
        </p:nvCxnSpPr>
        <p:spPr>
          <a:xfrm flipV="1">
            <a:off x="9671954" y="1546656"/>
            <a:ext cx="897160" cy="761115"/>
          </a:xfrm>
          <a:prstGeom prst="straightConnector1">
            <a:avLst/>
          </a:prstGeom>
          <a:ln w="50800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" name="Picture 63" descr="A picture containing text, computer, electronics, lined&#10;&#10;Description automatically generated">
            <a:extLst>
              <a:ext uri="{FF2B5EF4-FFF2-40B4-BE49-F238E27FC236}">
                <a16:creationId xmlns:a16="http://schemas.microsoft.com/office/drawing/2014/main" id="{6CBCED31-CCC9-A70D-AF2B-310F878122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4350860" y="2312675"/>
            <a:ext cx="4257722" cy="2705094"/>
          </a:xfrm>
          <a:prstGeom prst="rect">
            <a:avLst/>
          </a:prstGeom>
        </p:spPr>
      </p:pic>
      <p:sp>
        <p:nvSpPr>
          <p:cNvPr id="67" name="Rounded Rectangle 66">
            <a:extLst>
              <a:ext uri="{FF2B5EF4-FFF2-40B4-BE49-F238E27FC236}">
                <a16:creationId xmlns:a16="http://schemas.microsoft.com/office/drawing/2014/main" id="{C2755CC6-8B5A-829D-CAC7-D5F4921F234B}"/>
              </a:ext>
            </a:extLst>
          </p:cNvPr>
          <p:cNvSpPr/>
          <p:nvPr/>
        </p:nvSpPr>
        <p:spPr>
          <a:xfrm>
            <a:off x="8042000" y="365125"/>
            <a:ext cx="4073800" cy="3063875"/>
          </a:xfrm>
          <a:prstGeom prst="roundRect">
            <a:avLst/>
          </a:prstGeom>
          <a:noFill/>
          <a:ln w="50800">
            <a:solidFill>
              <a:schemeClr val="accent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Helvetica" pitchFamily="2" charset="0"/>
            </a:endParaRP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5F3675DB-F43B-B6AD-8F7A-AD6FA68C1B80}"/>
              </a:ext>
            </a:extLst>
          </p:cNvPr>
          <p:cNvCxnSpPr>
            <a:stCxn id="67" idx="1"/>
          </p:cNvCxnSpPr>
          <p:nvPr/>
        </p:nvCxnSpPr>
        <p:spPr>
          <a:xfrm flipH="1">
            <a:off x="7532914" y="1897063"/>
            <a:ext cx="509086" cy="110419"/>
          </a:xfrm>
          <a:prstGeom prst="line">
            <a:avLst/>
          </a:prstGeom>
          <a:ln w="508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ounded Rectangle 69">
            <a:extLst>
              <a:ext uri="{FF2B5EF4-FFF2-40B4-BE49-F238E27FC236}">
                <a16:creationId xmlns:a16="http://schemas.microsoft.com/office/drawing/2014/main" id="{FB672FEE-9DC2-8A2F-B3C4-87F1A34644B8}"/>
              </a:ext>
            </a:extLst>
          </p:cNvPr>
          <p:cNvSpPr/>
          <p:nvPr/>
        </p:nvSpPr>
        <p:spPr>
          <a:xfrm>
            <a:off x="7902229" y="3672298"/>
            <a:ext cx="4190999" cy="3063869"/>
          </a:xfrm>
          <a:prstGeom prst="roundRect">
            <a:avLst/>
          </a:prstGeom>
          <a:noFill/>
          <a:ln w="50800">
            <a:solidFill>
              <a:schemeClr val="accent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Helvetica" pitchFamily="2" charset="0"/>
            </a:endParaRPr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AAC9FDEA-11F7-FFC3-8972-BB00790368D0}"/>
              </a:ext>
            </a:extLst>
          </p:cNvPr>
          <p:cNvCxnSpPr>
            <a:cxnSpLocks/>
          </p:cNvCxnSpPr>
          <p:nvPr/>
        </p:nvCxnSpPr>
        <p:spPr>
          <a:xfrm flipH="1">
            <a:off x="7501879" y="4056503"/>
            <a:ext cx="372311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>
            <a:extLst>
              <a:ext uri="{FF2B5EF4-FFF2-40B4-BE49-F238E27FC236}">
                <a16:creationId xmlns:a16="http://schemas.microsoft.com/office/drawing/2014/main" id="{5B6536A4-0D21-D217-BC5E-5BFFD3B001A6}"/>
              </a:ext>
            </a:extLst>
          </p:cNvPr>
          <p:cNvSpPr txBox="1"/>
          <p:nvPr/>
        </p:nvSpPr>
        <p:spPr>
          <a:xfrm>
            <a:off x="5274131" y="6176963"/>
            <a:ext cx="21414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" pitchFamily="2" charset="0"/>
              </a:rPr>
              <a:t>Server rack</a:t>
            </a:r>
          </a:p>
        </p:txBody>
      </p:sp>
      <p:pic>
        <p:nvPicPr>
          <p:cNvPr id="77" name="Picture 76" descr="A picture containing text&#10;&#10;Description automatically generated">
            <a:extLst>
              <a:ext uri="{FF2B5EF4-FFF2-40B4-BE49-F238E27FC236}">
                <a16:creationId xmlns:a16="http://schemas.microsoft.com/office/drawing/2014/main" id="{8C9564BB-1962-63E8-CE5F-6022A45392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0719" y="1267961"/>
            <a:ext cx="838750" cy="1075320"/>
          </a:xfrm>
          <a:prstGeom prst="rect">
            <a:avLst/>
          </a:prstGeom>
        </p:spPr>
      </p:pic>
      <p:sp>
        <p:nvSpPr>
          <p:cNvPr id="78" name="TextBox 77">
            <a:extLst>
              <a:ext uri="{FF2B5EF4-FFF2-40B4-BE49-F238E27FC236}">
                <a16:creationId xmlns:a16="http://schemas.microsoft.com/office/drawing/2014/main" id="{B9236EA8-20CB-9CCB-7189-D5AEFA97984D}"/>
              </a:ext>
            </a:extLst>
          </p:cNvPr>
          <p:cNvSpPr txBox="1"/>
          <p:nvPr/>
        </p:nvSpPr>
        <p:spPr>
          <a:xfrm>
            <a:off x="436777" y="5974008"/>
            <a:ext cx="44265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" pitchFamily="2" charset="0"/>
              </a:rPr>
              <a:t>Discussion applies to both hyperthreaded or multicore</a:t>
            </a:r>
          </a:p>
        </p:txBody>
      </p:sp>
      <p:pic>
        <p:nvPicPr>
          <p:cNvPr id="80" name="Picture 79" descr="A picture containing shape&#10;&#10;Description automatically generated">
            <a:extLst>
              <a:ext uri="{FF2B5EF4-FFF2-40B4-BE49-F238E27FC236}">
                <a16:creationId xmlns:a16="http://schemas.microsoft.com/office/drawing/2014/main" id="{E3A06089-2251-0508-3A03-DC24BDBE7D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0775" y="4339607"/>
            <a:ext cx="1514736" cy="151473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55A565E-8810-0C9D-4A4D-DBB5BA11AD3E}"/>
              </a:ext>
            </a:extLst>
          </p:cNvPr>
          <p:cNvSpPr txBox="1"/>
          <p:nvPr/>
        </p:nvSpPr>
        <p:spPr>
          <a:xfrm>
            <a:off x="76200" y="134292"/>
            <a:ext cx="51477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" pitchFamily="2" charset="0"/>
              </a:rPr>
              <a:t>Assume: one thread == one core</a:t>
            </a:r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BFD3D9A0-EC89-F54E-E1AB-6B7148A0EB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72" y="4683842"/>
            <a:ext cx="711558" cy="912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055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70" grpId="0" animBg="1"/>
      <p:bldP spid="76" grpId="0"/>
      <p:bldP spid="7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C868E6-D048-558D-6F28-BA923A27A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Two kinds of parallelism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C72806-5A4A-B372-20FD-FA7FF9BDB9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3916" y="1539267"/>
            <a:ext cx="6930719" cy="5318733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C00000"/>
                </a:solidFill>
              </a:rPr>
              <a:t>Data parallelism</a:t>
            </a:r>
            <a:r>
              <a:rPr lang="en-US" dirty="0"/>
              <a:t>: independent compute over shards of data</a:t>
            </a:r>
          </a:p>
          <a:p>
            <a:pPr lvl="1"/>
            <a:r>
              <a:rPr lang="en-US" dirty="0"/>
              <a:t>Fast interconnects not as critical</a:t>
            </a:r>
          </a:p>
          <a:p>
            <a:pPr lvl="1"/>
            <a:r>
              <a:rPr lang="en-US" dirty="0"/>
              <a:t>Stateless: little coordination within a request</a:t>
            </a:r>
          </a:p>
          <a:p>
            <a:r>
              <a:rPr lang="en-US" dirty="0">
                <a:solidFill>
                  <a:srgbClr val="C00000"/>
                </a:solidFill>
              </a:rPr>
              <a:t>Request parallelism</a:t>
            </a:r>
            <a:r>
              <a:rPr lang="en-US" dirty="0"/>
              <a:t>: independent compute across requests</a:t>
            </a:r>
          </a:p>
          <a:p>
            <a:pPr lvl="1"/>
            <a:r>
              <a:rPr lang="en-US" dirty="0"/>
              <a:t>More machines for more requests</a:t>
            </a:r>
          </a:p>
          <a:p>
            <a:pPr lvl="1"/>
            <a:r>
              <a:rPr lang="en-US" dirty="0"/>
              <a:t>Shard itself can be replicated for throughput</a:t>
            </a:r>
          </a:p>
          <a:p>
            <a:r>
              <a:rPr lang="en-US" dirty="0">
                <a:solidFill>
                  <a:srgbClr val="C00000"/>
                </a:solidFill>
              </a:rPr>
              <a:t>Need lower latency?</a:t>
            </a:r>
            <a:r>
              <a:rPr lang="en-US" dirty="0"/>
              <a:t>  </a:t>
            </a:r>
          </a:p>
          <a:p>
            <a:r>
              <a:rPr lang="en-US" dirty="0"/>
              <a:t>Compensate slow cores with smaller shard (add more shards)</a:t>
            </a:r>
          </a:p>
          <a:p>
            <a:pPr lvl="1"/>
            <a:r>
              <a:rPr lang="en-US" dirty="0"/>
              <a:t>Each shard becomes more available</a:t>
            </a:r>
          </a:p>
          <a:p>
            <a:r>
              <a:rPr lang="en-US" dirty="0"/>
              <a:t>Turn throughput into latency advantage</a:t>
            </a:r>
          </a:p>
          <a:p>
            <a:endParaRPr lang="en-US" dirty="0"/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2C814D1E-3AE8-5EDF-5BF6-FA0AA0808B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7238" y="231662"/>
            <a:ext cx="1518373" cy="1729014"/>
          </a:xfrm>
          <a:prstGeom prst="rect">
            <a:avLst/>
          </a:prstGeom>
        </p:spPr>
      </p:pic>
      <p:pic>
        <p:nvPicPr>
          <p:cNvPr id="4" name="Picture 25">
            <a:extLst>
              <a:ext uri="{FF2B5EF4-FFF2-40B4-BE49-F238E27FC236}">
                <a16:creationId xmlns:a16="http://schemas.microsoft.com/office/drawing/2014/main" id="{2571787C-795D-AF18-7A12-E857762BED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1373" y="2028144"/>
            <a:ext cx="1188360" cy="1574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381CDB40-709D-D5DE-4FB1-EA2C7ED7E6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6008" y="2873482"/>
            <a:ext cx="550539" cy="626914"/>
          </a:xfrm>
          <a:prstGeom prst="rect">
            <a:avLst/>
          </a:prstGeom>
        </p:spPr>
      </p:pic>
      <p:pic>
        <p:nvPicPr>
          <p:cNvPr id="16" name="Picture 25">
            <a:extLst>
              <a:ext uri="{FF2B5EF4-FFF2-40B4-BE49-F238E27FC236}">
                <a16:creationId xmlns:a16="http://schemas.microsoft.com/office/drawing/2014/main" id="{8A120CBF-81B8-6B1C-AE07-860E005DD8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1716" y="2028144"/>
            <a:ext cx="1188360" cy="1574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A9637495-BACD-44D9-AC9A-26F86B6BFF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6351" y="2873482"/>
            <a:ext cx="550539" cy="626914"/>
          </a:xfrm>
          <a:prstGeom prst="rect">
            <a:avLst/>
          </a:prstGeom>
        </p:spPr>
      </p:pic>
      <p:pic>
        <p:nvPicPr>
          <p:cNvPr id="19" name="Picture 25">
            <a:extLst>
              <a:ext uri="{FF2B5EF4-FFF2-40B4-BE49-F238E27FC236}">
                <a16:creationId xmlns:a16="http://schemas.microsoft.com/office/drawing/2014/main" id="{9513CC38-337D-E07C-6A0F-2ECACAB9DE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6070" y="2086101"/>
            <a:ext cx="1188360" cy="1574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C32F5DAB-6D59-191A-37E4-32D6E7F051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0705" y="2931439"/>
            <a:ext cx="550539" cy="626914"/>
          </a:xfrm>
          <a:prstGeom prst="rect">
            <a:avLst/>
          </a:prstGeom>
        </p:spPr>
      </p:pic>
      <p:pic>
        <p:nvPicPr>
          <p:cNvPr id="22" name="Picture 25">
            <a:extLst>
              <a:ext uri="{FF2B5EF4-FFF2-40B4-BE49-F238E27FC236}">
                <a16:creationId xmlns:a16="http://schemas.microsoft.com/office/drawing/2014/main" id="{8169B983-9C07-B7D8-6332-788177E135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8606" y="3940361"/>
            <a:ext cx="1188360" cy="1574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F81B9B4C-83F7-F6D1-63A8-68BA9E4EDC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3241" y="4785699"/>
            <a:ext cx="550539" cy="626914"/>
          </a:xfrm>
          <a:prstGeom prst="rect">
            <a:avLst/>
          </a:prstGeom>
        </p:spPr>
      </p:pic>
      <p:pic>
        <p:nvPicPr>
          <p:cNvPr id="25" name="Picture 25">
            <a:extLst>
              <a:ext uri="{FF2B5EF4-FFF2-40B4-BE49-F238E27FC236}">
                <a16:creationId xmlns:a16="http://schemas.microsoft.com/office/drawing/2014/main" id="{7F1EAA8E-8367-4985-BC61-351268A5CA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8949" y="3940361"/>
            <a:ext cx="1188360" cy="1574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6" name="Picture 25" descr="Icon&#10;&#10;Description automatically generated">
            <a:extLst>
              <a:ext uri="{FF2B5EF4-FFF2-40B4-BE49-F238E27FC236}">
                <a16:creationId xmlns:a16="http://schemas.microsoft.com/office/drawing/2014/main" id="{D3D9C787-D53C-2CFB-CEB0-F90D98187F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3584" y="4785699"/>
            <a:ext cx="550539" cy="626914"/>
          </a:xfrm>
          <a:prstGeom prst="rect">
            <a:avLst/>
          </a:prstGeom>
        </p:spPr>
      </p:pic>
      <p:pic>
        <p:nvPicPr>
          <p:cNvPr id="28" name="Picture 25">
            <a:extLst>
              <a:ext uri="{FF2B5EF4-FFF2-40B4-BE49-F238E27FC236}">
                <a16:creationId xmlns:a16="http://schemas.microsoft.com/office/drawing/2014/main" id="{5B07B4D0-DE34-5C6A-40A9-91B00E43A1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3303" y="3998318"/>
            <a:ext cx="1188360" cy="1574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9" name="Picture 28" descr="Icon&#10;&#10;Description automatically generated">
            <a:extLst>
              <a:ext uri="{FF2B5EF4-FFF2-40B4-BE49-F238E27FC236}">
                <a16:creationId xmlns:a16="http://schemas.microsoft.com/office/drawing/2014/main" id="{D352DDF5-117C-5F8E-DE5F-DEA6E2CF28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7938" y="4843656"/>
            <a:ext cx="550539" cy="626914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F63DE38C-982A-85A6-427F-85B0811AB6E7}"/>
              </a:ext>
            </a:extLst>
          </p:cNvPr>
          <p:cNvSpPr txBox="1"/>
          <p:nvPr/>
        </p:nvSpPr>
        <p:spPr>
          <a:xfrm>
            <a:off x="8648462" y="2836877"/>
            <a:ext cx="407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" pitchFamily="2" charset="0"/>
              </a:rPr>
              <a:t>1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2E4492D-80FD-8F1A-3E66-3DFCEFF45389}"/>
              </a:ext>
            </a:extLst>
          </p:cNvPr>
          <p:cNvSpPr txBox="1"/>
          <p:nvPr/>
        </p:nvSpPr>
        <p:spPr>
          <a:xfrm>
            <a:off x="9791168" y="2873481"/>
            <a:ext cx="407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" pitchFamily="2" charset="0"/>
              </a:rPr>
              <a:t>2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EB6DE3E-8340-DE05-6851-CFC5A57FD58C}"/>
              </a:ext>
            </a:extLst>
          </p:cNvPr>
          <p:cNvSpPr txBox="1"/>
          <p:nvPr/>
        </p:nvSpPr>
        <p:spPr>
          <a:xfrm>
            <a:off x="10872922" y="2931439"/>
            <a:ext cx="407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" pitchFamily="2" charset="0"/>
              </a:rPr>
              <a:t>3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EAC5C5E-D963-1F2D-0276-BA68E2B43F2C}"/>
              </a:ext>
            </a:extLst>
          </p:cNvPr>
          <p:cNvSpPr txBox="1"/>
          <p:nvPr/>
        </p:nvSpPr>
        <p:spPr>
          <a:xfrm>
            <a:off x="8630084" y="4741147"/>
            <a:ext cx="407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" pitchFamily="2" charset="0"/>
              </a:rPr>
              <a:t>4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A02E669-6C9D-DB58-523D-AAE215914E9A}"/>
              </a:ext>
            </a:extLst>
          </p:cNvPr>
          <p:cNvSpPr txBox="1"/>
          <p:nvPr/>
        </p:nvSpPr>
        <p:spPr>
          <a:xfrm>
            <a:off x="9772790" y="4777751"/>
            <a:ext cx="407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" pitchFamily="2" charset="0"/>
              </a:rPr>
              <a:t>5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233E41E-BB08-00A6-256F-12830707E5DF}"/>
              </a:ext>
            </a:extLst>
          </p:cNvPr>
          <p:cNvSpPr txBox="1"/>
          <p:nvPr/>
        </p:nvSpPr>
        <p:spPr>
          <a:xfrm>
            <a:off x="10854544" y="4835709"/>
            <a:ext cx="407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" pitchFamily="2" charset="0"/>
              </a:rPr>
              <a:t>6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4E99693A-014F-03C6-3219-2AA05E8D6D29}"/>
              </a:ext>
            </a:extLst>
          </p:cNvPr>
          <p:cNvGrpSpPr/>
          <p:nvPr/>
        </p:nvGrpSpPr>
        <p:grpSpPr>
          <a:xfrm>
            <a:off x="7350947" y="5568342"/>
            <a:ext cx="2558273" cy="1132107"/>
            <a:chOff x="7408440" y="5573079"/>
            <a:chExt cx="2558273" cy="1132107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AF451512-9990-B7EE-6D4B-F3CE8DFF86AE}"/>
                </a:ext>
              </a:extLst>
            </p:cNvPr>
            <p:cNvGrpSpPr/>
            <p:nvPr/>
          </p:nvGrpSpPr>
          <p:grpSpPr>
            <a:xfrm>
              <a:off x="7408440" y="5573079"/>
              <a:ext cx="800166" cy="1098383"/>
              <a:chOff x="8582322" y="2402013"/>
              <a:chExt cx="800166" cy="1098383"/>
            </a:xfrm>
          </p:grpSpPr>
          <p:pic>
            <p:nvPicPr>
              <p:cNvPr id="31" name="Picture 25">
                <a:extLst>
                  <a:ext uri="{FF2B5EF4-FFF2-40B4-BE49-F238E27FC236}">
                    <a16:creationId xmlns:a16="http://schemas.microsoft.com/office/drawing/2014/main" id="{1B56FF22-29D7-918D-5B60-C4199992091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582322" y="2402013"/>
                <a:ext cx="800166" cy="10603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pic>
          <p:pic>
            <p:nvPicPr>
              <p:cNvPr id="32" name="Picture 31" descr="Icon&#10;&#10;Description automatically generated">
                <a:extLst>
                  <a:ext uri="{FF2B5EF4-FFF2-40B4-BE49-F238E27FC236}">
                    <a16:creationId xmlns:a16="http://schemas.microsoft.com/office/drawing/2014/main" id="{61186933-CF35-E41F-85A9-63BF79EB68A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8616008" y="2873482"/>
                <a:ext cx="550539" cy="626914"/>
              </a:xfrm>
              <a:prstGeom prst="rect">
                <a:avLst/>
              </a:prstGeom>
            </p:spPr>
          </p:pic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D578ACF6-3CB0-2B9E-A24D-39A3182134B7}"/>
                </a:ext>
              </a:extLst>
            </p:cNvPr>
            <p:cNvGrpSpPr/>
            <p:nvPr/>
          </p:nvGrpSpPr>
          <p:grpSpPr>
            <a:xfrm>
              <a:off x="8323614" y="5582590"/>
              <a:ext cx="800166" cy="1098383"/>
              <a:chOff x="8582322" y="2402013"/>
              <a:chExt cx="800166" cy="1098383"/>
            </a:xfrm>
          </p:grpSpPr>
          <p:pic>
            <p:nvPicPr>
              <p:cNvPr id="34" name="Picture 25">
                <a:extLst>
                  <a:ext uri="{FF2B5EF4-FFF2-40B4-BE49-F238E27FC236}">
                    <a16:creationId xmlns:a16="http://schemas.microsoft.com/office/drawing/2014/main" id="{83359BA0-56E5-53F9-DDE1-58A0B21C12F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582322" y="2402013"/>
                <a:ext cx="800166" cy="10603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pic>
          <p:pic>
            <p:nvPicPr>
              <p:cNvPr id="35" name="Picture 34" descr="Icon&#10;&#10;Description automatically generated">
                <a:extLst>
                  <a:ext uri="{FF2B5EF4-FFF2-40B4-BE49-F238E27FC236}">
                    <a16:creationId xmlns:a16="http://schemas.microsoft.com/office/drawing/2014/main" id="{E7CFD9E1-28CC-9D37-F886-C00045AF5A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8616008" y="2873482"/>
                <a:ext cx="550539" cy="626914"/>
              </a:xfrm>
              <a:prstGeom prst="rect">
                <a:avLst/>
              </a:prstGeom>
            </p:spPr>
          </p:pic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167F1AC0-9559-8E71-E5E1-A32562141418}"/>
                </a:ext>
              </a:extLst>
            </p:cNvPr>
            <p:cNvGrpSpPr/>
            <p:nvPr/>
          </p:nvGrpSpPr>
          <p:grpSpPr>
            <a:xfrm>
              <a:off x="9166547" y="5606803"/>
              <a:ext cx="800166" cy="1098383"/>
              <a:chOff x="8582322" y="2402013"/>
              <a:chExt cx="800166" cy="1098383"/>
            </a:xfrm>
          </p:grpSpPr>
          <p:pic>
            <p:nvPicPr>
              <p:cNvPr id="37" name="Picture 25">
                <a:extLst>
                  <a:ext uri="{FF2B5EF4-FFF2-40B4-BE49-F238E27FC236}">
                    <a16:creationId xmlns:a16="http://schemas.microsoft.com/office/drawing/2014/main" id="{783A66CE-B06C-ABA3-7D6F-823FE66A717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582322" y="2402013"/>
                <a:ext cx="800166" cy="10603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pic>
          <p:pic>
            <p:nvPicPr>
              <p:cNvPr id="38" name="Picture 37" descr="Icon&#10;&#10;Description automatically generated">
                <a:extLst>
                  <a:ext uri="{FF2B5EF4-FFF2-40B4-BE49-F238E27FC236}">
                    <a16:creationId xmlns:a16="http://schemas.microsoft.com/office/drawing/2014/main" id="{E526E1AE-5D03-9400-30D2-CBFCC0E58C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8616008" y="2873482"/>
                <a:ext cx="550539" cy="626914"/>
              </a:xfrm>
              <a:prstGeom prst="rect">
                <a:avLst/>
              </a:prstGeom>
            </p:spPr>
          </p:pic>
        </p:grp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8372FAB8-00C7-53F1-1BF0-34EE1D98CDCB}"/>
                </a:ext>
              </a:extLst>
            </p:cNvPr>
            <p:cNvSpPr txBox="1"/>
            <p:nvPr/>
          </p:nvSpPr>
          <p:spPr>
            <a:xfrm>
              <a:off x="7508704" y="6011200"/>
              <a:ext cx="4074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Helvetica" pitchFamily="2" charset="0"/>
                </a:rPr>
                <a:t>4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AD060FB5-4AEB-F603-2AF1-2D74C2E3109A}"/>
                </a:ext>
              </a:extLst>
            </p:cNvPr>
            <p:cNvSpPr txBox="1"/>
            <p:nvPr/>
          </p:nvSpPr>
          <p:spPr>
            <a:xfrm>
              <a:off x="8398681" y="6075210"/>
              <a:ext cx="4074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Helvetica" pitchFamily="2" charset="0"/>
                </a:rPr>
                <a:t>4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D1D86999-DFEC-DEF2-230B-E6B5000882B5}"/>
                </a:ext>
              </a:extLst>
            </p:cNvPr>
            <p:cNvSpPr txBox="1"/>
            <p:nvPr/>
          </p:nvSpPr>
          <p:spPr>
            <a:xfrm>
              <a:off x="9235996" y="6100395"/>
              <a:ext cx="4074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Helvetica" pitchFamily="2" charset="0"/>
                </a:rPr>
                <a:t>4</a:t>
              </a:r>
            </a:p>
          </p:txBody>
        </p:sp>
      </p:grpSp>
      <p:pic>
        <p:nvPicPr>
          <p:cNvPr id="48" name="Picture 47" descr="Icon&#10;&#10;Description automatically generated">
            <a:extLst>
              <a:ext uri="{FF2B5EF4-FFF2-40B4-BE49-F238E27FC236}">
                <a16:creationId xmlns:a16="http://schemas.microsoft.com/office/drawing/2014/main" id="{34A0C004-DF9F-63C5-07C7-E6CDF7E931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6904" y="4964026"/>
            <a:ext cx="968495" cy="721220"/>
          </a:xfrm>
          <a:prstGeom prst="rect">
            <a:avLst/>
          </a:prstGeom>
        </p:spPr>
      </p:pic>
      <p:pic>
        <p:nvPicPr>
          <p:cNvPr id="49" name="Picture 48" descr="Icon&#10;&#10;Description automatically generated">
            <a:extLst>
              <a:ext uri="{FF2B5EF4-FFF2-40B4-BE49-F238E27FC236}">
                <a16:creationId xmlns:a16="http://schemas.microsoft.com/office/drawing/2014/main" id="{360CBF6B-2EA7-BD3C-5EF8-4CA42A8E73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29284" y="3533828"/>
            <a:ext cx="897805" cy="678130"/>
          </a:xfrm>
          <a:prstGeom prst="rect">
            <a:avLst/>
          </a:prstGeom>
        </p:spPr>
      </p:pic>
      <p:pic>
        <p:nvPicPr>
          <p:cNvPr id="50" name="Picture 49" descr="Icon&#10;&#10;Description automatically generated">
            <a:extLst>
              <a:ext uri="{FF2B5EF4-FFF2-40B4-BE49-F238E27FC236}">
                <a16:creationId xmlns:a16="http://schemas.microsoft.com/office/drawing/2014/main" id="{4D24F559-E82E-887D-1986-F4876F0B68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32279" y="3775363"/>
            <a:ext cx="897805" cy="678130"/>
          </a:xfrm>
          <a:prstGeom prst="rect">
            <a:avLst/>
          </a:prstGeom>
        </p:spPr>
      </p:pic>
      <p:pic>
        <p:nvPicPr>
          <p:cNvPr id="51" name="Picture 50" descr="Icon&#10;&#10;Description automatically generated">
            <a:extLst>
              <a:ext uri="{FF2B5EF4-FFF2-40B4-BE49-F238E27FC236}">
                <a16:creationId xmlns:a16="http://schemas.microsoft.com/office/drawing/2014/main" id="{16E05D3F-B41B-E87D-B26E-283E717A77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14169" y="5479075"/>
            <a:ext cx="897805" cy="678130"/>
          </a:xfrm>
          <a:prstGeom prst="rect">
            <a:avLst/>
          </a:prstGeom>
        </p:spPr>
      </p:pic>
      <p:pic>
        <p:nvPicPr>
          <p:cNvPr id="52" name="Picture 51" descr="Icon&#10;&#10;Description automatically generated">
            <a:extLst>
              <a:ext uri="{FF2B5EF4-FFF2-40B4-BE49-F238E27FC236}">
                <a16:creationId xmlns:a16="http://schemas.microsoft.com/office/drawing/2014/main" id="{9E3ACB5C-4377-1F3F-7B14-736970F434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13129" y="5883930"/>
            <a:ext cx="897805" cy="678130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28CD10D9-2F66-8933-A1CB-1020528BDEF9}"/>
              </a:ext>
            </a:extLst>
          </p:cNvPr>
          <p:cNvSpPr txBox="1"/>
          <p:nvPr/>
        </p:nvSpPr>
        <p:spPr>
          <a:xfrm>
            <a:off x="7643908" y="3436261"/>
            <a:ext cx="192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" pitchFamily="2" charset="0"/>
              </a:rPr>
              <a:t>a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C674E30A-D302-4D4F-1ACF-37D0137CFA4B}"/>
              </a:ext>
            </a:extLst>
          </p:cNvPr>
          <p:cNvSpPr txBox="1"/>
          <p:nvPr/>
        </p:nvSpPr>
        <p:spPr>
          <a:xfrm>
            <a:off x="8058754" y="3804468"/>
            <a:ext cx="192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" pitchFamily="2" charset="0"/>
              </a:rPr>
              <a:t>b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905BA71-4039-FE39-6149-2493955DBAC2}"/>
              </a:ext>
            </a:extLst>
          </p:cNvPr>
          <p:cNvSpPr txBox="1"/>
          <p:nvPr/>
        </p:nvSpPr>
        <p:spPr>
          <a:xfrm>
            <a:off x="8938388" y="5479804"/>
            <a:ext cx="192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" pitchFamily="2" charset="0"/>
              </a:rPr>
              <a:t>a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2085C7A-316C-6B86-7F9C-5D691B1A1BF4}"/>
              </a:ext>
            </a:extLst>
          </p:cNvPr>
          <p:cNvSpPr txBox="1"/>
          <p:nvPr/>
        </p:nvSpPr>
        <p:spPr>
          <a:xfrm>
            <a:off x="10234123" y="5941887"/>
            <a:ext cx="192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" pitchFamily="2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61316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42" grpId="0"/>
      <p:bldP spid="43" grpId="0"/>
      <p:bldP spid="44" grpId="0"/>
      <p:bldP spid="54" grpId="0"/>
      <p:bldP spid="55" grpId="0"/>
      <p:bldP spid="56" grpId="0"/>
      <p:bldP spid="5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A2FBD1-CBAB-7C48-6EE3-009649744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341" y="69736"/>
            <a:ext cx="3939441" cy="1325563"/>
          </a:xfrm>
        </p:spPr>
        <p:txBody>
          <a:bodyPr/>
          <a:lstStyle/>
          <a:p>
            <a:r>
              <a:rPr lang="en-US" dirty="0"/>
              <a:t>Google search</a:t>
            </a:r>
          </a:p>
        </p:txBody>
      </p:sp>
      <p:pic>
        <p:nvPicPr>
          <p:cNvPr id="4" name="Picture 25">
            <a:extLst>
              <a:ext uri="{FF2B5EF4-FFF2-40B4-BE49-F238E27FC236}">
                <a16:creationId xmlns:a16="http://schemas.microsoft.com/office/drawing/2014/main" id="{D8489670-4E2E-4996-4642-C63717E2DC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5711" y="1203550"/>
            <a:ext cx="731563" cy="969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5" name="Picture 4" descr="A screen shot of a computer&#10;&#10;Description automatically generated">
            <a:extLst>
              <a:ext uri="{FF2B5EF4-FFF2-40B4-BE49-F238E27FC236}">
                <a16:creationId xmlns:a16="http://schemas.microsoft.com/office/drawing/2014/main" id="{8644B7C1-CDA6-1233-9A4E-3DE21E9ECF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153" y="1169671"/>
            <a:ext cx="788653" cy="1104114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61046F-BD64-A82E-314E-0EE813BC13CD}"/>
              </a:ext>
            </a:extLst>
          </p:cNvPr>
          <p:cNvCxnSpPr>
            <a:cxnSpLocks/>
            <a:stCxn id="5" idx="2"/>
          </p:cNvCxnSpPr>
          <p:nvPr/>
        </p:nvCxnSpPr>
        <p:spPr>
          <a:xfrm flipH="1">
            <a:off x="1289538" y="2273784"/>
            <a:ext cx="0" cy="4464000"/>
          </a:xfrm>
          <a:prstGeom prst="line">
            <a:avLst/>
          </a:prstGeom>
          <a:ln w="508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14E1FC2-7369-2936-1ED2-295D22C7000A}"/>
              </a:ext>
            </a:extLst>
          </p:cNvPr>
          <p:cNvCxnSpPr>
            <a:cxnSpLocks/>
          </p:cNvCxnSpPr>
          <p:nvPr/>
        </p:nvCxnSpPr>
        <p:spPr>
          <a:xfrm>
            <a:off x="3101802" y="2307664"/>
            <a:ext cx="0" cy="2791453"/>
          </a:xfrm>
          <a:prstGeom prst="line">
            <a:avLst/>
          </a:prstGeom>
          <a:ln w="508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 room full of computer servers&#10;&#10;Description automatically generated with low confidence">
            <a:extLst>
              <a:ext uri="{FF2B5EF4-FFF2-40B4-BE49-F238E27FC236}">
                <a16:creationId xmlns:a16="http://schemas.microsoft.com/office/drawing/2014/main" id="{BB33CC62-6350-E7E5-9EEE-E8C289683073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11000"/>
          </a:blip>
          <a:stretch>
            <a:fillRect/>
          </a:stretch>
        </p:blipFill>
        <p:spPr>
          <a:xfrm>
            <a:off x="4547756" y="1169671"/>
            <a:ext cx="7516311" cy="3568279"/>
          </a:xfrm>
          <a:prstGeom prst="rect">
            <a:avLst/>
          </a:prstGeom>
        </p:spPr>
      </p:pic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11E6290F-FE9D-3C82-E2C3-46538A7433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0042" y="1239579"/>
            <a:ext cx="1294913" cy="964297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AED24CA-B391-43C9-4863-4BFC16524117}"/>
              </a:ext>
            </a:extLst>
          </p:cNvPr>
          <p:cNvCxnSpPr/>
          <p:nvPr/>
        </p:nvCxnSpPr>
        <p:spPr>
          <a:xfrm flipH="1">
            <a:off x="5474677" y="2273784"/>
            <a:ext cx="0" cy="4127017"/>
          </a:xfrm>
          <a:prstGeom prst="line">
            <a:avLst/>
          </a:prstGeom>
          <a:ln w="508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C1E2F7E-71FB-698E-D191-541CF4C384C9}"/>
              </a:ext>
            </a:extLst>
          </p:cNvPr>
          <p:cNvCxnSpPr/>
          <p:nvPr/>
        </p:nvCxnSpPr>
        <p:spPr>
          <a:xfrm flipH="1">
            <a:off x="7230588" y="2295664"/>
            <a:ext cx="0" cy="4127017"/>
          </a:xfrm>
          <a:prstGeom prst="line">
            <a:avLst/>
          </a:prstGeom>
          <a:ln w="508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A323BA6-DFF8-9088-21FC-B9634D92F8C4}"/>
              </a:ext>
            </a:extLst>
          </p:cNvPr>
          <p:cNvCxnSpPr/>
          <p:nvPr/>
        </p:nvCxnSpPr>
        <p:spPr>
          <a:xfrm flipH="1">
            <a:off x="9036875" y="2257492"/>
            <a:ext cx="0" cy="4127017"/>
          </a:xfrm>
          <a:prstGeom prst="line">
            <a:avLst/>
          </a:prstGeom>
          <a:ln w="508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F3EAD4F-3C29-B1BB-B0BA-B10E3A507204}"/>
              </a:ext>
            </a:extLst>
          </p:cNvPr>
          <p:cNvGrpSpPr/>
          <p:nvPr/>
        </p:nvGrpSpPr>
        <p:grpSpPr>
          <a:xfrm>
            <a:off x="8399569" y="872702"/>
            <a:ext cx="1274611" cy="1384790"/>
            <a:chOff x="8047166" y="1482990"/>
            <a:chExt cx="1274611" cy="1384790"/>
          </a:xfrm>
        </p:grpSpPr>
        <p:pic>
          <p:nvPicPr>
            <p:cNvPr id="16" name="Picture 25">
              <a:extLst>
                <a:ext uri="{FF2B5EF4-FFF2-40B4-BE49-F238E27FC236}">
                  <a16:creationId xmlns:a16="http://schemas.microsoft.com/office/drawing/2014/main" id="{9A2BD35A-C3F2-244F-D810-9ECA94EAB4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47166" y="1482990"/>
              <a:ext cx="731563" cy="9694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pic>
          <p:nvPicPr>
            <p:cNvPr id="18" name="Picture 25">
              <a:extLst>
                <a:ext uri="{FF2B5EF4-FFF2-40B4-BE49-F238E27FC236}">
                  <a16:creationId xmlns:a16="http://schemas.microsoft.com/office/drawing/2014/main" id="{26E21B26-D663-C7F5-3DB1-74C1CEF85B8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3209" y="1616069"/>
              <a:ext cx="731563" cy="9694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pic>
          <p:nvPicPr>
            <p:cNvPr id="19" name="Picture 25">
              <a:extLst>
                <a:ext uri="{FF2B5EF4-FFF2-40B4-BE49-F238E27FC236}">
                  <a16:creationId xmlns:a16="http://schemas.microsoft.com/office/drawing/2014/main" id="{69105E56-D84A-241C-F9ED-3DC9AC2CF7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37814" y="1745946"/>
              <a:ext cx="731563" cy="9694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pic>
          <p:nvPicPr>
            <p:cNvPr id="20" name="Picture 25">
              <a:extLst>
                <a:ext uri="{FF2B5EF4-FFF2-40B4-BE49-F238E27FC236}">
                  <a16:creationId xmlns:a16="http://schemas.microsoft.com/office/drawing/2014/main" id="{A4270ABB-0DA3-FC7F-9E74-955E77123E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90214" y="1898346"/>
              <a:ext cx="731563" cy="9694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</p:grpSp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7D60AEFA-3B2A-9E7A-4220-25F2BCB912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6179" y="1954252"/>
            <a:ext cx="618865" cy="460857"/>
          </a:xfrm>
          <a:prstGeom prst="rect">
            <a:avLst/>
          </a:prstGeom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1D09A53-9E21-0C97-387D-8A66B2AA87E6}"/>
              </a:ext>
            </a:extLst>
          </p:cNvPr>
          <p:cNvCxnSpPr/>
          <p:nvPr/>
        </p:nvCxnSpPr>
        <p:spPr>
          <a:xfrm flipH="1">
            <a:off x="11241865" y="2307664"/>
            <a:ext cx="0" cy="4127017"/>
          </a:xfrm>
          <a:prstGeom prst="line">
            <a:avLst/>
          </a:prstGeom>
          <a:ln w="508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>
            <a:extLst>
              <a:ext uri="{FF2B5EF4-FFF2-40B4-BE49-F238E27FC236}">
                <a16:creationId xmlns:a16="http://schemas.microsoft.com/office/drawing/2014/main" id="{932AA4C5-6725-0254-791D-18D14DE8A188}"/>
              </a:ext>
            </a:extLst>
          </p:cNvPr>
          <p:cNvGrpSpPr/>
          <p:nvPr/>
        </p:nvGrpSpPr>
        <p:grpSpPr>
          <a:xfrm>
            <a:off x="10604559" y="922874"/>
            <a:ext cx="1274611" cy="1384790"/>
            <a:chOff x="8047166" y="1482990"/>
            <a:chExt cx="1274611" cy="1384790"/>
          </a:xfrm>
        </p:grpSpPr>
        <p:pic>
          <p:nvPicPr>
            <p:cNvPr id="31" name="Picture 25">
              <a:extLst>
                <a:ext uri="{FF2B5EF4-FFF2-40B4-BE49-F238E27FC236}">
                  <a16:creationId xmlns:a16="http://schemas.microsoft.com/office/drawing/2014/main" id="{AB946203-732D-0B02-9BDA-62F28B827B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47166" y="1482990"/>
              <a:ext cx="731563" cy="9694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pic>
          <p:nvPicPr>
            <p:cNvPr id="32" name="Picture 25">
              <a:extLst>
                <a:ext uri="{FF2B5EF4-FFF2-40B4-BE49-F238E27FC236}">
                  <a16:creationId xmlns:a16="http://schemas.microsoft.com/office/drawing/2014/main" id="{9665D208-4E48-880C-5070-3FC97248EC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3209" y="1616069"/>
              <a:ext cx="731563" cy="9694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pic>
          <p:nvPicPr>
            <p:cNvPr id="33" name="Picture 25">
              <a:extLst>
                <a:ext uri="{FF2B5EF4-FFF2-40B4-BE49-F238E27FC236}">
                  <a16:creationId xmlns:a16="http://schemas.microsoft.com/office/drawing/2014/main" id="{74D93646-87CA-EBA2-19CD-78781F9B70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37814" y="1745946"/>
              <a:ext cx="731563" cy="9694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pic>
          <p:nvPicPr>
            <p:cNvPr id="34" name="Picture 25">
              <a:extLst>
                <a:ext uri="{FF2B5EF4-FFF2-40B4-BE49-F238E27FC236}">
                  <a16:creationId xmlns:a16="http://schemas.microsoft.com/office/drawing/2014/main" id="{7DE6E683-79A8-7B5B-FC09-96DC62B68D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90214" y="1898346"/>
              <a:ext cx="731563" cy="9694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</p:grpSp>
      <p:pic>
        <p:nvPicPr>
          <p:cNvPr id="35" name="Picture 34" descr="Icon&#10;&#10;Description automatically generated">
            <a:extLst>
              <a:ext uri="{FF2B5EF4-FFF2-40B4-BE49-F238E27FC236}">
                <a16:creationId xmlns:a16="http://schemas.microsoft.com/office/drawing/2014/main" id="{82288E26-1BE6-0093-4DB8-3B2E885C45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81169" y="2004424"/>
            <a:ext cx="618865" cy="460857"/>
          </a:xfrm>
          <a:prstGeom prst="rect">
            <a:avLst/>
          </a:prstGeom>
        </p:spPr>
      </p:pic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9415D871-D055-C40C-8B34-9F008FDAA904}"/>
              </a:ext>
            </a:extLst>
          </p:cNvPr>
          <p:cNvCxnSpPr>
            <a:cxnSpLocks/>
          </p:cNvCxnSpPr>
          <p:nvPr/>
        </p:nvCxnSpPr>
        <p:spPr>
          <a:xfrm>
            <a:off x="1441938" y="2495234"/>
            <a:ext cx="1618076" cy="147964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A70569FD-CB11-D95B-6F04-546C252EFF5D}"/>
              </a:ext>
            </a:extLst>
          </p:cNvPr>
          <p:cNvCxnSpPr>
            <a:cxnSpLocks/>
          </p:cNvCxnSpPr>
          <p:nvPr/>
        </p:nvCxnSpPr>
        <p:spPr>
          <a:xfrm flipH="1">
            <a:off x="1465385" y="2777878"/>
            <a:ext cx="1537925" cy="164614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F291C367-C12B-0389-B60E-A3B5FA500B11}"/>
              </a:ext>
            </a:extLst>
          </p:cNvPr>
          <p:cNvCxnSpPr>
            <a:cxnSpLocks/>
          </p:cNvCxnSpPr>
          <p:nvPr/>
        </p:nvCxnSpPr>
        <p:spPr>
          <a:xfrm>
            <a:off x="1406770" y="3166792"/>
            <a:ext cx="2729766" cy="66078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Picture 25">
            <a:extLst>
              <a:ext uri="{FF2B5EF4-FFF2-40B4-BE49-F238E27FC236}">
                <a16:creationId xmlns:a16="http://schemas.microsoft.com/office/drawing/2014/main" id="{FB667758-C6F3-55F4-8AD9-40FE58E1C2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3684" y="1212636"/>
            <a:ext cx="731563" cy="969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EAD2ED8F-3B27-6730-76DE-D540C723196E}"/>
              </a:ext>
            </a:extLst>
          </p:cNvPr>
          <p:cNvCxnSpPr>
            <a:cxnSpLocks/>
            <a:stCxn id="95" idx="2"/>
          </p:cNvCxnSpPr>
          <p:nvPr/>
        </p:nvCxnSpPr>
        <p:spPr>
          <a:xfrm>
            <a:off x="4177876" y="2616929"/>
            <a:ext cx="0" cy="4076948"/>
          </a:xfrm>
          <a:prstGeom prst="line">
            <a:avLst/>
          </a:prstGeom>
          <a:ln w="508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3765F53E-6A80-0F08-D3A5-918F8F1707CF}"/>
              </a:ext>
            </a:extLst>
          </p:cNvPr>
          <p:cNvCxnSpPr>
            <a:cxnSpLocks/>
          </p:cNvCxnSpPr>
          <p:nvPr/>
        </p:nvCxnSpPr>
        <p:spPr>
          <a:xfrm>
            <a:off x="4351479" y="3233610"/>
            <a:ext cx="986269" cy="20419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Group 56">
            <a:extLst>
              <a:ext uri="{FF2B5EF4-FFF2-40B4-BE49-F238E27FC236}">
                <a16:creationId xmlns:a16="http://schemas.microsoft.com/office/drawing/2014/main" id="{4B22AB55-D148-E880-648F-CA7F75B4AE2A}"/>
              </a:ext>
            </a:extLst>
          </p:cNvPr>
          <p:cNvGrpSpPr/>
          <p:nvPr/>
        </p:nvGrpSpPr>
        <p:grpSpPr>
          <a:xfrm>
            <a:off x="6413368" y="952827"/>
            <a:ext cx="1274611" cy="1384790"/>
            <a:chOff x="8047166" y="1482990"/>
            <a:chExt cx="1274611" cy="1384790"/>
          </a:xfrm>
        </p:grpSpPr>
        <p:pic>
          <p:nvPicPr>
            <p:cNvPr id="58" name="Picture 25">
              <a:extLst>
                <a:ext uri="{FF2B5EF4-FFF2-40B4-BE49-F238E27FC236}">
                  <a16:creationId xmlns:a16="http://schemas.microsoft.com/office/drawing/2014/main" id="{5981E8D9-823E-085B-CA18-F6A419BEA3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47166" y="1482990"/>
              <a:ext cx="731563" cy="9694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pic>
          <p:nvPicPr>
            <p:cNvPr id="59" name="Picture 25">
              <a:extLst>
                <a:ext uri="{FF2B5EF4-FFF2-40B4-BE49-F238E27FC236}">
                  <a16:creationId xmlns:a16="http://schemas.microsoft.com/office/drawing/2014/main" id="{DB12F583-E879-C44B-E5F2-B22F3E3228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3209" y="1616069"/>
              <a:ext cx="731563" cy="9694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pic>
          <p:nvPicPr>
            <p:cNvPr id="60" name="Picture 25">
              <a:extLst>
                <a:ext uri="{FF2B5EF4-FFF2-40B4-BE49-F238E27FC236}">
                  <a16:creationId xmlns:a16="http://schemas.microsoft.com/office/drawing/2014/main" id="{C328F58C-2C9D-6CA7-5AE2-4377C60D55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37814" y="1745946"/>
              <a:ext cx="731563" cy="9694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pic>
          <p:nvPicPr>
            <p:cNvPr id="61" name="Picture 25">
              <a:extLst>
                <a:ext uri="{FF2B5EF4-FFF2-40B4-BE49-F238E27FC236}">
                  <a16:creationId xmlns:a16="http://schemas.microsoft.com/office/drawing/2014/main" id="{1E4C36A0-CB57-B72D-4354-9876EC143F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90214" y="1898346"/>
              <a:ext cx="731563" cy="9694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</p:grp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050EE781-BD75-4908-1E8C-058265B3F735}"/>
              </a:ext>
            </a:extLst>
          </p:cNvPr>
          <p:cNvCxnSpPr>
            <a:cxnSpLocks/>
          </p:cNvCxnSpPr>
          <p:nvPr/>
        </p:nvCxnSpPr>
        <p:spPr>
          <a:xfrm>
            <a:off x="5567229" y="3254029"/>
            <a:ext cx="1581205" cy="53525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9F887789-161A-2B4B-F7C4-784D9C1E8118}"/>
              </a:ext>
            </a:extLst>
          </p:cNvPr>
          <p:cNvCxnSpPr>
            <a:cxnSpLocks/>
          </p:cNvCxnSpPr>
          <p:nvPr/>
        </p:nvCxnSpPr>
        <p:spPr>
          <a:xfrm>
            <a:off x="7323139" y="3290798"/>
            <a:ext cx="1610694" cy="75813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4B1AD807-881B-A3A2-D48E-E435E01AF930}"/>
              </a:ext>
            </a:extLst>
          </p:cNvPr>
          <p:cNvCxnSpPr>
            <a:cxnSpLocks/>
          </p:cNvCxnSpPr>
          <p:nvPr/>
        </p:nvCxnSpPr>
        <p:spPr>
          <a:xfrm flipH="1">
            <a:off x="7372420" y="4094634"/>
            <a:ext cx="1554298" cy="300971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D3B02522-163C-6652-7E66-4AC7A01A310B}"/>
              </a:ext>
            </a:extLst>
          </p:cNvPr>
          <p:cNvCxnSpPr>
            <a:cxnSpLocks/>
          </p:cNvCxnSpPr>
          <p:nvPr/>
        </p:nvCxnSpPr>
        <p:spPr>
          <a:xfrm flipH="1">
            <a:off x="7322197" y="5512865"/>
            <a:ext cx="3777837" cy="469153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E49860F1-A3FF-3D0F-C71F-F0309472B1F5}"/>
              </a:ext>
            </a:extLst>
          </p:cNvPr>
          <p:cNvCxnSpPr>
            <a:cxnSpLocks/>
          </p:cNvCxnSpPr>
          <p:nvPr/>
        </p:nvCxnSpPr>
        <p:spPr>
          <a:xfrm>
            <a:off x="7377232" y="4842362"/>
            <a:ext cx="3695107" cy="178367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EE8780EF-1A83-2AC9-44DD-416E38564BA5}"/>
              </a:ext>
            </a:extLst>
          </p:cNvPr>
          <p:cNvCxnSpPr>
            <a:cxnSpLocks/>
          </p:cNvCxnSpPr>
          <p:nvPr/>
        </p:nvCxnSpPr>
        <p:spPr>
          <a:xfrm>
            <a:off x="7336107" y="3420677"/>
            <a:ext cx="1597726" cy="99239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25439716-1519-9F05-400C-014700736911}"/>
              </a:ext>
            </a:extLst>
          </p:cNvPr>
          <p:cNvCxnSpPr>
            <a:cxnSpLocks/>
          </p:cNvCxnSpPr>
          <p:nvPr/>
        </p:nvCxnSpPr>
        <p:spPr>
          <a:xfrm>
            <a:off x="7361829" y="3548210"/>
            <a:ext cx="1598331" cy="150643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76B112CC-D472-43C5-3CF6-79C4D5CA8088}"/>
              </a:ext>
            </a:extLst>
          </p:cNvPr>
          <p:cNvCxnSpPr>
            <a:cxnSpLocks/>
          </p:cNvCxnSpPr>
          <p:nvPr/>
        </p:nvCxnSpPr>
        <p:spPr>
          <a:xfrm flipH="1">
            <a:off x="7361829" y="4258524"/>
            <a:ext cx="1554298" cy="300971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1029F37A-6292-78D4-B6B7-FEA7DE6E4284}"/>
              </a:ext>
            </a:extLst>
          </p:cNvPr>
          <p:cNvCxnSpPr>
            <a:cxnSpLocks/>
          </p:cNvCxnSpPr>
          <p:nvPr/>
        </p:nvCxnSpPr>
        <p:spPr>
          <a:xfrm flipH="1">
            <a:off x="7349935" y="4398424"/>
            <a:ext cx="1554298" cy="300971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C783DDF5-CB41-39A1-00AC-4457FD618CFE}"/>
              </a:ext>
            </a:extLst>
          </p:cNvPr>
          <p:cNvCxnSpPr>
            <a:cxnSpLocks/>
          </p:cNvCxnSpPr>
          <p:nvPr/>
        </p:nvCxnSpPr>
        <p:spPr>
          <a:xfrm>
            <a:off x="7361829" y="4972272"/>
            <a:ext cx="3738205" cy="25369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26FA5401-A0EC-C744-5FBB-972A1460DDBE}"/>
              </a:ext>
            </a:extLst>
          </p:cNvPr>
          <p:cNvCxnSpPr>
            <a:cxnSpLocks/>
          </p:cNvCxnSpPr>
          <p:nvPr/>
        </p:nvCxnSpPr>
        <p:spPr>
          <a:xfrm flipH="1">
            <a:off x="7312743" y="5665265"/>
            <a:ext cx="3777837" cy="469153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FC8605A2-860F-1244-654B-4312ADD92ED9}"/>
              </a:ext>
            </a:extLst>
          </p:cNvPr>
          <p:cNvCxnSpPr>
            <a:cxnSpLocks/>
          </p:cNvCxnSpPr>
          <p:nvPr/>
        </p:nvCxnSpPr>
        <p:spPr>
          <a:xfrm flipH="1">
            <a:off x="7303289" y="5850118"/>
            <a:ext cx="3777837" cy="469153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0D7EF6D4-2E51-BFFF-1E53-937F9DA5C79B}"/>
              </a:ext>
            </a:extLst>
          </p:cNvPr>
          <p:cNvCxnSpPr>
            <a:cxnSpLocks/>
          </p:cNvCxnSpPr>
          <p:nvPr/>
        </p:nvCxnSpPr>
        <p:spPr>
          <a:xfrm>
            <a:off x="7323104" y="5136083"/>
            <a:ext cx="3738205" cy="25369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D028F4FA-20B1-BCFB-1CA3-E437BFDEC927}"/>
              </a:ext>
            </a:extLst>
          </p:cNvPr>
          <p:cNvCxnSpPr>
            <a:cxnSpLocks/>
          </p:cNvCxnSpPr>
          <p:nvPr/>
        </p:nvCxnSpPr>
        <p:spPr>
          <a:xfrm flipH="1">
            <a:off x="4314034" y="6319271"/>
            <a:ext cx="2855763" cy="124496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49EB0EF1-89A8-F614-4B17-4C44B7A1FEE5}"/>
              </a:ext>
            </a:extLst>
          </p:cNvPr>
          <p:cNvCxnSpPr>
            <a:cxnSpLocks/>
          </p:cNvCxnSpPr>
          <p:nvPr/>
        </p:nvCxnSpPr>
        <p:spPr>
          <a:xfrm flipH="1">
            <a:off x="1361479" y="6443767"/>
            <a:ext cx="2494012" cy="10664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>
            <a:extLst>
              <a:ext uri="{FF2B5EF4-FFF2-40B4-BE49-F238E27FC236}">
                <a16:creationId xmlns:a16="http://schemas.microsoft.com/office/drawing/2014/main" id="{7D66CB97-85BB-3E1D-FA5C-F64C179B3269}"/>
              </a:ext>
            </a:extLst>
          </p:cNvPr>
          <p:cNvSpPr txBox="1"/>
          <p:nvPr/>
        </p:nvSpPr>
        <p:spPr>
          <a:xfrm>
            <a:off x="1965382" y="1310376"/>
            <a:ext cx="10248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" pitchFamily="2" charset="0"/>
              </a:rPr>
              <a:t>DNS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81DB70D9-2392-0E16-5D07-1CCA3C256468}"/>
              </a:ext>
            </a:extLst>
          </p:cNvPr>
          <p:cNvSpPr txBox="1"/>
          <p:nvPr/>
        </p:nvSpPr>
        <p:spPr>
          <a:xfrm>
            <a:off x="3665453" y="2155264"/>
            <a:ext cx="10248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" pitchFamily="2" charset="0"/>
              </a:rPr>
              <a:t>GFE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DA0BA9B7-A431-74B2-6E01-FBDDA415E431}"/>
              </a:ext>
            </a:extLst>
          </p:cNvPr>
          <p:cNvSpPr txBox="1"/>
          <p:nvPr/>
        </p:nvSpPr>
        <p:spPr>
          <a:xfrm>
            <a:off x="5188652" y="790626"/>
            <a:ext cx="7927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" pitchFamily="2" charset="0"/>
              </a:rPr>
              <a:t>LB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3EE0CA12-F7BB-CB28-5985-FCF9E372ECD2}"/>
              </a:ext>
            </a:extLst>
          </p:cNvPr>
          <p:cNvSpPr txBox="1"/>
          <p:nvPr/>
        </p:nvSpPr>
        <p:spPr>
          <a:xfrm>
            <a:off x="6466550" y="499585"/>
            <a:ext cx="10080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" pitchFamily="2" charset="0"/>
              </a:rPr>
              <a:t>GWS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07AB77B5-FA00-13D3-5CAF-880AE04F02A9}"/>
              </a:ext>
            </a:extLst>
          </p:cNvPr>
          <p:cNvSpPr txBox="1"/>
          <p:nvPr/>
        </p:nvSpPr>
        <p:spPr>
          <a:xfrm>
            <a:off x="8149569" y="79768"/>
            <a:ext cx="14425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" pitchFamily="2" charset="0"/>
              </a:rPr>
              <a:t>Index servers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6C0BCF3E-33F4-A89C-FF51-B8D4EA2737DC}"/>
              </a:ext>
            </a:extLst>
          </p:cNvPr>
          <p:cNvSpPr txBox="1"/>
          <p:nvPr/>
        </p:nvSpPr>
        <p:spPr>
          <a:xfrm>
            <a:off x="10215353" y="113980"/>
            <a:ext cx="17139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" pitchFamily="2" charset="0"/>
              </a:rPr>
              <a:t>Doc servers</a:t>
            </a:r>
          </a:p>
        </p:txBody>
      </p: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EB369595-F0AF-83D4-5467-148A4251763A}"/>
              </a:ext>
            </a:extLst>
          </p:cNvPr>
          <p:cNvCxnSpPr/>
          <p:nvPr/>
        </p:nvCxnSpPr>
        <p:spPr>
          <a:xfrm>
            <a:off x="967153" y="2495234"/>
            <a:ext cx="0" cy="4160896"/>
          </a:xfrm>
          <a:prstGeom prst="straightConnector1">
            <a:avLst/>
          </a:prstGeom>
          <a:ln w="50800">
            <a:solidFill>
              <a:schemeClr val="tx1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Box 102">
            <a:extLst>
              <a:ext uri="{FF2B5EF4-FFF2-40B4-BE49-F238E27FC236}">
                <a16:creationId xmlns:a16="http://schemas.microsoft.com/office/drawing/2014/main" id="{8B0E3520-2CC1-6335-B875-954AE988D9B7}"/>
              </a:ext>
            </a:extLst>
          </p:cNvPr>
          <p:cNvSpPr txBox="1"/>
          <p:nvPr/>
        </p:nvSpPr>
        <p:spPr>
          <a:xfrm rot="16200000">
            <a:off x="-1148685" y="4164772"/>
            <a:ext cx="34182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All-up SLO (300 </a:t>
            </a:r>
            <a:r>
              <a:rPr lang="en-US" sz="2400" dirty="0" err="1">
                <a:solidFill>
                  <a:srgbClr val="C00000"/>
                </a:solidFill>
                <a:latin typeface="Helvetica" pitchFamily="2" charset="0"/>
              </a:rPr>
              <a:t>ms</a:t>
            </a:r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)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4D694ECB-C6C1-D244-0023-8B496FFA2D2E}"/>
              </a:ext>
            </a:extLst>
          </p:cNvPr>
          <p:cNvSpPr txBox="1"/>
          <p:nvPr/>
        </p:nvSpPr>
        <p:spPr>
          <a:xfrm>
            <a:off x="171094" y="1407591"/>
            <a:ext cx="10248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" pitchFamily="2" charset="0"/>
              </a:rPr>
              <a:t>user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EF23F3E5-09FB-C06F-EA98-43545E87DF73}"/>
              </a:ext>
            </a:extLst>
          </p:cNvPr>
          <p:cNvSpPr txBox="1"/>
          <p:nvPr/>
        </p:nvSpPr>
        <p:spPr>
          <a:xfrm>
            <a:off x="5779031" y="3304391"/>
            <a:ext cx="9527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Pick one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93022340-DD90-DB40-B514-F0CD8DB4C662}"/>
              </a:ext>
            </a:extLst>
          </p:cNvPr>
          <p:cNvSpPr txBox="1"/>
          <p:nvPr/>
        </p:nvSpPr>
        <p:spPr>
          <a:xfrm rot="308638">
            <a:off x="7286930" y="2774265"/>
            <a:ext cx="1463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Partition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454A7D7A-83AE-194C-90F4-785C1CC47504}"/>
              </a:ext>
            </a:extLst>
          </p:cNvPr>
          <p:cNvSpPr txBox="1"/>
          <p:nvPr/>
        </p:nvSpPr>
        <p:spPr>
          <a:xfrm rot="5400000">
            <a:off x="8335885" y="3307036"/>
            <a:ext cx="21289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Word </a:t>
            </a:r>
            <a:r>
              <a:rPr lang="en-US" sz="2400" dirty="0">
                <a:solidFill>
                  <a:srgbClr val="C00000"/>
                </a:solidFill>
                <a:latin typeface="Helvetica" pitchFamily="2" charset="0"/>
                <a:sym typeface="Wingdings" pitchFamily="2" charset="2"/>
              </a:rPr>
              <a:t></a:t>
            </a:r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 Doc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5A395D03-B7FF-C0A6-BD44-57314124E1E9}"/>
              </a:ext>
            </a:extLst>
          </p:cNvPr>
          <p:cNvSpPr txBox="1"/>
          <p:nvPr/>
        </p:nvSpPr>
        <p:spPr>
          <a:xfrm rot="20997876">
            <a:off x="7252856" y="3788356"/>
            <a:ext cx="1685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Aggregate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1BC38686-F786-EAB7-B7C2-6DD693B5A264}"/>
              </a:ext>
            </a:extLst>
          </p:cNvPr>
          <p:cNvSpPr txBox="1"/>
          <p:nvPr/>
        </p:nvSpPr>
        <p:spPr>
          <a:xfrm rot="308638">
            <a:off x="9539528" y="4429644"/>
            <a:ext cx="1463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Partition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4C19C07C-A47F-0031-906F-F4EBDB02F68F}"/>
              </a:ext>
            </a:extLst>
          </p:cNvPr>
          <p:cNvSpPr txBox="1"/>
          <p:nvPr/>
        </p:nvSpPr>
        <p:spPr>
          <a:xfrm rot="20997876">
            <a:off x="9332428" y="5945394"/>
            <a:ext cx="1685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Aggregate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22CFBCE2-7377-2C8B-17EC-CEB7C4546992}"/>
              </a:ext>
            </a:extLst>
          </p:cNvPr>
          <p:cNvSpPr txBox="1"/>
          <p:nvPr/>
        </p:nvSpPr>
        <p:spPr>
          <a:xfrm rot="5400000">
            <a:off x="9872994" y="4238876"/>
            <a:ext cx="35202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(Doc, word) </a:t>
            </a:r>
            <a:r>
              <a:rPr lang="en-US" sz="2400" dirty="0">
                <a:solidFill>
                  <a:srgbClr val="C00000"/>
                </a:solidFill>
                <a:latin typeface="Helvetica" pitchFamily="2" charset="0"/>
                <a:sym typeface="Wingdings" pitchFamily="2" charset="2"/>
              </a:rPr>
              <a:t></a:t>
            </a:r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 Snippet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AFB6AF-E547-FECE-EBC4-60042CD58181}"/>
              </a:ext>
            </a:extLst>
          </p:cNvPr>
          <p:cNvSpPr txBox="1"/>
          <p:nvPr/>
        </p:nvSpPr>
        <p:spPr>
          <a:xfrm>
            <a:off x="5965393" y="4230259"/>
            <a:ext cx="12933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Helvetica" pitchFamily="2" charset="0"/>
              </a:rPr>
              <a:t>Relevant document IDs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356C6A-4548-A20C-B868-FC89F9634E26}"/>
              </a:ext>
            </a:extLst>
          </p:cNvPr>
          <p:cNvSpPr txBox="1"/>
          <p:nvPr/>
        </p:nvSpPr>
        <p:spPr>
          <a:xfrm>
            <a:off x="5952749" y="5455014"/>
            <a:ext cx="12933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Helvetica" pitchFamily="2" charset="0"/>
              </a:rPr>
              <a:t>Snippet results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BEC016CA-7460-E4BF-A827-6865073FC1C0}"/>
              </a:ext>
            </a:extLst>
          </p:cNvPr>
          <p:cNvGrpSpPr/>
          <p:nvPr/>
        </p:nvGrpSpPr>
        <p:grpSpPr>
          <a:xfrm>
            <a:off x="8432315" y="933707"/>
            <a:ext cx="1191767" cy="1216390"/>
            <a:chOff x="8432315" y="933707"/>
            <a:chExt cx="1191767" cy="121639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1DDC74BB-20A9-B5D3-CA2D-E8D5CD72FCA4}"/>
                </a:ext>
              </a:extLst>
            </p:cNvPr>
            <p:cNvGrpSpPr/>
            <p:nvPr/>
          </p:nvGrpSpPr>
          <p:grpSpPr>
            <a:xfrm>
              <a:off x="8432315" y="933707"/>
              <a:ext cx="550539" cy="626914"/>
              <a:chOff x="10300720" y="658007"/>
              <a:chExt cx="550539" cy="626914"/>
            </a:xfrm>
          </p:grpSpPr>
          <p:pic>
            <p:nvPicPr>
              <p:cNvPr id="11" name="Picture 10" descr="Icon&#10;&#10;Description automatically generated">
                <a:extLst>
                  <a:ext uri="{FF2B5EF4-FFF2-40B4-BE49-F238E27FC236}">
                    <a16:creationId xmlns:a16="http://schemas.microsoft.com/office/drawing/2014/main" id="{54A5F96B-E539-ED15-2A69-38C8BE61AE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300720" y="658007"/>
                <a:ext cx="550539" cy="626914"/>
              </a:xfrm>
              <a:prstGeom prst="rect">
                <a:avLst/>
              </a:prstGeom>
            </p:spPr>
          </p:pic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C3016C9-4481-46E1-CA95-BB7B8B59C5A8}"/>
                  </a:ext>
                </a:extLst>
              </p:cNvPr>
              <p:cNvSpPr txBox="1"/>
              <p:nvPr/>
            </p:nvSpPr>
            <p:spPr>
              <a:xfrm>
                <a:off x="10346339" y="659456"/>
                <a:ext cx="40747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Helvetica" pitchFamily="2" charset="0"/>
                  </a:rPr>
                  <a:t>1</a:t>
                </a: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E197734E-B819-A6AB-861E-62B474C82D59}"/>
                </a:ext>
              </a:extLst>
            </p:cNvPr>
            <p:cNvGrpSpPr/>
            <p:nvPr/>
          </p:nvGrpSpPr>
          <p:grpSpPr>
            <a:xfrm>
              <a:off x="9073543" y="1523183"/>
              <a:ext cx="550539" cy="626914"/>
              <a:chOff x="10300720" y="658007"/>
              <a:chExt cx="550539" cy="626914"/>
            </a:xfrm>
          </p:grpSpPr>
          <p:pic>
            <p:nvPicPr>
              <p:cNvPr id="24" name="Picture 23" descr="Icon&#10;&#10;Description automatically generated">
                <a:extLst>
                  <a:ext uri="{FF2B5EF4-FFF2-40B4-BE49-F238E27FC236}">
                    <a16:creationId xmlns:a16="http://schemas.microsoft.com/office/drawing/2014/main" id="{B15AAF99-F189-6556-CF96-682804FE49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300720" y="658007"/>
                <a:ext cx="550539" cy="626914"/>
              </a:xfrm>
              <a:prstGeom prst="rect">
                <a:avLst/>
              </a:prstGeom>
            </p:spPr>
          </p:pic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F4D657A-C316-E9F0-9B09-2541E6CAF0B9}"/>
                  </a:ext>
                </a:extLst>
              </p:cNvPr>
              <p:cNvSpPr txBox="1"/>
              <p:nvPr/>
            </p:nvSpPr>
            <p:spPr>
              <a:xfrm>
                <a:off x="10346339" y="659456"/>
                <a:ext cx="40747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Helvetica" pitchFamily="2" charset="0"/>
                  </a:rPr>
                  <a:t>2</a:t>
                </a:r>
              </a:p>
            </p:txBody>
          </p:sp>
        </p:grp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180944BB-87C7-DD8B-C4AA-D297EF4FE231}"/>
              </a:ext>
            </a:extLst>
          </p:cNvPr>
          <p:cNvGrpSpPr/>
          <p:nvPr/>
        </p:nvGrpSpPr>
        <p:grpSpPr>
          <a:xfrm>
            <a:off x="10695658" y="948368"/>
            <a:ext cx="1191767" cy="1216390"/>
            <a:chOff x="10695658" y="948368"/>
            <a:chExt cx="1191767" cy="1216390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54E41738-113F-3520-BBF3-13F0B5575918}"/>
                </a:ext>
              </a:extLst>
            </p:cNvPr>
            <p:cNvGrpSpPr/>
            <p:nvPr/>
          </p:nvGrpSpPr>
          <p:grpSpPr>
            <a:xfrm>
              <a:off x="10695658" y="948368"/>
              <a:ext cx="550539" cy="626914"/>
              <a:chOff x="10300720" y="658007"/>
              <a:chExt cx="550539" cy="626914"/>
            </a:xfrm>
          </p:grpSpPr>
          <p:pic>
            <p:nvPicPr>
              <p:cNvPr id="27" name="Picture 26" descr="Icon&#10;&#10;Description automatically generated">
                <a:extLst>
                  <a:ext uri="{FF2B5EF4-FFF2-40B4-BE49-F238E27FC236}">
                    <a16:creationId xmlns:a16="http://schemas.microsoft.com/office/drawing/2014/main" id="{924D446B-3B17-1332-8B36-4A4CA5E167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300720" y="658007"/>
                <a:ext cx="550539" cy="626914"/>
              </a:xfrm>
              <a:prstGeom prst="rect">
                <a:avLst/>
              </a:prstGeom>
            </p:spPr>
          </p:pic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5765FDB-CEDF-DE3B-B647-29B9450B60C4}"/>
                  </a:ext>
                </a:extLst>
              </p:cNvPr>
              <p:cNvSpPr txBox="1"/>
              <p:nvPr/>
            </p:nvSpPr>
            <p:spPr>
              <a:xfrm>
                <a:off x="10346339" y="659456"/>
                <a:ext cx="40747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Helvetica" pitchFamily="2" charset="0"/>
                  </a:rPr>
                  <a:t>1</a:t>
                </a:r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C32A9066-4CF6-96AA-8E67-DDC6D22A180F}"/>
                </a:ext>
              </a:extLst>
            </p:cNvPr>
            <p:cNvGrpSpPr/>
            <p:nvPr/>
          </p:nvGrpSpPr>
          <p:grpSpPr>
            <a:xfrm>
              <a:off x="11336886" y="1537844"/>
              <a:ext cx="550539" cy="626914"/>
              <a:chOff x="10300720" y="658007"/>
              <a:chExt cx="550539" cy="626914"/>
            </a:xfrm>
          </p:grpSpPr>
          <p:pic>
            <p:nvPicPr>
              <p:cNvPr id="38" name="Picture 37" descr="Icon&#10;&#10;Description automatically generated">
                <a:extLst>
                  <a:ext uri="{FF2B5EF4-FFF2-40B4-BE49-F238E27FC236}">
                    <a16:creationId xmlns:a16="http://schemas.microsoft.com/office/drawing/2014/main" id="{AFFDCF71-A2D3-AA07-0000-5622489CB1D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300720" y="658007"/>
                <a:ext cx="550539" cy="626914"/>
              </a:xfrm>
              <a:prstGeom prst="rect">
                <a:avLst/>
              </a:prstGeom>
            </p:spPr>
          </p:pic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8CFDE43D-0350-7DC9-3F72-4BE1B5C661B3}"/>
                  </a:ext>
                </a:extLst>
              </p:cNvPr>
              <p:cNvSpPr txBox="1"/>
              <p:nvPr/>
            </p:nvSpPr>
            <p:spPr>
              <a:xfrm>
                <a:off x="10346339" y="659456"/>
                <a:ext cx="40747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Helvetica" pitchFamily="2" charset="0"/>
                  </a:rPr>
                  <a:t>2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81433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95" grpId="0"/>
      <p:bldP spid="97" grpId="0"/>
      <p:bldP spid="98" grpId="0"/>
      <p:bldP spid="99" grpId="0"/>
      <p:bldP spid="100" grpId="0"/>
      <p:bldP spid="103" grpId="0"/>
      <p:bldP spid="106" grpId="0"/>
      <p:bldP spid="107" grpId="0"/>
      <p:bldP spid="108" grpId="0"/>
      <p:bldP spid="109" grpId="0"/>
      <p:bldP spid="110" grpId="0"/>
      <p:bldP spid="111" grpId="0"/>
      <p:bldP spid="112" grpId="0"/>
      <p:bldP spid="113" grpId="0"/>
      <p:bldP spid="3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5651A0-1F95-B496-C8E9-0A75F08D9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Many apps can use partition-aggregate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E02C10-ECDB-3F3E-CAFF-7EFE5138DD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Need low latency, but single-threaded low latency is hard</a:t>
            </a:r>
          </a:p>
          <a:p>
            <a:r>
              <a:rPr lang="en-US" dirty="0"/>
              <a:t>Data parallelism</a:t>
            </a:r>
          </a:p>
          <a:p>
            <a:pPr lvl="1"/>
            <a:r>
              <a:rPr lang="en-US" dirty="0"/>
              <a:t>Little coordination across shards</a:t>
            </a:r>
          </a:p>
          <a:p>
            <a:pPr lvl="1"/>
            <a:r>
              <a:rPr lang="en-US" dirty="0"/>
              <a:t>Inexpensive merges across partial results from shards</a:t>
            </a:r>
          </a:p>
          <a:p>
            <a:r>
              <a:rPr lang="en-US" dirty="0"/>
              <a:t>Query parallelism</a:t>
            </a:r>
          </a:p>
          <a:p>
            <a:pPr lvl="1"/>
            <a:r>
              <a:rPr lang="en-US" dirty="0"/>
              <a:t>More replicas/machines for more requests</a:t>
            </a:r>
          </a:p>
          <a:p>
            <a:r>
              <a:rPr lang="en-US" dirty="0">
                <a:solidFill>
                  <a:srgbClr val="C00000"/>
                </a:solidFill>
              </a:rPr>
              <a:t>Use commodity (not fancy) hardware</a:t>
            </a:r>
          </a:p>
          <a:p>
            <a:r>
              <a:rPr lang="en-US" dirty="0"/>
              <a:t>Turn high throughput into a latency advantage</a:t>
            </a:r>
          </a:p>
          <a:p>
            <a:r>
              <a:rPr lang="en-US" dirty="0"/>
              <a:t>Focus on price per unit performance</a:t>
            </a:r>
          </a:p>
          <a:p>
            <a:r>
              <a:rPr lang="en-US" dirty="0"/>
              <a:t>Significant problems: cooling for many compute servers</a:t>
            </a:r>
          </a:p>
        </p:txBody>
      </p:sp>
    </p:spTree>
    <p:extLst>
      <p:ext uri="{BB962C8B-B14F-4D97-AF65-F5344CB8AC3E}">
        <p14:creationId xmlns:p14="http://schemas.microsoft.com/office/powerpoint/2010/main" val="2933534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50800">
          <a:solidFill>
            <a:schemeClr val="tx1"/>
          </a:solidFill>
        </a:ln>
      </a:spPr>
      <a:bodyPr rtlCol="0" anchor="ctr"/>
      <a:lstStyle>
        <a:defPPr algn="ctr">
          <a:defRPr sz="3200" dirty="0" smtClean="0">
            <a:solidFill>
              <a:schemeClr val="tx1"/>
            </a:solidFill>
            <a:latin typeface="Helvetica" pitchFamily="2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508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ctr">
          <a:defRPr sz="2400" dirty="0" smtClean="0">
            <a:latin typeface="Helvetica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3239</TotalTime>
  <Words>968</Words>
  <Application>Microsoft Macintosh PowerPoint</Application>
  <PresentationFormat>Widescreen</PresentationFormat>
  <Paragraphs>176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ＭＳ Ｐゴシック</vt:lpstr>
      <vt:lpstr>Arial</vt:lpstr>
      <vt:lpstr>Calibri</vt:lpstr>
      <vt:lpstr>Courier New</vt:lpstr>
      <vt:lpstr>Helvetica</vt:lpstr>
      <vt:lpstr>Times New Roman</vt:lpstr>
      <vt:lpstr>Office Theme</vt:lpstr>
      <vt:lpstr>Application Architecture</vt:lpstr>
      <vt:lpstr>Review: Offline and Online components</vt:lpstr>
      <vt:lpstr>Partition-Aggregate</vt:lpstr>
      <vt:lpstr>Review: Google search architecture</vt:lpstr>
      <vt:lpstr>Review of the Web Search workload</vt:lpstr>
      <vt:lpstr>How to use parallelism?</vt:lpstr>
      <vt:lpstr>Two kinds of parallelism</vt:lpstr>
      <vt:lpstr>Google search</vt:lpstr>
      <vt:lpstr>Many apps can use partition-aggregate</vt:lpstr>
      <vt:lpstr>Tail performance becomes important</vt:lpstr>
      <vt:lpstr>Map Reduce</vt:lpstr>
      <vt:lpstr>Example: Batch data processing</vt:lpstr>
      <vt:lpstr>Example: Batch data processing</vt:lpstr>
      <vt:lpstr>What do we want from implementation?</vt:lpstr>
      <vt:lpstr>Map-Reduce</vt:lpstr>
      <vt:lpstr>Distributed system considerations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Srinivas Narayana Ganapathy</dc:creator>
  <cp:lastModifiedBy>Srinivas NG</cp:lastModifiedBy>
  <cp:revision>2770</cp:revision>
  <dcterms:created xsi:type="dcterms:W3CDTF">2019-01-23T03:40:12Z</dcterms:created>
  <dcterms:modified xsi:type="dcterms:W3CDTF">2025-03-05T19:19:03Z</dcterms:modified>
</cp:coreProperties>
</file>