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-2870684717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1104" r:id="rId2"/>
    <p:sldId id="428" r:id="rId3"/>
    <p:sldId id="1159" r:id="rId4"/>
    <p:sldId id="1166" r:id="rId5"/>
    <p:sldId id="1083" r:id="rId6"/>
    <p:sldId id="1084" r:id="rId7"/>
    <p:sldId id="1157" r:id="rId8"/>
    <p:sldId id="437" r:id="rId9"/>
    <p:sldId id="1155" r:id="rId10"/>
    <p:sldId id="1090" r:id="rId11"/>
    <p:sldId id="1091" r:id="rId12"/>
    <p:sldId id="1158" r:id="rId13"/>
    <p:sldId id="1092" r:id="rId14"/>
    <p:sldId id="1094" r:id="rId15"/>
    <p:sldId id="1095" r:id="rId16"/>
    <p:sldId id="1097" r:id="rId17"/>
    <p:sldId id="1098" r:id="rId18"/>
    <p:sldId id="1100" r:id="rId19"/>
    <p:sldId id="1101" r:id="rId20"/>
    <p:sldId id="1102" r:id="rId21"/>
    <p:sldId id="1162" r:id="rId22"/>
    <p:sldId id="1105" r:id="rId23"/>
    <p:sldId id="1167" r:id="rId24"/>
    <p:sldId id="1107" r:id="rId25"/>
    <p:sldId id="11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/>
    <p:restoredTop sz="94664"/>
  </p:normalViewPr>
  <p:slideViewPr>
    <p:cSldViewPr snapToGrid="0" snapToObjects="1">
      <p:cViewPr varScale="1">
        <p:scale>
          <a:sx n="145" d="100"/>
          <a:sy n="145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-2870684717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Application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5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Monoliths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386" y="2109374"/>
            <a:ext cx="1521952" cy="1828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0DEEE65-3F2D-2AD6-94D9-BD9C4A6C6D0B}"/>
              </a:ext>
            </a:extLst>
          </p:cNvPr>
          <p:cNvSpPr/>
          <p:nvPr/>
        </p:nvSpPr>
        <p:spPr>
          <a:xfrm>
            <a:off x="3009626" y="4468226"/>
            <a:ext cx="1688123" cy="820616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7B87B8B-D9A5-ABF6-7A96-46265DB67C70}"/>
              </a:ext>
            </a:extLst>
          </p:cNvPr>
          <p:cNvCxnSpPr>
            <a:cxnSpLocks/>
          </p:cNvCxnSpPr>
          <p:nvPr/>
        </p:nvCxnSpPr>
        <p:spPr>
          <a:xfrm>
            <a:off x="3977951" y="3587262"/>
            <a:ext cx="0" cy="8088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524B27E-1A87-0A79-A92D-12473247DA91}"/>
              </a:ext>
            </a:extLst>
          </p:cNvPr>
          <p:cNvCxnSpPr>
            <a:cxnSpLocks/>
          </p:cNvCxnSpPr>
          <p:nvPr/>
        </p:nvCxnSpPr>
        <p:spPr>
          <a:xfrm flipV="1">
            <a:off x="3634154" y="3527595"/>
            <a:ext cx="0" cy="820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38A78C4A-5576-EEF3-D461-EA4F430A410D}"/>
              </a:ext>
            </a:extLst>
          </p:cNvPr>
          <p:cNvSpPr txBox="1"/>
          <p:nvPr/>
        </p:nvSpPr>
        <p:spPr>
          <a:xfrm>
            <a:off x="2346759" y="3766140"/>
            <a:ext cx="114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CGI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DC444A6-8F5E-A770-89E8-CB2331BCC8FB}"/>
              </a:ext>
            </a:extLst>
          </p:cNvPr>
          <p:cNvSpPr txBox="1"/>
          <p:nvPr/>
        </p:nvSpPr>
        <p:spPr>
          <a:xfrm>
            <a:off x="377864" y="3493234"/>
            <a:ext cx="184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Language frameworks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9B710A3-3EE9-6240-FB78-AC47A535C8DC}"/>
              </a:ext>
            </a:extLst>
          </p:cNvPr>
          <p:cNvSpPr txBox="1"/>
          <p:nvPr/>
        </p:nvSpPr>
        <p:spPr>
          <a:xfrm>
            <a:off x="371598" y="4579121"/>
            <a:ext cx="184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Changes coupled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B78D9D-BEEF-B063-1850-D585CF01752E}"/>
              </a:ext>
            </a:extLst>
          </p:cNvPr>
          <p:cNvSpPr txBox="1"/>
          <p:nvPr/>
        </p:nvSpPr>
        <p:spPr>
          <a:xfrm>
            <a:off x="286520" y="5644067"/>
            <a:ext cx="208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Coordination across dev teams</a:t>
            </a:r>
          </a:p>
        </p:txBody>
      </p:sp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579662" y="5303579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8103" y="5460887"/>
            <a:ext cx="1135345" cy="1081281"/>
          </a:xfrm>
          <a:prstGeom prst="rect">
            <a:avLst/>
          </a:prstGeom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3084859" y="4468226"/>
            <a:ext cx="732624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3877756" y="4468226"/>
            <a:ext cx="723622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3F8391-B835-B7A1-C3A1-1BA92E7D5B11}"/>
              </a:ext>
            </a:extLst>
          </p:cNvPr>
          <p:cNvSpPr txBox="1"/>
          <p:nvPr/>
        </p:nvSpPr>
        <p:spPr>
          <a:xfrm>
            <a:off x="5845950" y="5582990"/>
            <a:ext cx="217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Releases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C35E2D8-AA30-C2F8-0B18-E9986FDCCC52}"/>
              </a:ext>
            </a:extLst>
          </p:cNvPr>
          <p:cNvSpPr txBox="1"/>
          <p:nvPr/>
        </p:nvSpPr>
        <p:spPr>
          <a:xfrm>
            <a:off x="6026817" y="6250904"/>
            <a:ext cx="178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Scaling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F8A50-7C8C-C468-0C9A-8F82C66BB301}"/>
              </a:ext>
            </a:extLst>
          </p:cNvPr>
          <p:cNvSpPr txBox="1"/>
          <p:nvPr/>
        </p:nvSpPr>
        <p:spPr>
          <a:xfrm>
            <a:off x="8017205" y="5582990"/>
            <a:ext cx="359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Transient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46C05-58B7-2F98-4CC6-F75433F3D453}"/>
              </a:ext>
            </a:extLst>
          </p:cNvPr>
          <p:cNvSpPr txBox="1"/>
          <p:nvPr/>
        </p:nvSpPr>
        <p:spPr>
          <a:xfrm>
            <a:off x="8233719" y="6251964"/>
            <a:ext cx="315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Troubleshooting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5AE1C-1172-484E-F803-5D7EB68F8BE8}"/>
              </a:ext>
            </a:extLst>
          </p:cNvPr>
          <p:cNvSpPr txBox="1"/>
          <p:nvPr/>
        </p:nvSpPr>
        <p:spPr>
          <a:xfrm>
            <a:off x="7149852" y="4935173"/>
            <a:ext cx="249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688271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103" grpId="0"/>
      <p:bldP spid="104" grpId="0"/>
      <p:bldP spid="105" grpId="0"/>
      <p:bldP spid="106" grpId="0"/>
      <p:bldP spid="111" grpId="0" animBg="1"/>
      <p:bldP spid="112" grpId="0" animBg="1"/>
      <p:bldP spid="113" grpId="0"/>
      <p:bldP spid="114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Microservices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276" y="2169172"/>
            <a:ext cx="958278" cy="11513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DC444A6-8F5E-A770-89E8-CB2331BCC8FB}"/>
              </a:ext>
            </a:extLst>
          </p:cNvPr>
          <p:cNvSpPr txBox="1"/>
          <p:nvPr/>
        </p:nvSpPr>
        <p:spPr>
          <a:xfrm>
            <a:off x="568235" y="3342274"/>
            <a:ext cx="184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Language of choice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9B710A3-3EE9-6240-FB78-AC47A535C8DC}"/>
              </a:ext>
            </a:extLst>
          </p:cNvPr>
          <p:cNvSpPr txBox="1"/>
          <p:nvPr/>
        </p:nvSpPr>
        <p:spPr>
          <a:xfrm>
            <a:off x="217368" y="4242744"/>
            <a:ext cx="254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Independently upgrade and deploy</a:t>
            </a:r>
          </a:p>
        </p:txBody>
      </p:sp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2459" y="5029654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913" y="4070314"/>
            <a:ext cx="1135345" cy="1081281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5" y="3599451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F6049-A6CB-5742-F37C-28BC502D04A7}"/>
              </a:ext>
            </a:extLst>
          </p:cNvPr>
          <p:cNvGrpSpPr/>
          <p:nvPr/>
        </p:nvGrpSpPr>
        <p:grpSpPr>
          <a:xfrm rot="2384934" flipV="1">
            <a:off x="6086742" y="3410723"/>
            <a:ext cx="1198122" cy="369791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633182-B65A-160F-E317-2094C33B9AEC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0B0FBE-9F1F-159E-A5EA-9EB2351B2717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E8760-F253-63D1-CC94-E5F791C30186}"/>
              </a:ext>
            </a:extLst>
          </p:cNvPr>
          <p:cNvGrpSpPr/>
          <p:nvPr/>
        </p:nvGrpSpPr>
        <p:grpSpPr>
          <a:xfrm rot="781698" flipV="1">
            <a:off x="6614152" y="3226922"/>
            <a:ext cx="1623500" cy="323940"/>
            <a:chOff x="6486525" y="2157413"/>
            <a:chExt cx="1320578" cy="4147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C83F26-CE18-B385-D9BF-C455A7F9A0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E8844-1C93-8F1A-0E07-9B76B6E1ED9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49" y="3918585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944407" y="4219396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8965551" y="3325470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D7FA6-480D-2F55-AF7E-4A2FCC09CD89}"/>
              </a:ext>
            </a:extLst>
          </p:cNvPr>
          <p:cNvSpPr txBox="1"/>
          <p:nvPr/>
        </p:nvSpPr>
        <p:spPr>
          <a:xfrm>
            <a:off x="133269" y="5552794"/>
            <a:ext cx="282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Independent/de-centralized data models &amp; storage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5519CBED-E13D-2469-B3AE-46F5794EB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47" y="5040012"/>
            <a:ext cx="752791" cy="904431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90E33A-C6BC-5453-DE5F-3B217D1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837" y="4403942"/>
            <a:ext cx="752791" cy="904431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EFF50B63-C788-54B0-92D8-D39386E7640C}"/>
              </a:ext>
            </a:extLst>
          </p:cNvPr>
          <p:cNvSpPr/>
          <p:nvPr/>
        </p:nvSpPr>
        <p:spPr>
          <a:xfrm>
            <a:off x="8337567" y="5227123"/>
            <a:ext cx="1076370" cy="791367"/>
          </a:xfrm>
          <a:custGeom>
            <a:avLst/>
            <a:gdLst>
              <a:gd name="connsiteX0" fmla="*/ 0 w 1076370"/>
              <a:gd name="connsiteY0" fmla="*/ 668216 h 791367"/>
              <a:gd name="connsiteX1" fmla="*/ 715107 w 1076370"/>
              <a:gd name="connsiteY1" fmla="*/ 785447 h 791367"/>
              <a:gd name="connsiteX2" fmla="*/ 1031630 w 1076370"/>
              <a:gd name="connsiteY2" fmla="*/ 504093 h 791367"/>
              <a:gd name="connsiteX3" fmla="*/ 1066800 w 1076370"/>
              <a:gd name="connsiteY3" fmla="*/ 0 h 7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70" h="791367">
                <a:moveTo>
                  <a:pt x="0" y="668216"/>
                </a:moveTo>
                <a:cubicBezTo>
                  <a:pt x="271584" y="740508"/>
                  <a:pt x="543169" y="812801"/>
                  <a:pt x="715107" y="785447"/>
                </a:cubicBezTo>
                <a:cubicBezTo>
                  <a:pt x="887045" y="758093"/>
                  <a:pt x="973015" y="635001"/>
                  <a:pt x="1031630" y="504093"/>
                </a:cubicBezTo>
                <a:cubicBezTo>
                  <a:pt x="1090245" y="373185"/>
                  <a:pt x="1078522" y="186592"/>
                  <a:pt x="1066800" y="0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  <a:headEnd type="triangl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E235B-44CD-428F-5CE2-D5C07A9081C0}"/>
              </a:ext>
            </a:extLst>
          </p:cNvPr>
          <p:cNvSpPr txBox="1"/>
          <p:nvPr/>
        </p:nvSpPr>
        <p:spPr>
          <a:xfrm>
            <a:off x="9645136" y="5361857"/>
            <a:ext cx="254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Models must be explicitly related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99634-A13D-73BB-92FD-AA4E1C88EF3D}"/>
              </a:ext>
            </a:extLst>
          </p:cNvPr>
          <p:cNvSpPr txBox="1"/>
          <p:nvPr/>
        </p:nvSpPr>
        <p:spPr>
          <a:xfrm>
            <a:off x="2918462" y="4070314"/>
            <a:ext cx="1439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Distinct from a software library: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Out of process.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0828A-8685-96B5-A351-5B80504EB34B}"/>
              </a:ext>
            </a:extLst>
          </p:cNvPr>
          <p:cNvSpPr txBox="1"/>
          <p:nvPr/>
        </p:nvSpPr>
        <p:spPr>
          <a:xfrm>
            <a:off x="5248659" y="6254361"/>
            <a:ext cx="499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Loosely-coupled services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A82CCC-100D-B87B-D45F-C70CAA010186}"/>
              </a:ext>
            </a:extLst>
          </p:cNvPr>
          <p:cNvCxnSpPr>
            <a:cxnSpLocks/>
          </p:cNvCxnSpPr>
          <p:nvPr/>
        </p:nvCxnSpPr>
        <p:spPr>
          <a:xfrm flipV="1">
            <a:off x="7690575" y="4094551"/>
            <a:ext cx="728909" cy="371595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EF506BE-7217-155F-65AF-D25D9FB98048}"/>
              </a:ext>
            </a:extLst>
          </p:cNvPr>
          <p:cNvSpPr txBox="1"/>
          <p:nvPr/>
        </p:nvSpPr>
        <p:spPr>
          <a:xfrm>
            <a:off x="9111554" y="2350825"/>
            <a:ext cx="318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Explicit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1295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20" grpId="0"/>
      <p:bldP spid="23" grpId="0" animBg="1"/>
      <p:bldP spid="24" grpId="0"/>
      <p:bldP spid="25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600CB7D9-9864-14C0-A715-F6D9B162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24" y="427511"/>
            <a:ext cx="10614351" cy="5777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C9993-BC11-4719-8490-5A6DC14ED971}"/>
              </a:ext>
            </a:extLst>
          </p:cNvPr>
          <p:cNvSpPr txBox="1"/>
          <p:nvPr/>
        </p:nvSpPr>
        <p:spPr>
          <a:xfrm>
            <a:off x="8035637" y="6364251"/>
            <a:ext cx="4156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martinfowler.com</a:t>
            </a:r>
            <a:r>
              <a:rPr lang="en-US" dirty="0"/>
              <a:t>/microservices/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4BD47-0BC7-5940-2F0C-BB1147EF9C7C}"/>
              </a:ext>
            </a:extLst>
          </p:cNvPr>
          <p:cNvSpPr txBox="1"/>
          <p:nvPr/>
        </p:nvSpPr>
        <p:spPr>
          <a:xfrm>
            <a:off x="317665" y="636425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martinfowler.com</a:t>
            </a:r>
            <a:r>
              <a:rPr lang="en-US" dirty="0"/>
              <a:t>/articles/</a:t>
            </a:r>
            <a:r>
              <a:rPr lang="en-US" dirty="0" err="1"/>
              <a:t>microservices.html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split?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276" y="2169172"/>
            <a:ext cx="958278" cy="11513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2459" y="5029654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913" y="4070314"/>
            <a:ext cx="1135345" cy="1081281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5" y="3599451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F6049-A6CB-5742-F37C-28BC502D04A7}"/>
              </a:ext>
            </a:extLst>
          </p:cNvPr>
          <p:cNvGrpSpPr/>
          <p:nvPr/>
        </p:nvGrpSpPr>
        <p:grpSpPr>
          <a:xfrm rot="2384934" flipV="1">
            <a:off x="6086742" y="3410723"/>
            <a:ext cx="1198122" cy="369791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633182-B65A-160F-E317-2094C33B9AEC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0B0FBE-9F1F-159E-A5EA-9EB2351B2717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E8760-F253-63D1-CC94-E5F791C30186}"/>
              </a:ext>
            </a:extLst>
          </p:cNvPr>
          <p:cNvGrpSpPr/>
          <p:nvPr/>
        </p:nvGrpSpPr>
        <p:grpSpPr>
          <a:xfrm rot="781698" flipV="1">
            <a:off x="6614152" y="3226922"/>
            <a:ext cx="1623500" cy="323940"/>
            <a:chOff x="6486525" y="2157413"/>
            <a:chExt cx="1320578" cy="4147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C83F26-CE18-B385-D9BF-C455A7F9A0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E8844-1C93-8F1A-0E07-9B76B6E1ED9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49" y="3918585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944407" y="4219396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8965551" y="3325470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5519CBED-E13D-2469-B3AE-46F5794EB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47" y="5040012"/>
            <a:ext cx="752791" cy="904431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90E33A-C6BC-5453-DE5F-3B217D1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837" y="4403942"/>
            <a:ext cx="752791" cy="904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039BA2-54F4-7B4E-1CC0-C067A5824C13}"/>
              </a:ext>
            </a:extLst>
          </p:cNvPr>
          <p:cNvSpPr txBox="1"/>
          <p:nvPr/>
        </p:nvSpPr>
        <p:spPr>
          <a:xfrm>
            <a:off x="720081" y="3513750"/>
            <a:ext cx="308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Business Capabilities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D8976-C8F5-104A-FB61-F9B2351A2FEE}"/>
              </a:ext>
            </a:extLst>
          </p:cNvPr>
          <p:cNvSpPr txBox="1"/>
          <p:nvPr/>
        </p:nvSpPr>
        <p:spPr>
          <a:xfrm>
            <a:off x="-3311" y="4082751"/>
            <a:ext cx="484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Boundaries of change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Lifetime of the service?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Who should know (or not)?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Changing together vs separately?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DC19-3260-3446-C22C-3FD9AEE5E4ED}"/>
              </a:ext>
            </a:extLst>
          </p:cNvPr>
          <p:cNvSpPr txBox="1"/>
          <p:nvPr/>
        </p:nvSpPr>
        <p:spPr>
          <a:xfrm>
            <a:off x="241659" y="5682533"/>
            <a:ext cx="44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Heterogeneity in resource 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AE3316-AF92-B613-535A-FF315DD292CE}"/>
              </a:ext>
            </a:extLst>
          </p:cNvPr>
          <p:cNvSpPr txBox="1"/>
          <p:nvPr/>
        </p:nvSpPr>
        <p:spPr>
          <a:xfrm>
            <a:off x="312860" y="6244506"/>
            <a:ext cx="472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Refactoring common functionality</a:t>
            </a:r>
          </a:p>
        </p:txBody>
      </p:sp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301DAB-EC99-E5BB-4189-668524EB51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8659" y="6286361"/>
            <a:ext cx="2331769" cy="4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Salient new concerns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9" y="1830551"/>
            <a:ext cx="1800677" cy="23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512841">
            <a:off x="6303333" y="2532699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49" y="4160495"/>
            <a:ext cx="1090512" cy="718039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276" y="2169172"/>
            <a:ext cx="958278" cy="11513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6E99D7A-9267-90DF-8F93-C148916A9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857" y="2007071"/>
            <a:ext cx="897805" cy="6781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C97A48-BE4B-F501-9C9D-F01B48D32241}"/>
              </a:ext>
            </a:extLst>
          </p:cNvPr>
          <p:cNvCxnSpPr>
            <a:cxnSpLocks/>
          </p:cNvCxnSpPr>
          <p:nvPr/>
        </p:nvCxnSpPr>
        <p:spPr>
          <a:xfrm>
            <a:off x="1512277" y="2855282"/>
            <a:ext cx="1312985" cy="124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E3B6926-D9DC-EB4D-F26F-A30EE58CAB0E}"/>
              </a:ext>
            </a:extLst>
          </p:cNvPr>
          <p:cNvSpPr/>
          <p:nvPr/>
        </p:nvSpPr>
        <p:spPr>
          <a:xfrm>
            <a:off x="2918462" y="2109374"/>
            <a:ext cx="1688123" cy="137794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HTTP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server</a:t>
            </a:r>
          </a:p>
        </p:txBody>
      </p:sp>
      <p:pic>
        <p:nvPicPr>
          <p:cNvPr id="99" name="Picture 98" descr="A screen shot of a computer&#10;&#10;Description automatically generated">
            <a:extLst>
              <a:ext uri="{FF2B5EF4-FFF2-40B4-BE49-F238E27FC236}">
                <a16:creationId xmlns:a16="http://schemas.microsoft.com/office/drawing/2014/main" id="{68B06C10-0C6A-B001-5DAC-8D1E25F50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103C2A8E-2204-61F0-49BC-408D87533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2459" y="5029654"/>
            <a:ext cx="1433871" cy="144914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17CB582E-EC03-2654-3B77-EF3C0C375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913" y="4070314"/>
            <a:ext cx="1135345" cy="1081281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05" y="3599451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F6049-A6CB-5742-F37C-28BC502D04A7}"/>
              </a:ext>
            </a:extLst>
          </p:cNvPr>
          <p:cNvGrpSpPr/>
          <p:nvPr/>
        </p:nvGrpSpPr>
        <p:grpSpPr>
          <a:xfrm rot="2384934" flipV="1">
            <a:off x="6086742" y="3410723"/>
            <a:ext cx="1198122" cy="369791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633182-B65A-160F-E317-2094C33B9AEC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0B0FBE-9F1F-159E-A5EA-9EB2351B2717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E8760-F253-63D1-CC94-E5F791C30186}"/>
              </a:ext>
            </a:extLst>
          </p:cNvPr>
          <p:cNvGrpSpPr/>
          <p:nvPr/>
        </p:nvGrpSpPr>
        <p:grpSpPr>
          <a:xfrm rot="781698" flipV="1">
            <a:off x="6614152" y="3226922"/>
            <a:ext cx="1623500" cy="323940"/>
            <a:chOff x="6486525" y="2157413"/>
            <a:chExt cx="1320578" cy="4147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C83F26-CE18-B385-D9BF-C455A7F9A0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E8844-1C93-8F1A-0E07-9B76B6E1ED9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49" y="3918585"/>
            <a:ext cx="948347" cy="12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944407" y="4219396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8965551" y="3325470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5519CBED-E13D-2469-B3AE-46F5794EB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47" y="5040012"/>
            <a:ext cx="752791" cy="904431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E90E33A-C6BC-5453-DE5F-3B217D1A0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837" y="4403942"/>
            <a:ext cx="752791" cy="9044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92768B-F4BF-AA0F-F666-7F956BE6B7F0}"/>
              </a:ext>
            </a:extLst>
          </p:cNvPr>
          <p:cNvSpPr txBox="1"/>
          <p:nvPr/>
        </p:nvSpPr>
        <p:spPr>
          <a:xfrm>
            <a:off x="145318" y="3576368"/>
            <a:ext cx="483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Communication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No longer a function call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Design good module boundaries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CFB666-BE63-3898-E482-137A8E79ED8F}"/>
              </a:ext>
            </a:extLst>
          </p:cNvPr>
          <p:cNvSpPr txBox="1"/>
          <p:nvPr/>
        </p:nvSpPr>
        <p:spPr>
          <a:xfrm>
            <a:off x="474824" y="5107894"/>
            <a:ext cx="4438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Failures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Networks &amp; components fail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No longer in the same process</a:t>
            </a:r>
          </a:p>
        </p:txBody>
      </p:sp>
    </p:spTree>
    <p:extLst>
      <p:ext uri="{BB962C8B-B14F-4D97-AF65-F5344CB8AC3E}">
        <p14:creationId xmlns:p14="http://schemas.microsoft.com/office/powerpoint/2010/main" val="2374033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12" y="1635137"/>
            <a:ext cx="1984527" cy="26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9" y="1635137"/>
            <a:ext cx="1987510" cy="263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11770" y="2373711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10949158" y="2373711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EF2ABF-F3F2-35A1-400F-BE220FFA4505}"/>
              </a:ext>
            </a:extLst>
          </p:cNvPr>
          <p:cNvSpPr/>
          <p:nvPr/>
        </p:nvSpPr>
        <p:spPr>
          <a:xfrm>
            <a:off x="4277153" y="1929596"/>
            <a:ext cx="4863813" cy="119075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910F8-78BB-61EB-D883-EE1EB6B2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7718" y="2133771"/>
            <a:ext cx="684687" cy="1190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999FE-2CC6-CC5A-04E3-F0035E574EDC}"/>
              </a:ext>
            </a:extLst>
          </p:cNvPr>
          <p:cNvSpPr txBox="1"/>
          <p:nvPr/>
        </p:nvSpPr>
        <p:spPr>
          <a:xfrm>
            <a:off x="4954809" y="2130495"/>
            <a:ext cx="369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   Synchronous blocking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(request-response)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88BCF-256D-AE26-6E5C-733482349641}"/>
              </a:ext>
            </a:extLst>
          </p:cNvPr>
          <p:cNvSpPr txBox="1"/>
          <p:nvPr/>
        </p:nvSpPr>
        <p:spPr>
          <a:xfrm>
            <a:off x="4277153" y="3485796"/>
            <a:ext cx="466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Remote Procedure Call (RPC)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F188F9-D57E-5B00-8507-3F8311F2650C}"/>
              </a:ext>
            </a:extLst>
          </p:cNvPr>
          <p:cNvSpPr txBox="1"/>
          <p:nvPr/>
        </p:nvSpPr>
        <p:spPr>
          <a:xfrm>
            <a:off x="3867586" y="4145668"/>
            <a:ext cx="54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Serialization</a:t>
            </a:r>
            <a:r>
              <a:rPr lang="en-US" sz="2400" dirty="0">
                <a:latin typeface="Helvetica" pitchFamily="2" charset="0"/>
              </a:rPr>
              <a:t> format (e.g., </a:t>
            </a:r>
            <a:r>
              <a:rPr lang="en-US" sz="2400" dirty="0" err="1">
                <a:latin typeface="Helvetica" pitchFamily="2" charset="0"/>
              </a:rPr>
              <a:t>protobufs</a:t>
            </a:r>
            <a:r>
              <a:rPr lang="en-US" sz="2400" dirty="0">
                <a:latin typeface="Helvetica" pitchFamily="2" charset="0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50DAEE-C541-8EEF-65AF-5953EE0B9FBE}"/>
              </a:ext>
            </a:extLst>
          </p:cNvPr>
          <p:cNvSpPr txBox="1"/>
          <p:nvPr/>
        </p:nvSpPr>
        <p:spPr>
          <a:xfrm>
            <a:off x="1149187" y="4697967"/>
            <a:ext cx="3317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struct customer {</a:t>
            </a:r>
          </a:p>
          <a:p>
            <a:r>
              <a:rPr lang="en-US" sz="2000" dirty="0">
                <a:latin typeface="Courier" pitchFamily="2" charset="0"/>
              </a:rPr>
              <a:t>  string name;</a:t>
            </a:r>
          </a:p>
          <a:p>
            <a:r>
              <a:rPr lang="en-US" sz="2000" dirty="0">
                <a:latin typeface="Courier" pitchFamily="2" charset="0"/>
              </a:rPr>
              <a:t>  int </a:t>
            </a:r>
            <a:r>
              <a:rPr lang="en-US" sz="2000" dirty="0" err="1">
                <a:latin typeface="Courier" pitchFamily="2" charset="0"/>
              </a:rPr>
              <a:t>customer_id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r>
              <a:rPr lang="en-US" sz="2000" dirty="0">
                <a:latin typeface="Courier" pitchFamily="2" charset="0"/>
              </a:rPr>
              <a:t>  ..;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24668-8331-C5A7-B3DB-5DDFEBF91B85}"/>
              </a:ext>
            </a:extLst>
          </p:cNvPr>
          <p:cNvSpPr txBox="1"/>
          <p:nvPr/>
        </p:nvSpPr>
        <p:spPr>
          <a:xfrm>
            <a:off x="4841631" y="5047414"/>
            <a:ext cx="341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01101010101…</a:t>
            </a:r>
          </a:p>
          <a:p>
            <a:pPr algn="ctr"/>
            <a:r>
              <a:rPr lang="en-US" sz="2000" dirty="0">
                <a:latin typeface="Courier" pitchFamily="2" charset="0"/>
              </a:rPr>
              <a:t>JSON</a:t>
            </a:r>
          </a:p>
          <a:p>
            <a:pPr algn="ctr"/>
            <a:r>
              <a:rPr lang="en-US" sz="2000" dirty="0">
                <a:latin typeface="Courier" pitchFamily="2" charset="0"/>
              </a:rPr>
              <a:t>XML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FBD152D-F97F-7056-D5A4-A77A3082C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69" y="5422941"/>
            <a:ext cx="897805" cy="67813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7AC843-2CB8-0DA2-E903-DEC4DFD0E6DA}"/>
              </a:ext>
            </a:extLst>
          </p:cNvPr>
          <p:cNvCxnSpPr/>
          <p:nvPr/>
        </p:nvCxnSpPr>
        <p:spPr>
          <a:xfrm>
            <a:off x="3810061" y="6329183"/>
            <a:ext cx="564589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B61068B-B980-FAFE-C166-38ABF5A08128}"/>
              </a:ext>
            </a:extLst>
          </p:cNvPr>
          <p:cNvSpPr txBox="1"/>
          <p:nvPr/>
        </p:nvSpPr>
        <p:spPr>
          <a:xfrm>
            <a:off x="8938370" y="4660300"/>
            <a:ext cx="3317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struct customer {</a:t>
            </a:r>
          </a:p>
          <a:p>
            <a:r>
              <a:rPr lang="en-US" sz="2000" dirty="0">
                <a:latin typeface="Courier" pitchFamily="2" charset="0"/>
              </a:rPr>
              <a:t>  string name;</a:t>
            </a:r>
          </a:p>
          <a:p>
            <a:r>
              <a:rPr lang="en-US" sz="2000" dirty="0">
                <a:latin typeface="Courier" pitchFamily="2" charset="0"/>
              </a:rPr>
              <a:t>  int </a:t>
            </a:r>
            <a:r>
              <a:rPr lang="en-US" sz="2000" dirty="0" err="1">
                <a:latin typeface="Courier" pitchFamily="2" charset="0"/>
              </a:rPr>
              <a:t>customer_id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r>
              <a:rPr lang="en-US" sz="2000" dirty="0">
                <a:latin typeface="Courier" pitchFamily="2" charset="0"/>
              </a:rPr>
              <a:t>  ..;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pic>
        <p:nvPicPr>
          <p:cNvPr id="51" name="Picture 25">
            <a:extLst>
              <a:ext uri="{FF2B5EF4-FFF2-40B4-BE49-F238E27FC236}">
                <a16:creationId xmlns:a16="http://schemas.microsoft.com/office/drawing/2014/main" id="{0F9A1359-1295-CA54-A82D-3B909A31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90" y="317567"/>
            <a:ext cx="776785" cy="10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2" name="Picture 25">
            <a:extLst>
              <a:ext uri="{FF2B5EF4-FFF2-40B4-BE49-F238E27FC236}">
                <a16:creationId xmlns:a16="http://schemas.microsoft.com/office/drawing/2014/main" id="{059B538C-48E1-37FE-85EA-DA2438DD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05" y="314294"/>
            <a:ext cx="776785" cy="10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" name="Freeform 54">
            <a:extLst>
              <a:ext uri="{FF2B5EF4-FFF2-40B4-BE49-F238E27FC236}">
                <a16:creationId xmlns:a16="http://schemas.microsoft.com/office/drawing/2014/main" id="{FDC0BF1B-5519-8E16-AB30-CCA91F01A7EA}"/>
              </a:ext>
            </a:extLst>
          </p:cNvPr>
          <p:cNvSpPr/>
          <p:nvPr/>
        </p:nvSpPr>
        <p:spPr>
          <a:xfrm rot="13269134">
            <a:off x="8264077" y="1310012"/>
            <a:ext cx="1037656" cy="484922"/>
          </a:xfrm>
          <a:custGeom>
            <a:avLst/>
            <a:gdLst>
              <a:gd name="connsiteX0" fmla="*/ 0 w 1037656"/>
              <a:gd name="connsiteY0" fmla="*/ 25945 h 484922"/>
              <a:gd name="connsiteX1" fmla="*/ 832339 w 1037656"/>
              <a:gd name="connsiteY1" fmla="*/ 25945 h 484922"/>
              <a:gd name="connsiteX2" fmla="*/ 1031631 w 1037656"/>
              <a:gd name="connsiteY2" fmla="*/ 295576 h 484922"/>
              <a:gd name="connsiteX3" fmla="*/ 679939 w 1037656"/>
              <a:gd name="connsiteY3" fmla="*/ 471422 h 484922"/>
              <a:gd name="connsiteX4" fmla="*/ 0 w 1037656"/>
              <a:gd name="connsiteY4" fmla="*/ 459699 h 4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656" h="484922">
                <a:moveTo>
                  <a:pt x="0" y="25945"/>
                </a:moveTo>
                <a:cubicBezTo>
                  <a:pt x="330200" y="3475"/>
                  <a:pt x="660401" y="-18994"/>
                  <a:pt x="832339" y="25945"/>
                </a:cubicBezTo>
                <a:cubicBezTo>
                  <a:pt x="1004278" y="70884"/>
                  <a:pt x="1057031" y="221330"/>
                  <a:pt x="1031631" y="295576"/>
                </a:cubicBezTo>
                <a:cubicBezTo>
                  <a:pt x="1006231" y="369822"/>
                  <a:pt x="851877" y="444068"/>
                  <a:pt x="679939" y="471422"/>
                </a:cubicBezTo>
                <a:cubicBezTo>
                  <a:pt x="508001" y="498776"/>
                  <a:pt x="254000" y="479237"/>
                  <a:pt x="0" y="459699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445BF8A-20E4-C108-DAFC-299CAE157AFB}"/>
              </a:ext>
            </a:extLst>
          </p:cNvPr>
          <p:cNvSpPr/>
          <p:nvPr/>
        </p:nvSpPr>
        <p:spPr>
          <a:xfrm>
            <a:off x="8364181" y="595212"/>
            <a:ext cx="776785" cy="327081"/>
          </a:xfrm>
          <a:custGeom>
            <a:avLst/>
            <a:gdLst>
              <a:gd name="connsiteX0" fmla="*/ 0 w 1037656"/>
              <a:gd name="connsiteY0" fmla="*/ 25945 h 484922"/>
              <a:gd name="connsiteX1" fmla="*/ 832339 w 1037656"/>
              <a:gd name="connsiteY1" fmla="*/ 25945 h 484922"/>
              <a:gd name="connsiteX2" fmla="*/ 1031631 w 1037656"/>
              <a:gd name="connsiteY2" fmla="*/ 295576 h 484922"/>
              <a:gd name="connsiteX3" fmla="*/ 679939 w 1037656"/>
              <a:gd name="connsiteY3" fmla="*/ 471422 h 484922"/>
              <a:gd name="connsiteX4" fmla="*/ 0 w 1037656"/>
              <a:gd name="connsiteY4" fmla="*/ 459699 h 4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656" h="484922">
                <a:moveTo>
                  <a:pt x="0" y="25945"/>
                </a:moveTo>
                <a:cubicBezTo>
                  <a:pt x="330200" y="3475"/>
                  <a:pt x="660401" y="-18994"/>
                  <a:pt x="832339" y="25945"/>
                </a:cubicBezTo>
                <a:cubicBezTo>
                  <a:pt x="1004278" y="70884"/>
                  <a:pt x="1057031" y="221330"/>
                  <a:pt x="1031631" y="295576"/>
                </a:cubicBezTo>
                <a:cubicBezTo>
                  <a:pt x="1006231" y="369822"/>
                  <a:pt x="851877" y="444068"/>
                  <a:pt x="679939" y="471422"/>
                </a:cubicBezTo>
                <a:cubicBezTo>
                  <a:pt x="508001" y="498776"/>
                  <a:pt x="254000" y="479237"/>
                  <a:pt x="0" y="459699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>
            <a:extLst>
              <a:ext uri="{FF2B5EF4-FFF2-40B4-BE49-F238E27FC236}">
                <a16:creationId xmlns:a16="http://schemas.microsoft.com/office/drawing/2014/main" id="{9E3D40F6-E1DF-C7E6-F196-D2A79F0C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18" y="327346"/>
            <a:ext cx="776785" cy="10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" name="Freeform 57">
            <a:extLst>
              <a:ext uri="{FF2B5EF4-FFF2-40B4-BE49-F238E27FC236}">
                <a16:creationId xmlns:a16="http://schemas.microsoft.com/office/drawing/2014/main" id="{27EBB038-9697-C1AA-D795-2E3EF8A15416}"/>
              </a:ext>
            </a:extLst>
          </p:cNvPr>
          <p:cNvSpPr/>
          <p:nvPr/>
        </p:nvSpPr>
        <p:spPr>
          <a:xfrm>
            <a:off x="9938794" y="608264"/>
            <a:ext cx="776785" cy="327081"/>
          </a:xfrm>
          <a:custGeom>
            <a:avLst/>
            <a:gdLst>
              <a:gd name="connsiteX0" fmla="*/ 0 w 1037656"/>
              <a:gd name="connsiteY0" fmla="*/ 25945 h 484922"/>
              <a:gd name="connsiteX1" fmla="*/ 832339 w 1037656"/>
              <a:gd name="connsiteY1" fmla="*/ 25945 h 484922"/>
              <a:gd name="connsiteX2" fmla="*/ 1031631 w 1037656"/>
              <a:gd name="connsiteY2" fmla="*/ 295576 h 484922"/>
              <a:gd name="connsiteX3" fmla="*/ 679939 w 1037656"/>
              <a:gd name="connsiteY3" fmla="*/ 471422 h 484922"/>
              <a:gd name="connsiteX4" fmla="*/ 0 w 1037656"/>
              <a:gd name="connsiteY4" fmla="*/ 459699 h 4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656" h="484922">
                <a:moveTo>
                  <a:pt x="0" y="25945"/>
                </a:moveTo>
                <a:cubicBezTo>
                  <a:pt x="330200" y="3475"/>
                  <a:pt x="660401" y="-18994"/>
                  <a:pt x="832339" y="25945"/>
                </a:cubicBezTo>
                <a:cubicBezTo>
                  <a:pt x="1004278" y="70884"/>
                  <a:pt x="1057031" y="221330"/>
                  <a:pt x="1031631" y="295576"/>
                </a:cubicBezTo>
                <a:cubicBezTo>
                  <a:pt x="1006231" y="369822"/>
                  <a:pt x="851877" y="444068"/>
                  <a:pt x="679939" y="471422"/>
                </a:cubicBezTo>
                <a:cubicBezTo>
                  <a:pt x="508001" y="498776"/>
                  <a:pt x="254000" y="479237"/>
                  <a:pt x="0" y="459699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D46D24-B225-0692-1A62-A6A640CD9ECD}"/>
              </a:ext>
            </a:extLst>
          </p:cNvPr>
          <p:cNvSpPr txBox="1"/>
          <p:nvPr/>
        </p:nvSpPr>
        <p:spPr>
          <a:xfrm>
            <a:off x="11547231" y="595212"/>
            <a:ext cx="47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EAC7CE-064E-170C-BFED-EC048976F155}"/>
              </a:ext>
            </a:extLst>
          </p:cNvPr>
          <p:cNvSpPr txBox="1"/>
          <p:nvPr/>
        </p:nvSpPr>
        <p:spPr>
          <a:xfrm>
            <a:off x="4806492" y="341430"/>
            <a:ext cx="275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Lots of waiting;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Increasing likelihood of failure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1C1723-FC2D-CF04-99FA-64AF5AB95F54}"/>
              </a:ext>
            </a:extLst>
          </p:cNvPr>
          <p:cNvSpPr/>
          <p:nvPr/>
        </p:nvSpPr>
        <p:spPr>
          <a:xfrm>
            <a:off x="4866204" y="2139742"/>
            <a:ext cx="564084" cy="518528"/>
          </a:xfrm>
          <a:prstGeom prst="ellipse">
            <a:avLst/>
          </a:prstGeom>
          <a:solidFill>
            <a:schemeClr val="accent4">
              <a:alpha val="34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6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40" grpId="0"/>
      <p:bldP spid="41" grpId="0"/>
      <p:bldP spid="42" grpId="0"/>
      <p:bldP spid="44" grpId="0"/>
      <p:bldP spid="50" grpId="0"/>
      <p:bldP spid="55" grpId="0" animBg="1"/>
      <p:bldP spid="56" grpId="0" animBg="1"/>
      <p:bldP spid="58" grpId="0" animBg="1"/>
      <p:bldP spid="59" grpId="0"/>
      <p:bldP spid="60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4735707D-0B09-4E2E-27ED-60C6C97E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12" y="1635137"/>
            <a:ext cx="1984527" cy="26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FA9AEB6C-E40E-F86B-4C65-78CF0D96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9" y="1635137"/>
            <a:ext cx="1987510" cy="263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39D4D4F0-A7EA-CBB6-EC87-3EC2B7398244}"/>
              </a:ext>
            </a:extLst>
          </p:cNvPr>
          <p:cNvSpPr/>
          <p:nvPr/>
        </p:nvSpPr>
        <p:spPr>
          <a:xfrm>
            <a:off x="511770" y="2373711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1BD1213-6439-D9BF-68AA-036A9E5F6D11}"/>
              </a:ext>
            </a:extLst>
          </p:cNvPr>
          <p:cNvSpPr/>
          <p:nvPr/>
        </p:nvSpPr>
        <p:spPr>
          <a:xfrm>
            <a:off x="10949158" y="2373711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EF2ABF-F3F2-35A1-400F-BE220FFA4505}"/>
              </a:ext>
            </a:extLst>
          </p:cNvPr>
          <p:cNvSpPr/>
          <p:nvPr/>
        </p:nvSpPr>
        <p:spPr>
          <a:xfrm>
            <a:off x="4277153" y="1929596"/>
            <a:ext cx="4863813" cy="119075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910F8-78BB-61EB-D883-EE1EB6B2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7718" y="2133771"/>
            <a:ext cx="684687" cy="1190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999FE-2CC6-CC5A-04E3-F0035E574EDC}"/>
              </a:ext>
            </a:extLst>
          </p:cNvPr>
          <p:cNvSpPr txBox="1"/>
          <p:nvPr/>
        </p:nvSpPr>
        <p:spPr>
          <a:xfrm>
            <a:off x="4954809" y="2130495"/>
            <a:ext cx="369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   Synchronous blocking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(request-response)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FBD152D-F97F-7056-D5A4-A77A3082C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24" y="4026565"/>
            <a:ext cx="897805" cy="67813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7AC843-2CB8-0DA2-E903-DEC4DFD0E6D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404894" y="3703716"/>
            <a:ext cx="2218373" cy="2243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58EF3-ED4F-4BAA-7FE6-69AB12D60F4A}"/>
              </a:ext>
            </a:extLst>
          </p:cNvPr>
          <p:cNvGrpSpPr/>
          <p:nvPr/>
        </p:nvGrpSpPr>
        <p:grpSpPr>
          <a:xfrm>
            <a:off x="5576374" y="4795661"/>
            <a:ext cx="1182532" cy="308517"/>
            <a:chOff x="769327" y="4628470"/>
            <a:chExt cx="1182532" cy="3085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CF659F-9514-739C-F7B4-82F453DF7737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D1DF451-3609-5C49-6A0C-558991EE403B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9433D13-1EA9-BD18-FB7C-350DC88275B7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6B6CCA5-ADEC-8151-B74B-8EF3F8C66597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C86B5AF-97B2-1F0E-2FB0-F3B782E2FF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4DF1FB-64BB-C93E-41E5-8281F7CF61CF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EB55644-50B7-1CA8-985A-63E5FC9BB6E0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F4CC801-862B-CD32-3B4E-712E5480AE5E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7A799B-5AF7-B6DA-D43F-540E91F02E47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CE1476-1502-0193-F6A4-3A92C9884089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pic>
        <p:nvPicPr>
          <p:cNvPr id="19" name="Picture 25">
            <a:extLst>
              <a:ext uri="{FF2B5EF4-FFF2-40B4-BE49-F238E27FC236}">
                <a16:creationId xmlns:a16="http://schemas.microsoft.com/office/drawing/2014/main" id="{841EF96F-AEF3-4261-420A-B941938A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67" y="3321250"/>
            <a:ext cx="915767" cy="121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D62623-92E8-9978-46C4-0755A91A438C}"/>
              </a:ext>
            </a:extLst>
          </p:cNvPr>
          <p:cNvSpPr txBox="1"/>
          <p:nvPr/>
        </p:nvSpPr>
        <p:spPr>
          <a:xfrm>
            <a:off x="6558428" y="3578640"/>
            <a:ext cx="173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Message router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58E752-ED89-65D2-1670-3915777E6B16}"/>
              </a:ext>
            </a:extLst>
          </p:cNvPr>
          <p:cNvGrpSpPr/>
          <p:nvPr/>
        </p:nvGrpSpPr>
        <p:grpSpPr>
          <a:xfrm>
            <a:off x="5576374" y="5247284"/>
            <a:ext cx="1182532" cy="308517"/>
            <a:chOff x="769327" y="4628470"/>
            <a:chExt cx="1182532" cy="3085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8B8515-829D-3FA9-A796-404399AFFE44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6DB1DFA-A178-1A31-AEBF-ED44BD195131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06FD750-1E62-AE22-B91C-FD9D9AE65A85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CC6EADC-6E98-BA46-4487-FAEEB0171075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D154FB5-2BEA-21B0-83EA-42E4A1386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C23FB4-DD8C-B3BC-29DA-74F30E0836FF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5DD5F71-8FB4-7438-9BCA-F69B7F32F5DB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EECA7DC-E918-17B0-32AB-E39E6D134138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78B297B-962C-3324-21F1-F7937AEA7321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917ED8-04FA-7085-6F43-C366EAAE2F11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23C0B8-A8D4-A600-532F-41BE49D7A0AB}"/>
              </a:ext>
            </a:extLst>
          </p:cNvPr>
          <p:cNvGrpSpPr/>
          <p:nvPr/>
        </p:nvGrpSpPr>
        <p:grpSpPr>
          <a:xfrm flipH="1">
            <a:off x="5535138" y="5722315"/>
            <a:ext cx="1175972" cy="308517"/>
            <a:chOff x="769327" y="4628470"/>
            <a:chExt cx="1182532" cy="3085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BD1E027-DD6D-BA4D-C161-30B8B10E460C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FC5FF52-864E-F553-C2C2-878DF14264C3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52A19F9-D8C2-E851-A737-4C41184CAF42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2101913-DF63-3AF5-F863-064EA9CEB3EC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113C696-D570-6213-1CC8-D7A0621B6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3E6A1-A27F-FA14-6972-BE3028E05BB7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8B55C9E-75C4-69AE-A720-DE1BE27187FA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05ADA605-A379-32E2-E34A-A53B7ECEC648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B2CB1F-3C5B-B7E6-4728-4AE755FE4E8E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4617F7-AA4C-CE2B-F520-C868C8EC3726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7D5440-5C46-BABE-62D8-B9FA840989D9}"/>
              </a:ext>
            </a:extLst>
          </p:cNvPr>
          <p:cNvGrpSpPr/>
          <p:nvPr/>
        </p:nvGrpSpPr>
        <p:grpSpPr>
          <a:xfrm flipH="1">
            <a:off x="5508014" y="6229153"/>
            <a:ext cx="1175972" cy="308517"/>
            <a:chOff x="769327" y="4628470"/>
            <a:chExt cx="1182532" cy="3085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60AA09E-586E-4EAC-CD84-5559CCD1B206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530DEF8-F649-1157-6F8C-A489E8C2E813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66BB3C9-6068-7F33-B53F-0122B76F0A50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F8A7F79-B5DF-DB27-5624-60C290272EBC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CFA072-EB19-C80C-3568-4E3F5F964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388AFB4-F6EA-61EF-93DC-10FF2CC9FCE6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E5B6615-9A2B-0F71-202C-A4A91DDA10BB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1E42CFFA-DFA5-775E-659B-6A1896107ED0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4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8C6567-37E6-4883-1994-82B2C4ADA9FC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BCE98D4-A583-9C8F-E4ED-DB8F1D886919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A720E4-EF57-3415-92A4-AB9166DA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900" y="4371414"/>
            <a:ext cx="1132998" cy="1371752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2C8B2-F219-5082-578A-DB1E7EB52AF0}"/>
              </a:ext>
            </a:extLst>
          </p:cNvPr>
          <p:cNvCxnSpPr>
            <a:cxnSpLocks/>
          </p:cNvCxnSpPr>
          <p:nvPr/>
        </p:nvCxnSpPr>
        <p:spPr>
          <a:xfrm flipV="1">
            <a:off x="6795277" y="3912203"/>
            <a:ext cx="2388367" cy="14755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>
            <a:extLst>
              <a:ext uri="{FF2B5EF4-FFF2-40B4-BE49-F238E27FC236}">
                <a16:creationId xmlns:a16="http://schemas.microsoft.com/office/drawing/2014/main" id="{0EF1E71A-3BA5-0ADD-027F-AB94509082C1}"/>
              </a:ext>
            </a:extLst>
          </p:cNvPr>
          <p:cNvSpPr/>
          <p:nvPr/>
        </p:nvSpPr>
        <p:spPr>
          <a:xfrm>
            <a:off x="4551276" y="4208585"/>
            <a:ext cx="1427493" cy="1195753"/>
          </a:xfrm>
          <a:custGeom>
            <a:avLst/>
            <a:gdLst>
              <a:gd name="connsiteX0" fmla="*/ 1052355 w 1427493"/>
              <a:gd name="connsiteY0" fmla="*/ 0 h 1195753"/>
              <a:gd name="connsiteX1" fmla="*/ 9001 w 1427493"/>
              <a:gd name="connsiteY1" fmla="*/ 785446 h 1195753"/>
              <a:gd name="connsiteX2" fmla="*/ 595155 w 1427493"/>
              <a:gd name="connsiteY2" fmla="*/ 1101969 h 1195753"/>
              <a:gd name="connsiteX3" fmla="*/ 1427493 w 1427493"/>
              <a:gd name="connsiteY3" fmla="*/ 1195753 h 11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493" h="1195753">
                <a:moveTo>
                  <a:pt x="1052355" y="0"/>
                </a:moveTo>
                <a:cubicBezTo>
                  <a:pt x="568778" y="300892"/>
                  <a:pt x="85201" y="601785"/>
                  <a:pt x="9001" y="785446"/>
                </a:cubicBezTo>
                <a:cubicBezTo>
                  <a:pt x="-67199" y="969108"/>
                  <a:pt x="358740" y="1033585"/>
                  <a:pt x="595155" y="1101969"/>
                </a:cubicBezTo>
                <a:cubicBezTo>
                  <a:pt x="831570" y="1170354"/>
                  <a:pt x="1129531" y="1183053"/>
                  <a:pt x="1427493" y="1195753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838C558-7839-3732-CE68-68E55E19F6AB}"/>
              </a:ext>
            </a:extLst>
          </p:cNvPr>
          <p:cNvCxnSpPr/>
          <p:nvPr/>
        </p:nvCxnSpPr>
        <p:spPr>
          <a:xfrm flipH="1">
            <a:off x="6881446" y="4365630"/>
            <a:ext cx="2625969" cy="15056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7BCE1B9-5E52-CB06-32A5-FE0A42506F56}"/>
              </a:ext>
            </a:extLst>
          </p:cNvPr>
          <p:cNvCxnSpPr/>
          <p:nvPr/>
        </p:nvCxnSpPr>
        <p:spPr>
          <a:xfrm flipH="1">
            <a:off x="3317631" y="5862751"/>
            <a:ext cx="2051538" cy="366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A017293-41C5-65B0-4FCF-342689DB682C}"/>
              </a:ext>
            </a:extLst>
          </p:cNvPr>
          <p:cNvSpPr txBox="1"/>
          <p:nvPr/>
        </p:nvSpPr>
        <p:spPr>
          <a:xfrm>
            <a:off x="8110147" y="4831785"/>
            <a:ext cx="330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2  Asynchronous request-response</a:t>
            </a:r>
          </a:p>
        </p:txBody>
      </p:sp>
      <p:pic>
        <p:nvPicPr>
          <p:cNvPr id="87" name="Picture 8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EB1DD10-E4AD-EEFD-B48D-B5C1A7E33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156" y="5743166"/>
            <a:ext cx="1587500" cy="5207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86E5361-34D0-D863-022E-FD6083BF9DD0}"/>
              </a:ext>
            </a:extLst>
          </p:cNvPr>
          <p:cNvSpPr txBox="1"/>
          <p:nvPr/>
        </p:nvSpPr>
        <p:spPr>
          <a:xfrm>
            <a:off x="212807" y="4303003"/>
            <a:ext cx="245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Can do useful work while waiting (but still need timeouts)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17280F-7C63-1943-F3A2-A17EE8E25153}"/>
              </a:ext>
            </a:extLst>
          </p:cNvPr>
          <p:cNvSpPr txBox="1"/>
          <p:nvPr/>
        </p:nvSpPr>
        <p:spPr>
          <a:xfrm>
            <a:off x="5167579" y="270798"/>
            <a:ext cx="2412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 startAt="4"/>
            </a:pPr>
            <a:r>
              <a:rPr lang="en-US" sz="2400" dirty="0">
                <a:latin typeface="Helvetica" pitchFamily="2" charset="0"/>
              </a:rPr>
              <a:t>Shared data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(async)</a:t>
            </a:r>
          </a:p>
        </p:txBody>
      </p:sp>
      <p:pic>
        <p:nvPicPr>
          <p:cNvPr id="91" name="Picture 90" descr="A picture containing shape&#10;&#10;Description automatically generated">
            <a:extLst>
              <a:ext uri="{FF2B5EF4-FFF2-40B4-BE49-F238E27FC236}">
                <a16:creationId xmlns:a16="http://schemas.microsoft.com/office/drawing/2014/main" id="{591BFCE5-3006-C393-04C0-A63AFFD79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576" y="1048510"/>
            <a:ext cx="508611" cy="611063"/>
          </a:xfrm>
          <a:prstGeom prst="rect">
            <a:avLst/>
          </a:prstGeom>
        </p:spPr>
      </p:pic>
      <p:pic>
        <p:nvPicPr>
          <p:cNvPr id="93" name="Picture 92" descr="Icon&#10;&#10;Description automatically generated">
            <a:extLst>
              <a:ext uri="{FF2B5EF4-FFF2-40B4-BE49-F238E27FC236}">
                <a16:creationId xmlns:a16="http://schemas.microsoft.com/office/drawing/2014/main" id="{3C074768-AC5B-D098-2E6F-E7040F87D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014" y="951698"/>
            <a:ext cx="996401" cy="107304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77F2FE2B-669E-60CA-258B-32BC007FAE67}"/>
              </a:ext>
            </a:extLst>
          </p:cNvPr>
          <p:cNvSpPr txBox="1"/>
          <p:nvPr/>
        </p:nvSpPr>
        <p:spPr>
          <a:xfrm>
            <a:off x="1307863" y="6130206"/>
            <a:ext cx="219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callback()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7EC7BB-2904-FA83-C279-1D993CF133B8}"/>
              </a:ext>
            </a:extLst>
          </p:cNvPr>
          <p:cNvSpPr txBox="1"/>
          <p:nvPr/>
        </p:nvSpPr>
        <p:spPr>
          <a:xfrm>
            <a:off x="7703021" y="217513"/>
            <a:ext cx="342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3   Event streaming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(asynchronous)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C34F38-0474-2397-8D74-A41F6945474C}"/>
              </a:ext>
            </a:extLst>
          </p:cNvPr>
          <p:cNvSpPr txBox="1"/>
          <p:nvPr/>
        </p:nvSpPr>
        <p:spPr>
          <a:xfrm>
            <a:off x="7534596" y="6402536"/>
            <a:ext cx="471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“Building microservices”, Sam Newman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7CDFCA-7215-CBBE-D371-1AAE977BFFBB}"/>
              </a:ext>
            </a:extLst>
          </p:cNvPr>
          <p:cNvSpPr/>
          <p:nvPr/>
        </p:nvSpPr>
        <p:spPr>
          <a:xfrm>
            <a:off x="4866204" y="2139742"/>
            <a:ext cx="564084" cy="518528"/>
          </a:xfrm>
          <a:prstGeom prst="ellipse">
            <a:avLst/>
          </a:prstGeom>
          <a:solidFill>
            <a:schemeClr val="accent4">
              <a:alpha val="34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B9C3A7-B974-554F-11A3-B48B46BEBFF2}"/>
              </a:ext>
            </a:extLst>
          </p:cNvPr>
          <p:cNvSpPr txBox="1"/>
          <p:nvPr/>
        </p:nvSpPr>
        <p:spPr>
          <a:xfrm rot="306407">
            <a:off x="2867649" y="3370066"/>
            <a:ext cx="307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2   Async Qs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F020382-B6D7-21E9-AF98-BA12CB256764}"/>
              </a:ext>
            </a:extLst>
          </p:cNvPr>
          <p:cNvSpPr/>
          <p:nvPr/>
        </p:nvSpPr>
        <p:spPr>
          <a:xfrm>
            <a:off x="3354407" y="3273858"/>
            <a:ext cx="564084" cy="518528"/>
          </a:xfrm>
          <a:prstGeom prst="ellipse">
            <a:avLst/>
          </a:prstGeom>
          <a:solidFill>
            <a:schemeClr val="accent4">
              <a:alpha val="34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F336B40-EB73-9E57-EC5E-B845939DBC8E}"/>
              </a:ext>
            </a:extLst>
          </p:cNvPr>
          <p:cNvSpPr/>
          <p:nvPr/>
        </p:nvSpPr>
        <p:spPr>
          <a:xfrm>
            <a:off x="8417493" y="4803385"/>
            <a:ext cx="564084" cy="518528"/>
          </a:xfrm>
          <a:prstGeom prst="ellipse">
            <a:avLst/>
          </a:prstGeom>
          <a:solidFill>
            <a:schemeClr val="accent4">
              <a:alpha val="34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315AAC-4C04-CA4C-E500-EFE1EFC3496B}"/>
              </a:ext>
            </a:extLst>
          </p:cNvPr>
          <p:cNvSpPr/>
          <p:nvPr/>
        </p:nvSpPr>
        <p:spPr>
          <a:xfrm>
            <a:off x="7881582" y="204099"/>
            <a:ext cx="564084" cy="518528"/>
          </a:xfrm>
          <a:prstGeom prst="ellipse">
            <a:avLst/>
          </a:prstGeom>
          <a:solidFill>
            <a:schemeClr val="accent4">
              <a:alpha val="34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C6EC28-647F-5A84-3BCC-C5D73DEC8D95}"/>
              </a:ext>
            </a:extLst>
          </p:cNvPr>
          <p:cNvSpPr/>
          <p:nvPr/>
        </p:nvSpPr>
        <p:spPr>
          <a:xfrm>
            <a:off x="5148246" y="235635"/>
            <a:ext cx="564084" cy="518528"/>
          </a:xfrm>
          <a:prstGeom prst="ellipse">
            <a:avLst/>
          </a:prstGeom>
          <a:solidFill>
            <a:schemeClr val="accent4">
              <a:alpha val="34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84D4E5FC-9842-9408-02AE-DF9EA5471C64}"/>
              </a:ext>
            </a:extLst>
          </p:cNvPr>
          <p:cNvSpPr/>
          <p:nvPr/>
        </p:nvSpPr>
        <p:spPr>
          <a:xfrm>
            <a:off x="10582282" y="204099"/>
            <a:ext cx="366876" cy="1195043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B9B72E-981B-A96F-E192-D2D9A2B9D542}"/>
              </a:ext>
            </a:extLst>
          </p:cNvPr>
          <p:cNvSpPr txBox="1"/>
          <p:nvPr/>
        </p:nvSpPr>
        <p:spPr>
          <a:xfrm>
            <a:off x="10646249" y="155453"/>
            <a:ext cx="146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Not expecting a response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3593AB99-0286-2A3F-BDCD-B111AB5471B5}"/>
              </a:ext>
            </a:extLst>
          </p:cNvPr>
          <p:cNvSpPr/>
          <p:nvPr/>
        </p:nvSpPr>
        <p:spPr>
          <a:xfrm flipH="1">
            <a:off x="4845474" y="100953"/>
            <a:ext cx="376585" cy="1195043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6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8" grpId="0" animBg="1"/>
      <p:bldP spid="85" grpId="0"/>
      <p:bldP spid="89" grpId="0"/>
      <p:bldP spid="90" grpId="0"/>
      <p:bldP spid="94" grpId="0"/>
      <p:bldP spid="95" grpId="0"/>
      <p:bldP spid="96" grpId="0"/>
      <p:bldP spid="22" grpId="0"/>
      <p:bldP spid="40" grpId="0" animBg="1"/>
      <p:bldP spid="41" grpId="0" animBg="1"/>
      <p:bldP spid="42" grpId="0" animBg="1"/>
      <p:bldP spid="44" grpId="0" animBg="1"/>
      <p:bldP spid="50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151-7C8A-86AF-9099-25065EBB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communication: Performance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A8BCB98-89BB-BD58-E754-B87843F2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61380"/>
            <a:ext cx="7772400" cy="421449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9A6A70-C0EE-E450-B8AA-4141B80B28D6}"/>
              </a:ext>
            </a:extLst>
          </p:cNvPr>
          <p:cNvSpPr/>
          <p:nvPr/>
        </p:nvSpPr>
        <p:spPr>
          <a:xfrm>
            <a:off x="3446585" y="5287108"/>
            <a:ext cx="2098430" cy="70338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C5482-1BD3-3DDD-66FD-DF1AE854594E}"/>
              </a:ext>
            </a:extLst>
          </p:cNvPr>
          <p:cNvSpPr txBox="1"/>
          <p:nvPr/>
        </p:nvSpPr>
        <p:spPr>
          <a:xfrm>
            <a:off x="5427784" y="6308209"/>
            <a:ext cx="65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Profiling a warehouse-scale computer (Google). ISCA’15.</a:t>
            </a:r>
          </a:p>
        </p:txBody>
      </p:sp>
    </p:spTree>
    <p:extLst>
      <p:ext uri="{BB962C8B-B14F-4D97-AF65-F5344CB8AC3E}">
        <p14:creationId xmlns:p14="http://schemas.microsoft.com/office/powerpoint/2010/main" val="36654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559325BF-FA12-A58C-F207-ADCE788B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60" y="1216068"/>
            <a:ext cx="6886417" cy="4980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35151-7C8A-86AF-9099-25065EBB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comm: Hotspot spreading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4A008-3500-2164-A86B-6EC453F04A66}"/>
              </a:ext>
            </a:extLst>
          </p:cNvPr>
          <p:cNvSpPr txBox="1"/>
          <p:nvPr/>
        </p:nvSpPr>
        <p:spPr>
          <a:xfrm>
            <a:off x="8323385" y="6308209"/>
            <a:ext cx="3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Deathstarbench</a:t>
            </a:r>
            <a:r>
              <a:rPr lang="en-US" dirty="0">
                <a:latin typeface="Helvetica" pitchFamily="2" charset="0"/>
              </a:rPr>
              <a:t>. ASPLOS’19.</a:t>
            </a:r>
          </a:p>
        </p:txBody>
      </p:sp>
    </p:spTree>
    <p:extLst>
      <p:ext uri="{BB962C8B-B14F-4D97-AF65-F5344CB8AC3E}">
        <p14:creationId xmlns:p14="http://schemas.microsoft.com/office/powerpoint/2010/main" val="3446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151-7C8A-86AF-9099-25065EBB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comm: high level failure handling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87415B73-6F8D-1786-B2B6-30B9BE6F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79" y="1413891"/>
            <a:ext cx="1610935" cy="21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E43C26B2-6D5A-9681-DE31-ECDA2408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61" y="1374452"/>
            <a:ext cx="1610935" cy="213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6B82D-648E-E490-38F3-148DDBADD7DB}"/>
              </a:ext>
            </a:extLst>
          </p:cNvPr>
          <p:cNvSpPr/>
          <p:nvPr/>
        </p:nvSpPr>
        <p:spPr>
          <a:xfrm>
            <a:off x="511770" y="2068913"/>
            <a:ext cx="1051627" cy="820616"/>
          </a:xfrm>
          <a:prstGeom prst="roundRect">
            <a:avLst/>
          </a:prstGeom>
          <a:solidFill>
            <a:schemeClr val="accent4">
              <a:alpha val="2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AE0C93-8BC3-1993-9425-7FB0FE3F5F40}"/>
              </a:ext>
            </a:extLst>
          </p:cNvPr>
          <p:cNvSpPr/>
          <p:nvPr/>
        </p:nvSpPr>
        <p:spPr>
          <a:xfrm>
            <a:off x="10949158" y="2068913"/>
            <a:ext cx="1075909" cy="820616"/>
          </a:xfrm>
          <a:prstGeom prst="roundRect">
            <a:avLst/>
          </a:prstGeom>
          <a:solidFill>
            <a:schemeClr val="accent1">
              <a:alpha val="1752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4403D3D-263B-14EE-4A28-5CB56FDD4852}"/>
              </a:ext>
            </a:extLst>
          </p:cNvPr>
          <p:cNvSpPr/>
          <p:nvPr/>
        </p:nvSpPr>
        <p:spPr>
          <a:xfrm>
            <a:off x="3645877" y="1624798"/>
            <a:ext cx="5495089" cy="1264731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BAAD9C2F-3F83-1A9E-480F-C119A184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723" y="2042223"/>
            <a:ext cx="1728441" cy="1728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7D8A8C-A569-1A03-23F0-73CD6BDB243C}"/>
              </a:ext>
            </a:extLst>
          </p:cNvPr>
          <p:cNvSpPr txBox="1"/>
          <p:nvPr/>
        </p:nvSpPr>
        <p:spPr>
          <a:xfrm>
            <a:off x="4665784" y="1676163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(Soft or hard)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3BE3484-8BAB-A1AC-BAF4-5CBA6EEF9E27}"/>
              </a:ext>
            </a:extLst>
          </p:cNvPr>
          <p:cNvSpPr/>
          <p:nvPr/>
        </p:nvSpPr>
        <p:spPr>
          <a:xfrm>
            <a:off x="2552530" y="3810856"/>
            <a:ext cx="2649416" cy="708797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CFAD5-ABCC-EE5D-26F1-ACAB2331E6F7}"/>
              </a:ext>
            </a:extLst>
          </p:cNvPr>
          <p:cNvSpPr txBox="1"/>
          <p:nvPr/>
        </p:nvSpPr>
        <p:spPr>
          <a:xfrm>
            <a:off x="5201946" y="3743554"/>
            <a:ext cx="1957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Circuit breaker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E349D6C-4CA9-FD3A-23B4-FCFF8E2F085C}"/>
              </a:ext>
            </a:extLst>
          </p:cNvPr>
          <p:cNvSpPr/>
          <p:nvPr/>
        </p:nvSpPr>
        <p:spPr>
          <a:xfrm>
            <a:off x="7001438" y="3927917"/>
            <a:ext cx="2649416" cy="414326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C1621-C5B5-95ED-2234-D253331BA786}"/>
              </a:ext>
            </a:extLst>
          </p:cNvPr>
          <p:cNvSpPr txBox="1"/>
          <p:nvPr/>
        </p:nvSpPr>
        <p:spPr>
          <a:xfrm>
            <a:off x="9650854" y="3749757"/>
            <a:ext cx="195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Connection issue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0A77C7B-FF88-5485-95A8-ECC5A5975D9B}"/>
              </a:ext>
            </a:extLst>
          </p:cNvPr>
          <p:cNvSpPr/>
          <p:nvPr/>
        </p:nvSpPr>
        <p:spPr>
          <a:xfrm>
            <a:off x="2595854" y="4711618"/>
            <a:ext cx="2649416" cy="47440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4916-B636-0C45-3751-B4C2C063312E}"/>
              </a:ext>
            </a:extLst>
          </p:cNvPr>
          <p:cNvSpPr txBox="1"/>
          <p:nvPr/>
        </p:nvSpPr>
        <p:spPr>
          <a:xfrm>
            <a:off x="6549115" y="4788144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A6D2C708-C738-FF45-B330-0353BE1AA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248" y="4588997"/>
            <a:ext cx="605506" cy="114522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ACAE5A-D301-3950-B2CB-0561DA5C97C8}"/>
              </a:ext>
            </a:extLst>
          </p:cNvPr>
          <p:cNvCxnSpPr>
            <a:cxnSpLocks/>
          </p:cNvCxnSpPr>
          <p:nvPr/>
        </p:nvCxnSpPr>
        <p:spPr>
          <a:xfrm flipH="1">
            <a:off x="7001438" y="4788144"/>
            <a:ext cx="109921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9CC4FD-39A1-2B1D-ED3E-E3BA0F2284BF}"/>
              </a:ext>
            </a:extLst>
          </p:cNvPr>
          <p:cNvSpPr txBox="1"/>
          <p:nvPr/>
        </p:nvSpPr>
        <p:spPr>
          <a:xfrm>
            <a:off x="2898361" y="4745132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29159-5802-340F-D2FE-1CF509B57814}"/>
              </a:ext>
            </a:extLst>
          </p:cNvPr>
          <p:cNvSpPr txBox="1"/>
          <p:nvPr/>
        </p:nvSpPr>
        <p:spPr>
          <a:xfrm>
            <a:off x="6623925" y="5456279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9BB243-C1D9-7348-7965-B3FBE9EE668C}"/>
              </a:ext>
            </a:extLst>
          </p:cNvPr>
          <p:cNvCxnSpPr>
            <a:cxnSpLocks/>
          </p:cNvCxnSpPr>
          <p:nvPr/>
        </p:nvCxnSpPr>
        <p:spPr>
          <a:xfrm flipH="1">
            <a:off x="6166340" y="5448944"/>
            <a:ext cx="2018298" cy="2867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B4BC0EE9-9F66-ED62-11AE-9D747EC9921D}"/>
              </a:ext>
            </a:extLst>
          </p:cNvPr>
          <p:cNvSpPr/>
          <p:nvPr/>
        </p:nvSpPr>
        <p:spPr>
          <a:xfrm>
            <a:off x="5076094" y="4783019"/>
            <a:ext cx="1957754" cy="400137"/>
          </a:xfrm>
          <a:custGeom>
            <a:avLst/>
            <a:gdLst>
              <a:gd name="connsiteX0" fmla="*/ 1957754 w 1957754"/>
              <a:gd name="connsiteY0" fmla="*/ 0 h 500508"/>
              <a:gd name="connsiteX1" fmla="*/ 1090246 w 1957754"/>
              <a:gd name="connsiteY1" fmla="*/ 140677 h 500508"/>
              <a:gd name="connsiteX2" fmla="*/ 316523 w 1957754"/>
              <a:gd name="connsiteY2" fmla="*/ 468923 h 500508"/>
              <a:gd name="connsiteX3" fmla="*/ 0 w 1957754"/>
              <a:gd name="connsiteY3" fmla="*/ 468923 h 5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754" h="500508">
                <a:moveTo>
                  <a:pt x="1957754" y="0"/>
                </a:moveTo>
                <a:cubicBezTo>
                  <a:pt x="1660769" y="31261"/>
                  <a:pt x="1363784" y="62523"/>
                  <a:pt x="1090246" y="140677"/>
                </a:cubicBezTo>
                <a:cubicBezTo>
                  <a:pt x="816708" y="218831"/>
                  <a:pt x="498231" y="414215"/>
                  <a:pt x="316523" y="468923"/>
                </a:cubicBezTo>
                <a:cubicBezTo>
                  <a:pt x="134815" y="523631"/>
                  <a:pt x="67407" y="496277"/>
                  <a:pt x="0" y="468923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B532AF-AC45-EEEB-EFC7-BB468D8F27AD}"/>
              </a:ext>
            </a:extLst>
          </p:cNvPr>
          <p:cNvSpPr txBox="1"/>
          <p:nvPr/>
        </p:nvSpPr>
        <p:spPr>
          <a:xfrm rot="16200000">
            <a:off x="5494855" y="5503393"/>
            <a:ext cx="7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trip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9E4EE8-C705-5464-9AFF-8BC9A6C0A045}"/>
              </a:ext>
            </a:extLst>
          </p:cNvPr>
          <p:cNvCxnSpPr>
            <a:cxnSpLocks/>
          </p:cNvCxnSpPr>
          <p:nvPr/>
        </p:nvCxnSpPr>
        <p:spPr>
          <a:xfrm flipH="1">
            <a:off x="6118578" y="4709195"/>
            <a:ext cx="5214" cy="17997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1F3966F3-08BA-D737-AE8C-B24CC84E0621}"/>
              </a:ext>
            </a:extLst>
          </p:cNvPr>
          <p:cNvSpPr/>
          <p:nvPr/>
        </p:nvSpPr>
        <p:spPr>
          <a:xfrm>
            <a:off x="6166340" y="5580608"/>
            <a:ext cx="461930" cy="409888"/>
          </a:xfrm>
          <a:custGeom>
            <a:avLst/>
            <a:gdLst>
              <a:gd name="connsiteX0" fmla="*/ 0 w 461930"/>
              <a:gd name="connsiteY0" fmla="*/ 12597 h 504967"/>
              <a:gd name="connsiteX1" fmla="*/ 246185 w 461930"/>
              <a:gd name="connsiteY1" fmla="*/ 36044 h 504967"/>
              <a:gd name="connsiteX2" fmla="*/ 457200 w 461930"/>
              <a:gd name="connsiteY2" fmla="*/ 317397 h 504967"/>
              <a:gd name="connsiteX3" fmla="*/ 35169 w 461930"/>
              <a:gd name="connsiteY3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30" h="504967">
                <a:moveTo>
                  <a:pt x="0" y="12597"/>
                </a:moveTo>
                <a:cubicBezTo>
                  <a:pt x="84992" y="-1080"/>
                  <a:pt x="169985" y="-14756"/>
                  <a:pt x="246185" y="36044"/>
                </a:cubicBezTo>
                <a:cubicBezTo>
                  <a:pt x="322385" y="86844"/>
                  <a:pt x="492369" y="239243"/>
                  <a:pt x="457200" y="317397"/>
                </a:cubicBezTo>
                <a:cubicBezTo>
                  <a:pt x="422031" y="395551"/>
                  <a:pt x="228600" y="450259"/>
                  <a:pt x="35169" y="504967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FB6DEC9-AA28-7BAD-2D90-633CB8AC8043}"/>
              </a:ext>
            </a:extLst>
          </p:cNvPr>
          <p:cNvSpPr/>
          <p:nvPr/>
        </p:nvSpPr>
        <p:spPr>
          <a:xfrm>
            <a:off x="2651682" y="5502887"/>
            <a:ext cx="2649416" cy="47440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7095D9-E819-E566-8795-7E85815A613A}"/>
              </a:ext>
            </a:extLst>
          </p:cNvPr>
          <p:cNvSpPr txBox="1"/>
          <p:nvPr/>
        </p:nvSpPr>
        <p:spPr>
          <a:xfrm>
            <a:off x="2965769" y="5515627"/>
            <a:ext cx="195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Timeout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058DF85-A023-3378-2978-C49C98477463}"/>
              </a:ext>
            </a:extLst>
          </p:cNvPr>
          <p:cNvSpPr/>
          <p:nvPr/>
        </p:nvSpPr>
        <p:spPr>
          <a:xfrm>
            <a:off x="2667623" y="6257255"/>
            <a:ext cx="2649416" cy="474405"/>
          </a:xfrm>
          <a:custGeom>
            <a:avLst/>
            <a:gdLst>
              <a:gd name="connsiteX0" fmla="*/ 23446 w 5405511"/>
              <a:gd name="connsiteY0" fmla="*/ 53181 h 604166"/>
              <a:gd name="connsiteX1" fmla="*/ 4736123 w 5405511"/>
              <a:gd name="connsiteY1" fmla="*/ 41458 h 604166"/>
              <a:gd name="connsiteX2" fmla="*/ 5263662 w 5405511"/>
              <a:gd name="connsiteY2" fmla="*/ 510381 h 604166"/>
              <a:gd name="connsiteX3" fmla="*/ 3681046 w 5405511"/>
              <a:gd name="connsiteY3" fmla="*/ 580720 h 604166"/>
              <a:gd name="connsiteX4" fmla="*/ 0 w 5405511"/>
              <a:gd name="connsiteY4" fmla="*/ 604166 h 60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511" h="604166">
                <a:moveTo>
                  <a:pt x="23446" y="53181"/>
                </a:moveTo>
                <a:cubicBezTo>
                  <a:pt x="1943100" y="9219"/>
                  <a:pt x="3862754" y="-34742"/>
                  <a:pt x="4736123" y="41458"/>
                </a:cubicBezTo>
                <a:cubicBezTo>
                  <a:pt x="5609492" y="117658"/>
                  <a:pt x="5439508" y="420504"/>
                  <a:pt x="5263662" y="510381"/>
                </a:cubicBezTo>
                <a:cubicBezTo>
                  <a:pt x="5087816" y="600258"/>
                  <a:pt x="4558323" y="565089"/>
                  <a:pt x="3681046" y="580720"/>
                </a:cubicBezTo>
                <a:cubicBezTo>
                  <a:pt x="2803769" y="596351"/>
                  <a:pt x="1401884" y="600258"/>
                  <a:pt x="0" y="604166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olid"/>
            <a:headEnd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2F2046-568F-C840-8119-9B70FD7BB7B2}"/>
              </a:ext>
            </a:extLst>
          </p:cNvPr>
          <p:cNvSpPr txBox="1"/>
          <p:nvPr/>
        </p:nvSpPr>
        <p:spPr>
          <a:xfrm>
            <a:off x="2607435" y="6269995"/>
            <a:ext cx="262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Fail immediately</a:t>
            </a:r>
          </a:p>
        </p:txBody>
      </p:sp>
    </p:spTree>
    <p:extLst>
      <p:ext uri="{BB962C8B-B14F-4D97-AF65-F5344CB8AC3E}">
        <p14:creationId xmlns:p14="http://schemas.microsoft.com/office/powerpoint/2010/main" val="36183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7" grpId="0"/>
      <p:bldP spid="28" grpId="0"/>
      <p:bldP spid="30" grpId="0" animBg="1"/>
      <p:bldP spid="31" grpId="0"/>
      <p:bldP spid="34" grpId="0" animBg="1"/>
      <p:bldP spid="37" grpId="0" animBg="1"/>
      <p:bldP spid="38" grpId="0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553416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35705F-E823-F7DE-3539-D5C6574C84C4}"/>
              </a:ext>
            </a:extLst>
          </p:cNvPr>
          <p:cNvSpPr txBox="1"/>
          <p:nvPr/>
        </p:nvSpPr>
        <p:spPr>
          <a:xfrm>
            <a:off x="3665072" y="5279356"/>
            <a:ext cx="518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Modularized applications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CC42F5-6C8B-CB0B-79D8-C82D6F0AB999}"/>
              </a:ext>
            </a:extLst>
          </p:cNvPr>
          <p:cNvSpPr txBox="1"/>
          <p:nvPr/>
        </p:nvSpPr>
        <p:spPr>
          <a:xfrm>
            <a:off x="3657914" y="6051475"/>
            <a:ext cx="177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Storage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76322-C5A8-24CB-2E5C-E4956AD0B11A}"/>
              </a:ext>
            </a:extLst>
          </p:cNvPr>
          <p:cNvSpPr txBox="1"/>
          <p:nvPr/>
        </p:nvSpPr>
        <p:spPr>
          <a:xfrm>
            <a:off x="5748797" y="6051475"/>
            <a:ext cx="420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Interconnect: Routers</a:t>
            </a:r>
          </a:p>
        </p:txBody>
      </p:sp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D234247-4BD2-7CC9-93FA-6FC66122E8DB}"/>
              </a:ext>
            </a:extLst>
          </p:cNvPr>
          <p:cNvSpPr txBox="1"/>
          <p:nvPr/>
        </p:nvSpPr>
        <p:spPr>
          <a:xfrm>
            <a:off x="3727446" y="3675385"/>
            <a:ext cx="465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App compute and communication patterns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1FD8CCE-0CF4-C79D-10DD-B9CAE9DC9AAC}"/>
              </a:ext>
            </a:extLst>
          </p:cNvPr>
          <p:cNvSpPr/>
          <p:nvPr/>
        </p:nvSpPr>
        <p:spPr>
          <a:xfrm>
            <a:off x="7143951" y="1016354"/>
            <a:ext cx="4401413" cy="4263001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69" grpId="0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D46A-A138-29ED-05DB-638F0934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microservices always ideal?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327A-5D5C-CDCB-038D-282B09E6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681"/>
          </a:xfrm>
        </p:spPr>
        <p:txBody>
          <a:bodyPr>
            <a:normAutofit/>
          </a:bodyPr>
          <a:lstStyle/>
          <a:p>
            <a:r>
              <a:rPr lang="en-US" dirty="0"/>
              <a:t>Just an architectural style. Look at solving problems first</a:t>
            </a:r>
          </a:p>
          <a:p>
            <a:r>
              <a:rPr lang="en-US" dirty="0"/>
              <a:t>How to evolve the splitting of components?</a:t>
            </a:r>
          </a:p>
          <a:p>
            <a:pPr lvl="1"/>
            <a:r>
              <a:rPr lang="en-US" dirty="0"/>
              <a:t>Refactoring microservice interfaces later isn’t easy</a:t>
            </a:r>
          </a:p>
          <a:p>
            <a:pPr lvl="1"/>
            <a:r>
              <a:rPr lang="en-US" dirty="0"/>
              <a:t>Interface changes need buy-in from multiple dev teams</a:t>
            </a:r>
          </a:p>
          <a:p>
            <a:pPr lvl="1"/>
            <a:r>
              <a:rPr lang="en-US" dirty="0"/>
              <a:t>Components should compose cleanly in the first place</a:t>
            </a:r>
          </a:p>
          <a:p>
            <a:r>
              <a:rPr lang="en-US" dirty="0"/>
              <a:t>How to design apps?</a:t>
            </a:r>
          </a:p>
          <a:p>
            <a:pPr lvl="1"/>
            <a:r>
              <a:rPr lang="en-US" dirty="0"/>
              <a:t>Monolith first, or microservices from the beginning?</a:t>
            </a:r>
          </a:p>
          <a:p>
            <a:r>
              <a:rPr lang="en-US" dirty="0"/>
              <a:t>Testing, Observability, Deploy automation</a:t>
            </a:r>
          </a:p>
          <a:p>
            <a:r>
              <a:rPr lang="en-US" dirty="0"/>
              <a:t>How significant are dev coordination overheads?</a:t>
            </a:r>
          </a:p>
          <a:p>
            <a:r>
              <a:rPr lang="en-US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11917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15E-3452-5B14-9849-43E258FF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Partition-Aggregate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CD61-F890-95BF-A8D5-E02932AD4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interactive search queries</a:t>
            </a:r>
          </a:p>
        </p:txBody>
      </p:sp>
    </p:spTree>
    <p:extLst>
      <p:ext uri="{BB962C8B-B14F-4D97-AF65-F5344CB8AC3E}">
        <p14:creationId xmlns:p14="http://schemas.microsoft.com/office/powerpoint/2010/main" val="241596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7726-CE4D-96F4-295C-C2C1C49B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some numbers (circa 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7C50-6C79-71BB-87EF-973A1E0AF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10s of terabytes of web corpus data</a:t>
            </a:r>
          </a:p>
          <a:p>
            <a:pPr lvl="1"/>
            <a:r>
              <a:rPr lang="en-US" dirty="0"/>
              <a:t>Read 100s of megabytes per query</a:t>
            </a:r>
          </a:p>
          <a:p>
            <a:endParaRPr lang="en-US" dirty="0"/>
          </a:p>
          <a:p>
            <a:r>
              <a:rPr lang="en-US" dirty="0"/>
              <a:t>10s of billions of CPU instructions per query</a:t>
            </a:r>
          </a:p>
          <a:p>
            <a:endParaRPr lang="en-US" dirty="0"/>
          </a:p>
          <a:p>
            <a:r>
              <a:rPr lang="en-US" dirty="0"/>
              <a:t>Data accessed depends on the query; hard to predict</a:t>
            </a:r>
          </a:p>
          <a:p>
            <a:endParaRPr lang="en-US" dirty="0"/>
          </a:p>
          <a:p>
            <a:r>
              <a:rPr lang="en-US" dirty="0"/>
              <a:t>All results to be returned to users within (say) 300 milliseconds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Cannot process on a single machine within acceptable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3086-7F7C-768E-EBF3-6A200E41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Google search architecture</a:t>
            </a:r>
          </a:p>
        </p:txBody>
      </p:sp>
      <p:pic>
        <p:nvPicPr>
          <p:cNvPr id="5" name="Content Placeholder 4" descr="A diagram of a computer server&#10;&#10;AI-generated content may be incorrect.">
            <a:extLst>
              <a:ext uri="{FF2B5EF4-FFF2-40B4-BE49-F238E27FC236}">
                <a16:creationId xmlns:a16="http://schemas.microsoft.com/office/drawing/2014/main" id="{73799A60-E46F-D0FE-D87A-F9034FFA2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347" y="1477025"/>
            <a:ext cx="8189828" cy="48175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CAB1F-A51B-D67C-6F81-E6389069EEDD}"/>
              </a:ext>
            </a:extLst>
          </p:cNvPr>
          <p:cNvSpPr txBox="1"/>
          <p:nvPr/>
        </p:nvSpPr>
        <p:spPr>
          <a:xfrm>
            <a:off x="6934200" y="638978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Web search for a planet, MICRO’03</a:t>
            </a:r>
          </a:p>
        </p:txBody>
      </p:sp>
    </p:spTree>
    <p:extLst>
      <p:ext uri="{BB962C8B-B14F-4D97-AF65-F5344CB8AC3E}">
        <p14:creationId xmlns:p14="http://schemas.microsoft.com/office/powerpoint/2010/main" val="419920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56E140D-FBF5-1ACC-D5E0-56CD1FD9EDA8}"/>
              </a:ext>
            </a:extLst>
          </p:cNvPr>
          <p:cNvSpPr/>
          <p:nvPr/>
        </p:nvSpPr>
        <p:spPr>
          <a:xfrm>
            <a:off x="2090923" y="4295165"/>
            <a:ext cx="7146471" cy="2465062"/>
          </a:xfrm>
          <a:prstGeom prst="roundRect">
            <a:avLst/>
          </a:prstGeom>
          <a:solidFill>
            <a:schemeClr val="accent2">
              <a:alpha val="16288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A553A-31AA-5014-5043-0B5D197F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Review: Compute &amp; Memory 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270EB-DFB5-5501-F69C-23C51493DD61}"/>
              </a:ext>
            </a:extLst>
          </p:cNvPr>
          <p:cNvSpPr/>
          <p:nvPr/>
        </p:nvSpPr>
        <p:spPr>
          <a:xfrm>
            <a:off x="2634343" y="2344876"/>
            <a:ext cx="5954486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Instruction pipeline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75038-8B0D-3860-33D2-BB5DC67948FE}"/>
              </a:ext>
            </a:extLst>
          </p:cNvPr>
          <p:cNvSpPr/>
          <p:nvPr/>
        </p:nvSpPr>
        <p:spPr>
          <a:xfrm>
            <a:off x="2662424" y="4409796"/>
            <a:ext cx="1959428" cy="536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L1 I-cache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1745C-92F5-C39D-C0B0-07258AF9F582}"/>
              </a:ext>
            </a:extLst>
          </p:cNvPr>
          <p:cNvSpPr/>
          <p:nvPr/>
        </p:nvSpPr>
        <p:spPr>
          <a:xfrm>
            <a:off x="7178340" y="4424805"/>
            <a:ext cx="1438570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I-TLB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2CBBF-4370-10D9-C880-1229474198AA}"/>
              </a:ext>
            </a:extLst>
          </p:cNvPr>
          <p:cNvSpPr/>
          <p:nvPr/>
        </p:nvSpPr>
        <p:spPr>
          <a:xfrm>
            <a:off x="2662425" y="5084767"/>
            <a:ext cx="5954486" cy="3847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L2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D61DD-2E11-6E09-F8BC-A8F814C1351A}"/>
              </a:ext>
            </a:extLst>
          </p:cNvPr>
          <p:cNvSpPr/>
          <p:nvPr/>
        </p:nvSpPr>
        <p:spPr>
          <a:xfrm>
            <a:off x="2634343" y="3002327"/>
            <a:ext cx="5954486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Instruction pipeline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BE7F-7A2B-CE25-013A-5DA6C4C73F93}"/>
              </a:ext>
            </a:extLst>
          </p:cNvPr>
          <p:cNvSpPr/>
          <p:nvPr/>
        </p:nvSpPr>
        <p:spPr>
          <a:xfrm>
            <a:off x="2634343" y="1669843"/>
            <a:ext cx="5954486" cy="5225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Instruction pipeline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D90043-B0A4-E3F4-80AF-ED27B387EED2}"/>
              </a:ext>
            </a:extLst>
          </p:cNvPr>
          <p:cNvSpPr/>
          <p:nvPr/>
        </p:nvSpPr>
        <p:spPr>
          <a:xfrm>
            <a:off x="2662424" y="6126975"/>
            <a:ext cx="5954486" cy="53634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Main memory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A80C3-96F0-A541-653E-A04A571CBB19}"/>
              </a:ext>
            </a:extLst>
          </p:cNvPr>
          <p:cNvSpPr/>
          <p:nvPr/>
        </p:nvSpPr>
        <p:spPr>
          <a:xfrm>
            <a:off x="2662424" y="5607281"/>
            <a:ext cx="5954486" cy="3847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L3 cache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ACFE4-A578-BD8B-23AC-A176DBA2DD8A}"/>
              </a:ext>
            </a:extLst>
          </p:cNvPr>
          <p:cNvSpPr/>
          <p:nvPr/>
        </p:nvSpPr>
        <p:spPr>
          <a:xfrm>
            <a:off x="4920382" y="4425981"/>
            <a:ext cx="1959428" cy="5363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L1 D-cache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5FDB696-917F-6CC7-F89E-733ACBB58F7E}"/>
              </a:ext>
            </a:extLst>
          </p:cNvPr>
          <p:cNvSpPr/>
          <p:nvPr/>
        </p:nvSpPr>
        <p:spPr>
          <a:xfrm>
            <a:off x="2139042" y="1486643"/>
            <a:ext cx="7070271" cy="2190724"/>
          </a:xfrm>
          <a:prstGeom prst="roundRect">
            <a:avLst/>
          </a:prstGeom>
          <a:solidFill>
            <a:schemeClr val="accent6">
              <a:alpha val="16288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3B917-6E23-89EF-810D-BD1115E09463}"/>
              </a:ext>
            </a:extLst>
          </p:cNvPr>
          <p:cNvSpPr/>
          <p:nvPr/>
        </p:nvSpPr>
        <p:spPr>
          <a:xfrm>
            <a:off x="7271657" y="1669843"/>
            <a:ext cx="348343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01ED8-D8C8-BDF6-EC16-3D0E30552BC9}"/>
              </a:ext>
            </a:extLst>
          </p:cNvPr>
          <p:cNvSpPr/>
          <p:nvPr/>
        </p:nvSpPr>
        <p:spPr>
          <a:xfrm>
            <a:off x="7260770" y="2332884"/>
            <a:ext cx="348343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956293-7895-D1C4-6264-2140D17C4C86}"/>
              </a:ext>
            </a:extLst>
          </p:cNvPr>
          <p:cNvSpPr/>
          <p:nvPr/>
        </p:nvSpPr>
        <p:spPr>
          <a:xfrm>
            <a:off x="7266212" y="2984085"/>
            <a:ext cx="348343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D95DE-8241-DFF9-4F8C-1A09F1173772}"/>
              </a:ext>
            </a:extLst>
          </p:cNvPr>
          <p:cNvSpPr txBox="1"/>
          <p:nvPr/>
        </p:nvSpPr>
        <p:spPr>
          <a:xfrm>
            <a:off x="8912674" y="1365858"/>
            <a:ext cx="319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Compute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(single threaded core)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709BA2-2A49-0E02-3F3A-96093D1533AF}"/>
              </a:ext>
            </a:extLst>
          </p:cNvPr>
          <p:cNvSpPr txBox="1"/>
          <p:nvPr/>
        </p:nvSpPr>
        <p:spPr>
          <a:xfrm>
            <a:off x="9556786" y="5066031"/>
            <a:ext cx="153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Memory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hierarchy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FF8BF0-ECA8-65F8-D928-90928D7E890A}"/>
              </a:ext>
            </a:extLst>
          </p:cNvPr>
          <p:cNvCxnSpPr>
            <a:cxnSpLocks/>
          </p:cNvCxnSpPr>
          <p:nvPr/>
        </p:nvCxnSpPr>
        <p:spPr>
          <a:xfrm>
            <a:off x="1530310" y="4566019"/>
            <a:ext cx="0" cy="21071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664DA2-4A03-556B-609B-AB8C3E28DB89}"/>
              </a:ext>
            </a:extLst>
          </p:cNvPr>
          <p:cNvSpPr txBox="1"/>
          <p:nvPr/>
        </p:nvSpPr>
        <p:spPr>
          <a:xfrm rot="16200000">
            <a:off x="-309445" y="5226921"/>
            <a:ext cx="285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Slower but larger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5B17681-76A1-45AB-F693-50652DB1651B}"/>
              </a:ext>
            </a:extLst>
          </p:cNvPr>
          <p:cNvSpPr/>
          <p:nvPr/>
        </p:nvSpPr>
        <p:spPr>
          <a:xfrm>
            <a:off x="1079346" y="2722009"/>
            <a:ext cx="1503997" cy="1844009"/>
          </a:xfrm>
          <a:custGeom>
            <a:avLst/>
            <a:gdLst>
              <a:gd name="connsiteX0" fmla="*/ 1469660 w 1469660"/>
              <a:gd name="connsiteY0" fmla="*/ 1306286 h 1306286"/>
              <a:gd name="connsiteX1" fmla="*/ 272231 w 1469660"/>
              <a:gd name="connsiteY1" fmla="*/ 968829 h 1306286"/>
              <a:gd name="connsiteX2" fmla="*/ 87174 w 1469660"/>
              <a:gd name="connsiteY2" fmla="*/ 174171 h 1306286"/>
              <a:gd name="connsiteX3" fmla="*/ 1404346 w 1469660"/>
              <a:gd name="connsiteY3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660" h="1306286">
                <a:moveTo>
                  <a:pt x="1469660" y="1306286"/>
                </a:moveTo>
                <a:cubicBezTo>
                  <a:pt x="986152" y="1231900"/>
                  <a:pt x="502645" y="1157515"/>
                  <a:pt x="272231" y="968829"/>
                </a:cubicBezTo>
                <a:cubicBezTo>
                  <a:pt x="41817" y="780143"/>
                  <a:pt x="-101512" y="335642"/>
                  <a:pt x="87174" y="174171"/>
                </a:cubicBezTo>
                <a:cubicBezTo>
                  <a:pt x="275860" y="12700"/>
                  <a:pt x="840103" y="6350"/>
                  <a:pt x="1404346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7F14F4-CF9F-65A9-1ABF-E38B5CB994BE}"/>
              </a:ext>
            </a:extLst>
          </p:cNvPr>
          <p:cNvSpPr txBox="1"/>
          <p:nvPr/>
        </p:nvSpPr>
        <p:spPr>
          <a:xfrm>
            <a:off x="593182" y="1814229"/>
            <a:ext cx="146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Fetch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(on hit)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06D7F2-FA50-6F87-C866-92F28BD1371D}"/>
              </a:ext>
            </a:extLst>
          </p:cNvPr>
          <p:cNvSpPr txBox="1"/>
          <p:nvPr/>
        </p:nvSpPr>
        <p:spPr>
          <a:xfrm>
            <a:off x="8997039" y="3303925"/>
            <a:ext cx="3194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Branch predictors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(out of order + speculative)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5E645C-5F45-1BB0-F685-1DE7C2320AF6}"/>
              </a:ext>
            </a:extLst>
          </p:cNvPr>
          <p:cNvCxnSpPr>
            <a:cxnSpLocks/>
          </p:cNvCxnSpPr>
          <p:nvPr/>
        </p:nvCxnSpPr>
        <p:spPr>
          <a:xfrm flipH="1" flipV="1">
            <a:off x="7757967" y="1962014"/>
            <a:ext cx="1636404" cy="12833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53AD50-7BAB-98BE-3C2E-592E5C7337A6}"/>
              </a:ext>
            </a:extLst>
          </p:cNvPr>
          <p:cNvCxnSpPr>
            <a:cxnSpLocks/>
          </p:cNvCxnSpPr>
          <p:nvPr/>
        </p:nvCxnSpPr>
        <p:spPr>
          <a:xfrm flipH="1" flipV="1">
            <a:off x="7763409" y="2563658"/>
            <a:ext cx="1522104" cy="9611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5F29AB-CAD4-37D4-0118-0802B4CD6DF9}"/>
              </a:ext>
            </a:extLst>
          </p:cNvPr>
          <p:cNvCxnSpPr>
            <a:cxnSpLocks/>
          </p:cNvCxnSpPr>
          <p:nvPr/>
        </p:nvCxnSpPr>
        <p:spPr>
          <a:xfrm flipH="1" flipV="1">
            <a:off x="7725309" y="3174105"/>
            <a:ext cx="1621971" cy="6318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E0F7FA-F09D-7CAB-F2C6-038C3F320FEF}"/>
              </a:ext>
            </a:extLst>
          </p:cNvPr>
          <p:cNvCxnSpPr>
            <a:cxnSpLocks/>
          </p:cNvCxnSpPr>
          <p:nvPr/>
        </p:nvCxnSpPr>
        <p:spPr>
          <a:xfrm>
            <a:off x="8874992" y="2515615"/>
            <a:ext cx="976580" cy="284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B66182-2230-9342-2DBA-C90614A678E6}"/>
              </a:ext>
            </a:extLst>
          </p:cNvPr>
          <p:cNvSpPr txBox="1"/>
          <p:nvPr/>
        </p:nvSpPr>
        <p:spPr>
          <a:xfrm>
            <a:off x="9514115" y="2283090"/>
            <a:ext cx="158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Retire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F2A58C-CA0D-6183-D398-FAEF7A7A5756}"/>
              </a:ext>
            </a:extLst>
          </p:cNvPr>
          <p:cNvSpPr/>
          <p:nvPr/>
        </p:nvSpPr>
        <p:spPr>
          <a:xfrm>
            <a:off x="4868633" y="3742199"/>
            <a:ext cx="1534887" cy="47618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Registers</a:t>
            </a:r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5" grpId="0"/>
      <p:bldP spid="27" grpId="0" animBg="1"/>
      <p:bldP spid="28" grpId="0"/>
      <p:bldP spid="29" grpId="0"/>
      <p:bldP spid="41" grpId="0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553A-31AA-5014-5043-0B5D197F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from one (index)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F5897-D6A5-D4D0-3525-75539117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6771" cy="4851916"/>
          </a:xfrm>
        </p:spPr>
        <p:txBody>
          <a:bodyPr>
            <a:normAutofit/>
          </a:bodyPr>
          <a:lstStyle/>
          <a:p>
            <a:r>
              <a:rPr lang="en-US" dirty="0"/>
              <a:t>Not too fast single-threaded</a:t>
            </a:r>
          </a:p>
          <a:p>
            <a:pPr lvl="1"/>
            <a:r>
              <a:rPr lang="en-US" dirty="0"/>
              <a:t>Data dependencies</a:t>
            </a:r>
          </a:p>
          <a:p>
            <a:pPr lvl="1"/>
            <a:r>
              <a:rPr lang="en-US" dirty="0"/>
              <a:t>Branches often </a:t>
            </a:r>
            <a:r>
              <a:rPr lang="en-US" dirty="0" err="1"/>
              <a:t>mispredicted</a:t>
            </a:r>
            <a:endParaRPr lang="en-US" dirty="0"/>
          </a:p>
          <a:p>
            <a:r>
              <a:rPr lang="en-US" dirty="0"/>
              <a:t>Small instruction memory footprint</a:t>
            </a:r>
          </a:p>
          <a:p>
            <a:r>
              <a:rPr lang="en-US" dirty="0"/>
              <a:t>Data locality within a block, but not across blocks</a:t>
            </a:r>
          </a:p>
          <a:p>
            <a:r>
              <a:rPr lang="en-US" dirty="0"/>
              <a:t>Numbers not much better on a newer architecture</a:t>
            </a:r>
          </a:p>
          <a:p>
            <a:r>
              <a:rPr lang="en-US" dirty="0">
                <a:solidFill>
                  <a:srgbClr val="C00000"/>
                </a:solidFill>
              </a:rPr>
              <a:t>Can’t drive high single-threaded performance</a:t>
            </a:r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4547EC4-8825-1734-AACD-4C17C698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859" y="1825625"/>
            <a:ext cx="5230396" cy="4351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6CAB6B-40CA-21B0-F03C-B1DFA9C5D8F2}"/>
              </a:ext>
            </a:extLst>
          </p:cNvPr>
          <p:cNvSpPr txBox="1"/>
          <p:nvPr/>
        </p:nvSpPr>
        <p:spPr>
          <a:xfrm>
            <a:off x="7511143" y="6308209"/>
            <a:ext cx="446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Web search for a planet, MICRO’03.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B8BE4D-A731-F18D-D70E-AC4B8E6EFEEF}"/>
              </a:ext>
            </a:extLst>
          </p:cNvPr>
          <p:cNvSpPr/>
          <p:nvPr/>
        </p:nvSpPr>
        <p:spPr>
          <a:xfrm>
            <a:off x="3483429" y="6290114"/>
            <a:ext cx="3091542" cy="369333"/>
          </a:xfrm>
          <a:prstGeom prst="roundRect">
            <a:avLst/>
          </a:prstGeom>
          <a:solidFill>
            <a:srgbClr val="C0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Use parallelism</a:t>
            </a:r>
          </a:p>
        </p:txBody>
      </p:sp>
    </p:spTree>
    <p:extLst>
      <p:ext uri="{BB962C8B-B14F-4D97-AF65-F5344CB8AC3E}">
        <p14:creationId xmlns:p14="http://schemas.microsoft.com/office/powerpoint/2010/main" val="2148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383D-2A34-7A27-0BAC-58E1FBC3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and Online components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9171E0A0-D536-E8C6-46C2-B917D262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2033973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3792FE5-B42A-CA09-B537-DFE853848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2" y="3259771"/>
            <a:ext cx="953830" cy="710299"/>
          </a:xfrm>
          <a:prstGeom prst="rect">
            <a:avLst/>
          </a:prstGeom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88E478F0-1E1C-1859-6B12-39E1240B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3381431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99E01BE3-44CA-3CC1-8A6C-BDBE9B37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4728889"/>
            <a:ext cx="888408" cy="11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42DD1BCA-F250-4A27-B182-635127D4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3" y="1587909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4066CA5C-06DF-A8A2-0CAA-C86D37A9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3" y="2568724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888838E9-4C46-754D-816E-ADD9BDE9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2" y="3585009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7ECD315F-7468-500F-EFD8-0A26EAAB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2" y="4625797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7393B787-7551-00D5-2A3F-A1A1DFF6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41" y="569287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 descr="A logo of a company&#10;&#10;AI-generated content may be incorrect.">
            <a:extLst>
              <a:ext uri="{FF2B5EF4-FFF2-40B4-BE49-F238E27FC236}">
                <a16:creationId xmlns:a16="http://schemas.microsoft.com/office/drawing/2014/main" id="{8EEF49DD-962D-03EB-308C-04610E97E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40" y="1810674"/>
            <a:ext cx="499421" cy="499421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8E15A2C1-4532-7611-BA88-88E55F86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440" y="2949954"/>
            <a:ext cx="499421" cy="600022"/>
          </a:xfrm>
          <a:prstGeom prst="rect">
            <a:avLst/>
          </a:prstGeom>
        </p:spPr>
      </p:pic>
      <p:pic>
        <p:nvPicPr>
          <p:cNvPr id="17" name="Picture 19" descr="Router Clip Art">
            <a:extLst>
              <a:ext uri="{FF2B5EF4-FFF2-40B4-BE49-F238E27FC236}">
                <a16:creationId xmlns:a16="http://schemas.microsoft.com/office/drawing/2014/main" id="{26C0D13E-A9DD-C10D-CF34-99586D34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9" y="330671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Router Clip Art">
            <a:extLst>
              <a:ext uri="{FF2B5EF4-FFF2-40B4-BE49-F238E27FC236}">
                <a16:creationId xmlns:a16="http://schemas.microsoft.com/office/drawing/2014/main" id="{114E3A5E-0CEE-4C14-40F0-3CE4CACD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3" y="2790365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Router Clip Art">
            <a:extLst>
              <a:ext uri="{FF2B5EF4-FFF2-40B4-BE49-F238E27FC236}">
                <a16:creationId xmlns:a16="http://schemas.microsoft.com/office/drawing/2014/main" id="{DA87157A-0866-F1AB-0C63-A2F0FDF0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2" y="3716794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outer Clip Art">
            <a:extLst>
              <a:ext uri="{FF2B5EF4-FFF2-40B4-BE49-F238E27FC236}">
                <a16:creationId xmlns:a16="http://schemas.microsoft.com/office/drawing/2014/main" id="{4948A2E9-7F1C-2B08-D8DB-3C6A3971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1" y="4861392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Router Clip Art">
            <a:extLst>
              <a:ext uri="{FF2B5EF4-FFF2-40B4-BE49-F238E27FC236}">
                <a16:creationId xmlns:a16="http://schemas.microsoft.com/office/drawing/2014/main" id="{3DB674FB-92D4-79A5-A508-6EFF51DD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2352121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Router Clip Art">
            <a:extLst>
              <a:ext uri="{FF2B5EF4-FFF2-40B4-BE49-F238E27FC236}">
                <a16:creationId xmlns:a16="http://schemas.microsoft.com/office/drawing/2014/main" id="{B2DB8A9B-1F02-0E42-9B6B-280B41A0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9" y="3332900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D48E3EAE-97FA-D7C2-6D9E-D7F9D69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4417355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Router Clip Art">
            <a:extLst>
              <a:ext uri="{FF2B5EF4-FFF2-40B4-BE49-F238E27FC236}">
                <a16:creationId xmlns:a16="http://schemas.microsoft.com/office/drawing/2014/main" id="{04BC57AF-EF43-B93F-3BF2-585903FA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94" y="5478581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12D464A0-CEF6-62A1-DC9E-C9CDAE574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03" y="4030263"/>
            <a:ext cx="499421" cy="600022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BCBB2156-3709-E72C-39BD-44B745A76054}"/>
              </a:ext>
            </a:extLst>
          </p:cNvPr>
          <p:cNvSpPr/>
          <p:nvPr/>
        </p:nvSpPr>
        <p:spPr>
          <a:xfrm>
            <a:off x="4009981" y="2240520"/>
            <a:ext cx="1620232" cy="389299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3F3238C2-3064-3D55-6770-350E6DC0B3BE}"/>
              </a:ext>
            </a:extLst>
          </p:cNvPr>
          <p:cNvSpPr/>
          <p:nvPr/>
        </p:nvSpPr>
        <p:spPr>
          <a:xfrm flipH="1">
            <a:off x="4148737" y="2240520"/>
            <a:ext cx="1620232" cy="389299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8AE4E34-8420-B223-F598-56CD346A25C1}"/>
              </a:ext>
            </a:extLst>
          </p:cNvPr>
          <p:cNvSpPr/>
          <p:nvPr/>
        </p:nvSpPr>
        <p:spPr>
          <a:xfrm>
            <a:off x="4146447" y="1690687"/>
            <a:ext cx="1516868" cy="4802188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5B4713-6983-8480-9C57-F196A0A67E41}"/>
              </a:ext>
            </a:extLst>
          </p:cNvPr>
          <p:cNvCxnSpPr>
            <a:cxnSpLocks/>
          </p:cNvCxnSpPr>
          <p:nvPr/>
        </p:nvCxnSpPr>
        <p:spPr>
          <a:xfrm>
            <a:off x="99431" y="3716794"/>
            <a:ext cx="98050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3837AB7-2324-0869-B1D7-F0FC6B9EFD40}"/>
              </a:ext>
            </a:extLst>
          </p:cNvPr>
          <p:cNvSpPr txBox="1"/>
          <p:nvPr/>
        </p:nvSpPr>
        <p:spPr>
          <a:xfrm>
            <a:off x="-153562" y="2691647"/>
            <a:ext cx="149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 request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BAD78B3-790E-980B-101E-F7FEAA4AE3FA}"/>
              </a:ext>
            </a:extLst>
          </p:cNvPr>
          <p:cNvSpPr/>
          <p:nvPr/>
        </p:nvSpPr>
        <p:spPr>
          <a:xfrm>
            <a:off x="1178805" y="1440977"/>
            <a:ext cx="6103344" cy="5246210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0" name="Picture 25">
            <a:extLst>
              <a:ext uri="{FF2B5EF4-FFF2-40B4-BE49-F238E27FC236}">
                <a16:creationId xmlns:a16="http://schemas.microsoft.com/office/drawing/2014/main" id="{96D50C3E-123F-973D-4275-89DFDD8C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3" y="151026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25">
            <a:extLst>
              <a:ext uri="{FF2B5EF4-FFF2-40B4-BE49-F238E27FC236}">
                <a16:creationId xmlns:a16="http://schemas.microsoft.com/office/drawing/2014/main" id="{12AF9DFC-8FFA-486E-DA40-4A68D61A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6" y="2458225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25">
            <a:extLst>
              <a:ext uri="{FF2B5EF4-FFF2-40B4-BE49-F238E27FC236}">
                <a16:creationId xmlns:a16="http://schemas.microsoft.com/office/drawing/2014/main" id="{8D1BED17-96A2-3688-3254-F5CB6B29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3" y="1492590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" name="Picture 25">
            <a:extLst>
              <a:ext uri="{FF2B5EF4-FFF2-40B4-BE49-F238E27FC236}">
                <a16:creationId xmlns:a16="http://schemas.microsoft.com/office/drawing/2014/main" id="{A9F9B31E-FFE8-74B3-F85D-C932461E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135" y="246468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3FFC23AB-3A92-06AC-9D83-67DC6DE8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5" y="354073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25">
            <a:extLst>
              <a:ext uri="{FF2B5EF4-FFF2-40B4-BE49-F238E27FC236}">
                <a16:creationId xmlns:a16="http://schemas.microsoft.com/office/drawing/2014/main" id="{7152CD87-A08B-69ED-80D2-830C9676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3" y="445521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26F66880-CD69-3769-C565-377DD1D5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312" y="3632007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25">
            <a:extLst>
              <a:ext uri="{FF2B5EF4-FFF2-40B4-BE49-F238E27FC236}">
                <a16:creationId xmlns:a16="http://schemas.microsoft.com/office/drawing/2014/main" id="{2DABC342-9088-8ED2-4A79-30AE9252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23" y="4437541"/>
            <a:ext cx="649189" cy="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B90C407-FC7A-A60F-9EBE-222D995774C6}"/>
              </a:ext>
            </a:extLst>
          </p:cNvPr>
          <p:cNvSpPr/>
          <p:nvPr/>
        </p:nvSpPr>
        <p:spPr>
          <a:xfrm>
            <a:off x="9103413" y="2484255"/>
            <a:ext cx="1274899" cy="1916752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9" name="Picture 19" descr="Router Clip Art">
            <a:extLst>
              <a:ext uri="{FF2B5EF4-FFF2-40B4-BE49-F238E27FC236}">
                <a16:creationId xmlns:a16="http://schemas.microsoft.com/office/drawing/2014/main" id="{EFD361F9-0F5C-AC15-0379-0AEAA758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66" y="2950624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E0199175-0E14-4F98-0808-460B71F4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79" y="3011690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Router Clip Art">
            <a:extLst>
              <a:ext uri="{FF2B5EF4-FFF2-40B4-BE49-F238E27FC236}">
                <a16:creationId xmlns:a16="http://schemas.microsoft.com/office/drawing/2014/main" id="{65AFBA60-CDD9-BA80-1974-F2C563EF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04" y="3481206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" descr="Router Clip Art">
            <a:extLst>
              <a:ext uri="{FF2B5EF4-FFF2-40B4-BE49-F238E27FC236}">
                <a16:creationId xmlns:a16="http://schemas.microsoft.com/office/drawing/2014/main" id="{74AED3C0-7006-2788-5FF2-5000F879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12" y="3493286"/>
            <a:ext cx="499421" cy="3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93DF716C-13A2-8839-4F00-2A828665BABB}"/>
              </a:ext>
            </a:extLst>
          </p:cNvPr>
          <p:cNvSpPr/>
          <p:nvPr/>
        </p:nvSpPr>
        <p:spPr>
          <a:xfrm>
            <a:off x="9198761" y="2630192"/>
            <a:ext cx="1172224" cy="169342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8FB3E60-3267-5CD0-CE2C-396B66604F71}"/>
              </a:ext>
            </a:extLst>
          </p:cNvPr>
          <p:cNvSpPr/>
          <p:nvPr/>
        </p:nvSpPr>
        <p:spPr>
          <a:xfrm flipH="1">
            <a:off x="9113201" y="2630192"/>
            <a:ext cx="1253931" cy="1693420"/>
          </a:xfrm>
          <a:custGeom>
            <a:avLst/>
            <a:gdLst>
              <a:gd name="connsiteX0" fmla="*/ 1629624 w 1629624"/>
              <a:gd name="connsiteY0" fmla="*/ 0 h 4030250"/>
              <a:gd name="connsiteX1" fmla="*/ 1013989 w 1629624"/>
              <a:gd name="connsiteY1" fmla="*/ 669957 h 4030250"/>
              <a:gd name="connsiteX2" fmla="*/ 660903 w 1629624"/>
              <a:gd name="connsiteY2" fmla="*/ 3530852 h 4030250"/>
              <a:gd name="connsiteX3" fmla="*/ 0 w 1629624"/>
              <a:gd name="connsiteY3" fmla="*/ 4010686 h 40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24" h="4030250">
                <a:moveTo>
                  <a:pt x="1629624" y="0"/>
                </a:moveTo>
                <a:cubicBezTo>
                  <a:pt x="1402533" y="40741"/>
                  <a:pt x="1175442" y="81482"/>
                  <a:pt x="1013989" y="669957"/>
                </a:cubicBezTo>
                <a:cubicBezTo>
                  <a:pt x="852535" y="1258432"/>
                  <a:pt x="829901" y="2974064"/>
                  <a:pt x="660903" y="3530852"/>
                </a:cubicBezTo>
                <a:cubicBezTo>
                  <a:pt x="491905" y="4087640"/>
                  <a:pt x="245952" y="4049163"/>
                  <a:pt x="0" y="401068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0E7915-75AE-9AD7-F21B-33E5B27E77B9}"/>
              </a:ext>
            </a:extLst>
          </p:cNvPr>
          <p:cNvSpPr txBox="1"/>
          <p:nvPr/>
        </p:nvSpPr>
        <p:spPr>
          <a:xfrm>
            <a:off x="1171853" y="5248402"/>
            <a:ext cx="210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Online</a:t>
            </a:r>
            <a:r>
              <a:rPr lang="en-US" sz="2400" dirty="0">
                <a:latin typeface="Helvetica" pitchFamily="2" charset="0"/>
              </a:rPr>
              <a:t>, real-time request processing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022C3A6-4681-70FF-5BE3-155BBF23502B}"/>
              </a:ext>
            </a:extLst>
          </p:cNvPr>
          <p:cNvSpPr/>
          <p:nvPr/>
        </p:nvSpPr>
        <p:spPr>
          <a:xfrm>
            <a:off x="7466861" y="1336055"/>
            <a:ext cx="4519491" cy="5387505"/>
          </a:xfrm>
          <a:prstGeom prst="round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EF3B9B-D570-E67F-CD88-9D99BEDA8F01}"/>
              </a:ext>
            </a:extLst>
          </p:cNvPr>
          <p:cNvSpPr txBox="1"/>
          <p:nvPr/>
        </p:nvSpPr>
        <p:spPr>
          <a:xfrm>
            <a:off x="7484358" y="5300706"/>
            <a:ext cx="440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Offline</a:t>
            </a:r>
            <a:r>
              <a:rPr lang="en-US" sz="2400" dirty="0">
                <a:latin typeface="Helvetica" pitchFamily="2" charset="0"/>
              </a:rPr>
              <a:t> processing: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Batch processing; stream events; ML training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6D39D4F-0D75-6A1B-AF83-81716ADC10E3}"/>
              </a:ext>
            </a:extLst>
          </p:cNvPr>
          <p:cNvCxnSpPr/>
          <p:nvPr/>
        </p:nvCxnSpPr>
        <p:spPr>
          <a:xfrm flipH="1">
            <a:off x="6776861" y="3318501"/>
            <a:ext cx="1342570" cy="1439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DA3A17A-FD28-2D45-45F7-1ACB2D79BBFD}"/>
              </a:ext>
            </a:extLst>
          </p:cNvPr>
          <p:cNvCxnSpPr/>
          <p:nvPr/>
        </p:nvCxnSpPr>
        <p:spPr>
          <a:xfrm flipH="1">
            <a:off x="6764964" y="4330274"/>
            <a:ext cx="1342570" cy="1439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A83FA1-0219-8A2C-64E1-97886B805E0D}"/>
              </a:ext>
            </a:extLst>
          </p:cNvPr>
          <p:cNvCxnSpPr>
            <a:cxnSpLocks/>
          </p:cNvCxnSpPr>
          <p:nvPr/>
        </p:nvCxnSpPr>
        <p:spPr>
          <a:xfrm flipH="1">
            <a:off x="6683945" y="2073637"/>
            <a:ext cx="2103238" cy="56068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04B9060-07E6-8803-09F9-2B8F1ACF2C5A}"/>
              </a:ext>
            </a:extLst>
          </p:cNvPr>
          <p:cNvSpPr txBox="1"/>
          <p:nvPr/>
        </p:nvSpPr>
        <p:spPr>
          <a:xfrm>
            <a:off x="1289262" y="1477520"/>
            <a:ext cx="210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Services, databases, ML inference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5AF914-FD69-715E-C7E3-436739819984}"/>
              </a:ext>
            </a:extLst>
          </p:cNvPr>
          <p:cNvSpPr txBox="1"/>
          <p:nvPr/>
        </p:nvSpPr>
        <p:spPr>
          <a:xfrm>
            <a:off x="7428279" y="1650194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E3795D-D2FC-B89A-1C27-968B9A0A6FC0}"/>
              </a:ext>
            </a:extLst>
          </p:cNvPr>
          <p:cNvSpPr txBox="1"/>
          <p:nvPr/>
        </p:nvSpPr>
        <p:spPr>
          <a:xfrm>
            <a:off x="7405521" y="2790365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121916-777E-D34E-70FC-B6693CCE5F7B}"/>
              </a:ext>
            </a:extLst>
          </p:cNvPr>
          <p:cNvSpPr txBox="1"/>
          <p:nvPr/>
        </p:nvSpPr>
        <p:spPr>
          <a:xfrm>
            <a:off x="7415556" y="3863231"/>
            <a:ext cx="131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update</a:t>
            </a:r>
          </a:p>
        </p:txBody>
      </p:sp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624B371B-DF07-6C9B-BD07-1CB922FEA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111" y="4149674"/>
            <a:ext cx="499421" cy="600022"/>
          </a:xfrm>
          <a:prstGeom prst="rect">
            <a:avLst/>
          </a:prstGeom>
        </p:spPr>
      </p:pic>
      <p:pic>
        <p:nvPicPr>
          <p:cNvPr id="68" name="Picture 67" descr="A picture containing shape&#10;&#10;Description automatically generated">
            <a:extLst>
              <a:ext uri="{FF2B5EF4-FFF2-40B4-BE49-F238E27FC236}">
                <a16:creationId xmlns:a16="http://schemas.microsoft.com/office/drawing/2014/main" id="{34565C88-B603-4B05-30BA-C4AB5838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147" y="2882147"/>
            <a:ext cx="499421" cy="600022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567EBD-77A7-967D-820B-2EDB6EAB1329}"/>
              </a:ext>
            </a:extLst>
          </p:cNvPr>
          <p:cNvCxnSpPr>
            <a:cxnSpLocks/>
          </p:cNvCxnSpPr>
          <p:nvPr/>
        </p:nvCxnSpPr>
        <p:spPr>
          <a:xfrm flipV="1">
            <a:off x="6344913" y="4785232"/>
            <a:ext cx="1875322" cy="118911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A picture containing shape&#10;&#10;Description automatically generated">
            <a:extLst>
              <a:ext uri="{FF2B5EF4-FFF2-40B4-BE49-F238E27FC236}">
                <a16:creationId xmlns:a16="http://schemas.microsoft.com/office/drawing/2014/main" id="{206BE97D-1FC7-14D8-9645-2AF87FB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762" y="4289431"/>
            <a:ext cx="499421" cy="60002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B009A8C-BD40-DC65-F46F-A80FF4A2C9B5}"/>
              </a:ext>
            </a:extLst>
          </p:cNvPr>
          <p:cNvSpPr txBox="1"/>
          <p:nvPr/>
        </p:nvSpPr>
        <p:spPr>
          <a:xfrm rot="19762515">
            <a:off x="6074897" y="5419124"/>
            <a:ext cx="1315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Data, events, </a:t>
            </a:r>
          </a:p>
          <a:p>
            <a:pPr algn="ctr"/>
            <a:r>
              <a:rPr lang="en-US" dirty="0" err="1">
                <a:latin typeface="Helvetica" pitchFamily="2" charset="0"/>
              </a:rPr>
              <a:t>etc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76" name="Picture 75" descr="A logo of a company&#10;&#10;AI-generated content may be incorrect.">
            <a:extLst>
              <a:ext uri="{FF2B5EF4-FFF2-40B4-BE49-F238E27FC236}">
                <a16:creationId xmlns:a16="http://schemas.microsoft.com/office/drawing/2014/main" id="{70C7ED8F-F14E-79BC-1DED-A71E0EA9B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381" y="1280100"/>
            <a:ext cx="499421" cy="4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7" grpId="0"/>
      <p:bldP spid="38" grpId="0" animBg="1"/>
      <p:bldP spid="48" grpId="0" animBg="1"/>
      <p:bldP spid="54" grpId="0" animBg="1"/>
      <p:bldP spid="55" grpId="0" animBg="1"/>
      <p:bldP spid="56" grpId="0"/>
      <p:bldP spid="57" grpId="0" animBg="1"/>
      <p:bldP spid="58" grpId="0"/>
      <p:bldP spid="63" grpId="0"/>
      <p:bldP spid="64" grpId="0"/>
      <p:bldP spid="65" grpId="0"/>
      <p:bldP spid="66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4B658-4E81-FCD6-7A63-D6D8E4355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E4F-6F9C-081B-CBFD-659D20E0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Web server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AFED-C33F-CD07-6FDD-D7C3E1D41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other requests while waiting for one to finish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E9D5A-05B3-D7BF-C51A-6EDF18CC3CD0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7F1C0-3C3B-848F-2C56-61FE1EB9A1AE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30FEB16-F831-5593-12B8-266F4C59E3EB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1B0594-61A6-C62E-82F6-A5CF9179A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76809DB9-756D-EF3C-FDD7-4D99E81FC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CF2A0DFD-0229-CD29-B57D-06DC8459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77315353-E24C-E401-DD24-FC2BB846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6F442308-ED25-2D34-4BF2-0F086C65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8F6AEE-65D4-3C17-6216-B3C35897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235A7C6-927F-C2BD-041D-DB30858FF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6" name="Picture 15" descr="A group of people playing chess&#10;&#10;Description automatically generated with medium confidence">
            <a:extLst>
              <a:ext uri="{FF2B5EF4-FFF2-40B4-BE49-F238E27FC236}">
                <a16:creationId xmlns:a16="http://schemas.microsoft.com/office/drawing/2014/main" id="{8BDEB22E-CA65-89D8-E6DD-DDF24D411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783" y="2702896"/>
            <a:ext cx="5646153" cy="378997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BD443BF4-46B1-73FC-AB27-71A0F54A0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00" y="4001294"/>
            <a:ext cx="897805" cy="67813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76A89EA-F111-A43D-F28E-E03A65140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685" y="3686801"/>
            <a:ext cx="897805" cy="67813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3D2D1F8B-B5D5-E170-D220-314EF628C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651" y="3515984"/>
            <a:ext cx="897805" cy="67813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7C255CA-6BB7-9233-5535-FA5BDFA55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519" y="3321797"/>
            <a:ext cx="897805" cy="678130"/>
          </a:xfrm>
          <a:prstGeom prst="rect">
            <a:avLst/>
          </a:prstGeom>
        </p:spPr>
      </p:pic>
      <p:pic>
        <p:nvPicPr>
          <p:cNvPr id="38" name="Picture 25">
            <a:extLst>
              <a:ext uri="{FF2B5EF4-FFF2-40B4-BE49-F238E27FC236}">
                <a16:creationId xmlns:a16="http://schemas.microsoft.com/office/drawing/2014/main" id="{02FD5592-F3EA-DFA8-69CB-006A7A6B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46" y="2127534"/>
            <a:ext cx="735507" cy="9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Review: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requests in parallel with other requests</a:t>
            </a:r>
          </a:p>
          <a:p>
            <a:r>
              <a:rPr lang="en-US" dirty="0"/>
              <a:t>One design: multiprocessing/multithreading (MP/MT)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fork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0" y="2966805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207211" y="3782558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088674" y="327329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pic>
        <p:nvPicPr>
          <p:cNvPr id="19" name="Picture 25">
            <a:extLst>
              <a:ext uri="{FF2B5EF4-FFF2-40B4-BE49-F238E27FC236}">
                <a16:creationId xmlns:a16="http://schemas.microsoft.com/office/drawing/2014/main" id="{62691BF3-9A5F-2523-C622-52D9192C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33" y="3048620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E124094F-C016-47A7-0A0C-C139C524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2" y="3048620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6AC21E-8E88-5E27-7D6D-EFD0538D3321}"/>
              </a:ext>
            </a:extLst>
          </p:cNvPr>
          <p:cNvSpPr txBox="1"/>
          <p:nvPr/>
        </p:nvSpPr>
        <p:spPr>
          <a:xfrm>
            <a:off x="882262" y="425427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691165-06E4-A6CC-EF9D-F2BA304C2D91}"/>
              </a:ext>
            </a:extLst>
          </p:cNvPr>
          <p:cNvSpPr txBox="1"/>
          <p:nvPr/>
        </p:nvSpPr>
        <p:spPr>
          <a:xfrm>
            <a:off x="3303853" y="4034692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879C9-C706-14EE-87DC-9EBDDD298081}"/>
              </a:ext>
            </a:extLst>
          </p:cNvPr>
          <p:cNvSpPr txBox="1"/>
          <p:nvPr/>
        </p:nvSpPr>
        <p:spPr>
          <a:xfrm>
            <a:off x="4744950" y="3908696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BFF3859-0B59-0967-ED00-B780FCC6D6A4}"/>
              </a:ext>
            </a:extLst>
          </p:cNvPr>
          <p:cNvSpPr/>
          <p:nvPr/>
        </p:nvSpPr>
        <p:spPr>
          <a:xfrm>
            <a:off x="1338073" y="4417621"/>
            <a:ext cx="2739384" cy="466403"/>
          </a:xfrm>
          <a:custGeom>
            <a:avLst/>
            <a:gdLst>
              <a:gd name="connsiteX0" fmla="*/ 2628285 w 2739384"/>
              <a:gd name="connsiteY0" fmla="*/ 0 h 807522"/>
              <a:gd name="connsiteX1" fmla="*/ 2545158 w 2739384"/>
              <a:gd name="connsiteY1" fmla="*/ 332509 h 807522"/>
              <a:gd name="connsiteX2" fmla="*/ 835111 w 2739384"/>
              <a:gd name="connsiteY2" fmla="*/ 261257 h 807522"/>
              <a:gd name="connsiteX3" fmla="*/ 86966 w 2739384"/>
              <a:gd name="connsiteY3" fmla="*/ 475013 h 807522"/>
              <a:gd name="connsiteX4" fmla="*/ 86966 w 2739384"/>
              <a:gd name="connsiteY4" fmla="*/ 724395 h 807522"/>
              <a:gd name="connsiteX5" fmla="*/ 728233 w 2739384"/>
              <a:gd name="connsiteY5" fmla="*/ 807522 h 8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9384" h="807522">
                <a:moveTo>
                  <a:pt x="2628285" y="0"/>
                </a:moveTo>
                <a:cubicBezTo>
                  <a:pt x="2736152" y="144483"/>
                  <a:pt x="2844020" y="288966"/>
                  <a:pt x="2545158" y="332509"/>
                </a:cubicBezTo>
                <a:cubicBezTo>
                  <a:pt x="2246296" y="376052"/>
                  <a:pt x="1244810" y="237506"/>
                  <a:pt x="835111" y="261257"/>
                </a:cubicBezTo>
                <a:cubicBezTo>
                  <a:pt x="425412" y="285008"/>
                  <a:pt x="211657" y="397823"/>
                  <a:pt x="86966" y="475013"/>
                </a:cubicBezTo>
                <a:cubicBezTo>
                  <a:pt x="-37725" y="552203"/>
                  <a:pt x="-19912" y="668977"/>
                  <a:pt x="86966" y="724395"/>
                </a:cubicBezTo>
                <a:cubicBezTo>
                  <a:pt x="193844" y="779813"/>
                  <a:pt x="461038" y="793667"/>
                  <a:pt x="728233" y="80752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DD93E-549C-7691-A526-E4DE3DBA636F}"/>
              </a:ext>
            </a:extLst>
          </p:cNvPr>
          <p:cNvCxnSpPr/>
          <p:nvPr/>
        </p:nvCxnSpPr>
        <p:spPr>
          <a:xfrm>
            <a:off x="2088674" y="4908736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A19557-8E6F-AD50-486B-426215BF24DF}"/>
              </a:ext>
            </a:extLst>
          </p:cNvPr>
          <p:cNvSpPr txBox="1"/>
          <p:nvPr/>
        </p:nvSpPr>
        <p:spPr>
          <a:xfrm>
            <a:off x="1974677" y="493613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A0517264-97EB-9D27-6240-EE00232D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33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5F765267-0D77-CFDB-728E-F24DB09E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52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F03D301-E5DE-8FE6-4841-6DD896DA24CB}"/>
              </a:ext>
            </a:extLst>
          </p:cNvPr>
          <p:cNvSpPr txBox="1"/>
          <p:nvPr/>
        </p:nvSpPr>
        <p:spPr>
          <a:xfrm>
            <a:off x="2955853" y="5645424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listen()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91A28B-FEE1-158B-E4FC-1DEE2381E678}"/>
              </a:ext>
            </a:extLst>
          </p:cNvPr>
          <p:cNvSpPr txBox="1"/>
          <p:nvPr/>
        </p:nvSpPr>
        <p:spPr>
          <a:xfrm>
            <a:off x="4396950" y="5519428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9F7EAC56-6E9B-7F54-FC64-BF7E901C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04" y="4659352"/>
            <a:ext cx="646116" cy="8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A23C19-C0F5-0736-35B8-DFAEFCC3C91B}"/>
              </a:ext>
            </a:extLst>
          </p:cNvPr>
          <p:cNvSpPr txBox="1"/>
          <p:nvPr/>
        </p:nvSpPr>
        <p:spPr>
          <a:xfrm>
            <a:off x="5605802" y="5519428"/>
            <a:ext cx="137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send()</a:t>
            </a:r>
          </a:p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2983B-A9F8-C88F-2342-0EBE441B6612}"/>
              </a:ext>
            </a:extLst>
          </p:cNvPr>
          <p:cNvSpPr txBox="1"/>
          <p:nvPr/>
        </p:nvSpPr>
        <p:spPr>
          <a:xfrm>
            <a:off x="30460" y="5957498"/>
            <a:ext cx="449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Great to avoid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blocking</a:t>
            </a:r>
            <a:r>
              <a:rPr lang="en-US" sz="2400" dirty="0">
                <a:latin typeface="Helvetica" pitchFamily="2" charset="0"/>
              </a:rPr>
              <a:t> (disk I/O, </a:t>
            </a:r>
            <a:r>
              <a:rPr lang="en-US" sz="2400" dirty="0" err="1">
                <a:latin typeface="Helvetica" pitchFamily="2" charset="0"/>
              </a:rPr>
              <a:t>fastCGI</a:t>
            </a:r>
            <a:r>
              <a:rPr lang="en-US" sz="2400" dirty="0">
                <a:latin typeface="Helvetica" pitchFamily="2" charset="0"/>
              </a:rPr>
              <a:t>, …)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DA5758-8908-2A5D-C899-E93B661200F6}"/>
              </a:ext>
            </a:extLst>
          </p:cNvPr>
          <p:cNvSpPr txBox="1"/>
          <p:nvPr/>
        </p:nvSpPr>
        <p:spPr>
          <a:xfrm>
            <a:off x="4163955" y="6276886"/>
            <a:ext cx="532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Overhead grows with # connections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047591-D839-61E4-B103-25451FD7BD42}"/>
              </a:ext>
            </a:extLst>
          </p:cNvPr>
          <p:cNvSpPr txBox="1"/>
          <p:nvPr/>
        </p:nvSpPr>
        <p:spPr>
          <a:xfrm>
            <a:off x="9259057" y="5934926"/>
            <a:ext cx="22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193B92-8116-EB18-F0A4-2BBAD21D61ED}"/>
              </a:ext>
            </a:extLst>
          </p:cNvPr>
          <p:cNvSpPr txBox="1"/>
          <p:nvPr/>
        </p:nvSpPr>
        <p:spPr>
          <a:xfrm>
            <a:off x="9667744" y="6372996"/>
            <a:ext cx="22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longer lived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0E8C-97D0-8319-CBCB-F08EAD078F5C}"/>
              </a:ext>
            </a:extLst>
          </p:cNvPr>
          <p:cNvCxnSpPr/>
          <p:nvPr/>
        </p:nvCxnSpPr>
        <p:spPr>
          <a:xfrm flipV="1">
            <a:off x="9373721" y="6165758"/>
            <a:ext cx="520397" cy="2639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8177BF-7D9A-8B29-2325-49E53CA09E59}"/>
              </a:ext>
            </a:extLst>
          </p:cNvPr>
          <p:cNvCxnSpPr>
            <a:cxnSpLocks/>
          </p:cNvCxnSpPr>
          <p:nvPr/>
        </p:nvCxnSpPr>
        <p:spPr>
          <a:xfrm>
            <a:off x="9373721" y="6592624"/>
            <a:ext cx="520397" cy="555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9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 animBg="1"/>
      <p:bldP spid="26" grpId="0"/>
      <p:bldP spid="29" grpId="0"/>
      <p:bldP spid="30" grpId="0"/>
      <p:bldP spid="32" grpId="0"/>
      <p:bldP spid="16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A44-BDA3-16A2-68CA-38AA9C3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E7-3531-1FE1-E716-7796D0F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other requests while waiting for one to finish</a:t>
            </a:r>
          </a:p>
          <a:p>
            <a:r>
              <a:rPr lang="en-US" dirty="0"/>
              <a:t>A different design: single process event driven (SPED)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A77D-71E7-8A89-EBCD-A556CFE29B19}"/>
              </a:ext>
            </a:extLst>
          </p:cNvPr>
          <p:cNvSpPr txBox="1"/>
          <p:nvPr/>
        </p:nvSpPr>
        <p:spPr>
          <a:xfrm>
            <a:off x="8891988" y="2916373"/>
            <a:ext cx="326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accept()</a:t>
            </a:r>
          </a:p>
          <a:p>
            <a:pPr algn="l"/>
            <a:endParaRPr lang="en-US" sz="2000" dirty="0">
              <a:solidFill>
                <a:srgbClr val="C00000"/>
              </a:solidFill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()/send()/..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E79-81B3-3788-959B-E5DA50F56F1A}"/>
              </a:ext>
            </a:extLst>
          </p:cNvPr>
          <p:cNvSpPr txBox="1"/>
          <p:nvPr/>
        </p:nvSpPr>
        <p:spPr>
          <a:xfrm>
            <a:off x="8862827" y="3102195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4D55F7A0-6DB1-F1CF-FDB9-BB4DFC169138}"/>
              </a:ext>
            </a:extLst>
          </p:cNvPr>
          <p:cNvGrpSpPr>
            <a:grpSpLocks/>
          </p:cNvGrpSpPr>
          <p:nvPr/>
        </p:nvGrpSpPr>
        <p:grpSpPr bwMode="auto">
          <a:xfrm>
            <a:off x="7694155" y="2916373"/>
            <a:ext cx="1062038" cy="560387"/>
            <a:chOff x="3046" y="1508"/>
            <a:chExt cx="669" cy="35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51E7EE-EE7F-9CE7-E019-D393266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8" name="Text Box 39">
              <a:extLst>
                <a:ext uri="{FF2B5EF4-FFF2-40B4-BE49-F238E27FC236}">
                  <a16:creationId xmlns:a16="http://schemas.microsoft.com/office/drawing/2014/main" id="{63EF1256-7B0F-99B9-B77B-8B567571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9" name="Rectangle 40">
            <a:extLst>
              <a:ext uri="{FF2B5EF4-FFF2-40B4-BE49-F238E27FC236}">
                <a16:creationId xmlns:a16="http://schemas.microsoft.com/office/drawing/2014/main" id="{2BDC40CC-11B6-0BBD-770D-1A8FEA0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13" y="3477149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418E836-6DC9-43D6-C2FE-0EAFDD1F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8" y="4169301"/>
            <a:ext cx="825651" cy="825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70A645-7883-2418-AD68-D830BC55F03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214932" y="3805761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5">
            <a:extLst>
              <a:ext uri="{FF2B5EF4-FFF2-40B4-BE49-F238E27FC236}">
                <a16:creationId xmlns:a16="http://schemas.microsoft.com/office/drawing/2014/main" id="{EA8D81AA-C71C-D174-39E0-7114B22A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0" y="1690688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B45B7-CBB8-30D6-4511-8DF33FAA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315" y="1168038"/>
            <a:ext cx="1407315" cy="42777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7B37D13-7052-42BF-2FA8-C664003C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291" y="1097822"/>
            <a:ext cx="669966" cy="669966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F62901D-8F90-DA5A-4B8A-0D04C4C1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0" y="2966805"/>
            <a:ext cx="943584" cy="12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A43C7-2497-BD60-6971-5AD21956DF80}"/>
              </a:ext>
            </a:extLst>
          </p:cNvPr>
          <p:cNvCxnSpPr/>
          <p:nvPr/>
        </p:nvCxnSpPr>
        <p:spPr>
          <a:xfrm>
            <a:off x="2178989" y="3476069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47F420-81E5-E36D-9D33-2434DFE6E990}"/>
              </a:ext>
            </a:extLst>
          </p:cNvPr>
          <p:cNvSpPr txBox="1"/>
          <p:nvPr/>
        </p:nvSpPr>
        <p:spPr>
          <a:xfrm>
            <a:off x="2060452" y="2966805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accept()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2983B-A9F8-C88F-2342-0EBE441B6612}"/>
              </a:ext>
            </a:extLst>
          </p:cNvPr>
          <p:cNvSpPr txBox="1"/>
          <p:nvPr/>
        </p:nvSpPr>
        <p:spPr>
          <a:xfrm>
            <a:off x="129940" y="5256853"/>
            <a:ext cx="30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Lightweight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C3B3EE9-ED4D-A5AB-8E97-C7D54D9F077B}"/>
              </a:ext>
            </a:extLst>
          </p:cNvPr>
          <p:cNvCxnSpPr/>
          <p:nvPr/>
        </p:nvCxnSpPr>
        <p:spPr>
          <a:xfrm>
            <a:off x="2178989" y="4273761"/>
            <a:ext cx="9605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E8B5AF-FDD9-7452-3DA5-3E1A46E1D3EB}"/>
              </a:ext>
            </a:extLst>
          </p:cNvPr>
          <p:cNvSpPr txBox="1"/>
          <p:nvPr/>
        </p:nvSpPr>
        <p:spPr>
          <a:xfrm>
            <a:off x="2060452" y="3764497"/>
            <a:ext cx="13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" pitchFamily="2" charset="0"/>
              </a:rPr>
              <a:t>recv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F1D8D8-9C9E-93CB-79E3-63E030A19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439" y="3321254"/>
            <a:ext cx="664644" cy="132556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F54FAD4-6626-5B93-2CBC-48A4751771DD}"/>
              </a:ext>
            </a:extLst>
          </p:cNvPr>
          <p:cNvSpPr txBox="1"/>
          <p:nvPr/>
        </p:nvSpPr>
        <p:spPr>
          <a:xfrm>
            <a:off x="3377181" y="2761005"/>
            <a:ext cx="449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 queue of events</a:t>
            </a: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005079-6944-6196-B166-9FAACFB5B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602" y="3336137"/>
            <a:ext cx="664644" cy="1325564"/>
          </a:xfrm>
          <a:prstGeom prst="rect">
            <a:avLst/>
          </a:prstGeom>
        </p:spPr>
      </p:pic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05BE60-161C-D05E-EB1D-F6E428CB3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342" y="3335561"/>
            <a:ext cx="664644" cy="1325564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FD3E81-3E55-4A88-DC48-5EE69D8FF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082" y="3286381"/>
            <a:ext cx="664644" cy="1325564"/>
          </a:xfrm>
          <a:prstGeom prst="rect">
            <a:avLst/>
          </a:prstGeom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9179133D-2A44-1046-4ABE-5E12B716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9" y="3508369"/>
            <a:ext cx="627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E2018B9-870D-5527-71A6-F303972256F4}"/>
              </a:ext>
            </a:extLst>
          </p:cNvPr>
          <p:cNvSpPr txBox="1"/>
          <p:nvPr/>
        </p:nvSpPr>
        <p:spPr>
          <a:xfrm>
            <a:off x="46262" y="5948791"/>
            <a:ext cx="817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block</a:t>
            </a:r>
            <a:r>
              <a:rPr lang="en-US" sz="2400" dirty="0">
                <a:latin typeface="Helvetica" pitchFamily="2" charset="0"/>
              </a:rPr>
              <a:t> if any of the requests block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(asynchronous IO support can be incomplete &amp; complex)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D3D322-58A9-74AA-D314-8F8CA2EC39A7}"/>
              </a:ext>
            </a:extLst>
          </p:cNvPr>
          <p:cNvSpPr txBox="1"/>
          <p:nvPr/>
        </p:nvSpPr>
        <p:spPr>
          <a:xfrm>
            <a:off x="4602650" y="308905"/>
            <a:ext cx="478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State of the art designs combine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parallelism</a:t>
            </a:r>
            <a:r>
              <a:rPr lang="en-US" sz="2400" dirty="0">
                <a:latin typeface="Helvetica" pitchFamily="2" charset="0"/>
              </a:rPr>
              <a:t> (</a:t>
            </a:r>
            <a:r>
              <a:rPr lang="en-US" sz="2400" dirty="0" err="1">
                <a:latin typeface="Helvetica" pitchFamily="2" charset="0"/>
              </a:rPr>
              <a:t>multiprocess</a:t>
            </a:r>
            <a:r>
              <a:rPr lang="en-US" sz="2400" dirty="0">
                <a:latin typeface="Helvetica" pitchFamily="2" charset="0"/>
              </a:rPr>
              <a:t>/thread) with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concurrency</a:t>
            </a:r>
            <a:r>
              <a:rPr lang="en-US" sz="2400" dirty="0">
                <a:latin typeface="Helvetica" pitchFamily="2" charset="0"/>
              </a:rPr>
              <a:t> (event-driven)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50FDDD-7601-FD73-BF1D-2BD6E847C901}"/>
              </a:ext>
            </a:extLst>
          </p:cNvPr>
          <p:cNvSpPr txBox="1"/>
          <p:nvPr/>
        </p:nvSpPr>
        <p:spPr>
          <a:xfrm>
            <a:off x="678315" y="4795188"/>
            <a:ext cx="5853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epoll</a:t>
            </a:r>
            <a:r>
              <a:rPr lang="en-US" sz="2000" dirty="0">
                <a:latin typeface="Courier" pitchFamily="2" charset="0"/>
              </a:rPr>
              <a:t>, select, </a:t>
            </a:r>
            <a:r>
              <a:rPr lang="en-US" sz="2000" dirty="0" err="1">
                <a:latin typeface="Courier" pitchFamily="2" charset="0"/>
              </a:rPr>
              <a:t>kqueue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io_uring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B959D-91BF-6C6F-BA47-87BFFF2DC5C4}"/>
              </a:ext>
            </a:extLst>
          </p:cNvPr>
          <p:cNvSpPr txBox="1"/>
          <p:nvPr/>
        </p:nvSpPr>
        <p:spPr>
          <a:xfrm>
            <a:off x="7813218" y="5969181"/>
            <a:ext cx="428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Avoid overheads of multiple processes and threads</a:t>
            </a:r>
          </a:p>
        </p:txBody>
      </p:sp>
    </p:spTree>
    <p:extLst>
      <p:ext uri="{BB962C8B-B14F-4D97-AF65-F5344CB8AC3E}">
        <p14:creationId xmlns:p14="http://schemas.microsoft.com/office/powerpoint/2010/main" val="325356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6875 L 0.02161 0.18796 L 0.1151 0.2331 L 0.17356 0.2331 L 0.19492 0.19491 L 0.19401 0.14815 L 0.19987 0.18982 L 0.20755 0.22963 L 0.2319 0.23657 L 0.26315 0.21574 L 0.26601 0.13611 L 0.26901 0.18449 L 0.28359 0.22963 L 0.31185 0.2331 L 0.33033 0.20695 L 0.33424 0.15162 L 0.33815 0.21042 L 0.35377 0.22963 L 0.39948 0.23472 L 0.40442 0.19144 L 0.40442 0.15347 " pathEditMode="relative" ptsTypes="AAAAAAAAAAAAAAAAAAAAA">
                                      <p:cBhvr>
                                        <p:cTn id="4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40" grpId="0"/>
      <p:bldP spid="42" grpId="0"/>
      <p:bldP spid="47" grpId="0"/>
      <p:bldP spid="48" grpId="0"/>
      <p:bldP spid="49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A4AE-1074-3AF5-68F3-8CC1978A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parallelism +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A05D-6492-0B10-1258-3C7E0E6C8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Asymmetric Multi-Process Event Driven (AMPED)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6A05B1-84D0-FC6A-2011-AED5311A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13" y="2436603"/>
            <a:ext cx="8556665" cy="3407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AD470-DC4C-56F4-9E93-69898BF97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6169262"/>
            <a:ext cx="7772400" cy="559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1EB22E-15FB-E7A9-B13A-944C16E2EAA2}"/>
              </a:ext>
            </a:extLst>
          </p:cNvPr>
          <p:cNvSpPr txBox="1"/>
          <p:nvPr/>
        </p:nvSpPr>
        <p:spPr>
          <a:xfrm>
            <a:off x="8579427" y="4945637"/>
            <a:ext cx="172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Blocking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70D99-AA4B-36E7-A6B3-D06320617551}"/>
              </a:ext>
            </a:extLst>
          </p:cNvPr>
          <p:cNvSpPr txBox="1"/>
          <p:nvPr/>
        </p:nvSpPr>
        <p:spPr>
          <a:xfrm>
            <a:off x="9088086" y="3691120"/>
            <a:ext cx="237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Event-driven main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CEAF2-DF32-4133-BA7F-D98784CB3C17}"/>
              </a:ext>
            </a:extLst>
          </p:cNvPr>
          <p:cNvSpPr txBox="1"/>
          <p:nvPr/>
        </p:nvSpPr>
        <p:spPr>
          <a:xfrm>
            <a:off x="7863939" y="201776"/>
            <a:ext cx="4029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aosabook.org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/v2/</a:t>
            </a:r>
            <a:r>
              <a:rPr lang="en-US" dirty="0" err="1"/>
              <a:t>nginx.html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7C525-C6E6-BFB3-1544-F2164656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06" y="1281681"/>
            <a:ext cx="1407315" cy="4277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D47B85-CE98-5C86-2E49-D0161161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76" y="1160585"/>
            <a:ext cx="669966" cy="669966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Application architecture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54" y="1844093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611271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654083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611271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75732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96150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13805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82581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84093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72317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64884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17839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22342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35470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60744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74786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450847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3080802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320830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55126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48" y="2487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78" y="362582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34" y="4745182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319981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13" y="362582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2776530" y="301702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2" y="4797639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930400" y="424598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3493643" y="5085760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34" y="445492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5307941" y="3099180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4727228" y="5053259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17671" y="4057561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346136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8BC8C4-7774-527B-673C-C7D43038600C}"/>
              </a:ext>
            </a:extLst>
          </p:cNvPr>
          <p:cNvSpPr txBox="1"/>
          <p:nvPr/>
        </p:nvSpPr>
        <p:spPr>
          <a:xfrm>
            <a:off x="7594649" y="5278079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Partition-Aggregate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2B199-CCB7-8FB0-126E-C77440E221A3}"/>
              </a:ext>
            </a:extLst>
          </p:cNvPr>
          <p:cNvGrpSpPr/>
          <p:nvPr/>
        </p:nvGrpSpPr>
        <p:grpSpPr>
          <a:xfrm>
            <a:off x="6486525" y="2157413"/>
            <a:ext cx="1320578" cy="414742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5104C-4827-DDB1-56FE-0DD3051E6B21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F2A11D-B5CD-AEAB-E9AC-F60EB692904D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A916E7-210B-E916-23B3-6FC8FC98B921}"/>
              </a:ext>
            </a:extLst>
          </p:cNvPr>
          <p:cNvGrpSpPr/>
          <p:nvPr/>
        </p:nvGrpSpPr>
        <p:grpSpPr>
          <a:xfrm rot="1102422">
            <a:off x="6255545" y="2852980"/>
            <a:ext cx="1581672" cy="414742"/>
            <a:chOff x="6486525" y="2157413"/>
            <a:chExt cx="1320578" cy="41474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1BDA3-CBFA-A937-C852-D0F6254D4A13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49AEF6-7DF4-BE15-4D29-5C6A059EAC55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3036542">
            <a:off x="6055765" y="3797591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3086E6A6-BFBD-6057-2514-CD7FC9989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177" y="1596556"/>
            <a:ext cx="1090512" cy="718039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B065B459-3AB2-009D-B187-78CC21C2F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3674" y="2105677"/>
            <a:ext cx="1090512" cy="718039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3292" y="3502375"/>
            <a:ext cx="1090512" cy="71803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834E6DF-FF06-9E04-13EF-951358C9DA9B}"/>
              </a:ext>
            </a:extLst>
          </p:cNvPr>
          <p:cNvSpPr txBox="1"/>
          <p:nvPr/>
        </p:nvSpPr>
        <p:spPr>
          <a:xfrm>
            <a:off x="4105913" y="5508388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Microservices</a:t>
            </a:r>
          </a:p>
        </p:txBody>
      </p:sp>
      <p:pic>
        <p:nvPicPr>
          <p:cNvPr id="63" name="Picture 62" descr="A picture containing shape&#10;&#10;Description automatically generated">
            <a:extLst>
              <a:ext uri="{FF2B5EF4-FFF2-40B4-BE49-F238E27FC236}">
                <a16:creationId xmlns:a16="http://schemas.microsoft.com/office/drawing/2014/main" id="{F998AE76-98C1-486F-6B81-A43A17AFA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pic>
        <p:nvPicPr>
          <p:cNvPr id="65" name="Picture 64" descr="A picture containing shape&#10;&#10;Description automatically generated">
            <a:extLst>
              <a:ext uri="{FF2B5EF4-FFF2-40B4-BE49-F238E27FC236}">
                <a16:creationId xmlns:a16="http://schemas.microsoft.com/office/drawing/2014/main" id="{E89D817E-BD67-4AD7-1072-A67D4FC773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9433" y="2318299"/>
            <a:ext cx="563029" cy="676444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4699" y="4601490"/>
            <a:ext cx="537793" cy="64612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26805F7-C3D1-4EB5-2BC9-BEDFF2EEFB88}"/>
              </a:ext>
            </a:extLst>
          </p:cNvPr>
          <p:cNvSpPr txBox="1"/>
          <p:nvPr/>
        </p:nvSpPr>
        <p:spPr>
          <a:xfrm>
            <a:off x="7137884" y="5779079"/>
            <a:ext cx="504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Map-Reduce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BFE8D9-8796-52DC-8DFA-E26C46DD8A4C}"/>
              </a:ext>
            </a:extLst>
          </p:cNvPr>
          <p:cNvGrpSpPr/>
          <p:nvPr/>
        </p:nvGrpSpPr>
        <p:grpSpPr>
          <a:xfrm rot="21063218">
            <a:off x="6327582" y="1801447"/>
            <a:ext cx="1182532" cy="308517"/>
            <a:chOff x="769327" y="4628470"/>
            <a:chExt cx="1182532" cy="30851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0D320D4-3DDE-6538-72E7-7C2D238738A5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6F9FD32-36BA-7A16-78C0-6A10C6241366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3EED57F-DA04-B0AA-C734-74086B3A0956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AD6174D-7B2A-F00F-6BF4-FC8D2D4D0C6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6831E02-6C6C-22B4-87DC-E58B0C6C9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EE5183F-EEBC-A747-F726-6435EC93A664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DBC654F7-34EA-E450-8B73-A0DA5495FF1D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81D11283-C7C3-E141-6A80-007C6306B213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3F89931-CCC0-52E5-507F-49C67843C57C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5FFCD7F-C4D2-A963-8A67-F7EBD8F9BEFD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280C017-7056-18E7-03E3-8D0FFF20FBCC}"/>
              </a:ext>
            </a:extLst>
          </p:cNvPr>
          <p:cNvGrpSpPr/>
          <p:nvPr/>
        </p:nvGrpSpPr>
        <p:grpSpPr>
          <a:xfrm rot="8090244">
            <a:off x="9469301" y="4247217"/>
            <a:ext cx="1182532" cy="308517"/>
            <a:chOff x="769327" y="4628470"/>
            <a:chExt cx="1182532" cy="30851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58768-DEBF-4E0C-8E3D-E5EA5584DC7D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5F2505F-54FB-A797-C702-DAC14C55E372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EDC266F3-9030-4464-AE09-FEE37A015EFD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A7354DF-481E-37AF-C975-49D49F48F0D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1BCD63E-E3EE-FAAF-1DF5-226C7513D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AD7B15-D8F5-FFF1-6FC1-08E13AB06F68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5C20A59D-E669-43D3-EFD4-6A05DC5A1E61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1B4DF52A-DAB5-BBDC-BCAE-704C20A840FE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E0E94E1-35B8-74DF-C95A-696EDAA6F0FE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474A315-8BD2-2E50-C901-32D69C2B453B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13A6583-95BB-2C12-A278-E6A04453AA2D}"/>
              </a:ext>
            </a:extLst>
          </p:cNvPr>
          <p:cNvSpPr txBox="1"/>
          <p:nvPr/>
        </p:nvSpPr>
        <p:spPr>
          <a:xfrm>
            <a:off x="4039706" y="5985877"/>
            <a:ext cx="374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7C128-57FE-8628-A6C6-06198B05A5EB}"/>
              </a:ext>
            </a:extLst>
          </p:cNvPr>
          <p:cNvSpPr txBox="1"/>
          <p:nvPr/>
        </p:nvSpPr>
        <p:spPr>
          <a:xfrm>
            <a:off x="255912" y="5614578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Web servers</a:t>
            </a:r>
          </a:p>
        </p:txBody>
      </p:sp>
    </p:spTree>
    <p:extLst>
      <p:ext uri="{BB962C8B-B14F-4D97-AF65-F5344CB8AC3E}">
        <p14:creationId xmlns:p14="http://schemas.microsoft.com/office/powerpoint/2010/main" val="42559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/>
      <p:bldP spid="68" grpId="0"/>
      <p:bldP spid="9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0C2-97D0-5F25-74AC-C2CB1605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Microservice</a:t>
            </a:r>
            <a:r>
              <a:rPr lang="en-US" dirty="0"/>
              <a:t> Architectural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BC463-1A01-BE7D-BD9D-077C82C92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6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904</Words>
  <Application>Microsoft Macintosh PowerPoint</Application>
  <PresentationFormat>Widescreen</PresentationFormat>
  <Paragraphs>269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Courier</vt:lpstr>
      <vt:lpstr>Helvetica</vt:lpstr>
      <vt:lpstr>Times New Roman</vt:lpstr>
      <vt:lpstr>ZapfDingbats</vt:lpstr>
      <vt:lpstr>Office Theme</vt:lpstr>
      <vt:lpstr>Application Architecture</vt:lpstr>
      <vt:lpstr>Components of an Internet Service</vt:lpstr>
      <vt:lpstr>Offline and Online components</vt:lpstr>
      <vt:lpstr>Review: Web server design</vt:lpstr>
      <vt:lpstr>Review: Parallelism</vt:lpstr>
      <vt:lpstr>Concurrency</vt:lpstr>
      <vt:lpstr>Using parallelism + concurrency</vt:lpstr>
      <vt:lpstr>Next: Application architecture</vt:lpstr>
      <vt:lpstr>Microservice Architectural Pattern</vt:lpstr>
      <vt:lpstr>Monoliths</vt:lpstr>
      <vt:lpstr>Microservices</vt:lpstr>
      <vt:lpstr>PowerPoint Presentation</vt:lpstr>
      <vt:lpstr>How to split?</vt:lpstr>
      <vt:lpstr>Salient new concerns</vt:lpstr>
      <vt:lpstr>Communication</vt:lpstr>
      <vt:lpstr>Communication</vt:lpstr>
      <vt:lpstr>Cost of communication: Performance</vt:lpstr>
      <vt:lpstr>Cost of comm: Hotspot spreading</vt:lpstr>
      <vt:lpstr>Cost of comm: high level failure handling</vt:lpstr>
      <vt:lpstr>Are microservices always ideal?</vt:lpstr>
      <vt:lpstr>Partition-Aggregate</vt:lpstr>
      <vt:lpstr>Web search: some numbers (circa 2003)</vt:lpstr>
      <vt:lpstr>Example: Google search architecture</vt:lpstr>
      <vt:lpstr>Quick Review: Compute &amp; Memory Org</vt:lpstr>
      <vt:lpstr>Measurements from one (index)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2397</cp:revision>
  <dcterms:created xsi:type="dcterms:W3CDTF">2019-01-23T03:40:12Z</dcterms:created>
  <dcterms:modified xsi:type="dcterms:W3CDTF">2025-02-26T13:07:13Z</dcterms:modified>
</cp:coreProperties>
</file>