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-2870684717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401" r:id="rId2"/>
    <p:sldId id="1103" r:id="rId3"/>
    <p:sldId id="968" r:id="rId4"/>
    <p:sldId id="814" r:id="rId5"/>
    <p:sldId id="1066" r:id="rId6"/>
    <p:sldId id="1067" r:id="rId7"/>
    <p:sldId id="1068" r:id="rId8"/>
    <p:sldId id="1069" r:id="rId9"/>
    <p:sldId id="1070" r:id="rId10"/>
    <p:sldId id="1105" r:id="rId11"/>
    <p:sldId id="910" r:id="rId12"/>
    <p:sldId id="1055" r:id="rId13"/>
    <p:sldId id="1106" r:id="rId14"/>
    <p:sldId id="867" r:id="rId15"/>
    <p:sldId id="1107" r:id="rId16"/>
    <p:sldId id="1108" r:id="rId17"/>
    <p:sldId id="1109" r:id="rId18"/>
    <p:sldId id="1153" r:id="rId19"/>
    <p:sldId id="1150" r:id="rId20"/>
    <p:sldId id="1154" r:id="rId21"/>
    <p:sldId id="1057" r:id="rId22"/>
    <p:sldId id="859" r:id="rId23"/>
    <p:sldId id="914" r:id="rId24"/>
    <p:sldId id="1058" r:id="rId25"/>
    <p:sldId id="1151" r:id="rId26"/>
    <p:sldId id="1104" r:id="rId27"/>
    <p:sldId id="428" r:id="rId28"/>
    <p:sldId id="1079" r:id="rId29"/>
    <p:sldId id="1080" r:id="rId30"/>
    <p:sldId id="1081" r:id="rId31"/>
    <p:sldId id="1082" r:id="rId32"/>
    <p:sldId id="10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4"/>
  </p:normalViewPr>
  <p:slideViewPr>
    <p:cSldViewPr snapToGrid="0" snapToObjects="1">
      <p:cViewPr varScale="1">
        <p:scale>
          <a:sx n="141" d="100"/>
          <a:sy n="141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5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isco.com/c/en/us/support/docs/ip/border-gateway-protocol-bgp/13753-25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5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svg-2870684717"/><Relationship Id="rId12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16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Service Delivery Architecture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4a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A807-144A-FE43-BF8F-E0A8BCCC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BGP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057A-CCE8-0E47-8BF2-2DBCC906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9573" cy="5032376"/>
          </a:xfrm>
        </p:spPr>
        <p:txBody>
          <a:bodyPr>
            <a:normAutofit/>
          </a:bodyPr>
          <a:lstStyle/>
          <a:p>
            <a:r>
              <a:rPr lang="en-US" dirty="0"/>
              <a:t>Routing </a:t>
            </a:r>
            <a:r>
              <a:rPr lang="en-US" dirty="0">
                <a:solidFill>
                  <a:srgbClr val="C00000"/>
                </a:solidFill>
              </a:rPr>
              <a:t>Announcements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Advertisements</a:t>
            </a:r>
          </a:p>
          <a:p>
            <a:pPr lvl="1"/>
            <a:r>
              <a:rPr lang="en-US" dirty="0"/>
              <a:t>“I am here” or “I can reach here”</a:t>
            </a:r>
          </a:p>
          <a:p>
            <a:pPr lvl="1"/>
            <a:r>
              <a:rPr lang="en-US" dirty="0"/>
              <a:t>Occur over a TCP connection (</a:t>
            </a:r>
            <a:r>
              <a:rPr lang="en-US" dirty="0">
                <a:solidFill>
                  <a:srgbClr val="C00000"/>
                </a:solidFill>
              </a:rPr>
              <a:t>BGP session</a:t>
            </a:r>
            <a:r>
              <a:rPr lang="en-US" dirty="0"/>
              <a:t>) between routers</a:t>
            </a:r>
          </a:p>
          <a:p>
            <a:r>
              <a:rPr lang="en-US" dirty="0"/>
              <a:t>Route announcement = destination + attributes</a:t>
            </a:r>
          </a:p>
          <a:p>
            <a:pPr lvl="1"/>
            <a:r>
              <a:rPr lang="en-US" dirty="0"/>
              <a:t>Destination: IP prefix</a:t>
            </a:r>
          </a:p>
          <a:p>
            <a:r>
              <a:rPr lang="en-US" dirty="0"/>
              <a:t>Route Attributes: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AS-level path</a:t>
            </a:r>
          </a:p>
          <a:p>
            <a:pPr lvl="1"/>
            <a:r>
              <a:rPr lang="en-US" dirty="0"/>
              <a:t>Next hop</a:t>
            </a:r>
          </a:p>
          <a:p>
            <a:pPr lvl="1"/>
            <a:r>
              <a:rPr lang="en-US" dirty="0"/>
              <a:t>Several others: origin, MED, community, etc.</a:t>
            </a:r>
          </a:p>
          <a:p>
            <a:r>
              <a:rPr lang="en-US" dirty="0"/>
              <a:t>An AS promises to use advertised path to reach destination</a:t>
            </a:r>
          </a:p>
          <a:p>
            <a:r>
              <a:rPr lang="en-US" dirty="0"/>
              <a:t>Only route changes are advertised after BGP session established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0BE1EB-3694-E649-9A4C-C6DB1ED5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54" y="230189"/>
            <a:ext cx="1508676" cy="12343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6ED9C1B-7FCB-5F41-9DB1-7E22302B42A1}"/>
              </a:ext>
            </a:extLst>
          </p:cNvPr>
          <p:cNvGrpSpPr/>
          <p:nvPr/>
        </p:nvGrpSpPr>
        <p:grpSpPr>
          <a:xfrm>
            <a:off x="7746728" y="4056139"/>
            <a:ext cx="2545688" cy="1648409"/>
            <a:chOff x="-2170772" y="2784954"/>
            <a:chExt cx="2712783" cy="1853712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4E0464CF-02FE-384A-B5BF-7AE520F2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9526E7-BFC7-914E-BEA3-7477BDB8A852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4BE463A-6CC3-1943-BE62-DB060E2FD60A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58" name="Group 327">
                  <a:extLst>
                    <a:ext uri="{FF2B5EF4-FFF2-40B4-BE49-F238E27FC236}">
                      <a16:creationId xmlns:a16="http://schemas.microsoft.com/office/drawing/2014/main" id="{7F976791-8A6A-854F-88C0-7E1C590EDD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F4A9C61-9667-424E-AB98-28D2F96C293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3E7EAE52-B2F9-6C41-A1F0-C35ADCDD30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7CA3E91-1B0A-1C4F-A9AD-0BEA98731EB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52D55834-6138-514C-AB56-B2BC5162A3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FC4F773-8E7F-324C-B200-2C81B2C200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6E7B9E18-82B3-7C4D-9BA5-6E7AE6029F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E09FAB94-D376-734A-89B0-C4E1EC12E4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E21BAEFC-0BB8-DD47-A0A7-7BFC132FC628}"/>
                      </a:ext>
                    </a:extLst>
                  </p:cNvPr>
                  <p:cNvCxnSpPr>
                    <a:endCxn id="6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AFA00F76-BA02-B444-905B-B50B6CAE3AC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B2926A2-2D17-A141-A358-168F83DA7DE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4ACA7A9-C028-D54A-8B7A-0AC725D577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04FD3729-CA1A-6249-9E50-0E3601EFE4C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3189F3F-2D40-4D49-B704-9FBC340DB2D7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45" name="Group 327">
                  <a:extLst>
                    <a:ext uri="{FF2B5EF4-FFF2-40B4-BE49-F238E27FC236}">
                      <a16:creationId xmlns:a16="http://schemas.microsoft.com/office/drawing/2014/main" id="{7F53CC45-BD0D-184F-AF7F-E0531E3E87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2B3B3C96-B48A-7D41-857A-615915D7F20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EFE3636-1463-7043-A674-4518449652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B729CA9-C512-6A49-980F-626D33A8938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AEE8A71-0C86-244A-B227-4B5275DD87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E22AAA11-1927-914C-81BD-1D7DCC80C2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CDF5FE47-A430-204D-8E3C-C9EDC26DC9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3E15134-5220-7549-89EC-B48765807C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6E60B1A-1D59-4C45-ACEF-DC4D667BB938}"/>
                      </a:ext>
                    </a:extLst>
                  </p:cNvPr>
                  <p:cNvCxnSpPr>
                    <a:endCxn id="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5F31B66F-8E3F-BF4B-B32B-961F6368C17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6ACF6B2B-561F-D34E-80D0-67AA73DF81E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6E30F277-DC6D-F348-9CD9-CA0E411144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348268-C068-794B-A1EF-7509CCED909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40D0799-FB5C-794E-8DDF-2E619159C4F0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32" name="Group 327">
                  <a:extLst>
                    <a:ext uri="{FF2B5EF4-FFF2-40B4-BE49-F238E27FC236}">
                      <a16:creationId xmlns:a16="http://schemas.microsoft.com/office/drawing/2014/main" id="{68206E27-6755-6A44-882B-0DCB91DE3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D02BC878-4933-E743-96E2-AA8A8B9B33E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01D97E0-EB5E-8241-B741-DCB2F47C6A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9588BCD5-C8F2-704D-A192-D910D3DB3E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5984A7D-27A9-674B-AAE9-DBCE66E4D7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E2B40C86-8A0F-544C-A39E-7CD6896670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D877DEB-9911-4041-99B7-E86BD9F006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89CA76F2-E038-CF47-9E8F-B1F4CAED64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B94C0432-CFDC-0541-B8AE-30FD6474F63F}"/>
                      </a:ext>
                    </a:extLst>
                  </p:cNvPr>
                  <p:cNvCxnSpPr>
                    <a:endCxn id="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0218514-D0E2-7D48-A420-D05F608F732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C9EDFCA-1DB6-6340-877C-E1764748AB09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91C19386-9FE4-C44A-96AA-0E7987CA2C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1505306-89EB-0E4D-8F58-7EFBC6C1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B82C27-2339-924B-9B12-D7DCE2A99CDE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9" name="Group 327">
                  <a:extLst>
                    <a:ext uri="{FF2B5EF4-FFF2-40B4-BE49-F238E27FC236}">
                      <a16:creationId xmlns:a16="http://schemas.microsoft.com/office/drawing/2014/main" id="{4665C0B8-B02D-CD46-ADBB-3C9F29C79B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01CD01E-BA84-F141-A820-287277B1598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40B0B68A-5C44-1E41-B335-855D790444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ACDA8C1-579D-F44D-BFAA-8034DC983D3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36A09DC1-BF10-7342-A1CF-C4049E1D05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4F2BE5D-8B7D-DC4F-9D6C-787AE91A86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8C318FDC-4438-B843-B382-10E390140D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E53894C7-2B9A-E547-97F9-BE5B07F06B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5C38AEDF-9946-B74F-8544-DCC2B72E389D}"/>
                      </a:ext>
                    </a:extLst>
                  </p:cNvPr>
                  <p:cNvCxnSpPr>
                    <a:endCxn id="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C066F8C-152A-D14D-89B2-AED32D888F4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8A523F9-5BF3-6D40-BCC7-0BAAA54DD67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8A519613-B968-5D42-9A3B-4D3D33CEE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6EFED8F-A716-FF45-ABC5-E860DC66AB29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C77A45-9C91-3843-B776-573E26948DAB}"/>
                  </a:ext>
                </a:extLst>
              </p:cNvPr>
              <p:cNvCxnSpPr>
                <a:stCxn id="61" idx="2"/>
                <a:endCxn id="4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77B51F6-780E-594A-AFB4-626E58296C2E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35DF989-B3D6-484B-B992-F5726A368B28}"/>
                  </a:ext>
                </a:extLst>
              </p:cNvPr>
              <p:cNvCxnSpPr>
                <a:stCxn id="6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04CB3F0-004A-5D4A-AEB0-316C15182B0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2CC73C-2BF1-7845-8471-648462A5D73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A25C2E8-F189-694D-814F-21E9495B4E6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40C272F-B4F9-4949-9508-B9834EACB0E4}"/>
              </a:ext>
            </a:extLst>
          </p:cNvPr>
          <p:cNvGrpSpPr/>
          <p:nvPr/>
        </p:nvGrpSpPr>
        <p:grpSpPr>
          <a:xfrm>
            <a:off x="10019814" y="4662495"/>
            <a:ext cx="1701734" cy="616172"/>
            <a:chOff x="7073692" y="5469792"/>
            <a:chExt cx="1701734" cy="61617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852196-1379-234A-8774-D4797B28592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74" name="Freeform 2">
                <a:extLst>
                  <a:ext uri="{FF2B5EF4-FFF2-40B4-BE49-F238E27FC236}">
                    <a16:creationId xmlns:a16="http://schemas.microsoft.com/office/drawing/2014/main" id="{615B636F-3321-3243-8AC5-F1067A28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327">
                <a:extLst>
                  <a:ext uri="{FF2B5EF4-FFF2-40B4-BE49-F238E27FC236}">
                    <a16:creationId xmlns:a16="http://schemas.microsoft.com/office/drawing/2014/main" id="{6AE75E75-572D-1542-94F1-85FDA4419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EA53F04-B418-FD4B-AA0E-DF1163016A2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53542AE-4087-CA45-B981-BCFEA3F8EAA4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2C9326C-DB77-6C46-80E8-754CFBE6C82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CD5B0BF-F974-554A-8B81-70FB6D8F2236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B575C0A0-2D05-A142-BDDC-BBA2154EE8DF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BD46F05-076D-D24D-80F8-01F09A4D1DF2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1E25835-6D18-A145-83D2-2202252B94A9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DCA3B2B-855B-5C49-BCC0-EBF65D73B3C3}"/>
                    </a:ext>
                  </a:extLst>
                </p:cNvPr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42B81B4-CB25-1A47-AECC-7986AF9D760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DE9F53D-7060-BA40-956F-32700F17C72B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4FF115D-8590-6647-A216-86B1F4D48CCD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DD6B76-137B-A54D-A90A-65C4FE00F99E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EAF1C6-B874-2B47-89F4-138873E321FF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Down Arrow 87">
            <a:extLst>
              <a:ext uri="{FF2B5EF4-FFF2-40B4-BE49-F238E27FC236}">
                <a16:creationId xmlns:a16="http://schemas.microsoft.com/office/drawing/2014/main" id="{C5FFFAE5-6CEA-FA42-AE0D-7883B0016156}"/>
              </a:ext>
            </a:extLst>
          </p:cNvPr>
          <p:cNvSpPr/>
          <p:nvPr/>
        </p:nvSpPr>
        <p:spPr>
          <a:xfrm rot="5400000">
            <a:off x="10377654" y="4079296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4CBBC0F-5D68-4948-B9C4-BE96611A5C03}"/>
              </a:ext>
            </a:extLst>
          </p:cNvPr>
          <p:cNvSpPr txBox="1"/>
          <p:nvPr/>
        </p:nvSpPr>
        <p:spPr>
          <a:xfrm>
            <a:off x="9768644" y="3289729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am here.”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X</a:t>
            </a:r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id="{2C2DD7DC-769B-3541-A288-8D5B3A2B3DDD}"/>
              </a:ext>
            </a:extLst>
          </p:cNvPr>
          <p:cNvSpPr/>
          <p:nvPr/>
        </p:nvSpPr>
        <p:spPr>
          <a:xfrm rot="6122251">
            <a:off x="6672136" y="4479158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56DD7DA-6039-D349-868D-33C1ADCBB83A}"/>
              </a:ext>
            </a:extLst>
          </p:cNvPr>
          <p:cNvSpPr txBox="1"/>
          <p:nvPr/>
        </p:nvSpPr>
        <p:spPr>
          <a:xfrm>
            <a:off x="6463809" y="3564912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can reach X”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AS2, 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FD7A40-D041-FA49-BE1B-4870322389D1}"/>
              </a:ext>
            </a:extLst>
          </p:cNvPr>
          <p:cNvSpPr txBox="1"/>
          <p:nvPr/>
        </p:nvSpPr>
        <p:spPr>
          <a:xfrm>
            <a:off x="8659671" y="3702287"/>
            <a:ext cx="9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AS 2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F2AD44A-5A1B-C146-B55D-4A6974B6027F}"/>
              </a:ext>
            </a:extLst>
          </p:cNvPr>
          <p:cNvGrpSpPr/>
          <p:nvPr/>
        </p:nvGrpSpPr>
        <p:grpSpPr>
          <a:xfrm>
            <a:off x="3824190" y="3539511"/>
            <a:ext cx="2557336" cy="1719017"/>
            <a:chOff x="-2170772" y="2784954"/>
            <a:chExt cx="2712783" cy="1853712"/>
          </a:xfrm>
        </p:grpSpPr>
        <p:sp>
          <p:nvSpPr>
            <p:cNvPr id="94" name="Freeform 2">
              <a:extLst>
                <a:ext uri="{FF2B5EF4-FFF2-40B4-BE49-F238E27FC236}">
                  <a16:creationId xmlns:a16="http://schemas.microsoft.com/office/drawing/2014/main" id="{4B92BAD5-9732-C64D-87EB-40AFE636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D68E6D5-38EB-804B-8BFB-AC9228B9DA6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59387-8D2B-1243-880E-CE7066AA1152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45" name="Group 327">
                  <a:extLst>
                    <a:ext uri="{FF2B5EF4-FFF2-40B4-BE49-F238E27FC236}">
                      <a16:creationId xmlns:a16="http://schemas.microsoft.com/office/drawing/2014/main" id="{B0C41DCE-1B11-2346-A48B-991A164674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D593A08F-8E00-F345-9765-7F2CC1FB557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BBD041AA-8BEA-D248-8C9A-F4D2DDFCA9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DCA6BA0E-C35B-E740-985D-497BF796D4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>
                    <a:extLst>
                      <a:ext uri="{FF2B5EF4-FFF2-40B4-BE49-F238E27FC236}">
                        <a16:creationId xmlns:a16="http://schemas.microsoft.com/office/drawing/2014/main" id="{D4AAEA39-4CCB-3347-89AD-CED6D992BB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>
                    <a:extLst>
                      <a:ext uri="{FF2B5EF4-FFF2-40B4-BE49-F238E27FC236}">
                        <a16:creationId xmlns:a16="http://schemas.microsoft.com/office/drawing/2014/main" id="{9349728C-755B-544B-867C-CE1AC27ED5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>
                    <a:extLst>
                      <a:ext uri="{FF2B5EF4-FFF2-40B4-BE49-F238E27FC236}">
                        <a16:creationId xmlns:a16="http://schemas.microsoft.com/office/drawing/2014/main" id="{1775A8C1-C980-4142-B475-2BC3CFA14F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5" name="Freeform 154">
                    <a:extLst>
                      <a:ext uri="{FF2B5EF4-FFF2-40B4-BE49-F238E27FC236}">
                        <a16:creationId xmlns:a16="http://schemas.microsoft.com/office/drawing/2014/main" id="{1905AA4A-4EDE-E04C-AA69-F8A6DD6F6E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219F8B1F-AFF5-B645-BE09-0CCE9EABEE52}"/>
                      </a:ext>
                    </a:extLst>
                  </p:cNvPr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68FFFBF9-CC98-2948-8030-A6F9605729D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83340E60-41E9-3A4D-B169-D0581792929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4911B90E-803B-BE42-92D3-50C0A5528D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C2B574D6-8DCB-3946-9EBD-0E82E634A4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3480911-1054-E342-A75B-9B698A80B2D5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32" name="Group 327">
                  <a:extLst>
                    <a:ext uri="{FF2B5EF4-FFF2-40B4-BE49-F238E27FC236}">
                      <a16:creationId xmlns:a16="http://schemas.microsoft.com/office/drawing/2014/main" id="{57A4EE56-F656-4346-8B54-486C84258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CEFB2E75-9F9C-A841-8CB2-2B008EF2E51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ACB3613-4717-E741-9373-C502A5A1B9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874FD9D0-16BF-AB48-A251-8B85F4513C6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C24072C7-8CCB-BC4F-AD05-E78F17A2FD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ECC9C3A2-0B4A-4947-B1DE-6B002591C1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4C81F386-E6AB-8C4F-BF37-EA6F86B7BF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2B509D3E-3FB0-834F-87FB-E52AB407D0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740097C5-9DAB-B14A-927E-FC596D5CE4A5}"/>
                      </a:ext>
                    </a:extLst>
                  </p:cNvPr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21F12294-6792-8D40-8FBE-534254216E6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23449F4-E054-B64E-91B2-B5172D6CF5A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AD51F867-DBF6-154E-B4BF-13ED152BD4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C97640F2-A842-E847-8311-447FEAA8998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C37F038-E198-7149-9F55-65D588A30F18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19" name="Group 327">
                  <a:extLst>
                    <a:ext uri="{FF2B5EF4-FFF2-40B4-BE49-F238E27FC236}">
                      <a16:creationId xmlns:a16="http://schemas.microsoft.com/office/drawing/2014/main" id="{A8DC415E-B33C-3F4B-9B23-D4F7DA88AD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3D47881A-479C-994B-9A9B-DCBE270552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FD85BE0-624B-5243-9431-943062A799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604D2CB9-AFD4-2644-91F0-08903976DD7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A1F57F3F-2E2E-7042-BAB8-16CA634AC5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Freeform 126">
                    <a:extLst>
                      <a:ext uri="{FF2B5EF4-FFF2-40B4-BE49-F238E27FC236}">
                        <a16:creationId xmlns:a16="http://schemas.microsoft.com/office/drawing/2014/main" id="{278C239D-44F4-9346-90D3-6EF421263E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622F1AEF-2DEE-104D-8E13-1ABE0A56B0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9A82B926-43E7-5644-8DA2-E93003448C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ED51EA2B-76EC-2544-8CB1-DCB832F354AE}"/>
                      </a:ext>
                    </a:extLst>
                  </p:cNvPr>
                  <p:cNvCxnSpPr>
                    <a:endCxn id="1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D4FA4FF-E0BC-BD42-AF2D-16A271529C0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A41223E0-CB75-844C-AE64-E96F7DDF2DB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1848AB5C-6B11-264F-94EA-EFB1C0A1C4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C2B02B06-3889-4F4F-9135-1464391E37B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53030AA-D12C-6A49-A7D7-9C101D55A2C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06" name="Group 327">
                  <a:extLst>
                    <a:ext uri="{FF2B5EF4-FFF2-40B4-BE49-F238E27FC236}">
                      <a16:creationId xmlns:a16="http://schemas.microsoft.com/office/drawing/2014/main" id="{4B6BCF3B-A3A4-8147-B5FC-5F93EBD9E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251E9EAF-C90D-1B4D-90EA-F3FB79CA833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23AB099-133D-3245-9AFB-70B8EA11F8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3355593F-B422-7E40-B4C8-DC1DBC60942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Freeform 112">
                    <a:extLst>
                      <a:ext uri="{FF2B5EF4-FFF2-40B4-BE49-F238E27FC236}">
                        <a16:creationId xmlns:a16="http://schemas.microsoft.com/office/drawing/2014/main" id="{FF4BCCDA-5E49-F743-9F69-4A1E41AE15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Freeform 113">
                    <a:extLst>
                      <a:ext uri="{FF2B5EF4-FFF2-40B4-BE49-F238E27FC236}">
                        <a16:creationId xmlns:a16="http://schemas.microsoft.com/office/drawing/2014/main" id="{52F3240B-9D01-DA45-87DA-21D0BFD73F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3016AAEC-E794-4E44-A2C9-7EAB955644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75C5C1F1-08CA-7C42-B3AC-8BAC911F4F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D8439A88-E30C-324F-8E7E-64BDCE188663}"/>
                      </a:ext>
                    </a:extLst>
                  </p:cNvPr>
                  <p:cNvCxnSpPr>
                    <a:endCxn id="11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AE83602D-341E-3647-9CB2-24F4082637F2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AE2AEC1-FCA8-D041-B1C9-85E97C92F83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839A3955-8EB8-6F46-AA26-43F0B8C7D4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CBF38D8-BB5A-5D43-92EF-84153CC1D2A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5F588C3-9FDD-8D4C-80EC-5585F92D2F2E}"/>
                  </a:ext>
                </a:extLst>
              </p:cNvPr>
              <p:cNvCxnSpPr>
                <a:stCxn id="148" idx="2"/>
                <a:endCxn id="135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B6AB4CE-0BAF-F442-BFC1-D5E3D9280BAA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01E3C78-48BF-1342-B68C-E15C4A660B71}"/>
                  </a:ext>
                </a:extLst>
              </p:cNvPr>
              <p:cNvCxnSpPr>
                <a:stCxn id="149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EFE029E-4CC2-E84B-A244-7EFF1AA0D024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54594D-E773-AA4B-9673-E6FFB8F09EC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434EA2E-B864-A645-85B2-C05BC1B3F10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03BD5BE-A651-7B40-87BE-C13A52BAE449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6267818" y="4466456"/>
            <a:ext cx="1490366" cy="3586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59EE925-CF11-084A-973D-4C38664FA961}"/>
              </a:ext>
            </a:extLst>
          </p:cNvPr>
          <p:cNvSpPr txBox="1"/>
          <p:nvPr/>
        </p:nvSpPr>
        <p:spPr>
          <a:xfrm>
            <a:off x="8239259" y="1825921"/>
            <a:ext cx="383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 internal link or topology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A19195D-C26C-4B4C-8E1D-D754E03A92E6}"/>
              </a:ext>
            </a:extLst>
          </p:cNvPr>
          <p:cNvCxnSpPr>
            <a:cxnSpLocks/>
          </p:cNvCxnSpPr>
          <p:nvPr/>
        </p:nvCxnSpPr>
        <p:spPr>
          <a:xfrm>
            <a:off x="10292416" y="2427445"/>
            <a:ext cx="18768" cy="821562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C4D54B6-EC0D-214D-A934-2CC016404CAD}"/>
              </a:ext>
            </a:extLst>
          </p:cNvPr>
          <p:cNvCxnSpPr>
            <a:cxnSpLocks/>
          </p:cNvCxnSpPr>
          <p:nvPr/>
        </p:nvCxnSpPr>
        <p:spPr>
          <a:xfrm flipH="1">
            <a:off x="8360916" y="2410267"/>
            <a:ext cx="881415" cy="1308558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AED79F5-7DEC-F64D-8167-1EE6DB535DB0}"/>
              </a:ext>
            </a:extLst>
          </p:cNvPr>
          <p:cNvSpPr txBox="1"/>
          <p:nvPr/>
        </p:nvSpPr>
        <p:spPr>
          <a:xfrm>
            <a:off x="7967630" y="1373540"/>
            <a:ext cx="494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Exchange paths: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path vector</a:t>
            </a:r>
          </a:p>
        </p:txBody>
      </p:sp>
    </p:spTree>
    <p:extLst>
      <p:ext uri="{BB962C8B-B14F-4D97-AF65-F5344CB8AC3E}">
        <p14:creationId xmlns:p14="http://schemas.microsoft.com/office/powerpoint/2010/main" val="23427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90" grpId="0" animBg="1"/>
      <p:bldP spid="91" grpId="0"/>
      <p:bldP spid="92" grpId="0"/>
      <p:bldP spid="160" grpId="0"/>
      <p:bldP spid="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E8BF-3D3A-2749-BB6B-B16374F7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Next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616EB-E44D-C742-B3FF-D022B28A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Next hop </a:t>
            </a:r>
            <a:r>
              <a:rPr lang="en-US" dirty="0"/>
              <a:t>conceptually denotes the first router interface that begins the AS-level path</a:t>
            </a:r>
          </a:p>
          <a:p>
            <a:pPr lvl="1"/>
            <a:r>
              <a:rPr lang="en-US" dirty="0"/>
              <a:t>The meaning of this attribute is context-dependent</a:t>
            </a:r>
          </a:p>
          <a:p>
            <a:r>
              <a:rPr lang="en-US" dirty="0"/>
              <a:t>In an announcement arriving from a different AS (</a:t>
            </a:r>
            <a:r>
              <a:rPr lang="en-US" dirty="0">
                <a:solidFill>
                  <a:srgbClr val="C00000"/>
                </a:solidFill>
              </a:rPr>
              <a:t>eBGP</a:t>
            </a:r>
            <a:r>
              <a:rPr lang="en-US" dirty="0"/>
              <a:t>), next hop is the router </a:t>
            </a:r>
            <a:r>
              <a:rPr lang="en-US" dirty="0">
                <a:solidFill>
                  <a:srgbClr val="C00000"/>
                </a:solidFill>
              </a:rPr>
              <a:t>in the next AS </a:t>
            </a:r>
            <a:r>
              <a:rPr lang="en-US" dirty="0"/>
              <a:t>which sent the announcement</a:t>
            </a:r>
          </a:p>
          <a:p>
            <a:pPr lvl="1"/>
            <a:r>
              <a:rPr lang="en-US" dirty="0"/>
              <a:t>Example: Next Hop of the eBGP announcement reaching 1c is </a:t>
            </a:r>
            <a:r>
              <a:rPr lang="en-US" dirty="0">
                <a:solidFill>
                  <a:srgbClr val="C00000"/>
                </a:solidFill>
              </a:rPr>
              <a:t>2a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55F5C-2AA6-D044-BEC8-2022CD0AE1BF}"/>
              </a:ext>
            </a:extLst>
          </p:cNvPr>
          <p:cNvGrpSpPr/>
          <p:nvPr/>
        </p:nvGrpSpPr>
        <p:grpSpPr>
          <a:xfrm>
            <a:off x="2810069" y="4457946"/>
            <a:ext cx="2557336" cy="1719017"/>
            <a:chOff x="-2170772" y="2784954"/>
            <a:chExt cx="2712783" cy="1853712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FA9D285A-A6EF-9F43-9D98-1ECEF488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F21A0F-6263-A74E-B68B-9CB896B7296E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76394EA-BD4C-4448-9351-6A25BECA197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56" name="Group 327">
                  <a:extLst>
                    <a:ext uri="{FF2B5EF4-FFF2-40B4-BE49-F238E27FC236}">
                      <a16:creationId xmlns:a16="http://schemas.microsoft.com/office/drawing/2014/main" id="{ACA58F12-55FB-0B44-97FC-068D2C7ABA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34F217C-8159-634E-AF75-5ADFE9A7396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A9F9A56-CE03-064C-9EAC-AB4FBE2613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3635EA43-E2AD-AD45-AF11-34720918425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Freeform 62">
                    <a:extLst>
                      <a:ext uri="{FF2B5EF4-FFF2-40B4-BE49-F238E27FC236}">
                        <a16:creationId xmlns:a16="http://schemas.microsoft.com/office/drawing/2014/main" id="{EF8F9385-18E3-CE49-A017-2DD777F3BB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81D0EC69-7FC9-F54B-8E85-599B0044E7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CA45312-A3F6-9C41-93D0-3251BB902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B71E2A24-521E-A24B-9177-247345376F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875F18B-6D48-BE47-B918-A118FB86AD50}"/>
                      </a:ext>
                    </a:extLst>
                  </p:cNvPr>
                  <p:cNvCxnSpPr>
                    <a:endCxn id="6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C038F8FF-9AAB-5549-AA09-F0F43EBD8A6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F6C71F5-3136-F947-8ECA-85B038B76E5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573D0474-8703-3F49-90DE-24F02131A2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886509B-2BE0-8D40-BC58-604B4C47155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8E78CEE-27A1-754B-A3C2-E94E43416952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43" name="Group 327">
                  <a:extLst>
                    <a:ext uri="{FF2B5EF4-FFF2-40B4-BE49-F238E27FC236}">
                      <a16:creationId xmlns:a16="http://schemas.microsoft.com/office/drawing/2014/main" id="{899B0C5D-E41D-5549-AE5E-13921E28F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0A6890F-BFBF-C44B-A518-8CD79DF7555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5CD8EFAA-BC71-4B42-B56F-7116CD11E5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D7625606-FDB9-2442-9C07-E65F3E2A3E7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B514AB89-6941-4041-87B9-75C03D1333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CC70769A-32AC-8140-BECA-EA3B721E8B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48665AD7-7514-3748-B97F-928ED5BFFE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8F5870C-6B39-614A-984E-3F9B3E86F8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B6A585-AB06-C04D-B629-69DF8A91AE7B}"/>
                      </a:ext>
                    </a:extLst>
                  </p:cNvPr>
                  <p:cNvCxnSpPr>
                    <a:endCxn id="4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38615FA8-F792-4241-B7EA-027EB5E46B1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6DD7DB3-EAE4-F748-BA51-6D01A83E5C3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E49457A-D5D9-3743-A02E-CD31354B64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9AABC0C-B569-8E4A-95A1-C4AA147A8D8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750AD1A-7191-3248-A9AC-02E8A1F57571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30" name="Group 327">
                  <a:extLst>
                    <a:ext uri="{FF2B5EF4-FFF2-40B4-BE49-F238E27FC236}">
                      <a16:creationId xmlns:a16="http://schemas.microsoft.com/office/drawing/2014/main" id="{EB7B3FC1-81E6-D147-B2EB-383982C706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BBD70E6-4801-8448-8CE8-9D968A9289E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4C3A1BA-7F4B-704B-9D6E-3592485A4E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A260432-50DF-154D-B41D-5DB7B2FA2C4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83653950-71A6-BB4F-869B-19706C1A2F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8FA545E3-FB92-AB45-97F0-529A919F2E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43AD663E-F8B0-F049-B3EE-6707C16F87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BEDC6661-A21C-D84F-BACE-018982609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C516F953-3C64-0D41-8B60-60A2FF16F396}"/>
                      </a:ext>
                    </a:extLst>
                  </p:cNvPr>
                  <p:cNvCxnSpPr>
                    <a:endCxn id="3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DEC350FA-B3DD-D04E-917E-C159205CD09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50C652B-FD5F-D140-9C04-C84790E0BA7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B4C117E-7239-FC47-9674-AAEFC385A2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270FDE1-728B-8E4D-B2E3-B16399EA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22C7AEC-939F-8A4D-8229-A99C1824C30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7" name="Group 327">
                  <a:extLst>
                    <a:ext uri="{FF2B5EF4-FFF2-40B4-BE49-F238E27FC236}">
                      <a16:creationId xmlns:a16="http://schemas.microsoft.com/office/drawing/2014/main" id="{B934326E-6D05-1E45-B1DE-1FEA58DBC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5ADB3B2-6DB5-5148-AFF8-C58532B8FB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5FF8EB8-9243-7C48-B710-10358C6D49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7405867D-85C1-4042-8C87-F9D73D2E658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A1EAEF73-E962-4146-B2FE-C5B126C221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F264A627-0B7D-F64D-B290-5911AEA5E8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5E518295-B5FF-D74E-8B0A-F109E5C1DE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F17E758-1476-BB4F-87EA-8DECB4EC09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2ED331F-8186-9C43-9D5D-7AE620DB085A}"/>
                      </a:ext>
                    </a:extLst>
                  </p:cNvPr>
                  <p:cNvCxnSpPr>
                    <a:endCxn id="2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B8767C7-C029-844A-9AE1-59526A7824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215B679-440F-654B-AA5E-A588DD7F481A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455FA45-4D24-ED4D-843F-CB35FE9CAF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5D95D5-14A5-BB4E-8F98-DF55FC512F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D901B3-FC3C-374E-A31C-CB25E8AA5889}"/>
                  </a:ext>
                </a:extLst>
              </p:cNvPr>
              <p:cNvCxnSpPr>
                <a:stCxn id="59" idx="2"/>
                <a:endCxn id="46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4776100-1D2F-2A40-A421-F8769655450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C914CD-EC43-1343-BA44-134301EF5D50}"/>
                  </a:ext>
                </a:extLst>
              </p:cNvPr>
              <p:cNvCxnSpPr>
                <a:stCxn id="60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4BC08D0-0FA5-C343-A49D-23EC5B82332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8A245B2-CEF9-B449-917F-2F2CB371D9B6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AC264D-D273-B943-BA79-3BCDFF897BE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C8FAA8-2916-9E49-91D3-77B5388C03E0}"/>
              </a:ext>
            </a:extLst>
          </p:cNvPr>
          <p:cNvGrpSpPr/>
          <p:nvPr/>
        </p:nvGrpSpPr>
        <p:grpSpPr>
          <a:xfrm>
            <a:off x="6482660" y="4457184"/>
            <a:ext cx="2545688" cy="1648409"/>
            <a:chOff x="-2170772" y="2784954"/>
            <a:chExt cx="2712783" cy="1853712"/>
          </a:xfrm>
        </p:grpSpPr>
        <p:sp>
          <p:nvSpPr>
            <p:cNvPr id="70" name="Freeform 2">
              <a:extLst>
                <a:ext uri="{FF2B5EF4-FFF2-40B4-BE49-F238E27FC236}">
                  <a16:creationId xmlns:a16="http://schemas.microsoft.com/office/drawing/2014/main" id="{5CEA7D89-0CD6-2940-A383-A35BA629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A9121FD-2993-B34B-83F0-DC32920C8D2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4968791-7A41-F347-A12B-3CE5D874A4BC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21" name="Group 327">
                  <a:extLst>
                    <a:ext uri="{FF2B5EF4-FFF2-40B4-BE49-F238E27FC236}">
                      <a16:creationId xmlns:a16="http://schemas.microsoft.com/office/drawing/2014/main" id="{EEEFA9B4-49D2-EB4B-8EB8-AFD1DD93A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B2130BBC-8F63-004E-8822-10B4F2A8680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F22313A0-2028-7A41-9928-9C2C98361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F7A93F12-D6DF-2A4D-AD7E-31DD76B23B2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1E39B108-D9E2-244E-A380-76977E49BB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589672DD-EBC6-4646-BE9C-D66768ED72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0" name="Freeform 129">
                    <a:extLst>
                      <a:ext uri="{FF2B5EF4-FFF2-40B4-BE49-F238E27FC236}">
                        <a16:creationId xmlns:a16="http://schemas.microsoft.com/office/drawing/2014/main" id="{A5C6027E-5B61-6942-BA10-65A918A93E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1" name="Freeform 130">
                    <a:extLst>
                      <a:ext uri="{FF2B5EF4-FFF2-40B4-BE49-F238E27FC236}">
                        <a16:creationId xmlns:a16="http://schemas.microsoft.com/office/drawing/2014/main" id="{5D1640E4-0B90-E943-871E-A6CEEB9E9F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85D804CD-B03A-2941-9624-6D3186AA2D90}"/>
                      </a:ext>
                    </a:extLst>
                  </p:cNvPr>
                  <p:cNvCxnSpPr>
                    <a:endCxn id="12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5C7386DB-0A3A-1D4E-AB6F-B3C709D46E7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30FAF099-510B-024A-8596-F8645D9FBB7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B53D8907-83C3-D246-BC73-D2EC7D3553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D96D04ED-BA7C-B240-9AED-F019BBB78BB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BA784C9-FD42-154D-9F72-CDE514C14873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08" name="Group 327">
                  <a:extLst>
                    <a:ext uri="{FF2B5EF4-FFF2-40B4-BE49-F238E27FC236}">
                      <a16:creationId xmlns:a16="http://schemas.microsoft.com/office/drawing/2014/main" id="{CD6B5B4A-406D-A94A-955B-FF9E08B3A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EAED1377-76FD-CA48-9215-F2026393164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9BA8642-A309-E545-844E-E0241FFAFD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8D5F5D7-2249-AE45-A31C-83B308E9E9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1078D27C-74C6-064D-A209-493186C4E3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673E2AAF-062D-2A43-BB54-72C7C408CF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4F51F119-0908-024A-B06F-2F16DCB2BD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F188FA2A-0DAE-6B44-89A1-D8C7FBA2DD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F7C31056-C155-6848-AB41-FA7409C57463}"/>
                      </a:ext>
                    </a:extLst>
                  </p:cNvPr>
                  <p:cNvCxnSpPr>
                    <a:endCxn id="11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84FD4BA7-4249-F24F-8A1C-BF95961945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0101605-8825-DA44-B455-0B2EF28863C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665D1211-0F56-034A-B268-0F0CA913F6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2B2C2A2C-A4F5-024A-8462-FAF91C3D0E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FBB5BB5-035F-E142-A128-11B8EBF007E5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95" name="Group 327">
                  <a:extLst>
                    <a:ext uri="{FF2B5EF4-FFF2-40B4-BE49-F238E27FC236}">
                      <a16:creationId xmlns:a16="http://schemas.microsoft.com/office/drawing/2014/main" id="{903BA61C-84C7-1E4F-AFCF-6E43A20549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9DBC1D02-9BAD-614C-8D50-BBFDB6567AB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7B030103-EC1A-B94B-8B5D-6E059168AB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F78B4A17-07F0-B844-8A47-8CFD9354466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2" name="Freeform 101">
                    <a:extLst>
                      <a:ext uri="{FF2B5EF4-FFF2-40B4-BE49-F238E27FC236}">
                        <a16:creationId xmlns:a16="http://schemas.microsoft.com/office/drawing/2014/main" id="{3699A9ED-27D1-214E-BA8A-1A3FCB23DA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Freeform 102">
                    <a:extLst>
                      <a:ext uri="{FF2B5EF4-FFF2-40B4-BE49-F238E27FC236}">
                        <a16:creationId xmlns:a16="http://schemas.microsoft.com/office/drawing/2014/main" id="{D05B1407-19B3-DA49-81C8-736FF17596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Freeform 103">
                    <a:extLst>
                      <a:ext uri="{FF2B5EF4-FFF2-40B4-BE49-F238E27FC236}">
                        <a16:creationId xmlns:a16="http://schemas.microsoft.com/office/drawing/2014/main" id="{DAE603AE-8B23-F048-9F38-E92740707C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Freeform 104">
                    <a:extLst>
                      <a:ext uri="{FF2B5EF4-FFF2-40B4-BE49-F238E27FC236}">
                        <a16:creationId xmlns:a16="http://schemas.microsoft.com/office/drawing/2014/main" id="{40B9E22F-FAD3-1A45-A8E4-778977A2B9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2CC8DFA4-A290-FC4D-A277-645FCDAF21CB}"/>
                      </a:ext>
                    </a:extLst>
                  </p:cNvPr>
                  <p:cNvCxnSpPr>
                    <a:endCxn id="10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066BE3B9-C4ED-4F44-A952-B4C9AC0BB97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109565D-EE2C-2A4F-9C23-A6CD3872720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FEA1CDF9-76C8-9748-B4D8-9B10D711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6A215A8-3C9C-A446-9216-0C7E410942B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AD8B8A4-49E1-A945-9883-6C6067C0CA31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82" name="Group 327">
                  <a:extLst>
                    <a:ext uri="{FF2B5EF4-FFF2-40B4-BE49-F238E27FC236}">
                      <a16:creationId xmlns:a16="http://schemas.microsoft.com/office/drawing/2014/main" id="{1DCF3B06-683A-4F4A-ACD5-90A895729F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CB05DE90-6E76-7644-9E2D-5D4A12C15AC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6C28FC-743D-EC41-BD17-E417C877B6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9A5F2948-9796-5B48-AB90-03246B4696E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F66A736D-5366-4241-8508-B4BF821DF3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Freeform 89">
                    <a:extLst>
                      <a:ext uri="{FF2B5EF4-FFF2-40B4-BE49-F238E27FC236}">
                        <a16:creationId xmlns:a16="http://schemas.microsoft.com/office/drawing/2014/main" id="{D40C9EEF-3563-F740-B023-D53E88AB83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Freeform 90">
                    <a:extLst>
                      <a:ext uri="{FF2B5EF4-FFF2-40B4-BE49-F238E27FC236}">
                        <a16:creationId xmlns:a16="http://schemas.microsoft.com/office/drawing/2014/main" id="{058DA424-4618-DE49-981C-D64F8DBC52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Freeform 91">
                    <a:extLst>
                      <a:ext uri="{FF2B5EF4-FFF2-40B4-BE49-F238E27FC236}">
                        <a16:creationId xmlns:a16="http://schemas.microsoft.com/office/drawing/2014/main" id="{8CEDFCB2-6A26-F540-BA2A-D46455DAF6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E5B5E884-FD20-1F4A-BE29-7EDFDA2495BC}"/>
                      </a:ext>
                    </a:extLst>
                  </p:cNvPr>
                  <p:cNvCxnSpPr>
                    <a:endCxn id="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F24EF8D5-4897-EA4D-B479-AB609B9092C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21314562-88B4-B443-8BF9-EF41BF56FBC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5EB42120-B631-CD45-81A9-65A736D0C2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533D4871-D894-8545-8218-B642F7FFEEC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3E1F0B4-62E5-9D46-A984-41B4C9AF9717}"/>
                  </a:ext>
                </a:extLst>
              </p:cNvPr>
              <p:cNvCxnSpPr>
                <a:stCxn id="124" idx="2"/>
                <a:endCxn id="111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A5DE29A-5A41-3445-B03F-F33EC395DAB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AF7797F-AA33-8D43-B49A-9FBD3C323499}"/>
                  </a:ext>
                </a:extLst>
              </p:cNvPr>
              <p:cNvCxnSpPr>
                <a:stCxn id="125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5C81A35-BD41-E34D-B812-C70228B97D87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2EB00CD-BC52-8E4F-BD2B-8BA696B49F84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CEDEBAB-F03E-A34A-BDC5-06AB45C6B5A3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4799B00-CEA8-AE41-9740-98666CF06234}"/>
              </a:ext>
            </a:extLst>
          </p:cNvPr>
          <p:cNvSpPr txBox="1"/>
          <p:nvPr/>
        </p:nvSpPr>
        <p:spPr>
          <a:xfrm>
            <a:off x="3029523" y="6245950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61ACCC-9BA6-0F44-BE6A-64A29A0EBEB5}"/>
              </a:ext>
            </a:extLst>
          </p:cNvPr>
          <p:cNvSpPr txBox="1"/>
          <p:nvPr/>
        </p:nvSpPr>
        <p:spPr>
          <a:xfrm>
            <a:off x="6816284" y="6245164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2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0413F3-B550-C84B-A464-D2A33B73AAD2}"/>
              </a:ext>
            </a:extLst>
          </p:cNvPr>
          <p:cNvCxnSpPr>
            <a:cxnSpLocks/>
          </p:cNvCxnSpPr>
          <p:nvPr/>
        </p:nvCxnSpPr>
        <p:spPr>
          <a:xfrm flipV="1">
            <a:off x="5310110" y="5303520"/>
            <a:ext cx="1315772" cy="164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utoShape 118">
            <a:extLst>
              <a:ext uri="{FF2B5EF4-FFF2-40B4-BE49-F238E27FC236}">
                <a16:creationId xmlns:a16="http://schemas.microsoft.com/office/drawing/2014/main" id="{67548858-2537-074C-83A6-478B69B3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750" y="5784677"/>
            <a:ext cx="1728782" cy="316513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119">
            <a:extLst>
              <a:ext uri="{FF2B5EF4-FFF2-40B4-BE49-F238E27FC236}">
                <a16:creationId xmlns:a16="http://schemas.microsoft.com/office/drawing/2014/main" id="{598F6ECC-3AB9-B04B-B257-B95BA62B4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288" y="6150047"/>
            <a:ext cx="27174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eBGP announcement: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AS2, X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565A40-0AA6-324A-BC55-A7EE836C633A}"/>
              </a:ext>
            </a:extLst>
          </p:cNvPr>
          <p:cNvGrpSpPr/>
          <p:nvPr/>
        </p:nvGrpSpPr>
        <p:grpSpPr>
          <a:xfrm>
            <a:off x="8845742" y="5001091"/>
            <a:ext cx="1701734" cy="616172"/>
            <a:chOff x="7073692" y="5469792"/>
            <a:chExt cx="1701734" cy="61617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F98DBFF-28B0-C44D-86EB-A2CDD6289E4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142" name="Freeform 2">
                <a:extLst>
                  <a:ext uri="{FF2B5EF4-FFF2-40B4-BE49-F238E27FC236}">
                    <a16:creationId xmlns:a16="http://schemas.microsoft.com/office/drawing/2014/main" id="{2BA6A294-71BB-4749-B4CE-B1C90854C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" name="Group 327">
                <a:extLst>
                  <a:ext uri="{FF2B5EF4-FFF2-40B4-BE49-F238E27FC236}">
                    <a16:creationId xmlns:a16="http://schemas.microsoft.com/office/drawing/2014/main" id="{90FE4A07-ACAE-3644-8631-E7EC1878D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1A11557-385B-0C48-A48E-26E8F767B766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E915242-45C0-FD49-8602-500EE0B42E45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5B3645BE-2EFF-AE48-866D-06B6E7392E6E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C0E24E1F-E9D3-0A49-BF0C-69EFCC2E5868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6EEE49B9-C48A-6E46-B127-A34FF097107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06D14B83-6C3F-C641-BE3D-48C449715D5E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DF405222-0A38-304E-B17E-B9ACAA63A3CD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4AC564C7-9139-3347-9846-9679CC5377B7}"/>
                    </a:ext>
                  </a:extLst>
                </p:cNvPr>
                <p:cNvCxnSpPr>
                  <a:endCxn id="14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BF19813-FE8C-7C4F-BCE3-5585608552D6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0E36FE4-01B1-5743-83D9-E5683BC25677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764174-596B-FC4D-B89B-CEA38FDEC593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AC087D1-0E41-984C-8ED3-81E210F51F79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D1699E9-39AF-614A-BF08-8ED617F996F5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6" name="Picture 1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E00B7F-9F06-854C-BB9A-E76D9FE1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7" grpId="0" animBg="1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E8BF-3D3A-2749-BB6B-B16374F7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Next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616EB-E44D-C742-B3FF-D022B28A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149"/>
            <a:ext cx="10515600" cy="4351338"/>
          </a:xfrm>
        </p:spPr>
        <p:txBody>
          <a:bodyPr/>
          <a:lstStyle/>
          <a:p>
            <a:r>
              <a:rPr lang="en-US" dirty="0"/>
              <a:t>Suppose router 1c receives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 path advertisement</a:t>
            </a:r>
          </a:p>
          <a:p>
            <a:r>
              <a:rPr lang="en-US" dirty="0"/>
              <a:t>Router 1c will propagate the announcement </a:t>
            </a:r>
            <a:r>
              <a:rPr lang="en-US" dirty="0">
                <a:solidFill>
                  <a:srgbClr val="C00000"/>
                </a:solidFill>
              </a:rPr>
              <a:t>inside the AS </a:t>
            </a:r>
            <a:r>
              <a:rPr lang="en-US" dirty="0"/>
              <a:t>using </a:t>
            </a:r>
            <a:r>
              <a:rPr lang="en-US" dirty="0">
                <a:solidFill>
                  <a:srgbClr val="C00000"/>
                </a:solidFill>
              </a:rPr>
              <a:t>iBGP</a:t>
            </a:r>
          </a:p>
          <a:p>
            <a:r>
              <a:rPr lang="en-US" dirty="0"/>
              <a:t>The next hop of this (iBGP) announcement is set to 1c</a:t>
            </a:r>
          </a:p>
          <a:p>
            <a:pPr lvl="1"/>
            <a:r>
              <a:rPr lang="en-US" dirty="0"/>
              <a:t>In particular, the next hop is an AS1 </a:t>
            </a:r>
            <a:r>
              <a:rPr lang="en-US" dirty="0">
                <a:solidFill>
                  <a:srgbClr val="C00000"/>
                </a:solidFill>
              </a:rPr>
              <a:t>internal </a:t>
            </a:r>
            <a:r>
              <a:rPr lang="en-US" dirty="0"/>
              <a:t>address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55F5C-2AA6-D044-BEC8-2022CD0AE1BF}"/>
              </a:ext>
            </a:extLst>
          </p:cNvPr>
          <p:cNvGrpSpPr/>
          <p:nvPr/>
        </p:nvGrpSpPr>
        <p:grpSpPr>
          <a:xfrm>
            <a:off x="2810069" y="4457946"/>
            <a:ext cx="2557336" cy="1719017"/>
            <a:chOff x="-2170772" y="2784954"/>
            <a:chExt cx="2712783" cy="1853712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FA9D285A-A6EF-9F43-9D98-1ECEF488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F21A0F-6263-A74E-B68B-9CB896B7296E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76394EA-BD4C-4448-9351-6A25BECA197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56" name="Group 327">
                  <a:extLst>
                    <a:ext uri="{FF2B5EF4-FFF2-40B4-BE49-F238E27FC236}">
                      <a16:creationId xmlns:a16="http://schemas.microsoft.com/office/drawing/2014/main" id="{ACA58F12-55FB-0B44-97FC-068D2C7ABA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34F217C-8159-634E-AF75-5ADFE9A7396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A9F9A56-CE03-064C-9EAC-AB4FBE2613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3635EA43-E2AD-AD45-AF11-34720918425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Freeform 62">
                    <a:extLst>
                      <a:ext uri="{FF2B5EF4-FFF2-40B4-BE49-F238E27FC236}">
                        <a16:creationId xmlns:a16="http://schemas.microsoft.com/office/drawing/2014/main" id="{EF8F9385-18E3-CE49-A017-2DD777F3BB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81D0EC69-7FC9-F54B-8E85-599B0044E7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CA45312-A3F6-9C41-93D0-3251BB902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B71E2A24-521E-A24B-9177-247345376F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875F18B-6D48-BE47-B918-A118FB86AD50}"/>
                      </a:ext>
                    </a:extLst>
                  </p:cNvPr>
                  <p:cNvCxnSpPr>
                    <a:endCxn id="6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C038F8FF-9AAB-5549-AA09-F0F43EBD8A6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F6C71F5-3136-F947-8ECA-85B038B76E5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573D0474-8703-3F49-90DE-24F02131A2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886509B-2BE0-8D40-BC58-604B4C47155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8E78CEE-27A1-754B-A3C2-E94E43416952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43" name="Group 327">
                  <a:extLst>
                    <a:ext uri="{FF2B5EF4-FFF2-40B4-BE49-F238E27FC236}">
                      <a16:creationId xmlns:a16="http://schemas.microsoft.com/office/drawing/2014/main" id="{899B0C5D-E41D-5549-AE5E-13921E28F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0A6890F-BFBF-C44B-A518-8CD79DF7555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5CD8EFAA-BC71-4B42-B56F-7116CD11E5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D7625606-FDB9-2442-9C07-E65F3E2A3E7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B514AB89-6941-4041-87B9-75C03D1333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CC70769A-32AC-8140-BECA-EA3B721E8B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48665AD7-7514-3748-B97F-928ED5BFFE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8F5870C-6B39-614A-984E-3F9B3E86F8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B6A585-AB06-C04D-B629-69DF8A91AE7B}"/>
                      </a:ext>
                    </a:extLst>
                  </p:cNvPr>
                  <p:cNvCxnSpPr>
                    <a:endCxn id="4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38615FA8-F792-4241-B7EA-027EB5E46B1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6DD7DB3-EAE4-F748-BA51-6D01A83E5C3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E49457A-D5D9-3743-A02E-CD31354B64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9AABC0C-B569-8E4A-95A1-C4AA147A8D8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750AD1A-7191-3248-A9AC-02E8A1F57571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30" name="Group 327">
                  <a:extLst>
                    <a:ext uri="{FF2B5EF4-FFF2-40B4-BE49-F238E27FC236}">
                      <a16:creationId xmlns:a16="http://schemas.microsoft.com/office/drawing/2014/main" id="{EB7B3FC1-81E6-D147-B2EB-383982C706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BBD70E6-4801-8448-8CE8-9D968A9289E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4C3A1BA-7F4B-704B-9D6E-3592485A4E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A260432-50DF-154D-B41D-5DB7B2FA2C4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83653950-71A6-BB4F-869B-19706C1A2F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8FA545E3-FB92-AB45-97F0-529A919F2E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43AD663E-F8B0-F049-B3EE-6707C16F87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BEDC6661-A21C-D84F-BACE-018982609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C516F953-3C64-0D41-8B60-60A2FF16F396}"/>
                      </a:ext>
                    </a:extLst>
                  </p:cNvPr>
                  <p:cNvCxnSpPr>
                    <a:endCxn id="3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DEC350FA-B3DD-D04E-917E-C159205CD09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50C652B-FD5F-D140-9C04-C84790E0BA7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B4C117E-7239-FC47-9674-AAEFC385A2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270FDE1-728B-8E4D-B2E3-B16399EA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22C7AEC-939F-8A4D-8229-A99C1824C30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7" name="Group 327">
                  <a:extLst>
                    <a:ext uri="{FF2B5EF4-FFF2-40B4-BE49-F238E27FC236}">
                      <a16:creationId xmlns:a16="http://schemas.microsoft.com/office/drawing/2014/main" id="{B934326E-6D05-1E45-B1DE-1FEA58DBC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5ADB3B2-6DB5-5148-AFF8-C58532B8FB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5FF8EB8-9243-7C48-B710-10358C6D49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7405867D-85C1-4042-8C87-F9D73D2E658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A1EAEF73-E962-4146-B2FE-C5B126C221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F264A627-0B7D-F64D-B290-5911AEA5E8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5E518295-B5FF-D74E-8B0A-F109E5C1DE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F17E758-1476-BB4F-87EA-8DECB4EC09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2ED331F-8186-9C43-9D5D-7AE620DB085A}"/>
                      </a:ext>
                    </a:extLst>
                  </p:cNvPr>
                  <p:cNvCxnSpPr>
                    <a:endCxn id="2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B8767C7-C029-844A-9AE1-59526A7824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215B679-440F-654B-AA5E-A588DD7F481A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455FA45-4D24-ED4D-843F-CB35FE9CAF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5D95D5-14A5-BB4E-8F98-DF55FC512F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D901B3-FC3C-374E-A31C-CB25E8AA5889}"/>
                  </a:ext>
                </a:extLst>
              </p:cNvPr>
              <p:cNvCxnSpPr>
                <a:stCxn id="59" idx="2"/>
                <a:endCxn id="46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4776100-1D2F-2A40-A421-F8769655450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C914CD-EC43-1343-BA44-134301EF5D50}"/>
                  </a:ext>
                </a:extLst>
              </p:cNvPr>
              <p:cNvCxnSpPr>
                <a:stCxn id="60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4BC08D0-0FA5-C343-A49D-23EC5B82332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8A245B2-CEF9-B449-917F-2F2CB371D9B6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AC264D-D273-B943-BA79-3BCDFF897BE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C8FAA8-2916-9E49-91D3-77B5388C03E0}"/>
              </a:ext>
            </a:extLst>
          </p:cNvPr>
          <p:cNvGrpSpPr/>
          <p:nvPr/>
        </p:nvGrpSpPr>
        <p:grpSpPr>
          <a:xfrm>
            <a:off x="6482660" y="4457184"/>
            <a:ext cx="2545688" cy="1648409"/>
            <a:chOff x="-2170772" y="2784954"/>
            <a:chExt cx="2712783" cy="1853712"/>
          </a:xfrm>
        </p:grpSpPr>
        <p:sp>
          <p:nvSpPr>
            <p:cNvPr id="70" name="Freeform 2">
              <a:extLst>
                <a:ext uri="{FF2B5EF4-FFF2-40B4-BE49-F238E27FC236}">
                  <a16:creationId xmlns:a16="http://schemas.microsoft.com/office/drawing/2014/main" id="{5CEA7D89-0CD6-2940-A383-A35BA629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A9121FD-2993-B34B-83F0-DC32920C8D2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4968791-7A41-F347-A12B-3CE5D874A4BC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21" name="Group 327">
                  <a:extLst>
                    <a:ext uri="{FF2B5EF4-FFF2-40B4-BE49-F238E27FC236}">
                      <a16:creationId xmlns:a16="http://schemas.microsoft.com/office/drawing/2014/main" id="{EEEFA9B4-49D2-EB4B-8EB8-AFD1DD93A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B2130BBC-8F63-004E-8822-10B4F2A8680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F22313A0-2028-7A41-9928-9C2C98361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F7A93F12-D6DF-2A4D-AD7E-31DD76B23B2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1E39B108-D9E2-244E-A380-76977E49BB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589672DD-EBC6-4646-BE9C-D66768ED72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0" name="Freeform 129">
                    <a:extLst>
                      <a:ext uri="{FF2B5EF4-FFF2-40B4-BE49-F238E27FC236}">
                        <a16:creationId xmlns:a16="http://schemas.microsoft.com/office/drawing/2014/main" id="{A5C6027E-5B61-6942-BA10-65A918A93E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1" name="Freeform 130">
                    <a:extLst>
                      <a:ext uri="{FF2B5EF4-FFF2-40B4-BE49-F238E27FC236}">
                        <a16:creationId xmlns:a16="http://schemas.microsoft.com/office/drawing/2014/main" id="{5D1640E4-0B90-E943-871E-A6CEEB9E9F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85D804CD-B03A-2941-9624-6D3186AA2D90}"/>
                      </a:ext>
                    </a:extLst>
                  </p:cNvPr>
                  <p:cNvCxnSpPr>
                    <a:endCxn id="12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5C7386DB-0A3A-1D4E-AB6F-B3C709D46E7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30FAF099-510B-024A-8596-F8645D9FBB7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B53D8907-83C3-D246-BC73-D2EC7D3553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D96D04ED-BA7C-B240-9AED-F019BBB78BB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BA784C9-FD42-154D-9F72-CDE514C14873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08" name="Group 327">
                  <a:extLst>
                    <a:ext uri="{FF2B5EF4-FFF2-40B4-BE49-F238E27FC236}">
                      <a16:creationId xmlns:a16="http://schemas.microsoft.com/office/drawing/2014/main" id="{CD6B5B4A-406D-A94A-955B-FF9E08B3A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EAED1377-76FD-CA48-9215-F2026393164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9BA8642-A309-E545-844E-E0241FFAFD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8D5F5D7-2249-AE45-A31C-83B308E9E9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1078D27C-74C6-064D-A209-493186C4E3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673E2AAF-062D-2A43-BB54-72C7C408CF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4F51F119-0908-024A-B06F-2F16DCB2BD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F188FA2A-0DAE-6B44-89A1-D8C7FBA2DD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F7C31056-C155-6848-AB41-FA7409C57463}"/>
                      </a:ext>
                    </a:extLst>
                  </p:cNvPr>
                  <p:cNvCxnSpPr>
                    <a:endCxn id="11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84FD4BA7-4249-F24F-8A1C-BF95961945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0101605-8825-DA44-B455-0B2EF28863C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665D1211-0F56-034A-B268-0F0CA913F6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2B2C2A2C-A4F5-024A-8462-FAF91C3D0E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FBB5BB5-035F-E142-A128-11B8EBF007E5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95" name="Group 327">
                  <a:extLst>
                    <a:ext uri="{FF2B5EF4-FFF2-40B4-BE49-F238E27FC236}">
                      <a16:creationId xmlns:a16="http://schemas.microsoft.com/office/drawing/2014/main" id="{903BA61C-84C7-1E4F-AFCF-6E43A20549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9DBC1D02-9BAD-614C-8D50-BBFDB6567AB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7B030103-EC1A-B94B-8B5D-6E059168AB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F78B4A17-07F0-B844-8A47-8CFD9354466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2" name="Freeform 101">
                    <a:extLst>
                      <a:ext uri="{FF2B5EF4-FFF2-40B4-BE49-F238E27FC236}">
                        <a16:creationId xmlns:a16="http://schemas.microsoft.com/office/drawing/2014/main" id="{3699A9ED-27D1-214E-BA8A-1A3FCB23DA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Freeform 102">
                    <a:extLst>
                      <a:ext uri="{FF2B5EF4-FFF2-40B4-BE49-F238E27FC236}">
                        <a16:creationId xmlns:a16="http://schemas.microsoft.com/office/drawing/2014/main" id="{D05B1407-19B3-DA49-81C8-736FF17596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Freeform 103">
                    <a:extLst>
                      <a:ext uri="{FF2B5EF4-FFF2-40B4-BE49-F238E27FC236}">
                        <a16:creationId xmlns:a16="http://schemas.microsoft.com/office/drawing/2014/main" id="{DAE603AE-8B23-F048-9F38-E92740707C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Freeform 104">
                    <a:extLst>
                      <a:ext uri="{FF2B5EF4-FFF2-40B4-BE49-F238E27FC236}">
                        <a16:creationId xmlns:a16="http://schemas.microsoft.com/office/drawing/2014/main" id="{40B9E22F-FAD3-1A45-A8E4-778977A2B9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2CC8DFA4-A290-FC4D-A277-645FCDAF21CB}"/>
                      </a:ext>
                    </a:extLst>
                  </p:cNvPr>
                  <p:cNvCxnSpPr>
                    <a:endCxn id="10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066BE3B9-C4ED-4F44-A952-B4C9AC0BB97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109565D-EE2C-2A4F-9C23-A6CD3872720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FEA1CDF9-76C8-9748-B4D8-9B10D711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6A215A8-3C9C-A446-9216-0C7E410942B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AD8B8A4-49E1-A945-9883-6C6067C0CA31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82" name="Group 327">
                  <a:extLst>
                    <a:ext uri="{FF2B5EF4-FFF2-40B4-BE49-F238E27FC236}">
                      <a16:creationId xmlns:a16="http://schemas.microsoft.com/office/drawing/2014/main" id="{1DCF3B06-683A-4F4A-ACD5-90A895729F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CB05DE90-6E76-7644-9E2D-5D4A12C15AC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6C28FC-743D-EC41-BD17-E417C877B6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9A5F2948-9796-5B48-AB90-03246B4696E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F66A736D-5366-4241-8508-B4BF821DF3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Freeform 89">
                    <a:extLst>
                      <a:ext uri="{FF2B5EF4-FFF2-40B4-BE49-F238E27FC236}">
                        <a16:creationId xmlns:a16="http://schemas.microsoft.com/office/drawing/2014/main" id="{D40C9EEF-3563-F740-B023-D53E88AB83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Freeform 90">
                    <a:extLst>
                      <a:ext uri="{FF2B5EF4-FFF2-40B4-BE49-F238E27FC236}">
                        <a16:creationId xmlns:a16="http://schemas.microsoft.com/office/drawing/2014/main" id="{058DA424-4618-DE49-981C-D64F8DBC52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Freeform 91">
                    <a:extLst>
                      <a:ext uri="{FF2B5EF4-FFF2-40B4-BE49-F238E27FC236}">
                        <a16:creationId xmlns:a16="http://schemas.microsoft.com/office/drawing/2014/main" id="{8CEDFCB2-6A26-F540-BA2A-D46455DAF6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E5B5E884-FD20-1F4A-BE29-7EDFDA2495BC}"/>
                      </a:ext>
                    </a:extLst>
                  </p:cNvPr>
                  <p:cNvCxnSpPr>
                    <a:endCxn id="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F24EF8D5-4897-EA4D-B479-AB609B9092C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21314562-88B4-B443-8BF9-EF41BF56FBC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5EB42120-B631-CD45-81A9-65A736D0C2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533D4871-D894-8545-8218-B642F7FFEEC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3E1F0B4-62E5-9D46-A984-41B4C9AF9717}"/>
                  </a:ext>
                </a:extLst>
              </p:cNvPr>
              <p:cNvCxnSpPr>
                <a:stCxn id="124" idx="2"/>
                <a:endCxn id="111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A5DE29A-5A41-3445-B03F-F33EC395DAB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AF7797F-AA33-8D43-B49A-9FBD3C323499}"/>
                  </a:ext>
                </a:extLst>
              </p:cNvPr>
              <p:cNvCxnSpPr>
                <a:stCxn id="125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5C81A35-BD41-E34D-B812-C70228B97D87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2EB00CD-BC52-8E4F-BD2B-8BA696B49F84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CEDEBAB-F03E-A34A-BDC5-06AB45C6B5A3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4799B00-CEA8-AE41-9740-98666CF06234}"/>
              </a:ext>
            </a:extLst>
          </p:cNvPr>
          <p:cNvSpPr txBox="1"/>
          <p:nvPr/>
        </p:nvSpPr>
        <p:spPr>
          <a:xfrm>
            <a:off x="3029523" y="6245950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61ACCC-9BA6-0F44-BE6A-64A29A0EBEB5}"/>
              </a:ext>
            </a:extLst>
          </p:cNvPr>
          <p:cNvSpPr txBox="1"/>
          <p:nvPr/>
        </p:nvSpPr>
        <p:spPr>
          <a:xfrm>
            <a:off x="6816284" y="6245164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2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0413F3-B550-C84B-A464-D2A33B73AAD2}"/>
              </a:ext>
            </a:extLst>
          </p:cNvPr>
          <p:cNvCxnSpPr>
            <a:cxnSpLocks/>
          </p:cNvCxnSpPr>
          <p:nvPr/>
        </p:nvCxnSpPr>
        <p:spPr>
          <a:xfrm flipV="1">
            <a:off x="5310110" y="5303520"/>
            <a:ext cx="1315772" cy="164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utoShape 118">
            <a:extLst>
              <a:ext uri="{FF2B5EF4-FFF2-40B4-BE49-F238E27FC236}">
                <a16:creationId xmlns:a16="http://schemas.microsoft.com/office/drawing/2014/main" id="{67548858-2537-074C-83A6-478B69B3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750" y="5784677"/>
            <a:ext cx="1728782" cy="316513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119">
            <a:extLst>
              <a:ext uri="{FF2B5EF4-FFF2-40B4-BE49-F238E27FC236}">
                <a16:creationId xmlns:a16="http://schemas.microsoft.com/office/drawing/2014/main" id="{598F6ECC-3AB9-B04B-B257-B95BA62B4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288" y="6150047"/>
            <a:ext cx="27174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eBGP announcement: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AS2, X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565A40-0AA6-324A-BC55-A7EE836C633A}"/>
              </a:ext>
            </a:extLst>
          </p:cNvPr>
          <p:cNvGrpSpPr/>
          <p:nvPr/>
        </p:nvGrpSpPr>
        <p:grpSpPr>
          <a:xfrm>
            <a:off x="8845742" y="5001091"/>
            <a:ext cx="1701734" cy="616172"/>
            <a:chOff x="7073692" y="5469792"/>
            <a:chExt cx="1701734" cy="61617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F98DBFF-28B0-C44D-86EB-A2CDD6289E4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142" name="Freeform 2">
                <a:extLst>
                  <a:ext uri="{FF2B5EF4-FFF2-40B4-BE49-F238E27FC236}">
                    <a16:creationId xmlns:a16="http://schemas.microsoft.com/office/drawing/2014/main" id="{2BA6A294-71BB-4749-B4CE-B1C90854C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" name="Group 327">
                <a:extLst>
                  <a:ext uri="{FF2B5EF4-FFF2-40B4-BE49-F238E27FC236}">
                    <a16:creationId xmlns:a16="http://schemas.microsoft.com/office/drawing/2014/main" id="{90FE4A07-ACAE-3644-8631-E7EC1878D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1A11557-385B-0C48-A48E-26E8F767B766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E915242-45C0-FD49-8602-500EE0B42E45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5B3645BE-2EFF-AE48-866D-06B6E7392E6E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C0E24E1F-E9D3-0A49-BF0C-69EFCC2E5868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6EEE49B9-C48A-6E46-B127-A34FF097107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06D14B83-6C3F-C641-BE3D-48C449715D5E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DF405222-0A38-304E-B17E-B9ACAA63A3CD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4AC564C7-9139-3347-9846-9679CC5377B7}"/>
                    </a:ext>
                  </a:extLst>
                </p:cNvPr>
                <p:cNvCxnSpPr>
                  <a:endCxn id="14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BF19813-FE8C-7C4F-BCE3-5585608552D6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0E36FE4-01B1-5743-83D9-E5683BC25677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764174-596B-FC4D-B89B-CEA38FDEC593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AC087D1-0E41-984C-8ED3-81E210F51F79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D1699E9-39AF-614A-BF08-8ED617F996F5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FEC53D6-0B81-F444-A6BA-0A6830BBCDC6}"/>
              </a:ext>
            </a:extLst>
          </p:cNvPr>
          <p:cNvCxnSpPr/>
          <p:nvPr/>
        </p:nvCxnSpPr>
        <p:spPr>
          <a:xfrm flipH="1" flipV="1">
            <a:off x="4414280" y="4591338"/>
            <a:ext cx="733670" cy="4097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ABF09DD-859D-8843-9852-754FF356FB2F}"/>
              </a:ext>
            </a:extLst>
          </p:cNvPr>
          <p:cNvCxnSpPr>
            <a:cxnSpLocks/>
          </p:cNvCxnSpPr>
          <p:nvPr/>
        </p:nvCxnSpPr>
        <p:spPr>
          <a:xfrm flipH="1">
            <a:off x="3725285" y="5111828"/>
            <a:ext cx="886070" cy="2466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0E116999-5741-D44E-A41A-82F7F4D3226A}"/>
              </a:ext>
            </a:extLst>
          </p:cNvPr>
          <p:cNvCxnSpPr>
            <a:cxnSpLocks/>
          </p:cNvCxnSpPr>
          <p:nvPr/>
        </p:nvCxnSpPr>
        <p:spPr>
          <a:xfrm flipH="1">
            <a:off x="4337974" y="5659707"/>
            <a:ext cx="502763" cy="51887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8E3F9F-A5D0-724F-9A89-830ECFB2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7391-5535-0043-AF4E-DFD82C63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The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7704-A8E2-D240-AA6B-4AA8EBAE9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BGP router does </a:t>
            </a:r>
            <a:r>
              <a:rPr lang="en-US" i="1" dirty="0"/>
              <a:t>not</a:t>
            </a:r>
            <a:r>
              <a:rPr lang="en-US" dirty="0"/>
              <a:t> consider every routing advertisement it receives by default to make routing decisions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import policy </a:t>
            </a:r>
            <a:r>
              <a:rPr lang="en-US" dirty="0"/>
              <a:t>determines whether a route is even considered a candidate</a:t>
            </a:r>
          </a:p>
          <a:p>
            <a:r>
              <a:rPr lang="en-US" dirty="0"/>
              <a:t>Once imported, the router performs </a:t>
            </a:r>
            <a:r>
              <a:rPr lang="en-US" dirty="0">
                <a:solidFill>
                  <a:srgbClr val="C00000"/>
                </a:solidFill>
              </a:rPr>
              <a:t>route selection</a:t>
            </a:r>
          </a:p>
          <a:p>
            <a:r>
              <a:rPr lang="en-US" dirty="0"/>
              <a:t>A BGP router does </a:t>
            </a:r>
            <a:r>
              <a:rPr lang="en-US" i="1" dirty="0"/>
              <a:t>not </a:t>
            </a:r>
            <a:r>
              <a:rPr lang="en-US" dirty="0"/>
              <a:t>propagate its chosen path to a destination to all other </a:t>
            </a:r>
            <a:r>
              <a:rPr lang="en-US" dirty="0" err="1"/>
              <a:t>AS’es</a:t>
            </a:r>
            <a:r>
              <a:rPr lang="en-US" dirty="0"/>
              <a:t> by default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export policy </a:t>
            </a:r>
            <a:r>
              <a:rPr lang="en-US" dirty="0"/>
              <a:t>determines whether a (chosen) path can be advertised to other </a:t>
            </a:r>
            <a:r>
              <a:rPr lang="en-US" dirty="0" err="1"/>
              <a:t>AS’es</a:t>
            </a:r>
            <a:r>
              <a:rPr lang="en-US" dirty="0"/>
              <a:t> and routers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884C199-0546-4746-83AA-A16502DB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07" y="230188"/>
            <a:ext cx="1730525" cy="1139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69292-BBC9-1442-8703-C338C6A32A74}"/>
              </a:ext>
            </a:extLst>
          </p:cNvPr>
          <p:cNvSpPr txBox="1"/>
          <p:nvPr/>
        </p:nvSpPr>
        <p:spPr>
          <a:xfrm>
            <a:off x="568411" y="5597611"/>
            <a:ext cx="1131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Policy considerations make BGP paths very different from “the most efficient” paths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A59ED-12CE-2745-8CE9-B5739444D03F}"/>
              </a:ext>
            </a:extLst>
          </p:cNvPr>
          <p:cNvSpPr txBox="1"/>
          <p:nvPr/>
        </p:nvSpPr>
        <p:spPr>
          <a:xfrm>
            <a:off x="10292148" y="3429000"/>
            <a:ext cx="1739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Programmed by network operator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A0677D-4E4E-A542-BB6D-4F85F97A0119}"/>
              </a:ext>
            </a:extLst>
          </p:cNvPr>
          <p:cNvCxnSpPr>
            <a:cxnSpLocks/>
          </p:cNvCxnSpPr>
          <p:nvPr/>
        </p:nvCxnSpPr>
        <p:spPr>
          <a:xfrm flipH="1" flipV="1">
            <a:off x="3484606" y="3064476"/>
            <a:ext cx="6774591" cy="46488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A4DEB5-329F-3A4E-B44D-D98FDF8AE632}"/>
              </a:ext>
            </a:extLst>
          </p:cNvPr>
          <p:cNvCxnSpPr>
            <a:cxnSpLocks/>
          </p:cNvCxnSpPr>
          <p:nvPr/>
        </p:nvCxnSpPr>
        <p:spPr>
          <a:xfrm flipH="1">
            <a:off x="3793525" y="4249483"/>
            <a:ext cx="6437870" cy="60384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9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B862-A59D-8A41-B672-9301393E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in BGP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24ED-5E04-0D4E-BF2D-D24B14838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9947395-D1FD-3A48-97DF-D4EE5830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361" y="3429000"/>
            <a:ext cx="1730525" cy="113944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507726-B015-7375-FE43-23EF7009CE2F}"/>
              </a:ext>
            </a:extLst>
          </p:cNvPr>
          <p:cNvSpPr/>
          <p:nvPr/>
        </p:nvSpPr>
        <p:spPr>
          <a:xfrm>
            <a:off x="9026064" y="3010391"/>
            <a:ext cx="1906342" cy="4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Import policy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7DF87E-F253-6827-83F2-488761DB550D}"/>
              </a:ext>
            </a:extLst>
          </p:cNvPr>
          <p:cNvSpPr/>
          <p:nvPr/>
        </p:nvSpPr>
        <p:spPr>
          <a:xfrm>
            <a:off x="9044612" y="4047729"/>
            <a:ext cx="1906342" cy="4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Route selection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2F4F90-3ED0-DC1A-9DD6-0CEF0776D81E}"/>
              </a:ext>
            </a:extLst>
          </p:cNvPr>
          <p:cNvSpPr/>
          <p:nvPr/>
        </p:nvSpPr>
        <p:spPr>
          <a:xfrm>
            <a:off x="9026064" y="5114359"/>
            <a:ext cx="1906342" cy="4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Export policy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17053C-0D7C-2D07-2CEA-0A9FE0D2DCBD}"/>
              </a:ext>
            </a:extLst>
          </p:cNvPr>
          <p:cNvCxnSpPr>
            <a:cxnSpLocks/>
          </p:cNvCxnSpPr>
          <p:nvPr/>
        </p:nvCxnSpPr>
        <p:spPr>
          <a:xfrm>
            <a:off x="9885995" y="3477553"/>
            <a:ext cx="0" cy="6047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35153C-20DD-C2BA-CBAE-A4B3BBE765D5}"/>
              </a:ext>
            </a:extLst>
          </p:cNvPr>
          <p:cNvCxnSpPr>
            <a:cxnSpLocks/>
          </p:cNvCxnSpPr>
          <p:nvPr/>
        </p:nvCxnSpPr>
        <p:spPr>
          <a:xfrm>
            <a:off x="9885995" y="4478656"/>
            <a:ext cx="0" cy="6047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E13532-9907-71E1-2C21-2343AE4FEFA8}"/>
              </a:ext>
            </a:extLst>
          </p:cNvPr>
          <p:cNvCxnSpPr>
            <a:cxnSpLocks/>
          </p:cNvCxnSpPr>
          <p:nvPr/>
        </p:nvCxnSpPr>
        <p:spPr>
          <a:xfrm>
            <a:off x="9885995" y="2630434"/>
            <a:ext cx="0" cy="38745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C762BFE-8E9B-E4B9-91BB-3CFE1F45C832}"/>
              </a:ext>
            </a:extLst>
          </p:cNvPr>
          <p:cNvSpPr txBox="1"/>
          <p:nvPr/>
        </p:nvSpPr>
        <p:spPr>
          <a:xfrm>
            <a:off x="8867144" y="2079547"/>
            <a:ext cx="264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Announcement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DEDB-5DF1-7648-955F-E8359A26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7917" cy="1325563"/>
          </a:xfrm>
        </p:spPr>
        <p:txBody>
          <a:bodyPr/>
          <a:lstStyle/>
          <a:p>
            <a:r>
              <a:rPr lang="en-US" dirty="0"/>
              <a:t>Policy arises from business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1AD4-8F11-D84C-9C86-D6F53B3BC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1227421" cy="5032376"/>
          </a:xfrm>
        </p:spPr>
        <p:txBody>
          <a:bodyPr>
            <a:normAutofit/>
          </a:bodyPr>
          <a:lstStyle/>
          <a:p>
            <a:r>
              <a:rPr lang="en-US" dirty="0"/>
              <a:t>Customer-provider relationships:</a:t>
            </a:r>
          </a:p>
          <a:p>
            <a:pPr lvl="1"/>
            <a:r>
              <a:rPr lang="en-US" dirty="0"/>
              <a:t>E.g., Rutgers is a customer of AT&amp;T</a:t>
            </a:r>
          </a:p>
          <a:p>
            <a:pPr lvl="1"/>
            <a:endParaRPr lang="en-US" dirty="0"/>
          </a:p>
          <a:p>
            <a:r>
              <a:rPr lang="en-US" dirty="0"/>
              <a:t>Peer-peer relationships:</a:t>
            </a:r>
          </a:p>
          <a:p>
            <a:pPr lvl="1"/>
            <a:r>
              <a:rPr lang="en-US" dirty="0"/>
              <a:t>E.g., Verizon is a peer of AT&amp;T</a:t>
            </a:r>
          </a:p>
          <a:p>
            <a:pPr lvl="1"/>
            <a:endParaRPr lang="en-US" dirty="0"/>
          </a:p>
          <a:p>
            <a:r>
              <a:rPr lang="en-US" dirty="0"/>
              <a:t>Business relationships depend on </a:t>
            </a:r>
            <a:r>
              <a:rPr lang="en-US" dirty="0">
                <a:solidFill>
                  <a:srgbClr val="C00000"/>
                </a:solidFill>
              </a:rPr>
              <a:t>where</a:t>
            </a:r>
            <a:r>
              <a:rPr lang="en-US" dirty="0"/>
              <a:t> connectivity occurs</a:t>
            </a:r>
          </a:p>
          <a:p>
            <a:pPr lvl="1"/>
            <a:r>
              <a:rPr lang="en-US" dirty="0"/>
              <a:t>“Where”, also called a “point of presence” (</a:t>
            </a:r>
            <a:r>
              <a:rPr lang="en-US" dirty="0" err="1"/>
              <a:t>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customers at one </a:t>
            </a:r>
            <a:r>
              <a:rPr lang="en-US" dirty="0" err="1"/>
              <a:t>PoP</a:t>
            </a:r>
            <a:r>
              <a:rPr lang="en-US" dirty="0"/>
              <a:t> but peers at another</a:t>
            </a:r>
          </a:p>
          <a:p>
            <a:pPr lvl="1"/>
            <a:r>
              <a:rPr lang="en-US" dirty="0"/>
              <a:t>Internet-</a:t>
            </a:r>
            <a:r>
              <a:rPr lang="en-US" dirty="0" err="1"/>
              <a:t>eXchange</a:t>
            </a:r>
            <a:r>
              <a:rPr lang="en-US" dirty="0"/>
              <a:t> Points (IXPs) are large </a:t>
            </a:r>
            <a:r>
              <a:rPr lang="en-US" dirty="0" err="1"/>
              <a:t>PoPs</a:t>
            </a:r>
            <a:r>
              <a:rPr lang="en-US" dirty="0"/>
              <a:t> where ISPs come together to connect with each other (often for free)</a:t>
            </a:r>
          </a:p>
        </p:txBody>
      </p:sp>
    </p:spTree>
    <p:extLst>
      <p:ext uri="{BB962C8B-B14F-4D97-AF65-F5344CB8AC3E}">
        <p14:creationId xmlns:p14="http://schemas.microsoft.com/office/powerpoint/2010/main" val="30552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A,B,C are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provider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X,W,Y are customers (of provider networks)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 is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dual-homed:</a:t>
            </a:r>
            <a:r>
              <a:rPr lang="en-US" sz="2800" dirty="0">
                <a:latin typeface="Helvetica" pitchFamily="2" charset="0"/>
              </a:rPr>
              <a:t> attached to two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policy to enforce: X does not want to route from B to C via X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So, X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will not announce </a:t>
            </a:r>
            <a:r>
              <a:rPr lang="en-US" sz="2400" dirty="0">
                <a:latin typeface="Helvetica" pitchFamily="2" charset="0"/>
              </a:rPr>
              <a:t>to B a route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4DB9E5E2-506E-D445-9698-C1D8E8A3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144EB7-1BC1-9547-AFA3-89F8EECE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 announces path Aw to B and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B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will not announce </a:t>
            </a:r>
            <a:r>
              <a:rPr lang="en-US" sz="2800" dirty="0" err="1">
                <a:latin typeface="Helvetica" pitchFamily="2" charset="0"/>
              </a:rPr>
              <a:t>BAw</a:t>
            </a:r>
            <a:r>
              <a:rPr lang="en-US" sz="2800" dirty="0">
                <a:latin typeface="Helvetica" pitchFamily="2" charset="0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B gets no </a:t>
            </a:r>
            <a:r>
              <a:rPr lang="ja-JP" altLang="en-US" sz="2400">
                <a:latin typeface="Helvetica" pitchFamily="2" charset="0"/>
              </a:rPr>
              <a:t>“</a:t>
            </a:r>
            <a:r>
              <a:rPr lang="en-US" altLang="ja-JP" sz="2400" dirty="0">
                <a:latin typeface="Helvetica" pitchFamily="2" charset="0"/>
              </a:rPr>
              <a:t>revenue</a:t>
            </a:r>
            <a:r>
              <a:rPr lang="ja-JP" altLang="en-US" sz="2400">
                <a:latin typeface="Helvetica" pitchFamily="2" charset="0"/>
              </a:rPr>
              <a:t>”</a:t>
            </a:r>
            <a:r>
              <a:rPr lang="en-US" altLang="ja-JP" sz="2400" dirty="0">
                <a:latin typeface="Helvetica" pitchFamily="2" charset="0"/>
              </a:rPr>
              <a:t> for routing </a:t>
            </a:r>
            <a:r>
              <a:rPr lang="en-US" altLang="ja-JP" sz="2400" dirty="0" err="1">
                <a:latin typeface="Helvetica" pitchFamily="2" charset="0"/>
              </a:rPr>
              <a:t>CBAw</a:t>
            </a:r>
            <a:r>
              <a:rPr lang="en-US" altLang="ja-JP" sz="2400" dirty="0">
                <a:latin typeface="Helvetica" pitchFamily="2" charset="0"/>
              </a:rPr>
              <a:t>, since none of C, A, w are B</a:t>
            </a:r>
            <a:r>
              <a:rPr lang="ja-JP" altLang="en-US" sz="2400">
                <a:latin typeface="Helvetica" pitchFamily="2" charset="0"/>
              </a:rPr>
              <a:t>’</a:t>
            </a:r>
            <a:r>
              <a:rPr lang="en-US" altLang="ja-JP" sz="2400" dirty="0">
                <a:latin typeface="Helvetica" pitchFamily="2" charset="0"/>
              </a:rPr>
              <a:t>s customers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 will route </a:t>
            </a:r>
            <a:r>
              <a:rPr lang="en-US" sz="2800" dirty="0" err="1">
                <a:latin typeface="Helvetica" pitchFamily="2" charset="0"/>
              </a:rPr>
              <a:t>CAw</a:t>
            </a:r>
            <a:r>
              <a:rPr lang="en-US" sz="2800" dirty="0">
                <a:latin typeface="Helvetica" pitchFamily="2" charset="0"/>
              </a:rPr>
              <a:t> (not using B) to get to w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DE07F3DD-8D6F-3B4B-AA73-BF552689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EC914-CF5F-4B47-B801-EAF262B6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DDEE-67AB-FC29-2E09-A60D0698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BGP export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5C369-8094-5F28-C11C-51A4ACED8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your location on the Internet,</a:t>
            </a:r>
          </a:p>
          <a:p>
            <a:endParaRPr lang="en-US" dirty="0"/>
          </a:p>
          <a:p>
            <a:r>
              <a:rPr lang="en-US" dirty="0"/>
              <a:t>Some paths aren’t visible or usable, even if they physically exist</a:t>
            </a:r>
          </a:p>
          <a:p>
            <a:endParaRPr lang="en-US" dirty="0"/>
          </a:p>
          <a:p>
            <a:r>
              <a:rPr lang="en-US" dirty="0"/>
              <a:t>Many efficient paths could be eliminated from actual use</a:t>
            </a:r>
          </a:p>
          <a:p>
            <a:endParaRPr lang="en-US" dirty="0"/>
          </a:p>
          <a:p>
            <a:r>
              <a:rPr lang="en-US" dirty="0"/>
              <a:t>Focus on financial incentives, not efficient end-to-end paths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4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0">
            <a:extLst>
              <a:ext uri="{FF2B5EF4-FFF2-40B4-BE49-F238E27FC236}">
                <a16:creationId xmlns:a16="http://schemas.microsoft.com/office/drawing/2014/main" id="{5D265CB1-BE9B-1F86-1C10-8E7B6969A503}"/>
              </a:ext>
            </a:extLst>
          </p:cNvPr>
          <p:cNvSpPr>
            <a:spLocks/>
          </p:cNvSpPr>
          <p:nvPr/>
        </p:nvSpPr>
        <p:spPr bwMode="auto">
          <a:xfrm>
            <a:off x="9397935" y="979200"/>
            <a:ext cx="901785" cy="459811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0C1E5D3-F1A2-1914-71A5-CF9C6296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920" y="2162175"/>
            <a:ext cx="554508" cy="544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56E66-A30D-3E56-2AA9-71E543D2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Thumb rules for export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E6660-0284-77BA-1E32-CCFF6428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813"/>
            <a:ext cx="8512277" cy="53201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Export customer-learned routes to the rest of the Internet</a:t>
            </a:r>
          </a:p>
          <a:p>
            <a:pPr lvl="1"/>
            <a:r>
              <a:rPr lang="en-US" dirty="0"/>
              <a:t>Financially attractive if the Internet uses your AS to get to a customer</a:t>
            </a:r>
          </a:p>
          <a:p>
            <a:pPr lvl="1"/>
            <a:r>
              <a:rPr lang="en-US" dirty="0"/>
              <a:t>OK to export customer-learned route to a provider since the customer must be reachable from the rest of the Internet</a:t>
            </a:r>
          </a:p>
          <a:p>
            <a:r>
              <a:rPr lang="en-US" dirty="0"/>
              <a:t>Do not export a provider-learned route to another provider</a:t>
            </a:r>
          </a:p>
          <a:p>
            <a:pPr lvl="1"/>
            <a:r>
              <a:rPr lang="en-US" dirty="0"/>
              <a:t>Don’t lose money on both sides</a:t>
            </a:r>
          </a:p>
          <a:p>
            <a:r>
              <a:rPr lang="en-US" dirty="0"/>
              <a:t>Do not export peer-learned route to another peer</a:t>
            </a:r>
          </a:p>
          <a:p>
            <a:pPr lvl="1"/>
            <a:r>
              <a:rPr lang="en-US" dirty="0"/>
              <a:t>The resources of your AS are used but no financial gains from free “transit” service</a:t>
            </a:r>
          </a:p>
          <a:p>
            <a:r>
              <a:rPr lang="en-US" dirty="0"/>
              <a:t>OK to export provider-learned route to a customer</a:t>
            </a:r>
          </a:p>
          <a:p>
            <a:pPr lvl="1"/>
            <a:r>
              <a:rPr lang="en-US" dirty="0"/>
              <a:t>Customer must be able to reach the rest of the Internet</a:t>
            </a:r>
          </a:p>
          <a:p>
            <a:pPr lvl="1"/>
            <a:r>
              <a:rPr lang="en-US" dirty="0"/>
              <a:t>Also financially attractive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40">
            <a:extLst>
              <a:ext uri="{FF2B5EF4-FFF2-40B4-BE49-F238E27FC236}">
                <a16:creationId xmlns:a16="http://schemas.microsoft.com/office/drawing/2014/main" id="{0AB82D6F-8EA9-4984-09C3-227D421BF169}"/>
              </a:ext>
            </a:extLst>
          </p:cNvPr>
          <p:cNvSpPr>
            <a:spLocks/>
          </p:cNvSpPr>
          <p:nvPr/>
        </p:nvSpPr>
        <p:spPr bwMode="auto">
          <a:xfrm>
            <a:off x="10504362" y="1763993"/>
            <a:ext cx="901785" cy="459811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1">
            <a:extLst>
              <a:ext uri="{FF2B5EF4-FFF2-40B4-BE49-F238E27FC236}">
                <a16:creationId xmlns:a16="http://schemas.microsoft.com/office/drawing/2014/main" id="{77557E87-6CC5-EB3D-DDD1-7CDC738458D4}"/>
              </a:ext>
            </a:extLst>
          </p:cNvPr>
          <p:cNvSpPr>
            <a:spLocks/>
          </p:cNvSpPr>
          <p:nvPr/>
        </p:nvSpPr>
        <p:spPr bwMode="auto">
          <a:xfrm>
            <a:off x="11661656" y="1825623"/>
            <a:ext cx="346075" cy="336550"/>
          </a:xfrm>
          <a:custGeom>
            <a:avLst/>
            <a:gdLst>
              <a:gd name="T0" fmla="*/ 100 w 218"/>
              <a:gd name="T1" fmla="*/ 0 h 212"/>
              <a:gd name="T2" fmla="*/ 78 w 218"/>
              <a:gd name="T3" fmla="*/ 6 h 212"/>
              <a:gd name="T4" fmla="*/ 57 w 218"/>
              <a:gd name="T5" fmla="*/ 14 h 212"/>
              <a:gd name="T6" fmla="*/ 41 w 218"/>
              <a:gd name="T7" fmla="*/ 25 h 212"/>
              <a:gd name="T8" fmla="*/ 24 w 218"/>
              <a:gd name="T9" fmla="*/ 38 h 212"/>
              <a:gd name="T10" fmla="*/ 14 w 218"/>
              <a:gd name="T11" fmla="*/ 57 h 212"/>
              <a:gd name="T12" fmla="*/ 6 w 218"/>
              <a:gd name="T13" fmla="*/ 76 h 212"/>
              <a:gd name="T14" fmla="*/ 0 w 218"/>
              <a:gd name="T15" fmla="*/ 94 h 212"/>
              <a:gd name="T16" fmla="*/ 0 w 218"/>
              <a:gd name="T17" fmla="*/ 116 h 212"/>
              <a:gd name="T18" fmla="*/ 6 w 218"/>
              <a:gd name="T19" fmla="*/ 137 h 212"/>
              <a:gd name="T20" fmla="*/ 14 w 218"/>
              <a:gd name="T21" fmla="*/ 156 h 212"/>
              <a:gd name="T22" fmla="*/ 24 w 218"/>
              <a:gd name="T23" fmla="*/ 172 h 212"/>
              <a:gd name="T24" fmla="*/ 41 w 218"/>
              <a:gd name="T25" fmla="*/ 188 h 212"/>
              <a:gd name="T26" fmla="*/ 57 w 218"/>
              <a:gd name="T27" fmla="*/ 199 h 212"/>
              <a:gd name="T28" fmla="*/ 78 w 218"/>
              <a:gd name="T29" fmla="*/ 207 h 212"/>
              <a:gd name="T30" fmla="*/ 100 w 218"/>
              <a:gd name="T31" fmla="*/ 212 h 212"/>
              <a:gd name="T32" fmla="*/ 121 w 218"/>
              <a:gd name="T33" fmla="*/ 212 h 212"/>
              <a:gd name="T34" fmla="*/ 143 w 218"/>
              <a:gd name="T35" fmla="*/ 207 h 212"/>
              <a:gd name="T36" fmla="*/ 162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5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6 h 212"/>
              <a:gd name="T52" fmla="*/ 205 w 218"/>
              <a:gd name="T53" fmla="*/ 57 h 212"/>
              <a:gd name="T54" fmla="*/ 194 w 218"/>
              <a:gd name="T55" fmla="*/ 38 h 212"/>
              <a:gd name="T56" fmla="*/ 178 w 218"/>
              <a:gd name="T57" fmla="*/ 25 h 212"/>
              <a:gd name="T58" fmla="*/ 162 w 218"/>
              <a:gd name="T59" fmla="*/ 14 h 212"/>
              <a:gd name="T60" fmla="*/ 143 w 218"/>
              <a:gd name="T61" fmla="*/ 6 h 212"/>
              <a:gd name="T62" fmla="*/ 121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11" y="0"/>
                </a:moveTo>
                <a:lnTo>
                  <a:pt x="100" y="0"/>
                </a:lnTo>
                <a:lnTo>
                  <a:pt x="89" y="3"/>
                </a:lnTo>
                <a:lnTo>
                  <a:pt x="78" y="6"/>
                </a:lnTo>
                <a:lnTo>
                  <a:pt x="67" y="8"/>
                </a:lnTo>
                <a:lnTo>
                  <a:pt x="57" y="14"/>
                </a:lnTo>
                <a:lnTo>
                  <a:pt x="49" y="19"/>
                </a:lnTo>
                <a:lnTo>
                  <a:pt x="41" y="25"/>
                </a:lnTo>
                <a:lnTo>
                  <a:pt x="33" y="33"/>
                </a:lnTo>
                <a:lnTo>
                  <a:pt x="24" y="38"/>
                </a:lnTo>
                <a:lnTo>
                  <a:pt x="19" y="46"/>
                </a:lnTo>
                <a:lnTo>
                  <a:pt x="14" y="57"/>
                </a:lnTo>
                <a:lnTo>
                  <a:pt x="8" y="65"/>
                </a:lnTo>
                <a:lnTo>
                  <a:pt x="6" y="76"/>
                </a:lnTo>
                <a:lnTo>
                  <a:pt x="3" y="84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6" y="137"/>
                </a:lnTo>
                <a:lnTo>
                  <a:pt x="8" y="148"/>
                </a:lnTo>
                <a:lnTo>
                  <a:pt x="14" y="156"/>
                </a:lnTo>
                <a:lnTo>
                  <a:pt x="19" y="164"/>
                </a:lnTo>
                <a:lnTo>
                  <a:pt x="24" y="172"/>
                </a:lnTo>
                <a:lnTo>
                  <a:pt x="33" y="180"/>
                </a:lnTo>
                <a:lnTo>
                  <a:pt x="41" y="188"/>
                </a:lnTo>
                <a:lnTo>
                  <a:pt x="49" y="193"/>
                </a:lnTo>
                <a:lnTo>
                  <a:pt x="57" y="199"/>
                </a:lnTo>
                <a:lnTo>
                  <a:pt x="67" y="204"/>
                </a:lnTo>
                <a:lnTo>
                  <a:pt x="78" y="207"/>
                </a:lnTo>
                <a:lnTo>
                  <a:pt x="89" y="210"/>
                </a:lnTo>
                <a:lnTo>
                  <a:pt x="100" y="212"/>
                </a:lnTo>
                <a:lnTo>
                  <a:pt x="111" y="212"/>
                </a:lnTo>
                <a:lnTo>
                  <a:pt x="121" y="212"/>
                </a:lnTo>
                <a:lnTo>
                  <a:pt x="132" y="210"/>
                </a:lnTo>
                <a:lnTo>
                  <a:pt x="143" y="207"/>
                </a:lnTo>
                <a:lnTo>
                  <a:pt x="154" y="204"/>
                </a:lnTo>
                <a:lnTo>
                  <a:pt x="162" y="199"/>
                </a:lnTo>
                <a:lnTo>
                  <a:pt x="170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5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4"/>
                </a:lnTo>
                <a:lnTo>
                  <a:pt x="213" y="76"/>
                </a:lnTo>
                <a:lnTo>
                  <a:pt x="210" y="65"/>
                </a:lnTo>
                <a:lnTo>
                  <a:pt x="205" y="57"/>
                </a:lnTo>
                <a:lnTo>
                  <a:pt x="199" y="46"/>
                </a:lnTo>
                <a:lnTo>
                  <a:pt x="194" y="38"/>
                </a:lnTo>
                <a:lnTo>
                  <a:pt x="186" y="33"/>
                </a:lnTo>
                <a:lnTo>
                  <a:pt x="178" y="25"/>
                </a:lnTo>
                <a:lnTo>
                  <a:pt x="170" y="19"/>
                </a:lnTo>
                <a:lnTo>
                  <a:pt x="162" y="14"/>
                </a:lnTo>
                <a:lnTo>
                  <a:pt x="154" y="8"/>
                </a:lnTo>
                <a:lnTo>
                  <a:pt x="143" y="6"/>
                </a:lnTo>
                <a:lnTo>
                  <a:pt x="132" y="3"/>
                </a:lnTo>
                <a:lnTo>
                  <a:pt x="12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384A8280-97BB-6A9B-6A69-428358CA2024}"/>
              </a:ext>
            </a:extLst>
          </p:cNvPr>
          <p:cNvSpPr>
            <a:spLocks/>
          </p:cNvSpPr>
          <p:nvPr/>
        </p:nvSpPr>
        <p:spPr bwMode="auto">
          <a:xfrm>
            <a:off x="9206958" y="1567015"/>
            <a:ext cx="1145027" cy="853769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FD1758-3023-9F1A-4007-C5E188D03D4C}"/>
              </a:ext>
            </a:extLst>
          </p:cNvPr>
          <p:cNvCxnSpPr/>
          <p:nvPr/>
        </p:nvCxnSpPr>
        <p:spPr>
          <a:xfrm flipH="1">
            <a:off x="11009000" y="1993898"/>
            <a:ext cx="79429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FF1D8C-DA42-FBCF-E2DA-710A773FFD16}"/>
              </a:ext>
            </a:extLst>
          </p:cNvPr>
          <p:cNvCxnSpPr/>
          <p:nvPr/>
        </p:nvCxnSpPr>
        <p:spPr>
          <a:xfrm flipH="1">
            <a:off x="10023263" y="1998814"/>
            <a:ext cx="79429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BB593C-4AC6-A56A-EA3D-1AD935E985B4}"/>
              </a:ext>
            </a:extLst>
          </p:cNvPr>
          <p:cNvCxnSpPr>
            <a:cxnSpLocks/>
          </p:cNvCxnSpPr>
          <p:nvPr/>
        </p:nvCxnSpPr>
        <p:spPr>
          <a:xfrm flipH="1" flipV="1">
            <a:off x="10150920" y="1314350"/>
            <a:ext cx="538354" cy="488832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FBFFB6-7E77-BA6D-D8CC-397D5AB1DA94}"/>
              </a:ext>
            </a:extLst>
          </p:cNvPr>
          <p:cNvCxnSpPr>
            <a:cxnSpLocks/>
            <a:stCxn id="4" idx="50"/>
          </p:cNvCxnSpPr>
          <p:nvPr/>
        </p:nvCxnSpPr>
        <p:spPr>
          <a:xfrm flipH="1" flipV="1">
            <a:off x="10657923" y="1314350"/>
            <a:ext cx="243673" cy="455994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40">
            <a:extLst>
              <a:ext uri="{FF2B5EF4-FFF2-40B4-BE49-F238E27FC236}">
                <a16:creationId xmlns:a16="http://schemas.microsoft.com/office/drawing/2014/main" id="{D7FC40ED-DB41-C1FA-788D-504824EB465D}"/>
              </a:ext>
            </a:extLst>
          </p:cNvPr>
          <p:cNvSpPr>
            <a:spLocks/>
          </p:cNvSpPr>
          <p:nvPr/>
        </p:nvSpPr>
        <p:spPr bwMode="auto">
          <a:xfrm>
            <a:off x="9400338" y="2972234"/>
            <a:ext cx="901785" cy="459811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41">
            <a:extLst>
              <a:ext uri="{FF2B5EF4-FFF2-40B4-BE49-F238E27FC236}">
                <a16:creationId xmlns:a16="http://schemas.microsoft.com/office/drawing/2014/main" id="{CD6CBD1B-A254-2100-981C-58010275927A}"/>
              </a:ext>
            </a:extLst>
          </p:cNvPr>
          <p:cNvSpPr>
            <a:spLocks/>
          </p:cNvSpPr>
          <p:nvPr/>
        </p:nvSpPr>
        <p:spPr bwMode="auto">
          <a:xfrm>
            <a:off x="10311848" y="3680950"/>
            <a:ext cx="346075" cy="336550"/>
          </a:xfrm>
          <a:custGeom>
            <a:avLst/>
            <a:gdLst>
              <a:gd name="T0" fmla="*/ 100 w 218"/>
              <a:gd name="T1" fmla="*/ 0 h 212"/>
              <a:gd name="T2" fmla="*/ 78 w 218"/>
              <a:gd name="T3" fmla="*/ 6 h 212"/>
              <a:gd name="T4" fmla="*/ 57 w 218"/>
              <a:gd name="T5" fmla="*/ 14 h 212"/>
              <a:gd name="T6" fmla="*/ 41 w 218"/>
              <a:gd name="T7" fmla="*/ 25 h 212"/>
              <a:gd name="T8" fmla="*/ 24 w 218"/>
              <a:gd name="T9" fmla="*/ 38 h 212"/>
              <a:gd name="T10" fmla="*/ 14 w 218"/>
              <a:gd name="T11" fmla="*/ 57 h 212"/>
              <a:gd name="T12" fmla="*/ 6 w 218"/>
              <a:gd name="T13" fmla="*/ 76 h 212"/>
              <a:gd name="T14" fmla="*/ 0 w 218"/>
              <a:gd name="T15" fmla="*/ 94 h 212"/>
              <a:gd name="T16" fmla="*/ 0 w 218"/>
              <a:gd name="T17" fmla="*/ 116 h 212"/>
              <a:gd name="T18" fmla="*/ 6 w 218"/>
              <a:gd name="T19" fmla="*/ 137 h 212"/>
              <a:gd name="T20" fmla="*/ 14 w 218"/>
              <a:gd name="T21" fmla="*/ 156 h 212"/>
              <a:gd name="T22" fmla="*/ 24 w 218"/>
              <a:gd name="T23" fmla="*/ 172 h 212"/>
              <a:gd name="T24" fmla="*/ 41 w 218"/>
              <a:gd name="T25" fmla="*/ 188 h 212"/>
              <a:gd name="T26" fmla="*/ 57 w 218"/>
              <a:gd name="T27" fmla="*/ 199 h 212"/>
              <a:gd name="T28" fmla="*/ 78 w 218"/>
              <a:gd name="T29" fmla="*/ 207 h 212"/>
              <a:gd name="T30" fmla="*/ 100 w 218"/>
              <a:gd name="T31" fmla="*/ 212 h 212"/>
              <a:gd name="T32" fmla="*/ 121 w 218"/>
              <a:gd name="T33" fmla="*/ 212 h 212"/>
              <a:gd name="T34" fmla="*/ 143 w 218"/>
              <a:gd name="T35" fmla="*/ 207 h 212"/>
              <a:gd name="T36" fmla="*/ 162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5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6 h 212"/>
              <a:gd name="T52" fmla="*/ 205 w 218"/>
              <a:gd name="T53" fmla="*/ 57 h 212"/>
              <a:gd name="T54" fmla="*/ 194 w 218"/>
              <a:gd name="T55" fmla="*/ 38 h 212"/>
              <a:gd name="T56" fmla="*/ 178 w 218"/>
              <a:gd name="T57" fmla="*/ 25 h 212"/>
              <a:gd name="T58" fmla="*/ 162 w 218"/>
              <a:gd name="T59" fmla="*/ 14 h 212"/>
              <a:gd name="T60" fmla="*/ 143 w 218"/>
              <a:gd name="T61" fmla="*/ 6 h 212"/>
              <a:gd name="T62" fmla="*/ 121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11" y="0"/>
                </a:moveTo>
                <a:lnTo>
                  <a:pt x="100" y="0"/>
                </a:lnTo>
                <a:lnTo>
                  <a:pt x="89" y="3"/>
                </a:lnTo>
                <a:lnTo>
                  <a:pt x="78" y="6"/>
                </a:lnTo>
                <a:lnTo>
                  <a:pt x="67" y="8"/>
                </a:lnTo>
                <a:lnTo>
                  <a:pt x="57" y="14"/>
                </a:lnTo>
                <a:lnTo>
                  <a:pt x="49" y="19"/>
                </a:lnTo>
                <a:lnTo>
                  <a:pt x="41" y="25"/>
                </a:lnTo>
                <a:lnTo>
                  <a:pt x="33" y="33"/>
                </a:lnTo>
                <a:lnTo>
                  <a:pt x="24" y="38"/>
                </a:lnTo>
                <a:lnTo>
                  <a:pt x="19" y="46"/>
                </a:lnTo>
                <a:lnTo>
                  <a:pt x="14" y="57"/>
                </a:lnTo>
                <a:lnTo>
                  <a:pt x="8" y="65"/>
                </a:lnTo>
                <a:lnTo>
                  <a:pt x="6" y="76"/>
                </a:lnTo>
                <a:lnTo>
                  <a:pt x="3" y="84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6" y="137"/>
                </a:lnTo>
                <a:lnTo>
                  <a:pt x="8" y="148"/>
                </a:lnTo>
                <a:lnTo>
                  <a:pt x="14" y="156"/>
                </a:lnTo>
                <a:lnTo>
                  <a:pt x="19" y="164"/>
                </a:lnTo>
                <a:lnTo>
                  <a:pt x="24" y="172"/>
                </a:lnTo>
                <a:lnTo>
                  <a:pt x="33" y="180"/>
                </a:lnTo>
                <a:lnTo>
                  <a:pt x="41" y="188"/>
                </a:lnTo>
                <a:lnTo>
                  <a:pt x="49" y="193"/>
                </a:lnTo>
                <a:lnTo>
                  <a:pt x="57" y="199"/>
                </a:lnTo>
                <a:lnTo>
                  <a:pt x="67" y="204"/>
                </a:lnTo>
                <a:lnTo>
                  <a:pt x="78" y="207"/>
                </a:lnTo>
                <a:lnTo>
                  <a:pt x="89" y="210"/>
                </a:lnTo>
                <a:lnTo>
                  <a:pt x="100" y="212"/>
                </a:lnTo>
                <a:lnTo>
                  <a:pt x="111" y="212"/>
                </a:lnTo>
                <a:lnTo>
                  <a:pt x="121" y="212"/>
                </a:lnTo>
                <a:lnTo>
                  <a:pt x="132" y="210"/>
                </a:lnTo>
                <a:lnTo>
                  <a:pt x="143" y="207"/>
                </a:lnTo>
                <a:lnTo>
                  <a:pt x="154" y="204"/>
                </a:lnTo>
                <a:lnTo>
                  <a:pt x="162" y="199"/>
                </a:lnTo>
                <a:lnTo>
                  <a:pt x="170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5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4"/>
                </a:lnTo>
                <a:lnTo>
                  <a:pt x="213" y="76"/>
                </a:lnTo>
                <a:lnTo>
                  <a:pt x="210" y="65"/>
                </a:lnTo>
                <a:lnTo>
                  <a:pt x="205" y="57"/>
                </a:lnTo>
                <a:lnTo>
                  <a:pt x="199" y="46"/>
                </a:lnTo>
                <a:lnTo>
                  <a:pt x="194" y="38"/>
                </a:lnTo>
                <a:lnTo>
                  <a:pt x="186" y="33"/>
                </a:lnTo>
                <a:lnTo>
                  <a:pt x="178" y="25"/>
                </a:lnTo>
                <a:lnTo>
                  <a:pt x="170" y="19"/>
                </a:lnTo>
                <a:lnTo>
                  <a:pt x="162" y="14"/>
                </a:lnTo>
                <a:lnTo>
                  <a:pt x="154" y="8"/>
                </a:lnTo>
                <a:lnTo>
                  <a:pt x="143" y="6"/>
                </a:lnTo>
                <a:lnTo>
                  <a:pt x="132" y="3"/>
                </a:lnTo>
                <a:lnTo>
                  <a:pt x="12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0">
            <a:extLst>
              <a:ext uri="{FF2B5EF4-FFF2-40B4-BE49-F238E27FC236}">
                <a16:creationId xmlns:a16="http://schemas.microsoft.com/office/drawing/2014/main" id="{0B131643-E954-6B6E-5FEF-984D89315130}"/>
              </a:ext>
            </a:extLst>
          </p:cNvPr>
          <p:cNvSpPr>
            <a:spLocks/>
          </p:cNvSpPr>
          <p:nvPr/>
        </p:nvSpPr>
        <p:spPr bwMode="auto">
          <a:xfrm>
            <a:off x="10817557" y="2972234"/>
            <a:ext cx="901785" cy="459811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7D8DD5-5AB8-712A-605B-69E73CA3E73B}"/>
              </a:ext>
            </a:extLst>
          </p:cNvPr>
          <p:cNvCxnSpPr>
            <a:cxnSpLocks/>
          </p:cNvCxnSpPr>
          <p:nvPr/>
        </p:nvCxnSpPr>
        <p:spPr>
          <a:xfrm>
            <a:off x="10041224" y="3258517"/>
            <a:ext cx="347631" cy="50544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8B262A-25DD-9826-63B5-806B798BCDE2}"/>
              </a:ext>
            </a:extLst>
          </p:cNvPr>
          <p:cNvCxnSpPr>
            <a:cxnSpLocks/>
          </p:cNvCxnSpPr>
          <p:nvPr/>
        </p:nvCxnSpPr>
        <p:spPr>
          <a:xfrm flipV="1">
            <a:off x="10579082" y="3266531"/>
            <a:ext cx="504330" cy="449836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68CA4EB-4AB0-9E9B-7124-47ED24F4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759" y="3428785"/>
            <a:ext cx="504330" cy="504330"/>
          </a:xfrm>
          <a:prstGeom prst="rect">
            <a:avLst/>
          </a:prstGeom>
        </p:spPr>
      </p:pic>
      <p:sp>
        <p:nvSpPr>
          <p:cNvPr id="28" name="Freeform 40">
            <a:extLst>
              <a:ext uri="{FF2B5EF4-FFF2-40B4-BE49-F238E27FC236}">
                <a16:creationId xmlns:a16="http://schemas.microsoft.com/office/drawing/2014/main" id="{71987D4D-8D58-A768-8628-D26DC1AB850E}"/>
              </a:ext>
            </a:extLst>
          </p:cNvPr>
          <p:cNvSpPr>
            <a:spLocks/>
          </p:cNvSpPr>
          <p:nvPr/>
        </p:nvSpPr>
        <p:spPr bwMode="auto">
          <a:xfrm>
            <a:off x="10053469" y="4488937"/>
            <a:ext cx="901785" cy="459811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40">
            <a:extLst>
              <a:ext uri="{FF2B5EF4-FFF2-40B4-BE49-F238E27FC236}">
                <a16:creationId xmlns:a16="http://schemas.microsoft.com/office/drawing/2014/main" id="{CAF2C013-E74C-FC39-E78F-1FB4050C99A5}"/>
              </a:ext>
            </a:extLst>
          </p:cNvPr>
          <p:cNvSpPr>
            <a:spLocks/>
          </p:cNvSpPr>
          <p:nvPr/>
        </p:nvSpPr>
        <p:spPr bwMode="auto">
          <a:xfrm>
            <a:off x="8887729" y="4488936"/>
            <a:ext cx="901785" cy="459811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5C3830DC-F8D3-5F08-1E39-49AA7FB7B1B8}"/>
              </a:ext>
            </a:extLst>
          </p:cNvPr>
          <p:cNvSpPr>
            <a:spLocks/>
          </p:cNvSpPr>
          <p:nvPr/>
        </p:nvSpPr>
        <p:spPr bwMode="auto">
          <a:xfrm>
            <a:off x="11092952" y="4521209"/>
            <a:ext cx="901785" cy="459811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47B57B-7D93-06BF-7BA9-692BE51009BE}"/>
              </a:ext>
            </a:extLst>
          </p:cNvPr>
          <p:cNvCxnSpPr>
            <a:cxnSpLocks/>
          </p:cNvCxnSpPr>
          <p:nvPr/>
        </p:nvCxnSpPr>
        <p:spPr>
          <a:xfrm>
            <a:off x="9591466" y="4718841"/>
            <a:ext cx="72038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7D69756-751F-6164-8674-788D870FFF72}"/>
              </a:ext>
            </a:extLst>
          </p:cNvPr>
          <p:cNvCxnSpPr>
            <a:cxnSpLocks/>
          </p:cNvCxnSpPr>
          <p:nvPr/>
        </p:nvCxnSpPr>
        <p:spPr>
          <a:xfrm>
            <a:off x="10817557" y="4751114"/>
            <a:ext cx="720382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760E30A-9ED2-7196-A2CD-7231E07D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771" y="4234722"/>
            <a:ext cx="504330" cy="504330"/>
          </a:xfrm>
          <a:prstGeom prst="rect">
            <a:avLst/>
          </a:prstGeom>
        </p:spPr>
      </p:pic>
      <p:pic>
        <p:nvPicPr>
          <p:cNvPr id="35" name="Picture 34" descr="A picture containing icon&#10;&#10;Description automatically generated">
            <a:extLst>
              <a:ext uri="{FF2B5EF4-FFF2-40B4-BE49-F238E27FC236}">
                <a16:creationId xmlns:a16="http://schemas.microsoft.com/office/drawing/2014/main" id="{CB333134-0C93-B64D-5268-41A73537A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086" y="5964150"/>
            <a:ext cx="554508" cy="544892"/>
          </a:xfrm>
          <a:prstGeom prst="rect">
            <a:avLst/>
          </a:prstGeom>
        </p:spPr>
      </p:pic>
      <p:sp>
        <p:nvSpPr>
          <p:cNvPr id="36" name="Freeform 40">
            <a:extLst>
              <a:ext uri="{FF2B5EF4-FFF2-40B4-BE49-F238E27FC236}">
                <a16:creationId xmlns:a16="http://schemas.microsoft.com/office/drawing/2014/main" id="{1ED77BDD-9C84-90CD-4948-D76102D78A3F}"/>
              </a:ext>
            </a:extLst>
          </p:cNvPr>
          <p:cNvSpPr>
            <a:spLocks/>
          </p:cNvSpPr>
          <p:nvPr/>
        </p:nvSpPr>
        <p:spPr bwMode="auto">
          <a:xfrm>
            <a:off x="10517356" y="5608511"/>
            <a:ext cx="901785" cy="459811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id="{5066CFCA-51D7-E50C-3396-B8D670954B62}"/>
              </a:ext>
            </a:extLst>
          </p:cNvPr>
          <p:cNvSpPr>
            <a:spLocks/>
          </p:cNvSpPr>
          <p:nvPr/>
        </p:nvSpPr>
        <p:spPr bwMode="auto">
          <a:xfrm>
            <a:off x="11661656" y="5657674"/>
            <a:ext cx="346075" cy="336550"/>
          </a:xfrm>
          <a:custGeom>
            <a:avLst/>
            <a:gdLst>
              <a:gd name="T0" fmla="*/ 100 w 218"/>
              <a:gd name="T1" fmla="*/ 0 h 212"/>
              <a:gd name="T2" fmla="*/ 78 w 218"/>
              <a:gd name="T3" fmla="*/ 6 h 212"/>
              <a:gd name="T4" fmla="*/ 57 w 218"/>
              <a:gd name="T5" fmla="*/ 14 h 212"/>
              <a:gd name="T6" fmla="*/ 41 w 218"/>
              <a:gd name="T7" fmla="*/ 25 h 212"/>
              <a:gd name="T8" fmla="*/ 24 w 218"/>
              <a:gd name="T9" fmla="*/ 38 h 212"/>
              <a:gd name="T10" fmla="*/ 14 w 218"/>
              <a:gd name="T11" fmla="*/ 57 h 212"/>
              <a:gd name="T12" fmla="*/ 6 w 218"/>
              <a:gd name="T13" fmla="*/ 76 h 212"/>
              <a:gd name="T14" fmla="*/ 0 w 218"/>
              <a:gd name="T15" fmla="*/ 94 h 212"/>
              <a:gd name="T16" fmla="*/ 0 w 218"/>
              <a:gd name="T17" fmla="*/ 116 h 212"/>
              <a:gd name="T18" fmla="*/ 6 w 218"/>
              <a:gd name="T19" fmla="*/ 137 h 212"/>
              <a:gd name="T20" fmla="*/ 14 w 218"/>
              <a:gd name="T21" fmla="*/ 156 h 212"/>
              <a:gd name="T22" fmla="*/ 24 w 218"/>
              <a:gd name="T23" fmla="*/ 172 h 212"/>
              <a:gd name="T24" fmla="*/ 41 w 218"/>
              <a:gd name="T25" fmla="*/ 188 h 212"/>
              <a:gd name="T26" fmla="*/ 57 w 218"/>
              <a:gd name="T27" fmla="*/ 199 h 212"/>
              <a:gd name="T28" fmla="*/ 78 w 218"/>
              <a:gd name="T29" fmla="*/ 207 h 212"/>
              <a:gd name="T30" fmla="*/ 100 w 218"/>
              <a:gd name="T31" fmla="*/ 212 h 212"/>
              <a:gd name="T32" fmla="*/ 121 w 218"/>
              <a:gd name="T33" fmla="*/ 212 h 212"/>
              <a:gd name="T34" fmla="*/ 143 w 218"/>
              <a:gd name="T35" fmla="*/ 207 h 212"/>
              <a:gd name="T36" fmla="*/ 162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5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6 h 212"/>
              <a:gd name="T52" fmla="*/ 205 w 218"/>
              <a:gd name="T53" fmla="*/ 57 h 212"/>
              <a:gd name="T54" fmla="*/ 194 w 218"/>
              <a:gd name="T55" fmla="*/ 38 h 212"/>
              <a:gd name="T56" fmla="*/ 178 w 218"/>
              <a:gd name="T57" fmla="*/ 25 h 212"/>
              <a:gd name="T58" fmla="*/ 162 w 218"/>
              <a:gd name="T59" fmla="*/ 14 h 212"/>
              <a:gd name="T60" fmla="*/ 143 w 218"/>
              <a:gd name="T61" fmla="*/ 6 h 212"/>
              <a:gd name="T62" fmla="*/ 121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11" y="0"/>
                </a:moveTo>
                <a:lnTo>
                  <a:pt x="100" y="0"/>
                </a:lnTo>
                <a:lnTo>
                  <a:pt x="89" y="3"/>
                </a:lnTo>
                <a:lnTo>
                  <a:pt x="78" y="6"/>
                </a:lnTo>
                <a:lnTo>
                  <a:pt x="67" y="8"/>
                </a:lnTo>
                <a:lnTo>
                  <a:pt x="57" y="14"/>
                </a:lnTo>
                <a:lnTo>
                  <a:pt x="49" y="19"/>
                </a:lnTo>
                <a:lnTo>
                  <a:pt x="41" y="25"/>
                </a:lnTo>
                <a:lnTo>
                  <a:pt x="33" y="33"/>
                </a:lnTo>
                <a:lnTo>
                  <a:pt x="24" y="38"/>
                </a:lnTo>
                <a:lnTo>
                  <a:pt x="19" y="46"/>
                </a:lnTo>
                <a:lnTo>
                  <a:pt x="14" y="57"/>
                </a:lnTo>
                <a:lnTo>
                  <a:pt x="8" y="65"/>
                </a:lnTo>
                <a:lnTo>
                  <a:pt x="6" y="76"/>
                </a:lnTo>
                <a:lnTo>
                  <a:pt x="3" y="84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6" y="137"/>
                </a:lnTo>
                <a:lnTo>
                  <a:pt x="8" y="148"/>
                </a:lnTo>
                <a:lnTo>
                  <a:pt x="14" y="156"/>
                </a:lnTo>
                <a:lnTo>
                  <a:pt x="19" y="164"/>
                </a:lnTo>
                <a:lnTo>
                  <a:pt x="24" y="172"/>
                </a:lnTo>
                <a:lnTo>
                  <a:pt x="33" y="180"/>
                </a:lnTo>
                <a:lnTo>
                  <a:pt x="41" y="188"/>
                </a:lnTo>
                <a:lnTo>
                  <a:pt x="49" y="193"/>
                </a:lnTo>
                <a:lnTo>
                  <a:pt x="57" y="199"/>
                </a:lnTo>
                <a:lnTo>
                  <a:pt x="67" y="204"/>
                </a:lnTo>
                <a:lnTo>
                  <a:pt x="78" y="207"/>
                </a:lnTo>
                <a:lnTo>
                  <a:pt x="89" y="210"/>
                </a:lnTo>
                <a:lnTo>
                  <a:pt x="100" y="212"/>
                </a:lnTo>
                <a:lnTo>
                  <a:pt x="111" y="212"/>
                </a:lnTo>
                <a:lnTo>
                  <a:pt x="121" y="212"/>
                </a:lnTo>
                <a:lnTo>
                  <a:pt x="132" y="210"/>
                </a:lnTo>
                <a:lnTo>
                  <a:pt x="143" y="207"/>
                </a:lnTo>
                <a:lnTo>
                  <a:pt x="154" y="204"/>
                </a:lnTo>
                <a:lnTo>
                  <a:pt x="162" y="199"/>
                </a:lnTo>
                <a:lnTo>
                  <a:pt x="170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5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4"/>
                </a:lnTo>
                <a:lnTo>
                  <a:pt x="213" y="76"/>
                </a:lnTo>
                <a:lnTo>
                  <a:pt x="210" y="65"/>
                </a:lnTo>
                <a:lnTo>
                  <a:pt x="205" y="57"/>
                </a:lnTo>
                <a:lnTo>
                  <a:pt x="199" y="46"/>
                </a:lnTo>
                <a:lnTo>
                  <a:pt x="194" y="38"/>
                </a:lnTo>
                <a:lnTo>
                  <a:pt x="186" y="33"/>
                </a:lnTo>
                <a:lnTo>
                  <a:pt x="178" y="25"/>
                </a:lnTo>
                <a:lnTo>
                  <a:pt x="170" y="19"/>
                </a:lnTo>
                <a:lnTo>
                  <a:pt x="162" y="14"/>
                </a:lnTo>
                <a:lnTo>
                  <a:pt x="154" y="8"/>
                </a:lnTo>
                <a:lnTo>
                  <a:pt x="143" y="6"/>
                </a:lnTo>
                <a:lnTo>
                  <a:pt x="132" y="3"/>
                </a:lnTo>
                <a:lnTo>
                  <a:pt x="12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36735DDA-4598-544B-6478-695D5073FE6E}"/>
              </a:ext>
            </a:extLst>
          </p:cNvPr>
          <p:cNvSpPr>
            <a:spLocks/>
          </p:cNvSpPr>
          <p:nvPr/>
        </p:nvSpPr>
        <p:spPr bwMode="auto">
          <a:xfrm>
            <a:off x="9219952" y="5411533"/>
            <a:ext cx="1145027" cy="853769"/>
          </a:xfrm>
          <a:custGeom>
            <a:avLst/>
            <a:gdLst>
              <a:gd name="T0" fmla="*/ 162 w 563"/>
              <a:gd name="T1" fmla="*/ 0 h 362"/>
              <a:gd name="T2" fmla="*/ 132 w 563"/>
              <a:gd name="T3" fmla="*/ 5 h 362"/>
              <a:gd name="T4" fmla="*/ 108 w 563"/>
              <a:gd name="T5" fmla="*/ 13 h 362"/>
              <a:gd name="T6" fmla="*/ 81 w 563"/>
              <a:gd name="T7" fmla="*/ 30 h 362"/>
              <a:gd name="T8" fmla="*/ 60 w 563"/>
              <a:gd name="T9" fmla="*/ 48 h 362"/>
              <a:gd name="T10" fmla="*/ 35 w 563"/>
              <a:gd name="T11" fmla="*/ 72 h 362"/>
              <a:gd name="T12" fmla="*/ 14 w 563"/>
              <a:gd name="T13" fmla="*/ 102 h 362"/>
              <a:gd name="T14" fmla="*/ 3 w 563"/>
              <a:gd name="T15" fmla="*/ 126 h 362"/>
              <a:gd name="T16" fmla="*/ 0 w 563"/>
              <a:gd name="T17" fmla="*/ 140 h 362"/>
              <a:gd name="T18" fmla="*/ 0 w 563"/>
              <a:gd name="T19" fmla="*/ 156 h 362"/>
              <a:gd name="T20" fmla="*/ 3 w 563"/>
              <a:gd name="T21" fmla="*/ 180 h 362"/>
              <a:gd name="T22" fmla="*/ 17 w 563"/>
              <a:gd name="T23" fmla="*/ 212 h 362"/>
              <a:gd name="T24" fmla="*/ 35 w 563"/>
              <a:gd name="T25" fmla="*/ 241 h 362"/>
              <a:gd name="T26" fmla="*/ 60 w 563"/>
              <a:gd name="T27" fmla="*/ 268 h 362"/>
              <a:gd name="T28" fmla="*/ 81 w 563"/>
              <a:gd name="T29" fmla="*/ 292 h 362"/>
              <a:gd name="T30" fmla="*/ 103 w 563"/>
              <a:gd name="T31" fmla="*/ 316 h 362"/>
              <a:gd name="T32" fmla="*/ 119 w 563"/>
              <a:gd name="T33" fmla="*/ 327 h 362"/>
              <a:gd name="T34" fmla="*/ 135 w 563"/>
              <a:gd name="T35" fmla="*/ 335 h 362"/>
              <a:gd name="T36" fmla="*/ 156 w 563"/>
              <a:gd name="T37" fmla="*/ 341 h 362"/>
              <a:gd name="T38" fmla="*/ 183 w 563"/>
              <a:gd name="T39" fmla="*/ 346 h 362"/>
              <a:gd name="T40" fmla="*/ 200 w 563"/>
              <a:gd name="T41" fmla="*/ 349 h 362"/>
              <a:gd name="T42" fmla="*/ 240 w 563"/>
              <a:gd name="T43" fmla="*/ 354 h 362"/>
              <a:gd name="T44" fmla="*/ 286 w 563"/>
              <a:gd name="T45" fmla="*/ 357 h 362"/>
              <a:gd name="T46" fmla="*/ 334 w 563"/>
              <a:gd name="T47" fmla="*/ 359 h 362"/>
              <a:gd name="T48" fmla="*/ 385 w 563"/>
              <a:gd name="T49" fmla="*/ 362 h 362"/>
              <a:gd name="T50" fmla="*/ 434 w 563"/>
              <a:gd name="T51" fmla="*/ 359 h 362"/>
              <a:gd name="T52" fmla="*/ 477 w 563"/>
              <a:gd name="T53" fmla="*/ 351 h 362"/>
              <a:gd name="T54" fmla="*/ 504 w 563"/>
              <a:gd name="T55" fmla="*/ 343 h 362"/>
              <a:gd name="T56" fmla="*/ 517 w 563"/>
              <a:gd name="T57" fmla="*/ 335 h 362"/>
              <a:gd name="T58" fmla="*/ 528 w 563"/>
              <a:gd name="T59" fmla="*/ 325 h 362"/>
              <a:gd name="T60" fmla="*/ 541 w 563"/>
              <a:gd name="T61" fmla="*/ 306 h 362"/>
              <a:gd name="T62" fmla="*/ 555 w 563"/>
              <a:gd name="T63" fmla="*/ 274 h 362"/>
              <a:gd name="T64" fmla="*/ 560 w 563"/>
              <a:gd name="T65" fmla="*/ 236 h 362"/>
              <a:gd name="T66" fmla="*/ 563 w 563"/>
              <a:gd name="T67" fmla="*/ 193 h 362"/>
              <a:gd name="T68" fmla="*/ 560 w 563"/>
              <a:gd name="T69" fmla="*/ 153 h 362"/>
              <a:gd name="T70" fmla="*/ 557 w 563"/>
              <a:gd name="T71" fmla="*/ 113 h 362"/>
              <a:gd name="T72" fmla="*/ 552 w 563"/>
              <a:gd name="T73" fmla="*/ 78 h 362"/>
              <a:gd name="T74" fmla="*/ 547 w 563"/>
              <a:gd name="T75" fmla="*/ 59 h 362"/>
              <a:gd name="T76" fmla="*/ 544 w 563"/>
              <a:gd name="T77" fmla="*/ 46 h 362"/>
              <a:gd name="T78" fmla="*/ 539 w 563"/>
              <a:gd name="T79" fmla="*/ 30 h 362"/>
              <a:gd name="T80" fmla="*/ 533 w 563"/>
              <a:gd name="T81" fmla="*/ 22 h 362"/>
              <a:gd name="T82" fmla="*/ 522 w 563"/>
              <a:gd name="T83" fmla="*/ 19 h 362"/>
              <a:gd name="T84" fmla="*/ 506 w 563"/>
              <a:gd name="T85" fmla="*/ 16 h 362"/>
              <a:gd name="T86" fmla="*/ 479 w 563"/>
              <a:gd name="T87" fmla="*/ 16 h 362"/>
              <a:gd name="T88" fmla="*/ 466 w 563"/>
              <a:gd name="T89" fmla="*/ 13 h 362"/>
              <a:gd name="T90" fmla="*/ 450 w 563"/>
              <a:gd name="T91" fmla="*/ 11 h 362"/>
              <a:gd name="T92" fmla="*/ 409 w 563"/>
              <a:gd name="T93" fmla="*/ 11 h 362"/>
              <a:gd name="T94" fmla="*/ 364 w 563"/>
              <a:gd name="T95" fmla="*/ 13 h 362"/>
              <a:gd name="T96" fmla="*/ 321 w 563"/>
              <a:gd name="T97" fmla="*/ 13 h 362"/>
              <a:gd name="T98" fmla="*/ 283 w 563"/>
              <a:gd name="T99" fmla="*/ 11 h 362"/>
              <a:gd name="T100" fmla="*/ 248 w 563"/>
              <a:gd name="T101" fmla="*/ 5 h 362"/>
              <a:gd name="T102" fmla="*/ 213 w 563"/>
              <a:gd name="T103" fmla="*/ 0 h 362"/>
              <a:gd name="T104" fmla="*/ 186 w 563"/>
              <a:gd name="T105" fmla="*/ 0 h 362"/>
              <a:gd name="T106" fmla="*/ 175 w 563"/>
              <a:gd name="T107" fmla="*/ 0 h 3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362"/>
              <a:gd name="T164" fmla="*/ 563 w 563"/>
              <a:gd name="T165" fmla="*/ 362 h 3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362">
                <a:moveTo>
                  <a:pt x="175" y="0"/>
                </a:moveTo>
                <a:lnTo>
                  <a:pt x="162" y="0"/>
                </a:lnTo>
                <a:lnTo>
                  <a:pt x="148" y="3"/>
                </a:lnTo>
                <a:lnTo>
                  <a:pt x="132" y="5"/>
                </a:lnTo>
                <a:lnTo>
                  <a:pt x="119" y="11"/>
                </a:lnTo>
                <a:lnTo>
                  <a:pt x="108" y="13"/>
                </a:lnTo>
                <a:lnTo>
                  <a:pt x="95" y="22"/>
                </a:lnTo>
                <a:lnTo>
                  <a:pt x="81" y="30"/>
                </a:lnTo>
                <a:lnTo>
                  <a:pt x="70" y="38"/>
                </a:lnTo>
                <a:lnTo>
                  <a:pt x="60" y="48"/>
                </a:lnTo>
                <a:lnTo>
                  <a:pt x="46" y="59"/>
                </a:lnTo>
                <a:lnTo>
                  <a:pt x="35" y="72"/>
                </a:lnTo>
                <a:lnTo>
                  <a:pt x="25" y="89"/>
                </a:lnTo>
                <a:lnTo>
                  <a:pt x="14" y="102"/>
                </a:lnTo>
                <a:lnTo>
                  <a:pt x="8" y="118"/>
                </a:lnTo>
                <a:lnTo>
                  <a:pt x="3" y="126"/>
                </a:lnTo>
                <a:lnTo>
                  <a:pt x="3" y="134"/>
                </a:lnTo>
                <a:lnTo>
                  <a:pt x="0" y="140"/>
                </a:lnTo>
                <a:lnTo>
                  <a:pt x="0" y="148"/>
                </a:lnTo>
                <a:lnTo>
                  <a:pt x="0" y="156"/>
                </a:lnTo>
                <a:lnTo>
                  <a:pt x="0" y="164"/>
                </a:lnTo>
                <a:lnTo>
                  <a:pt x="3" y="180"/>
                </a:lnTo>
                <a:lnTo>
                  <a:pt x="8" y="196"/>
                </a:lnTo>
                <a:lnTo>
                  <a:pt x="17" y="212"/>
                </a:lnTo>
                <a:lnTo>
                  <a:pt x="27" y="225"/>
                </a:lnTo>
                <a:lnTo>
                  <a:pt x="35" y="241"/>
                </a:lnTo>
                <a:lnTo>
                  <a:pt x="49" y="255"/>
                </a:lnTo>
                <a:lnTo>
                  <a:pt x="60" y="268"/>
                </a:lnTo>
                <a:lnTo>
                  <a:pt x="70" y="282"/>
                </a:lnTo>
                <a:lnTo>
                  <a:pt x="81" y="292"/>
                </a:lnTo>
                <a:lnTo>
                  <a:pt x="92" y="306"/>
                </a:lnTo>
                <a:lnTo>
                  <a:pt x="103" y="316"/>
                </a:lnTo>
                <a:lnTo>
                  <a:pt x="111" y="322"/>
                </a:lnTo>
                <a:lnTo>
                  <a:pt x="119" y="327"/>
                </a:lnTo>
                <a:lnTo>
                  <a:pt x="127" y="330"/>
                </a:lnTo>
                <a:lnTo>
                  <a:pt x="135" y="335"/>
                </a:lnTo>
                <a:lnTo>
                  <a:pt x="146" y="338"/>
                </a:lnTo>
                <a:lnTo>
                  <a:pt x="156" y="341"/>
                </a:lnTo>
                <a:lnTo>
                  <a:pt x="170" y="343"/>
                </a:lnTo>
                <a:lnTo>
                  <a:pt x="183" y="346"/>
                </a:lnTo>
                <a:lnTo>
                  <a:pt x="191" y="346"/>
                </a:lnTo>
                <a:lnTo>
                  <a:pt x="200" y="349"/>
                </a:lnTo>
                <a:lnTo>
                  <a:pt x="218" y="351"/>
                </a:lnTo>
                <a:lnTo>
                  <a:pt x="240" y="354"/>
                </a:lnTo>
                <a:lnTo>
                  <a:pt x="261" y="354"/>
                </a:lnTo>
                <a:lnTo>
                  <a:pt x="286" y="357"/>
                </a:lnTo>
                <a:lnTo>
                  <a:pt x="310" y="359"/>
                </a:lnTo>
                <a:lnTo>
                  <a:pt x="334" y="359"/>
                </a:lnTo>
                <a:lnTo>
                  <a:pt x="361" y="362"/>
                </a:lnTo>
                <a:lnTo>
                  <a:pt x="385" y="362"/>
                </a:lnTo>
                <a:lnTo>
                  <a:pt x="409" y="359"/>
                </a:lnTo>
                <a:lnTo>
                  <a:pt x="434" y="359"/>
                </a:lnTo>
                <a:lnTo>
                  <a:pt x="455" y="357"/>
                </a:lnTo>
                <a:lnTo>
                  <a:pt x="477" y="351"/>
                </a:lnTo>
                <a:lnTo>
                  <a:pt x="493" y="346"/>
                </a:lnTo>
                <a:lnTo>
                  <a:pt x="504" y="343"/>
                </a:lnTo>
                <a:lnTo>
                  <a:pt x="509" y="338"/>
                </a:lnTo>
                <a:lnTo>
                  <a:pt x="517" y="335"/>
                </a:lnTo>
                <a:lnTo>
                  <a:pt x="522" y="330"/>
                </a:lnTo>
                <a:lnTo>
                  <a:pt x="528" y="325"/>
                </a:lnTo>
                <a:lnTo>
                  <a:pt x="533" y="319"/>
                </a:lnTo>
                <a:lnTo>
                  <a:pt x="541" y="306"/>
                </a:lnTo>
                <a:lnTo>
                  <a:pt x="549" y="292"/>
                </a:lnTo>
                <a:lnTo>
                  <a:pt x="555" y="274"/>
                </a:lnTo>
                <a:lnTo>
                  <a:pt x="557" y="255"/>
                </a:lnTo>
                <a:lnTo>
                  <a:pt x="560" y="236"/>
                </a:lnTo>
                <a:lnTo>
                  <a:pt x="563" y="215"/>
                </a:lnTo>
                <a:lnTo>
                  <a:pt x="563" y="193"/>
                </a:lnTo>
                <a:lnTo>
                  <a:pt x="560" y="172"/>
                </a:lnTo>
                <a:lnTo>
                  <a:pt x="560" y="153"/>
                </a:lnTo>
                <a:lnTo>
                  <a:pt x="557" y="131"/>
                </a:lnTo>
                <a:lnTo>
                  <a:pt x="557" y="113"/>
                </a:lnTo>
                <a:lnTo>
                  <a:pt x="555" y="94"/>
                </a:lnTo>
                <a:lnTo>
                  <a:pt x="552" y="78"/>
                </a:lnTo>
                <a:lnTo>
                  <a:pt x="549" y="64"/>
                </a:lnTo>
                <a:lnTo>
                  <a:pt x="547" y="59"/>
                </a:lnTo>
                <a:lnTo>
                  <a:pt x="547" y="54"/>
                </a:lnTo>
                <a:lnTo>
                  <a:pt x="544" y="46"/>
                </a:lnTo>
                <a:lnTo>
                  <a:pt x="541" y="38"/>
                </a:lnTo>
                <a:lnTo>
                  <a:pt x="539" y="30"/>
                </a:lnTo>
                <a:lnTo>
                  <a:pt x="536" y="27"/>
                </a:lnTo>
                <a:lnTo>
                  <a:pt x="533" y="22"/>
                </a:lnTo>
                <a:lnTo>
                  <a:pt x="528" y="19"/>
                </a:lnTo>
                <a:lnTo>
                  <a:pt x="522" y="19"/>
                </a:lnTo>
                <a:lnTo>
                  <a:pt x="520" y="16"/>
                </a:lnTo>
                <a:lnTo>
                  <a:pt x="506" y="16"/>
                </a:lnTo>
                <a:lnTo>
                  <a:pt x="495" y="16"/>
                </a:lnTo>
                <a:lnTo>
                  <a:pt x="479" y="16"/>
                </a:lnTo>
                <a:lnTo>
                  <a:pt x="474" y="13"/>
                </a:lnTo>
                <a:lnTo>
                  <a:pt x="466" y="13"/>
                </a:lnTo>
                <a:lnTo>
                  <a:pt x="458" y="13"/>
                </a:lnTo>
                <a:lnTo>
                  <a:pt x="450" y="11"/>
                </a:lnTo>
                <a:lnTo>
                  <a:pt x="431" y="11"/>
                </a:lnTo>
                <a:lnTo>
                  <a:pt x="409" y="11"/>
                </a:lnTo>
                <a:lnTo>
                  <a:pt x="388" y="13"/>
                </a:lnTo>
                <a:lnTo>
                  <a:pt x="364" y="13"/>
                </a:lnTo>
                <a:lnTo>
                  <a:pt x="342" y="13"/>
                </a:lnTo>
                <a:lnTo>
                  <a:pt x="321" y="13"/>
                </a:lnTo>
                <a:lnTo>
                  <a:pt x="302" y="13"/>
                </a:lnTo>
                <a:lnTo>
                  <a:pt x="283" y="11"/>
                </a:lnTo>
                <a:lnTo>
                  <a:pt x="264" y="11"/>
                </a:lnTo>
                <a:lnTo>
                  <a:pt x="248" y="5"/>
                </a:lnTo>
                <a:lnTo>
                  <a:pt x="229" y="3"/>
                </a:lnTo>
                <a:lnTo>
                  <a:pt x="213" y="0"/>
                </a:lnTo>
                <a:lnTo>
                  <a:pt x="200" y="0"/>
                </a:lnTo>
                <a:lnTo>
                  <a:pt x="186" y="0"/>
                </a:lnTo>
                <a:lnTo>
                  <a:pt x="181" y="0"/>
                </a:lnTo>
                <a:lnTo>
                  <a:pt x="17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A47BC8F-07C8-FEB2-A8C6-4AE74BBAABB3}"/>
              </a:ext>
            </a:extLst>
          </p:cNvPr>
          <p:cNvCxnSpPr>
            <a:cxnSpLocks/>
          </p:cNvCxnSpPr>
          <p:nvPr/>
        </p:nvCxnSpPr>
        <p:spPr>
          <a:xfrm>
            <a:off x="10080450" y="5838416"/>
            <a:ext cx="687081" cy="12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5FDA12-D0F7-B675-6E08-D48BAA8B3E02}"/>
              </a:ext>
            </a:extLst>
          </p:cNvPr>
          <p:cNvCxnSpPr>
            <a:cxnSpLocks/>
          </p:cNvCxnSpPr>
          <p:nvPr/>
        </p:nvCxnSpPr>
        <p:spPr>
          <a:xfrm>
            <a:off x="11226666" y="5850883"/>
            <a:ext cx="588247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picture containing icon&#10;&#10;Description automatically generated">
            <a:extLst>
              <a:ext uri="{FF2B5EF4-FFF2-40B4-BE49-F238E27FC236}">
                <a16:creationId xmlns:a16="http://schemas.microsoft.com/office/drawing/2014/main" id="{789682E8-2A97-FE44-701F-7AA63714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225" y="735838"/>
            <a:ext cx="554508" cy="544892"/>
          </a:xfrm>
          <a:prstGeom prst="rect">
            <a:avLst/>
          </a:prstGeom>
        </p:spPr>
      </p:pic>
      <p:sp>
        <p:nvSpPr>
          <p:cNvPr id="48" name="Freeform 41">
            <a:extLst>
              <a:ext uri="{FF2B5EF4-FFF2-40B4-BE49-F238E27FC236}">
                <a16:creationId xmlns:a16="http://schemas.microsoft.com/office/drawing/2014/main" id="{DF793514-3E78-9548-D1F5-5F4CC8CD5BAB}"/>
              </a:ext>
            </a:extLst>
          </p:cNvPr>
          <p:cNvSpPr>
            <a:spLocks/>
          </p:cNvSpPr>
          <p:nvPr/>
        </p:nvSpPr>
        <p:spPr bwMode="auto">
          <a:xfrm>
            <a:off x="10423869" y="1029263"/>
            <a:ext cx="346075" cy="336550"/>
          </a:xfrm>
          <a:custGeom>
            <a:avLst/>
            <a:gdLst>
              <a:gd name="T0" fmla="*/ 100 w 218"/>
              <a:gd name="T1" fmla="*/ 0 h 212"/>
              <a:gd name="T2" fmla="*/ 78 w 218"/>
              <a:gd name="T3" fmla="*/ 6 h 212"/>
              <a:gd name="T4" fmla="*/ 57 w 218"/>
              <a:gd name="T5" fmla="*/ 14 h 212"/>
              <a:gd name="T6" fmla="*/ 41 w 218"/>
              <a:gd name="T7" fmla="*/ 25 h 212"/>
              <a:gd name="T8" fmla="*/ 24 w 218"/>
              <a:gd name="T9" fmla="*/ 38 h 212"/>
              <a:gd name="T10" fmla="*/ 14 w 218"/>
              <a:gd name="T11" fmla="*/ 57 h 212"/>
              <a:gd name="T12" fmla="*/ 6 w 218"/>
              <a:gd name="T13" fmla="*/ 76 h 212"/>
              <a:gd name="T14" fmla="*/ 0 w 218"/>
              <a:gd name="T15" fmla="*/ 94 h 212"/>
              <a:gd name="T16" fmla="*/ 0 w 218"/>
              <a:gd name="T17" fmla="*/ 116 h 212"/>
              <a:gd name="T18" fmla="*/ 6 w 218"/>
              <a:gd name="T19" fmla="*/ 137 h 212"/>
              <a:gd name="T20" fmla="*/ 14 w 218"/>
              <a:gd name="T21" fmla="*/ 156 h 212"/>
              <a:gd name="T22" fmla="*/ 24 w 218"/>
              <a:gd name="T23" fmla="*/ 172 h 212"/>
              <a:gd name="T24" fmla="*/ 41 w 218"/>
              <a:gd name="T25" fmla="*/ 188 h 212"/>
              <a:gd name="T26" fmla="*/ 57 w 218"/>
              <a:gd name="T27" fmla="*/ 199 h 212"/>
              <a:gd name="T28" fmla="*/ 78 w 218"/>
              <a:gd name="T29" fmla="*/ 207 h 212"/>
              <a:gd name="T30" fmla="*/ 100 w 218"/>
              <a:gd name="T31" fmla="*/ 212 h 212"/>
              <a:gd name="T32" fmla="*/ 121 w 218"/>
              <a:gd name="T33" fmla="*/ 212 h 212"/>
              <a:gd name="T34" fmla="*/ 143 w 218"/>
              <a:gd name="T35" fmla="*/ 207 h 212"/>
              <a:gd name="T36" fmla="*/ 162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5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6 h 212"/>
              <a:gd name="T52" fmla="*/ 205 w 218"/>
              <a:gd name="T53" fmla="*/ 57 h 212"/>
              <a:gd name="T54" fmla="*/ 194 w 218"/>
              <a:gd name="T55" fmla="*/ 38 h 212"/>
              <a:gd name="T56" fmla="*/ 178 w 218"/>
              <a:gd name="T57" fmla="*/ 25 h 212"/>
              <a:gd name="T58" fmla="*/ 162 w 218"/>
              <a:gd name="T59" fmla="*/ 14 h 212"/>
              <a:gd name="T60" fmla="*/ 143 w 218"/>
              <a:gd name="T61" fmla="*/ 6 h 212"/>
              <a:gd name="T62" fmla="*/ 121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11" y="0"/>
                </a:moveTo>
                <a:lnTo>
                  <a:pt x="100" y="0"/>
                </a:lnTo>
                <a:lnTo>
                  <a:pt x="89" y="3"/>
                </a:lnTo>
                <a:lnTo>
                  <a:pt x="78" y="6"/>
                </a:lnTo>
                <a:lnTo>
                  <a:pt x="67" y="8"/>
                </a:lnTo>
                <a:lnTo>
                  <a:pt x="57" y="14"/>
                </a:lnTo>
                <a:lnTo>
                  <a:pt x="49" y="19"/>
                </a:lnTo>
                <a:lnTo>
                  <a:pt x="41" y="25"/>
                </a:lnTo>
                <a:lnTo>
                  <a:pt x="33" y="33"/>
                </a:lnTo>
                <a:lnTo>
                  <a:pt x="24" y="38"/>
                </a:lnTo>
                <a:lnTo>
                  <a:pt x="19" y="46"/>
                </a:lnTo>
                <a:lnTo>
                  <a:pt x="14" y="57"/>
                </a:lnTo>
                <a:lnTo>
                  <a:pt x="8" y="65"/>
                </a:lnTo>
                <a:lnTo>
                  <a:pt x="6" y="76"/>
                </a:lnTo>
                <a:lnTo>
                  <a:pt x="3" y="84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6" y="137"/>
                </a:lnTo>
                <a:lnTo>
                  <a:pt x="8" y="148"/>
                </a:lnTo>
                <a:lnTo>
                  <a:pt x="14" y="156"/>
                </a:lnTo>
                <a:lnTo>
                  <a:pt x="19" y="164"/>
                </a:lnTo>
                <a:lnTo>
                  <a:pt x="24" y="172"/>
                </a:lnTo>
                <a:lnTo>
                  <a:pt x="33" y="180"/>
                </a:lnTo>
                <a:lnTo>
                  <a:pt x="41" y="188"/>
                </a:lnTo>
                <a:lnTo>
                  <a:pt x="49" y="193"/>
                </a:lnTo>
                <a:lnTo>
                  <a:pt x="57" y="199"/>
                </a:lnTo>
                <a:lnTo>
                  <a:pt x="67" y="204"/>
                </a:lnTo>
                <a:lnTo>
                  <a:pt x="78" y="207"/>
                </a:lnTo>
                <a:lnTo>
                  <a:pt x="89" y="210"/>
                </a:lnTo>
                <a:lnTo>
                  <a:pt x="100" y="212"/>
                </a:lnTo>
                <a:lnTo>
                  <a:pt x="111" y="212"/>
                </a:lnTo>
                <a:lnTo>
                  <a:pt x="121" y="212"/>
                </a:lnTo>
                <a:lnTo>
                  <a:pt x="132" y="210"/>
                </a:lnTo>
                <a:lnTo>
                  <a:pt x="143" y="207"/>
                </a:lnTo>
                <a:lnTo>
                  <a:pt x="154" y="204"/>
                </a:lnTo>
                <a:lnTo>
                  <a:pt x="162" y="199"/>
                </a:lnTo>
                <a:lnTo>
                  <a:pt x="170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5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4"/>
                </a:lnTo>
                <a:lnTo>
                  <a:pt x="213" y="76"/>
                </a:lnTo>
                <a:lnTo>
                  <a:pt x="210" y="65"/>
                </a:lnTo>
                <a:lnTo>
                  <a:pt x="205" y="57"/>
                </a:lnTo>
                <a:lnTo>
                  <a:pt x="199" y="46"/>
                </a:lnTo>
                <a:lnTo>
                  <a:pt x="194" y="38"/>
                </a:lnTo>
                <a:lnTo>
                  <a:pt x="186" y="33"/>
                </a:lnTo>
                <a:lnTo>
                  <a:pt x="178" y="25"/>
                </a:lnTo>
                <a:lnTo>
                  <a:pt x="170" y="19"/>
                </a:lnTo>
                <a:lnTo>
                  <a:pt x="162" y="14"/>
                </a:lnTo>
                <a:lnTo>
                  <a:pt x="154" y="8"/>
                </a:lnTo>
                <a:lnTo>
                  <a:pt x="143" y="6"/>
                </a:lnTo>
                <a:lnTo>
                  <a:pt x="132" y="3"/>
                </a:lnTo>
                <a:lnTo>
                  <a:pt x="12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TPnLcrHHyFnDcaVhgn9GwosqUPmPZZ4cDWzW48r6gcbvtNp-XBsA">
            <a:extLst>
              <a:ext uri="{FF2B5EF4-FFF2-40B4-BE49-F238E27FC236}">
                <a16:creationId xmlns:a16="http://schemas.microsoft.com/office/drawing/2014/main" id="{D25EB26A-2DF1-61E7-A280-479AE051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16" y="3998634"/>
            <a:ext cx="3353992" cy="282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47F603A1-D03B-9EDD-DEDA-A8F620090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462" y="4482267"/>
            <a:ext cx="145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6BEEB7-20DA-1AAB-8112-255B84A5FA41}"/>
              </a:ext>
            </a:extLst>
          </p:cNvPr>
          <p:cNvCxnSpPr>
            <a:cxnSpLocks/>
            <a:endCxn id="14" idx="6"/>
          </p:cNvCxnSpPr>
          <p:nvPr/>
        </p:nvCxnSpPr>
        <p:spPr bwMode="auto">
          <a:xfrm flipH="1" flipV="1">
            <a:off x="5203488" y="4725818"/>
            <a:ext cx="3875882" cy="353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6A8A27-8770-11ED-D1E2-5A76A4897459}"/>
              </a:ext>
            </a:extLst>
          </p:cNvPr>
          <p:cNvCxnSpPr/>
          <p:nvPr/>
        </p:nvCxnSpPr>
        <p:spPr bwMode="auto">
          <a:xfrm flipH="1">
            <a:off x="5530470" y="5047417"/>
            <a:ext cx="3275013" cy="539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8">
            <a:extLst>
              <a:ext uri="{FF2B5EF4-FFF2-40B4-BE49-F238E27FC236}">
                <a16:creationId xmlns:a16="http://schemas.microsoft.com/office/drawing/2014/main" id="{8CC9C1E3-344E-D716-0C74-4FD046113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558" y="6469817"/>
            <a:ext cx="707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Client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7D64D6-362E-0386-224D-E3FD7404A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345" y="4939397"/>
            <a:ext cx="1401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CDN servers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171E1D-2046-E84F-590D-C10C97B48412}"/>
              </a:ext>
            </a:extLst>
          </p:cNvPr>
          <p:cNvSpPr/>
          <p:nvPr/>
        </p:nvSpPr>
        <p:spPr>
          <a:xfrm>
            <a:off x="4041648" y="4195430"/>
            <a:ext cx="1161840" cy="106077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map of the world&#10;&#10;AI-generated content may be incorrect.">
            <a:extLst>
              <a:ext uri="{FF2B5EF4-FFF2-40B4-BE49-F238E27FC236}">
                <a16:creationId xmlns:a16="http://schemas.microsoft.com/office/drawing/2014/main" id="{8887F7AD-433E-7626-1023-BEF2D0444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112" y="535237"/>
            <a:ext cx="2820442" cy="2820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868150-27C1-EA2B-9A65-76DDE135D91F}"/>
              </a:ext>
            </a:extLst>
          </p:cNvPr>
          <p:cNvSpPr txBox="1"/>
          <p:nvPr/>
        </p:nvSpPr>
        <p:spPr>
          <a:xfrm>
            <a:off x="5655395" y="3328165"/>
            <a:ext cx="210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“Middle” mile</a:t>
            </a:r>
          </a:p>
        </p:txBody>
      </p:sp>
      <p:pic>
        <p:nvPicPr>
          <p:cNvPr id="18" name="Picture 17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6C3AC0AF-8BEA-B56D-BDDF-08B3AB085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537" y="1076791"/>
            <a:ext cx="145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812595-1C63-87D8-29AA-ACEC50628EDD}"/>
              </a:ext>
            </a:extLst>
          </p:cNvPr>
          <p:cNvSpPr txBox="1"/>
          <p:nvPr/>
        </p:nvSpPr>
        <p:spPr>
          <a:xfrm>
            <a:off x="8907724" y="2305954"/>
            <a:ext cx="217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Origin servers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326619-FF25-6957-12EC-2988C8C75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23" y="1362393"/>
            <a:ext cx="1036927" cy="91872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E5F6E1-14F6-E77F-0F38-DD0EB81D9E7B}"/>
              </a:ext>
            </a:extLst>
          </p:cNvPr>
          <p:cNvCxnSpPr>
            <a:cxnSpLocks/>
          </p:cNvCxnSpPr>
          <p:nvPr/>
        </p:nvCxnSpPr>
        <p:spPr>
          <a:xfrm flipH="1">
            <a:off x="3882703" y="1837727"/>
            <a:ext cx="102775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device&#10;&#10;Description automatically generated">
            <a:extLst>
              <a:ext uri="{FF2B5EF4-FFF2-40B4-BE49-F238E27FC236}">
                <a16:creationId xmlns:a16="http://schemas.microsoft.com/office/drawing/2014/main" id="{E3995852-9F34-D5C5-48D0-A1A099304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063" y="1119406"/>
            <a:ext cx="904308" cy="9043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EB6A73D-183C-6130-357A-115617D84162}"/>
              </a:ext>
            </a:extLst>
          </p:cNvPr>
          <p:cNvSpPr txBox="1"/>
          <p:nvPr/>
        </p:nvSpPr>
        <p:spPr>
          <a:xfrm>
            <a:off x="2335417" y="2192180"/>
            <a:ext cx="190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Last mile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AE6E80-7272-21AB-3CCC-4CB90D36E096}"/>
              </a:ext>
            </a:extLst>
          </p:cNvPr>
          <p:cNvCxnSpPr>
            <a:cxnSpLocks/>
          </p:cNvCxnSpPr>
          <p:nvPr/>
        </p:nvCxnSpPr>
        <p:spPr>
          <a:xfrm flipH="1">
            <a:off x="8021574" y="1804569"/>
            <a:ext cx="102775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42E686E-6B23-1440-1CD2-DAA251BDA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30" y="64296"/>
            <a:ext cx="7772400" cy="5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E10B-DD70-8D7F-E6F0-23BF1D55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Import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9175A-D6AD-C592-33B4-5B36ECA6F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common misconfigurations or problematic routes</a:t>
            </a:r>
          </a:p>
          <a:p>
            <a:endParaRPr lang="en-US" dirty="0"/>
          </a:p>
          <a:p>
            <a:r>
              <a:rPr lang="en-US" dirty="0"/>
              <a:t>Loops</a:t>
            </a:r>
          </a:p>
          <a:p>
            <a:endParaRPr lang="en-US" dirty="0"/>
          </a:p>
          <a:p>
            <a:r>
              <a:rPr lang="en-US" dirty="0"/>
              <a:t>Too-specific prefixes (e.g., anything longer than /24)</a:t>
            </a:r>
          </a:p>
        </p:txBody>
      </p:sp>
    </p:spTree>
    <p:extLst>
      <p:ext uri="{BB962C8B-B14F-4D97-AF65-F5344CB8AC3E}">
        <p14:creationId xmlns:p14="http://schemas.microsoft.com/office/powerpoint/2010/main" val="1195514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Suppose C announces path Cy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Further, y announces a direct path (“y”)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Then x may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choose not to import </a:t>
            </a:r>
            <a:r>
              <a:rPr lang="en-US" sz="2800" dirty="0">
                <a:latin typeface="Helvetica" pitchFamily="2" charset="0"/>
              </a:rPr>
              <a:t>the path Cy to y since it has a peer path (“y”) towards y</a:t>
            </a: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Import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wants to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minimize costs</a:t>
            </a:r>
            <a:r>
              <a:rPr lang="en-US" sz="2800" dirty="0">
                <a:latin typeface="Helvetica" pitchFamily="2" charset="0"/>
              </a:rPr>
              <a:t> by avoiding routing through its providers when possible.</a:t>
            </a:r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D99E0A30-B0D4-7541-A9DC-78635C1D1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59011" y="2280350"/>
            <a:ext cx="6349" cy="81644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497209EC-504A-1145-ACAB-70F36D93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F47044-3218-12D0-E867-212F0F176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5057527"/>
          </a:xfrm>
        </p:spPr>
        <p:txBody>
          <a:bodyPr>
            <a:normAutofit/>
          </a:bodyPr>
          <a:lstStyle/>
          <a:p>
            <a:pPr marL="346075" indent="-346075">
              <a:defRPr/>
            </a:pPr>
            <a:r>
              <a:rPr lang="en-US" sz="3200" dirty="0"/>
              <a:t>When a r</a:t>
            </a:r>
            <a:r>
              <a:rPr lang="en-US" sz="3200" dirty="0">
                <a:cs typeface="+mn-cs"/>
              </a:rPr>
              <a:t>outer imports more than one route to a destination IP prefix, it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>
                <a:solidFill>
                  <a:srgbClr val="C00000"/>
                </a:solidFill>
              </a:rPr>
              <a:t>local preference value</a:t>
            </a:r>
            <a:r>
              <a:rPr lang="en-US" sz="3200" dirty="0"/>
              <a:t> attribute (import policy decision -- set by network admin)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closest NEXT-HOP router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Several additional criteria: You can read up on the full, complex, list of criteria, e.g., at </a:t>
            </a:r>
            <a:r>
              <a:rPr lang="en-US" dirty="0">
                <a:hlinkClick r:id="rId2"/>
              </a:rPr>
              <a:t>https://www.cisco.com/c/en/us/support/docs/ip/border-gateway-protocol-bgp/13753-25.html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67DC7-A2C6-A940-BE1B-C2B193E5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BGP Route Selection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9DB0FAB-AED0-324E-A288-EF03A4D7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4" y="253914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874BA01-054A-1241-969E-B76AE9373BB0}"/>
              </a:ext>
            </a:extLst>
          </p:cNvPr>
          <p:cNvSpPr/>
          <p:nvPr/>
        </p:nvSpPr>
        <p:spPr>
          <a:xfrm>
            <a:off x="8018585" y="1607645"/>
            <a:ext cx="3953021" cy="1407972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0CA7-FCA6-FC48-B1C0-5BD573CE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route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57C9-BEC8-CE44-B37F-9A94BB56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0592" cy="4351338"/>
          </a:xfrm>
        </p:spPr>
        <p:txBody>
          <a:bodyPr/>
          <a:lstStyle/>
          <a:p>
            <a:r>
              <a:rPr lang="en-US" dirty="0"/>
              <a:t>Suppose AS A and B are connected to each other both in North America (NA) and in Europe (EU)</a:t>
            </a:r>
          </a:p>
          <a:p>
            <a:r>
              <a:rPr lang="en-US" dirty="0"/>
              <a:t>A source in NA wants to reach a destination in EU</a:t>
            </a:r>
          </a:p>
          <a:p>
            <a:r>
              <a:rPr lang="en-US" dirty="0"/>
              <a:t>There are two paths available</a:t>
            </a:r>
          </a:p>
          <a:p>
            <a:pPr lvl="1"/>
            <a:r>
              <a:rPr lang="en-US" i="1" dirty="0"/>
              <a:t>Assume </a:t>
            </a:r>
            <a:r>
              <a:rPr lang="en-US" dirty="0"/>
              <a:t>same local preference</a:t>
            </a:r>
          </a:p>
          <a:p>
            <a:pPr lvl="1"/>
            <a:r>
              <a:rPr lang="en-US" dirty="0"/>
              <a:t>Same AS path length</a:t>
            </a:r>
          </a:p>
          <a:p>
            <a:r>
              <a:rPr lang="en-US" dirty="0">
                <a:solidFill>
                  <a:srgbClr val="C00000"/>
                </a:solidFill>
              </a:rPr>
              <a:t>Closest next hop-router:</a:t>
            </a:r>
            <a:r>
              <a:rPr lang="en-US" dirty="0"/>
              <a:t> choose path via B1 rather than B2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5C8FB2B-D5C9-DB44-BE13-7E073AEA064C}"/>
              </a:ext>
            </a:extLst>
          </p:cNvPr>
          <p:cNvSpPr/>
          <p:nvPr/>
        </p:nvSpPr>
        <p:spPr>
          <a:xfrm>
            <a:off x="8018585" y="4645124"/>
            <a:ext cx="3953021" cy="1308296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D12EEF9-C2E4-844E-8B77-22E5D136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3" y="248742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ADA0BDB7-FEA0-E643-992F-E59F2D1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81" y="2470795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66A31E64-29F0-D745-B41A-45EBA2C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9" y="463285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925B59A-9E6C-6C4A-B812-A8F1CCE7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69" y="462886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83A98A-81D2-6041-A4B9-3034496CB4A2}"/>
              </a:ext>
            </a:extLst>
          </p:cNvPr>
          <p:cNvCxnSpPr/>
          <p:nvPr/>
        </p:nvCxnSpPr>
        <p:spPr>
          <a:xfrm>
            <a:off x="10001925" y="1395110"/>
            <a:ext cx="0" cy="506437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EEB54B-1ADC-C34D-91B1-A9E51DCD718C}"/>
              </a:ext>
            </a:extLst>
          </p:cNvPr>
          <p:cNvSpPr txBox="1"/>
          <p:nvPr/>
        </p:nvSpPr>
        <p:spPr>
          <a:xfrm>
            <a:off x="7723163" y="278540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EFF0E-30C3-6045-BFAE-9E470B93F0A5}"/>
              </a:ext>
            </a:extLst>
          </p:cNvPr>
          <p:cNvSpPr txBox="1"/>
          <p:nvPr/>
        </p:nvSpPr>
        <p:spPr>
          <a:xfrm>
            <a:off x="7959423" y="4206062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F4D87-ADF3-1847-8244-B0082CD37581}"/>
              </a:ext>
            </a:extLst>
          </p:cNvPr>
          <p:cNvSpPr txBox="1"/>
          <p:nvPr/>
        </p:nvSpPr>
        <p:spPr>
          <a:xfrm>
            <a:off x="11521032" y="28548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3F7E9-55D2-2B4B-8D51-20DD34701C28}"/>
              </a:ext>
            </a:extLst>
          </p:cNvPr>
          <p:cNvSpPr txBox="1"/>
          <p:nvPr/>
        </p:nvSpPr>
        <p:spPr>
          <a:xfrm>
            <a:off x="11586796" y="42060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3B6B79-7AC4-EA4C-9DFC-E9E89E9605E9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680202" y="3032250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9D4FCC-7945-FA42-85AE-E28B71CE2511}"/>
              </a:ext>
            </a:extLst>
          </p:cNvPr>
          <p:cNvCxnSpPr/>
          <p:nvPr/>
        </p:nvCxnSpPr>
        <p:spPr>
          <a:xfrm>
            <a:off x="11402955" y="3030066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FC89C76-E265-BD40-9531-073062B3E9B6}"/>
              </a:ext>
            </a:extLst>
          </p:cNvPr>
          <p:cNvSpPr/>
          <p:nvPr/>
        </p:nvSpPr>
        <p:spPr>
          <a:xfrm>
            <a:off x="8863715" y="2129749"/>
            <a:ext cx="2441871" cy="3109094"/>
          </a:xfrm>
          <a:custGeom>
            <a:avLst/>
            <a:gdLst>
              <a:gd name="connsiteX0" fmla="*/ 322488 w 2441871"/>
              <a:gd name="connsiteY0" fmla="*/ 3545058 h 3545058"/>
              <a:gd name="connsiteX1" fmla="*/ 111473 w 2441871"/>
              <a:gd name="connsiteY1" fmla="*/ 2982350 h 3545058"/>
              <a:gd name="connsiteX2" fmla="*/ 55202 w 2441871"/>
              <a:gd name="connsiteY2" fmla="*/ 998806 h 3545058"/>
              <a:gd name="connsiteX3" fmla="*/ 913331 w 2441871"/>
              <a:gd name="connsiteY3" fmla="*/ 506436 h 3545058"/>
              <a:gd name="connsiteX4" fmla="*/ 2249762 w 2441871"/>
              <a:gd name="connsiteY4" fmla="*/ 506436 h 3545058"/>
              <a:gd name="connsiteX5" fmla="*/ 2404507 w 2441871"/>
              <a:gd name="connsiteY5" fmla="*/ 0 h 354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871" h="3545058">
                <a:moveTo>
                  <a:pt x="322488" y="3545058"/>
                </a:moveTo>
                <a:cubicBezTo>
                  <a:pt x="239254" y="3475891"/>
                  <a:pt x="156021" y="3406725"/>
                  <a:pt x="111473" y="2982350"/>
                </a:cubicBezTo>
                <a:cubicBezTo>
                  <a:pt x="66925" y="2557975"/>
                  <a:pt x="-78441" y="1411458"/>
                  <a:pt x="55202" y="998806"/>
                </a:cubicBezTo>
                <a:cubicBezTo>
                  <a:pt x="188845" y="586154"/>
                  <a:pt x="547571" y="588498"/>
                  <a:pt x="913331" y="506436"/>
                </a:cubicBezTo>
                <a:cubicBezTo>
                  <a:pt x="1279091" y="424374"/>
                  <a:pt x="2001233" y="590842"/>
                  <a:pt x="2249762" y="506436"/>
                </a:cubicBezTo>
                <a:cubicBezTo>
                  <a:pt x="2498291" y="422030"/>
                  <a:pt x="2451399" y="211015"/>
                  <a:pt x="240450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9938E9-0A93-3D45-A96C-6FB5F4812C14}"/>
              </a:ext>
            </a:extLst>
          </p:cNvPr>
          <p:cNvGrpSpPr/>
          <p:nvPr/>
        </p:nvGrpSpPr>
        <p:grpSpPr>
          <a:xfrm>
            <a:off x="8766346" y="5318306"/>
            <a:ext cx="1075076" cy="443807"/>
            <a:chOff x="8766346" y="5318306"/>
            <a:chExt cx="1075076" cy="4438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46302B-56C0-FF43-882F-B1069E4863B6}"/>
                </a:ext>
              </a:extLst>
            </p:cNvPr>
            <p:cNvSpPr/>
            <p:nvPr/>
          </p:nvSpPr>
          <p:spPr>
            <a:xfrm>
              <a:off x="8766346" y="5318306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1780CD-CD63-C64E-AE38-D365602B65E4}"/>
                </a:ext>
              </a:extLst>
            </p:cNvPr>
            <p:cNvSpPr txBox="1"/>
            <p:nvPr/>
          </p:nvSpPr>
          <p:spPr>
            <a:xfrm>
              <a:off x="8789870" y="5375571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Src</a:t>
              </a:r>
              <a:r>
                <a:rPr lang="en-US" dirty="0">
                  <a:latin typeface="Helvetica" pitchFamily="2" charset="0"/>
                </a:rPr>
                <a:t>-NA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4859B4-544B-7B41-A1F2-E3EE21AA1932}"/>
              </a:ext>
            </a:extLst>
          </p:cNvPr>
          <p:cNvGrpSpPr/>
          <p:nvPr/>
        </p:nvGrpSpPr>
        <p:grpSpPr>
          <a:xfrm>
            <a:off x="10783842" y="1742234"/>
            <a:ext cx="1075076" cy="443807"/>
            <a:chOff x="10783842" y="1742234"/>
            <a:chExt cx="1075076" cy="4438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9B2E1F-EF9F-0F4C-B6DD-D23E2F2E98F5}"/>
                </a:ext>
              </a:extLst>
            </p:cNvPr>
            <p:cNvSpPr/>
            <p:nvPr/>
          </p:nvSpPr>
          <p:spPr>
            <a:xfrm>
              <a:off x="10783842" y="1742234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54DD4-CDD6-D148-9183-5055DD0259C9}"/>
                </a:ext>
              </a:extLst>
            </p:cNvPr>
            <p:cNvSpPr txBox="1"/>
            <p:nvPr/>
          </p:nvSpPr>
          <p:spPr>
            <a:xfrm>
              <a:off x="10807366" y="1799499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Dst</a:t>
              </a:r>
              <a:r>
                <a:rPr lang="en-US" dirty="0">
                  <a:latin typeface="Helvetica" pitchFamily="2" charset="0"/>
                </a:rPr>
                <a:t>-EU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97E1F1-56DF-2844-9BEC-3F792F158AA4}"/>
              </a:ext>
            </a:extLst>
          </p:cNvPr>
          <p:cNvSpPr txBox="1"/>
          <p:nvPr/>
        </p:nvSpPr>
        <p:spPr>
          <a:xfrm>
            <a:off x="10072159" y="5990617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14D3C3-9B28-6947-8988-3361DD67EBB5}"/>
              </a:ext>
            </a:extLst>
          </p:cNvPr>
          <p:cNvSpPr txBox="1"/>
          <p:nvPr/>
        </p:nvSpPr>
        <p:spPr>
          <a:xfrm>
            <a:off x="10044838" y="3056695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C35ECD-8C87-9747-9DB4-63A20300F097}"/>
              </a:ext>
            </a:extLst>
          </p:cNvPr>
          <p:cNvSpPr txBox="1"/>
          <p:nvPr/>
        </p:nvSpPr>
        <p:spPr>
          <a:xfrm>
            <a:off x="9445031" y="1307358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72109-337D-D24F-BCAE-F8DB8CDD2D2E}"/>
              </a:ext>
            </a:extLst>
          </p:cNvPr>
          <p:cNvSpPr txBox="1"/>
          <p:nvPr/>
        </p:nvSpPr>
        <p:spPr>
          <a:xfrm>
            <a:off x="10086332" y="1303205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EU</a:t>
            </a:r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215DD1C3-A4AE-9943-8DE8-BDAD5C22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17" y="4839993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9795D3F0-FB0C-A843-A966-E5C000BA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6" y="4769770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846615B0-678D-8E40-9E53-70CFAC3D756B}"/>
              </a:ext>
            </a:extLst>
          </p:cNvPr>
          <p:cNvSpPr/>
          <p:nvPr/>
        </p:nvSpPr>
        <p:spPr>
          <a:xfrm>
            <a:off x="9288623" y="2124222"/>
            <a:ext cx="2450790" cy="3137095"/>
          </a:xfrm>
          <a:custGeom>
            <a:avLst/>
            <a:gdLst>
              <a:gd name="connsiteX0" fmla="*/ 24189 w 2450790"/>
              <a:gd name="connsiteY0" fmla="*/ 3137095 h 3137095"/>
              <a:gd name="connsiteX1" fmla="*/ 52325 w 2450790"/>
              <a:gd name="connsiteY1" fmla="*/ 2855741 h 3137095"/>
              <a:gd name="connsiteX2" fmla="*/ 488423 w 2450790"/>
              <a:gd name="connsiteY2" fmla="*/ 2588455 h 3137095"/>
              <a:gd name="connsiteX3" fmla="*/ 1487229 w 2450790"/>
              <a:gd name="connsiteY3" fmla="*/ 3066756 h 3137095"/>
              <a:gd name="connsiteX4" fmla="*/ 2401629 w 2450790"/>
              <a:gd name="connsiteY4" fmla="*/ 2504049 h 3137095"/>
              <a:gd name="connsiteX5" fmla="*/ 2317223 w 2450790"/>
              <a:gd name="connsiteY5" fmla="*/ 689316 h 3137095"/>
              <a:gd name="connsiteX6" fmla="*/ 2232817 w 2450790"/>
              <a:gd name="connsiteY6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90" h="3137095">
                <a:moveTo>
                  <a:pt x="24189" y="3137095"/>
                </a:moveTo>
                <a:cubicBezTo>
                  <a:pt x="-429" y="3042138"/>
                  <a:pt x="-25047" y="2947181"/>
                  <a:pt x="52325" y="2855741"/>
                </a:cubicBezTo>
                <a:cubicBezTo>
                  <a:pt x="129697" y="2764301"/>
                  <a:pt x="249272" y="2553286"/>
                  <a:pt x="488423" y="2588455"/>
                </a:cubicBezTo>
                <a:cubicBezTo>
                  <a:pt x="727574" y="2623624"/>
                  <a:pt x="1168361" y="3080824"/>
                  <a:pt x="1487229" y="3066756"/>
                </a:cubicBezTo>
                <a:cubicBezTo>
                  <a:pt x="1806097" y="3052688"/>
                  <a:pt x="2263297" y="2900289"/>
                  <a:pt x="2401629" y="2504049"/>
                </a:cubicBezTo>
                <a:cubicBezTo>
                  <a:pt x="2539961" y="2107809"/>
                  <a:pt x="2345358" y="1106657"/>
                  <a:pt x="2317223" y="689316"/>
                </a:cubicBezTo>
                <a:cubicBezTo>
                  <a:pt x="2289088" y="271975"/>
                  <a:pt x="2260952" y="135987"/>
                  <a:pt x="223281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266B981C-7044-3C49-84C2-0572DE8F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744" y="3517715"/>
            <a:ext cx="554508" cy="5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8" grpId="0"/>
      <p:bldP spid="19" grpId="0"/>
      <p:bldP spid="24" grpId="0" animBg="1"/>
      <p:bldP spid="29" grpId="0"/>
      <p:bldP spid="30" grpId="0"/>
      <p:bldP spid="31" grpId="0"/>
      <p:bldP spid="32" grpId="0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874BA01-054A-1241-969E-B76AE9373BB0}"/>
              </a:ext>
            </a:extLst>
          </p:cNvPr>
          <p:cNvSpPr/>
          <p:nvPr/>
        </p:nvSpPr>
        <p:spPr>
          <a:xfrm>
            <a:off x="8018585" y="1607645"/>
            <a:ext cx="3953021" cy="1407972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0CA7-FCA6-FC48-B1C0-5BD573CE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route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57C9-BEC8-CE44-B37F-9A94BB56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0592" cy="4351338"/>
          </a:xfrm>
        </p:spPr>
        <p:txBody>
          <a:bodyPr/>
          <a:lstStyle/>
          <a:p>
            <a:r>
              <a:rPr lang="en-US" dirty="0"/>
              <a:t>Choosing closest next-hop results in </a:t>
            </a:r>
            <a:r>
              <a:rPr lang="en-US" dirty="0">
                <a:solidFill>
                  <a:srgbClr val="C00000"/>
                </a:solidFill>
              </a:rPr>
              <a:t>early exit routing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Try to exit the local AS as early as possible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 called </a:t>
            </a:r>
            <a:r>
              <a:rPr lang="en-US" dirty="0">
                <a:solidFill>
                  <a:srgbClr val="C00000"/>
                </a:solidFill>
              </a:rPr>
              <a:t>hot potato routing</a:t>
            </a:r>
          </a:p>
          <a:p>
            <a:r>
              <a:rPr lang="en-US" dirty="0"/>
              <a:t>Reduce resource use within local AS</a:t>
            </a:r>
          </a:p>
          <a:p>
            <a:pPr lvl="1"/>
            <a:r>
              <a:rPr lang="en-US" dirty="0"/>
              <a:t>potentially at the expense of another AS</a:t>
            </a:r>
          </a:p>
          <a:p>
            <a:r>
              <a:rPr lang="en-US" dirty="0"/>
              <a:t>A potential reason for inefficiency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5C8FB2B-D5C9-DB44-BE13-7E073AEA064C}"/>
              </a:ext>
            </a:extLst>
          </p:cNvPr>
          <p:cNvSpPr/>
          <p:nvPr/>
        </p:nvSpPr>
        <p:spPr>
          <a:xfrm>
            <a:off x="8018585" y="4645124"/>
            <a:ext cx="3953021" cy="1308296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D12EEF9-C2E4-844E-8B77-22E5D136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3" y="248742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ADA0BDB7-FEA0-E643-992F-E59F2D1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81" y="2470795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66A31E64-29F0-D745-B41A-45EBA2C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9" y="463285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925B59A-9E6C-6C4A-B812-A8F1CCE7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69" y="462886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83A98A-81D2-6041-A4B9-3034496CB4A2}"/>
              </a:ext>
            </a:extLst>
          </p:cNvPr>
          <p:cNvCxnSpPr/>
          <p:nvPr/>
        </p:nvCxnSpPr>
        <p:spPr>
          <a:xfrm>
            <a:off x="10001925" y="1395110"/>
            <a:ext cx="0" cy="506437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EEB54B-1ADC-C34D-91B1-A9E51DCD718C}"/>
              </a:ext>
            </a:extLst>
          </p:cNvPr>
          <p:cNvSpPr txBox="1"/>
          <p:nvPr/>
        </p:nvSpPr>
        <p:spPr>
          <a:xfrm>
            <a:off x="7723163" y="278540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EFF0E-30C3-6045-BFAE-9E470B93F0A5}"/>
              </a:ext>
            </a:extLst>
          </p:cNvPr>
          <p:cNvSpPr txBox="1"/>
          <p:nvPr/>
        </p:nvSpPr>
        <p:spPr>
          <a:xfrm>
            <a:off x="7959423" y="4206062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F4D87-ADF3-1847-8244-B0082CD37581}"/>
              </a:ext>
            </a:extLst>
          </p:cNvPr>
          <p:cNvSpPr txBox="1"/>
          <p:nvPr/>
        </p:nvSpPr>
        <p:spPr>
          <a:xfrm>
            <a:off x="11521032" y="28548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3F7E9-55D2-2B4B-8D51-20DD34701C28}"/>
              </a:ext>
            </a:extLst>
          </p:cNvPr>
          <p:cNvSpPr txBox="1"/>
          <p:nvPr/>
        </p:nvSpPr>
        <p:spPr>
          <a:xfrm>
            <a:off x="11586796" y="42060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3B6B79-7AC4-EA4C-9DFC-E9E89E9605E9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680202" y="3032250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9D4FCC-7945-FA42-85AE-E28B71CE2511}"/>
              </a:ext>
            </a:extLst>
          </p:cNvPr>
          <p:cNvCxnSpPr/>
          <p:nvPr/>
        </p:nvCxnSpPr>
        <p:spPr>
          <a:xfrm>
            <a:off x="11402955" y="3030066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FC89C76-E265-BD40-9531-073062B3E9B6}"/>
              </a:ext>
            </a:extLst>
          </p:cNvPr>
          <p:cNvSpPr/>
          <p:nvPr/>
        </p:nvSpPr>
        <p:spPr>
          <a:xfrm>
            <a:off x="8863715" y="2129749"/>
            <a:ext cx="2441871" cy="3109094"/>
          </a:xfrm>
          <a:custGeom>
            <a:avLst/>
            <a:gdLst>
              <a:gd name="connsiteX0" fmla="*/ 322488 w 2441871"/>
              <a:gd name="connsiteY0" fmla="*/ 3545058 h 3545058"/>
              <a:gd name="connsiteX1" fmla="*/ 111473 w 2441871"/>
              <a:gd name="connsiteY1" fmla="*/ 2982350 h 3545058"/>
              <a:gd name="connsiteX2" fmla="*/ 55202 w 2441871"/>
              <a:gd name="connsiteY2" fmla="*/ 998806 h 3545058"/>
              <a:gd name="connsiteX3" fmla="*/ 913331 w 2441871"/>
              <a:gd name="connsiteY3" fmla="*/ 506436 h 3545058"/>
              <a:gd name="connsiteX4" fmla="*/ 2249762 w 2441871"/>
              <a:gd name="connsiteY4" fmla="*/ 506436 h 3545058"/>
              <a:gd name="connsiteX5" fmla="*/ 2404507 w 2441871"/>
              <a:gd name="connsiteY5" fmla="*/ 0 h 354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871" h="3545058">
                <a:moveTo>
                  <a:pt x="322488" y="3545058"/>
                </a:moveTo>
                <a:cubicBezTo>
                  <a:pt x="239254" y="3475891"/>
                  <a:pt x="156021" y="3406725"/>
                  <a:pt x="111473" y="2982350"/>
                </a:cubicBezTo>
                <a:cubicBezTo>
                  <a:pt x="66925" y="2557975"/>
                  <a:pt x="-78441" y="1411458"/>
                  <a:pt x="55202" y="998806"/>
                </a:cubicBezTo>
                <a:cubicBezTo>
                  <a:pt x="188845" y="586154"/>
                  <a:pt x="547571" y="588498"/>
                  <a:pt x="913331" y="506436"/>
                </a:cubicBezTo>
                <a:cubicBezTo>
                  <a:pt x="1279091" y="424374"/>
                  <a:pt x="2001233" y="590842"/>
                  <a:pt x="2249762" y="506436"/>
                </a:cubicBezTo>
                <a:cubicBezTo>
                  <a:pt x="2498291" y="422030"/>
                  <a:pt x="2451399" y="211015"/>
                  <a:pt x="240450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9938E9-0A93-3D45-A96C-6FB5F4812C14}"/>
              </a:ext>
            </a:extLst>
          </p:cNvPr>
          <p:cNvGrpSpPr/>
          <p:nvPr/>
        </p:nvGrpSpPr>
        <p:grpSpPr>
          <a:xfrm>
            <a:off x="8766346" y="5318306"/>
            <a:ext cx="1075076" cy="443807"/>
            <a:chOff x="8766346" y="5318306"/>
            <a:chExt cx="1075076" cy="4438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46302B-56C0-FF43-882F-B1069E4863B6}"/>
                </a:ext>
              </a:extLst>
            </p:cNvPr>
            <p:cNvSpPr/>
            <p:nvPr/>
          </p:nvSpPr>
          <p:spPr>
            <a:xfrm>
              <a:off x="8766346" y="5318306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1780CD-CD63-C64E-AE38-D365602B65E4}"/>
                </a:ext>
              </a:extLst>
            </p:cNvPr>
            <p:cNvSpPr txBox="1"/>
            <p:nvPr/>
          </p:nvSpPr>
          <p:spPr>
            <a:xfrm>
              <a:off x="8789870" y="5375571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Src</a:t>
              </a:r>
              <a:r>
                <a:rPr lang="en-US" dirty="0">
                  <a:latin typeface="Helvetica" pitchFamily="2" charset="0"/>
                </a:rPr>
                <a:t>-NA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4859B4-544B-7B41-A1F2-E3EE21AA1932}"/>
              </a:ext>
            </a:extLst>
          </p:cNvPr>
          <p:cNvGrpSpPr/>
          <p:nvPr/>
        </p:nvGrpSpPr>
        <p:grpSpPr>
          <a:xfrm>
            <a:off x="10783842" y="1742234"/>
            <a:ext cx="1075076" cy="443807"/>
            <a:chOff x="10783842" y="1742234"/>
            <a:chExt cx="1075076" cy="4438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9B2E1F-EF9F-0F4C-B6DD-D23E2F2E98F5}"/>
                </a:ext>
              </a:extLst>
            </p:cNvPr>
            <p:cNvSpPr/>
            <p:nvPr/>
          </p:nvSpPr>
          <p:spPr>
            <a:xfrm>
              <a:off x="10783842" y="1742234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54DD4-CDD6-D148-9183-5055DD0259C9}"/>
                </a:ext>
              </a:extLst>
            </p:cNvPr>
            <p:cNvSpPr txBox="1"/>
            <p:nvPr/>
          </p:nvSpPr>
          <p:spPr>
            <a:xfrm>
              <a:off x="10807366" y="1799499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Dst</a:t>
              </a:r>
              <a:r>
                <a:rPr lang="en-US" dirty="0">
                  <a:latin typeface="Helvetica" pitchFamily="2" charset="0"/>
                </a:rPr>
                <a:t>-EU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97E1F1-56DF-2844-9BEC-3F792F158AA4}"/>
              </a:ext>
            </a:extLst>
          </p:cNvPr>
          <p:cNvSpPr txBox="1"/>
          <p:nvPr/>
        </p:nvSpPr>
        <p:spPr>
          <a:xfrm>
            <a:off x="10072159" y="5990617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14D3C3-9B28-6947-8988-3361DD67EBB5}"/>
              </a:ext>
            </a:extLst>
          </p:cNvPr>
          <p:cNvSpPr txBox="1"/>
          <p:nvPr/>
        </p:nvSpPr>
        <p:spPr>
          <a:xfrm>
            <a:off x="10044838" y="3056695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C35ECD-8C87-9747-9DB4-63A20300F097}"/>
              </a:ext>
            </a:extLst>
          </p:cNvPr>
          <p:cNvSpPr txBox="1"/>
          <p:nvPr/>
        </p:nvSpPr>
        <p:spPr>
          <a:xfrm>
            <a:off x="9445031" y="1307358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72109-337D-D24F-BCAE-F8DB8CDD2D2E}"/>
              </a:ext>
            </a:extLst>
          </p:cNvPr>
          <p:cNvSpPr txBox="1"/>
          <p:nvPr/>
        </p:nvSpPr>
        <p:spPr>
          <a:xfrm>
            <a:off x="10086332" y="1303205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EU</a:t>
            </a:r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215DD1C3-A4AE-9943-8DE8-BDAD5C22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17" y="4839993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9795D3F0-FB0C-A843-A966-E5C000BA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6" y="4769770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846615B0-678D-8E40-9E53-70CFAC3D756B}"/>
              </a:ext>
            </a:extLst>
          </p:cNvPr>
          <p:cNvSpPr/>
          <p:nvPr/>
        </p:nvSpPr>
        <p:spPr>
          <a:xfrm>
            <a:off x="9288623" y="2124222"/>
            <a:ext cx="2450790" cy="3137095"/>
          </a:xfrm>
          <a:custGeom>
            <a:avLst/>
            <a:gdLst>
              <a:gd name="connsiteX0" fmla="*/ 24189 w 2450790"/>
              <a:gd name="connsiteY0" fmla="*/ 3137095 h 3137095"/>
              <a:gd name="connsiteX1" fmla="*/ 52325 w 2450790"/>
              <a:gd name="connsiteY1" fmla="*/ 2855741 h 3137095"/>
              <a:gd name="connsiteX2" fmla="*/ 488423 w 2450790"/>
              <a:gd name="connsiteY2" fmla="*/ 2588455 h 3137095"/>
              <a:gd name="connsiteX3" fmla="*/ 1487229 w 2450790"/>
              <a:gd name="connsiteY3" fmla="*/ 3066756 h 3137095"/>
              <a:gd name="connsiteX4" fmla="*/ 2401629 w 2450790"/>
              <a:gd name="connsiteY4" fmla="*/ 2504049 h 3137095"/>
              <a:gd name="connsiteX5" fmla="*/ 2317223 w 2450790"/>
              <a:gd name="connsiteY5" fmla="*/ 689316 h 3137095"/>
              <a:gd name="connsiteX6" fmla="*/ 2232817 w 2450790"/>
              <a:gd name="connsiteY6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90" h="3137095">
                <a:moveTo>
                  <a:pt x="24189" y="3137095"/>
                </a:moveTo>
                <a:cubicBezTo>
                  <a:pt x="-429" y="3042138"/>
                  <a:pt x="-25047" y="2947181"/>
                  <a:pt x="52325" y="2855741"/>
                </a:cubicBezTo>
                <a:cubicBezTo>
                  <a:pt x="129697" y="2764301"/>
                  <a:pt x="249272" y="2553286"/>
                  <a:pt x="488423" y="2588455"/>
                </a:cubicBezTo>
                <a:cubicBezTo>
                  <a:pt x="727574" y="2623624"/>
                  <a:pt x="1168361" y="3080824"/>
                  <a:pt x="1487229" y="3066756"/>
                </a:cubicBezTo>
                <a:cubicBezTo>
                  <a:pt x="1806097" y="3052688"/>
                  <a:pt x="2263297" y="2900289"/>
                  <a:pt x="2401629" y="2504049"/>
                </a:cubicBezTo>
                <a:cubicBezTo>
                  <a:pt x="2539961" y="2107809"/>
                  <a:pt x="2345358" y="1106657"/>
                  <a:pt x="2317223" y="689316"/>
                </a:cubicBezTo>
                <a:cubicBezTo>
                  <a:pt x="2289088" y="271975"/>
                  <a:pt x="2260952" y="135987"/>
                  <a:pt x="223281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266B981C-7044-3C49-84C2-0572DE8F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744" y="3517715"/>
            <a:ext cx="554508" cy="544892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E1ECCF3D-D960-9E44-AFE6-6D020E709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94" y="4667727"/>
            <a:ext cx="1973078" cy="22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E8DE-8A56-2569-B45C-25851F7D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Path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F5F1-47A7-AFDC-64C4-6064C85B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169"/>
            <a:ext cx="10515600" cy="5112328"/>
          </a:xfrm>
        </p:spPr>
        <p:txBody>
          <a:bodyPr>
            <a:normAutofit/>
          </a:bodyPr>
          <a:lstStyle/>
          <a:p>
            <a:r>
              <a:rPr lang="en-US" dirty="0"/>
              <a:t>Local preference, shortest AS path, closest NEXT HOP, etc.</a:t>
            </a:r>
          </a:p>
          <a:p>
            <a:r>
              <a:rPr lang="en-US" dirty="0"/>
              <a:t>Not capacity aware</a:t>
            </a:r>
          </a:p>
          <a:p>
            <a:r>
              <a:rPr lang="en-US" dirty="0"/>
              <a:t>Not performance aware</a:t>
            </a:r>
          </a:p>
          <a:p>
            <a:r>
              <a:rPr lang="en-US" dirty="0"/>
              <a:t>Not aware of the length of the path (in # routers)</a:t>
            </a:r>
          </a:p>
          <a:p>
            <a:pPr lvl="1"/>
            <a:r>
              <a:rPr lang="en-US" dirty="0"/>
              <a:t>The protocol does not even incorporate precise perf/capacity info</a:t>
            </a:r>
          </a:p>
          <a:p>
            <a:r>
              <a:rPr lang="en-US" dirty="0"/>
              <a:t>Financial incentive, not end-to-end performance, heavily determines peering and capacity</a:t>
            </a:r>
          </a:p>
          <a:p>
            <a:r>
              <a:rPr lang="en-US" dirty="0"/>
              <a:t>Only a single path per destination</a:t>
            </a:r>
          </a:p>
          <a:p>
            <a:r>
              <a:rPr lang="en-US" dirty="0"/>
              <a:t>Can be slow to converge</a:t>
            </a:r>
          </a:p>
          <a:p>
            <a:r>
              <a:rPr lang="en-US" dirty="0"/>
              <a:t>Vulnerable to bugs and malice</a:t>
            </a:r>
          </a:p>
        </p:txBody>
      </p:sp>
      <p:pic>
        <p:nvPicPr>
          <p:cNvPr id="4" name="Picture 3" descr="Diagram, map&#10;&#10;Description automatically generated">
            <a:extLst>
              <a:ext uri="{FF2B5EF4-FFF2-40B4-BE49-F238E27FC236}">
                <a16:creationId xmlns:a16="http://schemas.microsoft.com/office/drawing/2014/main" id="{882ABD10-03A0-3A2A-5978-A55D578CF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696" y="4562365"/>
            <a:ext cx="4655820" cy="2234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99217D-E9DE-FECD-D6F5-6D3C5D6EBA17}"/>
              </a:ext>
            </a:extLst>
          </p:cNvPr>
          <p:cNvSpPr txBox="1"/>
          <p:nvPr/>
        </p:nvSpPr>
        <p:spPr>
          <a:xfrm>
            <a:off x="6357986" y="142503"/>
            <a:ext cx="5664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Approaches to bring flexibility: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Flexible control logic for path selection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(Google, Facebook)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Detour/overlay routing (Akamai)</a:t>
            </a:r>
          </a:p>
        </p:txBody>
      </p:sp>
    </p:spTree>
    <p:extLst>
      <p:ext uri="{BB962C8B-B14F-4D97-AF65-F5344CB8AC3E}">
        <p14:creationId xmlns:p14="http://schemas.microsoft.com/office/powerpoint/2010/main" val="170447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493D-C5C0-6A56-D13C-9FE1EB40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052574-BED7-99C3-5F3B-A0A59B53FA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Application Architecture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428306-E984-BB32-F5B3-C418EB3F1D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4b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605A7E2C-33E9-35B3-C60C-8BFF4B8B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095B7-C945-339E-8DF0-894BDC31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9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5534162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7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5800880" y="469098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Servers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7518" y="1029761"/>
            <a:ext cx="2319701" cy="1527387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5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99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15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7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7696C4FC-4D79-3908-F412-4B6E9462A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6042" y="3162538"/>
            <a:ext cx="779821" cy="936906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F68543E9-8107-1AC6-0A9F-8BBC70694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624" y="1359216"/>
            <a:ext cx="779821" cy="936906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1CD6388C-4981-C777-11B1-0FE3870D2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9556" y="1316611"/>
            <a:ext cx="888120" cy="584775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D9A2412F-809D-1DEF-E918-F8E65487E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6971" y="4811613"/>
            <a:ext cx="888120" cy="584775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58BB1FA8-AD54-7C04-4564-61C9184F8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0108" y="2737211"/>
            <a:ext cx="888120" cy="5847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D35705F-E823-F7DE-3539-D5C6574C84C4}"/>
              </a:ext>
            </a:extLst>
          </p:cNvPr>
          <p:cNvSpPr txBox="1"/>
          <p:nvPr/>
        </p:nvSpPr>
        <p:spPr>
          <a:xfrm>
            <a:off x="3665072" y="5279356"/>
            <a:ext cx="518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Modularized applications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CC42F5-6C8B-CB0B-79D8-C82D6F0AB999}"/>
              </a:ext>
            </a:extLst>
          </p:cNvPr>
          <p:cNvSpPr txBox="1"/>
          <p:nvPr/>
        </p:nvSpPr>
        <p:spPr>
          <a:xfrm>
            <a:off x="3657914" y="6051475"/>
            <a:ext cx="177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Storage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876322-C5A8-24CB-2E5C-E4956AD0B11A}"/>
              </a:ext>
            </a:extLst>
          </p:cNvPr>
          <p:cNvSpPr txBox="1"/>
          <p:nvPr/>
        </p:nvSpPr>
        <p:spPr>
          <a:xfrm>
            <a:off x="5748797" y="6051475"/>
            <a:ext cx="420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Interconnect: Routers</a:t>
            </a:r>
          </a:p>
        </p:txBody>
      </p:sp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0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7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818084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740943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702183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718088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740943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825799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924000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51032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61629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D234247-4BD2-7CC9-93FA-6FC66122E8DB}"/>
              </a:ext>
            </a:extLst>
          </p:cNvPr>
          <p:cNvSpPr txBox="1"/>
          <p:nvPr/>
        </p:nvSpPr>
        <p:spPr>
          <a:xfrm>
            <a:off x="3727446" y="3675385"/>
            <a:ext cx="4656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App compute and communication patterns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1FD8CCE-0CF4-C79D-10DD-B9CAE9DC9AAC}"/>
              </a:ext>
            </a:extLst>
          </p:cNvPr>
          <p:cNvSpPr/>
          <p:nvPr/>
        </p:nvSpPr>
        <p:spPr>
          <a:xfrm>
            <a:off x="7143951" y="1016354"/>
            <a:ext cx="4401413" cy="4263001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9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69" grpId="0"/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8" y="1553311"/>
            <a:ext cx="740424" cy="6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67" y="1378365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C73BFF4-FCAC-90E4-1666-E117B03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Web Servers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B16C40-1E4A-277B-EC8D-7ED8D9B5069E}"/>
              </a:ext>
            </a:extLst>
          </p:cNvPr>
          <p:cNvSpPr txBox="1"/>
          <p:nvPr/>
        </p:nvSpPr>
        <p:spPr>
          <a:xfrm>
            <a:off x="1319010" y="1646587"/>
            <a:ext cx="739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Often the first app point where a user request lands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94B26D-BCD6-45B8-A4C0-26BB8D5E13B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B0A7E-07B9-4004-074C-F95879408DF7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2E7B8CA8-1B0C-A65C-B4F2-2A1014D2E77A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4845642-C701-C8D3-41E5-CB4693B52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65C930B8-4760-8519-CC6D-B2BB6DDAD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43" name="Rectangle 40">
            <a:extLst>
              <a:ext uri="{FF2B5EF4-FFF2-40B4-BE49-F238E27FC236}">
                <a16:creationId xmlns:a16="http://schemas.microsoft.com/office/drawing/2014/main" id="{E2B4104E-EF2A-E814-DC4F-567A2710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3E71D938-0478-BC26-6731-74F88C41E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5F6C83-4CC3-2078-1DF5-E53B2AA6B20D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8214932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CB2E2196-966E-57E3-1533-6D8FA2EF7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142" y="855715"/>
            <a:ext cx="1407315" cy="42777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61EA215A-AA4D-E6E8-4AA6-9524613E6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118" y="785499"/>
            <a:ext cx="669966" cy="66996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D7D1ED2-8FBB-3737-3E23-291FB304604B}"/>
              </a:ext>
            </a:extLst>
          </p:cNvPr>
          <p:cNvSpPr txBox="1"/>
          <p:nvPr/>
        </p:nvSpPr>
        <p:spPr>
          <a:xfrm>
            <a:off x="838200" y="2734901"/>
            <a:ext cx="298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Parse HTTP request</a:t>
            </a:r>
          </a:p>
        </p:txBody>
      </p:sp>
      <p:pic>
        <p:nvPicPr>
          <p:cNvPr id="62" name="Picture 61" descr="Text&#10;&#10;Description automatically generated with medium confidence">
            <a:extLst>
              <a:ext uri="{FF2B5EF4-FFF2-40B4-BE49-F238E27FC236}">
                <a16:creationId xmlns:a16="http://schemas.microsoft.com/office/drawing/2014/main" id="{D3301349-5687-94C8-4E70-8867D05E6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573" y="2738934"/>
            <a:ext cx="3716069" cy="81812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0EB9A24-BB28-6301-A136-56F55B0D76ED}"/>
              </a:ext>
            </a:extLst>
          </p:cNvPr>
          <p:cNvSpPr txBox="1"/>
          <p:nvPr/>
        </p:nvSpPr>
        <p:spPr>
          <a:xfrm>
            <a:off x="3903163" y="3587578"/>
            <a:ext cx="35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(many other headers!)</a:t>
            </a:r>
          </a:p>
        </p:txBody>
      </p:sp>
      <p:pic>
        <p:nvPicPr>
          <p:cNvPr id="64" name="Picture 63" descr="A picture containing shape&#10;&#10;Description automatically generated">
            <a:extLst>
              <a:ext uri="{FF2B5EF4-FFF2-40B4-BE49-F238E27FC236}">
                <a16:creationId xmlns:a16="http://schemas.microsoft.com/office/drawing/2014/main" id="{2D4B99C0-6DF9-3656-C55B-BAB4429E2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9919" y="4227034"/>
            <a:ext cx="779821" cy="93690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1767929-A190-8F79-145F-8EAAFC2512AE}"/>
              </a:ext>
            </a:extLst>
          </p:cNvPr>
          <p:cNvSpPr txBox="1"/>
          <p:nvPr/>
        </p:nvSpPr>
        <p:spPr>
          <a:xfrm>
            <a:off x="838199" y="4233822"/>
            <a:ext cx="404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Find a file, run a script, 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B16B0C-4A6B-DD4F-D342-FB934F929A95}"/>
              </a:ext>
            </a:extLst>
          </p:cNvPr>
          <p:cNvSpPr txBox="1"/>
          <p:nvPr/>
        </p:nvSpPr>
        <p:spPr>
          <a:xfrm>
            <a:off x="838198" y="5440141"/>
            <a:ext cx="404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 response header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2EA9F1B-A3D0-A037-42B3-3585FE3A9A45}"/>
              </a:ext>
            </a:extLst>
          </p:cNvPr>
          <p:cNvSpPr txBox="1"/>
          <p:nvPr/>
        </p:nvSpPr>
        <p:spPr>
          <a:xfrm>
            <a:off x="4464830" y="5077364"/>
            <a:ext cx="484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HTTP/1.1 200 OK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Content-Type: text/html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085494-D195-55AD-822A-27574B8D8DA4}"/>
              </a:ext>
            </a:extLst>
          </p:cNvPr>
          <p:cNvSpPr txBox="1"/>
          <p:nvPr/>
        </p:nvSpPr>
        <p:spPr>
          <a:xfrm>
            <a:off x="838197" y="6115988"/>
            <a:ext cx="404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Read file, </a:t>
            </a:r>
            <a:r>
              <a:rPr lang="en-US" sz="2400" dirty="0">
                <a:latin typeface="Courier" pitchFamily="2" charset="0"/>
              </a:rPr>
              <a:t>send()</a:t>
            </a:r>
            <a:r>
              <a:rPr lang="en-US" sz="2400" dirty="0">
                <a:latin typeface="Helvetica" pitchFamily="2" charset="0"/>
              </a:rPr>
              <a:t> data</a:t>
            </a:r>
          </a:p>
        </p:txBody>
      </p:sp>
      <p:pic>
        <p:nvPicPr>
          <p:cNvPr id="73" name="Picture 72" descr="A picture containing shape&#10;&#10;Description automatically generated">
            <a:extLst>
              <a:ext uri="{FF2B5EF4-FFF2-40B4-BE49-F238E27FC236}">
                <a16:creationId xmlns:a16="http://schemas.microsoft.com/office/drawing/2014/main" id="{D7F731CA-DADF-07E5-3B26-A64BE8799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2227" y="5910303"/>
            <a:ext cx="779821" cy="936906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40BFE8D5-648F-856B-0AA3-BA473D4BC2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6333" y="5989765"/>
            <a:ext cx="897805" cy="678130"/>
          </a:xfrm>
          <a:prstGeom prst="rect">
            <a:avLst/>
          </a:prstGeom>
        </p:spPr>
      </p:pic>
      <p:sp>
        <p:nvSpPr>
          <p:cNvPr id="76" name="Freeform 75">
            <a:extLst>
              <a:ext uri="{FF2B5EF4-FFF2-40B4-BE49-F238E27FC236}">
                <a16:creationId xmlns:a16="http://schemas.microsoft.com/office/drawing/2014/main" id="{3B8D2B40-4974-B6EB-D6CA-5462595382EB}"/>
              </a:ext>
            </a:extLst>
          </p:cNvPr>
          <p:cNvSpPr/>
          <p:nvPr/>
        </p:nvSpPr>
        <p:spPr>
          <a:xfrm>
            <a:off x="5747657" y="5985045"/>
            <a:ext cx="718012" cy="645186"/>
          </a:xfrm>
          <a:custGeom>
            <a:avLst/>
            <a:gdLst>
              <a:gd name="connsiteX0" fmla="*/ 0 w 718012"/>
              <a:gd name="connsiteY0" fmla="*/ 213874 h 645186"/>
              <a:gd name="connsiteX1" fmla="*/ 261257 w 718012"/>
              <a:gd name="connsiteY1" fmla="*/ 119 h 645186"/>
              <a:gd name="connsiteX2" fmla="*/ 712520 w 718012"/>
              <a:gd name="connsiteY2" fmla="*/ 190124 h 645186"/>
              <a:gd name="connsiteX3" fmla="*/ 486888 w 718012"/>
              <a:gd name="connsiteY3" fmla="*/ 593885 h 645186"/>
              <a:gd name="connsiteX4" fmla="*/ 118753 w 718012"/>
              <a:gd name="connsiteY4" fmla="*/ 617636 h 645186"/>
              <a:gd name="connsiteX5" fmla="*/ 47501 w 718012"/>
              <a:gd name="connsiteY5" fmla="*/ 392004 h 645186"/>
              <a:gd name="connsiteX6" fmla="*/ 190005 w 718012"/>
              <a:gd name="connsiteY6" fmla="*/ 261376 h 6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012" h="645186">
                <a:moveTo>
                  <a:pt x="0" y="213874"/>
                </a:moveTo>
                <a:cubicBezTo>
                  <a:pt x="71252" y="108975"/>
                  <a:pt x="142504" y="4077"/>
                  <a:pt x="261257" y="119"/>
                </a:cubicBezTo>
                <a:cubicBezTo>
                  <a:pt x="380010" y="-3839"/>
                  <a:pt x="674915" y="91163"/>
                  <a:pt x="712520" y="190124"/>
                </a:cubicBezTo>
                <a:cubicBezTo>
                  <a:pt x="750125" y="289085"/>
                  <a:pt x="585849" y="522633"/>
                  <a:pt x="486888" y="593885"/>
                </a:cubicBezTo>
                <a:cubicBezTo>
                  <a:pt x="387927" y="665137"/>
                  <a:pt x="191984" y="651283"/>
                  <a:pt x="118753" y="617636"/>
                </a:cubicBezTo>
                <a:cubicBezTo>
                  <a:pt x="45522" y="583989"/>
                  <a:pt x="35626" y="451381"/>
                  <a:pt x="47501" y="392004"/>
                </a:cubicBezTo>
                <a:cubicBezTo>
                  <a:pt x="59376" y="332627"/>
                  <a:pt x="124690" y="297001"/>
                  <a:pt x="190005" y="26137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 animBg="1"/>
      <p:bldP spid="60" grpId="0"/>
      <p:bldP spid="63" grpId="0"/>
      <p:bldP spid="66" grpId="0"/>
      <p:bldP spid="68" grpId="0"/>
      <p:bldP spid="71" grpId="0"/>
      <p:bldP spid="72" grpId="0"/>
      <p:bldP spid="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0F053B22-EE42-FAEB-12BF-4F2507DAF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68" y="4169301"/>
            <a:ext cx="740424" cy="6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8" y="1553311"/>
            <a:ext cx="740424" cy="6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67" y="1378365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C73BFF4-FCAC-90E4-1666-E117B03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Overloaded with functionality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B16C40-1E4A-277B-EC8D-7ED8D9B5069E}"/>
              </a:ext>
            </a:extLst>
          </p:cNvPr>
          <p:cNvSpPr txBox="1"/>
          <p:nvPr/>
        </p:nvSpPr>
        <p:spPr>
          <a:xfrm>
            <a:off x="1319010" y="1646587"/>
            <a:ext cx="739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Often the first app point where a user request lands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94B26D-BCD6-45B8-A4C0-26BB8D5E13B9}"/>
              </a:ext>
            </a:extLst>
          </p:cNvPr>
          <p:cNvSpPr txBox="1"/>
          <p:nvPr/>
        </p:nvSpPr>
        <p:spPr>
          <a:xfrm>
            <a:off x="8951363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B0A7E-07B9-4004-074C-F95879408DF7}"/>
              </a:ext>
            </a:extLst>
          </p:cNvPr>
          <p:cNvSpPr txBox="1"/>
          <p:nvPr/>
        </p:nvSpPr>
        <p:spPr>
          <a:xfrm>
            <a:off x="8922202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2E7B8CA8-1B0C-A65C-B4F2-2A1014D2E77A}"/>
              </a:ext>
            </a:extLst>
          </p:cNvPr>
          <p:cNvGrpSpPr>
            <a:grpSpLocks/>
          </p:cNvGrpSpPr>
          <p:nvPr/>
        </p:nvGrpSpPr>
        <p:grpSpPr bwMode="auto">
          <a:xfrm>
            <a:off x="7860407" y="2916373"/>
            <a:ext cx="1062038" cy="560387"/>
            <a:chOff x="3046" y="1508"/>
            <a:chExt cx="669" cy="35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4845642-C701-C8D3-41E5-CB4693B52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65C930B8-4760-8519-CC6D-B2BB6DDAD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43" name="Rectangle 40">
            <a:extLst>
              <a:ext uri="{FF2B5EF4-FFF2-40B4-BE49-F238E27FC236}">
                <a16:creationId xmlns:a16="http://schemas.microsoft.com/office/drawing/2014/main" id="{E2B4104E-EF2A-E814-DC4F-567A2710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65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3E71D938-0478-BC26-6731-74F88C41E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470" y="4169301"/>
            <a:ext cx="825651" cy="82565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5F6C83-4CC3-2078-1DF5-E53B2AA6B20D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8381184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CB2E2196-966E-57E3-1533-6D8FA2EF7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142" y="855715"/>
            <a:ext cx="1407315" cy="42777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61EA215A-AA4D-E6E8-4AA6-9524613E6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118" y="785499"/>
            <a:ext cx="669966" cy="669966"/>
          </a:xfrm>
          <a:prstGeom prst="rect">
            <a:avLst/>
          </a:prstGeom>
        </p:spPr>
      </p:pic>
      <p:pic>
        <p:nvPicPr>
          <p:cNvPr id="64" name="Picture 63" descr="A picture containing shape&#10;&#10;Description automatically generated">
            <a:extLst>
              <a:ext uri="{FF2B5EF4-FFF2-40B4-BE49-F238E27FC236}">
                <a16:creationId xmlns:a16="http://schemas.microsoft.com/office/drawing/2014/main" id="{2D4B99C0-6DF9-3656-C55B-BAB4429E2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850" y="2167159"/>
            <a:ext cx="779821" cy="93690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1767929-A190-8F79-145F-8EAAFC2512AE}"/>
              </a:ext>
            </a:extLst>
          </p:cNvPr>
          <p:cNvSpPr txBox="1"/>
          <p:nvPr/>
        </p:nvSpPr>
        <p:spPr>
          <a:xfrm>
            <a:off x="777107" y="2518592"/>
            <a:ext cx="404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Find a file, run a script,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53269-D410-09A1-22F3-89E2302B4466}"/>
              </a:ext>
            </a:extLst>
          </p:cNvPr>
          <p:cNvSpPr txBox="1"/>
          <p:nvPr/>
        </p:nvSpPr>
        <p:spPr>
          <a:xfrm>
            <a:off x="777107" y="3578096"/>
            <a:ext cx="210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Scripting: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14E9-CBBA-00D9-C2D1-E0727431FF3C}"/>
              </a:ext>
            </a:extLst>
          </p:cNvPr>
          <p:cNvSpPr txBox="1"/>
          <p:nvPr/>
        </p:nvSpPr>
        <p:spPr>
          <a:xfrm>
            <a:off x="2717733" y="3574928"/>
            <a:ext cx="3348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Python/PHP/</a:t>
            </a:r>
            <a:r>
              <a:rPr lang="en-US" sz="2400" dirty="0" err="1">
                <a:latin typeface="Helvetica" pitchFamily="2" charset="0"/>
              </a:rPr>
              <a:t>nodejs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C436C-7BAE-7070-3F8A-34052C150717}"/>
              </a:ext>
            </a:extLst>
          </p:cNvPr>
          <p:cNvSpPr txBox="1"/>
          <p:nvPr/>
        </p:nvSpPr>
        <p:spPr>
          <a:xfrm>
            <a:off x="5846846" y="3574927"/>
            <a:ext cx="128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elvetica" pitchFamily="2" charset="0"/>
              </a:rPr>
              <a:t>fastCGI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ADBC3-DDF5-5948-72F9-49AA5B0856D4}"/>
              </a:ext>
            </a:extLst>
          </p:cNvPr>
          <p:cNvSpPr txBox="1"/>
          <p:nvPr/>
        </p:nvSpPr>
        <p:spPr>
          <a:xfrm>
            <a:off x="738523" y="4227572"/>
            <a:ext cx="232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Reverse proxy </a:t>
            </a:r>
          </a:p>
        </p:txBody>
      </p:sp>
      <p:pic>
        <p:nvPicPr>
          <p:cNvPr id="10" name="Picture 25">
            <a:extLst>
              <a:ext uri="{FF2B5EF4-FFF2-40B4-BE49-F238E27FC236}">
                <a16:creationId xmlns:a16="http://schemas.microsoft.com/office/drawing/2014/main" id="{49EFB0EA-A8F9-56BE-B777-6B3F2DFF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05" y="4091237"/>
            <a:ext cx="815036" cy="10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21EC1AAE-EF4D-18C8-465D-3E7F7743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38" y="4091237"/>
            <a:ext cx="815036" cy="10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Can 12">
            <a:extLst>
              <a:ext uri="{FF2B5EF4-FFF2-40B4-BE49-F238E27FC236}">
                <a16:creationId xmlns:a16="http://schemas.microsoft.com/office/drawing/2014/main" id="{74320BD9-EDDC-7D41-F696-70A324393AF9}"/>
              </a:ext>
            </a:extLst>
          </p:cNvPr>
          <p:cNvSpPr/>
          <p:nvPr/>
        </p:nvSpPr>
        <p:spPr>
          <a:xfrm rot="5400000">
            <a:off x="4450053" y="3798368"/>
            <a:ext cx="347256" cy="14379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95A30304-43EB-E78F-487C-2DD42F364A9A}"/>
              </a:ext>
            </a:extLst>
          </p:cNvPr>
          <p:cNvSpPr/>
          <p:nvPr/>
        </p:nvSpPr>
        <p:spPr>
          <a:xfrm rot="5400000">
            <a:off x="6448746" y="4146527"/>
            <a:ext cx="347256" cy="8150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19916-E901-5A98-1951-CC35335DE139}"/>
              </a:ext>
            </a:extLst>
          </p:cNvPr>
          <p:cNvSpPr txBox="1"/>
          <p:nvPr/>
        </p:nvSpPr>
        <p:spPr>
          <a:xfrm>
            <a:off x="738523" y="4940453"/>
            <a:ext cx="210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Caching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4B2E6-B742-1F42-3061-7DB636F0AA8F}"/>
              </a:ext>
            </a:extLst>
          </p:cNvPr>
          <p:cNvSpPr txBox="1"/>
          <p:nvPr/>
        </p:nvSpPr>
        <p:spPr>
          <a:xfrm>
            <a:off x="767395" y="5881315"/>
            <a:ext cx="105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TLS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65B57-7869-D3FD-1B6D-B11D53C365C3}"/>
              </a:ext>
            </a:extLst>
          </p:cNvPr>
          <p:cNvSpPr txBox="1"/>
          <p:nvPr/>
        </p:nvSpPr>
        <p:spPr>
          <a:xfrm>
            <a:off x="2566767" y="5474657"/>
            <a:ext cx="214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Compression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A3FC0-09AC-E1C8-1689-D33154F52AA1}"/>
              </a:ext>
            </a:extLst>
          </p:cNvPr>
          <p:cNvSpPr txBox="1"/>
          <p:nvPr/>
        </p:nvSpPr>
        <p:spPr>
          <a:xfrm>
            <a:off x="4925730" y="5484579"/>
            <a:ext cx="26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Access control</a:t>
            </a:r>
          </a:p>
        </p:txBody>
      </p:sp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F6E6EBDC-8BCD-36F2-00AF-DC433229D6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9624" y="5179123"/>
            <a:ext cx="1441565" cy="14415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D9BD65-6339-7C2A-5CEE-C3BD1871014A}"/>
              </a:ext>
            </a:extLst>
          </p:cNvPr>
          <p:cNvSpPr txBox="1"/>
          <p:nvPr/>
        </p:nvSpPr>
        <p:spPr>
          <a:xfrm>
            <a:off x="2583591" y="6159023"/>
            <a:ext cx="26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Media streaming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A2C157-7BED-5936-FF32-E47583FB5666}"/>
              </a:ext>
            </a:extLst>
          </p:cNvPr>
          <p:cNvSpPr txBox="1"/>
          <p:nvPr/>
        </p:nvSpPr>
        <p:spPr>
          <a:xfrm>
            <a:off x="5113960" y="6202179"/>
            <a:ext cx="26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Image transforms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C9AF4EB-70C6-3891-1CFB-9A446C46F27D}"/>
              </a:ext>
            </a:extLst>
          </p:cNvPr>
          <p:cNvSpPr/>
          <p:nvPr/>
        </p:nvSpPr>
        <p:spPr>
          <a:xfrm rot="5400000">
            <a:off x="3110996" y="575329"/>
            <a:ext cx="581983" cy="532913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2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3" grpId="0" animBg="1"/>
      <p:bldP spid="14" grpId="0" animBg="1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D3B4-2682-F6FA-919B-2F878C6A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Internet </a:t>
            </a:r>
            <a:br>
              <a:rPr lang="en-US" dirty="0"/>
            </a:br>
            <a:r>
              <a:rPr lang="en-US" dirty="0"/>
              <a:t>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8D42-2C5E-91B1-280E-8CEC3685B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91A92A1-3764-C968-EB9C-E7A881F4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28" y="1104870"/>
            <a:ext cx="7171243" cy="44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A44-BDA3-16A2-68CA-38AA9C3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one design a web server?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E7-3531-1FE1-E716-7796D0F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connections one at a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A77D-71E7-8A89-EBCD-A556CFE29B1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E79-81B3-3788-959B-E5DA50F56F1A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5F7A0-6DB1-F1CF-FDB9-BB4DFC169138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51E7EE-EE7F-9CE7-E019-D393266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63EF1256-7B0F-99B9-B77B-8B56757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2BDC40CC-11B6-0BBD-770D-1A8FEA0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418E836-6DC9-43D6-C2FE-0EAFDD1F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70A645-7883-2418-AD68-D830BC55F03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214932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>
            <a:extLst>
              <a:ext uri="{FF2B5EF4-FFF2-40B4-BE49-F238E27FC236}">
                <a16:creationId xmlns:a16="http://schemas.microsoft.com/office/drawing/2014/main" id="{EA8D81AA-C71C-D174-39E0-7114B22A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B45B7-CBB8-30D6-4511-8DF33FA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7B37D13-7052-42BF-2FA8-C664003C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2F62901D-8F90-DA5A-4B8A-0D04C4C1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1" y="2417231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A43C7-2497-BD60-6971-5AD21956DF80}"/>
              </a:ext>
            </a:extLst>
          </p:cNvPr>
          <p:cNvCxnSpPr/>
          <p:nvPr/>
        </p:nvCxnSpPr>
        <p:spPr>
          <a:xfrm>
            <a:off x="2301742" y="3232984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47F420-81E5-E36D-9D33-2434DFE6E990}"/>
              </a:ext>
            </a:extLst>
          </p:cNvPr>
          <p:cNvSpPr txBox="1"/>
          <p:nvPr/>
        </p:nvSpPr>
        <p:spPr>
          <a:xfrm>
            <a:off x="2183205" y="2723720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AC21E-8E88-5E27-7D6D-EFD0538D3321}"/>
              </a:ext>
            </a:extLst>
          </p:cNvPr>
          <p:cNvSpPr txBox="1"/>
          <p:nvPr/>
        </p:nvSpPr>
        <p:spPr>
          <a:xfrm>
            <a:off x="976793" y="3704700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pic>
        <p:nvPicPr>
          <p:cNvPr id="35" name="Picture 25">
            <a:extLst>
              <a:ext uri="{FF2B5EF4-FFF2-40B4-BE49-F238E27FC236}">
                <a16:creationId xmlns:a16="http://schemas.microsoft.com/office/drawing/2014/main" id="{2CD679A7-B6AC-EBE8-9731-13FDCA65C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85" y="2402300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59661C9-DE14-55DB-283F-28A13E2B7BF6}"/>
              </a:ext>
            </a:extLst>
          </p:cNvPr>
          <p:cNvSpPr txBox="1"/>
          <p:nvPr/>
        </p:nvSpPr>
        <p:spPr>
          <a:xfrm>
            <a:off x="3156562" y="3703886"/>
            <a:ext cx="189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send/</a:t>
            </a:r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84C5A1-5B65-55DF-5620-B6847C1D2D1D}"/>
              </a:ext>
            </a:extLst>
          </p:cNvPr>
          <p:cNvCxnSpPr/>
          <p:nvPr/>
        </p:nvCxnSpPr>
        <p:spPr>
          <a:xfrm>
            <a:off x="4709932" y="3232984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E93917C-60A2-9A63-963C-169F566FCB7B}"/>
              </a:ext>
            </a:extLst>
          </p:cNvPr>
          <p:cNvSpPr txBox="1"/>
          <p:nvPr/>
        </p:nvSpPr>
        <p:spPr>
          <a:xfrm>
            <a:off x="4591395" y="2723720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close()</a:t>
            </a: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2F17AE9D-A66C-3C84-D589-E7F6CBEF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05" y="2402300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7FEE9CB-21B6-0F6E-997B-840D34D18483}"/>
              </a:ext>
            </a:extLst>
          </p:cNvPr>
          <p:cNvSpPr txBox="1"/>
          <p:nvPr/>
        </p:nvSpPr>
        <p:spPr>
          <a:xfrm>
            <a:off x="5606107" y="3689769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BF88E799-FB7E-036F-8949-F1D88B387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338" y="5173247"/>
            <a:ext cx="1709245" cy="1538321"/>
          </a:xfrm>
          <a:prstGeom prst="rect">
            <a:avLst/>
          </a:prstGeom>
        </p:spPr>
      </p:pic>
      <p:sp>
        <p:nvSpPr>
          <p:cNvPr id="43" name="Freeform 42">
            <a:extLst>
              <a:ext uri="{FF2B5EF4-FFF2-40B4-BE49-F238E27FC236}">
                <a16:creationId xmlns:a16="http://schemas.microsoft.com/office/drawing/2014/main" id="{8FC2AADA-681D-ED20-4952-8A3A75C9A5B3}"/>
              </a:ext>
            </a:extLst>
          </p:cNvPr>
          <p:cNvSpPr/>
          <p:nvPr/>
        </p:nvSpPr>
        <p:spPr>
          <a:xfrm>
            <a:off x="1632560" y="3169281"/>
            <a:ext cx="4589639" cy="1380236"/>
          </a:xfrm>
          <a:custGeom>
            <a:avLst/>
            <a:gdLst>
              <a:gd name="connsiteX0" fmla="*/ 4589639 w 4589639"/>
              <a:gd name="connsiteY0" fmla="*/ 1019400 h 1900470"/>
              <a:gd name="connsiteX1" fmla="*/ 3912745 w 4589639"/>
              <a:gd name="connsiteY1" fmla="*/ 1779420 h 1900470"/>
              <a:gd name="connsiteX2" fmla="*/ 943914 w 4589639"/>
              <a:gd name="connsiteY2" fmla="*/ 1826922 h 1900470"/>
              <a:gd name="connsiteX3" fmla="*/ 53265 w 4589639"/>
              <a:gd name="connsiteY3" fmla="*/ 1066901 h 1900470"/>
              <a:gd name="connsiteX4" fmla="*/ 160142 w 4589639"/>
              <a:gd name="connsiteY4" fmla="*/ 105000 h 1900470"/>
              <a:gd name="connsiteX5" fmla="*/ 647031 w 4589639"/>
              <a:gd name="connsiteY5" fmla="*/ 69374 h 190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639" h="1900470">
                <a:moveTo>
                  <a:pt x="4589639" y="1019400"/>
                </a:moveTo>
                <a:cubicBezTo>
                  <a:pt x="4555002" y="1332116"/>
                  <a:pt x="4520366" y="1644833"/>
                  <a:pt x="3912745" y="1779420"/>
                </a:cubicBezTo>
                <a:cubicBezTo>
                  <a:pt x="3305124" y="1914007"/>
                  <a:pt x="1587161" y="1945675"/>
                  <a:pt x="943914" y="1826922"/>
                </a:cubicBezTo>
                <a:cubicBezTo>
                  <a:pt x="300667" y="1708169"/>
                  <a:pt x="183894" y="1353888"/>
                  <a:pt x="53265" y="1066901"/>
                </a:cubicBezTo>
                <a:cubicBezTo>
                  <a:pt x="-77364" y="779914"/>
                  <a:pt x="61181" y="271254"/>
                  <a:pt x="160142" y="105000"/>
                </a:cubicBezTo>
                <a:cubicBezTo>
                  <a:pt x="259103" y="-61254"/>
                  <a:pt x="453067" y="4060"/>
                  <a:pt x="647031" y="69374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7C21D3-F759-3C11-CF80-958201CC8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37535" y="4013189"/>
            <a:ext cx="762203" cy="1325564"/>
          </a:xfrm>
          <a:prstGeom prst="rect">
            <a:avLst/>
          </a:prstGeom>
        </p:spPr>
      </p:pic>
      <p:pic>
        <p:nvPicPr>
          <p:cNvPr id="48" name="Picture 4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E98827-7F4D-8AEA-9B0B-9F85372CA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25788" y="5386818"/>
            <a:ext cx="762203" cy="1325564"/>
          </a:xfrm>
          <a:prstGeom prst="rect">
            <a:avLst/>
          </a:prstGeom>
        </p:spPr>
      </p:pic>
      <p:pic>
        <p:nvPicPr>
          <p:cNvPr id="49" name="Picture 4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BA83C2-82AA-36A3-0BB2-4C6B950CA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38583" y="5338753"/>
            <a:ext cx="762203" cy="132556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34F1820-C40F-6D39-A7FE-B71BE3E2C597}"/>
              </a:ext>
            </a:extLst>
          </p:cNvPr>
          <p:cNvSpPr txBox="1"/>
          <p:nvPr/>
        </p:nvSpPr>
        <p:spPr>
          <a:xfrm>
            <a:off x="5716389" y="5880571"/>
            <a:ext cx="445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Powerful server doing nothing most of the time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40A116-7AF0-C750-6E78-8A8BF38A62C9}"/>
              </a:ext>
            </a:extLst>
          </p:cNvPr>
          <p:cNvSpPr txBox="1"/>
          <p:nvPr/>
        </p:nvSpPr>
        <p:spPr>
          <a:xfrm>
            <a:off x="1128899" y="4654506"/>
            <a:ext cx="445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Many other requests waiting in the meanwhile</a:t>
            </a:r>
          </a:p>
        </p:txBody>
      </p:sp>
    </p:spTree>
    <p:extLst>
      <p:ext uri="{BB962C8B-B14F-4D97-AF65-F5344CB8AC3E}">
        <p14:creationId xmlns:p14="http://schemas.microsoft.com/office/powerpoint/2010/main" val="32997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6" grpId="0"/>
      <p:bldP spid="38" grpId="0"/>
      <p:bldP spid="40" grpId="0"/>
      <p:bldP spid="43" grpId="0" animBg="1"/>
      <p:bldP spid="50" grpId="0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A44-BDA3-16A2-68CA-38AA9C3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one design a web server?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E7-3531-1FE1-E716-7796D0F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other requests while waiting for one to finish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A77D-71E7-8A89-EBCD-A556CFE29B1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E79-81B3-3788-959B-E5DA50F56F1A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5F7A0-6DB1-F1CF-FDB9-BB4DFC169138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51E7EE-EE7F-9CE7-E019-D393266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63EF1256-7B0F-99B9-B77B-8B56757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2BDC40CC-11B6-0BBD-770D-1A8FEA0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418E836-6DC9-43D6-C2FE-0EAFDD1F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EA8D81AA-C71C-D174-39E0-7114B22A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B45B7-CBB8-30D6-4511-8DF33FA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7B37D13-7052-42BF-2FA8-C664003C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6" name="Picture 15" descr="A group of people playing chess&#10;&#10;Description automatically generated with medium confidence">
            <a:extLst>
              <a:ext uri="{FF2B5EF4-FFF2-40B4-BE49-F238E27FC236}">
                <a16:creationId xmlns:a16="http://schemas.microsoft.com/office/drawing/2014/main" id="{30DFD3CD-E0E1-62D4-14E1-C24548A70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783" y="2702896"/>
            <a:ext cx="5646153" cy="3789979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94513237-0FBF-43F8-B843-A0553FF83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300" y="4001294"/>
            <a:ext cx="897805" cy="67813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4F3B4275-D27C-90BD-25F5-6EBE29DFD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685" y="3686801"/>
            <a:ext cx="897805" cy="67813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DAB19C9A-8EDF-8C60-A897-B919F846A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651" y="3515984"/>
            <a:ext cx="897805" cy="678130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6D8C0BB3-B886-C32B-3428-384378857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519" y="3321797"/>
            <a:ext cx="897805" cy="678130"/>
          </a:xfrm>
          <a:prstGeom prst="rect">
            <a:avLst/>
          </a:prstGeom>
        </p:spPr>
      </p:pic>
      <p:pic>
        <p:nvPicPr>
          <p:cNvPr id="38" name="Picture 25">
            <a:extLst>
              <a:ext uri="{FF2B5EF4-FFF2-40B4-BE49-F238E27FC236}">
                <a16:creationId xmlns:a16="http://schemas.microsoft.com/office/drawing/2014/main" id="{F7F0FC4D-138C-9A9E-DFB1-731EFB51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46" y="2127534"/>
            <a:ext cx="735507" cy="9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7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A44-BDA3-16A2-68CA-38AA9C3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E7-3531-1FE1-E716-7796D0F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requests in parallel with other requests</a:t>
            </a:r>
          </a:p>
          <a:p>
            <a:r>
              <a:rPr lang="en-US" dirty="0"/>
              <a:t>One design: multiprocessing/multithreading (MP/MT)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A77D-71E7-8A89-EBCD-A556CFE29B1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fork</a:t>
            </a:r>
            <a:r>
              <a:rPr lang="en-US" sz="2000" dirty="0">
                <a:latin typeface="Courier" pitchFamily="2" charset="0"/>
              </a:rPr>
              <a:t>()</a:t>
            </a: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E79-81B3-3788-959B-E5DA50F56F1A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5F7A0-6DB1-F1CF-FDB9-BB4DFC169138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51E7EE-EE7F-9CE7-E019-D393266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63EF1256-7B0F-99B9-B77B-8B56757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2BDC40CC-11B6-0BBD-770D-1A8FEA0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418E836-6DC9-43D6-C2FE-0EAFDD1F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70A645-7883-2418-AD68-D830BC55F03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214932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>
            <a:extLst>
              <a:ext uri="{FF2B5EF4-FFF2-40B4-BE49-F238E27FC236}">
                <a16:creationId xmlns:a16="http://schemas.microsoft.com/office/drawing/2014/main" id="{EA8D81AA-C71C-D174-39E0-7114B22A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B45B7-CBB8-30D6-4511-8DF33FA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7B37D13-7052-42BF-2FA8-C664003C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2F62901D-8F90-DA5A-4B8A-0D04C4C1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0" y="2966805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A43C7-2497-BD60-6971-5AD21956DF80}"/>
              </a:ext>
            </a:extLst>
          </p:cNvPr>
          <p:cNvCxnSpPr/>
          <p:nvPr/>
        </p:nvCxnSpPr>
        <p:spPr>
          <a:xfrm>
            <a:off x="2207211" y="3782558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47F420-81E5-E36D-9D33-2434DFE6E990}"/>
              </a:ext>
            </a:extLst>
          </p:cNvPr>
          <p:cNvSpPr txBox="1"/>
          <p:nvPr/>
        </p:nvSpPr>
        <p:spPr>
          <a:xfrm>
            <a:off x="2088674" y="327329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pic>
        <p:nvPicPr>
          <p:cNvPr id="19" name="Picture 25">
            <a:extLst>
              <a:ext uri="{FF2B5EF4-FFF2-40B4-BE49-F238E27FC236}">
                <a16:creationId xmlns:a16="http://schemas.microsoft.com/office/drawing/2014/main" id="{62691BF3-9A5F-2523-C622-52D9192C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33" y="3048620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E124094F-C016-47A7-0A0C-C139C524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2" y="3048620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6AC21E-8E88-5E27-7D6D-EFD0538D3321}"/>
              </a:ext>
            </a:extLst>
          </p:cNvPr>
          <p:cNvSpPr txBox="1"/>
          <p:nvPr/>
        </p:nvSpPr>
        <p:spPr>
          <a:xfrm>
            <a:off x="882262" y="425427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691165-06E4-A6CC-EF9D-F2BA304C2D91}"/>
              </a:ext>
            </a:extLst>
          </p:cNvPr>
          <p:cNvSpPr txBox="1"/>
          <p:nvPr/>
        </p:nvSpPr>
        <p:spPr>
          <a:xfrm>
            <a:off x="3303853" y="4034692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D879C9-C706-14EE-87DC-9EBDDD298081}"/>
              </a:ext>
            </a:extLst>
          </p:cNvPr>
          <p:cNvSpPr txBox="1"/>
          <p:nvPr/>
        </p:nvSpPr>
        <p:spPr>
          <a:xfrm>
            <a:off x="4744950" y="3908696"/>
            <a:ext cx="137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send()</a:t>
            </a:r>
          </a:p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BFF3859-0B59-0967-ED00-B780FCC6D6A4}"/>
              </a:ext>
            </a:extLst>
          </p:cNvPr>
          <p:cNvSpPr/>
          <p:nvPr/>
        </p:nvSpPr>
        <p:spPr>
          <a:xfrm>
            <a:off x="1338073" y="4417621"/>
            <a:ext cx="2739384" cy="466403"/>
          </a:xfrm>
          <a:custGeom>
            <a:avLst/>
            <a:gdLst>
              <a:gd name="connsiteX0" fmla="*/ 2628285 w 2739384"/>
              <a:gd name="connsiteY0" fmla="*/ 0 h 807522"/>
              <a:gd name="connsiteX1" fmla="*/ 2545158 w 2739384"/>
              <a:gd name="connsiteY1" fmla="*/ 332509 h 807522"/>
              <a:gd name="connsiteX2" fmla="*/ 835111 w 2739384"/>
              <a:gd name="connsiteY2" fmla="*/ 261257 h 807522"/>
              <a:gd name="connsiteX3" fmla="*/ 86966 w 2739384"/>
              <a:gd name="connsiteY3" fmla="*/ 475013 h 807522"/>
              <a:gd name="connsiteX4" fmla="*/ 86966 w 2739384"/>
              <a:gd name="connsiteY4" fmla="*/ 724395 h 807522"/>
              <a:gd name="connsiteX5" fmla="*/ 728233 w 2739384"/>
              <a:gd name="connsiteY5" fmla="*/ 807522 h 8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9384" h="807522">
                <a:moveTo>
                  <a:pt x="2628285" y="0"/>
                </a:moveTo>
                <a:cubicBezTo>
                  <a:pt x="2736152" y="144483"/>
                  <a:pt x="2844020" y="288966"/>
                  <a:pt x="2545158" y="332509"/>
                </a:cubicBezTo>
                <a:cubicBezTo>
                  <a:pt x="2246296" y="376052"/>
                  <a:pt x="1244810" y="237506"/>
                  <a:pt x="835111" y="261257"/>
                </a:cubicBezTo>
                <a:cubicBezTo>
                  <a:pt x="425412" y="285008"/>
                  <a:pt x="211657" y="397823"/>
                  <a:pt x="86966" y="475013"/>
                </a:cubicBezTo>
                <a:cubicBezTo>
                  <a:pt x="-37725" y="552203"/>
                  <a:pt x="-19912" y="668977"/>
                  <a:pt x="86966" y="724395"/>
                </a:cubicBezTo>
                <a:cubicBezTo>
                  <a:pt x="193844" y="779813"/>
                  <a:pt x="461038" y="793667"/>
                  <a:pt x="728233" y="80752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6DD93E-549C-7691-A526-E4DE3DBA636F}"/>
              </a:ext>
            </a:extLst>
          </p:cNvPr>
          <p:cNvCxnSpPr/>
          <p:nvPr/>
        </p:nvCxnSpPr>
        <p:spPr>
          <a:xfrm>
            <a:off x="2088674" y="4908736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5A19557-8E6F-AD50-486B-426215BF24DF}"/>
              </a:ext>
            </a:extLst>
          </p:cNvPr>
          <p:cNvSpPr txBox="1"/>
          <p:nvPr/>
        </p:nvSpPr>
        <p:spPr>
          <a:xfrm>
            <a:off x="1974677" y="493613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id="{A0517264-97EB-9D27-6240-EE00232D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33" y="4659352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5F765267-0D77-CFDB-728E-F24DB09E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52" y="4659352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F03D301-E5DE-8FE6-4841-6DD896DA24CB}"/>
              </a:ext>
            </a:extLst>
          </p:cNvPr>
          <p:cNvSpPr txBox="1"/>
          <p:nvPr/>
        </p:nvSpPr>
        <p:spPr>
          <a:xfrm>
            <a:off x="2955853" y="564542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91A28B-FEE1-158B-E4FC-1DEE2381E678}"/>
              </a:ext>
            </a:extLst>
          </p:cNvPr>
          <p:cNvSpPr txBox="1"/>
          <p:nvPr/>
        </p:nvSpPr>
        <p:spPr>
          <a:xfrm>
            <a:off x="4396950" y="5519428"/>
            <a:ext cx="137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send()</a:t>
            </a:r>
          </a:p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pic>
        <p:nvPicPr>
          <p:cNvPr id="31" name="Picture 25">
            <a:extLst>
              <a:ext uri="{FF2B5EF4-FFF2-40B4-BE49-F238E27FC236}">
                <a16:creationId xmlns:a16="http://schemas.microsoft.com/office/drawing/2014/main" id="{9F7EAC56-6E9B-7F54-FC64-BF7E901C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04" y="4659352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A23C19-C0F5-0736-35B8-DFAEFCC3C91B}"/>
              </a:ext>
            </a:extLst>
          </p:cNvPr>
          <p:cNvSpPr txBox="1"/>
          <p:nvPr/>
        </p:nvSpPr>
        <p:spPr>
          <a:xfrm>
            <a:off x="5605802" y="5519428"/>
            <a:ext cx="137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send()</a:t>
            </a:r>
          </a:p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2983B-A9F8-C88F-2342-0EBE441B6612}"/>
              </a:ext>
            </a:extLst>
          </p:cNvPr>
          <p:cNvSpPr txBox="1"/>
          <p:nvPr/>
        </p:nvSpPr>
        <p:spPr>
          <a:xfrm>
            <a:off x="30460" y="5957498"/>
            <a:ext cx="449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Great to avoid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blocking</a:t>
            </a:r>
            <a:r>
              <a:rPr lang="en-US" sz="2400" dirty="0">
                <a:latin typeface="Helvetica" pitchFamily="2" charset="0"/>
              </a:rPr>
              <a:t> (disk I/O, </a:t>
            </a:r>
            <a:r>
              <a:rPr lang="en-US" sz="2400" dirty="0" err="1">
                <a:latin typeface="Helvetica" pitchFamily="2" charset="0"/>
              </a:rPr>
              <a:t>fastCGI</a:t>
            </a:r>
            <a:r>
              <a:rPr lang="en-US" sz="2400" dirty="0">
                <a:latin typeface="Helvetica" pitchFamily="2" charset="0"/>
              </a:rPr>
              <a:t>, …)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DA5758-8908-2A5D-C899-E93B661200F6}"/>
              </a:ext>
            </a:extLst>
          </p:cNvPr>
          <p:cNvSpPr txBox="1"/>
          <p:nvPr/>
        </p:nvSpPr>
        <p:spPr>
          <a:xfrm>
            <a:off x="4163955" y="6276886"/>
            <a:ext cx="532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Overhead grows with # connections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047591-D839-61E4-B103-25451FD7BD42}"/>
              </a:ext>
            </a:extLst>
          </p:cNvPr>
          <p:cNvSpPr txBox="1"/>
          <p:nvPr/>
        </p:nvSpPr>
        <p:spPr>
          <a:xfrm>
            <a:off x="9259057" y="5934926"/>
            <a:ext cx="227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more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193B92-8116-EB18-F0A4-2BBAD21D61ED}"/>
              </a:ext>
            </a:extLst>
          </p:cNvPr>
          <p:cNvSpPr txBox="1"/>
          <p:nvPr/>
        </p:nvSpPr>
        <p:spPr>
          <a:xfrm>
            <a:off x="9667744" y="6372996"/>
            <a:ext cx="227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longer lived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0E8C-97D0-8319-CBCB-F08EAD078F5C}"/>
              </a:ext>
            </a:extLst>
          </p:cNvPr>
          <p:cNvCxnSpPr/>
          <p:nvPr/>
        </p:nvCxnSpPr>
        <p:spPr>
          <a:xfrm flipV="1">
            <a:off x="9373721" y="6165758"/>
            <a:ext cx="520397" cy="26395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8177BF-7D9A-8B29-2325-49E53CA09E59}"/>
              </a:ext>
            </a:extLst>
          </p:cNvPr>
          <p:cNvCxnSpPr>
            <a:cxnSpLocks/>
          </p:cNvCxnSpPr>
          <p:nvPr/>
        </p:nvCxnSpPr>
        <p:spPr>
          <a:xfrm>
            <a:off x="9373721" y="6592624"/>
            <a:ext cx="520397" cy="555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9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 animBg="1"/>
      <p:bldP spid="26" grpId="0"/>
      <p:bldP spid="29" grpId="0"/>
      <p:bldP spid="30" grpId="0"/>
      <p:bldP spid="32" grpId="0"/>
      <p:bldP spid="16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Distributed routing</a:t>
            </a:r>
          </a:p>
        </p:txBody>
      </p:sp>
    </p:spTree>
    <p:extLst>
      <p:ext uri="{BB962C8B-B14F-4D97-AF65-F5344CB8AC3E}">
        <p14:creationId xmlns:p14="http://schemas.microsoft.com/office/powerpoint/2010/main" val="14979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1247F-6C77-434A-A41F-542AB0306F5C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F3C0E98A-7F80-9942-9DAA-6421B58A6D41}"/>
              </a:ext>
            </a:extLst>
          </p:cNvPr>
          <p:cNvSpPr/>
          <p:nvPr/>
        </p:nvSpPr>
        <p:spPr>
          <a:xfrm>
            <a:off x="5100651" y="2129624"/>
            <a:ext cx="5106030" cy="4371947"/>
          </a:xfrm>
          <a:custGeom>
            <a:avLst/>
            <a:gdLst>
              <a:gd name="connsiteX0" fmla="*/ 2690 w 5106030"/>
              <a:gd name="connsiteY0" fmla="*/ 2133457 h 4371947"/>
              <a:gd name="connsiteX1" fmla="*/ 188041 w 5106030"/>
              <a:gd name="connsiteY1" fmla="*/ 1181987 h 4371947"/>
              <a:gd name="connsiteX2" fmla="*/ 1201295 w 5106030"/>
              <a:gd name="connsiteY2" fmla="*/ 774214 h 4371947"/>
              <a:gd name="connsiteX3" fmla="*/ 1102441 w 5106030"/>
              <a:gd name="connsiteY3" fmla="*/ 2343522 h 4371947"/>
              <a:gd name="connsiteX4" fmla="*/ 1176581 w 5106030"/>
              <a:gd name="connsiteY4" fmla="*/ 3603911 h 4371947"/>
              <a:gd name="connsiteX5" fmla="*/ 2115695 w 5106030"/>
              <a:gd name="connsiteY5" fmla="*/ 1330268 h 4371947"/>
              <a:gd name="connsiteX6" fmla="*/ 2696463 w 5106030"/>
              <a:gd name="connsiteY6" fmla="*/ 32808 h 4371947"/>
              <a:gd name="connsiteX7" fmla="*/ 3128949 w 5106030"/>
              <a:gd name="connsiteY7" fmla="*/ 2640084 h 4371947"/>
              <a:gd name="connsiteX8" fmla="*/ 3783857 w 5106030"/>
              <a:gd name="connsiteY8" fmla="*/ 4357673 h 4371947"/>
              <a:gd name="connsiteX9" fmla="*/ 4933035 w 5106030"/>
              <a:gd name="connsiteY9" fmla="*/ 3393846 h 4371947"/>
              <a:gd name="connsiteX10" fmla="*/ 4760041 w 5106030"/>
              <a:gd name="connsiteY10" fmla="*/ 2232311 h 4371947"/>
              <a:gd name="connsiteX11" fmla="*/ 4475835 w 5106030"/>
              <a:gd name="connsiteY11" fmla="*/ 1107846 h 4371947"/>
              <a:gd name="connsiteX12" fmla="*/ 5106030 w 5106030"/>
              <a:gd name="connsiteY12" fmla="*/ 490008 h 4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6030" h="4371947">
                <a:moveTo>
                  <a:pt x="2690" y="2133457"/>
                </a:moveTo>
                <a:cubicBezTo>
                  <a:pt x="-4518" y="1770992"/>
                  <a:pt x="-11726" y="1408527"/>
                  <a:pt x="188041" y="1181987"/>
                </a:cubicBezTo>
                <a:cubicBezTo>
                  <a:pt x="387808" y="955447"/>
                  <a:pt x="1048895" y="580625"/>
                  <a:pt x="1201295" y="774214"/>
                </a:cubicBezTo>
                <a:cubicBezTo>
                  <a:pt x="1353695" y="967803"/>
                  <a:pt x="1106560" y="1871906"/>
                  <a:pt x="1102441" y="2343522"/>
                </a:cubicBezTo>
                <a:cubicBezTo>
                  <a:pt x="1098322" y="2815138"/>
                  <a:pt x="1007705" y="3772787"/>
                  <a:pt x="1176581" y="3603911"/>
                </a:cubicBezTo>
                <a:cubicBezTo>
                  <a:pt x="1345457" y="3435035"/>
                  <a:pt x="1862381" y="1925452"/>
                  <a:pt x="2115695" y="1330268"/>
                </a:cubicBezTo>
                <a:cubicBezTo>
                  <a:pt x="2369009" y="735084"/>
                  <a:pt x="2527587" y="-185495"/>
                  <a:pt x="2696463" y="32808"/>
                </a:cubicBezTo>
                <a:cubicBezTo>
                  <a:pt x="2865339" y="251111"/>
                  <a:pt x="2947717" y="1919273"/>
                  <a:pt x="3128949" y="2640084"/>
                </a:cubicBezTo>
                <a:cubicBezTo>
                  <a:pt x="3310181" y="3360895"/>
                  <a:pt x="3483176" y="4232046"/>
                  <a:pt x="3783857" y="4357673"/>
                </a:cubicBezTo>
                <a:cubicBezTo>
                  <a:pt x="4084538" y="4483300"/>
                  <a:pt x="4770338" y="3748073"/>
                  <a:pt x="4933035" y="3393846"/>
                </a:cubicBezTo>
                <a:cubicBezTo>
                  <a:pt x="5095732" y="3039619"/>
                  <a:pt x="4836241" y="2613311"/>
                  <a:pt x="4760041" y="2232311"/>
                </a:cubicBezTo>
                <a:cubicBezTo>
                  <a:pt x="4683841" y="1851311"/>
                  <a:pt x="4418170" y="1398230"/>
                  <a:pt x="4475835" y="1107846"/>
                </a:cubicBezTo>
                <a:cubicBezTo>
                  <a:pt x="4533500" y="817462"/>
                  <a:pt x="4819765" y="653735"/>
                  <a:pt x="5106030" y="490008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ot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6" grpId="0"/>
      <p:bldP spid="34" grpId="0" animBg="1"/>
      <p:bldP spid="50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948690" y="1373111"/>
            <a:ext cx="894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 (</a:t>
            </a:r>
            <a:r>
              <a:rPr lang="en-US" sz="2400" dirty="0" err="1">
                <a:solidFill>
                  <a:srgbClr val="C00000"/>
                </a:solidFill>
                <a:latin typeface="Helvetica" pitchFamily="2" charset="0"/>
              </a:rPr>
              <a:t>AS</a:t>
            </a:r>
            <a:r>
              <a:rPr lang="en-US" sz="2400" dirty="0" err="1">
                <a:latin typeface="Helvetica" pitchFamily="2" charset="0"/>
              </a:rPr>
              <a:t>’es</a:t>
            </a:r>
            <a:r>
              <a:rPr lang="en-US" sz="2400" dirty="0">
                <a:latin typeface="Helvetica" pitchFamily="2" charset="0"/>
              </a:rPr>
              <a:t>):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96773" y="4737721"/>
            <a:ext cx="2977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e.g., AT&amp;T has little  commercial interest in revealing its internal network structure to Verizon.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141217" y="3915229"/>
            <a:ext cx="297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Message exchanges must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 reveal internal  network details.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604FDD-2DD3-4D40-940A-98FB98D66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029" y="4275302"/>
            <a:ext cx="977536" cy="799802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1EDDF9B-559F-914C-9415-EFE387D6F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48803E-6D43-C54A-B65C-0F51F64581A9}"/>
              </a:ext>
            </a:extLst>
          </p:cNvPr>
          <p:cNvSpPr txBox="1"/>
          <p:nvPr/>
        </p:nvSpPr>
        <p:spPr>
          <a:xfrm>
            <a:off x="366038" y="5619285"/>
            <a:ext cx="440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work with “incomplete” information about its neighbors’ internal topology.</a:t>
            </a:r>
          </a:p>
        </p:txBody>
      </p:sp>
    </p:spTree>
    <p:extLst>
      <p:ext uri="{BB962C8B-B14F-4D97-AF65-F5344CB8AC3E}">
        <p14:creationId xmlns:p14="http://schemas.microsoft.com/office/powerpoint/2010/main" val="24453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</a:t>
            </a:r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/>
              <a:t>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93371" y="1372778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Internet today: &gt; 70,000 unique autonomous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1504144" y="1866554"/>
            <a:ext cx="780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 Internet routers: &gt; 800,000 forwarding table entries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F937AB-919F-EC46-B0C2-4C6FA727F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389" y="4127222"/>
            <a:ext cx="977536" cy="7998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69AECDB-6B77-BE44-9D56-0AC4B6149BD2}"/>
              </a:ext>
            </a:extLst>
          </p:cNvPr>
          <p:cNvSpPr txBox="1"/>
          <p:nvPr/>
        </p:nvSpPr>
        <p:spPr>
          <a:xfrm>
            <a:off x="87127" y="4149719"/>
            <a:ext cx="29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Keep messages &amp; tables as small as possible.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Don’t flood</a:t>
            </a:r>
          </a:p>
        </p:txBody>
      </p:sp>
      <p:pic>
        <p:nvPicPr>
          <p:cNvPr id="53" name="Picture 52" descr="Shape&#10;&#10;Description automatically generated with low confidence">
            <a:extLst>
              <a:ext uri="{FF2B5EF4-FFF2-40B4-BE49-F238E27FC236}">
                <a16:creationId xmlns:a16="http://schemas.microsoft.com/office/drawing/2014/main" id="{1BDB9BE1-63B9-4445-8378-C495DB49E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C12F54-3FE4-6F47-BBF1-C34C407B5907}"/>
              </a:ext>
            </a:extLst>
          </p:cNvPr>
          <p:cNvSpPr txBox="1"/>
          <p:nvPr/>
        </p:nvSpPr>
        <p:spPr>
          <a:xfrm>
            <a:off x="366037" y="5619285"/>
            <a:ext cx="476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be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incremental</a:t>
            </a:r>
            <a:r>
              <a:rPr lang="en-US" sz="2400" dirty="0">
                <a:latin typeface="Helvetica" pitchFamily="2" charset="0"/>
              </a:rPr>
              <a:t>: don’t recompute the whole table on every message exchanged.</a:t>
            </a:r>
          </a:p>
        </p:txBody>
      </p:sp>
    </p:spTree>
    <p:extLst>
      <p:ext uri="{BB962C8B-B14F-4D97-AF65-F5344CB8AC3E}">
        <p14:creationId xmlns:p14="http://schemas.microsoft.com/office/powerpoint/2010/main" val="9613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5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37CB-5CEB-194E-A2E8-82C1E47A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792C-6F14-D348-BF15-836B3377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uses </a:t>
            </a:r>
            <a:r>
              <a:rPr lang="en-US" dirty="0">
                <a:solidFill>
                  <a:srgbClr val="C00000"/>
                </a:solidFill>
              </a:rPr>
              <a:t>Border Gateway Protocol (BGP)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All </a:t>
            </a:r>
            <a:r>
              <a:rPr lang="en-US" dirty="0" err="1">
                <a:solidFill>
                  <a:srgbClr val="C00000"/>
                </a:solidFill>
              </a:rPr>
              <a:t>AS’es</a:t>
            </a:r>
            <a:r>
              <a:rPr lang="en-US" dirty="0">
                <a:solidFill>
                  <a:srgbClr val="C00000"/>
                </a:solidFill>
              </a:rPr>
              <a:t> speak BGP. </a:t>
            </a:r>
            <a:r>
              <a:rPr lang="en-US" dirty="0"/>
              <a:t>It is the glue that holds the Internet together</a:t>
            </a:r>
          </a:p>
          <a:p>
            <a:r>
              <a:rPr lang="en-US" dirty="0"/>
              <a:t>BGP is a </a:t>
            </a:r>
            <a:r>
              <a:rPr lang="en-US" dirty="0">
                <a:solidFill>
                  <a:srgbClr val="C00000"/>
                </a:solidFill>
              </a:rPr>
              <a:t>path vector protocol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9466FD-81C7-1843-9AF5-0FB13AF836FE}"/>
              </a:ext>
            </a:extLst>
          </p:cNvPr>
          <p:cNvGrpSpPr/>
          <p:nvPr/>
        </p:nvGrpSpPr>
        <p:grpSpPr>
          <a:xfrm>
            <a:off x="5709332" y="3845531"/>
            <a:ext cx="4404603" cy="1860511"/>
            <a:chOff x="8300523" y="1764680"/>
            <a:chExt cx="4821725" cy="18605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437E83-969D-0D4A-976E-75486C0B00D7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BB1E02-A922-F74A-AC67-839F6D3E8636}"/>
                </a:ext>
              </a:extLst>
            </p:cNvPr>
            <p:cNvGrpSpPr/>
            <p:nvPr/>
          </p:nvGrpSpPr>
          <p:grpSpPr>
            <a:xfrm>
              <a:off x="8300523" y="1764680"/>
              <a:ext cx="4821725" cy="1857446"/>
              <a:chOff x="8300523" y="1764680"/>
              <a:chExt cx="4821725" cy="185744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4E69BAC-48DA-DF40-9A1F-D451245EB3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1" y="2268320"/>
                <a:ext cx="1243955" cy="61857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200BE7E-6757-FE41-9948-0F4D03028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801" y="2307967"/>
                <a:ext cx="0" cy="52238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10EAB1-C1D0-FF46-BA63-A94E7A9B823D}"/>
                  </a:ext>
                </a:extLst>
              </p:cNvPr>
              <p:cNvSpPr txBox="1"/>
              <p:nvPr/>
            </p:nvSpPr>
            <p:spPr>
              <a:xfrm>
                <a:off x="9908785" y="176468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4878C1-FB36-D747-930E-DD04FFACB015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9B32F9-55DF-5740-AAD7-49B036FF55F0}"/>
              </a:ext>
            </a:extLst>
          </p:cNvPr>
          <p:cNvSpPr txBox="1"/>
          <p:nvPr/>
        </p:nvSpPr>
        <p:spPr>
          <a:xfrm>
            <a:off x="9254010" y="5056646"/>
            <a:ext cx="209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Path vector protocols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CB603-A168-7142-871B-991C103A1F74}"/>
              </a:ext>
            </a:extLst>
          </p:cNvPr>
          <p:cNvCxnSpPr>
            <a:cxnSpLocks/>
          </p:cNvCxnSpPr>
          <p:nvPr/>
        </p:nvCxnSpPr>
        <p:spPr>
          <a:xfrm>
            <a:off x="9405670" y="4349800"/>
            <a:ext cx="1040933" cy="55833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356F2B-9EA7-AE49-BAB7-818DD380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08" y="4699613"/>
            <a:ext cx="1508676" cy="1234371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E37C49FA-35F1-F549-9D44-A5BC429A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97" y="4816176"/>
            <a:ext cx="1634752" cy="10763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5FB8EF-B5A7-5A49-BD86-83EB6EE3AFE6}"/>
              </a:ext>
            </a:extLst>
          </p:cNvPr>
          <p:cNvSpPr txBox="1"/>
          <p:nvPr/>
        </p:nvSpPr>
        <p:spPr>
          <a:xfrm>
            <a:off x="1423485" y="5915120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Messages?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061FA-7DFC-2744-9ABB-2CCDB1729B3E}"/>
              </a:ext>
            </a:extLst>
          </p:cNvPr>
          <p:cNvSpPr txBox="1"/>
          <p:nvPr/>
        </p:nvSpPr>
        <p:spPr>
          <a:xfrm>
            <a:off x="3729760" y="5942568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Algorithm?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FEE36-6141-1347-3A71-3C6BD1C02C1B}"/>
              </a:ext>
            </a:extLst>
          </p:cNvPr>
          <p:cNvSpPr txBox="1"/>
          <p:nvPr/>
        </p:nvSpPr>
        <p:spPr>
          <a:xfrm>
            <a:off x="5709332" y="5862720"/>
            <a:ext cx="384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Applicable within a single AS, focus on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3684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1903</Words>
  <Application>Microsoft Macintosh PowerPoint</Application>
  <PresentationFormat>Widescreen</PresentationFormat>
  <Paragraphs>436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Calibri</vt:lpstr>
      <vt:lpstr>Courier</vt:lpstr>
      <vt:lpstr>Helvetica</vt:lpstr>
      <vt:lpstr>Tahoma</vt:lpstr>
      <vt:lpstr>Times New Roman</vt:lpstr>
      <vt:lpstr>ZapfDingbats</vt:lpstr>
      <vt:lpstr>Office Theme</vt:lpstr>
      <vt:lpstr>Service Delivery Architecture</vt:lpstr>
      <vt:lpstr>PowerPoint Presentation</vt:lpstr>
      <vt:lpstr> Internet  Routing</vt:lpstr>
      <vt:lpstr>PowerPoint Presentation</vt:lpstr>
      <vt:lpstr>The Internet is a large federated network</vt:lpstr>
      <vt:lpstr>The Internet is a large federated network</vt:lpstr>
      <vt:lpstr>The Internet is a large federated network</vt:lpstr>
      <vt:lpstr>The Internet is a large federated network</vt:lpstr>
      <vt:lpstr>Inter-domain Routing</vt:lpstr>
      <vt:lpstr>Q1. BGP Messages</vt:lpstr>
      <vt:lpstr>Q1. Next Hop</vt:lpstr>
      <vt:lpstr>Q1. Next Hop</vt:lpstr>
      <vt:lpstr>Q2. The algorithm</vt:lpstr>
      <vt:lpstr>Policies in BGP</vt:lpstr>
      <vt:lpstr>Policy arises from business relationships</vt:lpstr>
      <vt:lpstr>BGP Export Policy</vt:lpstr>
      <vt:lpstr>BGP Export Policy</vt:lpstr>
      <vt:lpstr>Impact of BGP export policies</vt:lpstr>
      <vt:lpstr>Thumb rules for export policy</vt:lpstr>
      <vt:lpstr>BGP Import Policy</vt:lpstr>
      <vt:lpstr>BGP Import Policy</vt:lpstr>
      <vt:lpstr>Q2. BGP Route Selection</vt:lpstr>
      <vt:lpstr>Example of route selection</vt:lpstr>
      <vt:lpstr>Example of route selection</vt:lpstr>
      <vt:lpstr>BGP Path Selection</vt:lpstr>
      <vt:lpstr>Application Architecture</vt:lpstr>
      <vt:lpstr>Components of an Internet Service</vt:lpstr>
      <vt:lpstr>Web Servers</vt:lpstr>
      <vt:lpstr>Overloaded with functionality</vt:lpstr>
      <vt:lpstr>How does one design a web server?</vt:lpstr>
      <vt:lpstr>How does one design a web server?</vt:lpstr>
      <vt:lpstr>Parallelism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2278</cp:revision>
  <dcterms:created xsi:type="dcterms:W3CDTF">2019-01-23T03:40:12Z</dcterms:created>
  <dcterms:modified xsi:type="dcterms:W3CDTF">2025-02-18T21:27:35Z</dcterms:modified>
</cp:coreProperties>
</file>