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469" r:id="rId2"/>
    <p:sldId id="461" r:id="rId3"/>
    <p:sldId id="462" r:id="rId4"/>
    <p:sldId id="389" r:id="rId5"/>
    <p:sldId id="464" r:id="rId6"/>
    <p:sldId id="292" r:id="rId7"/>
    <p:sldId id="390" r:id="rId8"/>
    <p:sldId id="335" r:id="rId9"/>
    <p:sldId id="465" r:id="rId10"/>
    <p:sldId id="466" r:id="rId11"/>
    <p:sldId id="467" r:id="rId12"/>
    <p:sldId id="468" r:id="rId13"/>
    <p:sldId id="313" r:id="rId14"/>
    <p:sldId id="337" r:id="rId15"/>
    <p:sldId id="303" r:id="rId16"/>
    <p:sldId id="302" r:id="rId17"/>
    <p:sldId id="304" r:id="rId18"/>
    <p:sldId id="319" r:id="rId19"/>
    <p:sldId id="520" r:id="rId20"/>
    <p:sldId id="505" r:id="rId21"/>
    <p:sldId id="518" r:id="rId22"/>
    <p:sldId id="519" r:id="rId23"/>
    <p:sldId id="522" r:id="rId24"/>
    <p:sldId id="526" r:id="rId25"/>
    <p:sldId id="501" r:id="rId26"/>
    <p:sldId id="529" r:id="rId27"/>
    <p:sldId id="482" r:id="rId28"/>
    <p:sldId id="533" r:id="rId29"/>
    <p:sldId id="273" r:id="rId30"/>
    <p:sldId id="436" r:id="rId31"/>
    <p:sldId id="53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6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3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Internet Architecture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</a:t>
            </a:r>
            <a:r>
              <a:rPr lang="en-US" sz="2800" dirty="0">
                <a:ea typeface="ＭＳ Ｐゴシック" charset="0"/>
              </a:rPr>
              <a:t>5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2717326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Layering and Protocols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7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organization at hosts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5790" y="1690688"/>
            <a:ext cx="428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Communication functions broken up and “stacked”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B58AD-251F-B67D-984A-5B2F50696D2A}"/>
              </a:ext>
            </a:extLst>
          </p:cNvPr>
          <p:cNvSpPr txBox="1"/>
          <p:nvPr/>
        </p:nvSpPr>
        <p:spPr>
          <a:xfrm>
            <a:off x="7779332" y="2922857"/>
            <a:ext cx="4282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depends on the one below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supports the one above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The interfaces between layers are well-defined and standardized.</a:t>
            </a:r>
          </a:p>
        </p:txBody>
      </p:sp>
    </p:spTree>
    <p:extLst>
      <p:ext uri="{BB962C8B-B14F-4D97-AF65-F5344CB8AC3E}">
        <p14:creationId xmlns:p14="http://schemas.microsoft.com/office/powerpoint/2010/main" val="18201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70057-8F45-2F42-96DC-B1D953580D86}"/>
              </a:ext>
            </a:extLst>
          </p:cNvPr>
          <p:cNvSpPr txBox="1"/>
          <p:nvPr/>
        </p:nvSpPr>
        <p:spPr>
          <a:xfrm>
            <a:off x="401934" y="260419"/>
            <a:ext cx="1165943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itchFamily="2" charset="0"/>
              </a:rPr>
              <a:t>Internet software and hardware</a:t>
            </a:r>
          </a:p>
          <a:p>
            <a:pPr algn="ctr"/>
            <a:r>
              <a:rPr lang="en-US" sz="4400" dirty="0">
                <a:latin typeface="Helvetica" pitchFamily="2" charset="0"/>
              </a:rPr>
              <a:t>are arranged in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layers.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Layering provides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modularity</a:t>
            </a:r>
            <a:endParaRPr lang="en-US" sz="4400" dirty="0">
              <a:latin typeface="Helvetica" pitchFamily="2" charset="0"/>
            </a:endParaRP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Each layer: well-defined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function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&amp; interfaces</a:t>
            </a:r>
            <a:r>
              <a:rPr lang="en-US" sz="4400" dirty="0">
                <a:latin typeface="Helvetica" pitchFamily="2" charset="0"/>
              </a:rPr>
              <a:t> to layers above &amp; below it.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	Functionality is implemented in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protocols.</a:t>
            </a:r>
          </a:p>
          <a:p>
            <a:pPr algn="ctr"/>
            <a:endParaRPr lang="en-US" sz="44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96390-692D-924F-A6DC-1BA9A495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14" y="1769829"/>
            <a:ext cx="1915886" cy="25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3746004B-BF15-F748-83E0-46861FB3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95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Protocols consist of two things</a:t>
            </a:r>
          </a:p>
          <a:p>
            <a:pPr>
              <a:defRPr/>
            </a:pPr>
            <a:endParaRPr lang="en-US" altLang="en-US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Message format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structure of messages exchanged with an endpoint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Actions</a:t>
            </a:r>
            <a:endParaRPr lang="en-US" altLang="en-US" i="1" dirty="0">
              <a:ea typeface="MS PGothic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operations upon receiving, or not receiving, messages</a:t>
            </a:r>
          </a:p>
          <a:p>
            <a:pPr lvl="1"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Example of a Zoom conversation: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Message format:  English words and sentences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Actions: when a word is heard, say “yes”; when nothing is heard for more than 3 seconds, say “can you hear me?”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0CF2639D-2FEE-A04B-A468-12F1EBED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4FC94-A655-6242-8F2E-FF73B67051E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85816-10FF-8F40-807D-12613BD4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Protocols: The “rules” of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A84DA530-6D10-1F41-81ED-BC667F4AD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0251" y="1674812"/>
            <a:ext cx="9923059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Standardized by the Internet Engineering Task Force (IETF)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>
                <a:ea typeface="ＭＳ Ｐゴシック" charset="0"/>
                <a:cs typeface="+mn-cs"/>
              </a:rPr>
              <a:t>hrough documents called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RFCs </a:t>
            </a:r>
            <a:r>
              <a:rPr lang="en-US" dirty="0">
                <a:ea typeface="ＭＳ Ｐゴシック" charset="0"/>
                <a:cs typeface="+mn-cs"/>
              </a:rPr>
              <a:t>(“Request For Comments”)</a:t>
            </a:r>
          </a:p>
          <a:p>
            <a:pPr>
              <a:lnSpc>
                <a:spcPct val="90000"/>
              </a:lnSpc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Layering of protocols</a:t>
            </a:r>
            <a:endParaRPr lang="en-US" dirty="0">
              <a:solidFill>
                <a:srgbClr val="C00000"/>
              </a:solidFill>
              <a:ea typeface="ＭＳ Ｐゴシック" charset="0"/>
              <a:cs typeface="+mn-cs"/>
            </a:endParaRPr>
          </a:p>
        </p:txBody>
      </p:sp>
      <p:grpSp>
        <p:nvGrpSpPr>
          <p:cNvPr id="52228" name="Group 4">
            <a:extLst>
              <a:ext uri="{FF2B5EF4-FFF2-40B4-BE49-F238E27FC236}">
                <a16:creationId xmlns:a16="http://schemas.microsoft.com/office/drawing/2014/main" id="{D6559106-C6E9-6849-BC47-F915F4168FD3}"/>
              </a:ext>
            </a:extLst>
          </p:cNvPr>
          <p:cNvGrpSpPr>
            <a:grpSpLocks/>
          </p:cNvGrpSpPr>
          <p:nvPr/>
        </p:nvGrpSpPr>
        <p:grpSpPr bwMode="auto">
          <a:xfrm>
            <a:off x="1862139" y="3844924"/>
            <a:ext cx="3876675" cy="2876551"/>
            <a:chOff x="1695" y="1256"/>
            <a:chExt cx="2442" cy="1812"/>
          </a:xfrm>
        </p:grpSpPr>
        <p:sp>
          <p:nvSpPr>
            <p:cNvPr id="52234" name="Rectangle 5">
              <a:extLst>
                <a:ext uri="{FF2B5EF4-FFF2-40B4-BE49-F238E27FC236}">
                  <a16:creationId xmlns:a16="http://schemas.microsoft.com/office/drawing/2014/main" id="{B4B54830-9602-234F-B8AB-EC161F57C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5" name="Rectangle 6">
              <a:extLst>
                <a:ext uri="{FF2B5EF4-FFF2-40B4-BE49-F238E27FC236}">
                  <a16:creationId xmlns:a16="http://schemas.microsoft.com/office/drawing/2014/main" id="{D9C317F9-39B1-1947-A91F-1E7BF15CE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6" name="Rectangle 7">
              <a:extLst>
                <a:ext uri="{FF2B5EF4-FFF2-40B4-BE49-F238E27FC236}">
                  <a16:creationId xmlns:a16="http://schemas.microsoft.com/office/drawing/2014/main" id="{0D3302FF-ADA1-BE42-836A-53CDE3B1C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0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7" name="Rectangle 8">
              <a:extLst>
                <a:ext uri="{FF2B5EF4-FFF2-40B4-BE49-F238E27FC236}">
                  <a16:creationId xmlns:a16="http://schemas.microsoft.com/office/drawing/2014/main" id="{9C1516BA-2CEC-FC48-B534-0F99F242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09"/>
              <a:ext cx="3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HTTP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8" name="Rectangle 9">
              <a:extLst>
                <a:ext uri="{FF2B5EF4-FFF2-40B4-BE49-F238E27FC236}">
                  <a16:creationId xmlns:a16="http://schemas.microsoft.com/office/drawing/2014/main" id="{4245879E-A437-7242-BC98-2974CA5F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130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9" name="Rectangle 10">
              <a:extLst>
                <a:ext uri="{FF2B5EF4-FFF2-40B4-BE49-F238E27FC236}">
                  <a16:creationId xmlns:a16="http://schemas.microsoft.com/office/drawing/2014/main" id="{EF753C66-8E63-144A-BB35-06AB53D17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313"/>
              <a:ext cx="3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RTSP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0" name="Rectangle 11">
              <a:extLst>
                <a:ext uri="{FF2B5EF4-FFF2-40B4-BE49-F238E27FC236}">
                  <a16:creationId xmlns:a16="http://schemas.microsoft.com/office/drawing/2014/main" id="{C53A0A95-8D5C-B943-BA1D-BD78FA0D5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1" name="Rectangle 12">
              <a:extLst>
                <a:ext uri="{FF2B5EF4-FFF2-40B4-BE49-F238E27FC236}">
                  <a16:creationId xmlns:a16="http://schemas.microsoft.com/office/drawing/2014/main" id="{51DF6A8C-9E16-7348-A046-29255025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2" name="Rectangle 13">
              <a:extLst>
                <a:ext uri="{FF2B5EF4-FFF2-40B4-BE49-F238E27FC236}">
                  <a16:creationId xmlns:a16="http://schemas.microsoft.com/office/drawing/2014/main" id="{F1E1A890-F5A0-E54B-97D3-6BAD8DA30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3" name="Rectangle 14">
              <a:extLst>
                <a:ext uri="{FF2B5EF4-FFF2-40B4-BE49-F238E27FC236}">
                  <a16:creationId xmlns:a16="http://schemas.microsoft.com/office/drawing/2014/main" id="{E2CA6957-AD7F-5448-95F2-BD21C5B04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4" name="Rectangle 15">
              <a:extLst>
                <a:ext uri="{FF2B5EF4-FFF2-40B4-BE49-F238E27FC236}">
                  <a16:creationId xmlns:a16="http://schemas.microsoft.com/office/drawing/2014/main" id="{4C2935EC-A8F8-9940-BD59-F05F5D23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5" name="Freeform 16">
              <a:extLst>
                <a:ext uri="{FF2B5EF4-FFF2-40B4-BE49-F238E27FC236}">
                  <a16:creationId xmlns:a16="http://schemas.microsoft.com/office/drawing/2014/main" id="{1978953F-EAA7-984D-96EF-95F6E5CE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17">
              <a:extLst>
                <a:ext uri="{FF2B5EF4-FFF2-40B4-BE49-F238E27FC236}">
                  <a16:creationId xmlns:a16="http://schemas.microsoft.com/office/drawing/2014/main" id="{166CA67C-2800-9E43-BA53-BC46E9F1A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8" name="Rectangle 19">
              <a:extLst>
                <a:ext uri="{FF2B5EF4-FFF2-40B4-BE49-F238E27FC236}">
                  <a16:creationId xmlns:a16="http://schemas.microsoft.com/office/drawing/2014/main" id="{2C573628-7C83-4D4C-93D2-46C5B8E1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52250" name="Line 21">
              <a:extLst>
                <a:ext uri="{FF2B5EF4-FFF2-40B4-BE49-F238E27FC236}">
                  <a16:creationId xmlns:a16="http://schemas.microsoft.com/office/drawing/2014/main" id="{92E85669-0F7E-6848-903E-0069CB14C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2">
              <a:extLst>
                <a:ext uri="{FF2B5EF4-FFF2-40B4-BE49-F238E27FC236}">
                  <a16:creationId xmlns:a16="http://schemas.microsoft.com/office/drawing/2014/main" id="{CB2A07B9-9AF3-0447-8BC1-121331728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3">
              <a:extLst>
                <a:ext uri="{FF2B5EF4-FFF2-40B4-BE49-F238E27FC236}">
                  <a16:creationId xmlns:a16="http://schemas.microsoft.com/office/drawing/2014/main" id="{9E2DCE63-B409-7C40-B265-BED85D301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1505"/>
              <a:ext cx="196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4">
              <a:extLst>
                <a:ext uri="{FF2B5EF4-FFF2-40B4-BE49-F238E27FC236}">
                  <a16:creationId xmlns:a16="http://schemas.microsoft.com/office/drawing/2014/main" id="{E65A0747-109D-8440-AB58-F188652BA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25">
              <a:extLst>
                <a:ext uri="{FF2B5EF4-FFF2-40B4-BE49-F238E27FC236}">
                  <a16:creationId xmlns:a16="http://schemas.microsoft.com/office/drawing/2014/main" id="{CEF800EF-B33F-9E49-8817-B51CADD91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26">
              <a:extLst>
                <a:ext uri="{FF2B5EF4-FFF2-40B4-BE49-F238E27FC236}">
                  <a16:creationId xmlns:a16="http://schemas.microsoft.com/office/drawing/2014/main" id="{46F38A4F-0B40-9743-9E68-670B8BEC3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27">
              <a:extLst>
                <a:ext uri="{FF2B5EF4-FFF2-40B4-BE49-F238E27FC236}">
                  <a16:creationId xmlns:a16="http://schemas.microsoft.com/office/drawing/2014/main" id="{520BCB7D-A553-8147-90E5-C156CF003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28">
              <a:extLst>
                <a:ext uri="{FF2B5EF4-FFF2-40B4-BE49-F238E27FC236}">
                  <a16:creationId xmlns:a16="http://schemas.microsoft.com/office/drawing/2014/main" id="{9AFFD85F-FA50-4B4C-989C-DB40E9A8D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Line 29">
              <a:extLst>
                <a:ext uri="{FF2B5EF4-FFF2-40B4-BE49-F238E27FC236}">
                  <a16:creationId xmlns:a16="http://schemas.microsoft.com/office/drawing/2014/main" id="{AC9C72BD-B003-684D-BA34-315A5EE60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0">
              <a:extLst>
                <a:ext uri="{FF2B5EF4-FFF2-40B4-BE49-F238E27FC236}">
                  <a16:creationId xmlns:a16="http://schemas.microsoft.com/office/drawing/2014/main" id="{79BC245E-B505-0D4D-AA0B-91E29C8B4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1">
              <a:extLst>
                <a:ext uri="{FF2B5EF4-FFF2-40B4-BE49-F238E27FC236}">
                  <a16:creationId xmlns:a16="http://schemas.microsoft.com/office/drawing/2014/main" id="{E95CD8F9-832A-AE4A-83EC-35AA26BDD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2">
              <a:extLst>
                <a:ext uri="{FF2B5EF4-FFF2-40B4-BE49-F238E27FC236}">
                  <a16:creationId xmlns:a16="http://schemas.microsoft.com/office/drawing/2014/main" id="{3BE520D6-9538-1C44-A2C8-2E402411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3">
              <a:extLst>
                <a:ext uri="{FF2B5EF4-FFF2-40B4-BE49-F238E27FC236}">
                  <a16:creationId xmlns:a16="http://schemas.microsoft.com/office/drawing/2014/main" id="{A50AD5DD-D117-0A47-8055-49259A5B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4">
              <a:extLst>
                <a:ext uri="{FF2B5EF4-FFF2-40B4-BE49-F238E27FC236}">
                  <a16:creationId xmlns:a16="http://schemas.microsoft.com/office/drawing/2014/main" id="{B564306D-2E20-5544-BAC0-DFF53CAA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35">
              <a:extLst>
                <a:ext uri="{FF2B5EF4-FFF2-40B4-BE49-F238E27FC236}">
                  <a16:creationId xmlns:a16="http://schemas.microsoft.com/office/drawing/2014/main" id="{06A91249-C043-784C-8798-313FFBA8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36">
              <a:extLst>
                <a:ext uri="{FF2B5EF4-FFF2-40B4-BE49-F238E27FC236}">
                  <a16:creationId xmlns:a16="http://schemas.microsoft.com/office/drawing/2014/main" id="{36EE2529-308E-AD4C-AA49-3F67E56A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Freeform 37">
              <a:extLst>
                <a:ext uri="{FF2B5EF4-FFF2-40B4-BE49-F238E27FC236}">
                  <a16:creationId xmlns:a16="http://schemas.microsoft.com/office/drawing/2014/main" id="{64CEC26E-525D-6B49-901C-32A724B3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38">
              <a:extLst>
                <a:ext uri="{FF2B5EF4-FFF2-40B4-BE49-F238E27FC236}">
                  <a16:creationId xmlns:a16="http://schemas.microsoft.com/office/drawing/2014/main" id="{5C3D9ADD-7482-D140-A479-52661904E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9" name="Rectangle 1">
            <a:extLst>
              <a:ext uri="{FF2B5EF4-FFF2-40B4-BE49-F238E27FC236}">
                <a16:creationId xmlns:a16="http://schemas.microsoft.com/office/drawing/2014/main" id="{D2E86360-1514-6C44-9786-B32D5012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1" y="3844924"/>
            <a:ext cx="838200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30" name="TextBox 3">
            <a:extLst>
              <a:ext uri="{FF2B5EF4-FFF2-40B4-BE49-F238E27FC236}">
                <a16:creationId xmlns:a16="http://schemas.microsoft.com/office/drawing/2014/main" id="{2052792C-F61E-814D-A4F3-7DB13FE7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1" y="3827463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HTTPS</a:t>
            </a:r>
          </a:p>
        </p:txBody>
      </p:sp>
      <p:cxnSp>
        <p:nvCxnSpPr>
          <p:cNvPr id="52231" name="Straight Connector 5">
            <a:extLst>
              <a:ext uri="{FF2B5EF4-FFF2-40B4-BE49-F238E27FC236}">
                <a16:creationId xmlns:a16="http://schemas.microsoft.com/office/drawing/2014/main" id="{4A15B5EA-47C3-8F4D-AC19-7F1A72FD57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2538" y="4240212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32" name="Straight Connector 7">
            <a:extLst>
              <a:ext uri="{FF2B5EF4-FFF2-40B4-BE49-F238E27FC236}">
                <a16:creationId xmlns:a16="http://schemas.microsoft.com/office/drawing/2014/main" id="{0E86587D-8F06-9541-B206-F4C4F78CC5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27402" y="4240212"/>
            <a:ext cx="731837" cy="438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52233" name="Slide Number Placeholder 1">
            <a:extLst>
              <a:ext uri="{FF2B5EF4-FFF2-40B4-BE49-F238E27FC236}">
                <a16:creationId xmlns:a16="http://schemas.microsoft.com/office/drawing/2014/main" id="{4D0FB718-D770-FB49-82FF-3B50B3B0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A6B76B-F4A0-ED41-A305-7A27D6920DF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780C91-3A1C-4B40-BA39-3CDA6443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protocols of the Internet</a:t>
            </a:r>
            <a:endParaRPr lang="en-US" dirty="0"/>
          </a:p>
        </p:txBody>
      </p:sp>
      <p:pic>
        <p:nvPicPr>
          <p:cNvPr id="4" name="Picture 3" descr="A piece of cake on a plate&#10;&#10;Description automatically generated">
            <a:extLst>
              <a:ext uri="{FF2B5EF4-FFF2-40B4-BE49-F238E27FC236}">
                <a16:creationId xmlns:a16="http://schemas.microsoft.com/office/drawing/2014/main" id="{67F68AA8-5782-A245-B5EF-E3D406F7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78" y="2603531"/>
            <a:ext cx="1327827" cy="9958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12609F-47C6-BC57-138D-9D8C740B29F3}"/>
              </a:ext>
            </a:extLst>
          </p:cNvPr>
          <p:cNvGrpSpPr/>
          <p:nvPr/>
        </p:nvGrpSpPr>
        <p:grpSpPr>
          <a:xfrm>
            <a:off x="6556692" y="3104091"/>
            <a:ext cx="4033022" cy="3378730"/>
            <a:chOff x="7742505" y="2343737"/>
            <a:chExt cx="4033022" cy="3378730"/>
          </a:xfrm>
        </p:grpSpPr>
        <p:sp>
          <p:nvSpPr>
            <p:cNvPr id="5" name="Arc 8">
              <a:extLst>
                <a:ext uri="{FF2B5EF4-FFF2-40B4-BE49-F238E27FC236}">
                  <a16:creationId xmlns:a16="http://schemas.microsoft.com/office/drawing/2014/main" id="{141C86F7-0A7E-C143-334E-297C720465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13311" y="2358180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8">
              <a:extLst>
                <a:ext uri="{FF2B5EF4-FFF2-40B4-BE49-F238E27FC236}">
                  <a16:creationId xmlns:a16="http://schemas.microsoft.com/office/drawing/2014/main" id="{53BF9BF3-B987-A1EC-220D-CBFB734AA3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46353" y="2343737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8">
              <a:extLst>
                <a:ext uri="{FF2B5EF4-FFF2-40B4-BE49-F238E27FC236}">
                  <a16:creationId xmlns:a16="http://schemas.microsoft.com/office/drawing/2014/main" id="{DB0AC0E3-D53A-22A3-5C51-7C8AAEEBC3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140624" y="4044874"/>
              <a:ext cx="1634903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rc 8">
              <a:extLst>
                <a:ext uri="{FF2B5EF4-FFF2-40B4-BE49-F238E27FC236}">
                  <a16:creationId xmlns:a16="http://schemas.microsoft.com/office/drawing/2014/main" id="{1708B2BA-0CF9-9D2E-F451-AE7B21F0DA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42505" y="4033476"/>
              <a:ext cx="1718414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614C928-7F6B-2C8E-6269-FA13D290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469" y="2511177"/>
              <a:ext cx="685800" cy="3810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HT</a:t>
              </a:r>
              <a:r>
                <a:rPr lang="en-US" altLang="en-US" sz="2000" b="0" dirty="0">
                  <a:solidFill>
                    <a:schemeClr val="bg1"/>
                  </a:solidFill>
                </a:rPr>
                <a:t>TP</a:t>
              </a:r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826DBE78-724D-F973-503F-339644D3D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46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F</a:t>
              </a:r>
              <a:r>
                <a:rPr lang="en-US" altLang="en-US" sz="2000" b="0" dirty="0">
                  <a:solidFill>
                    <a:srgbClr val="000000"/>
                  </a:solidFill>
                </a:rPr>
                <a:t>TP</a:t>
              </a: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EEED2A3-AD4B-27A2-893B-AC8005793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0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TFTP</a:t>
              </a: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EF911E8-698A-68A4-6146-6D79947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28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NV</a:t>
              </a: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037B7DC8-9969-394A-C3E0-FF8320ADC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7469" y="3196977"/>
              <a:ext cx="685800" cy="381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D1471109-9D96-AA44-C286-75D8AC328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0069" y="3196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1F3FD5E-E7CA-AFDD-307C-65EDDD13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1869" y="3958977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7C8A203-2937-9626-322D-444B05300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269" y="4720977"/>
              <a:ext cx="685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chemeClr val="bg1"/>
                  </a:solidFill>
                </a:rPr>
                <a:t>Ether</a:t>
              </a:r>
              <a:endParaRPr lang="en-US" altLang="en-US" sz="2000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A5B573F-33E1-32F9-812F-0CFC6E94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000000"/>
                  </a:solidFill>
                </a:rPr>
                <a:t>ATM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0D16EC1C-1B7B-5018-3B4E-315964D1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34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</a:rPr>
                <a:t>WiFi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59EFC3AD-0E9C-0F82-13B1-E31B5FAFD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5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…</a:t>
              </a:r>
              <a:endParaRPr lang="en-US" altLang="en-US" sz="2000" b="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0" name="AutoShape 32">
              <a:extLst>
                <a:ext uri="{FF2B5EF4-FFF2-40B4-BE49-F238E27FC236}">
                  <a16:creationId xmlns:a16="http://schemas.microsoft.com/office/drawing/2014/main" id="{20B2CBFA-C591-3BB1-73B9-C498AE70D3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89369" y="2892177"/>
              <a:ext cx="3810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33">
              <a:extLst>
                <a:ext uri="{FF2B5EF4-FFF2-40B4-BE49-F238E27FC236}">
                  <a16:creationId xmlns:a16="http://schemas.microsoft.com/office/drawing/2014/main" id="{CCE1C7B9-BD71-0D0F-159E-74D9A3F0BC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703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4">
              <a:extLst>
                <a:ext uri="{FF2B5EF4-FFF2-40B4-BE49-F238E27FC236}">
                  <a16:creationId xmlns:a16="http://schemas.microsoft.com/office/drawing/2014/main" id="{CF64EF5C-8467-4010-B7F8-0CDA7F0BF7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1657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35">
              <a:extLst>
                <a:ext uri="{FF2B5EF4-FFF2-40B4-BE49-F238E27FC236}">
                  <a16:creationId xmlns:a16="http://schemas.microsoft.com/office/drawing/2014/main" id="{C61664A6-3909-B1F4-E637-AAFF58D903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848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6">
              <a:extLst>
                <a:ext uri="{FF2B5EF4-FFF2-40B4-BE49-F238E27FC236}">
                  <a16:creationId xmlns:a16="http://schemas.microsoft.com/office/drawing/2014/main" id="{78F7127C-6D11-DB2C-F613-80C305EBFD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70369" y="3577977"/>
              <a:ext cx="9144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37">
              <a:extLst>
                <a:ext uri="{FF2B5EF4-FFF2-40B4-BE49-F238E27FC236}">
                  <a16:creationId xmlns:a16="http://schemas.microsoft.com/office/drawing/2014/main" id="{C033335E-D369-435F-F073-38CDAD2883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84769" y="3577977"/>
              <a:ext cx="8382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8">
              <a:extLst>
                <a:ext uri="{FF2B5EF4-FFF2-40B4-BE49-F238E27FC236}">
                  <a16:creationId xmlns:a16="http://schemas.microsoft.com/office/drawing/2014/main" id="{EE9A981A-2591-AC3E-6EA2-1C5B93D51F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7847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39">
              <a:extLst>
                <a:ext uri="{FF2B5EF4-FFF2-40B4-BE49-F238E27FC236}">
                  <a16:creationId xmlns:a16="http://schemas.microsoft.com/office/drawing/2014/main" id="{970C0D25-8D38-CF3C-D9A8-DE213BD77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131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0">
              <a:extLst>
                <a:ext uri="{FF2B5EF4-FFF2-40B4-BE49-F238E27FC236}">
                  <a16:creationId xmlns:a16="http://schemas.microsoft.com/office/drawing/2014/main" id="{E1361606-CD10-F0E7-35A4-A71BA4C56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56169" y="4339977"/>
              <a:ext cx="228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703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57" name="Cloud 56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6508" y="2787861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75896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5680" y="3581396"/>
            <a:ext cx="762000" cy="304800"/>
            <a:chOff x="4113213" y="3733800"/>
            <a:chExt cx="762000" cy="30480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7267" y="5742710"/>
            <a:ext cx="1143000" cy="304800"/>
            <a:chOff x="4114800" y="4800600"/>
            <a:chExt cx="1143000" cy="304800"/>
          </a:xfrm>
        </p:grpSpPr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0800000">
              <a:off x="4648200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 rot="10800000">
              <a:off x="4419600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 rot="10800000">
              <a:off x="41910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 rot="10800000">
              <a:off x="4114800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8049689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02435" y="3581396"/>
            <a:ext cx="762000" cy="304800"/>
            <a:chOff x="7237413" y="3733800"/>
            <a:chExt cx="762000" cy="304800"/>
          </a:xfrm>
        </p:grpSpPr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 rot="10800000">
              <a:off x="73898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 rot="10800000">
              <a:off x="72374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50035" y="4662057"/>
            <a:ext cx="914400" cy="304800"/>
            <a:chOff x="7085013" y="4343400"/>
            <a:chExt cx="914400" cy="304800"/>
          </a:xfrm>
        </p:grpSpPr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 rot="10800000">
              <a:off x="7389813" y="43434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 rot="10800000">
              <a:off x="7161213" y="4343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 rot="10800000">
              <a:off x="7085013" y="4343400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21435" y="5742710"/>
            <a:ext cx="1143000" cy="304800"/>
            <a:chOff x="6856413" y="4800600"/>
            <a:chExt cx="1143000" cy="304800"/>
          </a:xfrm>
        </p:grpSpPr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 rot="10800000">
              <a:off x="7389813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 rot="10800000">
              <a:off x="7161213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 rot="10800000">
              <a:off x="6932613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 rot="10800000">
              <a:off x="6856413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7267" y="4662057"/>
            <a:ext cx="983671" cy="304801"/>
            <a:chOff x="3117267" y="4662057"/>
            <a:chExt cx="983671" cy="304801"/>
          </a:xfrm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69" name="Picture 43" descr="MCj030408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89" y="4809052"/>
            <a:ext cx="1228512" cy="8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4515968" y="5742710"/>
            <a:ext cx="2755173" cy="920081"/>
            <a:chOff x="3151779" y="2249903"/>
            <a:chExt cx="3974373" cy="2231085"/>
          </a:xfrm>
        </p:grpSpPr>
        <p:sp>
          <p:nvSpPr>
            <p:cNvPr id="71" name="Cloud 70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86564" y="2720667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52957" y="3240466"/>
            <a:ext cx="34199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takes on </a:t>
            </a:r>
            <a:r>
              <a:rPr lang="en-US" sz="26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headers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 (metadata) at each layer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31405" y="2191411"/>
            <a:ext cx="306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starts as an 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app “payload” 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38" y="1631064"/>
            <a:ext cx="918599" cy="560347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cxnSpLocks/>
          </p:cNvCxnSpPr>
          <p:nvPr/>
        </p:nvCxnSpPr>
        <p:spPr>
          <a:xfrm flipH="1">
            <a:off x="4056739" y="3616010"/>
            <a:ext cx="717269" cy="1038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4181900" y="4084297"/>
            <a:ext cx="470795" cy="5755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4424095" y="4163091"/>
            <a:ext cx="407035" cy="152210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3832127" y="2498536"/>
            <a:ext cx="775163" cy="1171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13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567750" y="1349102"/>
            <a:ext cx="73261" cy="25155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515894" y="1349102"/>
            <a:ext cx="627726" cy="26611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4561" y="2187446"/>
            <a:ext cx="465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Routers have network and link layers too!</a:t>
            </a:r>
          </a:p>
        </p:txBody>
      </p:sp>
    </p:spTree>
    <p:extLst>
      <p:ext uri="{BB962C8B-B14F-4D97-AF65-F5344CB8AC3E}">
        <p14:creationId xmlns:p14="http://schemas.microsoft.com/office/powerpoint/2010/main" val="73666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74A5D2EC-32CC-224A-8385-989EC633B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90385" cy="453072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Communication over the Internet is a complex problem.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Layering simplifies understanding, testing, maintaining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Easy to </a:t>
            </a:r>
            <a:r>
              <a:rPr lang="en-US" dirty="0">
                <a:ea typeface="ＭＳ Ｐゴシック" charset="0"/>
              </a:rPr>
              <a:t>improve or </a:t>
            </a:r>
            <a:r>
              <a:rPr lang="en-US" dirty="0">
                <a:ea typeface="ＭＳ Ｐゴシック" charset="0"/>
                <a:cs typeface="+mn-cs"/>
              </a:rPr>
              <a:t>replace protocol at one layer without affecting others</a:t>
            </a: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9F9AB108-9B79-C746-B70C-A9AF1F64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074F5-B3CD-F348-BBD1-08993E3EFF7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BA482-0AFC-5448-92A7-69F96D86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Layering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3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CEBB-993F-58FE-878D-84823CB8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Resolution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B8C65-6FDF-7017-47EE-191A3259C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4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2B1-3E1F-A7B1-B10E-E751C6D2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E9DD8-A690-ABEC-56D2-521B07234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402"/>
            <a:ext cx="11153172" cy="4439236"/>
          </a:xfrm>
        </p:spPr>
        <p:txBody>
          <a:bodyPr>
            <a:noAutofit/>
          </a:bodyPr>
          <a:lstStyle/>
          <a:p>
            <a:r>
              <a:rPr lang="en-US" sz="3200" dirty="0"/>
              <a:t>The Internet is an example of a computer network</a:t>
            </a: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Endpoint or Host:</a:t>
            </a:r>
            <a:r>
              <a:rPr lang="en-US" altLang="en-US" sz="3200" dirty="0">
                <a:ea typeface="ＭＳ Ｐゴシック" charset="0"/>
              </a:rPr>
              <a:t> Machine running user application</a:t>
            </a:r>
          </a:p>
          <a:p>
            <a:pPr>
              <a:defRPr/>
            </a:pPr>
            <a:r>
              <a:rPr lang="en-US" altLang="en-US" sz="3200" b="0" dirty="0">
                <a:solidFill>
                  <a:srgbClr val="C00000"/>
                </a:solidFill>
                <a:ea typeface="ＭＳ Ｐゴシック" charset="0"/>
              </a:rPr>
              <a:t>Packet:</a:t>
            </a:r>
            <a:r>
              <a:rPr lang="en-US" altLang="en-US" sz="3200" dirty="0">
                <a:ea typeface="ＭＳ Ｐゴシック" charset="0"/>
              </a:rPr>
              <a:t> a unit of data transmission (ex: 1500 bytes)</a:t>
            </a: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Link:</a:t>
            </a:r>
            <a:r>
              <a:rPr lang="en-US" altLang="en-US" sz="3200" dirty="0">
                <a:ea typeface="ＭＳ Ｐゴシック" charset="0"/>
              </a:rPr>
              <a:t> physical communication channel between two or more machines</a:t>
            </a:r>
            <a:endParaRPr lang="en-US" altLang="en-US" sz="3200" b="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Router:</a:t>
            </a:r>
            <a:r>
              <a:rPr lang="en-US" altLang="en-US" sz="3200" dirty="0">
                <a:ea typeface="ＭＳ Ｐゴシック" charset="0"/>
              </a:rPr>
              <a:t> A machine that processes packets moving them from one link to another towards a destination</a:t>
            </a: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Network:</a:t>
            </a:r>
            <a:r>
              <a:rPr lang="en-US" altLang="en-US" sz="3200" dirty="0">
                <a:ea typeface="ＭＳ Ｐゴシック" charset="0"/>
              </a:rPr>
              <a:t> Collection of interconnected machines</a:t>
            </a:r>
          </a:p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</a:rPr>
              <a:t>Address:</a:t>
            </a:r>
            <a:r>
              <a:rPr lang="en-US" altLang="en-US" sz="3200" dirty="0">
                <a:ea typeface="ＭＳ Ｐゴシック" charset="0"/>
              </a:rPr>
              <a:t> a unique name given to a machine</a:t>
            </a:r>
            <a:endParaRPr lang="en-US" sz="3200" dirty="0"/>
          </a:p>
        </p:txBody>
      </p:sp>
      <p:pic>
        <p:nvPicPr>
          <p:cNvPr id="4" name="Picture 18" descr="Router Clip Art">
            <a:extLst>
              <a:ext uri="{FF2B5EF4-FFF2-40B4-BE49-F238E27FC236}">
                <a16:creationId xmlns:a16="http://schemas.microsoft.com/office/drawing/2014/main" id="{FF32A7CD-6259-2A01-1E48-891128180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85" y="73025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Router Clip Art">
            <a:extLst>
              <a:ext uri="{FF2B5EF4-FFF2-40B4-BE49-F238E27FC236}">
                <a16:creationId xmlns:a16="http://schemas.microsoft.com/office/drawing/2014/main" id="{1576B67D-2A10-C095-BB6E-7C3EED67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05" y="760199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1">
            <a:extLst>
              <a:ext uri="{FF2B5EF4-FFF2-40B4-BE49-F238E27FC236}">
                <a16:creationId xmlns:a16="http://schemas.microsoft.com/office/drawing/2014/main" id="{81A618B7-4A5B-A099-516D-AAD95347DE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4924" y="1097089"/>
            <a:ext cx="659131" cy="204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25">
            <a:extLst>
              <a:ext uri="{FF2B5EF4-FFF2-40B4-BE49-F238E27FC236}">
                <a16:creationId xmlns:a16="http://schemas.microsoft.com/office/drawing/2014/main" id="{705E7049-9C38-002E-6DFE-06D4B6E31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5555" y="1116342"/>
            <a:ext cx="401681" cy="6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26">
            <a:extLst>
              <a:ext uri="{FF2B5EF4-FFF2-40B4-BE49-F238E27FC236}">
                <a16:creationId xmlns:a16="http://schemas.microsoft.com/office/drawing/2014/main" id="{2A4EABBC-62F7-7954-1CA0-88D47EB5A5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3096" y="1092314"/>
            <a:ext cx="6886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A788E456-1567-1434-8B75-38CB5EA4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48" y="863714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D48598C9-9679-F79F-AEDB-D6674E8C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6" y="925625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06BCC-62CD-CA4A-73E4-EAC9422BD26A}"/>
              </a:ext>
            </a:extLst>
          </p:cNvPr>
          <p:cNvSpPr txBox="1"/>
          <p:nvPr/>
        </p:nvSpPr>
        <p:spPr>
          <a:xfrm>
            <a:off x="5324784" y="57519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host/</a:t>
            </a:r>
          </a:p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2507A-A63F-73B9-FDB9-F668F1C64C02}"/>
              </a:ext>
            </a:extLst>
          </p:cNvPr>
          <p:cNvSpPr txBox="1"/>
          <p:nvPr/>
        </p:nvSpPr>
        <p:spPr>
          <a:xfrm>
            <a:off x="8164983" y="394841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3CDA7-2E6F-5A2F-2CE3-01909FD1D6F3}"/>
              </a:ext>
            </a:extLst>
          </p:cNvPr>
          <p:cNvSpPr txBox="1"/>
          <p:nvPr/>
        </p:nvSpPr>
        <p:spPr>
          <a:xfrm>
            <a:off x="9735428" y="351734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3ABF1D-422F-CCBA-8BC7-E0D8E1B6D301}"/>
              </a:ext>
            </a:extLst>
          </p:cNvPr>
          <p:cNvSpPr txBox="1"/>
          <p:nvPr/>
        </p:nvSpPr>
        <p:spPr>
          <a:xfrm>
            <a:off x="8842871" y="1176679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830568-4741-1503-6C50-9D781837BB78}"/>
              </a:ext>
            </a:extLst>
          </p:cNvPr>
          <p:cNvSpPr txBox="1"/>
          <p:nvPr/>
        </p:nvSpPr>
        <p:spPr>
          <a:xfrm>
            <a:off x="7120348" y="1163510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383C38-40FF-ADEE-7D1A-93562FF9AC22}"/>
              </a:ext>
            </a:extLst>
          </p:cNvPr>
          <p:cNvSpPr txBox="1"/>
          <p:nvPr/>
        </p:nvSpPr>
        <p:spPr>
          <a:xfrm>
            <a:off x="10616558" y="1176679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DD739-D6DD-2527-2EF4-35C91C79150D}"/>
              </a:ext>
            </a:extLst>
          </p:cNvPr>
          <p:cNvSpPr txBox="1"/>
          <p:nvPr/>
        </p:nvSpPr>
        <p:spPr>
          <a:xfrm>
            <a:off x="10616558" y="154441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host/</a:t>
            </a:r>
          </a:p>
          <a:p>
            <a:pPr algn="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pic>
        <p:nvPicPr>
          <p:cNvPr id="18" name="Picture 17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AE39F0DB-472D-1086-916A-7FB3CA821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048" y="509095"/>
            <a:ext cx="577099" cy="409083"/>
          </a:xfrm>
          <a:prstGeom prst="rect">
            <a:avLst/>
          </a:prstGeom>
        </p:spPr>
      </p:pic>
      <p:pic>
        <p:nvPicPr>
          <p:cNvPr id="19" name="Picture 18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D4AA7303-B548-80B4-D489-0228C90D2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983" y="572323"/>
            <a:ext cx="577099" cy="4090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051507-6125-84B4-688E-BD86BB0CCB68}"/>
              </a:ext>
            </a:extLst>
          </p:cNvPr>
          <p:cNvSpPr txBox="1"/>
          <p:nvPr/>
        </p:nvSpPr>
        <p:spPr>
          <a:xfrm>
            <a:off x="7217229" y="141514"/>
            <a:ext cx="18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271A68-5409-479C-735A-4099D134C6C3}"/>
              </a:ext>
            </a:extLst>
          </p:cNvPr>
          <p:cNvSpPr txBox="1"/>
          <p:nvPr/>
        </p:nvSpPr>
        <p:spPr>
          <a:xfrm>
            <a:off x="5634988" y="1431698"/>
            <a:ext cx="1962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IP: 10.0.0.1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93A3A-AB24-6F47-B396-70B4C585D314}"/>
              </a:ext>
            </a:extLst>
          </p:cNvPr>
          <p:cNvSpPr txBox="1"/>
          <p:nvPr/>
        </p:nvSpPr>
        <p:spPr>
          <a:xfrm>
            <a:off x="10192901" y="2127952"/>
            <a:ext cx="1962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IP: 128.0.0.2</a:t>
            </a:r>
          </a:p>
        </p:txBody>
      </p:sp>
    </p:spTree>
    <p:extLst>
      <p:ext uri="{BB962C8B-B14F-4D97-AF65-F5344CB8AC3E}">
        <p14:creationId xmlns:p14="http://schemas.microsoft.com/office/powerpoint/2010/main" val="32849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57" name="Cloud 56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6508" y="2787861"/>
              <a:ext cx="3371278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600" dirty="0"/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C02449-2208-DF77-ABAB-09C041A77ADF}"/>
              </a:ext>
            </a:extLst>
          </p:cNvPr>
          <p:cNvSpPr txBox="1"/>
          <p:nvPr/>
        </p:nvSpPr>
        <p:spPr>
          <a:xfrm>
            <a:off x="8815228" y="1834687"/>
            <a:ext cx="241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Google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CB8D6-A5AD-34D0-C813-D1192C57B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75" y="1947368"/>
            <a:ext cx="7000258" cy="6745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46AB68-2330-58CD-3E8E-051A30F56B10}"/>
              </a:ext>
            </a:extLst>
          </p:cNvPr>
          <p:cNvSpPr txBox="1"/>
          <p:nvPr/>
        </p:nvSpPr>
        <p:spPr>
          <a:xfrm>
            <a:off x="1822831" y="2074188"/>
            <a:ext cx="241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" pitchFamily="2" charset="0"/>
              </a:rPr>
              <a:t>google.com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883992-F85C-067F-A4D5-34D984D0EDA7}"/>
              </a:ext>
            </a:extLst>
          </p:cNvPr>
          <p:cNvSpPr txBox="1"/>
          <p:nvPr/>
        </p:nvSpPr>
        <p:spPr>
          <a:xfrm>
            <a:off x="545335" y="2797296"/>
            <a:ext cx="7533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Machines communicate using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IP addresses</a:t>
            </a:r>
            <a:r>
              <a:rPr lang="en-US" sz="2400" dirty="0">
                <a:latin typeface="Helvetica" pitchFamily="2" charset="0"/>
              </a:rPr>
              <a:t>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ports</a:t>
            </a:r>
          </a:p>
          <a:p>
            <a:r>
              <a:rPr lang="en-US" sz="2400" dirty="0">
                <a:latin typeface="Helvetica" pitchFamily="2" charset="0"/>
              </a:rPr>
              <a:t>IP addresses: ~12 digits (IPv4) or more</a:t>
            </a:r>
          </a:p>
          <a:p>
            <a:r>
              <a:rPr lang="en-US" sz="2400" dirty="0">
                <a:latin typeface="Helvetica" pitchFamily="2" charset="0"/>
              </a:rPr>
              <a:t>Ports: fixed based on application (e.g., 80: web)</a:t>
            </a:r>
          </a:p>
        </p:txBody>
      </p:sp>
      <p:pic>
        <p:nvPicPr>
          <p:cNvPr id="19" name="Picture 1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94F95F2-2C4F-FAFF-AC62-BAA30550F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267" y="3896736"/>
            <a:ext cx="705103" cy="13051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17DEBC-8E8D-1968-F40E-BC331B14624F}"/>
              </a:ext>
            </a:extLst>
          </p:cNvPr>
          <p:cNvSpPr txBox="1"/>
          <p:nvPr/>
        </p:nvSpPr>
        <p:spPr>
          <a:xfrm>
            <a:off x="545335" y="4195764"/>
            <a:ext cx="528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Need a way to turn human-readable addresses into Internet addresses.</a:t>
            </a:r>
          </a:p>
        </p:txBody>
      </p:sp>
      <p:pic>
        <p:nvPicPr>
          <p:cNvPr id="21" name="Picture 20" descr="Text, letter&#10;&#10;Description automatically generated">
            <a:extLst>
              <a:ext uri="{FF2B5EF4-FFF2-40B4-BE49-F238E27FC236}">
                <a16:creationId xmlns:a16="http://schemas.microsoft.com/office/drawing/2014/main" id="{9199C2D2-FB96-7C15-CC33-403128E44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656" y="2683160"/>
            <a:ext cx="2805088" cy="210381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5571523-7B95-24E7-130E-3A31F8E0FC5E}"/>
              </a:ext>
            </a:extLst>
          </p:cNvPr>
          <p:cNvSpPr/>
          <p:nvPr/>
        </p:nvSpPr>
        <p:spPr>
          <a:xfrm>
            <a:off x="10041653" y="3747869"/>
            <a:ext cx="812075" cy="561703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F5F970-CA5C-DDBF-BE10-BCEF94A4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F4C99A-4801-BD6B-1CA9-7461ADA5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171C13-835D-D8D7-3526-9F72D58B533F}"/>
              </a:ext>
            </a:extLst>
          </p:cNvPr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84ECE1-5FB4-CB8D-6529-76F43C68364B}"/>
              </a:ext>
            </a:extLst>
          </p:cNvPr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7639FA-B6DE-88D9-864C-AB83C6EAE387}"/>
              </a:ext>
            </a:extLst>
          </p:cNvPr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36FB76-B536-B2DA-2EFA-0EB37780B5F6}"/>
              </a:ext>
            </a:extLst>
          </p:cNvPr>
          <p:cNvSpPr txBox="1"/>
          <p:nvPr/>
        </p:nvSpPr>
        <p:spPr>
          <a:xfrm>
            <a:off x="1038046" y="5228228"/>
            <a:ext cx="241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Ask someone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3BAD30-F306-01CC-31AD-EAA0A64689D4}"/>
              </a:ext>
            </a:extLst>
          </p:cNvPr>
          <p:cNvSpPr txBox="1"/>
          <p:nvPr/>
        </p:nvSpPr>
        <p:spPr>
          <a:xfrm>
            <a:off x="4735591" y="5231706"/>
            <a:ext cx="241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Ask everyone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1F2847-1884-41DF-0D25-E55A212A0600}"/>
              </a:ext>
            </a:extLst>
          </p:cNvPr>
          <p:cNvSpPr txBox="1"/>
          <p:nvPr/>
        </p:nvSpPr>
        <p:spPr>
          <a:xfrm>
            <a:off x="8434014" y="5228228"/>
            <a:ext cx="241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Tell everyone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34C158-3875-2A5A-97D2-A69CE5DABE25}"/>
              </a:ext>
            </a:extLst>
          </p:cNvPr>
          <p:cNvSpPr txBox="1"/>
          <p:nvPr/>
        </p:nvSpPr>
        <p:spPr>
          <a:xfrm>
            <a:off x="988022" y="5765436"/>
            <a:ext cx="260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Directory service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67E7A9-0849-0768-F5F1-F0D246721833}"/>
              </a:ext>
            </a:extLst>
          </p:cNvPr>
          <p:cNvSpPr txBox="1"/>
          <p:nvPr/>
        </p:nvSpPr>
        <p:spPr>
          <a:xfrm>
            <a:off x="4642062" y="5758404"/>
            <a:ext cx="260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Query broadcast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E74F55-9EC7-22A9-D68F-0FB17CC9161F}"/>
              </a:ext>
            </a:extLst>
          </p:cNvPr>
          <p:cNvSpPr txBox="1"/>
          <p:nvPr/>
        </p:nvSpPr>
        <p:spPr>
          <a:xfrm>
            <a:off x="8078889" y="5731035"/>
            <a:ext cx="312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Information flooding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C8F89A-BC03-11BE-0A38-E8EBE18672E8}"/>
              </a:ext>
            </a:extLst>
          </p:cNvPr>
          <p:cNvSpPr txBox="1"/>
          <p:nvPr/>
        </p:nvSpPr>
        <p:spPr>
          <a:xfrm>
            <a:off x="709612" y="6252258"/>
            <a:ext cx="856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Asking “someone” could involve asking many machines… </a:t>
            </a:r>
          </a:p>
        </p:txBody>
      </p:sp>
    </p:spTree>
    <p:extLst>
      <p:ext uri="{BB962C8B-B14F-4D97-AF65-F5344CB8AC3E}">
        <p14:creationId xmlns:p14="http://schemas.microsoft.com/office/powerpoint/2010/main" val="21468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5">
            <a:extLst>
              <a:ext uri="{FF2B5EF4-FFF2-40B4-BE49-F238E27FC236}">
                <a16:creationId xmlns:a16="http://schemas.microsoft.com/office/drawing/2014/main" id="{F5F83FCE-4FCC-5944-BBE6-A7B92D78C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579" y="4046169"/>
            <a:ext cx="10101901" cy="2566988"/>
          </a:xfrm>
        </p:spPr>
        <p:txBody>
          <a:bodyPr>
            <a:normAutofit/>
          </a:bodyPr>
          <a:lstStyle/>
          <a:p>
            <a:r>
              <a:rPr lang="en-US" altLang="en-US" dirty="0"/>
              <a:t>Key idea: Implement a </a:t>
            </a:r>
            <a:r>
              <a:rPr lang="en-US" altLang="en-US" dirty="0">
                <a:solidFill>
                  <a:srgbClr val="C00000"/>
                </a:solidFill>
              </a:rPr>
              <a:t>server</a:t>
            </a:r>
            <a:r>
              <a:rPr lang="en-US" altLang="en-US" dirty="0"/>
              <a:t> that looks up a table.</a:t>
            </a:r>
          </a:p>
          <a:p>
            <a:r>
              <a:rPr lang="en-US" altLang="en-US" dirty="0"/>
              <a:t>Will this scale?</a:t>
            </a:r>
          </a:p>
          <a:p>
            <a:pPr lvl="1"/>
            <a:r>
              <a:rPr lang="en-US" altLang="en-US" dirty="0"/>
              <a:t>Every new (changed) host needs to be (re)entered in this table</a:t>
            </a:r>
          </a:p>
          <a:p>
            <a:pPr lvl="1"/>
            <a:r>
              <a:rPr lang="en-US" altLang="en-US" dirty="0"/>
              <a:t>Performance: can the server serve billions of Internet users?</a:t>
            </a:r>
          </a:p>
          <a:p>
            <a:pPr lvl="1"/>
            <a:r>
              <a:rPr lang="en-US" altLang="en-US" dirty="0"/>
              <a:t>Failure: what if the server or the database crashes?</a:t>
            </a:r>
          </a:p>
          <a:p>
            <a:pPr lvl="1"/>
            <a:r>
              <a:rPr lang="en-US" altLang="en-US" dirty="0"/>
              <a:t>Security: What if someone “takes over” this server?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17F5CF3-9D09-1543-B981-846A444D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4F791E9-0A13-634C-9A94-3CE750F3F5A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CC8C853-08CF-4642-9AA4-73D4858E9A08}"/>
              </a:ext>
            </a:extLst>
          </p:cNvPr>
          <p:cNvGraphicFramePr>
            <a:graphicFrameLocks noGrp="1"/>
          </p:cNvGraphicFramePr>
          <p:nvPr/>
        </p:nvGraphicFramePr>
        <p:xfrm>
          <a:off x="6767061" y="329980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spotify.com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5" name="TextBox 21">
            <a:extLst>
              <a:ext uri="{FF2B5EF4-FFF2-40B4-BE49-F238E27FC236}">
                <a16:creationId xmlns:a16="http://schemas.microsoft.com/office/drawing/2014/main" id="{C31769EA-1C91-FD45-AE4A-E5E8C71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90" y="2489218"/>
            <a:ext cx="3304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QUERY </a:t>
            </a:r>
            <a:r>
              <a:rPr lang="en-US" altLang="en-US" sz="2400" dirty="0" err="1">
                <a:latin typeface="Helvetica" pitchFamily="2" charset="0"/>
              </a:rPr>
              <a:t>cs.rutgers.edu</a:t>
            </a:r>
            <a:endParaRPr lang="en-US" altLang="en-US" sz="2400" dirty="0">
              <a:latin typeface="Helvetica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2A6AB8-8794-004F-BC7C-3C5BD3BB2307}"/>
              </a:ext>
            </a:extLst>
          </p:cNvPr>
          <p:cNvCxnSpPr/>
          <p:nvPr/>
        </p:nvCxnSpPr>
        <p:spPr bwMode="auto">
          <a:xfrm>
            <a:off x="2926898" y="2492793"/>
            <a:ext cx="6392863" cy="0"/>
          </a:xfrm>
          <a:prstGeom prst="straightConnector1">
            <a:avLst/>
          </a:prstGeom>
          <a:ln w="50800"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17" name="Straight Arrow Connector 28">
            <a:extLst>
              <a:ext uri="{FF2B5EF4-FFF2-40B4-BE49-F238E27FC236}">
                <a16:creationId xmlns:a16="http://schemas.microsoft.com/office/drawing/2014/main" id="{B12756D7-E4D3-6C41-9463-4AD964C7EDE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41612" y="3423370"/>
            <a:ext cx="6708775" cy="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8" name="TextBox 29">
            <a:extLst>
              <a:ext uri="{FF2B5EF4-FFF2-40B4-BE49-F238E27FC236}">
                <a16:creationId xmlns:a16="http://schemas.microsoft.com/office/drawing/2014/main" id="{A5280324-D38E-364E-812C-CFEE359A0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90" y="3492589"/>
            <a:ext cx="3264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RESPONSE 128.6.4.2</a:t>
            </a:r>
          </a:p>
        </p:txBody>
      </p:sp>
      <p:sp>
        <p:nvSpPr>
          <p:cNvPr id="12319" name="TextBox 30">
            <a:extLst>
              <a:ext uri="{FF2B5EF4-FFF2-40B4-BE49-F238E27FC236}">
                <a16:creationId xmlns:a16="http://schemas.microsoft.com/office/drawing/2014/main" id="{982A0CD2-3816-5F4D-8FE6-C44F634B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693" y="2110421"/>
            <a:ext cx="3613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&lt;Client IP, </a:t>
            </a:r>
            <a:r>
              <a:rPr lang="en-US" altLang="en-US" sz="1600" dirty="0" err="1">
                <a:latin typeface="Helvetica" pitchFamily="2" charset="0"/>
              </a:rPr>
              <a:t>CPort</a:t>
            </a:r>
            <a:r>
              <a:rPr lang="en-US" altLang="en-US" sz="1600" dirty="0">
                <a:latin typeface="Helvetica" pitchFamily="2" charset="0"/>
              </a:rPr>
              <a:t>, DNS server IP, 53&gt; </a:t>
            </a:r>
          </a:p>
        </p:txBody>
      </p:sp>
      <p:sp>
        <p:nvSpPr>
          <p:cNvPr id="12320" name="TextBox 31">
            <a:extLst>
              <a:ext uri="{FF2B5EF4-FFF2-40B4-BE49-F238E27FC236}">
                <a16:creationId xmlns:a16="http://schemas.microsoft.com/office/drawing/2014/main" id="{0363D13B-44CD-A14B-AD77-30ABEE8E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20" y="3062120"/>
            <a:ext cx="3354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&lt;DNS server, 53, Client IP, </a:t>
            </a:r>
            <a:r>
              <a:rPr lang="en-US" altLang="en-US" sz="1600" dirty="0" err="1">
                <a:latin typeface="Helvetica" pitchFamily="2" charset="0"/>
              </a:rPr>
              <a:t>Cport</a:t>
            </a:r>
            <a:r>
              <a:rPr lang="en-US" altLang="en-US" sz="1600" dirty="0">
                <a:latin typeface="Helvetica" pitchFamily="2" charset="0"/>
              </a:rPr>
              <a:t>&gt;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27731-9EF3-534B-B4B8-7960BCB9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80" y="472199"/>
            <a:ext cx="10363200" cy="1143000"/>
          </a:xfrm>
        </p:spPr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Domain Name Service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7E6B5F3A-6B48-8357-1DF7-E08565D8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801" y="2200054"/>
            <a:ext cx="1062492" cy="140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A2FB5-AE2A-9F8D-1AE2-A24658F82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83" y="2304501"/>
            <a:ext cx="1441596" cy="86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4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2318" grpId="0"/>
      <p:bldP spid="12319" grpId="0"/>
      <p:bldP spid="123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266DCEF4-203F-F94A-98A5-EADF08A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1403D0-2BF8-F643-BE6A-D55A9773C9F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CD09C6D6-82DD-0D40-B5C5-B8F44CC0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1919288"/>
            <a:ext cx="206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Root DNS Servers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2C38EFAA-E66D-114D-A72C-25ACBB64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2987676"/>
            <a:ext cx="197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com DNS servers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D487FE8-72D8-9D48-98BC-D4115260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921001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org DNS servers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E744E2F4-6F19-9F4D-B689-EC9EC745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2921001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edu DNS servers</a:t>
            </a: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0C624542-E3B4-3442-8B03-A4B15FD65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6" y="2319338"/>
            <a:ext cx="2074863" cy="601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B69DC45-70E1-004D-87A2-A5DF035E3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2252664"/>
            <a:ext cx="0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FDD431E1-D7F1-4543-A409-68E6881FD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4" y="2319338"/>
            <a:ext cx="2147887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0EEB8BCD-D37A-E74C-832D-42A61D71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5956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rutgers.edu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93DAF49-4DA7-9F48-A7D5-78395942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35560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umass.edu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67A621CC-C988-C747-B7BA-693289C056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2263" y="3254376"/>
            <a:ext cx="500062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311D0620-3368-C146-931E-5B394FE75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2539" y="3254376"/>
            <a:ext cx="428625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845E2251-6B04-1B46-AA09-FDF78D55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8935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google.com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854EBB05-B461-0048-93B8-516B7CEC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22688"/>
            <a:ext cx="149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amazon.com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2E07294C-1128-C241-B9ED-D9F3241D5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9239" y="3322638"/>
            <a:ext cx="287337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6A97D8D4-36F0-4C48-8596-9E96B5716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322638"/>
            <a:ext cx="358775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7247BEFF-6F5F-E945-9312-D1B592EE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6210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wnyc.org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196920E4-A70A-A94E-BEEC-02A056C7D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3254375"/>
            <a:ext cx="0" cy="401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5">
            <a:extLst>
              <a:ext uri="{FF2B5EF4-FFF2-40B4-BE49-F238E27FC236}">
                <a16:creationId xmlns:a16="http://schemas.microsoft.com/office/drawing/2014/main" id="{F40CB8C9-8A6F-5F47-9820-38758628A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75" y="4244975"/>
            <a:ext cx="444500" cy="522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Text Box 26">
            <a:extLst>
              <a:ext uri="{FF2B5EF4-FFF2-40B4-BE49-F238E27FC236}">
                <a16:creationId xmlns:a16="http://schemas.microsoft.com/office/drawing/2014/main" id="{3BC06DE9-3011-554E-B016-5FAE1543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4773613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cs.rutgers.edu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14359" name="Text Box 27">
            <a:extLst>
              <a:ext uri="{FF2B5EF4-FFF2-40B4-BE49-F238E27FC236}">
                <a16:creationId xmlns:a16="http://schemas.microsoft.com/office/drawing/2014/main" id="{30F37D51-231D-E04E-AC77-88A01811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127" y="6294566"/>
            <a:ext cx="158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RFC 1034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438B3-A2CF-AF46-9E20-6061D638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Distributed and hierarchical database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A28DC-F86B-0340-8BAE-EDF38BD68A2F}"/>
              </a:ext>
            </a:extLst>
          </p:cNvPr>
          <p:cNvSpPr txBox="1"/>
          <p:nvPr/>
        </p:nvSpPr>
        <p:spPr>
          <a:xfrm>
            <a:off x="9580563" y="1919288"/>
            <a:ext cx="23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Top-level domain (TLD) servers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EADBC3-871D-6644-82AD-F8E4EFE24056}"/>
              </a:ext>
            </a:extLst>
          </p:cNvPr>
          <p:cNvCxnSpPr/>
          <p:nvPr/>
        </p:nvCxnSpPr>
        <p:spPr>
          <a:xfrm flipH="1">
            <a:off x="8872539" y="2319338"/>
            <a:ext cx="581024" cy="60166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D82E6E-EA88-7F44-8FB6-EA26473AB96C}"/>
              </a:ext>
            </a:extLst>
          </p:cNvPr>
          <p:cNvCxnSpPr>
            <a:cxnSpLocks/>
          </p:cNvCxnSpPr>
          <p:nvPr/>
        </p:nvCxnSpPr>
        <p:spPr>
          <a:xfrm flipH="1">
            <a:off x="6653214" y="2210447"/>
            <a:ext cx="2771774" cy="7772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C737B-0191-FC43-842A-4E0B65675A0A}"/>
              </a:ext>
            </a:extLst>
          </p:cNvPr>
          <p:cNvCxnSpPr>
            <a:cxnSpLocks/>
          </p:cNvCxnSpPr>
          <p:nvPr/>
        </p:nvCxnSpPr>
        <p:spPr>
          <a:xfrm flipH="1">
            <a:off x="4305301" y="2108160"/>
            <a:ext cx="5148262" cy="8593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1367C-5A94-1046-83F2-9FDA406D55EA}"/>
              </a:ext>
            </a:extLst>
          </p:cNvPr>
          <p:cNvSpPr txBox="1"/>
          <p:nvPr/>
        </p:nvSpPr>
        <p:spPr>
          <a:xfrm>
            <a:off x="9453563" y="4724619"/>
            <a:ext cx="231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Authoritative name server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A953FC-6495-CD4F-8A5F-575AC0BDA5FA}"/>
              </a:ext>
            </a:extLst>
          </p:cNvPr>
          <p:cNvCxnSpPr>
            <a:endCxn id="14358" idx="3"/>
          </p:cNvCxnSpPr>
          <p:nvPr/>
        </p:nvCxnSpPr>
        <p:spPr>
          <a:xfrm flipH="1">
            <a:off x="8443913" y="4953684"/>
            <a:ext cx="857251" cy="14060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0D181B9-DDAA-834D-92CE-4CDAA3B7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" y="3758535"/>
            <a:ext cx="1532281" cy="2855911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C273992-1D44-4546-896B-E9B6C13E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3" y="1629913"/>
            <a:ext cx="2425180" cy="2026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FED458-4B2E-6642-980D-A6945B520F52}"/>
              </a:ext>
            </a:extLst>
          </p:cNvPr>
          <p:cNvCxnSpPr>
            <a:cxnSpLocks/>
          </p:cNvCxnSpPr>
          <p:nvPr/>
        </p:nvCxnSpPr>
        <p:spPr>
          <a:xfrm>
            <a:off x="1552167" y="2967039"/>
            <a:ext cx="149146" cy="134247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DCAD8E-3A4B-E049-AE64-846625C7E1D5}"/>
              </a:ext>
            </a:extLst>
          </p:cNvPr>
          <p:cNvCxnSpPr>
            <a:cxnSpLocks/>
          </p:cNvCxnSpPr>
          <p:nvPr/>
        </p:nvCxnSpPr>
        <p:spPr>
          <a:xfrm flipH="1">
            <a:off x="269880" y="2967039"/>
            <a:ext cx="976960" cy="120912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5">
            <a:extLst>
              <a:ext uri="{FF2B5EF4-FFF2-40B4-BE49-F238E27FC236}">
                <a16:creationId xmlns:a16="http://schemas.microsoft.com/office/drawing/2014/main" id="{3AD13DE2-17BA-3C10-26B0-8949DE06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9" y="4493524"/>
            <a:ext cx="1053370" cy="139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0FF41AC3-4709-C932-7D91-BC3A49BD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43" y="2449997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AB77C45C-0521-B21E-89BA-6A3A96AE2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33" y="2533212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1A429110-FE87-240D-198A-408F1D4A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54" y="2504717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EBC4E8D1-E82F-E5E4-4548-7476F769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9" y="1510491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61DE72B4-2ADA-EF55-6987-A8351824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39" y="3278233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9CEC8118-9045-AD1D-1118-B04985A3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45" y="3354389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5">
            <a:extLst>
              <a:ext uri="{FF2B5EF4-FFF2-40B4-BE49-F238E27FC236}">
                <a16:creationId xmlns:a16="http://schemas.microsoft.com/office/drawing/2014/main" id="{1C290879-5DEC-764D-A21F-1BA26EB4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26" y="3447752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FF97BF2E-A858-C215-C615-D72C52EF1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22" y="4223980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25">
            <a:extLst>
              <a:ext uri="{FF2B5EF4-FFF2-40B4-BE49-F238E27FC236}">
                <a16:creationId xmlns:a16="http://schemas.microsoft.com/office/drawing/2014/main" id="{1DB63E0F-A4D7-F7C8-204E-2E66C6FE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79" y="5084343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C9C835-67E0-B5FD-41B5-F7C943E11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799" y="4661375"/>
            <a:ext cx="1274357" cy="1100129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611BE5DE-C35C-9DCE-B696-67D6AD1C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43" y="1971962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id="{9ABD977C-EDE5-C03D-C62A-5712C1AA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48" y="2449310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599FD781-0182-A341-2CB9-147392E8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11" y="1852612"/>
            <a:ext cx="389368" cy="5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D4D1CF6-3DFC-9F88-AF49-304730E7F749}"/>
              </a:ext>
            </a:extLst>
          </p:cNvPr>
          <p:cNvSpPr txBox="1"/>
          <p:nvPr/>
        </p:nvSpPr>
        <p:spPr>
          <a:xfrm>
            <a:off x="4632756" y="6063734"/>
            <a:ext cx="173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Hierarchy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37F96-AAF7-7B60-85DC-0CC056A42B90}"/>
              </a:ext>
            </a:extLst>
          </p:cNvPr>
          <p:cNvSpPr txBox="1"/>
          <p:nvPr/>
        </p:nvSpPr>
        <p:spPr>
          <a:xfrm>
            <a:off x="6526979" y="6063734"/>
            <a:ext cx="173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Replication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135BCE-C02E-BBB8-8EB4-A137D53C6EA2}"/>
              </a:ext>
            </a:extLst>
          </p:cNvPr>
          <p:cNvSpPr txBox="1"/>
          <p:nvPr/>
        </p:nvSpPr>
        <p:spPr>
          <a:xfrm>
            <a:off x="8515351" y="6063734"/>
            <a:ext cx="173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Indirection</a:t>
            </a:r>
          </a:p>
        </p:txBody>
      </p:sp>
    </p:spTree>
    <p:extLst>
      <p:ext uri="{BB962C8B-B14F-4D97-AF65-F5344CB8AC3E}">
        <p14:creationId xmlns:p14="http://schemas.microsoft.com/office/powerpoint/2010/main" val="23979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 animBg="1"/>
      <p:bldP spid="14344" grpId="0" animBg="1"/>
      <p:bldP spid="14345" grpId="0" animBg="1"/>
      <p:bldP spid="14346" grpId="0"/>
      <p:bldP spid="14347" grpId="0"/>
      <p:bldP spid="14348" grpId="0" animBg="1"/>
      <p:bldP spid="14349" grpId="0" animBg="1"/>
      <p:bldP spid="14350" grpId="0"/>
      <p:bldP spid="14351" grpId="0"/>
      <p:bldP spid="14352" grpId="0" animBg="1"/>
      <p:bldP spid="14353" grpId="0" animBg="1"/>
      <p:bldP spid="14354" grpId="0"/>
      <p:bldP spid="14355" grpId="0" animBg="1"/>
      <p:bldP spid="14357" grpId="0" animBg="1"/>
      <p:bldP spid="14358" grpId="0"/>
      <p:bldP spid="2" grpId="0"/>
      <p:bldP spid="12" grpId="0"/>
      <p:bldP spid="32" grpId="0"/>
      <p:bldP spid="3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3">
            <a:extLst>
              <a:ext uri="{FF2B5EF4-FFF2-40B4-BE49-F238E27FC236}">
                <a16:creationId xmlns:a16="http://schemas.microsoft.com/office/drawing/2014/main" id="{3B25F23A-A7B8-084A-BCC3-F4A276C9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42" y="4881564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BCF3E96-3AE7-D942-9277-042603DE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40" y="567055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17415" name="Group 6">
            <a:extLst>
              <a:ext uri="{FF2B5EF4-FFF2-40B4-BE49-F238E27FC236}">
                <a16:creationId xmlns:a16="http://schemas.microsoft.com/office/drawing/2014/main" id="{66182696-CC57-074A-ADD5-82E1D4AF0C78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7467" name="AutoShape 7">
              <a:extLst>
                <a:ext uri="{FF2B5EF4-FFF2-40B4-BE49-F238E27FC236}">
                  <a16:creationId xmlns:a16="http://schemas.microsoft.com/office/drawing/2014/main" id="{1D285F26-CD84-2F4A-AB86-840BFA87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8" name="Rectangle 8">
              <a:extLst>
                <a:ext uri="{FF2B5EF4-FFF2-40B4-BE49-F238E27FC236}">
                  <a16:creationId xmlns:a16="http://schemas.microsoft.com/office/drawing/2014/main" id="{0C1FAEE6-BCDF-4146-9845-32DD4724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9" name="Rectangle 9">
              <a:extLst>
                <a:ext uri="{FF2B5EF4-FFF2-40B4-BE49-F238E27FC236}">
                  <a16:creationId xmlns:a16="http://schemas.microsoft.com/office/drawing/2014/main" id="{E93C2E75-9C9B-4E4A-AB9A-D3E10A52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0" name="AutoShape 10">
              <a:extLst>
                <a:ext uri="{FF2B5EF4-FFF2-40B4-BE49-F238E27FC236}">
                  <a16:creationId xmlns:a16="http://schemas.microsoft.com/office/drawing/2014/main" id="{FED19E6A-66A0-1045-82E3-0B958138D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1" name="Line 11">
              <a:extLst>
                <a:ext uri="{FF2B5EF4-FFF2-40B4-BE49-F238E27FC236}">
                  <a16:creationId xmlns:a16="http://schemas.microsoft.com/office/drawing/2014/main" id="{1DD0C8BE-9053-D249-AD5D-4E6BFA212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12">
              <a:extLst>
                <a:ext uri="{FF2B5EF4-FFF2-40B4-BE49-F238E27FC236}">
                  <a16:creationId xmlns:a16="http://schemas.microsoft.com/office/drawing/2014/main" id="{059633E5-7500-424C-83C0-9769BF42B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Rectangle 13">
              <a:extLst>
                <a:ext uri="{FF2B5EF4-FFF2-40B4-BE49-F238E27FC236}">
                  <a16:creationId xmlns:a16="http://schemas.microsoft.com/office/drawing/2014/main" id="{BCDDE357-6053-BF4B-8D64-3D284CC9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4" name="Rectangle 14">
              <a:extLst>
                <a:ext uri="{FF2B5EF4-FFF2-40B4-BE49-F238E27FC236}">
                  <a16:creationId xmlns:a16="http://schemas.microsoft.com/office/drawing/2014/main" id="{652D3DD2-5E94-1742-B4A4-469A1CCF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16" name="Text Box 15">
            <a:extLst>
              <a:ext uri="{FF2B5EF4-FFF2-40B4-BE49-F238E27FC236}">
                <a16:creationId xmlns:a16="http://schemas.microsoft.com/office/drawing/2014/main" id="{D02D3F32-01D5-7348-BC19-CA6B873A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283664" name="Line 16">
            <a:extLst>
              <a:ext uri="{FF2B5EF4-FFF2-40B4-BE49-F238E27FC236}">
                <a16:creationId xmlns:a16="http://schemas.microsoft.com/office/drawing/2014/main" id="{A973488D-B557-4741-BA71-41C8B3B94B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5" name="Line 17">
            <a:extLst>
              <a:ext uri="{FF2B5EF4-FFF2-40B4-BE49-F238E27FC236}">
                <a16:creationId xmlns:a16="http://schemas.microsoft.com/office/drawing/2014/main" id="{0713F039-7FE1-F944-A822-897085BBB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6" name="Line 18">
            <a:extLst>
              <a:ext uri="{FF2B5EF4-FFF2-40B4-BE49-F238E27FC236}">
                <a16:creationId xmlns:a16="http://schemas.microsoft.com/office/drawing/2014/main" id="{EA3A7AFB-5976-0146-BDF3-3B15E91FD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7" name="Line 19">
            <a:extLst>
              <a:ext uri="{FF2B5EF4-FFF2-40B4-BE49-F238E27FC236}">
                <a16:creationId xmlns:a16="http://schemas.microsoft.com/office/drawing/2014/main" id="{0519D182-DF37-C442-B562-B732727CED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8" name="Line 20">
            <a:extLst>
              <a:ext uri="{FF2B5EF4-FFF2-40B4-BE49-F238E27FC236}">
                <a16:creationId xmlns:a16="http://schemas.microsoft.com/office/drawing/2014/main" id="{BA8720A9-5BB5-B046-843C-0445F490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9" name="Line 21">
            <a:extLst>
              <a:ext uri="{FF2B5EF4-FFF2-40B4-BE49-F238E27FC236}">
                <a16:creationId xmlns:a16="http://schemas.microsoft.com/office/drawing/2014/main" id="{DF61498B-7FA2-C149-B358-BA3C8928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3" name="Group 22">
            <a:extLst>
              <a:ext uri="{FF2B5EF4-FFF2-40B4-BE49-F238E27FC236}">
                <a16:creationId xmlns:a16="http://schemas.microsoft.com/office/drawing/2014/main" id="{CDCD15D2-C0A7-9A48-B390-D7E61E797C51}"/>
              </a:ext>
            </a:extLst>
          </p:cNvPr>
          <p:cNvGrpSpPr>
            <a:grpSpLocks/>
          </p:cNvGrpSpPr>
          <p:nvPr/>
        </p:nvGrpSpPr>
        <p:grpSpPr bwMode="auto">
          <a:xfrm>
            <a:off x="5635626" y="3062286"/>
            <a:ext cx="2036763" cy="615949"/>
            <a:chOff x="2788" y="2132"/>
            <a:chExt cx="1283" cy="388"/>
          </a:xfrm>
        </p:grpSpPr>
        <p:sp>
          <p:nvSpPr>
            <p:cNvPr id="17465" name="Rectangle 23">
              <a:extLst>
                <a:ext uri="{FF2B5EF4-FFF2-40B4-BE49-F238E27FC236}">
                  <a16:creationId xmlns:a16="http://schemas.microsoft.com/office/drawing/2014/main" id="{5199C91D-2E70-6C44-8C70-86E5630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6" name="Text Box 24">
              <a:extLst>
                <a:ext uri="{FF2B5EF4-FFF2-40B4-BE49-F238E27FC236}">
                  <a16:creationId xmlns:a16="http://schemas.microsoft.com/office/drawing/2014/main" id="{277B345F-DD19-8141-A4F5-266C84E8D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3673" name="Text Box 25">
            <a:extLst>
              <a:ext uri="{FF2B5EF4-FFF2-40B4-BE49-F238E27FC236}">
                <a16:creationId xmlns:a16="http://schemas.microsoft.com/office/drawing/2014/main" id="{647EEE41-C689-C142-A30B-3318C35C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4" name="Text Box 26">
            <a:extLst>
              <a:ext uri="{FF2B5EF4-FFF2-40B4-BE49-F238E27FC236}">
                <a16:creationId xmlns:a16="http://schemas.microsoft.com/office/drawing/2014/main" id="{9155D20E-2E32-C645-A3CE-6336090D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5" name="Text Box 27">
            <a:extLst>
              <a:ext uri="{FF2B5EF4-FFF2-40B4-BE49-F238E27FC236}">
                <a16:creationId xmlns:a16="http://schemas.microsoft.com/office/drawing/2014/main" id="{0F1E03DC-7CB5-5B49-8E57-604FD485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6" name="Text Box 28">
            <a:extLst>
              <a:ext uri="{FF2B5EF4-FFF2-40B4-BE49-F238E27FC236}">
                <a16:creationId xmlns:a16="http://schemas.microsoft.com/office/drawing/2014/main" id="{6C44E1AC-91CD-C847-8E32-73E4855C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7" name="Text Box 29">
            <a:extLst>
              <a:ext uri="{FF2B5EF4-FFF2-40B4-BE49-F238E27FC236}">
                <a16:creationId xmlns:a16="http://schemas.microsoft.com/office/drawing/2014/main" id="{708A60B0-8F07-0746-A8D2-0DF7ED00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8" name="Text Box 30">
            <a:extLst>
              <a:ext uri="{FF2B5EF4-FFF2-40B4-BE49-F238E27FC236}">
                <a16:creationId xmlns:a16="http://schemas.microsoft.com/office/drawing/2014/main" id="{1E535EFE-33CB-F94C-B3D4-67F7622D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30" name="Group 31">
            <a:extLst>
              <a:ext uri="{FF2B5EF4-FFF2-40B4-BE49-F238E27FC236}">
                <a16:creationId xmlns:a16="http://schemas.microsoft.com/office/drawing/2014/main" id="{CBFD1E0A-8D94-5E40-8A2B-95BD3F83CDCF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7457" name="AutoShape 32">
              <a:extLst>
                <a:ext uri="{FF2B5EF4-FFF2-40B4-BE49-F238E27FC236}">
                  <a16:creationId xmlns:a16="http://schemas.microsoft.com/office/drawing/2014/main" id="{62402978-A093-8148-ABA0-EA7428F3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8" name="Rectangle 33">
              <a:extLst>
                <a:ext uri="{FF2B5EF4-FFF2-40B4-BE49-F238E27FC236}">
                  <a16:creationId xmlns:a16="http://schemas.microsoft.com/office/drawing/2014/main" id="{FAFDA25B-6817-1442-8504-A16ED096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9" name="Rectangle 34">
              <a:extLst>
                <a:ext uri="{FF2B5EF4-FFF2-40B4-BE49-F238E27FC236}">
                  <a16:creationId xmlns:a16="http://schemas.microsoft.com/office/drawing/2014/main" id="{13851F92-9A23-5C44-966D-D554BA3C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0" name="AutoShape 35">
              <a:extLst>
                <a:ext uri="{FF2B5EF4-FFF2-40B4-BE49-F238E27FC236}">
                  <a16:creationId xmlns:a16="http://schemas.microsoft.com/office/drawing/2014/main" id="{3B039433-EAB9-B74A-8CDD-2BE46774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1" name="Line 36">
              <a:extLst>
                <a:ext uri="{FF2B5EF4-FFF2-40B4-BE49-F238E27FC236}">
                  <a16:creationId xmlns:a16="http://schemas.microsoft.com/office/drawing/2014/main" id="{3660847E-8D97-B544-BB42-8F24A332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37">
              <a:extLst>
                <a:ext uri="{FF2B5EF4-FFF2-40B4-BE49-F238E27FC236}">
                  <a16:creationId xmlns:a16="http://schemas.microsoft.com/office/drawing/2014/main" id="{2795D185-9BBC-614D-A0E2-B98F06879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Rectangle 38">
              <a:extLst>
                <a:ext uri="{FF2B5EF4-FFF2-40B4-BE49-F238E27FC236}">
                  <a16:creationId xmlns:a16="http://schemas.microsoft.com/office/drawing/2014/main" id="{6A22BA70-02FB-3949-AE48-7C2746F7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4" name="Rectangle 39">
              <a:extLst>
                <a:ext uri="{FF2B5EF4-FFF2-40B4-BE49-F238E27FC236}">
                  <a16:creationId xmlns:a16="http://schemas.microsoft.com/office/drawing/2014/main" id="{62F4C58E-40A7-4C46-8392-32EC6434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1" name="Group 40">
            <a:extLst>
              <a:ext uri="{FF2B5EF4-FFF2-40B4-BE49-F238E27FC236}">
                <a16:creationId xmlns:a16="http://schemas.microsoft.com/office/drawing/2014/main" id="{E614F220-F126-BE47-8FDA-9A9E09840D08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83F89C41-2D52-A841-BF38-A9FB6079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0" name="Rectangle 42">
              <a:extLst>
                <a:ext uri="{FF2B5EF4-FFF2-40B4-BE49-F238E27FC236}">
                  <a16:creationId xmlns:a16="http://schemas.microsoft.com/office/drawing/2014/main" id="{ED176173-C65B-214A-97ED-F00077D5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1" name="Rectangle 43">
              <a:extLst>
                <a:ext uri="{FF2B5EF4-FFF2-40B4-BE49-F238E27FC236}">
                  <a16:creationId xmlns:a16="http://schemas.microsoft.com/office/drawing/2014/main" id="{599974E9-0444-3143-87E1-7551051F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2" name="AutoShape 44">
              <a:extLst>
                <a:ext uri="{FF2B5EF4-FFF2-40B4-BE49-F238E27FC236}">
                  <a16:creationId xmlns:a16="http://schemas.microsoft.com/office/drawing/2014/main" id="{54D5B14F-7626-8D4D-9C24-4C119206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3" name="Line 45">
              <a:extLst>
                <a:ext uri="{FF2B5EF4-FFF2-40B4-BE49-F238E27FC236}">
                  <a16:creationId xmlns:a16="http://schemas.microsoft.com/office/drawing/2014/main" id="{3CFA95F3-1B44-7F4D-B431-35F6FAB5F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6">
              <a:extLst>
                <a:ext uri="{FF2B5EF4-FFF2-40B4-BE49-F238E27FC236}">
                  <a16:creationId xmlns:a16="http://schemas.microsoft.com/office/drawing/2014/main" id="{3D7DE643-6879-1941-9751-20A45AB0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47">
              <a:extLst>
                <a:ext uri="{FF2B5EF4-FFF2-40B4-BE49-F238E27FC236}">
                  <a16:creationId xmlns:a16="http://schemas.microsoft.com/office/drawing/2014/main" id="{04D012EE-B447-D944-998C-37B5E44B6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6" name="Rectangle 48">
              <a:extLst>
                <a:ext uri="{FF2B5EF4-FFF2-40B4-BE49-F238E27FC236}">
                  <a16:creationId xmlns:a16="http://schemas.microsoft.com/office/drawing/2014/main" id="{2EA67A6A-9A54-0A48-B42F-FF2FE3B1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2" name="Group 49">
            <a:extLst>
              <a:ext uri="{FF2B5EF4-FFF2-40B4-BE49-F238E27FC236}">
                <a16:creationId xmlns:a16="http://schemas.microsoft.com/office/drawing/2014/main" id="{D7FB0BA3-62A6-7E42-9E80-702E2890D7B5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7441" name="AutoShape 50">
              <a:extLst>
                <a:ext uri="{FF2B5EF4-FFF2-40B4-BE49-F238E27FC236}">
                  <a16:creationId xmlns:a16="http://schemas.microsoft.com/office/drawing/2014/main" id="{E2901950-092F-D343-A243-B619E4E1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2" name="Rectangle 51">
              <a:extLst>
                <a:ext uri="{FF2B5EF4-FFF2-40B4-BE49-F238E27FC236}">
                  <a16:creationId xmlns:a16="http://schemas.microsoft.com/office/drawing/2014/main" id="{1BD2CE92-40E4-544F-B316-804CDF07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3" name="Rectangle 52">
              <a:extLst>
                <a:ext uri="{FF2B5EF4-FFF2-40B4-BE49-F238E27FC236}">
                  <a16:creationId xmlns:a16="http://schemas.microsoft.com/office/drawing/2014/main" id="{2A77C53D-F7BB-C149-B044-E12D63A2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4" name="AutoShape 53">
              <a:extLst>
                <a:ext uri="{FF2B5EF4-FFF2-40B4-BE49-F238E27FC236}">
                  <a16:creationId xmlns:a16="http://schemas.microsoft.com/office/drawing/2014/main" id="{73D1A70A-D630-4144-98C6-4D7C571E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5" name="Line 54">
              <a:extLst>
                <a:ext uri="{FF2B5EF4-FFF2-40B4-BE49-F238E27FC236}">
                  <a16:creationId xmlns:a16="http://schemas.microsoft.com/office/drawing/2014/main" id="{A9F673C3-E96E-5940-A6AD-FDEC6DF8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55">
              <a:extLst>
                <a:ext uri="{FF2B5EF4-FFF2-40B4-BE49-F238E27FC236}">
                  <a16:creationId xmlns:a16="http://schemas.microsoft.com/office/drawing/2014/main" id="{53DD9561-DC2C-C942-AC48-BD7EEA956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Rectangle 56">
              <a:extLst>
                <a:ext uri="{FF2B5EF4-FFF2-40B4-BE49-F238E27FC236}">
                  <a16:creationId xmlns:a16="http://schemas.microsoft.com/office/drawing/2014/main" id="{AC27C8A4-41E0-1D45-AAEE-0BBA3117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8" name="Rectangle 57">
              <a:extLst>
                <a:ext uri="{FF2B5EF4-FFF2-40B4-BE49-F238E27FC236}">
                  <a16:creationId xmlns:a16="http://schemas.microsoft.com/office/drawing/2014/main" id="{B42274C5-5419-5747-8188-D0072606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33" name="Text Box 58">
            <a:extLst>
              <a:ext uri="{FF2B5EF4-FFF2-40B4-BE49-F238E27FC236}">
                <a16:creationId xmlns:a16="http://schemas.microsoft.com/office/drawing/2014/main" id="{119CADB3-B2A7-A948-81C6-435FAA9C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750" y="4531998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3707" name="Text Box 59">
            <a:extLst>
              <a:ext uri="{FF2B5EF4-FFF2-40B4-BE49-F238E27FC236}">
                <a16:creationId xmlns:a16="http://schemas.microsoft.com/office/drawing/2014/main" id="{9BA6AF96-B805-E045-A7D3-9E174E25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8" name="Text Box 60">
            <a:extLst>
              <a:ext uri="{FF2B5EF4-FFF2-40B4-BE49-F238E27FC236}">
                <a16:creationId xmlns:a16="http://schemas.microsoft.com/office/drawing/2014/main" id="{DB43A675-63D6-134C-ACAC-EC1ECEA5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9" name="Line 61">
            <a:extLst>
              <a:ext uri="{FF2B5EF4-FFF2-40B4-BE49-F238E27FC236}">
                <a16:creationId xmlns:a16="http://schemas.microsoft.com/office/drawing/2014/main" id="{833EE6B7-E08F-0E48-9AE8-0BFC5B8F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10" name="Line 62">
            <a:extLst>
              <a:ext uri="{FF2B5EF4-FFF2-40B4-BE49-F238E27FC236}">
                <a16:creationId xmlns:a16="http://schemas.microsoft.com/office/drawing/2014/main" id="{56884C0C-EE29-5C45-9B74-C2BFE8167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Text Box 63">
            <a:extLst>
              <a:ext uri="{FF2B5EF4-FFF2-40B4-BE49-F238E27FC236}">
                <a16:creationId xmlns:a16="http://schemas.microsoft.com/office/drawing/2014/main" id="{BC3CC6E1-537F-9040-8E32-2999ED02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.edu DNS server</a:t>
            </a:r>
            <a:endParaRPr lang="en-US" altLang="en-US" sz="1600">
              <a:latin typeface="Helvetica" pitchFamily="2" charset="0"/>
            </a:endParaRPr>
          </a:p>
        </p:txBody>
      </p:sp>
      <p:sp>
        <p:nvSpPr>
          <p:cNvPr id="17440" name="Rectangle 65">
            <a:extLst>
              <a:ext uri="{FF2B5EF4-FFF2-40B4-BE49-F238E27FC236}">
                <a16:creationId xmlns:a16="http://schemas.microsoft.com/office/drawing/2014/main" id="{A92D57E0-F811-BF4D-9158-8028B2B33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1" y="1747606"/>
            <a:ext cx="5083914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Host at </a:t>
            </a:r>
            <a:r>
              <a:rPr lang="en-US" altLang="en-US" sz="2400" dirty="0" err="1"/>
              <a:t>cs.rutgers.edu</a:t>
            </a:r>
            <a:r>
              <a:rPr lang="en-US" altLang="en-US" sz="2400" dirty="0"/>
              <a:t> wants IP address for </a:t>
            </a:r>
            <a:r>
              <a:rPr lang="en-US" altLang="en-US" sz="2400" dirty="0" err="1"/>
              <a:t>gaia.cs.umass.edu</a:t>
            </a:r>
            <a:endParaRPr lang="en-US" altLang="en-US" sz="2400" dirty="0"/>
          </a:p>
          <a:p>
            <a:pPr>
              <a:lnSpc>
                <a:spcPct val="100000"/>
              </a:lnSpc>
            </a:pPr>
            <a:endParaRPr lang="en-US" altLang="en-US" sz="2400" dirty="0"/>
          </a:p>
          <a:p>
            <a:pPr>
              <a:lnSpc>
                <a:spcPct val="100000"/>
              </a:lnSpc>
            </a:pPr>
            <a:r>
              <a:rPr lang="en-US" altLang="en-US" sz="2400" dirty="0"/>
              <a:t>Local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Root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TLD DNS server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Authoritative</a:t>
            </a:r>
            <a:r>
              <a:rPr lang="en-US" altLang="en-US" sz="2400" dirty="0"/>
              <a:t> DNS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429CF-A33F-1144-BE7E-0D234444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name resolution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06F6B-5952-84CA-2B9D-BD3B82114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19" y="4372400"/>
            <a:ext cx="914189" cy="551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55A43-772E-203F-7140-A84C10284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75" y="5154672"/>
            <a:ext cx="914189" cy="5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3" grpId="0"/>
      <p:bldP spid="283674" grpId="0"/>
      <p:bldP spid="283675" grpId="0"/>
      <p:bldP spid="283676" grpId="0"/>
      <p:bldP spid="283677" grpId="0"/>
      <p:bldP spid="283678" grpId="0"/>
      <p:bldP spid="283707" grpId="0"/>
      <p:bldP spid="2837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3">
            <a:extLst>
              <a:ext uri="{FF2B5EF4-FFF2-40B4-BE49-F238E27FC236}">
                <a16:creationId xmlns:a16="http://schemas.microsoft.com/office/drawing/2014/main" id="{3B25F23A-A7B8-084A-BCC3-F4A276C9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922" y="4892994"/>
            <a:ext cx="191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cs.rutgers.edu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BCF3E96-3AE7-D942-9277-042603DE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220" y="568198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17415" name="Group 6">
            <a:extLst>
              <a:ext uri="{FF2B5EF4-FFF2-40B4-BE49-F238E27FC236}">
                <a16:creationId xmlns:a16="http://schemas.microsoft.com/office/drawing/2014/main" id="{66182696-CC57-074A-ADD5-82E1D4AF0C78}"/>
              </a:ext>
            </a:extLst>
          </p:cNvPr>
          <p:cNvGrpSpPr>
            <a:grpSpLocks/>
          </p:cNvGrpSpPr>
          <p:nvPr/>
        </p:nvGrpSpPr>
        <p:grpSpPr bwMode="auto">
          <a:xfrm>
            <a:off x="8315644" y="2240281"/>
            <a:ext cx="369887" cy="657225"/>
            <a:chOff x="4180" y="783"/>
            <a:chExt cx="150" cy="307"/>
          </a:xfrm>
        </p:grpSpPr>
        <p:sp>
          <p:nvSpPr>
            <p:cNvPr id="17467" name="AutoShape 7">
              <a:extLst>
                <a:ext uri="{FF2B5EF4-FFF2-40B4-BE49-F238E27FC236}">
                  <a16:creationId xmlns:a16="http://schemas.microsoft.com/office/drawing/2014/main" id="{1D285F26-CD84-2F4A-AB86-840BFA87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8" name="Rectangle 8">
              <a:extLst>
                <a:ext uri="{FF2B5EF4-FFF2-40B4-BE49-F238E27FC236}">
                  <a16:creationId xmlns:a16="http://schemas.microsoft.com/office/drawing/2014/main" id="{0C1FAEE6-BCDF-4146-9845-32DD4724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9" name="Rectangle 9">
              <a:extLst>
                <a:ext uri="{FF2B5EF4-FFF2-40B4-BE49-F238E27FC236}">
                  <a16:creationId xmlns:a16="http://schemas.microsoft.com/office/drawing/2014/main" id="{E93C2E75-9C9B-4E4A-AB9A-D3E10A52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0" name="AutoShape 10">
              <a:extLst>
                <a:ext uri="{FF2B5EF4-FFF2-40B4-BE49-F238E27FC236}">
                  <a16:creationId xmlns:a16="http://schemas.microsoft.com/office/drawing/2014/main" id="{FED19E6A-66A0-1045-82E3-0B958138D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1" name="Line 11">
              <a:extLst>
                <a:ext uri="{FF2B5EF4-FFF2-40B4-BE49-F238E27FC236}">
                  <a16:creationId xmlns:a16="http://schemas.microsoft.com/office/drawing/2014/main" id="{1DD0C8BE-9053-D249-AD5D-4E6BFA212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12">
              <a:extLst>
                <a:ext uri="{FF2B5EF4-FFF2-40B4-BE49-F238E27FC236}">
                  <a16:creationId xmlns:a16="http://schemas.microsoft.com/office/drawing/2014/main" id="{059633E5-7500-424C-83C0-9769BF42B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Rectangle 13">
              <a:extLst>
                <a:ext uri="{FF2B5EF4-FFF2-40B4-BE49-F238E27FC236}">
                  <a16:creationId xmlns:a16="http://schemas.microsoft.com/office/drawing/2014/main" id="{BCDDE357-6053-BF4B-8D64-3D284CC9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4" name="Rectangle 14">
              <a:extLst>
                <a:ext uri="{FF2B5EF4-FFF2-40B4-BE49-F238E27FC236}">
                  <a16:creationId xmlns:a16="http://schemas.microsoft.com/office/drawing/2014/main" id="{652D3DD2-5E94-1742-B4A4-469A1CCF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16" name="Text Box 15">
            <a:extLst>
              <a:ext uri="{FF2B5EF4-FFF2-40B4-BE49-F238E27FC236}">
                <a16:creationId xmlns:a16="http://schemas.microsoft.com/office/drawing/2014/main" id="{D02D3F32-01D5-7348-BC19-CA6B873A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681" y="49244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283664" name="Line 16">
            <a:extLst>
              <a:ext uri="{FF2B5EF4-FFF2-40B4-BE49-F238E27FC236}">
                <a16:creationId xmlns:a16="http://schemas.microsoft.com/office/drawing/2014/main" id="{A973488D-B557-4741-BA71-41C8B3B94B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64855" y="2927668"/>
            <a:ext cx="0" cy="13144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5" name="Line 17">
            <a:extLst>
              <a:ext uri="{FF2B5EF4-FFF2-40B4-BE49-F238E27FC236}">
                <a16:creationId xmlns:a16="http://schemas.microsoft.com/office/drawing/2014/main" id="{0713F039-7FE1-F944-A822-897085BBB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79155" y="1232218"/>
            <a:ext cx="914400" cy="9715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6" name="Line 18">
            <a:extLst>
              <a:ext uri="{FF2B5EF4-FFF2-40B4-BE49-F238E27FC236}">
                <a16:creationId xmlns:a16="http://schemas.microsoft.com/office/drawing/2014/main" id="{EA3A7AFB-5976-0146-BDF3-3B15E91FD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64905" y="2394269"/>
            <a:ext cx="148590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7" name="Line 19">
            <a:extLst>
              <a:ext uri="{FF2B5EF4-FFF2-40B4-BE49-F238E27FC236}">
                <a16:creationId xmlns:a16="http://schemas.microsoft.com/office/drawing/2014/main" id="{0519D182-DF37-C442-B562-B732727CED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64906" y="2565718"/>
            <a:ext cx="1419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8" name="Line 20">
            <a:extLst>
              <a:ext uri="{FF2B5EF4-FFF2-40B4-BE49-F238E27FC236}">
                <a16:creationId xmlns:a16="http://schemas.microsoft.com/office/drawing/2014/main" id="{BA8720A9-5BB5-B046-843C-0445F490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8706" y="1460818"/>
            <a:ext cx="733425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83669" name="Line 21">
            <a:extLst>
              <a:ext uri="{FF2B5EF4-FFF2-40B4-BE49-F238E27FC236}">
                <a16:creationId xmlns:a16="http://schemas.microsoft.com/office/drawing/2014/main" id="{DF61498B-7FA2-C149-B358-BA3C8928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5356" y="2956244"/>
            <a:ext cx="9525" cy="13239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3" name="Group 22">
            <a:extLst>
              <a:ext uri="{FF2B5EF4-FFF2-40B4-BE49-F238E27FC236}">
                <a16:creationId xmlns:a16="http://schemas.microsoft.com/office/drawing/2014/main" id="{CDCD15D2-C0A7-9A48-B390-D7E61E797C51}"/>
              </a:ext>
            </a:extLst>
          </p:cNvPr>
          <p:cNvGrpSpPr>
            <a:grpSpLocks/>
          </p:cNvGrpSpPr>
          <p:nvPr/>
        </p:nvGrpSpPr>
        <p:grpSpPr bwMode="auto">
          <a:xfrm>
            <a:off x="7190106" y="3073716"/>
            <a:ext cx="2036763" cy="615949"/>
            <a:chOff x="2788" y="2132"/>
            <a:chExt cx="1283" cy="388"/>
          </a:xfrm>
        </p:grpSpPr>
        <p:sp>
          <p:nvSpPr>
            <p:cNvPr id="17465" name="Rectangle 23">
              <a:extLst>
                <a:ext uri="{FF2B5EF4-FFF2-40B4-BE49-F238E27FC236}">
                  <a16:creationId xmlns:a16="http://schemas.microsoft.com/office/drawing/2014/main" id="{5199C91D-2E70-6C44-8C70-86E5630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6" name="Text Box 24">
              <a:extLst>
                <a:ext uri="{FF2B5EF4-FFF2-40B4-BE49-F238E27FC236}">
                  <a16:creationId xmlns:a16="http://schemas.microsoft.com/office/drawing/2014/main" id="{277B345F-DD19-8141-A4F5-266C84E8D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132"/>
              <a:ext cx="1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dns.rutgers.edu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3673" name="Text Box 25">
            <a:extLst>
              <a:ext uri="{FF2B5EF4-FFF2-40B4-BE49-F238E27FC236}">
                <a16:creationId xmlns:a16="http://schemas.microsoft.com/office/drawing/2014/main" id="{647EEE41-C689-C142-A30B-3318C35C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930" y="378333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4" name="Text Box 26">
            <a:extLst>
              <a:ext uri="{FF2B5EF4-FFF2-40B4-BE49-F238E27FC236}">
                <a16:creationId xmlns:a16="http://schemas.microsoft.com/office/drawing/2014/main" id="{9155D20E-2E32-C645-A3CE-6336090D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855" y="144970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5" name="Text Box 27">
            <a:extLst>
              <a:ext uri="{FF2B5EF4-FFF2-40B4-BE49-F238E27FC236}">
                <a16:creationId xmlns:a16="http://schemas.microsoft.com/office/drawing/2014/main" id="{0F1E03DC-7CB5-5B49-8E57-604FD485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005" y="168783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6" name="Text Box 28">
            <a:extLst>
              <a:ext uri="{FF2B5EF4-FFF2-40B4-BE49-F238E27FC236}">
                <a16:creationId xmlns:a16="http://schemas.microsoft.com/office/drawing/2014/main" id="{6C44E1AC-91CD-C847-8E32-73E4855C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330" y="209740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7" name="Text Box 29">
            <a:extLst>
              <a:ext uri="{FF2B5EF4-FFF2-40B4-BE49-F238E27FC236}">
                <a16:creationId xmlns:a16="http://schemas.microsoft.com/office/drawing/2014/main" id="{708A60B0-8F07-0746-A8D2-0DF7ED00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1493" y="258476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678" name="Text Box 30">
            <a:extLst>
              <a:ext uri="{FF2B5EF4-FFF2-40B4-BE49-F238E27FC236}">
                <a16:creationId xmlns:a16="http://schemas.microsoft.com/office/drawing/2014/main" id="{1E535EFE-33CB-F94C-B3D4-67F7622D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8393" y="36245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30" name="Group 31">
            <a:extLst>
              <a:ext uri="{FF2B5EF4-FFF2-40B4-BE49-F238E27FC236}">
                <a16:creationId xmlns:a16="http://schemas.microsoft.com/office/drawing/2014/main" id="{CBFD1E0A-8D94-5E40-8A2B-95BD3F83CDCF}"/>
              </a:ext>
            </a:extLst>
          </p:cNvPr>
          <p:cNvGrpSpPr>
            <a:grpSpLocks/>
          </p:cNvGrpSpPr>
          <p:nvPr/>
        </p:nvGrpSpPr>
        <p:grpSpPr bwMode="auto">
          <a:xfrm>
            <a:off x="9430069" y="821056"/>
            <a:ext cx="369887" cy="657225"/>
            <a:chOff x="4180" y="783"/>
            <a:chExt cx="150" cy="307"/>
          </a:xfrm>
        </p:grpSpPr>
        <p:sp>
          <p:nvSpPr>
            <p:cNvPr id="17457" name="AutoShape 32">
              <a:extLst>
                <a:ext uri="{FF2B5EF4-FFF2-40B4-BE49-F238E27FC236}">
                  <a16:creationId xmlns:a16="http://schemas.microsoft.com/office/drawing/2014/main" id="{62402978-A093-8148-ABA0-EA7428F3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8" name="Rectangle 33">
              <a:extLst>
                <a:ext uri="{FF2B5EF4-FFF2-40B4-BE49-F238E27FC236}">
                  <a16:creationId xmlns:a16="http://schemas.microsoft.com/office/drawing/2014/main" id="{FAFDA25B-6817-1442-8504-A16ED096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9" name="Rectangle 34">
              <a:extLst>
                <a:ext uri="{FF2B5EF4-FFF2-40B4-BE49-F238E27FC236}">
                  <a16:creationId xmlns:a16="http://schemas.microsoft.com/office/drawing/2014/main" id="{13851F92-9A23-5C44-966D-D554BA3C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0" name="AutoShape 35">
              <a:extLst>
                <a:ext uri="{FF2B5EF4-FFF2-40B4-BE49-F238E27FC236}">
                  <a16:creationId xmlns:a16="http://schemas.microsoft.com/office/drawing/2014/main" id="{3B039433-EAB9-B74A-8CDD-2BE46774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1" name="Line 36">
              <a:extLst>
                <a:ext uri="{FF2B5EF4-FFF2-40B4-BE49-F238E27FC236}">
                  <a16:creationId xmlns:a16="http://schemas.microsoft.com/office/drawing/2014/main" id="{3660847E-8D97-B544-BB42-8F24A332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37">
              <a:extLst>
                <a:ext uri="{FF2B5EF4-FFF2-40B4-BE49-F238E27FC236}">
                  <a16:creationId xmlns:a16="http://schemas.microsoft.com/office/drawing/2014/main" id="{2795D185-9BBC-614D-A0E2-B98F06879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Rectangle 38">
              <a:extLst>
                <a:ext uri="{FF2B5EF4-FFF2-40B4-BE49-F238E27FC236}">
                  <a16:creationId xmlns:a16="http://schemas.microsoft.com/office/drawing/2014/main" id="{6A22BA70-02FB-3949-AE48-7C2746F7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4" name="Rectangle 39">
              <a:extLst>
                <a:ext uri="{FF2B5EF4-FFF2-40B4-BE49-F238E27FC236}">
                  <a16:creationId xmlns:a16="http://schemas.microsoft.com/office/drawing/2014/main" id="{62F4C58E-40A7-4C46-8392-32EC6434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1" name="Group 40">
            <a:extLst>
              <a:ext uri="{FF2B5EF4-FFF2-40B4-BE49-F238E27FC236}">
                <a16:creationId xmlns:a16="http://schemas.microsoft.com/office/drawing/2014/main" id="{E614F220-F126-BE47-8FDA-9A9E09840D08}"/>
              </a:ext>
            </a:extLst>
          </p:cNvPr>
          <p:cNvGrpSpPr>
            <a:grpSpLocks/>
          </p:cNvGrpSpPr>
          <p:nvPr/>
        </p:nvGrpSpPr>
        <p:grpSpPr bwMode="auto">
          <a:xfrm>
            <a:off x="10258744" y="2249806"/>
            <a:ext cx="369887" cy="657225"/>
            <a:chOff x="4180" y="783"/>
            <a:chExt cx="150" cy="307"/>
          </a:xfrm>
        </p:grpSpPr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83F89C41-2D52-A841-BF38-A9FB6079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0" name="Rectangle 42">
              <a:extLst>
                <a:ext uri="{FF2B5EF4-FFF2-40B4-BE49-F238E27FC236}">
                  <a16:creationId xmlns:a16="http://schemas.microsoft.com/office/drawing/2014/main" id="{ED176173-C65B-214A-97ED-F00077D5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1" name="Rectangle 43">
              <a:extLst>
                <a:ext uri="{FF2B5EF4-FFF2-40B4-BE49-F238E27FC236}">
                  <a16:creationId xmlns:a16="http://schemas.microsoft.com/office/drawing/2014/main" id="{599974E9-0444-3143-87E1-7551051F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2" name="AutoShape 44">
              <a:extLst>
                <a:ext uri="{FF2B5EF4-FFF2-40B4-BE49-F238E27FC236}">
                  <a16:creationId xmlns:a16="http://schemas.microsoft.com/office/drawing/2014/main" id="{54D5B14F-7626-8D4D-9C24-4C119206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3" name="Line 45">
              <a:extLst>
                <a:ext uri="{FF2B5EF4-FFF2-40B4-BE49-F238E27FC236}">
                  <a16:creationId xmlns:a16="http://schemas.microsoft.com/office/drawing/2014/main" id="{3CFA95F3-1B44-7F4D-B431-35F6FAB5F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6">
              <a:extLst>
                <a:ext uri="{FF2B5EF4-FFF2-40B4-BE49-F238E27FC236}">
                  <a16:creationId xmlns:a16="http://schemas.microsoft.com/office/drawing/2014/main" id="{3D7DE643-6879-1941-9751-20A45AB0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47">
              <a:extLst>
                <a:ext uri="{FF2B5EF4-FFF2-40B4-BE49-F238E27FC236}">
                  <a16:creationId xmlns:a16="http://schemas.microsoft.com/office/drawing/2014/main" id="{04D012EE-B447-D944-998C-37B5E44B6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6" name="Rectangle 48">
              <a:extLst>
                <a:ext uri="{FF2B5EF4-FFF2-40B4-BE49-F238E27FC236}">
                  <a16:creationId xmlns:a16="http://schemas.microsoft.com/office/drawing/2014/main" id="{2EA67A6A-9A54-0A48-B42F-FF2FE3B1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2" name="Group 49">
            <a:extLst>
              <a:ext uri="{FF2B5EF4-FFF2-40B4-BE49-F238E27FC236}">
                <a16:creationId xmlns:a16="http://schemas.microsoft.com/office/drawing/2014/main" id="{D7FB0BA3-62A6-7E42-9E80-702E2890D7B5}"/>
              </a:ext>
            </a:extLst>
          </p:cNvPr>
          <p:cNvGrpSpPr>
            <a:grpSpLocks/>
          </p:cNvGrpSpPr>
          <p:nvPr/>
        </p:nvGrpSpPr>
        <p:grpSpPr bwMode="auto">
          <a:xfrm>
            <a:off x="10239694" y="3869056"/>
            <a:ext cx="369887" cy="657225"/>
            <a:chOff x="4180" y="783"/>
            <a:chExt cx="150" cy="307"/>
          </a:xfrm>
        </p:grpSpPr>
        <p:sp>
          <p:nvSpPr>
            <p:cNvPr id="17441" name="AutoShape 50">
              <a:extLst>
                <a:ext uri="{FF2B5EF4-FFF2-40B4-BE49-F238E27FC236}">
                  <a16:creationId xmlns:a16="http://schemas.microsoft.com/office/drawing/2014/main" id="{E2901950-092F-D343-A243-B619E4E1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2" name="Rectangle 51">
              <a:extLst>
                <a:ext uri="{FF2B5EF4-FFF2-40B4-BE49-F238E27FC236}">
                  <a16:creationId xmlns:a16="http://schemas.microsoft.com/office/drawing/2014/main" id="{1BD2CE92-40E4-544F-B316-804CDF07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3" name="Rectangle 52">
              <a:extLst>
                <a:ext uri="{FF2B5EF4-FFF2-40B4-BE49-F238E27FC236}">
                  <a16:creationId xmlns:a16="http://schemas.microsoft.com/office/drawing/2014/main" id="{2A77C53D-F7BB-C149-B044-E12D63A2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4" name="AutoShape 53">
              <a:extLst>
                <a:ext uri="{FF2B5EF4-FFF2-40B4-BE49-F238E27FC236}">
                  <a16:creationId xmlns:a16="http://schemas.microsoft.com/office/drawing/2014/main" id="{73D1A70A-D630-4144-98C6-4D7C571E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5" name="Line 54">
              <a:extLst>
                <a:ext uri="{FF2B5EF4-FFF2-40B4-BE49-F238E27FC236}">
                  <a16:creationId xmlns:a16="http://schemas.microsoft.com/office/drawing/2014/main" id="{A9F673C3-E96E-5940-A6AD-FDEC6DF8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55">
              <a:extLst>
                <a:ext uri="{FF2B5EF4-FFF2-40B4-BE49-F238E27FC236}">
                  <a16:creationId xmlns:a16="http://schemas.microsoft.com/office/drawing/2014/main" id="{53DD9561-DC2C-C942-AC48-BD7EEA956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Rectangle 56">
              <a:extLst>
                <a:ext uri="{FF2B5EF4-FFF2-40B4-BE49-F238E27FC236}">
                  <a16:creationId xmlns:a16="http://schemas.microsoft.com/office/drawing/2014/main" id="{AC27C8A4-41E0-1D45-AAEE-0BBA3117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8" name="Rectangle 57">
              <a:extLst>
                <a:ext uri="{FF2B5EF4-FFF2-40B4-BE49-F238E27FC236}">
                  <a16:creationId xmlns:a16="http://schemas.microsoft.com/office/drawing/2014/main" id="{B42274C5-5419-5747-8188-D0072606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33" name="Text Box 58">
            <a:extLst>
              <a:ext uri="{FF2B5EF4-FFF2-40B4-BE49-F238E27FC236}">
                <a16:creationId xmlns:a16="http://schemas.microsoft.com/office/drawing/2014/main" id="{119CADB3-B2A7-A948-81C6-435FAA9C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230" y="4543428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3707" name="Text Box 59">
            <a:extLst>
              <a:ext uri="{FF2B5EF4-FFF2-40B4-BE49-F238E27FC236}">
                <a16:creationId xmlns:a16="http://schemas.microsoft.com/office/drawing/2014/main" id="{9BA6AF96-B805-E045-A7D3-9E174E25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330" y="365474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8" name="Text Box 60">
            <a:extLst>
              <a:ext uri="{FF2B5EF4-FFF2-40B4-BE49-F238E27FC236}">
                <a16:creationId xmlns:a16="http://schemas.microsoft.com/office/drawing/2014/main" id="{DB43A675-63D6-134C-ACAC-EC1ECEA5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380" y="38023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3709" name="Line 61">
            <a:extLst>
              <a:ext uri="{FF2B5EF4-FFF2-40B4-BE49-F238E27FC236}">
                <a16:creationId xmlns:a16="http://schemas.microsoft.com/office/drawing/2014/main" id="{833EE6B7-E08F-0E48-9AE8-0BFC5B8F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8230" y="2726055"/>
            <a:ext cx="1493838" cy="13144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10" name="Line 62">
            <a:extLst>
              <a:ext uri="{FF2B5EF4-FFF2-40B4-BE49-F238E27FC236}">
                <a16:creationId xmlns:a16="http://schemas.microsoft.com/office/drawing/2014/main" id="{56884C0C-EE29-5C45-9B74-C2BFE8167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58544" y="2841943"/>
            <a:ext cx="1493837" cy="13017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Text Box 63">
            <a:extLst>
              <a:ext uri="{FF2B5EF4-FFF2-40B4-BE49-F238E27FC236}">
                <a16:creationId xmlns:a16="http://schemas.microsoft.com/office/drawing/2014/main" id="{BC3CC6E1-537F-9040-8E32-2999ED02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093" y="186404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.edu DNS server</a:t>
            </a:r>
            <a:endParaRPr lang="en-US" altLang="en-US" sz="1600">
              <a:latin typeface="Helvetica" pitchFamily="2" charset="0"/>
            </a:endParaRPr>
          </a:p>
        </p:txBody>
      </p:sp>
      <p:sp>
        <p:nvSpPr>
          <p:cNvPr id="17440" name="Rectangle 65">
            <a:extLst>
              <a:ext uri="{FF2B5EF4-FFF2-40B4-BE49-F238E27FC236}">
                <a16:creationId xmlns:a16="http://schemas.microsoft.com/office/drawing/2014/main" id="{A92D57E0-F811-BF4D-9158-8028B2B33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47606"/>
            <a:ext cx="6431280" cy="4847504"/>
          </a:xfrm>
        </p:spPr>
        <p:txBody>
          <a:bodyPr>
            <a:normAutofit/>
          </a:bodyPr>
          <a:lstStyle/>
          <a:p>
            <a:r>
              <a:rPr lang="en-US" altLang="en-US" dirty="0"/>
              <a:t>Once (any) name server learns a name to IP address mapping, it </a:t>
            </a:r>
            <a:r>
              <a:rPr lang="en-US" altLang="en-US" i="1" dirty="0">
                <a:solidFill>
                  <a:srgbClr val="C00000"/>
                </a:solidFill>
              </a:rPr>
              <a:t>caches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the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mapping</a:t>
            </a:r>
          </a:p>
          <a:p>
            <a:r>
              <a:rPr lang="en-US" altLang="en-US" dirty="0"/>
              <a:t>Cache entries timeout (disappear) after some time</a:t>
            </a:r>
          </a:p>
          <a:p>
            <a:r>
              <a:rPr lang="en-US" altLang="en-US" dirty="0"/>
              <a:t>TLD servers typically cached in local name servers</a:t>
            </a:r>
          </a:p>
          <a:p>
            <a:r>
              <a:rPr lang="en-US" altLang="en-US" dirty="0"/>
              <a:t>In practice, root name servers aren’t visited often!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Caching is pervasive in DNS</a:t>
            </a: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429CF-A33F-1144-BE7E-0D234444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caching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06F6B-5952-84CA-2B9D-BD3B82114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99" y="4383830"/>
            <a:ext cx="914189" cy="551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55A43-772E-203F-7140-A84C10284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855" y="5166102"/>
            <a:ext cx="914189" cy="551599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4A21AD2-C881-D389-EE97-D1EBDE15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38" y="1740045"/>
            <a:ext cx="726037" cy="4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F971-FD53-9649-9F2D-AAB0380F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DNS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6E48-0A7F-9646-9A59-9EEFFF02D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dig &lt;domain-name&gt;</a:t>
            </a:r>
          </a:p>
          <a:p>
            <a:r>
              <a:rPr lang="en-US" dirty="0">
                <a:latin typeface="Courier" pitchFamily="2" charset="0"/>
              </a:rPr>
              <a:t>dig +trace &lt;domain-name&gt;</a:t>
            </a:r>
          </a:p>
          <a:p>
            <a:r>
              <a:rPr lang="en-US" dirty="0">
                <a:latin typeface="Courier" pitchFamily="2" charset="0"/>
              </a:rPr>
              <a:t>dig @&lt;</a:t>
            </a:r>
            <a:r>
              <a:rPr lang="en-US" dirty="0" err="1">
                <a:latin typeface="Courier" pitchFamily="2" charset="0"/>
              </a:rPr>
              <a:t>dns</a:t>
            </a:r>
            <a:r>
              <a:rPr lang="en-US" dirty="0">
                <a:latin typeface="Courier" pitchFamily="2" charset="0"/>
              </a:rPr>
              <a:t>-server&gt; &lt;domain-name&gt;</a:t>
            </a:r>
          </a:p>
        </p:txBody>
      </p:sp>
    </p:spTree>
    <p:extLst>
      <p:ext uri="{BB962C8B-B14F-4D97-AF65-F5344CB8AC3E}">
        <p14:creationId xmlns:p14="http://schemas.microsoft.com/office/powerpoint/2010/main" val="2642957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57" name="Cloud 56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6508" y="2787861"/>
              <a:ext cx="3371278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600" dirty="0"/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C02449-2208-DF77-ABAB-09C041A77ADF}"/>
              </a:ext>
            </a:extLst>
          </p:cNvPr>
          <p:cNvSpPr txBox="1"/>
          <p:nvPr/>
        </p:nvSpPr>
        <p:spPr>
          <a:xfrm>
            <a:off x="8815228" y="1834687"/>
            <a:ext cx="241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Google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CB8D6-A5AD-34D0-C813-D1192C57B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75" y="1947368"/>
            <a:ext cx="7000258" cy="6745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46AB68-2330-58CD-3E8E-051A30F56B10}"/>
              </a:ext>
            </a:extLst>
          </p:cNvPr>
          <p:cNvSpPr txBox="1"/>
          <p:nvPr/>
        </p:nvSpPr>
        <p:spPr>
          <a:xfrm>
            <a:off x="1822831" y="2074188"/>
            <a:ext cx="241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" pitchFamily="2" charset="0"/>
              </a:rPr>
              <a:t>google.com</a:t>
            </a:r>
            <a:endParaRPr lang="en-US" sz="2000" dirty="0">
              <a:latin typeface="Helvetica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F5F970-CA5C-DDBF-BE10-BCEF94A4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F4C99A-4801-BD6B-1CA9-7461ADA5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171C13-835D-D8D7-3526-9F72D58B533F}"/>
              </a:ext>
            </a:extLst>
          </p:cNvPr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84ECE1-5FB4-CB8D-6529-76F43C68364B}"/>
              </a:ext>
            </a:extLst>
          </p:cNvPr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7639FA-B6DE-88D9-864C-AB83C6EAE387}"/>
              </a:ext>
            </a:extLst>
          </p:cNvPr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C6E93A-3F33-F11E-538A-3CA501E1A6C9}"/>
              </a:ext>
            </a:extLst>
          </p:cNvPr>
          <p:cNvSpPr txBox="1"/>
          <p:nvPr/>
        </p:nvSpPr>
        <p:spPr>
          <a:xfrm>
            <a:off x="480060" y="2891790"/>
            <a:ext cx="836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The web is a </a:t>
            </a:r>
            <a:r>
              <a:rPr lang="en-US" sz="2400" i="1" dirty="0">
                <a:latin typeface="Helvetica" pitchFamily="2" charset="0"/>
              </a:rPr>
              <a:t>specific</a:t>
            </a:r>
            <a:r>
              <a:rPr lang="en-US" sz="2400" dirty="0">
                <a:latin typeface="Helvetica" pitchFamily="2" charset="0"/>
              </a:rPr>
              <a:t> application protocol running over a network: </a:t>
            </a:r>
            <a:r>
              <a:rPr lang="en-US" sz="2400" dirty="0" err="1">
                <a:solidFill>
                  <a:srgbClr val="C00000"/>
                </a:solidFill>
                <a:latin typeface="Helvetica" pitchFamily="2" charset="0"/>
              </a:rPr>
              <a:t>HyperText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 Transfer Protocol (HTTP)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AAA0A-7E0F-36FD-1CD3-5A13BD2A6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7970" y="3635974"/>
            <a:ext cx="3566317" cy="22231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537346-906F-C932-BC83-EB2470C445C8}"/>
              </a:ext>
            </a:extLst>
          </p:cNvPr>
          <p:cNvCxnSpPr>
            <a:cxnSpLocks/>
          </p:cNvCxnSpPr>
          <p:nvPr/>
        </p:nvCxnSpPr>
        <p:spPr>
          <a:xfrm flipV="1">
            <a:off x="6290968" y="3826059"/>
            <a:ext cx="2015994" cy="23123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ED5412-249B-2491-9100-3DE98AF64014}"/>
              </a:ext>
            </a:extLst>
          </p:cNvPr>
          <p:cNvCxnSpPr>
            <a:cxnSpLocks/>
          </p:cNvCxnSpPr>
          <p:nvPr/>
        </p:nvCxnSpPr>
        <p:spPr>
          <a:xfrm flipV="1">
            <a:off x="6344352" y="5077923"/>
            <a:ext cx="1885961" cy="96135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D298E8-5DF5-8D3F-1C8F-A51F4E7613CA}"/>
              </a:ext>
            </a:extLst>
          </p:cNvPr>
          <p:cNvCxnSpPr>
            <a:cxnSpLocks/>
          </p:cNvCxnSpPr>
          <p:nvPr/>
        </p:nvCxnSpPr>
        <p:spPr>
          <a:xfrm flipV="1">
            <a:off x="6325414" y="5667928"/>
            <a:ext cx="1981548" cy="484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A9EB3-8058-6F54-F8A9-33B0CA4EAB2A}"/>
              </a:ext>
            </a:extLst>
          </p:cNvPr>
          <p:cNvCxnSpPr>
            <a:cxnSpLocks/>
          </p:cNvCxnSpPr>
          <p:nvPr/>
        </p:nvCxnSpPr>
        <p:spPr>
          <a:xfrm flipV="1">
            <a:off x="6344352" y="4683309"/>
            <a:ext cx="4432608" cy="13907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FFFF17-DFC0-2FD6-570F-A7524253316D}"/>
              </a:ext>
            </a:extLst>
          </p:cNvPr>
          <p:cNvSpPr txBox="1"/>
          <p:nvPr/>
        </p:nvSpPr>
        <p:spPr>
          <a:xfrm>
            <a:off x="5006340" y="6103609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Objects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27EAD-3795-6317-258E-FD999D5A5F89}"/>
              </a:ext>
            </a:extLst>
          </p:cNvPr>
          <p:cNvSpPr txBox="1"/>
          <p:nvPr/>
        </p:nvSpPr>
        <p:spPr>
          <a:xfrm>
            <a:off x="453353" y="3937590"/>
            <a:ext cx="705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Each object addressable by a name (URL)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6ECE2-FD30-8F03-0EE6-C16B68DFA37E}"/>
              </a:ext>
            </a:extLst>
          </p:cNvPr>
          <p:cNvSpPr txBox="1"/>
          <p:nvPr/>
        </p:nvSpPr>
        <p:spPr>
          <a:xfrm>
            <a:off x="3280888" y="4391144"/>
            <a:ext cx="423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Named objects can be static (image, video)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9B2FD9-B01A-A3EA-178E-DF5FBF9FD827}"/>
              </a:ext>
            </a:extLst>
          </p:cNvPr>
          <p:cNvSpPr txBox="1"/>
          <p:nvPr/>
        </p:nvSpPr>
        <p:spPr>
          <a:xfrm>
            <a:off x="3281592" y="5200151"/>
            <a:ext cx="344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… or the result of a dynamic app process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1B75DA-D865-35B3-A55D-1775424127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565" y="4426073"/>
            <a:ext cx="2868939" cy="22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B60DA6-CC41-7B60-90B0-B127300B7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80" y="3158821"/>
            <a:ext cx="1208936" cy="729443"/>
          </a:xfrm>
          <a:prstGeom prst="rect">
            <a:avLst/>
          </a:prstGeom>
        </p:spPr>
      </p:pic>
      <p:sp>
        <p:nvSpPr>
          <p:cNvPr id="32770" name="Title 1">
            <a:extLst>
              <a:ext uri="{FF2B5EF4-FFF2-40B4-BE49-F238E27FC236}">
                <a16:creationId xmlns:a16="http://schemas.microsoft.com/office/drawing/2014/main" id="{1C3A7CB3-4D02-4148-9D9F-1911F91E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interactions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3AF20A3-0353-3A4B-BB87-73F2924CDD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7762" y="1671638"/>
          <a:ext cx="3652838" cy="109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Hostname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 address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err="1"/>
                        <a:t>Google.com</a:t>
                      </a:r>
                      <a:endParaRPr lang="en-US" sz="1800" dirty="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10.0.1.2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2788" name="Straight Arrow Connector 17">
            <a:extLst>
              <a:ext uri="{FF2B5EF4-FFF2-40B4-BE49-F238E27FC236}">
                <a16:creationId xmlns:a16="http://schemas.microsoft.com/office/drawing/2014/main" id="{63AE6AE5-21BE-724F-8DC7-4C54E74220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2801" y="2357438"/>
            <a:ext cx="1585913" cy="1028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Arrow Connector 19">
            <a:extLst>
              <a:ext uri="{FF2B5EF4-FFF2-40B4-BE49-F238E27FC236}">
                <a16:creationId xmlns:a16="http://schemas.microsoft.com/office/drawing/2014/main" id="{3B0AE718-DC9C-7245-9F71-F30147A1CA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71851" y="2714625"/>
            <a:ext cx="1566863" cy="9286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0" name="TextBox 20">
            <a:extLst>
              <a:ext uri="{FF2B5EF4-FFF2-40B4-BE49-F238E27FC236}">
                <a16:creationId xmlns:a16="http://schemas.microsoft.com/office/drawing/2014/main" id="{3A528E30-E85D-2A4D-B7C7-A04D1EC4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198" y="2158206"/>
            <a:ext cx="169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Host name</a:t>
            </a:r>
          </a:p>
        </p:txBody>
      </p:sp>
      <p:sp>
        <p:nvSpPr>
          <p:cNvPr id="32791" name="TextBox 21">
            <a:extLst>
              <a:ext uri="{FF2B5EF4-FFF2-40B4-BE49-F238E27FC236}">
                <a16:creationId xmlns:a16="http://schemas.microsoft.com/office/drawing/2014/main" id="{482AB3F6-2676-AD41-A4B9-8BB066A3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985" y="3032068"/>
            <a:ext cx="2659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Server IP Address</a:t>
            </a:r>
          </a:p>
        </p:txBody>
      </p:sp>
      <p:sp>
        <p:nvSpPr>
          <p:cNvPr id="32792" name="TextBox 22">
            <a:extLst>
              <a:ext uri="{FF2B5EF4-FFF2-40B4-BE49-F238E27FC236}">
                <a16:creationId xmlns:a16="http://schemas.microsoft.com/office/drawing/2014/main" id="{BB2DD28A-3DCB-5B4F-8BB9-8FC0FA6E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48" y="1725255"/>
            <a:ext cx="2452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DNS server</a:t>
            </a:r>
          </a:p>
        </p:txBody>
      </p:sp>
      <p:cxnSp>
        <p:nvCxnSpPr>
          <p:cNvPr id="32793" name="Straight Arrow Connector 24">
            <a:extLst>
              <a:ext uri="{FF2B5EF4-FFF2-40B4-BE49-F238E27FC236}">
                <a16:creationId xmlns:a16="http://schemas.microsoft.com/office/drawing/2014/main" id="{924D0F0A-E8EC-974D-BDC9-2C901EDF1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3808413"/>
            <a:ext cx="5437188" cy="47466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4" name="TextBox 25">
            <a:extLst>
              <a:ext uri="{FF2B5EF4-FFF2-40B4-BE49-F238E27FC236}">
                <a16:creationId xmlns:a16="http://schemas.microsoft.com/office/drawing/2014/main" id="{FF06B9D9-B8D0-3C4E-8950-4F5FF1A218B8}"/>
              </a:ext>
            </a:extLst>
          </p:cNvPr>
          <p:cNvSpPr txBox="1">
            <a:spLocks noChangeArrowheads="1"/>
          </p:cNvSpPr>
          <p:nvPr/>
        </p:nvSpPr>
        <p:spPr bwMode="auto">
          <a:xfrm rot="286625">
            <a:off x="3650368" y="4144488"/>
            <a:ext cx="4788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 err="1">
                <a:latin typeface="Helvetica" pitchFamily="2" charset="0"/>
              </a:rPr>
              <a:t>clientIP</a:t>
            </a:r>
            <a:r>
              <a:rPr lang="en-US" altLang="en-US" sz="2000" dirty="0">
                <a:latin typeface="Helvetica" pitchFamily="2" charset="0"/>
              </a:rPr>
              <a:t>, </a:t>
            </a:r>
            <a:r>
              <a:rPr lang="en-US" altLang="en-US" sz="2000" dirty="0" err="1">
                <a:latin typeface="Helvetica" pitchFamily="2" charset="0"/>
              </a:rPr>
              <a:t>clientPort</a:t>
            </a:r>
            <a:r>
              <a:rPr lang="en-US" altLang="en-US" sz="2000" dirty="0">
                <a:latin typeface="Helvetica" pitchFamily="2" charset="0"/>
              </a:rPr>
              <a:t>, server IP Address, </a:t>
            </a: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80</a:t>
            </a:r>
          </a:p>
        </p:txBody>
      </p:sp>
      <p:cxnSp>
        <p:nvCxnSpPr>
          <p:cNvPr id="32795" name="Straight Connector 27">
            <a:extLst>
              <a:ext uri="{FF2B5EF4-FFF2-40B4-BE49-F238E27FC236}">
                <a16:creationId xmlns:a16="http://schemas.microsoft.com/office/drawing/2014/main" id="{56C06757-EEDF-3F40-8987-DE6DBE4FB0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2750" y="3951289"/>
            <a:ext cx="0" cy="2551111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Straight Connector 28">
            <a:extLst>
              <a:ext uri="{FF2B5EF4-FFF2-40B4-BE49-F238E27FC236}">
                <a16:creationId xmlns:a16="http://schemas.microsoft.com/office/drawing/2014/main" id="{AFF0DC42-1F82-BB49-BFB2-2FFD180B96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26525" y="4522788"/>
            <a:ext cx="0" cy="1979612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Straight Arrow Connector 32">
            <a:extLst>
              <a:ext uri="{FF2B5EF4-FFF2-40B4-BE49-F238E27FC236}">
                <a16:creationId xmlns:a16="http://schemas.microsoft.com/office/drawing/2014/main" id="{403A01A4-3E8D-5F4D-AA71-D0AC62ADAC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52750" y="5297714"/>
            <a:ext cx="6072824" cy="374424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9" name="TextBox 33">
            <a:extLst>
              <a:ext uri="{FF2B5EF4-FFF2-40B4-BE49-F238E27FC236}">
                <a16:creationId xmlns:a16="http://schemas.microsoft.com/office/drawing/2014/main" id="{C474D03E-BD09-374D-B04F-760801C8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18" y="6125368"/>
            <a:ext cx="247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HTTP messages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506B9-DE05-7343-B73C-7D7AE8B7CA38}"/>
              </a:ext>
            </a:extLst>
          </p:cNvPr>
          <p:cNvSpPr txBox="1"/>
          <p:nvPr/>
        </p:nvSpPr>
        <p:spPr>
          <a:xfrm>
            <a:off x="9342437" y="3665752"/>
            <a:ext cx="2323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(HTTP application typically associated with port 80)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3737F-505F-1E41-9262-A57BE1B96EED}"/>
              </a:ext>
            </a:extLst>
          </p:cNvPr>
          <p:cNvSpPr txBox="1"/>
          <p:nvPr/>
        </p:nvSpPr>
        <p:spPr>
          <a:xfrm rot="240940">
            <a:off x="4979197" y="4544188"/>
            <a:ext cx="19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 request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61D42-80E0-0945-9A09-B049F7DEF8D9}"/>
              </a:ext>
            </a:extLst>
          </p:cNvPr>
          <p:cNvSpPr txBox="1"/>
          <p:nvPr/>
        </p:nvSpPr>
        <p:spPr>
          <a:xfrm rot="21414183">
            <a:off x="5213477" y="5537092"/>
            <a:ext cx="19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 response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553F935-2929-044E-BB2A-F63A2DA8DC71}"/>
              </a:ext>
            </a:extLst>
          </p:cNvPr>
          <p:cNvSpPr/>
          <p:nvPr/>
        </p:nvSpPr>
        <p:spPr>
          <a:xfrm>
            <a:off x="130721" y="2082908"/>
            <a:ext cx="2568858" cy="11906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browse </a:t>
            </a:r>
            <a:r>
              <a:rPr lang="en-US" dirty="0" err="1"/>
              <a:t>google.com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C1CCC8-A338-954A-BB18-DBF4511B0518}"/>
              </a:ext>
            </a:extLst>
          </p:cNvPr>
          <p:cNvSpPr/>
          <p:nvPr/>
        </p:nvSpPr>
        <p:spPr>
          <a:xfrm>
            <a:off x="2326032" y="3244169"/>
            <a:ext cx="219919" cy="250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3B3A086-6AF7-EF4C-A2D3-1F337B5379E2}"/>
              </a:ext>
            </a:extLst>
          </p:cNvPr>
          <p:cNvSpPr/>
          <p:nvPr/>
        </p:nvSpPr>
        <p:spPr>
          <a:xfrm>
            <a:off x="2062444" y="3208189"/>
            <a:ext cx="219919" cy="250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98997302-ED13-D107-8C44-FE2B50E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795" y="1645566"/>
            <a:ext cx="660061" cy="87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FADE0856-A8EB-C860-0BAC-73F5C22D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48" y="3592769"/>
            <a:ext cx="660061" cy="87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8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/>
      <p:bldP spid="32791" grpId="0"/>
      <p:bldP spid="32792" grpId="0"/>
      <p:bldP spid="32794" grpId="0"/>
      <p:bldP spid="2" grpId="0"/>
      <p:bldP spid="3" grpId="0"/>
      <p:bldP spid="31" grpId="0"/>
      <p:bldP spid="4" grpId="0" animBg="1"/>
      <p:bldP spid="5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6736-95A4-0948-A838-52DBD0B3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HTTP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AA15-3D59-524B-AC90-648CE701B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Courier" pitchFamily="2" charset="0"/>
              </a:rPr>
              <a:t>wget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google.com</a:t>
            </a:r>
            <a:r>
              <a:rPr lang="en-US" dirty="0">
                <a:latin typeface="Courier" pitchFamily="2" charset="0"/>
              </a:rPr>
              <a:t> (or) curl </a:t>
            </a:r>
            <a:r>
              <a:rPr lang="en-US" dirty="0" err="1">
                <a:latin typeface="Courier" pitchFamily="2" charset="0"/>
              </a:rPr>
              <a:t>google.com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Courier" pitchFamily="2" charset="0"/>
              </a:rPr>
              <a:t>telnet </a:t>
            </a:r>
            <a:r>
              <a:rPr lang="en-US" dirty="0" err="1">
                <a:latin typeface="Courier" pitchFamily="2" charset="0"/>
              </a:rPr>
              <a:t>example.com</a:t>
            </a:r>
            <a:r>
              <a:rPr lang="en-US" dirty="0">
                <a:latin typeface="Courier" pitchFamily="2" charset="0"/>
              </a:rPr>
              <a:t> 80</a:t>
            </a:r>
          </a:p>
          <a:p>
            <a:pPr lvl="1"/>
            <a:r>
              <a:rPr lang="en-US" dirty="0">
                <a:latin typeface="Courier" pitchFamily="2" charset="0"/>
              </a:rPr>
              <a:t>GET / HTTP/1.1</a:t>
            </a:r>
          </a:p>
          <a:p>
            <a:pPr lvl="1"/>
            <a:r>
              <a:rPr lang="en-US" dirty="0">
                <a:latin typeface="Courier" pitchFamily="2" charset="0"/>
              </a:rPr>
              <a:t>Host: </a:t>
            </a:r>
            <a:r>
              <a:rPr lang="en-US" dirty="0" err="1">
                <a:latin typeface="Courier" pitchFamily="2" charset="0"/>
              </a:rPr>
              <a:t>example.com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400" dirty="0"/>
              <a:t>(followed by two </a:t>
            </a:r>
            <a:r>
              <a:rPr lang="en-US" sz="2400" dirty="0" err="1"/>
              <a:t>enter’s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Exercise: try </a:t>
            </a:r>
          </a:p>
          <a:p>
            <a:pPr lvl="1"/>
            <a:r>
              <a:rPr lang="en-US" dirty="0">
                <a:latin typeface="Courier" pitchFamily="2" charset="0"/>
              </a:rPr>
              <a:t>telnet </a:t>
            </a:r>
            <a:r>
              <a:rPr lang="en-US" dirty="0" err="1">
                <a:latin typeface="Courier" pitchFamily="2" charset="0"/>
              </a:rPr>
              <a:t>google.com</a:t>
            </a:r>
            <a:r>
              <a:rPr lang="en-US" dirty="0">
                <a:latin typeface="Courier" pitchFamily="2" charset="0"/>
              </a:rPr>
              <a:t> 80</a:t>
            </a:r>
          </a:p>
          <a:p>
            <a:pPr lvl="1"/>
            <a:r>
              <a:rPr lang="en-US" dirty="0">
                <a:latin typeface="Courier" pitchFamily="2" charset="0"/>
              </a:rPr>
              <a:t>telnet </a:t>
            </a:r>
            <a:r>
              <a:rPr lang="en-US" dirty="0" err="1">
                <a:latin typeface="Courier" pitchFamily="2" charset="0"/>
              </a:rPr>
              <a:t>web.mit.edu</a:t>
            </a:r>
            <a:r>
              <a:rPr lang="en-US" dirty="0">
                <a:latin typeface="Courier" pitchFamily="2" charset="0"/>
              </a:rPr>
              <a:t> 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58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9E20689F-3D50-3A4D-BBF0-37956FE7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3765D27-8828-824E-89A7-1D515A3E1CF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84" name="Line 4">
            <a:extLst>
              <a:ext uri="{FF2B5EF4-FFF2-40B4-BE49-F238E27FC236}">
                <a16:creationId xmlns:a16="http://schemas.microsoft.com/office/drawing/2014/main" id="{2F4561EC-7180-C442-A87B-D15AE2BC7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3" y="200818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85" name="Text Box 5">
            <a:extLst>
              <a:ext uri="{FF2B5EF4-FFF2-40B4-BE49-F238E27FC236}">
                <a16:creationId xmlns:a16="http://schemas.microsoft.com/office/drawing/2014/main" id="{7FCB9588-B38A-EA4F-AA70-BCC0B6F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1423989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client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86" name="Text Box 6">
            <a:extLst>
              <a:ext uri="{FF2B5EF4-FFF2-40B4-BE49-F238E27FC236}">
                <a16:creationId xmlns:a16="http://schemas.microsoft.com/office/drawing/2014/main" id="{F5E0F167-8452-5F48-9190-74C25DE3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1444626"/>
            <a:ext cx="104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49188" name="Text Box 8">
            <a:extLst>
              <a:ext uri="{FF2B5EF4-FFF2-40B4-BE49-F238E27FC236}">
                <a16:creationId xmlns:a16="http://schemas.microsoft.com/office/drawing/2014/main" id="{A62F7B23-AFF2-4F47-91F0-E01400FF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1937885"/>
            <a:ext cx="268128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r>
              <a:rPr lang="en-US" altLang="en-US" sz="1800" dirty="0">
                <a:latin typeface="Helvetica" pitchFamily="2" charset="0"/>
              </a:rPr>
              <a:t> + </a:t>
            </a:r>
            <a:r>
              <a:rPr lang="en-US" altLang="en-US" sz="1800" dirty="0" err="1">
                <a:solidFill>
                  <a:srgbClr val="C00000"/>
                </a:solidFill>
                <a:latin typeface="Helvetica" pitchFamily="2" charset="0"/>
              </a:rPr>
              <a:t>auth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189" name="Line 9">
            <a:extLst>
              <a:ext uri="{FF2B5EF4-FFF2-40B4-BE49-F238E27FC236}">
                <a16:creationId xmlns:a16="http://schemas.microsoft.com/office/drawing/2014/main" id="{B477D7CC-639B-404B-BBCA-3043B19803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0038" y="2455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91" name="Text Box 11">
            <a:extLst>
              <a:ext uri="{FF2B5EF4-FFF2-40B4-BE49-F238E27FC236}">
                <a16:creationId xmlns:a16="http://schemas.microsoft.com/office/drawing/2014/main" id="{549FE7CA-6693-724D-AC0D-F1A12480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435226"/>
            <a:ext cx="2643188" cy="68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response +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Helvetica" pitchFamily="2" charset="0"/>
              </a:rPr>
              <a:t>Set-cookie: 1678 </a:t>
            </a:r>
          </a:p>
        </p:txBody>
      </p:sp>
      <p:sp>
        <p:nvSpPr>
          <p:cNvPr id="49192" name="Line 12">
            <a:extLst>
              <a:ext uri="{FF2B5EF4-FFF2-40B4-BE49-F238E27FC236}">
                <a16:creationId xmlns:a16="http://schemas.microsoft.com/office/drawing/2014/main" id="{534F17D4-6768-AB41-BEB4-964E354A1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3598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3" name="Group 13">
            <a:extLst>
              <a:ext uri="{FF2B5EF4-FFF2-40B4-BE49-F238E27FC236}">
                <a16:creationId xmlns:a16="http://schemas.microsoft.com/office/drawing/2014/main" id="{DE61FDBD-CF60-D841-A836-C06C90955D49}"/>
              </a:ext>
            </a:extLst>
          </p:cNvPr>
          <p:cNvGrpSpPr>
            <a:grpSpLocks/>
          </p:cNvGrpSpPr>
          <p:nvPr/>
        </p:nvGrpSpPr>
        <p:grpSpPr bwMode="auto">
          <a:xfrm>
            <a:off x="4362677" y="3359153"/>
            <a:ext cx="2681288" cy="677862"/>
            <a:chOff x="3124" y="2762"/>
            <a:chExt cx="1689" cy="427"/>
          </a:xfrm>
        </p:grpSpPr>
        <p:sp>
          <p:nvSpPr>
            <p:cNvPr id="49208" name="Rectangle 14">
              <a:extLst>
                <a:ext uri="{FF2B5EF4-FFF2-40B4-BE49-F238E27FC236}">
                  <a16:creationId xmlns:a16="http://schemas.microsoft.com/office/drawing/2014/main" id="{50CFDE8B-6C81-2141-95DF-D3011121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9" name="Text Box 15">
              <a:extLst>
                <a:ext uri="{FF2B5EF4-FFF2-40B4-BE49-F238E27FC236}">
                  <a16:creationId xmlns:a16="http://schemas.microsoft.com/office/drawing/2014/main" id="{032B95E7-E4B2-344D-A03F-BE29F230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4" name="Line 16">
            <a:extLst>
              <a:ext uri="{FF2B5EF4-FFF2-40B4-BE49-F238E27FC236}">
                <a16:creationId xmlns:a16="http://schemas.microsoft.com/office/drawing/2014/main" id="{241DB6EC-D029-CA49-96D0-0B12DD249D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463" y="408463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5" name="Group 17">
            <a:extLst>
              <a:ext uri="{FF2B5EF4-FFF2-40B4-BE49-F238E27FC236}">
                <a16:creationId xmlns:a16="http://schemas.microsoft.com/office/drawing/2014/main" id="{EB8A8696-A390-EF4A-B61B-86A484434C43}"/>
              </a:ext>
            </a:extLst>
          </p:cNvPr>
          <p:cNvGrpSpPr>
            <a:grpSpLocks/>
          </p:cNvGrpSpPr>
          <p:nvPr/>
        </p:nvGrpSpPr>
        <p:grpSpPr bwMode="auto">
          <a:xfrm>
            <a:off x="4297363" y="4116392"/>
            <a:ext cx="2767013" cy="646112"/>
            <a:chOff x="3268" y="2846"/>
            <a:chExt cx="1743" cy="407"/>
          </a:xfrm>
        </p:grpSpPr>
        <p:sp>
          <p:nvSpPr>
            <p:cNvPr id="49206" name="Rectangle 18">
              <a:extLst>
                <a:ext uri="{FF2B5EF4-FFF2-40B4-BE49-F238E27FC236}">
                  <a16:creationId xmlns:a16="http://schemas.microsoft.com/office/drawing/2014/main" id="{5C2EEB76-4EFD-984C-A952-34E4536CA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7" name="Text Box 19">
              <a:extLst>
                <a:ext uri="{FF2B5EF4-FFF2-40B4-BE49-F238E27FC236}">
                  <a16:creationId xmlns:a16="http://schemas.microsoft.com/office/drawing/2014/main" id="{27F7DA55-5BE3-0B40-85A7-AD79335BC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Personalized</a:t>
              </a:r>
              <a:r>
                <a:rPr lang="en-US" altLang="en-US" sz="1800" dirty="0">
                  <a:latin typeface="Helvetica" pitchFamily="2" charset="0"/>
                </a:rPr>
                <a:t>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196" name="Line 20">
            <a:extLst>
              <a:ext uri="{FF2B5EF4-FFF2-40B4-BE49-F238E27FC236}">
                <a16:creationId xmlns:a16="http://schemas.microsoft.com/office/drawing/2014/main" id="{D0338C49-87CB-3B4D-A947-E4B09DE27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50847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7" name="Group 21">
            <a:extLst>
              <a:ext uri="{FF2B5EF4-FFF2-40B4-BE49-F238E27FC236}">
                <a16:creationId xmlns:a16="http://schemas.microsoft.com/office/drawing/2014/main" id="{FF23E2D0-54A7-8B43-A58D-E7849FD52DFB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4906964"/>
            <a:ext cx="2681288" cy="677862"/>
            <a:chOff x="3124" y="2762"/>
            <a:chExt cx="1689" cy="427"/>
          </a:xfrm>
        </p:grpSpPr>
        <p:sp>
          <p:nvSpPr>
            <p:cNvPr id="49204" name="Rectangle 22">
              <a:extLst>
                <a:ext uri="{FF2B5EF4-FFF2-40B4-BE49-F238E27FC236}">
                  <a16:creationId xmlns:a16="http://schemas.microsoft.com/office/drawing/2014/main" id="{F85098E8-7FC5-A240-989F-5DCA2E2A4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5" name="Text Box 23">
              <a:extLst>
                <a:ext uri="{FF2B5EF4-FFF2-40B4-BE49-F238E27FC236}">
                  <a16:creationId xmlns:a16="http://schemas.microsoft.com/office/drawing/2014/main" id="{20FF12FD-0900-D644-942B-86FC6FFD3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8" name="Line 24">
            <a:extLst>
              <a:ext uri="{FF2B5EF4-FFF2-40B4-BE49-F238E27FC236}">
                <a16:creationId xmlns:a16="http://schemas.microsoft.com/office/drawing/2014/main" id="{C73C16EC-EA9C-4145-BE1D-215F4993D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0988" y="55800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9" name="Group 25">
            <a:extLst>
              <a:ext uri="{FF2B5EF4-FFF2-40B4-BE49-F238E27FC236}">
                <a16:creationId xmlns:a16="http://schemas.microsoft.com/office/drawing/2014/main" id="{4BBF421F-ACE1-3A4C-89FA-4DC2DA90BFCF}"/>
              </a:ext>
            </a:extLst>
          </p:cNvPr>
          <p:cNvGrpSpPr>
            <a:grpSpLocks/>
          </p:cNvGrpSpPr>
          <p:nvPr/>
        </p:nvGrpSpPr>
        <p:grpSpPr bwMode="auto">
          <a:xfrm>
            <a:off x="4306888" y="5611817"/>
            <a:ext cx="2767013" cy="646112"/>
            <a:chOff x="3268" y="2846"/>
            <a:chExt cx="1743" cy="407"/>
          </a:xfrm>
        </p:grpSpPr>
        <p:sp>
          <p:nvSpPr>
            <p:cNvPr id="49202" name="Rectangle 26">
              <a:extLst>
                <a:ext uri="{FF2B5EF4-FFF2-40B4-BE49-F238E27FC236}">
                  <a16:creationId xmlns:a16="http://schemas.microsoft.com/office/drawing/2014/main" id="{4CC456D9-52B2-7540-8839-75BED414A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3" name="Text Box 27">
              <a:extLst>
                <a:ext uri="{FF2B5EF4-FFF2-40B4-BE49-F238E27FC236}">
                  <a16:creationId xmlns:a16="http://schemas.microsoft.com/office/drawing/2014/main" id="{AB83370F-C874-F24C-B433-F131A9082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Personalized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200" name="Text Box 28">
            <a:extLst>
              <a:ext uri="{FF2B5EF4-FFF2-40B4-BE49-F238E27FC236}">
                <a16:creationId xmlns:a16="http://schemas.microsoft.com/office/drawing/2014/main" id="{AC598EED-7D96-CB4F-B164-8F72444F2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3559176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action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201" name="Text Box 29">
            <a:extLst>
              <a:ext uri="{FF2B5EF4-FFF2-40B4-BE49-F238E27FC236}">
                <a16:creationId xmlns:a16="http://schemas.microsoft.com/office/drawing/2014/main" id="{94FAF6FB-0B9B-ED4A-BFD2-011337D6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035551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action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57" name="Text Box 31">
            <a:extLst>
              <a:ext uri="{FF2B5EF4-FFF2-40B4-BE49-F238E27FC236}">
                <a16:creationId xmlns:a16="http://schemas.microsoft.com/office/drawing/2014/main" id="{B67E70DE-E92D-9641-A70D-5FC6CE9B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99" y="2063751"/>
            <a:ext cx="1693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server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creates ID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1678 for user</a:t>
            </a:r>
          </a:p>
        </p:txBody>
      </p:sp>
      <p:grpSp>
        <p:nvGrpSpPr>
          <p:cNvPr id="49158" name="Group 39">
            <a:extLst>
              <a:ext uri="{FF2B5EF4-FFF2-40B4-BE49-F238E27FC236}">
                <a16:creationId xmlns:a16="http://schemas.microsoft.com/office/drawing/2014/main" id="{DE8AC255-8BB8-904C-AF59-21084998D5F9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3319464"/>
            <a:ext cx="293688" cy="395287"/>
            <a:chOff x="5115" y="1292"/>
            <a:chExt cx="185" cy="249"/>
          </a:xfrm>
        </p:grpSpPr>
        <p:sp>
          <p:nvSpPr>
            <p:cNvPr id="49180" name="Oval 34">
              <a:extLst>
                <a:ext uri="{FF2B5EF4-FFF2-40B4-BE49-F238E27FC236}">
                  <a16:creationId xmlns:a16="http://schemas.microsoft.com/office/drawing/2014/main" id="{3F7A0347-451F-F847-8AF6-D55EB2635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129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1" name="Oval 35">
              <a:extLst>
                <a:ext uri="{FF2B5EF4-FFF2-40B4-BE49-F238E27FC236}">
                  <a16:creationId xmlns:a16="http://schemas.microsoft.com/office/drawing/2014/main" id="{32CB764A-1002-5644-B505-747B8E9E4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147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2" name="Line 36">
              <a:extLst>
                <a:ext uri="{FF2B5EF4-FFF2-40B4-BE49-F238E27FC236}">
                  <a16:creationId xmlns:a16="http://schemas.microsoft.com/office/drawing/2014/main" id="{453A7A0A-217A-5748-879B-9F689F46C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" y="1315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Line 38">
              <a:extLst>
                <a:ext uri="{FF2B5EF4-FFF2-40B4-BE49-F238E27FC236}">
                  <a16:creationId xmlns:a16="http://schemas.microsoft.com/office/drawing/2014/main" id="{C7BAD602-E047-4543-B517-CC2BAA5AC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" y="13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9" name="Line 40">
            <a:extLst>
              <a:ext uri="{FF2B5EF4-FFF2-40B4-BE49-F238E27FC236}">
                <a16:creationId xmlns:a16="http://schemas.microsoft.com/office/drawing/2014/main" id="{120F99B4-036A-2241-9562-974D9DC9A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064" y="2686051"/>
            <a:ext cx="8667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41">
            <a:extLst>
              <a:ext uri="{FF2B5EF4-FFF2-40B4-BE49-F238E27FC236}">
                <a16:creationId xmlns:a16="http://schemas.microsoft.com/office/drawing/2014/main" id="{F0EBC000-2664-2242-8932-EF7B1CB99E87}"/>
              </a:ext>
            </a:extLst>
          </p:cNvPr>
          <p:cNvSpPr txBox="1">
            <a:spLocks noChangeArrowheads="1"/>
          </p:cNvSpPr>
          <p:nvPr/>
        </p:nvSpPr>
        <p:spPr bwMode="auto">
          <a:xfrm rot="2225390">
            <a:off x="8521534" y="2324171"/>
            <a:ext cx="21355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entry in backend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database</a:t>
            </a:r>
          </a:p>
        </p:txBody>
      </p:sp>
      <p:sp>
        <p:nvSpPr>
          <p:cNvPr id="49161" name="Line 42">
            <a:extLst>
              <a:ext uri="{FF2B5EF4-FFF2-40B4-BE49-F238E27FC236}">
                <a16:creationId xmlns:a16="http://schemas.microsoft.com/office/drawing/2014/main" id="{254DEDCE-5DAF-0E46-985A-C07A0F9C7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1238" y="3614739"/>
            <a:ext cx="10985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43">
            <a:extLst>
              <a:ext uri="{FF2B5EF4-FFF2-40B4-BE49-F238E27FC236}">
                <a16:creationId xmlns:a16="http://schemas.microsoft.com/office/drawing/2014/main" id="{E3759F1B-96DC-984A-AC4F-C10075DA6C12}"/>
              </a:ext>
            </a:extLst>
          </p:cNvPr>
          <p:cNvSpPr txBox="1">
            <a:spLocks noChangeArrowheads="1"/>
          </p:cNvSpPr>
          <p:nvPr/>
        </p:nvSpPr>
        <p:spPr bwMode="auto">
          <a:xfrm rot="20455586">
            <a:off x="8789840" y="3740120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access</a:t>
            </a:r>
          </a:p>
        </p:txBody>
      </p:sp>
      <p:sp>
        <p:nvSpPr>
          <p:cNvPr id="49163" name="Line 44">
            <a:extLst>
              <a:ext uri="{FF2B5EF4-FFF2-40B4-BE49-F238E27FC236}">
                <a16:creationId xmlns:a16="http://schemas.microsoft.com/office/drawing/2014/main" id="{250301E3-C6E7-A24C-861B-9CA9AD0EE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3475" y="3870325"/>
            <a:ext cx="1195388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45">
            <a:extLst>
              <a:ext uri="{FF2B5EF4-FFF2-40B4-BE49-F238E27FC236}">
                <a16:creationId xmlns:a16="http://schemas.microsoft.com/office/drawing/2014/main" id="{5C665F08-99F9-0045-BB08-4A87D1338B5D}"/>
              </a:ext>
            </a:extLst>
          </p:cNvPr>
          <p:cNvSpPr txBox="1">
            <a:spLocks noChangeArrowheads="1"/>
          </p:cNvSpPr>
          <p:nvPr/>
        </p:nvSpPr>
        <p:spPr bwMode="auto">
          <a:xfrm rot="18871725">
            <a:off x="9055746" y="4426714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access</a:t>
            </a:r>
          </a:p>
        </p:txBody>
      </p:sp>
      <p:grpSp>
        <p:nvGrpSpPr>
          <p:cNvPr id="49165" name="Group 55">
            <a:extLst>
              <a:ext uri="{FF2B5EF4-FFF2-40B4-BE49-F238E27FC236}">
                <a16:creationId xmlns:a16="http://schemas.microsoft.com/office/drawing/2014/main" id="{92DD1B49-AB8F-034D-82D8-0A1CAC0DF7A6}"/>
              </a:ext>
            </a:extLst>
          </p:cNvPr>
          <p:cNvGrpSpPr>
            <a:grpSpLocks/>
          </p:cNvGrpSpPr>
          <p:nvPr/>
        </p:nvGrpSpPr>
        <p:grpSpPr bwMode="auto">
          <a:xfrm>
            <a:off x="1744664" y="3309940"/>
            <a:ext cx="2192337" cy="925513"/>
            <a:chOff x="654" y="1693"/>
            <a:chExt cx="1126" cy="583"/>
          </a:xfrm>
        </p:grpSpPr>
        <p:sp>
          <p:nvSpPr>
            <p:cNvPr id="49176" name="AutoShape 48">
              <a:extLst>
                <a:ext uri="{FF2B5EF4-FFF2-40B4-BE49-F238E27FC236}">
                  <a16:creationId xmlns:a16="http://schemas.microsoft.com/office/drawing/2014/main" id="{43B614A5-C4BE-544D-A392-65F49D93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7" name="Group 54">
              <a:extLst>
                <a:ext uri="{FF2B5EF4-FFF2-40B4-BE49-F238E27FC236}">
                  <a16:creationId xmlns:a16="http://schemas.microsoft.com/office/drawing/2014/main" id="{9B86CBB3-9089-044F-9834-E499AF9A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" y="1693"/>
              <a:ext cx="964" cy="574"/>
              <a:chOff x="787" y="1693"/>
              <a:chExt cx="964" cy="574"/>
            </a:xfrm>
          </p:grpSpPr>
          <p:sp>
            <p:nvSpPr>
              <p:cNvPr id="49178" name="Text Box 49">
                <a:extLst>
                  <a:ext uri="{FF2B5EF4-FFF2-40B4-BE49-F238E27FC236}">
                    <a16:creationId xmlns:a16="http://schemas.microsoft.com/office/drawing/2014/main" id="{B674B196-58AE-1045-B179-E6812842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9" name="Text Box 52">
                <a:extLst>
                  <a:ext uri="{FF2B5EF4-FFF2-40B4-BE49-F238E27FC236}">
                    <a16:creationId xmlns:a16="http://schemas.microsoft.com/office/drawing/2014/main" id="{15521382-0F3C-3D49-B6FA-9ACAB8837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" y="2054"/>
                <a:ext cx="77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6" name="AutoShape 57">
            <a:extLst>
              <a:ext uri="{FF2B5EF4-FFF2-40B4-BE49-F238E27FC236}">
                <a16:creationId xmlns:a16="http://schemas.microsoft.com/office/drawing/2014/main" id="{92F808C2-A5EC-2841-8462-07944B5C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9" y="2057400"/>
            <a:ext cx="2028872" cy="914400"/>
          </a:xfrm>
          <a:prstGeom prst="parallelogram">
            <a:avLst>
              <a:gd name="adj" fmla="val 488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9174" name="Text Box 59">
            <a:extLst>
              <a:ext uri="{FF2B5EF4-FFF2-40B4-BE49-F238E27FC236}">
                <a16:creationId xmlns:a16="http://schemas.microsoft.com/office/drawing/2014/main" id="{8B6A9AC9-3ED4-4C45-AF80-530FB0FF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2033589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Helvetica" pitchFamily="2" charset="0"/>
              </a:rPr>
              <a:t>Cookie file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49175" name="Text Box 60">
            <a:extLst>
              <a:ext uri="{FF2B5EF4-FFF2-40B4-BE49-F238E27FC236}">
                <a16:creationId xmlns:a16="http://schemas.microsoft.com/office/drawing/2014/main" id="{BD41D959-E207-1247-9608-1138EB31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386014"/>
            <a:ext cx="1506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Helvetica" pitchFamily="2" charset="0"/>
              </a:rPr>
              <a:t>Amazon: 1678</a:t>
            </a:r>
          </a:p>
        </p:txBody>
      </p:sp>
      <p:grpSp>
        <p:nvGrpSpPr>
          <p:cNvPr id="49168" name="Group 61">
            <a:extLst>
              <a:ext uri="{FF2B5EF4-FFF2-40B4-BE49-F238E27FC236}">
                <a16:creationId xmlns:a16="http://schemas.microsoft.com/office/drawing/2014/main" id="{CEF2ED23-9AB5-8543-A26B-9E65928400ED}"/>
              </a:ext>
            </a:extLst>
          </p:cNvPr>
          <p:cNvGrpSpPr>
            <a:grpSpLocks/>
          </p:cNvGrpSpPr>
          <p:nvPr/>
        </p:nvGrpSpPr>
        <p:grpSpPr bwMode="auto">
          <a:xfrm>
            <a:off x="1785939" y="4989515"/>
            <a:ext cx="2211387" cy="925513"/>
            <a:chOff x="654" y="1693"/>
            <a:chExt cx="1126" cy="583"/>
          </a:xfrm>
        </p:grpSpPr>
        <p:sp>
          <p:nvSpPr>
            <p:cNvPr id="49170" name="AutoShape 62">
              <a:extLst>
                <a:ext uri="{FF2B5EF4-FFF2-40B4-BE49-F238E27FC236}">
                  <a16:creationId xmlns:a16="http://schemas.microsoft.com/office/drawing/2014/main" id="{E1E8185A-72AC-2E4C-9157-0E07242AE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1" name="Group 63">
              <a:extLst>
                <a:ext uri="{FF2B5EF4-FFF2-40B4-BE49-F238E27FC236}">
                  <a16:creationId xmlns:a16="http://schemas.microsoft.com/office/drawing/2014/main" id="{4B5DEFB6-C785-FF41-B8A5-1B81EFFB2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693"/>
              <a:ext cx="986" cy="581"/>
              <a:chOff x="765" y="1693"/>
              <a:chExt cx="986" cy="581"/>
            </a:xfrm>
          </p:grpSpPr>
          <p:sp>
            <p:nvSpPr>
              <p:cNvPr id="49172" name="Text Box 64">
                <a:extLst>
                  <a:ext uri="{FF2B5EF4-FFF2-40B4-BE49-F238E27FC236}">
                    <a16:creationId xmlns:a16="http://schemas.microsoft.com/office/drawing/2014/main" id="{EBC2DA4C-A827-9D48-B423-C883B9285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3" name="Text Box 65">
                <a:extLst>
                  <a:ext uri="{FF2B5EF4-FFF2-40B4-BE49-F238E27FC236}">
                    <a16:creationId xmlns:a16="http://schemas.microsoft.com/office/drawing/2014/main" id="{969EF6EB-2B74-AC4A-BFDD-B0B45C94D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2061"/>
                <a:ext cx="76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9" name="Text Box 66">
            <a:extLst>
              <a:ext uri="{FF2B5EF4-FFF2-40B4-BE49-F238E27FC236}">
                <a16:creationId xmlns:a16="http://schemas.microsoft.com/office/drawing/2014/main" id="{0BBE1A72-7F14-4A46-9A73-E8C9835C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484688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one week later:</a:t>
            </a:r>
          </a:p>
        </p:txBody>
      </p:sp>
      <p:pic>
        <p:nvPicPr>
          <p:cNvPr id="3" name="Picture 2" descr="A close up of food&#13;&#10;&#13;&#10;Description automatically generated">
            <a:extLst>
              <a:ext uri="{FF2B5EF4-FFF2-40B4-BE49-F238E27FC236}">
                <a16:creationId xmlns:a16="http://schemas.microsoft.com/office/drawing/2014/main" id="{8FED4276-42AB-3944-8C4E-FBA4E67C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138" y="195516"/>
            <a:ext cx="2712649" cy="20984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7503D0-C2DC-1B4B-B0CC-ABF595E0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Remembering users:</a:t>
            </a:r>
            <a:r>
              <a:rPr lang="en-US" altLang="en-US" dirty="0">
                <a:solidFill>
                  <a:srgbClr val="C00000"/>
                </a:solidFill>
              </a:rPr>
              <a:t> cookies</a:t>
            </a:r>
            <a:endParaRPr lang="en-US" dirty="0"/>
          </a:p>
        </p:txBody>
      </p:sp>
      <p:sp>
        <p:nvSpPr>
          <p:cNvPr id="59" name="Text Box 60">
            <a:extLst>
              <a:ext uri="{FF2B5EF4-FFF2-40B4-BE49-F238E27FC236}">
                <a16:creationId xmlns:a16="http://schemas.microsoft.com/office/drawing/2014/main" id="{83A9C98C-FFD4-B542-9111-8FD15456D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434" y="216166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1" name="Text Box 60">
            <a:extLst>
              <a:ext uri="{FF2B5EF4-FFF2-40B4-BE49-F238E27FC236}">
                <a16:creationId xmlns:a16="http://schemas.microsoft.com/office/drawing/2014/main" id="{85C21684-C3AB-A542-A3BC-3EF1C68E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774" y="337423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2" name="Text Box 60">
            <a:extLst>
              <a:ext uri="{FF2B5EF4-FFF2-40B4-BE49-F238E27FC236}">
                <a16:creationId xmlns:a16="http://schemas.microsoft.com/office/drawing/2014/main" id="{4ED7EAD1-955B-A94C-A38D-FF27C417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711" y="5072067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07221-1048-3B49-850B-632D39BDE881}"/>
              </a:ext>
            </a:extLst>
          </p:cNvPr>
          <p:cNvSpPr txBox="1"/>
          <p:nvPr/>
        </p:nvSpPr>
        <p:spPr>
          <a:xfrm>
            <a:off x="432189" y="1767206"/>
            <a:ext cx="111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Cookie is typically opaque to client.</a:t>
            </a:r>
          </a:p>
        </p:txBody>
      </p:sp>
    </p:spTree>
    <p:extLst>
      <p:ext uri="{BB962C8B-B14F-4D97-AF65-F5344CB8AC3E}">
        <p14:creationId xmlns:p14="http://schemas.microsoft.com/office/powerpoint/2010/main" val="29928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4" grpId="0" animBg="1"/>
      <p:bldP spid="49188" grpId="0" animBg="1"/>
      <p:bldP spid="49189" grpId="0" animBg="1"/>
      <p:bldP spid="49191" grpId="0" animBg="1"/>
      <p:bldP spid="49192" grpId="0" animBg="1"/>
      <p:bldP spid="49194" grpId="0" animBg="1"/>
      <p:bldP spid="49196" grpId="0" animBg="1"/>
      <p:bldP spid="49198" grpId="0" animBg="1"/>
      <p:bldP spid="49200" grpId="0"/>
      <p:bldP spid="49201" grpId="0"/>
      <p:bldP spid="49157" grpId="0"/>
      <p:bldP spid="49159" grpId="0" animBg="1"/>
      <p:bldP spid="49160" grpId="0"/>
      <p:bldP spid="49161" grpId="0" animBg="1"/>
      <p:bldP spid="49162" grpId="0"/>
      <p:bldP spid="49163" grpId="0" animBg="1"/>
      <p:bldP spid="49164" grpId="0"/>
      <p:bldP spid="49175" grpId="0"/>
      <p:bldP spid="49169" grpId="0"/>
      <p:bldP spid="59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ECB3-67F9-8D7D-19A6-84E9863D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fundamental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CFD9F-67C1-20FA-03EA-6CE5651E0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450A1D17-AE85-E243-BEC4-D4DC7B1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24EBC938-BF6F-BE46-B779-CC793CDA1E0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1F16BDE-13A9-BB4C-824E-66E12EDCC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Improving performance: Web caching</a:t>
            </a:r>
          </a:p>
        </p:txBody>
      </p:sp>
      <p:sp>
        <p:nvSpPr>
          <p:cNvPr id="53252" name="Text Box 33">
            <a:extLst>
              <a:ext uri="{FF2B5EF4-FFF2-40B4-BE49-F238E27FC236}">
                <a16:creationId xmlns:a16="http://schemas.microsoft.com/office/drawing/2014/main" id="{85DC600E-4847-F840-BE5A-25604DD88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155" y="3965579"/>
            <a:ext cx="1539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3256" name="Text Box 4">
            <a:extLst>
              <a:ext uri="{FF2B5EF4-FFF2-40B4-BE49-F238E27FC236}">
                <a16:creationId xmlns:a16="http://schemas.microsoft.com/office/drawing/2014/main" id="{2BECCDB1-EAA5-044B-A2C7-3C986AEC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477" y="3394710"/>
            <a:ext cx="1881786" cy="136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latin typeface="Helvetica" pitchFamily="2" charset="0"/>
              </a:rPr>
              <a:t>Web Server </a:t>
            </a:r>
          </a:p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(also called </a:t>
            </a:r>
            <a:r>
              <a:rPr lang="en-GB" altLang="en-US" sz="2000" dirty="0">
                <a:solidFill>
                  <a:srgbClr val="C00000"/>
                </a:solidFill>
                <a:latin typeface="Helvetica" pitchFamily="2" charset="0"/>
              </a:rPr>
              <a:t>origin server</a:t>
            </a: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in this context)</a:t>
            </a:r>
          </a:p>
        </p:txBody>
      </p:sp>
      <p:sp>
        <p:nvSpPr>
          <p:cNvPr id="53258" name="Text Box 6">
            <a:extLst>
              <a:ext uri="{FF2B5EF4-FFF2-40B4-BE49-F238E27FC236}">
                <a16:creationId xmlns:a16="http://schemas.microsoft.com/office/drawing/2014/main" id="{F1460457-93A6-6F4E-B6F7-FD72A78B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25" y="2421500"/>
            <a:ext cx="881917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Clients</a:t>
            </a:r>
          </a:p>
        </p:txBody>
      </p:sp>
      <p:sp>
        <p:nvSpPr>
          <p:cNvPr id="53268" name="Line 16">
            <a:extLst>
              <a:ext uri="{FF2B5EF4-FFF2-40B4-BE49-F238E27FC236}">
                <a16:creationId xmlns:a16="http://schemas.microsoft.com/office/drawing/2014/main" id="{D087E724-1D80-3E4A-A66C-93940E221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371" y="5396468"/>
            <a:ext cx="38194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17">
            <a:extLst>
              <a:ext uri="{FF2B5EF4-FFF2-40B4-BE49-F238E27FC236}">
                <a16:creationId xmlns:a16="http://schemas.microsoft.com/office/drawing/2014/main" id="{95B5A104-903F-7141-A6AC-01EC8DE1B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4366" y="5233619"/>
            <a:ext cx="445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Text Box 22">
            <a:extLst>
              <a:ext uri="{FF2B5EF4-FFF2-40B4-BE49-F238E27FC236}">
                <a16:creationId xmlns:a16="http://schemas.microsoft.com/office/drawing/2014/main" id="{91998529-DE44-E645-AA5E-189CC7D3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68" y="4666048"/>
            <a:ext cx="1176502" cy="98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38"/>
              </a:spcBef>
              <a:buNone/>
            </a:pPr>
            <a:r>
              <a:rPr lang="en-GB" altLang="en-US" sz="2400" dirty="0">
                <a:solidFill>
                  <a:srgbClr val="C00000"/>
                </a:solidFill>
                <a:latin typeface="Helvetica" pitchFamily="2" charset="0"/>
              </a:rPr>
              <a:t>Web cache</a:t>
            </a:r>
          </a:p>
        </p:txBody>
      </p:sp>
      <p:sp>
        <p:nvSpPr>
          <p:cNvPr id="53277" name="Line 25">
            <a:extLst>
              <a:ext uri="{FF2B5EF4-FFF2-40B4-BE49-F238E27FC236}">
                <a16:creationId xmlns:a16="http://schemas.microsoft.com/office/drawing/2014/main" id="{434EB90D-A4E9-5749-A6D5-CDF8832A8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1689" y="3085477"/>
            <a:ext cx="254629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Line 28">
            <a:extLst>
              <a:ext uri="{FF2B5EF4-FFF2-40B4-BE49-F238E27FC236}">
                <a16:creationId xmlns:a16="http://schemas.microsoft.com/office/drawing/2014/main" id="{5FB5B2DF-E50E-E14C-BFE1-152D0DB02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8387" y="3038903"/>
            <a:ext cx="1336801" cy="133333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Line 30">
            <a:extLst>
              <a:ext uri="{FF2B5EF4-FFF2-40B4-BE49-F238E27FC236}">
                <a16:creationId xmlns:a16="http://schemas.microsoft.com/office/drawing/2014/main" id="{28B9FEF5-F151-F84C-AD63-BF4005C72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941" y="3099331"/>
            <a:ext cx="254629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31">
            <a:extLst>
              <a:ext uri="{FF2B5EF4-FFF2-40B4-BE49-F238E27FC236}">
                <a16:creationId xmlns:a16="http://schemas.microsoft.com/office/drawing/2014/main" id="{0963D937-EB8D-D14D-8C42-24D883C1F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5894" y="5233619"/>
            <a:ext cx="95649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Text Box 32">
            <a:extLst>
              <a:ext uri="{FF2B5EF4-FFF2-40B4-BE49-F238E27FC236}">
                <a16:creationId xmlns:a16="http://schemas.microsoft.com/office/drawing/2014/main" id="{ACC7F504-3823-BE4D-8703-C9BDB8F8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900" y="3747025"/>
            <a:ext cx="1530425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3285" name="Line 34">
            <a:extLst>
              <a:ext uri="{FF2B5EF4-FFF2-40B4-BE49-F238E27FC236}">
                <a16:creationId xmlns:a16="http://schemas.microsoft.com/office/drawing/2014/main" id="{B29316AE-865A-754E-8FD2-AA8C4F3002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3844" y="2977131"/>
            <a:ext cx="1336801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6" name="Text Box 35">
            <a:extLst>
              <a:ext uri="{FF2B5EF4-FFF2-40B4-BE49-F238E27FC236}">
                <a16:creationId xmlns:a16="http://schemas.microsoft.com/office/drawing/2014/main" id="{3A59A449-0732-A14A-AD2E-3BB68BFB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53" y="5844482"/>
            <a:ext cx="1613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Store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on receiving response</a:t>
            </a:r>
          </a:p>
        </p:txBody>
      </p:sp>
      <p:sp>
        <p:nvSpPr>
          <p:cNvPr id="53254" name="Rectangle 39">
            <a:extLst>
              <a:ext uri="{FF2B5EF4-FFF2-40B4-BE49-F238E27FC236}">
                <a16:creationId xmlns:a16="http://schemas.microsoft.com/office/drawing/2014/main" id="{DE3378C7-E5AA-754F-8982-D5059219F8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95143" y="1600295"/>
            <a:ext cx="4640600" cy="5121179"/>
          </a:xfrm>
          <a:noFill/>
        </p:spPr>
        <p:txBody>
          <a:bodyPr>
            <a:normAutofit/>
          </a:bodyPr>
          <a:lstStyle/>
          <a:p>
            <a:r>
              <a:rPr lang="en-US" altLang="en-US" sz="2400" dirty="0"/>
              <a:t>Network administrators (e.g., Rutgers) may run </a:t>
            </a:r>
            <a:r>
              <a:rPr lang="en-US" altLang="en-US" sz="2400" dirty="0">
                <a:solidFill>
                  <a:srgbClr val="C00000"/>
                </a:solidFill>
              </a:rPr>
              <a:t>web caches </a:t>
            </a:r>
            <a:r>
              <a:rPr lang="en-US" altLang="en-US" sz="2400" dirty="0"/>
              <a:t>to remember popular web objects </a:t>
            </a:r>
          </a:p>
          <a:p>
            <a:r>
              <a:rPr lang="en-US" altLang="en-US" sz="2400" dirty="0"/>
              <a:t>Hit: cache returns object </a:t>
            </a:r>
          </a:p>
          <a:p>
            <a:r>
              <a:rPr lang="en-US" altLang="en-US" sz="2400" dirty="0"/>
              <a:t>Miss: obtain object from originating web server (</a:t>
            </a:r>
            <a:r>
              <a:rPr lang="en-US" altLang="en-US" sz="2400" dirty="0">
                <a:solidFill>
                  <a:srgbClr val="C00000"/>
                </a:solidFill>
              </a:rPr>
              <a:t>origin server</a:t>
            </a:r>
            <a:r>
              <a:rPr lang="en-US" altLang="en-US" sz="2400" dirty="0"/>
              <a:t>) and return to client</a:t>
            </a:r>
          </a:p>
          <a:p>
            <a:pPr lvl="1"/>
            <a:r>
              <a:rPr lang="en-US" altLang="en-US" sz="2000" dirty="0"/>
              <a:t>Also cache the object locally</a:t>
            </a:r>
          </a:p>
          <a:p>
            <a:r>
              <a:rPr lang="en-US" altLang="en-US" sz="2400" dirty="0"/>
              <a:t>Reduce response time</a:t>
            </a:r>
          </a:p>
          <a:p>
            <a:r>
              <a:rPr lang="en-US" altLang="en-US" sz="2400" dirty="0"/>
              <a:t>Reduce traffic requirements (and $$) on an organization’s network connections</a:t>
            </a:r>
          </a:p>
        </p:txBody>
      </p:sp>
      <p:pic>
        <p:nvPicPr>
          <p:cNvPr id="4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73CBF4CD-2C36-7446-AB67-98F510DC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08" y="2554187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BFCC3915-465E-C24B-B968-E688A2B53CC1}"/>
              </a:ext>
            </a:extLst>
          </p:cNvPr>
          <p:cNvSpPr/>
          <p:nvPr/>
        </p:nvSpPr>
        <p:spPr>
          <a:xfrm>
            <a:off x="3084741" y="4492880"/>
            <a:ext cx="2379625" cy="1863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5" name="Line 30">
            <a:extLst>
              <a:ext uri="{FF2B5EF4-FFF2-40B4-BE49-F238E27FC236}">
                <a16:creationId xmlns:a16="http://schemas.microsoft.com/office/drawing/2014/main" id="{4BE27A40-C70A-8747-858E-0593E74BDD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6066" y="5396468"/>
            <a:ext cx="88567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11D2-5775-4D41-A173-B423BC3F45CC}"/>
              </a:ext>
            </a:extLst>
          </p:cNvPr>
          <p:cNvSpPr txBox="1"/>
          <p:nvPr/>
        </p:nvSpPr>
        <p:spPr>
          <a:xfrm rot="18721820">
            <a:off x="1262005" y="2831967"/>
            <a:ext cx="300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Return cached object!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3EAD7-84C2-7323-3A19-C58CA971DDCA}"/>
              </a:ext>
            </a:extLst>
          </p:cNvPr>
          <p:cNvCxnSpPr>
            <a:cxnSpLocks/>
          </p:cNvCxnSpPr>
          <p:nvPr/>
        </p:nvCxnSpPr>
        <p:spPr>
          <a:xfrm flipH="1">
            <a:off x="2521946" y="4690334"/>
            <a:ext cx="0" cy="20311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071E121-D2E4-C135-DDB8-C3018EDE7C04}"/>
              </a:ext>
            </a:extLst>
          </p:cNvPr>
          <p:cNvSpPr txBox="1"/>
          <p:nvPr/>
        </p:nvSpPr>
        <p:spPr>
          <a:xfrm rot="16200000">
            <a:off x="1826586" y="5905923"/>
            <a:ext cx="1081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Helvetica" pitchFamily="2" charset="0"/>
              </a:rPr>
              <a:t>Rutgers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2F8B7-6D87-2757-011F-3513E1DDB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6" y="2295815"/>
            <a:ext cx="1208936" cy="729443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DFEA8228-891A-92DA-0EF5-6ABBF3638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94" y="4639683"/>
            <a:ext cx="922305" cy="122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5CBE2AE5-3509-4F15-55E0-2EA709DF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02" y="4693751"/>
            <a:ext cx="922305" cy="122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8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6" grpId="0"/>
      <p:bldP spid="53268" grpId="0" animBg="1"/>
      <p:bldP spid="53269" grpId="0" animBg="1"/>
      <p:bldP spid="53274" grpId="0"/>
      <p:bldP spid="53277" grpId="0" animBg="1"/>
      <p:bldP spid="53280" grpId="0" animBg="1"/>
      <p:bldP spid="53282" grpId="0" animBg="1"/>
      <p:bldP spid="53283" grpId="0" animBg="1"/>
      <p:bldP spid="53284" grpId="0"/>
      <p:bldP spid="53285" grpId="0" animBg="1"/>
      <p:bldP spid="53286" grpId="0"/>
      <p:bldP spid="2" grpId="0" animBg="1"/>
      <p:bldP spid="45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A33C-E0BF-93FD-955C-D7683CBE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content is effectively cacheable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24936-A02C-0F1F-DAD0-DE925BED5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Personalized content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Interactive processing </a:t>
            </a:r>
          </a:p>
          <a:p>
            <a:pPr lvl="1"/>
            <a:r>
              <a:rPr lang="en-US" dirty="0"/>
              <a:t>e.g., forms, shopping carts, ajax, etc.</a:t>
            </a:r>
          </a:p>
          <a:p>
            <a:endParaRPr lang="en-US" dirty="0"/>
          </a:p>
          <a:p>
            <a:r>
              <a:rPr lang="en-US" dirty="0"/>
              <a:t>Long tail of (obscure) 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3690D-53BB-6CD5-3014-EE02B06A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32" y="2441784"/>
            <a:ext cx="11692206" cy="121581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98F9B7-85CA-53F5-3D3C-EF1A1F998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901" y="3881813"/>
            <a:ext cx="2868939" cy="22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>
            <a:extLst>
              <a:ext uri="{FF2B5EF4-FFF2-40B4-BE49-F238E27FC236}">
                <a16:creationId xmlns:a16="http://schemas.microsoft.com/office/drawing/2014/main" id="{32D44DE0-D1E4-E64F-9BDC-D21E37DD7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799"/>
            <a:ext cx="10363200" cy="2622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Networks must move data between different hosts</a:t>
            </a:r>
            <a:endParaRPr lang="en-US" sz="3200" dirty="0">
              <a:solidFill>
                <a:srgbClr val="C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</a:rPr>
              <a:t>Need to figure out how to move packets from one host to another host, e.g., how to reach </a:t>
            </a:r>
            <a:r>
              <a:rPr lang="en-US" sz="3200" dirty="0" err="1">
                <a:ea typeface="ＭＳ Ｐゴシック" charset="0"/>
              </a:rPr>
              <a:t>google.com</a:t>
            </a:r>
            <a:r>
              <a:rPr lang="en-US" sz="3200" dirty="0">
                <a:ea typeface="ＭＳ Ｐゴシック" charset="0"/>
              </a:rPr>
              <a:t> from your laptop</a:t>
            </a:r>
          </a:p>
          <a:p>
            <a:pPr>
              <a:defRPr/>
            </a:pPr>
            <a:r>
              <a:rPr lang="en-US" sz="3200" dirty="0">
                <a:ea typeface="ＭＳ Ｐゴシック" charset="0"/>
              </a:rPr>
              <a:t>Known as the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</a:rPr>
              <a:t>routing</a:t>
            </a:r>
            <a:r>
              <a:rPr lang="en-US" sz="3200" i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</a:rPr>
              <a:t>problem</a:t>
            </a:r>
          </a:p>
        </p:txBody>
      </p:sp>
      <p:sp>
        <p:nvSpPr>
          <p:cNvPr id="8196" name="AutoShape 5" descr="2Q==">
            <a:extLst>
              <a:ext uri="{FF2B5EF4-FFF2-40B4-BE49-F238E27FC236}">
                <a16:creationId xmlns:a16="http://schemas.microsoft.com/office/drawing/2014/main" id="{463E77EB-6EB9-FD49-9D84-9F4F8F47B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AutoShape 7" descr="2Q==">
            <a:extLst>
              <a:ext uri="{FF2B5EF4-FFF2-40B4-BE49-F238E27FC236}">
                <a16:creationId xmlns:a16="http://schemas.microsoft.com/office/drawing/2014/main" id="{B324EB81-58C5-B24C-BD99-E1B2AD9AE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8" name="AutoShape 9" descr="2Q==">
            <a:extLst>
              <a:ext uri="{FF2B5EF4-FFF2-40B4-BE49-F238E27FC236}">
                <a16:creationId xmlns:a16="http://schemas.microsoft.com/office/drawing/2014/main" id="{28964441-3E1F-AE4E-BFB6-C45F01D4C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AutoShape 14" descr="2Q==">
            <a:extLst>
              <a:ext uri="{FF2B5EF4-FFF2-40B4-BE49-F238E27FC236}">
                <a16:creationId xmlns:a16="http://schemas.microsoft.com/office/drawing/2014/main" id="{42BD3E38-6C70-F245-9669-5CFA49509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200" name="Picture 18" descr="Router Clip Art">
            <a:extLst>
              <a:ext uri="{FF2B5EF4-FFF2-40B4-BE49-F238E27FC236}">
                <a16:creationId xmlns:a16="http://schemas.microsoft.com/office/drawing/2014/main" id="{BBBFBB98-9F78-CC44-8BE6-D733613A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Router Clip Art">
            <a:extLst>
              <a:ext uri="{FF2B5EF4-FFF2-40B4-BE49-F238E27FC236}">
                <a16:creationId xmlns:a16="http://schemas.microsoft.com/office/drawing/2014/main" id="{EC11F0D2-4764-164C-A142-FEEABF6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Router Clip Art">
            <a:extLst>
              <a:ext uri="{FF2B5EF4-FFF2-40B4-BE49-F238E27FC236}">
                <a16:creationId xmlns:a16="http://schemas.microsoft.com/office/drawing/2014/main" id="{3EEAD241-8A30-8C4A-9F62-62B28558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21">
            <a:extLst>
              <a:ext uri="{FF2B5EF4-FFF2-40B4-BE49-F238E27FC236}">
                <a16:creationId xmlns:a16="http://schemas.microsoft.com/office/drawing/2014/main" id="{AC0B9E6D-EF36-BA43-8156-4F1171017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438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4" name="Line 22">
            <a:extLst>
              <a:ext uri="{FF2B5EF4-FFF2-40B4-BE49-F238E27FC236}">
                <a16:creationId xmlns:a16="http://schemas.microsoft.com/office/drawing/2014/main" id="{4EA568BA-1D17-A044-8380-64AB0222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667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5" name="Line 23">
            <a:extLst>
              <a:ext uri="{FF2B5EF4-FFF2-40B4-BE49-F238E27FC236}">
                <a16:creationId xmlns:a16="http://schemas.microsoft.com/office/drawing/2014/main" id="{35965116-5886-914D-8BF3-9B9A1B62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514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6" name="Line 24">
            <a:extLst>
              <a:ext uri="{FF2B5EF4-FFF2-40B4-BE49-F238E27FC236}">
                <a16:creationId xmlns:a16="http://schemas.microsoft.com/office/drawing/2014/main" id="{29AC4E33-5B53-7448-AC87-6BA114540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7" name="Line 25">
            <a:extLst>
              <a:ext uri="{FF2B5EF4-FFF2-40B4-BE49-F238E27FC236}">
                <a16:creationId xmlns:a16="http://schemas.microsoft.com/office/drawing/2014/main" id="{CC13AF92-09D2-7646-B191-42668F51F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8" name="Line 26">
            <a:extLst>
              <a:ext uri="{FF2B5EF4-FFF2-40B4-BE49-F238E27FC236}">
                <a16:creationId xmlns:a16="http://schemas.microsoft.com/office/drawing/2014/main" id="{FA927762-FBB8-3648-96C0-45525E0AD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0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4589CB1B-998F-984A-8947-C247979E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FBF54ECE-51A4-FE46-A0FE-2D98603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64E90D14-7794-A240-8459-425AA74A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B7B7CF8-472B-574A-980C-69F2634B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0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2" descr="ANd9GcT-AU0hIOYODb2Z48BszMBdWk4gA_rB7HzxLAFgYsiggLEbl6eK">
            <a:extLst>
              <a:ext uri="{FF2B5EF4-FFF2-40B4-BE49-F238E27FC236}">
                <a16:creationId xmlns:a16="http://schemas.microsoft.com/office/drawing/2014/main" id="{A3A6C74C-CA10-5542-9E14-BD8F677D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Line 33">
            <a:extLst>
              <a:ext uri="{FF2B5EF4-FFF2-40B4-BE49-F238E27FC236}">
                <a16:creationId xmlns:a16="http://schemas.microsoft.com/office/drawing/2014/main" id="{5788CAED-F46E-1745-B9B4-98C38BFF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5" name="Text Box 34">
            <a:extLst>
              <a:ext uri="{FF2B5EF4-FFF2-40B4-BE49-F238E27FC236}">
                <a16:creationId xmlns:a16="http://schemas.microsoft.com/office/drawing/2014/main" id="{9FC1ED70-AB44-6F4F-933D-83F139F7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6" y="1870075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6" name="Text Box 35">
            <a:extLst>
              <a:ext uri="{FF2B5EF4-FFF2-40B4-BE49-F238E27FC236}">
                <a16:creationId xmlns:a16="http://schemas.microsoft.com/office/drawing/2014/main" id="{C39ECC5F-1EF3-A049-B3AF-A607BE36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5240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Helvetica" pitchFamily="2" charset="0"/>
              </a:rPr>
              <a:t>Router</a:t>
            </a:r>
          </a:p>
        </p:txBody>
      </p:sp>
      <p:sp>
        <p:nvSpPr>
          <p:cNvPr id="8217" name="Text Box 36">
            <a:extLst>
              <a:ext uri="{FF2B5EF4-FFF2-40B4-BE49-F238E27FC236}">
                <a16:creationId xmlns:a16="http://schemas.microsoft.com/office/drawing/2014/main" id="{1540F55A-4264-0E46-8B69-900FDEAF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6576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8" name="Slide Number Placeholder 1">
            <a:extLst>
              <a:ext uri="{FF2B5EF4-FFF2-40B4-BE49-F238E27FC236}">
                <a16:creationId xmlns:a16="http://schemas.microsoft.com/office/drawing/2014/main" id="{1D778CBA-BAB9-AE4F-8F44-720FFF4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61FC4-0543-5042-974D-BE759DFA20A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4A1FD-3381-5140-A81E-4A0883E3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0"/>
              </a:rPr>
              <a:t>(1)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310B-86AA-4892-7EB7-1D4C504C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Name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31A4-AC79-2995-5E15-51BE71CE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3319039"/>
          </a:xfrm>
        </p:spPr>
        <p:txBody>
          <a:bodyPr>
            <a:normAutofit/>
          </a:bodyPr>
          <a:lstStyle/>
          <a:p>
            <a:r>
              <a:rPr lang="en-US" dirty="0"/>
              <a:t>Routing effectively requires </a:t>
            </a:r>
            <a:r>
              <a:rPr lang="en-US" dirty="0">
                <a:solidFill>
                  <a:srgbClr val="C00000"/>
                </a:solidFill>
              </a:rPr>
              <a:t>locating</a:t>
            </a:r>
            <a:r>
              <a:rPr lang="en-US" dirty="0"/>
              <a:t> the endpoints appropriately</a:t>
            </a:r>
          </a:p>
          <a:p>
            <a:pPr lvl="1"/>
            <a:r>
              <a:rPr lang="en-US" dirty="0"/>
              <a:t>Memory, speed, reactivity</a:t>
            </a:r>
          </a:p>
          <a:p>
            <a:r>
              <a:rPr lang="en-US" dirty="0"/>
              <a:t>Internet addresses allocated </a:t>
            </a:r>
            <a:r>
              <a:rPr lang="en-US" dirty="0">
                <a:solidFill>
                  <a:srgbClr val="C00000"/>
                </a:solidFill>
              </a:rPr>
              <a:t>hierarchically</a:t>
            </a:r>
          </a:p>
          <a:p>
            <a:pPr lvl="1"/>
            <a:r>
              <a:rPr lang="en-US" dirty="0"/>
              <a:t>Machine readable, not easy for humans to remember</a:t>
            </a:r>
          </a:p>
          <a:p>
            <a:r>
              <a:rPr lang="en-US" dirty="0"/>
              <a:t>Link addresses are tied to the hardware on the endpoint</a:t>
            </a:r>
          </a:p>
          <a:p>
            <a:r>
              <a:rPr lang="en-US" dirty="0">
                <a:solidFill>
                  <a:srgbClr val="C00000"/>
                </a:solidFill>
              </a:rPr>
              <a:t>Name resolution:</a:t>
            </a:r>
            <a:r>
              <a:rPr lang="en-US" dirty="0"/>
              <a:t> how to turn human-readable names (</a:t>
            </a:r>
            <a:r>
              <a:rPr lang="en-US" dirty="0" err="1"/>
              <a:t>google.com</a:t>
            </a:r>
            <a:r>
              <a:rPr lang="en-US" dirty="0"/>
              <a:t>) into routable addresses?</a:t>
            </a:r>
          </a:p>
        </p:txBody>
      </p:sp>
      <p:sp>
        <p:nvSpPr>
          <p:cNvPr id="4" name="AutoShape 5" descr="2Q==">
            <a:extLst>
              <a:ext uri="{FF2B5EF4-FFF2-40B4-BE49-F238E27FC236}">
                <a16:creationId xmlns:a16="http://schemas.microsoft.com/office/drawing/2014/main" id="{CAC04052-D84B-3562-8DB9-92FDFFE24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0465" y="30995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" name="AutoShape 7" descr="2Q==">
            <a:extLst>
              <a:ext uri="{FF2B5EF4-FFF2-40B4-BE49-F238E27FC236}">
                <a16:creationId xmlns:a16="http://schemas.microsoft.com/office/drawing/2014/main" id="{4B1EEE03-7754-24CB-531D-93C3537F3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0465" y="30995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" name="AutoShape 9" descr="2Q==">
            <a:extLst>
              <a:ext uri="{FF2B5EF4-FFF2-40B4-BE49-F238E27FC236}">
                <a16:creationId xmlns:a16="http://schemas.microsoft.com/office/drawing/2014/main" id="{16F1E5FE-4727-5836-6387-8831275D78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0465" y="30995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" name="AutoShape 14" descr="2Q==">
            <a:extLst>
              <a:ext uri="{FF2B5EF4-FFF2-40B4-BE49-F238E27FC236}">
                <a16:creationId xmlns:a16="http://schemas.microsoft.com/office/drawing/2014/main" id="{C0EBDE77-C647-888E-C49E-8E619980A1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0465" y="30995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" name="Picture 18" descr="Router Clip Art">
            <a:extLst>
              <a:ext uri="{FF2B5EF4-FFF2-40B4-BE49-F238E27FC236}">
                <a16:creationId xmlns:a16="http://schemas.microsoft.com/office/drawing/2014/main" id="{72464B82-CE62-77B5-F137-716358D4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65" y="2185195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443C5B4E-A780-A6D9-63E9-6FE32015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49" y="2365253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Router Clip Art">
            <a:extLst>
              <a:ext uri="{FF2B5EF4-FFF2-40B4-BE49-F238E27FC236}">
                <a16:creationId xmlns:a16="http://schemas.microsoft.com/office/drawing/2014/main" id="{8D92533C-69D3-BF71-3F22-0D1B16C28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65" y="1651795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1">
            <a:extLst>
              <a:ext uri="{FF2B5EF4-FFF2-40B4-BE49-F238E27FC236}">
                <a16:creationId xmlns:a16="http://schemas.microsoft.com/office/drawing/2014/main" id="{5143ADA1-F7C6-8E3B-B9EF-4BCA81180E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9465" y="2261394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55AADE2B-9512-3D5A-24CD-A5D36F729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9465" y="2489994"/>
            <a:ext cx="1462734" cy="228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E50A682F-57CE-888F-E3B1-58D50C2A6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3465" y="2337594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8BC7A41C-A0F8-6E4E-1792-3453FB175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7015" y="277006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25">
            <a:extLst>
              <a:ext uri="{FF2B5EF4-FFF2-40B4-BE49-F238E27FC236}">
                <a16:creationId xmlns:a16="http://schemas.microsoft.com/office/drawing/2014/main" id="{B7D472F0-1924-D4E4-010F-83FE0C266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865" y="195659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3B3BECD5-C1B9-6A25-3BAA-7C3D143DA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4865" y="256619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E7524A1-3E7D-BF58-62F6-A14372C2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5" y="2261394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3AC9845D-4CB0-A193-51E1-0E9419B9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65" y="1423194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B8680A29-62C2-F30C-7F1C-B943E427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15" y="2770065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D28E89EE-0FB7-3F07-B1AD-1D6C1465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65" y="1575594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2" descr="ANd9GcT-AU0hIOYODb2Z48BszMBdWk4gA_rB7HzxLAFgYsiggLEbl6eK">
            <a:extLst>
              <a:ext uri="{FF2B5EF4-FFF2-40B4-BE49-F238E27FC236}">
                <a16:creationId xmlns:a16="http://schemas.microsoft.com/office/drawing/2014/main" id="{D48E79E7-4400-1378-E6F0-C46381D42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65" y="279479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33">
            <a:extLst>
              <a:ext uri="{FF2B5EF4-FFF2-40B4-BE49-F238E27FC236}">
                <a16:creationId xmlns:a16="http://schemas.microsoft.com/office/drawing/2014/main" id="{B4DE0965-5F9B-BD27-01D5-0B159E36F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865" y="256619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" name="Picture 25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AE5D8063-C855-0A40-86E0-FDC5B902D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285" y="574346"/>
            <a:ext cx="1139050" cy="1076986"/>
          </a:xfrm>
          <a:prstGeom prst="rect">
            <a:avLst/>
          </a:prstGeom>
        </p:spPr>
      </p:pic>
      <p:pic>
        <p:nvPicPr>
          <p:cNvPr id="27" name="Picture 26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6E072BDD-2AC9-7411-A0B4-ED4A0F0BA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410" y="598886"/>
            <a:ext cx="1139050" cy="1076986"/>
          </a:xfrm>
          <a:prstGeom prst="rect">
            <a:avLst/>
          </a:prstGeom>
        </p:spPr>
      </p:pic>
      <p:pic>
        <p:nvPicPr>
          <p:cNvPr id="28" name="Picture 27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D1FA19DC-CDEA-B2D9-5D6B-CF3486DDC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5105" y="614365"/>
            <a:ext cx="1139050" cy="1076986"/>
          </a:xfrm>
          <a:prstGeom prst="rect">
            <a:avLst/>
          </a:prstGeom>
        </p:spPr>
      </p:pic>
      <p:pic>
        <p:nvPicPr>
          <p:cNvPr id="29" name="Picture 2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87C1A802-CF21-17CA-CF4A-886DAF524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503" y="1946610"/>
            <a:ext cx="1139050" cy="1076986"/>
          </a:xfrm>
          <a:prstGeom prst="rect">
            <a:avLst/>
          </a:prstGeom>
        </p:spPr>
      </p:pic>
      <p:pic>
        <p:nvPicPr>
          <p:cNvPr id="30" name="Picture 29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9D5A897A-B0EB-8F0D-19EF-FA9265BE0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628" y="1971150"/>
            <a:ext cx="1139050" cy="1076986"/>
          </a:xfrm>
          <a:prstGeom prst="rect">
            <a:avLst/>
          </a:prstGeom>
        </p:spPr>
      </p:pic>
      <p:pic>
        <p:nvPicPr>
          <p:cNvPr id="31" name="Picture 30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98F66E6C-A327-463B-0410-07E35B166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323" y="1986629"/>
            <a:ext cx="1139050" cy="107698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A3E117C-4897-A280-AB8A-D9923A7A47DD}"/>
              </a:ext>
            </a:extLst>
          </p:cNvPr>
          <p:cNvSpPr txBox="1"/>
          <p:nvPr/>
        </p:nvSpPr>
        <p:spPr>
          <a:xfrm>
            <a:off x="9842942" y="196225"/>
            <a:ext cx="194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ourier" pitchFamily="2" charset="0"/>
              </a:rPr>
              <a:t>Zipcode</a:t>
            </a:r>
            <a:r>
              <a:rPr lang="en-US" sz="1600" dirty="0">
                <a:latin typeface="Courier" pitchFamily="2" charset="0"/>
              </a:rPr>
              <a:t> 08854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108E57-363D-FB58-65DB-11DB92AE4C59}"/>
              </a:ext>
            </a:extLst>
          </p:cNvPr>
          <p:cNvSpPr txBox="1"/>
          <p:nvPr/>
        </p:nvSpPr>
        <p:spPr>
          <a:xfrm>
            <a:off x="10032016" y="3020339"/>
            <a:ext cx="194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ourier" pitchFamily="2" charset="0"/>
              </a:rPr>
              <a:t>Zipcode</a:t>
            </a:r>
            <a:r>
              <a:rPr lang="en-US" sz="1600" dirty="0">
                <a:latin typeface="Courier" pitchFamily="2" charset="0"/>
              </a:rPr>
              <a:t> 08090</a:t>
            </a:r>
          </a:p>
        </p:txBody>
      </p:sp>
    </p:spTree>
    <p:extLst>
      <p:ext uri="{BB962C8B-B14F-4D97-AF65-F5344CB8AC3E}">
        <p14:creationId xmlns:p14="http://schemas.microsoft.com/office/powerpoint/2010/main" val="41911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In general, networks give no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7" y="1825624"/>
            <a:ext cx="11530611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Packets may be lost, corrupted, reordered, on the way to the destination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Best effort </a:t>
            </a:r>
            <a:r>
              <a:rPr lang="en-US" dirty="0"/>
              <a:t>delivery</a:t>
            </a:r>
          </a:p>
          <a:p>
            <a:endParaRPr lang="en-US" dirty="0"/>
          </a:p>
          <a:p>
            <a:r>
              <a:rPr lang="en-US" dirty="0"/>
              <a:t>Advantage: The network becomes very simple to build</a:t>
            </a:r>
          </a:p>
          <a:p>
            <a:pPr lvl="1"/>
            <a:r>
              <a:rPr lang="en-US" dirty="0"/>
              <a:t>Don’t have to make it reliable</a:t>
            </a:r>
          </a:p>
          <a:p>
            <a:pPr lvl="1"/>
            <a:r>
              <a:rPr lang="en-US" dirty="0"/>
              <a:t>Don’t need to implement any performance guarantees</a:t>
            </a:r>
          </a:p>
          <a:p>
            <a:pPr lvl="1"/>
            <a:r>
              <a:rPr lang="en-US" dirty="0"/>
              <a:t>Don’t need to maintain packet ordering</a:t>
            </a:r>
          </a:p>
          <a:p>
            <a:pPr lvl="1"/>
            <a:r>
              <a:rPr lang="en-US" dirty="0"/>
              <a:t>Almost any medium can deliver individual packets</a:t>
            </a:r>
          </a:p>
          <a:p>
            <a:pPr lvl="2"/>
            <a:r>
              <a:rPr lang="en-US" altLang="en-US" sz="2200" dirty="0"/>
              <a:t>Example: RFC 1149: “IP Datagrams over Avian Carriers”</a:t>
            </a:r>
          </a:p>
          <a:p>
            <a:pPr lvl="2"/>
            <a:endParaRPr lang="en-US" altLang="en-US" sz="2200" dirty="0"/>
          </a:p>
          <a:p>
            <a:r>
              <a:rPr lang="en-US" altLang="en-US" dirty="0"/>
              <a:t>Early Internet thrived: easy to engineer, no guarantees to worry about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180px-Homing_p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93" y="2427204"/>
            <a:ext cx="2174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guarantees for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1059"/>
          </a:xfrm>
        </p:spPr>
        <p:txBody>
          <a:bodyPr>
            <a:normAutofit/>
          </a:bodyPr>
          <a:lstStyle/>
          <a:p>
            <a:r>
              <a:rPr lang="en-US" dirty="0"/>
              <a:t>How should endpoints provide guarantees to applications?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Transport </a:t>
            </a:r>
            <a:r>
              <a:rPr lang="en-US" dirty="0"/>
              <a:t>software on the endpoint oversees implementing guarantees on top of an unreliable network</a:t>
            </a:r>
          </a:p>
          <a:p>
            <a:r>
              <a:rPr lang="en-US" dirty="0"/>
              <a:t>Reliable delivery, ordered delivery, fair sharing of resources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87" y="228871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>
            <a:off x="2860711" y="2884901"/>
            <a:ext cx="2288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70" y="24152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7145778" y="2884901"/>
            <a:ext cx="1950091" cy="11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0EC0C-D14C-FB4E-9E0B-3517CEAF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4" y="241529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quickly should endpoints send data?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congestion control </a:t>
            </a:r>
            <a:r>
              <a:rPr lang="en-US" dirty="0"/>
              <a:t>problem</a:t>
            </a:r>
          </a:p>
          <a:p>
            <a:r>
              <a:rPr lang="en-US" dirty="0"/>
              <a:t>Congestion control algorithms at source endpoints react to remote network congestion. Part of the transport </a:t>
            </a:r>
            <a:r>
              <a:rPr lang="en-US" dirty="0" err="1"/>
              <a:t>sw</a:t>
            </a:r>
            <a:r>
              <a:rPr lang="en-US" dirty="0"/>
              <a:t>/</a:t>
            </a:r>
            <a:r>
              <a:rPr lang="en-US" dirty="0" err="1"/>
              <a:t>hw</a:t>
            </a:r>
            <a:r>
              <a:rPr lang="en-US" dirty="0"/>
              <a:t> stack.</a:t>
            </a:r>
          </a:p>
          <a:p>
            <a:r>
              <a:rPr lang="en-US" dirty="0"/>
              <a:t>Key question: How to vary the sending rate based on network signals?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F27407-DE66-1593-07E2-3077C158C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196" y="1403755"/>
            <a:ext cx="2093843" cy="1570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3697D-8911-E006-60AA-C0A504653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588" y="1343472"/>
            <a:ext cx="2495057" cy="16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8530-9BDD-0444-BD25-77C55232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High-Speed Interconnect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EE32E-18F7-5447-AFC5-918E15D0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45" y="4044806"/>
            <a:ext cx="6989374" cy="2766983"/>
          </a:xfrm>
        </p:spPr>
        <p:txBody>
          <a:bodyPr>
            <a:normAutofit/>
          </a:bodyPr>
          <a:lstStyle/>
          <a:p>
            <a:r>
              <a:rPr lang="en-US" dirty="0"/>
              <a:t>Transport won’t help if the network has  choke points: e.g., routers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interconnection problem</a:t>
            </a:r>
            <a:r>
              <a:rPr lang="en-US" dirty="0"/>
              <a:t>: how do you design routers to achieve high end-to-end performance between endpoints?</a:t>
            </a:r>
          </a:p>
          <a:p>
            <a:pPr lvl="1"/>
            <a:r>
              <a:rPr lang="en-US" dirty="0"/>
              <a:t>Also designing large data center networks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ECF561-DA08-D458-E6E9-B4378C8C8234}"/>
              </a:ext>
            </a:extLst>
          </p:cNvPr>
          <p:cNvGrpSpPr/>
          <p:nvPr/>
        </p:nvGrpSpPr>
        <p:grpSpPr>
          <a:xfrm>
            <a:off x="568905" y="1352365"/>
            <a:ext cx="2467688" cy="1610278"/>
            <a:chOff x="6467968" y="1717211"/>
            <a:chExt cx="2467688" cy="1610278"/>
          </a:xfrm>
        </p:grpSpPr>
        <p:pic>
          <p:nvPicPr>
            <p:cNvPr id="4" name="Picture 3" descr="Router Clip Art">
              <a:extLst>
                <a:ext uri="{FF2B5EF4-FFF2-40B4-BE49-F238E27FC236}">
                  <a16:creationId xmlns:a16="http://schemas.microsoft.com/office/drawing/2014/main" id="{2E433A30-2E25-4587-DFD0-3F43CABC1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009" y="2046472"/>
              <a:ext cx="1173576" cy="86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2F2AA7-28E9-7355-E79D-C234B158EE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7968" y="2801484"/>
              <a:ext cx="526754" cy="4566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570A8E-4397-7EF9-55D0-E9075BBD6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67968" y="1861585"/>
              <a:ext cx="499614" cy="3639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A5E260-DDEF-A1AF-20F8-471A7544B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0208" y="1717211"/>
              <a:ext cx="669854" cy="26781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827F09-CA4B-1CCB-BCC9-F37671233E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7348" y="2963559"/>
              <a:ext cx="499614" cy="3639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CDB3A5-BCCF-3096-6B60-60598A2740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4469" y="2428640"/>
              <a:ext cx="55118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72187D4-46D4-2CC7-EDFC-5A3CC6F3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49" y="1967874"/>
            <a:ext cx="1392199" cy="1392199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3C5E91B5-4876-9BCB-0AFD-BB1B68414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164" y="1706809"/>
            <a:ext cx="2470445" cy="174475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7CDFA84-62D9-D748-BC77-F34AAC285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841" y="1615312"/>
            <a:ext cx="2517502" cy="187844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A0138FF-E0A5-038A-0230-D9F7E0BC2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334333" y="3183520"/>
            <a:ext cx="880989" cy="620471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A91C5EC8-3F78-6C64-7254-CC66827B4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788" y="1864710"/>
            <a:ext cx="1002840" cy="587424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50242CF1-0660-C8ED-2110-3EB3143E8A0A}"/>
              </a:ext>
            </a:extLst>
          </p:cNvPr>
          <p:cNvSpPr/>
          <p:nvPr/>
        </p:nvSpPr>
        <p:spPr>
          <a:xfrm>
            <a:off x="7450241" y="1546001"/>
            <a:ext cx="796834" cy="978820"/>
          </a:xfrm>
          <a:custGeom>
            <a:avLst/>
            <a:gdLst>
              <a:gd name="connsiteX0" fmla="*/ 575741 w 575741"/>
              <a:gd name="connsiteY0" fmla="*/ 770709 h 770709"/>
              <a:gd name="connsiteX1" fmla="*/ 353673 w 575741"/>
              <a:gd name="connsiteY1" fmla="*/ 509452 h 770709"/>
              <a:gd name="connsiteX2" fmla="*/ 40164 w 575741"/>
              <a:gd name="connsiteY2" fmla="*/ 287383 h 770709"/>
              <a:gd name="connsiteX3" fmla="*/ 14038 w 575741"/>
              <a:gd name="connsiteY3" fmla="*/ 0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41" h="770709">
                <a:moveTo>
                  <a:pt x="575741" y="770709"/>
                </a:moveTo>
                <a:cubicBezTo>
                  <a:pt x="509338" y="680357"/>
                  <a:pt x="442936" y="590006"/>
                  <a:pt x="353673" y="509452"/>
                </a:cubicBezTo>
                <a:cubicBezTo>
                  <a:pt x="264410" y="428898"/>
                  <a:pt x="96770" y="372292"/>
                  <a:pt x="40164" y="287383"/>
                </a:cubicBezTo>
                <a:cubicBezTo>
                  <a:pt x="-16442" y="202474"/>
                  <a:pt x="-1202" y="101237"/>
                  <a:pt x="14038" y="0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2AF5AF-D037-33C7-8691-6052DDEB0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6588" y="1706263"/>
            <a:ext cx="1254257" cy="1082778"/>
          </a:xfrm>
          <a:prstGeom prst="rect">
            <a:avLst/>
          </a:prstGeom>
        </p:spPr>
      </p:pic>
      <p:pic>
        <p:nvPicPr>
          <p:cNvPr id="25" name="Picture 24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C92F55E-6B3B-01BF-D321-E01434DD3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3231" y="1042089"/>
            <a:ext cx="975228" cy="876220"/>
          </a:xfrm>
          <a:prstGeom prst="rect">
            <a:avLst/>
          </a:prstGeom>
        </p:spPr>
      </p:pic>
      <p:pic>
        <p:nvPicPr>
          <p:cNvPr id="27" name="Picture 26" descr="An aerial view of a highway&#10;&#10;Description automatically generated with medium confidence">
            <a:extLst>
              <a:ext uri="{FF2B5EF4-FFF2-40B4-BE49-F238E27FC236}">
                <a16:creationId xmlns:a16="http://schemas.microsoft.com/office/drawing/2014/main" id="{546D756B-2F5C-CA4E-CFFB-9473A595A8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698" y="1801244"/>
            <a:ext cx="2787254" cy="1627756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692CF39C-D653-CCA6-8CDC-E61A36C4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3407612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id="{83D2B2FF-691B-0DD3-072A-82D59B19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" y="4611793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7846CB4A-58E8-5253-4612-01E67380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6" y="578834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28314F-4E14-D281-F67E-FDC27D0C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80" y="450497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E23432B8-EABE-A303-13C3-C1D8C1D4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11" y="5491223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44AD2A2C-211F-7B6A-5F7D-E0020715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48" y="437346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43785A-DDAC-CA99-BD60-F1E8E58A046C}"/>
              </a:ext>
            </a:extLst>
          </p:cNvPr>
          <p:cNvCxnSpPr>
            <a:cxnSpLocks/>
          </p:cNvCxnSpPr>
          <p:nvPr/>
        </p:nvCxnSpPr>
        <p:spPr>
          <a:xfrm>
            <a:off x="1134785" y="4299137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F5642D-4B8E-F41E-09E6-16197C219CB2}"/>
              </a:ext>
            </a:extLst>
          </p:cNvPr>
          <p:cNvCxnSpPr>
            <a:cxnSpLocks/>
          </p:cNvCxnSpPr>
          <p:nvPr/>
        </p:nvCxnSpPr>
        <p:spPr>
          <a:xfrm flipV="1">
            <a:off x="1057644" y="4828683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309FAF-8821-8E62-09D7-77D7CB561ECF}"/>
              </a:ext>
            </a:extLst>
          </p:cNvPr>
          <p:cNvCxnSpPr>
            <a:cxnSpLocks/>
          </p:cNvCxnSpPr>
          <p:nvPr/>
        </p:nvCxnSpPr>
        <p:spPr>
          <a:xfrm flipV="1">
            <a:off x="1018884" y="4873714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AD67C5-D0BA-52D8-9B83-7FF56AFA0584}"/>
              </a:ext>
            </a:extLst>
          </p:cNvPr>
          <p:cNvCxnSpPr>
            <a:cxnSpLocks/>
          </p:cNvCxnSpPr>
          <p:nvPr/>
        </p:nvCxnSpPr>
        <p:spPr>
          <a:xfrm flipV="1">
            <a:off x="1034789" y="6004995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452BE0-4D90-4A00-C734-1D4910687F0A}"/>
              </a:ext>
            </a:extLst>
          </p:cNvPr>
          <p:cNvCxnSpPr>
            <a:cxnSpLocks/>
          </p:cNvCxnSpPr>
          <p:nvPr/>
        </p:nvCxnSpPr>
        <p:spPr>
          <a:xfrm>
            <a:off x="1057644" y="5257739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41D9FA-B958-D9B1-BFB9-F281259FC535}"/>
              </a:ext>
            </a:extLst>
          </p:cNvPr>
          <p:cNvCxnSpPr>
            <a:cxnSpLocks/>
          </p:cNvCxnSpPr>
          <p:nvPr/>
        </p:nvCxnSpPr>
        <p:spPr>
          <a:xfrm>
            <a:off x="1142500" y="4398157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DABA40-AA46-EC8C-F335-0E3E50592D43}"/>
              </a:ext>
            </a:extLst>
          </p:cNvPr>
          <p:cNvCxnSpPr>
            <a:cxnSpLocks/>
          </p:cNvCxnSpPr>
          <p:nvPr/>
        </p:nvCxnSpPr>
        <p:spPr>
          <a:xfrm flipV="1">
            <a:off x="2118285" y="4956630"/>
            <a:ext cx="522040" cy="5490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BCB6C85-EF47-28FD-D484-161CC014966A}"/>
              </a:ext>
            </a:extLst>
          </p:cNvPr>
          <p:cNvCxnSpPr>
            <a:cxnSpLocks/>
            <a:stCxn id="55" idx="1"/>
            <a:endCxn id="40" idx="3"/>
          </p:cNvCxnSpPr>
          <p:nvPr/>
        </p:nvCxnSpPr>
        <p:spPr>
          <a:xfrm flipH="1">
            <a:off x="2166850" y="4632908"/>
            <a:ext cx="266683" cy="1884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4B89F10-D48F-FF96-1A79-ABF067041BA0}"/>
              </a:ext>
            </a:extLst>
          </p:cNvPr>
          <p:cNvSpPr txBox="1"/>
          <p:nvPr/>
        </p:nvSpPr>
        <p:spPr>
          <a:xfrm>
            <a:off x="1644968" y="612303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4" name="Picture 19" descr="Router Clip Art">
            <a:extLst>
              <a:ext uri="{FF2B5EF4-FFF2-40B4-BE49-F238E27FC236}">
                <a16:creationId xmlns:a16="http://schemas.microsoft.com/office/drawing/2014/main" id="{02A5C71D-1A50-35C8-BF40-F7E8BB1D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96" y="5472375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9" descr="Router Clip Art">
            <a:extLst>
              <a:ext uri="{FF2B5EF4-FFF2-40B4-BE49-F238E27FC236}">
                <a16:creationId xmlns:a16="http://schemas.microsoft.com/office/drawing/2014/main" id="{D079BFBD-790E-9A88-0421-293B5CA0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33" y="4354617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4E0676F-3474-98CF-81CE-0C6B5BF9FD2E}"/>
              </a:ext>
            </a:extLst>
          </p:cNvPr>
          <p:cNvCxnSpPr>
            <a:cxnSpLocks/>
          </p:cNvCxnSpPr>
          <p:nvPr/>
        </p:nvCxnSpPr>
        <p:spPr>
          <a:xfrm flipH="1" flipV="1">
            <a:off x="2166850" y="4904505"/>
            <a:ext cx="447264" cy="5237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47567A-CA3C-D2F5-87F5-246BA6521810}"/>
              </a:ext>
            </a:extLst>
          </p:cNvPr>
          <p:cNvCxnSpPr>
            <a:cxnSpLocks/>
            <a:endCxn id="38" idx="3"/>
          </p:cNvCxnSpPr>
          <p:nvPr/>
        </p:nvCxnSpPr>
        <p:spPr>
          <a:xfrm flipH="1" flipV="1">
            <a:off x="2227997" y="5785198"/>
            <a:ext cx="316866" cy="602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43B49C3-2CC9-A709-9931-5EBD5DC6B2A3}"/>
              </a:ext>
            </a:extLst>
          </p:cNvPr>
          <p:cNvCxnSpPr>
            <a:cxnSpLocks/>
          </p:cNvCxnSpPr>
          <p:nvPr/>
        </p:nvCxnSpPr>
        <p:spPr>
          <a:xfrm flipV="1">
            <a:off x="3196582" y="5312786"/>
            <a:ext cx="285582" cy="21945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2BAA3A-89B7-DFCF-C84A-BD834FF21A25}"/>
              </a:ext>
            </a:extLst>
          </p:cNvPr>
          <p:cNvCxnSpPr>
            <a:cxnSpLocks/>
          </p:cNvCxnSpPr>
          <p:nvPr/>
        </p:nvCxnSpPr>
        <p:spPr>
          <a:xfrm flipH="1" flipV="1">
            <a:off x="3208948" y="4721991"/>
            <a:ext cx="273216" cy="2306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1606</Words>
  <Application>Microsoft Macintosh PowerPoint</Application>
  <PresentationFormat>Widescreen</PresentationFormat>
  <Paragraphs>397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MS PGothic</vt:lpstr>
      <vt:lpstr>MS PGothic</vt:lpstr>
      <vt:lpstr>Arial</vt:lpstr>
      <vt:lpstr>Arial Narrow</vt:lpstr>
      <vt:lpstr>Calibri</vt:lpstr>
      <vt:lpstr>Courier</vt:lpstr>
      <vt:lpstr>Courier New</vt:lpstr>
      <vt:lpstr>Helvetica</vt:lpstr>
      <vt:lpstr>Times New Roman</vt:lpstr>
      <vt:lpstr>ZapfDingbats</vt:lpstr>
      <vt:lpstr>Office Theme</vt:lpstr>
      <vt:lpstr>Internet Architecture</vt:lpstr>
      <vt:lpstr>Some definitions</vt:lpstr>
      <vt:lpstr>Some fundamental problems</vt:lpstr>
      <vt:lpstr>(1) Routing</vt:lpstr>
      <vt:lpstr>(2) Name Resolution</vt:lpstr>
      <vt:lpstr>In general, networks give no guarantees</vt:lpstr>
      <vt:lpstr>Providing guarantees for applications</vt:lpstr>
      <vt:lpstr>(3) Congestion control</vt:lpstr>
      <vt:lpstr>(4) High-Speed Interconnect</vt:lpstr>
      <vt:lpstr>Layering and Protocols</vt:lpstr>
      <vt:lpstr>Software/hardware organization at hosts</vt:lpstr>
      <vt:lpstr>PowerPoint Presentation</vt:lpstr>
      <vt:lpstr>Protocols: The “rules” of networking</vt:lpstr>
      <vt:lpstr>The protocols of the Internet</vt:lpstr>
      <vt:lpstr>PowerPoint Presentation</vt:lpstr>
      <vt:lpstr>PowerPoint Presentation</vt:lpstr>
      <vt:lpstr>PowerPoint Presentation</vt:lpstr>
      <vt:lpstr>Layering</vt:lpstr>
      <vt:lpstr>Name Resolution</vt:lpstr>
      <vt:lpstr>PowerPoint Presentation</vt:lpstr>
      <vt:lpstr>Domain Name Service</vt:lpstr>
      <vt:lpstr>Distributed and hierarchical database</vt:lpstr>
      <vt:lpstr>DNS name resolution</vt:lpstr>
      <vt:lpstr>DNS caching</vt:lpstr>
      <vt:lpstr>Example DNS interactions</vt:lpstr>
      <vt:lpstr>PowerPoint Presentation</vt:lpstr>
      <vt:lpstr>Web interactions</vt:lpstr>
      <vt:lpstr>Example HTTP interactions</vt:lpstr>
      <vt:lpstr>Remembering users: cookies</vt:lpstr>
      <vt:lpstr>Improving performance: Web caching</vt:lpstr>
      <vt:lpstr>Not all content is effectively cacheable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1838</cp:revision>
  <dcterms:created xsi:type="dcterms:W3CDTF">2019-01-23T03:40:12Z</dcterms:created>
  <dcterms:modified xsi:type="dcterms:W3CDTF">2025-01-28T01:43:58Z</dcterms:modified>
</cp:coreProperties>
</file>