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421" r:id="rId2"/>
    <p:sldId id="401" r:id="rId3"/>
    <p:sldId id="391" r:id="rId4"/>
    <p:sldId id="422" r:id="rId5"/>
    <p:sldId id="472" r:id="rId6"/>
    <p:sldId id="358" r:id="rId7"/>
    <p:sldId id="405" r:id="rId8"/>
    <p:sldId id="404" r:id="rId9"/>
    <p:sldId id="40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5" r:id="rId20"/>
    <p:sldId id="436" r:id="rId21"/>
    <p:sldId id="434" r:id="rId22"/>
    <p:sldId id="437" r:id="rId23"/>
    <p:sldId id="438" r:id="rId24"/>
    <p:sldId id="459" r:id="rId25"/>
    <p:sldId id="439" r:id="rId26"/>
    <p:sldId id="411" r:id="rId27"/>
    <p:sldId id="366" r:id="rId28"/>
    <p:sldId id="369" r:id="rId29"/>
    <p:sldId id="440" r:id="rId30"/>
    <p:sldId id="441" r:id="rId31"/>
    <p:sldId id="443" r:id="rId32"/>
    <p:sldId id="276" r:id="rId33"/>
    <p:sldId id="297" r:id="rId34"/>
    <p:sldId id="457" r:id="rId35"/>
    <p:sldId id="298" r:id="rId36"/>
    <p:sldId id="458" r:id="rId37"/>
    <p:sldId id="442" r:id="rId38"/>
    <p:sldId id="454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5" r:id="rId48"/>
    <p:sldId id="452" r:id="rId49"/>
    <p:sldId id="453" r:id="rId50"/>
    <p:sldId id="469" r:id="rId51"/>
    <p:sldId id="415" r:id="rId52"/>
    <p:sldId id="470" r:id="rId53"/>
    <p:sldId id="471" r:id="rId54"/>
    <p:sldId id="420" r:id="rId55"/>
    <p:sldId id="456" r:id="rId56"/>
    <p:sldId id="418" r:id="rId57"/>
    <p:sldId id="410" r:id="rId58"/>
    <p:sldId id="399" r:id="rId59"/>
    <p:sldId id="41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2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6.jpeg"/><Relationship Id="rId7" Type="http://schemas.openxmlformats.org/officeDocument/2006/relationships/image" Target="../media/image50.svg-2870684717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svg-2870684717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6.jpeg"/><Relationship Id="rId7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svg-2870684717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eg"/><Relationship Id="rId7" Type="http://schemas.openxmlformats.org/officeDocument/2006/relationships/image" Target="../media/image50.svg-2870684717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54.png"/><Relationship Id="rId4" Type="http://schemas.openxmlformats.org/officeDocument/2006/relationships/image" Target="../media/image46.jpe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eg"/><Relationship Id="rId7" Type="http://schemas.openxmlformats.org/officeDocument/2006/relationships/image" Target="../media/image50.svg-2870684717"/><Relationship Id="rId12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7.jpeg"/><Relationship Id="rId10" Type="http://schemas.openxmlformats.org/officeDocument/2006/relationships/image" Target="../media/image54.png"/><Relationship Id="rId4" Type="http://schemas.openxmlformats.org/officeDocument/2006/relationships/image" Target="../media/image46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-2870684717"/><Relationship Id="rId13" Type="http://schemas.openxmlformats.org/officeDocument/2006/relationships/image" Target="../media/image54.png"/><Relationship Id="rId3" Type="http://schemas.openxmlformats.org/officeDocument/2006/relationships/image" Target="../media/image52.jpeg"/><Relationship Id="rId7" Type="http://schemas.openxmlformats.org/officeDocument/2006/relationships/image" Target="../media/image48.png"/><Relationship Id="rId12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7.png"/><Relationship Id="rId5" Type="http://schemas.openxmlformats.org/officeDocument/2006/relationships/image" Target="../media/image46.jpeg"/><Relationship Id="rId10" Type="http://schemas.openxmlformats.org/officeDocument/2006/relationships/image" Target="../media/image53.png"/><Relationship Id="rId4" Type="http://schemas.openxmlformats.org/officeDocument/2006/relationships/image" Target="../media/image45.jpeg"/><Relationship Id="rId9" Type="http://schemas.openxmlformats.org/officeDocument/2006/relationships/image" Target="../media/image17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eg"/><Relationship Id="rId7" Type="http://schemas.openxmlformats.org/officeDocument/2006/relationships/image" Target="../media/image50.svg-2870684717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47.jpeg"/><Relationship Id="rId10" Type="http://schemas.openxmlformats.org/officeDocument/2006/relationships/image" Target="../media/image57.png"/><Relationship Id="rId4" Type="http://schemas.openxmlformats.org/officeDocument/2006/relationships/image" Target="../media/image46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4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4.png"/><Relationship Id="rId4" Type="http://schemas.openxmlformats.org/officeDocument/2006/relationships/image" Target="../media/image53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vs17@cs.rutgers.edu" TargetMode="External"/><Relationship Id="rId4" Type="http://schemas.openxmlformats.org/officeDocument/2006/relationships/hyperlink" Target="http://www.cs.rutgers.edu/~sn624/553-S25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6.jpeg"/><Relationship Id="rId21" Type="http://schemas.openxmlformats.org/officeDocument/2006/relationships/image" Target="../media/image2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1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Internet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3A45-ED3A-D4CE-02FF-AEAAE376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Internet service made of?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C7746-2F1D-395D-8C51-A7AD4C18E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Applications, systems, interconnecting network, abstractions.</a:t>
            </a:r>
          </a:p>
        </p:txBody>
      </p:sp>
    </p:spTree>
    <p:extLst>
      <p:ext uri="{BB962C8B-B14F-4D97-AF65-F5344CB8AC3E}">
        <p14:creationId xmlns:p14="http://schemas.microsoft.com/office/powerpoint/2010/main" val="3963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3980B8E-D976-3D26-F25F-9319A2B3519D}"/>
              </a:ext>
            </a:extLst>
          </p:cNvPr>
          <p:cNvSpPr/>
          <p:nvPr/>
        </p:nvSpPr>
        <p:spPr>
          <a:xfrm>
            <a:off x="5453795" y="1925675"/>
            <a:ext cx="6145306" cy="3793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7166F3C-1B3F-88D0-1E18-E8594C00E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206" y="2267752"/>
            <a:ext cx="3511141" cy="351114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CAF30D-9509-409F-D7AB-42C915656073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A2576B-00C1-F030-81F6-0D519EEC3E64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</p:spTree>
    <p:extLst>
      <p:ext uri="{BB962C8B-B14F-4D97-AF65-F5344CB8AC3E}">
        <p14:creationId xmlns:p14="http://schemas.microsoft.com/office/powerpoint/2010/main" val="38570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pic>
        <p:nvPicPr>
          <p:cNvPr id="9" name="Picture 8" descr="A large building with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4084BA7-B8B2-BA88-5472-C9B26BA7D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863" y="1642082"/>
            <a:ext cx="6167766" cy="3910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</p:spTree>
    <p:extLst>
      <p:ext uri="{BB962C8B-B14F-4D97-AF65-F5344CB8AC3E}">
        <p14:creationId xmlns:p14="http://schemas.microsoft.com/office/powerpoint/2010/main" val="310580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633173" y="5368028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8" name="Picture 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BBCE10EF-98D1-B0FD-D768-15BAD2EE3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7545490" y="5719369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4" y="1918375"/>
            <a:ext cx="1602156" cy="21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248744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7823150" y="412414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0203" y="1170651"/>
            <a:ext cx="2319701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3" y="5279356"/>
            <a:ext cx="284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 apps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657914" y="6051475"/>
            <a:ext cx="177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Storage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5748797" y="6051475"/>
            <a:ext cx="420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Interconnect: Routers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D234247-4BD2-7CC9-93FA-6FC66122E8DB}"/>
              </a:ext>
            </a:extLst>
          </p:cNvPr>
          <p:cNvSpPr txBox="1"/>
          <p:nvPr/>
        </p:nvSpPr>
        <p:spPr>
          <a:xfrm>
            <a:off x="3727446" y="3675385"/>
            <a:ext cx="465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App compute and communication patterns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69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90DDE7-BA0C-8912-796F-368884AD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05" y="5941025"/>
            <a:ext cx="1746620" cy="916975"/>
          </a:xfrm>
          <a:prstGeom prst="rect">
            <a:avLst/>
          </a:prstGeom>
        </p:spPr>
      </p:pic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3902436" y="297389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4488750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4603" y="2754280"/>
            <a:ext cx="1870804" cy="1393152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FD5286-D6B0-0736-30F2-C4793F42223A}"/>
              </a:ext>
            </a:extLst>
          </p:cNvPr>
          <p:cNvCxnSpPr>
            <a:cxnSpLocks/>
          </p:cNvCxnSpPr>
          <p:nvPr/>
        </p:nvCxnSpPr>
        <p:spPr>
          <a:xfrm flipH="1" flipV="1">
            <a:off x="5940970" y="4222511"/>
            <a:ext cx="1929369" cy="10410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530298-C7C9-2770-395A-FABC18876EF9}"/>
              </a:ext>
            </a:extLst>
          </p:cNvPr>
          <p:cNvCxnSpPr>
            <a:cxnSpLocks/>
          </p:cNvCxnSpPr>
          <p:nvPr/>
        </p:nvCxnSpPr>
        <p:spPr>
          <a:xfrm flipH="1">
            <a:off x="7040294" y="5276837"/>
            <a:ext cx="1242811" cy="139596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B9A8A823-4180-7A1A-3FFF-F521CB66CC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7127" y="4430613"/>
            <a:ext cx="888120" cy="584775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9C49BE3-4235-56F0-9488-3AFE8FDD6BF5}"/>
              </a:ext>
            </a:extLst>
          </p:cNvPr>
          <p:cNvSpPr/>
          <p:nvPr/>
        </p:nvSpPr>
        <p:spPr>
          <a:xfrm>
            <a:off x="3745999" y="4425159"/>
            <a:ext cx="3109194" cy="645821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F004470-BC19-00AC-8969-B56CD4E6C5D5}"/>
              </a:ext>
            </a:extLst>
          </p:cNvPr>
          <p:cNvSpPr/>
          <p:nvPr/>
        </p:nvSpPr>
        <p:spPr>
          <a:xfrm>
            <a:off x="3712622" y="5142001"/>
            <a:ext cx="3142571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Container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1ED1D0-9E9C-27EC-9E1A-AE40E18B06EB}"/>
              </a:ext>
            </a:extLst>
          </p:cNvPr>
          <p:cNvSpPr/>
          <p:nvPr/>
        </p:nvSpPr>
        <p:spPr>
          <a:xfrm>
            <a:off x="3712622" y="5682921"/>
            <a:ext cx="3142571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Virtual Machine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6749FAA-299B-38F2-CD17-6816B92B3655}"/>
              </a:ext>
            </a:extLst>
          </p:cNvPr>
          <p:cNvSpPr/>
          <p:nvPr/>
        </p:nvSpPr>
        <p:spPr>
          <a:xfrm>
            <a:off x="3697809" y="6209553"/>
            <a:ext cx="3142571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OS &amp; Net Stack</a:t>
            </a:r>
          </a:p>
        </p:txBody>
      </p: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DD93979-6191-53BD-C0D1-D7A421BB1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622" y="5008749"/>
            <a:ext cx="1791307" cy="179130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8EEC9C-654C-1A9E-9709-C08900FD2683}"/>
              </a:ext>
            </a:extLst>
          </p:cNvPr>
          <p:cNvSpPr txBox="1"/>
          <p:nvPr/>
        </p:nvSpPr>
        <p:spPr>
          <a:xfrm>
            <a:off x="7986005" y="5501294"/>
            <a:ext cx="16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Policies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684294-91AA-84C7-96C5-B977A9CDA504}"/>
              </a:ext>
            </a:extLst>
          </p:cNvPr>
          <p:cNvSpPr txBox="1"/>
          <p:nvPr/>
        </p:nvSpPr>
        <p:spPr>
          <a:xfrm>
            <a:off x="9571743" y="567880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Performance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FF2C0F-29C2-28D4-2251-90511AD9D47D}"/>
              </a:ext>
            </a:extLst>
          </p:cNvPr>
          <p:cNvSpPr txBox="1"/>
          <p:nvPr/>
        </p:nvSpPr>
        <p:spPr>
          <a:xfrm>
            <a:off x="9383651" y="5163618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Monitoring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C08BEC-9E81-D30B-AAEE-321A5C30F29B}"/>
              </a:ext>
            </a:extLst>
          </p:cNvPr>
          <p:cNvSpPr txBox="1"/>
          <p:nvPr/>
        </p:nvSpPr>
        <p:spPr>
          <a:xfrm>
            <a:off x="9572281" y="6234124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860289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52" grpId="0" animBg="1"/>
      <p:bldP spid="57" grpId="0"/>
      <p:bldP spid="60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Internet Service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9BB63-3426-3626-332B-FFF1396420EA}"/>
              </a:ext>
            </a:extLst>
          </p:cNvPr>
          <p:cNvSpPr txBox="1"/>
          <p:nvPr/>
        </p:nvSpPr>
        <p:spPr>
          <a:xfrm>
            <a:off x="738391" y="5952803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Endpoints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D1A9E-A4A6-66DC-B114-F05313B6B838}"/>
              </a:ext>
            </a:extLst>
          </p:cNvPr>
          <p:cNvSpPr txBox="1"/>
          <p:nvPr/>
        </p:nvSpPr>
        <p:spPr>
          <a:xfrm>
            <a:off x="2186880" y="134652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4488750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5043109" y="1216590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16E701-33CF-501C-B965-1FFDE5B1514E}"/>
              </a:ext>
            </a:extLst>
          </p:cNvPr>
          <p:cNvSpPr txBox="1"/>
          <p:nvPr/>
        </p:nvSpPr>
        <p:spPr>
          <a:xfrm>
            <a:off x="6822397" y="5364840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Name resolution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3039C2-81C1-23A3-0A67-3D46EA57EA4D}"/>
              </a:ext>
            </a:extLst>
          </p:cNvPr>
          <p:cNvSpPr txBox="1"/>
          <p:nvPr/>
        </p:nvSpPr>
        <p:spPr>
          <a:xfrm>
            <a:off x="6785924" y="6064391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Content delivery</a:t>
            </a: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998AF6A-E756-B663-B568-6E35508FB623}"/>
              </a:ext>
            </a:extLst>
          </p:cNvPr>
          <p:cNvSpPr txBox="1"/>
          <p:nvPr/>
        </p:nvSpPr>
        <p:spPr>
          <a:xfrm>
            <a:off x="3202236" y="4082045"/>
            <a:ext cx="110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AT&amp;T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CEB8A8-4874-DB4F-D9EB-8BA7FC4C69B0}"/>
              </a:ext>
            </a:extLst>
          </p:cNvPr>
          <p:cNvSpPr txBox="1"/>
          <p:nvPr/>
        </p:nvSpPr>
        <p:spPr>
          <a:xfrm>
            <a:off x="3041726" y="5234353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Verizon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C05FC50-200D-789D-6275-1A8C5F8A022C}"/>
              </a:ext>
            </a:extLst>
          </p:cNvPr>
          <p:cNvSpPr txBox="1"/>
          <p:nvPr/>
        </p:nvSpPr>
        <p:spPr>
          <a:xfrm>
            <a:off x="6361436" y="4915932"/>
            <a:ext cx="174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Comcast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6543AC9-91DB-A2FC-7D0E-5FACA4B3ABBB}"/>
              </a:ext>
            </a:extLst>
          </p:cNvPr>
          <p:cNvSpPr txBox="1"/>
          <p:nvPr/>
        </p:nvSpPr>
        <p:spPr>
          <a:xfrm>
            <a:off x="3022360" y="5916664"/>
            <a:ext cx="384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Internet Routing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8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55" grpId="0"/>
      <p:bldP spid="63" grpId="0"/>
      <p:bldP spid="71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FAA8-7B62-B9F2-81E6-C21D1529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technical disciplines (incomplete)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A547D-D88B-6158-7C4A-D88A58FA9D93}"/>
              </a:ext>
            </a:extLst>
          </p:cNvPr>
          <p:cNvSpPr/>
          <p:nvPr/>
        </p:nvSpPr>
        <p:spPr>
          <a:xfrm>
            <a:off x="1685925" y="1943100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Computer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BE5115-4F11-F1BE-1284-15179465A880}"/>
              </a:ext>
            </a:extLst>
          </p:cNvPr>
          <p:cNvSpPr/>
          <p:nvPr/>
        </p:nvSpPr>
        <p:spPr>
          <a:xfrm>
            <a:off x="4281490" y="1943099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Operating Systems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FB6472-FD64-EA5F-A29C-FDA6BBB402BB}"/>
              </a:ext>
            </a:extLst>
          </p:cNvPr>
          <p:cNvSpPr/>
          <p:nvPr/>
        </p:nvSpPr>
        <p:spPr>
          <a:xfrm>
            <a:off x="2967037" y="3835400"/>
            <a:ext cx="3128963" cy="2657475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Distributed Systems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38C8F9-3213-36D5-F0FC-37F1A77EAD62}"/>
              </a:ext>
            </a:extLst>
          </p:cNvPr>
          <p:cNvSpPr/>
          <p:nvPr/>
        </p:nvSpPr>
        <p:spPr>
          <a:xfrm>
            <a:off x="4083844" y="3678237"/>
            <a:ext cx="914400" cy="571500"/>
          </a:xfrm>
          <a:prstGeom prst="ellipse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99191-C0FF-EDA9-8433-5566D0CA3966}"/>
              </a:ext>
            </a:extLst>
          </p:cNvPr>
          <p:cNvSpPr txBox="1"/>
          <p:nvPr/>
        </p:nvSpPr>
        <p:spPr>
          <a:xfrm>
            <a:off x="8105781" y="3835400"/>
            <a:ext cx="190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12620-40BA-29CE-6B99-2A2E9068F04C}"/>
              </a:ext>
            </a:extLst>
          </p:cNvPr>
          <p:cNvSpPr txBox="1"/>
          <p:nvPr/>
        </p:nvSpPr>
        <p:spPr>
          <a:xfrm>
            <a:off x="8105780" y="3122325"/>
            <a:ext cx="252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E9424-9E23-4731-E015-36B5C458591E}"/>
              </a:ext>
            </a:extLst>
          </p:cNvPr>
          <p:cNvSpPr txBox="1"/>
          <p:nvPr/>
        </p:nvSpPr>
        <p:spPr>
          <a:xfrm>
            <a:off x="8105780" y="2396837"/>
            <a:ext cx="340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*prog languages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C7C602-4374-D1F5-4E47-396E90DF12DE}"/>
              </a:ext>
            </a:extLst>
          </p:cNvPr>
          <p:cNvCxnSpPr/>
          <p:nvPr/>
        </p:nvCxnSpPr>
        <p:spPr>
          <a:xfrm flipH="1" flipV="1">
            <a:off x="4998244" y="4071938"/>
            <a:ext cx="2531269" cy="14287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ECDC57-8550-DF08-A34F-75BF4CF1216A}"/>
              </a:ext>
            </a:extLst>
          </p:cNvPr>
          <p:cNvSpPr txBox="1"/>
          <p:nvPr/>
        </p:nvSpPr>
        <p:spPr>
          <a:xfrm>
            <a:off x="6315083" y="5543551"/>
            <a:ext cx="431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Internet</a:t>
            </a:r>
            <a:r>
              <a:rPr lang="en-US" sz="4000" dirty="0">
                <a:latin typeface="Helvetica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FBB88-0A25-4445-88E7-8147C326D3D6}"/>
              </a:ext>
            </a:extLst>
          </p:cNvPr>
          <p:cNvSpPr txBox="1"/>
          <p:nvPr/>
        </p:nvSpPr>
        <p:spPr>
          <a:xfrm>
            <a:off x="8212314" y="1731751"/>
            <a:ext cx="408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*app abstractions</a:t>
            </a:r>
          </a:p>
        </p:txBody>
      </p:sp>
    </p:spTree>
    <p:extLst>
      <p:ext uri="{BB962C8B-B14F-4D97-AF65-F5344CB8AC3E}">
        <p14:creationId xmlns:p14="http://schemas.microsoft.com/office/powerpoint/2010/main" val="12129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CCE4-2E5D-9C1B-D8CB-211092A5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study Internet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76F6-3145-FC89-3DE0-8F815FDE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Intellectual merits</a:t>
            </a:r>
          </a:p>
          <a:p>
            <a:pPr lvl="1"/>
            <a:r>
              <a:rPr lang="en-US" dirty="0"/>
              <a:t>Interdisciplinary problems, many principles</a:t>
            </a:r>
          </a:p>
          <a:p>
            <a:r>
              <a:rPr lang="en-US" dirty="0"/>
              <a:t>Real world utility</a:t>
            </a:r>
          </a:p>
          <a:p>
            <a:pPr lvl="1"/>
            <a:r>
              <a:rPr lang="en-US" dirty="0"/>
              <a:t>Low barriers: anyone can do something useful</a:t>
            </a:r>
          </a:p>
          <a:p>
            <a:r>
              <a:rPr lang="en-US" dirty="0"/>
              <a:t>Pragmatic</a:t>
            </a:r>
          </a:p>
          <a:p>
            <a:pPr lvl="1"/>
            <a:r>
              <a:rPr lang="en-US" dirty="0"/>
              <a:t>Many job opportunities, timely</a:t>
            </a:r>
          </a:p>
          <a:p>
            <a:r>
              <a:rPr lang="en-US" dirty="0"/>
              <a:t>Distinct from other coursework at Rutgers</a:t>
            </a:r>
          </a:p>
          <a:p>
            <a:pPr lvl="1"/>
            <a:r>
              <a:rPr lang="en-US" dirty="0"/>
              <a:t>OS, distributed systems, databases, networks</a:t>
            </a:r>
          </a:p>
        </p:txBody>
      </p:sp>
    </p:spTree>
    <p:extLst>
      <p:ext uri="{BB962C8B-B14F-4D97-AF65-F5344CB8AC3E}">
        <p14:creationId xmlns:p14="http://schemas.microsoft.com/office/powerpoint/2010/main" val="3118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rgbClr val="C00000"/>
                </a:solidFill>
                <a:ea typeface="ＭＳ Ｐゴシック" charset="0"/>
                <a:cs typeface="+mj-cs"/>
              </a:rPr>
              <a:t>Introduction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</a:p>
          <a:p>
            <a:pPr>
              <a:defRPr/>
            </a:pP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9A11-2C0F-7B74-4229-9BC10858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3FA78-8246-DA5B-9510-503C2ADE0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7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285496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Internet Arch &amp; Service Delivery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03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6226181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81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95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1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73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934A193-9EB8-F338-BCD6-3F9418675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875" y="2754280"/>
            <a:ext cx="1532027" cy="1140871"/>
          </a:xfrm>
          <a:prstGeom prst="rect">
            <a:avLst/>
          </a:prstGeom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06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43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9289580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9212439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9173679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9189584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9212439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9297295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10395496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10422528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933125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4" y="144787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1" y="238412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1" y="3522436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47" y="4641791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5043109" y="1216590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26" y="352243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4230243" y="291363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5" y="4694248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13" y="4142593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4947356" y="4982369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0" y="43462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6761654" y="2995789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6180941" y="4949868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671384" y="3954170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0CF322-2DB0-1863-1EE8-6E189301A541}"/>
              </a:ext>
            </a:extLst>
          </p:cNvPr>
          <p:cNvSpPr txBox="1"/>
          <p:nvPr/>
        </p:nvSpPr>
        <p:spPr>
          <a:xfrm>
            <a:off x="4082378" y="6044642"/>
            <a:ext cx="454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Helvetica" pitchFamily="2" charset="0"/>
              </a:rPr>
              <a:t>Content delivery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22EAB5-FEB0-2EBC-1F84-ACA656C14DB9}"/>
              </a:ext>
            </a:extLst>
          </p:cNvPr>
          <p:cNvSpPr/>
          <p:nvPr/>
        </p:nvSpPr>
        <p:spPr>
          <a:xfrm>
            <a:off x="665567" y="3304561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99F1AC1-300C-1B99-DA35-03EB83861006}"/>
              </a:ext>
            </a:extLst>
          </p:cNvPr>
          <p:cNvSpPr/>
          <p:nvPr/>
        </p:nvSpPr>
        <p:spPr>
          <a:xfrm>
            <a:off x="665567" y="3845481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9A7AFEA-83DD-08DB-DECA-6E3E6F390792}"/>
              </a:ext>
            </a:extLst>
          </p:cNvPr>
          <p:cNvSpPr/>
          <p:nvPr/>
        </p:nvSpPr>
        <p:spPr>
          <a:xfrm>
            <a:off x="650754" y="4372113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D74DE1-8979-6869-F2D3-75901317FC15}"/>
              </a:ext>
            </a:extLst>
          </p:cNvPr>
          <p:cNvCxnSpPr/>
          <p:nvPr/>
        </p:nvCxnSpPr>
        <p:spPr>
          <a:xfrm flipH="1">
            <a:off x="732543" y="2507880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3F0F70-BBD9-3231-D0E9-A93CA1A7C80A}"/>
              </a:ext>
            </a:extLst>
          </p:cNvPr>
          <p:cNvCxnSpPr>
            <a:cxnSpLocks/>
          </p:cNvCxnSpPr>
          <p:nvPr/>
        </p:nvCxnSpPr>
        <p:spPr>
          <a:xfrm>
            <a:off x="2071793" y="2634438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6412-B66A-FACF-3E51-34D9BA18C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68" y="1470246"/>
            <a:ext cx="791600" cy="647673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7331F2-4B67-0839-C44C-3F90FC3E4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12108" y="1483624"/>
            <a:ext cx="805042" cy="647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679361F-44C1-BEDB-A749-29A03285A55E}"/>
              </a:ext>
            </a:extLst>
          </p:cNvPr>
          <p:cNvSpPr txBox="1"/>
          <p:nvPr/>
        </p:nvSpPr>
        <p:spPr>
          <a:xfrm rot="410684">
            <a:off x="1974678" y="2382320"/>
            <a:ext cx="196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279779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8" grpId="0" animBg="1"/>
      <p:bldP spid="42" grpId="0" animBg="1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753998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Application architecture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844093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611271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654083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611271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75732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96150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13805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82581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84093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72317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64884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17839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22342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35470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60744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74786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450847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3080802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320830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551268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4AAE0BB7-2BE5-9D4D-1A32-FF91DF34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48" y="2487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8" y="3625827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34" y="4745182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319981"/>
            <a:ext cx="1412599" cy="5150340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6732A46-D3DC-C8C4-9B15-D171B3E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13" y="362582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0847573-A83F-40E5-A34A-4F7E39D626DC}"/>
              </a:ext>
            </a:extLst>
          </p:cNvPr>
          <p:cNvCxnSpPr>
            <a:cxnSpLocks/>
          </p:cNvCxnSpPr>
          <p:nvPr/>
        </p:nvCxnSpPr>
        <p:spPr>
          <a:xfrm flipH="1" flipV="1">
            <a:off x="2776530" y="301702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2" y="4797639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930400" y="4245984"/>
            <a:ext cx="84220" cy="452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</p:cNvCxnSpPr>
          <p:nvPr/>
        </p:nvCxnSpPr>
        <p:spPr>
          <a:xfrm flipH="1" flipV="1">
            <a:off x="3493643" y="5085760"/>
            <a:ext cx="417306" cy="184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Router Clip Art">
            <a:extLst>
              <a:ext uri="{FF2B5EF4-FFF2-40B4-BE49-F238E27FC236}">
                <a16:creationId xmlns:a16="http://schemas.microsoft.com/office/drawing/2014/main" id="{93085998-56B1-6C59-2C54-04E136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34" y="445492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BE51A9F-709C-0877-17EF-A3B3C6EEECDE}"/>
              </a:ext>
            </a:extLst>
          </p:cNvPr>
          <p:cNvCxnSpPr>
            <a:cxnSpLocks/>
          </p:cNvCxnSpPr>
          <p:nvPr/>
        </p:nvCxnSpPr>
        <p:spPr>
          <a:xfrm flipV="1">
            <a:off x="5307941" y="3099180"/>
            <a:ext cx="222338" cy="1233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BF3486-3426-6C55-E08E-86DBD4D27000}"/>
              </a:ext>
            </a:extLst>
          </p:cNvPr>
          <p:cNvCxnSpPr>
            <a:cxnSpLocks/>
          </p:cNvCxnSpPr>
          <p:nvPr/>
        </p:nvCxnSpPr>
        <p:spPr>
          <a:xfrm flipV="1">
            <a:off x="4727228" y="5053259"/>
            <a:ext cx="310212" cy="276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17671" y="4057561"/>
            <a:ext cx="574907" cy="1656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794079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346136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ADB88AC-4B9D-8CD9-8FDD-D89EB84F0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221" y="366988"/>
            <a:ext cx="1852462" cy="121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BC8C4-7774-527B-673C-C7D43038600C}"/>
              </a:ext>
            </a:extLst>
          </p:cNvPr>
          <p:cNvSpPr txBox="1"/>
          <p:nvPr/>
        </p:nvSpPr>
        <p:spPr>
          <a:xfrm>
            <a:off x="4314320" y="6167358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Partition-Aggregate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2B199-CCB7-8FB0-126E-C77440E221A3}"/>
              </a:ext>
            </a:extLst>
          </p:cNvPr>
          <p:cNvGrpSpPr/>
          <p:nvPr/>
        </p:nvGrpSpPr>
        <p:grpSpPr>
          <a:xfrm>
            <a:off x="6486525" y="2157413"/>
            <a:ext cx="1320578" cy="414742"/>
            <a:chOff x="6486525" y="2157413"/>
            <a:chExt cx="1320578" cy="41474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5104C-4827-DDB1-56FE-0DD3051E6B21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F2A11D-B5CD-AEAB-E9AC-F60EB692904D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A916E7-210B-E916-23B3-6FC8FC98B921}"/>
              </a:ext>
            </a:extLst>
          </p:cNvPr>
          <p:cNvGrpSpPr/>
          <p:nvPr/>
        </p:nvGrpSpPr>
        <p:grpSpPr>
          <a:xfrm rot="1102422">
            <a:off x="6255545" y="2852980"/>
            <a:ext cx="1581672" cy="414742"/>
            <a:chOff x="6486525" y="2157413"/>
            <a:chExt cx="1320578" cy="41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1BDA3-CBFA-A937-C852-D0F6254D4A13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49AEF6-7DF4-BE15-4D29-5C6A059EAC55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A83DE9-EFE7-3856-6E27-630BE5850539}"/>
              </a:ext>
            </a:extLst>
          </p:cNvPr>
          <p:cNvGrpSpPr/>
          <p:nvPr/>
        </p:nvGrpSpPr>
        <p:grpSpPr>
          <a:xfrm rot="3036542">
            <a:off x="6055765" y="3797591"/>
            <a:ext cx="1798494" cy="414742"/>
            <a:chOff x="6486525" y="2157413"/>
            <a:chExt cx="1320578" cy="41474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27224E-7226-28F3-0E86-BCFD42C3A847}"/>
                </a:ext>
              </a:extLst>
            </p:cNvPr>
            <p:cNvCxnSpPr/>
            <p:nvPr/>
          </p:nvCxnSpPr>
          <p:spPr>
            <a:xfrm flipV="1">
              <a:off x="6543675" y="2157413"/>
              <a:ext cx="1263428" cy="18872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3618F7-42DB-2583-BF33-B1FEBADF5E62}"/>
                </a:ext>
              </a:extLst>
            </p:cNvPr>
            <p:cNvCxnSpPr/>
            <p:nvPr/>
          </p:nvCxnSpPr>
          <p:spPr>
            <a:xfrm flipH="1">
              <a:off x="6486525" y="2378426"/>
              <a:ext cx="1266666" cy="19372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3086E6A6-BFBD-6057-2514-CD7FC9989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177" y="1596556"/>
            <a:ext cx="1090512" cy="718039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B065B459-3AB2-009D-B187-78CC21C2F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3674" y="2105677"/>
            <a:ext cx="1090512" cy="718039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2E4EACB5-7F5E-6B1D-0023-B55C7E722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292" y="3502375"/>
            <a:ext cx="1090512" cy="7180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34E6DF-FF06-9E04-13EF-951358C9DA9B}"/>
              </a:ext>
            </a:extLst>
          </p:cNvPr>
          <p:cNvSpPr txBox="1"/>
          <p:nvPr/>
        </p:nvSpPr>
        <p:spPr>
          <a:xfrm>
            <a:off x="4947732" y="5436857"/>
            <a:ext cx="37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Microservices</a:t>
            </a:r>
          </a:p>
        </p:txBody>
      </p:sp>
      <p:pic>
        <p:nvPicPr>
          <p:cNvPr id="63" name="Picture 62" descr="A picture containing shape&#10;&#10;Description automatically generated">
            <a:extLst>
              <a:ext uri="{FF2B5EF4-FFF2-40B4-BE49-F238E27FC236}">
                <a16:creationId xmlns:a16="http://schemas.microsoft.com/office/drawing/2014/main" id="{F998AE76-98C1-486F-6B81-A43A17AFA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E89D817E-BD67-4AD7-1072-A67D4FC77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9433" y="2318299"/>
            <a:ext cx="563029" cy="676444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07A3894B-4B91-FE8F-F7AA-359246ED5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699" y="4601490"/>
            <a:ext cx="537793" cy="64612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26805F7-C3D1-4EB5-2BC9-BEDFF2EEFB88}"/>
              </a:ext>
            </a:extLst>
          </p:cNvPr>
          <p:cNvSpPr txBox="1"/>
          <p:nvPr/>
        </p:nvSpPr>
        <p:spPr>
          <a:xfrm>
            <a:off x="8203645" y="5354221"/>
            <a:ext cx="406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 architecture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BFE8D9-8796-52DC-8DFA-E26C46DD8A4C}"/>
              </a:ext>
            </a:extLst>
          </p:cNvPr>
          <p:cNvGrpSpPr/>
          <p:nvPr/>
        </p:nvGrpSpPr>
        <p:grpSpPr>
          <a:xfrm rot="21063218">
            <a:off x="6327582" y="1801447"/>
            <a:ext cx="1182532" cy="308517"/>
            <a:chOff x="769327" y="4628470"/>
            <a:chExt cx="1182532" cy="30851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0D320D4-3DDE-6538-72E7-7C2D238738A5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6F9FD32-36BA-7A16-78C0-6A10C6241366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3EED57F-DA04-B0AA-C734-74086B3A0956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AD6174D-7B2A-F00F-6BF4-FC8D2D4D0C6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6831E02-6C6C-22B4-87DC-E58B0C6C9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E5183F-EEBC-A747-F726-6435EC93A664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DBC654F7-34EA-E450-8B73-A0DA5495FF1D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81D11283-C7C3-E141-6A80-007C6306B213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3F89931-CCC0-52E5-507F-49C67843C57C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5FFCD7F-C4D2-A963-8A67-F7EBD8F9BEFD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280C017-7056-18E7-03E3-8D0FFF20FBCC}"/>
              </a:ext>
            </a:extLst>
          </p:cNvPr>
          <p:cNvGrpSpPr/>
          <p:nvPr/>
        </p:nvGrpSpPr>
        <p:grpSpPr>
          <a:xfrm rot="8090244">
            <a:off x="9469301" y="4247217"/>
            <a:ext cx="1182532" cy="308517"/>
            <a:chOff x="769327" y="4628470"/>
            <a:chExt cx="1182532" cy="30851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58768-DEBF-4E0C-8E3D-E5EA5584DC7D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5F2505F-54FB-A797-C702-DAC14C55E372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EDC266F3-9030-4464-AE09-FEE37A015EFD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A7354DF-481E-37AF-C975-49D49F48F0D1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1BCD63E-E3EE-FAAF-1DF5-226C7513D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AD7B15-D8F5-FFF1-6FC1-08E13AB06F68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5C20A59D-E669-43D3-EFD4-6A05DC5A1E61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1B4DF52A-DAB5-BBDC-BCAE-704C20A840FE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E0E94E1-35B8-74DF-C95A-696EDAA6F0FE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74A315-8BD2-2E50-C901-32D69C2B453B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13A6583-95BB-2C12-A278-E6A04453AA2D}"/>
              </a:ext>
            </a:extLst>
          </p:cNvPr>
          <p:cNvSpPr txBox="1"/>
          <p:nvPr/>
        </p:nvSpPr>
        <p:spPr>
          <a:xfrm>
            <a:off x="8042811" y="6167357"/>
            <a:ext cx="406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Bulk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3845455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8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(3) Infrastructure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488D20-64C7-DBE9-A14A-FB777963A8BD}"/>
              </a:ext>
            </a:extLst>
          </p:cNvPr>
          <p:cNvCxnSpPr>
            <a:cxnSpLocks/>
          </p:cNvCxnSpPr>
          <p:nvPr/>
        </p:nvCxnSpPr>
        <p:spPr>
          <a:xfrm flipH="1" flipV="1">
            <a:off x="6636955" y="4102502"/>
            <a:ext cx="1233384" cy="10836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1F6ACA-4EFE-7C5C-8144-5F83764FA6D9}"/>
              </a:ext>
            </a:extLst>
          </p:cNvPr>
          <p:cNvCxnSpPr>
            <a:cxnSpLocks/>
          </p:cNvCxnSpPr>
          <p:nvPr/>
        </p:nvCxnSpPr>
        <p:spPr>
          <a:xfrm flipH="1">
            <a:off x="7015163" y="5161088"/>
            <a:ext cx="1267942" cy="139596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7EC41F-D6DD-91B2-0D35-CF548B509DFF}"/>
              </a:ext>
            </a:extLst>
          </p:cNvPr>
          <p:cNvSpPr/>
          <p:nvPr/>
        </p:nvSpPr>
        <p:spPr>
          <a:xfrm>
            <a:off x="3708783" y="4305605"/>
            <a:ext cx="3109194" cy="645821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6DEADD-A596-6923-9868-C3DD1C99BBBE}"/>
              </a:ext>
            </a:extLst>
          </p:cNvPr>
          <p:cNvSpPr/>
          <p:nvPr/>
        </p:nvSpPr>
        <p:spPr>
          <a:xfrm>
            <a:off x="3712622" y="5026252"/>
            <a:ext cx="3142571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Container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8158D2-05CB-0A03-B5C0-E7602D7702D1}"/>
              </a:ext>
            </a:extLst>
          </p:cNvPr>
          <p:cNvSpPr/>
          <p:nvPr/>
        </p:nvSpPr>
        <p:spPr>
          <a:xfrm>
            <a:off x="3712622" y="5567172"/>
            <a:ext cx="3142571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Virtual Machine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029C68F-09B0-AD87-76AB-0D40CF23D28E}"/>
              </a:ext>
            </a:extLst>
          </p:cNvPr>
          <p:cNvSpPr/>
          <p:nvPr/>
        </p:nvSpPr>
        <p:spPr>
          <a:xfrm>
            <a:off x="3697809" y="6093804"/>
            <a:ext cx="3142571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OS &amp; Net Stack</a:t>
            </a:r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EB86AEC4-A244-2B71-C5D1-99247AFC9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63" y="4329173"/>
            <a:ext cx="842530" cy="554757"/>
          </a:xfrm>
          <a:prstGeom prst="rect">
            <a:avLst/>
          </a:prstGeom>
        </p:spPr>
      </p:pic>
      <p:pic>
        <p:nvPicPr>
          <p:cNvPr id="96" name="Picture 95" descr="Logo, company name&#10;&#10;Description automatically generated">
            <a:extLst>
              <a:ext uri="{FF2B5EF4-FFF2-40B4-BE49-F238E27FC236}">
                <a16:creationId xmlns:a16="http://schemas.microsoft.com/office/drawing/2014/main" id="{4E89C566-EC30-E910-7623-B7A474916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608" y="4261486"/>
            <a:ext cx="1317690" cy="131769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398BF9-4901-398F-F43C-B58B31D4FEF2}"/>
              </a:ext>
            </a:extLst>
          </p:cNvPr>
          <p:cNvSpPr txBox="1"/>
          <p:nvPr/>
        </p:nvSpPr>
        <p:spPr>
          <a:xfrm>
            <a:off x="8600187" y="4844369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Containerization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33E882-B014-374C-DDBF-F4EFD0DFB453}"/>
              </a:ext>
            </a:extLst>
          </p:cNvPr>
          <p:cNvSpPr txBox="1"/>
          <p:nvPr/>
        </p:nvSpPr>
        <p:spPr>
          <a:xfrm>
            <a:off x="8701921" y="5354481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Orchestration</a:t>
            </a:r>
          </a:p>
        </p:txBody>
      </p:sp>
      <p:pic>
        <p:nvPicPr>
          <p:cNvPr id="99" name="Picture 98" descr="Logo, company name&#10;&#10;Description automatically generated">
            <a:extLst>
              <a:ext uri="{FF2B5EF4-FFF2-40B4-BE49-F238E27FC236}">
                <a16:creationId xmlns:a16="http://schemas.microsoft.com/office/drawing/2014/main" id="{D43222F3-49AB-CCB3-6550-F83262348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961" y="1232966"/>
            <a:ext cx="935132" cy="935132"/>
          </a:xfrm>
          <a:prstGeom prst="rect">
            <a:avLst/>
          </a:prstGeom>
        </p:spPr>
      </p:pic>
      <p:pic>
        <p:nvPicPr>
          <p:cNvPr id="100" name="Picture 99" descr="Logo, company name&#10;&#10;Description automatically generated">
            <a:extLst>
              <a:ext uri="{FF2B5EF4-FFF2-40B4-BE49-F238E27FC236}">
                <a16:creationId xmlns:a16="http://schemas.microsoft.com/office/drawing/2014/main" id="{FA08A2D9-5DD5-62C2-9307-061AD0EA8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6184" y="1996279"/>
            <a:ext cx="935132" cy="935132"/>
          </a:xfrm>
          <a:prstGeom prst="rect">
            <a:avLst/>
          </a:prstGeom>
        </p:spPr>
      </p:pic>
      <p:pic>
        <p:nvPicPr>
          <p:cNvPr id="102" name="Picture 101" descr="Logo, company name&#10;&#10;Description automatically generated">
            <a:extLst>
              <a:ext uri="{FF2B5EF4-FFF2-40B4-BE49-F238E27FC236}">
                <a16:creationId xmlns:a16="http://schemas.microsoft.com/office/drawing/2014/main" id="{11F30EE8-574D-4350-08F3-31D42A080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748" y="2602004"/>
            <a:ext cx="935132" cy="935132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2A5CE6B0-3B76-08CE-E613-8D51783EB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9393" y="5342321"/>
            <a:ext cx="793085" cy="7694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59E39C5-E5DF-89CF-E355-42C6C120C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50" y="1450709"/>
            <a:ext cx="1476580" cy="775204"/>
          </a:xfrm>
          <a:prstGeom prst="rect">
            <a:avLst/>
          </a:prstGeom>
        </p:spPr>
      </p:pic>
      <p:pic>
        <p:nvPicPr>
          <p:cNvPr id="106" name="Picture 105" descr="A picture containing icon&#10;&#10;Description automatically generated">
            <a:extLst>
              <a:ext uri="{FF2B5EF4-FFF2-40B4-BE49-F238E27FC236}">
                <a16:creationId xmlns:a16="http://schemas.microsoft.com/office/drawing/2014/main" id="{5C69B801-FDDB-57E1-2FBB-751B180E7F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691" y="4657837"/>
            <a:ext cx="1112877" cy="1112877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FC4DE6DA-3CD7-3133-9E8B-DFBA2C19D239}"/>
              </a:ext>
            </a:extLst>
          </p:cNvPr>
          <p:cNvSpPr txBox="1"/>
          <p:nvPr/>
        </p:nvSpPr>
        <p:spPr>
          <a:xfrm>
            <a:off x="9129156" y="1006775"/>
            <a:ext cx="325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Public Cloud</a:t>
            </a:r>
          </a:p>
        </p:txBody>
      </p:sp>
      <p:pic>
        <p:nvPicPr>
          <p:cNvPr id="108" name="Picture 19" descr="Router Clip Art">
            <a:extLst>
              <a:ext uri="{FF2B5EF4-FFF2-40B4-BE49-F238E27FC236}">
                <a16:creationId xmlns:a16="http://schemas.microsoft.com/office/drawing/2014/main" id="{26DD642E-5813-A8A4-C0BB-9D0FB6A1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5904710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BA546BB-7149-5BC9-19C3-3CD3856095BC}"/>
              </a:ext>
            </a:extLst>
          </p:cNvPr>
          <p:cNvSpPr txBox="1"/>
          <p:nvPr/>
        </p:nvSpPr>
        <p:spPr>
          <a:xfrm>
            <a:off x="256909" y="5452141"/>
            <a:ext cx="230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Helvetica" pitchFamily="2" charset="0"/>
              </a:rPr>
              <a:t>Virtual switching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06946F7-7495-FECD-49C5-F9F4B95C189D}"/>
              </a:ext>
            </a:extLst>
          </p:cNvPr>
          <p:cNvSpPr txBox="1"/>
          <p:nvPr/>
        </p:nvSpPr>
        <p:spPr>
          <a:xfrm>
            <a:off x="-177556" y="4261486"/>
            <a:ext cx="2889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Helvetica" pitchFamily="2" charset="0"/>
              </a:rPr>
              <a:t>SDN, </a:t>
            </a:r>
          </a:p>
          <a:p>
            <a:pPr algn="r"/>
            <a:r>
              <a:rPr lang="en-US" sz="3200" dirty="0">
                <a:latin typeface="Helvetica" pitchFamily="2" charset="0"/>
              </a:rPr>
              <a:t>Service mesh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EBBF343-4369-B00A-2BDD-E08808654324}"/>
              </a:ext>
            </a:extLst>
          </p:cNvPr>
          <p:cNvSpPr txBox="1"/>
          <p:nvPr/>
        </p:nvSpPr>
        <p:spPr>
          <a:xfrm>
            <a:off x="7409608" y="6027078"/>
            <a:ext cx="4684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Service communication</a:t>
            </a:r>
          </a:p>
          <a:p>
            <a:pPr algn="ctr"/>
            <a:r>
              <a:rPr lang="en-US" dirty="0">
                <a:latin typeface="Helvetica" pitchFamily="2" charset="0"/>
              </a:rPr>
              <a:t>(RPCs, </a:t>
            </a:r>
            <a:r>
              <a:rPr lang="en-US" dirty="0" err="1">
                <a:latin typeface="Helvetica" pitchFamily="2" charset="0"/>
              </a:rPr>
              <a:t>qs</a:t>
            </a:r>
            <a:r>
              <a:rPr lang="en-US" dirty="0">
                <a:latin typeface="Helvetica" pitchFamily="2" charset="0"/>
              </a:rPr>
              <a:t>, …)</a:t>
            </a:r>
          </a:p>
        </p:txBody>
      </p:sp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2789F973-6BF1-111F-EE11-8ED4C04CD0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350" y="5819160"/>
            <a:ext cx="652092" cy="7101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4A39CE-B944-2575-1934-71CDBBF73335}"/>
              </a:ext>
            </a:extLst>
          </p:cNvPr>
          <p:cNvGrpSpPr/>
          <p:nvPr/>
        </p:nvGrpSpPr>
        <p:grpSpPr>
          <a:xfrm rot="12354487">
            <a:off x="9048294" y="2131397"/>
            <a:ext cx="1182532" cy="308517"/>
            <a:chOff x="769327" y="4628470"/>
            <a:chExt cx="1182532" cy="308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C8696E-A8F0-173F-E0D8-D56881D9DCD7}"/>
                </a:ext>
              </a:extLst>
            </p:cNvPr>
            <p:cNvGrpSpPr/>
            <p:nvPr/>
          </p:nvGrpSpPr>
          <p:grpSpPr>
            <a:xfrm>
              <a:off x="769327" y="4628470"/>
              <a:ext cx="1175972" cy="308517"/>
              <a:chOff x="1204332" y="579863"/>
              <a:chExt cx="2029522" cy="30851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2223663-A5C3-3B4B-1891-8E99330AF46C}"/>
                  </a:ext>
                </a:extLst>
              </p:cNvPr>
              <p:cNvGrpSpPr/>
              <p:nvPr/>
            </p:nvGrpSpPr>
            <p:grpSpPr>
              <a:xfrm>
                <a:off x="1204332" y="579863"/>
                <a:ext cx="2029522" cy="302941"/>
                <a:chOff x="1204332" y="579863"/>
                <a:chExt cx="2029522" cy="302941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D572264-CE94-9624-154B-3B176A72DD55}"/>
                    </a:ext>
                  </a:extLst>
                </p:cNvPr>
                <p:cNvCxnSpPr/>
                <p:nvPr/>
              </p:nvCxnSpPr>
              <p:spPr>
                <a:xfrm>
                  <a:off x="1204332" y="579863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7C2A4C0-E5F9-8945-3EF0-D0035D364049}"/>
                    </a:ext>
                  </a:extLst>
                </p:cNvPr>
                <p:cNvCxnSpPr/>
                <p:nvPr/>
              </p:nvCxnSpPr>
              <p:spPr>
                <a:xfrm>
                  <a:off x="1204332" y="882804"/>
                  <a:ext cx="202952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7F28645-1827-25A1-76FB-F44A4B351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7126" y="579863"/>
                <a:ext cx="0" cy="308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20ECC9-E74E-6083-3D37-4D9828A13B0C}"/>
                </a:ext>
              </a:extLst>
            </p:cNvPr>
            <p:cNvGrpSpPr/>
            <p:nvPr/>
          </p:nvGrpSpPr>
          <p:grpSpPr>
            <a:xfrm>
              <a:off x="1423832" y="4634045"/>
              <a:ext cx="528027" cy="273935"/>
              <a:chOff x="2357191" y="1228840"/>
              <a:chExt cx="528027" cy="27393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A8D233B-C6EF-10A5-E82B-0984FCD8BB0C}"/>
                  </a:ext>
                </a:extLst>
              </p:cNvPr>
              <p:cNvSpPr/>
              <p:nvPr/>
            </p:nvSpPr>
            <p:spPr>
              <a:xfrm>
                <a:off x="2629558" y="1237375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C7BD09B-3EC2-0E13-820D-DCB4E924A28C}"/>
                  </a:ext>
                </a:extLst>
              </p:cNvPr>
              <p:cNvSpPr/>
              <p:nvPr/>
            </p:nvSpPr>
            <p:spPr>
              <a:xfrm>
                <a:off x="2401104" y="1241587"/>
                <a:ext cx="197794" cy="261188"/>
              </a:xfrm>
              <a:prstGeom prst="round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836F7A-5E97-16BD-9606-698BB0B71C82}"/>
                  </a:ext>
                </a:extLst>
              </p:cNvPr>
              <p:cNvSpPr/>
              <p:nvPr/>
            </p:nvSpPr>
            <p:spPr>
              <a:xfrm>
                <a:off x="2590447" y="1228840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3DCDE0-5244-EBC0-D790-70A9DA0C399F}"/>
                  </a:ext>
                </a:extLst>
              </p:cNvPr>
              <p:cNvSpPr/>
              <p:nvPr/>
            </p:nvSpPr>
            <p:spPr>
              <a:xfrm>
                <a:off x="2357191" y="1229116"/>
                <a:ext cx="294771" cy="26972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251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21" grpId="0" animBg="1"/>
      <p:bldP spid="97" grpId="0"/>
      <p:bldP spid="98" grpId="0"/>
      <p:bldP spid="107" grpId="0"/>
      <p:bldP spid="109" grpId="0"/>
      <p:bldP spid="110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(4) Distributed System Design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1AFB79-22CD-177A-9695-04019D565BF7}"/>
              </a:ext>
            </a:extLst>
          </p:cNvPr>
          <p:cNvSpPr txBox="1"/>
          <p:nvPr/>
        </p:nvSpPr>
        <p:spPr>
          <a:xfrm>
            <a:off x="1335145" y="4970665"/>
            <a:ext cx="437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Coordination services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968A82-C0C4-0757-7700-E124734FE329}"/>
              </a:ext>
            </a:extLst>
          </p:cNvPr>
          <p:cNvSpPr/>
          <p:nvPr/>
        </p:nvSpPr>
        <p:spPr>
          <a:xfrm>
            <a:off x="8276540" y="1380362"/>
            <a:ext cx="2533538" cy="369290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580DC-26AF-8B34-2C59-1FFEB39F32F6}"/>
              </a:ext>
            </a:extLst>
          </p:cNvPr>
          <p:cNvSpPr txBox="1"/>
          <p:nvPr/>
        </p:nvSpPr>
        <p:spPr>
          <a:xfrm>
            <a:off x="1399468" y="5840680"/>
            <a:ext cx="437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Distributed consensus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DA2674AD-1A49-8C10-DBBB-F5F01104D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8650EB-2156-DA8E-35A1-6C0342945884}"/>
              </a:ext>
            </a:extLst>
          </p:cNvPr>
          <p:cNvSpPr txBox="1"/>
          <p:nvPr/>
        </p:nvSpPr>
        <p:spPr>
          <a:xfrm>
            <a:off x="6221705" y="5295326"/>
            <a:ext cx="564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Distributed storage</a:t>
            </a:r>
          </a:p>
        </p:txBody>
      </p:sp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7C9CCC43-E810-5001-8A5C-EA1886AC4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293" y="2094381"/>
            <a:ext cx="537984" cy="646354"/>
          </a:xfrm>
          <a:prstGeom prst="rect">
            <a:avLst/>
          </a:prstGeom>
        </p:spPr>
      </p:pic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42B6A968-00E4-EA50-40A3-1A6CDBFE7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064" y="3321148"/>
            <a:ext cx="537984" cy="646354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4BF70965-39A6-AB6E-A176-4497E5D40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093" y="4608375"/>
            <a:ext cx="537984" cy="64635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3C53BFBF-1B02-A010-0287-594212992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224" y="2365546"/>
            <a:ext cx="1532027" cy="11408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7F776F-4B14-184B-78DB-804C1C6A28CA}"/>
              </a:ext>
            </a:extLst>
          </p:cNvPr>
          <p:cNvSpPr txBox="1"/>
          <p:nvPr/>
        </p:nvSpPr>
        <p:spPr>
          <a:xfrm>
            <a:off x="6178432" y="6022668"/>
            <a:ext cx="564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Load management</a:t>
            </a:r>
          </a:p>
        </p:txBody>
      </p:sp>
    </p:spTree>
    <p:extLst>
      <p:ext uri="{BB962C8B-B14F-4D97-AF65-F5344CB8AC3E}">
        <p14:creationId xmlns:p14="http://schemas.microsoft.com/office/powerpoint/2010/main" val="29889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(5) Operations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079F804-815C-62B6-F112-9CDE38C9F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28" y="2556005"/>
            <a:ext cx="1256505" cy="935695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FF5D3A2F-4B51-6E70-9C40-051836692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2119" y="3482402"/>
            <a:ext cx="537984" cy="646354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7DCD78CF-763C-34EC-489A-26622CAE9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288" y="4723920"/>
            <a:ext cx="537984" cy="646354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3C229F11-C522-DB09-BBF5-49A012950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5731" y="1774315"/>
            <a:ext cx="537984" cy="6463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3D9FE9-A967-7783-138B-764ADD4F58D2}"/>
              </a:ext>
            </a:extLst>
          </p:cNvPr>
          <p:cNvSpPr txBox="1"/>
          <p:nvPr/>
        </p:nvSpPr>
        <p:spPr>
          <a:xfrm>
            <a:off x="725761" y="4666980"/>
            <a:ext cx="223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2E66E-F9D4-E2EA-42DB-69409AF43122}"/>
              </a:ext>
            </a:extLst>
          </p:cNvPr>
          <p:cNvSpPr txBox="1"/>
          <p:nvPr/>
        </p:nvSpPr>
        <p:spPr>
          <a:xfrm>
            <a:off x="8829328" y="5097307"/>
            <a:ext cx="308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Tracing, logs,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9E1-842B-703F-40C3-8AE1302478B0}"/>
              </a:ext>
            </a:extLst>
          </p:cNvPr>
          <p:cNvSpPr txBox="1"/>
          <p:nvPr/>
        </p:nvSpPr>
        <p:spPr>
          <a:xfrm>
            <a:off x="7745671" y="5554677"/>
            <a:ext cx="41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In-band network telemetry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E4E042F-B1CC-75AD-3FE4-DCBDC2684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088" y="2156810"/>
            <a:ext cx="1308208" cy="1308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CD716-5D11-6555-DBC1-B73F9F0DB2A9}"/>
              </a:ext>
            </a:extLst>
          </p:cNvPr>
          <p:cNvSpPr txBox="1"/>
          <p:nvPr/>
        </p:nvSpPr>
        <p:spPr>
          <a:xfrm>
            <a:off x="7781966" y="5991460"/>
            <a:ext cx="41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Network stack monitoring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453AE-4169-53F6-F3EF-1AB6B0D01F9B}"/>
              </a:ext>
            </a:extLst>
          </p:cNvPr>
          <p:cNvSpPr txBox="1"/>
          <p:nvPr/>
        </p:nvSpPr>
        <p:spPr>
          <a:xfrm>
            <a:off x="587821" y="5406685"/>
            <a:ext cx="308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Access control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AA4ACA-8C7C-A30C-D612-C1C3F78CDB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80156">
            <a:off x="8898401" y="1229186"/>
            <a:ext cx="760503" cy="62223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BA2355-ED8B-A73D-7EAC-A3DAD07D8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80156" flipH="1">
            <a:off x="10210244" y="1995089"/>
            <a:ext cx="586125" cy="622230"/>
          </a:xfrm>
          <a:prstGeom prst="rect">
            <a:avLst/>
          </a:prstGeom>
        </p:spPr>
      </p:pic>
      <p:pic>
        <p:nvPicPr>
          <p:cNvPr id="28" name="Picture 27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DC83F4E-78E9-153B-F642-11858DD629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9568" y="1669387"/>
            <a:ext cx="577295" cy="5772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4D8C761-D67E-DEC4-747D-5DDDF52B720F}"/>
              </a:ext>
            </a:extLst>
          </p:cNvPr>
          <p:cNvSpPr txBox="1"/>
          <p:nvPr/>
        </p:nvSpPr>
        <p:spPr>
          <a:xfrm>
            <a:off x="4115716" y="5387779"/>
            <a:ext cx="234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Scaling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2D113B-BDED-50EA-F6D7-FE896CDF9BE2}"/>
              </a:ext>
            </a:extLst>
          </p:cNvPr>
          <p:cNvSpPr txBox="1"/>
          <p:nvPr/>
        </p:nvSpPr>
        <p:spPr>
          <a:xfrm>
            <a:off x="2774300" y="6170312"/>
            <a:ext cx="45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Incident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416236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  <p:bldP spid="6" grpId="0"/>
      <p:bldP spid="12" grpId="0"/>
      <p:bldP spid="30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9266" y="270349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this class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8958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/>
              <a:t>Faculty </a:t>
            </a:r>
            <a:r>
              <a:rPr lang="en-US" altLang="en-US" sz="3200" dirty="0">
                <a:ea typeface="+mn-ea"/>
                <a:cs typeface="+mn-cs"/>
              </a:rPr>
              <a:t>Instructor: Srini</a:t>
            </a:r>
            <a:r>
              <a:rPr lang="en-US" altLang="en-US" sz="3200" dirty="0"/>
              <a:t>vas Narayana</a:t>
            </a:r>
            <a:endParaRPr lang="en-US" altLang="en-US" sz="3200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  <a:hlinkClick r:id="rId3"/>
              </a:rPr>
              <a:t>sn624@rutgers.edu</a:t>
            </a:r>
            <a:endParaRPr lang="en-US" alt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</a:rPr>
              <a:t>Office hours: by appointment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charset="0"/>
              </a:rPr>
              <a:t>Lecture Wed 8:30 – 11:30 in Busch HLL 116</a:t>
            </a: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Canvas and Discord</a:t>
            </a: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Class info: </a:t>
            </a:r>
            <a:r>
              <a:rPr lang="en-US" altLang="en-US" sz="3200" dirty="0">
                <a:solidFill>
                  <a:srgbClr val="C00000"/>
                </a:solidFill>
                <a:ea typeface="ＭＳ Ｐゴシック" charset="0"/>
                <a:hlinkClick r:id="rId4"/>
              </a:rPr>
              <a:t>http://www.cs.rutgers.edu/~sn624/553-S25/</a:t>
            </a:r>
            <a:endParaRPr lang="en-US" altLang="en-US" sz="3200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Teaching Assistant: Bhavana </a:t>
            </a:r>
            <a:r>
              <a:rPr lang="en-US" altLang="en-US" sz="3200" dirty="0" err="1">
                <a:ea typeface="ＭＳ Ｐゴシック" charset="0"/>
              </a:rPr>
              <a:t>Vannarth</a:t>
            </a:r>
            <a:r>
              <a:rPr lang="en-US" altLang="en-US" sz="3200" dirty="0">
                <a:ea typeface="ＭＳ Ｐゴシック" charset="0"/>
              </a:rPr>
              <a:t> </a:t>
            </a:r>
            <a:r>
              <a:rPr lang="en-US" altLang="en-US" sz="3200" dirty="0" err="1">
                <a:ea typeface="ＭＳ Ｐゴシック" charset="0"/>
              </a:rPr>
              <a:t>Shobhana</a:t>
            </a:r>
            <a:endParaRPr lang="en-US" altLang="en-US" sz="32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800" dirty="0">
                <a:solidFill>
                  <a:schemeClr val="tx1"/>
                </a:solidFill>
                <a:ea typeface="ＭＳ Ｐゴシック" charset="0"/>
                <a:hlinkClick r:id="rId5"/>
              </a:rPr>
              <a:t>bvs17@cs.rutgers.edu</a:t>
            </a:r>
            <a:r>
              <a:rPr lang="en-US" altLang="en-US" sz="2800" dirty="0">
                <a:solidFill>
                  <a:schemeClr val="tx1"/>
                </a:solidFill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3061"/>
            <a:ext cx="10515600" cy="507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Significant technical reading &amp; programming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Build necessary skills for future tech careers (industry or academic)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 proactive: interact, ask, support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Attend lectures and discuss class material regularly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 class Discord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Happy to provide the necessary background materials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Ask me or your TA</a:t>
            </a: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D808-ACCD-A794-260B-E90D5484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6D87-1528-7217-087B-FED45E5D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Quizzes (32%)</a:t>
            </a:r>
          </a:p>
          <a:p>
            <a:endParaRPr lang="en-US" dirty="0"/>
          </a:p>
          <a:p>
            <a:r>
              <a:rPr lang="en-US" dirty="0"/>
              <a:t>Programming homework (28%)</a:t>
            </a:r>
          </a:p>
          <a:p>
            <a:endParaRPr lang="en-US" dirty="0"/>
          </a:p>
          <a:p>
            <a:r>
              <a:rPr lang="en-US" dirty="0"/>
              <a:t>Course project (32%)</a:t>
            </a:r>
          </a:p>
          <a:p>
            <a:endParaRPr lang="en-US" dirty="0"/>
          </a:p>
          <a:p>
            <a:r>
              <a:rPr lang="en-US" dirty="0"/>
              <a:t>Class participation (8%)</a:t>
            </a:r>
          </a:p>
          <a:p>
            <a:endParaRPr lang="en-US" dirty="0"/>
          </a:p>
          <a:p>
            <a:r>
              <a:rPr lang="en-US" dirty="0"/>
              <a:t>Absolute grading; no curve</a:t>
            </a:r>
          </a:p>
        </p:txBody>
      </p:sp>
    </p:spTree>
    <p:extLst>
      <p:ext uri="{BB962C8B-B14F-4D97-AF65-F5344CB8AC3E}">
        <p14:creationId xmlns:p14="http://schemas.microsoft.com/office/powerpoint/2010/main" val="114225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2A584C4-E60F-B528-901C-579DBC9B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19" y="2682845"/>
            <a:ext cx="2222296" cy="116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life on the Internet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41" y="2386356"/>
            <a:ext cx="920398" cy="92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88" y="2353468"/>
            <a:ext cx="1746620" cy="91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92" y="3904643"/>
            <a:ext cx="1862524" cy="1047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9" y="3307210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0" y="4160295"/>
            <a:ext cx="2260600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4" y="4100262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913"/>
            <a:ext cx="1371319" cy="1068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00" y="5062624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6" y="5078596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4496" y="1473344"/>
            <a:ext cx="1421180" cy="14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8D24C-66C5-8617-49F7-B5E2993C49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3659" y="1620988"/>
            <a:ext cx="1806161" cy="454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EDEF81-8844-5E1A-4FF0-9038E8599E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0912" y="5062624"/>
            <a:ext cx="2158972" cy="1439315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E98D087-24D3-35D1-3B93-E6C8D4B38C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6032" y="5045279"/>
            <a:ext cx="2158972" cy="1437876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EF7C4A65-FFFA-8592-3B66-3F1C3F270C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1902" y="1415588"/>
            <a:ext cx="1729865" cy="970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6600A-FFD9-2B31-1CFD-5CB372C0C4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6740" y="3462921"/>
            <a:ext cx="1326510" cy="1326510"/>
          </a:xfrm>
          <a:prstGeom prst="rect">
            <a:avLst/>
          </a:prstGeom>
        </p:spPr>
      </p:pic>
      <p:pic>
        <p:nvPicPr>
          <p:cNvPr id="26" name="Picture 25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2E9ECBF-C0E9-33A8-B203-00779D0636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31016" y="1611957"/>
            <a:ext cx="1393693" cy="87105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DA938EE-1548-7740-75CA-1BA2BBD9AA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8842" y="2991416"/>
            <a:ext cx="1112457" cy="100816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A8F2C8D8-070E-4BC1-EC57-2F6BC91B78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1304" y="2772343"/>
            <a:ext cx="1604484" cy="10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CD7E-87B9-B01E-D686-4FBA5DDB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quizzes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C79-80CF-5564-92F9-27E2F25C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600"/>
            <a:ext cx="10515600" cy="4852967"/>
          </a:xfrm>
        </p:spPr>
        <p:txBody>
          <a:bodyPr>
            <a:normAutofit/>
          </a:bodyPr>
          <a:lstStyle/>
          <a:p>
            <a:r>
              <a:rPr lang="en-US" dirty="0"/>
              <a:t>Every lecture starting 2/12</a:t>
            </a:r>
          </a:p>
          <a:p>
            <a:endParaRPr lang="en-US" dirty="0"/>
          </a:p>
          <a:p>
            <a:r>
              <a:rPr lang="en-US" dirty="0"/>
              <a:t>Answer questions from the last lecture and assigned reading</a:t>
            </a:r>
          </a:p>
          <a:p>
            <a:pPr lvl="1"/>
            <a:r>
              <a:rPr lang="en-US" dirty="0"/>
              <a:t>Requires significant engagement with the technical readings</a:t>
            </a:r>
          </a:p>
          <a:p>
            <a:pPr lvl="1"/>
            <a:r>
              <a:rPr lang="en-US" dirty="0"/>
              <a:t>5—10 hours per reading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Typical length: 20 minutes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only consider the 8 highest grades (drop lowest 3)</a:t>
            </a:r>
          </a:p>
        </p:txBody>
      </p:sp>
    </p:spTree>
    <p:extLst>
      <p:ext uri="{BB962C8B-B14F-4D97-AF65-F5344CB8AC3E}">
        <p14:creationId xmlns:p14="http://schemas.microsoft.com/office/powerpoint/2010/main" val="2704770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709-60F8-0CFF-FC5F-EFAA462E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quizzes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ABFA-380B-A32D-9C88-0C62555D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57353"/>
          </a:xfrm>
        </p:spPr>
        <p:txBody>
          <a:bodyPr>
            <a:normAutofit/>
          </a:bodyPr>
          <a:lstStyle/>
          <a:p>
            <a:r>
              <a:rPr lang="en-US" dirty="0"/>
              <a:t>Open book, but paper-based materials only</a:t>
            </a:r>
          </a:p>
          <a:p>
            <a:pPr lvl="1"/>
            <a:endParaRPr lang="en-US" dirty="0"/>
          </a:p>
          <a:p>
            <a:r>
              <a:rPr lang="en-US" dirty="0"/>
              <a:t>Unlimited quantity: research article, textbook, lecture prints, your notes</a:t>
            </a:r>
          </a:p>
          <a:p>
            <a:pPr lvl="1"/>
            <a:endParaRPr lang="en-US" dirty="0"/>
          </a:p>
          <a:p>
            <a:r>
              <a:rPr lang="en-US" dirty="0"/>
              <a:t>No tablet, laptop, smart watch, cell phone use</a:t>
            </a:r>
          </a:p>
          <a:p>
            <a:endParaRPr lang="en-US" dirty="0"/>
          </a:p>
          <a:p>
            <a:r>
              <a:rPr lang="en-US" dirty="0"/>
              <a:t>No collaboration or Internet use</a:t>
            </a:r>
          </a:p>
          <a:p>
            <a:endParaRPr lang="en-US" dirty="0"/>
          </a:p>
          <a:p>
            <a:r>
              <a:rPr lang="en-US" dirty="0"/>
              <a:t>No make-up quizzes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4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spend significant time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288" cy="4832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course has an assigned technical reading per week</a:t>
            </a:r>
          </a:p>
          <a:p>
            <a:pPr lvl="1"/>
            <a:r>
              <a:rPr lang="en-US" dirty="0"/>
              <a:t>Technical blog posts, accessible survey articles, deep technical papers</a:t>
            </a:r>
          </a:p>
          <a:p>
            <a:endParaRPr lang="en-US" dirty="0"/>
          </a:p>
          <a:p>
            <a:r>
              <a:rPr lang="en-US" dirty="0"/>
              <a:t>Knowing how to read well technically is worth your time</a:t>
            </a:r>
          </a:p>
          <a:p>
            <a:pPr lvl="1"/>
            <a:r>
              <a:rPr lang="en-US" dirty="0"/>
              <a:t>Grad students: reading and writing technical papers</a:t>
            </a:r>
          </a:p>
          <a:p>
            <a:pPr lvl="1"/>
            <a:r>
              <a:rPr lang="en-US" dirty="0"/>
              <a:t>Developers: reading RFCs, protocol specifications, other technical specs</a:t>
            </a:r>
          </a:p>
          <a:p>
            <a:pPr lvl="1"/>
            <a:r>
              <a:rPr lang="en-US" dirty="0"/>
              <a:t>Implementing any cutting-edge technology requires reading</a:t>
            </a:r>
          </a:p>
          <a:p>
            <a:pPr lvl="1"/>
            <a:endParaRPr lang="en-US" dirty="0"/>
          </a:p>
          <a:p>
            <a:r>
              <a:rPr lang="en-US" dirty="0"/>
              <a:t>Staying broadly technically educated (and employable)</a:t>
            </a:r>
          </a:p>
          <a:p>
            <a:endParaRPr lang="en-US" dirty="0"/>
          </a:p>
          <a:p>
            <a:r>
              <a:rPr lang="en-US" dirty="0"/>
              <a:t>It’s worth reflecting on how to read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3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5F71-328E-F743-86B7-7C368E8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03-2BF0-F348-BA1D-68C5D932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effectively takes a lot of time and effort</a:t>
            </a:r>
          </a:p>
          <a:p>
            <a:pPr lvl="1"/>
            <a:endParaRPr lang="en-US" dirty="0"/>
          </a:p>
          <a:p>
            <a:r>
              <a:rPr lang="en-US" dirty="0"/>
              <a:t>I’ve been reading technical articles for 14+ years now</a:t>
            </a:r>
          </a:p>
          <a:p>
            <a:pPr lvl="1"/>
            <a:r>
              <a:rPr lang="en-US" dirty="0"/>
              <a:t>And I still sometimes spend 5+ hours or more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dirty="0">
                <a:solidFill>
                  <a:srgbClr val="C00000"/>
                </a:solidFill>
              </a:rPr>
              <a:t>will</a:t>
            </a:r>
            <a:r>
              <a:rPr lang="en-US" dirty="0"/>
              <a:t> get more effective and better over time</a:t>
            </a:r>
          </a:p>
          <a:p>
            <a:endParaRPr lang="en-US" dirty="0"/>
          </a:p>
          <a:p>
            <a:r>
              <a:rPr lang="en-US" dirty="0"/>
              <a:t>A few tricks</a:t>
            </a:r>
          </a:p>
        </p:txBody>
      </p:sp>
    </p:spTree>
    <p:extLst>
      <p:ext uri="{BB962C8B-B14F-4D97-AF65-F5344CB8AC3E}">
        <p14:creationId xmlns:p14="http://schemas.microsoft.com/office/powerpoint/2010/main" val="3660588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926-9F5E-AF23-31C0-2FF4EB16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9552" cy="1325563"/>
          </a:xfrm>
        </p:spPr>
        <p:txBody>
          <a:bodyPr/>
          <a:lstStyle/>
          <a:p>
            <a:r>
              <a:rPr lang="en-US" dirty="0"/>
              <a:t>(1) Three pass approach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6545-9F08-D73E-0362-9159C523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pass: title, category, context, assumptions, correctness, contribution</a:t>
            </a:r>
          </a:p>
          <a:p>
            <a:endParaRPr lang="en-US" dirty="0"/>
          </a:p>
          <a:p>
            <a:r>
              <a:rPr lang="en-US" dirty="0"/>
              <a:t>Second pass: get into the technical ideas, figures and graphs. Explain the new technical idea or design to someone else</a:t>
            </a:r>
          </a:p>
          <a:p>
            <a:endParaRPr lang="en-US" dirty="0"/>
          </a:p>
          <a:p>
            <a:r>
              <a:rPr lang="en-US" dirty="0"/>
              <a:t>Third pass: starting from assumptions and problem statement, </a:t>
            </a:r>
            <a:r>
              <a:rPr lang="en-US" dirty="0">
                <a:solidFill>
                  <a:srgbClr val="C00000"/>
                </a:solidFill>
              </a:rPr>
              <a:t>reconstruct solution on your own </a:t>
            </a:r>
            <a:r>
              <a:rPr lang="en-US" dirty="0"/>
              <a:t>with proof or argument for why it works and why it is the right approach (other approaches?)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FB847-FC8D-9F9D-8334-18822697612E}"/>
              </a:ext>
            </a:extLst>
          </p:cNvPr>
          <p:cNvSpPr txBox="1"/>
          <p:nvPr/>
        </p:nvSpPr>
        <p:spPr>
          <a:xfrm>
            <a:off x="1574157" y="6311900"/>
            <a:ext cx="879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How to read a paper? -- Keshav Srinivasan</a:t>
            </a:r>
          </a:p>
        </p:txBody>
      </p:sp>
    </p:spTree>
    <p:extLst>
      <p:ext uri="{BB962C8B-B14F-4D97-AF65-F5344CB8AC3E}">
        <p14:creationId xmlns:p14="http://schemas.microsoft.com/office/powerpoint/2010/main" val="2261062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A9CF-A433-9E46-9F8E-74E3FC4C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Look for concrete, simple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AE77-F80E-3340-B3E4-042D3CA2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articles often use good examples to explain their ideas</a:t>
            </a:r>
          </a:p>
          <a:p>
            <a:endParaRPr lang="en-US" dirty="0"/>
          </a:p>
          <a:p>
            <a:r>
              <a:rPr lang="en-US" dirty="0"/>
              <a:t>If the article does not show examples, construct and work through your own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Constructing a good example itself often clarifies the technical problems and innovations in the solution</a:t>
            </a:r>
          </a:p>
          <a:p>
            <a:endParaRPr lang="en-US" dirty="0"/>
          </a:p>
          <a:p>
            <a:r>
              <a:rPr lang="en-US" dirty="0"/>
              <a:t>Discussing with your peers can be substantially helpful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1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550-0750-8D5D-6903-AF93F0D8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Identify reusable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D05E-2009-09C4-5893-028F328C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945"/>
          </a:xfrm>
        </p:spPr>
        <p:txBody>
          <a:bodyPr>
            <a:normAutofit/>
          </a:bodyPr>
          <a:lstStyle/>
          <a:p>
            <a:r>
              <a:rPr lang="en-US" dirty="0"/>
              <a:t>What do you want to take away from the reading?</a:t>
            </a:r>
          </a:p>
          <a:p>
            <a:endParaRPr lang="en-US" dirty="0"/>
          </a:p>
          <a:p>
            <a:r>
              <a:rPr lang="en-US" dirty="0"/>
              <a:t>System design or algorithmic techniques</a:t>
            </a:r>
          </a:p>
          <a:p>
            <a:r>
              <a:rPr lang="en-US" dirty="0"/>
              <a:t>Existence of a new problem space</a:t>
            </a:r>
          </a:p>
          <a:p>
            <a:r>
              <a:rPr lang="en-US" dirty="0"/>
              <a:t>A class of technical solution approaches</a:t>
            </a:r>
          </a:p>
          <a:p>
            <a:r>
              <a:rPr lang="en-US" dirty="0"/>
              <a:t>New techniques for empirical evaluation or measurement</a:t>
            </a:r>
          </a:p>
          <a:p>
            <a:endParaRPr lang="en-US" dirty="0"/>
          </a:p>
          <a:p>
            <a:r>
              <a:rPr lang="en-US" dirty="0"/>
              <a:t>Reading something worthy changes how you think about the world from that point</a:t>
            </a:r>
          </a:p>
        </p:txBody>
      </p:sp>
    </p:spTree>
    <p:extLst>
      <p:ext uri="{BB962C8B-B14F-4D97-AF65-F5344CB8AC3E}">
        <p14:creationId xmlns:p14="http://schemas.microsoft.com/office/powerpoint/2010/main" val="2843815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E633-5F8C-9AE2-11F1-C5925162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homework (28%)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C2D5-FC71-A3F3-2097-D184364D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/>
          </a:bodyPr>
          <a:lstStyle/>
          <a:p>
            <a:r>
              <a:rPr lang="en-US" dirty="0"/>
              <a:t>2—3 over the term; tentative submission dates on syllabus</a:t>
            </a:r>
          </a:p>
          <a:p>
            <a:endParaRPr lang="en-US" dirty="0"/>
          </a:p>
          <a:p>
            <a:r>
              <a:rPr lang="en-US" dirty="0"/>
              <a:t>Work on your own; released and handed in on Canvas</a:t>
            </a:r>
          </a:p>
          <a:p>
            <a:endParaRPr lang="en-US" dirty="0"/>
          </a:p>
          <a:p>
            <a:r>
              <a:rPr lang="en-US" dirty="0"/>
              <a:t>C/C++ programming language, Python, shell</a:t>
            </a:r>
          </a:p>
          <a:p>
            <a:endParaRPr lang="en-US" dirty="0"/>
          </a:p>
          <a:p>
            <a:r>
              <a:rPr lang="en-US" dirty="0"/>
              <a:t>Test and run on class VM (access instructions to be provided)</a:t>
            </a:r>
          </a:p>
        </p:txBody>
      </p:sp>
    </p:spTree>
    <p:extLst>
      <p:ext uri="{BB962C8B-B14F-4D97-AF65-F5344CB8AC3E}">
        <p14:creationId xmlns:p14="http://schemas.microsoft.com/office/powerpoint/2010/main" val="3129775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</a:t>
            </a:r>
            <a:r>
              <a:rPr lang="en-US" dirty="0" err="1">
                <a:ea typeface="ＭＳ Ｐゴシック" charset="0"/>
              </a:rPr>
              <a:t>homeworks</a:t>
            </a:r>
            <a:r>
              <a:rPr lang="en-US" dirty="0">
                <a:ea typeface="ＭＳ Ｐゴシック" charset="0"/>
              </a:rPr>
              <a:t> (28%)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are unable to run your code with the stated commands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187C-315B-F3AA-C09E-129479EB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</a:t>
            </a:r>
            <a:r>
              <a:rPr lang="en-US" dirty="0" err="1"/>
              <a:t>homeworks</a:t>
            </a:r>
            <a:r>
              <a:rPr lang="en-US" dirty="0"/>
              <a:t> (28%)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488-91C0-E9B9-CAA6-03035646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can collaborate with others freely, however </a:t>
            </a:r>
            <a:r>
              <a:rPr lang="en-US" dirty="0">
                <a:solidFill>
                  <a:srgbClr val="C00000"/>
                </a:solidFill>
              </a:rPr>
              <a:t>all submitted code must be your own work</a:t>
            </a:r>
          </a:p>
          <a:p>
            <a:endParaRPr lang="en-US" dirty="0"/>
          </a:p>
          <a:p>
            <a:r>
              <a:rPr lang="en-US" dirty="0"/>
              <a:t>Do not blindly lift code from stack overflow, GitHub, </a:t>
            </a:r>
            <a:r>
              <a:rPr lang="en-US" dirty="0" err="1"/>
              <a:t>chatGPT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Incorporate learning from other sources and </a:t>
            </a:r>
            <a:r>
              <a:rPr lang="en-US" dirty="0">
                <a:solidFill>
                  <a:srgbClr val="C00000"/>
                </a:solidFill>
              </a:rPr>
              <a:t>produce your own solutions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Mandatory to state collaboration &amp; references </a:t>
            </a:r>
            <a:r>
              <a:rPr lang="en-US" dirty="0"/>
              <a:t>at the beginning of submitted program</a:t>
            </a:r>
          </a:p>
        </p:txBody>
      </p:sp>
    </p:spTree>
    <p:extLst>
      <p:ext uri="{BB962C8B-B14F-4D97-AF65-F5344CB8AC3E}">
        <p14:creationId xmlns:p14="http://schemas.microsoft.com/office/powerpoint/2010/main" val="289851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B924-91FE-D31B-E829-9830392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users are everywhere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4908894-F6A3-E1FE-8B22-C63623A3F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46434"/>
            <a:ext cx="5448732" cy="3443388"/>
          </a:xfrm>
        </p:spPr>
      </p:pic>
      <p:pic>
        <p:nvPicPr>
          <p:cNvPr id="7" name="Picture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CF340EE6-FA92-867A-AE37-1F9E3125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8" y="2146434"/>
            <a:ext cx="5858872" cy="364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F96AD-4F60-A617-18B8-9AA9E8504CF8}"/>
              </a:ext>
            </a:extLst>
          </p:cNvPr>
          <p:cNvSpPr txBox="1"/>
          <p:nvPr/>
        </p:nvSpPr>
        <p:spPr>
          <a:xfrm>
            <a:off x="2887579" y="6123543"/>
            <a:ext cx="572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Mary </a:t>
            </a:r>
            <a:r>
              <a:rPr lang="en-US" dirty="0" err="1">
                <a:latin typeface="Helvetica" pitchFamily="2" charset="0"/>
              </a:rPr>
              <a:t>Meekers</a:t>
            </a:r>
            <a:r>
              <a:rPr lang="en-US" dirty="0">
                <a:latin typeface="Helvetica" pitchFamily="2" charset="0"/>
              </a:rPr>
              <a:t>, 2019 Internet trends</a:t>
            </a:r>
          </a:p>
        </p:txBody>
      </p:sp>
    </p:spTree>
    <p:extLst>
      <p:ext uri="{BB962C8B-B14F-4D97-AF65-F5344CB8AC3E}">
        <p14:creationId xmlns:p14="http://schemas.microsoft.com/office/powerpoint/2010/main" val="12829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B39A-9343-80E5-5D96-A7189609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D39B-6EFB-4FF4-90D5-1DC4E03DD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team of up to 3; work on this through April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Aligned with the course topics</a:t>
            </a:r>
          </a:p>
          <a:p>
            <a:endParaRPr lang="en-US" dirty="0"/>
          </a:p>
          <a:p>
            <a:r>
              <a:rPr lang="en-US" dirty="0"/>
              <a:t>“Significant” </a:t>
            </a:r>
            <a:r>
              <a:rPr lang="en-US" dirty="0">
                <a:solidFill>
                  <a:srgbClr val="C00000"/>
                </a:solidFill>
              </a:rPr>
              <a:t>programming </a:t>
            </a:r>
            <a:r>
              <a:rPr lang="en-US" dirty="0"/>
              <a:t>component</a:t>
            </a:r>
          </a:p>
          <a:p>
            <a:pPr lvl="1"/>
            <a:r>
              <a:rPr lang="en-US" dirty="0"/>
              <a:t>Measured by complexity and the size of the source code</a:t>
            </a:r>
          </a:p>
          <a:p>
            <a:pPr lvl="1"/>
            <a:r>
              <a:rPr lang="en-US" dirty="0"/>
              <a:t>Talk to me to ensure this (next: project specification)</a:t>
            </a:r>
          </a:p>
        </p:txBody>
      </p:sp>
    </p:spTree>
    <p:extLst>
      <p:ext uri="{BB962C8B-B14F-4D97-AF65-F5344CB8AC3E}">
        <p14:creationId xmlns:p14="http://schemas.microsoft.com/office/powerpoint/2010/main" val="4030743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D8B5-C473-C34B-05EE-40C8610E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F97E-588D-F28B-422F-1BFE2CE7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26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small open-ended research problem</a:t>
            </a:r>
          </a:p>
          <a:p>
            <a:endParaRPr lang="en-US" dirty="0"/>
          </a:p>
          <a:p>
            <a:r>
              <a:rPr lang="en-US" dirty="0"/>
              <a:t>Adding new features to an existing open-source codebase</a:t>
            </a:r>
          </a:p>
          <a:p>
            <a:endParaRPr lang="en-US" dirty="0"/>
          </a:p>
          <a:p>
            <a:r>
              <a:rPr lang="en-US" dirty="0"/>
              <a:t>Reproducing empirical evaluations and benchmarks from a paper you read</a:t>
            </a:r>
          </a:p>
          <a:p>
            <a:endParaRPr lang="en-US" dirty="0"/>
          </a:p>
          <a:p>
            <a:r>
              <a:rPr lang="en-US" dirty="0"/>
              <a:t>Re-implementing an existing technique on a different system</a:t>
            </a:r>
          </a:p>
          <a:p>
            <a:endParaRPr lang="en-US" dirty="0"/>
          </a:p>
          <a:p>
            <a:r>
              <a:rPr lang="en-US" dirty="0"/>
              <a:t>Building a tool that makes further technical work or research possible or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5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2BB3-E19F-6686-B209-2DA19E1E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BD68-9533-CCC9-6AAA-9160FA61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will send out some possible ideas </a:t>
            </a:r>
          </a:p>
          <a:p>
            <a:endParaRPr lang="en-US" dirty="0"/>
          </a:p>
          <a:p>
            <a:r>
              <a:rPr lang="en-US" dirty="0"/>
              <a:t>Welcome &amp; encouraged to work on something </a:t>
            </a:r>
            <a:r>
              <a:rPr lang="en-US" i="1" dirty="0"/>
              <a:t>you </a:t>
            </a:r>
            <a:r>
              <a:rPr lang="en-US" dirty="0"/>
              <a:t>find exciting</a:t>
            </a:r>
          </a:p>
          <a:p>
            <a:endParaRPr lang="en-US" dirty="0"/>
          </a:p>
          <a:p>
            <a:r>
              <a:rPr lang="en-US" dirty="0"/>
              <a:t>Form teams, brainstorm ideas with each other and me early</a:t>
            </a:r>
          </a:p>
          <a:p>
            <a:endParaRPr lang="en-US" dirty="0"/>
          </a:p>
          <a:p>
            <a:r>
              <a:rPr lang="en-US" dirty="0"/>
              <a:t>I will help you succeed technically: don’t struggle alone</a:t>
            </a:r>
          </a:p>
          <a:p>
            <a:endParaRPr lang="en-US" dirty="0"/>
          </a:p>
          <a:p>
            <a:r>
              <a:rPr lang="en-US" dirty="0"/>
              <a:t>3 concrete deliverables: project specification, source code, technical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8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53E6-28F0-D326-1082-8451785F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A46-8AAA-3007-8119-7876B4B1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370"/>
          </a:xfrm>
        </p:spPr>
        <p:txBody>
          <a:bodyPr/>
          <a:lstStyle/>
          <a:p>
            <a:r>
              <a:rPr lang="en-US" dirty="0"/>
              <a:t>1—2 pages, tentatively due 04/02</a:t>
            </a:r>
          </a:p>
          <a:p>
            <a:endParaRPr lang="en-US" dirty="0"/>
          </a:p>
          <a:p>
            <a:r>
              <a:rPr lang="en-US" dirty="0"/>
              <a:t>Specific, measurable, realistic technical goal</a:t>
            </a:r>
          </a:p>
          <a:p>
            <a:r>
              <a:rPr lang="en-US" dirty="0"/>
              <a:t>Existing prior work and why your goal or approach is novel</a:t>
            </a:r>
          </a:p>
          <a:p>
            <a:r>
              <a:rPr lang="en-US" dirty="0"/>
              <a:t>Brief description of technical idea and solution approach</a:t>
            </a:r>
          </a:p>
          <a:p>
            <a:pPr lvl="1"/>
            <a:r>
              <a:rPr lang="en-US" dirty="0"/>
              <a:t>What needs to be built? How will you build it?</a:t>
            </a:r>
          </a:p>
          <a:p>
            <a:r>
              <a:rPr lang="en-US" dirty="0"/>
              <a:t>Key performance metrics, qualitative and quantitative, you will evaluate your system on</a:t>
            </a:r>
          </a:p>
          <a:p>
            <a:r>
              <a:rPr lang="en-US" dirty="0"/>
              <a:t>Technical and other risks</a:t>
            </a:r>
          </a:p>
        </p:txBody>
      </p:sp>
    </p:spTree>
    <p:extLst>
      <p:ext uri="{BB962C8B-B14F-4D97-AF65-F5344CB8AC3E}">
        <p14:creationId xmlns:p14="http://schemas.microsoft.com/office/powerpoint/2010/main" val="3944895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9993-B779-1CDC-8BED-1D935DFA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EBF9-429D-79C8-FFBA-6FA7033B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Due end of the semester (tentatively 05/05)</a:t>
            </a:r>
          </a:p>
          <a:p>
            <a:endParaRPr lang="en-US" dirty="0"/>
          </a:p>
          <a:p>
            <a:r>
              <a:rPr lang="en-US" dirty="0"/>
              <a:t>Host source code on a public repository e.g., on GitHub</a:t>
            </a:r>
          </a:p>
          <a:p>
            <a:endParaRPr lang="en-US" dirty="0"/>
          </a:p>
          <a:p>
            <a:r>
              <a:rPr lang="en-US" dirty="0"/>
              <a:t>Provide clear documentation (README) with commands and requirements to run your system</a:t>
            </a:r>
          </a:p>
          <a:p>
            <a:endParaRPr lang="en-US" dirty="0"/>
          </a:p>
          <a:p>
            <a:r>
              <a:rPr lang="en-US" dirty="0"/>
              <a:t>Provide scripts and commands to reproduce your empirical evaluation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34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130C-F0D4-D2D6-53E6-F4B3F1D7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8F62-FBBA-9262-2D68-FD38B721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4"/>
            <a:ext cx="10515600" cy="5173882"/>
          </a:xfrm>
        </p:spPr>
        <p:txBody>
          <a:bodyPr>
            <a:normAutofit/>
          </a:bodyPr>
          <a:lstStyle/>
          <a:p>
            <a:r>
              <a:rPr lang="en-US" dirty="0"/>
              <a:t>5—10 pages, due end of the semester (tentatively 5/05)</a:t>
            </a:r>
          </a:p>
          <a:p>
            <a:pPr lvl="1"/>
            <a:r>
              <a:rPr lang="en-US" dirty="0"/>
              <a:t>Latex template to be provided</a:t>
            </a:r>
          </a:p>
          <a:p>
            <a:pPr lvl="1"/>
            <a:r>
              <a:rPr lang="en-US" dirty="0"/>
              <a:t>One PDF per team submitted on Canvas</a:t>
            </a:r>
          </a:p>
          <a:p>
            <a:r>
              <a:rPr lang="en-US" dirty="0"/>
              <a:t>Clearly and fully describe all the technical details:</a:t>
            </a:r>
          </a:p>
          <a:p>
            <a:r>
              <a:rPr lang="en-US" dirty="0"/>
              <a:t>Implementation of the solution</a:t>
            </a:r>
          </a:p>
          <a:p>
            <a:r>
              <a:rPr lang="en-US" dirty="0"/>
              <a:t>How you evaluated the system: metrics, workloads, executions</a:t>
            </a:r>
          </a:p>
          <a:p>
            <a:r>
              <a:rPr lang="en-US" dirty="0">
                <a:solidFill>
                  <a:srgbClr val="C00000"/>
                </a:solidFill>
              </a:rPr>
              <a:t>Why did you observe the numerical results you found?</a:t>
            </a:r>
          </a:p>
          <a:p>
            <a:r>
              <a:rPr lang="en-US" dirty="0"/>
              <a:t>Optional: presentations or demonstrations of the system</a:t>
            </a:r>
          </a:p>
          <a:p>
            <a:r>
              <a:rPr lang="en-US" dirty="0"/>
              <a:t>Assessed for clarity, comprehensiveness, technical design, scientific accuracy</a:t>
            </a:r>
          </a:p>
        </p:txBody>
      </p:sp>
    </p:spTree>
    <p:extLst>
      <p:ext uri="{BB962C8B-B14F-4D97-AF65-F5344CB8AC3E}">
        <p14:creationId xmlns:p14="http://schemas.microsoft.com/office/powerpoint/2010/main" val="288428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7EFA-FC2B-B679-55CB-F9A26575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8CFC-DB28-4682-BA01-3D207A2F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/>
          <a:lstStyle/>
          <a:p>
            <a:r>
              <a:rPr lang="en-US" dirty="0"/>
              <a:t>Don’t “just implement” something, also measure and explain it</a:t>
            </a:r>
          </a:p>
          <a:p>
            <a:endParaRPr lang="en-US" dirty="0"/>
          </a:p>
          <a:p>
            <a:r>
              <a:rPr lang="en-US" dirty="0"/>
              <a:t>Highly coveted technical skills:</a:t>
            </a:r>
          </a:p>
          <a:p>
            <a:pPr lvl="1"/>
            <a:r>
              <a:rPr lang="en-US" dirty="0"/>
              <a:t>Identifying good performance indicators, representative workloads and configurations</a:t>
            </a:r>
          </a:p>
          <a:p>
            <a:pPr lvl="1"/>
            <a:r>
              <a:rPr lang="en-US" dirty="0"/>
              <a:t>Measuring them accurately</a:t>
            </a:r>
          </a:p>
          <a:p>
            <a:pPr lvl="1"/>
            <a:r>
              <a:rPr lang="en-US" dirty="0"/>
              <a:t>Explaining them clearly with more detailed measurements</a:t>
            </a:r>
          </a:p>
          <a:p>
            <a:pPr lvl="1"/>
            <a:endParaRPr lang="en-US" dirty="0"/>
          </a:p>
          <a:p>
            <a:r>
              <a:rPr lang="en-US" dirty="0"/>
              <a:t>Rigorously evaluating a system may take as long as implementing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50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190B-2219-3CB5-1800-1A5B45F7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 (32%)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955C-B30C-CF25-03B5-316CE04B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blindly lift code from other sources</a:t>
            </a:r>
          </a:p>
          <a:p>
            <a:endParaRPr lang="en-US" dirty="0"/>
          </a:p>
          <a:p>
            <a:r>
              <a:rPr lang="en-US" dirty="0"/>
              <a:t>When you use existing software libraries, state the nature and scope of their use clearly in your project spec and report</a:t>
            </a:r>
          </a:p>
          <a:p>
            <a:endParaRPr lang="en-US" dirty="0"/>
          </a:p>
          <a:p>
            <a:r>
              <a:rPr lang="en-US" dirty="0"/>
              <a:t>Do not blindly lift text (e.g., for project report) from other sources</a:t>
            </a:r>
          </a:p>
          <a:p>
            <a:endParaRPr lang="en-US" dirty="0"/>
          </a:p>
          <a:p>
            <a:r>
              <a:rPr lang="en-US" dirty="0"/>
              <a:t>Please cite references for specific statements and be thorough</a:t>
            </a:r>
          </a:p>
        </p:txBody>
      </p:sp>
    </p:spTree>
    <p:extLst>
      <p:ext uri="{BB962C8B-B14F-4D97-AF65-F5344CB8AC3E}">
        <p14:creationId xmlns:p14="http://schemas.microsoft.com/office/powerpoint/2010/main" val="2628454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7AF2-727C-CE6D-D749-8C2D82A9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participation (8%)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2FA8-1634-2F1C-3828-8646A15C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welcome to discuss and collaborate extensively</a:t>
            </a:r>
          </a:p>
          <a:p>
            <a:pPr lvl="1"/>
            <a:r>
              <a:rPr lang="en-US" dirty="0"/>
              <a:t>Get to know each other, and me</a:t>
            </a:r>
          </a:p>
          <a:p>
            <a:endParaRPr lang="en-US" dirty="0"/>
          </a:p>
          <a:p>
            <a:r>
              <a:rPr lang="en-US" dirty="0"/>
              <a:t>Meaningful class questions and technical discussion</a:t>
            </a:r>
          </a:p>
          <a:p>
            <a:r>
              <a:rPr lang="en-US" dirty="0"/>
              <a:t>Insightful Discord/email questions or answers or follow-up discussion</a:t>
            </a:r>
          </a:p>
          <a:p>
            <a:r>
              <a:rPr lang="en-US" dirty="0"/>
              <a:t>Discussion with me after the lecture or outside</a:t>
            </a:r>
          </a:p>
          <a:p>
            <a:r>
              <a:rPr lang="en-US" dirty="0"/>
              <a:t>Supporting and helping each other grow in any way</a:t>
            </a:r>
          </a:p>
          <a:p>
            <a:pPr lvl="1"/>
            <a:r>
              <a:rPr lang="en-US" dirty="0"/>
              <a:t>e.g., sharing useful materials on class Discord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80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83AB-9073-0DE3-5052-C682989F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participation (8%)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94FF-923E-7329-F00B-7F4D01C31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participation is a </a:t>
            </a:r>
            <a:r>
              <a:rPr lang="en-US" dirty="0">
                <a:solidFill>
                  <a:srgbClr val="C00000"/>
                </a:solidFill>
              </a:rPr>
              <a:t>consistent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meaningful</a:t>
            </a:r>
            <a:r>
              <a:rPr lang="en-US" dirty="0"/>
              <a:t> activity</a:t>
            </a:r>
          </a:p>
          <a:p>
            <a:pPr lvl="1"/>
            <a:r>
              <a:rPr lang="en-US" dirty="0"/>
              <a:t>Assessed throughout the semester</a:t>
            </a:r>
          </a:p>
          <a:p>
            <a:pPr lvl="1"/>
            <a:r>
              <a:rPr lang="en-US" dirty="0"/>
              <a:t>Not a one-time event or a checkbox</a:t>
            </a:r>
          </a:p>
          <a:p>
            <a:pPr lvl="1"/>
            <a:r>
              <a:rPr lang="en-US" dirty="0"/>
              <a:t>Intention to learn and support, not just a grade</a:t>
            </a:r>
          </a:p>
          <a:p>
            <a:pPr lvl="1"/>
            <a:endParaRPr lang="en-US" dirty="0"/>
          </a:p>
          <a:p>
            <a:r>
              <a:rPr lang="en-US" dirty="0"/>
              <a:t>I’m happy to get to know you professionally and engage in technical discussions</a:t>
            </a:r>
          </a:p>
          <a:p>
            <a:pPr lvl="1"/>
            <a:r>
              <a:rPr lang="en-US" dirty="0"/>
              <a:t>If you require professional support from me later (e.g., recommendation letters), it’s a great way for me to know you better</a:t>
            </a:r>
          </a:p>
        </p:txBody>
      </p:sp>
    </p:spTree>
    <p:extLst>
      <p:ext uri="{BB962C8B-B14F-4D97-AF65-F5344CB8AC3E}">
        <p14:creationId xmlns:p14="http://schemas.microsoft.com/office/powerpoint/2010/main" val="41388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4173-F0D6-2455-19FF-1C68F1C1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users</a:t>
            </a:r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8B04298B-3DC2-4A1C-E922-716063F18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838" y="1462329"/>
            <a:ext cx="7653541" cy="46336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7DD71-5710-A70F-7C60-26F00DB97801}"/>
              </a:ext>
            </a:extLst>
          </p:cNvPr>
          <p:cNvSpPr txBox="1"/>
          <p:nvPr/>
        </p:nvSpPr>
        <p:spPr>
          <a:xfrm>
            <a:off x="3461010" y="633898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https://</a:t>
            </a:r>
            <a:r>
              <a:rPr lang="en-US" sz="1400" dirty="0" err="1">
                <a:latin typeface="Helvetica" pitchFamily="2" charset="0"/>
              </a:rPr>
              <a:t>ourworldindata.org</a:t>
            </a:r>
            <a:r>
              <a:rPr lang="en-US" sz="1400" dirty="0">
                <a:latin typeface="Helvetica" pitchFamily="2" charset="0"/>
              </a:rPr>
              <a:t>/</a:t>
            </a:r>
            <a:r>
              <a:rPr lang="en-US" sz="1400" dirty="0" err="1">
                <a:latin typeface="Helvetica" pitchFamily="2" charset="0"/>
              </a:rPr>
              <a:t>grapher</a:t>
            </a:r>
            <a:r>
              <a:rPr lang="en-US" sz="1400" dirty="0">
                <a:latin typeface="Helvetica" pitchFamily="2" charset="0"/>
              </a:rPr>
              <a:t>/number-of-internet-users</a:t>
            </a:r>
          </a:p>
        </p:txBody>
      </p:sp>
    </p:spTree>
    <p:extLst>
      <p:ext uri="{BB962C8B-B14F-4D97-AF65-F5344CB8AC3E}">
        <p14:creationId xmlns:p14="http://schemas.microsoft.com/office/powerpoint/2010/main" val="3899781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5E64-6B2E-4206-CF89-4CCC6510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FDD5D-D9E5-DA5A-5EF1-C7CEBAB55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9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This course welcomes discussion and collaboration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Ask questions on Discord or e-mail</a:t>
            </a:r>
          </a:p>
          <a:p>
            <a:pPr lvl="1"/>
            <a:r>
              <a:rPr lang="en-US" dirty="0"/>
              <a:t>Discuss projects and readings with me and with each other</a:t>
            </a:r>
          </a:p>
          <a:p>
            <a:pPr lvl="1"/>
            <a:r>
              <a:rPr lang="en-US" dirty="0"/>
              <a:t>Read references (textbooks, papers, Internet posts) widely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Acknowledge</a:t>
            </a:r>
            <a:r>
              <a:rPr lang="en-US" dirty="0"/>
              <a:t> each other and all the references</a:t>
            </a:r>
          </a:p>
          <a:p>
            <a:r>
              <a:rPr lang="en-US" dirty="0"/>
              <a:t>Report collaborations on programming homework &amp; the project</a:t>
            </a:r>
          </a:p>
          <a:p>
            <a:pPr lvl="1"/>
            <a:r>
              <a:rPr lang="en-US" dirty="0"/>
              <a:t>Include who you talked to, references (including on the web) you consulted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632987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F660-79C8-0B9D-28C4-C624B65C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976C-1CB3-1381-9F3F-4FE67946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use with specific attribution</a:t>
            </a:r>
          </a:p>
          <a:p>
            <a:endParaRPr lang="en-US" dirty="0"/>
          </a:p>
          <a:p>
            <a:r>
              <a:rPr lang="en-US" dirty="0"/>
              <a:t>Use it to resolve specific questions and concerns</a:t>
            </a:r>
          </a:p>
          <a:p>
            <a:pPr lvl="1"/>
            <a:r>
              <a:rPr lang="en-US" dirty="0"/>
              <a:t>You are not permitted to use it to produce the entire solution for homework or your project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List all your prompts and the service you used</a:t>
            </a:r>
          </a:p>
          <a:p>
            <a:pPr lvl="1"/>
            <a:r>
              <a:rPr lang="en-US" dirty="0"/>
              <a:t>And discuss how you fix the output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6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CBD8-2291-01DF-E621-66AD908D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GenAI</a:t>
            </a:r>
            <a:r>
              <a:rPr lang="en-US" dirty="0"/>
              <a:t> is experimental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F84D-DD7A-E49C-1865-DF6F65E79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r>
              <a:rPr lang="en-US" dirty="0"/>
              <a:t>Do not become a victim of hallucination</a:t>
            </a:r>
          </a:p>
          <a:p>
            <a:endParaRPr lang="en-US" dirty="0"/>
          </a:p>
          <a:p>
            <a:r>
              <a:rPr lang="en-US" dirty="0"/>
              <a:t>AI makes mistakes: you must learn how to identify problems and fix them</a:t>
            </a:r>
          </a:p>
          <a:p>
            <a:pPr lvl="1"/>
            <a:r>
              <a:rPr lang="en-US" dirty="0"/>
              <a:t>You still need to know what you’re doing</a:t>
            </a:r>
          </a:p>
          <a:p>
            <a:pPr lvl="1"/>
            <a:r>
              <a:rPr lang="en-US" dirty="0"/>
              <a:t>Learn and understand the fundamentals well</a:t>
            </a:r>
          </a:p>
          <a:p>
            <a:endParaRPr lang="en-US" dirty="0"/>
          </a:p>
          <a:p>
            <a:r>
              <a:rPr lang="en-US" dirty="0"/>
              <a:t>Use AI as an assist, not to drive your entire solution</a:t>
            </a:r>
          </a:p>
          <a:p>
            <a:endParaRPr lang="en-US" dirty="0"/>
          </a:p>
          <a:p>
            <a:r>
              <a:rPr lang="en-US" dirty="0"/>
              <a:t>Like anything else on the Internet, you need to think critically</a:t>
            </a:r>
          </a:p>
        </p:txBody>
      </p:sp>
    </p:spTree>
    <p:extLst>
      <p:ext uri="{BB962C8B-B14F-4D97-AF65-F5344CB8AC3E}">
        <p14:creationId xmlns:p14="http://schemas.microsoft.com/office/powerpoint/2010/main" val="1334449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pPr lvl="1"/>
            <a:r>
              <a:rPr lang="en-US" dirty="0"/>
              <a:t>Understand the problem deeply and produce your own solutions</a:t>
            </a:r>
          </a:p>
          <a:p>
            <a:endParaRPr lang="en-US" dirty="0"/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blindly lift or incorporate other student solutions</a:t>
            </a:r>
          </a:p>
          <a:p>
            <a:pPr lvl="1"/>
            <a:r>
              <a:rPr lang="en-US" dirty="0"/>
              <a:t>look at other people’s code or solutions</a:t>
            </a:r>
          </a:p>
          <a:p>
            <a:pPr lvl="1"/>
            <a:r>
              <a:rPr lang="en-US" dirty="0"/>
              <a:t>copy solution code from the web (e.g., other people’s GitHub projects)</a:t>
            </a:r>
          </a:p>
          <a:p>
            <a:pPr lvl="1"/>
            <a:r>
              <a:rPr lang="en-US" dirty="0"/>
              <a:t>use generative AI to produce a full solution</a:t>
            </a:r>
          </a:p>
          <a:p>
            <a:pPr lvl="1"/>
            <a:r>
              <a:rPr lang="en-US" dirty="0"/>
              <a:t>post programming </a:t>
            </a:r>
            <a:r>
              <a:rPr lang="en-US" dirty="0" err="1"/>
              <a:t>homeworks</a:t>
            </a:r>
            <a:r>
              <a:rPr lang="en-US" dirty="0"/>
              <a:t> or quizzes (questions or solutions) on GitHub, Chegg, </a:t>
            </a:r>
            <a:r>
              <a:rPr lang="en-US" dirty="0" err="1"/>
              <a:t>CourseHero</a:t>
            </a:r>
            <a:r>
              <a:rPr lang="en-US" dirty="0"/>
              <a:t>, etc.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07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841F-659E-8D0E-6417-88E6EE72AC24}"/>
              </a:ext>
            </a:extLst>
          </p:cNvPr>
          <p:cNvSpPr txBox="1"/>
          <p:nvPr/>
        </p:nvSpPr>
        <p:spPr>
          <a:xfrm>
            <a:off x="810228" y="462987"/>
            <a:ext cx="10868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Rutgers takes academic dishonesty very seriously.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Violation of academic integrity at the graduate level is especially serious. Consequences include suspension and expulsion.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latin typeface="Helvetica" pitchFamily="2" charset="0"/>
              </a:rPr>
              <a:t>We will run plagiarism detection tools on all submitted materials. </a:t>
            </a:r>
          </a:p>
          <a:p>
            <a:pPr algn="ctr"/>
            <a:endParaRPr lang="en-US" sz="3600" dirty="0">
              <a:latin typeface="Helvetica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If you are ever in doubt, ask me first.</a:t>
            </a:r>
          </a:p>
        </p:txBody>
      </p:sp>
    </p:spTree>
    <p:extLst>
      <p:ext uri="{BB962C8B-B14F-4D97-AF65-F5344CB8AC3E}">
        <p14:creationId xmlns:p14="http://schemas.microsoft.com/office/powerpoint/2010/main" val="39314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official medical note of absence through the University</a:t>
            </a:r>
          </a:p>
          <a:p>
            <a:endParaRPr lang="en-US" dirty="0"/>
          </a:p>
          <a:p>
            <a:r>
              <a:rPr lang="en-US" dirty="0"/>
              <a:t>Unexcused late submissions will result in losing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re-grading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Before 7 days have elapsed: we don’t want to forget what the quiz/homework was all about.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I am committed to help you succeed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EF-889E-4E41-A2AE-51D75EF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01A-191E-E94B-99FA-2A7AA90B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086"/>
            <a:ext cx="10783957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 up for class Discord: link on canvas home page</a:t>
            </a:r>
          </a:p>
          <a:p>
            <a:endParaRPr lang="en-US" dirty="0"/>
          </a:p>
          <a:p>
            <a:r>
              <a:rPr lang="en-US" dirty="0"/>
              <a:t>Warm up on C/C++ programming this week</a:t>
            </a:r>
          </a:p>
          <a:p>
            <a:pPr lvl="1"/>
            <a:r>
              <a:rPr lang="en-US" dirty="0"/>
              <a:t>e.g., linked lists, basic TCP and UDP socket programming</a:t>
            </a:r>
          </a:p>
          <a:p>
            <a:pPr lvl="1"/>
            <a:endParaRPr lang="en-US" dirty="0"/>
          </a:p>
          <a:p>
            <a:r>
              <a:rPr lang="en-US" dirty="0"/>
              <a:t>Next two lectures (1/29, 2/05) online: Video lectures to be posted on the syllabus page</a:t>
            </a:r>
          </a:p>
          <a:p>
            <a:endParaRPr lang="en-US" dirty="0"/>
          </a:p>
          <a:p>
            <a:r>
              <a:rPr lang="en-US" dirty="0"/>
              <a:t>First quiz on 2/12: covering the first three lectures</a:t>
            </a:r>
          </a:p>
          <a:p>
            <a:pPr lvl="1"/>
            <a:r>
              <a:rPr lang="en-US" dirty="0"/>
              <a:t>Thereafter every week</a:t>
            </a:r>
          </a:p>
          <a:p>
            <a:pPr lvl="1"/>
            <a:endParaRPr lang="en-US" dirty="0"/>
          </a:p>
          <a:p>
            <a:r>
              <a:rPr lang="en-US" dirty="0"/>
              <a:t>Meet each other and form project teams</a:t>
            </a:r>
          </a:p>
        </p:txBody>
      </p:sp>
    </p:spTree>
    <p:extLst>
      <p:ext uri="{BB962C8B-B14F-4D97-AF65-F5344CB8AC3E}">
        <p14:creationId xmlns:p14="http://schemas.microsoft.com/office/powerpoint/2010/main" val="74054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services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06521" y="5728656"/>
            <a:ext cx="226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  <a:p>
            <a:pPr algn="l"/>
            <a:r>
              <a:rPr lang="en-US" dirty="0">
                <a:latin typeface="Helvetica" pitchFamily="2" charset="0"/>
              </a:rPr>
              <a:t>User-generated content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79196" y="2612396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D967D-BF8A-2EAC-CFB8-59FB1FA97B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78188" y="447860"/>
            <a:ext cx="2346475" cy="1340171"/>
          </a:xfrm>
          <a:prstGeom prst="rect">
            <a:avLst/>
          </a:prstGeom>
        </p:spPr>
      </p:pic>
      <p:pic>
        <p:nvPicPr>
          <p:cNvPr id="10" name="Picture 9" descr="A group of people wearing white helmets&#10;&#10;Description automatically generated with low confidence">
            <a:extLst>
              <a:ext uri="{FF2B5EF4-FFF2-40B4-BE49-F238E27FC236}">
                <a16:creationId xmlns:a16="http://schemas.microsoft.com/office/drawing/2014/main" id="{74018EFF-AE47-C4F8-2144-86EF318483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49963" y="4696509"/>
            <a:ext cx="1548833" cy="103152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9CD2626-71D5-0C53-B42B-ED611C6C3A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33850" y="1901357"/>
            <a:ext cx="735713" cy="6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shifts: how we worked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and played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Internet Services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2038567"/>
            <a:ext cx="107650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Understand how modern Internet services designed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Learn fundamental concepts in application, system, and network design that make them possible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Practice your knowledge</a:t>
            </a:r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2301</Words>
  <Application>Microsoft Macintosh PowerPoint</Application>
  <PresentationFormat>Widescreen</PresentationFormat>
  <Paragraphs>451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Arial</vt:lpstr>
      <vt:lpstr>Calibri</vt:lpstr>
      <vt:lpstr>Helvetica</vt:lpstr>
      <vt:lpstr>Times New Roman</vt:lpstr>
      <vt:lpstr>Office Theme</vt:lpstr>
      <vt:lpstr>PowerPoint Presentation</vt:lpstr>
      <vt:lpstr>Introduction</vt:lpstr>
      <vt:lpstr>Our life on the Internet</vt:lpstr>
      <vt:lpstr>Internet users are everywhere</vt:lpstr>
      <vt:lpstr>Internet users</vt:lpstr>
      <vt:lpstr>Evolution of Internet services</vt:lpstr>
      <vt:lpstr>Pandemic shifts: how we worked</vt:lpstr>
      <vt:lpstr>… and played</vt:lpstr>
      <vt:lpstr>Internet Services</vt:lpstr>
      <vt:lpstr>What is an Internet service made of?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Components of an Internet Service</vt:lpstr>
      <vt:lpstr>Core technical disciplines (incomplete)</vt:lpstr>
      <vt:lpstr>Why should you study Internet services?</vt:lpstr>
      <vt:lpstr>Course Content Overview</vt:lpstr>
      <vt:lpstr>(1) Internet Arch &amp; Service Delivery</vt:lpstr>
      <vt:lpstr>(2) Application architecture</vt:lpstr>
      <vt:lpstr>(3) Infrastructure</vt:lpstr>
      <vt:lpstr>(4) Distributed System Design</vt:lpstr>
      <vt:lpstr>(5) Operations</vt:lpstr>
      <vt:lpstr>Course Logistics</vt:lpstr>
      <vt:lpstr>About this class</vt:lpstr>
      <vt:lpstr>Class philosophy</vt:lpstr>
      <vt:lpstr>Course grade components</vt:lpstr>
      <vt:lpstr>In-class quizzes (32%)</vt:lpstr>
      <vt:lpstr>In-class quizzes (32%)</vt:lpstr>
      <vt:lpstr>You’ll spend significant time reading</vt:lpstr>
      <vt:lpstr>There is no magic</vt:lpstr>
      <vt:lpstr>(1) Three pass approach for papers</vt:lpstr>
      <vt:lpstr>(2) Look for concrete, simple examples</vt:lpstr>
      <vt:lpstr>(3) Identify reusable principles</vt:lpstr>
      <vt:lpstr>Programming homework (28%)</vt:lpstr>
      <vt:lpstr>Programming homeworks (28%)</vt:lpstr>
      <vt:lpstr>Programming homeworks (28%)</vt:lpstr>
      <vt:lpstr>Course project (32%)</vt:lpstr>
      <vt:lpstr>Course project (32%)</vt:lpstr>
      <vt:lpstr>Course project (32%)</vt:lpstr>
      <vt:lpstr>Project specification</vt:lpstr>
      <vt:lpstr>Source code</vt:lpstr>
      <vt:lpstr>Technical report</vt:lpstr>
      <vt:lpstr>Course project (32%)</vt:lpstr>
      <vt:lpstr>Course project (32%)</vt:lpstr>
      <vt:lpstr>Course participation (8%)</vt:lpstr>
      <vt:lpstr>Course participation (8%)</vt:lpstr>
      <vt:lpstr>Course Policies</vt:lpstr>
      <vt:lpstr>Collaboration and Integrity policies</vt:lpstr>
      <vt:lpstr>Policy on AI</vt:lpstr>
      <vt:lpstr>GenAI is experimental</vt:lpstr>
      <vt:lpstr>Collaboration and Integrity policies</vt:lpstr>
      <vt:lpstr>PowerPoint Presentation</vt:lpstr>
      <vt:lpstr>Late policy</vt:lpstr>
      <vt:lpstr>24/7 Grading Policy</vt:lpstr>
      <vt:lpstr>Help, Accommodations, etc.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1989</cp:revision>
  <dcterms:created xsi:type="dcterms:W3CDTF">2019-01-23T03:40:12Z</dcterms:created>
  <dcterms:modified xsi:type="dcterms:W3CDTF">2025-01-22T03:13:52Z</dcterms:modified>
</cp:coreProperties>
</file>