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401" r:id="rId2"/>
    <p:sldId id="459" r:id="rId3"/>
    <p:sldId id="1239" r:id="rId4"/>
    <p:sldId id="862" r:id="rId5"/>
    <p:sldId id="1228" r:id="rId6"/>
    <p:sldId id="881" r:id="rId7"/>
    <p:sldId id="872" r:id="rId8"/>
    <p:sldId id="1235" r:id="rId9"/>
    <p:sldId id="875" r:id="rId10"/>
    <p:sldId id="882" r:id="rId11"/>
    <p:sldId id="1230" r:id="rId12"/>
    <p:sldId id="1234" r:id="rId13"/>
    <p:sldId id="1232" r:id="rId14"/>
    <p:sldId id="1233" r:id="rId15"/>
    <p:sldId id="1224" r:id="rId16"/>
    <p:sldId id="1240" r:id="rId17"/>
    <p:sldId id="1225" r:id="rId18"/>
    <p:sldId id="1236" r:id="rId19"/>
    <p:sldId id="1237" r:id="rId20"/>
    <p:sldId id="1238" r:id="rId21"/>
    <p:sldId id="8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2"/>
    <p:restoredTop sz="96860"/>
  </p:normalViewPr>
  <p:slideViewPr>
    <p:cSldViewPr snapToGrid="0" snapToObjects="1">
      <p:cViewPr varScale="1">
        <p:scale>
          <a:sx n="113" d="100"/>
          <a:sy n="113" d="100"/>
        </p:scale>
        <p:origin x="20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ackagecloud.io/eng/2016/10/11/monitoring-tuning-linux-networking-stack-receiving-data-illustrated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ackagecloud.io/eng/2016/10/11/monitoring-tuning-linux-networking-stack-receiving-data-illustrated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wn.net/Articles/763056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https://blog.packagecloud.io/eng/2016/10/11/monitoring-tuning-linux-networking-stack-receiving-data-illustrated/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5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Source: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Revisiting network i/o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netmap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framework. Communications of the ACM 2012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6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https://blog.packagecloud.io/eng/2016/10/11/monitoring-tuning-linux-networking-stack-receiving-data-illustrated/</a:t>
            </a:r>
            <a:endParaRPr lang="en-US" dirty="0"/>
          </a:p>
          <a:p>
            <a:r>
              <a:rPr lang="en-US" dirty="0"/>
              <a:t> Linux kernel 3.13. Things have changed a bit since 4.15 with Edward Cree’s batching patch set. </a:t>
            </a:r>
            <a:r>
              <a:rPr lang="en-US" dirty="0">
                <a:hlinkClick r:id="rId4"/>
              </a:rPr>
              <a:t>https://lwn.net/Articles/763056/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3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Fast Packet Processing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11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http://www.cs.rutgers.edu/~sn624/553-S23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22A75-600B-7D52-E0B3-86AD529A906D}"/>
              </a:ext>
            </a:extLst>
          </p:cNvPr>
          <p:cNvSpPr txBox="1"/>
          <p:nvPr/>
        </p:nvSpPr>
        <p:spPr>
          <a:xfrm>
            <a:off x="1109609" y="5219631"/>
            <a:ext cx="104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Some slides were adapted from those of Gianni </a:t>
            </a:r>
            <a:r>
              <a:rPr lang="en-US" dirty="0" err="1">
                <a:latin typeface="Helvetica" pitchFamily="2" charset="0"/>
              </a:rPr>
              <a:t>Antichi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A4C608-0DFF-C84F-9C64-F1D4D4A26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983" y="3"/>
            <a:ext cx="551195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F1A94-4543-3695-DD2C-6F7A1FA5692A}"/>
              </a:ext>
            </a:extLst>
          </p:cNvPr>
          <p:cNvSpPr txBox="1"/>
          <p:nvPr/>
        </p:nvSpPr>
        <p:spPr>
          <a:xfrm>
            <a:off x="697198" y="876996"/>
            <a:ext cx="439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FreeBSD </a:t>
            </a:r>
            <a:r>
              <a:rPr lang="en-US" sz="2400" dirty="0" err="1">
                <a:latin typeface="Courier" pitchFamily="2" charset="0"/>
              </a:rPr>
              <a:t>sendto</a:t>
            </a:r>
            <a:r>
              <a:rPr lang="en-US" sz="2400" dirty="0">
                <a:latin typeface="Helvetica" pitchFamily="2" charset="0"/>
              </a:rPr>
              <a:t>() code path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BBEB8D-B4E0-12D6-FBDF-141E3B0D58E3}"/>
              </a:ext>
            </a:extLst>
          </p:cNvPr>
          <p:cNvSpPr/>
          <p:nvPr/>
        </p:nvSpPr>
        <p:spPr>
          <a:xfrm>
            <a:off x="10153241" y="483576"/>
            <a:ext cx="872313" cy="624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FDE928-2A39-9F43-FCA2-ABF3358BC912}"/>
              </a:ext>
            </a:extLst>
          </p:cNvPr>
          <p:cNvSpPr/>
          <p:nvPr/>
        </p:nvSpPr>
        <p:spPr>
          <a:xfrm>
            <a:off x="9391241" y="1928446"/>
            <a:ext cx="872313" cy="624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B0A048-15EA-17C7-440B-08884E5C3967}"/>
              </a:ext>
            </a:extLst>
          </p:cNvPr>
          <p:cNvSpPr/>
          <p:nvPr/>
        </p:nvSpPr>
        <p:spPr>
          <a:xfrm>
            <a:off x="9391241" y="3116873"/>
            <a:ext cx="872313" cy="624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D314C-1EC9-D7E6-697D-6EDC4E81880F}"/>
              </a:ext>
            </a:extLst>
          </p:cNvPr>
          <p:cNvSpPr txBox="1"/>
          <p:nvPr/>
        </p:nvSpPr>
        <p:spPr>
          <a:xfrm>
            <a:off x="0" y="6396335"/>
            <a:ext cx="252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Helvetica" pitchFamily="2" charset="0"/>
              </a:rPr>
              <a:t>Netmap</a:t>
            </a:r>
            <a:r>
              <a:rPr lang="en-US" sz="2400" dirty="0">
                <a:latin typeface="Helvetica" pitchFamily="2" charset="0"/>
              </a:rPr>
              <a:t> ATC12.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30E67-B430-DA25-BE16-A88C05E96AAC}"/>
              </a:ext>
            </a:extLst>
          </p:cNvPr>
          <p:cNvSpPr txBox="1"/>
          <p:nvPr/>
        </p:nvSpPr>
        <p:spPr>
          <a:xfrm>
            <a:off x="321393" y="2409905"/>
            <a:ext cx="514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Overheads are sprinkled throughout the packet processing stack.</a:t>
            </a:r>
          </a:p>
        </p:txBody>
      </p:sp>
    </p:spTree>
    <p:extLst>
      <p:ext uri="{BB962C8B-B14F-4D97-AF65-F5344CB8AC3E}">
        <p14:creationId xmlns:p14="http://schemas.microsoft.com/office/powerpoint/2010/main" val="323824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8FBC-9738-FDB5-35C5-91CDE09E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Shared memory: avoid per-byte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85E20-82E4-08C3-4032-73A4BFE2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81046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Remove user-kernel data copies</a:t>
            </a:r>
          </a:p>
          <a:p>
            <a:r>
              <a:rPr lang="en-US" dirty="0"/>
              <a:t>Other systems use similar ideas:</a:t>
            </a:r>
          </a:p>
          <a:p>
            <a:r>
              <a:rPr lang="en-US" dirty="0"/>
              <a:t>Finish processing entirely within the kernel (e.g., click-kernel, eBPF)</a:t>
            </a:r>
          </a:p>
          <a:p>
            <a:r>
              <a:rPr lang="en-US" dirty="0"/>
              <a:t>Expose kernel buffers directly to user space (PF_RING)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B060739-07FB-0AF7-ED0B-D66240165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77" y="1690688"/>
            <a:ext cx="7235311" cy="45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9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8FBC-9738-FDB5-35C5-91CDE09E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Data representation: pre-allocated fixed size buffers and 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85E20-82E4-08C3-4032-73A4BFE2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81046" cy="4667250"/>
          </a:xfrm>
        </p:spPr>
        <p:txBody>
          <a:bodyPr>
            <a:normAutofit/>
          </a:bodyPr>
          <a:lstStyle/>
          <a:p>
            <a:r>
              <a:rPr lang="en-US" dirty="0"/>
              <a:t>Avoid per-byte costs by pre-allocating chunks of a fixed size (max packet size)</a:t>
            </a:r>
          </a:p>
          <a:p>
            <a:r>
              <a:rPr lang="en-US" dirty="0"/>
              <a:t>No allocation and freeing </a:t>
            </a:r>
            <a:r>
              <a:rPr lang="en-US" dirty="0" err="1"/>
              <a:t>mbuf</a:t>
            </a:r>
            <a:r>
              <a:rPr lang="en-US" dirty="0"/>
              <a:t>/</a:t>
            </a:r>
            <a:r>
              <a:rPr lang="en-US" dirty="0" err="1"/>
              <a:t>sk_buff</a:t>
            </a:r>
            <a:r>
              <a:rPr lang="en-US" dirty="0"/>
              <a:t> at run time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B060739-07FB-0AF7-ED0B-D66240165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77" y="1690688"/>
            <a:ext cx="7235311" cy="45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27FA-1580-DB96-1012-E7AFC7ED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NIC/</a:t>
            </a:r>
            <a:r>
              <a:rPr lang="en-US" dirty="0" err="1"/>
              <a:t>netmap</a:t>
            </a:r>
            <a:r>
              <a:rPr lang="en-US" dirty="0"/>
              <a:t> ring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0227-83B3-7548-2BAC-A681FCFA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8461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Validate</a:t>
            </a:r>
            <a:r>
              <a:rPr lang="en-US" dirty="0"/>
              <a:t> </a:t>
            </a:r>
            <a:r>
              <a:rPr lang="en-US" dirty="0" err="1"/>
              <a:t>netmap</a:t>
            </a:r>
            <a:r>
              <a:rPr lang="en-US" dirty="0"/>
              <a:t> ring inputs provided by applications</a:t>
            </a:r>
          </a:p>
          <a:p>
            <a:r>
              <a:rPr lang="en-US" dirty="0"/>
              <a:t>System call still needed to copy </a:t>
            </a:r>
            <a:r>
              <a:rPr lang="en-US" dirty="0" err="1"/>
              <a:t>netmap</a:t>
            </a:r>
            <a:r>
              <a:rPr lang="en-US" dirty="0"/>
              <a:t> ring descriptor to NIC ring descriptor (</a:t>
            </a:r>
            <a:r>
              <a:rPr lang="en-US" dirty="0">
                <a:solidFill>
                  <a:srgbClr val="C00000"/>
                </a:solidFill>
              </a:rPr>
              <a:t>per-packet </a:t>
            </a:r>
            <a:r>
              <a:rPr lang="en-US" dirty="0"/>
              <a:t>operation)</a:t>
            </a:r>
          </a:p>
          <a:p>
            <a:r>
              <a:rPr lang="en-US" dirty="0"/>
              <a:t>Some systems avoid even this (DPDK, PF-RING, </a:t>
            </a:r>
            <a:r>
              <a:rPr lang="en-US" dirty="0" err="1"/>
              <a:t>Solarflare</a:t>
            </a:r>
            <a:r>
              <a:rPr lang="en-US" dirty="0"/>
              <a:t> </a:t>
            </a:r>
            <a:r>
              <a:rPr lang="en-US" dirty="0" err="1"/>
              <a:t>openonload</a:t>
            </a:r>
            <a:r>
              <a:rPr lang="en-US" dirty="0"/>
              <a:t>) by having apps directly program NIC rings (</a:t>
            </a:r>
            <a:r>
              <a:rPr lang="en-US" dirty="0">
                <a:solidFill>
                  <a:srgbClr val="C00000"/>
                </a:solidFill>
              </a:rPr>
              <a:t>security &amp; fault implications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E0F27678-F830-F2B9-B262-CAAA460B9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06" y="1383328"/>
            <a:ext cx="5058194" cy="510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5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2672-1B04-5BA3-1F15-386E11ED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(4) Amortize system calls by batching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56CB8-9B44-84BD-1707-C4871C21D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Notify the kernel about packets written for transmission or available for </a:t>
            </a:r>
            <a:r>
              <a:rPr lang="en-US" dirty="0" err="1"/>
              <a:t>receiption</a:t>
            </a:r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EF5825CF-3E0F-C69A-5B4E-D5B2384D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2757601"/>
            <a:ext cx="7886700" cy="77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1CED0-C8A7-3482-D0E4-4866CB887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50" y="4060882"/>
            <a:ext cx="7607300" cy="8128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5153656-9C93-6563-7233-88C3AE407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796" y="5491163"/>
            <a:ext cx="5448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4C17-2F1D-CC51-EA89-90A97AFD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Pkt 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5FCB2-1C9A-07EF-7B20-B15E41F18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4109495" cy="48348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Associate shared buffers with </a:t>
            </a:r>
            <a:r>
              <a:rPr lang="en-US" dirty="0" err="1"/>
              <a:t>fd’s</a:t>
            </a:r>
            <a:endParaRPr lang="en-US" dirty="0"/>
          </a:p>
          <a:p>
            <a:r>
              <a:rPr lang="en-US" dirty="0"/>
              <a:t>Poll file descriptor</a:t>
            </a:r>
          </a:p>
          <a:p>
            <a:r>
              <a:rPr lang="en-US" dirty="0"/>
              <a:t>Walk through the </a:t>
            </a:r>
            <a:r>
              <a:rPr lang="en-US" dirty="0" err="1"/>
              <a:t>netmap</a:t>
            </a:r>
            <a:r>
              <a:rPr lang="en-US" dirty="0"/>
              <a:t> ring to identify available packet buffers. Write and notify</a:t>
            </a:r>
          </a:p>
          <a:p>
            <a:r>
              <a:rPr lang="en-US" dirty="0"/>
              <a:t>Poll automatically synchronizes rings. No more system calls needed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EB74869-A757-0E25-841E-7F9EDC5D9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695" y="960073"/>
            <a:ext cx="7015370" cy="528685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DEB8F65-E935-62ED-8C47-7315CE25DA3D}"/>
              </a:ext>
            </a:extLst>
          </p:cNvPr>
          <p:cNvSpPr/>
          <p:nvPr/>
        </p:nvSpPr>
        <p:spPr>
          <a:xfrm>
            <a:off x="4947694" y="1825625"/>
            <a:ext cx="4693017" cy="454731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3F8D4E-3D2C-24F5-097D-8EBEC4EB1220}"/>
              </a:ext>
            </a:extLst>
          </p:cNvPr>
          <p:cNvSpPr/>
          <p:nvPr/>
        </p:nvSpPr>
        <p:spPr>
          <a:xfrm>
            <a:off x="5145250" y="2875304"/>
            <a:ext cx="2655373" cy="454731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11C566-0F6F-D048-B2F5-584C2848260B}"/>
              </a:ext>
            </a:extLst>
          </p:cNvPr>
          <p:cNvSpPr/>
          <p:nvPr/>
        </p:nvSpPr>
        <p:spPr>
          <a:xfrm>
            <a:off x="5169408" y="3421208"/>
            <a:ext cx="7022592" cy="247671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39EE-C2B2-FA94-7782-2B3B7F79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DPDK basic forwarding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D13A842-5A43-866E-2CBC-2591931CA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867" y="1393647"/>
            <a:ext cx="7468377" cy="514847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E92E836-60F2-2C69-B8D3-532339AB41CC}"/>
              </a:ext>
            </a:extLst>
          </p:cNvPr>
          <p:cNvSpPr/>
          <p:nvPr/>
        </p:nvSpPr>
        <p:spPr>
          <a:xfrm>
            <a:off x="3652682" y="2974269"/>
            <a:ext cx="4464029" cy="7623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6ED25D-8C13-B976-92B8-2C73E4E454EE}"/>
              </a:ext>
            </a:extLst>
          </p:cNvPr>
          <p:cNvSpPr/>
          <p:nvPr/>
        </p:nvSpPr>
        <p:spPr>
          <a:xfrm>
            <a:off x="3330948" y="4257850"/>
            <a:ext cx="5429230" cy="7623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7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CB28-E192-222E-70FB-0CC43B0D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between two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223E-08C2-D4D5-7D35-02F0D8B33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81400" cy="4351338"/>
          </a:xfrm>
        </p:spPr>
        <p:txBody>
          <a:bodyPr/>
          <a:lstStyle/>
          <a:p>
            <a:r>
              <a:rPr lang="en-US" dirty="0"/>
              <a:t>Move descriptors, no data copies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0BDA69C-DFD5-8DCF-6905-759EF95E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133" y="1690688"/>
            <a:ext cx="7772400" cy="35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7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3838-D3B6-3FC1-46C3-40A1DA91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(pkt gen throughput)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BC4A0EC7-93B5-F209-1E97-40815DC50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8763" y="1690688"/>
            <a:ext cx="6338563" cy="43513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9ADDA8-AA06-3AAC-B607-BA70E39D310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58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Vary clock rate to make the workload CPU bound</a:t>
            </a:r>
          </a:p>
        </p:txBody>
      </p:sp>
    </p:spTree>
    <p:extLst>
      <p:ext uri="{BB962C8B-B14F-4D97-AF65-F5344CB8AC3E}">
        <p14:creationId xmlns:p14="http://schemas.microsoft.com/office/powerpoint/2010/main" val="327860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D78C-FA5F-093C-44BF-9EB03801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packet size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66A05242-55AB-0285-53FA-D614ABCC8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937" y="1825625"/>
            <a:ext cx="6576125" cy="4351338"/>
          </a:xfrm>
        </p:spPr>
      </p:pic>
    </p:spTree>
    <p:extLst>
      <p:ext uri="{BB962C8B-B14F-4D97-AF65-F5344CB8AC3E}">
        <p14:creationId xmlns:p14="http://schemas.microsoft.com/office/powerpoint/2010/main" val="202716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037440" y="1638249"/>
            <a:ext cx="7056529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8"/>
            <a:ext cx="10515600" cy="1325563"/>
          </a:xfrm>
        </p:spPr>
        <p:txBody>
          <a:bodyPr/>
          <a:lstStyle/>
          <a:p>
            <a:r>
              <a:rPr lang="en-US" dirty="0"/>
              <a:t>Context: Networking for Internet services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54" y="1728344"/>
            <a:ext cx="1168400" cy="105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3463816" y="2495522"/>
            <a:ext cx="354559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24" y="1538334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4772468" y="2495522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3" y="1641573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84575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3" y="4022306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5" y="271006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298" y="3725184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35" y="2607426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775272" y="2533098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698131" y="3062644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659371" y="3107675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675276" y="4238956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698131" y="3491700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782987" y="2632118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881188" y="3335098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08220" y="2965053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18817" y="3205081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5">
            <a:extLst>
              <a:ext uri="{FF2B5EF4-FFF2-40B4-BE49-F238E27FC236}">
                <a16:creationId xmlns:a16="http://schemas.microsoft.com/office/drawing/2014/main" id="{F998489C-1446-1695-0721-5B5F7A8DB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01" y="14355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02AA3039-B6A1-79FE-B0E9-3D004A5A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2" y="2352005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:a16="http://schemas.microsoft.com/office/drawing/2014/main" id="{68FD79EC-EC8D-7BBA-BFFE-926FC1C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27" y="3471619"/>
            <a:ext cx="651598" cy="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24309223-7EA0-627D-6AB2-931012DCD700}"/>
              </a:ext>
            </a:extLst>
          </p:cNvPr>
          <p:cNvSpPr/>
          <p:nvPr/>
        </p:nvSpPr>
        <p:spPr>
          <a:xfrm>
            <a:off x="3589396" y="1204232"/>
            <a:ext cx="1412599" cy="3146174"/>
          </a:xfrm>
          <a:prstGeom prst="cloud">
            <a:avLst/>
          </a:pr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50" name="Picture 19" descr="Router Clip Art">
            <a:extLst>
              <a:ext uri="{FF2B5EF4-FFF2-40B4-BE49-F238E27FC236}">
                <a16:creationId xmlns:a16="http://schemas.microsoft.com/office/drawing/2014/main" id="{7F7CCA01-574E-C15D-C0FF-A36F8363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74" y="3695091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C08443-982B-871C-B342-88DC4AD4C6CE}"/>
              </a:ext>
            </a:extLst>
          </p:cNvPr>
          <p:cNvCxnSpPr>
            <a:cxnSpLocks/>
          </p:cNvCxnSpPr>
          <p:nvPr/>
        </p:nvCxnSpPr>
        <p:spPr>
          <a:xfrm flipH="1" flipV="1">
            <a:off x="2886075" y="2931411"/>
            <a:ext cx="157957" cy="66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47B779-07DC-56C9-D0FD-4F590493A5BE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3523167" y="3850585"/>
            <a:ext cx="288260" cy="527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03272FF-E476-E767-D8B9-46A2E6521F8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228578" y="2783739"/>
            <a:ext cx="604744" cy="805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E531DE1-D981-B7C6-6F0C-75FA5ECAE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9" y="1678330"/>
            <a:ext cx="788653" cy="11041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CF21F3-9F7E-A41B-2A09-A3EE0FC0175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381922" y="2230387"/>
            <a:ext cx="621952" cy="68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7B8F7F4-C467-AADB-C8FC-C9A5D15D35F1}"/>
              </a:ext>
            </a:extLst>
          </p:cNvPr>
          <p:cNvSpPr/>
          <p:nvPr/>
        </p:nvSpPr>
        <p:spPr>
          <a:xfrm>
            <a:off x="4913647" y="3945088"/>
            <a:ext cx="2220767" cy="463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DD2829C-09B1-AA78-D782-4E9F76E40EB0}"/>
              </a:ext>
            </a:extLst>
          </p:cNvPr>
          <p:cNvSpPr/>
          <p:nvPr/>
        </p:nvSpPr>
        <p:spPr>
          <a:xfrm>
            <a:off x="4913647" y="4486008"/>
            <a:ext cx="2220767" cy="4632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Transport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894402B-4EF4-6591-5C3C-FFBEA7B25508}"/>
              </a:ext>
            </a:extLst>
          </p:cNvPr>
          <p:cNvSpPr/>
          <p:nvPr/>
        </p:nvSpPr>
        <p:spPr>
          <a:xfrm>
            <a:off x="4898834" y="5012640"/>
            <a:ext cx="2220767" cy="463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Helvetica" pitchFamily="2" charset="0"/>
              </a:rPr>
              <a:t>Network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D9DADB-E81B-92BD-B9EE-BA080ECCD2B4}"/>
              </a:ext>
            </a:extLst>
          </p:cNvPr>
          <p:cNvCxnSpPr/>
          <p:nvPr/>
        </p:nvCxnSpPr>
        <p:spPr>
          <a:xfrm flipH="1">
            <a:off x="4980623" y="3148407"/>
            <a:ext cx="657202" cy="56053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60A2DF-0960-E36C-CE88-3EB5F2A6AC4F}"/>
              </a:ext>
            </a:extLst>
          </p:cNvPr>
          <p:cNvCxnSpPr>
            <a:cxnSpLocks/>
          </p:cNvCxnSpPr>
          <p:nvPr/>
        </p:nvCxnSpPr>
        <p:spPr>
          <a:xfrm>
            <a:off x="6319873" y="3274965"/>
            <a:ext cx="832181" cy="54594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1CFA7E-25A3-C2C5-07AC-50B7112F962B}"/>
              </a:ext>
            </a:extLst>
          </p:cNvPr>
          <p:cNvSpPr txBox="1"/>
          <p:nvPr/>
        </p:nvSpPr>
        <p:spPr>
          <a:xfrm>
            <a:off x="408641" y="5760732"/>
            <a:ext cx="523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Data center transport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E6333D5-D4CC-DE79-60ED-2212C3B5E918}"/>
              </a:ext>
            </a:extLst>
          </p:cNvPr>
          <p:cNvSpPr/>
          <p:nvPr/>
        </p:nvSpPr>
        <p:spPr>
          <a:xfrm>
            <a:off x="8276540" y="1380362"/>
            <a:ext cx="2533538" cy="3692903"/>
          </a:xfrm>
          <a:prstGeom prst="ellipse">
            <a:avLst/>
          </a:prstGeom>
          <a:solidFill>
            <a:schemeClr val="accent4">
              <a:lumMod val="40000"/>
              <a:lumOff val="60000"/>
              <a:alpha val="48864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3DAA28-EBF5-3C1E-E7BA-BC2B2D45B0C2}"/>
              </a:ext>
            </a:extLst>
          </p:cNvPr>
          <p:cNvSpPr txBox="1"/>
          <p:nvPr/>
        </p:nvSpPr>
        <p:spPr>
          <a:xfrm>
            <a:off x="8022839" y="5268452"/>
            <a:ext cx="3330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Interconnect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DB1D7-C30F-C815-FE8C-AAB62C3A4843}"/>
              </a:ext>
            </a:extLst>
          </p:cNvPr>
          <p:cNvSpPr txBox="1"/>
          <p:nvPr/>
        </p:nvSpPr>
        <p:spPr>
          <a:xfrm>
            <a:off x="5800585" y="6054728"/>
            <a:ext cx="462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Fast packet processing</a:t>
            </a:r>
          </a:p>
        </p:txBody>
      </p:sp>
    </p:spTree>
    <p:extLst>
      <p:ext uri="{BB962C8B-B14F-4D97-AF65-F5344CB8AC3E}">
        <p14:creationId xmlns:p14="http://schemas.microsoft.com/office/powerpoint/2010/main" val="298894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4" grpId="0"/>
      <p:bldP spid="25" grpId="0" animBg="1"/>
      <p:bldP spid="2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6209-1647-754D-30D6-FBAE8DE8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with batching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B4E44104-745C-8F99-B5E7-1F5CF0B34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927" y="1825625"/>
            <a:ext cx="6342146" cy="4351338"/>
          </a:xfrm>
        </p:spPr>
      </p:pic>
    </p:spTree>
    <p:extLst>
      <p:ext uri="{BB962C8B-B14F-4D97-AF65-F5344CB8AC3E}">
        <p14:creationId xmlns:p14="http://schemas.microsoft.com/office/powerpoint/2010/main" val="333894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E1EE-9119-2C4C-A3C8-A551085D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Outlook: fast packet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D0E75-E9A7-1742-A38C-F232C503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5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Get rid of software if you can</a:t>
            </a:r>
          </a:p>
          <a:p>
            <a:r>
              <a:rPr lang="en-US" dirty="0"/>
              <a:t>Application-kernel API change: application must be modified</a:t>
            </a:r>
          </a:p>
          <a:p>
            <a:r>
              <a:rPr lang="en-US" dirty="0"/>
              <a:t>Device drivers must often be modified</a:t>
            </a:r>
          </a:p>
          <a:p>
            <a:r>
              <a:rPr lang="en-US" dirty="0"/>
              <a:t>Utilities in the host networking stack?</a:t>
            </a:r>
          </a:p>
          <a:p>
            <a:pPr lvl="1"/>
            <a:r>
              <a:rPr lang="en-US" dirty="0" err="1"/>
              <a:t>Libpcap</a:t>
            </a:r>
            <a:r>
              <a:rPr lang="en-US" dirty="0"/>
              <a:t>, </a:t>
            </a:r>
            <a:r>
              <a:rPr lang="en-US" dirty="0" err="1"/>
              <a:t>Netfilter</a:t>
            </a:r>
            <a:r>
              <a:rPr lang="en-US" dirty="0"/>
              <a:t>, Routing, Socket lookup/packet </a:t>
            </a:r>
            <a:r>
              <a:rPr lang="en-US" dirty="0" err="1"/>
              <a:t>demuxing</a:t>
            </a:r>
            <a:r>
              <a:rPr lang="en-US" dirty="0"/>
              <a:t>?</a:t>
            </a:r>
          </a:p>
          <a:p>
            <a:r>
              <a:rPr lang="en-US" dirty="0"/>
              <a:t>Multitenancy: serious implications to </a:t>
            </a:r>
            <a:r>
              <a:rPr lang="en-US" dirty="0">
                <a:solidFill>
                  <a:srgbClr val="C00000"/>
                </a:solidFill>
              </a:rPr>
              <a:t>weakening fault isolation</a:t>
            </a:r>
          </a:p>
          <a:p>
            <a:r>
              <a:rPr lang="en-US" dirty="0">
                <a:solidFill>
                  <a:srgbClr val="C00000"/>
                </a:solidFill>
              </a:rPr>
              <a:t>Can we get isolation with efficiency?</a:t>
            </a:r>
          </a:p>
        </p:txBody>
      </p:sp>
    </p:spTree>
    <p:extLst>
      <p:ext uri="{BB962C8B-B14F-4D97-AF65-F5344CB8AC3E}">
        <p14:creationId xmlns:p14="http://schemas.microsoft.com/office/powerpoint/2010/main" val="90520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BA86-6578-D515-4105-CF264A9B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processing on Linux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5447D-0C8A-4056-4B9F-A15E0649C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C0C4949-085D-F544-A1F5-5766982BF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4352" y="569815"/>
            <a:ext cx="8156746" cy="611681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511E0-6816-CAE3-B639-A256BDA59DD8}"/>
              </a:ext>
            </a:extLst>
          </p:cNvPr>
          <p:cNvSpPr txBox="1"/>
          <p:nvPr/>
        </p:nvSpPr>
        <p:spPr>
          <a:xfrm>
            <a:off x="8680289" y="1859340"/>
            <a:ext cx="3323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Modern NICs and architectures can also do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direct cache access </a:t>
            </a:r>
            <a:r>
              <a:rPr lang="en-US" sz="2400" dirty="0">
                <a:latin typeface="Helvetica" pitchFamily="2" charset="0"/>
              </a:rPr>
              <a:t>(DCA)</a:t>
            </a:r>
          </a:p>
        </p:txBody>
      </p:sp>
    </p:spTree>
    <p:extLst>
      <p:ext uri="{BB962C8B-B14F-4D97-AF65-F5344CB8AC3E}">
        <p14:creationId xmlns:p14="http://schemas.microsoft.com/office/powerpoint/2010/main" val="23908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8018-D65E-7B29-1926-BBB76284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8F9A-14F1-25D2-8AE4-092E8FE62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Interrupt processing at high rate and priority prevents any other part of the system from progressing (</a:t>
            </a:r>
            <a:r>
              <a:rPr lang="en-US" dirty="0">
                <a:solidFill>
                  <a:srgbClr val="C00000"/>
                </a:solidFill>
              </a:rPr>
              <a:t>receive </a:t>
            </a:r>
            <a:r>
              <a:rPr lang="en-US" dirty="0" err="1">
                <a:solidFill>
                  <a:srgbClr val="C00000"/>
                </a:solidFill>
              </a:rPr>
              <a:t>livelock</a:t>
            </a:r>
            <a:r>
              <a:rPr lang="en-US" dirty="0"/>
              <a:t>). </a:t>
            </a:r>
          </a:p>
          <a:p>
            <a:r>
              <a:rPr lang="en-US" dirty="0"/>
              <a:t>Mitigations:</a:t>
            </a:r>
          </a:p>
          <a:p>
            <a:r>
              <a:rPr lang="en-US" dirty="0"/>
              <a:t>(1) Interrupt coalescing:</a:t>
            </a:r>
          </a:p>
          <a:p>
            <a:pPr lvl="1"/>
            <a:r>
              <a:rPr lang="en-US" dirty="0"/>
              <a:t>Wait (at NIC) for more packets or a timeout until interrupting</a:t>
            </a:r>
          </a:p>
          <a:p>
            <a:r>
              <a:rPr lang="en-US" dirty="0"/>
              <a:t>(2) Polling to schedule work across different sources of processing</a:t>
            </a:r>
          </a:p>
          <a:p>
            <a:pPr lvl="1"/>
            <a:r>
              <a:rPr lang="en-US" dirty="0"/>
              <a:t>Avoid preemption </a:t>
            </a:r>
          </a:p>
          <a:p>
            <a:r>
              <a:rPr lang="en-US" dirty="0"/>
              <a:t>(3) CPU or packet quotas on polling to ensure other parts of the system (user space app) can progress</a:t>
            </a:r>
          </a:p>
          <a:p>
            <a:pPr lvl="1"/>
            <a:r>
              <a:rPr lang="en-US" dirty="0"/>
              <a:t>Re-enable interrupts if there is less work than allotted quota</a:t>
            </a:r>
          </a:p>
        </p:txBody>
      </p:sp>
    </p:spTree>
    <p:extLst>
      <p:ext uri="{BB962C8B-B14F-4D97-AF65-F5344CB8AC3E}">
        <p14:creationId xmlns:p14="http://schemas.microsoft.com/office/powerpoint/2010/main" val="38592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6854-92FC-FD49-899B-0874D46C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C4D8D-D8A8-CD42-A811-38047D00A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145D0-7D0C-E340-92F8-2EEA7D56A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16" y="132586"/>
            <a:ext cx="11105200" cy="6512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FD96A-2B20-831A-0F26-D1AE0AF9777D}"/>
              </a:ext>
            </a:extLst>
          </p:cNvPr>
          <p:cNvSpPr txBox="1"/>
          <p:nvPr/>
        </p:nvSpPr>
        <p:spPr>
          <a:xfrm>
            <a:off x="3842238" y="6325304"/>
            <a:ext cx="947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kern="1200" dirty="0">
                <a:solidFill>
                  <a:schemeClr val="tx1"/>
                </a:solidFill>
                <a:effectLst/>
                <a:latin typeface="Helvetica" pitchFamily="2" charset="0"/>
              </a:rPr>
              <a:t>Revisiting network </a:t>
            </a:r>
            <a:r>
              <a:rPr lang="en-US" sz="2000" dirty="0">
                <a:latin typeface="Helvetica" pitchFamily="2" charset="0"/>
              </a:rPr>
              <a:t>I/O APIs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Helvetica" pitchFamily="2" charset="0"/>
              </a:rPr>
              <a:t>: The </a:t>
            </a:r>
            <a:r>
              <a:rPr lang="en-US" sz="2000" b="0" kern="1200" dirty="0" err="1">
                <a:solidFill>
                  <a:schemeClr val="tx1"/>
                </a:solidFill>
                <a:effectLst/>
                <a:latin typeface="Helvetica" pitchFamily="2" charset="0"/>
              </a:rPr>
              <a:t>netmap</a:t>
            </a:r>
            <a:r>
              <a:rPr lang="en-US" sz="2000" b="0" kern="1200" dirty="0">
                <a:solidFill>
                  <a:schemeClr val="tx1"/>
                </a:solidFill>
                <a:effectLst/>
                <a:latin typeface="Helvetica" pitchFamily="2" charset="0"/>
              </a:rPr>
              <a:t> framework. CACM’12</a:t>
            </a: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4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3A8E-B4B8-544A-A932-B9B2E3E9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46B3B77-98B4-8E4A-BF73-679CC9B1C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2304" y="461297"/>
            <a:ext cx="8797960" cy="61866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12E4E-0B57-109E-9969-65C9EF8E2A7A}"/>
              </a:ext>
            </a:extLst>
          </p:cNvPr>
          <p:cNvSpPr txBox="1"/>
          <p:nvPr/>
        </p:nvSpPr>
        <p:spPr>
          <a:xfrm>
            <a:off x="6719124" y="5215467"/>
            <a:ext cx="4425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Allocate packet data structures in memory (</a:t>
            </a:r>
            <a:r>
              <a:rPr lang="en-US" sz="2400" dirty="0" err="1">
                <a:latin typeface="Helvetica" pitchFamily="2" charset="0"/>
              </a:rPr>
              <a:t>sk_buff</a:t>
            </a:r>
            <a:r>
              <a:rPr lang="en-US" sz="2400" dirty="0">
                <a:latin typeface="Helvetica" pitchFamily="2" charset="0"/>
              </a:rPr>
              <a:t>, </a:t>
            </a:r>
            <a:r>
              <a:rPr lang="en-US" sz="2400" dirty="0" err="1">
                <a:latin typeface="Helvetica" pitchFamily="2" charset="0"/>
              </a:rPr>
              <a:t>mbufs</a:t>
            </a:r>
            <a:r>
              <a:rPr lang="en-US" sz="2400" dirty="0">
                <a:latin typeface="Helvetica" pitchFamily="2" charset="0"/>
              </a:rPr>
              <a:t>, …)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1ACBC-B926-2DDB-382A-FA8DA1C18E23}"/>
              </a:ext>
            </a:extLst>
          </p:cNvPr>
          <p:cNvSpPr txBox="1"/>
          <p:nvPr/>
        </p:nvSpPr>
        <p:spPr>
          <a:xfrm>
            <a:off x="6487701" y="6165870"/>
            <a:ext cx="508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(Optional) receive packet steering</a:t>
            </a:r>
          </a:p>
        </p:txBody>
      </p:sp>
    </p:spTree>
    <p:extLst>
      <p:ext uri="{BB962C8B-B14F-4D97-AF65-F5344CB8AC3E}">
        <p14:creationId xmlns:p14="http://schemas.microsoft.com/office/powerpoint/2010/main" val="35411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A683-EA1D-FD2F-51E5-E38B2E94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buffers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ED75-9198-9B64-8150-E1DFEFAED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584"/>
            <a:ext cx="10515600" cy="4573379"/>
          </a:xfrm>
        </p:spPr>
        <p:txBody>
          <a:bodyPr/>
          <a:lstStyle/>
          <a:p>
            <a:r>
              <a:rPr lang="en-US" dirty="0"/>
              <a:t>Allocate in arbitrary chunks (multiples of 64 bytes)</a:t>
            </a:r>
          </a:p>
          <a:p>
            <a:r>
              <a:rPr lang="en-US" dirty="0"/>
              <a:t>Support arbitrary packet sizes, fragments, deferred processing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B07735-37B2-8EFE-3C6F-345BB20641B0}"/>
              </a:ext>
            </a:extLst>
          </p:cNvPr>
          <p:cNvGrpSpPr/>
          <p:nvPr/>
        </p:nvGrpSpPr>
        <p:grpSpPr>
          <a:xfrm>
            <a:off x="810372" y="2841143"/>
            <a:ext cx="4952627" cy="1950323"/>
            <a:chOff x="838200" y="3646467"/>
            <a:chExt cx="6512002" cy="19503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13B1AF-32AF-475F-75CA-43FAC752C0E5}"/>
                </a:ext>
              </a:extLst>
            </p:cNvPr>
            <p:cNvSpPr/>
            <p:nvPr/>
          </p:nvSpPr>
          <p:spPr>
            <a:xfrm>
              <a:off x="838200" y="3650256"/>
              <a:ext cx="1607875" cy="37470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*next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2A75DD-E840-4F06-5469-2875E1F94F6F}"/>
                </a:ext>
              </a:extLst>
            </p:cNvPr>
            <p:cNvSpPr/>
            <p:nvPr/>
          </p:nvSpPr>
          <p:spPr>
            <a:xfrm>
              <a:off x="838200" y="4021354"/>
              <a:ext cx="1607875" cy="369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*</a:t>
              </a:r>
              <a:r>
                <a:rPr lang="en-US" sz="2800" dirty="0" err="1">
                  <a:latin typeface="Helvetica" pitchFamily="2" charset="0"/>
                </a:rPr>
                <a:t>prev</a:t>
              </a:r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C2762A-F9AB-59F0-3763-E0B5447687CB}"/>
                </a:ext>
              </a:extLst>
            </p:cNvPr>
            <p:cNvSpPr/>
            <p:nvPr/>
          </p:nvSpPr>
          <p:spPr>
            <a:xfrm>
              <a:off x="838200" y="4397960"/>
              <a:ext cx="1607875" cy="73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6B1F7F-63E0-4E02-E1B0-BFF71D7B0126}"/>
                </a:ext>
              </a:extLst>
            </p:cNvPr>
            <p:cNvSpPr/>
            <p:nvPr/>
          </p:nvSpPr>
          <p:spPr>
            <a:xfrm>
              <a:off x="3270884" y="3646467"/>
              <a:ext cx="1607875" cy="37470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*next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57A079-D274-D231-3A68-0AE8FA113720}"/>
                </a:ext>
              </a:extLst>
            </p:cNvPr>
            <p:cNvSpPr/>
            <p:nvPr/>
          </p:nvSpPr>
          <p:spPr>
            <a:xfrm>
              <a:off x="3270884" y="4017565"/>
              <a:ext cx="1607875" cy="369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*</a:t>
              </a:r>
              <a:r>
                <a:rPr lang="en-US" sz="2800" dirty="0" err="1">
                  <a:latin typeface="Helvetica" pitchFamily="2" charset="0"/>
                </a:rPr>
                <a:t>prev</a:t>
              </a:r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2AD53-80F6-FA3F-83EB-04604F4B1291}"/>
                </a:ext>
              </a:extLst>
            </p:cNvPr>
            <p:cNvSpPr/>
            <p:nvPr/>
          </p:nvSpPr>
          <p:spPr>
            <a:xfrm>
              <a:off x="3270884" y="4394171"/>
              <a:ext cx="1607875" cy="73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583F2E-4008-8C12-1C9A-FA11C28462CC}"/>
                </a:ext>
              </a:extLst>
            </p:cNvPr>
            <p:cNvSpPr/>
            <p:nvPr/>
          </p:nvSpPr>
          <p:spPr>
            <a:xfrm>
              <a:off x="5742327" y="3650771"/>
              <a:ext cx="1607875" cy="37470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*next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04F334-C92E-B41C-CBB6-17501E6DAB09}"/>
                </a:ext>
              </a:extLst>
            </p:cNvPr>
            <p:cNvSpPr/>
            <p:nvPr/>
          </p:nvSpPr>
          <p:spPr>
            <a:xfrm>
              <a:off x="5742327" y="4021869"/>
              <a:ext cx="1607875" cy="369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*</a:t>
              </a:r>
              <a:r>
                <a:rPr lang="en-US" sz="2800" dirty="0" err="1">
                  <a:latin typeface="Helvetica" pitchFamily="2" charset="0"/>
                </a:rPr>
                <a:t>prev</a:t>
              </a:r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74D7A4-8292-33D4-9385-7F2F14E9CF90}"/>
                </a:ext>
              </a:extLst>
            </p:cNvPr>
            <p:cNvSpPr/>
            <p:nvPr/>
          </p:nvSpPr>
          <p:spPr>
            <a:xfrm>
              <a:off x="5742327" y="4398475"/>
              <a:ext cx="1607875" cy="72569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" pitchFamily="2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8AC6FF-32CF-7810-0681-A7EAD2D8399E}"/>
                </a:ext>
              </a:extLst>
            </p:cNvPr>
            <p:cNvCxnSpPr>
              <a:stCxn id="4" idx="3"/>
              <a:endCxn id="7" idx="1"/>
            </p:cNvCxnSpPr>
            <p:nvPr/>
          </p:nvCxnSpPr>
          <p:spPr>
            <a:xfrm flipV="1">
              <a:off x="2446075" y="3833820"/>
              <a:ext cx="824809" cy="37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7774A6A-BB93-C32A-DB24-58ED2654C5E1}"/>
                </a:ext>
              </a:extLst>
            </p:cNvPr>
            <p:cNvCxnSpPr>
              <a:cxnSpLocks/>
              <a:stCxn id="7" idx="3"/>
              <a:endCxn id="10" idx="1"/>
            </p:cNvCxnSpPr>
            <p:nvPr/>
          </p:nvCxnSpPr>
          <p:spPr>
            <a:xfrm>
              <a:off x="4878759" y="3833820"/>
              <a:ext cx="863568" cy="43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DC41C1-0238-1406-A91D-39F7C2B3F2D4}"/>
                </a:ext>
              </a:extLst>
            </p:cNvPr>
            <p:cNvCxnSpPr>
              <a:cxnSpLocks/>
              <a:stCxn id="11" idx="1"/>
              <a:endCxn id="8" idx="3"/>
            </p:cNvCxnSpPr>
            <p:nvPr/>
          </p:nvCxnSpPr>
          <p:spPr>
            <a:xfrm flipH="1" flipV="1">
              <a:off x="4878759" y="4202316"/>
              <a:ext cx="863568" cy="43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1ADFBE4-6366-5420-1068-9FA2D9C2C0F8}"/>
                </a:ext>
              </a:extLst>
            </p:cNvPr>
            <p:cNvCxnSpPr>
              <a:cxnSpLocks/>
              <a:stCxn id="8" idx="1"/>
              <a:endCxn id="5" idx="3"/>
            </p:cNvCxnSpPr>
            <p:nvPr/>
          </p:nvCxnSpPr>
          <p:spPr>
            <a:xfrm flipH="1">
              <a:off x="2446075" y="4202316"/>
              <a:ext cx="824809" cy="37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48EA4B-14B3-6B47-5DD1-CBBBCECE9569}"/>
                </a:ext>
              </a:extLst>
            </p:cNvPr>
            <p:cNvSpPr txBox="1"/>
            <p:nvPr/>
          </p:nvSpPr>
          <p:spPr>
            <a:xfrm>
              <a:off x="1307750" y="5073570"/>
              <a:ext cx="9784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Helvetica" pitchFamily="2" charset="0"/>
                </a:rPr>
                <a:t>skb</a:t>
              </a:r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FD5A26-514E-D207-E972-BB3008906772}"/>
                </a:ext>
              </a:extLst>
            </p:cNvPr>
            <p:cNvSpPr txBox="1"/>
            <p:nvPr/>
          </p:nvSpPr>
          <p:spPr>
            <a:xfrm>
              <a:off x="3740434" y="5073570"/>
              <a:ext cx="9784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Helvetica" pitchFamily="2" charset="0"/>
                </a:rPr>
                <a:t>skb</a:t>
              </a:r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238010-7D2D-E553-A17A-EB22EC867E58}"/>
                </a:ext>
              </a:extLst>
            </p:cNvPr>
            <p:cNvSpPr txBox="1"/>
            <p:nvPr/>
          </p:nvSpPr>
          <p:spPr>
            <a:xfrm>
              <a:off x="6263288" y="5073570"/>
              <a:ext cx="9784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Helvetica" pitchFamily="2" charset="0"/>
                </a:rPr>
                <a:t>skb</a:t>
              </a:r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6BA15-8973-1D9C-0C4A-51799FC91089}"/>
              </a:ext>
            </a:extLst>
          </p:cNvPr>
          <p:cNvGrpSpPr/>
          <p:nvPr/>
        </p:nvGrpSpPr>
        <p:grpSpPr>
          <a:xfrm>
            <a:off x="6052443" y="4026608"/>
            <a:ext cx="5536133" cy="2450711"/>
            <a:chOff x="1457698" y="4362382"/>
            <a:chExt cx="5536133" cy="245071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5966E1-0566-7BFB-5EB5-4FA83B18590D}"/>
                </a:ext>
              </a:extLst>
            </p:cNvPr>
            <p:cNvSpPr/>
            <p:nvPr/>
          </p:nvSpPr>
          <p:spPr>
            <a:xfrm>
              <a:off x="1457698" y="4695031"/>
              <a:ext cx="1607875" cy="211806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…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*head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*data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*tail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*end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5DA95FE-8654-9D4B-5432-407CDF562E9C}"/>
                </a:ext>
              </a:extLst>
            </p:cNvPr>
            <p:cNvGrpSpPr/>
            <p:nvPr/>
          </p:nvGrpSpPr>
          <p:grpSpPr>
            <a:xfrm>
              <a:off x="5019521" y="4782625"/>
              <a:ext cx="1974310" cy="1982603"/>
              <a:chOff x="4495191" y="4231168"/>
              <a:chExt cx="1974310" cy="198260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13F244E-89C0-52D7-B27C-32F71088FA5A}"/>
                  </a:ext>
                </a:extLst>
              </p:cNvPr>
              <p:cNvSpPr/>
              <p:nvPr/>
            </p:nvSpPr>
            <p:spPr>
              <a:xfrm>
                <a:off x="4500024" y="4231168"/>
                <a:ext cx="1969477" cy="1982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30352DC-4E22-01D6-78CC-F0E6FB9B6EE0}"/>
                  </a:ext>
                </a:extLst>
              </p:cNvPr>
              <p:cNvSpPr/>
              <p:nvPr/>
            </p:nvSpPr>
            <p:spPr>
              <a:xfrm>
                <a:off x="4495191" y="4832067"/>
                <a:ext cx="1969477" cy="88177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A68752-6EE9-7E66-8BDC-552406A9D1B7}"/>
                </a:ext>
              </a:extLst>
            </p:cNvPr>
            <p:cNvSpPr txBox="1"/>
            <p:nvPr/>
          </p:nvSpPr>
          <p:spPr>
            <a:xfrm>
              <a:off x="4922537" y="4362382"/>
              <a:ext cx="9663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itchFamily="2" charset="0"/>
                </a:rPr>
                <a:t>buffer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6D8797-71A1-D84D-F150-1BE4690A0253}"/>
                </a:ext>
              </a:extLst>
            </p:cNvPr>
            <p:cNvSpPr txBox="1"/>
            <p:nvPr/>
          </p:nvSpPr>
          <p:spPr>
            <a:xfrm>
              <a:off x="5028292" y="5365067"/>
              <a:ext cx="1279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itchFamily="2" charset="0"/>
                </a:rPr>
                <a:t>pkt data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0E4670-7D80-DF6D-9EE5-7A9F4EC74621}"/>
                </a:ext>
              </a:extLst>
            </p:cNvPr>
            <p:cNvSpPr txBox="1"/>
            <p:nvPr/>
          </p:nvSpPr>
          <p:spPr>
            <a:xfrm>
              <a:off x="5003760" y="4849269"/>
              <a:ext cx="1572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itchFamily="2" charset="0"/>
                </a:rPr>
                <a:t>headroom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15EAD0-BC37-3600-3A3A-9FD5E45B3400}"/>
                </a:ext>
              </a:extLst>
            </p:cNvPr>
            <p:cNvSpPr txBox="1"/>
            <p:nvPr/>
          </p:nvSpPr>
          <p:spPr>
            <a:xfrm>
              <a:off x="5017887" y="6303563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Helvetica" pitchFamily="2" charset="0"/>
                </a:rPr>
                <a:t>tailroom</a:t>
              </a:r>
              <a:endParaRPr lang="en-US" sz="2400" dirty="0">
                <a:latin typeface="Helvetica" pitchFamily="2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52D2791-ABB0-EB59-FC43-E2926D813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0098" y="4824047"/>
              <a:ext cx="2328194" cy="3818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2231AEA-5553-E947-BA1F-FD8CC1460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7006" y="5361087"/>
              <a:ext cx="2367796" cy="2291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DFC810F-0560-5047-E8A4-6A088EE4D3B7}"/>
                </a:ext>
              </a:extLst>
            </p:cNvPr>
            <p:cNvCxnSpPr>
              <a:cxnSpLocks/>
            </p:cNvCxnSpPr>
            <p:nvPr/>
          </p:nvCxnSpPr>
          <p:spPr>
            <a:xfrm>
              <a:off x="2677006" y="5996196"/>
              <a:ext cx="2347347" cy="2795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788E0F-A216-A262-341E-9CD5241B4371}"/>
                </a:ext>
              </a:extLst>
            </p:cNvPr>
            <p:cNvCxnSpPr>
              <a:cxnSpLocks/>
            </p:cNvCxnSpPr>
            <p:nvPr/>
          </p:nvCxnSpPr>
          <p:spPr>
            <a:xfrm>
              <a:off x="2610691" y="6337886"/>
              <a:ext cx="2407196" cy="3580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ight Brace 33">
            <a:extLst>
              <a:ext uri="{FF2B5EF4-FFF2-40B4-BE49-F238E27FC236}">
                <a16:creationId xmlns:a16="http://schemas.microsoft.com/office/drawing/2014/main" id="{295E1382-4F75-79C9-D777-66CC89E19A7A}"/>
              </a:ext>
            </a:extLst>
          </p:cNvPr>
          <p:cNvSpPr/>
          <p:nvPr/>
        </p:nvSpPr>
        <p:spPr>
          <a:xfrm>
            <a:off x="5892800" y="3581742"/>
            <a:ext cx="361244" cy="686504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47210D67-F3FF-70EC-622A-C6D3C366D2E6}"/>
              </a:ext>
            </a:extLst>
          </p:cNvPr>
          <p:cNvSpPr/>
          <p:nvPr/>
        </p:nvSpPr>
        <p:spPr>
          <a:xfrm>
            <a:off x="6287911" y="3856648"/>
            <a:ext cx="564971" cy="433130"/>
          </a:xfrm>
          <a:custGeom>
            <a:avLst/>
            <a:gdLst>
              <a:gd name="connsiteX0" fmla="*/ 0 w 564971"/>
              <a:gd name="connsiteY0" fmla="*/ 38019 h 433130"/>
              <a:gd name="connsiteX1" fmla="*/ 474133 w 564971"/>
              <a:gd name="connsiteY1" fmla="*/ 38019 h 433130"/>
              <a:gd name="connsiteX2" fmla="*/ 564445 w 564971"/>
              <a:gd name="connsiteY2" fmla="*/ 433130 h 43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971" h="433130">
                <a:moveTo>
                  <a:pt x="0" y="38019"/>
                </a:moveTo>
                <a:cubicBezTo>
                  <a:pt x="190029" y="5093"/>
                  <a:pt x="380059" y="-27833"/>
                  <a:pt x="474133" y="38019"/>
                </a:cubicBezTo>
                <a:cubicBezTo>
                  <a:pt x="568207" y="103871"/>
                  <a:pt x="566326" y="268500"/>
                  <a:pt x="564445" y="43313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1B1F-93CA-5F4E-9C5A-690A6113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that happen afterward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657DB-3220-6A44-9CD8-84B3D6A7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7086"/>
          </a:xfrm>
        </p:spPr>
        <p:txBody>
          <a:bodyPr/>
          <a:lstStyle/>
          <a:p>
            <a:r>
              <a:rPr lang="en-US" dirty="0" err="1"/>
              <a:t>Netfilter</a:t>
            </a:r>
            <a:r>
              <a:rPr lang="en-US" dirty="0"/>
              <a:t>:  tracking TCP connection state, firewalling, NAT, …</a:t>
            </a:r>
          </a:p>
          <a:p>
            <a:r>
              <a:rPr lang="en-US" dirty="0"/>
              <a:t>IP protocol processing: routing</a:t>
            </a:r>
          </a:p>
          <a:p>
            <a:r>
              <a:rPr lang="en-US" dirty="0"/>
              <a:t>Transport processing (UDP/TCP protocol layer)</a:t>
            </a:r>
          </a:p>
          <a:p>
            <a:endParaRPr lang="en-US" dirty="0"/>
          </a:p>
          <a:p>
            <a:r>
              <a:rPr lang="en-US" dirty="0"/>
              <a:t>Some stateless, per-packet work can be done by the NIC: </a:t>
            </a:r>
          </a:p>
          <a:p>
            <a:pPr lvl="1"/>
            <a:r>
              <a:rPr lang="en-US" dirty="0"/>
              <a:t>TSO: TCP segmentation offload</a:t>
            </a:r>
          </a:p>
          <a:p>
            <a:pPr lvl="1"/>
            <a:r>
              <a:rPr lang="en-US" dirty="0"/>
              <a:t>LRO: Large Receive Offload (also applicable in software)</a:t>
            </a:r>
          </a:p>
          <a:p>
            <a:pPr lvl="1"/>
            <a:r>
              <a:rPr lang="en-US" dirty="0"/>
              <a:t>IP checksum</a:t>
            </a:r>
          </a:p>
          <a:p>
            <a:pPr lvl="1"/>
            <a:r>
              <a:rPr lang="en-US" dirty="0"/>
              <a:t>Ethernet CRC computation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5305</TotalTime>
  <Words>688</Words>
  <Application>Microsoft Macintosh PowerPoint</Application>
  <PresentationFormat>Widescreen</PresentationFormat>
  <Paragraphs>103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</vt:lpstr>
      <vt:lpstr>Helvetica</vt:lpstr>
      <vt:lpstr>Times New Roman</vt:lpstr>
      <vt:lpstr>Office Theme</vt:lpstr>
      <vt:lpstr>Fast Packet Processing</vt:lpstr>
      <vt:lpstr>Context: Networking for Internet services</vt:lpstr>
      <vt:lpstr>Packet processing on Linux</vt:lpstr>
      <vt:lpstr>PowerPoint Presentation</vt:lpstr>
      <vt:lpstr>Interrupt mitigation</vt:lpstr>
      <vt:lpstr>PowerPoint Presentation</vt:lpstr>
      <vt:lpstr>PowerPoint Presentation</vt:lpstr>
      <vt:lpstr>Socket buffers</vt:lpstr>
      <vt:lpstr>Other things that happen afterward</vt:lpstr>
      <vt:lpstr>PowerPoint Presentation</vt:lpstr>
      <vt:lpstr>(1) Shared memory: avoid per-byte costs</vt:lpstr>
      <vt:lpstr>(2) Data representation: pre-allocated fixed size buffers and rings</vt:lpstr>
      <vt:lpstr>(3) NIC/netmap ring separation</vt:lpstr>
      <vt:lpstr>(4) Amortize system calls by batching</vt:lpstr>
      <vt:lpstr>Pkt gen</vt:lpstr>
      <vt:lpstr>DPDK basic forwarding</vt:lpstr>
      <vt:lpstr>Forwarding between two interfaces</vt:lpstr>
      <vt:lpstr>Performance (pkt gen throughput)</vt:lpstr>
      <vt:lpstr>Varying packet size</vt:lpstr>
      <vt:lpstr>Performance with batching</vt:lpstr>
      <vt:lpstr>Outlook: fast packet processing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4361</cp:revision>
  <dcterms:created xsi:type="dcterms:W3CDTF">2019-01-23T03:40:12Z</dcterms:created>
  <dcterms:modified xsi:type="dcterms:W3CDTF">2023-04-05T12:37:04Z</dcterms:modified>
</cp:coreProperties>
</file>