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401" r:id="rId2"/>
    <p:sldId id="1193" r:id="rId3"/>
    <p:sldId id="290" r:id="rId4"/>
    <p:sldId id="1194" r:id="rId5"/>
    <p:sldId id="317" r:id="rId6"/>
    <p:sldId id="1195" r:id="rId7"/>
    <p:sldId id="1196" r:id="rId8"/>
    <p:sldId id="1197" r:id="rId9"/>
    <p:sldId id="928" r:id="rId10"/>
    <p:sldId id="1198" r:id="rId11"/>
    <p:sldId id="1219" r:id="rId12"/>
    <p:sldId id="1217" r:id="rId13"/>
    <p:sldId id="1199" r:id="rId14"/>
    <p:sldId id="1200" r:id="rId15"/>
    <p:sldId id="1192" r:id="rId16"/>
    <p:sldId id="673" r:id="rId17"/>
    <p:sldId id="963" r:id="rId18"/>
    <p:sldId id="1201" r:id="rId19"/>
    <p:sldId id="1220" r:id="rId20"/>
    <p:sldId id="1222" r:id="rId21"/>
    <p:sldId id="1221" r:id="rId22"/>
    <p:sldId id="322" r:id="rId23"/>
    <p:sldId id="1202" r:id="rId24"/>
    <p:sldId id="1203" r:id="rId25"/>
    <p:sldId id="1223" r:id="rId26"/>
    <p:sldId id="1204" r:id="rId27"/>
    <p:sldId id="1205" r:id="rId28"/>
    <p:sldId id="323" r:id="rId29"/>
    <p:sldId id="1206" r:id="rId30"/>
    <p:sldId id="1207" r:id="rId31"/>
    <p:sldId id="1208" r:id="rId32"/>
    <p:sldId id="1209" r:id="rId33"/>
    <p:sldId id="1210" r:id="rId34"/>
    <p:sldId id="391" r:id="rId35"/>
    <p:sldId id="121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28"/>
    <p:restoredTop sz="96860"/>
  </p:normalViewPr>
  <p:slideViewPr>
    <p:cSldViewPr snapToGrid="0" snapToObjects="1">
      <p:cViewPr>
        <p:scale>
          <a:sx n="100" d="100"/>
          <a:sy n="100" d="100"/>
        </p:scale>
        <p:origin x="696" y="1184"/>
      </p:cViewPr>
      <p:guideLst/>
    </p:cSldViewPr>
  </p:slideViewPr>
  <p:notesTextViewPr>
    <p:cViewPr>
      <p:scale>
        <a:sx n="1" d="1"/>
        <a:sy n="1" d="1"/>
      </p:scale>
      <p:origin x="0" y="0"/>
    </p:cViewPr>
  </p:notesTextViewPr>
  <p:notesViewPr>
    <p:cSldViewPr snapToGrid="0" snapToObjects="1">
      <p:cViewPr varScale="1">
        <p:scale>
          <a:sx n="114" d="100"/>
          <a:sy n="114" d="100"/>
        </p:scale>
        <p:origin x="305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3C490B-630B-7F46-B6FE-05D0FD1689A8}" type="datetimeFigureOut">
              <a:rPr lang="en-US" smtClean="0"/>
              <a:t>3/29/23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3F09D5-B346-194E-BAD1-FA5CF715891F}" type="slidenum">
              <a:rPr lang="en-US" smtClean="0"/>
              <a:t>‹#›</a:t>
            </a:fld>
            <a:endParaRPr lang="en-US"/>
          </a:p>
        </p:txBody>
      </p:sp>
    </p:spTree>
    <p:extLst>
      <p:ext uri="{BB962C8B-B14F-4D97-AF65-F5344CB8AC3E}">
        <p14:creationId xmlns:p14="http://schemas.microsoft.com/office/powerpoint/2010/main" val="553778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while some</a:t>
            </a:r>
            <a:r>
              <a:rPr lang="en-US" baseline="0" dirty="0"/>
              <a:t> of the traffic in data center networks is sent across the Internet, the </a:t>
            </a:r>
            <a:r>
              <a:rPr lang="en-US" b="1" baseline="0" dirty="0"/>
              <a:t>majority </a:t>
            </a:r>
            <a:r>
              <a:rPr lang="en-US" b="0" baseline="0" dirty="0"/>
              <a:t>of data center traffic is between the servers within the data center and never leaves the data center.</a:t>
            </a:r>
          </a:p>
        </p:txBody>
      </p:sp>
      <p:sp>
        <p:nvSpPr>
          <p:cNvPr id="4" name="Slide Number Placeholder 3"/>
          <p:cNvSpPr>
            <a:spLocks noGrp="1"/>
          </p:cNvSpPr>
          <p:nvPr>
            <p:ph type="sldNum" sz="quarter" idx="10"/>
          </p:nvPr>
        </p:nvSpPr>
        <p:spPr/>
        <p:txBody>
          <a:bodyPr/>
          <a:lstStyle/>
          <a:p>
            <a:fld id="{9EFFA87D-4A36-4D96-80E2-F587745F739C}"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3796620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EFFA87D-4A36-4D96-80E2-F587745F739C}"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441667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 Incast really happens –</a:t>
            </a:r>
            <a:r>
              <a:rPr lang="en-US" baseline="0" dirty="0"/>
              <a:t> see this actual screenshot from production tool</a:t>
            </a:r>
          </a:p>
          <a:p>
            <a:r>
              <a:rPr lang="en-US" dirty="0"/>
              <a:t>2. People care,</a:t>
            </a:r>
            <a:r>
              <a:rPr lang="en-US" baseline="0" dirty="0"/>
              <a:t> they’ve solved it at application by jittering.</a:t>
            </a:r>
          </a:p>
          <a:p>
            <a:r>
              <a:rPr lang="en-US" baseline="0" dirty="0"/>
              <a:t>3. They care about the 99.9</a:t>
            </a:r>
            <a:r>
              <a:rPr lang="en-US" baseline="30000" dirty="0"/>
              <a:t>th</a:t>
            </a:r>
            <a:r>
              <a:rPr lang="en-US" baseline="0" dirty="0"/>
              <a:t> percentile, 1-1000 customers</a:t>
            </a:r>
            <a:endParaRPr lang="en-US" dirty="0"/>
          </a:p>
        </p:txBody>
      </p:sp>
      <p:sp>
        <p:nvSpPr>
          <p:cNvPr id="4" name="Slide Number Placeholder 3"/>
          <p:cNvSpPr>
            <a:spLocks noGrp="1"/>
          </p:cNvSpPr>
          <p:nvPr>
            <p:ph type="sldNum" sz="quarter" idx="10"/>
          </p:nvPr>
        </p:nvSpPr>
        <p:spPr/>
        <p:txBody>
          <a:bodyPr/>
          <a:lstStyle/>
          <a:p>
            <a:fld id="{A770630E-C6A9-444B-A16B-2B64151D1DEE}" type="slidenum">
              <a:rPr lang="en-US" smtClean="0"/>
              <a:pPr/>
              <a:t>8</a:t>
            </a:fld>
            <a:endParaRPr lang="en-US"/>
          </a:p>
        </p:txBody>
      </p:sp>
    </p:spTree>
    <p:extLst>
      <p:ext uri="{BB962C8B-B14F-4D97-AF65-F5344CB8AC3E}">
        <p14:creationId xmlns:p14="http://schemas.microsoft.com/office/powerpoint/2010/main" val="4218503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DCTCP is based on the existing Explicit Congestion Notification framework in TCP.</a:t>
            </a:r>
          </a:p>
          <a:p>
            <a:r>
              <a:rPr lang="en-US" dirty="0"/>
              <a:t>----- Meeting Notes (3/7/12 12:24) -----</a:t>
            </a:r>
          </a:p>
          <a:p>
            <a:r>
              <a:rPr lang="en-US" dirty="0"/>
              <a:t>Remember to mention "SAWTOOTH"</a:t>
            </a:r>
          </a:p>
        </p:txBody>
      </p:sp>
      <p:sp>
        <p:nvSpPr>
          <p:cNvPr id="4" name="Slide Number Placeholder 3"/>
          <p:cNvSpPr>
            <a:spLocks noGrp="1"/>
          </p:cNvSpPr>
          <p:nvPr>
            <p:ph type="sldNum" sz="quarter" idx="10"/>
          </p:nvPr>
        </p:nvSpPr>
        <p:spPr/>
        <p:txBody>
          <a:bodyPr/>
          <a:lstStyle/>
          <a:p>
            <a:fld id="{9026EA2B-EFC1-4DB2-A297-B21C4C7A67B1}"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820897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DCTCP is based on the existing Explicit Congestion Notification framework in TCP.</a:t>
            </a:r>
          </a:p>
          <a:p>
            <a:r>
              <a:rPr lang="en-US" dirty="0"/>
              <a:t>----- Meeting Notes (3/7/12 12:24) -----</a:t>
            </a:r>
          </a:p>
          <a:p>
            <a:r>
              <a:rPr lang="en-US" dirty="0"/>
              <a:t>Remember to mention "SAWTOOTH"</a:t>
            </a:r>
          </a:p>
        </p:txBody>
      </p:sp>
      <p:sp>
        <p:nvSpPr>
          <p:cNvPr id="4" name="Slide Number Placeholder 3"/>
          <p:cNvSpPr>
            <a:spLocks noGrp="1"/>
          </p:cNvSpPr>
          <p:nvPr>
            <p:ph type="sldNum" sz="quarter" idx="10"/>
          </p:nvPr>
        </p:nvSpPr>
        <p:spPr/>
        <p:txBody>
          <a:bodyPr/>
          <a:lstStyle/>
          <a:p>
            <a:fld id="{9026EA2B-EFC1-4DB2-A297-B21C4C7A67B1}"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146332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Start with: “</a:t>
            </a:r>
            <a:r>
              <a:rPr lang="en-US" sz="1200" dirty="0"/>
              <a:t>How can we extract multi-bit information from single-bit stream of ECN marks?”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 Standard deviation</a:t>
            </a:r>
            <a:r>
              <a:rPr lang="en-US" sz="1200" baseline="0" dirty="0"/>
              <a:t>: TCP (33.6KB), DCTCP (11.5KB)</a:t>
            </a:r>
            <a:endParaRPr lang="en-US" sz="1200" dirty="0"/>
          </a:p>
        </p:txBody>
      </p:sp>
      <p:sp>
        <p:nvSpPr>
          <p:cNvPr id="4" name="Slide Number Placeholder 3"/>
          <p:cNvSpPr>
            <a:spLocks noGrp="1"/>
          </p:cNvSpPr>
          <p:nvPr>
            <p:ph type="sldNum" sz="quarter" idx="10"/>
          </p:nvPr>
        </p:nvSpPr>
        <p:spPr/>
        <p:txBody>
          <a:bodyPr/>
          <a:lstStyle/>
          <a:p>
            <a:fld id="{A770630E-C6A9-444B-A16B-2B64151D1DEE}"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1812306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pPr eaLnBrk="1" hangingPunct="1">
              <a:spcBef>
                <a:spcPct val="0"/>
              </a:spcBef>
            </a:pPr>
            <a:r>
              <a:rPr lang="en-US" dirty="0">
                <a:ea typeface="ＭＳ Ｐゴシック" charset="-128"/>
                <a:cs typeface="ＭＳ Ｐゴシック" charset="-128"/>
              </a:rPr>
              <a:t>very simple marking mechanism</a:t>
            </a:r>
          </a:p>
          <a:p>
            <a:pPr eaLnBrk="1" hangingPunct="1">
              <a:spcBef>
                <a:spcPct val="0"/>
              </a:spcBef>
            </a:pPr>
            <a:r>
              <a:rPr lang="en-US" dirty="0">
                <a:ea typeface="ＭＳ Ｐゴシック" charset="-128"/>
                <a:cs typeface="ＭＳ Ｐゴシック" charset="-128"/>
              </a:rPr>
              <a:t>not all the tunings other </a:t>
            </a:r>
            <a:r>
              <a:rPr lang="en-US" dirty="0" err="1">
                <a:ea typeface="ＭＳ Ｐゴシック" charset="-128"/>
                <a:cs typeface="ＭＳ Ｐゴシック" charset="-128"/>
              </a:rPr>
              <a:t>aqms</a:t>
            </a:r>
            <a:r>
              <a:rPr lang="en-US" dirty="0">
                <a:ea typeface="ＭＳ Ｐゴシック" charset="-128"/>
                <a:cs typeface="ＭＳ Ｐゴシック" charset="-128"/>
              </a:rPr>
              <a:t> have</a:t>
            </a:r>
          </a:p>
          <a:p>
            <a:pPr eaLnBrk="1" hangingPunct="1">
              <a:spcBef>
                <a:spcPct val="0"/>
              </a:spcBef>
            </a:pPr>
            <a:r>
              <a:rPr lang="en-US" dirty="0">
                <a:ea typeface="ＭＳ Ｐゴシック" charset="-128"/>
                <a:cs typeface="ＭＳ Ｐゴシック" charset="-128"/>
              </a:rPr>
              <a:t>on the source side, the source is </a:t>
            </a:r>
            <a:r>
              <a:rPr lang="en-US" dirty="0" err="1">
                <a:ea typeface="ＭＳ Ｐゴシック" charset="-128"/>
                <a:cs typeface="ＭＳ Ｐゴシック" charset="-128"/>
              </a:rPr>
              <a:t>tryign</a:t>
            </a:r>
            <a:r>
              <a:rPr lang="en-US" dirty="0">
                <a:ea typeface="ＭＳ Ｐゴシック" charset="-128"/>
                <a:cs typeface="ＭＳ Ｐゴシック" charset="-128"/>
              </a:rPr>
              <a:t> to estimate the fraction of packets getting marked</a:t>
            </a:r>
          </a:p>
          <a:p>
            <a:pPr eaLnBrk="1" hangingPunct="1">
              <a:spcBef>
                <a:spcPct val="0"/>
              </a:spcBef>
            </a:pPr>
            <a:r>
              <a:rPr lang="en-US" dirty="0">
                <a:ea typeface="ＭＳ Ｐゴシック" charset="-128"/>
                <a:cs typeface="ＭＳ Ｐゴシック" charset="-128"/>
              </a:rPr>
              <a:t>using the </a:t>
            </a:r>
            <a:r>
              <a:rPr lang="en-US" dirty="0" err="1">
                <a:ea typeface="ＭＳ Ｐゴシック" charset="-128"/>
                <a:cs typeface="ＭＳ Ｐゴシック" charset="-128"/>
              </a:rPr>
              <a:t>obs</a:t>
            </a:r>
            <a:r>
              <a:rPr lang="en-US" dirty="0">
                <a:ea typeface="ＭＳ Ｐゴシック" charset="-128"/>
                <a:cs typeface="ＭＳ Ｐゴシック" charset="-128"/>
              </a:rPr>
              <a:t> that there is a stream of </a:t>
            </a:r>
            <a:r>
              <a:rPr lang="en-US" dirty="0" err="1">
                <a:ea typeface="ＭＳ Ｐゴシック" charset="-128"/>
                <a:cs typeface="ＭＳ Ｐゴシック" charset="-128"/>
              </a:rPr>
              <a:t>ecn</a:t>
            </a:r>
            <a:r>
              <a:rPr lang="en-US" dirty="0">
                <a:ea typeface="ＭＳ Ｐゴシック" charset="-128"/>
                <a:cs typeface="ＭＳ Ｐゴシック" charset="-128"/>
              </a:rPr>
              <a:t> marks coming back – more info in the stream than in any single bit</a:t>
            </a:r>
          </a:p>
          <a:p>
            <a:pPr eaLnBrk="1" hangingPunct="1">
              <a:spcBef>
                <a:spcPct val="0"/>
              </a:spcBef>
            </a:pPr>
            <a:endParaRPr lang="en-US" dirty="0">
              <a:ea typeface="ＭＳ Ｐゴシック" charset="-128"/>
              <a:cs typeface="ＭＳ Ｐゴシック" charset="-128"/>
            </a:endParaRPr>
          </a:p>
          <a:p>
            <a:pPr eaLnBrk="1" hangingPunct="1">
              <a:spcBef>
                <a:spcPct val="0"/>
              </a:spcBef>
            </a:pPr>
            <a:r>
              <a:rPr lang="en-US" dirty="0">
                <a:ea typeface="ＭＳ Ｐゴシック" charset="-128"/>
                <a:cs typeface="ＭＳ Ｐゴシック" charset="-128"/>
              </a:rPr>
              <a:t>trying to maintain smooth rate variations to operate well even when using shallow buffers, and only a few flows (no stat </a:t>
            </a:r>
            <a:r>
              <a:rPr lang="en-US" dirty="0" err="1">
                <a:ea typeface="ＭＳ Ｐゴシック" charset="-128"/>
                <a:cs typeface="ＭＳ Ｐゴシック" charset="-128"/>
              </a:rPr>
              <a:t>mux</a:t>
            </a:r>
            <a:r>
              <a:rPr lang="en-US" dirty="0">
                <a:ea typeface="ＭＳ Ｐゴシック" charset="-128"/>
                <a:cs typeface="ＭＳ Ｐゴシック" charset="-128"/>
              </a:rPr>
              <a:t>)</a:t>
            </a:r>
          </a:p>
          <a:p>
            <a:pPr eaLnBrk="1" hangingPunct="1">
              <a:spcBef>
                <a:spcPct val="0"/>
              </a:spcBef>
            </a:pPr>
            <a:endParaRPr lang="en-US" dirty="0">
              <a:ea typeface="ＭＳ Ｐゴシック" charset="-128"/>
              <a:cs typeface="ＭＳ Ｐゴシック" charset="-128"/>
            </a:endParaRPr>
          </a:p>
          <a:p>
            <a:pPr eaLnBrk="1" hangingPunct="1">
              <a:spcBef>
                <a:spcPct val="0"/>
              </a:spcBef>
            </a:pPr>
            <a:r>
              <a:rPr lang="en-US" dirty="0">
                <a:ea typeface="ＭＳ Ｐゴシック" charset="-128"/>
                <a:cs typeface="ＭＳ Ｐゴシック" charset="-128"/>
              </a:rPr>
              <a:t>F over the last RTT.  In TCP there is always a way to get the next RTT from the window size.  Comes from the self-clocking of TCP.</a:t>
            </a:r>
          </a:p>
          <a:p>
            <a:pPr eaLnBrk="1" hangingPunct="1">
              <a:spcBef>
                <a:spcPct val="0"/>
              </a:spcBef>
            </a:pPr>
            <a:endParaRPr lang="en-US" dirty="0">
              <a:ea typeface="ＭＳ Ｐゴシック" charset="-128"/>
              <a:cs typeface="ＭＳ Ｐゴシック" charset="-128"/>
            </a:endParaRPr>
          </a:p>
          <a:p>
            <a:pPr eaLnBrk="1" hangingPunct="1">
              <a:spcBef>
                <a:spcPct val="0"/>
              </a:spcBef>
            </a:pPr>
            <a:r>
              <a:rPr lang="en-US" dirty="0">
                <a:ea typeface="ＭＳ Ｐゴシック" charset="-128"/>
                <a:cs typeface="ＭＳ Ｐゴシック" charset="-128"/>
              </a:rPr>
              <a:t>Only changing the decrease.  Simplest version – makes a lot of sense.  So generic could apply it to any algorithm – CTCP, CUBIC – how to cut its window leaving increase part to what it already does.   Have to be careful here.  </a:t>
            </a:r>
          </a:p>
        </p:txBody>
      </p:sp>
      <p:sp>
        <p:nvSpPr>
          <p:cNvPr id="32772" name="Slide Number Placeholder 3"/>
          <p:cNvSpPr>
            <a:spLocks noGrp="1"/>
          </p:cNvSpPr>
          <p:nvPr>
            <p:ph type="sldNum" sz="quarter" idx="5"/>
          </p:nvPr>
        </p:nvSpPr>
        <p:spPr bwMode="auto">
          <a:noFill/>
          <a:ln>
            <a:miter lim="800000"/>
            <a:headEnd/>
            <a:tailEnd/>
          </a:ln>
        </p:spPr>
        <p:txBody>
          <a:bodyPr/>
          <a:lstStyle/>
          <a:p>
            <a:fld id="{6E4A6DD6-72AA-A648-96C7-19F688F76A4D}" type="slidenum">
              <a:rPr lang="en-US">
                <a:solidFill>
                  <a:prstClr val="black"/>
                </a:solidFill>
                <a:latin typeface="Calibri" charset="0"/>
                <a:ea typeface="Arial" charset="0"/>
                <a:cs typeface="Arial" charset="0"/>
              </a:rPr>
              <a:pPr/>
              <a:t>24</a:t>
            </a:fld>
            <a:endParaRPr lang="en-US">
              <a:solidFill>
                <a:prstClr val="black"/>
              </a:solidFill>
              <a:latin typeface="Calibri" charset="0"/>
              <a:ea typeface="Arial" charset="0"/>
              <a:cs typeface="Arial" charset="0"/>
            </a:endParaRPr>
          </a:p>
        </p:txBody>
      </p:sp>
    </p:spTree>
    <p:extLst>
      <p:ext uri="{BB962C8B-B14F-4D97-AF65-F5344CB8AC3E}">
        <p14:creationId xmlns:p14="http://schemas.microsoft.com/office/powerpoint/2010/main" val="249760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transition</a:t>
            </a:r>
            <a:r>
              <a:rPr lang="en-US" baseline="0" dirty="0"/>
              <a:t> to scaled traffic: people always want to get more out of their network.</a:t>
            </a:r>
            <a:endParaRPr lang="en-US" dirty="0"/>
          </a:p>
        </p:txBody>
      </p:sp>
      <p:sp>
        <p:nvSpPr>
          <p:cNvPr id="4" name="Slide Number Placeholder 3"/>
          <p:cNvSpPr>
            <a:spLocks noGrp="1"/>
          </p:cNvSpPr>
          <p:nvPr>
            <p:ph type="sldNum" sz="quarter" idx="10"/>
          </p:nvPr>
        </p:nvSpPr>
        <p:spPr/>
        <p:txBody>
          <a:bodyPr/>
          <a:lstStyle/>
          <a:p>
            <a:fld id="{9026EA2B-EFC1-4DB2-A297-B21C4C7A67B1}" type="slidenum">
              <a:rPr lang="en-US" smtClean="0"/>
              <a:pPr/>
              <a:t>31</a:t>
            </a:fld>
            <a:endParaRPr lang="en-US"/>
          </a:p>
        </p:txBody>
      </p:sp>
    </p:spTree>
    <p:extLst>
      <p:ext uri="{BB962C8B-B14F-4D97-AF65-F5344CB8AC3E}">
        <p14:creationId xmlns:p14="http://schemas.microsoft.com/office/powerpoint/2010/main" val="1699311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baseline="0" dirty="0"/>
              <a:t>In the first part of the talk, we established that what we need from DCTCP is to maintain small queues, without loss of throughput</a:t>
            </a:r>
          </a:p>
          <a:p>
            <a:pPr>
              <a:buFontTx/>
              <a:buChar char="-"/>
            </a:pPr>
            <a:endParaRPr lang="en-US" baseline="0" dirty="0"/>
          </a:p>
          <a:p>
            <a:pPr>
              <a:buFontTx/>
              <a:buChar char="-"/>
            </a:pPr>
            <a:r>
              <a:rPr lang="en-US" baseline="0" dirty="0"/>
              <a:t>Now in the case of TCP, the question of how much buffering is needed for high throughput has been studied and is known in the literature as the buffer sizing problem.</a:t>
            </a:r>
          </a:p>
          <a:p>
            <a:pPr>
              <a:buFontTx/>
              <a:buNone/>
            </a:pPr>
            <a:r>
              <a:rPr lang="en-US" baseline="0" dirty="0"/>
              <a:t> </a:t>
            </a:r>
            <a:endParaRPr lang="en-US" dirty="0"/>
          </a:p>
          <a:p>
            <a:pPr>
              <a:buFontTx/>
              <a:buChar char="-"/>
            </a:pPr>
            <a:r>
              <a:rPr lang="en-US" dirty="0"/>
              <a:t>… and</a:t>
            </a:r>
            <a:r>
              <a:rPr lang="en-US" baseline="0" dirty="0"/>
              <a:t> I’ll show you how to get low </a:t>
            </a:r>
            <a:r>
              <a:rPr lang="en-US" baseline="0" dirty="0" err="1"/>
              <a:t>var</a:t>
            </a:r>
            <a:r>
              <a:rPr lang="en-US" baseline="0" dirty="0"/>
              <a:t>…</a:t>
            </a:r>
            <a:endParaRPr lang="en-US" dirty="0"/>
          </a:p>
        </p:txBody>
      </p:sp>
      <p:sp>
        <p:nvSpPr>
          <p:cNvPr id="4" name="Slide Number Placeholder 3"/>
          <p:cNvSpPr>
            <a:spLocks noGrp="1"/>
          </p:cNvSpPr>
          <p:nvPr>
            <p:ph type="sldNum" sz="quarter" idx="10"/>
          </p:nvPr>
        </p:nvSpPr>
        <p:spPr/>
        <p:txBody>
          <a:bodyPr/>
          <a:lstStyle/>
          <a:p>
            <a:fld id="{9026EA2B-EFC1-4DB2-A297-B21C4C7A67B1}" type="slidenum">
              <a:rPr lang="en-US" smtClean="0"/>
              <a:pPr/>
              <a:t>32</a:t>
            </a:fld>
            <a:endParaRPr lang="en-US"/>
          </a:p>
        </p:txBody>
      </p:sp>
    </p:spTree>
    <p:extLst>
      <p:ext uri="{BB962C8B-B14F-4D97-AF65-F5344CB8AC3E}">
        <p14:creationId xmlns:p14="http://schemas.microsoft.com/office/powerpoint/2010/main" val="3740171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0CC37-3420-4F49-8C33-4BCB3B51A6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8A51D8-7D8A-A547-B24D-6DD12E8CCA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251904-F682-B84A-BF47-8129AB4C185D}"/>
              </a:ext>
            </a:extLst>
          </p:cNvPr>
          <p:cNvSpPr>
            <a:spLocks noGrp="1"/>
          </p:cNvSpPr>
          <p:nvPr>
            <p:ph type="dt" sz="half" idx="10"/>
          </p:nvPr>
        </p:nvSpPr>
        <p:spPr/>
        <p:txBody>
          <a:bodyPr/>
          <a:lstStyle/>
          <a:p>
            <a:fld id="{DEDCE603-2B12-5844-BEA7-E98E825B38C7}" type="datetimeFigureOut">
              <a:rPr lang="en-US" smtClean="0"/>
              <a:t>3/29/23</a:t>
            </a:fld>
            <a:endParaRPr lang="en-US"/>
          </a:p>
        </p:txBody>
      </p:sp>
      <p:sp>
        <p:nvSpPr>
          <p:cNvPr id="5" name="Footer Placeholder 4">
            <a:extLst>
              <a:ext uri="{FF2B5EF4-FFF2-40B4-BE49-F238E27FC236}">
                <a16:creationId xmlns:a16="http://schemas.microsoft.com/office/drawing/2014/main" id="{9985BB43-14AB-9945-9BCA-9BC503CCC8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01333A-8598-4B4F-AB52-6579A2E12356}"/>
              </a:ext>
            </a:extLst>
          </p:cNvPr>
          <p:cNvSpPr>
            <a:spLocks noGrp="1"/>
          </p:cNvSpPr>
          <p:nvPr>
            <p:ph type="sldNum" sz="quarter" idx="12"/>
          </p:nvPr>
        </p:nvSpPr>
        <p:spPr/>
        <p:txBody>
          <a:bodyPr/>
          <a:lstStyle/>
          <a:p>
            <a:fld id="{C5AB7A7F-ECAC-A944-82A9-768B682C8238}" type="slidenum">
              <a:rPr lang="en-US" smtClean="0"/>
              <a:t>‹#›</a:t>
            </a:fld>
            <a:endParaRPr lang="en-US"/>
          </a:p>
        </p:txBody>
      </p:sp>
    </p:spTree>
    <p:extLst>
      <p:ext uri="{BB962C8B-B14F-4D97-AF65-F5344CB8AC3E}">
        <p14:creationId xmlns:p14="http://schemas.microsoft.com/office/powerpoint/2010/main" val="526267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343C6-896E-584A-A963-7E16D546EA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35AA53-208E-C24B-8273-CFDD1A5E791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5851F6-81D0-1643-BAF0-AA0E98E0C39A}"/>
              </a:ext>
            </a:extLst>
          </p:cNvPr>
          <p:cNvSpPr>
            <a:spLocks noGrp="1"/>
          </p:cNvSpPr>
          <p:nvPr>
            <p:ph type="dt" sz="half" idx="10"/>
          </p:nvPr>
        </p:nvSpPr>
        <p:spPr/>
        <p:txBody>
          <a:bodyPr/>
          <a:lstStyle/>
          <a:p>
            <a:fld id="{DEDCE603-2B12-5844-BEA7-E98E825B38C7}" type="datetimeFigureOut">
              <a:rPr lang="en-US" smtClean="0"/>
              <a:t>3/29/23</a:t>
            </a:fld>
            <a:endParaRPr lang="en-US"/>
          </a:p>
        </p:txBody>
      </p:sp>
      <p:sp>
        <p:nvSpPr>
          <p:cNvPr id="5" name="Footer Placeholder 4">
            <a:extLst>
              <a:ext uri="{FF2B5EF4-FFF2-40B4-BE49-F238E27FC236}">
                <a16:creationId xmlns:a16="http://schemas.microsoft.com/office/drawing/2014/main" id="{4BA70A3A-9A82-3C4C-AEFA-7B416F1467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61641-65CD-7949-9285-F9862F78B0F9}"/>
              </a:ext>
            </a:extLst>
          </p:cNvPr>
          <p:cNvSpPr>
            <a:spLocks noGrp="1"/>
          </p:cNvSpPr>
          <p:nvPr>
            <p:ph type="sldNum" sz="quarter" idx="12"/>
          </p:nvPr>
        </p:nvSpPr>
        <p:spPr/>
        <p:txBody>
          <a:bodyPr/>
          <a:lstStyle/>
          <a:p>
            <a:fld id="{C5AB7A7F-ECAC-A944-82A9-768B682C8238}" type="slidenum">
              <a:rPr lang="en-US" smtClean="0"/>
              <a:t>‹#›</a:t>
            </a:fld>
            <a:endParaRPr lang="en-US"/>
          </a:p>
        </p:txBody>
      </p:sp>
    </p:spTree>
    <p:extLst>
      <p:ext uri="{BB962C8B-B14F-4D97-AF65-F5344CB8AC3E}">
        <p14:creationId xmlns:p14="http://schemas.microsoft.com/office/powerpoint/2010/main" val="3883620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9D0A2B-7DBB-9445-8542-8AC8F7964D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7F09A6-0358-8E43-A178-3CA003BDFB6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CEA068-5062-7E4F-B99C-2CEC343EC57B}"/>
              </a:ext>
            </a:extLst>
          </p:cNvPr>
          <p:cNvSpPr>
            <a:spLocks noGrp="1"/>
          </p:cNvSpPr>
          <p:nvPr>
            <p:ph type="dt" sz="half" idx="10"/>
          </p:nvPr>
        </p:nvSpPr>
        <p:spPr/>
        <p:txBody>
          <a:bodyPr/>
          <a:lstStyle/>
          <a:p>
            <a:fld id="{DEDCE603-2B12-5844-BEA7-E98E825B38C7}" type="datetimeFigureOut">
              <a:rPr lang="en-US" smtClean="0"/>
              <a:t>3/29/23</a:t>
            </a:fld>
            <a:endParaRPr lang="en-US"/>
          </a:p>
        </p:txBody>
      </p:sp>
      <p:sp>
        <p:nvSpPr>
          <p:cNvPr id="5" name="Footer Placeholder 4">
            <a:extLst>
              <a:ext uri="{FF2B5EF4-FFF2-40B4-BE49-F238E27FC236}">
                <a16:creationId xmlns:a16="http://schemas.microsoft.com/office/drawing/2014/main" id="{B783A096-D83E-7542-A78C-9916C36985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9814C3-12DF-0447-9420-294EF2C87AAF}"/>
              </a:ext>
            </a:extLst>
          </p:cNvPr>
          <p:cNvSpPr>
            <a:spLocks noGrp="1"/>
          </p:cNvSpPr>
          <p:nvPr>
            <p:ph type="sldNum" sz="quarter" idx="12"/>
          </p:nvPr>
        </p:nvSpPr>
        <p:spPr/>
        <p:txBody>
          <a:bodyPr/>
          <a:lstStyle/>
          <a:p>
            <a:fld id="{C5AB7A7F-ECAC-A944-82A9-768B682C8238}" type="slidenum">
              <a:rPr lang="en-US" smtClean="0"/>
              <a:t>‹#›</a:t>
            </a:fld>
            <a:endParaRPr lang="en-US"/>
          </a:p>
        </p:txBody>
      </p:sp>
    </p:spTree>
    <p:extLst>
      <p:ext uri="{BB962C8B-B14F-4D97-AF65-F5344CB8AC3E}">
        <p14:creationId xmlns:p14="http://schemas.microsoft.com/office/powerpoint/2010/main" val="1125158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9A4C2-71EB-354A-A4E4-7A79F16713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F6FC06-E8D0-3A4C-BEE2-AA99DC38014C}"/>
              </a:ext>
            </a:extLst>
          </p:cNvPr>
          <p:cNvSpPr>
            <a:spLocks noGrp="1"/>
          </p:cNvSpPr>
          <p:nvPr>
            <p:ph idx="1"/>
          </p:nvPr>
        </p:nvSpPr>
        <p:spPr/>
        <p:txBody>
          <a:bodyPr/>
          <a:lstStyle>
            <a:lvl2pPr>
              <a:defRPr>
                <a:solidFill>
                  <a:schemeClr val="tx1">
                    <a:lumMod val="65000"/>
                    <a:lumOff val="35000"/>
                  </a:schemeClr>
                </a:solidFill>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E7652FB-D490-114D-8030-09CCB72C2125}"/>
              </a:ext>
            </a:extLst>
          </p:cNvPr>
          <p:cNvSpPr>
            <a:spLocks noGrp="1"/>
          </p:cNvSpPr>
          <p:nvPr>
            <p:ph type="dt" sz="half" idx="10"/>
          </p:nvPr>
        </p:nvSpPr>
        <p:spPr/>
        <p:txBody>
          <a:bodyPr/>
          <a:lstStyle/>
          <a:p>
            <a:fld id="{DEDCE603-2B12-5844-BEA7-E98E825B38C7}" type="datetimeFigureOut">
              <a:rPr lang="en-US" smtClean="0"/>
              <a:t>3/29/23</a:t>
            </a:fld>
            <a:endParaRPr lang="en-US"/>
          </a:p>
        </p:txBody>
      </p:sp>
      <p:sp>
        <p:nvSpPr>
          <p:cNvPr id="5" name="Footer Placeholder 4">
            <a:extLst>
              <a:ext uri="{FF2B5EF4-FFF2-40B4-BE49-F238E27FC236}">
                <a16:creationId xmlns:a16="http://schemas.microsoft.com/office/drawing/2014/main" id="{5A062229-71C9-9847-AFE6-26AB269E2B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1C6DF4-CA65-8E43-B3A5-ECEF9025E648}"/>
              </a:ext>
            </a:extLst>
          </p:cNvPr>
          <p:cNvSpPr>
            <a:spLocks noGrp="1"/>
          </p:cNvSpPr>
          <p:nvPr>
            <p:ph type="sldNum" sz="quarter" idx="12"/>
          </p:nvPr>
        </p:nvSpPr>
        <p:spPr/>
        <p:txBody>
          <a:bodyPr/>
          <a:lstStyle/>
          <a:p>
            <a:fld id="{C5AB7A7F-ECAC-A944-82A9-768B682C8238}" type="slidenum">
              <a:rPr lang="en-US" smtClean="0"/>
              <a:t>‹#›</a:t>
            </a:fld>
            <a:endParaRPr lang="en-US"/>
          </a:p>
        </p:txBody>
      </p:sp>
    </p:spTree>
    <p:extLst>
      <p:ext uri="{BB962C8B-B14F-4D97-AF65-F5344CB8AC3E}">
        <p14:creationId xmlns:p14="http://schemas.microsoft.com/office/powerpoint/2010/main" val="3512358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F248A-A301-5341-9BAF-2DDE80F1EB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2EDBBF-4F90-A34F-A685-DE4F29644F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B9B94B2-28BF-6945-A21C-40A2B76452FA}"/>
              </a:ext>
            </a:extLst>
          </p:cNvPr>
          <p:cNvSpPr>
            <a:spLocks noGrp="1"/>
          </p:cNvSpPr>
          <p:nvPr>
            <p:ph type="dt" sz="half" idx="10"/>
          </p:nvPr>
        </p:nvSpPr>
        <p:spPr/>
        <p:txBody>
          <a:bodyPr/>
          <a:lstStyle/>
          <a:p>
            <a:fld id="{DEDCE603-2B12-5844-BEA7-E98E825B38C7}" type="datetimeFigureOut">
              <a:rPr lang="en-US" smtClean="0"/>
              <a:t>3/29/23</a:t>
            </a:fld>
            <a:endParaRPr lang="en-US"/>
          </a:p>
        </p:txBody>
      </p:sp>
      <p:sp>
        <p:nvSpPr>
          <p:cNvPr id="5" name="Footer Placeholder 4">
            <a:extLst>
              <a:ext uri="{FF2B5EF4-FFF2-40B4-BE49-F238E27FC236}">
                <a16:creationId xmlns:a16="http://schemas.microsoft.com/office/drawing/2014/main" id="{B2DDE3C9-54E8-A94F-AD40-66CFF7B8F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358432-5359-0147-8D5C-B145EE76A445}"/>
              </a:ext>
            </a:extLst>
          </p:cNvPr>
          <p:cNvSpPr>
            <a:spLocks noGrp="1"/>
          </p:cNvSpPr>
          <p:nvPr>
            <p:ph type="sldNum" sz="quarter" idx="12"/>
          </p:nvPr>
        </p:nvSpPr>
        <p:spPr/>
        <p:txBody>
          <a:bodyPr/>
          <a:lstStyle/>
          <a:p>
            <a:fld id="{C5AB7A7F-ECAC-A944-82A9-768B682C8238}" type="slidenum">
              <a:rPr lang="en-US" smtClean="0"/>
              <a:t>‹#›</a:t>
            </a:fld>
            <a:endParaRPr lang="en-US"/>
          </a:p>
        </p:txBody>
      </p:sp>
    </p:spTree>
    <p:extLst>
      <p:ext uri="{BB962C8B-B14F-4D97-AF65-F5344CB8AC3E}">
        <p14:creationId xmlns:p14="http://schemas.microsoft.com/office/powerpoint/2010/main" val="1446954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0FC0B-F311-BC4B-A2D1-928B3513C7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E07925-946E-B44F-8713-0F0928FD5E2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672E5B-AB30-F441-99C3-073B0FE0CD2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7D735A-AFB0-C44A-9FC0-AFD3B6C0186C}"/>
              </a:ext>
            </a:extLst>
          </p:cNvPr>
          <p:cNvSpPr>
            <a:spLocks noGrp="1"/>
          </p:cNvSpPr>
          <p:nvPr>
            <p:ph type="dt" sz="half" idx="10"/>
          </p:nvPr>
        </p:nvSpPr>
        <p:spPr/>
        <p:txBody>
          <a:bodyPr/>
          <a:lstStyle/>
          <a:p>
            <a:fld id="{DEDCE603-2B12-5844-BEA7-E98E825B38C7}" type="datetimeFigureOut">
              <a:rPr lang="en-US" smtClean="0"/>
              <a:t>3/29/23</a:t>
            </a:fld>
            <a:endParaRPr lang="en-US"/>
          </a:p>
        </p:txBody>
      </p:sp>
      <p:sp>
        <p:nvSpPr>
          <p:cNvPr id="6" name="Footer Placeholder 5">
            <a:extLst>
              <a:ext uri="{FF2B5EF4-FFF2-40B4-BE49-F238E27FC236}">
                <a16:creationId xmlns:a16="http://schemas.microsoft.com/office/drawing/2014/main" id="{CBB6E5E5-7866-8E4B-B450-B712A2F3B9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F134CB-E65A-B242-BD74-667132F85D41}"/>
              </a:ext>
            </a:extLst>
          </p:cNvPr>
          <p:cNvSpPr>
            <a:spLocks noGrp="1"/>
          </p:cNvSpPr>
          <p:nvPr>
            <p:ph type="sldNum" sz="quarter" idx="12"/>
          </p:nvPr>
        </p:nvSpPr>
        <p:spPr/>
        <p:txBody>
          <a:bodyPr/>
          <a:lstStyle/>
          <a:p>
            <a:fld id="{C5AB7A7F-ECAC-A944-82A9-768B682C8238}" type="slidenum">
              <a:rPr lang="en-US" smtClean="0"/>
              <a:t>‹#›</a:t>
            </a:fld>
            <a:endParaRPr lang="en-US"/>
          </a:p>
        </p:txBody>
      </p:sp>
    </p:spTree>
    <p:extLst>
      <p:ext uri="{BB962C8B-B14F-4D97-AF65-F5344CB8AC3E}">
        <p14:creationId xmlns:p14="http://schemas.microsoft.com/office/powerpoint/2010/main" val="3240585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A191B-B3D5-974E-BBCC-0A9D6A627F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69E461-1B18-F04F-9E78-C3FEBD28C4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2F1FC9F-4459-2448-8E0B-F470C373A38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8D66B2-805B-A347-89AD-F169432665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E448249-093E-884B-B6CE-B747B284E50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2CDBF6-1121-9347-BF6B-B703CCE9F45C}"/>
              </a:ext>
            </a:extLst>
          </p:cNvPr>
          <p:cNvSpPr>
            <a:spLocks noGrp="1"/>
          </p:cNvSpPr>
          <p:nvPr>
            <p:ph type="dt" sz="half" idx="10"/>
          </p:nvPr>
        </p:nvSpPr>
        <p:spPr/>
        <p:txBody>
          <a:bodyPr/>
          <a:lstStyle/>
          <a:p>
            <a:fld id="{DEDCE603-2B12-5844-BEA7-E98E825B38C7}" type="datetimeFigureOut">
              <a:rPr lang="en-US" smtClean="0"/>
              <a:t>3/29/23</a:t>
            </a:fld>
            <a:endParaRPr lang="en-US"/>
          </a:p>
        </p:txBody>
      </p:sp>
      <p:sp>
        <p:nvSpPr>
          <p:cNvPr id="8" name="Footer Placeholder 7">
            <a:extLst>
              <a:ext uri="{FF2B5EF4-FFF2-40B4-BE49-F238E27FC236}">
                <a16:creationId xmlns:a16="http://schemas.microsoft.com/office/drawing/2014/main" id="{4C7F1FD6-CCAB-754B-B876-ABFCFD3D50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E9FA76-646A-F442-AA4F-7622918BEBE9}"/>
              </a:ext>
            </a:extLst>
          </p:cNvPr>
          <p:cNvSpPr>
            <a:spLocks noGrp="1"/>
          </p:cNvSpPr>
          <p:nvPr>
            <p:ph type="sldNum" sz="quarter" idx="12"/>
          </p:nvPr>
        </p:nvSpPr>
        <p:spPr/>
        <p:txBody>
          <a:bodyPr/>
          <a:lstStyle/>
          <a:p>
            <a:fld id="{C5AB7A7F-ECAC-A944-82A9-768B682C8238}" type="slidenum">
              <a:rPr lang="en-US" smtClean="0"/>
              <a:t>‹#›</a:t>
            </a:fld>
            <a:endParaRPr lang="en-US"/>
          </a:p>
        </p:txBody>
      </p:sp>
    </p:spTree>
    <p:extLst>
      <p:ext uri="{BB962C8B-B14F-4D97-AF65-F5344CB8AC3E}">
        <p14:creationId xmlns:p14="http://schemas.microsoft.com/office/powerpoint/2010/main" val="2758262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7A493-905D-7F41-8284-D8B4EC8824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B5B470-4001-1843-A7E0-885C22956F53}"/>
              </a:ext>
            </a:extLst>
          </p:cNvPr>
          <p:cNvSpPr>
            <a:spLocks noGrp="1"/>
          </p:cNvSpPr>
          <p:nvPr>
            <p:ph type="dt" sz="half" idx="10"/>
          </p:nvPr>
        </p:nvSpPr>
        <p:spPr/>
        <p:txBody>
          <a:bodyPr/>
          <a:lstStyle/>
          <a:p>
            <a:fld id="{DEDCE603-2B12-5844-BEA7-E98E825B38C7}" type="datetimeFigureOut">
              <a:rPr lang="en-US" smtClean="0"/>
              <a:t>3/29/23</a:t>
            </a:fld>
            <a:endParaRPr lang="en-US"/>
          </a:p>
        </p:txBody>
      </p:sp>
      <p:sp>
        <p:nvSpPr>
          <p:cNvPr id="4" name="Footer Placeholder 3">
            <a:extLst>
              <a:ext uri="{FF2B5EF4-FFF2-40B4-BE49-F238E27FC236}">
                <a16:creationId xmlns:a16="http://schemas.microsoft.com/office/drawing/2014/main" id="{8EF13A0A-FB55-8649-B9A5-3E90CD8CAA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CBD0C7-127F-CD4E-A6B8-5585A152720B}"/>
              </a:ext>
            </a:extLst>
          </p:cNvPr>
          <p:cNvSpPr>
            <a:spLocks noGrp="1"/>
          </p:cNvSpPr>
          <p:nvPr>
            <p:ph type="sldNum" sz="quarter" idx="12"/>
          </p:nvPr>
        </p:nvSpPr>
        <p:spPr/>
        <p:txBody>
          <a:bodyPr/>
          <a:lstStyle/>
          <a:p>
            <a:fld id="{C5AB7A7F-ECAC-A944-82A9-768B682C8238}" type="slidenum">
              <a:rPr lang="en-US" smtClean="0"/>
              <a:t>‹#›</a:t>
            </a:fld>
            <a:endParaRPr lang="en-US"/>
          </a:p>
        </p:txBody>
      </p:sp>
    </p:spTree>
    <p:extLst>
      <p:ext uri="{BB962C8B-B14F-4D97-AF65-F5344CB8AC3E}">
        <p14:creationId xmlns:p14="http://schemas.microsoft.com/office/powerpoint/2010/main" val="2077455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5D34EC-7616-9043-AFD5-6B69E3B6F56D}"/>
              </a:ext>
            </a:extLst>
          </p:cNvPr>
          <p:cNvSpPr>
            <a:spLocks noGrp="1"/>
          </p:cNvSpPr>
          <p:nvPr>
            <p:ph type="dt" sz="half" idx="10"/>
          </p:nvPr>
        </p:nvSpPr>
        <p:spPr/>
        <p:txBody>
          <a:bodyPr/>
          <a:lstStyle/>
          <a:p>
            <a:fld id="{DEDCE603-2B12-5844-BEA7-E98E825B38C7}" type="datetimeFigureOut">
              <a:rPr lang="en-US" smtClean="0"/>
              <a:t>3/29/23</a:t>
            </a:fld>
            <a:endParaRPr lang="en-US"/>
          </a:p>
        </p:txBody>
      </p:sp>
      <p:sp>
        <p:nvSpPr>
          <p:cNvPr id="3" name="Footer Placeholder 2">
            <a:extLst>
              <a:ext uri="{FF2B5EF4-FFF2-40B4-BE49-F238E27FC236}">
                <a16:creationId xmlns:a16="http://schemas.microsoft.com/office/drawing/2014/main" id="{247B0C35-6B39-4749-9595-C856AFB8E6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AFF505-CB2B-2747-B2DD-2A89C941177A}"/>
              </a:ext>
            </a:extLst>
          </p:cNvPr>
          <p:cNvSpPr>
            <a:spLocks noGrp="1"/>
          </p:cNvSpPr>
          <p:nvPr>
            <p:ph type="sldNum" sz="quarter" idx="12"/>
          </p:nvPr>
        </p:nvSpPr>
        <p:spPr/>
        <p:txBody>
          <a:bodyPr/>
          <a:lstStyle/>
          <a:p>
            <a:fld id="{C5AB7A7F-ECAC-A944-82A9-768B682C8238}" type="slidenum">
              <a:rPr lang="en-US" smtClean="0"/>
              <a:t>‹#›</a:t>
            </a:fld>
            <a:endParaRPr lang="en-US"/>
          </a:p>
        </p:txBody>
      </p:sp>
    </p:spTree>
    <p:extLst>
      <p:ext uri="{BB962C8B-B14F-4D97-AF65-F5344CB8AC3E}">
        <p14:creationId xmlns:p14="http://schemas.microsoft.com/office/powerpoint/2010/main" val="511263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CF38C-28DD-4A42-9056-3793483F55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1099AD-DABE-D64C-A905-1CF03DB108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012F0B-A50A-5B46-A535-733D69752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A7C4E6-3C25-644D-80DE-2E788E6284AC}"/>
              </a:ext>
            </a:extLst>
          </p:cNvPr>
          <p:cNvSpPr>
            <a:spLocks noGrp="1"/>
          </p:cNvSpPr>
          <p:nvPr>
            <p:ph type="dt" sz="half" idx="10"/>
          </p:nvPr>
        </p:nvSpPr>
        <p:spPr/>
        <p:txBody>
          <a:bodyPr/>
          <a:lstStyle/>
          <a:p>
            <a:fld id="{DEDCE603-2B12-5844-BEA7-E98E825B38C7}" type="datetimeFigureOut">
              <a:rPr lang="en-US" smtClean="0"/>
              <a:t>3/29/23</a:t>
            </a:fld>
            <a:endParaRPr lang="en-US"/>
          </a:p>
        </p:txBody>
      </p:sp>
      <p:sp>
        <p:nvSpPr>
          <p:cNvPr id="6" name="Footer Placeholder 5">
            <a:extLst>
              <a:ext uri="{FF2B5EF4-FFF2-40B4-BE49-F238E27FC236}">
                <a16:creationId xmlns:a16="http://schemas.microsoft.com/office/drawing/2014/main" id="{CD68BFEC-CC7B-C94C-BED5-57FB1536DD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755941-3DC9-AB49-B0A6-6F452E06A53F}"/>
              </a:ext>
            </a:extLst>
          </p:cNvPr>
          <p:cNvSpPr>
            <a:spLocks noGrp="1"/>
          </p:cNvSpPr>
          <p:nvPr>
            <p:ph type="sldNum" sz="quarter" idx="12"/>
          </p:nvPr>
        </p:nvSpPr>
        <p:spPr/>
        <p:txBody>
          <a:bodyPr/>
          <a:lstStyle/>
          <a:p>
            <a:fld id="{C5AB7A7F-ECAC-A944-82A9-768B682C8238}" type="slidenum">
              <a:rPr lang="en-US" smtClean="0"/>
              <a:t>‹#›</a:t>
            </a:fld>
            <a:endParaRPr lang="en-US"/>
          </a:p>
        </p:txBody>
      </p:sp>
    </p:spTree>
    <p:extLst>
      <p:ext uri="{BB962C8B-B14F-4D97-AF65-F5344CB8AC3E}">
        <p14:creationId xmlns:p14="http://schemas.microsoft.com/office/powerpoint/2010/main" val="390652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4FD44-FAA2-E347-8F67-9E8E93EAA0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020F24-3635-8346-AFAC-53CE49F08D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8FCCF6-452E-F34D-AD7C-72567CD4B4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2B2EA6-16EC-4048-B8E5-91A7889C2FEB}"/>
              </a:ext>
            </a:extLst>
          </p:cNvPr>
          <p:cNvSpPr>
            <a:spLocks noGrp="1"/>
          </p:cNvSpPr>
          <p:nvPr>
            <p:ph type="dt" sz="half" idx="10"/>
          </p:nvPr>
        </p:nvSpPr>
        <p:spPr/>
        <p:txBody>
          <a:bodyPr/>
          <a:lstStyle/>
          <a:p>
            <a:fld id="{DEDCE603-2B12-5844-BEA7-E98E825B38C7}" type="datetimeFigureOut">
              <a:rPr lang="en-US" smtClean="0"/>
              <a:t>3/29/23</a:t>
            </a:fld>
            <a:endParaRPr lang="en-US"/>
          </a:p>
        </p:txBody>
      </p:sp>
      <p:sp>
        <p:nvSpPr>
          <p:cNvPr id="6" name="Footer Placeholder 5">
            <a:extLst>
              <a:ext uri="{FF2B5EF4-FFF2-40B4-BE49-F238E27FC236}">
                <a16:creationId xmlns:a16="http://schemas.microsoft.com/office/drawing/2014/main" id="{E6F377BF-EE8D-7042-B5F8-CF9C0C3DDC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7220C2-4FEF-C549-AF12-DB388DD3A5C3}"/>
              </a:ext>
            </a:extLst>
          </p:cNvPr>
          <p:cNvSpPr>
            <a:spLocks noGrp="1"/>
          </p:cNvSpPr>
          <p:nvPr>
            <p:ph type="sldNum" sz="quarter" idx="12"/>
          </p:nvPr>
        </p:nvSpPr>
        <p:spPr/>
        <p:txBody>
          <a:bodyPr/>
          <a:lstStyle/>
          <a:p>
            <a:fld id="{C5AB7A7F-ECAC-A944-82A9-768B682C8238}" type="slidenum">
              <a:rPr lang="en-US" smtClean="0"/>
              <a:t>‹#›</a:t>
            </a:fld>
            <a:endParaRPr lang="en-US"/>
          </a:p>
        </p:txBody>
      </p:sp>
    </p:spTree>
    <p:extLst>
      <p:ext uri="{BB962C8B-B14F-4D97-AF65-F5344CB8AC3E}">
        <p14:creationId xmlns:p14="http://schemas.microsoft.com/office/powerpoint/2010/main" val="1187323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E5AAC6-6E42-5E44-9318-18A5B93B53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8FBE2B0-9C88-F545-A1BD-247458A509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C5DABF1-4F3F-744C-8157-1FC51AAF16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DCE603-2B12-5844-BEA7-E98E825B38C7}" type="datetimeFigureOut">
              <a:rPr lang="en-US" smtClean="0"/>
              <a:t>3/29/23</a:t>
            </a:fld>
            <a:endParaRPr lang="en-US"/>
          </a:p>
        </p:txBody>
      </p:sp>
      <p:sp>
        <p:nvSpPr>
          <p:cNvPr id="5" name="Footer Placeholder 4">
            <a:extLst>
              <a:ext uri="{FF2B5EF4-FFF2-40B4-BE49-F238E27FC236}">
                <a16:creationId xmlns:a16="http://schemas.microsoft.com/office/drawing/2014/main" id="{7E0E51C6-01D3-BC48-8763-B839BC0791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76E372-E70D-1E47-8FDB-0CADB973BC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AB7A7F-ECAC-A944-82A9-768B682C8238}" type="slidenum">
              <a:rPr lang="en-US" smtClean="0"/>
              <a:t>‹#›</a:t>
            </a:fld>
            <a:endParaRPr lang="en-US"/>
          </a:p>
        </p:txBody>
      </p:sp>
    </p:spTree>
    <p:extLst>
      <p:ext uri="{BB962C8B-B14F-4D97-AF65-F5344CB8AC3E}">
        <p14:creationId xmlns:p14="http://schemas.microsoft.com/office/powerpoint/2010/main" val="3474983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rutgers.edu/~sn624/553-S23" TargetMode="External"/><Relationship Id="rId2" Type="http://schemas.openxmlformats.org/officeDocument/2006/relationships/hyperlink" Target="http://www.cs.rutgers.edu/~sn624/352-F22"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2.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2.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oleObject" Target="../embeddings/oleObject2.bin"/><Relationship Id="rId5" Type="http://schemas.openxmlformats.org/officeDocument/2006/relationships/image" Target="../media/image30.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35.emf"/><Relationship Id="rId4" Type="http://schemas.openxmlformats.org/officeDocument/2006/relationships/image" Target="../media/image3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9.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notesSlide" Target="../notesSlides/notesSlide2.xml"/><Relationship Id="rId7" Type="http://schemas.openxmlformats.org/officeDocument/2006/relationships/image" Target="../media/image13.gif"/><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13A6475-F152-7546-A2A3-6A39089E0625}"/>
              </a:ext>
            </a:extLst>
          </p:cNvPr>
          <p:cNvSpPr>
            <a:spLocks noGrp="1" noChangeArrowheads="1"/>
          </p:cNvSpPr>
          <p:nvPr>
            <p:ph type="ctrTitle"/>
          </p:nvPr>
        </p:nvSpPr>
        <p:spPr>
          <a:xfrm>
            <a:off x="748747" y="1813812"/>
            <a:ext cx="10753442" cy="1143000"/>
          </a:xfrm>
        </p:spPr>
        <p:txBody>
          <a:bodyPr>
            <a:normAutofit/>
          </a:bodyPr>
          <a:lstStyle/>
          <a:p>
            <a:pPr>
              <a:defRPr/>
            </a:pPr>
            <a:r>
              <a:rPr lang="en-US" dirty="0">
                <a:solidFill>
                  <a:srgbClr val="C00000"/>
                </a:solidFill>
                <a:ea typeface="ＭＳ Ｐゴシック" charset="0"/>
              </a:rPr>
              <a:t>Data Center Transport</a:t>
            </a:r>
            <a:endParaRPr lang="en-US" dirty="0">
              <a:solidFill>
                <a:srgbClr val="C00000"/>
              </a:solidFill>
              <a:ea typeface="ＭＳ Ｐゴシック" charset="0"/>
              <a:cs typeface="+mj-cs"/>
            </a:endParaRPr>
          </a:p>
        </p:txBody>
      </p:sp>
      <p:sp>
        <p:nvSpPr>
          <p:cNvPr id="2051" name="Rectangle 3">
            <a:extLst>
              <a:ext uri="{FF2B5EF4-FFF2-40B4-BE49-F238E27FC236}">
                <a16:creationId xmlns:a16="http://schemas.microsoft.com/office/drawing/2014/main" id="{897461AD-287F-0C42-AFC6-5022951D3B33}"/>
              </a:ext>
            </a:extLst>
          </p:cNvPr>
          <p:cNvSpPr>
            <a:spLocks noGrp="1" noChangeArrowheads="1"/>
          </p:cNvSpPr>
          <p:nvPr>
            <p:ph type="subTitle" idx="1"/>
          </p:nvPr>
        </p:nvSpPr>
        <p:spPr>
          <a:xfrm>
            <a:off x="1524000" y="3428999"/>
            <a:ext cx="9144000" cy="2344629"/>
          </a:xfrm>
        </p:spPr>
        <p:txBody>
          <a:bodyPr>
            <a:normAutofit/>
          </a:bodyPr>
          <a:lstStyle/>
          <a:p>
            <a:pPr>
              <a:defRPr/>
            </a:pPr>
            <a:r>
              <a:rPr lang="en-US" sz="2800" dirty="0">
                <a:ea typeface="ＭＳ Ｐゴシック" charset="0"/>
              </a:rPr>
              <a:t>Lecture 10</a:t>
            </a:r>
          </a:p>
          <a:p>
            <a:pPr>
              <a:defRPr/>
            </a:pPr>
            <a:r>
              <a:rPr lang="en-US" sz="2800" dirty="0">
                <a:ea typeface="ＭＳ Ｐゴシック" charset="0"/>
              </a:rPr>
              <a:t>Srinivas Narayana</a:t>
            </a:r>
            <a:endParaRPr lang="en-US" sz="2800" dirty="0">
              <a:ea typeface="ＭＳ Ｐゴシック" charset="0"/>
              <a:hlinkClick r:id="rId2"/>
            </a:endParaRPr>
          </a:p>
          <a:p>
            <a:pPr>
              <a:defRPr/>
            </a:pPr>
            <a:r>
              <a:rPr lang="en-US" sz="2800" dirty="0">
                <a:ea typeface="ＭＳ Ｐゴシック" charset="0"/>
                <a:hlinkClick r:id="rId3"/>
              </a:rPr>
              <a:t>http://www.cs.rutgers.edu/~sn624/553-S23</a:t>
            </a:r>
            <a:endParaRPr lang="en-US" sz="2800" dirty="0">
              <a:ea typeface="ＭＳ Ｐゴシック" charset="0"/>
            </a:endParaRPr>
          </a:p>
        </p:txBody>
      </p:sp>
      <p:sp>
        <p:nvSpPr>
          <p:cNvPr id="2052" name="Slide Number Placeholder 1">
            <a:extLst>
              <a:ext uri="{FF2B5EF4-FFF2-40B4-BE49-F238E27FC236}">
                <a16:creationId xmlns:a16="http://schemas.microsoft.com/office/drawing/2014/main" id="{D4CF2330-96EE-C641-B787-BBF6068A1F0F}"/>
              </a:ext>
            </a:extLst>
          </p:cNvPr>
          <p:cNvSpPr>
            <a:spLocks noGrp="1"/>
          </p:cNvSpPr>
          <p:nvPr>
            <p:ph type="sldNum" sz="quarter" idx="12"/>
          </p:nvPr>
        </p:nvSpPr>
        <p:spPr>
          <a:xfrm>
            <a:off x="8610600" y="6356350"/>
            <a:ext cx="2743200" cy="36512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400" b="1">
                <a:solidFill>
                  <a:srgbClr val="7F7F7F"/>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fld id="{CB2CE658-F681-9E4A-B882-87E501708491}" type="slidenum">
              <a:rPr lang="en-US" altLang="en-US" sz="1400" smtClean="0">
                <a:latin typeface="Times New Roman" panose="02020603050405020304" pitchFamily="18" charset="0"/>
              </a:rPr>
              <a:pPr>
                <a:spcBef>
                  <a:spcPct val="0"/>
                </a:spcBef>
                <a:buFontTx/>
                <a:buNone/>
              </a:pPr>
              <a:t>1</a:t>
            </a:fld>
            <a:endParaRPr lang="en-US" altLang="en-US" sz="1400">
              <a:latin typeface="Times New Roman" panose="02020603050405020304" pitchFamily="18" charset="0"/>
            </a:endParaRPr>
          </a:p>
        </p:txBody>
      </p:sp>
      <p:pic>
        <p:nvPicPr>
          <p:cNvPr id="6" name="Picture 5">
            <a:extLst>
              <a:ext uri="{FF2B5EF4-FFF2-40B4-BE49-F238E27FC236}">
                <a16:creationId xmlns:a16="http://schemas.microsoft.com/office/drawing/2014/main" id="{2FEBF204-951A-1944-B88D-F7620664EC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5426" y="5773629"/>
            <a:ext cx="2853305" cy="910950"/>
          </a:xfrm>
          <a:prstGeom prst="rect">
            <a:avLst/>
          </a:prstGeom>
        </p:spPr>
      </p:pic>
      <p:sp>
        <p:nvSpPr>
          <p:cNvPr id="2" name="TextBox 1">
            <a:extLst>
              <a:ext uri="{FF2B5EF4-FFF2-40B4-BE49-F238E27FC236}">
                <a16:creationId xmlns:a16="http://schemas.microsoft.com/office/drawing/2014/main" id="{BBC22A75-600B-7D52-E0B3-86AD529A906D}"/>
              </a:ext>
            </a:extLst>
          </p:cNvPr>
          <p:cNvSpPr txBox="1"/>
          <p:nvPr/>
        </p:nvSpPr>
        <p:spPr>
          <a:xfrm>
            <a:off x="1109609" y="5219631"/>
            <a:ext cx="10490623" cy="369332"/>
          </a:xfrm>
          <a:prstGeom prst="rect">
            <a:avLst/>
          </a:prstGeom>
          <a:noFill/>
        </p:spPr>
        <p:txBody>
          <a:bodyPr wrap="square" rtlCol="0">
            <a:spAutoFit/>
          </a:bodyPr>
          <a:lstStyle/>
          <a:p>
            <a:pPr algn="ctr"/>
            <a:r>
              <a:rPr lang="en-US" dirty="0">
                <a:latin typeface="Helvetica" pitchFamily="2" charset="0"/>
              </a:rPr>
              <a:t>Parts of this lecture were heavily adapted from slides by Mohammad Alizadeh</a:t>
            </a:r>
          </a:p>
        </p:txBody>
      </p:sp>
    </p:spTree>
    <p:extLst>
      <p:ext uri="{BB962C8B-B14F-4D97-AF65-F5344CB8AC3E}">
        <p14:creationId xmlns:p14="http://schemas.microsoft.com/office/powerpoint/2010/main" val="640327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7EB9C0-5671-E14C-B425-545D926C8228}"/>
              </a:ext>
            </a:extLst>
          </p:cNvPr>
          <p:cNvPicPr>
            <a:picLocks noChangeAspect="1"/>
          </p:cNvPicPr>
          <p:nvPr/>
        </p:nvPicPr>
        <p:blipFill>
          <a:blip r:embed="rId2"/>
          <a:stretch>
            <a:fillRect/>
          </a:stretch>
        </p:blipFill>
        <p:spPr>
          <a:xfrm>
            <a:off x="569236" y="1006798"/>
            <a:ext cx="11053527" cy="4667250"/>
          </a:xfrm>
          <a:prstGeom prst="rect">
            <a:avLst/>
          </a:prstGeom>
        </p:spPr>
      </p:pic>
      <p:sp>
        <p:nvSpPr>
          <p:cNvPr id="2" name="Title 1">
            <a:extLst>
              <a:ext uri="{FF2B5EF4-FFF2-40B4-BE49-F238E27FC236}">
                <a16:creationId xmlns:a16="http://schemas.microsoft.com/office/drawing/2014/main" id="{5608BBD9-7240-DA44-A5C5-F17EA7F79BF8}"/>
              </a:ext>
            </a:extLst>
          </p:cNvPr>
          <p:cNvSpPr>
            <a:spLocks noGrp="1"/>
          </p:cNvSpPr>
          <p:nvPr>
            <p:ph type="title"/>
          </p:nvPr>
        </p:nvSpPr>
        <p:spPr/>
        <p:txBody>
          <a:bodyPr/>
          <a:lstStyle/>
          <a:p>
            <a:r>
              <a:rPr lang="en-US" dirty="0"/>
              <a:t>(2) HOL Blocking on a switch port</a:t>
            </a:r>
          </a:p>
        </p:txBody>
      </p:sp>
      <p:sp>
        <p:nvSpPr>
          <p:cNvPr id="5" name="TextBox 4">
            <a:extLst>
              <a:ext uri="{FF2B5EF4-FFF2-40B4-BE49-F238E27FC236}">
                <a16:creationId xmlns:a16="http://schemas.microsoft.com/office/drawing/2014/main" id="{0E1E9941-4486-1A41-8D73-D71F32D1F336}"/>
              </a:ext>
            </a:extLst>
          </p:cNvPr>
          <p:cNvSpPr txBox="1"/>
          <p:nvPr/>
        </p:nvSpPr>
        <p:spPr>
          <a:xfrm>
            <a:off x="478971" y="5566269"/>
            <a:ext cx="11460420" cy="1323439"/>
          </a:xfrm>
          <a:prstGeom prst="rect">
            <a:avLst/>
          </a:prstGeom>
          <a:noFill/>
        </p:spPr>
        <p:txBody>
          <a:bodyPr wrap="square" rtlCol="0">
            <a:spAutoFit/>
          </a:bodyPr>
          <a:lstStyle/>
          <a:p>
            <a:pPr algn="ctr"/>
            <a:r>
              <a:rPr lang="en-US" sz="2800" dirty="0">
                <a:solidFill>
                  <a:srgbClr val="C00000"/>
                </a:solidFill>
                <a:latin typeface="Helvetica" pitchFamily="2" charset="0"/>
              </a:rPr>
              <a:t>Queue buildup on a port increases delays for all flows using that port (head of the line blocking)</a:t>
            </a:r>
          </a:p>
          <a:p>
            <a:pPr algn="ctr"/>
            <a:r>
              <a:rPr lang="en-US" sz="2400" dirty="0">
                <a:latin typeface="Helvetica" pitchFamily="2" charset="0"/>
              </a:rPr>
              <a:t>Reducing RTO doesn’t help latency when there are no drops</a:t>
            </a:r>
          </a:p>
        </p:txBody>
      </p:sp>
    </p:spTree>
    <p:extLst>
      <p:ext uri="{BB962C8B-B14F-4D97-AF65-F5344CB8AC3E}">
        <p14:creationId xmlns:p14="http://schemas.microsoft.com/office/powerpoint/2010/main" val="145477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5D44-FF78-674B-A56B-322B7E505520}"/>
              </a:ext>
            </a:extLst>
          </p:cNvPr>
          <p:cNvSpPr>
            <a:spLocks noGrp="1"/>
          </p:cNvSpPr>
          <p:nvPr>
            <p:ph type="title"/>
          </p:nvPr>
        </p:nvSpPr>
        <p:spPr/>
        <p:txBody>
          <a:bodyPr/>
          <a:lstStyle/>
          <a:p>
            <a:r>
              <a:rPr lang="en-US" dirty="0"/>
              <a:t>(3) Shared memory buffering</a:t>
            </a:r>
          </a:p>
        </p:txBody>
      </p:sp>
      <p:sp>
        <p:nvSpPr>
          <p:cNvPr id="3" name="Content Placeholder 2">
            <a:extLst>
              <a:ext uri="{FF2B5EF4-FFF2-40B4-BE49-F238E27FC236}">
                <a16:creationId xmlns:a16="http://schemas.microsoft.com/office/drawing/2014/main" id="{7DB5915C-A882-BD53-2DEF-04FC565EB246}"/>
              </a:ext>
            </a:extLst>
          </p:cNvPr>
          <p:cNvSpPr>
            <a:spLocks noGrp="1"/>
          </p:cNvSpPr>
          <p:nvPr>
            <p:ph idx="1"/>
          </p:nvPr>
        </p:nvSpPr>
        <p:spPr/>
        <p:txBody>
          <a:bodyPr/>
          <a:lstStyle/>
          <a:p>
            <a:r>
              <a:rPr lang="en-US" dirty="0"/>
              <a:t>Where should the packets not currently serviced wait?</a:t>
            </a:r>
          </a:p>
          <a:p>
            <a:r>
              <a:rPr lang="en-US" dirty="0"/>
              <a:t>Input-queued vs. </a:t>
            </a:r>
            <a:r>
              <a:rPr lang="en-US" dirty="0">
                <a:solidFill>
                  <a:srgbClr val="C00000"/>
                </a:solidFill>
              </a:rPr>
              <a:t>output-queued</a:t>
            </a:r>
            <a:r>
              <a:rPr lang="en-US" dirty="0"/>
              <a:t> (preferable design)</a:t>
            </a:r>
          </a:p>
          <a:p>
            <a:r>
              <a:rPr lang="en-US" dirty="0">
                <a:solidFill>
                  <a:srgbClr val="C00000"/>
                </a:solidFill>
              </a:rPr>
              <a:t>Buffer management:</a:t>
            </a:r>
            <a:r>
              <a:rPr lang="en-US" dirty="0"/>
              <a:t> how to put packets into the buffer</a:t>
            </a:r>
          </a:p>
          <a:p>
            <a:r>
              <a:rPr lang="en-US" dirty="0">
                <a:solidFill>
                  <a:srgbClr val="C00000"/>
                </a:solidFill>
              </a:rPr>
              <a:t>Scheduling:</a:t>
            </a:r>
            <a:r>
              <a:rPr lang="en-US" dirty="0"/>
              <a:t> how to schedule packets leaving the buffer</a:t>
            </a:r>
          </a:p>
          <a:p>
            <a:endParaRPr lang="en-US" dirty="0"/>
          </a:p>
        </p:txBody>
      </p:sp>
      <p:sp>
        <p:nvSpPr>
          <p:cNvPr id="5" name="Rectangle 4">
            <a:extLst>
              <a:ext uri="{FF2B5EF4-FFF2-40B4-BE49-F238E27FC236}">
                <a16:creationId xmlns:a16="http://schemas.microsoft.com/office/drawing/2014/main" id="{E0B28157-F9D2-B3F8-34B3-8C9955848EFC}"/>
              </a:ext>
            </a:extLst>
          </p:cNvPr>
          <p:cNvSpPr/>
          <p:nvPr/>
        </p:nvSpPr>
        <p:spPr>
          <a:xfrm>
            <a:off x="2218040" y="4649354"/>
            <a:ext cx="1351788" cy="1662546"/>
          </a:xfrm>
          <a:prstGeom prst="rect">
            <a:avLst/>
          </a:prstGeom>
          <a:noFill/>
          <a:ln w="28575">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F3278F1-0B58-D00A-5636-7002C4FED618}"/>
              </a:ext>
            </a:extLst>
          </p:cNvPr>
          <p:cNvSpPr/>
          <p:nvPr/>
        </p:nvSpPr>
        <p:spPr>
          <a:xfrm>
            <a:off x="864021" y="4655118"/>
            <a:ext cx="1133706" cy="372157"/>
          </a:xfrm>
          <a:prstGeom prst="rect">
            <a:avLst/>
          </a:prstGeom>
          <a:noFill/>
          <a:ln w="28575">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493132B-4CD9-D80C-0E81-8F1EFBDC0E35}"/>
              </a:ext>
            </a:extLst>
          </p:cNvPr>
          <p:cNvSpPr/>
          <p:nvPr/>
        </p:nvSpPr>
        <p:spPr>
          <a:xfrm>
            <a:off x="864021" y="5187539"/>
            <a:ext cx="1133706" cy="372157"/>
          </a:xfrm>
          <a:prstGeom prst="rect">
            <a:avLst/>
          </a:prstGeom>
          <a:noFill/>
          <a:ln w="28575">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1E9DC22-9C6B-E48D-24A5-C294751F3DB9}"/>
              </a:ext>
            </a:extLst>
          </p:cNvPr>
          <p:cNvSpPr txBox="1"/>
          <p:nvPr/>
        </p:nvSpPr>
        <p:spPr>
          <a:xfrm>
            <a:off x="1180230" y="5469076"/>
            <a:ext cx="517545" cy="461665"/>
          </a:xfrm>
          <a:prstGeom prst="rect">
            <a:avLst/>
          </a:prstGeom>
          <a:noFill/>
        </p:spPr>
        <p:txBody>
          <a:bodyPr wrap="square" rtlCol="0">
            <a:spAutoFit/>
          </a:bodyPr>
          <a:lstStyle/>
          <a:p>
            <a:pPr algn="l"/>
            <a:r>
              <a:rPr lang="en-US" sz="2400" dirty="0">
                <a:latin typeface="Helvetica" pitchFamily="2" charset="0"/>
              </a:rPr>
              <a:t>…</a:t>
            </a:r>
          </a:p>
        </p:txBody>
      </p:sp>
      <p:sp>
        <p:nvSpPr>
          <p:cNvPr id="9" name="Rectangle 8">
            <a:extLst>
              <a:ext uri="{FF2B5EF4-FFF2-40B4-BE49-F238E27FC236}">
                <a16:creationId xmlns:a16="http://schemas.microsoft.com/office/drawing/2014/main" id="{D1A90F00-3347-3DF5-7899-9036047A547F}"/>
              </a:ext>
            </a:extLst>
          </p:cNvPr>
          <p:cNvSpPr/>
          <p:nvPr/>
        </p:nvSpPr>
        <p:spPr>
          <a:xfrm>
            <a:off x="857115" y="5935121"/>
            <a:ext cx="1133706" cy="372157"/>
          </a:xfrm>
          <a:prstGeom prst="rect">
            <a:avLst/>
          </a:prstGeom>
          <a:noFill/>
          <a:ln w="28575">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177614D-ECA9-9A40-919F-B16A48968B28}"/>
              </a:ext>
            </a:extLst>
          </p:cNvPr>
          <p:cNvSpPr/>
          <p:nvPr/>
        </p:nvSpPr>
        <p:spPr>
          <a:xfrm>
            <a:off x="5666914" y="4678029"/>
            <a:ext cx="1379094" cy="372157"/>
          </a:xfrm>
          <a:prstGeom prst="rect">
            <a:avLst/>
          </a:prstGeom>
          <a:noFill/>
          <a:ln w="28575">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EDDE2AD-A06D-BA68-E185-7DB11D4D7EA7}"/>
              </a:ext>
            </a:extLst>
          </p:cNvPr>
          <p:cNvSpPr/>
          <p:nvPr/>
        </p:nvSpPr>
        <p:spPr>
          <a:xfrm>
            <a:off x="5666913" y="5210450"/>
            <a:ext cx="1352305" cy="372157"/>
          </a:xfrm>
          <a:prstGeom prst="rect">
            <a:avLst/>
          </a:prstGeom>
          <a:noFill/>
          <a:ln w="28575">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4A4F163-E506-7EA9-E3F4-40D362C29DCF}"/>
              </a:ext>
            </a:extLst>
          </p:cNvPr>
          <p:cNvSpPr txBox="1"/>
          <p:nvPr/>
        </p:nvSpPr>
        <p:spPr>
          <a:xfrm>
            <a:off x="5983123" y="5491987"/>
            <a:ext cx="517545" cy="461665"/>
          </a:xfrm>
          <a:prstGeom prst="rect">
            <a:avLst/>
          </a:prstGeom>
          <a:noFill/>
        </p:spPr>
        <p:txBody>
          <a:bodyPr wrap="square" rtlCol="0">
            <a:spAutoFit/>
          </a:bodyPr>
          <a:lstStyle/>
          <a:p>
            <a:pPr algn="l"/>
            <a:r>
              <a:rPr lang="en-US" sz="2400" dirty="0">
                <a:latin typeface="Helvetica" pitchFamily="2" charset="0"/>
              </a:rPr>
              <a:t>…</a:t>
            </a:r>
          </a:p>
        </p:txBody>
      </p:sp>
      <p:sp>
        <p:nvSpPr>
          <p:cNvPr id="13" name="Rectangle 12">
            <a:extLst>
              <a:ext uri="{FF2B5EF4-FFF2-40B4-BE49-F238E27FC236}">
                <a16:creationId xmlns:a16="http://schemas.microsoft.com/office/drawing/2014/main" id="{7871BCC1-FDB4-4F72-75AB-6981963A2BFF}"/>
              </a:ext>
            </a:extLst>
          </p:cNvPr>
          <p:cNvSpPr/>
          <p:nvPr/>
        </p:nvSpPr>
        <p:spPr>
          <a:xfrm>
            <a:off x="5660008" y="5958032"/>
            <a:ext cx="1386000" cy="372157"/>
          </a:xfrm>
          <a:prstGeom prst="rect">
            <a:avLst/>
          </a:prstGeom>
          <a:noFill/>
          <a:ln w="28575">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34667B7-35D8-6460-1490-EE631F1E737E}"/>
              </a:ext>
            </a:extLst>
          </p:cNvPr>
          <p:cNvSpPr txBox="1"/>
          <p:nvPr/>
        </p:nvSpPr>
        <p:spPr>
          <a:xfrm>
            <a:off x="2306679" y="5145910"/>
            <a:ext cx="1207356" cy="646331"/>
          </a:xfrm>
          <a:prstGeom prst="rect">
            <a:avLst/>
          </a:prstGeom>
          <a:noFill/>
        </p:spPr>
        <p:txBody>
          <a:bodyPr wrap="square" rtlCol="0">
            <a:spAutoFit/>
          </a:bodyPr>
          <a:lstStyle/>
          <a:p>
            <a:pPr algn="ctr"/>
            <a:r>
              <a:rPr lang="en-US" dirty="0">
                <a:solidFill>
                  <a:srgbClr val="C00000"/>
                </a:solidFill>
                <a:latin typeface="Helvetica" pitchFamily="2" charset="0"/>
              </a:rPr>
              <a:t>Switching fabric</a:t>
            </a:r>
          </a:p>
        </p:txBody>
      </p:sp>
      <p:sp>
        <p:nvSpPr>
          <p:cNvPr id="15" name="TextBox 14">
            <a:extLst>
              <a:ext uri="{FF2B5EF4-FFF2-40B4-BE49-F238E27FC236}">
                <a16:creationId xmlns:a16="http://schemas.microsoft.com/office/drawing/2014/main" id="{8367C7B2-B42E-0EF7-575D-081D08D5A67B}"/>
              </a:ext>
            </a:extLst>
          </p:cNvPr>
          <p:cNvSpPr txBox="1"/>
          <p:nvPr/>
        </p:nvSpPr>
        <p:spPr>
          <a:xfrm>
            <a:off x="864021" y="4644378"/>
            <a:ext cx="1282037" cy="369332"/>
          </a:xfrm>
          <a:prstGeom prst="rect">
            <a:avLst/>
          </a:prstGeom>
          <a:noFill/>
        </p:spPr>
        <p:txBody>
          <a:bodyPr wrap="square" rtlCol="0">
            <a:spAutoFit/>
          </a:bodyPr>
          <a:lstStyle/>
          <a:p>
            <a:pPr algn="l"/>
            <a:r>
              <a:rPr lang="en-US" dirty="0">
                <a:latin typeface="Helvetica" pitchFamily="2" charset="0"/>
              </a:rPr>
              <a:t>Input port</a:t>
            </a:r>
          </a:p>
        </p:txBody>
      </p:sp>
      <p:sp>
        <p:nvSpPr>
          <p:cNvPr id="16" name="TextBox 15">
            <a:extLst>
              <a:ext uri="{FF2B5EF4-FFF2-40B4-BE49-F238E27FC236}">
                <a16:creationId xmlns:a16="http://schemas.microsoft.com/office/drawing/2014/main" id="{A00D9F27-D12B-E919-5B77-AA3C25063549}"/>
              </a:ext>
            </a:extLst>
          </p:cNvPr>
          <p:cNvSpPr txBox="1"/>
          <p:nvPr/>
        </p:nvSpPr>
        <p:spPr>
          <a:xfrm>
            <a:off x="838200" y="5188471"/>
            <a:ext cx="1282037" cy="369332"/>
          </a:xfrm>
          <a:prstGeom prst="rect">
            <a:avLst/>
          </a:prstGeom>
          <a:noFill/>
        </p:spPr>
        <p:txBody>
          <a:bodyPr wrap="square" rtlCol="0">
            <a:spAutoFit/>
          </a:bodyPr>
          <a:lstStyle/>
          <a:p>
            <a:pPr algn="l"/>
            <a:r>
              <a:rPr lang="en-US" dirty="0">
                <a:latin typeface="Helvetica" pitchFamily="2" charset="0"/>
              </a:rPr>
              <a:t>Input port</a:t>
            </a:r>
          </a:p>
        </p:txBody>
      </p:sp>
      <p:sp>
        <p:nvSpPr>
          <p:cNvPr id="17" name="TextBox 16">
            <a:extLst>
              <a:ext uri="{FF2B5EF4-FFF2-40B4-BE49-F238E27FC236}">
                <a16:creationId xmlns:a16="http://schemas.microsoft.com/office/drawing/2014/main" id="{76051CA7-837C-35AA-FA50-D5B111D5C3BD}"/>
              </a:ext>
            </a:extLst>
          </p:cNvPr>
          <p:cNvSpPr txBox="1"/>
          <p:nvPr/>
        </p:nvSpPr>
        <p:spPr>
          <a:xfrm>
            <a:off x="841269" y="5936533"/>
            <a:ext cx="1282037" cy="369332"/>
          </a:xfrm>
          <a:prstGeom prst="rect">
            <a:avLst/>
          </a:prstGeom>
          <a:noFill/>
        </p:spPr>
        <p:txBody>
          <a:bodyPr wrap="square" rtlCol="0">
            <a:spAutoFit/>
          </a:bodyPr>
          <a:lstStyle/>
          <a:p>
            <a:pPr algn="l"/>
            <a:r>
              <a:rPr lang="en-US" dirty="0">
                <a:latin typeface="Helvetica" pitchFamily="2" charset="0"/>
              </a:rPr>
              <a:t>Input port</a:t>
            </a:r>
          </a:p>
        </p:txBody>
      </p:sp>
      <p:sp>
        <p:nvSpPr>
          <p:cNvPr id="18" name="TextBox 17">
            <a:extLst>
              <a:ext uri="{FF2B5EF4-FFF2-40B4-BE49-F238E27FC236}">
                <a16:creationId xmlns:a16="http://schemas.microsoft.com/office/drawing/2014/main" id="{8C98247F-7F28-D31D-C267-045D0EDC2D75}"/>
              </a:ext>
            </a:extLst>
          </p:cNvPr>
          <p:cNvSpPr txBox="1"/>
          <p:nvPr/>
        </p:nvSpPr>
        <p:spPr>
          <a:xfrm>
            <a:off x="5659951" y="5218971"/>
            <a:ext cx="1560512" cy="369332"/>
          </a:xfrm>
          <a:prstGeom prst="rect">
            <a:avLst/>
          </a:prstGeom>
          <a:noFill/>
        </p:spPr>
        <p:txBody>
          <a:bodyPr wrap="square" rtlCol="0">
            <a:spAutoFit/>
          </a:bodyPr>
          <a:lstStyle/>
          <a:p>
            <a:pPr algn="l"/>
            <a:r>
              <a:rPr lang="en-US" dirty="0">
                <a:latin typeface="Helvetica" pitchFamily="2" charset="0"/>
              </a:rPr>
              <a:t>Output port</a:t>
            </a:r>
          </a:p>
        </p:txBody>
      </p:sp>
      <p:sp>
        <p:nvSpPr>
          <p:cNvPr id="19" name="TextBox 18">
            <a:extLst>
              <a:ext uri="{FF2B5EF4-FFF2-40B4-BE49-F238E27FC236}">
                <a16:creationId xmlns:a16="http://schemas.microsoft.com/office/drawing/2014/main" id="{0136683D-9345-1206-B5D8-0BB2795F4E07}"/>
              </a:ext>
            </a:extLst>
          </p:cNvPr>
          <p:cNvSpPr txBox="1"/>
          <p:nvPr/>
        </p:nvSpPr>
        <p:spPr>
          <a:xfrm>
            <a:off x="5679135" y="4685004"/>
            <a:ext cx="1560512" cy="369332"/>
          </a:xfrm>
          <a:prstGeom prst="rect">
            <a:avLst/>
          </a:prstGeom>
          <a:noFill/>
        </p:spPr>
        <p:txBody>
          <a:bodyPr wrap="square" rtlCol="0">
            <a:spAutoFit/>
          </a:bodyPr>
          <a:lstStyle/>
          <a:p>
            <a:pPr algn="l"/>
            <a:r>
              <a:rPr lang="en-US" dirty="0">
                <a:latin typeface="Helvetica" pitchFamily="2" charset="0"/>
              </a:rPr>
              <a:t>Output port</a:t>
            </a:r>
          </a:p>
        </p:txBody>
      </p:sp>
      <p:sp>
        <p:nvSpPr>
          <p:cNvPr id="20" name="TextBox 19">
            <a:extLst>
              <a:ext uri="{FF2B5EF4-FFF2-40B4-BE49-F238E27FC236}">
                <a16:creationId xmlns:a16="http://schemas.microsoft.com/office/drawing/2014/main" id="{81A030FD-3FCB-2C34-B1AD-3DDAA5210A6F}"/>
              </a:ext>
            </a:extLst>
          </p:cNvPr>
          <p:cNvSpPr txBox="1"/>
          <p:nvPr/>
        </p:nvSpPr>
        <p:spPr>
          <a:xfrm>
            <a:off x="5659951" y="5954608"/>
            <a:ext cx="1560512" cy="369332"/>
          </a:xfrm>
          <a:prstGeom prst="rect">
            <a:avLst/>
          </a:prstGeom>
          <a:noFill/>
        </p:spPr>
        <p:txBody>
          <a:bodyPr wrap="square" rtlCol="0">
            <a:spAutoFit/>
          </a:bodyPr>
          <a:lstStyle/>
          <a:p>
            <a:pPr algn="l"/>
            <a:r>
              <a:rPr lang="en-US" dirty="0">
                <a:latin typeface="Helvetica" pitchFamily="2" charset="0"/>
              </a:rPr>
              <a:t>Output port</a:t>
            </a:r>
          </a:p>
        </p:txBody>
      </p:sp>
      <p:sp>
        <p:nvSpPr>
          <p:cNvPr id="21" name="Rectangle 20">
            <a:extLst>
              <a:ext uri="{FF2B5EF4-FFF2-40B4-BE49-F238E27FC236}">
                <a16:creationId xmlns:a16="http://schemas.microsoft.com/office/drawing/2014/main" id="{892F32C4-0AB8-AD0E-5C25-98D23A0C2442}"/>
              </a:ext>
            </a:extLst>
          </p:cNvPr>
          <p:cNvSpPr/>
          <p:nvPr/>
        </p:nvSpPr>
        <p:spPr>
          <a:xfrm>
            <a:off x="3787898" y="4649353"/>
            <a:ext cx="1781211" cy="1662546"/>
          </a:xfrm>
          <a:prstGeom prst="rect">
            <a:avLst/>
          </a:prstGeom>
          <a:noFill/>
          <a:ln w="28575">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0FB7A80-87CD-5F9F-41D4-2D7D71A286BC}"/>
              </a:ext>
            </a:extLst>
          </p:cNvPr>
          <p:cNvSpPr txBox="1"/>
          <p:nvPr/>
        </p:nvSpPr>
        <p:spPr>
          <a:xfrm>
            <a:off x="3559380" y="4211869"/>
            <a:ext cx="2691249" cy="369332"/>
          </a:xfrm>
          <a:prstGeom prst="rect">
            <a:avLst/>
          </a:prstGeom>
          <a:noFill/>
        </p:spPr>
        <p:txBody>
          <a:bodyPr wrap="square" rtlCol="0">
            <a:spAutoFit/>
          </a:bodyPr>
          <a:lstStyle/>
          <a:p>
            <a:pPr algn="ctr"/>
            <a:r>
              <a:rPr lang="en-US" dirty="0">
                <a:solidFill>
                  <a:srgbClr val="C00000"/>
                </a:solidFill>
                <a:latin typeface="Helvetica" pitchFamily="2" charset="0"/>
              </a:rPr>
              <a:t>Shared memory buffer</a:t>
            </a:r>
          </a:p>
        </p:txBody>
      </p:sp>
      <p:grpSp>
        <p:nvGrpSpPr>
          <p:cNvPr id="41" name="Group 40">
            <a:extLst>
              <a:ext uri="{FF2B5EF4-FFF2-40B4-BE49-F238E27FC236}">
                <a16:creationId xmlns:a16="http://schemas.microsoft.com/office/drawing/2014/main" id="{2F23F10D-320C-1670-3451-2D106E610B2D}"/>
              </a:ext>
            </a:extLst>
          </p:cNvPr>
          <p:cNvGrpSpPr/>
          <p:nvPr/>
        </p:nvGrpSpPr>
        <p:grpSpPr>
          <a:xfrm>
            <a:off x="6198913" y="4193843"/>
            <a:ext cx="1694190" cy="311936"/>
            <a:chOff x="5986257" y="3752831"/>
            <a:chExt cx="1694190" cy="311936"/>
          </a:xfrm>
        </p:grpSpPr>
        <p:cxnSp>
          <p:nvCxnSpPr>
            <p:cNvPr id="24" name="Straight Connector 23">
              <a:extLst>
                <a:ext uri="{FF2B5EF4-FFF2-40B4-BE49-F238E27FC236}">
                  <a16:creationId xmlns:a16="http://schemas.microsoft.com/office/drawing/2014/main" id="{03F7D5C8-D143-0C52-CFD7-A7A9DCD652A4}"/>
                </a:ext>
              </a:extLst>
            </p:cNvPr>
            <p:cNvCxnSpPr/>
            <p:nvPr/>
          </p:nvCxnSpPr>
          <p:spPr>
            <a:xfrm>
              <a:off x="5986257" y="3752831"/>
              <a:ext cx="169419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74B7AF8-3D27-A2E1-8104-EFCDEB7A2C74}"/>
                </a:ext>
              </a:extLst>
            </p:cNvPr>
            <p:cNvCxnSpPr/>
            <p:nvPr/>
          </p:nvCxnSpPr>
          <p:spPr>
            <a:xfrm>
              <a:off x="5986257" y="4064767"/>
              <a:ext cx="169419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427B0B5-8D1D-2A23-96F8-FE01AA04474D}"/>
                </a:ext>
              </a:extLst>
            </p:cNvPr>
            <p:cNvCxnSpPr>
              <a:cxnSpLocks/>
            </p:cNvCxnSpPr>
            <p:nvPr/>
          </p:nvCxnSpPr>
          <p:spPr>
            <a:xfrm flipV="1">
              <a:off x="5986257" y="3765211"/>
              <a:ext cx="0" cy="29955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4326E13E-E032-61BD-E2FA-FEEE864B7E05}"/>
                </a:ext>
              </a:extLst>
            </p:cNvPr>
            <p:cNvSpPr/>
            <p:nvPr/>
          </p:nvSpPr>
          <p:spPr>
            <a:xfrm>
              <a:off x="7429819" y="3792706"/>
              <a:ext cx="217388" cy="219362"/>
            </a:xfrm>
            <a:prstGeom prst="roundRect">
              <a:avLst/>
            </a:prstGeom>
            <a:solidFill>
              <a:schemeClr val="accent6">
                <a:lumMod val="60000"/>
                <a:lumOff val="40000"/>
              </a:schemeClr>
            </a:solidFill>
            <a:ln w="25400">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380261F8-E4A0-2834-CB4C-C3AD69D032D7}"/>
                </a:ext>
              </a:extLst>
            </p:cNvPr>
            <p:cNvSpPr/>
            <p:nvPr/>
          </p:nvSpPr>
          <p:spPr>
            <a:xfrm>
              <a:off x="7150954" y="3794988"/>
              <a:ext cx="217388" cy="219362"/>
            </a:xfrm>
            <a:prstGeom prst="roundRect">
              <a:avLst/>
            </a:prstGeom>
            <a:solidFill>
              <a:schemeClr val="accent6">
                <a:lumMod val="60000"/>
                <a:lumOff val="40000"/>
              </a:schemeClr>
            </a:solidFill>
            <a:ln w="25400">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20AAAECC-3030-1247-6B0A-7CC8CACC7A7E}"/>
                </a:ext>
              </a:extLst>
            </p:cNvPr>
            <p:cNvSpPr/>
            <p:nvPr/>
          </p:nvSpPr>
          <p:spPr>
            <a:xfrm>
              <a:off x="6872089" y="3796539"/>
              <a:ext cx="217388" cy="219362"/>
            </a:xfrm>
            <a:prstGeom prst="roundRect">
              <a:avLst/>
            </a:prstGeom>
            <a:solidFill>
              <a:schemeClr val="accent6">
                <a:lumMod val="60000"/>
                <a:lumOff val="40000"/>
              </a:schemeClr>
            </a:solidFill>
            <a:ln w="25400">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46B71F3E-7249-FAEB-9122-80DC2B2B4999}"/>
                </a:ext>
              </a:extLst>
            </p:cNvPr>
            <p:cNvSpPr/>
            <p:nvPr/>
          </p:nvSpPr>
          <p:spPr>
            <a:xfrm>
              <a:off x="6593224" y="3798821"/>
              <a:ext cx="217388" cy="219362"/>
            </a:xfrm>
            <a:prstGeom prst="roundRect">
              <a:avLst/>
            </a:prstGeom>
            <a:solidFill>
              <a:schemeClr val="accent6">
                <a:lumMod val="60000"/>
                <a:lumOff val="40000"/>
              </a:schemeClr>
            </a:solidFill>
            <a:ln w="25400">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B6F77AA3-B6A7-A30E-78C6-46B66DCC7C11}"/>
                </a:ext>
              </a:extLst>
            </p:cNvPr>
            <p:cNvSpPr/>
            <p:nvPr/>
          </p:nvSpPr>
          <p:spPr>
            <a:xfrm>
              <a:off x="6320823" y="3793008"/>
              <a:ext cx="217388" cy="219362"/>
            </a:xfrm>
            <a:prstGeom prst="roundRect">
              <a:avLst/>
            </a:prstGeom>
            <a:solidFill>
              <a:schemeClr val="accent5"/>
            </a:solidFill>
            <a:ln w="25400">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9C01059A-4EBB-495E-D55D-BF742698F281}"/>
                </a:ext>
              </a:extLst>
            </p:cNvPr>
            <p:cNvSpPr/>
            <p:nvPr/>
          </p:nvSpPr>
          <p:spPr>
            <a:xfrm>
              <a:off x="6041958" y="3795290"/>
              <a:ext cx="217388" cy="219362"/>
            </a:xfrm>
            <a:prstGeom prst="roundRect">
              <a:avLst/>
            </a:prstGeom>
            <a:solidFill>
              <a:schemeClr val="accent6">
                <a:lumMod val="60000"/>
                <a:lumOff val="40000"/>
              </a:schemeClr>
            </a:solidFill>
            <a:ln w="25400">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ounded Rectangle 35">
            <a:extLst>
              <a:ext uri="{FF2B5EF4-FFF2-40B4-BE49-F238E27FC236}">
                <a16:creationId xmlns:a16="http://schemas.microsoft.com/office/drawing/2014/main" id="{F766D77A-9596-E12A-9EFE-47A92E294111}"/>
              </a:ext>
            </a:extLst>
          </p:cNvPr>
          <p:cNvSpPr/>
          <p:nvPr/>
        </p:nvSpPr>
        <p:spPr>
          <a:xfrm>
            <a:off x="5278848" y="4755145"/>
            <a:ext cx="217388" cy="219362"/>
          </a:xfrm>
          <a:prstGeom prst="roundRect">
            <a:avLst/>
          </a:prstGeom>
          <a:solidFill>
            <a:schemeClr val="accent6">
              <a:lumMod val="60000"/>
              <a:lumOff val="40000"/>
            </a:schemeClr>
          </a:solidFill>
          <a:ln w="25400">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F170B04D-B1B4-2286-3B12-3CA92BA0B6B2}"/>
              </a:ext>
            </a:extLst>
          </p:cNvPr>
          <p:cNvSpPr/>
          <p:nvPr/>
        </p:nvSpPr>
        <p:spPr>
          <a:xfrm>
            <a:off x="4999983" y="4757427"/>
            <a:ext cx="217388" cy="219362"/>
          </a:xfrm>
          <a:prstGeom prst="roundRect">
            <a:avLst/>
          </a:prstGeom>
          <a:solidFill>
            <a:schemeClr val="accent6">
              <a:lumMod val="60000"/>
              <a:lumOff val="40000"/>
            </a:schemeClr>
          </a:solidFill>
          <a:ln w="25400">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304E4819-CDB6-B481-C068-A8857371CD8D}"/>
              </a:ext>
            </a:extLst>
          </p:cNvPr>
          <p:cNvSpPr/>
          <p:nvPr/>
        </p:nvSpPr>
        <p:spPr>
          <a:xfrm>
            <a:off x="4721118" y="4758978"/>
            <a:ext cx="217388" cy="219362"/>
          </a:xfrm>
          <a:prstGeom prst="roundRect">
            <a:avLst/>
          </a:prstGeom>
          <a:solidFill>
            <a:schemeClr val="accent6">
              <a:lumMod val="60000"/>
              <a:lumOff val="40000"/>
            </a:schemeClr>
          </a:solidFill>
          <a:ln w="25400">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13550E05-D522-C185-3582-CF8585EAB035}"/>
              </a:ext>
            </a:extLst>
          </p:cNvPr>
          <p:cNvSpPr/>
          <p:nvPr/>
        </p:nvSpPr>
        <p:spPr>
          <a:xfrm>
            <a:off x="5274985" y="5222869"/>
            <a:ext cx="217388" cy="219362"/>
          </a:xfrm>
          <a:prstGeom prst="roundRect">
            <a:avLst/>
          </a:prstGeom>
          <a:solidFill>
            <a:schemeClr val="accent4"/>
          </a:solidFill>
          <a:ln w="25400">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C08AB82F-7FE3-E664-0A3E-9D14C7918FC7}"/>
              </a:ext>
            </a:extLst>
          </p:cNvPr>
          <p:cNvSpPr/>
          <p:nvPr/>
        </p:nvSpPr>
        <p:spPr>
          <a:xfrm>
            <a:off x="5002584" y="5217056"/>
            <a:ext cx="217388" cy="219362"/>
          </a:xfrm>
          <a:prstGeom prst="roundRect">
            <a:avLst/>
          </a:prstGeom>
          <a:solidFill>
            <a:schemeClr val="accent4"/>
          </a:solidFill>
          <a:ln w="25400">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BDA0D571-A916-1FD1-15FE-DA886A26D6A6}"/>
              </a:ext>
            </a:extLst>
          </p:cNvPr>
          <p:cNvCxnSpPr/>
          <p:nvPr/>
        </p:nvCxnSpPr>
        <p:spPr>
          <a:xfrm>
            <a:off x="3787898" y="5113252"/>
            <a:ext cx="17812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ounded Rectangle 48">
            <a:extLst>
              <a:ext uri="{FF2B5EF4-FFF2-40B4-BE49-F238E27FC236}">
                <a16:creationId xmlns:a16="http://schemas.microsoft.com/office/drawing/2014/main" id="{E9465689-8A6D-6657-F893-6580A9FD37E8}"/>
              </a:ext>
            </a:extLst>
          </p:cNvPr>
          <p:cNvSpPr/>
          <p:nvPr/>
        </p:nvSpPr>
        <p:spPr>
          <a:xfrm>
            <a:off x="4678796" y="6001145"/>
            <a:ext cx="217388" cy="219362"/>
          </a:xfrm>
          <a:prstGeom prst="roundRect">
            <a:avLst/>
          </a:prstGeom>
          <a:solidFill>
            <a:schemeClr val="accent5"/>
          </a:solidFill>
          <a:ln w="25400">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a:extLst>
              <a:ext uri="{FF2B5EF4-FFF2-40B4-BE49-F238E27FC236}">
                <a16:creationId xmlns:a16="http://schemas.microsoft.com/office/drawing/2014/main" id="{D4B0E578-E259-7A02-0AA5-F2DD02AB1F67}"/>
              </a:ext>
            </a:extLst>
          </p:cNvPr>
          <p:cNvSpPr/>
          <p:nvPr/>
        </p:nvSpPr>
        <p:spPr>
          <a:xfrm>
            <a:off x="4972065" y="6001145"/>
            <a:ext cx="217388" cy="219362"/>
          </a:xfrm>
          <a:prstGeom prst="roundRect">
            <a:avLst/>
          </a:prstGeom>
          <a:solidFill>
            <a:schemeClr val="accent5"/>
          </a:solidFill>
          <a:ln w="25400">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a:extLst>
              <a:ext uri="{FF2B5EF4-FFF2-40B4-BE49-F238E27FC236}">
                <a16:creationId xmlns:a16="http://schemas.microsoft.com/office/drawing/2014/main" id="{C0948D1A-EC1A-C071-0914-747F96F07BBE}"/>
              </a:ext>
            </a:extLst>
          </p:cNvPr>
          <p:cNvSpPr/>
          <p:nvPr/>
        </p:nvSpPr>
        <p:spPr>
          <a:xfrm>
            <a:off x="5260530" y="6007426"/>
            <a:ext cx="217388" cy="219362"/>
          </a:xfrm>
          <a:prstGeom prst="roundRect">
            <a:avLst/>
          </a:prstGeom>
          <a:solidFill>
            <a:schemeClr val="accent1">
              <a:lumMod val="60000"/>
              <a:lumOff val="40000"/>
            </a:schemeClr>
          </a:solidFill>
          <a:ln w="25400">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5B11C7AA-61EA-5C73-CAFC-A46E23170A0E}"/>
              </a:ext>
            </a:extLst>
          </p:cNvPr>
          <p:cNvCxnSpPr/>
          <p:nvPr/>
        </p:nvCxnSpPr>
        <p:spPr>
          <a:xfrm>
            <a:off x="3787898" y="5890215"/>
            <a:ext cx="17812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74420D85-659E-62F7-6B50-21A1022AAFF9}"/>
              </a:ext>
            </a:extLst>
          </p:cNvPr>
          <p:cNvSpPr txBox="1"/>
          <p:nvPr/>
        </p:nvSpPr>
        <p:spPr>
          <a:xfrm>
            <a:off x="4987782" y="5319922"/>
            <a:ext cx="517545" cy="461665"/>
          </a:xfrm>
          <a:prstGeom prst="rect">
            <a:avLst/>
          </a:prstGeom>
          <a:noFill/>
        </p:spPr>
        <p:txBody>
          <a:bodyPr wrap="square" rtlCol="0">
            <a:spAutoFit/>
          </a:bodyPr>
          <a:lstStyle/>
          <a:p>
            <a:pPr algn="l"/>
            <a:r>
              <a:rPr lang="en-US" sz="2400" dirty="0">
                <a:latin typeface="Helvetica" pitchFamily="2" charset="0"/>
              </a:rPr>
              <a:t>…</a:t>
            </a:r>
          </a:p>
        </p:txBody>
      </p:sp>
      <p:cxnSp>
        <p:nvCxnSpPr>
          <p:cNvPr id="54" name="Straight Connector 53">
            <a:extLst>
              <a:ext uri="{FF2B5EF4-FFF2-40B4-BE49-F238E27FC236}">
                <a16:creationId xmlns:a16="http://schemas.microsoft.com/office/drawing/2014/main" id="{8C8EAD95-9AD6-E04D-397E-2BD92EB869B0}"/>
              </a:ext>
            </a:extLst>
          </p:cNvPr>
          <p:cNvCxnSpPr/>
          <p:nvPr/>
        </p:nvCxnSpPr>
        <p:spPr>
          <a:xfrm>
            <a:off x="3787897" y="5558607"/>
            <a:ext cx="17812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1F00DA6E-C166-4D47-3F4E-4ACEA14B7B72}"/>
              </a:ext>
            </a:extLst>
          </p:cNvPr>
          <p:cNvSpPr txBox="1"/>
          <p:nvPr/>
        </p:nvSpPr>
        <p:spPr>
          <a:xfrm>
            <a:off x="7995054" y="4819353"/>
            <a:ext cx="3237232" cy="461665"/>
          </a:xfrm>
          <a:prstGeom prst="rect">
            <a:avLst/>
          </a:prstGeom>
          <a:noFill/>
        </p:spPr>
        <p:txBody>
          <a:bodyPr wrap="square" rtlCol="0">
            <a:spAutoFit/>
          </a:bodyPr>
          <a:lstStyle/>
          <a:p>
            <a:pPr algn="ctr"/>
            <a:r>
              <a:rPr lang="en-US" sz="2400" dirty="0">
                <a:latin typeface="Helvetica" pitchFamily="2" charset="0"/>
              </a:rPr>
              <a:t>Static buffer allocation</a:t>
            </a:r>
          </a:p>
        </p:txBody>
      </p:sp>
      <p:sp>
        <p:nvSpPr>
          <p:cNvPr id="56" name="TextBox 55">
            <a:extLst>
              <a:ext uri="{FF2B5EF4-FFF2-40B4-BE49-F238E27FC236}">
                <a16:creationId xmlns:a16="http://schemas.microsoft.com/office/drawing/2014/main" id="{93EA8C5E-9A5E-CD71-9E9A-16C333E515A3}"/>
              </a:ext>
            </a:extLst>
          </p:cNvPr>
          <p:cNvSpPr txBox="1"/>
          <p:nvPr/>
        </p:nvSpPr>
        <p:spPr>
          <a:xfrm>
            <a:off x="7735022" y="5585646"/>
            <a:ext cx="3934987" cy="830997"/>
          </a:xfrm>
          <a:prstGeom prst="rect">
            <a:avLst/>
          </a:prstGeom>
          <a:noFill/>
        </p:spPr>
        <p:txBody>
          <a:bodyPr wrap="square" rtlCol="0">
            <a:spAutoFit/>
          </a:bodyPr>
          <a:lstStyle/>
          <a:p>
            <a:pPr algn="ctr"/>
            <a:r>
              <a:rPr lang="en-US" sz="2400" dirty="0">
                <a:solidFill>
                  <a:srgbClr val="C00000"/>
                </a:solidFill>
                <a:latin typeface="Helvetica" pitchFamily="2" charset="0"/>
              </a:rPr>
              <a:t>Dynamic</a:t>
            </a:r>
            <a:r>
              <a:rPr lang="en-US" sz="2400" dirty="0">
                <a:latin typeface="Helvetica" pitchFamily="2" charset="0"/>
              </a:rPr>
              <a:t> buffer allocation</a:t>
            </a:r>
          </a:p>
          <a:p>
            <a:pPr algn="ctr"/>
            <a:r>
              <a:rPr lang="en-US" sz="2400" dirty="0">
                <a:latin typeface="Helvetica" pitchFamily="2" charset="0"/>
              </a:rPr>
              <a:t>(statistical multiplexing)</a:t>
            </a:r>
          </a:p>
        </p:txBody>
      </p:sp>
      <p:cxnSp>
        <p:nvCxnSpPr>
          <p:cNvPr id="57" name="Straight Connector 56">
            <a:extLst>
              <a:ext uri="{FF2B5EF4-FFF2-40B4-BE49-F238E27FC236}">
                <a16:creationId xmlns:a16="http://schemas.microsoft.com/office/drawing/2014/main" id="{5E118F94-582D-C1A2-6059-C7F74173C02D}"/>
              </a:ext>
            </a:extLst>
          </p:cNvPr>
          <p:cNvCxnSpPr>
            <a:cxnSpLocks/>
          </p:cNvCxnSpPr>
          <p:nvPr/>
        </p:nvCxnSpPr>
        <p:spPr>
          <a:xfrm flipV="1">
            <a:off x="4567623" y="5102794"/>
            <a:ext cx="0" cy="43425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AAF968D-33C8-9AB6-D792-F394A2F81708}"/>
              </a:ext>
            </a:extLst>
          </p:cNvPr>
          <p:cNvCxnSpPr>
            <a:cxnSpLocks/>
          </p:cNvCxnSpPr>
          <p:nvPr/>
        </p:nvCxnSpPr>
        <p:spPr>
          <a:xfrm>
            <a:off x="4567623" y="5117002"/>
            <a:ext cx="100148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4" name="Rounded Rectangle 63">
            <a:extLst>
              <a:ext uri="{FF2B5EF4-FFF2-40B4-BE49-F238E27FC236}">
                <a16:creationId xmlns:a16="http://schemas.microsoft.com/office/drawing/2014/main" id="{F4D589C1-D058-369E-0893-E5F3CA743C43}"/>
              </a:ext>
            </a:extLst>
          </p:cNvPr>
          <p:cNvSpPr/>
          <p:nvPr/>
        </p:nvSpPr>
        <p:spPr>
          <a:xfrm>
            <a:off x="4435000" y="4750697"/>
            <a:ext cx="217388" cy="219362"/>
          </a:xfrm>
          <a:prstGeom prst="roundRect">
            <a:avLst/>
          </a:prstGeom>
          <a:solidFill>
            <a:schemeClr val="accent6">
              <a:lumMod val="60000"/>
              <a:lumOff val="40000"/>
            </a:schemeClr>
          </a:solidFill>
          <a:ln w="25400">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a:extLst>
              <a:ext uri="{FF2B5EF4-FFF2-40B4-BE49-F238E27FC236}">
                <a16:creationId xmlns:a16="http://schemas.microsoft.com/office/drawing/2014/main" id="{9CFB3B9C-866B-C031-DBC4-F314ACEA8158}"/>
              </a:ext>
            </a:extLst>
          </p:cNvPr>
          <p:cNvSpPr/>
          <p:nvPr/>
        </p:nvSpPr>
        <p:spPr>
          <a:xfrm>
            <a:off x="4156135" y="4752979"/>
            <a:ext cx="217388" cy="219362"/>
          </a:xfrm>
          <a:prstGeom prst="roundRect">
            <a:avLst/>
          </a:prstGeom>
          <a:solidFill>
            <a:schemeClr val="accent6">
              <a:lumMod val="60000"/>
              <a:lumOff val="40000"/>
            </a:schemeClr>
          </a:solidFill>
          <a:ln w="25400">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a:extLst>
              <a:ext uri="{FF2B5EF4-FFF2-40B4-BE49-F238E27FC236}">
                <a16:creationId xmlns:a16="http://schemas.microsoft.com/office/drawing/2014/main" id="{AE32A0B3-886F-BF18-B423-7D6A483B927E}"/>
              </a:ext>
            </a:extLst>
          </p:cNvPr>
          <p:cNvSpPr/>
          <p:nvPr/>
        </p:nvSpPr>
        <p:spPr>
          <a:xfrm>
            <a:off x="3877270" y="4754530"/>
            <a:ext cx="217388" cy="219362"/>
          </a:xfrm>
          <a:prstGeom prst="roundRect">
            <a:avLst/>
          </a:prstGeom>
          <a:solidFill>
            <a:schemeClr val="accent6">
              <a:lumMod val="60000"/>
              <a:lumOff val="40000"/>
            </a:schemeClr>
          </a:solidFill>
          <a:ln w="25400">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a:extLst>
              <a:ext uri="{FF2B5EF4-FFF2-40B4-BE49-F238E27FC236}">
                <a16:creationId xmlns:a16="http://schemas.microsoft.com/office/drawing/2014/main" id="{F7615A7F-D485-1BB2-4D8A-B7D8B17C9B2A}"/>
              </a:ext>
            </a:extLst>
          </p:cNvPr>
          <p:cNvSpPr/>
          <p:nvPr/>
        </p:nvSpPr>
        <p:spPr>
          <a:xfrm>
            <a:off x="4227860" y="5216689"/>
            <a:ext cx="217388" cy="219362"/>
          </a:xfrm>
          <a:prstGeom prst="roundRect">
            <a:avLst/>
          </a:prstGeom>
          <a:solidFill>
            <a:schemeClr val="accent6">
              <a:lumMod val="60000"/>
              <a:lumOff val="40000"/>
            </a:schemeClr>
          </a:solidFill>
          <a:ln w="25400">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a:extLst>
              <a:ext uri="{FF2B5EF4-FFF2-40B4-BE49-F238E27FC236}">
                <a16:creationId xmlns:a16="http://schemas.microsoft.com/office/drawing/2014/main" id="{716E7066-5BD3-39CC-2C44-737D0D614985}"/>
              </a:ext>
            </a:extLst>
          </p:cNvPr>
          <p:cNvSpPr/>
          <p:nvPr/>
        </p:nvSpPr>
        <p:spPr>
          <a:xfrm>
            <a:off x="3948995" y="5218240"/>
            <a:ext cx="217388" cy="219362"/>
          </a:xfrm>
          <a:prstGeom prst="roundRect">
            <a:avLst/>
          </a:prstGeom>
          <a:solidFill>
            <a:schemeClr val="accent6">
              <a:lumMod val="60000"/>
              <a:lumOff val="40000"/>
            </a:schemeClr>
          </a:solidFill>
          <a:ln w="25400">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576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43"/>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57"/>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9"/>
                                        </p:tgtEl>
                                        <p:attrNameLst>
                                          <p:attrName>style.visibility</p:attrName>
                                        </p:attrNameLst>
                                      </p:cBhvr>
                                      <p:to>
                                        <p:strVal val="visible"/>
                                      </p:to>
                                    </p:set>
                                  </p:childTnLst>
                                </p:cTn>
                              </p:par>
                              <p:par>
                                <p:cTn id="87" presetID="9" presetClass="entr" presetSubtype="0" fill="hold" grpId="0" nodeType="withEffect">
                                  <p:stCondLst>
                                    <p:cond delay="0"/>
                                  </p:stCondLst>
                                  <p:childTnLst>
                                    <p:set>
                                      <p:cBhvr>
                                        <p:cTn id="88" dur="1" fill="hold">
                                          <p:stCondLst>
                                            <p:cond delay="0"/>
                                          </p:stCondLst>
                                        </p:cTn>
                                        <p:tgtEl>
                                          <p:spTgt spid="64"/>
                                        </p:tgtEl>
                                        <p:attrNameLst>
                                          <p:attrName>style.visibility</p:attrName>
                                        </p:attrNameLst>
                                      </p:cBhvr>
                                      <p:to>
                                        <p:strVal val="visible"/>
                                      </p:to>
                                    </p:set>
                                    <p:animEffect transition="in" filter="dissolve">
                                      <p:cBhvr>
                                        <p:cTn id="89" dur="500"/>
                                        <p:tgtEl>
                                          <p:spTgt spid="64"/>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dissolve">
                                      <p:cBhvr>
                                        <p:cTn id="92" dur="500"/>
                                        <p:tgtEl>
                                          <p:spTgt spid="65"/>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66"/>
                                        </p:tgtEl>
                                        <p:attrNameLst>
                                          <p:attrName>style.visibility</p:attrName>
                                        </p:attrNameLst>
                                      </p:cBhvr>
                                      <p:to>
                                        <p:strVal val="visible"/>
                                      </p:to>
                                    </p:set>
                                    <p:animEffect transition="in" filter="dissolve">
                                      <p:cBhvr>
                                        <p:cTn id="95" dur="500"/>
                                        <p:tgtEl>
                                          <p:spTgt spid="66"/>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68"/>
                                        </p:tgtEl>
                                        <p:attrNameLst>
                                          <p:attrName>style.visibility</p:attrName>
                                        </p:attrNameLst>
                                      </p:cBhvr>
                                      <p:to>
                                        <p:strVal val="visible"/>
                                      </p:to>
                                    </p:set>
                                    <p:animEffect transition="in" filter="dissolve">
                                      <p:cBhvr>
                                        <p:cTn id="98" dur="500"/>
                                        <p:tgtEl>
                                          <p:spTgt spid="68"/>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dissolve">
                                      <p:cBhvr>
                                        <p:cTn id="101" dur="500"/>
                                        <p:tgtEl>
                                          <p:spTgt spid="69"/>
                                        </p:tgtEl>
                                      </p:cBhvr>
                                    </p:animEffec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animBg="1"/>
      <p:bldP spid="10" grpId="0" animBg="1"/>
      <p:bldP spid="11" grpId="0" animBg="1"/>
      <p:bldP spid="12" grpId="0"/>
      <p:bldP spid="13" grpId="0" animBg="1"/>
      <p:bldP spid="14" grpId="0"/>
      <p:bldP spid="15" grpId="0"/>
      <p:bldP spid="16" grpId="0"/>
      <p:bldP spid="17" grpId="0"/>
      <p:bldP spid="18" grpId="0"/>
      <p:bldP spid="19" grpId="0"/>
      <p:bldP spid="20" grpId="0"/>
      <p:bldP spid="21" grpId="0" animBg="1"/>
      <p:bldP spid="22" grpId="0"/>
      <p:bldP spid="36" grpId="0" animBg="1"/>
      <p:bldP spid="37" grpId="0" animBg="1"/>
      <p:bldP spid="38" grpId="0" animBg="1"/>
      <p:bldP spid="39" grpId="0" animBg="1"/>
      <p:bldP spid="40" grpId="0" animBg="1"/>
      <p:bldP spid="49" grpId="0" animBg="1"/>
      <p:bldP spid="50" grpId="0" animBg="1"/>
      <p:bldP spid="51" grpId="0" animBg="1"/>
      <p:bldP spid="53" grpId="0"/>
      <p:bldP spid="55" grpId="0"/>
      <p:bldP spid="56" grpId="0"/>
      <p:bldP spid="64" grpId="0" animBg="1"/>
      <p:bldP spid="65" grpId="0" animBg="1"/>
      <p:bldP spid="66" grpId="0" animBg="1"/>
      <p:bldP spid="68" grpId="0" animBg="1"/>
      <p:bldP spid="6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7EB9C0-5671-E14C-B425-545D926C8228}"/>
              </a:ext>
            </a:extLst>
          </p:cNvPr>
          <p:cNvPicPr>
            <a:picLocks noChangeAspect="1"/>
          </p:cNvPicPr>
          <p:nvPr/>
        </p:nvPicPr>
        <p:blipFill>
          <a:blip r:embed="rId2"/>
          <a:stretch>
            <a:fillRect/>
          </a:stretch>
        </p:blipFill>
        <p:spPr>
          <a:xfrm>
            <a:off x="569236" y="1006798"/>
            <a:ext cx="11053527" cy="4667250"/>
          </a:xfrm>
          <a:prstGeom prst="rect">
            <a:avLst/>
          </a:prstGeom>
        </p:spPr>
      </p:pic>
      <p:sp>
        <p:nvSpPr>
          <p:cNvPr id="2" name="Title 1">
            <a:extLst>
              <a:ext uri="{FF2B5EF4-FFF2-40B4-BE49-F238E27FC236}">
                <a16:creationId xmlns:a16="http://schemas.microsoft.com/office/drawing/2014/main" id="{5608BBD9-7240-DA44-A5C5-F17EA7F79BF8}"/>
              </a:ext>
            </a:extLst>
          </p:cNvPr>
          <p:cNvSpPr>
            <a:spLocks noGrp="1"/>
          </p:cNvSpPr>
          <p:nvPr>
            <p:ph type="title"/>
          </p:nvPr>
        </p:nvSpPr>
        <p:spPr/>
        <p:txBody>
          <a:bodyPr/>
          <a:lstStyle/>
          <a:p>
            <a:r>
              <a:rPr lang="en-US" dirty="0"/>
              <a:t>(3) Buffer Pressure</a:t>
            </a:r>
          </a:p>
        </p:txBody>
      </p:sp>
      <p:sp>
        <p:nvSpPr>
          <p:cNvPr id="5" name="TextBox 4">
            <a:extLst>
              <a:ext uri="{FF2B5EF4-FFF2-40B4-BE49-F238E27FC236}">
                <a16:creationId xmlns:a16="http://schemas.microsoft.com/office/drawing/2014/main" id="{0E1E9941-4486-1A41-8D73-D71F32D1F336}"/>
              </a:ext>
            </a:extLst>
          </p:cNvPr>
          <p:cNvSpPr txBox="1"/>
          <p:nvPr/>
        </p:nvSpPr>
        <p:spPr>
          <a:xfrm>
            <a:off x="1423791" y="5614168"/>
            <a:ext cx="9930009" cy="1077218"/>
          </a:xfrm>
          <a:prstGeom prst="rect">
            <a:avLst/>
          </a:prstGeom>
          <a:noFill/>
        </p:spPr>
        <p:txBody>
          <a:bodyPr wrap="square" rtlCol="0">
            <a:spAutoFit/>
          </a:bodyPr>
          <a:lstStyle/>
          <a:p>
            <a:pPr algn="ctr"/>
            <a:r>
              <a:rPr lang="en-US" sz="3200" dirty="0">
                <a:solidFill>
                  <a:srgbClr val="C00000"/>
                </a:solidFill>
                <a:latin typeface="Helvetica" pitchFamily="2" charset="0"/>
              </a:rPr>
              <a:t>Shared memory </a:t>
            </a:r>
            <a:r>
              <a:rPr lang="en-US" sz="3200" dirty="0">
                <a:latin typeface="Helvetica" pitchFamily="2" charset="0"/>
              </a:rPr>
              <a:t>buffering means that queues building up on a </a:t>
            </a:r>
            <a:r>
              <a:rPr lang="en-US" sz="3200" dirty="0">
                <a:solidFill>
                  <a:srgbClr val="C00000"/>
                </a:solidFill>
                <a:latin typeface="Helvetica" pitchFamily="2" charset="0"/>
              </a:rPr>
              <a:t>different</a:t>
            </a:r>
            <a:r>
              <a:rPr lang="en-US" sz="3200" dirty="0">
                <a:latin typeface="Helvetica" pitchFamily="2" charset="0"/>
              </a:rPr>
              <a:t> port can also impact flows.</a:t>
            </a:r>
          </a:p>
        </p:txBody>
      </p:sp>
    </p:spTree>
    <p:extLst>
      <p:ext uri="{BB962C8B-B14F-4D97-AF65-F5344CB8AC3E}">
        <p14:creationId xmlns:p14="http://schemas.microsoft.com/office/powerpoint/2010/main" val="100615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EAA6-F82B-8647-A28E-3CC715A8CC44}"/>
              </a:ext>
            </a:extLst>
          </p:cNvPr>
          <p:cNvSpPr>
            <a:spLocks noGrp="1"/>
          </p:cNvSpPr>
          <p:nvPr>
            <p:ph type="title"/>
          </p:nvPr>
        </p:nvSpPr>
        <p:spPr/>
        <p:txBody>
          <a:bodyPr/>
          <a:lstStyle/>
          <a:p>
            <a:r>
              <a:rPr lang="en-US" dirty="0">
                <a:solidFill>
                  <a:srgbClr val="C00000"/>
                </a:solidFill>
              </a:rPr>
              <a:t>Need to keep queues small. </a:t>
            </a:r>
            <a:br>
              <a:rPr lang="en-US" dirty="0">
                <a:solidFill>
                  <a:srgbClr val="C00000"/>
                </a:solidFill>
              </a:rPr>
            </a:br>
            <a:r>
              <a:rPr lang="en-US" dirty="0"/>
              <a:t>Use delay-based CC?</a:t>
            </a:r>
          </a:p>
        </p:txBody>
      </p:sp>
      <p:sp>
        <p:nvSpPr>
          <p:cNvPr id="3" name="Content Placeholder 2">
            <a:extLst>
              <a:ext uri="{FF2B5EF4-FFF2-40B4-BE49-F238E27FC236}">
                <a16:creationId xmlns:a16="http://schemas.microsoft.com/office/drawing/2014/main" id="{8238C176-93EB-B748-95F2-9FB20A551409}"/>
              </a:ext>
            </a:extLst>
          </p:cNvPr>
          <p:cNvSpPr>
            <a:spLocks noGrp="1"/>
          </p:cNvSpPr>
          <p:nvPr>
            <p:ph idx="1"/>
          </p:nvPr>
        </p:nvSpPr>
        <p:spPr>
          <a:xfrm>
            <a:off x="838200" y="1825625"/>
            <a:ext cx="10515600" cy="4667250"/>
          </a:xfrm>
        </p:spPr>
        <p:txBody>
          <a:bodyPr>
            <a:normAutofit/>
          </a:bodyPr>
          <a:lstStyle/>
          <a:p>
            <a:r>
              <a:rPr lang="en-US" dirty="0"/>
              <a:t>Keep just a few packets in queues by observing </a:t>
            </a:r>
            <a:r>
              <a:rPr lang="en-US" dirty="0">
                <a:solidFill>
                  <a:srgbClr val="C00000"/>
                </a:solidFill>
              </a:rPr>
              <a:t>delays</a:t>
            </a:r>
          </a:p>
          <a:p>
            <a:endParaRPr lang="en-US" dirty="0">
              <a:solidFill>
                <a:srgbClr val="C00000"/>
              </a:solidFill>
            </a:endParaRPr>
          </a:p>
          <a:p>
            <a:pPr marL="0" indent="0">
              <a:buNone/>
            </a:pPr>
            <a:endParaRPr lang="en-US" dirty="0">
              <a:solidFill>
                <a:srgbClr val="C00000"/>
              </a:solidFill>
            </a:endParaRPr>
          </a:p>
          <a:p>
            <a:r>
              <a:rPr lang="en-US" dirty="0"/>
              <a:t>Adjust window such that only a few packets are in queue</a:t>
            </a:r>
          </a:p>
          <a:p>
            <a:endParaRPr lang="en-US" dirty="0"/>
          </a:p>
          <a:p>
            <a:endParaRPr lang="en-US" dirty="0"/>
          </a:p>
          <a:p>
            <a:r>
              <a:rPr lang="en-US" dirty="0">
                <a:solidFill>
                  <a:srgbClr val="C00000"/>
                </a:solidFill>
              </a:rPr>
              <a:t>RTT estimates need to be very accurate and precise</a:t>
            </a:r>
          </a:p>
          <a:p>
            <a:pPr lvl="1"/>
            <a:r>
              <a:rPr lang="en-US" dirty="0"/>
              <a:t>Difficult in low-RTT data centers. </a:t>
            </a:r>
          </a:p>
          <a:p>
            <a:pPr lvl="1"/>
            <a:r>
              <a:rPr lang="en-US" dirty="0"/>
              <a:t>Challenges: Software queueing &amp; scheduling delays. Timer tick res</a:t>
            </a:r>
          </a:p>
          <a:p>
            <a:endParaRPr lang="en-US" dirty="0"/>
          </a:p>
          <a:p>
            <a:pPr marL="0" indent="0">
              <a:buNone/>
            </a:pPr>
            <a:endParaRPr lang="en-US" dirty="0"/>
          </a:p>
        </p:txBody>
      </p:sp>
      <p:pic>
        <p:nvPicPr>
          <p:cNvPr id="4" name="Picture 3">
            <a:extLst>
              <a:ext uri="{FF2B5EF4-FFF2-40B4-BE49-F238E27FC236}">
                <a16:creationId xmlns:a16="http://schemas.microsoft.com/office/drawing/2014/main" id="{1412556F-E592-DA4B-9203-7DF4B5A29BB2}"/>
              </a:ext>
            </a:extLst>
          </p:cNvPr>
          <p:cNvPicPr>
            <a:picLocks noChangeAspect="1"/>
          </p:cNvPicPr>
          <p:nvPr/>
        </p:nvPicPr>
        <p:blipFill>
          <a:blip r:embed="rId2"/>
          <a:stretch>
            <a:fillRect/>
          </a:stretch>
        </p:blipFill>
        <p:spPr>
          <a:xfrm>
            <a:off x="595746" y="2374960"/>
            <a:ext cx="11374582" cy="715191"/>
          </a:xfrm>
          <a:prstGeom prst="rect">
            <a:avLst/>
          </a:prstGeom>
        </p:spPr>
      </p:pic>
      <p:pic>
        <p:nvPicPr>
          <p:cNvPr id="5" name="Picture 4">
            <a:extLst>
              <a:ext uri="{FF2B5EF4-FFF2-40B4-BE49-F238E27FC236}">
                <a16:creationId xmlns:a16="http://schemas.microsoft.com/office/drawing/2014/main" id="{0C8F660F-9913-1441-ACC0-EDFD43AAA48D}"/>
              </a:ext>
            </a:extLst>
          </p:cNvPr>
          <p:cNvPicPr>
            <a:picLocks noChangeAspect="1"/>
          </p:cNvPicPr>
          <p:nvPr/>
        </p:nvPicPr>
        <p:blipFill>
          <a:blip r:embed="rId3"/>
          <a:stretch>
            <a:fillRect/>
          </a:stretch>
        </p:blipFill>
        <p:spPr>
          <a:xfrm>
            <a:off x="4000993" y="3863508"/>
            <a:ext cx="3417455" cy="591483"/>
          </a:xfrm>
          <a:prstGeom prst="rect">
            <a:avLst/>
          </a:prstGeom>
        </p:spPr>
      </p:pic>
    </p:spTree>
    <p:extLst>
      <p:ext uri="{BB962C8B-B14F-4D97-AF65-F5344CB8AC3E}">
        <p14:creationId xmlns:p14="http://schemas.microsoft.com/office/powerpoint/2010/main" val="247247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798A6-D96F-E247-8B3B-9F4951AFBEA5}"/>
              </a:ext>
            </a:extLst>
          </p:cNvPr>
          <p:cNvSpPr>
            <a:spLocks noGrp="1"/>
          </p:cNvSpPr>
          <p:nvPr>
            <p:ph type="title"/>
          </p:nvPr>
        </p:nvSpPr>
        <p:spPr/>
        <p:txBody>
          <a:bodyPr/>
          <a:lstStyle/>
          <a:p>
            <a:r>
              <a:rPr lang="en-US" dirty="0"/>
              <a:t>Data Center TCP (DCTCP)</a:t>
            </a:r>
          </a:p>
        </p:txBody>
      </p:sp>
      <p:sp>
        <p:nvSpPr>
          <p:cNvPr id="3" name="Text Placeholder 2">
            <a:extLst>
              <a:ext uri="{FF2B5EF4-FFF2-40B4-BE49-F238E27FC236}">
                <a16:creationId xmlns:a16="http://schemas.microsoft.com/office/drawing/2014/main" id="{904FCEDE-FF42-9449-8308-6ED1EB6B0EBB}"/>
              </a:ext>
            </a:extLst>
          </p:cNvPr>
          <p:cNvSpPr>
            <a:spLocks noGrp="1"/>
          </p:cNvSpPr>
          <p:nvPr>
            <p:ph type="body" idx="1"/>
          </p:nvPr>
        </p:nvSpPr>
        <p:spPr/>
        <p:txBody>
          <a:bodyPr/>
          <a:lstStyle/>
          <a:p>
            <a:r>
              <a:rPr lang="en-US" dirty="0"/>
              <a:t>Design of the congestion control algorithm</a:t>
            </a:r>
          </a:p>
          <a:p>
            <a:endParaRPr lang="en-US" dirty="0"/>
          </a:p>
        </p:txBody>
      </p:sp>
    </p:spTree>
    <p:extLst>
      <p:ext uri="{BB962C8B-B14F-4D97-AF65-F5344CB8AC3E}">
        <p14:creationId xmlns:p14="http://schemas.microsoft.com/office/powerpoint/2010/main" val="3642712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48F4-702F-A341-86DB-611C7B258177}"/>
              </a:ext>
            </a:extLst>
          </p:cNvPr>
          <p:cNvSpPr>
            <a:spLocks noGrp="1"/>
          </p:cNvSpPr>
          <p:nvPr>
            <p:ph type="title"/>
          </p:nvPr>
        </p:nvSpPr>
        <p:spPr/>
        <p:txBody>
          <a:bodyPr/>
          <a:lstStyle/>
          <a:p>
            <a:r>
              <a:rPr lang="en-US" dirty="0"/>
              <a:t>Review: TCP congestion control</a:t>
            </a:r>
          </a:p>
        </p:txBody>
      </p:sp>
      <p:sp>
        <p:nvSpPr>
          <p:cNvPr id="3" name="Content Placeholder 2">
            <a:extLst>
              <a:ext uri="{FF2B5EF4-FFF2-40B4-BE49-F238E27FC236}">
                <a16:creationId xmlns:a16="http://schemas.microsoft.com/office/drawing/2014/main" id="{A8585458-E21F-304A-A2BB-A226763DBAE7}"/>
              </a:ext>
            </a:extLst>
          </p:cNvPr>
          <p:cNvSpPr>
            <a:spLocks noGrp="1"/>
          </p:cNvSpPr>
          <p:nvPr>
            <p:ph idx="1"/>
          </p:nvPr>
        </p:nvSpPr>
        <p:spPr/>
        <p:txBody>
          <a:bodyPr>
            <a:normAutofit/>
          </a:bodyPr>
          <a:lstStyle/>
          <a:p>
            <a:r>
              <a:rPr lang="en-US" dirty="0"/>
              <a:t>Keep some </a:t>
            </a:r>
            <a:r>
              <a:rPr lang="en-US" dirty="0">
                <a:solidFill>
                  <a:srgbClr val="C00000"/>
                </a:solidFill>
              </a:rPr>
              <a:t>in-flight</a:t>
            </a:r>
            <a:r>
              <a:rPr lang="en-US" dirty="0"/>
              <a:t> (un-</a:t>
            </a:r>
            <a:r>
              <a:rPr lang="en-US" dirty="0" err="1"/>
              <a:t>ACK’ed</a:t>
            </a:r>
            <a:r>
              <a:rPr lang="en-US" dirty="0"/>
              <a:t>) packets: </a:t>
            </a:r>
            <a:r>
              <a:rPr lang="en-US" dirty="0">
                <a:solidFill>
                  <a:srgbClr val="C00000"/>
                </a:solidFill>
              </a:rPr>
              <a:t>congestion window</a:t>
            </a:r>
          </a:p>
          <a:p>
            <a:endParaRPr lang="en-US" dirty="0"/>
          </a:p>
          <a:p>
            <a:r>
              <a:rPr lang="en-US" dirty="0"/>
              <a:t>Adjust window based on several algorithms: TCP New Reno:</a:t>
            </a:r>
          </a:p>
          <a:p>
            <a:pPr lvl="1"/>
            <a:r>
              <a:rPr lang="en-US" dirty="0"/>
              <a:t>Startup: slow start</a:t>
            </a:r>
          </a:p>
          <a:p>
            <a:pPr lvl="1"/>
            <a:r>
              <a:rPr lang="en-US" dirty="0"/>
              <a:t>Steady state: AIMD</a:t>
            </a:r>
          </a:p>
          <a:p>
            <a:pPr lvl="1"/>
            <a:r>
              <a:rPr lang="en-US" dirty="0"/>
              <a:t>Loss: fast retransmission, fast recovery</a:t>
            </a:r>
          </a:p>
          <a:p>
            <a:pPr lvl="1"/>
            <a:endParaRPr lang="en-US" dirty="0"/>
          </a:p>
          <a:p>
            <a:r>
              <a:rPr lang="en-US" dirty="0"/>
              <a:t>Main question for this lecture:</a:t>
            </a:r>
          </a:p>
          <a:p>
            <a:pPr lvl="1"/>
            <a:r>
              <a:rPr lang="en-US" dirty="0">
                <a:solidFill>
                  <a:srgbClr val="C00000"/>
                </a:solidFill>
              </a:rPr>
              <a:t>(How) should this design change for data centers?</a:t>
            </a:r>
          </a:p>
          <a:p>
            <a:endParaRPr lang="en-US" dirty="0"/>
          </a:p>
        </p:txBody>
      </p:sp>
    </p:spTree>
    <p:extLst>
      <p:ext uri="{BB962C8B-B14F-4D97-AF65-F5344CB8AC3E}">
        <p14:creationId xmlns:p14="http://schemas.microsoft.com/office/powerpoint/2010/main" val="2412454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4CCBD-4A27-6442-BB71-ED866F199BB0}"/>
              </a:ext>
            </a:extLst>
          </p:cNvPr>
          <p:cNvSpPr>
            <a:spLocks noGrp="1"/>
          </p:cNvSpPr>
          <p:nvPr>
            <p:ph type="title"/>
          </p:nvPr>
        </p:nvSpPr>
        <p:spPr/>
        <p:txBody>
          <a:bodyPr/>
          <a:lstStyle/>
          <a:p>
            <a:r>
              <a:rPr lang="en-US" dirty="0"/>
              <a:t>Behavior of Additive Increase</a:t>
            </a:r>
          </a:p>
        </p:txBody>
      </p:sp>
      <p:cxnSp>
        <p:nvCxnSpPr>
          <p:cNvPr id="4" name="Straight Arrow Connector 3">
            <a:extLst>
              <a:ext uri="{FF2B5EF4-FFF2-40B4-BE49-F238E27FC236}">
                <a16:creationId xmlns:a16="http://schemas.microsoft.com/office/drawing/2014/main" id="{535BDA53-813F-104B-A560-A6F549B88A04}"/>
              </a:ext>
            </a:extLst>
          </p:cNvPr>
          <p:cNvCxnSpPr>
            <a:cxnSpLocks/>
          </p:cNvCxnSpPr>
          <p:nvPr/>
        </p:nvCxnSpPr>
        <p:spPr>
          <a:xfrm flipV="1">
            <a:off x="2128838" y="2494546"/>
            <a:ext cx="0" cy="370046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FD50E337-9895-C24A-B030-44E2397F065B}"/>
              </a:ext>
            </a:extLst>
          </p:cNvPr>
          <p:cNvCxnSpPr>
            <a:cxnSpLocks/>
          </p:cNvCxnSpPr>
          <p:nvPr/>
        </p:nvCxnSpPr>
        <p:spPr>
          <a:xfrm>
            <a:off x="2114550" y="6195013"/>
            <a:ext cx="8943975"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Freeform 5">
            <a:extLst>
              <a:ext uri="{FF2B5EF4-FFF2-40B4-BE49-F238E27FC236}">
                <a16:creationId xmlns:a16="http://schemas.microsoft.com/office/drawing/2014/main" id="{E9C775F0-CAF6-FE45-8F10-F3C9EB7E9CB3}"/>
              </a:ext>
            </a:extLst>
          </p:cNvPr>
          <p:cNvSpPr/>
          <p:nvPr/>
        </p:nvSpPr>
        <p:spPr>
          <a:xfrm>
            <a:off x="2128838" y="3323221"/>
            <a:ext cx="2543175" cy="2686050"/>
          </a:xfrm>
          <a:custGeom>
            <a:avLst/>
            <a:gdLst>
              <a:gd name="connsiteX0" fmla="*/ 0 w 2543175"/>
              <a:gd name="connsiteY0" fmla="*/ 2686050 h 2686050"/>
              <a:gd name="connsiteX1" fmla="*/ 1157287 w 2543175"/>
              <a:gd name="connsiteY1" fmla="*/ 2314575 h 2686050"/>
              <a:gd name="connsiteX2" fmla="*/ 2028825 w 2543175"/>
              <a:gd name="connsiteY2" fmla="*/ 1571625 h 2686050"/>
              <a:gd name="connsiteX3" fmla="*/ 2543175 w 2543175"/>
              <a:gd name="connsiteY3" fmla="*/ 0 h 2686050"/>
            </a:gdLst>
            <a:ahLst/>
            <a:cxnLst>
              <a:cxn ang="0">
                <a:pos x="connsiteX0" y="connsiteY0"/>
              </a:cxn>
              <a:cxn ang="0">
                <a:pos x="connsiteX1" y="connsiteY1"/>
              </a:cxn>
              <a:cxn ang="0">
                <a:pos x="connsiteX2" y="connsiteY2"/>
              </a:cxn>
              <a:cxn ang="0">
                <a:pos x="connsiteX3" y="connsiteY3"/>
              </a:cxn>
            </a:cxnLst>
            <a:rect l="l" t="t" r="r" b="b"/>
            <a:pathLst>
              <a:path w="2543175" h="2686050">
                <a:moveTo>
                  <a:pt x="0" y="2686050"/>
                </a:moveTo>
                <a:cubicBezTo>
                  <a:pt x="409575" y="2593181"/>
                  <a:pt x="819150" y="2500312"/>
                  <a:pt x="1157287" y="2314575"/>
                </a:cubicBezTo>
                <a:cubicBezTo>
                  <a:pt x="1495425" y="2128837"/>
                  <a:pt x="1797844" y="1957387"/>
                  <a:pt x="2028825" y="1571625"/>
                </a:cubicBezTo>
                <a:cubicBezTo>
                  <a:pt x="2259806" y="1185863"/>
                  <a:pt x="2401490" y="592931"/>
                  <a:pt x="2543175" y="0"/>
                </a:cubicBezTo>
              </a:path>
            </a:pathLst>
          </a:custGeom>
          <a:noFill/>
          <a:ln w="50800">
            <a:solidFill>
              <a:schemeClr val="tx1"/>
            </a:solidFill>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0CE9CEFD-B3CF-2242-B357-296D225C3BD7}"/>
              </a:ext>
            </a:extLst>
          </p:cNvPr>
          <p:cNvCxnSpPr>
            <a:cxnSpLocks/>
            <a:stCxn id="6" idx="3"/>
          </p:cNvCxnSpPr>
          <p:nvPr/>
        </p:nvCxnSpPr>
        <p:spPr>
          <a:xfrm>
            <a:off x="4672013" y="3323221"/>
            <a:ext cx="42862" cy="272891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67A096A-5950-6A43-B398-EAE439E4A559}"/>
              </a:ext>
            </a:extLst>
          </p:cNvPr>
          <p:cNvCxnSpPr>
            <a:cxnSpLocks/>
          </p:cNvCxnSpPr>
          <p:nvPr/>
        </p:nvCxnSpPr>
        <p:spPr>
          <a:xfrm flipV="1">
            <a:off x="2128838" y="6015700"/>
            <a:ext cx="6918909" cy="7860"/>
          </a:xfrm>
          <a:prstGeom prst="line">
            <a:avLst/>
          </a:prstGeom>
          <a:ln w="508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7C7268E-0D2C-5F40-A0B9-0390C2839CC8}"/>
              </a:ext>
            </a:extLst>
          </p:cNvPr>
          <p:cNvSpPr txBox="1"/>
          <p:nvPr/>
        </p:nvSpPr>
        <p:spPr>
          <a:xfrm>
            <a:off x="952501" y="5799603"/>
            <a:ext cx="1133475" cy="369332"/>
          </a:xfrm>
          <a:prstGeom prst="rect">
            <a:avLst/>
          </a:prstGeom>
          <a:noFill/>
        </p:spPr>
        <p:txBody>
          <a:bodyPr wrap="square" rtlCol="0">
            <a:spAutoFit/>
          </a:bodyPr>
          <a:lstStyle/>
          <a:p>
            <a:pPr algn="r"/>
            <a:r>
              <a:rPr lang="en-US" dirty="0">
                <a:latin typeface="Helvetica" pitchFamily="2" charset="0"/>
              </a:rPr>
              <a:t>1K</a:t>
            </a:r>
          </a:p>
        </p:txBody>
      </p:sp>
      <p:sp>
        <p:nvSpPr>
          <p:cNvPr id="14" name="TextBox 13">
            <a:extLst>
              <a:ext uri="{FF2B5EF4-FFF2-40B4-BE49-F238E27FC236}">
                <a16:creationId xmlns:a16="http://schemas.microsoft.com/office/drawing/2014/main" id="{93FAE71D-EF1C-0244-9B29-BD0E22F18B85}"/>
              </a:ext>
            </a:extLst>
          </p:cNvPr>
          <p:cNvSpPr txBox="1"/>
          <p:nvPr/>
        </p:nvSpPr>
        <p:spPr>
          <a:xfrm>
            <a:off x="5155406" y="6337893"/>
            <a:ext cx="1881187" cy="461665"/>
          </a:xfrm>
          <a:prstGeom prst="rect">
            <a:avLst/>
          </a:prstGeom>
          <a:noFill/>
        </p:spPr>
        <p:txBody>
          <a:bodyPr wrap="square" rtlCol="0">
            <a:spAutoFit/>
          </a:bodyPr>
          <a:lstStyle/>
          <a:p>
            <a:pPr algn="r"/>
            <a:r>
              <a:rPr lang="en-US" sz="2400" dirty="0">
                <a:latin typeface="Helvetica" pitchFamily="2" charset="0"/>
              </a:rPr>
              <a:t>Time</a:t>
            </a:r>
          </a:p>
        </p:txBody>
      </p:sp>
      <p:sp>
        <p:nvSpPr>
          <p:cNvPr id="15" name="TextBox 14">
            <a:extLst>
              <a:ext uri="{FF2B5EF4-FFF2-40B4-BE49-F238E27FC236}">
                <a16:creationId xmlns:a16="http://schemas.microsoft.com/office/drawing/2014/main" id="{C0775D69-B5C0-594E-9FDE-EAB99EEE1F57}"/>
              </a:ext>
            </a:extLst>
          </p:cNvPr>
          <p:cNvSpPr txBox="1"/>
          <p:nvPr/>
        </p:nvSpPr>
        <p:spPr>
          <a:xfrm>
            <a:off x="5126831" y="2222556"/>
            <a:ext cx="1752600" cy="707886"/>
          </a:xfrm>
          <a:prstGeom prst="rect">
            <a:avLst/>
          </a:prstGeom>
          <a:noFill/>
        </p:spPr>
        <p:txBody>
          <a:bodyPr wrap="square" rtlCol="0">
            <a:spAutoFit/>
          </a:bodyPr>
          <a:lstStyle/>
          <a:p>
            <a:pPr algn="ctr"/>
            <a:r>
              <a:rPr lang="en-US" sz="2000" dirty="0">
                <a:latin typeface="Helvetica" pitchFamily="2" charset="0"/>
              </a:rPr>
              <a:t>Packet drops/</a:t>
            </a:r>
          </a:p>
          <a:p>
            <a:pPr algn="ctr"/>
            <a:r>
              <a:rPr lang="en-US" sz="2000" dirty="0">
                <a:solidFill>
                  <a:srgbClr val="C00000"/>
                </a:solidFill>
                <a:latin typeface="Helvetica" pitchFamily="2" charset="0"/>
              </a:rPr>
              <a:t>RTO</a:t>
            </a:r>
          </a:p>
        </p:txBody>
      </p:sp>
      <p:cxnSp>
        <p:nvCxnSpPr>
          <p:cNvPr id="16" name="Straight Arrow Connector 15">
            <a:extLst>
              <a:ext uri="{FF2B5EF4-FFF2-40B4-BE49-F238E27FC236}">
                <a16:creationId xmlns:a16="http://schemas.microsoft.com/office/drawing/2014/main" id="{16618B1D-6E4D-814A-A2E7-DFACD9F5D26A}"/>
              </a:ext>
            </a:extLst>
          </p:cNvPr>
          <p:cNvCxnSpPr>
            <a:cxnSpLocks/>
          </p:cNvCxnSpPr>
          <p:nvPr/>
        </p:nvCxnSpPr>
        <p:spPr>
          <a:xfrm flipH="1">
            <a:off x="4714875" y="2867193"/>
            <a:ext cx="914400" cy="35476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3583323-556F-364B-8754-3F27D9D21A0D}"/>
              </a:ext>
            </a:extLst>
          </p:cNvPr>
          <p:cNvSpPr txBox="1"/>
          <p:nvPr/>
        </p:nvSpPr>
        <p:spPr>
          <a:xfrm rot="19039414">
            <a:off x="2503903" y="4904757"/>
            <a:ext cx="1571625" cy="400110"/>
          </a:xfrm>
          <a:prstGeom prst="rect">
            <a:avLst/>
          </a:prstGeom>
          <a:noFill/>
        </p:spPr>
        <p:txBody>
          <a:bodyPr wrap="square" rtlCol="0">
            <a:spAutoFit/>
          </a:bodyPr>
          <a:lstStyle/>
          <a:p>
            <a:pPr algn="l"/>
            <a:r>
              <a:rPr lang="en-US" sz="2000" dirty="0">
                <a:latin typeface="Helvetica" pitchFamily="2" charset="0"/>
              </a:rPr>
              <a:t>Slow start</a:t>
            </a:r>
          </a:p>
        </p:txBody>
      </p:sp>
      <p:cxnSp>
        <p:nvCxnSpPr>
          <p:cNvPr id="18" name="Straight Arrow Connector 17">
            <a:extLst>
              <a:ext uri="{FF2B5EF4-FFF2-40B4-BE49-F238E27FC236}">
                <a16:creationId xmlns:a16="http://schemas.microsoft.com/office/drawing/2014/main" id="{3757B465-255D-3E42-9E87-CFB385FCA515}"/>
              </a:ext>
            </a:extLst>
          </p:cNvPr>
          <p:cNvCxnSpPr>
            <a:cxnSpLocks/>
          </p:cNvCxnSpPr>
          <p:nvPr/>
        </p:nvCxnSpPr>
        <p:spPr>
          <a:xfrm>
            <a:off x="6272213" y="2898331"/>
            <a:ext cx="2355054" cy="75807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1EF7CF7-B5F9-FD4A-8452-A1DDC047A5B1}"/>
              </a:ext>
            </a:extLst>
          </p:cNvPr>
          <p:cNvSpPr txBox="1"/>
          <p:nvPr/>
        </p:nvSpPr>
        <p:spPr>
          <a:xfrm rot="19039414">
            <a:off x="5388454" y="4932836"/>
            <a:ext cx="1571625" cy="400110"/>
          </a:xfrm>
          <a:prstGeom prst="rect">
            <a:avLst/>
          </a:prstGeom>
          <a:noFill/>
        </p:spPr>
        <p:txBody>
          <a:bodyPr wrap="square" rtlCol="0">
            <a:spAutoFit/>
          </a:bodyPr>
          <a:lstStyle/>
          <a:p>
            <a:pPr algn="l"/>
            <a:r>
              <a:rPr lang="en-US" sz="2000" dirty="0">
                <a:latin typeface="Helvetica" pitchFamily="2" charset="0"/>
              </a:rPr>
              <a:t>Slow start</a:t>
            </a:r>
          </a:p>
        </p:txBody>
      </p:sp>
      <p:sp>
        <p:nvSpPr>
          <p:cNvPr id="22" name="TextBox 21">
            <a:extLst>
              <a:ext uri="{FF2B5EF4-FFF2-40B4-BE49-F238E27FC236}">
                <a16:creationId xmlns:a16="http://schemas.microsoft.com/office/drawing/2014/main" id="{DB843EBA-5E70-D944-8095-8A62E1491213}"/>
              </a:ext>
            </a:extLst>
          </p:cNvPr>
          <p:cNvSpPr txBox="1"/>
          <p:nvPr/>
        </p:nvSpPr>
        <p:spPr>
          <a:xfrm>
            <a:off x="99630" y="4250747"/>
            <a:ext cx="1881187" cy="830997"/>
          </a:xfrm>
          <a:prstGeom prst="rect">
            <a:avLst/>
          </a:prstGeom>
          <a:noFill/>
        </p:spPr>
        <p:txBody>
          <a:bodyPr wrap="square" rtlCol="0">
            <a:spAutoFit/>
          </a:bodyPr>
          <a:lstStyle/>
          <a:p>
            <a:pPr algn="r"/>
            <a:r>
              <a:rPr lang="en-US" sz="2400" dirty="0">
                <a:latin typeface="Helvetica" pitchFamily="2" charset="0"/>
              </a:rPr>
              <a:t>Congestion Window</a:t>
            </a:r>
          </a:p>
        </p:txBody>
      </p:sp>
      <p:sp>
        <p:nvSpPr>
          <p:cNvPr id="23" name="TextBox 22">
            <a:extLst>
              <a:ext uri="{FF2B5EF4-FFF2-40B4-BE49-F238E27FC236}">
                <a16:creationId xmlns:a16="http://schemas.microsoft.com/office/drawing/2014/main" id="{66830E70-EBBC-6340-9E2A-9CB9BB86905D}"/>
              </a:ext>
            </a:extLst>
          </p:cNvPr>
          <p:cNvSpPr txBox="1"/>
          <p:nvPr/>
        </p:nvSpPr>
        <p:spPr>
          <a:xfrm>
            <a:off x="815766" y="1362984"/>
            <a:ext cx="5169318" cy="830997"/>
          </a:xfrm>
          <a:prstGeom prst="rect">
            <a:avLst/>
          </a:prstGeom>
          <a:noFill/>
        </p:spPr>
        <p:txBody>
          <a:bodyPr wrap="square" rtlCol="0">
            <a:spAutoFit/>
          </a:bodyPr>
          <a:lstStyle/>
          <a:p>
            <a:pPr algn="l"/>
            <a:r>
              <a:rPr lang="en-US" sz="2400" dirty="0">
                <a:latin typeface="Helvetica" pitchFamily="2" charset="0"/>
              </a:rPr>
              <a:t>Say </a:t>
            </a:r>
            <a:r>
              <a:rPr lang="en-US" sz="2400" dirty="0">
                <a:latin typeface="Courier" pitchFamily="2" charset="0"/>
              </a:rPr>
              <a:t>MSS </a:t>
            </a:r>
            <a:r>
              <a:rPr lang="en-US" sz="2400" dirty="0">
                <a:latin typeface="Helvetica" pitchFamily="2" charset="0"/>
              </a:rPr>
              <a:t>= 1 </a:t>
            </a:r>
            <a:r>
              <a:rPr lang="en-US" sz="2400" dirty="0" err="1">
                <a:latin typeface="Helvetica" pitchFamily="2" charset="0"/>
              </a:rPr>
              <a:t>KByte</a:t>
            </a:r>
            <a:endParaRPr lang="en-US" sz="2400" dirty="0">
              <a:latin typeface="Helvetica" pitchFamily="2" charset="0"/>
            </a:endParaRPr>
          </a:p>
          <a:p>
            <a:pPr algn="l"/>
            <a:r>
              <a:rPr lang="en-US" sz="2400" dirty="0">
                <a:latin typeface="Helvetica" pitchFamily="2" charset="0"/>
              </a:rPr>
              <a:t>Default </a:t>
            </a:r>
            <a:r>
              <a:rPr lang="en-US" sz="2400" dirty="0" err="1">
                <a:latin typeface="Courier" pitchFamily="2" charset="0"/>
              </a:rPr>
              <a:t>ssthresh</a:t>
            </a:r>
            <a:r>
              <a:rPr lang="en-US" sz="2400" dirty="0">
                <a:latin typeface="Helvetica" pitchFamily="2" charset="0"/>
              </a:rPr>
              <a:t> = 64KB = 64 </a:t>
            </a:r>
            <a:r>
              <a:rPr lang="en-US" sz="2400" dirty="0">
                <a:latin typeface="Courier" pitchFamily="2" charset="0"/>
              </a:rPr>
              <a:t>MSS</a:t>
            </a:r>
          </a:p>
        </p:txBody>
      </p:sp>
      <p:cxnSp>
        <p:nvCxnSpPr>
          <p:cNvPr id="25" name="Straight Connector 24">
            <a:extLst>
              <a:ext uri="{FF2B5EF4-FFF2-40B4-BE49-F238E27FC236}">
                <a16:creationId xmlns:a16="http://schemas.microsoft.com/office/drawing/2014/main" id="{4C72EE57-FBF7-A243-BD2E-D0BF35388994}"/>
              </a:ext>
            </a:extLst>
          </p:cNvPr>
          <p:cNvCxnSpPr/>
          <p:nvPr/>
        </p:nvCxnSpPr>
        <p:spPr>
          <a:xfrm>
            <a:off x="2128838" y="3374310"/>
            <a:ext cx="2543175" cy="0"/>
          </a:xfrm>
          <a:prstGeom prst="line">
            <a:avLst/>
          </a:prstGeom>
          <a:ln w="508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91264FB-C0A7-2546-A55F-B0C624FCC7CB}"/>
              </a:ext>
            </a:extLst>
          </p:cNvPr>
          <p:cNvSpPr txBox="1"/>
          <p:nvPr/>
        </p:nvSpPr>
        <p:spPr>
          <a:xfrm>
            <a:off x="973932" y="3189644"/>
            <a:ext cx="1133475" cy="369332"/>
          </a:xfrm>
          <a:prstGeom prst="rect">
            <a:avLst/>
          </a:prstGeom>
          <a:noFill/>
        </p:spPr>
        <p:txBody>
          <a:bodyPr wrap="square" rtlCol="0">
            <a:spAutoFit/>
          </a:bodyPr>
          <a:lstStyle/>
          <a:p>
            <a:pPr algn="r"/>
            <a:r>
              <a:rPr lang="en-US" dirty="0">
                <a:latin typeface="Helvetica" pitchFamily="2" charset="0"/>
              </a:rPr>
              <a:t>54 MSS</a:t>
            </a:r>
          </a:p>
        </p:txBody>
      </p:sp>
      <p:cxnSp>
        <p:nvCxnSpPr>
          <p:cNvPr id="27" name="Straight Connector 26">
            <a:extLst>
              <a:ext uri="{FF2B5EF4-FFF2-40B4-BE49-F238E27FC236}">
                <a16:creationId xmlns:a16="http://schemas.microsoft.com/office/drawing/2014/main" id="{031585EA-780F-4841-BFB5-26B61835901A}"/>
              </a:ext>
            </a:extLst>
          </p:cNvPr>
          <p:cNvCxnSpPr>
            <a:cxnSpLocks/>
          </p:cNvCxnSpPr>
          <p:nvPr/>
        </p:nvCxnSpPr>
        <p:spPr>
          <a:xfrm flipV="1">
            <a:off x="4575972" y="4506391"/>
            <a:ext cx="3204449" cy="14600"/>
          </a:xfrm>
          <a:prstGeom prst="line">
            <a:avLst/>
          </a:prstGeom>
          <a:ln w="508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ECF874D-8930-B844-8000-D9C05DFEB860}"/>
              </a:ext>
            </a:extLst>
          </p:cNvPr>
          <p:cNvSpPr txBox="1"/>
          <p:nvPr/>
        </p:nvSpPr>
        <p:spPr>
          <a:xfrm>
            <a:off x="4714875" y="3904891"/>
            <a:ext cx="2164556" cy="646331"/>
          </a:xfrm>
          <a:prstGeom prst="rect">
            <a:avLst/>
          </a:prstGeom>
          <a:noFill/>
        </p:spPr>
        <p:txBody>
          <a:bodyPr wrap="square" rtlCol="0">
            <a:spAutoFit/>
          </a:bodyPr>
          <a:lstStyle/>
          <a:p>
            <a:r>
              <a:rPr lang="en-US" dirty="0">
                <a:solidFill>
                  <a:srgbClr val="C00000"/>
                </a:solidFill>
                <a:latin typeface="Helvetica" pitchFamily="2" charset="0"/>
              </a:rPr>
              <a:t>Set </a:t>
            </a:r>
            <a:r>
              <a:rPr lang="en-US" dirty="0" err="1">
                <a:solidFill>
                  <a:srgbClr val="C00000"/>
                </a:solidFill>
                <a:latin typeface="Courier" pitchFamily="2" charset="0"/>
              </a:rPr>
              <a:t>ssthresh</a:t>
            </a:r>
            <a:r>
              <a:rPr lang="en-US" dirty="0">
                <a:solidFill>
                  <a:srgbClr val="C00000"/>
                </a:solidFill>
                <a:latin typeface="Helvetica" pitchFamily="2" charset="0"/>
              </a:rPr>
              <a:t> to</a:t>
            </a:r>
          </a:p>
          <a:p>
            <a:r>
              <a:rPr lang="en-US" dirty="0">
                <a:solidFill>
                  <a:srgbClr val="C00000"/>
                </a:solidFill>
                <a:latin typeface="Helvetica" pitchFamily="2" charset="0"/>
              </a:rPr>
              <a:t>27 </a:t>
            </a:r>
            <a:r>
              <a:rPr lang="en-US" dirty="0">
                <a:solidFill>
                  <a:srgbClr val="C00000"/>
                </a:solidFill>
                <a:latin typeface="Courier" pitchFamily="2" charset="0"/>
              </a:rPr>
              <a:t>MSS</a:t>
            </a:r>
          </a:p>
        </p:txBody>
      </p:sp>
      <p:sp>
        <p:nvSpPr>
          <p:cNvPr id="32" name="Freeform 31">
            <a:extLst>
              <a:ext uri="{FF2B5EF4-FFF2-40B4-BE49-F238E27FC236}">
                <a16:creationId xmlns:a16="http://schemas.microsoft.com/office/drawing/2014/main" id="{466B1CBB-C7DC-D94A-BEBE-C0026247675C}"/>
              </a:ext>
            </a:extLst>
          </p:cNvPr>
          <p:cNvSpPr/>
          <p:nvPr/>
        </p:nvSpPr>
        <p:spPr>
          <a:xfrm>
            <a:off x="4716379" y="4491789"/>
            <a:ext cx="2550695" cy="1491916"/>
          </a:xfrm>
          <a:custGeom>
            <a:avLst/>
            <a:gdLst>
              <a:gd name="connsiteX0" fmla="*/ 0 w 2550695"/>
              <a:gd name="connsiteY0" fmla="*/ 1491916 h 1491916"/>
              <a:gd name="connsiteX1" fmla="*/ 1540042 w 2550695"/>
              <a:gd name="connsiteY1" fmla="*/ 1058779 h 1491916"/>
              <a:gd name="connsiteX2" fmla="*/ 2550695 w 2550695"/>
              <a:gd name="connsiteY2" fmla="*/ 0 h 1491916"/>
            </a:gdLst>
            <a:ahLst/>
            <a:cxnLst>
              <a:cxn ang="0">
                <a:pos x="connsiteX0" y="connsiteY0"/>
              </a:cxn>
              <a:cxn ang="0">
                <a:pos x="connsiteX1" y="connsiteY1"/>
              </a:cxn>
              <a:cxn ang="0">
                <a:pos x="connsiteX2" y="connsiteY2"/>
              </a:cxn>
            </a:cxnLst>
            <a:rect l="l" t="t" r="r" b="b"/>
            <a:pathLst>
              <a:path w="2550695" h="1491916">
                <a:moveTo>
                  <a:pt x="0" y="1491916"/>
                </a:moveTo>
                <a:cubicBezTo>
                  <a:pt x="557463" y="1399674"/>
                  <a:pt x="1114926" y="1307432"/>
                  <a:pt x="1540042" y="1058779"/>
                </a:cubicBezTo>
                <a:cubicBezTo>
                  <a:pt x="1965158" y="810126"/>
                  <a:pt x="2257926" y="405063"/>
                  <a:pt x="2550695" y="0"/>
                </a:cubicBezTo>
              </a:path>
            </a:pathLst>
          </a:custGeom>
          <a:noFill/>
          <a:ln w="50800">
            <a:solidFill>
              <a:schemeClr val="tx1"/>
            </a:solidFill>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1E4A5412-2E53-E446-90D8-7588BCFCD2CE}"/>
              </a:ext>
            </a:extLst>
          </p:cNvPr>
          <p:cNvCxnSpPr>
            <a:cxnSpLocks/>
            <a:stCxn id="32" idx="2"/>
          </p:cNvCxnSpPr>
          <p:nvPr/>
        </p:nvCxnSpPr>
        <p:spPr>
          <a:xfrm flipV="1">
            <a:off x="7267074" y="3705727"/>
            <a:ext cx="1507958" cy="786062"/>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C3FF5F1-7987-5443-A0DB-5380DF48F928}"/>
              </a:ext>
            </a:extLst>
          </p:cNvPr>
          <p:cNvSpPr txBox="1"/>
          <p:nvPr/>
        </p:nvSpPr>
        <p:spPr>
          <a:xfrm>
            <a:off x="8473024" y="2867193"/>
            <a:ext cx="1777702" cy="646331"/>
          </a:xfrm>
          <a:prstGeom prst="rect">
            <a:avLst/>
          </a:prstGeom>
          <a:noFill/>
        </p:spPr>
        <p:txBody>
          <a:bodyPr wrap="square" rtlCol="0">
            <a:spAutoFit/>
          </a:bodyPr>
          <a:lstStyle/>
          <a:p>
            <a:r>
              <a:rPr lang="en-US" dirty="0">
                <a:latin typeface="Helvetica" pitchFamily="2" charset="0"/>
              </a:rPr>
              <a:t>Loss occurs at </a:t>
            </a:r>
            <a:r>
              <a:rPr lang="en-US" dirty="0" err="1">
                <a:latin typeface="Courier" pitchFamily="2" charset="0"/>
              </a:rPr>
              <a:t>cwnd</a:t>
            </a:r>
            <a:r>
              <a:rPr lang="en-US" dirty="0">
                <a:latin typeface="Helvetica" pitchFamily="2" charset="0"/>
              </a:rPr>
              <a:t> = 40K</a:t>
            </a:r>
          </a:p>
        </p:txBody>
      </p:sp>
      <p:sp>
        <p:nvSpPr>
          <p:cNvPr id="38" name="TextBox 37">
            <a:extLst>
              <a:ext uri="{FF2B5EF4-FFF2-40B4-BE49-F238E27FC236}">
                <a16:creationId xmlns:a16="http://schemas.microsoft.com/office/drawing/2014/main" id="{6AB93330-959A-C647-ADC2-3C77472FE128}"/>
              </a:ext>
            </a:extLst>
          </p:cNvPr>
          <p:cNvSpPr txBox="1"/>
          <p:nvPr/>
        </p:nvSpPr>
        <p:spPr>
          <a:xfrm>
            <a:off x="2294235" y="2627194"/>
            <a:ext cx="1777702" cy="646331"/>
          </a:xfrm>
          <a:prstGeom prst="rect">
            <a:avLst/>
          </a:prstGeom>
          <a:noFill/>
        </p:spPr>
        <p:txBody>
          <a:bodyPr wrap="square" rtlCol="0">
            <a:spAutoFit/>
          </a:bodyPr>
          <a:lstStyle/>
          <a:p>
            <a:r>
              <a:rPr lang="en-US" dirty="0">
                <a:latin typeface="Helvetica" pitchFamily="2" charset="0"/>
              </a:rPr>
              <a:t>Loss occurs at </a:t>
            </a:r>
            <a:r>
              <a:rPr lang="en-US" dirty="0" err="1">
                <a:latin typeface="Courier" pitchFamily="2" charset="0"/>
              </a:rPr>
              <a:t>cwnd</a:t>
            </a:r>
            <a:r>
              <a:rPr lang="en-US" dirty="0">
                <a:latin typeface="Helvetica" pitchFamily="2" charset="0"/>
              </a:rPr>
              <a:t> = 54K</a:t>
            </a:r>
          </a:p>
        </p:txBody>
      </p:sp>
      <p:cxnSp>
        <p:nvCxnSpPr>
          <p:cNvPr id="39" name="Straight Connector 38">
            <a:extLst>
              <a:ext uri="{FF2B5EF4-FFF2-40B4-BE49-F238E27FC236}">
                <a16:creationId xmlns:a16="http://schemas.microsoft.com/office/drawing/2014/main" id="{B7FCF71F-D88C-9C4D-8F96-81086269A105}"/>
              </a:ext>
            </a:extLst>
          </p:cNvPr>
          <p:cNvCxnSpPr>
            <a:cxnSpLocks/>
            <a:endCxn id="43" idx="0"/>
          </p:cNvCxnSpPr>
          <p:nvPr/>
        </p:nvCxnSpPr>
        <p:spPr>
          <a:xfrm>
            <a:off x="8775032" y="3697706"/>
            <a:ext cx="48126" cy="225391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4F1F38C-C11F-E54A-A8CF-85D4EEF1C8A0}"/>
              </a:ext>
            </a:extLst>
          </p:cNvPr>
          <p:cNvCxnSpPr>
            <a:cxnSpLocks/>
          </p:cNvCxnSpPr>
          <p:nvPr/>
        </p:nvCxnSpPr>
        <p:spPr>
          <a:xfrm>
            <a:off x="8499665" y="5121225"/>
            <a:ext cx="2639215" cy="0"/>
          </a:xfrm>
          <a:prstGeom prst="line">
            <a:avLst/>
          </a:prstGeom>
          <a:ln w="508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6E4F36E-2470-A24C-BC49-8FF881768E42}"/>
              </a:ext>
            </a:extLst>
          </p:cNvPr>
          <p:cNvSpPr txBox="1"/>
          <p:nvPr/>
        </p:nvSpPr>
        <p:spPr>
          <a:xfrm>
            <a:off x="8775032" y="4454450"/>
            <a:ext cx="2044118" cy="646331"/>
          </a:xfrm>
          <a:prstGeom prst="rect">
            <a:avLst/>
          </a:prstGeom>
          <a:noFill/>
        </p:spPr>
        <p:txBody>
          <a:bodyPr wrap="square" rtlCol="0">
            <a:spAutoFit/>
          </a:bodyPr>
          <a:lstStyle/>
          <a:p>
            <a:r>
              <a:rPr lang="en-US" dirty="0">
                <a:latin typeface="Helvetica" pitchFamily="2" charset="0"/>
              </a:rPr>
              <a:t>Set </a:t>
            </a:r>
            <a:r>
              <a:rPr lang="en-US" dirty="0" err="1">
                <a:latin typeface="Courier" pitchFamily="2" charset="0"/>
              </a:rPr>
              <a:t>ssthresh</a:t>
            </a:r>
            <a:r>
              <a:rPr lang="en-US" dirty="0">
                <a:latin typeface="Helvetica" pitchFamily="2" charset="0"/>
              </a:rPr>
              <a:t> to</a:t>
            </a:r>
          </a:p>
          <a:p>
            <a:r>
              <a:rPr lang="en-US" dirty="0">
                <a:latin typeface="Helvetica" pitchFamily="2" charset="0"/>
              </a:rPr>
              <a:t>20 </a:t>
            </a:r>
            <a:r>
              <a:rPr lang="en-US" dirty="0">
                <a:latin typeface="Courier" pitchFamily="2" charset="0"/>
              </a:rPr>
              <a:t>MSS</a:t>
            </a:r>
          </a:p>
        </p:txBody>
      </p:sp>
      <p:sp>
        <p:nvSpPr>
          <p:cNvPr id="43" name="Freeform 42">
            <a:extLst>
              <a:ext uri="{FF2B5EF4-FFF2-40B4-BE49-F238E27FC236}">
                <a16:creationId xmlns:a16="http://schemas.microsoft.com/office/drawing/2014/main" id="{35BE1C5A-A509-894D-B866-1A1B7E57DBF4}"/>
              </a:ext>
            </a:extLst>
          </p:cNvPr>
          <p:cNvSpPr/>
          <p:nvPr/>
        </p:nvSpPr>
        <p:spPr>
          <a:xfrm>
            <a:off x="8823158" y="5117432"/>
            <a:ext cx="1010653" cy="834189"/>
          </a:xfrm>
          <a:custGeom>
            <a:avLst/>
            <a:gdLst>
              <a:gd name="connsiteX0" fmla="*/ 0 w 1010653"/>
              <a:gd name="connsiteY0" fmla="*/ 834189 h 834189"/>
              <a:gd name="connsiteX1" fmla="*/ 641684 w 1010653"/>
              <a:gd name="connsiteY1" fmla="*/ 529389 h 834189"/>
              <a:gd name="connsiteX2" fmla="*/ 1010653 w 1010653"/>
              <a:gd name="connsiteY2" fmla="*/ 0 h 834189"/>
            </a:gdLst>
            <a:ahLst/>
            <a:cxnLst>
              <a:cxn ang="0">
                <a:pos x="connsiteX0" y="connsiteY0"/>
              </a:cxn>
              <a:cxn ang="0">
                <a:pos x="connsiteX1" y="connsiteY1"/>
              </a:cxn>
              <a:cxn ang="0">
                <a:pos x="connsiteX2" y="connsiteY2"/>
              </a:cxn>
            </a:cxnLst>
            <a:rect l="l" t="t" r="r" b="b"/>
            <a:pathLst>
              <a:path w="1010653" h="834189">
                <a:moveTo>
                  <a:pt x="0" y="834189"/>
                </a:moveTo>
                <a:cubicBezTo>
                  <a:pt x="236621" y="751304"/>
                  <a:pt x="473242" y="668420"/>
                  <a:pt x="641684" y="529389"/>
                </a:cubicBezTo>
                <a:cubicBezTo>
                  <a:pt x="810126" y="390357"/>
                  <a:pt x="910389" y="195178"/>
                  <a:pt x="1010653" y="0"/>
                </a:cubicBezTo>
              </a:path>
            </a:pathLst>
          </a:custGeom>
          <a:noFill/>
          <a:ln w="50800">
            <a:solidFill>
              <a:schemeClr val="tx1"/>
            </a:solidFill>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930EDB4D-E8DD-6546-90CD-1E916EF6553C}"/>
              </a:ext>
            </a:extLst>
          </p:cNvPr>
          <p:cNvCxnSpPr>
            <a:cxnSpLocks/>
          </p:cNvCxnSpPr>
          <p:nvPr/>
        </p:nvCxnSpPr>
        <p:spPr>
          <a:xfrm flipV="1">
            <a:off x="9829339" y="4250747"/>
            <a:ext cx="2011239" cy="86025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DDE9BF1C-4FFB-DA4D-9817-B7BCA6AE55D3}"/>
              </a:ext>
            </a:extLst>
          </p:cNvPr>
          <p:cNvSpPr txBox="1"/>
          <p:nvPr/>
        </p:nvSpPr>
        <p:spPr>
          <a:xfrm rot="19947845">
            <a:off x="6981200" y="3475314"/>
            <a:ext cx="1571625" cy="707886"/>
          </a:xfrm>
          <a:prstGeom prst="rect">
            <a:avLst/>
          </a:prstGeom>
          <a:noFill/>
        </p:spPr>
        <p:txBody>
          <a:bodyPr wrap="square" rtlCol="0">
            <a:spAutoFit/>
          </a:bodyPr>
          <a:lstStyle/>
          <a:p>
            <a:pPr algn="l"/>
            <a:r>
              <a:rPr lang="en-US" sz="2000" dirty="0">
                <a:solidFill>
                  <a:srgbClr val="C00000"/>
                </a:solidFill>
                <a:latin typeface="Helvetica" pitchFamily="2" charset="0"/>
              </a:rPr>
              <a:t>Additive increase</a:t>
            </a:r>
          </a:p>
        </p:txBody>
      </p:sp>
      <p:sp>
        <p:nvSpPr>
          <p:cNvPr id="47" name="TextBox 46">
            <a:extLst>
              <a:ext uri="{FF2B5EF4-FFF2-40B4-BE49-F238E27FC236}">
                <a16:creationId xmlns:a16="http://schemas.microsoft.com/office/drawing/2014/main" id="{6C40FFF7-C66D-B243-9EAE-F68F1691C564}"/>
              </a:ext>
            </a:extLst>
          </p:cNvPr>
          <p:cNvSpPr txBox="1"/>
          <p:nvPr/>
        </p:nvSpPr>
        <p:spPr>
          <a:xfrm rot="19039414">
            <a:off x="9464364" y="5352786"/>
            <a:ext cx="917764" cy="707886"/>
          </a:xfrm>
          <a:prstGeom prst="rect">
            <a:avLst/>
          </a:prstGeom>
          <a:noFill/>
        </p:spPr>
        <p:txBody>
          <a:bodyPr wrap="square" rtlCol="0">
            <a:spAutoFit/>
          </a:bodyPr>
          <a:lstStyle/>
          <a:p>
            <a:pPr algn="l"/>
            <a:r>
              <a:rPr lang="en-US" sz="2000" dirty="0">
                <a:latin typeface="Helvetica" pitchFamily="2" charset="0"/>
              </a:rPr>
              <a:t>Slow </a:t>
            </a:r>
          </a:p>
          <a:p>
            <a:pPr algn="l"/>
            <a:r>
              <a:rPr lang="en-US" sz="2000" dirty="0">
                <a:latin typeface="Helvetica" pitchFamily="2" charset="0"/>
              </a:rPr>
              <a:t>start</a:t>
            </a:r>
          </a:p>
        </p:txBody>
      </p:sp>
      <p:sp>
        <p:nvSpPr>
          <p:cNvPr id="49" name="TextBox 48">
            <a:extLst>
              <a:ext uri="{FF2B5EF4-FFF2-40B4-BE49-F238E27FC236}">
                <a16:creationId xmlns:a16="http://schemas.microsoft.com/office/drawing/2014/main" id="{E8F5AFC6-1B66-FC42-AA7E-F9F798B022EA}"/>
              </a:ext>
            </a:extLst>
          </p:cNvPr>
          <p:cNvSpPr txBox="1"/>
          <p:nvPr/>
        </p:nvSpPr>
        <p:spPr>
          <a:xfrm rot="20224594">
            <a:off x="10549363" y="3775109"/>
            <a:ext cx="1195286" cy="707886"/>
          </a:xfrm>
          <a:prstGeom prst="rect">
            <a:avLst/>
          </a:prstGeom>
          <a:noFill/>
        </p:spPr>
        <p:txBody>
          <a:bodyPr wrap="square" rtlCol="0">
            <a:spAutoFit/>
          </a:bodyPr>
          <a:lstStyle/>
          <a:p>
            <a:pPr algn="l"/>
            <a:r>
              <a:rPr lang="en-US" sz="2000" dirty="0">
                <a:latin typeface="Helvetica" pitchFamily="2" charset="0"/>
              </a:rPr>
              <a:t>Additive increase</a:t>
            </a:r>
          </a:p>
        </p:txBody>
      </p:sp>
    </p:spTree>
    <p:extLst>
      <p:ext uri="{BB962C8B-B14F-4D97-AF65-F5344CB8AC3E}">
        <p14:creationId xmlns:p14="http://schemas.microsoft.com/office/powerpoint/2010/main" val="207698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14" grpId="0"/>
      <p:bldP spid="15" grpId="0"/>
      <p:bldP spid="17" grpId="0"/>
      <p:bldP spid="20" grpId="0"/>
      <p:bldP spid="22" grpId="0"/>
      <p:bldP spid="26" grpId="0"/>
      <p:bldP spid="28" grpId="0"/>
      <p:bldP spid="32" grpId="0" animBg="1"/>
      <p:bldP spid="37" grpId="0"/>
      <p:bldP spid="38" grpId="0"/>
      <p:bldP spid="42" grpId="0"/>
      <p:bldP spid="43" grpId="0" animBg="1"/>
      <p:bldP spid="45" grpId="0"/>
      <p:bldP spid="47"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4CCBD-4A27-6442-BB71-ED866F199BB0}"/>
              </a:ext>
            </a:extLst>
          </p:cNvPr>
          <p:cNvSpPr>
            <a:spLocks noGrp="1"/>
          </p:cNvSpPr>
          <p:nvPr>
            <p:ph type="title"/>
          </p:nvPr>
        </p:nvSpPr>
        <p:spPr/>
        <p:txBody>
          <a:bodyPr/>
          <a:lstStyle/>
          <a:p>
            <a:r>
              <a:rPr lang="en-US" dirty="0"/>
              <a:t>Additive Increase/Multiplicative Decrease</a:t>
            </a:r>
          </a:p>
        </p:txBody>
      </p:sp>
      <p:cxnSp>
        <p:nvCxnSpPr>
          <p:cNvPr id="4" name="Straight Arrow Connector 3">
            <a:extLst>
              <a:ext uri="{FF2B5EF4-FFF2-40B4-BE49-F238E27FC236}">
                <a16:creationId xmlns:a16="http://schemas.microsoft.com/office/drawing/2014/main" id="{535BDA53-813F-104B-A560-A6F549B88A04}"/>
              </a:ext>
            </a:extLst>
          </p:cNvPr>
          <p:cNvCxnSpPr>
            <a:cxnSpLocks/>
          </p:cNvCxnSpPr>
          <p:nvPr/>
        </p:nvCxnSpPr>
        <p:spPr>
          <a:xfrm flipV="1">
            <a:off x="2128838" y="2494546"/>
            <a:ext cx="0" cy="370046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FD50E337-9895-C24A-B030-44E2397F065B}"/>
              </a:ext>
            </a:extLst>
          </p:cNvPr>
          <p:cNvCxnSpPr>
            <a:cxnSpLocks/>
          </p:cNvCxnSpPr>
          <p:nvPr/>
        </p:nvCxnSpPr>
        <p:spPr>
          <a:xfrm>
            <a:off x="2114550" y="6195013"/>
            <a:ext cx="8943975"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67A096A-5950-6A43-B398-EAE439E4A559}"/>
              </a:ext>
            </a:extLst>
          </p:cNvPr>
          <p:cNvCxnSpPr>
            <a:cxnSpLocks/>
          </p:cNvCxnSpPr>
          <p:nvPr/>
        </p:nvCxnSpPr>
        <p:spPr>
          <a:xfrm>
            <a:off x="2128838" y="6023560"/>
            <a:ext cx="8916118" cy="7473"/>
          </a:xfrm>
          <a:prstGeom prst="line">
            <a:avLst/>
          </a:prstGeom>
          <a:ln w="508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7C7268E-0D2C-5F40-A0B9-0390C2839CC8}"/>
              </a:ext>
            </a:extLst>
          </p:cNvPr>
          <p:cNvSpPr txBox="1"/>
          <p:nvPr/>
        </p:nvSpPr>
        <p:spPr>
          <a:xfrm>
            <a:off x="952501" y="5799603"/>
            <a:ext cx="1133475" cy="369332"/>
          </a:xfrm>
          <a:prstGeom prst="rect">
            <a:avLst/>
          </a:prstGeom>
          <a:noFill/>
        </p:spPr>
        <p:txBody>
          <a:bodyPr wrap="square" rtlCol="0">
            <a:spAutoFit/>
          </a:bodyPr>
          <a:lstStyle/>
          <a:p>
            <a:pPr algn="r"/>
            <a:r>
              <a:rPr lang="en-US" dirty="0">
                <a:latin typeface="Helvetica" pitchFamily="2" charset="0"/>
              </a:rPr>
              <a:t>1K</a:t>
            </a:r>
          </a:p>
        </p:txBody>
      </p:sp>
      <p:sp>
        <p:nvSpPr>
          <p:cNvPr id="14" name="TextBox 13">
            <a:extLst>
              <a:ext uri="{FF2B5EF4-FFF2-40B4-BE49-F238E27FC236}">
                <a16:creationId xmlns:a16="http://schemas.microsoft.com/office/drawing/2014/main" id="{93FAE71D-EF1C-0244-9B29-BD0E22F18B85}"/>
              </a:ext>
            </a:extLst>
          </p:cNvPr>
          <p:cNvSpPr txBox="1"/>
          <p:nvPr/>
        </p:nvSpPr>
        <p:spPr>
          <a:xfrm>
            <a:off x="5155406" y="6337893"/>
            <a:ext cx="1881187" cy="461665"/>
          </a:xfrm>
          <a:prstGeom prst="rect">
            <a:avLst/>
          </a:prstGeom>
          <a:noFill/>
        </p:spPr>
        <p:txBody>
          <a:bodyPr wrap="square" rtlCol="0">
            <a:spAutoFit/>
          </a:bodyPr>
          <a:lstStyle/>
          <a:p>
            <a:pPr algn="r"/>
            <a:r>
              <a:rPr lang="en-US" sz="2400" dirty="0">
                <a:latin typeface="Helvetica" pitchFamily="2" charset="0"/>
              </a:rPr>
              <a:t>Time</a:t>
            </a:r>
          </a:p>
        </p:txBody>
      </p:sp>
      <p:sp>
        <p:nvSpPr>
          <p:cNvPr id="15" name="TextBox 14">
            <a:extLst>
              <a:ext uri="{FF2B5EF4-FFF2-40B4-BE49-F238E27FC236}">
                <a16:creationId xmlns:a16="http://schemas.microsoft.com/office/drawing/2014/main" id="{C0775D69-B5C0-594E-9FDE-EAB99EEE1F57}"/>
              </a:ext>
            </a:extLst>
          </p:cNvPr>
          <p:cNvSpPr txBox="1"/>
          <p:nvPr/>
        </p:nvSpPr>
        <p:spPr>
          <a:xfrm>
            <a:off x="2688867" y="2412367"/>
            <a:ext cx="2638092" cy="400110"/>
          </a:xfrm>
          <a:prstGeom prst="rect">
            <a:avLst/>
          </a:prstGeom>
          <a:noFill/>
        </p:spPr>
        <p:txBody>
          <a:bodyPr wrap="square" rtlCol="0">
            <a:spAutoFit/>
          </a:bodyPr>
          <a:lstStyle/>
          <a:p>
            <a:pPr algn="ctr"/>
            <a:r>
              <a:rPr lang="en-US" sz="2000" dirty="0">
                <a:solidFill>
                  <a:srgbClr val="C00000"/>
                </a:solidFill>
                <a:latin typeface="Helvetica" pitchFamily="2" charset="0"/>
              </a:rPr>
              <a:t>Triple duplicate ACK</a:t>
            </a:r>
          </a:p>
        </p:txBody>
      </p:sp>
      <p:cxnSp>
        <p:nvCxnSpPr>
          <p:cNvPr id="18" name="Straight Arrow Connector 17">
            <a:extLst>
              <a:ext uri="{FF2B5EF4-FFF2-40B4-BE49-F238E27FC236}">
                <a16:creationId xmlns:a16="http://schemas.microsoft.com/office/drawing/2014/main" id="{3757B465-255D-3E42-9E87-CFB385FCA515}"/>
              </a:ext>
            </a:extLst>
          </p:cNvPr>
          <p:cNvCxnSpPr>
            <a:cxnSpLocks/>
          </p:cNvCxnSpPr>
          <p:nvPr/>
        </p:nvCxnSpPr>
        <p:spPr>
          <a:xfrm>
            <a:off x="3686176" y="2917034"/>
            <a:ext cx="2298907" cy="710563"/>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1EF7CF7-B5F9-FD4A-8452-A1DDC047A5B1}"/>
              </a:ext>
            </a:extLst>
          </p:cNvPr>
          <p:cNvSpPr txBox="1"/>
          <p:nvPr/>
        </p:nvSpPr>
        <p:spPr>
          <a:xfrm rot="19039414">
            <a:off x="2386525" y="5043043"/>
            <a:ext cx="1571625" cy="400110"/>
          </a:xfrm>
          <a:prstGeom prst="rect">
            <a:avLst/>
          </a:prstGeom>
          <a:noFill/>
        </p:spPr>
        <p:txBody>
          <a:bodyPr wrap="square" rtlCol="0">
            <a:spAutoFit/>
          </a:bodyPr>
          <a:lstStyle/>
          <a:p>
            <a:pPr algn="l"/>
            <a:r>
              <a:rPr lang="en-US" sz="2000" dirty="0">
                <a:latin typeface="Helvetica" pitchFamily="2" charset="0"/>
              </a:rPr>
              <a:t>Slow start</a:t>
            </a:r>
          </a:p>
        </p:txBody>
      </p:sp>
      <p:sp>
        <p:nvSpPr>
          <p:cNvPr id="22" name="TextBox 21">
            <a:extLst>
              <a:ext uri="{FF2B5EF4-FFF2-40B4-BE49-F238E27FC236}">
                <a16:creationId xmlns:a16="http://schemas.microsoft.com/office/drawing/2014/main" id="{DB843EBA-5E70-D944-8095-8A62E1491213}"/>
              </a:ext>
            </a:extLst>
          </p:cNvPr>
          <p:cNvSpPr txBox="1"/>
          <p:nvPr/>
        </p:nvSpPr>
        <p:spPr>
          <a:xfrm>
            <a:off x="99630" y="4250747"/>
            <a:ext cx="1881187" cy="461665"/>
          </a:xfrm>
          <a:prstGeom prst="rect">
            <a:avLst/>
          </a:prstGeom>
          <a:noFill/>
        </p:spPr>
        <p:txBody>
          <a:bodyPr wrap="square" rtlCol="0">
            <a:spAutoFit/>
          </a:bodyPr>
          <a:lstStyle/>
          <a:p>
            <a:pPr algn="r"/>
            <a:r>
              <a:rPr lang="en-US" sz="2400" dirty="0">
                <a:solidFill>
                  <a:srgbClr val="C00000"/>
                </a:solidFill>
                <a:latin typeface="Helvetica" pitchFamily="2" charset="0"/>
              </a:rPr>
              <a:t>In-flight data</a:t>
            </a:r>
          </a:p>
        </p:txBody>
      </p:sp>
      <p:sp>
        <p:nvSpPr>
          <p:cNvPr id="23" name="TextBox 22">
            <a:extLst>
              <a:ext uri="{FF2B5EF4-FFF2-40B4-BE49-F238E27FC236}">
                <a16:creationId xmlns:a16="http://schemas.microsoft.com/office/drawing/2014/main" id="{66830E70-EBBC-6340-9E2A-9CB9BB86905D}"/>
              </a:ext>
            </a:extLst>
          </p:cNvPr>
          <p:cNvSpPr txBox="1"/>
          <p:nvPr/>
        </p:nvSpPr>
        <p:spPr>
          <a:xfrm>
            <a:off x="815766" y="1362984"/>
            <a:ext cx="5169318" cy="830997"/>
          </a:xfrm>
          <a:prstGeom prst="rect">
            <a:avLst/>
          </a:prstGeom>
          <a:noFill/>
        </p:spPr>
        <p:txBody>
          <a:bodyPr wrap="square" rtlCol="0">
            <a:spAutoFit/>
          </a:bodyPr>
          <a:lstStyle/>
          <a:p>
            <a:pPr algn="l"/>
            <a:r>
              <a:rPr lang="en-US" sz="2400" dirty="0">
                <a:latin typeface="Helvetica" pitchFamily="2" charset="0"/>
              </a:rPr>
              <a:t>Say </a:t>
            </a:r>
            <a:r>
              <a:rPr lang="en-US" sz="2400" dirty="0">
                <a:latin typeface="Courier" pitchFamily="2" charset="0"/>
              </a:rPr>
              <a:t>MSS </a:t>
            </a:r>
            <a:r>
              <a:rPr lang="en-US" sz="2400" dirty="0">
                <a:latin typeface="Helvetica" pitchFamily="2" charset="0"/>
              </a:rPr>
              <a:t>= 1 </a:t>
            </a:r>
            <a:r>
              <a:rPr lang="en-US" sz="2400" dirty="0" err="1">
                <a:latin typeface="Helvetica" pitchFamily="2" charset="0"/>
              </a:rPr>
              <a:t>KByte</a:t>
            </a:r>
            <a:endParaRPr lang="en-US" sz="2400" dirty="0">
              <a:latin typeface="Helvetica" pitchFamily="2" charset="0"/>
            </a:endParaRPr>
          </a:p>
          <a:p>
            <a:pPr algn="l"/>
            <a:r>
              <a:rPr lang="en-US" sz="2400" dirty="0">
                <a:latin typeface="Helvetica" pitchFamily="2" charset="0"/>
              </a:rPr>
              <a:t>Default </a:t>
            </a:r>
            <a:r>
              <a:rPr lang="en-US" sz="2400" dirty="0" err="1">
                <a:latin typeface="Courier" pitchFamily="2" charset="0"/>
              </a:rPr>
              <a:t>ssthresh</a:t>
            </a:r>
            <a:r>
              <a:rPr lang="en-US" sz="2400" dirty="0">
                <a:latin typeface="Helvetica" pitchFamily="2" charset="0"/>
              </a:rPr>
              <a:t> = 64KB = 64 </a:t>
            </a:r>
            <a:r>
              <a:rPr lang="en-US" sz="2400" dirty="0">
                <a:latin typeface="Courier" pitchFamily="2" charset="0"/>
              </a:rPr>
              <a:t>MSS</a:t>
            </a:r>
          </a:p>
        </p:txBody>
      </p:sp>
      <p:cxnSp>
        <p:nvCxnSpPr>
          <p:cNvPr id="27" name="Straight Connector 26">
            <a:extLst>
              <a:ext uri="{FF2B5EF4-FFF2-40B4-BE49-F238E27FC236}">
                <a16:creationId xmlns:a16="http://schemas.microsoft.com/office/drawing/2014/main" id="{031585EA-780F-4841-BFB5-26B61835901A}"/>
              </a:ext>
            </a:extLst>
          </p:cNvPr>
          <p:cNvCxnSpPr>
            <a:cxnSpLocks/>
          </p:cNvCxnSpPr>
          <p:nvPr/>
        </p:nvCxnSpPr>
        <p:spPr>
          <a:xfrm>
            <a:off x="3208149" y="4493200"/>
            <a:ext cx="1410346" cy="0"/>
          </a:xfrm>
          <a:prstGeom prst="line">
            <a:avLst/>
          </a:prstGeom>
          <a:ln w="508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ECF874D-8930-B844-8000-D9C05DFEB860}"/>
              </a:ext>
            </a:extLst>
          </p:cNvPr>
          <p:cNvSpPr txBox="1"/>
          <p:nvPr/>
        </p:nvSpPr>
        <p:spPr>
          <a:xfrm>
            <a:off x="2170362" y="3491230"/>
            <a:ext cx="2680844" cy="923330"/>
          </a:xfrm>
          <a:prstGeom prst="rect">
            <a:avLst/>
          </a:prstGeom>
          <a:noFill/>
        </p:spPr>
        <p:txBody>
          <a:bodyPr wrap="square" rtlCol="0">
            <a:spAutoFit/>
          </a:bodyPr>
          <a:lstStyle/>
          <a:p>
            <a:r>
              <a:rPr lang="en-US" dirty="0">
                <a:latin typeface="Helvetica" pitchFamily="2" charset="0"/>
              </a:rPr>
              <a:t>Switch to additive increase at </a:t>
            </a:r>
            <a:r>
              <a:rPr lang="en-US" dirty="0" err="1">
                <a:latin typeface="Courier" pitchFamily="2" charset="0"/>
              </a:rPr>
              <a:t>cwnd</a:t>
            </a:r>
            <a:r>
              <a:rPr lang="en-US" dirty="0">
                <a:latin typeface="Helvetica" pitchFamily="2" charset="0"/>
              </a:rPr>
              <a:t> </a:t>
            </a:r>
            <a:r>
              <a:rPr lang="en-US" dirty="0">
                <a:latin typeface="Courier" pitchFamily="2" charset="0"/>
              </a:rPr>
              <a:t>= </a:t>
            </a:r>
            <a:r>
              <a:rPr lang="en-US" dirty="0" err="1">
                <a:latin typeface="Courier" pitchFamily="2" charset="0"/>
              </a:rPr>
              <a:t>ssthresh</a:t>
            </a:r>
            <a:r>
              <a:rPr lang="en-US" dirty="0">
                <a:latin typeface="Courier" pitchFamily="2" charset="0"/>
              </a:rPr>
              <a:t> = </a:t>
            </a:r>
            <a:r>
              <a:rPr lang="en-US" dirty="0">
                <a:latin typeface="Helvetica" pitchFamily="2" charset="0"/>
              </a:rPr>
              <a:t>64K</a:t>
            </a:r>
            <a:endParaRPr lang="en-US" dirty="0">
              <a:latin typeface="Courier" pitchFamily="2" charset="0"/>
            </a:endParaRPr>
          </a:p>
        </p:txBody>
      </p:sp>
      <p:sp>
        <p:nvSpPr>
          <p:cNvPr id="32" name="Freeform 31">
            <a:extLst>
              <a:ext uri="{FF2B5EF4-FFF2-40B4-BE49-F238E27FC236}">
                <a16:creationId xmlns:a16="http://schemas.microsoft.com/office/drawing/2014/main" id="{466B1CBB-C7DC-D94A-BEBE-C0026247675C}"/>
              </a:ext>
            </a:extLst>
          </p:cNvPr>
          <p:cNvSpPr/>
          <p:nvPr/>
        </p:nvSpPr>
        <p:spPr>
          <a:xfrm>
            <a:off x="2130342" y="4510492"/>
            <a:ext cx="1885929" cy="1491916"/>
          </a:xfrm>
          <a:custGeom>
            <a:avLst/>
            <a:gdLst>
              <a:gd name="connsiteX0" fmla="*/ 0 w 2550695"/>
              <a:gd name="connsiteY0" fmla="*/ 1491916 h 1491916"/>
              <a:gd name="connsiteX1" fmla="*/ 1540042 w 2550695"/>
              <a:gd name="connsiteY1" fmla="*/ 1058779 h 1491916"/>
              <a:gd name="connsiteX2" fmla="*/ 2550695 w 2550695"/>
              <a:gd name="connsiteY2" fmla="*/ 0 h 1491916"/>
            </a:gdLst>
            <a:ahLst/>
            <a:cxnLst>
              <a:cxn ang="0">
                <a:pos x="connsiteX0" y="connsiteY0"/>
              </a:cxn>
              <a:cxn ang="0">
                <a:pos x="connsiteX1" y="connsiteY1"/>
              </a:cxn>
              <a:cxn ang="0">
                <a:pos x="connsiteX2" y="connsiteY2"/>
              </a:cxn>
            </a:cxnLst>
            <a:rect l="l" t="t" r="r" b="b"/>
            <a:pathLst>
              <a:path w="2550695" h="1491916">
                <a:moveTo>
                  <a:pt x="0" y="1491916"/>
                </a:moveTo>
                <a:cubicBezTo>
                  <a:pt x="557463" y="1399674"/>
                  <a:pt x="1114926" y="1307432"/>
                  <a:pt x="1540042" y="1058779"/>
                </a:cubicBezTo>
                <a:cubicBezTo>
                  <a:pt x="1965158" y="810126"/>
                  <a:pt x="2257926" y="405063"/>
                  <a:pt x="2550695" y="0"/>
                </a:cubicBezTo>
              </a:path>
            </a:pathLst>
          </a:custGeom>
          <a:noFill/>
          <a:ln w="50800">
            <a:solidFill>
              <a:schemeClr val="tx1"/>
            </a:solidFill>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1E4A5412-2E53-E446-90D8-7588BCFCD2CE}"/>
              </a:ext>
            </a:extLst>
          </p:cNvPr>
          <p:cNvCxnSpPr>
            <a:cxnSpLocks/>
            <a:stCxn id="32" idx="2"/>
          </p:cNvCxnSpPr>
          <p:nvPr/>
        </p:nvCxnSpPr>
        <p:spPr>
          <a:xfrm flipV="1">
            <a:off x="4016271" y="3724430"/>
            <a:ext cx="2172724" cy="78606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C3FF5F1-7987-5443-A0DB-5380DF48F928}"/>
              </a:ext>
            </a:extLst>
          </p:cNvPr>
          <p:cNvSpPr txBox="1"/>
          <p:nvPr/>
        </p:nvSpPr>
        <p:spPr>
          <a:xfrm>
            <a:off x="5985083" y="3011891"/>
            <a:ext cx="2712251" cy="646331"/>
          </a:xfrm>
          <a:prstGeom prst="rect">
            <a:avLst/>
          </a:prstGeom>
          <a:noFill/>
        </p:spPr>
        <p:txBody>
          <a:bodyPr wrap="square" rtlCol="0">
            <a:spAutoFit/>
          </a:bodyPr>
          <a:lstStyle/>
          <a:p>
            <a:r>
              <a:rPr lang="en-US" dirty="0">
                <a:latin typeface="Helvetica" pitchFamily="2" charset="0"/>
              </a:rPr>
              <a:t>Perceived loss occurs at </a:t>
            </a:r>
            <a:r>
              <a:rPr lang="en-US" dirty="0" err="1">
                <a:latin typeface="Courier" pitchFamily="2" charset="0"/>
              </a:rPr>
              <a:t>cwnd</a:t>
            </a:r>
            <a:r>
              <a:rPr lang="en-US" dirty="0">
                <a:latin typeface="Helvetica" pitchFamily="2" charset="0"/>
              </a:rPr>
              <a:t> = 80K</a:t>
            </a:r>
          </a:p>
        </p:txBody>
      </p:sp>
      <p:cxnSp>
        <p:nvCxnSpPr>
          <p:cNvPr id="39" name="Straight Connector 38">
            <a:extLst>
              <a:ext uri="{FF2B5EF4-FFF2-40B4-BE49-F238E27FC236}">
                <a16:creationId xmlns:a16="http://schemas.microsoft.com/office/drawing/2014/main" id="{B7FCF71F-D88C-9C4D-8F96-81086269A105}"/>
              </a:ext>
            </a:extLst>
          </p:cNvPr>
          <p:cNvCxnSpPr>
            <a:cxnSpLocks/>
          </p:cNvCxnSpPr>
          <p:nvPr/>
        </p:nvCxnSpPr>
        <p:spPr>
          <a:xfrm>
            <a:off x="6188995" y="3716409"/>
            <a:ext cx="63624" cy="143774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4F1F38C-C11F-E54A-A8CF-85D4EEF1C8A0}"/>
              </a:ext>
            </a:extLst>
          </p:cNvPr>
          <p:cNvCxnSpPr>
            <a:cxnSpLocks/>
          </p:cNvCxnSpPr>
          <p:nvPr/>
        </p:nvCxnSpPr>
        <p:spPr>
          <a:xfrm>
            <a:off x="4157099" y="5154158"/>
            <a:ext cx="2639215" cy="0"/>
          </a:xfrm>
          <a:prstGeom prst="line">
            <a:avLst/>
          </a:prstGeom>
          <a:ln w="508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6E4F36E-2470-A24C-BC49-8FF881768E42}"/>
              </a:ext>
            </a:extLst>
          </p:cNvPr>
          <p:cNvSpPr txBox="1"/>
          <p:nvPr/>
        </p:nvSpPr>
        <p:spPr>
          <a:xfrm>
            <a:off x="3564610" y="5219270"/>
            <a:ext cx="2274794" cy="646331"/>
          </a:xfrm>
          <a:prstGeom prst="rect">
            <a:avLst/>
          </a:prstGeom>
          <a:noFill/>
        </p:spPr>
        <p:txBody>
          <a:bodyPr wrap="square" rtlCol="0">
            <a:spAutoFit/>
          </a:bodyPr>
          <a:lstStyle/>
          <a:p>
            <a:r>
              <a:rPr lang="en-US" dirty="0">
                <a:latin typeface="Helvetica" pitchFamily="2" charset="0"/>
              </a:rPr>
              <a:t>(2) Set </a:t>
            </a:r>
            <a:r>
              <a:rPr lang="en-US" dirty="0">
                <a:latin typeface="Courier" pitchFamily="2" charset="0"/>
              </a:rPr>
              <a:t>inflight =</a:t>
            </a:r>
            <a:r>
              <a:rPr lang="en-US" dirty="0">
                <a:latin typeface="Helvetica" pitchFamily="2" charset="0"/>
              </a:rPr>
              <a:t> </a:t>
            </a:r>
            <a:r>
              <a:rPr lang="en-US" dirty="0" err="1">
                <a:latin typeface="Courier" pitchFamily="2" charset="0"/>
              </a:rPr>
              <a:t>ssthresh</a:t>
            </a:r>
            <a:r>
              <a:rPr lang="en-US" dirty="0">
                <a:latin typeface="Helvetica" pitchFamily="2" charset="0"/>
              </a:rPr>
              <a:t> = 40K</a:t>
            </a:r>
            <a:endParaRPr lang="en-US" dirty="0">
              <a:latin typeface="Courier" pitchFamily="2" charset="0"/>
            </a:endParaRPr>
          </a:p>
        </p:txBody>
      </p:sp>
      <p:cxnSp>
        <p:nvCxnSpPr>
          <p:cNvPr id="44" name="Straight Connector 43">
            <a:extLst>
              <a:ext uri="{FF2B5EF4-FFF2-40B4-BE49-F238E27FC236}">
                <a16:creationId xmlns:a16="http://schemas.microsoft.com/office/drawing/2014/main" id="{930EDB4D-E8DD-6546-90CD-1E916EF6553C}"/>
              </a:ext>
            </a:extLst>
          </p:cNvPr>
          <p:cNvCxnSpPr>
            <a:cxnSpLocks/>
          </p:cNvCxnSpPr>
          <p:nvPr/>
        </p:nvCxnSpPr>
        <p:spPr>
          <a:xfrm flipV="1">
            <a:off x="7089047" y="4297307"/>
            <a:ext cx="2011239" cy="86025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DDE9BF1C-4FFB-DA4D-9817-B7BCA6AE55D3}"/>
              </a:ext>
            </a:extLst>
          </p:cNvPr>
          <p:cNvSpPr txBox="1"/>
          <p:nvPr/>
        </p:nvSpPr>
        <p:spPr>
          <a:xfrm rot="20417118">
            <a:off x="4659681" y="4120657"/>
            <a:ext cx="1206403" cy="707886"/>
          </a:xfrm>
          <a:prstGeom prst="rect">
            <a:avLst/>
          </a:prstGeom>
          <a:noFill/>
        </p:spPr>
        <p:txBody>
          <a:bodyPr wrap="square" rtlCol="0">
            <a:spAutoFit/>
          </a:bodyPr>
          <a:lstStyle/>
          <a:p>
            <a:pPr algn="l"/>
            <a:r>
              <a:rPr lang="en-US" sz="2000" dirty="0">
                <a:latin typeface="Helvetica" pitchFamily="2" charset="0"/>
              </a:rPr>
              <a:t>Additive increase</a:t>
            </a:r>
          </a:p>
        </p:txBody>
      </p:sp>
      <p:sp>
        <p:nvSpPr>
          <p:cNvPr id="49" name="TextBox 48">
            <a:extLst>
              <a:ext uri="{FF2B5EF4-FFF2-40B4-BE49-F238E27FC236}">
                <a16:creationId xmlns:a16="http://schemas.microsoft.com/office/drawing/2014/main" id="{E8F5AFC6-1B66-FC42-AA7E-F9F798B022EA}"/>
              </a:ext>
            </a:extLst>
          </p:cNvPr>
          <p:cNvSpPr txBox="1"/>
          <p:nvPr/>
        </p:nvSpPr>
        <p:spPr>
          <a:xfrm rot="20224594">
            <a:off x="7547307" y="4338345"/>
            <a:ext cx="1195286" cy="707886"/>
          </a:xfrm>
          <a:prstGeom prst="rect">
            <a:avLst/>
          </a:prstGeom>
          <a:noFill/>
        </p:spPr>
        <p:txBody>
          <a:bodyPr wrap="square" rtlCol="0">
            <a:spAutoFit/>
          </a:bodyPr>
          <a:lstStyle/>
          <a:p>
            <a:pPr algn="l"/>
            <a:r>
              <a:rPr lang="en-US" sz="2000" dirty="0">
                <a:latin typeface="Helvetica" pitchFamily="2" charset="0"/>
              </a:rPr>
              <a:t>Additive increase</a:t>
            </a:r>
          </a:p>
        </p:txBody>
      </p:sp>
      <p:cxnSp>
        <p:nvCxnSpPr>
          <p:cNvPr id="35" name="Straight Connector 34">
            <a:extLst>
              <a:ext uri="{FF2B5EF4-FFF2-40B4-BE49-F238E27FC236}">
                <a16:creationId xmlns:a16="http://schemas.microsoft.com/office/drawing/2014/main" id="{6F1E3EE3-0BC7-1943-9AA5-B68DBCBB3685}"/>
              </a:ext>
            </a:extLst>
          </p:cNvPr>
          <p:cNvCxnSpPr>
            <a:cxnSpLocks/>
          </p:cNvCxnSpPr>
          <p:nvPr/>
        </p:nvCxnSpPr>
        <p:spPr>
          <a:xfrm>
            <a:off x="5476707" y="3713487"/>
            <a:ext cx="1209389" cy="2921"/>
          </a:xfrm>
          <a:prstGeom prst="line">
            <a:avLst/>
          </a:prstGeom>
          <a:ln w="508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9296B76-C652-404D-9C0E-54FE0EB7178D}"/>
              </a:ext>
            </a:extLst>
          </p:cNvPr>
          <p:cNvCxnSpPr>
            <a:cxnSpLocks/>
          </p:cNvCxnSpPr>
          <p:nvPr/>
        </p:nvCxnSpPr>
        <p:spPr>
          <a:xfrm>
            <a:off x="6268117" y="5139928"/>
            <a:ext cx="820930" cy="1423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7D97711-179B-3040-9D70-36397CE2DC37}"/>
              </a:ext>
            </a:extLst>
          </p:cNvPr>
          <p:cNvSpPr txBox="1"/>
          <p:nvPr/>
        </p:nvSpPr>
        <p:spPr>
          <a:xfrm>
            <a:off x="6041230" y="5209424"/>
            <a:ext cx="5768478" cy="646331"/>
          </a:xfrm>
          <a:prstGeom prst="rect">
            <a:avLst/>
          </a:prstGeom>
          <a:noFill/>
        </p:spPr>
        <p:txBody>
          <a:bodyPr wrap="square" rtlCol="0">
            <a:spAutoFit/>
          </a:bodyPr>
          <a:lstStyle/>
          <a:p>
            <a:pPr algn="l"/>
            <a:r>
              <a:rPr lang="en-US" dirty="0">
                <a:solidFill>
                  <a:srgbClr val="C00000"/>
                </a:solidFill>
                <a:latin typeface="Helvetica" pitchFamily="2" charset="0"/>
              </a:rPr>
              <a:t>Fast retransmit: (1) </a:t>
            </a:r>
            <a:r>
              <a:rPr lang="en-US" dirty="0">
                <a:latin typeface="Helvetica" pitchFamily="2" charset="0"/>
              </a:rPr>
              <a:t>retransmit dup-</a:t>
            </a:r>
            <a:r>
              <a:rPr lang="en-US" dirty="0" err="1">
                <a:latin typeface="Helvetica" pitchFamily="2" charset="0"/>
              </a:rPr>
              <a:t>ACKed</a:t>
            </a:r>
            <a:r>
              <a:rPr lang="en-US" dirty="0">
                <a:latin typeface="Helvetica" pitchFamily="2" charset="0"/>
              </a:rPr>
              <a:t> segment</a:t>
            </a:r>
          </a:p>
          <a:p>
            <a:pPr algn="l"/>
            <a:r>
              <a:rPr lang="en-US" dirty="0">
                <a:solidFill>
                  <a:srgbClr val="C00000"/>
                </a:solidFill>
                <a:latin typeface="Helvetica" pitchFamily="2" charset="0"/>
              </a:rPr>
              <a:t>Fast recovery</a:t>
            </a:r>
            <a:r>
              <a:rPr lang="en-US" dirty="0">
                <a:latin typeface="Helvetica" pitchFamily="2" charset="0"/>
              </a:rPr>
              <a:t> keeps </a:t>
            </a:r>
            <a:r>
              <a:rPr lang="en-US" dirty="0">
                <a:latin typeface="Courier" pitchFamily="2" charset="0"/>
              </a:rPr>
              <a:t>inflight</a:t>
            </a:r>
            <a:r>
              <a:rPr lang="en-US" dirty="0">
                <a:latin typeface="Helvetica" pitchFamily="2" charset="0"/>
              </a:rPr>
              <a:t> stable until </a:t>
            </a:r>
            <a:r>
              <a:rPr lang="en-US" dirty="0">
                <a:solidFill>
                  <a:srgbClr val="C00000"/>
                </a:solidFill>
                <a:latin typeface="Helvetica" pitchFamily="2" charset="0"/>
              </a:rPr>
              <a:t>new ACK</a:t>
            </a:r>
          </a:p>
        </p:txBody>
      </p:sp>
      <p:sp>
        <p:nvSpPr>
          <p:cNvPr id="46" name="TextBox 45">
            <a:extLst>
              <a:ext uri="{FF2B5EF4-FFF2-40B4-BE49-F238E27FC236}">
                <a16:creationId xmlns:a16="http://schemas.microsoft.com/office/drawing/2014/main" id="{506FE5E7-CEDC-A848-847C-99FE8259B9A3}"/>
              </a:ext>
            </a:extLst>
          </p:cNvPr>
          <p:cNvSpPr txBox="1"/>
          <p:nvPr/>
        </p:nvSpPr>
        <p:spPr>
          <a:xfrm>
            <a:off x="7909466" y="3503034"/>
            <a:ext cx="1363245" cy="400110"/>
          </a:xfrm>
          <a:prstGeom prst="rect">
            <a:avLst/>
          </a:prstGeom>
          <a:noFill/>
        </p:spPr>
        <p:txBody>
          <a:bodyPr wrap="square" rtlCol="0">
            <a:spAutoFit/>
          </a:bodyPr>
          <a:lstStyle/>
          <a:p>
            <a:pPr algn="ctr"/>
            <a:r>
              <a:rPr lang="en-US" sz="2000" dirty="0">
                <a:solidFill>
                  <a:srgbClr val="C00000"/>
                </a:solidFill>
                <a:latin typeface="Helvetica" pitchFamily="2" charset="0"/>
              </a:rPr>
              <a:t>New ACK</a:t>
            </a:r>
          </a:p>
        </p:txBody>
      </p:sp>
      <p:cxnSp>
        <p:nvCxnSpPr>
          <p:cNvPr id="48" name="Straight Arrow Connector 47">
            <a:extLst>
              <a:ext uri="{FF2B5EF4-FFF2-40B4-BE49-F238E27FC236}">
                <a16:creationId xmlns:a16="http://schemas.microsoft.com/office/drawing/2014/main" id="{7161E10F-FA05-7844-BE98-9DB720746A29}"/>
              </a:ext>
            </a:extLst>
          </p:cNvPr>
          <p:cNvCxnSpPr>
            <a:cxnSpLocks/>
          </p:cNvCxnSpPr>
          <p:nvPr/>
        </p:nvCxnSpPr>
        <p:spPr>
          <a:xfrm flipH="1">
            <a:off x="7151138" y="3888592"/>
            <a:ext cx="1054823" cy="109972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B2A373D-99B0-9D44-BF4A-0A5A27688629}"/>
              </a:ext>
            </a:extLst>
          </p:cNvPr>
          <p:cNvCxnSpPr>
            <a:cxnSpLocks/>
          </p:cNvCxnSpPr>
          <p:nvPr/>
        </p:nvCxnSpPr>
        <p:spPr>
          <a:xfrm>
            <a:off x="9130261" y="4269443"/>
            <a:ext cx="81567" cy="1761590"/>
          </a:xfrm>
          <a:prstGeom prst="line">
            <a:avLst/>
          </a:prstGeom>
          <a:ln w="254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60CDE4B-8BC0-5F42-B6FF-2947B39CFD8E}"/>
              </a:ext>
            </a:extLst>
          </p:cNvPr>
          <p:cNvSpPr txBox="1"/>
          <p:nvPr/>
        </p:nvSpPr>
        <p:spPr>
          <a:xfrm>
            <a:off x="9211828" y="3552403"/>
            <a:ext cx="2638092" cy="400110"/>
          </a:xfrm>
          <a:prstGeom prst="rect">
            <a:avLst/>
          </a:prstGeom>
          <a:noFill/>
        </p:spPr>
        <p:txBody>
          <a:bodyPr wrap="square" rtlCol="0">
            <a:spAutoFit/>
          </a:bodyPr>
          <a:lstStyle/>
          <a:p>
            <a:pPr algn="ctr"/>
            <a:r>
              <a:rPr lang="en-US" sz="2000" dirty="0">
                <a:solidFill>
                  <a:srgbClr val="C00000"/>
                </a:solidFill>
                <a:latin typeface="Helvetica" pitchFamily="2" charset="0"/>
              </a:rPr>
              <a:t>RTO</a:t>
            </a:r>
          </a:p>
        </p:txBody>
      </p:sp>
      <p:cxnSp>
        <p:nvCxnSpPr>
          <p:cNvPr id="53" name="Straight Arrow Connector 52">
            <a:extLst>
              <a:ext uri="{FF2B5EF4-FFF2-40B4-BE49-F238E27FC236}">
                <a16:creationId xmlns:a16="http://schemas.microsoft.com/office/drawing/2014/main" id="{5B79573C-668B-7A41-B175-B4F63782CED7}"/>
              </a:ext>
            </a:extLst>
          </p:cNvPr>
          <p:cNvCxnSpPr>
            <a:cxnSpLocks/>
          </p:cNvCxnSpPr>
          <p:nvPr/>
        </p:nvCxnSpPr>
        <p:spPr>
          <a:xfrm flipH="1">
            <a:off x="9284896" y="3873889"/>
            <a:ext cx="866308" cy="378752"/>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61BAB0C5-7788-5247-AF6E-EE4D4431E429}"/>
              </a:ext>
            </a:extLst>
          </p:cNvPr>
          <p:cNvSpPr txBox="1"/>
          <p:nvPr/>
        </p:nvSpPr>
        <p:spPr>
          <a:xfrm>
            <a:off x="9450698" y="4326618"/>
            <a:ext cx="2611560" cy="646331"/>
          </a:xfrm>
          <a:prstGeom prst="rect">
            <a:avLst/>
          </a:prstGeom>
          <a:noFill/>
        </p:spPr>
        <p:txBody>
          <a:bodyPr wrap="square" rtlCol="0">
            <a:spAutoFit/>
          </a:bodyPr>
          <a:lstStyle/>
          <a:p>
            <a:pPr algn="l"/>
            <a:r>
              <a:rPr lang="en-US" dirty="0">
                <a:latin typeface="Helvetica" pitchFamily="2" charset="0"/>
              </a:rPr>
              <a:t>RTO: </a:t>
            </a:r>
            <a:r>
              <a:rPr lang="en-US" dirty="0">
                <a:solidFill>
                  <a:srgbClr val="C00000"/>
                </a:solidFill>
                <a:latin typeface="Helvetica" pitchFamily="2" charset="0"/>
              </a:rPr>
              <a:t>window drops all the way to 1 MSS</a:t>
            </a:r>
          </a:p>
        </p:txBody>
      </p:sp>
      <p:sp>
        <p:nvSpPr>
          <p:cNvPr id="3" name="TextBox 2">
            <a:extLst>
              <a:ext uri="{FF2B5EF4-FFF2-40B4-BE49-F238E27FC236}">
                <a16:creationId xmlns:a16="http://schemas.microsoft.com/office/drawing/2014/main" id="{D927B726-0656-604F-8A5D-047ADE08E401}"/>
              </a:ext>
            </a:extLst>
          </p:cNvPr>
          <p:cNvSpPr txBox="1"/>
          <p:nvPr/>
        </p:nvSpPr>
        <p:spPr>
          <a:xfrm>
            <a:off x="6199324" y="3968674"/>
            <a:ext cx="1713904" cy="646331"/>
          </a:xfrm>
          <a:prstGeom prst="rect">
            <a:avLst/>
          </a:prstGeom>
          <a:noFill/>
        </p:spPr>
        <p:txBody>
          <a:bodyPr wrap="square" rtlCol="0">
            <a:spAutoFit/>
          </a:bodyPr>
          <a:lstStyle/>
          <a:p>
            <a:pPr algn="l"/>
            <a:r>
              <a:rPr lang="en-US" dirty="0">
                <a:solidFill>
                  <a:srgbClr val="C00000"/>
                </a:solidFill>
                <a:latin typeface="Helvetica" pitchFamily="2" charset="0"/>
              </a:rPr>
              <a:t>Multiplicative decrease</a:t>
            </a:r>
          </a:p>
        </p:txBody>
      </p:sp>
    </p:spTree>
    <p:extLst>
      <p:ext uri="{BB962C8B-B14F-4D97-AF65-F5344CB8AC3E}">
        <p14:creationId xmlns:p14="http://schemas.microsoft.com/office/powerpoint/2010/main" val="144529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5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5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20" grpId="0"/>
      <p:bldP spid="22" grpId="0"/>
      <p:bldP spid="28" grpId="0"/>
      <p:bldP spid="32" grpId="0" animBg="1"/>
      <p:bldP spid="37" grpId="0"/>
      <p:bldP spid="42" grpId="0"/>
      <p:bldP spid="45" grpId="0"/>
      <p:bldP spid="49" grpId="0"/>
      <p:bldP spid="46" grpId="0"/>
      <p:bldP spid="52" grpId="0"/>
      <p:bldP spid="57"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81"/>
          <p:cNvGrpSpPr/>
          <p:nvPr/>
        </p:nvGrpSpPr>
        <p:grpSpPr>
          <a:xfrm>
            <a:off x="8305800" y="3581400"/>
            <a:ext cx="274320" cy="274320"/>
            <a:chOff x="6934200" y="2667000"/>
            <a:chExt cx="274320" cy="274320"/>
          </a:xfrm>
          <a:effectLst/>
        </p:grpSpPr>
        <p:sp>
          <p:nvSpPr>
            <p:cNvPr id="80" name="Rectangle 163"/>
            <p:cNvSpPr>
              <a:spLocks noChangeArrowheads="1"/>
            </p:cNvSpPr>
            <p:nvPr/>
          </p:nvSpPr>
          <p:spPr bwMode="auto">
            <a:xfrm>
              <a:off x="6934200" y="2667000"/>
              <a:ext cx="274320" cy="27432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Helvetica" pitchFamily="2" charset="0"/>
              </a:endParaRPr>
            </a:p>
          </p:txBody>
        </p:sp>
        <p:sp>
          <p:nvSpPr>
            <p:cNvPr id="81" name="Oval 80"/>
            <p:cNvSpPr/>
            <p:nvPr/>
          </p:nvSpPr>
          <p:spPr>
            <a:xfrm>
              <a:off x="7005638" y="2733675"/>
              <a:ext cx="133350" cy="1447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Helvetica" pitchFamily="2" charset="0"/>
              </a:endParaRPr>
            </a:p>
          </p:txBody>
        </p:sp>
      </p:grpSp>
      <p:sp>
        <p:nvSpPr>
          <p:cNvPr id="60" name="Rectangle 163"/>
          <p:cNvSpPr>
            <a:spLocks noChangeArrowheads="1"/>
          </p:cNvSpPr>
          <p:nvPr/>
        </p:nvSpPr>
        <p:spPr bwMode="auto">
          <a:xfrm>
            <a:off x="8305800" y="3584448"/>
            <a:ext cx="274320" cy="27432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Helvetica" pitchFamily="2" charset="0"/>
            </a:endParaRPr>
          </a:p>
        </p:txBody>
      </p:sp>
      <p:sp>
        <p:nvSpPr>
          <p:cNvPr id="59" name="Rectangle 163"/>
          <p:cNvSpPr>
            <a:spLocks noChangeArrowheads="1"/>
          </p:cNvSpPr>
          <p:nvPr/>
        </p:nvSpPr>
        <p:spPr bwMode="auto">
          <a:xfrm>
            <a:off x="8305800" y="3581400"/>
            <a:ext cx="274320" cy="27432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Helvetica" pitchFamily="2" charset="0"/>
            </a:endParaRPr>
          </a:p>
        </p:txBody>
      </p:sp>
      <p:sp>
        <p:nvSpPr>
          <p:cNvPr id="90" name="TextBox 89"/>
          <p:cNvSpPr txBox="1"/>
          <p:nvPr/>
        </p:nvSpPr>
        <p:spPr>
          <a:xfrm>
            <a:off x="8229600" y="3516868"/>
            <a:ext cx="358140" cy="369332"/>
          </a:xfrm>
          <a:prstGeom prst="rect">
            <a:avLst/>
          </a:prstGeom>
          <a:solidFill>
            <a:schemeClr val="bg1"/>
          </a:solidFill>
          <a:ln>
            <a:noFill/>
          </a:ln>
          <a:effectLst/>
        </p:spPr>
        <p:txBody>
          <a:bodyPr wrap="square" rtlCol="0">
            <a:spAutoFit/>
          </a:bodyPr>
          <a:lstStyle/>
          <a:p>
            <a:endParaRPr lang="en-US" dirty="0">
              <a:solidFill>
                <a:prstClr val="black"/>
              </a:solidFill>
              <a:latin typeface="Helvetica" pitchFamily="2" charset="0"/>
            </a:endParaRPr>
          </a:p>
        </p:txBody>
      </p:sp>
      <p:pic>
        <p:nvPicPr>
          <p:cNvPr id="86" name="Picture 85" descr="server-gray.png"/>
          <p:cNvPicPr>
            <a:picLocks noChangeAspect="1"/>
          </p:cNvPicPr>
          <p:nvPr/>
        </p:nvPicPr>
        <p:blipFill>
          <a:blip r:embed="rId4" cstate="print"/>
          <a:stretch>
            <a:fillRect/>
          </a:stretch>
        </p:blipFill>
        <p:spPr>
          <a:xfrm>
            <a:off x="3122444" y="5807472"/>
            <a:ext cx="915278" cy="974328"/>
          </a:xfrm>
          <a:prstGeom prst="rect">
            <a:avLst/>
          </a:prstGeom>
        </p:spPr>
      </p:pic>
      <p:pic>
        <p:nvPicPr>
          <p:cNvPr id="89" name="Picture 88" descr="server-gray.png"/>
          <p:cNvPicPr>
            <a:picLocks noChangeAspect="1"/>
          </p:cNvPicPr>
          <p:nvPr/>
        </p:nvPicPr>
        <p:blipFill>
          <a:blip r:embed="rId4" cstate="print"/>
          <a:stretch>
            <a:fillRect/>
          </a:stretch>
        </p:blipFill>
        <p:spPr>
          <a:xfrm>
            <a:off x="3123322" y="2013744"/>
            <a:ext cx="915278" cy="974328"/>
          </a:xfrm>
          <a:prstGeom prst="rect">
            <a:avLst/>
          </a:prstGeom>
        </p:spPr>
      </p:pic>
      <p:cxnSp>
        <p:nvCxnSpPr>
          <p:cNvPr id="12" name="Straight Connector 11"/>
          <p:cNvCxnSpPr/>
          <p:nvPr/>
        </p:nvCxnSpPr>
        <p:spPr>
          <a:xfrm flipV="1">
            <a:off x="7070703" y="4374057"/>
            <a:ext cx="1610299"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81309" y="2500908"/>
            <a:ext cx="1675522" cy="176629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980431" y="4495800"/>
            <a:ext cx="1676400" cy="179883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151"/>
          <p:cNvGrpSpPr>
            <a:grpSpLocks/>
          </p:cNvGrpSpPr>
          <p:nvPr/>
        </p:nvGrpSpPr>
        <p:grpSpPr bwMode="auto">
          <a:xfrm>
            <a:off x="5791200" y="4071144"/>
            <a:ext cx="1295400" cy="609600"/>
            <a:chOff x="4032" y="480"/>
            <a:chExt cx="768" cy="576"/>
          </a:xfrm>
          <a:gradFill>
            <a:gsLst>
              <a:gs pos="0">
                <a:schemeClr val="bg1"/>
              </a:gs>
              <a:gs pos="100000">
                <a:schemeClr val="hlink"/>
              </a:gs>
            </a:gsLst>
            <a:lin ang="0" scaled="1"/>
          </a:gradFill>
        </p:grpSpPr>
        <p:sp>
          <p:nvSpPr>
            <p:cNvPr id="55"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a:solidFill>
                  <a:srgbClr val="333399"/>
                </a:solidFill>
                <a:latin typeface="Helvetica" pitchFamily="2" charset="0"/>
              </a:endParaRPr>
            </a:p>
          </p:txBody>
        </p:sp>
        <p:sp>
          <p:nvSpPr>
            <p:cNvPr id="56"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a:solidFill>
                  <a:prstClr val="black"/>
                </a:solidFill>
                <a:latin typeface="Helvetica" pitchFamily="2" charset="0"/>
              </a:endParaRPr>
            </a:p>
          </p:txBody>
        </p:sp>
      </p:grpSp>
      <p:sp>
        <p:nvSpPr>
          <p:cNvPr id="41" name="TextBox 40"/>
          <p:cNvSpPr txBox="1"/>
          <p:nvPr/>
        </p:nvSpPr>
        <p:spPr>
          <a:xfrm>
            <a:off x="2646249" y="1571029"/>
            <a:ext cx="1295400" cy="369332"/>
          </a:xfrm>
          <a:prstGeom prst="rect">
            <a:avLst/>
          </a:prstGeom>
          <a:noFill/>
        </p:spPr>
        <p:txBody>
          <a:bodyPr wrap="square" rtlCol="0">
            <a:spAutoFit/>
          </a:bodyPr>
          <a:lstStyle/>
          <a:p>
            <a:r>
              <a:rPr lang="en-US" dirty="0">
                <a:solidFill>
                  <a:prstClr val="black"/>
                </a:solidFill>
                <a:latin typeface="Helvetica" pitchFamily="2" charset="0"/>
                <a:ea typeface="Helvetica" charset="0"/>
                <a:cs typeface="Helvetica" charset="0"/>
              </a:rPr>
              <a:t>Sender 1</a:t>
            </a:r>
          </a:p>
        </p:txBody>
      </p:sp>
      <p:sp>
        <p:nvSpPr>
          <p:cNvPr id="45" name="TextBox 44"/>
          <p:cNvSpPr txBox="1"/>
          <p:nvPr/>
        </p:nvSpPr>
        <p:spPr>
          <a:xfrm>
            <a:off x="2627254" y="5366544"/>
            <a:ext cx="1333390" cy="369332"/>
          </a:xfrm>
          <a:prstGeom prst="rect">
            <a:avLst/>
          </a:prstGeom>
          <a:noFill/>
        </p:spPr>
        <p:txBody>
          <a:bodyPr wrap="square" rtlCol="0">
            <a:spAutoFit/>
          </a:bodyPr>
          <a:lstStyle/>
          <a:p>
            <a:r>
              <a:rPr lang="en-US" dirty="0">
                <a:solidFill>
                  <a:prstClr val="black"/>
                </a:solidFill>
                <a:latin typeface="Helvetica" pitchFamily="2" charset="0"/>
                <a:ea typeface="Helvetica" charset="0"/>
                <a:cs typeface="Helvetica" charset="0"/>
              </a:rPr>
              <a:t>Sender 2</a:t>
            </a:r>
          </a:p>
        </p:txBody>
      </p:sp>
      <p:sp>
        <p:nvSpPr>
          <p:cNvPr id="46" name="TextBox 45"/>
          <p:cNvSpPr txBox="1"/>
          <p:nvPr/>
        </p:nvSpPr>
        <p:spPr>
          <a:xfrm>
            <a:off x="8608844" y="3320812"/>
            <a:ext cx="1144756" cy="369332"/>
          </a:xfrm>
          <a:prstGeom prst="rect">
            <a:avLst/>
          </a:prstGeom>
          <a:noFill/>
        </p:spPr>
        <p:txBody>
          <a:bodyPr wrap="square" rtlCol="0">
            <a:spAutoFit/>
          </a:bodyPr>
          <a:lstStyle/>
          <a:p>
            <a:r>
              <a:rPr lang="en-US" dirty="0">
                <a:solidFill>
                  <a:prstClr val="black"/>
                </a:solidFill>
                <a:latin typeface="Helvetica" pitchFamily="2" charset="0"/>
                <a:ea typeface="Helvetica" charset="0"/>
                <a:cs typeface="Helvetica" charset="0"/>
              </a:rPr>
              <a:t>Receiver</a:t>
            </a:r>
          </a:p>
        </p:txBody>
      </p:sp>
      <p:sp>
        <p:nvSpPr>
          <p:cNvPr id="62" name="Rectangle 163"/>
          <p:cNvSpPr>
            <a:spLocks noChangeArrowheads="1"/>
          </p:cNvSpPr>
          <p:nvPr/>
        </p:nvSpPr>
        <p:spPr bwMode="auto">
          <a:xfrm>
            <a:off x="3770376" y="6054090"/>
            <a:ext cx="192024" cy="594360"/>
          </a:xfrm>
          <a:prstGeom prst="rect">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9525">
            <a:noFill/>
            <a:miter lim="800000"/>
            <a:headEnd/>
            <a:tailEnd/>
          </a:ln>
          <a:effectLst/>
        </p:spPr>
        <p:txBody>
          <a:bodyPr wrap="none" anchor="ctr"/>
          <a:lstStyle/>
          <a:p>
            <a:pPr>
              <a:defRPr/>
            </a:pPr>
            <a:endParaRPr lang="en-US">
              <a:solidFill>
                <a:srgbClr val="333399"/>
              </a:solidFill>
              <a:latin typeface="Helvetica" pitchFamily="2" charset="0"/>
            </a:endParaRPr>
          </a:p>
        </p:txBody>
      </p:sp>
      <p:sp>
        <p:nvSpPr>
          <p:cNvPr id="58" name="Rectangle 163"/>
          <p:cNvSpPr>
            <a:spLocks noChangeArrowheads="1"/>
          </p:cNvSpPr>
          <p:nvPr/>
        </p:nvSpPr>
        <p:spPr bwMode="auto">
          <a:xfrm>
            <a:off x="3770376" y="2221992"/>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Helvetica" pitchFamily="2" charset="0"/>
            </a:endParaRPr>
          </a:p>
        </p:txBody>
      </p:sp>
      <p:pic>
        <p:nvPicPr>
          <p:cNvPr id="5" name="Picture 4" descr="server2.jpg"/>
          <p:cNvPicPr>
            <a:picLocks noChangeAspect="1"/>
          </p:cNvPicPr>
          <p:nvPr/>
        </p:nvPicPr>
        <p:blipFill>
          <a:blip r:embed="rId5" cstate="print"/>
          <a:stretch>
            <a:fillRect/>
          </a:stretch>
        </p:blipFill>
        <p:spPr>
          <a:xfrm>
            <a:off x="8604802" y="3839139"/>
            <a:ext cx="1148799" cy="1102845"/>
          </a:xfrm>
          <a:prstGeom prst="rect">
            <a:avLst/>
          </a:prstGeom>
        </p:spPr>
      </p:pic>
      <p:sp>
        <p:nvSpPr>
          <p:cNvPr id="82" name="TextBox 81"/>
          <p:cNvSpPr txBox="1"/>
          <p:nvPr/>
        </p:nvSpPr>
        <p:spPr>
          <a:xfrm>
            <a:off x="4724400" y="5877580"/>
            <a:ext cx="5943600" cy="461665"/>
          </a:xfrm>
          <a:prstGeom prst="rect">
            <a:avLst/>
          </a:prstGeom>
          <a:noFill/>
        </p:spPr>
        <p:txBody>
          <a:bodyPr wrap="square" rtlCol="0">
            <a:spAutoFit/>
          </a:bodyPr>
          <a:lstStyle/>
          <a:p>
            <a:r>
              <a:rPr lang="en-US" sz="2400" dirty="0">
                <a:solidFill>
                  <a:prstClr val="black"/>
                </a:solidFill>
                <a:latin typeface="Helvetica" pitchFamily="2" charset="0"/>
                <a:ea typeface="Helvetica" charset="0"/>
                <a:cs typeface="Helvetica" charset="0"/>
              </a:rPr>
              <a:t>ECN = Explicit Congestion Notification</a:t>
            </a:r>
          </a:p>
        </p:txBody>
      </p:sp>
      <p:grpSp>
        <p:nvGrpSpPr>
          <p:cNvPr id="10" name="Group 9"/>
          <p:cNvGrpSpPr/>
          <p:nvPr/>
        </p:nvGrpSpPr>
        <p:grpSpPr>
          <a:xfrm>
            <a:off x="1644844" y="3124200"/>
            <a:ext cx="2850956" cy="2209800"/>
            <a:chOff x="76200" y="2819400"/>
            <a:chExt cx="2850956" cy="2209800"/>
          </a:xfrm>
        </p:grpSpPr>
        <p:sp>
          <p:nvSpPr>
            <p:cNvPr id="109" name="Rounded Rectangle 108"/>
            <p:cNvSpPr/>
            <p:nvPr/>
          </p:nvSpPr>
          <p:spPr>
            <a:xfrm>
              <a:off x="76200" y="2819400"/>
              <a:ext cx="2850956" cy="2209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latin typeface="Helvetica" pitchFamily="2" charset="0"/>
                <a:ea typeface="Helvetica" charset="0"/>
                <a:cs typeface="Helvetica" charset="0"/>
              </a:endParaRPr>
            </a:p>
          </p:txBody>
        </p:sp>
        <p:grpSp>
          <p:nvGrpSpPr>
            <p:cNvPr id="83" name="Group 82"/>
            <p:cNvGrpSpPr/>
            <p:nvPr/>
          </p:nvGrpSpPr>
          <p:grpSpPr>
            <a:xfrm>
              <a:off x="116465" y="2828999"/>
              <a:ext cx="2616080" cy="2158154"/>
              <a:chOff x="88531" y="3983506"/>
              <a:chExt cx="3139559" cy="2590003"/>
            </a:xfrm>
          </p:grpSpPr>
          <p:sp>
            <p:nvSpPr>
              <p:cNvPr id="88" name="Line 4"/>
              <p:cNvSpPr>
                <a:spLocks noChangeShapeType="1"/>
              </p:cNvSpPr>
              <p:nvPr/>
            </p:nvSpPr>
            <p:spPr bwMode="auto">
              <a:xfrm>
                <a:off x="381000" y="6165850"/>
                <a:ext cx="2837870" cy="0"/>
              </a:xfrm>
              <a:prstGeom prst="line">
                <a:avLst/>
              </a:prstGeom>
              <a:noFill/>
              <a:ln w="19080">
                <a:solidFill>
                  <a:srgbClr val="000000"/>
                </a:solidFill>
                <a:miter lim="800000"/>
                <a:headEnd/>
                <a:tailEnd/>
              </a:ln>
            </p:spPr>
            <p:txBody>
              <a:bodyPr>
                <a:prstTxWarp prst="textNoShape">
                  <a:avLst/>
                </a:prstTxWarp>
              </a:bodyPr>
              <a:lstStyle/>
              <a:p>
                <a:endParaRPr lang="en-US">
                  <a:solidFill>
                    <a:prstClr val="black"/>
                  </a:solidFill>
                  <a:latin typeface="Helvetica" pitchFamily="2" charset="0"/>
                  <a:ea typeface="Helvetica" charset="0"/>
                  <a:cs typeface="Helvetica" charset="0"/>
                </a:endParaRPr>
              </a:p>
            </p:txBody>
          </p:sp>
          <p:sp>
            <p:nvSpPr>
              <p:cNvPr id="92" name="Line 5"/>
              <p:cNvSpPr>
                <a:spLocks noChangeShapeType="1"/>
              </p:cNvSpPr>
              <p:nvPr/>
            </p:nvSpPr>
            <p:spPr bwMode="auto">
              <a:xfrm>
                <a:off x="561976" y="4429220"/>
                <a:ext cx="0" cy="1916017"/>
              </a:xfrm>
              <a:prstGeom prst="line">
                <a:avLst/>
              </a:prstGeom>
              <a:noFill/>
              <a:ln w="19080">
                <a:solidFill>
                  <a:srgbClr val="000000"/>
                </a:solidFill>
                <a:miter lim="800000"/>
                <a:headEnd/>
                <a:tailEnd/>
              </a:ln>
            </p:spPr>
            <p:txBody>
              <a:bodyPr>
                <a:prstTxWarp prst="textNoShape">
                  <a:avLst/>
                </a:prstTxWarp>
              </a:bodyPr>
              <a:lstStyle/>
              <a:p>
                <a:endParaRPr lang="en-US">
                  <a:solidFill>
                    <a:prstClr val="black"/>
                  </a:solidFill>
                  <a:latin typeface="Helvetica" pitchFamily="2" charset="0"/>
                  <a:ea typeface="Helvetica" charset="0"/>
                  <a:cs typeface="Helvetica" charset="0"/>
                </a:endParaRPr>
              </a:p>
            </p:txBody>
          </p:sp>
          <p:cxnSp>
            <p:nvCxnSpPr>
              <p:cNvPr id="94" name="Straight Connector 93"/>
              <p:cNvCxnSpPr/>
              <p:nvPr/>
            </p:nvCxnSpPr>
            <p:spPr>
              <a:xfrm flipV="1">
                <a:off x="561976" y="4657819"/>
                <a:ext cx="657224" cy="773018"/>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219200" y="4657819"/>
                <a:ext cx="0" cy="773018"/>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1219200" y="4657819"/>
                <a:ext cx="657224" cy="773018"/>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876424" y="4657819"/>
                <a:ext cx="0" cy="773018"/>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1876424" y="4657819"/>
                <a:ext cx="657224" cy="773018"/>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2533648" y="4657819"/>
                <a:ext cx="657224" cy="773018"/>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04" name="Text Box 6"/>
              <p:cNvSpPr txBox="1">
                <a:spLocks noChangeArrowheads="1"/>
              </p:cNvSpPr>
              <p:nvPr/>
            </p:nvSpPr>
            <p:spPr bwMode="auto">
              <a:xfrm>
                <a:off x="2472616" y="6164593"/>
                <a:ext cx="755474" cy="408916"/>
              </a:xfrm>
              <a:prstGeom prst="rect">
                <a:avLst/>
              </a:prstGeom>
              <a:noFill/>
              <a:ln w="9525">
                <a:noFill/>
                <a:round/>
                <a:headEnd/>
                <a:tailEnd/>
              </a:ln>
            </p:spPr>
            <p:txBody>
              <a:bodyPr wrap="none" lIns="90000" tIns="46800" rIns="90000" bIns="46800" anchor="ctr">
                <a:prstTxWarp prst="textNoShape">
                  <a:avLst/>
                </a:prstTxWarp>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solidFill>
                      <a:srgbClr val="000000"/>
                    </a:solidFill>
                    <a:latin typeface="Helvetica" pitchFamily="2" charset="0"/>
                    <a:ea typeface="Helvetica" charset="0"/>
                    <a:cs typeface="Helvetica" charset="0"/>
                  </a:rPr>
                  <a:t>Time</a:t>
                </a:r>
              </a:p>
            </p:txBody>
          </p:sp>
          <p:sp>
            <p:nvSpPr>
              <p:cNvPr id="105" name="Text Box 7"/>
              <p:cNvSpPr txBox="1">
                <a:spLocks noChangeArrowheads="1"/>
              </p:cNvSpPr>
              <p:nvPr/>
            </p:nvSpPr>
            <p:spPr bwMode="auto">
              <a:xfrm rot="16200000">
                <a:off x="-903003" y="4975040"/>
                <a:ext cx="2391983" cy="408916"/>
              </a:xfrm>
              <a:prstGeom prst="rect">
                <a:avLst/>
              </a:prstGeom>
              <a:noFill/>
              <a:ln w="9525">
                <a:noFill/>
                <a:round/>
                <a:headEnd/>
                <a:tailEnd/>
              </a:ln>
            </p:spPr>
            <p:txBody>
              <a:bodyPr wrap="none" lIns="90000" tIns="46800" rIns="90000" bIns="46800" anchor="ctr">
                <a:prstTxWarp prst="textNoShape">
                  <a:avLst/>
                </a:prstTxWarp>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solidFill>
                      <a:srgbClr val="000000"/>
                    </a:solidFill>
                    <a:latin typeface="Helvetica" pitchFamily="2" charset="0"/>
                    <a:ea typeface="Helvetica" charset="0"/>
                    <a:cs typeface="Helvetica" charset="0"/>
                  </a:rPr>
                  <a:t>Window Size (Rate)</a:t>
                </a:r>
              </a:p>
            </p:txBody>
          </p:sp>
          <p:cxnSp>
            <p:nvCxnSpPr>
              <p:cNvPr id="102" name="Straight Connector 101"/>
              <p:cNvCxnSpPr/>
              <p:nvPr/>
            </p:nvCxnSpPr>
            <p:spPr>
              <a:xfrm>
                <a:off x="2533648" y="4657819"/>
                <a:ext cx="0" cy="773018"/>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9" name="Group 8"/>
          <p:cNvGrpSpPr/>
          <p:nvPr/>
        </p:nvGrpSpPr>
        <p:grpSpPr>
          <a:xfrm>
            <a:off x="5684232" y="1371600"/>
            <a:ext cx="4577938" cy="1516726"/>
            <a:chOff x="3855432" y="5036474"/>
            <a:chExt cx="4145568" cy="1516726"/>
          </a:xfrm>
        </p:grpSpPr>
        <p:sp>
          <p:nvSpPr>
            <p:cNvPr id="4" name="Rounded Rectangle 3"/>
            <p:cNvSpPr/>
            <p:nvPr/>
          </p:nvSpPr>
          <p:spPr>
            <a:xfrm>
              <a:off x="3855432" y="5036474"/>
              <a:ext cx="4145568" cy="151672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latin typeface="Helvetica" pitchFamily="2" charset="0"/>
              </a:endParaRPr>
            </a:p>
          </p:txBody>
        </p:sp>
        <p:sp>
          <p:nvSpPr>
            <p:cNvPr id="107" name="TextBox 106"/>
            <p:cNvSpPr txBox="1"/>
            <p:nvPr/>
          </p:nvSpPr>
          <p:spPr>
            <a:xfrm>
              <a:off x="4038600" y="5105399"/>
              <a:ext cx="3950108" cy="1323439"/>
            </a:xfrm>
            <a:prstGeom prst="rect">
              <a:avLst/>
            </a:prstGeom>
            <a:noFill/>
          </p:spPr>
          <p:txBody>
            <a:bodyPr wrap="none" rtlCol="0">
              <a:spAutoFit/>
            </a:bodyPr>
            <a:lstStyle/>
            <a:p>
              <a:r>
                <a:rPr lang="en-US" sz="2000" dirty="0">
                  <a:solidFill>
                    <a:srgbClr val="C00000"/>
                  </a:solidFill>
                  <a:latin typeface="Helvetica" pitchFamily="2" charset="0"/>
                  <a:ea typeface="Helvetica" charset="0"/>
                  <a:cs typeface="Helvetica" charset="0"/>
                </a:rPr>
                <a:t>Additive Increase:	</a:t>
              </a:r>
            </a:p>
            <a:p>
              <a:r>
                <a:rPr lang="en-US" sz="2000" dirty="0">
                  <a:solidFill>
                    <a:prstClr val="black"/>
                  </a:solidFill>
                  <a:latin typeface="Helvetica" pitchFamily="2" charset="0"/>
                  <a:ea typeface="Helvetica" charset="0"/>
                  <a:cs typeface="Helvetica" charset="0"/>
                </a:rPr>
                <a:t>     W </a:t>
              </a:r>
              <a:r>
                <a:rPr lang="en-US" sz="2000" dirty="0">
                  <a:solidFill>
                    <a:prstClr val="black"/>
                  </a:solidFill>
                  <a:latin typeface="Helvetica" pitchFamily="2" charset="0"/>
                  <a:ea typeface="Helvetica" charset="0"/>
                  <a:cs typeface="Helvetica" charset="0"/>
                  <a:sym typeface="Wingdings" pitchFamily="2" charset="2"/>
                </a:rPr>
                <a:t> W+1 per round-trip time</a:t>
              </a:r>
              <a:endParaRPr lang="en-US" sz="2000" dirty="0">
                <a:solidFill>
                  <a:prstClr val="black"/>
                </a:solidFill>
                <a:latin typeface="Helvetica" pitchFamily="2" charset="0"/>
                <a:ea typeface="Helvetica" charset="0"/>
                <a:cs typeface="Helvetica" charset="0"/>
              </a:endParaRPr>
            </a:p>
            <a:p>
              <a:r>
                <a:rPr lang="en-US" sz="2000" dirty="0">
                  <a:solidFill>
                    <a:srgbClr val="C00000"/>
                  </a:solidFill>
                  <a:latin typeface="Helvetica" pitchFamily="2" charset="0"/>
                  <a:ea typeface="Helvetica" charset="0"/>
                  <a:cs typeface="Helvetica" charset="0"/>
                </a:rPr>
                <a:t>Multiplicative Decrease:	</a:t>
              </a:r>
            </a:p>
            <a:p>
              <a:r>
                <a:rPr lang="en-US" sz="2000" dirty="0">
                  <a:solidFill>
                    <a:prstClr val="black"/>
                  </a:solidFill>
                  <a:latin typeface="Helvetica" pitchFamily="2" charset="0"/>
                  <a:ea typeface="Helvetica" charset="0"/>
                  <a:cs typeface="Helvetica" charset="0"/>
                </a:rPr>
                <a:t>     W </a:t>
              </a:r>
              <a:r>
                <a:rPr lang="en-US" sz="2000" dirty="0">
                  <a:solidFill>
                    <a:prstClr val="black"/>
                  </a:solidFill>
                  <a:latin typeface="Helvetica" pitchFamily="2" charset="0"/>
                  <a:ea typeface="Helvetica" charset="0"/>
                  <a:cs typeface="Helvetica" charset="0"/>
                  <a:sym typeface="Wingdings" pitchFamily="2" charset="2"/>
                </a:rPr>
                <a:t> W/2 per drop or ECN mark</a:t>
              </a:r>
              <a:endParaRPr lang="en-US" sz="2000" dirty="0">
                <a:solidFill>
                  <a:prstClr val="black"/>
                </a:solidFill>
                <a:latin typeface="Helvetica" pitchFamily="2" charset="0"/>
                <a:ea typeface="Helvetica" charset="0"/>
                <a:cs typeface="Helvetica" charset="0"/>
              </a:endParaRPr>
            </a:p>
          </p:txBody>
        </p:sp>
      </p:grpSp>
      <p:sp>
        <p:nvSpPr>
          <p:cNvPr id="57" name="Rectangle 163"/>
          <p:cNvSpPr>
            <a:spLocks noChangeArrowheads="1"/>
          </p:cNvSpPr>
          <p:nvPr/>
        </p:nvSpPr>
        <p:spPr bwMode="auto">
          <a:xfrm>
            <a:off x="6871062" y="4073604"/>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Helvetica" pitchFamily="2" charset="0"/>
            </a:endParaRPr>
          </a:p>
        </p:txBody>
      </p:sp>
      <p:sp>
        <p:nvSpPr>
          <p:cNvPr id="61" name="Rectangle 163"/>
          <p:cNvSpPr>
            <a:spLocks noChangeArrowheads="1"/>
          </p:cNvSpPr>
          <p:nvPr/>
        </p:nvSpPr>
        <p:spPr bwMode="auto">
          <a:xfrm>
            <a:off x="6642462" y="4086304"/>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Helvetica" pitchFamily="2" charset="0"/>
            </a:endParaRPr>
          </a:p>
        </p:txBody>
      </p:sp>
      <p:sp>
        <p:nvSpPr>
          <p:cNvPr id="65" name="Rectangle 163"/>
          <p:cNvSpPr>
            <a:spLocks noChangeArrowheads="1"/>
          </p:cNvSpPr>
          <p:nvPr/>
        </p:nvSpPr>
        <p:spPr bwMode="auto">
          <a:xfrm>
            <a:off x="6432550" y="4083050"/>
            <a:ext cx="192024" cy="594360"/>
          </a:xfrm>
          <a:prstGeom prst="rect">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9525">
            <a:noFill/>
            <a:miter lim="800000"/>
            <a:headEnd/>
            <a:tailEnd/>
          </a:ln>
          <a:effectLst/>
        </p:spPr>
        <p:txBody>
          <a:bodyPr wrap="none" anchor="ctr"/>
          <a:lstStyle/>
          <a:p>
            <a:pPr>
              <a:defRPr/>
            </a:pPr>
            <a:endParaRPr lang="en-US">
              <a:solidFill>
                <a:srgbClr val="333399"/>
              </a:solidFill>
              <a:latin typeface="Helvetica" pitchFamily="2" charset="0"/>
            </a:endParaRPr>
          </a:p>
        </p:txBody>
      </p:sp>
      <p:sp>
        <p:nvSpPr>
          <p:cNvPr id="66" name="Rectangle 163"/>
          <p:cNvSpPr>
            <a:spLocks noChangeArrowheads="1"/>
          </p:cNvSpPr>
          <p:nvPr/>
        </p:nvSpPr>
        <p:spPr bwMode="auto">
          <a:xfrm>
            <a:off x="6236062" y="4079954"/>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Helvetica" pitchFamily="2" charset="0"/>
            </a:endParaRPr>
          </a:p>
        </p:txBody>
      </p:sp>
      <p:sp>
        <p:nvSpPr>
          <p:cNvPr id="67" name="Rectangle 163"/>
          <p:cNvSpPr>
            <a:spLocks noChangeArrowheads="1"/>
          </p:cNvSpPr>
          <p:nvPr/>
        </p:nvSpPr>
        <p:spPr bwMode="auto">
          <a:xfrm>
            <a:off x="6032500" y="4076700"/>
            <a:ext cx="192024" cy="594360"/>
          </a:xfrm>
          <a:prstGeom prst="rect">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9525">
            <a:noFill/>
            <a:miter lim="800000"/>
            <a:headEnd/>
            <a:tailEnd/>
          </a:ln>
          <a:effectLst/>
        </p:spPr>
        <p:txBody>
          <a:bodyPr wrap="none" anchor="ctr"/>
          <a:lstStyle/>
          <a:p>
            <a:pPr>
              <a:defRPr/>
            </a:pPr>
            <a:endParaRPr lang="en-US">
              <a:solidFill>
                <a:srgbClr val="333399"/>
              </a:solidFill>
              <a:latin typeface="Helvetica" pitchFamily="2" charset="0"/>
            </a:endParaRPr>
          </a:p>
        </p:txBody>
      </p:sp>
      <p:sp>
        <p:nvSpPr>
          <p:cNvPr id="14" name="Freeform 13"/>
          <p:cNvSpPr/>
          <p:nvPr/>
        </p:nvSpPr>
        <p:spPr>
          <a:xfrm>
            <a:off x="4032131" y="2364469"/>
            <a:ext cx="4589343" cy="1911952"/>
          </a:xfrm>
          <a:custGeom>
            <a:avLst/>
            <a:gdLst>
              <a:gd name="connsiteX0" fmla="*/ 0 w 4589343"/>
              <a:gd name="connsiteY0" fmla="*/ 0 h 2079171"/>
              <a:gd name="connsiteX1" fmla="*/ 1430167 w 4589343"/>
              <a:gd name="connsiteY1" fmla="*/ 1504731 h 2079171"/>
              <a:gd name="connsiteX2" fmla="*/ 2380054 w 4589343"/>
              <a:gd name="connsiteY2" fmla="*/ 2016980 h 2079171"/>
              <a:gd name="connsiteX3" fmla="*/ 4589343 w 4589343"/>
              <a:gd name="connsiteY3" fmla="*/ 2070339 h 2079171"/>
              <a:gd name="connsiteX0" fmla="*/ 0 w 4589343"/>
              <a:gd name="connsiteY0" fmla="*/ 0 h 2073194"/>
              <a:gd name="connsiteX1" fmla="*/ 1419494 w 4589343"/>
              <a:gd name="connsiteY1" fmla="*/ 1621346 h 2073194"/>
              <a:gd name="connsiteX2" fmla="*/ 2380054 w 4589343"/>
              <a:gd name="connsiteY2" fmla="*/ 2016980 h 2073194"/>
              <a:gd name="connsiteX3" fmla="*/ 4589343 w 4589343"/>
              <a:gd name="connsiteY3" fmla="*/ 2070339 h 2073194"/>
              <a:gd name="connsiteX0" fmla="*/ 0 w 4589343"/>
              <a:gd name="connsiteY0" fmla="*/ 0 h 2098718"/>
              <a:gd name="connsiteX1" fmla="*/ 1419494 w 4589343"/>
              <a:gd name="connsiteY1" fmla="*/ 1621346 h 2098718"/>
              <a:gd name="connsiteX2" fmla="*/ 2123904 w 4589343"/>
              <a:gd name="connsiteY2" fmla="*/ 2063626 h 2098718"/>
              <a:gd name="connsiteX3" fmla="*/ 4589343 w 4589343"/>
              <a:gd name="connsiteY3" fmla="*/ 2070339 h 2098718"/>
              <a:gd name="connsiteX0" fmla="*/ 0 w 4589343"/>
              <a:gd name="connsiteY0" fmla="*/ 0 h 2126317"/>
              <a:gd name="connsiteX1" fmla="*/ 1045943 w 4589343"/>
              <a:gd name="connsiteY1" fmla="*/ 1248179 h 2126317"/>
              <a:gd name="connsiteX2" fmla="*/ 2123904 w 4589343"/>
              <a:gd name="connsiteY2" fmla="*/ 2063626 h 2126317"/>
              <a:gd name="connsiteX3" fmla="*/ 4589343 w 4589343"/>
              <a:gd name="connsiteY3" fmla="*/ 2070339 h 2126317"/>
              <a:gd name="connsiteX0" fmla="*/ 0 w 4589343"/>
              <a:gd name="connsiteY0" fmla="*/ 0 h 2089246"/>
              <a:gd name="connsiteX1" fmla="*/ 1045943 w 4589343"/>
              <a:gd name="connsiteY1" fmla="*/ 1248179 h 2089246"/>
              <a:gd name="connsiteX2" fmla="*/ 2123904 w 4589343"/>
              <a:gd name="connsiteY2" fmla="*/ 2005319 h 2089246"/>
              <a:gd name="connsiteX3" fmla="*/ 4589343 w 4589343"/>
              <a:gd name="connsiteY3" fmla="*/ 2070339 h 2089246"/>
            </a:gdLst>
            <a:ahLst/>
            <a:cxnLst>
              <a:cxn ang="0">
                <a:pos x="connsiteX0" y="connsiteY0"/>
              </a:cxn>
              <a:cxn ang="0">
                <a:pos x="connsiteX1" y="connsiteY1"/>
              </a:cxn>
              <a:cxn ang="0">
                <a:pos x="connsiteX2" y="connsiteY2"/>
              </a:cxn>
              <a:cxn ang="0">
                <a:pos x="connsiteX3" y="connsiteY3"/>
              </a:cxn>
            </a:cxnLst>
            <a:rect l="l" t="t" r="r" b="b"/>
            <a:pathLst>
              <a:path w="4589343" h="2089246">
                <a:moveTo>
                  <a:pt x="0" y="0"/>
                </a:moveTo>
                <a:cubicBezTo>
                  <a:pt x="516745" y="584284"/>
                  <a:pt x="691959" y="913959"/>
                  <a:pt x="1045943" y="1248179"/>
                </a:cubicBezTo>
                <a:cubicBezTo>
                  <a:pt x="1399927" y="1582399"/>
                  <a:pt x="1533337" y="1868292"/>
                  <a:pt x="2123904" y="2005319"/>
                </a:cubicBezTo>
                <a:cubicBezTo>
                  <a:pt x="2714471" y="2142346"/>
                  <a:pt x="4589343" y="2070339"/>
                  <a:pt x="4589343" y="2070339"/>
                </a:cubicBezTo>
              </a:path>
            </a:pathLst>
          </a:custGeom>
          <a:ln w="38100">
            <a:solidFill>
              <a:srgbClr val="FF6600"/>
            </a:solidFill>
            <a:prstDash val="dash"/>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Helvetica" pitchFamily="2" charset="0"/>
            </a:endParaRPr>
          </a:p>
        </p:txBody>
      </p:sp>
      <p:sp>
        <p:nvSpPr>
          <p:cNvPr id="68" name="Freeform 67"/>
          <p:cNvSpPr/>
          <p:nvPr/>
        </p:nvSpPr>
        <p:spPr>
          <a:xfrm flipV="1">
            <a:off x="4035111" y="4469819"/>
            <a:ext cx="4589343" cy="1911952"/>
          </a:xfrm>
          <a:custGeom>
            <a:avLst/>
            <a:gdLst>
              <a:gd name="connsiteX0" fmla="*/ 0 w 4589343"/>
              <a:gd name="connsiteY0" fmla="*/ 0 h 2079171"/>
              <a:gd name="connsiteX1" fmla="*/ 1430167 w 4589343"/>
              <a:gd name="connsiteY1" fmla="*/ 1504731 h 2079171"/>
              <a:gd name="connsiteX2" fmla="*/ 2380054 w 4589343"/>
              <a:gd name="connsiteY2" fmla="*/ 2016980 h 2079171"/>
              <a:gd name="connsiteX3" fmla="*/ 4589343 w 4589343"/>
              <a:gd name="connsiteY3" fmla="*/ 2070339 h 2079171"/>
              <a:gd name="connsiteX0" fmla="*/ 0 w 4589343"/>
              <a:gd name="connsiteY0" fmla="*/ 0 h 2073194"/>
              <a:gd name="connsiteX1" fmla="*/ 1419494 w 4589343"/>
              <a:gd name="connsiteY1" fmla="*/ 1621346 h 2073194"/>
              <a:gd name="connsiteX2" fmla="*/ 2380054 w 4589343"/>
              <a:gd name="connsiteY2" fmla="*/ 2016980 h 2073194"/>
              <a:gd name="connsiteX3" fmla="*/ 4589343 w 4589343"/>
              <a:gd name="connsiteY3" fmla="*/ 2070339 h 2073194"/>
              <a:gd name="connsiteX0" fmla="*/ 0 w 4589343"/>
              <a:gd name="connsiteY0" fmla="*/ 0 h 2098718"/>
              <a:gd name="connsiteX1" fmla="*/ 1419494 w 4589343"/>
              <a:gd name="connsiteY1" fmla="*/ 1621346 h 2098718"/>
              <a:gd name="connsiteX2" fmla="*/ 2123904 w 4589343"/>
              <a:gd name="connsiteY2" fmla="*/ 2063626 h 2098718"/>
              <a:gd name="connsiteX3" fmla="*/ 4589343 w 4589343"/>
              <a:gd name="connsiteY3" fmla="*/ 2070339 h 2098718"/>
              <a:gd name="connsiteX0" fmla="*/ 0 w 4589343"/>
              <a:gd name="connsiteY0" fmla="*/ 0 h 2126317"/>
              <a:gd name="connsiteX1" fmla="*/ 1045943 w 4589343"/>
              <a:gd name="connsiteY1" fmla="*/ 1248179 h 2126317"/>
              <a:gd name="connsiteX2" fmla="*/ 2123904 w 4589343"/>
              <a:gd name="connsiteY2" fmla="*/ 2063626 h 2126317"/>
              <a:gd name="connsiteX3" fmla="*/ 4589343 w 4589343"/>
              <a:gd name="connsiteY3" fmla="*/ 2070339 h 2126317"/>
              <a:gd name="connsiteX0" fmla="*/ 0 w 4589343"/>
              <a:gd name="connsiteY0" fmla="*/ 0 h 2089246"/>
              <a:gd name="connsiteX1" fmla="*/ 1045943 w 4589343"/>
              <a:gd name="connsiteY1" fmla="*/ 1248179 h 2089246"/>
              <a:gd name="connsiteX2" fmla="*/ 2123904 w 4589343"/>
              <a:gd name="connsiteY2" fmla="*/ 2005319 h 2089246"/>
              <a:gd name="connsiteX3" fmla="*/ 4589343 w 4589343"/>
              <a:gd name="connsiteY3" fmla="*/ 2070339 h 2089246"/>
            </a:gdLst>
            <a:ahLst/>
            <a:cxnLst>
              <a:cxn ang="0">
                <a:pos x="connsiteX0" y="connsiteY0"/>
              </a:cxn>
              <a:cxn ang="0">
                <a:pos x="connsiteX1" y="connsiteY1"/>
              </a:cxn>
              <a:cxn ang="0">
                <a:pos x="connsiteX2" y="connsiteY2"/>
              </a:cxn>
              <a:cxn ang="0">
                <a:pos x="connsiteX3" y="connsiteY3"/>
              </a:cxn>
            </a:cxnLst>
            <a:rect l="l" t="t" r="r" b="b"/>
            <a:pathLst>
              <a:path w="4589343" h="2089246">
                <a:moveTo>
                  <a:pt x="0" y="0"/>
                </a:moveTo>
                <a:cubicBezTo>
                  <a:pt x="516745" y="584284"/>
                  <a:pt x="691959" y="913959"/>
                  <a:pt x="1045943" y="1248179"/>
                </a:cubicBezTo>
                <a:cubicBezTo>
                  <a:pt x="1399927" y="1582399"/>
                  <a:pt x="1533337" y="1868292"/>
                  <a:pt x="2123904" y="2005319"/>
                </a:cubicBezTo>
                <a:cubicBezTo>
                  <a:pt x="2714471" y="2142346"/>
                  <a:pt x="4589343" y="2070339"/>
                  <a:pt x="4589343" y="2070339"/>
                </a:cubicBezTo>
              </a:path>
            </a:pathLst>
          </a:custGeom>
          <a:ln w="38100">
            <a:solidFill>
              <a:srgbClr val="0000FF"/>
            </a:solidFill>
            <a:prstDash val="dash"/>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Helvetica" pitchFamily="2" charset="0"/>
            </a:endParaRPr>
          </a:p>
        </p:txBody>
      </p:sp>
      <p:grpSp>
        <p:nvGrpSpPr>
          <p:cNvPr id="13" name="Group 12"/>
          <p:cNvGrpSpPr/>
          <p:nvPr/>
        </p:nvGrpSpPr>
        <p:grpSpPr>
          <a:xfrm>
            <a:off x="5333999" y="3124200"/>
            <a:ext cx="2703109" cy="1313180"/>
            <a:chOff x="3810000" y="2819400"/>
            <a:chExt cx="2133600" cy="1313180"/>
          </a:xfrm>
        </p:grpSpPr>
        <p:grpSp>
          <p:nvGrpSpPr>
            <p:cNvPr id="8" name="Group 108"/>
            <p:cNvGrpSpPr/>
            <p:nvPr/>
          </p:nvGrpSpPr>
          <p:grpSpPr>
            <a:xfrm>
              <a:off x="3810000" y="2819400"/>
              <a:ext cx="2133600" cy="1143794"/>
              <a:chOff x="3962400" y="2667000"/>
              <a:chExt cx="2133600" cy="1143794"/>
            </a:xfrm>
          </p:grpSpPr>
          <p:cxnSp>
            <p:nvCxnSpPr>
              <p:cNvPr id="97" name="Straight Arrow Connector 96"/>
              <p:cNvCxnSpPr/>
              <p:nvPr/>
            </p:nvCxnSpPr>
            <p:spPr>
              <a:xfrm rot="16200000" flipH="1">
                <a:off x="4501515" y="3358515"/>
                <a:ext cx="792480" cy="1104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5400000">
                <a:off x="4403330" y="3370661"/>
                <a:ext cx="796129" cy="841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3962400" y="2667000"/>
                <a:ext cx="2133600" cy="400110"/>
              </a:xfrm>
              <a:prstGeom prst="rect">
                <a:avLst/>
              </a:prstGeom>
              <a:noFill/>
            </p:spPr>
            <p:txBody>
              <a:bodyPr wrap="square" rtlCol="0">
                <a:spAutoFit/>
              </a:bodyPr>
              <a:lstStyle/>
              <a:p>
                <a:r>
                  <a:rPr lang="en-US" sz="2000" dirty="0">
                    <a:solidFill>
                      <a:prstClr val="black"/>
                    </a:solidFill>
                    <a:latin typeface="Helvetica" pitchFamily="2" charset="0"/>
                    <a:ea typeface="Helvetica" charset="0"/>
                    <a:cs typeface="Helvetica" charset="0"/>
                  </a:rPr>
                  <a:t>ECN Mark (1 bit)</a:t>
                </a:r>
                <a:endParaRPr lang="en-US" dirty="0">
                  <a:solidFill>
                    <a:prstClr val="black"/>
                  </a:solidFill>
                  <a:latin typeface="Helvetica" pitchFamily="2" charset="0"/>
                  <a:ea typeface="Helvetica" charset="0"/>
                  <a:cs typeface="Helvetica" charset="0"/>
                </a:endParaRPr>
              </a:p>
            </p:txBody>
          </p:sp>
        </p:grpSp>
        <p:sp>
          <p:nvSpPr>
            <p:cNvPr id="93" name="Oval 92"/>
            <p:cNvSpPr/>
            <p:nvPr/>
          </p:nvSpPr>
          <p:spPr>
            <a:xfrm>
              <a:off x="4743450" y="3987800"/>
              <a:ext cx="133350" cy="1447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Helvetica" pitchFamily="2" charset="0"/>
                <a:ea typeface="Helvetica" charset="0"/>
                <a:cs typeface="Helvetica" charset="0"/>
              </a:endParaRPr>
            </a:p>
          </p:txBody>
        </p:sp>
        <p:sp>
          <p:nvSpPr>
            <p:cNvPr id="95" name="Oval 94"/>
            <p:cNvSpPr/>
            <p:nvPr/>
          </p:nvSpPr>
          <p:spPr>
            <a:xfrm>
              <a:off x="4536472" y="3987800"/>
              <a:ext cx="133350" cy="1447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Helvetica" pitchFamily="2" charset="0"/>
                <a:ea typeface="Helvetica" charset="0"/>
                <a:cs typeface="Helvetica" charset="0"/>
              </a:endParaRPr>
            </a:p>
          </p:txBody>
        </p:sp>
      </p:grpSp>
      <p:sp>
        <p:nvSpPr>
          <p:cNvPr id="3" name="Title 2"/>
          <p:cNvSpPr>
            <a:spLocks noGrp="1"/>
          </p:cNvSpPr>
          <p:nvPr>
            <p:ph type="title"/>
          </p:nvPr>
        </p:nvSpPr>
        <p:spPr/>
        <p:txBody>
          <a:bodyPr/>
          <a:lstStyle/>
          <a:p>
            <a:r>
              <a:rPr lang="en-US" dirty="0">
                <a:latin typeface="Helvetica" pitchFamily="2" charset="0"/>
              </a:rPr>
              <a:t>Explicit Congestion Notification</a:t>
            </a:r>
          </a:p>
        </p:txBody>
      </p:sp>
      <p:sp>
        <p:nvSpPr>
          <p:cNvPr id="2" name="TextBox 1">
            <a:extLst>
              <a:ext uri="{FF2B5EF4-FFF2-40B4-BE49-F238E27FC236}">
                <a16:creationId xmlns:a16="http://schemas.microsoft.com/office/drawing/2014/main" id="{D4AFCBCC-E026-4774-0C9A-06397C6C8318}"/>
              </a:ext>
            </a:extLst>
          </p:cNvPr>
          <p:cNvSpPr txBox="1"/>
          <p:nvPr/>
        </p:nvSpPr>
        <p:spPr>
          <a:xfrm>
            <a:off x="5535764" y="4872335"/>
            <a:ext cx="5387672" cy="461665"/>
          </a:xfrm>
          <a:prstGeom prst="rect">
            <a:avLst/>
          </a:prstGeom>
          <a:noFill/>
        </p:spPr>
        <p:txBody>
          <a:bodyPr wrap="square" rtlCol="0">
            <a:spAutoFit/>
          </a:bodyPr>
          <a:lstStyle/>
          <a:p>
            <a:pPr algn="ctr"/>
            <a:r>
              <a:rPr lang="en-US" sz="2400" dirty="0">
                <a:latin typeface="Helvetica" pitchFamily="2" charset="0"/>
              </a:rPr>
              <a:t>Queue size &gt; K, </a:t>
            </a:r>
            <a:r>
              <a:rPr lang="en-US" sz="2400" dirty="0">
                <a:solidFill>
                  <a:srgbClr val="C00000"/>
                </a:solidFill>
                <a:latin typeface="Helvetica" pitchFamily="2" charset="0"/>
              </a:rPr>
              <a:t>mark</a:t>
            </a:r>
            <a:r>
              <a:rPr lang="en-US" sz="2400" dirty="0">
                <a:latin typeface="Helvetica" pitchFamily="2" charset="0"/>
              </a:rPr>
              <a:t> the packet.</a:t>
            </a:r>
          </a:p>
        </p:txBody>
      </p:sp>
      <p:sp>
        <p:nvSpPr>
          <p:cNvPr id="11" name="TextBox 10">
            <a:extLst>
              <a:ext uri="{FF2B5EF4-FFF2-40B4-BE49-F238E27FC236}">
                <a16:creationId xmlns:a16="http://schemas.microsoft.com/office/drawing/2014/main" id="{C27573CA-1C05-118C-8833-34D8D170180F}"/>
              </a:ext>
            </a:extLst>
          </p:cNvPr>
          <p:cNvSpPr txBox="1"/>
          <p:nvPr/>
        </p:nvSpPr>
        <p:spPr>
          <a:xfrm>
            <a:off x="5081478" y="5337918"/>
            <a:ext cx="6654384" cy="461665"/>
          </a:xfrm>
          <a:prstGeom prst="rect">
            <a:avLst/>
          </a:prstGeom>
          <a:noFill/>
        </p:spPr>
        <p:txBody>
          <a:bodyPr wrap="square" rtlCol="0">
            <a:spAutoFit/>
          </a:bodyPr>
          <a:lstStyle/>
          <a:p>
            <a:pPr algn="ctr"/>
            <a:r>
              <a:rPr lang="en-US" sz="2400" dirty="0">
                <a:latin typeface="Helvetica" pitchFamily="2" charset="0"/>
              </a:rPr>
              <a:t>Example of </a:t>
            </a:r>
            <a:r>
              <a:rPr lang="en-US" sz="2400" dirty="0">
                <a:solidFill>
                  <a:srgbClr val="C00000"/>
                </a:solidFill>
                <a:latin typeface="Helvetica" pitchFamily="2" charset="0"/>
              </a:rPr>
              <a:t>Active Queue Management</a:t>
            </a:r>
          </a:p>
        </p:txBody>
      </p:sp>
      <p:sp>
        <p:nvSpPr>
          <p:cNvPr id="15" name="TextBox 14">
            <a:extLst>
              <a:ext uri="{FF2B5EF4-FFF2-40B4-BE49-F238E27FC236}">
                <a16:creationId xmlns:a16="http://schemas.microsoft.com/office/drawing/2014/main" id="{0FD01255-B2FB-520A-26B0-946BEDE63B2B}"/>
              </a:ext>
            </a:extLst>
          </p:cNvPr>
          <p:cNvSpPr txBox="1"/>
          <p:nvPr/>
        </p:nvSpPr>
        <p:spPr>
          <a:xfrm>
            <a:off x="10248596" y="5760945"/>
            <a:ext cx="1791270" cy="369332"/>
          </a:xfrm>
          <a:prstGeom prst="rect">
            <a:avLst/>
          </a:prstGeom>
          <a:noFill/>
        </p:spPr>
        <p:txBody>
          <a:bodyPr wrap="square" rtlCol="0">
            <a:spAutoFit/>
          </a:bodyPr>
          <a:lstStyle/>
          <a:p>
            <a:pPr algn="ctr"/>
            <a:r>
              <a:rPr lang="en-US" dirty="0">
                <a:latin typeface="Helvetica" pitchFamily="2" charset="0"/>
              </a:rPr>
              <a:t>(RED, PI, etc.)</a:t>
            </a:r>
          </a:p>
        </p:txBody>
      </p:sp>
    </p:spTree>
    <p:custDataLst>
      <p:tags r:id="rId1"/>
    </p:custDataLst>
    <p:extLst>
      <p:ext uri="{BB962C8B-B14F-4D97-AF65-F5344CB8AC3E}">
        <p14:creationId xmlns:p14="http://schemas.microsoft.com/office/powerpoint/2010/main" val="1392794032"/>
      </p:ext>
    </p:extLst>
  </p:cSld>
  <p:clrMapOvr>
    <a:masterClrMapping/>
  </p:clrMapOvr>
  <p:transition spd="slow" advTm="66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2" grpId="0"/>
      <p:bldP spid="11"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80D00-199E-D8F6-68FF-B45EC25143A6}"/>
              </a:ext>
            </a:extLst>
          </p:cNvPr>
          <p:cNvSpPr>
            <a:spLocks noGrp="1"/>
          </p:cNvSpPr>
          <p:nvPr>
            <p:ph type="title"/>
          </p:nvPr>
        </p:nvSpPr>
        <p:spPr/>
        <p:txBody>
          <a:bodyPr/>
          <a:lstStyle/>
          <a:p>
            <a:r>
              <a:rPr lang="en-US" dirty="0"/>
              <a:t>ECN set on the IP header by routers</a:t>
            </a:r>
          </a:p>
        </p:txBody>
      </p:sp>
      <p:sp>
        <p:nvSpPr>
          <p:cNvPr id="3" name="Content Placeholder 2">
            <a:extLst>
              <a:ext uri="{FF2B5EF4-FFF2-40B4-BE49-F238E27FC236}">
                <a16:creationId xmlns:a16="http://schemas.microsoft.com/office/drawing/2014/main" id="{A6D6FF07-C8BC-68D0-40A8-785663ECFFF9}"/>
              </a:ext>
            </a:extLst>
          </p:cNvPr>
          <p:cNvSpPr>
            <a:spLocks noGrp="1"/>
          </p:cNvSpPr>
          <p:nvPr>
            <p:ph idx="1"/>
          </p:nvPr>
        </p:nvSpPr>
        <p:spPr/>
        <p:txBody>
          <a:bodyPr/>
          <a:lstStyle/>
          <a:p>
            <a:endParaRPr lang="en-US" dirty="0"/>
          </a:p>
        </p:txBody>
      </p:sp>
      <p:pic>
        <p:nvPicPr>
          <p:cNvPr id="4" name="Content Placeholder 4" descr="A picture containing text, indoor&#10;&#10;Description automatically generated">
            <a:extLst>
              <a:ext uri="{FF2B5EF4-FFF2-40B4-BE49-F238E27FC236}">
                <a16:creationId xmlns:a16="http://schemas.microsoft.com/office/drawing/2014/main" id="{8EB04D2A-372C-0977-9479-5156A80C3C72}"/>
              </a:ext>
            </a:extLst>
          </p:cNvPr>
          <p:cNvPicPr>
            <a:picLocks noChangeAspect="1"/>
          </p:cNvPicPr>
          <p:nvPr/>
        </p:nvPicPr>
        <p:blipFill>
          <a:blip r:embed="rId2"/>
          <a:stretch>
            <a:fillRect/>
          </a:stretch>
        </p:blipFill>
        <p:spPr>
          <a:xfrm>
            <a:off x="3086100" y="1605014"/>
            <a:ext cx="6197600" cy="2120501"/>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174084FC-02BE-EA25-457D-5B36DFDCB83C}"/>
              </a:ext>
            </a:extLst>
          </p:cNvPr>
          <p:cNvPicPr>
            <a:picLocks noChangeAspect="1"/>
          </p:cNvPicPr>
          <p:nvPr/>
        </p:nvPicPr>
        <p:blipFill>
          <a:blip r:embed="rId3"/>
          <a:stretch>
            <a:fillRect/>
          </a:stretch>
        </p:blipFill>
        <p:spPr>
          <a:xfrm>
            <a:off x="1955800" y="3792984"/>
            <a:ext cx="8280400" cy="2862940"/>
          </a:xfrm>
          <a:prstGeom prst="rect">
            <a:avLst/>
          </a:prstGeom>
        </p:spPr>
      </p:pic>
      <p:sp>
        <p:nvSpPr>
          <p:cNvPr id="7" name="Oval 6">
            <a:extLst>
              <a:ext uri="{FF2B5EF4-FFF2-40B4-BE49-F238E27FC236}">
                <a16:creationId xmlns:a16="http://schemas.microsoft.com/office/drawing/2014/main" id="{2DDCE2A7-7D5F-4C2A-65F5-3886B3EA1331}"/>
              </a:ext>
            </a:extLst>
          </p:cNvPr>
          <p:cNvSpPr/>
          <p:nvPr/>
        </p:nvSpPr>
        <p:spPr>
          <a:xfrm>
            <a:off x="5156200" y="4438873"/>
            <a:ext cx="1447800" cy="425227"/>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C00000"/>
              </a:solidFill>
              <a:latin typeface="Helvetica" pitchFamily="2" charset="0"/>
            </a:endParaRPr>
          </a:p>
        </p:txBody>
      </p:sp>
      <p:sp>
        <p:nvSpPr>
          <p:cNvPr id="8" name="TextBox 7">
            <a:extLst>
              <a:ext uri="{FF2B5EF4-FFF2-40B4-BE49-F238E27FC236}">
                <a16:creationId xmlns:a16="http://schemas.microsoft.com/office/drawing/2014/main" id="{25E3E5E4-7075-14A8-0901-3EF726FAEB53}"/>
              </a:ext>
            </a:extLst>
          </p:cNvPr>
          <p:cNvSpPr txBox="1"/>
          <p:nvPr/>
        </p:nvSpPr>
        <p:spPr>
          <a:xfrm>
            <a:off x="8953500" y="2827050"/>
            <a:ext cx="3086100" cy="1200329"/>
          </a:xfrm>
          <a:prstGeom prst="rect">
            <a:avLst/>
          </a:prstGeom>
          <a:noFill/>
        </p:spPr>
        <p:txBody>
          <a:bodyPr wrap="square" rtlCol="0">
            <a:spAutoFit/>
          </a:bodyPr>
          <a:lstStyle/>
          <a:p>
            <a:pPr algn="ctr"/>
            <a:r>
              <a:rPr lang="en-US" sz="2400" dirty="0">
                <a:solidFill>
                  <a:srgbClr val="C00000"/>
                </a:solidFill>
                <a:latin typeface="Helvetica" pitchFamily="2" charset="0"/>
              </a:rPr>
              <a:t>Dropped</a:t>
            </a:r>
            <a:r>
              <a:rPr lang="en-US" sz="2400" dirty="0">
                <a:latin typeface="Helvetica" pitchFamily="2" charset="0"/>
              </a:rPr>
              <a:t> if TCP sender is not ECN enabled</a:t>
            </a:r>
          </a:p>
        </p:txBody>
      </p:sp>
      <p:cxnSp>
        <p:nvCxnSpPr>
          <p:cNvPr id="10" name="Straight Arrow Connector 9">
            <a:extLst>
              <a:ext uri="{FF2B5EF4-FFF2-40B4-BE49-F238E27FC236}">
                <a16:creationId xmlns:a16="http://schemas.microsoft.com/office/drawing/2014/main" id="{DB49F12F-5F27-CE7F-A46A-00FDB5C8F330}"/>
              </a:ext>
            </a:extLst>
          </p:cNvPr>
          <p:cNvCxnSpPr>
            <a:cxnSpLocks/>
          </p:cNvCxnSpPr>
          <p:nvPr/>
        </p:nvCxnSpPr>
        <p:spPr>
          <a:xfrm>
            <a:off x="8216900" y="3310017"/>
            <a:ext cx="927100"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51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798A6-D96F-E247-8B3B-9F4951AFBEA5}"/>
              </a:ext>
            </a:extLst>
          </p:cNvPr>
          <p:cNvSpPr>
            <a:spLocks noGrp="1"/>
          </p:cNvSpPr>
          <p:nvPr>
            <p:ph type="title"/>
          </p:nvPr>
        </p:nvSpPr>
        <p:spPr/>
        <p:txBody>
          <a:bodyPr/>
          <a:lstStyle/>
          <a:p>
            <a:r>
              <a:rPr lang="en-US" dirty="0"/>
              <a:t>DC Transport Requirements</a:t>
            </a:r>
          </a:p>
        </p:txBody>
      </p:sp>
      <p:sp>
        <p:nvSpPr>
          <p:cNvPr id="3" name="Text Placeholder 2">
            <a:extLst>
              <a:ext uri="{FF2B5EF4-FFF2-40B4-BE49-F238E27FC236}">
                <a16:creationId xmlns:a16="http://schemas.microsoft.com/office/drawing/2014/main" id="{904FCEDE-FF42-9449-8308-6ED1EB6B0EBB}"/>
              </a:ext>
            </a:extLst>
          </p:cNvPr>
          <p:cNvSpPr>
            <a:spLocks noGrp="1"/>
          </p:cNvSpPr>
          <p:nvPr>
            <p:ph type="body" idx="1"/>
          </p:nvPr>
        </p:nvSpPr>
        <p:spPr/>
        <p:txBody>
          <a:bodyPr/>
          <a:lstStyle/>
          <a:p>
            <a:r>
              <a:rPr lang="en-US" dirty="0"/>
              <a:t>High throughput, low latency, burst tolerance</a:t>
            </a:r>
          </a:p>
          <a:p>
            <a:endParaRPr lang="en-US" dirty="0"/>
          </a:p>
        </p:txBody>
      </p:sp>
    </p:spTree>
    <p:extLst>
      <p:ext uri="{BB962C8B-B14F-4D97-AF65-F5344CB8AC3E}">
        <p14:creationId xmlns:p14="http://schemas.microsoft.com/office/powerpoint/2010/main" val="4108966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81"/>
          <p:cNvGrpSpPr/>
          <p:nvPr/>
        </p:nvGrpSpPr>
        <p:grpSpPr>
          <a:xfrm>
            <a:off x="8305800" y="3581400"/>
            <a:ext cx="274320" cy="274320"/>
            <a:chOff x="6934200" y="2667000"/>
            <a:chExt cx="274320" cy="274320"/>
          </a:xfrm>
          <a:effectLst/>
        </p:grpSpPr>
        <p:sp>
          <p:nvSpPr>
            <p:cNvPr id="80" name="Rectangle 163"/>
            <p:cNvSpPr>
              <a:spLocks noChangeArrowheads="1"/>
            </p:cNvSpPr>
            <p:nvPr/>
          </p:nvSpPr>
          <p:spPr bwMode="auto">
            <a:xfrm>
              <a:off x="6934200" y="2667000"/>
              <a:ext cx="274320" cy="27432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Helvetica" pitchFamily="2" charset="0"/>
              </a:endParaRPr>
            </a:p>
          </p:txBody>
        </p:sp>
        <p:sp>
          <p:nvSpPr>
            <p:cNvPr id="81" name="Oval 80"/>
            <p:cNvSpPr/>
            <p:nvPr/>
          </p:nvSpPr>
          <p:spPr>
            <a:xfrm>
              <a:off x="7005638" y="2733675"/>
              <a:ext cx="133350" cy="1447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Helvetica" pitchFamily="2" charset="0"/>
              </a:endParaRPr>
            </a:p>
          </p:txBody>
        </p:sp>
      </p:grpSp>
      <p:sp>
        <p:nvSpPr>
          <p:cNvPr id="60" name="Rectangle 163"/>
          <p:cNvSpPr>
            <a:spLocks noChangeArrowheads="1"/>
          </p:cNvSpPr>
          <p:nvPr/>
        </p:nvSpPr>
        <p:spPr bwMode="auto">
          <a:xfrm>
            <a:off x="8305800" y="3584448"/>
            <a:ext cx="274320" cy="27432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Helvetica" pitchFamily="2" charset="0"/>
            </a:endParaRPr>
          </a:p>
        </p:txBody>
      </p:sp>
      <p:sp>
        <p:nvSpPr>
          <p:cNvPr id="59" name="Rectangle 163"/>
          <p:cNvSpPr>
            <a:spLocks noChangeArrowheads="1"/>
          </p:cNvSpPr>
          <p:nvPr/>
        </p:nvSpPr>
        <p:spPr bwMode="auto">
          <a:xfrm>
            <a:off x="8305800" y="3581400"/>
            <a:ext cx="274320" cy="27432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Helvetica" pitchFamily="2" charset="0"/>
            </a:endParaRPr>
          </a:p>
        </p:txBody>
      </p:sp>
      <p:sp>
        <p:nvSpPr>
          <p:cNvPr id="90" name="TextBox 89"/>
          <p:cNvSpPr txBox="1"/>
          <p:nvPr/>
        </p:nvSpPr>
        <p:spPr>
          <a:xfrm>
            <a:off x="8229600" y="3516868"/>
            <a:ext cx="358140" cy="369332"/>
          </a:xfrm>
          <a:prstGeom prst="rect">
            <a:avLst/>
          </a:prstGeom>
          <a:solidFill>
            <a:schemeClr val="bg1"/>
          </a:solidFill>
          <a:ln>
            <a:noFill/>
          </a:ln>
          <a:effectLst/>
        </p:spPr>
        <p:txBody>
          <a:bodyPr wrap="square" rtlCol="0">
            <a:spAutoFit/>
          </a:bodyPr>
          <a:lstStyle/>
          <a:p>
            <a:endParaRPr lang="en-US" dirty="0">
              <a:solidFill>
                <a:prstClr val="black"/>
              </a:solidFill>
              <a:latin typeface="Helvetica" pitchFamily="2" charset="0"/>
            </a:endParaRPr>
          </a:p>
        </p:txBody>
      </p:sp>
      <p:pic>
        <p:nvPicPr>
          <p:cNvPr id="86" name="Picture 85" descr="server-gray.png"/>
          <p:cNvPicPr>
            <a:picLocks noChangeAspect="1"/>
          </p:cNvPicPr>
          <p:nvPr/>
        </p:nvPicPr>
        <p:blipFill>
          <a:blip r:embed="rId4" cstate="print"/>
          <a:stretch>
            <a:fillRect/>
          </a:stretch>
        </p:blipFill>
        <p:spPr>
          <a:xfrm>
            <a:off x="3122444" y="5807472"/>
            <a:ext cx="915278" cy="974328"/>
          </a:xfrm>
          <a:prstGeom prst="rect">
            <a:avLst/>
          </a:prstGeom>
        </p:spPr>
      </p:pic>
      <p:pic>
        <p:nvPicPr>
          <p:cNvPr id="89" name="Picture 88" descr="server-gray.png"/>
          <p:cNvPicPr>
            <a:picLocks noChangeAspect="1"/>
          </p:cNvPicPr>
          <p:nvPr/>
        </p:nvPicPr>
        <p:blipFill>
          <a:blip r:embed="rId4" cstate="print"/>
          <a:stretch>
            <a:fillRect/>
          </a:stretch>
        </p:blipFill>
        <p:spPr>
          <a:xfrm>
            <a:off x="3123322" y="2013744"/>
            <a:ext cx="915278" cy="974328"/>
          </a:xfrm>
          <a:prstGeom prst="rect">
            <a:avLst/>
          </a:prstGeom>
        </p:spPr>
      </p:pic>
      <p:cxnSp>
        <p:nvCxnSpPr>
          <p:cNvPr id="12" name="Straight Connector 11"/>
          <p:cNvCxnSpPr/>
          <p:nvPr/>
        </p:nvCxnSpPr>
        <p:spPr>
          <a:xfrm flipV="1">
            <a:off x="7070703" y="4374057"/>
            <a:ext cx="1610299"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81309" y="2500908"/>
            <a:ext cx="1675522" cy="176629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980431" y="4495800"/>
            <a:ext cx="1676400" cy="179883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151"/>
          <p:cNvGrpSpPr>
            <a:grpSpLocks/>
          </p:cNvGrpSpPr>
          <p:nvPr/>
        </p:nvGrpSpPr>
        <p:grpSpPr bwMode="auto">
          <a:xfrm>
            <a:off x="5791200" y="4071144"/>
            <a:ext cx="1295400" cy="609600"/>
            <a:chOff x="4032" y="480"/>
            <a:chExt cx="768" cy="576"/>
          </a:xfrm>
          <a:gradFill>
            <a:gsLst>
              <a:gs pos="0">
                <a:schemeClr val="bg1"/>
              </a:gs>
              <a:gs pos="100000">
                <a:schemeClr val="hlink"/>
              </a:gs>
            </a:gsLst>
            <a:lin ang="0" scaled="1"/>
          </a:gradFill>
        </p:grpSpPr>
        <p:sp>
          <p:nvSpPr>
            <p:cNvPr id="55"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a:solidFill>
                  <a:srgbClr val="333399"/>
                </a:solidFill>
                <a:latin typeface="Helvetica" pitchFamily="2" charset="0"/>
              </a:endParaRPr>
            </a:p>
          </p:txBody>
        </p:sp>
        <p:sp>
          <p:nvSpPr>
            <p:cNvPr id="56"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a:solidFill>
                  <a:prstClr val="black"/>
                </a:solidFill>
                <a:latin typeface="Helvetica" pitchFamily="2" charset="0"/>
              </a:endParaRPr>
            </a:p>
          </p:txBody>
        </p:sp>
      </p:grpSp>
      <p:sp>
        <p:nvSpPr>
          <p:cNvPr id="41" name="TextBox 40"/>
          <p:cNvSpPr txBox="1"/>
          <p:nvPr/>
        </p:nvSpPr>
        <p:spPr>
          <a:xfrm>
            <a:off x="2646249" y="1571029"/>
            <a:ext cx="1295400" cy="369332"/>
          </a:xfrm>
          <a:prstGeom prst="rect">
            <a:avLst/>
          </a:prstGeom>
          <a:noFill/>
        </p:spPr>
        <p:txBody>
          <a:bodyPr wrap="square" rtlCol="0">
            <a:spAutoFit/>
          </a:bodyPr>
          <a:lstStyle/>
          <a:p>
            <a:r>
              <a:rPr lang="en-US" dirty="0">
                <a:solidFill>
                  <a:prstClr val="black"/>
                </a:solidFill>
                <a:latin typeface="Helvetica" pitchFamily="2" charset="0"/>
                <a:ea typeface="Helvetica" charset="0"/>
                <a:cs typeface="Helvetica" charset="0"/>
              </a:rPr>
              <a:t>Sender 1</a:t>
            </a:r>
          </a:p>
        </p:txBody>
      </p:sp>
      <p:sp>
        <p:nvSpPr>
          <p:cNvPr id="45" name="TextBox 44"/>
          <p:cNvSpPr txBox="1"/>
          <p:nvPr/>
        </p:nvSpPr>
        <p:spPr>
          <a:xfrm>
            <a:off x="2627254" y="5366544"/>
            <a:ext cx="1333390" cy="369332"/>
          </a:xfrm>
          <a:prstGeom prst="rect">
            <a:avLst/>
          </a:prstGeom>
          <a:noFill/>
        </p:spPr>
        <p:txBody>
          <a:bodyPr wrap="square" rtlCol="0">
            <a:spAutoFit/>
          </a:bodyPr>
          <a:lstStyle/>
          <a:p>
            <a:r>
              <a:rPr lang="en-US" dirty="0">
                <a:solidFill>
                  <a:prstClr val="black"/>
                </a:solidFill>
                <a:latin typeface="Helvetica" pitchFamily="2" charset="0"/>
                <a:ea typeface="Helvetica" charset="0"/>
                <a:cs typeface="Helvetica" charset="0"/>
              </a:rPr>
              <a:t>Sender 2</a:t>
            </a:r>
          </a:p>
        </p:txBody>
      </p:sp>
      <p:sp>
        <p:nvSpPr>
          <p:cNvPr id="46" name="TextBox 45"/>
          <p:cNvSpPr txBox="1"/>
          <p:nvPr/>
        </p:nvSpPr>
        <p:spPr>
          <a:xfrm>
            <a:off x="8608844" y="3320812"/>
            <a:ext cx="1144756" cy="369332"/>
          </a:xfrm>
          <a:prstGeom prst="rect">
            <a:avLst/>
          </a:prstGeom>
          <a:noFill/>
        </p:spPr>
        <p:txBody>
          <a:bodyPr wrap="square" rtlCol="0">
            <a:spAutoFit/>
          </a:bodyPr>
          <a:lstStyle/>
          <a:p>
            <a:r>
              <a:rPr lang="en-US" dirty="0">
                <a:solidFill>
                  <a:prstClr val="black"/>
                </a:solidFill>
                <a:latin typeface="Helvetica" pitchFamily="2" charset="0"/>
                <a:ea typeface="Helvetica" charset="0"/>
                <a:cs typeface="Helvetica" charset="0"/>
              </a:rPr>
              <a:t>Receiver</a:t>
            </a:r>
          </a:p>
        </p:txBody>
      </p:sp>
      <p:sp>
        <p:nvSpPr>
          <p:cNvPr id="62" name="Rectangle 163"/>
          <p:cNvSpPr>
            <a:spLocks noChangeArrowheads="1"/>
          </p:cNvSpPr>
          <p:nvPr/>
        </p:nvSpPr>
        <p:spPr bwMode="auto">
          <a:xfrm>
            <a:off x="3770376" y="6054090"/>
            <a:ext cx="192024" cy="594360"/>
          </a:xfrm>
          <a:prstGeom prst="rect">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9525">
            <a:noFill/>
            <a:miter lim="800000"/>
            <a:headEnd/>
            <a:tailEnd/>
          </a:ln>
          <a:effectLst/>
        </p:spPr>
        <p:txBody>
          <a:bodyPr wrap="none" anchor="ctr"/>
          <a:lstStyle/>
          <a:p>
            <a:pPr>
              <a:defRPr/>
            </a:pPr>
            <a:endParaRPr lang="en-US">
              <a:solidFill>
                <a:srgbClr val="333399"/>
              </a:solidFill>
              <a:latin typeface="Helvetica" pitchFamily="2" charset="0"/>
            </a:endParaRPr>
          </a:p>
        </p:txBody>
      </p:sp>
      <p:sp>
        <p:nvSpPr>
          <p:cNvPr id="58" name="Rectangle 163"/>
          <p:cNvSpPr>
            <a:spLocks noChangeArrowheads="1"/>
          </p:cNvSpPr>
          <p:nvPr/>
        </p:nvSpPr>
        <p:spPr bwMode="auto">
          <a:xfrm>
            <a:off x="3770376" y="2221992"/>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Helvetica" pitchFamily="2" charset="0"/>
            </a:endParaRPr>
          </a:p>
        </p:txBody>
      </p:sp>
      <p:pic>
        <p:nvPicPr>
          <p:cNvPr id="5" name="Picture 4" descr="server2.jpg"/>
          <p:cNvPicPr>
            <a:picLocks noChangeAspect="1"/>
          </p:cNvPicPr>
          <p:nvPr/>
        </p:nvPicPr>
        <p:blipFill>
          <a:blip r:embed="rId5" cstate="print"/>
          <a:stretch>
            <a:fillRect/>
          </a:stretch>
        </p:blipFill>
        <p:spPr>
          <a:xfrm>
            <a:off x="8604802" y="3839139"/>
            <a:ext cx="1148799" cy="1102845"/>
          </a:xfrm>
          <a:prstGeom prst="rect">
            <a:avLst/>
          </a:prstGeom>
        </p:spPr>
      </p:pic>
      <p:sp>
        <p:nvSpPr>
          <p:cNvPr id="82" name="TextBox 81"/>
          <p:cNvSpPr txBox="1"/>
          <p:nvPr/>
        </p:nvSpPr>
        <p:spPr>
          <a:xfrm>
            <a:off x="4724400" y="5877580"/>
            <a:ext cx="5943600" cy="461665"/>
          </a:xfrm>
          <a:prstGeom prst="rect">
            <a:avLst/>
          </a:prstGeom>
          <a:noFill/>
        </p:spPr>
        <p:txBody>
          <a:bodyPr wrap="square" rtlCol="0">
            <a:spAutoFit/>
          </a:bodyPr>
          <a:lstStyle/>
          <a:p>
            <a:r>
              <a:rPr lang="en-US" sz="2400" dirty="0">
                <a:solidFill>
                  <a:prstClr val="black"/>
                </a:solidFill>
                <a:latin typeface="Helvetica" pitchFamily="2" charset="0"/>
                <a:ea typeface="Helvetica" charset="0"/>
                <a:cs typeface="Helvetica" charset="0"/>
              </a:rPr>
              <a:t>ECN = Explicit Congestion Notification</a:t>
            </a:r>
          </a:p>
        </p:txBody>
      </p:sp>
      <p:grpSp>
        <p:nvGrpSpPr>
          <p:cNvPr id="10" name="Group 9"/>
          <p:cNvGrpSpPr/>
          <p:nvPr/>
        </p:nvGrpSpPr>
        <p:grpSpPr>
          <a:xfrm>
            <a:off x="1644844" y="3124200"/>
            <a:ext cx="2850956" cy="2209800"/>
            <a:chOff x="76200" y="2819400"/>
            <a:chExt cx="2850956" cy="2209800"/>
          </a:xfrm>
        </p:grpSpPr>
        <p:sp>
          <p:nvSpPr>
            <p:cNvPr id="109" name="Rounded Rectangle 108"/>
            <p:cNvSpPr/>
            <p:nvPr/>
          </p:nvSpPr>
          <p:spPr>
            <a:xfrm>
              <a:off x="76200" y="2819400"/>
              <a:ext cx="2850956" cy="2209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latin typeface="Helvetica" pitchFamily="2" charset="0"/>
                <a:ea typeface="Helvetica" charset="0"/>
                <a:cs typeface="Helvetica" charset="0"/>
              </a:endParaRPr>
            </a:p>
          </p:txBody>
        </p:sp>
        <p:grpSp>
          <p:nvGrpSpPr>
            <p:cNvPr id="83" name="Group 82"/>
            <p:cNvGrpSpPr/>
            <p:nvPr/>
          </p:nvGrpSpPr>
          <p:grpSpPr>
            <a:xfrm>
              <a:off x="116465" y="2828999"/>
              <a:ext cx="2616080" cy="2158154"/>
              <a:chOff x="88531" y="3983506"/>
              <a:chExt cx="3139559" cy="2590003"/>
            </a:xfrm>
          </p:grpSpPr>
          <p:sp>
            <p:nvSpPr>
              <p:cNvPr id="88" name="Line 4"/>
              <p:cNvSpPr>
                <a:spLocks noChangeShapeType="1"/>
              </p:cNvSpPr>
              <p:nvPr/>
            </p:nvSpPr>
            <p:spPr bwMode="auto">
              <a:xfrm>
                <a:off x="381000" y="6165850"/>
                <a:ext cx="2837870" cy="0"/>
              </a:xfrm>
              <a:prstGeom prst="line">
                <a:avLst/>
              </a:prstGeom>
              <a:noFill/>
              <a:ln w="19080">
                <a:solidFill>
                  <a:srgbClr val="000000"/>
                </a:solidFill>
                <a:miter lim="800000"/>
                <a:headEnd/>
                <a:tailEnd/>
              </a:ln>
            </p:spPr>
            <p:txBody>
              <a:bodyPr>
                <a:prstTxWarp prst="textNoShape">
                  <a:avLst/>
                </a:prstTxWarp>
              </a:bodyPr>
              <a:lstStyle/>
              <a:p>
                <a:endParaRPr lang="en-US">
                  <a:solidFill>
                    <a:prstClr val="black"/>
                  </a:solidFill>
                  <a:latin typeface="Helvetica" pitchFamily="2" charset="0"/>
                  <a:ea typeface="Helvetica" charset="0"/>
                  <a:cs typeface="Helvetica" charset="0"/>
                </a:endParaRPr>
              </a:p>
            </p:txBody>
          </p:sp>
          <p:sp>
            <p:nvSpPr>
              <p:cNvPr id="92" name="Line 5"/>
              <p:cNvSpPr>
                <a:spLocks noChangeShapeType="1"/>
              </p:cNvSpPr>
              <p:nvPr/>
            </p:nvSpPr>
            <p:spPr bwMode="auto">
              <a:xfrm>
                <a:off x="561976" y="4429220"/>
                <a:ext cx="0" cy="1916017"/>
              </a:xfrm>
              <a:prstGeom prst="line">
                <a:avLst/>
              </a:prstGeom>
              <a:noFill/>
              <a:ln w="19080">
                <a:solidFill>
                  <a:srgbClr val="000000"/>
                </a:solidFill>
                <a:miter lim="800000"/>
                <a:headEnd/>
                <a:tailEnd/>
              </a:ln>
            </p:spPr>
            <p:txBody>
              <a:bodyPr>
                <a:prstTxWarp prst="textNoShape">
                  <a:avLst/>
                </a:prstTxWarp>
              </a:bodyPr>
              <a:lstStyle/>
              <a:p>
                <a:endParaRPr lang="en-US">
                  <a:solidFill>
                    <a:prstClr val="black"/>
                  </a:solidFill>
                  <a:latin typeface="Helvetica" pitchFamily="2" charset="0"/>
                  <a:ea typeface="Helvetica" charset="0"/>
                  <a:cs typeface="Helvetica" charset="0"/>
                </a:endParaRPr>
              </a:p>
            </p:txBody>
          </p:sp>
          <p:cxnSp>
            <p:nvCxnSpPr>
              <p:cNvPr id="94" name="Straight Connector 93"/>
              <p:cNvCxnSpPr/>
              <p:nvPr/>
            </p:nvCxnSpPr>
            <p:spPr>
              <a:xfrm flipV="1">
                <a:off x="561976" y="4657819"/>
                <a:ext cx="657224" cy="773018"/>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219200" y="4657819"/>
                <a:ext cx="0" cy="773018"/>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1219200" y="4657819"/>
                <a:ext cx="657224" cy="773018"/>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876424" y="4657819"/>
                <a:ext cx="0" cy="773018"/>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1876424" y="4657819"/>
                <a:ext cx="657224" cy="773018"/>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2533648" y="4657819"/>
                <a:ext cx="657224" cy="773018"/>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04" name="Text Box 6"/>
              <p:cNvSpPr txBox="1">
                <a:spLocks noChangeArrowheads="1"/>
              </p:cNvSpPr>
              <p:nvPr/>
            </p:nvSpPr>
            <p:spPr bwMode="auto">
              <a:xfrm>
                <a:off x="2472616" y="6164593"/>
                <a:ext cx="755474" cy="408916"/>
              </a:xfrm>
              <a:prstGeom prst="rect">
                <a:avLst/>
              </a:prstGeom>
              <a:noFill/>
              <a:ln w="9525">
                <a:noFill/>
                <a:round/>
                <a:headEnd/>
                <a:tailEnd/>
              </a:ln>
            </p:spPr>
            <p:txBody>
              <a:bodyPr wrap="none" lIns="90000" tIns="46800" rIns="90000" bIns="46800" anchor="ctr">
                <a:prstTxWarp prst="textNoShape">
                  <a:avLst/>
                </a:prstTxWarp>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solidFill>
                      <a:srgbClr val="000000"/>
                    </a:solidFill>
                    <a:latin typeface="Helvetica" pitchFamily="2" charset="0"/>
                    <a:ea typeface="Helvetica" charset="0"/>
                    <a:cs typeface="Helvetica" charset="0"/>
                  </a:rPr>
                  <a:t>Time</a:t>
                </a:r>
              </a:p>
            </p:txBody>
          </p:sp>
          <p:sp>
            <p:nvSpPr>
              <p:cNvPr id="105" name="Text Box 7"/>
              <p:cNvSpPr txBox="1">
                <a:spLocks noChangeArrowheads="1"/>
              </p:cNvSpPr>
              <p:nvPr/>
            </p:nvSpPr>
            <p:spPr bwMode="auto">
              <a:xfrm rot="16200000">
                <a:off x="-903003" y="4975040"/>
                <a:ext cx="2391983" cy="408916"/>
              </a:xfrm>
              <a:prstGeom prst="rect">
                <a:avLst/>
              </a:prstGeom>
              <a:noFill/>
              <a:ln w="9525">
                <a:noFill/>
                <a:round/>
                <a:headEnd/>
                <a:tailEnd/>
              </a:ln>
            </p:spPr>
            <p:txBody>
              <a:bodyPr wrap="none" lIns="90000" tIns="46800" rIns="90000" bIns="46800" anchor="ctr">
                <a:prstTxWarp prst="textNoShape">
                  <a:avLst/>
                </a:prstTxWarp>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a:solidFill>
                      <a:srgbClr val="000000"/>
                    </a:solidFill>
                    <a:latin typeface="Helvetica" pitchFamily="2" charset="0"/>
                    <a:ea typeface="Helvetica" charset="0"/>
                    <a:cs typeface="Helvetica" charset="0"/>
                  </a:rPr>
                  <a:t>Window Size (Rate)</a:t>
                </a:r>
              </a:p>
            </p:txBody>
          </p:sp>
          <p:cxnSp>
            <p:nvCxnSpPr>
              <p:cNvPr id="102" name="Straight Connector 101"/>
              <p:cNvCxnSpPr/>
              <p:nvPr/>
            </p:nvCxnSpPr>
            <p:spPr>
              <a:xfrm>
                <a:off x="2533648" y="4657819"/>
                <a:ext cx="0" cy="773018"/>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9" name="Group 8"/>
          <p:cNvGrpSpPr/>
          <p:nvPr/>
        </p:nvGrpSpPr>
        <p:grpSpPr>
          <a:xfrm>
            <a:off x="5684232" y="1371600"/>
            <a:ext cx="4577938" cy="1516726"/>
            <a:chOff x="3855432" y="5036474"/>
            <a:chExt cx="4145568" cy="1516726"/>
          </a:xfrm>
        </p:grpSpPr>
        <p:sp>
          <p:nvSpPr>
            <p:cNvPr id="4" name="Rounded Rectangle 3"/>
            <p:cNvSpPr/>
            <p:nvPr/>
          </p:nvSpPr>
          <p:spPr>
            <a:xfrm>
              <a:off x="3855432" y="5036474"/>
              <a:ext cx="4145568" cy="151672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latin typeface="Helvetica" pitchFamily="2" charset="0"/>
              </a:endParaRPr>
            </a:p>
          </p:txBody>
        </p:sp>
        <p:sp>
          <p:nvSpPr>
            <p:cNvPr id="107" name="TextBox 106"/>
            <p:cNvSpPr txBox="1"/>
            <p:nvPr/>
          </p:nvSpPr>
          <p:spPr>
            <a:xfrm>
              <a:off x="4038600" y="5105399"/>
              <a:ext cx="3950108" cy="1323439"/>
            </a:xfrm>
            <a:prstGeom prst="rect">
              <a:avLst/>
            </a:prstGeom>
            <a:noFill/>
          </p:spPr>
          <p:txBody>
            <a:bodyPr wrap="none" rtlCol="0">
              <a:spAutoFit/>
            </a:bodyPr>
            <a:lstStyle/>
            <a:p>
              <a:r>
                <a:rPr lang="en-US" sz="2000" dirty="0">
                  <a:solidFill>
                    <a:srgbClr val="C00000"/>
                  </a:solidFill>
                  <a:latin typeface="Helvetica" pitchFamily="2" charset="0"/>
                  <a:ea typeface="Helvetica" charset="0"/>
                  <a:cs typeface="Helvetica" charset="0"/>
                </a:rPr>
                <a:t>Additive Increase:	</a:t>
              </a:r>
            </a:p>
            <a:p>
              <a:r>
                <a:rPr lang="en-US" sz="2000" dirty="0">
                  <a:solidFill>
                    <a:prstClr val="black"/>
                  </a:solidFill>
                  <a:latin typeface="Helvetica" pitchFamily="2" charset="0"/>
                  <a:ea typeface="Helvetica" charset="0"/>
                  <a:cs typeface="Helvetica" charset="0"/>
                </a:rPr>
                <a:t>     W </a:t>
              </a:r>
              <a:r>
                <a:rPr lang="en-US" sz="2000" dirty="0">
                  <a:solidFill>
                    <a:prstClr val="black"/>
                  </a:solidFill>
                  <a:latin typeface="Helvetica" pitchFamily="2" charset="0"/>
                  <a:ea typeface="Helvetica" charset="0"/>
                  <a:cs typeface="Helvetica" charset="0"/>
                  <a:sym typeface="Wingdings" pitchFamily="2" charset="2"/>
                </a:rPr>
                <a:t> W+1 per round-trip time</a:t>
              </a:r>
              <a:endParaRPr lang="en-US" sz="2000" dirty="0">
                <a:solidFill>
                  <a:prstClr val="black"/>
                </a:solidFill>
                <a:latin typeface="Helvetica" pitchFamily="2" charset="0"/>
                <a:ea typeface="Helvetica" charset="0"/>
                <a:cs typeface="Helvetica" charset="0"/>
              </a:endParaRPr>
            </a:p>
            <a:p>
              <a:r>
                <a:rPr lang="en-US" sz="2000" dirty="0">
                  <a:solidFill>
                    <a:srgbClr val="C00000"/>
                  </a:solidFill>
                  <a:latin typeface="Helvetica" pitchFamily="2" charset="0"/>
                  <a:ea typeface="Helvetica" charset="0"/>
                  <a:cs typeface="Helvetica" charset="0"/>
                </a:rPr>
                <a:t>Multiplicative Decrease:	</a:t>
              </a:r>
            </a:p>
            <a:p>
              <a:r>
                <a:rPr lang="en-US" sz="2000" dirty="0">
                  <a:solidFill>
                    <a:prstClr val="black"/>
                  </a:solidFill>
                  <a:latin typeface="Helvetica" pitchFamily="2" charset="0"/>
                  <a:ea typeface="Helvetica" charset="0"/>
                  <a:cs typeface="Helvetica" charset="0"/>
                </a:rPr>
                <a:t>     W </a:t>
              </a:r>
              <a:r>
                <a:rPr lang="en-US" sz="2000" dirty="0">
                  <a:solidFill>
                    <a:prstClr val="black"/>
                  </a:solidFill>
                  <a:latin typeface="Helvetica" pitchFamily="2" charset="0"/>
                  <a:ea typeface="Helvetica" charset="0"/>
                  <a:cs typeface="Helvetica" charset="0"/>
                  <a:sym typeface="Wingdings" pitchFamily="2" charset="2"/>
                </a:rPr>
                <a:t> W/2 per drop or ECN mark</a:t>
              </a:r>
              <a:endParaRPr lang="en-US" sz="2000" dirty="0">
                <a:solidFill>
                  <a:prstClr val="black"/>
                </a:solidFill>
                <a:latin typeface="Helvetica" pitchFamily="2" charset="0"/>
                <a:ea typeface="Helvetica" charset="0"/>
                <a:cs typeface="Helvetica" charset="0"/>
              </a:endParaRPr>
            </a:p>
          </p:txBody>
        </p:sp>
      </p:grpSp>
      <p:sp>
        <p:nvSpPr>
          <p:cNvPr id="57" name="Rectangle 163"/>
          <p:cNvSpPr>
            <a:spLocks noChangeArrowheads="1"/>
          </p:cNvSpPr>
          <p:nvPr/>
        </p:nvSpPr>
        <p:spPr bwMode="auto">
          <a:xfrm>
            <a:off x="6871062" y="4073604"/>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Helvetica" pitchFamily="2" charset="0"/>
            </a:endParaRPr>
          </a:p>
        </p:txBody>
      </p:sp>
      <p:sp>
        <p:nvSpPr>
          <p:cNvPr id="61" name="Rectangle 163"/>
          <p:cNvSpPr>
            <a:spLocks noChangeArrowheads="1"/>
          </p:cNvSpPr>
          <p:nvPr/>
        </p:nvSpPr>
        <p:spPr bwMode="auto">
          <a:xfrm>
            <a:off x="6642462" y="4086304"/>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Helvetica" pitchFamily="2" charset="0"/>
            </a:endParaRPr>
          </a:p>
        </p:txBody>
      </p:sp>
      <p:sp>
        <p:nvSpPr>
          <p:cNvPr id="65" name="Rectangle 163"/>
          <p:cNvSpPr>
            <a:spLocks noChangeArrowheads="1"/>
          </p:cNvSpPr>
          <p:nvPr/>
        </p:nvSpPr>
        <p:spPr bwMode="auto">
          <a:xfrm>
            <a:off x="6432550" y="4083050"/>
            <a:ext cx="192024" cy="594360"/>
          </a:xfrm>
          <a:prstGeom prst="rect">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9525">
            <a:noFill/>
            <a:miter lim="800000"/>
            <a:headEnd/>
            <a:tailEnd/>
          </a:ln>
          <a:effectLst/>
        </p:spPr>
        <p:txBody>
          <a:bodyPr wrap="none" anchor="ctr"/>
          <a:lstStyle/>
          <a:p>
            <a:pPr>
              <a:defRPr/>
            </a:pPr>
            <a:endParaRPr lang="en-US">
              <a:solidFill>
                <a:srgbClr val="333399"/>
              </a:solidFill>
              <a:latin typeface="Helvetica" pitchFamily="2" charset="0"/>
            </a:endParaRPr>
          </a:p>
        </p:txBody>
      </p:sp>
      <p:sp>
        <p:nvSpPr>
          <p:cNvPr id="66" name="Rectangle 163"/>
          <p:cNvSpPr>
            <a:spLocks noChangeArrowheads="1"/>
          </p:cNvSpPr>
          <p:nvPr/>
        </p:nvSpPr>
        <p:spPr bwMode="auto">
          <a:xfrm>
            <a:off x="6236062" y="4079954"/>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Helvetica" pitchFamily="2" charset="0"/>
            </a:endParaRPr>
          </a:p>
        </p:txBody>
      </p:sp>
      <p:sp>
        <p:nvSpPr>
          <p:cNvPr id="67" name="Rectangle 163"/>
          <p:cNvSpPr>
            <a:spLocks noChangeArrowheads="1"/>
          </p:cNvSpPr>
          <p:nvPr/>
        </p:nvSpPr>
        <p:spPr bwMode="auto">
          <a:xfrm>
            <a:off x="6032500" y="4076700"/>
            <a:ext cx="192024" cy="594360"/>
          </a:xfrm>
          <a:prstGeom prst="rect">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9525">
            <a:noFill/>
            <a:miter lim="800000"/>
            <a:headEnd/>
            <a:tailEnd/>
          </a:ln>
          <a:effectLst/>
        </p:spPr>
        <p:txBody>
          <a:bodyPr wrap="none" anchor="ctr"/>
          <a:lstStyle/>
          <a:p>
            <a:pPr>
              <a:defRPr/>
            </a:pPr>
            <a:endParaRPr lang="en-US">
              <a:solidFill>
                <a:srgbClr val="333399"/>
              </a:solidFill>
              <a:latin typeface="Helvetica" pitchFamily="2" charset="0"/>
            </a:endParaRPr>
          </a:p>
        </p:txBody>
      </p:sp>
      <p:sp>
        <p:nvSpPr>
          <p:cNvPr id="14" name="Freeform 13"/>
          <p:cNvSpPr/>
          <p:nvPr/>
        </p:nvSpPr>
        <p:spPr>
          <a:xfrm>
            <a:off x="4032131" y="2364469"/>
            <a:ext cx="4589343" cy="1911952"/>
          </a:xfrm>
          <a:custGeom>
            <a:avLst/>
            <a:gdLst>
              <a:gd name="connsiteX0" fmla="*/ 0 w 4589343"/>
              <a:gd name="connsiteY0" fmla="*/ 0 h 2079171"/>
              <a:gd name="connsiteX1" fmla="*/ 1430167 w 4589343"/>
              <a:gd name="connsiteY1" fmla="*/ 1504731 h 2079171"/>
              <a:gd name="connsiteX2" fmla="*/ 2380054 w 4589343"/>
              <a:gd name="connsiteY2" fmla="*/ 2016980 h 2079171"/>
              <a:gd name="connsiteX3" fmla="*/ 4589343 w 4589343"/>
              <a:gd name="connsiteY3" fmla="*/ 2070339 h 2079171"/>
              <a:gd name="connsiteX0" fmla="*/ 0 w 4589343"/>
              <a:gd name="connsiteY0" fmla="*/ 0 h 2073194"/>
              <a:gd name="connsiteX1" fmla="*/ 1419494 w 4589343"/>
              <a:gd name="connsiteY1" fmla="*/ 1621346 h 2073194"/>
              <a:gd name="connsiteX2" fmla="*/ 2380054 w 4589343"/>
              <a:gd name="connsiteY2" fmla="*/ 2016980 h 2073194"/>
              <a:gd name="connsiteX3" fmla="*/ 4589343 w 4589343"/>
              <a:gd name="connsiteY3" fmla="*/ 2070339 h 2073194"/>
              <a:gd name="connsiteX0" fmla="*/ 0 w 4589343"/>
              <a:gd name="connsiteY0" fmla="*/ 0 h 2098718"/>
              <a:gd name="connsiteX1" fmla="*/ 1419494 w 4589343"/>
              <a:gd name="connsiteY1" fmla="*/ 1621346 h 2098718"/>
              <a:gd name="connsiteX2" fmla="*/ 2123904 w 4589343"/>
              <a:gd name="connsiteY2" fmla="*/ 2063626 h 2098718"/>
              <a:gd name="connsiteX3" fmla="*/ 4589343 w 4589343"/>
              <a:gd name="connsiteY3" fmla="*/ 2070339 h 2098718"/>
              <a:gd name="connsiteX0" fmla="*/ 0 w 4589343"/>
              <a:gd name="connsiteY0" fmla="*/ 0 h 2126317"/>
              <a:gd name="connsiteX1" fmla="*/ 1045943 w 4589343"/>
              <a:gd name="connsiteY1" fmla="*/ 1248179 h 2126317"/>
              <a:gd name="connsiteX2" fmla="*/ 2123904 w 4589343"/>
              <a:gd name="connsiteY2" fmla="*/ 2063626 h 2126317"/>
              <a:gd name="connsiteX3" fmla="*/ 4589343 w 4589343"/>
              <a:gd name="connsiteY3" fmla="*/ 2070339 h 2126317"/>
              <a:gd name="connsiteX0" fmla="*/ 0 w 4589343"/>
              <a:gd name="connsiteY0" fmla="*/ 0 h 2089246"/>
              <a:gd name="connsiteX1" fmla="*/ 1045943 w 4589343"/>
              <a:gd name="connsiteY1" fmla="*/ 1248179 h 2089246"/>
              <a:gd name="connsiteX2" fmla="*/ 2123904 w 4589343"/>
              <a:gd name="connsiteY2" fmla="*/ 2005319 h 2089246"/>
              <a:gd name="connsiteX3" fmla="*/ 4589343 w 4589343"/>
              <a:gd name="connsiteY3" fmla="*/ 2070339 h 2089246"/>
            </a:gdLst>
            <a:ahLst/>
            <a:cxnLst>
              <a:cxn ang="0">
                <a:pos x="connsiteX0" y="connsiteY0"/>
              </a:cxn>
              <a:cxn ang="0">
                <a:pos x="connsiteX1" y="connsiteY1"/>
              </a:cxn>
              <a:cxn ang="0">
                <a:pos x="connsiteX2" y="connsiteY2"/>
              </a:cxn>
              <a:cxn ang="0">
                <a:pos x="connsiteX3" y="connsiteY3"/>
              </a:cxn>
            </a:cxnLst>
            <a:rect l="l" t="t" r="r" b="b"/>
            <a:pathLst>
              <a:path w="4589343" h="2089246">
                <a:moveTo>
                  <a:pt x="0" y="0"/>
                </a:moveTo>
                <a:cubicBezTo>
                  <a:pt x="516745" y="584284"/>
                  <a:pt x="691959" y="913959"/>
                  <a:pt x="1045943" y="1248179"/>
                </a:cubicBezTo>
                <a:cubicBezTo>
                  <a:pt x="1399927" y="1582399"/>
                  <a:pt x="1533337" y="1868292"/>
                  <a:pt x="2123904" y="2005319"/>
                </a:cubicBezTo>
                <a:cubicBezTo>
                  <a:pt x="2714471" y="2142346"/>
                  <a:pt x="4589343" y="2070339"/>
                  <a:pt x="4589343" y="2070339"/>
                </a:cubicBezTo>
              </a:path>
            </a:pathLst>
          </a:custGeom>
          <a:ln w="38100">
            <a:solidFill>
              <a:srgbClr val="FF6600"/>
            </a:solidFill>
            <a:prstDash val="dash"/>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Helvetica" pitchFamily="2" charset="0"/>
            </a:endParaRPr>
          </a:p>
        </p:txBody>
      </p:sp>
      <p:sp>
        <p:nvSpPr>
          <p:cNvPr id="68" name="Freeform 67"/>
          <p:cNvSpPr/>
          <p:nvPr/>
        </p:nvSpPr>
        <p:spPr>
          <a:xfrm flipV="1">
            <a:off x="4035111" y="4469819"/>
            <a:ext cx="4589343" cy="1911952"/>
          </a:xfrm>
          <a:custGeom>
            <a:avLst/>
            <a:gdLst>
              <a:gd name="connsiteX0" fmla="*/ 0 w 4589343"/>
              <a:gd name="connsiteY0" fmla="*/ 0 h 2079171"/>
              <a:gd name="connsiteX1" fmla="*/ 1430167 w 4589343"/>
              <a:gd name="connsiteY1" fmla="*/ 1504731 h 2079171"/>
              <a:gd name="connsiteX2" fmla="*/ 2380054 w 4589343"/>
              <a:gd name="connsiteY2" fmla="*/ 2016980 h 2079171"/>
              <a:gd name="connsiteX3" fmla="*/ 4589343 w 4589343"/>
              <a:gd name="connsiteY3" fmla="*/ 2070339 h 2079171"/>
              <a:gd name="connsiteX0" fmla="*/ 0 w 4589343"/>
              <a:gd name="connsiteY0" fmla="*/ 0 h 2073194"/>
              <a:gd name="connsiteX1" fmla="*/ 1419494 w 4589343"/>
              <a:gd name="connsiteY1" fmla="*/ 1621346 h 2073194"/>
              <a:gd name="connsiteX2" fmla="*/ 2380054 w 4589343"/>
              <a:gd name="connsiteY2" fmla="*/ 2016980 h 2073194"/>
              <a:gd name="connsiteX3" fmla="*/ 4589343 w 4589343"/>
              <a:gd name="connsiteY3" fmla="*/ 2070339 h 2073194"/>
              <a:gd name="connsiteX0" fmla="*/ 0 w 4589343"/>
              <a:gd name="connsiteY0" fmla="*/ 0 h 2098718"/>
              <a:gd name="connsiteX1" fmla="*/ 1419494 w 4589343"/>
              <a:gd name="connsiteY1" fmla="*/ 1621346 h 2098718"/>
              <a:gd name="connsiteX2" fmla="*/ 2123904 w 4589343"/>
              <a:gd name="connsiteY2" fmla="*/ 2063626 h 2098718"/>
              <a:gd name="connsiteX3" fmla="*/ 4589343 w 4589343"/>
              <a:gd name="connsiteY3" fmla="*/ 2070339 h 2098718"/>
              <a:gd name="connsiteX0" fmla="*/ 0 w 4589343"/>
              <a:gd name="connsiteY0" fmla="*/ 0 h 2126317"/>
              <a:gd name="connsiteX1" fmla="*/ 1045943 w 4589343"/>
              <a:gd name="connsiteY1" fmla="*/ 1248179 h 2126317"/>
              <a:gd name="connsiteX2" fmla="*/ 2123904 w 4589343"/>
              <a:gd name="connsiteY2" fmla="*/ 2063626 h 2126317"/>
              <a:gd name="connsiteX3" fmla="*/ 4589343 w 4589343"/>
              <a:gd name="connsiteY3" fmla="*/ 2070339 h 2126317"/>
              <a:gd name="connsiteX0" fmla="*/ 0 w 4589343"/>
              <a:gd name="connsiteY0" fmla="*/ 0 h 2089246"/>
              <a:gd name="connsiteX1" fmla="*/ 1045943 w 4589343"/>
              <a:gd name="connsiteY1" fmla="*/ 1248179 h 2089246"/>
              <a:gd name="connsiteX2" fmla="*/ 2123904 w 4589343"/>
              <a:gd name="connsiteY2" fmla="*/ 2005319 h 2089246"/>
              <a:gd name="connsiteX3" fmla="*/ 4589343 w 4589343"/>
              <a:gd name="connsiteY3" fmla="*/ 2070339 h 2089246"/>
            </a:gdLst>
            <a:ahLst/>
            <a:cxnLst>
              <a:cxn ang="0">
                <a:pos x="connsiteX0" y="connsiteY0"/>
              </a:cxn>
              <a:cxn ang="0">
                <a:pos x="connsiteX1" y="connsiteY1"/>
              </a:cxn>
              <a:cxn ang="0">
                <a:pos x="connsiteX2" y="connsiteY2"/>
              </a:cxn>
              <a:cxn ang="0">
                <a:pos x="connsiteX3" y="connsiteY3"/>
              </a:cxn>
            </a:cxnLst>
            <a:rect l="l" t="t" r="r" b="b"/>
            <a:pathLst>
              <a:path w="4589343" h="2089246">
                <a:moveTo>
                  <a:pt x="0" y="0"/>
                </a:moveTo>
                <a:cubicBezTo>
                  <a:pt x="516745" y="584284"/>
                  <a:pt x="691959" y="913959"/>
                  <a:pt x="1045943" y="1248179"/>
                </a:cubicBezTo>
                <a:cubicBezTo>
                  <a:pt x="1399927" y="1582399"/>
                  <a:pt x="1533337" y="1868292"/>
                  <a:pt x="2123904" y="2005319"/>
                </a:cubicBezTo>
                <a:cubicBezTo>
                  <a:pt x="2714471" y="2142346"/>
                  <a:pt x="4589343" y="2070339"/>
                  <a:pt x="4589343" y="2070339"/>
                </a:cubicBezTo>
              </a:path>
            </a:pathLst>
          </a:custGeom>
          <a:ln w="38100">
            <a:solidFill>
              <a:srgbClr val="0000FF"/>
            </a:solidFill>
            <a:prstDash val="dash"/>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Helvetica" pitchFamily="2" charset="0"/>
            </a:endParaRPr>
          </a:p>
        </p:txBody>
      </p:sp>
      <p:grpSp>
        <p:nvGrpSpPr>
          <p:cNvPr id="13" name="Group 12"/>
          <p:cNvGrpSpPr/>
          <p:nvPr/>
        </p:nvGrpSpPr>
        <p:grpSpPr>
          <a:xfrm>
            <a:off x="5333999" y="3124200"/>
            <a:ext cx="2703109" cy="1313180"/>
            <a:chOff x="3810000" y="2819400"/>
            <a:chExt cx="2133600" cy="1313180"/>
          </a:xfrm>
        </p:grpSpPr>
        <p:grpSp>
          <p:nvGrpSpPr>
            <p:cNvPr id="8" name="Group 108"/>
            <p:cNvGrpSpPr/>
            <p:nvPr/>
          </p:nvGrpSpPr>
          <p:grpSpPr>
            <a:xfrm>
              <a:off x="3810000" y="2819400"/>
              <a:ext cx="2133600" cy="1143794"/>
              <a:chOff x="3962400" y="2667000"/>
              <a:chExt cx="2133600" cy="1143794"/>
            </a:xfrm>
          </p:grpSpPr>
          <p:cxnSp>
            <p:nvCxnSpPr>
              <p:cNvPr id="97" name="Straight Arrow Connector 96"/>
              <p:cNvCxnSpPr/>
              <p:nvPr/>
            </p:nvCxnSpPr>
            <p:spPr>
              <a:xfrm rot="16200000" flipH="1">
                <a:off x="4501515" y="3358515"/>
                <a:ext cx="792480" cy="1104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5400000">
                <a:off x="4403330" y="3370661"/>
                <a:ext cx="796129" cy="841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3962400" y="2667000"/>
                <a:ext cx="2133600" cy="400110"/>
              </a:xfrm>
              <a:prstGeom prst="rect">
                <a:avLst/>
              </a:prstGeom>
              <a:noFill/>
            </p:spPr>
            <p:txBody>
              <a:bodyPr wrap="square" rtlCol="0">
                <a:spAutoFit/>
              </a:bodyPr>
              <a:lstStyle/>
              <a:p>
                <a:r>
                  <a:rPr lang="en-US" sz="2000" dirty="0">
                    <a:solidFill>
                      <a:prstClr val="black"/>
                    </a:solidFill>
                    <a:latin typeface="Helvetica" pitchFamily="2" charset="0"/>
                    <a:ea typeface="Helvetica" charset="0"/>
                    <a:cs typeface="Helvetica" charset="0"/>
                  </a:rPr>
                  <a:t>ECN Mark (1 bit)</a:t>
                </a:r>
                <a:endParaRPr lang="en-US" dirty="0">
                  <a:solidFill>
                    <a:prstClr val="black"/>
                  </a:solidFill>
                  <a:latin typeface="Helvetica" pitchFamily="2" charset="0"/>
                  <a:ea typeface="Helvetica" charset="0"/>
                  <a:cs typeface="Helvetica" charset="0"/>
                </a:endParaRPr>
              </a:p>
            </p:txBody>
          </p:sp>
        </p:grpSp>
        <p:sp>
          <p:nvSpPr>
            <p:cNvPr id="93" name="Oval 92"/>
            <p:cNvSpPr/>
            <p:nvPr/>
          </p:nvSpPr>
          <p:spPr>
            <a:xfrm>
              <a:off x="4743450" y="3987800"/>
              <a:ext cx="133350" cy="1447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Helvetica" pitchFamily="2" charset="0"/>
                <a:ea typeface="Helvetica" charset="0"/>
                <a:cs typeface="Helvetica" charset="0"/>
              </a:endParaRPr>
            </a:p>
          </p:txBody>
        </p:sp>
        <p:sp>
          <p:nvSpPr>
            <p:cNvPr id="95" name="Oval 94"/>
            <p:cNvSpPr/>
            <p:nvPr/>
          </p:nvSpPr>
          <p:spPr>
            <a:xfrm>
              <a:off x="4536472" y="3987800"/>
              <a:ext cx="133350" cy="1447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Helvetica" pitchFamily="2" charset="0"/>
                <a:ea typeface="Helvetica" charset="0"/>
                <a:cs typeface="Helvetica" charset="0"/>
              </a:endParaRPr>
            </a:p>
          </p:txBody>
        </p:sp>
      </p:grpSp>
      <p:sp>
        <p:nvSpPr>
          <p:cNvPr id="3" name="Title 2"/>
          <p:cNvSpPr>
            <a:spLocks noGrp="1"/>
          </p:cNvSpPr>
          <p:nvPr>
            <p:ph type="title"/>
          </p:nvPr>
        </p:nvSpPr>
        <p:spPr/>
        <p:txBody>
          <a:bodyPr/>
          <a:lstStyle/>
          <a:p>
            <a:r>
              <a:rPr lang="en-US" dirty="0">
                <a:latin typeface="Helvetica" pitchFamily="2" charset="0"/>
              </a:rPr>
              <a:t>Explicit Congestion Notification</a:t>
            </a:r>
          </a:p>
        </p:txBody>
      </p:sp>
      <p:sp>
        <p:nvSpPr>
          <p:cNvPr id="2" name="TextBox 1">
            <a:extLst>
              <a:ext uri="{FF2B5EF4-FFF2-40B4-BE49-F238E27FC236}">
                <a16:creationId xmlns:a16="http://schemas.microsoft.com/office/drawing/2014/main" id="{D4AFCBCC-E026-4774-0C9A-06397C6C8318}"/>
              </a:ext>
            </a:extLst>
          </p:cNvPr>
          <p:cNvSpPr txBox="1"/>
          <p:nvPr/>
        </p:nvSpPr>
        <p:spPr>
          <a:xfrm>
            <a:off x="5010276" y="5061120"/>
            <a:ext cx="6865368" cy="461665"/>
          </a:xfrm>
          <a:prstGeom prst="rect">
            <a:avLst/>
          </a:prstGeom>
          <a:noFill/>
        </p:spPr>
        <p:txBody>
          <a:bodyPr wrap="square" rtlCol="0">
            <a:spAutoFit/>
          </a:bodyPr>
          <a:lstStyle/>
          <a:p>
            <a:pPr algn="ctr"/>
            <a:r>
              <a:rPr lang="en-US" sz="2400" dirty="0">
                <a:latin typeface="Helvetica" pitchFamily="2" charset="0"/>
              </a:rPr>
              <a:t>Receiver’s ACK echoes mark in TCP header</a:t>
            </a:r>
          </a:p>
        </p:txBody>
      </p:sp>
    </p:spTree>
    <p:custDataLst>
      <p:tags r:id="rId1"/>
    </p:custDataLst>
    <p:extLst>
      <p:ext uri="{BB962C8B-B14F-4D97-AF65-F5344CB8AC3E}">
        <p14:creationId xmlns:p14="http://schemas.microsoft.com/office/powerpoint/2010/main" val="3832795840"/>
      </p:ext>
    </p:extLst>
  </p:cSld>
  <p:clrMapOvr>
    <a:masterClrMapping/>
  </p:clrMapOvr>
  <p:transition spd="slow" advTm="66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92430-CA6D-2499-016F-3A8432CA8584}"/>
              </a:ext>
            </a:extLst>
          </p:cNvPr>
          <p:cNvSpPr>
            <a:spLocks noGrp="1"/>
          </p:cNvSpPr>
          <p:nvPr>
            <p:ph type="title"/>
          </p:nvPr>
        </p:nvSpPr>
        <p:spPr/>
        <p:txBody>
          <a:bodyPr/>
          <a:lstStyle/>
          <a:p>
            <a:r>
              <a:rPr lang="en-US" dirty="0"/>
              <a:t>ECN on the TCP header</a:t>
            </a:r>
          </a:p>
        </p:txBody>
      </p:sp>
      <p:sp>
        <p:nvSpPr>
          <p:cNvPr id="3" name="Content Placeholder 2">
            <a:extLst>
              <a:ext uri="{FF2B5EF4-FFF2-40B4-BE49-F238E27FC236}">
                <a16:creationId xmlns:a16="http://schemas.microsoft.com/office/drawing/2014/main" id="{CCC3DB57-E9F7-B43E-CCA3-09DD3AFB350A}"/>
              </a:ext>
            </a:extLst>
          </p:cNvPr>
          <p:cNvSpPr>
            <a:spLocks noGrp="1"/>
          </p:cNvSpPr>
          <p:nvPr>
            <p:ph idx="1"/>
          </p:nvPr>
        </p:nvSpPr>
        <p:spPr/>
        <p:txBody>
          <a:bodyPr/>
          <a:lstStyle/>
          <a:p>
            <a:endParaRPr lang="en-US"/>
          </a:p>
        </p:txBody>
      </p:sp>
      <p:pic>
        <p:nvPicPr>
          <p:cNvPr id="4" name="Picture 3" descr="Graphical user interface, application&#10;&#10;Description automatically generated with medium confidence">
            <a:extLst>
              <a:ext uri="{FF2B5EF4-FFF2-40B4-BE49-F238E27FC236}">
                <a16:creationId xmlns:a16="http://schemas.microsoft.com/office/drawing/2014/main" id="{F4C622EB-64BA-6CA6-8EDB-C82D372A1DBE}"/>
              </a:ext>
            </a:extLst>
          </p:cNvPr>
          <p:cNvPicPr>
            <a:picLocks noChangeAspect="1"/>
          </p:cNvPicPr>
          <p:nvPr/>
        </p:nvPicPr>
        <p:blipFill>
          <a:blip r:embed="rId2"/>
          <a:stretch>
            <a:fillRect/>
          </a:stretch>
        </p:blipFill>
        <p:spPr>
          <a:xfrm>
            <a:off x="614205" y="1825625"/>
            <a:ext cx="10963589" cy="4488188"/>
          </a:xfrm>
          <a:prstGeom prst="rect">
            <a:avLst/>
          </a:prstGeom>
        </p:spPr>
      </p:pic>
      <p:sp>
        <p:nvSpPr>
          <p:cNvPr id="5" name="Oval 4">
            <a:extLst>
              <a:ext uri="{FF2B5EF4-FFF2-40B4-BE49-F238E27FC236}">
                <a16:creationId xmlns:a16="http://schemas.microsoft.com/office/drawing/2014/main" id="{B10B4658-EED8-1FE1-8946-439269C969ED}"/>
              </a:ext>
            </a:extLst>
          </p:cNvPr>
          <p:cNvSpPr/>
          <p:nvPr/>
        </p:nvSpPr>
        <p:spPr>
          <a:xfrm>
            <a:off x="4905131" y="3822700"/>
            <a:ext cx="431800" cy="9398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C00000"/>
              </a:solidFill>
              <a:latin typeface="Helvetica" pitchFamily="2" charset="0"/>
            </a:endParaRPr>
          </a:p>
        </p:txBody>
      </p:sp>
      <p:sp>
        <p:nvSpPr>
          <p:cNvPr id="6" name="Oval 5">
            <a:extLst>
              <a:ext uri="{FF2B5EF4-FFF2-40B4-BE49-F238E27FC236}">
                <a16:creationId xmlns:a16="http://schemas.microsoft.com/office/drawing/2014/main" id="{8D0A7A51-AE94-02B5-27D5-F70161F7B16C}"/>
              </a:ext>
            </a:extLst>
          </p:cNvPr>
          <p:cNvSpPr/>
          <p:nvPr/>
        </p:nvSpPr>
        <p:spPr>
          <a:xfrm>
            <a:off x="4577234" y="3822700"/>
            <a:ext cx="431800" cy="9398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C00000"/>
              </a:solidFill>
              <a:latin typeface="Helvetica" pitchFamily="2" charset="0"/>
            </a:endParaRPr>
          </a:p>
        </p:txBody>
      </p:sp>
    </p:spTree>
    <p:extLst>
      <p:ext uri="{BB962C8B-B14F-4D97-AF65-F5344CB8AC3E}">
        <p14:creationId xmlns:p14="http://schemas.microsoft.com/office/powerpoint/2010/main" val="368102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DCTCP: Main idea</a:t>
            </a:r>
          </a:p>
        </p:txBody>
      </p:sp>
      <p:sp>
        <p:nvSpPr>
          <p:cNvPr id="3" name="Content Placeholder 2"/>
          <p:cNvSpPr>
            <a:spLocks noGrp="1"/>
          </p:cNvSpPr>
          <p:nvPr>
            <p:ph idx="1"/>
          </p:nvPr>
        </p:nvSpPr>
        <p:spPr/>
        <p:txBody>
          <a:bodyPr/>
          <a:lstStyle/>
          <a:p>
            <a:r>
              <a:rPr lang="en-US" dirty="0"/>
              <a:t>Extract multi-bit feedback from single-bit stream of ECN marks</a:t>
            </a:r>
          </a:p>
          <a:p>
            <a:pPr lvl="1"/>
            <a:r>
              <a:rPr lang="en-US" dirty="0"/>
              <a:t>Reduce window size based on </a:t>
            </a:r>
            <a:r>
              <a:rPr lang="en-US" b="1" dirty="0">
                <a:solidFill>
                  <a:srgbClr val="C00000"/>
                </a:solidFill>
              </a:rPr>
              <a:t>fraction</a:t>
            </a:r>
            <a:r>
              <a:rPr lang="en-US" b="1" dirty="0"/>
              <a:t> </a:t>
            </a:r>
            <a:r>
              <a:rPr lang="en-US" dirty="0"/>
              <a:t>of marked packets</a:t>
            </a:r>
          </a:p>
        </p:txBody>
      </p:sp>
    </p:spTree>
    <p:extLst>
      <p:ext uri="{BB962C8B-B14F-4D97-AF65-F5344CB8AC3E}">
        <p14:creationId xmlns:p14="http://schemas.microsoft.com/office/powerpoint/2010/main" val="1212787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2133601" y="2227248"/>
          <a:ext cx="7932821" cy="1699192"/>
        </p:xfrm>
        <a:graphic>
          <a:graphicData uri="http://schemas.openxmlformats.org/drawingml/2006/table">
            <a:tbl>
              <a:tblPr/>
              <a:tblGrid>
                <a:gridCol w="2419434">
                  <a:extLst>
                    <a:ext uri="{9D8B030D-6E8A-4147-A177-3AD203B41FA5}">
                      <a16:colId xmlns:a16="http://schemas.microsoft.com/office/drawing/2014/main" val="20000"/>
                    </a:ext>
                  </a:extLst>
                </a:gridCol>
                <a:gridCol w="2690395">
                  <a:extLst>
                    <a:ext uri="{9D8B030D-6E8A-4147-A177-3AD203B41FA5}">
                      <a16:colId xmlns:a16="http://schemas.microsoft.com/office/drawing/2014/main" val="20001"/>
                    </a:ext>
                  </a:extLst>
                </a:gridCol>
                <a:gridCol w="2822992">
                  <a:extLst>
                    <a:ext uri="{9D8B030D-6E8A-4147-A177-3AD203B41FA5}">
                      <a16:colId xmlns:a16="http://schemas.microsoft.com/office/drawing/2014/main" val="20002"/>
                    </a:ext>
                  </a:extLst>
                </a:gridCol>
              </a:tblGrid>
              <a:tr h="1640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Arial" charset="0"/>
                          <a:cs typeface="Arial" charset="0"/>
                        </a:rPr>
                        <a:t>ECN Marks</a:t>
                      </a:r>
                    </a:p>
                  </a:txBody>
                  <a:tcPr marL="110691" marR="110691" marT="55345" marB="553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Arial" charset="0"/>
                          <a:cs typeface="Arial" charset="0"/>
                        </a:rPr>
                        <a:t>TCP </a:t>
                      </a:r>
                    </a:p>
                  </a:txBody>
                  <a:tcPr marL="110691" marR="110691" marT="55345" marB="553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Arial" charset="0"/>
                          <a:cs typeface="Arial" charset="0"/>
                        </a:rPr>
                        <a:t>DCTCP</a:t>
                      </a:r>
                    </a:p>
                  </a:txBody>
                  <a:tcPr marL="110691" marR="110691" marT="55345" marB="553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418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Arial" charset="0"/>
                          <a:cs typeface="Arial" charset="0"/>
                        </a:rPr>
                        <a:t>1 0 1 1 1 1 0 1 1 1</a:t>
                      </a:r>
                    </a:p>
                  </a:txBody>
                  <a:tcPr marL="110691" marR="110691" marT="55345" marB="553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Arial" charset="0"/>
                          <a:cs typeface="Arial" charset="0"/>
                        </a:rPr>
                        <a:t>Cut window by </a:t>
                      </a:r>
                      <a:r>
                        <a:rPr kumimoji="0" lang="en-US" sz="2000" b="1" i="0" u="none" strike="noStrike" cap="none" normalizeH="0" baseline="0" dirty="0">
                          <a:ln>
                            <a:noFill/>
                          </a:ln>
                          <a:solidFill>
                            <a:srgbClr val="AD332F"/>
                          </a:solidFill>
                          <a:effectLst/>
                          <a:latin typeface="+mn-lt"/>
                          <a:ea typeface="Arial" charset="0"/>
                          <a:cs typeface="Arial" charset="0"/>
                        </a:rPr>
                        <a:t>50</a:t>
                      </a:r>
                      <a:r>
                        <a:rPr kumimoji="0" lang="en-US" sz="2000" b="1" i="0" u="none" strike="noStrike" cap="none" normalizeH="0" baseline="0" dirty="0">
                          <a:ln>
                            <a:noFill/>
                          </a:ln>
                          <a:solidFill>
                            <a:srgbClr val="BD0811"/>
                          </a:solidFill>
                          <a:effectLst/>
                          <a:latin typeface="+mn-lt"/>
                          <a:ea typeface="Arial" charset="0"/>
                          <a:cs typeface="Arial" charset="0"/>
                        </a:rPr>
                        <a:t>%</a:t>
                      </a:r>
                    </a:p>
                  </a:txBody>
                  <a:tcPr marL="110691" marR="110691" marT="55345" marB="553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Arial" charset="0"/>
                          <a:cs typeface="Arial" charset="0"/>
                        </a:rPr>
                        <a:t>Cut window by </a:t>
                      </a:r>
                      <a:r>
                        <a:rPr kumimoji="0" lang="en-US" sz="2000" b="1" i="0" u="none" strike="noStrike" cap="none" normalizeH="0" baseline="0" dirty="0">
                          <a:ln>
                            <a:noFill/>
                          </a:ln>
                          <a:solidFill>
                            <a:srgbClr val="BD0811"/>
                          </a:solidFill>
                          <a:effectLst/>
                          <a:latin typeface="+mn-lt"/>
                          <a:ea typeface="Arial" charset="0"/>
                          <a:cs typeface="Arial" charset="0"/>
                        </a:rPr>
                        <a:t>40%</a:t>
                      </a:r>
                    </a:p>
                  </a:txBody>
                  <a:tcPr marL="110691" marR="110691" marT="55345" marB="553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extLst>
                  <a:ext uri="{0D108BD9-81ED-4DB2-BD59-A6C34878D82A}">
                    <a16:rowId xmlns:a16="http://schemas.microsoft.com/office/drawing/2014/main" val="10001"/>
                  </a:ext>
                </a:extLst>
              </a:tr>
              <a:tr h="6418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Arial" charset="0"/>
                          <a:cs typeface="Arial" charset="0"/>
                        </a:rPr>
                        <a:t>0 0 0 0 0 0 0 0 0 1</a:t>
                      </a:r>
                    </a:p>
                  </a:txBody>
                  <a:tcPr marL="110691" marR="110691" marT="55345" marB="553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Arial" charset="0"/>
                          <a:cs typeface="Arial" charset="0"/>
                        </a:rPr>
                        <a:t>Cut window </a:t>
                      </a:r>
                      <a:r>
                        <a:rPr kumimoji="0" lang="en-US" sz="2000" b="1" i="0" u="none" strike="noStrike" cap="none" normalizeH="0" baseline="0" dirty="0">
                          <a:ln>
                            <a:noFill/>
                          </a:ln>
                          <a:solidFill>
                            <a:schemeClr val="tx1"/>
                          </a:solidFill>
                          <a:effectLst/>
                          <a:latin typeface="+mn-lt"/>
                          <a:ea typeface="Arial" charset="0"/>
                          <a:cs typeface="Arial" charset="0"/>
                        </a:rPr>
                        <a:t>by</a:t>
                      </a:r>
                      <a:r>
                        <a:rPr kumimoji="0" lang="en-US" sz="2000" b="1" i="0" u="none" strike="noStrike" cap="none" normalizeH="0" baseline="0" dirty="0">
                          <a:ln>
                            <a:noFill/>
                          </a:ln>
                          <a:solidFill>
                            <a:srgbClr val="FF0000"/>
                          </a:solidFill>
                          <a:effectLst/>
                          <a:latin typeface="+mn-lt"/>
                          <a:ea typeface="Arial" charset="0"/>
                          <a:cs typeface="Arial" charset="0"/>
                        </a:rPr>
                        <a:t> </a:t>
                      </a:r>
                      <a:r>
                        <a:rPr kumimoji="0" lang="en-US" sz="2000" b="1" i="0" u="none" strike="noStrike" cap="none" normalizeH="0" baseline="0" dirty="0">
                          <a:ln>
                            <a:noFill/>
                          </a:ln>
                          <a:solidFill>
                            <a:srgbClr val="BD0811"/>
                          </a:solidFill>
                          <a:effectLst/>
                          <a:latin typeface="+mn-lt"/>
                          <a:ea typeface="Arial" charset="0"/>
                          <a:cs typeface="Arial" charset="0"/>
                        </a:rPr>
                        <a:t>50%</a:t>
                      </a:r>
                    </a:p>
                  </a:txBody>
                  <a:tcPr marL="110691" marR="110691" marT="55345" marB="553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Arial" charset="0"/>
                          <a:cs typeface="Arial" charset="0"/>
                        </a:rPr>
                        <a:t>Cut window by  </a:t>
                      </a:r>
                      <a:r>
                        <a:rPr kumimoji="0" lang="en-US" sz="2000" b="1" i="0" u="none" strike="noStrike" cap="none" normalizeH="0" baseline="0" dirty="0">
                          <a:ln>
                            <a:noFill/>
                          </a:ln>
                          <a:solidFill>
                            <a:srgbClr val="BD0811"/>
                          </a:solidFill>
                          <a:effectLst/>
                          <a:latin typeface="+mn-lt"/>
                          <a:ea typeface="Arial" charset="0"/>
                          <a:cs typeface="Arial" charset="0"/>
                        </a:rPr>
                        <a:t>5%</a:t>
                      </a:r>
                    </a:p>
                  </a:txBody>
                  <a:tcPr marL="110691" marR="110691" marT="55345" marB="553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2"/>
                  </a:ext>
                </a:extLst>
              </a:tr>
            </a:tbl>
          </a:graphicData>
        </a:graphic>
      </p:graphicFrame>
      <p:sp>
        <p:nvSpPr>
          <p:cNvPr id="11" name="TextBox 10"/>
          <p:cNvSpPr txBox="1"/>
          <p:nvPr/>
        </p:nvSpPr>
        <p:spPr>
          <a:xfrm>
            <a:off x="-1380487" y="6088330"/>
            <a:ext cx="184666" cy="369332"/>
          </a:xfrm>
          <a:prstGeom prst="rect">
            <a:avLst/>
          </a:prstGeom>
          <a:noFill/>
        </p:spPr>
        <p:txBody>
          <a:bodyPr wrap="none" rtlCol="0">
            <a:spAutoFit/>
          </a:bodyPr>
          <a:lstStyle/>
          <a:p>
            <a:endParaRPr lang="en-US" dirty="0">
              <a:solidFill>
                <a:prstClr val="black"/>
              </a:solidFill>
              <a:latin typeface="Helvetica" pitchFamily="2" charset="0"/>
            </a:endParaRPr>
          </a:p>
        </p:txBody>
      </p:sp>
      <p:grpSp>
        <p:nvGrpSpPr>
          <p:cNvPr id="9" name="Group 8"/>
          <p:cNvGrpSpPr/>
          <p:nvPr/>
        </p:nvGrpSpPr>
        <p:grpSpPr>
          <a:xfrm>
            <a:off x="1675855" y="4117883"/>
            <a:ext cx="8380371" cy="2618369"/>
            <a:chOff x="151854" y="4117882"/>
            <a:chExt cx="8380371" cy="2618369"/>
          </a:xfrm>
        </p:grpSpPr>
        <p:grpSp>
          <p:nvGrpSpPr>
            <p:cNvPr id="2" name="Group 1"/>
            <p:cNvGrpSpPr/>
            <p:nvPr/>
          </p:nvGrpSpPr>
          <p:grpSpPr>
            <a:xfrm>
              <a:off x="283589" y="4117882"/>
              <a:ext cx="8248636" cy="2618369"/>
              <a:chOff x="283589" y="4117882"/>
              <a:chExt cx="8248636" cy="2618369"/>
            </a:xfrm>
          </p:grpSpPr>
          <p:pic>
            <p:nvPicPr>
              <p:cNvPr id="6" name="Picture 5" descr="Picture1.png"/>
              <p:cNvPicPr>
                <a:picLocks noChangeAspect="1"/>
              </p:cNvPicPr>
              <p:nvPr/>
            </p:nvPicPr>
            <p:blipFill>
              <a:blip r:embed="rId4" cstate="print"/>
              <a:stretch>
                <a:fillRect/>
              </a:stretch>
            </p:blipFill>
            <p:spPr>
              <a:xfrm>
                <a:off x="283589" y="4130211"/>
                <a:ext cx="4097330" cy="2606040"/>
              </a:xfrm>
              <a:prstGeom prst="rect">
                <a:avLst/>
              </a:prstGeom>
            </p:spPr>
          </p:pic>
          <p:pic>
            <p:nvPicPr>
              <p:cNvPr id="8" name="Picture 7" descr="Picture2.png"/>
              <p:cNvPicPr>
                <a:picLocks noChangeAspect="1"/>
              </p:cNvPicPr>
              <p:nvPr/>
            </p:nvPicPr>
            <p:blipFill>
              <a:blip r:embed="rId5" cstate="print"/>
              <a:stretch>
                <a:fillRect/>
              </a:stretch>
            </p:blipFill>
            <p:spPr>
              <a:xfrm>
                <a:off x="4442670" y="4117882"/>
                <a:ext cx="4089555" cy="2606040"/>
              </a:xfrm>
              <a:prstGeom prst="rect">
                <a:avLst/>
              </a:prstGeom>
            </p:spPr>
          </p:pic>
        </p:grpSp>
        <p:sp>
          <p:nvSpPr>
            <p:cNvPr id="10" name="TextBox 9"/>
            <p:cNvSpPr txBox="1"/>
            <p:nvPr/>
          </p:nvSpPr>
          <p:spPr>
            <a:xfrm>
              <a:off x="151854" y="4914842"/>
              <a:ext cx="184666" cy="369332"/>
            </a:xfrm>
            <a:prstGeom prst="rect">
              <a:avLst/>
            </a:prstGeom>
            <a:noFill/>
          </p:spPr>
          <p:txBody>
            <a:bodyPr wrap="none" rtlCol="0">
              <a:spAutoFit/>
            </a:bodyPr>
            <a:lstStyle/>
            <a:p>
              <a:endParaRPr lang="en-US" dirty="0">
                <a:solidFill>
                  <a:prstClr val="black"/>
                </a:solidFill>
                <a:latin typeface="Helvetica" pitchFamily="2" charset="0"/>
              </a:endParaRPr>
            </a:p>
          </p:txBody>
        </p:sp>
        <p:sp>
          <p:nvSpPr>
            <p:cNvPr id="4" name="TextBox 3"/>
            <p:cNvSpPr txBox="1"/>
            <p:nvPr/>
          </p:nvSpPr>
          <p:spPr>
            <a:xfrm rot="16200000">
              <a:off x="-458092" y="5084078"/>
              <a:ext cx="1769626" cy="523220"/>
            </a:xfrm>
            <a:prstGeom prst="rect">
              <a:avLst/>
            </a:prstGeom>
            <a:solidFill>
              <a:schemeClr val="bg1"/>
            </a:solidFill>
          </p:spPr>
          <p:txBody>
            <a:bodyPr wrap="square" rtlCol="0">
              <a:spAutoFit/>
            </a:bodyPr>
            <a:lstStyle/>
            <a:p>
              <a:pPr algn="ctr"/>
              <a:r>
                <a:rPr lang="en-US" sz="1400" dirty="0">
                  <a:solidFill>
                    <a:prstClr val="black"/>
                  </a:solidFill>
                  <a:latin typeface="Helvetica" pitchFamily="2" charset="0"/>
                </a:rPr>
                <a:t>Window Size (Bytes) </a:t>
              </a:r>
            </a:p>
          </p:txBody>
        </p:sp>
        <p:sp>
          <p:nvSpPr>
            <p:cNvPr id="12" name="TextBox 11"/>
            <p:cNvSpPr txBox="1"/>
            <p:nvPr/>
          </p:nvSpPr>
          <p:spPr>
            <a:xfrm rot="16200000">
              <a:off x="3702371" y="5080904"/>
              <a:ext cx="1769626" cy="523220"/>
            </a:xfrm>
            <a:prstGeom prst="rect">
              <a:avLst/>
            </a:prstGeom>
            <a:solidFill>
              <a:schemeClr val="bg1"/>
            </a:solidFill>
          </p:spPr>
          <p:txBody>
            <a:bodyPr wrap="square" rtlCol="0">
              <a:spAutoFit/>
            </a:bodyPr>
            <a:lstStyle/>
            <a:p>
              <a:pPr algn="ctr"/>
              <a:r>
                <a:rPr lang="en-US" sz="1400" dirty="0">
                  <a:solidFill>
                    <a:prstClr val="black"/>
                  </a:solidFill>
                  <a:latin typeface="Helvetica" pitchFamily="2" charset="0"/>
                </a:rPr>
                <a:t>Window Size (Bytes) </a:t>
              </a:r>
            </a:p>
          </p:txBody>
        </p:sp>
        <p:sp>
          <p:nvSpPr>
            <p:cNvPr id="13" name="TextBox 12"/>
            <p:cNvSpPr txBox="1"/>
            <p:nvPr/>
          </p:nvSpPr>
          <p:spPr>
            <a:xfrm>
              <a:off x="999067" y="6402532"/>
              <a:ext cx="3217333" cy="307777"/>
            </a:xfrm>
            <a:prstGeom prst="rect">
              <a:avLst/>
            </a:prstGeom>
            <a:solidFill>
              <a:schemeClr val="bg1"/>
            </a:solidFill>
          </p:spPr>
          <p:txBody>
            <a:bodyPr wrap="square" rtlCol="0">
              <a:spAutoFit/>
            </a:bodyPr>
            <a:lstStyle/>
            <a:p>
              <a:pPr algn="ctr"/>
              <a:r>
                <a:rPr lang="en-US" sz="1400" dirty="0">
                  <a:solidFill>
                    <a:prstClr val="black"/>
                  </a:solidFill>
                  <a:latin typeface="Helvetica" pitchFamily="2" charset="0"/>
                </a:rPr>
                <a:t>Time (sec)</a:t>
              </a:r>
            </a:p>
          </p:txBody>
        </p:sp>
        <p:sp>
          <p:nvSpPr>
            <p:cNvPr id="14" name="TextBox 13"/>
            <p:cNvSpPr txBox="1"/>
            <p:nvPr/>
          </p:nvSpPr>
          <p:spPr>
            <a:xfrm>
              <a:off x="5181647" y="6402532"/>
              <a:ext cx="3217333" cy="307777"/>
            </a:xfrm>
            <a:prstGeom prst="rect">
              <a:avLst/>
            </a:prstGeom>
            <a:solidFill>
              <a:schemeClr val="bg1"/>
            </a:solidFill>
          </p:spPr>
          <p:txBody>
            <a:bodyPr wrap="square" rtlCol="0">
              <a:spAutoFit/>
            </a:bodyPr>
            <a:lstStyle/>
            <a:p>
              <a:pPr algn="ctr"/>
              <a:r>
                <a:rPr lang="en-US" sz="1400" dirty="0">
                  <a:solidFill>
                    <a:prstClr val="black"/>
                  </a:solidFill>
                  <a:latin typeface="Helvetica" pitchFamily="2" charset="0"/>
                </a:rPr>
                <a:t>Time (sec)</a:t>
              </a:r>
            </a:p>
          </p:txBody>
        </p:sp>
        <p:sp>
          <p:nvSpPr>
            <p:cNvPr id="15" name="TextBox 14"/>
            <p:cNvSpPr txBox="1"/>
            <p:nvPr/>
          </p:nvSpPr>
          <p:spPr>
            <a:xfrm>
              <a:off x="1016000" y="4150400"/>
              <a:ext cx="3217333" cy="369332"/>
            </a:xfrm>
            <a:prstGeom prst="rect">
              <a:avLst/>
            </a:prstGeom>
            <a:solidFill>
              <a:schemeClr val="bg1"/>
            </a:solidFill>
          </p:spPr>
          <p:txBody>
            <a:bodyPr wrap="square" rtlCol="0">
              <a:spAutoFit/>
            </a:bodyPr>
            <a:lstStyle/>
            <a:p>
              <a:pPr algn="ctr"/>
              <a:r>
                <a:rPr lang="en-US" b="1" dirty="0">
                  <a:solidFill>
                    <a:prstClr val="black"/>
                  </a:solidFill>
                  <a:latin typeface="Helvetica" pitchFamily="2" charset="0"/>
                </a:rPr>
                <a:t>TCP</a:t>
              </a:r>
            </a:p>
          </p:txBody>
        </p:sp>
        <p:sp>
          <p:nvSpPr>
            <p:cNvPr id="16" name="TextBox 15"/>
            <p:cNvSpPr txBox="1"/>
            <p:nvPr/>
          </p:nvSpPr>
          <p:spPr>
            <a:xfrm>
              <a:off x="5181692" y="4158866"/>
              <a:ext cx="3217333" cy="369332"/>
            </a:xfrm>
            <a:prstGeom prst="rect">
              <a:avLst/>
            </a:prstGeom>
            <a:solidFill>
              <a:schemeClr val="bg1"/>
            </a:solidFill>
          </p:spPr>
          <p:txBody>
            <a:bodyPr wrap="square" rtlCol="0">
              <a:spAutoFit/>
            </a:bodyPr>
            <a:lstStyle/>
            <a:p>
              <a:pPr algn="ctr"/>
              <a:r>
                <a:rPr lang="en-US" b="1" dirty="0">
                  <a:solidFill>
                    <a:prstClr val="black"/>
                  </a:solidFill>
                  <a:latin typeface="Helvetica" pitchFamily="2" charset="0"/>
                </a:rPr>
                <a:t>DCTCP</a:t>
              </a:r>
            </a:p>
          </p:txBody>
        </p:sp>
      </p:grpSp>
      <p:sp>
        <p:nvSpPr>
          <p:cNvPr id="17" name="Title 16"/>
          <p:cNvSpPr>
            <a:spLocks noGrp="1"/>
          </p:cNvSpPr>
          <p:nvPr>
            <p:ph type="title"/>
          </p:nvPr>
        </p:nvSpPr>
        <p:spPr/>
        <p:txBody>
          <a:bodyPr/>
          <a:lstStyle/>
          <a:p>
            <a:r>
              <a:rPr lang="en-US" dirty="0">
                <a:latin typeface="Helvetica" pitchFamily="2" charset="0"/>
              </a:rPr>
              <a:t>DCTCP: Main idea</a:t>
            </a:r>
          </a:p>
        </p:txBody>
      </p:sp>
    </p:spTree>
    <p:custDataLst>
      <p:tags r:id="rId1"/>
    </p:custDataLst>
    <p:extLst>
      <p:ext uri="{BB962C8B-B14F-4D97-AF65-F5344CB8AC3E}">
        <p14:creationId xmlns:p14="http://schemas.microsoft.com/office/powerpoint/2010/main" val="3282156164"/>
      </p:ext>
    </p:extLst>
  </p:cSld>
  <p:clrMapOvr>
    <a:masterClrMapping/>
  </p:clrMapOvr>
  <p:transition spd="slow" advTm="7896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p:cNvSpPr/>
          <p:nvPr/>
        </p:nvSpPr>
        <p:spPr>
          <a:xfrm>
            <a:off x="8991600" y="1066800"/>
            <a:ext cx="609600" cy="609600"/>
          </a:xfrm>
          <a:prstGeom prst="ellipse">
            <a:avLst/>
          </a:prstGeom>
          <a:solidFill>
            <a:schemeClr val="accent3">
              <a:lumMod val="20000"/>
              <a:lumOff val="80000"/>
            </a:schemeClr>
          </a:solidFill>
          <a:ln>
            <a:solidFill>
              <a:srgbClr val="FF0000"/>
            </a:solidFill>
          </a:ln>
          <a:effectLst>
            <a:innerShdw blurRad="114300">
              <a:prstClr val="black"/>
            </a:inn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Helvetica" pitchFamily="2" charset="0"/>
            </a:endParaRPr>
          </a:p>
        </p:txBody>
      </p:sp>
      <p:sp>
        <p:nvSpPr>
          <p:cNvPr id="29" name="Oval 28"/>
          <p:cNvSpPr/>
          <p:nvPr/>
        </p:nvSpPr>
        <p:spPr>
          <a:xfrm>
            <a:off x="9296400" y="4343400"/>
            <a:ext cx="457200" cy="457200"/>
          </a:xfrm>
          <a:prstGeom prst="ellipse">
            <a:avLst/>
          </a:prstGeom>
          <a:solidFill>
            <a:schemeClr val="accent3">
              <a:lumMod val="20000"/>
              <a:lumOff val="80000"/>
            </a:schemeClr>
          </a:solidFill>
          <a:ln>
            <a:solidFill>
              <a:srgbClr val="FF0000"/>
            </a:solidFill>
          </a:ln>
          <a:effectLst>
            <a:innerShdw blurRad="114300">
              <a:prstClr val="black"/>
            </a:inn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Helvetica" pitchFamily="2" charset="0"/>
            </a:endParaRPr>
          </a:p>
        </p:txBody>
      </p:sp>
      <p:sp>
        <p:nvSpPr>
          <p:cNvPr id="31749" name="Content Placeholder 2"/>
          <p:cNvSpPr>
            <a:spLocks noGrp="1"/>
          </p:cNvSpPr>
          <p:nvPr>
            <p:ph idx="1"/>
          </p:nvPr>
        </p:nvSpPr>
        <p:spPr>
          <a:xfrm>
            <a:off x="735551" y="1638754"/>
            <a:ext cx="7353300" cy="1054100"/>
          </a:xfrm>
        </p:spPr>
        <p:txBody>
          <a:bodyPr/>
          <a:lstStyle/>
          <a:p>
            <a:pPr eaLnBrk="1" hangingPunct="1">
              <a:buFont typeface="Arial" charset="0"/>
              <a:buNone/>
            </a:pPr>
            <a:r>
              <a:rPr lang="en-US" dirty="0">
                <a:solidFill>
                  <a:srgbClr val="C00000"/>
                </a:solidFill>
                <a:latin typeface="Helvetica" pitchFamily="2" charset="0"/>
                <a:ea typeface="ＭＳ Ｐゴシック" charset="-128"/>
                <a:cs typeface="ＭＳ Ｐゴシック" charset="-128"/>
              </a:rPr>
              <a:t>Switch side:</a:t>
            </a:r>
          </a:p>
          <a:p>
            <a:pPr lvl="1" eaLnBrk="1" hangingPunct="1"/>
            <a:r>
              <a:rPr lang="en-US" sz="2400" dirty="0">
                <a:latin typeface="Helvetica" pitchFamily="2" charset="0"/>
              </a:rPr>
              <a:t> Mark packets when Queue Length &gt; K.</a:t>
            </a:r>
          </a:p>
        </p:txBody>
      </p:sp>
      <p:sp>
        <p:nvSpPr>
          <p:cNvPr id="31757" name="Rectangle 18"/>
          <p:cNvSpPr>
            <a:spLocks noChangeArrowheads="1"/>
          </p:cNvSpPr>
          <p:nvPr/>
        </p:nvSpPr>
        <p:spPr bwMode="auto">
          <a:xfrm>
            <a:off x="723900" y="2895601"/>
            <a:ext cx="10680700" cy="3588675"/>
          </a:xfrm>
          <a:prstGeom prst="rect">
            <a:avLst/>
          </a:prstGeom>
          <a:noFill/>
          <a:ln w="9525">
            <a:noFill/>
            <a:miter lim="800000"/>
            <a:headEnd/>
            <a:tailEnd/>
          </a:ln>
        </p:spPr>
        <p:txBody>
          <a:bodyPr wrap="square">
            <a:prstTxWarp prst="textNoShape">
              <a:avLst/>
            </a:prstTxWarp>
            <a:spAutoFit/>
          </a:bodyPr>
          <a:lstStyle/>
          <a:p>
            <a:pPr marL="342900" lvl="1" indent="-342900" eaLnBrk="0" hangingPunct="0">
              <a:spcBef>
                <a:spcPct val="20000"/>
              </a:spcBef>
            </a:pPr>
            <a:r>
              <a:rPr lang="en-US" sz="2800" dirty="0">
                <a:solidFill>
                  <a:srgbClr val="C00000"/>
                </a:solidFill>
                <a:latin typeface="Helvetica" pitchFamily="2" charset="0"/>
                <a:ea typeface="Helvetica" charset="0"/>
                <a:cs typeface="Helvetica" charset="0"/>
              </a:rPr>
              <a:t>Sender side:</a:t>
            </a:r>
            <a:endParaRPr lang="en-US" sz="3200" dirty="0">
              <a:solidFill>
                <a:srgbClr val="C00000"/>
              </a:solidFill>
              <a:latin typeface="Helvetica" pitchFamily="2" charset="0"/>
              <a:ea typeface="Helvetica" charset="0"/>
              <a:cs typeface="Helvetica" charset="0"/>
            </a:endParaRPr>
          </a:p>
          <a:p>
            <a:pPr marL="800100" lvl="1" indent="-342900" eaLnBrk="0" hangingPunct="0">
              <a:spcBef>
                <a:spcPct val="20000"/>
              </a:spcBef>
              <a:buFont typeface="Arial" charset="0"/>
              <a:buChar char="•"/>
            </a:pPr>
            <a:r>
              <a:rPr lang="en-US" sz="2400" dirty="0">
                <a:solidFill>
                  <a:srgbClr val="000000"/>
                </a:solidFill>
                <a:latin typeface="Helvetica" pitchFamily="2" charset="0"/>
                <a:ea typeface="Helvetica" charset="0"/>
                <a:cs typeface="Helvetica" charset="0"/>
              </a:rPr>
              <a:t>Maintain running average of </a:t>
            </a:r>
            <a:r>
              <a:rPr lang="en-US" sz="2400" i="1" dirty="0">
                <a:solidFill>
                  <a:srgbClr val="000000"/>
                </a:solidFill>
                <a:latin typeface="Helvetica" pitchFamily="2" charset="0"/>
                <a:ea typeface="Helvetica" charset="0"/>
                <a:cs typeface="Helvetica" charset="0"/>
              </a:rPr>
              <a:t>fraction </a:t>
            </a:r>
            <a:r>
              <a:rPr lang="en-US" sz="2400" dirty="0">
                <a:solidFill>
                  <a:srgbClr val="000000"/>
                </a:solidFill>
                <a:latin typeface="Helvetica" pitchFamily="2" charset="0"/>
                <a:ea typeface="Helvetica" charset="0"/>
                <a:cs typeface="Helvetica" charset="0"/>
              </a:rPr>
              <a:t>of packets </a:t>
            </a:r>
            <a:r>
              <a:rPr lang="en-US" sz="2400" dirty="0">
                <a:solidFill>
                  <a:prstClr val="black"/>
                </a:solidFill>
                <a:latin typeface="Helvetica" pitchFamily="2" charset="0"/>
                <a:ea typeface="Helvetica" charset="0"/>
                <a:cs typeface="Helvetica" charset="0"/>
              </a:rPr>
              <a:t>marked (</a:t>
            </a:r>
            <a:r>
              <a:rPr lang="el-GR" sz="2400" i="1" dirty="0">
                <a:solidFill>
                  <a:prstClr val="black"/>
                </a:solidFill>
                <a:latin typeface="Helvetica" pitchFamily="2" charset="0"/>
                <a:ea typeface="Helvetica" charset="0"/>
                <a:cs typeface="Helvetica" charset="0"/>
              </a:rPr>
              <a:t>α</a:t>
            </a:r>
            <a:r>
              <a:rPr lang="en-US" sz="2400" dirty="0">
                <a:solidFill>
                  <a:prstClr val="black"/>
                </a:solidFill>
                <a:latin typeface="Helvetica" pitchFamily="2" charset="0"/>
                <a:ea typeface="Helvetica" charset="0"/>
                <a:cs typeface="Helvetica" charset="0"/>
              </a:rPr>
              <a:t>)</a:t>
            </a:r>
            <a:r>
              <a:rPr lang="en-US" sz="2400" dirty="0">
                <a:solidFill>
                  <a:srgbClr val="0000CC"/>
                </a:solidFill>
                <a:latin typeface="Helvetica" pitchFamily="2" charset="0"/>
                <a:ea typeface="Helvetica" charset="0"/>
                <a:cs typeface="Helvetica" charset="0"/>
              </a:rPr>
              <a:t>.</a:t>
            </a:r>
            <a:endParaRPr lang="en-US" sz="2400" dirty="0">
              <a:solidFill>
                <a:prstClr val="black"/>
              </a:solidFill>
              <a:latin typeface="Helvetica" pitchFamily="2" charset="0"/>
              <a:ea typeface="Helvetica" charset="0"/>
              <a:cs typeface="Helvetica" charset="0"/>
            </a:endParaRPr>
          </a:p>
          <a:p>
            <a:pPr marL="742950" lvl="1" indent="-285750" eaLnBrk="0" hangingPunct="0">
              <a:spcBef>
                <a:spcPct val="20000"/>
              </a:spcBef>
            </a:pPr>
            <a:endParaRPr lang="en-US" dirty="0">
              <a:solidFill>
                <a:srgbClr val="000000"/>
              </a:solidFill>
              <a:latin typeface="Helvetica" pitchFamily="2" charset="0"/>
              <a:ea typeface="Helvetica" charset="0"/>
              <a:cs typeface="Helvetica" charset="0"/>
            </a:endParaRPr>
          </a:p>
          <a:p>
            <a:pPr marL="742950" lvl="1" indent="-285750" eaLnBrk="0" hangingPunct="0">
              <a:spcBef>
                <a:spcPct val="20000"/>
              </a:spcBef>
            </a:pPr>
            <a:r>
              <a:rPr lang="en-US" dirty="0">
                <a:solidFill>
                  <a:srgbClr val="000000"/>
                </a:solidFill>
                <a:latin typeface="Helvetica" pitchFamily="2" charset="0"/>
                <a:ea typeface="Helvetica" charset="0"/>
                <a:cs typeface="Helvetica" charset="0"/>
              </a:rPr>
              <a:t>                                                          </a:t>
            </a:r>
          </a:p>
          <a:p>
            <a:pPr marL="742950" lvl="1" indent="-285750" eaLnBrk="0" hangingPunct="0">
              <a:spcBef>
                <a:spcPct val="20000"/>
              </a:spcBef>
            </a:pPr>
            <a:endParaRPr lang="en-US" sz="1100" dirty="0">
              <a:solidFill>
                <a:srgbClr val="BD0811"/>
              </a:solidFill>
              <a:latin typeface="Helvetica" pitchFamily="2" charset="0"/>
              <a:ea typeface="Helvetica" charset="0"/>
              <a:cs typeface="Helvetica" charset="0"/>
            </a:endParaRPr>
          </a:p>
          <a:p>
            <a:pPr marL="742950" lvl="1" indent="-285750" eaLnBrk="0" hangingPunct="0">
              <a:spcBef>
                <a:spcPct val="20000"/>
              </a:spcBef>
            </a:pPr>
            <a:r>
              <a:rPr lang="en-US" sz="1100" dirty="0">
                <a:solidFill>
                  <a:srgbClr val="BD0811"/>
                </a:solidFill>
                <a:latin typeface="Helvetica" pitchFamily="2" charset="0"/>
                <a:ea typeface="Helvetica" charset="0"/>
                <a:cs typeface="Helvetica" charset="0"/>
              </a:rPr>
              <a:t>                                                                                        </a:t>
            </a:r>
            <a:r>
              <a:rPr lang="en-US" dirty="0">
                <a:solidFill>
                  <a:srgbClr val="BD0811"/>
                </a:solidFill>
                <a:latin typeface="Helvetica" pitchFamily="2" charset="0"/>
                <a:ea typeface="Helvetica" charset="0"/>
                <a:cs typeface="Helvetica" charset="0"/>
              </a:rPr>
              <a:t> </a:t>
            </a:r>
            <a:endParaRPr lang="en-US" sz="700" dirty="0">
              <a:solidFill>
                <a:srgbClr val="BD0811"/>
              </a:solidFill>
              <a:latin typeface="Helvetica" pitchFamily="2" charset="0"/>
              <a:ea typeface="Helvetica" charset="0"/>
              <a:cs typeface="Helvetica" charset="0"/>
            </a:endParaRPr>
          </a:p>
          <a:p>
            <a:pPr marL="742950" lvl="1" indent="-285750" eaLnBrk="0" hangingPunct="0">
              <a:spcBef>
                <a:spcPct val="20000"/>
              </a:spcBef>
              <a:buFont typeface="Arial" charset="0"/>
              <a:buChar char="–"/>
            </a:pPr>
            <a:endParaRPr lang="en-US" sz="700" dirty="0">
              <a:solidFill>
                <a:srgbClr val="BD0811"/>
              </a:solidFill>
              <a:latin typeface="Helvetica" pitchFamily="2" charset="0"/>
              <a:ea typeface="Helvetica" charset="0"/>
              <a:cs typeface="Helvetica" charset="0"/>
            </a:endParaRPr>
          </a:p>
          <a:p>
            <a:pPr marL="742950" lvl="1" indent="-285750" eaLnBrk="0" hangingPunct="0">
              <a:spcBef>
                <a:spcPct val="20000"/>
              </a:spcBef>
              <a:buFont typeface="Arial" charset="0"/>
              <a:buChar char="–"/>
            </a:pPr>
            <a:endParaRPr lang="en-US" sz="700" dirty="0">
              <a:solidFill>
                <a:srgbClr val="BD0811"/>
              </a:solidFill>
              <a:latin typeface="Helvetica" pitchFamily="2" charset="0"/>
              <a:ea typeface="Helvetica" charset="0"/>
              <a:cs typeface="Helvetica" charset="0"/>
            </a:endParaRPr>
          </a:p>
          <a:p>
            <a:pPr marL="742950" lvl="1" indent="-285750" eaLnBrk="0" hangingPunct="0">
              <a:spcBef>
                <a:spcPct val="20000"/>
              </a:spcBef>
              <a:buFont typeface="Arial" charset="0"/>
              <a:buChar char="–"/>
            </a:pPr>
            <a:endParaRPr lang="en-US" sz="700" dirty="0">
              <a:solidFill>
                <a:srgbClr val="BD0811"/>
              </a:solidFill>
              <a:latin typeface="Helvetica" pitchFamily="2" charset="0"/>
              <a:ea typeface="Helvetica" charset="0"/>
              <a:cs typeface="Helvetica" charset="0"/>
            </a:endParaRPr>
          </a:p>
          <a:p>
            <a:pPr marL="800100" lvl="1" indent="-342900" eaLnBrk="0" hangingPunct="0">
              <a:spcBef>
                <a:spcPct val="20000"/>
              </a:spcBef>
              <a:buFont typeface="Arial" charset="0"/>
              <a:buChar char="•"/>
            </a:pPr>
            <a:r>
              <a:rPr lang="en-US" sz="2400" dirty="0">
                <a:solidFill>
                  <a:srgbClr val="BD0811"/>
                </a:solidFill>
                <a:latin typeface="Helvetica" pitchFamily="2" charset="0"/>
                <a:ea typeface="Helvetica" charset="0"/>
                <a:cs typeface="Helvetica" charset="0"/>
              </a:rPr>
              <a:t>Adaptive window decreases:</a:t>
            </a:r>
          </a:p>
          <a:p>
            <a:pPr marL="800100" lvl="1" indent="-342900" eaLnBrk="0" hangingPunct="0">
              <a:spcBef>
                <a:spcPct val="20000"/>
              </a:spcBef>
              <a:buFont typeface="Arial" charset="0"/>
              <a:buChar char="•"/>
            </a:pPr>
            <a:endParaRPr lang="en-US" sz="800" dirty="0">
              <a:solidFill>
                <a:srgbClr val="BD0811"/>
              </a:solidFill>
              <a:latin typeface="Helvetica" pitchFamily="2" charset="0"/>
              <a:ea typeface="Helvetica" charset="0"/>
              <a:cs typeface="Helvetica" charset="0"/>
            </a:endParaRPr>
          </a:p>
          <a:p>
            <a:pPr marL="1257300" lvl="2" indent="-342900" eaLnBrk="0" hangingPunct="0">
              <a:spcBef>
                <a:spcPct val="20000"/>
              </a:spcBef>
              <a:buFont typeface="Arial" charset="0"/>
              <a:buChar char="•"/>
            </a:pPr>
            <a:r>
              <a:rPr lang="en-US" sz="2400" dirty="0">
                <a:solidFill>
                  <a:srgbClr val="000000"/>
                </a:solidFill>
                <a:latin typeface="Helvetica" pitchFamily="2" charset="0"/>
                <a:ea typeface="Helvetica" charset="0"/>
                <a:cs typeface="Helvetica" charset="0"/>
              </a:rPr>
              <a:t>Note: decrease factor between 1 and 2.</a:t>
            </a:r>
          </a:p>
        </p:txBody>
      </p:sp>
      <p:grpSp>
        <p:nvGrpSpPr>
          <p:cNvPr id="3" name="Group 2"/>
          <p:cNvGrpSpPr/>
          <p:nvPr/>
        </p:nvGrpSpPr>
        <p:grpSpPr>
          <a:xfrm>
            <a:off x="7772400" y="1138536"/>
            <a:ext cx="2514600" cy="1837729"/>
            <a:chOff x="6248400" y="1138535"/>
            <a:chExt cx="2514600" cy="1837729"/>
          </a:xfrm>
        </p:grpSpPr>
        <p:sp>
          <p:nvSpPr>
            <p:cNvPr id="31752" name="TextBox 7"/>
            <p:cNvSpPr txBox="1">
              <a:spLocks noChangeArrowheads="1"/>
            </p:cNvSpPr>
            <p:nvPr/>
          </p:nvSpPr>
          <p:spPr bwMode="auto">
            <a:xfrm>
              <a:off x="6248400" y="1143000"/>
              <a:ext cx="368968" cy="461665"/>
            </a:xfrm>
            <a:prstGeom prst="rect">
              <a:avLst/>
            </a:prstGeom>
            <a:noFill/>
            <a:ln w="9525">
              <a:noFill/>
              <a:miter lim="800000"/>
              <a:headEnd/>
              <a:tailEnd/>
            </a:ln>
          </p:spPr>
          <p:txBody>
            <a:bodyPr>
              <a:prstTxWarp prst="textNoShape">
                <a:avLst/>
              </a:prstTxWarp>
              <a:spAutoFit/>
            </a:bodyPr>
            <a:lstStyle/>
            <a:p>
              <a:r>
                <a:rPr lang="en-US" sz="2400" dirty="0">
                  <a:solidFill>
                    <a:prstClr val="black"/>
                  </a:solidFill>
                  <a:latin typeface="Helvetica" pitchFamily="2" charset="0"/>
                </a:rPr>
                <a:t>B</a:t>
              </a:r>
            </a:p>
          </p:txBody>
        </p:sp>
        <p:sp>
          <p:nvSpPr>
            <p:cNvPr id="31755" name="TextBox 15"/>
            <p:cNvSpPr txBox="1">
              <a:spLocks noChangeArrowheads="1"/>
            </p:cNvSpPr>
            <p:nvPr/>
          </p:nvSpPr>
          <p:spPr bwMode="auto">
            <a:xfrm>
              <a:off x="7615989" y="1138535"/>
              <a:ext cx="368968" cy="461665"/>
            </a:xfrm>
            <a:prstGeom prst="rect">
              <a:avLst/>
            </a:prstGeom>
            <a:noFill/>
            <a:ln w="9525">
              <a:noFill/>
              <a:miter lim="800000"/>
              <a:headEnd/>
              <a:tailEnd/>
            </a:ln>
          </p:spPr>
          <p:txBody>
            <a:bodyPr>
              <a:prstTxWarp prst="textNoShape">
                <a:avLst/>
              </a:prstTxWarp>
              <a:spAutoFit/>
            </a:bodyPr>
            <a:lstStyle/>
            <a:p>
              <a:r>
                <a:rPr lang="en-US" sz="2400" dirty="0">
                  <a:solidFill>
                    <a:prstClr val="black"/>
                  </a:solidFill>
                  <a:latin typeface="Helvetica" pitchFamily="2" charset="0"/>
                </a:rPr>
                <a:t>K</a:t>
              </a:r>
            </a:p>
          </p:txBody>
        </p:sp>
        <p:sp>
          <p:nvSpPr>
            <p:cNvPr id="31756" name="TextBox 16"/>
            <p:cNvSpPr txBox="1">
              <a:spLocks noChangeArrowheads="1"/>
            </p:cNvSpPr>
            <p:nvPr/>
          </p:nvSpPr>
          <p:spPr bwMode="auto">
            <a:xfrm>
              <a:off x="6785810" y="1276290"/>
              <a:ext cx="1475873" cy="400110"/>
            </a:xfrm>
            <a:prstGeom prst="rect">
              <a:avLst/>
            </a:prstGeom>
            <a:noFill/>
            <a:ln w="9525">
              <a:noFill/>
              <a:miter lim="800000"/>
              <a:headEnd/>
              <a:tailEnd/>
            </a:ln>
          </p:spPr>
          <p:txBody>
            <a:bodyPr>
              <a:prstTxWarp prst="textNoShape">
                <a:avLst/>
              </a:prstTxWarp>
              <a:spAutoFit/>
            </a:bodyPr>
            <a:lstStyle/>
            <a:p>
              <a:r>
                <a:rPr lang="en-US" sz="2000" dirty="0">
                  <a:solidFill>
                    <a:prstClr val="black"/>
                  </a:solidFill>
                  <a:latin typeface="Helvetica" pitchFamily="2" charset="0"/>
                </a:rPr>
                <a:t>Mark</a:t>
              </a:r>
              <a:endParaRPr lang="en-US" sz="2800" dirty="0">
                <a:solidFill>
                  <a:prstClr val="black"/>
                </a:solidFill>
                <a:latin typeface="Helvetica" pitchFamily="2" charset="0"/>
              </a:endParaRPr>
            </a:p>
          </p:txBody>
        </p:sp>
        <p:sp>
          <p:nvSpPr>
            <p:cNvPr id="31759" name="TextBox 14"/>
            <p:cNvSpPr txBox="1">
              <a:spLocks noChangeArrowheads="1"/>
            </p:cNvSpPr>
            <p:nvPr/>
          </p:nvSpPr>
          <p:spPr bwMode="auto">
            <a:xfrm>
              <a:off x="7972927" y="1197114"/>
              <a:ext cx="790073" cy="707886"/>
            </a:xfrm>
            <a:prstGeom prst="rect">
              <a:avLst/>
            </a:prstGeom>
            <a:noFill/>
            <a:ln w="9525">
              <a:noFill/>
              <a:miter lim="800000"/>
              <a:headEnd/>
              <a:tailEnd/>
            </a:ln>
          </p:spPr>
          <p:txBody>
            <a:bodyPr wrap="square">
              <a:prstTxWarp prst="textNoShape">
                <a:avLst/>
              </a:prstTxWarp>
              <a:spAutoFit/>
            </a:bodyPr>
            <a:lstStyle/>
            <a:p>
              <a:r>
                <a:rPr lang="en-US" sz="2000" dirty="0">
                  <a:solidFill>
                    <a:prstClr val="black"/>
                  </a:solidFill>
                  <a:latin typeface="Helvetica" pitchFamily="2" charset="0"/>
                </a:rPr>
                <a:t>Don’t </a:t>
              </a:r>
            </a:p>
            <a:p>
              <a:r>
                <a:rPr lang="en-US" sz="2000" dirty="0">
                  <a:solidFill>
                    <a:prstClr val="black"/>
                  </a:solidFill>
                  <a:latin typeface="Helvetica" pitchFamily="2" charset="0"/>
                </a:rPr>
                <a:t>Mark</a:t>
              </a:r>
            </a:p>
          </p:txBody>
        </p:sp>
        <p:grpSp>
          <p:nvGrpSpPr>
            <p:cNvPr id="8" name="Group 151"/>
            <p:cNvGrpSpPr>
              <a:grpSpLocks/>
            </p:cNvGrpSpPr>
            <p:nvPr/>
          </p:nvGrpSpPr>
          <p:grpSpPr bwMode="auto">
            <a:xfrm>
              <a:off x="6324601" y="1985665"/>
              <a:ext cx="2209800" cy="609600"/>
              <a:chOff x="4032" y="480"/>
              <a:chExt cx="768" cy="576"/>
            </a:xfrm>
            <a:gradFill>
              <a:gsLst>
                <a:gs pos="0">
                  <a:schemeClr val="bg1"/>
                </a:gs>
                <a:gs pos="100000">
                  <a:schemeClr val="hlink"/>
                </a:gs>
              </a:gsLst>
              <a:lin ang="0" scaled="1"/>
            </a:gradFill>
          </p:grpSpPr>
          <p:sp>
            <p:nvSpPr>
              <p:cNvPr id="18"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a:solidFill>
                    <a:srgbClr val="333399"/>
                  </a:solidFill>
                  <a:latin typeface="Helvetica" pitchFamily="2" charset="0"/>
                </a:endParaRPr>
              </a:p>
            </p:txBody>
          </p:sp>
          <p:sp>
            <p:nvSpPr>
              <p:cNvPr id="19" name="Line 153"/>
              <p:cNvSpPr>
                <a:spLocks noChangeShapeType="1"/>
              </p:cNvSpPr>
              <p:nvPr/>
            </p:nvSpPr>
            <p:spPr bwMode="auto">
              <a:xfrm>
                <a:off x="4721" y="653"/>
                <a:ext cx="0" cy="288"/>
              </a:xfrm>
              <a:prstGeom prst="line">
                <a:avLst/>
              </a:prstGeom>
              <a:grpFill/>
              <a:ln w="28575">
                <a:solidFill>
                  <a:schemeClr val="tx1"/>
                </a:solidFill>
                <a:round/>
                <a:headEnd/>
                <a:tailEnd/>
              </a:ln>
            </p:spPr>
            <p:txBody>
              <a:bodyPr/>
              <a:lstStyle/>
              <a:p>
                <a:endParaRPr lang="en-US">
                  <a:solidFill>
                    <a:prstClr val="black"/>
                  </a:solidFill>
                  <a:latin typeface="Helvetica" pitchFamily="2" charset="0"/>
                </a:endParaRPr>
              </a:p>
            </p:txBody>
          </p:sp>
        </p:grpSp>
        <p:cxnSp>
          <p:nvCxnSpPr>
            <p:cNvPr id="5" name="Straight Connector 4"/>
            <p:cNvCxnSpPr/>
            <p:nvPr/>
          </p:nvCxnSpPr>
          <p:spPr>
            <a:xfrm rot="5400000">
              <a:off x="7108658" y="2284449"/>
              <a:ext cx="1383631"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029"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Helvetica" pitchFamily="2" charset="0"/>
            </a:endParaRPr>
          </a:p>
        </p:txBody>
      </p:sp>
      <p:sp>
        <p:nvSpPr>
          <p:cNvPr id="1030" name="Rectangle 6"/>
          <p:cNvSpPr>
            <a:spLocks noChangeArrowheads="1"/>
          </p:cNvSpPr>
          <p:nvPr/>
        </p:nvSpPr>
        <p:spPr bwMode="auto">
          <a:xfrm>
            <a:off x="1524000" y="1529834"/>
            <a:ext cx="22098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Helvetica" pitchFamily="2" charset="0"/>
              <a:cs typeface="Arial" pitchFamily="34" charset="0"/>
            </a:endParaRPr>
          </a:p>
        </p:txBody>
      </p:sp>
      <p:sp>
        <p:nvSpPr>
          <p:cNvPr id="1032" name="Rectangle 8"/>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Helvetica" pitchFamily="2" charset="0"/>
            </a:endParaRPr>
          </a:p>
        </p:txBody>
      </p:sp>
      <p:sp>
        <p:nvSpPr>
          <p:cNvPr id="1035" name="Rectangle 11"/>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Helvetica" pitchFamily="2" charset="0"/>
            </a:endParaRPr>
          </a:p>
        </p:txBody>
      </p:sp>
      <p:sp>
        <p:nvSpPr>
          <p:cNvPr id="1036" name="Rectangle 12"/>
          <p:cNvSpPr>
            <a:spLocks noChangeArrowheads="1"/>
          </p:cNvSpPr>
          <p:nvPr/>
        </p:nvSpPr>
        <p:spPr bwMode="auto">
          <a:xfrm>
            <a:off x="1524001" y="17203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Helvetica" pitchFamily="2" charset="0"/>
              <a:cs typeface="Arial" pitchFamily="34" charset="0"/>
            </a:endParaRPr>
          </a:p>
        </p:txBody>
      </p:sp>
      <p:sp>
        <p:nvSpPr>
          <p:cNvPr id="1038" name="Rectangle 14"/>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Helvetica" pitchFamily="2" charset="0"/>
            </a:endParaRPr>
          </a:p>
        </p:txBody>
      </p:sp>
      <p:sp>
        <p:nvSpPr>
          <p:cNvPr id="1041" name="Rectangle 17"/>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Helvetica" pitchFamily="2" charset="0"/>
            </a:endParaRPr>
          </a:p>
        </p:txBody>
      </p:sp>
      <p:sp>
        <p:nvSpPr>
          <p:cNvPr id="2"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Helvetica" pitchFamily="2" charset="0"/>
            </a:endParaRPr>
          </a:p>
        </p:txBody>
      </p:sp>
      <p:sp>
        <p:nvSpPr>
          <p:cNvPr id="4" name="Rectangle 8"/>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Helvetica" pitchFamily="2" charset="0"/>
            </a:endParaRPr>
          </a:p>
        </p:txBody>
      </p:sp>
      <p:sp>
        <p:nvSpPr>
          <p:cNvPr id="6" name="Rectangle 9"/>
          <p:cNvSpPr>
            <a:spLocks noChangeArrowheads="1"/>
          </p:cNvSpPr>
          <p:nvPr/>
        </p:nvSpPr>
        <p:spPr bwMode="auto">
          <a:xfrm>
            <a:off x="1524001" y="17203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Helvetica" pitchFamily="2" charset="0"/>
              <a:cs typeface="Arial" pitchFamily="34" charset="0"/>
            </a:endParaRPr>
          </a:p>
        </p:txBody>
      </p:sp>
      <p:sp>
        <p:nvSpPr>
          <p:cNvPr id="7" name="Rectangle 11"/>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Helvetica" pitchFamily="2" charset="0"/>
            </a:endParaRPr>
          </a:p>
        </p:txBody>
      </p:sp>
      <p:graphicFrame>
        <p:nvGraphicFramePr>
          <p:cNvPr id="34" name="Object 33"/>
          <p:cNvGraphicFramePr>
            <a:graphicFrameLocks noChangeAspect="1"/>
          </p:cNvGraphicFramePr>
          <p:nvPr/>
        </p:nvGraphicFramePr>
        <p:xfrm>
          <a:off x="2751960" y="4173864"/>
          <a:ext cx="7077841" cy="702936"/>
        </p:xfrm>
        <a:graphic>
          <a:graphicData uri="http://schemas.openxmlformats.org/presentationml/2006/ole">
            <mc:AlternateContent xmlns:mc="http://schemas.openxmlformats.org/markup-compatibility/2006">
              <mc:Choice xmlns:v="urn:schemas-microsoft-com:vml" Requires="v">
                <p:oleObj name="Equation" r:id="rId4" imgW="3708400" imgH="368300" progId="Equation.3">
                  <p:embed/>
                </p:oleObj>
              </mc:Choice>
              <mc:Fallback>
                <p:oleObj name="Equation" r:id="rId4" imgW="3708400" imgH="368300" progId="Equation.3">
                  <p:embed/>
                  <p:pic>
                    <p:nvPicPr>
                      <p:cNvPr id="34"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1960" y="4173864"/>
                        <a:ext cx="7077841" cy="70293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71683" name="Object 3"/>
          <p:cNvGraphicFramePr>
            <a:graphicFrameLocks noChangeAspect="1"/>
          </p:cNvGraphicFramePr>
          <p:nvPr/>
        </p:nvGraphicFramePr>
        <p:xfrm>
          <a:off x="6064250" y="5282295"/>
          <a:ext cx="1912937" cy="739089"/>
        </p:xfrm>
        <a:graphic>
          <a:graphicData uri="http://schemas.openxmlformats.org/presentationml/2006/ole">
            <mc:AlternateContent xmlns:mc="http://schemas.openxmlformats.org/markup-compatibility/2006">
              <mc:Choice xmlns:v="urn:schemas-microsoft-com:vml" Requires="v">
                <p:oleObj name="Equation" r:id="rId6" imgW="952500" imgH="368300" progId="Equation.3">
                  <p:embed/>
                </p:oleObj>
              </mc:Choice>
              <mc:Fallback>
                <p:oleObj name="Equation" r:id="rId6" imgW="952500" imgH="368300" progId="Equation.3">
                  <p:embed/>
                  <p:pic>
                    <p:nvPicPr>
                      <p:cNvPr id="7168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4250" y="5282295"/>
                        <a:ext cx="1912937" cy="73908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9" name="Title 8"/>
          <p:cNvSpPr>
            <a:spLocks noGrp="1"/>
          </p:cNvSpPr>
          <p:nvPr>
            <p:ph type="title"/>
          </p:nvPr>
        </p:nvSpPr>
        <p:spPr/>
        <p:txBody>
          <a:bodyPr/>
          <a:lstStyle/>
          <a:p>
            <a:r>
              <a:rPr lang="en-US" dirty="0">
                <a:latin typeface="Helvetica" pitchFamily="2" charset="0"/>
                <a:ea typeface="ＭＳ Ｐゴシック" charset="-128"/>
                <a:cs typeface="ＭＳ Ｐゴシック" charset="-128"/>
              </a:rPr>
              <a:t>DCTCP algorithm</a:t>
            </a:r>
            <a:endParaRPr lang="en-US" dirty="0">
              <a:latin typeface="Helvetica" pitchFamily="2" charset="0"/>
            </a:endParaRPr>
          </a:p>
        </p:txBody>
      </p:sp>
      <p:sp>
        <p:nvSpPr>
          <p:cNvPr id="10" name="TextBox 9">
            <a:extLst>
              <a:ext uri="{FF2B5EF4-FFF2-40B4-BE49-F238E27FC236}">
                <a16:creationId xmlns:a16="http://schemas.microsoft.com/office/drawing/2014/main" id="{00C44C0D-6BF0-6263-593D-1524B0FD84DA}"/>
              </a:ext>
            </a:extLst>
          </p:cNvPr>
          <p:cNvSpPr txBox="1"/>
          <p:nvPr/>
        </p:nvSpPr>
        <p:spPr>
          <a:xfrm>
            <a:off x="8686801" y="5265366"/>
            <a:ext cx="2743200" cy="1200329"/>
          </a:xfrm>
          <a:prstGeom prst="rect">
            <a:avLst/>
          </a:prstGeom>
          <a:noFill/>
        </p:spPr>
        <p:txBody>
          <a:bodyPr wrap="square" rtlCol="0">
            <a:spAutoFit/>
          </a:bodyPr>
          <a:lstStyle/>
          <a:p>
            <a:pPr algn="ctr"/>
            <a:r>
              <a:rPr lang="en-US" sz="2400" dirty="0">
                <a:latin typeface="Helvetica" pitchFamily="2" charset="0"/>
              </a:rPr>
              <a:t>Reacting to and controlling queue size </a:t>
            </a:r>
            <a:r>
              <a:rPr lang="en-US" sz="2400" dirty="0">
                <a:solidFill>
                  <a:srgbClr val="C00000"/>
                </a:solidFill>
                <a:latin typeface="Helvetica" pitchFamily="2" charset="0"/>
              </a:rPr>
              <a:t>distribution</a:t>
            </a:r>
          </a:p>
        </p:txBody>
      </p:sp>
    </p:spTree>
    <p:custDataLst>
      <p:tags r:id="rId1"/>
    </p:custDataLst>
    <p:extLst>
      <p:ext uri="{BB962C8B-B14F-4D97-AF65-F5344CB8AC3E}">
        <p14:creationId xmlns:p14="http://schemas.microsoft.com/office/powerpoint/2010/main" val="2911518840"/>
      </p:ext>
    </p:extLst>
  </p:cSld>
  <p:clrMapOvr>
    <a:masterClrMapping/>
  </p:clrMapOvr>
  <p:transition advTm="9729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5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5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8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757">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757">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9"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123AB-F85F-322F-A193-678CD84A1859}"/>
              </a:ext>
            </a:extLst>
          </p:cNvPr>
          <p:cNvSpPr>
            <a:spLocks noGrp="1"/>
          </p:cNvSpPr>
          <p:nvPr>
            <p:ph type="title"/>
          </p:nvPr>
        </p:nvSpPr>
        <p:spPr/>
        <p:txBody>
          <a:bodyPr/>
          <a:lstStyle/>
          <a:p>
            <a:r>
              <a:rPr lang="en-US" dirty="0"/>
              <a:t>Delayed ACKs</a:t>
            </a:r>
          </a:p>
        </p:txBody>
      </p:sp>
      <p:sp>
        <p:nvSpPr>
          <p:cNvPr id="3" name="Content Placeholder 2">
            <a:extLst>
              <a:ext uri="{FF2B5EF4-FFF2-40B4-BE49-F238E27FC236}">
                <a16:creationId xmlns:a16="http://schemas.microsoft.com/office/drawing/2014/main" id="{69F9F789-6155-9048-C4B4-DB7E7FE0E683}"/>
              </a:ext>
            </a:extLst>
          </p:cNvPr>
          <p:cNvSpPr>
            <a:spLocks noGrp="1"/>
          </p:cNvSpPr>
          <p:nvPr>
            <p:ph idx="1"/>
          </p:nvPr>
        </p:nvSpPr>
        <p:spPr/>
        <p:txBody>
          <a:bodyPr/>
          <a:lstStyle/>
          <a:p>
            <a:r>
              <a:rPr lang="en-US" dirty="0"/>
              <a:t>Not every packet is </a:t>
            </a:r>
            <a:r>
              <a:rPr lang="en-US" dirty="0" err="1"/>
              <a:t>ACKnowledged</a:t>
            </a:r>
            <a:r>
              <a:rPr lang="en-US" dirty="0"/>
              <a:t> by receiver</a:t>
            </a:r>
          </a:p>
          <a:p>
            <a:endParaRPr lang="en-US" dirty="0"/>
          </a:p>
          <a:p>
            <a:r>
              <a:rPr lang="en-US" dirty="0"/>
              <a:t>Too many ACKs: increase packet processing load</a:t>
            </a:r>
          </a:p>
          <a:p>
            <a:pPr lvl="1"/>
            <a:r>
              <a:rPr lang="en-US" dirty="0"/>
              <a:t>Typical policy:  ACK every m packets, or after sender has paused transmitting for a delayed ACK timeout</a:t>
            </a:r>
          </a:p>
          <a:p>
            <a:endParaRPr lang="en-US" dirty="0"/>
          </a:p>
          <a:p>
            <a:r>
              <a:rPr lang="en-US" dirty="0"/>
              <a:t>How to allow the sender to see the full stream of ECN marks?</a:t>
            </a:r>
          </a:p>
        </p:txBody>
      </p:sp>
    </p:spTree>
    <p:extLst>
      <p:ext uri="{BB962C8B-B14F-4D97-AF65-F5344CB8AC3E}">
        <p14:creationId xmlns:p14="http://schemas.microsoft.com/office/powerpoint/2010/main" val="242801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F182D-34B7-AC4A-BFB1-B6573EAC344C}"/>
              </a:ext>
            </a:extLst>
          </p:cNvPr>
          <p:cNvSpPr>
            <a:spLocks noGrp="1"/>
          </p:cNvSpPr>
          <p:nvPr>
            <p:ph type="title"/>
          </p:nvPr>
        </p:nvSpPr>
        <p:spPr/>
        <p:txBody>
          <a:bodyPr/>
          <a:lstStyle/>
          <a:p>
            <a:r>
              <a:rPr lang="en-US" dirty="0"/>
              <a:t>Efficient and “lossless” ACK generation</a:t>
            </a:r>
          </a:p>
        </p:txBody>
      </p:sp>
      <p:pic>
        <p:nvPicPr>
          <p:cNvPr id="4" name="Picture 3">
            <a:extLst>
              <a:ext uri="{FF2B5EF4-FFF2-40B4-BE49-F238E27FC236}">
                <a16:creationId xmlns:a16="http://schemas.microsoft.com/office/drawing/2014/main" id="{5C68600C-1514-F645-9B1E-CD8F6BCDFADE}"/>
              </a:ext>
            </a:extLst>
          </p:cNvPr>
          <p:cNvPicPr>
            <a:picLocks noChangeAspect="1"/>
          </p:cNvPicPr>
          <p:nvPr/>
        </p:nvPicPr>
        <p:blipFill>
          <a:blip r:embed="rId2"/>
          <a:stretch>
            <a:fillRect/>
          </a:stretch>
        </p:blipFill>
        <p:spPr>
          <a:xfrm>
            <a:off x="1041373" y="1898073"/>
            <a:ext cx="10109254" cy="4209565"/>
          </a:xfrm>
          <a:prstGeom prst="rect">
            <a:avLst/>
          </a:prstGeom>
        </p:spPr>
      </p:pic>
    </p:spTree>
    <p:extLst>
      <p:ext uri="{BB962C8B-B14F-4D97-AF65-F5344CB8AC3E}">
        <p14:creationId xmlns:p14="http://schemas.microsoft.com/office/powerpoint/2010/main" val="2707732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114340" y="1479289"/>
            <a:ext cx="8703166" cy="4968950"/>
            <a:chOff x="716280" y="1584249"/>
            <a:chExt cx="8703166" cy="4968950"/>
          </a:xfrm>
        </p:grpSpPr>
        <p:grpSp>
          <p:nvGrpSpPr>
            <p:cNvPr id="50" name="Group 49"/>
            <p:cNvGrpSpPr/>
            <p:nvPr/>
          </p:nvGrpSpPr>
          <p:grpSpPr>
            <a:xfrm>
              <a:off x="716280" y="1820329"/>
              <a:ext cx="7437120" cy="4732870"/>
              <a:chOff x="716280" y="1820329"/>
              <a:chExt cx="7437120" cy="4732870"/>
            </a:xfrm>
          </p:grpSpPr>
          <p:grpSp>
            <p:nvGrpSpPr>
              <p:cNvPr id="42" name="Group 41"/>
              <p:cNvGrpSpPr/>
              <p:nvPr/>
            </p:nvGrpSpPr>
            <p:grpSpPr>
              <a:xfrm>
                <a:off x="716280" y="1905000"/>
                <a:ext cx="7437120" cy="4648199"/>
                <a:chOff x="716280" y="1905000"/>
                <a:chExt cx="7437120" cy="4648199"/>
              </a:xfrm>
            </p:grpSpPr>
            <p:grpSp>
              <p:nvGrpSpPr>
                <p:cNvPr id="7" name="Group 6"/>
                <p:cNvGrpSpPr/>
                <p:nvPr/>
              </p:nvGrpSpPr>
              <p:grpSpPr>
                <a:xfrm>
                  <a:off x="716280" y="1905000"/>
                  <a:ext cx="7437120" cy="4648199"/>
                  <a:chOff x="304800" y="1219200"/>
                  <a:chExt cx="7924800" cy="4953000"/>
                </a:xfrm>
              </p:grpSpPr>
              <p:pic>
                <p:nvPicPr>
                  <p:cNvPr id="5" name="Picture 4" descr="queue-timeseries.eps"/>
                  <p:cNvPicPr>
                    <a:picLocks noChangeAspect="1"/>
                  </p:cNvPicPr>
                  <p:nvPr/>
                </p:nvPicPr>
                <p:blipFill rotWithShape="1">
                  <a:blip r:embed="rId3">
                    <a:extLst>
                      <a:ext uri="{28A0092B-C50C-407E-A947-70E740481C1C}">
                        <a14:useLocalDpi xmlns:a14="http://schemas.microsoft.com/office/drawing/2010/main" val="0"/>
                      </a:ext>
                    </a:extLst>
                  </a:blip>
                  <a:srcRect b="8963"/>
                  <a:stretch/>
                </p:blipFill>
                <p:spPr>
                  <a:xfrm>
                    <a:off x="304800" y="1219200"/>
                    <a:ext cx="7772400" cy="4953000"/>
                  </a:xfrm>
                  <a:prstGeom prst="rect">
                    <a:avLst/>
                  </a:prstGeom>
                </p:spPr>
              </p:pic>
              <p:pic>
                <p:nvPicPr>
                  <p:cNvPr id="6" name="Picture 5" descr="queue-timeseries.eps"/>
                  <p:cNvPicPr>
                    <a:picLocks noChangeAspect="1"/>
                  </p:cNvPicPr>
                  <p:nvPr/>
                </p:nvPicPr>
                <p:blipFill rotWithShape="1">
                  <a:blip r:embed="rId4">
                    <a:extLst>
                      <a:ext uri="{28A0092B-C50C-407E-A947-70E740481C1C}">
                        <a14:useLocalDpi xmlns:a14="http://schemas.microsoft.com/office/drawing/2010/main" val="0"/>
                      </a:ext>
                    </a:extLst>
                  </a:blip>
                  <a:srcRect t="91970"/>
                  <a:stretch/>
                </p:blipFill>
                <p:spPr>
                  <a:xfrm>
                    <a:off x="457200" y="5735320"/>
                    <a:ext cx="7772400" cy="436880"/>
                  </a:xfrm>
                  <a:prstGeom prst="rect">
                    <a:avLst/>
                  </a:prstGeom>
                </p:spPr>
              </p:pic>
            </p:grpSp>
            <p:sp>
              <p:nvSpPr>
                <p:cNvPr id="40" name="Rectangle 39"/>
                <p:cNvSpPr/>
                <p:nvPr/>
              </p:nvSpPr>
              <p:spPr>
                <a:xfrm>
                  <a:off x="2514600" y="4648200"/>
                  <a:ext cx="32766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Helvetica" pitchFamily="2" charset="0"/>
                    <a:ea typeface="Helvetica" charset="0"/>
                    <a:cs typeface="Helvetica" charset="0"/>
                  </a:endParaRPr>
                </a:p>
              </p:txBody>
            </p:sp>
            <p:pic>
              <p:nvPicPr>
                <p:cNvPr id="36" name="Picture 35" descr="queue-timeseries.eps"/>
                <p:cNvPicPr>
                  <a:picLocks noChangeAspect="1"/>
                </p:cNvPicPr>
                <p:nvPr/>
              </p:nvPicPr>
              <p:blipFill rotWithShape="1">
                <a:blip r:embed="rId5">
                  <a:extLst>
                    <a:ext uri="{28A0092B-C50C-407E-A947-70E740481C1C}">
                      <a14:useLocalDpi xmlns:a14="http://schemas.microsoft.com/office/drawing/2010/main" val="0"/>
                    </a:ext>
                  </a:extLst>
                </a:blip>
                <a:srcRect l="38351" t="55828" r="22103" b="30176"/>
                <a:stretch/>
              </p:blipFill>
              <p:spPr>
                <a:xfrm>
                  <a:off x="2607733" y="4572000"/>
                  <a:ext cx="2802467" cy="694266"/>
                </a:xfrm>
                <a:prstGeom prst="rect">
                  <a:avLst/>
                </a:prstGeom>
                <a:noFill/>
              </p:spPr>
            </p:pic>
          </p:grpSp>
          <p:sp>
            <p:nvSpPr>
              <p:cNvPr id="49" name="TextBox 48"/>
              <p:cNvSpPr txBox="1"/>
              <p:nvPr/>
            </p:nvSpPr>
            <p:spPr>
              <a:xfrm rot="16200000">
                <a:off x="-47423" y="2587421"/>
                <a:ext cx="2057403" cy="523220"/>
              </a:xfrm>
              <a:prstGeom prst="rect">
                <a:avLst/>
              </a:prstGeom>
              <a:solidFill>
                <a:schemeClr val="bg1"/>
              </a:solidFill>
            </p:spPr>
            <p:txBody>
              <a:bodyPr wrap="square" rtlCol="0">
                <a:spAutoFit/>
              </a:bodyPr>
              <a:lstStyle/>
              <a:p>
                <a:r>
                  <a:rPr lang="en-US" sz="2800" dirty="0">
                    <a:solidFill>
                      <a:prstClr val="black"/>
                    </a:solidFill>
                    <a:latin typeface="Helvetica" pitchFamily="2" charset="0"/>
                    <a:ea typeface="Helvetica" charset="0"/>
                    <a:cs typeface="Helvetica" charset="0"/>
                  </a:rPr>
                  <a:t>(</a:t>
                </a:r>
                <a:r>
                  <a:rPr lang="en-US" sz="2800" dirty="0" err="1">
                    <a:solidFill>
                      <a:prstClr val="black"/>
                    </a:solidFill>
                    <a:latin typeface="Helvetica" pitchFamily="2" charset="0"/>
                    <a:ea typeface="Helvetica" charset="0"/>
                    <a:cs typeface="Helvetica" charset="0"/>
                  </a:rPr>
                  <a:t>KBytes</a:t>
                </a:r>
                <a:r>
                  <a:rPr lang="en-US" sz="2800" dirty="0">
                    <a:solidFill>
                      <a:prstClr val="black"/>
                    </a:solidFill>
                    <a:latin typeface="Helvetica" pitchFamily="2" charset="0"/>
                    <a:ea typeface="Helvetica" charset="0"/>
                    <a:cs typeface="Helvetica" charset="0"/>
                  </a:rPr>
                  <a:t>)</a:t>
                </a:r>
              </a:p>
            </p:txBody>
          </p:sp>
        </p:grpSp>
        <p:sp>
          <p:nvSpPr>
            <p:cNvPr id="35" name="TextBox 34"/>
            <p:cNvSpPr txBox="1"/>
            <p:nvPr/>
          </p:nvSpPr>
          <p:spPr>
            <a:xfrm>
              <a:off x="981278" y="1584249"/>
              <a:ext cx="8438168" cy="461665"/>
            </a:xfrm>
            <a:prstGeom prst="rect">
              <a:avLst/>
            </a:prstGeom>
            <a:noFill/>
          </p:spPr>
          <p:txBody>
            <a:bodyPr wrap="square" rtlCol="0">
              <a:spAutoFit/>
            </a:bodyPr>
            <a:lstStyle/>
            <a:p>
              <a:r>
                <a:rPr lang="en-US" sz="2400" dirty="0">
                  <a:solidFill>
                    <a:srgbClr val="2621C2"/>
                  </a:solidFill>
                  <a:latin typeface="Helvetica" pitchFamily="2" charset="0"/>
                  <a:ea typeface="Helvetica" charset="0"/>
                  <a:cs typeface="Helvetica" charset="0"/>
                </a:rPr>
                <a:t>Experiment:</a:t>
              </a:r>
              <a:r>
                <a:rPr lang="en-US" sz="2400" dirty="0">
                  <a:solidFill>
                    <a:srgbClr val="BD0A12"/>
                  </a:solidFill>
                  <a:latin typeface="Helvetica" pitchFamily="2" charset="0"/>
                  <a:ea typeface="Helvetica" charset="0"/>
                  <a:cs typeface="Helvetica" charset="0"/>
                </a:rPr>
                <a:t> </a:t>
              </a:r>
              <a:r>
                <a:rPr lang="en-US" sz="2400" dirty="0">
                  <a:solidFill>
                    <a:srgbClr val="000000"/>
                  </a:solidFill>
                  <a:latin typeface="Helvetica" pitchFamily="2" charset="0"/>
                  <a:ea typeface="Helvetica" charset="0"/>
                  <a:cs typeface="Helvetica" charset="0"/>
                </a:rPr>
                <a:t>2 flows (Win 7 stack), Broadcom 1Gbps Switch</a:t>
              </a:r>
            </a:p>
          </p:txBody>
        </p:sp>
      </p:grpSp>
      <p:grpSp>
        <p:nvGrpSpPr>
          <p:cNvPr id="48" name="Group 47"/>
          <p:cNvGrpSpPr/>
          <p:nvPr/>
        </p:nvGrpSpPr>
        <p:grpSpPr>
          <a:xfrm>
            <a:off x="7057411" y="4767375"/>
            <a:ext cx="4148085" cy="1071265"/>
            <a:chOff x="6213130" y="4925917"/>
            <a:chExt cx="3407895" cy="999847"/>
          </a:xfrm>
        </p:grpSpPr>
        <p:cxnSp>
          <p:nvCxnSpPr>
            <p:cNvPr id="43" name="Straight Connector 42"/>
            <p:cNvCxnSpPr/>
            <p:nvPr/>
          </p:nvCxnSpPr>
          <p:spPr>
            <a:xfrm flipH="1">
              <a:off x="6259072" y="5916664"/>
              <a:ext cx="2029948" cy="9100"/>
            </a:xfrm>
            <a:prstGeom prst="line">
              <a:avLst/>
            </a:prstGeom>
            <a:ln w="63500">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7543731" y="5305508"/>
              <a:ext cx="69" cy="504802"/>
            </a:xfrm>
            <a:prstGeom prst="straightConnector1">
              <a:avLst/>
            </a:prstGeom>
            <a:ln w="50800">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6213130" y="4925917"/>
              <a:ext cx="3407895" cy="402161"/>
            </a:xfrm>
            <a:prstGeom prst="rect">
              <a:avLst/>
            </a:prstGeom>
            <a:noFill/>
          </p:spPr>
          <p:txBody>
            <a:bodyPr wrap="square" rtlCol="0">
              <a:spAutoFit/>
            </a:bodyPr>
            <a:lstStyle/>
            <a:p>
              <a:r>
                <a:rPr lang="en-US" sz="2200" dirty="0">
                  <a:solidFill>
                    <a:srgbClr val="000000"/>
                  </a:solidFill>
                  <a:latin typeface="Helvetica" pitchFamily="2" charset="0"/>
                </a:rPr>
                <a:t>ECN Marking Thresh = 30KB</a:t>
              </a:r>
            </a:p>
          </p:txBody>
        </p:sp>
      </p:grpSp>
      <p:grpSp>
        <p:nvGrpSpPr>
          <p:cNvPr id="37" name="Group 36"/>
          <p:cNvGrpSpPr/>
          <p:nvPr/>
        </p:nvGrpSpPr>
        <p:grpSpPr>
          <a:xfrm>
            <a:off x="263312" y="1739103"/>
            <a:ext cx="1946488" cy="838200"/>
            <a:chOff x="110912" y="914400"/>
            <a:chExt cx="1946488" cy="838200"/>
          </a:xfrm>
        </p:grpSpPr>
        <p:grpSp>
          <p:nvGrpSpPr>
            <p:cNvPr id="38" name="Group 37"/>
            <p:cNvGrpSpPr/>
            <p:nvPr/>
          </p:nvGrpSpPr>
          <p:grpSpPr>
            <a:xfrm>
              <a:off x="110912" y="914400"/>
              <a:ext cx="1946488" cy="838200"/>
              <a:chOff x="0" y="0"/>
              <a:chExt cx="1946488" cy="838200"/>
            </a:xfrm>
          </p:grpSpPr>
          <p:sp>
            <p:nvSpPr>
              <p:cNvPr id="53" name="Rectangle 52"/>
              <p:cNvSpPr/>
              <p:nvPr/>
            </p:nvSpPr>
            <p:spPr>
              <a:xfrm>
                <a:off x="0" y="0"/>
                <a:ext cx="1946488" cy="838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latin typeface="Helvetica" pitchFamily="2" charset="0"/>
                </a:endParaRPr>
              </a:p>
            </p:txBody>
          </p:sp>
          <p:grpSp>
            <p:nvGrpSpPr>
              <p:cNvPr id="55" name="Group 54"/>
              <p:cNvGrpSpPr/>
              <p:nvPr/>
            </p:nvGrpSpPr>
            <p:grpSpPr>
              <a:xfrm>
                <a:off x="228600" y="76200"/>
                <a:ext cx="1524000" cy="640080"/>
                <a:chOff x="2362200" y="2362200"/>
                <a:chExt cx="3810000" cy="1600200"/>
              </a:xfrm>
            </p:grpSpPr>
            <p:sp>
              <p:nvSpPr>
                <p:cNvPr id="56" name="Oval 55"/>
                <p:cNvSpPr/>
                <p:nvPr/>
              </p:nvSpPr>
              <p:spPr>
                <a:xfrm>
                  <a:off x="5638800" y="2971800"/>
                  <a:ext cx="533400" cy="4572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prstClr val="white"/>
                    </a:solidFill>
                    <a:latin typeface="Helvetica" pitchFamily="2" charset="0"/>
                  </a:endParaRPr>
                </a:p>
              </p:txBody>
            </p:sp>
            <p:sp>
              <p:nvSpPr>
                <p:cNvPr id="57" name="Oval 56"/>
                <p:cNvSpPr/>
                <p:nvPr/>
              </p:nvSpPr>
              <p:spPr>
                <a:xfrm>
                  <a:off x="2362200" y="2362200"/>
                  <a:ext cx="533400" cy="4572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prstClr val="white"/>
                    </a:solidFill>
                    <a:latin typeface="Helvetica" pitchFamily="2" charset="0"/>
                  </a:endParaRPr>
                </a:p>
              </p:txBody>
            </p:sp>
            <p:sp>
              <p:nvSpPr>
                <p:cNvPr id="58" name="Oval 57"/>
                <p:cNvSpPr/>
                <p:nvPr/>
              </p:nvSpPr>
              <p:spPr>
                <a:xfrm>
                  <a:off x="2362200" y="3505200"/>
                  <a:ext cx="533400" cy="4572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prstClr val="white"/>
                    </a:solidFill>
                    <a:latin typeface="Helvetica" pitchFamily="2" charset="0"/>
                  </a:endParaRPr>
                </a:p>
              </p:txBody>
            </p:sp>
            <p:sp>
              <p:nvSpPr>
                <p:cNvPr id="59" name="Freeform 58"/>
                <p:cNvSpPr/>
                <p:nvPr/>
              </p:nvSpPr>
              <p:spPr>
                <a:xfrm>
                  <a:off x="2902857" y="2554514"/>
                  <a:ext cx="2743200" cy="621696"/>
                </a:xfrm>
                <a:custGeom>
                  <a:avLst/>
                  <a:gdLst>
                    <a:gd name="connsiteX0" fmla="*/ 0 w 2743200"/>
                    <a:gd name="connsiteY0" fmla="*/ 0 h 621696"/>
                    <a:gd name="connsiteX1" fmla="*/ 943429 w 2743200"/>
                    <a:gd name="connsiteY1" fmla="*/ 522515 h 621696"/>
                    <a:gd name="connsiteX2" fmla="*/ 2743200 w 2743200"/>
                    <a:gd name="connsiteY2" fmla="*/ 595086 h 621696"/>
                  </a:gdLst>
                  <a:ahLst/>
                  <a:cxnLst>
                    <a:cxn ang="0">
                      <a:pos x="connsiteX0" y="connsiteY0"/>
                    </a:cxn>
                    <a:cxn ang="0">
                      <a:pos x="connsiteX1" y="connsiteY1"/>
                    </a:cxn>
                    <a:cxn ang="0">
                      <a:pos x="connsiteX2" y="connsiteY2"/>
                    </a:cxn>
                  </a:cxnLst>
                  <a:rect l="l" t="t" r="r" b="b"/>
                  <a:pathLst>
                    <a:path w="2743200" h="621696">
                      <a:moveTo>
                        <a:pt x="0" y="0"/>
                      </a:moveTo>
                      <a:cubicBezTo>
                        <a:pt x="243114" y="211667"/>
                        <a:pt x="486229" y="423334"/>
                        <a:pt x="943429" y="522515"/>
                      </a:cubicBezTo>
                      <a:cubicBezTo>
                        <a:pt x="1400629" y="621696"/>
                        <a:pt x="2071914" y="608391"/>
                        <a:pt x="2743200" y="595086"/>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Helvetica" pitchFamily="2" charset="0"/>
                  </a:endParaRPr>
                </a:p>
              </p:txBody>
            </p:sp>
            <p:sp>
              <p:nvSpPr>
                <p:cNvPr id="60" name="Freeform 59"/>
                <p:cNvSpPr/>
                <p:nvPr/>
              </p:nvSpPr>
              <p:spPr>
                <a:xfrm flipV="1">
                  <a:off x="2895600" y="3112104"/>
                  <a:ext cx="2743200" cy="621696"/>
                </a:xfrm>
                <a:custGeom>
                  <a:avLst/>
                  <a:gdLst>
                    <a:gd name="connsiteX0" fmla="*/ 0 w 2743200"/>
                    <a:gd name="connsiteY0" fmla="*/ 0 h 621696"/>
                    <a:gd name="connsiteX1" fmla="*/ 943429 w 2743200"/>
                    <a:gd name="connsiteY1" fmla="*/ 522515 h 621696"/>
                    <a:gd name="connsiteX2" fmla="*/ 2743200 w 2743200"/>
                    <a:gd name="connsiteY2" fmla="*/ 595086 h 621696"/>
                  </a:gdLst>
                  <a:ahLst/>
                  <a:cxnLst>
                    <a:cxn ang="0">
                      <a:pos x="connsiteX0" y="connsiteY0"/>
                    </a:cxn>
                    <a:cxn ang="0">
                      <a:pos x="connsiteX1" y="connsiteY1"/>
                    </a:cxn>
                    <a:cxn ang="0">
                      <a:pos x="connsiteX2" y="connsiteY2"/>
                    </a:cxn>
                  </a:cxnLst>
                  <a:rect l="l" t="t" r="r" b="b"/>
                  <a:pathLst>
                    <a:path w="2743200" h="621696">
                      <a:moveTo>
                        <a:pt x="0" y="0"/>
                      </a:moveTo>
                      <a:cubicBezTo>
                        <a:pt x="243114" y="211667"/>
                        <a:pt x="486229" y="423334"/>
                        <a:pt x="943429" y="522515"/>
                      </a:cubicBezTo>
                      <a:cubicBezTo>
                        <a:pt x="1400629" y="621696"/>
                        <a:pt x="2071914" y="608391"/>
                        <a:pt x="2743200" y="595086"/>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Helvetica" pitchFamily="2" charset="0"/>
                  </a:endParaRPr>
                </a:p>
              </p:txBody>
            </p:sp>
          </p:grpSp>
        </p:grpSp>
        <p:sp>
          <p:nvSpPr>
            <p:cNvPr id="39" name="Rectangle 38"/>
            <p:cNvSpPr/>
            <p:nvPr/>
          </p:nvSpPr>
          <p:spPr>
            <a:xfrm>
              <a:off x="838200" y="1188007"/>
              <a:ext cx="304800" cy="2438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Helvetica" pitchFamily="2" charset="0"/>
              </a:endParaRPr>
            </a:p>
          </p:txBody>
        </p:sp>
        <p:grpSp>
          <p:nvGrpSpPr>
            <p:cNvPr id="41" name="Group 32"/>
            <p:cNvGrpSpPr/>
            <p:nvPr/>
          </p:nvGrpSpPr>
          <p:grpSpPr>
            <a:xfrm flipV="1">
              <a:off x="860820" y="1238085"/>
              <a:ext cx="246605" cy="145827"/>
              <a:chOff x="1040728" y="3511051"/>
              <a:chExt cx="2777155" cy="1642242"/>
            </a:xfrm>
          </p:grpSpPr>
          <p:sp>
            <p:nvSpPr>
              <p:cNvPr id="46" name="Freeform 45"/>
              <p:cNvSpPr/>
              <p:nvPr/>
            </p:nvSpPr>
            <p:spPr>
              <a:xfrm>
                <a:off x="1040728" y="3511051"/>
                <a:ext cx="1384147"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Helvetica" pitchFamily="2" charset="0"/>
                </a:endParaRPr>
              </a:p>
            </p:txBody>
          </p:sp>
          <p:sp>
            <p:nvSpPr>
              <p:cNvPr id="47" name="Freeform 46"/>
              <p:cNvSpPr/>
              <p:nvPr/>
            </p:nvSpPr>
            <p:spPr>
              <a:xfrm flipH="1" flipV="1">
                <a:off x="2411547" y="4311599"/>
                <a:ext cx="1384147"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Helvetica" pitchFamily="2" charset="0"/>
                </a:endParaRPr>
              </a:p>
            </p:txBody>
          </p:sp>
          <p:sp>
            <p:nvSpPr>
              <p:cNvPr id="51" name="Freeform 50"/>
              <p:cNvSpPr/>
              <p:nvPr/>
            </p:nvSpPr>
            <p:spPr>
              <a:xfrm flipH="1">
                <a:off x="2433736" y="3534367"/>
                <a:ext cx="1384147"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Helvetica" pitchFamily="2" charset="0"/>
                </a:endParaRPr>
              </a:p>
            </p:txBody>
          </p:sp>
          <p:sp>
            <p:nvSpPr>
              <p:cNvPr id="52" name="Freeform 51"/>
              <p:cNvSpPr/>
              <p:nvPr/>
            </p:nvSpPr>
            <p:spPr>
              <a:xfrm flipV="1">
                <a:off x="1062916" y="4334915"/>
                <a:ext cx="1384147"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Helvetica" pitchFamily="2" charset="0"/>
                </a:endParaRPr>
              </a:p>
            </p:txBody>
          </p:sp>
        </p:grpSp>
      </p:grpSp>
      <p:grpSp>
        <p:nvGrpSpPr>
          <p:cNvPr id="18" name="Group 17"/>
          <p:cNvGrpSpPr/>
          <p:nvPr/>
        </p:nvGrpSpPr>
        <p:grpSpPr>
          <a:xfrm>
            <a:off x="6214074" y="2561091"/>
            <a:ext cx="284683" cy="3275507"/>
            <a:chOff x="4742548" y="2582082"/>
            <a:chExt cx="284683" cy="3275507"/>
          </a:xfrm>
          <a:effectLst/>
        </p:grpSpPr>
        <p:cxnSp>
          <p:nvCxnSpPr>
            <p:cNvPr id="10" name="Straight Connector 9"/>
            <p:cNvCxnSpPr/>
            <p:nvPr/>
          </p:nvCxnSpPr>
          <p:spPr>
            <a:xfrm>
              <a:off x="4890794" y="2582082"/>
              <a:ext cx="0" cy="3264340"/>
            </a:xfrm>
            <a:prstGeom prst="line">
              <a:avLst/>
            </a:prstGeom>
            <a:ln w="50800">
              <a:solidFill>
                <a:schemeClr val="tx1"/>
              </a:solidFill>
              <a:tailEnd type="none" w="lg" len="lg"/>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V="1">
              <a:off x="4742548" y="2592578"/>
              <a:ext cx="284683" cy="5716"/>
            </a:xfrm>
            <a:prstGeom prst="line">
              <a:avLst/>
            </a:prstGeom>
            <a:ln w="50800">
              <a:solidFill>
                <a:schemeClr val="tx1"/>
              </a:solidFill>
              <a:tailEnd type="none" w="lg" len="lg"/>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758509" y="5856918"/>
              <a:ext cx="268722" cy="671"/>
            </a:xfrm>
            <a:prstGeom prst="line">
              <a:avLst/>
            </a:prstGeom>
            <a:ln w="50800">
              <a:solidFill>
                <a:schemeClr val="tx1"/>
              </a:solidFill>
              <a:tailEnd type="none" w="lg" len="lg"/>
            </a:ln>
          </p:spPr>
          <p:style>
            <a:lnRef idx="2">
              <a:schemeClr val="accent1"/>
            </a:lnRef>
            <a:fillRef idx="0">
              <a:schemeClr val="accent1"/>
            </a:fillRef>
            <a:effectRef idx="1">
              <a:schemeClr val="accent1"/>
            </a:effectRef>
            <a:fontRef idx="minor">
              <a:schemeClr val="tx1"/>
            </a:fontRef>
          </p:style>
        </p:cxnSp>
      </p:grpSp>
      <p:sp>
        <p:nvSpPr>
          <p:cNvPr id="73" name="TextBox 72"/>
          <p:cNvSpPr txBox="1"/>
          <p:nvPr/>
        </p:nvSpPr>
        <p:spPr>
          <a:xfrm>
            <a:off x="6559102" y="2022803"/>
            <a:ext cx="3539528" cy="461665"/>
          </a:xfrm>
          <a:prstGeom prst="rect">
            <a:avLst/>
          </a:prstGeom>
          <a:noFill/>
        </p:spPr>
        <p:txBody>
          <a:bodyPr wrap="square" rtlCol="0">
            <a:spAutoFit/>
          </a:bodyPr>
          <a:lstStyle/>
          <a:p>
            <a:r>
              <a:rPr lang="en-US" sz="2400" dirty="0">
                <a:solidFill>
                  <a:srgbClr val="000000"/>
                </a:solidFill>
                <a:latin typeface="Helvetica" pitchFamily="2" charset="0"/>
                <a:ea typeface="Helvetica" charset="0"/>
                <a:cs typeface="Helvetica" charset="0"/>
              </a:rPr>
              <a:t>Buffer is mostly empty</a:t>
            </a:r>
          </a:p>
        </p:txBody>
      </p:sp>
      <p:sp>
        <p:nvSpPr>
          <p:cNvPr id="54" name="Rounded Rectangle 53"/>
          <p:cNvSpPr/>
          <p:nvPr/>
        </p:nvSpPr>
        <p:spPr>
          <a:xfrm>
            <a:off x="2209800" y="4267201"/>
            <a:ext cx="8112840" cy="114409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solidFill>
                  <a:prstClr val="white"/>
                </a:solidFill>
                <a:latin typeface="Helvetica" pitchFamily="2" charset="0"/>
                <a:ea typeface="Helvetica" charset="0"/>
                <a:cs typeface="Helvetica" charset="0"/>
              </a:rPr>
              <a:t>DCTCP mitigates Incast by creating a </a:t>
            </a:r>
          </a:p>
          <a:p>
            <a:pPr algn="ctr"/>
            <a:r>
              <a:rPr lang="en-US" sz="2800" dirty="0">
                <a:solidFill>
                  <a:prstClr val="white"/>
                </a:solidFill>
                <a:latin typeface="Helvetica" pitchFamily="2" charset="0"/>
                <a:ea typeface="Helvetica" charset="0"/>
                <a:cs typeface="Helvetica" charset="0"/>
              </a:rPr>
              <a:t>large buffer headroom </a:t>
            </a:r>
          </a:p>
        </p:txBody>
      </p:sp>
      <p:sp>
        <p:nvSpPr>
          <p:cNvPr id="2" name="Title 1"/>
          <p:cNvSpPr>
            <a:spLocks noGrp="1"/>
          </p:cNvSpPr>
          <p:nvPr>
            <p:ph type="title"/>
          </p:nvPr>
        </p:nvSpPr>
        <p:spPr/>
        <p:txBody>
          <a:bodyPr/>
          <a:lstStyle/>
          <a:p>
            <a:r>
              <a:rPr lang="en-US" dirty="0">
                <a:latin typeface="Helvetica" pitchFamily="2" charset="0"/>
              </a:rPr>
              <a:t>DCTCP vs TCP</a:t>
            </a:r>
          </a:p>
        </p:txBody>
      </p:sp>
    </p:spTree>
    <p:custDataLst>
      <p:tags r:id="rId1"/>
    </p:custDataLst>
    <p:extLst>
      <p:ext uri="{BB962C8B-B14F-4D97-AF65-F5344CB8AC3E}">
        <p14:creationId xmlns:p14="http://schemas.microsoft.com/office/powerpoint/2010/main" val="2485777737"/>
      </p:ext>
    </p:extLst>
  </p:cSld>
  <p:clrMapOvr>
    <a:masterClrMapping/>
  </p:clrMapOvr>
  <mc:AlternateContent xmlns:mc="http://schemas.openxmlformats.org/markup-compatibility/2006" xmlns:p14="http://schemas.microsoft.com/office/powerpoint/2010/main">
    <mc:Choice Requires="p14">
      <p:transition spd="slow" p14:dur="2000" advTm="83663"/>
    </mc:Choice>
    <mc:Fallback xmlns="">
      <p:transition xmlns:p14="http://schemas.microsoft.com/office/powerpoint/2010/main" spd="slow" advTm="836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it works</a:t>
            </a:r>
          </a:p>
        </p:txBody>
      </p:sp>
      <p:sp>
        <p:nvSpPr>
          <p:cNvPr id="3" name="Content Placeholder 2"/>
          <p:cNvSpPr>
            <a:spLocks noGrp="1"/>
          </p:cNvSpPr>
          <p:nvPr>
            <p:ph idx="1"/>
          </p:nvPr>
        </p:nvSpPr>
        <p:spPr/>
        <p:txBody>
          <a:bodyPr/>
          <a:lstStyle/>
          <a:p>
            <a:pPr marL="342900" indent="-342900" eaLnBrk="0" hangingPunct="0">
              <a:spcBef>
                <a:spcPct val="20000"/>
              </a:spcBef>
              <a:buFont typeface="+mj-lt"/>
              <a:buAutoNum type="arabicPeriod"/>
              <a:defRPr/>
            </a:pPr>
            <a:r>
              <a:rPr lang="en-US" kern="0" dirty="0">
                <a:solidFill>
                  <a:srgbClr val="0000CC"/>
                </a:solidFill>
                <a:cs typeface="Times New Roman"/>
              </a:rPr>
              <a:t> Low Latency</a:t>
            </a:r>
          </a:p>
          <a:p>
            <a:pPr marL="800100" lvl="1" indent="-342900">
              <a:buFont typeface="Wingdings" pitchFamily="2" charset="2"/>
              <a:buChar char="ü"/>
              <a:defRPr/>
            </a:pPr>
            <a:r>
              <a:rPr lang="en-US" sz="2400" dirty="0">
                <a:solidFill>
                  <a:srgbClr val="BB0D18"/>
                </a:solidFill>
              </a:rPr>
              <a:t>Small buffer occupancies </a:t>
            </a:r>
            <a:r>
              <a:rPr lang="en-US" sz="2400" dirty="0"/>
              <a:t>→</a:t>
            </a:r>
            <a:r>
              <a:rPr lang="en-US" sz="2400" dirty="0">
                <a:solidFill>
                  <a:srgbClr val="AD332F"/>
                </a:solidFill>
              </a:rPr>
              <a:t> </a:t>
            </a:r>
            <a:r>
              <a:rPr lang="en-US" sz="2400" dirty="0">
                <a:solidFill>
                  <a:prstClr val="black"/>
                </a:solidFill>
              </a:rPr>
              <a:t>low queuing delay</a:t>
            </a:r>
            <a:endParaRPr lang="en-US" sz="2000" kern="0" dirty="0">
              <a:solidFill>
                <a:srgbClr val="000000"/>
              </a:solidFill>
              <a:cs typeface="Times New Roman"/>
            </a:endParaRPr>
          </a:p>
          <a:p>
            <a:pPr indent="-285750">
              <a:spcBef>
                <a:spcPct val="25000"/>
              </a:spcBef>
              <a:buClr>
                <a:srgbClr val="000000"/>
              </a:buClr>
              <a:buNone/>
              <a:defRPr/>
            </a:pPr>
            <a:endParaRPr lang="en-US" sz="1800" kern="0" dirty="0">
              <a:solidFill>
                <a:srgbClr val="000000"/>
              </a:solidFill>
              <a:ea typeface="ＭＳ Ｐゴシック" charset="-128"/>
              <a:cs typeface="Times New Roman"/>
            </a:endParaRPr>
          </a:p>
          <a:p>
            <a:pPr>
              <a:buNone/>
              <a:defRPr/>
            </a:pPr>
            <a:r>
              <a:rPr lang="en-US" kern="0" dirty="0">
                <a:solidFill>
                  <a:srgbClr val="0000CC"/>
                </a:solidFill>
                <a:cs typeface="Times New Roman"/>
              </a:rPr>
              <a:t>2. High Throughput </a:t>
            </a:r>
          </a:p>
          <a:p>
            <a:pPr marL="800100" lvl="1" indent="-342900">
              <a:buFont typeface="Wingdings" pitchFamily="2" charset="2"/>
              <a:buChar char="ü"/>
              <a:defRPr/>
            </a:pPr>
            <a:r>
              <a:rPr lang="en-US" sz="2400" dirty="0">
                <a:solidFill>
                  <a:srgbClr val="BB0D18"/>
                </a:solidFill>
              </a:rPr>
              <a:t>ECN averaging </a:t>
            </a:r>
            <a:r>
              <a:rPr lang="en-US" sz="2400" dirty="0"/>
              <a:t>→</a:t>
            </a:r>
            <a:r>
              <a:rPr lang="en-US" sz="2400" dirty="0">
                <a:solidFill>
                  <a:prstClr val="black"/>
                </a:solidFill>
              </a:rPr>
              <a:t> </a:t>
            </a:r>
            <a:r>
              <a:rPr lang="en-US" sz="2400" kern="0" dirty="0">
                <a:solidFill>
                  <a:srgbClr val="000000"/>
                </a:solidFill>
                <a:cs typeface="Times New Roman"/>
              </a:rPr>
              <a:t>smooth rate adjustments, low variance</a:t>
            </a:r>
          </a:p>
          <a:p>
            <a:pPr lvl="1">
              <a:spcBef>
                <a:spcPct val="25000"/>
              </a:spcBef>
              <a:buClr>
                <a:srgbClr val="000000"/>
              </a:buClr>
              <a:buNone/>
              <a:defRPr/>
            </a:pPr>
            <a:endParaRPr lang="en-US" sz="2000" kern="0" dirty="0">
              <a:solidFill>
                <a:srgbClr val="000000"/>
              </a:solidFill>
              <a:cs typeface="Times New Roman"/>
            </a:endParaRPr>
          </a:p>
          <a:p>
            <a:pPr marL="0" indent="0" eaLnBrk="0" hangingPunct="0">
              <a:buNone/>
              <a:defRPr/>
            </a:pPr>
            <a:r>
              <a:rPr lang="en-US" kern="0" dirty="0">
                <a:solidFill>
                  <a:srgbClr val="0000CC"/>
                </a:solidFill>
                <a:cs typeface="Times New Roman"/>
              </a:rPr>
              <a:t>3. High Burst Tolerance</a:t>
            </a:r>
            <a:endParaRPr lang="en-US" sz="2400" kern="0" dirty="0">
              <a:solidFill>
                <a:srgbClr val="000000"/>
              </a:solidFill>
              <a:cs typeface="Times New Roman"/>
            </a:endParaRPr>
          </a:p>
          <a:p>
            <a:pPr marL="800100" lvl="1" indent="-342900">
              <a:buFont typeface="Wingdings" pitchFamily="2" charset="2"/>
              <a:buChar char="ü"/>
              <a:defRPr/>
            </a:pPr>
            <a:r>
              <a:rPr lang="en-US" sz="2400" dirty="0">
                <a:solidFill>
                  <a:srgbClr val="BB0D18"/>
                </a:solidFill>
              </a:rPr>
              <a:t>Large buffer headroom </a:t>
            </a:r>
            <a:r>
              <a:rPr lang="en-US" sz="2400" dirty="0"/>
              <a:t>→</a:t>
            </a:r>
            <a:r>
              <a:rPr lang="en-US" sz="2400" dirty="0">
                <a:solidFill>
                  <a:prstClr val="black"/>
                </a:solidFill>
              </a:rPr>
              <a:t> bursts fit</a:t>
            </a:r>
          </a:p>
          <a:p>
            <a:pPr marL="800100" lvl="1" indent="-342900">
              <a:buFont typeface="Wingdings" pitchFamily="2" charset="2"/>
              <a:buChar char="ü"/>
              <a:defRPr/>
            </a:pPr>
            <a:r>
              <a:rPr lang="en-US" sz="2400" kern="0" dirty="0">
                <a:solidFill>
                  <a:srgbClr val="BB0D18"/>
                </a:solidFill>
                <a:cs typeface="Times New Roman"/>
              </a:rPr>
              <a:t>Aggressive marking </a:t>
            </a:r>
            <a:r>
              <a:rPr lang="en-US" sz="2400" kern="0" dirty="0">
                <a:cs typeface="Calibri"/>
              </a:rPr>
              <a:t>→</a:t>
            </a:r>
            <a:r>
              <a:rPr lang="en-US" sz="2400" kern="0" dirty="0">
                <a:solidFill>
                  <a:srgbClr val="000000"/>
                </a:solidFill>
                <a:cs typeface="Calibri"/>
              </a:rPr>
              <a:t> </a:t>
            </a:r>
            <a:r>
              <a:rPr lang="en-US" sz="2400" kern="0" dirty="0">
                <a:solidFill>
                  <a:srgbClr val="000000"/>
                </a:solidFill>
                <a:cs typeface="Times New Roman"/>
              </a:rPr>
              <a:t>sources react before packets are dropped</a:t>
            </a:r>
            <a:endParaRPr lang="en-US" sz="2400" kern="0" dirty="0">
              <a:solidFill>
                <a:srgbClr val="FF0000"/>
              </a:solidFill>
              <a:cs typeface="Times New Roman"/>
            </a:endParaRPr>
          </a:p>
          <a:p>
            <a:pPr lvl="1">
              <a:spcBef>
                <a:spcPct val="25000"/>
              </a:spcBef>
              <a:buClr>
                <a:srgbClr val="000000"/>
              </a:buClr>
              <a:buNone/>
              <a:defRPr/>
            </a:pPr>
            <a:endParaRPr lang="en-US" sz="2000" kern="0" dirty="0">
              <a:solidFill>
                <a:srgbClr val="000000"/>
              </a:solidFill>
              <a:cs typeface="Times New Roman"/>
            </a:endParaRPr>
          </a:p>
          <a:p>
            <a:endParaRPr lang="en-US" dirty="0"/>
          </a:p>
        </p:txBody>
      </p:sp>
    </p:spTree>
    <p:extLst>
      <p:ext uri="{BB962C8B-B14F-4D97-AF65-F5344CB8AC3E}">
        <p14:creationId xmlns:p14="http://schemas.microsoft.com/office/powerpoint/2010/main" val="1849796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4727600" y="3144605"/>
            <a:ext cx="3136055" cy="646331"/>
          </a:xfrm>
          <a:prstGeom prst="rect">
            <a:avLst/>
          </a:prstGeom>
          <a:noFill/>
        </p:spPr>
        <p:txBody>
          <a:bodyPr wrap="square" rtlCol="0">
            <a:spAutoFit/>
          </a:bodyPr>
          <a:lstStyle/>
          <a:p>
            <a:pPr algn="ctr"/>
            <a:r>
              <a:rPr lang="en-US" dirty="0">
                <a:solidFill>
                  <a:srgbClr val="C00000"/>
                </a:solidFill>
                <a:latin typeface="Helvetica" pitchFamily="2" charset="0"/>
                <a:ea typeface="Helvetica" charset="0"/>
                <a:cs typeface="Helvetica" charset="0"/>
              </a:rPr>
              <a:t>Packets sent in this </a:t>
            </a:r>
          </a:p>
          <a:p>
            <a:pPr algn="ctr"/>
            <a:r>
              <a:rPr lang="en-US" dirty="0">
                <a:solidFill>
                  <a:srgbClr val="C00000"/>
                </a:solidFill>
                <a:latin typeface="Helvetica" pitchFamily="2" charset="0"/>
                <a:ea typeface="Helvetica" charset="0"/>
                <a:cs typeface="Helvetica" charset="0"/>
              </a:rPr>
              <a:t>RTT are marked</a:t>
            </a:r>
          </a:p>
        </p:txBody>
      </p:sp>
      <p:grpSp>
        <p:nvGrpSpPr>
          <p:cNvPr id="39" name="Group 38"/>
          <p:cNvGrpSpPr/>
          <p:nvPr/>
        </p:nvGrpSpPr>
        <p:grpSpPr>
          <a:xfrm>
            <a:off x="5695434" y="3771728"/>
            <a:ext cx="1253961" cy="811531"/>
            <a:chOff x="9798700" y="4583259"/>
            <a:chExt cx="1253961" cy="811531"/>
          </a:xfrm>
        </p:grpSpPr>
        <p:sp>
          <p:nvSpPr>
            <p:cNvPr id="24" name="Oval 23"/>
            <p:cNvSpPr/>
            <p:nvPr/>
          </p:nvSpPr>
          <p:spPr>
            <a:xfrm>
              <a:off x="9798700" y="4583259"/>
              <a:ext cx="1253961" cy="811531"/>
            </a:xfrm>
            <a:prstGeom prst="ellipse">
              <a:avLst/>
            </a:prstGeom>
            <a:solidFill>
              <a:schemeClr val="accent3">
                <a:lumMod val="20000"/>
                <a:lumOff val="80000"/>
              </a:schemeClr>
            </a:solidFill>
            <a:ln>
              <a:solidFill>
                <a:srgbClr val="0000CC"/>
              </a:solidFill>
            </a:ln>
            <a:effectLst>
              <a:innerShdw blurRad="114300">
                <a:prstClr val="black"/>
              </a:inn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a typeface="Helvetica" charset="0"/>
                <a:cs typeface="Helvetica" charset="0"/>
              </a:endParaRPr>
            </a:p>
          </p:txBody>
        </p:sp>
        <p:cxnSp>
          <p:nvCxnSpPr>
            <p:cNvPr id="28" name="Straight Connector 27"/>
            <p:cNvCxnSpPr/>
            <p:nvPr/>
          </p:nvCxnSpPr>
          <p:spPr>
            <a:xfrm rot="5400000" flipH="1" flipV="1">
              <a:off x="10111871" y="5021609"/>
              <a:ext cx="152400" cy="0"/>
            </a:xfrm>
            <a:prstGeom prst="line">
              <a:avLst/>
            </a:prstGeom>
            <a:ln w="254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H="1" flipV="1">
              <a:off x="10584268" y="5021609"/>
              <a:ext cx="152400" cy="0"/>
            </a:xfrm>
            <a:prstGeom prst="line">
              <a:avLst/>
            </a:prstGeom>
            <a:ln w="254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188071" y="5032794"/>
              <a:ext cx="473696" cy="0"/>
            </a:xfrm>
            <a:prstGeom prst="line">
              <a:avLst/>
            </a:prstGeom>
            <a:ln w="25400">
              <a:solidFill>
                <a:srgbClr val="0000CC"/>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a:xfrm>
            <a:off x="801903" y="1573881"/>
            <a:ext cx="6697201" cy="1676401"/>
          </a:xfrm>
        </p:spPr>
        <p:txBody>
          <a:bodyPr>
            <a:normAutofit/>
          </a:bodyPr>
          <a:lstStyle/>
          <a:p>
            <a:r>
              <a:rPr lang="en-US" dirty="0">
                <a:latin typeface="Helvetica" pitchFamily="2" charset="0"/>
              </a:rPr>
              <a:t>How much buffering does DCTCP need for 100% throughput? </a:t>
            </a:r>
          </a:p>
          <a:p>
            <a:pPr>
              <a:buNone/>
            </a:pPr>
            <a:endParaRPr lang="en-US" dirty="0">
              <a:latin typeface="Helvetica" pitchFamily="2" charset="0"/>
            </a:endParaRPr>
          </a:p>
        </p:txBody>
      </p:sp>
      <p:sp>
        <p:nvSpPr>
          <p:cNvPr id="5" name="TextBox 4"/>
          <p:cNvSpPr txBox="1"/>
          <p:nvPr/>
        </p:nvSpPr>
        <p:spPr>
          <a:xfrm>
            <a:off x="978366" y="2540907"/>
            <a:ext cx="7703843"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Helvetica" pitchFamily="2" charset="0"/>
                <a:ea typeface="Helvetica" charset="0"/>
                <a:cs typeface="Helvetica" charset="0"/>
              </a:rPr>
              <a:t> Need to quantify queue size </a:t>
            </a:r>
            <a:r>
              <a:rPr lang="en-US" sz="2400" dirty="0">
                <a:solidFill>
                  <a:srgbClr val="BB0D18"/>
                </a:solidFill>
                <a:latin typeface="Helvetica" pitchFamily="2" charset="0"/>
                <a:ea typeface="Helvetica" charset="0"/>
                <a:cs typeface="Helvetica" charset="0"/>
              </a:rPr>
              <a:t>oscillations </a:t>
            </a:r>
            <a:r>
              <a:rPr lang="en-US" sz="2400" dirty="0">
                <a:latin typeface="Helvetica" pitchFamily="2" charset="0"/>
                <a:ea typeface="Helvetica" charset="0"/>
                <a:cs typeface="Helvetica" charset="0"/>
              </a:rPr>
              <a:t>(stability). </a:t>
            </a:r>
          </a:p>
        </p:txBody>
      </p:sp>
      <p:grpSp>
        <p:nvGrpSpPr>
          <p:cNvPr id="50" name="Group 49"/>
          <p:cNvGrpSpPr/>
          <p:nvPr/>
        </p:nvGrpSpPr>
        <p:grpSpPr>
          <a:xfrm>
            <a:off x="2438401" y="3307021"/>
            <a:ext cx="6886539" cy="3238620"/>
            <a:chOff x="1190661" y="3105090"/>
            <a:chExt cx="6886539" cy="3238620"/>
          </a:xfrm>
        </p:grpSpPr>
        <p:sp>
          <p:nvSpPr>
            <p:cNvPr id="7" name="TextBox 6"/>
            <p:cNvSpPr txBox="1"/>
            <p:nvPr/>
          </p:nvSpPr>
          <p:spPr>
            <a:xfrm>
              <a:off x="6584545" y="5943600"/>
              <a:ext cx="1492655" cy="400110"/>
            </a:xfrm>
            <a:prstGeom prst="rect">
              <a:avLst/>
            </a:prstGeom>
            <a:noFill/>
          </p:spPr>
          <p:txBody>
            <a:bodyPr wrap="square" rtlCol="0">
              <a:spAutoFit/>
            </a:bodyPr>
            <a:lstStyle/>
            <a:p>
              <a:r>
                <a:rPr lang="en-US" sz="2000" dirty="0">
                  <a:latin typeface="Helvetica" pitchFamily="2" charset="0"/>
                  <a:ea typeface="Helvetica" charset="0"/>
                  <a:cs typeface="Helvetica" charset="0"/>
                </a:rPr>
                <a:t>Time</a:t>
              </a:r>
            </a:p>
          </p:txBody>
        </p:sp>
        <p:cxnSp>
          <p:nvCxnSpPr>
            <p:cNvPr id="8" name="Straight Arrow Connector 7"/>
            <p:cNvCxnSpPr/>
            <p:nvPr/>
          </p:nvCxnSpPr>
          <p:spPr>
            <a:xfrm rot="16200000" flipV="1">
              <a:off x="1592671" y="4713483"/>
              <a:ext cx="2299961"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2742651" y="5861496"/>
              <a:ext cx="4343949"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3806190" y="3895725"/>
              <a:ext cx="1489710" cy="100774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0800000">
              <a:off x="2742652" y="4162356"/>
              <a:ext cx="4267748"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190661" y="4659868"/>
              <a:ext cx="1704939" cy="369332"/>
            </a:xfrm>
            <a:prstGeom prst="rect">
              <a:avLst/>
            </a:prstGeom>
            <a:noFill/>
          </p:spPr>
          <p:txBody>
            <a:bodyPr wrap="square" rtlCol="0">
              <a:spAutoFit/>
            </a:bodyPr>
            <a:lstStyle/>
            <a:p>
              <a:r>
                <a:rPr lang="en-US" dirty="0">
                  <a:latin typeface="Helvetica" pitchFamily="2" charset="0"/>
                  <a:ea typeface="Helvetica" charset="0"/>
                  <a:cs typeface="Helvetica" charset="0"/>
                </a:rPr>
                <a:t>(W*+1)(1-α/2)</a:t>
              </a:r>
            </a:p>
          </p:txBody>
        </p:sp>
        <p:sp>
          <p:nvSpPr>
            <p:cNvPr id="14" name="TextBox 13"/>
            <p:cNvSpPr txBox="1"/>
            <p:nvPr/>
          </p:nvSpPr>
          <p:spPr>
            <a:xfrm>
              <a:off x="2226028" y="3962400"/>
              <a:ext cx="745772" cy="369332"/>
            </a:xfrm>
            <a:prstGeom prst="rect">
              <a:avLst/>
            </a:prstGeom>
            <a:noFill/>
          </p:spPr>
          <p:txBody>
            <a:bodyPr wrap="square" rtlCol="0">
              <a:spAutoFit/>
            </a:bodyPr>
            <a:lstStyle/>
            <a:p>
              <a:r>
                <a:rPr lang="en-US" dirty="0">
                  <a:latin typeface="Helvetica" pitchFamily="2" charset="0"/>
                  <a:ea typeface="Helvetica" charset="0"/>
                  <a:cs typeface="Helvetica" charset="0"/>
                </a:rPr>
                <a:t>W*</a:t>
              </a:r>
            </a:p>
          </p:txBody>
        </p:sp>
        <p:sp>
          <p:nvSpPr>
            <p:cNvPr id="15" name="TextBox 14"/>
            <p:cNvSpPr txBox="1"/>
            <p:nvPr/>
          </p:nvSpPr>
          <p:spPr>
            <a:xfrm>
              <a:off x="1905000" y="3105090"/>
              <a:ext cx="1843632" cy="400110"/>
            </a:xfrm>
            <a:prstGeom prst="rect">
              <a:avLst/>
            </a:prstGeom>
            <a:noFill/>
          </p:spPr>
          <p:txBody>
            <a:bodyPr wrap="square" rtlCol="0">
              <a:spAutoFit/>
            </a:bodyPr>
            <a:lstStyle/>
            <a:p>
              <a:r>
                <a:rPr lang="en-US" sz="2000" dirty="0">
                  <a:latin typeface="Helvetica" pitchFamily="2" charset="0"/>
                  <a:ea typeface="Helvetica" charset="0"/>
                  <a:cs typeface="Helvetica" charset="0"/>
                </a:rPr>
                <a:t>Window Size</a:t>
              </a:r>
            </a:p>
          </p:txBody>
        </p:sp>
        <p:cxnSp>
          <p:nvCxnSpPr>
            <p:cNvPr id="16" name="Straight Connector 15"/>
            <p:cNvCxnSpPr/>
            <p:nvPr/>
          </p:nvCxnSpPr>
          <p:spPr>
            <a:xfrm rot="5400000" flipH="1" flipV="1">
              <a:off x="3311100" y="4385839"/>
              <a:ext cx="1000388" cy="111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flipV="1">
              <a:off x="4789627" y="4380773"/>
              <a:ext cx="1000388" cy="111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5303276" y="3881134"/>
              <a:ext cx="1478524" cy="100137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981200" y="3669268"/>
              <a:ext cx="1704939" cy="369332"/>
            </a:xfrm>
            <a:prstGeom prst="rect">
              <a:avLst/>
            </a:prstGeom>
            <a:noFill/>
          </p:spPr>
          <p:txBody>
            <a:bodyPr wrap="square" rtlCol="0">
              <a:spAutoFit/>
            </a:bodyPr>
            <a:lstStyle/>
            <a:p>
              <a:r>
                <a:rPr lang="en-US" dirty="0">
                  <a:latin typeface="Helvetica" pitchFamily="2" charset="0"/>
                  <a:ea typeface="Helvetica" charset="0"/>
                  <a:cs typeface="Helvetica" charset="0"/>
                </a:rPr>
                <a:t>W*+1</a:t>
              </a:r>
            </a:p>
          </p:txBody>
        </p:sp>
        <p:cxnSp>
          <p:nvCxnSpPr>
            <p:cNvPr id="20" name="Straight Connector 19"/>
            <p:cNvCxnSpPr/>
            <p:nvPr/>
          </p:nvCxnSpPr>
          <p:spPr>
            <a:xfrm rot="10800000">
              <a:off x="2744876" y="3883100"/>
              <a:ext cx="4265525"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2743200" y="3875430"/>
              <a:ext cx="1066800" cy="72251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0800000">
              <a:off x="2731222" y="4899660"/>
              <a:ext cx="4267748"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grpSp>
      <p:sp>
        <p:nvSpPr>
          <p:cNvPr id="31" name="TextBox 7"/>
          <p:cNvSpPr txBox="1">
            <a:spLocks noChangeArrowheads="1"/>
          </p:cNvSpPr>
          <p:nvPr/>
        </p:nvSpPr>
        <p:spPr bwMode="auto">
          <a:xfrm>
            <a:off x="7840579" y="1257129"/>
            <a:ext cx="368968" cy="461665"/>
          </a:xfrm>
          <a:prstGeom prst="rect">
            <a:avLst/>
          </a:prstGeom>
          <a:noFill/>
          <a:ln w="9525">
            <a:noFill/>
            <a:miter lim="800000"/>
            <a:headEnd/>
            <a:tailEnd/>
          </a:ln>
        </p:spPr>
        <p:txBody>
          <a:bodyPr>
            <a:prstTxWarp prst="textNoShape">
              <a:avLst/>
            </a:prstTxWarp>
            <a:spAutoFit/>
          </a:bodyPr>
          <a:lstStyle/>
          <a:p>
            <a:r>
              <a:rPr lang="en-US" sz="2400" dirty="0">
                <a:latin typeface="Helvetica" pitchFamily="2" charset="0"/>
              </a:rPr>
              <a:t>B</a:t>
            </a:r>
          </a:p>
        </p:txBody>
      </p:sp>
      <p:sp>
        <p:nvSpPr>
          <p:cNvPr id="32" name="TextBox 31"/>
          <p:cNvSpPr txBox="1">
            <a:spLocks noChangeArrowheads="1"/>
          </p:cNvSpPr>
          <p:nvPr/>
        </p:nvSpPr>
        <p:spPr bwMode="auto">
          <a:xfrm>
            <a:off x="9071811" y="1252664"/>
            <a:ext cx="368968" cy="461665"/>
          </a:xfrm>
          <a:prstGeom prst="rect">
            <a:avLst/>
          </a:prstGeom>
          <a:noFill/>
          <a:ln w="9525">
            <a:noFill/>
            <a:miter lim="800000"/>
            <a:headEnd/>
            <a:tailEnd/>
          </a:ln>
        </p:spPr>
        <p:txBody>
          <a:bodyPr>
            <a:prstTxWarp prst="textNoShape">
              <a:avLst/>
            </a:prstTxWarp>
            <a:spAutoFit/>
          </a:bodyPr>
          <a:lstStyle/>
          <a:p>
            <a:r>
              <a:rPr lang="en-US" sz="2400" dirty="0">
                <a:latin typeface="Helvetica" pitchFamily="2" charset="0"/>
              </a:rPr>
              <a:t>K</a:t>
            </a:r>
          </a:p>
        </p:txBody>
      </p:sp>
      <p:grpSp>
        <p:nvGrpSpPr>
          <p:cNvPr id="33" name="Group 151"/>
          <p:cNvGrpSpPr>
            <a:grpSpLocks/>
          </p:cNvGrpSpPr>
          <p:nvPr/>
        </p:nvGrpSpPr>
        <p:grpSpPr bwMode="auto">
          <a:xfrm>
            <a:off x="7916780" y="1947393"/>
            <a:ext cx="2209800" cy="609600"/>
            <a:chOff x="4032" y="480"/>
            <a:chExt cx="768" cy="576"/>
          </a:xfrm>
          <a:gradFill>
            <a:gsLst>
              <a:gs pos="0">
                <a:schemeClr val="bg1"/>
              </a:gs>
              <a:gs pos="100000">
                <a:schemeClr val="hlink"/>
              </a:gs>
            </a:gsLst>
            <a:lin ang="0" scaled="1"/>
          </a:gradFill>
        </p:grpSpPr>
        <p:sp>
          <p:nvSpPr>
            <p:cNvPr id="35"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a:solidFill>
                  <a:srgbClr val="333399"/>
                </a:solidFill>
                <a:latin typeface="Helvetica" pitchFamily="2" charset="0"/>
              </a:endParaRPr>
            </a:p>
          </p:txBody>
        </p:sp>
        <p:sp>
          <p:nvSpPr>
            <p:cNvPr id="36" name="Line 153"/>
            <p:cNvSpPr>
              <a:spLocks noChangeShapeType="1"/>
            </p:cNvSpPr>
            <p:nvPr/>
          </p:nvSpPr>
          <p:spPr bwMode="auto">
            <a:xfrm>
              <a:off x="4721" y="653"/>
              <a:ext cx="0" cy="288"/>
            </a:xfrm>
            <a:prstGeom prst="line">
              <a:avLst/>
            </a:prstGeom>
            <a:grpFill/>
            <a:ln w="28575">
              <a:solidFill>
                <a:schemeClr val="tx1"/>
              </a:solidFill>
              <a:round/>
              <a:headEnd/>
              <a:tailEnd/>
            </a:ln>
          </p:spPr>
          <p:txBody>
            <a:bodyPr/>
            <a:lstStyle/>
            <a:p>
              <a:endParaRPr lang="en-US">
                <a:latin typeface="Helvetica" pitchFamily="2" charset="0"/>
              </a:endParaRPr>
            </a:p>
          </p:txBody>
        </p:sp>
      </p:grpSp>
      <p:cxnSp>
        <p:nvCxnSpPr>
          <p:cNvPr id="37" name="Straight Connector 36"/>
          <p:cNvCxnSpPr/>
          <p:nvPr/>
        </p:nvCxnSpPr>
        <p:spPr>
          <a:xfrm rot="5400000">
            <a:off x="8700838" y="2246177"/>
            <a:ext cx="1383631"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2971800" y="5562600"/>
            <a:ext cx="4495800" cy="914400"/>
            <a:chOff x="2438400" y="5105400"/>
            <a:chExt cx="4495800" cy="914400"/>
          </a:xfrm>
        </p:grpSpPr>
        <p:sp>
          <p:nvSpPr>
            <p:cNvPr id="22" name="Rectangle 21"/>
            <p:cNvSpPr/>
            <p:nvPr/>
          </p:nvSpPr>
          <p:spPr>
            <a:xfrm>
              <a:off x="2438400" y="5105400"/>
              <a:ext cx="4495800" cy="914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latin typeface="Helvetica" pitchFamily="2" charset="0"/>
                <a:ea typeface="Helvetica" charset="0"/>
                <a:cs typeface="Helvetica" charset="0"/>
              </a:endParaRPr>
            </a:p>
          </p:txBody>
        </p:sp>
        <p:graphicFrame>
          <p:nvGraphicFramePr>
            <p:cNvPr id="21" name="Object 20"/>
            <p:cNvGraphicFramePr>
              <a:graphicFrameLocks noChangeAspect="1"/>
            </p:cNvGraphicFramePr>
            <p:nvPr/>
          </p:nvGraphicFramePr>
          <p:xfrm>
            <a:off x="2590800" y="5174041"/>
            <a:ext cx="4220473" cy="839158"/>
          </p:xfrm>
          <a:graphic>
            <a:graphicData uri="http://schemas.openxmlformats.org/presentationml/2006/ole">
              <mc:AlternateContent xmlns:mc="http://schemas.openxmlformats.org/markup-compatibility/2006">
                <mc:Choice xmlns:v="urn:schemas-microsoft-com:vml" Requires="v">
                  <p:oleObj name="Equation" r:id="rId2" imgW="2171700" imgH="431800" progId="Equation.3">
                    <p:embed/>
                  </p:oleObj>
                </mc:Choice>
                <mc:Fallback>
                  <p:oleObj name="Equation" r:id="rId2" imgW="2171700" imgH="431800" progId="Equation.3">
                    <p:embed/>
                    <p:pic>
                      <p:nvPicPr>
                        <p:cNvPr id="21" name="Object 20"/>
                        <p:cNvPicPr/>
                        <p:nvPr/>
                      </p:nvPicPr>
                      <p:blipFill>
                        <a:blip r:embed="rId3"/>
                        <a:stretch>
                          <a:fillRect/>
                        </a:stretch>
                      </p:blipFill>
                      <p:spPr>
                        <a:xfrm>
                          <a:off x="2590800" y="5174041"/>
                          <a:ext cx="4220473" cy="839158"/>
                        </a:xfrm>
                        <a:prstGeom prst="rect">
                          <a:avLst/>
                        </a:prstGeom>
                      </p:spPr>
                    </p:pic>
                  </p:oleObj>
                </mc:Fallback>
              </mc:AlternateContent>
            </a:graphicData>
          </a:graphic>
        </p:graphicFrame>
      </p:grpSp>
      <p:sp>
        <p:nvSpPr>
          <p:cNvPr id="2" name="Title 1"/>
          <p:cNvSpPr>
            <a:spLocks noGrp="1"/>
          </p:cNvSpPr>
          <p:nvPr>
            <p:ph type="title"/>
          </p:nvPr>
        </p:nvSpPr>
        <p:spPr/>
        <p:txBody>
          <a:bodyPr/>
          <a:lstStyle/>
          <a:p>
            <a:r>
              <a:rPr lang="en-US" dirty="0">
                <a:latin typeface="Helvetica" pitchFamily="2" charset="0"/>
              </a:rPr>
              <a:t>Setting parameters: A bit of analysis</a:t>
            </a:r>
          </a:p>
        </p:txBody>
      </p:sp>
    </p:spTree>
    <p:extLst>
      <p:ext uri="{BB962C8B-B14F-4D97-AF65-F5344CB8AC3E}">
        <p14:creationId xmlns:p14="http://schemas.microsoft.com/office/powerpoint/2010/main" val="155837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748274" y="241994"/>
            <a:ext cx="7395727" cy="1891606"/>
            <a:chOff x="224273" y="241994"/>
            <a:chExt cx="7395727" cy="1891606"/>
          </a:xfrm>
        </p:grpSpPr>
        <p:sp>
          <p:nvSpPr>
            <p:cNvPr id="4" name="Cloud 3"/>
            <p:cNvSpPr/>
            <p:nvPr/>
          </p:nvSpPr>
          <p:spPr>
            <a:xfrm>
              <a:off x="1524000" y="1080345"/>
              <a:ext cx="6096000" cy="1053255"/>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solidFill>
                    <a:prstClr val="black"/>
                  </a:solidFill>
                  <a:latin typeface="Helvetica" pitchFamily="2" charset="0"/>
                </a:rPr>
                <a:t>      </a:t>
              </a:r>
              <a:r>
                <a:rPr lang="en-US" sz="2400" b="1" dirty="0">
                  <a:solidFill>
                    <a:prstClr val="black"/>
                  </a:solidFill>
                  <a:latin typeface="Helvetica" pitchFamily="2" charset="0"/>
                </a:rPr>
                <a:t>INTERNET</a:t>
              </a:r>
              <a:endParaRPr lang="en-US" sz="2000" b="1" dirty="0">
                <a:solidFill>
                  <a:prstClr val="black"/>
                </a:solidFill>
                <a:latin typeface="Helvetica" pitchFamily="2" charset="0"/>
              </a:endParaRPr>
            </a:p>
          </p:txBody>
        </p:sp>
        <p:grpSp>
          <p:nvGrpSpPr>
            <p:cNvPr id="640" name="Group 121"/>
            <p:cNvGrpSpPr/>
            <p:nvPr/>
          </p:nvGrpSpPr>
          <p:grpSpPr>
            <a:xfrm>
              <a:off x="224273" y="241994"/>
              <a:ext cx="1258474" cy="1111379"/>
              <a:chOff x="138952" y="609600"/>
              <a:chExt cx="2070848" cy="1828800"/>
            </a:xfrm>
          </p:grpSpPr>
          <p:pic>
            <p:nvPicPr>
              <p:cNvPr id="641" name="Picture 640" descr="Computergirl.gif"/>
              <p:cNvPicPr>
                <a:picLocks noChangeAspect="1"/>
              </p:cNvPicPr>
              <p:nvPr/>
            </p:nvPicPr>
            <p:blipFill>
              <a:blip r:embed="rId3" cstate="print"/>
              <a:stretch>
                <a:fillRect/>
              </a:stretch>
            </p:blipFill>
            <p:spPr>
              <a:xfrm>
                <a:off x="138952" y="609600"/>
                <a:ext cx="2070848" cy="1828800"/>
              </a:xfrm>
              <a:prstGeom prst="rect">
                <a:avLst/>
              </a:prstGeom>
            </p:spPr>
          </p:pic>
          <p:sp>
            <p:nvSpPr>
              <p:cNvPr id="642" name="Rounded Rectangle 641"/>
              <p:cNvSpPr/>
              <p:nvPr/>
            </p:nvSpPr>
            <p:spPr>
              <a:xfrm>
                <a:off x="1295400" y="838200"/>
                <a:ext cx="280012" cy="340605"/>
              </a:xfrm>
              <a:prstGeom prst="roundRect">
                <a:avLst/>
              </a:prstGeom>
              <a:solidFill>
                <a:srgbClr val="B5D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Helvetica" pitchFamily="2" charset="0"/>
                </a:endParaRPr>
              </a:p>
            </p:txBody>
          </p:sp>
        </p:grpSp>
        <p:cxnSp>
          <p:nvCxnSpPr>
            <p:cNvPr id="543" name="Elbow Connector 542"/>
            <p:cNvCxnSpPr>
              <a:stCxn id="641" idx="3"/>
              <a:endCxn id="4" idx="3"/>
            </p:cNvCxnSpPr>
            <p:nvPr/>
          </p:nvCxnSpPr>
          <p:spPr>
            <a:xfrm>
              <a:off x="1482747" y="797684"/>
              <a:ext cx="3089253" cy="342882"/>
            </a:xfrm>
            <a:prstGeom prst="bentConnector2">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4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2662068"/>
            <a:ext cx="9144000" cy="41959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7" name="Group 6"/>
          <p:cNvGrpSpPr/>
          <p:nvPr/>
        </p:nvGrpSpPr>
        <p:grpSpPr>
          <a:xfrm>
            <a:off x="1752600" y="1801492"/>
            <a:ext cx="8686800" cy="4599309"/>
            <a:chOff x="228600" y="1801491"/>
            <a:chExt cx="8686800" cy="4599309"/>
          </a:xfrm>
        </p:grpSpPr>
        <p:grpSp>
          <p:nvGrpSpPr>
            <p:cNvPr id="183" name="Group 182"/>
            <p:cNvGrpSpPr/>
            <p:nvPr/>
          </p:nvGrpSpPr>
          <p:grpSpPr>
            <a:xfrm>
              <a:off x="228600" y="2116456"/>
              <a:ext cx="8686800" cy="4284344"/>
              <a:chOff x="228600" y="2116456"/>
              <a:chExt cx="8686800" cy="4284344"/>
            </a:xfrm>
          </p:grpSpPr>
          <p:sp>
            <p:nvSpPr>
              <p:cNvPr id="536" name="Rounded Rectangle 535"/>
              <p:cNvSpPr/>
              <p:nvPr/>
            </p:nvSpPr>
            <p:spPr>
              <a:xfrm>
                <a:off x="228600" y="5486400"/>
                <a:ext cx="8686800"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100" dirty="0">
                  <a:solidFill>
                    <a:prstClr val="black"/>
                  </a:solidFill>
                  <a:latin typeface="Helvetica" pitchFamily="2" charset="0"/>
                </a:endParaRPr>
              </a:p>
              <a:p>
                <a:pPr algn="ctr"/>
                <a:endParaRPr lang="en-US" sz="1200" dirty="0">
                  <a:solidFill>
                    <a:prstClr val="black"/>
                  </a:solidFill>
                  <a:latin typeface="Helvetica" pitchFamily="2" charset="0"/>
                </a:endParaRPr>
              </a:p>
              <a:p>
                <a:pPr algn="ctr"/>
                <a:endParaRPr lang="en-US" sz="1200" dirty="0">
                  <a:solidFill>
                    <a:prstClr val="black"/>
                  </a:solidFill>
                  <a:latin typeface="Helvetica" pitchFamily="2" charset="0"/>
                </a:endParaRPr>
              </a:p>
              <a:p>
                <a:pPr algn="ctr"/>
                <a:endParaRPr lang="en-US" sz="600" dirty="0">
                  <a:solidFill>
                    <a:prstClr val="black"/>
                  </a:solidFill>
                  <a:latin typeface="Helvetica" pitchFamily="2" charset="0"/>
                </a:endParaRPr>
              </a:p>
              <a:p>
                <a:r>
                  <a:rPr lang="en-US" sz="2000" b="1" dirty="0">
                    <a:solidFill>
                      <a:prstClr val="black"/>
                    </a:solidFill>
                    <a:latin typeface="Helvetica" pitchFamily="2" charset="0"/>
                  </a:rPr>
                  <a:t>Servers</a:t>
                </a:r>
              </a:p>
            </p:txBody>
          </p:sp>
          <p:sp>
            <p:nvSpPr>
              <p:cNvPr id="535" name="Rounded Rectangle 534"/>
              <p:cNvSpPr/>
              <p:nvPr/>
            </p:nvSpPr>
            <p:spPr>
              <a:xfrm>
                <a:off x="228600" y="2514600"/>
                <a:ext cx="8686800" cy="2832503"/>
              </a:xfrm>
              <a:prstGeom prst="roundRect">
                <a:avLst>
                  <a:gd name="adj" fmla="val 9902"/>
                </a:avLst>
              </a:prstGeom>
            </p:spPr>
            <p:style>
              <a:lnRef idx="1">
                <a:schemeClr val="dk1"/>
              </a:lnRef>
              <a:fillRef idx="2">
                <a:schemeClr val="dk1"/>
              </a:fillRef>
              <a:effectRef idx="1">
                <a:schemeClr val="dk1"/>
              </a:effectRef>
              <a:fontRef idx="minor">
                <a:schemeClr val="dk1"/>
              </a:fontRef>
            </p:style>
            <p:txBody>
              <a:bodyPr rtlCol="0" anchor="ctr"/>
              <a:lstStyle/>
              <a:p>
                <a:r>
                  <a:rPr lang="en-US" sz="2000" b="1" dirty="0">
                    <a:solidFill>
                      <a:prstClr val="black"/>
                    </a:solidFill>
                    <a:latin typeface="Helvetica" pitchFamily="2" charset="0"/>
                  </a:rPr>
                  <a:t>Fabric</a:t>
                </a:r>
                <a:endParaRPr lang="en-US" sz="1600" b="1" dirty="0">
                  <a:solidFill>
                    <a:prstClr val="black"/>
                  </a:solidFill>
                  <a:latin typeface="Helvetica" pitchFamily="2" charset="0"/>
                </a:endParaRPr>
              </a:p>
              <a:p>
                <a:endParaRPr lang="en-US" sz="1200" dirty="0">
                  <a:solidFill>
                    <a:prstClr val="black"/>
                  </a:solidFill>
                  <a:latin typeface="Helvetica" pitchFamily="2" charset="0"/>
                </a:endParaRPr>
              </a:p>
              <a:p>
                <a:endParaRPr lang="en-US" sz="1200" dirty="0">
                  <a:solidFill>
                    <a:prstClr val="black"/>
                  </a:solidFill>
                  <a:latin typeface="Helvetica" pitchFamily="2" charset="0"/>
                </a:endParaRPr>
              </a:p>
              <a:p>
                <a:endParaRPr lang="en-US" sz="1200" dirty="0">
                  <a:solidFill>
                    <a:prstClr val="black"/>
                  </a:solidFill>
                  <a:latin typeface="Helvetica" pitchFamily="2" charset="0"/>
                </a:endParaRPr>
              </a:p>
              <a:p>
                <a:endParaRPr lang="en-US" sz="1200" dirty="0">
                  <a:solidFill>
                    <a:prstClr val="black"/>
                  </a:solidFill>
                  <a:latin typeface="Helvetica" pitchFamily="2" charset="0"/>
                </a:endParaRPr>
              </a:p>
              <a:p>
                <a:endParaRPr lang="en-US" sz="1200" dirty="0">
                  <a:solidFill>
                    <a:prstClr val="black"/>
                  </a:solidFill>
                  <a:latin typeface="Helvetica" pitchFamily="2" charset="0"/>
                </a:endParaRPr>
              </a:p>
              <a:p>
                <a:endParaRPr lang="en-US" sz="1200" dirty="0">
                  <a:solidFill>
                    <a:prstClr val="black"/>
                  </a:solidFill>
                  <a:latin typeface="Helvetica" pitchFamily="2" charset="0"/>
                </a:endParaRPr>
              </a:p>
              <a:p>
                <a:endParaRPr lang="en-US" sz="1200" dirty="0">
                  <a:solidFill>
                    <a:prstClr val="black"/>
                  </a:solidFill>
                  <a:latin typeface="Helvetica" pitchFamily="2" charset="0"/>
                </a:endParaRPr>
              </a:p>
              <a:p>
                <a:endParaRPr lang="en-US" sz="1200" dirty="0">
                  <a:solidFill>
                    <a:prstClr val="black"/>
                  </a:solidFill>
                  <a:latin typeface="Helvetica" pitchFamily="2" charset="0"/>
                </a:endParaRPr>
              </a:p>
              <a:p>
                <a:endParaRPr lang="en-US" sz="1200" dirty="0">
                  <a:solidFill>
                    <a:prstClr val="black"/>
                  </a:solidFill>
                  <a:latin typeface="Helvetica" pitchFamily="2" charset="0"/>
                </a:endParaRPr>
              </a:p>
              <a:p>
                <a:endParaRPr lang="en-US" sz="1200" dirty="0">
                  <a:solidFill>
                    <a:prstClr val="black"/>
                  </a:solidFill>
                  <a:latin typeface="Helvetica" pitchFamily="2" charset="0"/>
                </a:endParaRPr>
              </a:p>
              <a:p>
                <a:endParaRPr lang="en-US" sz="1200" dirty="0">
                  <a:solidFill>
                    <a:prstClr val="black"/>
                  </a:solidFill>
                  <a:latin typeface="Helvetica" pitchFamily="2" charset="0"/>
                </a:endParaRPr>
              </a:p>
              <a:p>
                <a:endParaRPr lang="en-US" sz="1200" dirty="0">
                  <a:solidFill>
                    <a:prstClr val="black"/>
                  </a:solidFill>
                  <a:latin typeface="Helvetica" pitchFamily="2" charset="0"/>
                </a:endParaRPr>
              </a:p>
              <a:p>
                <a:endParaRPr lang="en-US" sz="1200" dirty="0">
                  <a:solidFill>
                    <a:prstClr val="black"/>
                  </a:solidFill>
                  <a:latin typeface="Helvetica" pitchFamily="2" charset="0"/>
                </a:endParaRPr>
              </a:p>
            </p:txBody>
          </p:sp>
          <p:cxnSp>
            <p:nvCxnSpPr>
              <p:cNvPr id="18" name="Straight Connector 17"/>
              <p:cNvCxnSpPr/>
              <p:nvPr/>
            </p:nvCxnSpPr>
            <p:spPr>
              <a:xfrm flipH="1" flipV="1">
                <a:off x="3659648" y="2157420"/>
                <a:ext cx="235020" cy="62247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3741581" y="2171074"/>
                <a:ext cx="1338421" cy="69066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a:stCxn id="483" idx="0"/>
              </p:cNvCxnSpPr>
              <p:nvPr/>
            </p:nvCxnSpPr>
            <p:spPr>
              <a:xfrm flipH="1" flipV="1">
                <a:off x="2438400" y="3048000"/>
                <a:ext cx="584024" cy="92366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a:stCxn id="484" idx="1"/>
              </p:cNvCxnSpPr>
              <p:nvPr/>
            </p:nvCxnSpPr>
            <p:spPr>
              <a:xfrm flipV="1">
                <a:off x="4030808" y="3076222"/>
                <a:ext cx="2192192" cy="90660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a:stCxn id="483" idx="7"/>
              </p:cNvCxnSpPr>
              <p:nvPr/>
            </p:nvCxnSpPr>
            <p:spPr>
              <a:xfrm flipV="1">
                <a:off x="3049365" y="3022600"/>
                <a:ext cx="650568" cy="96022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a:stCxn id="484" idx="0"/>
              </p:cNvCxnSpPr>
              <p:nvPr/>
            </p:nvCxnSpPr>
            <p:spPr>
              <a:xfrm flipV="1">
                <a:off x="4057749" y="3062111"/>
                <a:ext cx="824695" cy="90955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a:stCxn id="502" idx="0"/>
              </p:cNvCxnSpPr>
              <p:nvPr/>
            </p:nvCxnSpPr>
            <p:spPr>
              <a:xfrm flipH="1" flipV="1">
                <a:off x="2497667" y="3014133"/>
                <a:ext cx="2591682" cy="95753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a:stCxn id="503" idx="1"/>
              </p:cNvCxnSpPr>
              <p:nvPr/>
            </p:nvCxnSpPr>
            <p:spPr>
              <a:xfrm flipH="1" flipV="1">
                <a:off x="5029200" y="3048000"/>
                <a:ext cx="1064805" cy="93482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a:stCxn id="502" idx="7"/>
              </p:cNvCxnSpPr>
              <p:nvPr/>
            </p:nvCxnSpPr>
            <p:spPr>
              <a:xfrm flipH="1" flipV="1">
                <a:off x="3793067" y="2988733"/>
                <a:ext cx="1323223" cy="994094"/>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a:stCxn id="503" idx="0"/>
              </p:cNvCxnSpPr>
              <p:nvPr/>
            </p:nvCxnSpPr>
            <p:spPr>
              <a:xfrm flipV="1">
                <a:off x="6120946" y="2963333"/>
                <a:ext cx="313721" cy="100833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a:stCxn id="485" idx="0"/>
                <a:endCxn id="483" idx="4"/>
              </p:cNvCxnSpPr>
              <p:nvPr/>
            </p:nvCxnSpPr>
            <p:spPr>
              <a:xfrm flipV="1">
                <a:off x="3022424" y="4047868"/>
                <a:ext cx="0" cy="837172"/>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a:stCxn id="486" idx="0"/>
                <a:endCxn id="484" idx="4"/>
              </p:cNvCxnSpPr>
              <p:nvPr/>
            </p:nvCxnSpPr>
            <p:spPr>
              <a:xfrm flipV="1">
                <a:off x="4057749" y="4047868"/>
                <a:ext cx="0" cy="83820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a:stCxn id="504" idx="0"/>
                <a:endCxn id="502" idx="4"/>
              </p:cNvCxnSpPr>
              <p:nvPr/>
            </p:nvCxnSpPr>
            <p:spPr>
              <a:xfrm flipV="1">
                <a:off x="5089349" y="4047868"/>
                <a:ext cx="0" cy="838641"/>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a:stCxn id="505" idx="0"/>
                <a:endCxn id="503" idx="4"/>
              </p:cNvCxnSpPr>
              <p:nvPr/>
            </p:nvCxnSpPr>
            <p:spPr>
              <a:xfrm flipV="1">
                <a:off x="6120946" y="4047868"/>
                <a:ext cx="0" cy="837686"/>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a:stCxn id="529" idx="0"/>
                <a:endCxn id="527" idx="4"/>
              </p:cNvCxnSpPr>
              <p:nvPr/>
            </p:nvCxnSpPr>
            <p:spPr>
              <a:xfrm flipV="1">
                <a:off x="7154245" y="4047868"/>
                <a:ext cx="0" cy="83820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a:stCxn id="530" idx="0"/>
                <a:endCxn id="528" idx="4"/>
              </p:cNvCxnSpPr>
              <p:nvPr/>
            </p:nvCxnSpPr>
            <p:spPr>
              <a:xfrm flipV="1">
                <a:off x="8199534" y="4047868"/>
                <a:ext cx="722" cy="837172"/>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a:stCxn id="485" idx="7"/>
              </p:cNvCxnSpPr>
              <p:nvPr/>
            </p:nvCxnSpPr>
            <p:spPr>
              <a:xfrm flipV="1">
                <a:off x="3049365" y="4046841"/>
                <a:ext cx="981443" cy="84935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a:stCxn id="486" idx="1"/>
                <a:endCxn id="483" idx="5"/>
              </p:cNvCxnSpPr>
              <p:nvPr/>
            </p:nvCxnSpPr>
            <p:spPr>
              <a:xfrm flipH="1" flipV="1">
                <a:off x="3049365" y="4036709"/>
                <a:ext cx="981443" cy="86051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a:stCxn id="502" idx="5"/>
                <a:endCxn id="505" idx="1"/>
              </p:cNvCxnSpPr>
              <p:nvPr/>
            </p:nvCxnSpPr>
            <p:spPr>
              <a:xfrm>
                <a:off x="5116290" y="4036709"/>
                <a:ext cx="977715" cy="860004"/>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a:stCxn id="504" idx="7"/>
                <a:endCxn id="503" idx="3"/>
              </p:cNvCxnSpPr>
              <p:nvPr/>
            </p:nvCxnSpPr>
            <p:spPr>
              <a:xfrm flipV="1">
                <a:off x="5116290" y="4036709"/>
                <a:ext cx="977715" cy="860959"/>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a:stCxn id="527" idx="5"/>
                <a:endCxn id="530" idx="1"/>
              </p:cNvCxnSpPr>
              <p:nvPr/>
            </p:nvCxnSpPr>
            <p:spPr>
              <a:xfrm>
                <a:off x="7181186" y="4036709"/>
                <a:ext cx="991407" cy="85949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a:stCxn id="529" idx="7"/>
                <a:endCxn id="528" idx="3"/>
              </p:cNvCxnSpPr>
              <p:nvPr/>
            </p:nvCxnSpPr>
            <p:spPr>
              <a:xfrm flipV="1">
                <a:off x="7181186" y="4036709"/>
                <a:ext cx="992129" cy="86051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a:stCxn id="464" idx="3"/>
                <a:endCxn id="342" idx="0"/>
              </p:cNvCxnSpPr>
              <p:nvPr/>
            </p:nvCxnSpPr>
            <p:spPr>
              <a:xfrm flipH="1">
                <a:off x="555826" y="4951109"/>
                <a:ext cx="331633" cy="79301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a:stCxn id="464" idx="5"/>
              </p:cNvCxnSpPr>
              <p:nvPr/>
            </p:nvCxnSpPr>
            <p:spPr>
              <a:xfrm>
                <a:off x="941341" y="4951109"/>
                <a:ext cx="151911" cy="79301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a:stCxn id="466" idx="3"/>
                <a:endCxn id="344" idx="0"/>
              </p:cNvCxnSpPr>
              <p:nvPr/>
            </p:nvCxnSpPr>
            <p:spPr>
              <a:xfrm flipH="1">
                <a:off x="1620540" y="4950081"/>
                <a:ext cx="302244" cy="79404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a:stCxn id="466" idx="5"/>
              </p:cNvCxnSpPr>
              <p:nvPr/>
            </p:nvCxnSpPr>
            <p:spPr>
              <a:xfrm>
                <a:off x="1976666" y="4950081"/>
                <a:ext cx="165229" cy="79404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a:stCxn id="485" idx="3"/>
                <a:endCxn id="346" idx="0"/>
              </p:cNvCxnSpPr>
              <p:nvPr/>
            </p:nvCxnSpPr>
            <p:spPr>
              <a:xfrm flipH="1">
                <a:off x="2679306" y="4950081"/>
                <a:ext cx="316177" cy="79404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a:stCxn id="485" idx="5"/>
                <a:endCxn id="347" idx="0"/>
              </p:cNvCxnSpPr>
              <p:nvPr/>
            </p:nvCxnSpPr>
            <p:spPr>
              <a:xfrm>
                <a:off x="3049365" y="4950081"/>
                <a:ext cx="172130" cy="79404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a:stCxn id="486" idx="3"/>
                <a:endCxn id="348" idx="0"/>
              </p:cNvCxnSpPr>
              <p:nvPr/>
            </p:nvCxnSpPr>
            <p:spPr>
              <a:xfrm flipH="1">
                <a:off x="3744020" y="4951109"/>
                <a:ext cx="286788" cy="79301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a:stCxn id="486" idx="5"/>
                <a:endCxn id="349" idx="0"/>
              </p:cNvCxnSpPr>
              <p:nvPr/>
            </p:nvCxnSpPr>
            <p:spPr>
              <a:xfrm>
                <a:off x="4084690" y="4951109"/>
                <a:ext cx="186584" cy="79301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a:stCxn id="504" idx="3"/>
                <a:endCxn id="350" idx="0"/>
              </p:cNvCxnSpPr>
              <p:nvPr/>
            </p:nvCxnSpPr>
            <p:spPr>
              <a:xfrm flipH="1">
                <a:off x="4814045" y="4951550"/>
                <a:ext cx="248363" cy="792576"/>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a:stCxn id="504" idx="5"/>
                <a:endCxn id="351" idx="0"/>
              </p:cNvCxnSpPr>
              <p:nvPr/>
            </p:nvCxnSpPr>
            <p:spPr>
              <a:xfrm>
                <a:off x="5116290" y="4951550"/>
                <a:ext cx="239944" cy="792576"/>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a:stCxn id="505" idx="3"/>
                <a:endCxn id="352" idx="0"/>
              </p:cNvCxnSpPr>
              <p:nvPr/>
            </p:nvCxnSpPr>
            <p:spPr>
              <a:xfrm flipH="1">
                <a:off x="5878759" y="4950595"/>
                <a:ext cx="215246" cy="793531"/>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a:stCxn id="505" idx="5"/>
                <a:endCxn id="353" idx="0"/>
              </p:cNvCxnSpPr>
              <p:nvPr/>
            </p:nvCxnSpPr>
            <p:spPr>
              <a:xfrm>
                <a:off x="6147887" y="4950595"/>
                <a:ext cx="258126" cy="793531"/>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a:stCxn id="529" idx="3"/>
                <a:endCxn id="354" idx="0"/>
              </p:cNvCxnSpPr>
              <p:nvPr/>
            </p:nvCxnSpPr>
            <p:spPr>
              <a:xfrm flipH="1">
                <a:off x="6946578" y="4951109"/>
                <a:ext cx="180726" cy="79301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a:stCxn id="529" idx="5"/>
                <a:endCxn id="355" idx="0"/>
              </p:cNvCxnSpPr>
              <p:nvPr/>
            </p:nvCxnSpPr>
            <p:spPr>
              <a:xfrm>
                <a:off x="7181186" y="4951109"/>
                <a:ext cx="307581" cy="79301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a:stCxn id="530" idx="3"/>
                <a:endCxn id="356" idx="0"/>
              </p:cNvCxnSpPr>
              <p:nvPr/>
            </p:nvCxnSpPr>
            <p:spPr>
              <a:xfrm flipH="1">
                <a:off x="8011292" y="4950081"/>
                <a:ext cx="161301" cy="79404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a:stCxn id="530" idx="5"/>
                <a:endCxn id="357" idx="0"/>
              </p:cNvCxnSpPr>
              <p:nvPr/>
            </p:nvCxnSpPr>
            <p:spPr>
              <a:xfrm>
                <a:off x="8226475" y="4950081"/>
                <a:ext cx="312071" cy="79404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p:cNvCxnSpPr>
                <a:stCxn id="464" idx="0"/>
                <a:endCxn id="413" idx="4"/>
              </p:cNvCxnSpPr>
              <p:nvPr/>
            </p:nvCxnSpPr>
            <p:spPr>
              <a:xfrm flipV="1">
                <a:off x="914400" y="4046840"/>
                <a:ext cx="0" cy="83922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a:stCxn id="466" idx="0"/>
                <a:endCxn id="465" idx="4"/>
              </p:cNvCxnSpPr>
              <p:nvPr/>
            </p:nvCxnSpPr>
            <p:spPr>
              <a:xfrm flipV="1">
                <a:off x="1949725" y="4046840"/>
                <a:ext cx="0" cy="83820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a:stCxn id="464" idx="7"/>
                <a:endCxn id="465" idx="3"/>
              </p:cNvCxnSpPr>
              <p:nvPr/>
            </p:nvCxnSpPr>
            <p:spPr>
              <a:xfrm flipV="1">
                <a:off x="941341" y="4035681"/>
                <a:ext cx="981443" cy="861546"/>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a:stCxn id="466" idx="1"/>
                <a:endCxn id="413" idx="5"/>
              </p:cNvCxnSpPr>
              <p:nvPr/>
            </p:nvCxnSpPr>
            <p:spPr>
              <a:xfrm flipH="1" flipV="1">
                <a:off x="941341" y="4035681"/>
                <a:ext cx="981443" cy="86051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13" name="Oval 412"/>
              <p:cNvSpPr/>
              <p:nvPr/>
            </p:nvSpPr>
            <p:spPr>
              <a:xfrm>
                <a:off x="876300" y="397064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Helvetica" pitchFamily="2" charset="0"/>
                </a:endParaRPr>
              </a:p>
            </p:txBody>
          </p:sp>
          <p:sp>
            <p:nvSpPr>
              <p:cNvPr id="464" name="Oval 463"/>
              <p:cNvSpPr/>
              <p:nvPr/>
            </p:nvSpPr>
            <p:spPr>
              <a:xfrm>
                <a:off x="876300" y="48860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Helvetica" pitchFamily="2" charset="0"/>
                </a:endParaRPr>
              </a:p>
            </p:txBody>
          </p:sp>
          <p:sp>
            <p:nvSpPr>
              <p:cNvPr id="465" name="Oval 464"/>
              <p:cNvSpPr/>
              <p:nvPr/>
            </p:nvSpPr>
            <p:spPr>
              <a:xfrm>
                <a:off x="1911625" y="397064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Helvetica" pitchFamily="2" charset="0"/>
                </a:endParaRPr>
              </a:p>
            </p:txBody>
          </p:sp>
          <p:sp>
            <p:nvSpPr>
              <p:cNvPr id="466" name="Oval 465"/>
              <p:cNvSpPr/>
              <p:nvPr/>
            </p:nvSpPr>
            <p:spPr>
              <a:xfrm>
                <a:off x="1911625" y="488504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Helvetica" pitchFamily="2" charset="0"/>
                </a:endParaRPr>
              </a:p>
            </p:txBody>
          </p:sp>
          <p:sp>
            <p:nvSpPr>
              <p:cNvPr id="483" name="Oval 482"/>
              <p:cNvSpPr/>
              <p:nvPr/>
            </p:nvSpPr>
            <p:spPr>
              <a:xfrm>
                <a:off x="2984324" y="39716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Helvetica" pitchFamily="2" charset="0"/>
                </a:endParaRPr>
              </a:p>
            </p:txBody>
          </p:sp>
          <p:sp>
            <p:nvSpPr>
              <p:cNvPr id="484" name="Oval 483"/>
              <p:cNvSpPr/>
              <p:nvPr/>
            </p:nvSpPr>
            <p:spPr>
              <a:xfrm>
                <a:off x="4019649" y="39716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Helvetica" pitchFamily="2" charset="0"/>
                </a:endParaRPr>
              </a:p>
            </p:txBody>
          </p:sp>
          <p:sp>
            <p:nvSpPr>
              <p:cNvPr id="485" name="Oval 484"/>
              <p:cNvSpPr/>
              <p:nvPr/>
            </p:nvSpPr>
            <p:spPr>
              <a:xfrm>
                <a:off x="2984324" y="488504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Helvetica" pitchFamily="2" charset="0"/>
                </a:endParaRPr>
              </a:p>
            </p:txBody>
          </p:sp>
          <p:sp>
            <p:nvSpPr>
              <p:cNvPr id="486" name="Oval 485"/>
              <p:cNvSpPr/>
              <p:nvPr/>
            </p:nvSpPr>
            <p:spPr>
              <a:xfrm>
                <a:off x="4019649" y="48860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Helvetica" pitchFamily="2" charset="0"/>
                </a:endParaRPr>
              </a:p>
            </p:txBody>
          </p:sp>
          <p:sp>
            <p:nvSpPr>
              <p:cNvPr id="502" name="Oval 501"/>
              <p:cNvSpPr/>
              <p:nvPr/>
            </p:nvSpPr>
            <p:spPr>
              <a:xfrm>
                <a:off x="5051249" y="39716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Helvetica" pitchFamily="2" charset="0"/>
                </a:endParaRPr>
              </a:p>
            </p:txBody>
          </p:sp>
          <p:sp>
            <p:nvSpPr>
              <p:cNvPr id="503" name="Oval 502"/>
              <p:cNvSpPr/>
              <p:nvPr/>
            </p:nvSpPr>
            <p:spPr>
              <a:xfrm>
                <a:off x="6082846" y="39716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Helvetica" pitchFamily="2" charset="0"/>
                </a:endParaRPr>
              </a:p>
            </p:txBody>
          </p:sp>
          <p:sp>
            <p:nvSpPr>
              <p:cNvPr id="504" name="Oval 503"/>
              <p:cNvSpPr/>
              <p:nvPr/>
            </p:nvSpPr>
            <p:spPr>
              <a:xfrm>
                <a:off x="5051249" y="4886509"/>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Helvetica" pitchFamily="2" charset="0"/>
                </a:endParaRPr>
              </a:p>
            </p:txBody>
          </p:sp>
          <p:sp>
            <p:nvSpPr>
              <p:cNvPr id="505" name="Oval 504"/>
              <p:cNvSpPr/>
              <p:nvPr/>
            </p:nvSpPr>
            <p:spPr>
              <a:xfrm>
                <a:off x="6082846" y="4885554"/>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Helvetica" pitchFamily="2" charset="0"/>
                </a:endParaRPr>
              </a:p>
            </p:txBody>
          </p:sp>
          <p:sp>
            <p:nvSpPr>
              <p:cNvPr id="527" name="Oval 526"/>
              <p:cNvSpPr/>
              <p:nvPr/>
            </p:nvSpPr>
            <p:spPr>
              <a:xfrm>
                <a:off x="7116145" y="39716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Helvetica" pitchFamily="2" charset="0"/>
                </a:endParaRPr>
              </a:p>
            </p:txBody>
          </p:sp>
          <p:sp>
            <p:nvSpPr>
              <p:cNvPr id="528" name="Oval 527"/>
              <p:cNvSpPr/>
              <p:nvPr/>
            </p:nvSpPr>
            <p:spPr>
              <a:xfrm>
                <a:off x="8162156" y="39716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Helvetica" pitchFamily="2" charset="0"/>
                </a:endParaRPr>
              </a:p>
            </p:txBody>
          </p:sp>
          <p:sp>
            <p:nvSpPr>
              <p:cNvPr id="529" name="Oval 528"/>
              <p:cNvSpPr/>
              <p:nvPr/>
            </p:nvSpPr>
            <p:spPr>
              <a:xfrm>
                <a:off x="7116145" y="48860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Helvetica" pitchFamily="2" charset="0"/>
                </a:endParaRPr>
              </a:p>
            </p:txBody>
          </p:sp>
          <p:sp>
            <p:nvSpPr>
              <p:cNvPr id="530" name="Oval 529"/>
              <p:cNvSpPr/>
              <p:nvPr/>
            </p:nvSpPr>
            <p:spPr>
              <a:xfrm>
                <a:off x="8161434" y="488504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Helvetica" pitchFamily="2" charset="0"/>
                </a:endParaRPr>
              </a:p>
            </p:txBody>
          </p:sp>
          <p:pic>
            <p:nvPicPr>
              <p:cNvPr id="342" name="Picture 341" descr="server-gray.png"/>
              <p:cNvPicPr>
                <a:picLocks noChangeAspect="1"/>
              </p:cNvPicPr>
              <p:nvPr/>
            </p:nvPicPr>
            <p:blipFill>
              <a:blip r:embed="rId5" cstate="print"/>
              <a:stretch>
                <a:fillRect/>
              </a:stretch>
            </p:blipFill>
            <p:spPr>
              <a:xfrm>
                <a:off x="367583" y="5744126"/>
                <a:ext cx="376485" cy="400774"/>
              </a:xfrm>
              <a:prstGeom prst="rect">
                <a:avLst/>
              </a:prstGeom>
            </p:spPr>
          </p:pic>
          <p:pic>
            <p:nvPicPr>
              <p:cNvPr id="343" name="Picture 342" descr="server-gray.png"/>
              <p:cNvPicPr>
                <a:picLocks noChangeAspect="1"/>
              </p:cNvPicPr>
              <p:nvPr/>
            </p:nvPicPr>
            <p:blipFill>
              <a:blip r:embed="rId5" cstate="print"/>
              <a:stretch>
                <a:fillRect/>
              </a:stretch>
            </p:blipFill>
            <p:spPr>
              <a:xfrm>
                <a:off x="909772" y="5744126"/>
                <a:ext cx="376485" cy="400774"/>
              </a:xfrm>
              <a:prstGeom prst="rect">
                <a:avLst/>
              </a:prstGeom>
            </p:spPr>
          </p:pic>
          <p:pic>
            <p:nvPicPr>
              <p:cNvPr id="344" name="Picture 343" descr="server-gray.png"/>
              <p:cNvPicPr>
                <a:picLocks noChangeAspect="1"/>
              </p:cNvPicPr>
              <p:nvPr/>
            </p:nvPicPr>
            <p:blipFill>
              <a:blip r:embed="rId5" cstate="print"/>
              <a:stretch>
                <a:fillRect/>
              </a:stretch>
            </p:blipFill>
            <p:spPr>
              <a:xfrm>
                <a:off x="1432297" y="5744126"/>
                <a:ext cx="376485" cy="400774"/>
              </a:xfrm>
              <a:prstGeom prst="rect">
                <a:avLst/>
              </a:prstGeom>
            </p:spPr>
          </p:pic>
          <p:pic>
            <p:nvPicPr>
              <p:cNvPr id="345" name="Picture 344" descr="server-gray.png"/>
              <p:cNvPicPr>
                <a:picLocks noChangeAspect="1"/>
              </p:cNvPicPr>
              <p:nvPr/>
            </p:nvPicPr>
            <p:blipFill>
              <a:blip r:embed="rId5" cstate="print"/>
              <a:stretch>
                <a:fillRect/>
              </a:stretch>
            </p:blipFill>
            <p:spPr>
              <a:xfrm>
                <a:off x="1959551" y="5744126"/>
                <a:ext cx="376485" cy="400774"/>
              </a:xfrm>
              <a:prstGeom prst="rect">
                <a:avLst/>
              </a:prstGeom>
            </p:spPr>
          </p:pic>
          <p:pic>
            <p:nvPicPr>
              <p:cNvPr id="346" name="Picture 345" descr="server-gray.png"/>
              <p:cNvPicPr>
                <a:picLocks noChangeAspect="1"/>
              </p:cNvPicPr>
              <p:nvPr/>
            </p:nvPicPr>
            <p:blipFill>
              <a:blip r:embed="rId5" cstate="print"/>
              <a:stretch>
                <a:fillRect/>
              </a:stretch>
            </p:blipFill>
            <p:spPr>
              <a:xfrm>
                <a:off x="2491063" y="5744126"/>
                <a:ext cx="376485" cy="400774"/>
              </a:xfrm>
              <a:prstGeom prst="rect">
                <a:avLst/>
              </a:prstGeom>
            </p:spPr>
          </p:pic>
          <p:pic>
            <p:nvPicPr>
              <p:cNvPr id="347" name="Picture 346" descr="server-gray.png"/>
              <p:cNvPicPr>
                <a:picLocks noChangeAspect="1"/>
              </p:cNvPicPr>
              <p:nvPr/>
            </p:nvPicPr>
            <p:blipFill>
              <a:blip r:embed="rId5" cstate="print"/>
              <a:stretch>
                <a:fillRect/>
              </a:stretch>
            </p:blipFill>
            <p:spPr>
              <a:xfrm>
                <a:off x="3033252" y="5744126"/>
                <a:ext cx="376485" cy="400774"/>
              </a:xfrm>
              <a:prstGeom prst="rect">
                <a:avLst/>
              </a:prstGeom>
            </p:spPr>
          </p:pic>
          <p:pic>
            <p:nvPicPr>
              <p:cNvPr id="348" name="Picture 347" descr="server-gray.png"/>
              <p:cNvPicPr>
                <a:picLocks noChangeAspect="1"/>
              </p:cNvPicPr>
              <p:nvPr/>
            </p:nvPicPr>
            <p:blipFill>
              <a:blip r:embed="rId5" cstate="print"/>
              <a:stretch>
                <a:fillRect/>
              </a:stretch>
            </p:blipFill>
            <p:spPr>
              <a:xfrm>
                <a:off x="3555777" y="5744126"/>
                <a:ext cx="376485" cy="400774"/>
              </a:xfrm>
              <a:prstGeom prst="rect">
                <a:avLst/>
              </a:prstGeom>
            </p:spPr>
          </p:pic>
          <p:pic>
            <p:nvPicPr>
              <p:cNvPr id="349" name="Picture 348" descr="server-gray.png"/>
              <p:cNvPicPr>
                <a:picLocks noChangeAspect="1"/>
              </p:cNvPicPr>
              <p:nvPr/>
            </p:nvPicPr>
            <p:blipFill>
              <a:blip r:embed="rId5" cstate="print"/>
              <a:stretch>
                <a:fillRect/>
              </a:stretch>
            </p:blipFill>
            <p:spPr>
              <a:xfrm>
                <a:off x="4083031" y="5744126"/>
                <a:ext cx="376485" cy="400774"/>
              </a:xfrm>
              <a:prstGeom prst="rect">
                <a:avLst/>
              </a:prstGeom>
            </p:spPr>
          </p:pic>
          <p:pic>
            <p:nvPicPr>
              <p:cNvPr id="350" name="Picture 349" descr="server-gray.png"/>
              <p:cNvPicPr>
                <a:picLocks noChangeAspect="1"/>
              </p:cNvPicPr>
              <p:nvPr/>
            </p:nvPicPr>
            <p:blipFill>
              <a:blip r:embed="rId5" cstate="print"/>
              <a:stretch>
                <a:fillRect/>
              </a:stretch>
            </p:blipFill>
            <p:spPr>
              <a:xfrm>
                <a:off x="4625802" y="5744126"/>
                <a:ext cx="376485" cy="400774"/>
              </a:xfrm>
              <a:prstGeom prst="rect">
                <a:avLst/>
              </a:prstGeom>
            </p:spPr>
          </p:pic>
          <p:pic>
            <p:nvPicPr>
              <p:cNvPr id="351" name="Picture 350" descr="server-gray.png"/>
              <p:cNvPicPr>
                <a:picLocks noChangeAspect="1"/>
              </p:cNvPicPr>
              <p:nvPr/>
            </p:nvPicPr>
            <p:blipFill>
              <a:blip r:embed="rId5" cstate="print"/>
              <a:stretch>
                <a:fillRect/>
              </a:stretch>
            </p:blipFill>
            <p:spPr>
              <a:xfrm>
                <a:off x="5167991" y="5744126"/>
                <a:ext cx="376485" cy="400774"/>
              </a:xfrm>
              <a:prstGeom prst="rect">
                <a:avLst/>
              </a:prstGeom>
            </p:spPr>
          </p:pic>
          <p:pic>
            <p:nvPicPr>
              <p:cNvPr id="352" name="Picture 351" descr="server-gray.png"/>
              <p:cNvPicPr>
                <a:picLocks noChangeAspect="1"/>
              </p:cNvPicPr>
              <p:nvPr/>
            </p:nvPicPr>
            <p:blipFill>
              <a:blip r:embed="rId5" cstate="print"/>
              <a:stretch>
                <a:fillRect/>
              </a:stretch>
            </p:blipFill>
            <p:spPr>
              <a:xfrm>
                <a:off x="5690516" y="5744126"/>
                <a:ext cx="376485" cy="400774"/>
              </a:xfrm>
              <a:prstGeom prst="rect">
                <a:avLst/>
              </a:prstGeom>
            </p:spPr>
          </p:pic>
          <p:pic>
            <p:nvPicPr>
              <p:cNvPr id="353" name="Picture 352" descr="server-gray.png"/>
              <p:cNvPicPr>
                <a:picLocks noChangeAspect="1"/>
              </p:cNvPicPr>
              <p:nvPr/>
            </p:nvPicPr>
            <p:blipFill>
              <a:blip r:embed="rId5" cstate="print"/>
              <a:stretch>
                <a:fillRect/>
              </a:stretch>
            </p:blipFill>
            <p:spPr>
              <a:xfrm>
                <a:off x="6217770" y="5744126"/>
                <a:ext cx="376485" cy="400774"/>
              </a:xfrm>
              <a:prstGeom prst="rect">
                <a:avLst/>
              </a:prstGeom>
            </p:spPr>
          </p:pic>
          <p:pic>
            <p:nvPicPr>
              <p:cNvPr id="354" name="Picture 353" descr="server-gray.png"/>
              <p:cNvPicPr>
                <a:picLocks noChangeAspect="1"/>
              </p:cNvPicPr>
              <p:nvPr/>
            </p:nvPicPr>
            <p:blipFill>
              <a:blip r:embed="rId5" cstate="print"/>
              <a:stretch>
                <a:fillRect/>
              </a:stretch>
            </p:blipFill>
            <p:spPr>
              <a:xfrm>
                <a:off x="6758335" y="5744126"/>
                <a:ext cx="376485" cy="400774"/>
              </a:xfrm>
              <a:prstGeom prst="rect">
                <a:avLst/>
              </a:prstGeom>
            </p:spPr>
          </p:pic>
          <p:pic>
            <p:nvPicPr>
              <p:cNvPr id="355" name="Picture 354" descr="server-gray.png"/>
              <p:cNvPicPr>
                <a:picLocks noChangeAspect="1"/>
              </p:cNvPicPr>
              <p:nvPr/>
            </p:nvPicPr>
            <p:blipFill>
              <a:blip r:embed="rId5" cstate="print"/>
              <a:stretch>
                <a:fillRect/>
              </a:stretch>
            </p:blipFill>
            <p:spPr>
              <a:xfrm>
                <a:off x="7300524" y="5744126"/>
                <a:ext cx="376485" cy="400774"/>
              </a:xfrm>
              <a:prstGeom prst="rect">
                <a:avLst/>
              </a:prstGeom>
            </p:spPr>
          </p:pic>
          <p:pic>
            <p:nvPicPr>
              <p:cNvPr id="356" name="Picture 355" descr="server-gray.png"/>
              <p:cNvPicPr>
                <a:picLocks noChangeAspect="1"/>
              </p:cNvPicPr>
              <p:nvPr/>
            </p:nvPicPr>
            <p:blipFill>
              <a:blip r:embed="rId5" cstate="print"/>
              <a:stretch>
                <a:fillRect/>
              </a:stretch>
            </p:blipFill>
            <p:spPr>
              <a:xfrm>
                <a:off x="7823049" y="5744126"/>
                <a:ext cx="376485" cy="400774"/>
              </a:xfrm>
              <a:prstGeom prst="rect">
                <a:avLst/>
              </a:prstGeom>
            </p:spPr>
          </p:pic>
          <p:pic>
            <p:nvPicPr>
              <p:cNvPr id="357" name="Picture 356" descr="server-gray.png"/>
              <p:cNvPicPr>
                <a:picLocks noChangeAspect="1"/>
              </p:cNvPicPr>
              <p:nvPr/>
            </p:nvPicPr>
            <p:blipFill>
              <a:blip r:embed="rId5" cstate="print"/>
              <a:stretch>
                <a:fillRect/>
              </a:stretch>
            </p:blipFill>
            <p:spPr>
              <a:xfrm>
                <a:off x="8350303" y="5744126"/>
                <a:ext cx="376485" cy="400774"/>
              </a:xfrm>
              <a:prstGeom prst="rect">
                <a:avLst/>
              </a:prstGeom>
            </p:spPr>
          </p:pic>
          <p:pic>
            <p:nvPicPr>
              <p:cNvPr id="620" name="Picture 6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163" y="4743524"/>
                <a:ext cx="752474" cy="361288"/>
              </a:xfrm>
              <a:prstGeom prst="rect">
                <a:avLst/>
              </a:prstGeom>
            </p:spPr>
          </p:pic>
          <p:pic>
            <p:nvPicPr>
              <p:cNvPr id="621" name="Picture 6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3488" y="4743965"/>
                <a:ext cx="752474" cy="361288"/>
              </a:xfrm>
              <a:prstGeom prst="rect">
                <a:avLst/>
              </a:prstGeom>
            </p:spPr>
          </p:pic>
          <p:pic>
            <p:nvPicPr>
              <p:cNvPr id="624" name="Picture 6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46187" y="4742496"/>
                <a:ext cx="752474" cy="361288"/>
              </a:xfrm>
              <a:prstGeom prst="rect">
                <a:avLst/>
              </a:prstGeom>
            </p:spPr>
          </p:pic>
          <p:pic>
            <p:nvPicPr>
              <p:cNvPr id="625" name="Picture 6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81512" y="4743524"/>
                <a:ext cx="752474" cy="361288"/>
              </a:xfrm>
              <a:prstGeom prst="rect">
                <a:avLst/>
              </a:prstGeom>
            </p:spPr>
          </p:pic>
          <p:pic>
            <p:nvPicPr>
              <p:cNvPr id="627" name="Picture 6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3112" y="4743524"/>
                <a:ext cx="752474" cy="361288"/>
              </a:xfrm>
              <a:prstGeom prst="rect">
                <a:avLst/>
              </a:prstGeom>
            </p:spPr>
          </p:pic>
          <p:pic>
            <p:nvPicPr>
              <p:cNvPr id="629" name="Picture 6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4709" y="4743524"/>
                <a:ext cx="752474" cy="361288"/>
              </a:xfrm>
              <a:prstGeom prst="rect">
                <a:avLst/>
              </a:prstGeom>
            </p:spPr>
          </p:pic>
          <p:pic>
            <p:nvPicPr>
              <p:cNvPr id="632" name="Picture 6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8008" y="4743965"/>
                <a:ext cx="752474" cy="361288"/>
              </a:xfrm>
              <a:prstGeom prst="rect">
                <a:avLst/>
              </a:prstGeom>
            </p:spPr>
          </p:pic>
          <p:pic>
            <p:nvPicPr>
              <p:cNvPr id="633" name="Picture 6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23049" y="4743965"/>
                <a:ext cx="752474" cy="361288"/>
              </a:xfrm>
              <a:prstGeom prst="rect">
                <a:avLst/>
              </a:prstGeom>
            </p:spPr>
          </p:pic>
          <p:cxnSp>
            <p:nvCxnSpPr>
              <p:cNvPr id="143" name="Straight Connector 142"/>
              <p:cNvCxnSpPr/>
              <p:nvPr/>
            </p:nvCxnSpPr>
            <p:spPr>
              <a:xfrm flipV="1">
                <a:off x="2565400" y="2171074"/>
                <a:ext cx="1094248" cy="69147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endCxn id="413" idx="0"/>
              </p:cNvCxnSpPr>
              <p:nvPr/>
            </p:nvCxnSpPr>
            <p:spPr>
              <a:xfrm flipH="1">
                <a:off x="914400" y="2954867"/>
                <a:ext cx="1481667" cy="1015773"/>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endCxn id="465" idx="1"/>
              </p:cNvCxnSpPr>
              <p:nvPr/>
            </p:nvCxnSpPr>
            <p:spPr>
              <a:xfrm flipH="1">
                <a:off x="1922784" y="2991556"/>
                <a:ext cx="4342549" cy="990243"/>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endCxn id="465" idx="0"/>
              </p:cNvCxnSpPr>
              <p:nvPr/>
            </p:nvCxnSpPr>
            <p:spPr>
              <a:xfrm flipH="1">
                <a:off x="1949725" y="2971800"/>
                <a:ext cx="2927075" cy="99884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413" idx="7"/>
              </p:cNvCxnSpPr>
              <p:nvPr/>
            </p:nvCxnSpPr>
            <p:spPr>
              <a:xfrm flipV="1">
                <a:off x="941341" y="2980267"/>
                <a:ext cx="2690859" cy="1001532"/>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H="1" flipV="1">
                <a:off x="3891790" y="2116456"/>
                <a:ext cx="2509010" cy="779144"/>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stCxn id="527" idx="0"/>
              </p:cNvCxnSpPr>
              <p:nvPr/>
            </p:nvCxnSpPr>
            <p:spPr>
              <a:xfrm flipH="1" flipV="1">
                <a:off x="2633133" y="2971800"/>
                <a:ext cx="4521112" cy="99986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528" idx="0"/>
              </p:cNvCxnSpPr>
              <p:nvPr/>
            </p:nvCxnSpPr>
            <p:spPr>
              <a:xfrm flipH="1" flipV="1">
                <a:off x="6491111" y="3005667"/>
                <a:ext cx="1709145" cy="966001"/>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stCxn id="528" idx="1"/>
              </p:cNvCxnSpPr>
              <p:nvPr/>
            </p:nvCxnSpPr>
            <p:spPr>
              <a:xfrm flipH="1" flipV="1">
                <a:off x="5105400" y="2963333"/>
                <a:ext cx="3067915" cy="1019494"/>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stCxn id="527" idx="7"/>
              </p:cNvCxnSpPr>
              <p:nvPr/>
            </p:nvCxnSpPr>
            <p:spPr>
              <a:xfrm flipH="1" flipV="1">
                <a:off x="3886200" y="2971800"/>
                <a:ext cx="3294986" cy="101102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pic>
            <p:nvPicPr>
              <p:cNvPr id="193" name="Picture 1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163" y="3829124"/>
                <a:ext cx="752474" cy="361288"/>
              </a:xfrm>
              <a:prstGeom prst="rect">
                <a:avLst/>
              </a:prstGeom>
            </p:spPr>
          </p:pic>
          <p:pic>
            <p:nvPicPr>
              <p:cNvPr id="194" name="Picture 19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3488" y="3829124"/>
                <a:ext cx="752474" cy="361288"/>
              </a:xfrm>
              <a:prstGeom prst="rect">
                <a:avLst/>
              </a:prstGeom>
            </p:spPr>
          </p:pic>
          <p:pic>
            <p:nvPicPr>
              <p:cNvPr id="195" name="Picture 19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46187" y="3829124"/>
                <a:ext cx="752474" cy="361288"/>
              </a:xfrm>
              <a:prstGeom prst="rect">
                <a:avLst/>
              </a:prstGeom>
            </p:spPr>
          </p:pic>
          <p:pic>
            <p:nvPicPr>
              <p:cNvPr id="196" name="Picture 19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81512" y="3829124"/>
                <a:ext cx="752474" cy="361288"/>
              </a:xfrm>
              <a:prstGeom prst="rect">
                <a:avLst/>
              </a:prstGeom>
            </p:spPr>
          </p:pic>
          <p:pic>
            <p:nvPicPr>
              <p:cNvPr id="197" name="Picture 19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3112" y="3829124"/>
                <a:ext cx="752474" cy="361288"/>
              </a:xfrm>
              <a:prstGeom prst="rect">
                <a:avLst/>
              </a:prstGeom>
            </p:spPr>
          </p:pic>
          <p:pic>
            <p:nvPicPr>
              <p:cNvPr id="198" name="Picture 19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4709" y="3828096"/>
                <a:ext cx="752474" cy="361288"/>
              </a:xfrm>
              <a:prstGeom prst="rect">
                <a:avLst/>
              </a:prstGeom>
            </p:spPr>
          </p:pic>
          <p:pic>
            <p:nvPicPr>
              <p:cNvPr id="199" name="Picture 19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8008" y="3829124"/>
                <a:ext cx="752474" cy="361288"/>
              </a:xfrm>
              <a:prstGeom prst="rect">
                <a:avLst/>
              </a:prstGeom>
            </p:spPr>
          </p:pic>
          <p:pic>
            <p:nvPicPr>
              <p:cNvPr id="200" name="Picture 19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24019" y="3829124"/>
                <a:ext cx="752474" cy="361288"/>
              </a:xfrm>
              <a:prstGeom prst="rect">
                <a:avLst/>
              </a:prstGeom>
            </p:spPr>
          </p:pic>
        </p:grpSp>
        <p:pic>
          <p:nvPicPr>
            <p:cNvPr id="22" name="Picture 21"/>
            <p:cNvPicPr>
              <a:picLocks noChangeAspect="1"/>
            </p:cNvPicPr>
            <p:nvPr/>
          </p:nvPicPr>
          <p:blipFill>
            <a:blip r:embed="rId7"/>
            <a:stretch>
              <a:fillRect/>
            </a:stretch>
          </p:blipFill>
          <p:spPr>
            <a:xfrm>
              <a:off x="3274308" y="1801491"/>
              <a:ext cx="916692" cy="609600"/>
            </a:xfrm>
            <a:prstGeom prst="rect">
              <a:avLst/>
            </a:prstGeom>
          </p:spPr>
        </p:pic>
        <p:grpSp>
          <p:nvGrpSpPr>
            <p:cNvPr id="31" name="Group 30"/>
            <p:cNvGrpSpPr/>
            <p:nvPr/>
          </p:nvGrpSpPr>
          <p:grpSpPr>
            <a:xfrm>
              <a:off x="2667000" y="2133600"/>
              <a:ext cx="3810000" cy="762000"/>
              <a:chOff x="2667000" y="2133600"/>
              <a:chExt cx="3810000" cy="762000"/>
            </a:xfrm>
          </p:grpSpPr>
          <p:cxnSp>
            <p:nvCxnSpPr>
              <p:cNvPr id="133" name="Straight Connector 132"/>
              <p:cNvCxnSpPr/>
              <p:nvPr/>
            </p:nvCxnSpPr>
            <p:spPr>
              <a:xfrm flipV="1">
                <a:off x="2667000" y="2133600"/>
                <a:ext cx="2362200" cy="76200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3962400" y="2133600"/>
                <a:ext cx="1295400" cy="68580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5105400" y="2133600"/>
                <a:ext cx="228600" cy="68580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flipV="1">
                <a:off x="5410200" y="2133600"/>
                <a:ext cx="1066800" cy="76200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0" name="Picture 129"/>
            <p:cNvPicPr>
              <a:picLocks noChangeAspect="1"/>
            </p:cNvPicPr>
            <p:nvPr/>
          </p:nvPicPr>
          <p:blipFill>
            <a:blip r:embed="rId7"/>
            <a:stretch>
              <a:fillRect/>
            </a:stretch>
          </p:blipFill>
          <p:spPr>
            <a:xfrm>
              <a:off x="4798308" y="1809750"/>
              <a:ext cx="916692" cy="609600"/>
            </a:xfrm>
            <a:prstGeom prst="rect">
              <a:avLst/>
            </a:prstGeom>
          </p:spPr>
        </p:pic>
        <p:pic>
          <p:nvPicPr>
            <p:cNvPr id="124" name="Picture 1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7726" y="2743200"/>
              <a:ext cx="752474" cy="361288"/>
            </a:xfrm>
            <a:prstGeom prst="rect">
              <a:avLst/>
            </a:prstGeom>
          </p:spPr>
        </p:pic>
        <p:pic>
          <p:nvPicPr>
            <p:cNvPr id="131" name="Picture 1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38526" y="2743200"/>
              <a:ext cx="752474" cy="361288"/>
            </a:xfrm>
            <a:prstGeom prst="rect">
              <a:avLst/>
            </a:prstGeom>
          </p:spPr>
        </p:pic>
        <p:pic>
          <p:nvPicPr>
            <p:cNvPr id="123" name="Picture 1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9326" y="2743200"/>
              <a:ext cx="752474" cy="361288"/>
            </a:xfrm>
            <a:prstGeom prst="rect">
              <a:avLst/>
            </a:prstGeom>
          </p:spPr>
        </p:pic>
        <p:pic>
          <p:nvPicPr>
            <p:cNvPr id="132" name="Picture 1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3126" y="2743200"/>
              <a:ext cx="752474" cy="361288"/>
            </a:xfrm>
            <a:prstGeom prst="rect">
              <a:avLst/>
            </a:prstGeom>
          </p:spPr>
        </p:pic>
      </p:grpSp>
      <p:cxnSp>
        <p:nvCxnSpPr>
          <p:cNvPr id="3" name="Straight Connector 2"/>
          <p:cNvCxnSpPr>
            <a:stCxn id="4" idx="1"/>
            <a:endCxn id="547" idx="0"/>
          </p:cNvCxnSpPr>
          <p:nvPr/>
        </p:nvCxnSpPr>
        <p:spPr>
          <a:xfrm>
            <a:off x="6096000" y="2132478"/>
            <a:ext cx="0" cy="52959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9" name="TextBox 128"/>
          <p:cNvSpPr txBox="1"/>
          <p:nvPr/>
        </p:nvSpPr>
        <p:spPr>
          <a:xfrm>
            <a:off x="4495800" y="304801"/>
            <a:ext cx="3429000" cy="130805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a:solidFill>
                  <a:prstClr val="white"/>
                </a:solidFill>
                <a:latin typeface="Helvetica" pitchFamily="2" charset="0"/>
                <a:cs typeface="Verdana"/>
              </a:rPr>
              <a:t>100Kbps–100Mbps links</a:t>
            </a:r>
          </a:p>
          <a:p>
            <a:pPr algn="ctr"/>
            <a:endParaRPr lang="en-US" sz="700" dirty="0">
              <a:solidFill>
                <a:prstClr val="white"/>
              </a:solidFill>
              <a:latin typeface="Helvetica" pitchFamily="2" charset="0"/>
              <a:cs typeface="Verdana"/>
            </a:endParaRPr>
          </a:p>
          <a:p>
            <a:pPr algn="ctr"/>
            <a:r>
              <a:rPr lang="en-US" sz="2400" dirty="0">
                <a:solidFill>
                  <a:prstClr val="white"/>
                </a:solidFill>
                <a:latin typeface="Helvetica" pitchFamily="2" charset="0"/>
                <a:cs typeface="Verdana"/>
              </a:rPr>
              <a:t>~100ms latency</a:t>
            </a:r>
          </a:p>
        </p:txBody>
      </p:sp>
      <p:sp>
        <p:nvSpPr>
          <p:cNvPr id="135" name="TextBox 134"/>
          <p:cNvSpPr txBox="1"/>
          <p:nvPr/>
        </p:nvSpPr>
        <p:spPr>
          <a:xfrm>
            <a:off x="4495800" y="3328482"/>
            <a:ext cx="3429000" cy="93871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a:solidFill>
                  <a:prstClr val="white"/>
                </a:solidFill>
                <a:latin typeface="Helvetica" pitchFamily="2" charset="0"/>
                <a:cs typeface="Verdana"/>
              </a:rPr>
              <a:t>10–100Gbps links</a:t>
            </a:r>
          </a:p>
          <a:p>
            <a:pPr algn="ctr"/>
            <a:endParaRPr lang="en-US" sz="700" dirty="0">
              <a:solidFill>
                <a:prstClr val="white"/>
              </a:solidFill>
              <a:latin typeface="Helvetica" pitchFamily="2" charset="0"/>
              <a:cs typeface="Verdana"/>
            </a:endParaRPr>
          </a:p>
          <a:p>
            <a:pPr algn="ctr"/>
            <a:r>
              <a:rPr lang="en-US" sz="2400" dirty="0">
                <a:solidFill>
                  <a:prstClr val="white"/>
                </a:solidFill>
                <a:latin typeface="Helvetica" pitchFamily="2" charset="0"/>
                <a:cs typeface="Verdana"/>
              </a:rPr>
              <a:t>~10–100μs latency</a:t>
            </a:r>
          </a:p>
        </p:txBody>
      </p:sp>
      <p:sp>
        <p:nvSpPr>
          <p:cNvPr id="127" name="Title 3"/>
          <p:cNvSpPr txBox="1">
            <a:spLocks/>
          </p:cNvSpPr>
          <p:nvPr/>
        </p:nvSpPr>
        <p:spPr>
          <a:xfrm>
            <a:off x="7848600" y="76201"/>
            <a:ext cx="2895600" cy="13620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prstClr val="black"/>
                </a:solidFill>
                <a:latin typeface="Helvetica" pitchFamily="2" charset="0"/>
              </a:rPr>
              <a:t>Transport </a:t>
            </a:r>
            <a:br>
              <a:rPr lang="en-US" sz="3200" dirty="0">
                <a:solidFill>
                  <a:prstClr val="black"/>
                </a:solidFill>
                <a:latin typeface="Helvetica" pitchFamily="2" charset="0"/>
              </a:rPr>
            </a:br>
            <a:r>
              <a:rPr lang="en-US" sz="3200" dirty="0">
                <a:solidFill>
                  <a:srgbClr val="BD0811"/>
                </a:solidFill>
                <a:latin typeface="Helvetica" pitchFamily="2" charset="0"/>
              </a:rPr>
              <a:t>inside </a:t>
            </a:r>
            <a:r>
              <a:rPr lang="en-US" sz="3200" dirty="0">
                <a:solidFill>
                  <a:prstClr val="black"/>
                </a:solidFill>
                <a:latin typeface="Helvetica" pitchFamily="2" charset="0"/>
              </a:rPr>
              <a:t>the DC</a:t>
            </a:r>
            <a:br>
              <a:rPr lang="en-US" sz="3200" dirty="0">
                <a:solidFill>
                  <a:prstClr val="black"/>
                </a:solidFill>
                <a:latin typeface="Helvetica" pitchFamily="2" charset="0"/>
              </a:rPr>
            </a:br>
            <a:br>
              <a:rPr lang="en-US" sz="3200" dirty="0">
                <a:solidFill>
                  <a:prstClr val="black"/>
                </a:solidFill>
                <a:latin typeface="Helvetica" pitchFamily="2" charset="0"/>
              </a:rPr>
            </a:br>
            <a:endParaRPr lang="en-US" sz="1400" dirty="0">
              <a:solidFill>
                <a:prstClr val="black"/>
              </a:solidFill>
              <a:latin typeface="Helvetica" pitchFamily="2" charset="0"/>
            </a:endParaRPr>
          </a:p>
        </p:txBody>
      </p:sp>
    </p:spTree>
    <p:custDataLst>
      <p:tags r:id="rId1"/>
    </p:custDataLst>
    <p:extLst>
      <p:ext uri="{BB962C8B-B14F-4D97-AF65-F5344CB8AC3E}">
        <p14:creationId xmlns:p14="http://schemas.microsoft.com/office/powerpoint/2010/main" val="3648298418"/>
      </p:ext>
    </p:extLst>
  </p:cSld>
  <p:clrMapOvr>
    <a:masterClrMapping/>
  </p:clrMapOvr>
  <mc:AlternateContent xmlns:mc="http://schemas.openxmlformats.org/markup-compatibility/2006" xmlns:p14="http://schemas.microsoft.com/office/powerpoint/2010/main">
    <mc:Choice Requires="p14">
      <p:transition spd="slow" p14:dur="2000" advTm="73830"/>
    </mc:Choice>
    <mc:Fallback xmlns="">
      <p:transition xmlns:p14="http://schemas.microsoft.com/office/powerpoint/2010/main" spd="slow" advTm="738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547"/>
                                        </p:tgtEl>
                                      </p:cBhvr>
                                    </p:animEffect>
                                    <p:set>
                                      <p:cBhvr>
                                        <p:cTn id="13" dur="1" fill="hold">
                                          <p:stCondLst>
                                            <p:cond delay="499"/>
                                          </p:stCondLst>
                                        </p:cTn>
                                        <p:tgtEl>
                                          <p:spTgt spid="547"/>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9"/>
                                        </p:tgtEl>
                                        <p:attrNameLst>
                                          <p:attrName>style.visibility</p:attrName>
                                        </p:attrNameLst>
                                      </p:cBhvr>
                                      <p:to>
                                        <p:strVal val="visible"/>
                                      </p:to>
                                    </p:set>
                                    <p:animEffect transition="in" filter="fade">
                                      <p:cBhvr>
                                        <p:cTn id="29" dur="500"/>
                                        <p:tgtEl>
                                          <p:spTgt spid="1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5"/>
                                        </p:tgtEl>
                                        <p:attrNameLst>
                                          <p:attrName>style.visibility</p:attrName>
                                        </p:attrNameLst>
                                      </p:cBhvr>
                                      <p:to>
                                        <p:strVal val="visible"/>
                                      </p:to>
                                    </p:set>
                                    <p:animEffect transition="in" filter="fade">
                                      <p:cBhvr>
                                        <p:cTn id="34"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5" grpId="0" animBg="1"/>
      <p:bldP spid="1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latin typeface="Helvetica" pitchFamily="2" charset="0"/>
              </a:rPr>
              <a:t>22</a:t>
            </a:r>
          </a:p>
        </p:txBody>
      </p:sp>
      <p:sp>
        <p:nvSpPr>
          <p:cNvPr id="40" name="Rounded Rectangle 39"/>
          <p:cNvSpPr/>
          <p:nvPr/>
        </p:nvSpPr>
        <p:spPr>
          <a:xfrm>
            <a:off x="2362200" y="4114801"/>
            <a:ext cx="3581400" cy="81681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Helvetica" pitchFamily="2" charset="0"/>
                <a:ea typeface="Helvetica" charset="0"/>
                <a:cs typeface="Helvetica" charset="0"/>
              </a:rPr>
              <a:t>K &gt; (1/7) C x RTT</a:t>
            </a:r>
          </a:p>
        </p:txBody>
      </p:sp>
      <p:sp>
        <p:nvSpPr>
          <p:cNvPr id="43" name="Rounded Rectangle 42"/>
          <p:cNvSpPr/>
          <p:nvPr/>
        </p:nvSpPr>
        <p:spPr>
          <a:xfrm>
            <a:off x="6858000" y="3810000"/>
            <a:ext cx="2895600" cy="14478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latin typeface="Helvetica" pitchFamily="2" charset="0"/>
                <a:ea typeface="Helvetica" charset="0"/>
                <a:cs typeface="Helvetica" charset="0"/>
              </a:rPr>
              <a:t>for TCP:</a:t>
            </a:r>
          </a:p>
          <a:p>
            <a:pPr algn="ctr"/>
            <a:r>
              <a:rPr lang="en-US" sz="2800" dirty="0">
                <a:latin typeface="Helvetica" pitchFamily="2" charset="0"/>
                <a:ea typeface="Helvetica" charset="0"/>
                <a:cs typeface="Helvetica" charset="0"/>
              </a:rPr>
              <a:t>K &gt; C x RTT</a:t>
            </a:r>
          </a:p>
        </p:txBody>
      </p:sp>
      <p:sp>
        <p:nvSpPr>
          <p:cNvPr id="46" name="Left-Right Arrow 45"/>
          <p:cNvSpPr/>
          <p:nvPr/>
        </p:nvSpPr>
        <p:spPr>
          <a:xfrm>
            <a:off x="6019800" y="4343400"/>
            <a:ext cx="762000" cy="304800"/>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Helvetica" pitchFamily="2" charset="0"/>
              <a:ea typeface="Helvetica" charset="0"/>
              <a:cs typeface="Helvetica" charset="0"/>
            </a:endParaRPr>
          </a:p>
        </p:txBody>
      </p:sp>
      <p:sp>
        <p:nvSpPr>
          <p:cNvPr id="2" name="Title 1"/>
          <p:cNvSpPr>
            <a:spLocks noGrp="1"/>
          </p:cNvSpPr>
          <p:nvPr>
            <p:ph type="title"/>
          </p:nvPr>
        </p:nvSpPr>
        <p:spPr/>
        <p:txBody>
          <a:bodyPr/>
          <a:lstStyle/>
          <a:p>
            <a:r>
              <a:rPr lang="en-US" dirty="0">
                <a:latin typeface="Helvetica" pitchFamily="2" charset="0"/>
              </a:rPr>
              <a:t>Setting parameters: A bit of analysis</a:t>
            </a:r>
          </a:p>
        </p:txBody>
      </p:sp>
      <p:sp>
        <p:nvSpPr>
          <p:cNvPr id="17" name="TextBox 7"/>
          <p:cNvSpPr txBox="1">
            <a:spLocks noChangeArrowheads="1"/>
          </p:cNvSpPr>
          <p:nvPr/>
        </p:nvSpPr>
        <p:spPr bwMode="auto">
          <a:xfrm>
            <a:off x="7840579" y="1257129"/>
            <a:ext cx="368968" cy="461665"/>
          </a:xfrm>
          <a:prstGeom prst="rect">
            <a:avLst/>
          </a:prstGeom>
          <a:noFill/>
          <a:ln w="9525">
            <a:noFill/>
            <a:miter lim="800000"/>
            <a:headEnd/>
            <a:tailEnd/>
          </a:ln>
        </p:spPr>
        <p:txBody>
          <a:bodyPr>
            <a:prstTxWarp prst="textNoShape">
              <a:avLst/>
            </a:prstTxWarp>
            <a:spAutoFit/>
          </a:bodyPr>
          <a:lstStyle/>
          <a:p>
            <a:r>
              <a:rPr lang="en-US" sz="2400" dirty="0">
                <a:latin typeface="Helvetica" pitchFamily="2" charset="0"/>
              </a:rPr>
              <a:t>B</a:t>
            </a:r>
          </a:p>
        </p:txBody>
      </p:sp>
      <p:sp>
        <p:nvSpPr>
          <p:cNvPr id="18" name="TextBox 17"/>
          <p:cNvSpPr txBox="1">
            <a:spLocks noChangeArrowheads="1"/>
          </p:cNvSpPr>
          <p:nvPr/>
        </p:nvSpPr>
        <p:spPr bwMode="auto">
          <a:xfrm>
            <a:off x="9071811" y="1252664"/>
            <a:ext cx="368968" cy="461665"/>
          </a:xfrm>
          <a:prstGeom prst="rect">
            <a:avLst/>
          </a:prstGeom>
          <a:noFill/>
          <a:ln w="9525">
            <a:noFill/>
            <a:miter lim="800000"/>
            <a:headEnd/>
            <a:tailEnd/>
          </a:ln>
        </p:spPr>
        <p:txBody>
          <a:bodyPr>
            <a:prstTxWarp prst="textNoShape">
              <a:avLst/>
            </a:prstTxWarp>
            <a:spAutoFit/>
          </a:bodyPr>
          <a:lstStyle/>
          <a:p>
            <a:r>
              <a:rPr lang="en-US" sz="2400" dirty="0">
                <a:latin typeface="Helvetica" pitchFamily="2" charset="0"/>
              </a:rPr>
              <a:t>K</a:t>
            </a:r>
          </a:p>
        </p:txBody>
      </p:sp>
      <p:grpSp>
        <p:nvGrpSpPr>
          <p:cNvPr id="19" name="Group 151"/>
          <p:cNvGrpSpPr>
            <a:grpSpLocks/>
          </p:cNvGrpSpPr>
          <p:nvPr/>
        </p:nvGrpSpPr>
        <p:grpSpPr bwMode="auto">
          <a:xfrm>
            <a:off x="7916780" y="1947393"/>
            <a:ext cx="2209800" cy="609600"/>
            <a:chOff x="4032" y="480"/>
            <a:chExt cx="768" cy="576"/>
          </a:xfrm>
          <a:gradFill>
            <a:gsLst>
              <a:gs pos="0">
                <a:schemeClr val="bg1"/>
              </a:gs>
              <a:gs pos="100000">
                <a:schemeClr val="hlink"/>
              </a:gs>
            </a:gsLst>
            <a:lin ang="0" scaled="1"/>
          </a:gradFill>
        </p:grpSpPr>
        <p:sp>
          <p:nvSpPr>
            <p:cNvPr id="20"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a:solidFill>
                  <a:srgbClr val="333399"/>
                </a:solidFill>
                <a:latin typeface="Helvetica" pitchFamily="2" charset="0"/>
              </a:endParaRPr>
            </a:p>
          </p:txBody>
        </p:sp>
        <p:sp>
          <p:nvSpPr>
            <p:cNvPr id="21" name="Line 153"/>
            <p:cNvSpPr>
              <a:spLocks noChangeShapeType="1"/>
            </p:cNvSpPr>
            <p:nvPr/>
          </p:nvSpPr>
          <p:spPr bwMode="auto">
            <a:xfrm>
              <a:off x="4721" y="653"/>
              <a:ext cx="0" cy="288"/>
            </a:xfrm>
            <a:prstGeom prst="line">
              <a:avLst/>
            </a:prstGeom>
            <a:grpFill/>
            <a:ln w="28575">
              <a:solidFill>
                <a:schemeClr val="tx1"/>
              </a:solidFill>
              <a:round/>
              <a:headEnd/>
              <a:tailEnd/>
            </a:ln>
          </p:spPr>
          <p:txBody>
            <a:bodyPr/>
            <a:lstStyle/>
            <a:p>
              <a:endParaRPr lang="en-US">
                <a:latin typeface="Helvetica" pitchFamily="2" charset="0"/>
              </a:endParaRPr>
            </a:p>
          </p:txBody>
        </p:sp>
      </p:grpSp>
      <p:cxnSp>
        <p:nvCxnSpPr>
          <p:cNvPr id="22" name="Straight Connector 21"/>
          <p:cNvCxnSpPr/>
          <p:nvPr/>
        </p:nvCxnSpPr>
        <p:spPr>
          <a:xfrm rot="5400000">
            <a:off x="8700838" y="2246177"/>
            <a:ext cx="1383631"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Content Placeholder 2"/>
          <p:cNvSpPr txBox="1">
            <a:spLocks/>
          </p:cNvSpPr>
          <p:nvPr/>
        </p:nvSpPr>
        <p:spPr>
          <a:xfrm>
            <a:off x="803821" y="1592091"/>
            <a:ext cx="6697201" cy="1676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60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Helvetica" pitchFamily="2" charset="0"/>
              </a:rPr>
              <a:t>How small can queues be without loss of throughput?</a:t>
            </a:r>
          </a:p>
          <a:p>
            <a:pPr>
              <a:buFont typeface="Arial"/>
              <a:buNone/>
            </a:pPr>
            <a:endParaRPr lang="en-US" dirty="0">
              <a:latin typeface="Helvetica" pitchFamily="2" charset="0"/>
            </a:endParaRPr>
          </a:p>
        </p:txBody>
      </p:sp>
      <p:sp>
        <p:nvSpPr>
          <p:cNvPr id="25" name="TextBox 24"/>
          <p:cNvSpPr txBox="1"/>
          <p:nvPr/>
        </p:nvSpPr>
        <p:spPr>
          <a:xfrm>
            <a:off x="980284" y="2559117"/>
            <a:ext cx="7703843" cy="461665"/>
          </a:xfrm>
          <a:prstGeom prst="rect">
            <a:avLst/>
          </a:prstGeom>
          <a:noFill/>
        </p:spPr>
        <p:txBody>
          <a:bodyPr wrap="square" rtlCol="0">
            <a:spAutoFit/>
          </a:bodyPr>
          <a:lstStyle/>
          <a:p>
            <a:pPr>
              <a:buFont typeface="Wingdings" pitchFamily="2" charset="2"/>
              <a:buChar char="Ø"/>
            </a:pPr>
            <a:r>
              <a:rPr lang="en-US" sz="2400" dirty="0">
                <a:solidFill>
                  <a:srgbClr val="BB0D18"/>
                </a:solidFill>
                <a:latin typeface="Helvetica" pitchFamily="2" charset="0"/>
                <a:ea typeface="Helvetica" charset="0"/>
                <a:cs typeface="Helvetica" charset="0"/>
              </a:rPr>
              <a:t> Need to quantify queue size oscillations (Stability). </a:t>
            </a:r>
          </a:p>
        </p:txBody>
      </p:sp>
    </p:spTree>
    <p:extLst>
      <p:ext uri="{BB962C8B-B14F-4D97-AF65-F5344CB8AC3E}">
        <p14:creationId xmlns:p14="http://schemas.microsoft.com/office/powerpoint/2010/main" val="260464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3" name="Picture 5"/>
          <p:cNvPicPr>
            <a:picLocks noChangeAspect="1" noChangeArrowheads="1"/>
          </p:cNvPicPr>
          <p:nvPr/>
        </p:nvPicPr>
        <p:blipFill>
          <a:blip r:embed="rId4" cstate="print"/>
          <a:srcRect/>
          <a:stretch>
            <a:fillRect/>
          </a:stretch>
        </p:blipFill>
        <p:spPr bwMode="auto">
          <a:xfrm>
            <a:off x="5912608" y="2801560"/>
            <a:ext cx="4387092" cy="3291840"/>
          </a:xfrm>
          <a:prstGeom prst="rect">
            <a:avLst/>
          </a:prstGeom>
          <a:noFill/>
          <a:ln w="9525">
            <a:noFill/>
            <a:miter lim="800000"/>
            <a:headEnd/>
            <a:tailEnd/>
          </a:ln>
          <a:effectLst/>
        </p:spPr>
      </p:pic>
      <p:pic>
        <p:nvPicPr>
          <p:cNvPr id="94214" name="Picture 6"/>
          <p:cNvPicPr>
            <a:picLocks noChangeAspect="1" noChangeArrowheads="1"/>
          </p:cNvPicPr>
          <p:nvPr/>
        </p:nvPicPr>
        <p:blipFill>
          <a:blip r:embed="rId5" cstate="print"/>
          <a:srcRect/>
          <a:stretch>
            <a:fillRect/>
          </a:stretch>
        </p:blipFill>
        <p:spPr bwMode="auto">
          <a:xfrm>
            <a:off x="1569208" y="3064510"/>
            <a:ext cx="4387093" cy="3291840"/>
          </a:xfrm>
          <a:prstGeom prst="rect">
            <a:avLst/>
          </a:prstGeom>
          <a:noFill/>
          <a:ln w="9525">
            <a:noFill/>
            <a:miter lim="800000"/>
            <a:headEnd/>
            <a:tailEnd/>
          </a:ln>
          <a:effectLst/>
        </p:spPr>
      </p:pic>
      <p:sp>
        <p:nvSpPr>
          <p:cNvPr id="18" name="TextBox 17"/>
          <p:cNvSpPr txBox="1"/>
          <p:nvPr/>
        </p:nvSpPr>
        <p:spPr>
          <a:xfrm>
            <a:off x="3136900" y="2207200"/>
            <a:ext cx="4572000" cy="400110"/>
          </a:xfrm>
          <a:prstGeom prst="rect">
            <a:avLst/>
          </a:prstGeom>
          <a:noFill/>
        </p:spPr>
        <p:txBody>
          <a:bodyPr wrap="square" rtlCol="0">
            <a:spAutoFit/>
          </a:bodyPr>
          <a:lstStyle/>
          <a:p>
            <a:r>
              <a:rPr lang="en-US" sz="2000" b="1" dirty="0">
                <a:latin typeface="Helvetica" charset="0"/>
                <a:ea typeface="Helvetica" charset="0"/>
                <a:cs typeface="Helvetica" charset="0"/>
              </a:rPr>
              <a:t>Background Flows</a:t>
            </a:r>
          </a:p>
        </p:txBody>
      </p:sp>
      <p:sp>
        <p:nvSpPr>
          <p:cNvPr id="19" name="TextBox 18"/>
          <p:cNvSpPr txBox="1"/>
          <p:nvPr/>
        </p:nvSpPr>
        <p:spPr>
          <a:xfrm>
            <a:off x="7708900" y="2207200"/>
            <a:ext cx="2743200" cy="400110"/>
          </a:xfrm>
          <a:prstGeom prst="rect">
            <a:avLst/>
          </a:prstGeom>
          <a:noFill/>
        </p:spPr>
        <p:txBody>
          <a:bodyPr wrap="square" rtlCol="0">
            <a:spAutoFit/>
          </a:bodyPr>
          <a:lstStyle/>
          <a:p>
            <a:r>
              <a:rPr lang="en-US" sz="2000" b="1" dirty="0">
                <a:latin typeface="Helvetica" charset="0"/>
                <a:ea typeface="Helvetica" charset="0"/>
                <a:cs typeface="Helvetica" charset="0"/>
              </a:rPr>
              <a:t>Query Flows</a:t>
            </a:r>
          </a:p>
        </p:txBody>
      </p:sp>
      <p:sp>
        <p:nvSpPr>
          <p:cNvPr id="2" name="Title 1"/>
          <p:cNvSpPr>
            <a:spLocks noGrp="1"/>
          </p:cNvSpPr>
          <p:nvPr>
            <p:ph type="title"/>
          </p:nvPr>
        </p:nvSpPr>
        <p:spPr/>
        <p:txBody>
          <a:bodyPr/>
          <a:lstStyle/>
          <a:p>
            <a:r>
              <a:rPr lang="en-US" dirty="0"/>
              <a:t>Bing benchmark (baseline)</a:t>
            </a:r>
          </a:p>
        </p:txBody>
      </p:sp>
    </p:spTree>
    <p:custDataLst>
      <p:tags r:id="rId1"/>
    </p:custDataLst>
    <p:extLst>
      <p:ext uri="{BB962C8B-B14F-4D97-AF65-F5344CB8AC3E}">
        <p14:creationId xmlns:p14="http://schemas.microsoft.com/office/powerpoint/2010/main" val="3391688796"/>
      </p:ext>
    </p:extLst>
  </p:cSld>
  <p:clrMapOvr>
    <a:masterClrMapping/>
  </p:clrMapOvr>
  <mc:AlternateContent xmlns:mc="http://schemas.openxmlformats.org/markup-compatibility/2006" xmlns:p14="http://schemas.microsoft.com/office/powerpoint/2010/main">
    <mc:Choice Requires="p14">
      <p:transition spd="slow" p14:dur="2000" advTm="58117"/>
    </mc:Choice>
    <mc:Fallback xmlns="" xmlns:mv="urn:schemas-microsoft-com:mac:vml">
      <mp:transition xmlns:mp="http://schemas.microsoft.com/office/mac/powerpoint/2008/main" spd="slow" advTm="58117"/>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Helvetica" pitchFamily="2" charset="0"/>
            </a:endParaRPr>
          </a:p>
        </p:txBody>
      </p:sp>
      <p:sp>
        <p:nvSpPr>
          <p:cNvPr id="98307" name="Rectangle 3"/>
          <p:cNvSpPr>
            <a:spLocks noChangeArrowheads="1"/>
          </p:cNvSpPr>
          <p:nvPr/>
        </p:nvSpPr>
        <p:spPr bwMode="auto">
          <a:xfrm>
            <a:off x="1524001" y="112025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Helvetica" pitchFamily="2" charset="0"/>
              <a:cs typeface="Arial" pitchFamily="34" charset="0"/>
            </a:endParaRPr>
          </a:p>
        </p:txBody>
      </p:sp>
      <p:sp>
        <p:nvSpPr>
          <p:cNvPr id="98309"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Helvetica" pitchFamily="2" charset="0"/>
            </a:endParaRPr>
          </a:p>
        </p:txBody>
      </p:sp>
      <p:sp>
        <p:nvSpPr>
          <p:cNvPr id="98310" name="Rectangle 6"/>
          <p:cNvSpPr>
            <a:spLocks noChangeArrowheads="1"/>
          </p:cNvSpPr>
          <p:nvPr/>
        </p:nvSpPr>
        <p:spPr bwMode="auto">
          <a:xfrm>
            <a:off x="1524001" y="1186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Helvetica" pitchFamily="2" charset="0"/>
              <a:cs typeface="Arial" pitchFamily="34" charset="0"/>
            </a:endParaRPr>
          </a:p>
        </p:txBody>
      </p:sp>
      <p:sp>
        <p:nvSpPr>
          <p:cNvPr id="13" name="Content Placeholder 12"/>
          <p:cNvSpPr>
            <a:spLocks noGrp="1"/>
          </p:cNvSpPr>
          <p:nvPr>
            <p:ph idx="1"/>
          </p:nvPr>
        </p:nvSpPr>
        <p:spPr>
          <a:xfrm>
            <a:off x="838200" y="1556266"/>
            <a:ext cx="10515600" cy="5022334"/>
          </a:xfrm>
        </p:spPr>
        <p:txBody>
          <a:bodyPr>
            <a:normAutofit/>
          </a:bodyPr>
          <a:lstStyle/>
          <a:p>
            <a:r>
              <a:rPr lang="en-US" dirty="0">
                <a:latin typeface="Helvetica" pitchFamily="2" charset="0"/>
              </a:rPr>
              <a:t>DCTCP takes at most ~40% more </a:t>
            </a:r>
            <a:r>
              <a:rPr lang="en-US" dirty="0">
                <a:solidFill>
                  <a:srgbClr val="BB0D18"/>
                </a:solidFill>
                <a:latin typeface="Helvetica" pitchFamily="2" charset="0"/>
              </a:rPr>
              <a:t>RTTs</a:t>
            </a:r>
            <a:r>
              <a:rPr lang="en-US" dirty="0">
                <a:solidFill>
                  <a:srgbClr val="FF0000"/>
                </a:solidFill>
                <a:latin typeface="Helvetica" pitchFamily="2" charset="0"/>
              </a:rPr>
              <a:t> </a:t>
            </a:r>
            <a:r>
              <a:rPr lang="en-US" dirty="0">
                <a:solidFill>
                  <a:srgbClr val="000000"/>
                </a:solidFill>
                <a:latin typeface="Helvetica" pitchFamily="2" charset="0"/>
              </a:rPr>
              <a:t>than TCP</a:t>
            </a:r>
          </a:p>
          <a:p>
            <a:pPr lvl="1"/>
            <a:r>
              <a:rPr lang="en-US" dirty="0">
                <a:solidFill>
                  <a:srgbClr val="000000"/>
                </a:solidFill>
                <a:latin typeface="Helvetica" pitchFamily="2" charset="0"/>
              </a:rPr>
              <a:t>“Analysis of DCTCP”, SIGMETRICS 2011 </a:t>
            </a:r>
          </a:p>
          <a:p>
            <a:r>
              <a:rPr lang="en-US" dirty="0">
                <a:solidFill>
                  <a:srgbClr val="1429F8"/>
                </a:solidFill>
                <a:latin typeface="Helvetica" pitchFamily="2" charset="0"/>
              </a:rPr>
              <a:t>Intuition: </a:t>
            </a:r>
            <a:r>
              <a:rPr lang="en-US" dirty="0">
                <a:latin typeface="Helvetica" pitchFamily="2" charset="0"/>
              </a:rPr>
              <a:t>DCTCP makes smaller adjustments than TCP, but makes them much more frequently</a:t>
            </a:r>
          </a:p>
        </p:txBody>
      </p:sp>
      <p:sp>
        <p:nvSpPr>
          <p:cNvPr id="98312" name="Rectangle 8"/>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Helvetica" pitchFamily="2" charset="0"/>
            </a:endParaRPr>
          </a:p>
        </p:txBody>
      </p:sp>
      <p:sp>
        <p:nvSpPr>
          <p:cNvPr id="98313" name="Rectangle 9"/>
          <p:cNvSpPr>
            <a:spLocks noChangeArrowheads="1"/>
          </p:cNvSpPr>
          <p:nvPr/>
        </p:nvSpPr>
        <p:spPr bwMode="auto">
          <a:xfrm>
            <a:off x="1524001" y="112025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Helvetica" pitchFamily="2" charset="0"/>
              <a:cs typeface="Arial" pitchFamily="34" charset="0"/>
            </a:endParaRPr>
          </a:p>
        </p:txBody>
      </p:sp>
      <p:sp>
        <p:nvSpPr>
          <p:cNvPr id="98315" name="Rectangle 11"/>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Helvetica" pitchFamily="2" charset="0"/>
            </a:endParaRPr>
          </a:p>
        </p:txBody>
      </p:sp>
      <p:sp>
        <p:nvSpPr>
          <p:cNvPr id="98316" name="Rectangle 12"/>
          <p:cNvSpPr>
            <a:spLocks noChangeArrowheads="1"/>
          </p:cNvSpPr>
          <p:nvPr/>
        </p:nvSpPr>
        <p:spPr bwMode="auto">
          <a:xfrm>
            <a:off x="1524001" y="1186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Helvetica" pitchFamily="2" charset="0"/>
              <a:cs typeface="Arial" pitchFamily="34" charset="0"/>
            </a:endParaRPr>
          </a:p>
        </p:txBody>
      </p:sp>
      <p:sp>
        <p:nvSpPr>
          <p:cNvPr id="103426"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Helvetica" pitchFamily="2" charset="0"/>
            </a:endParaRPr>
          </a:p>
        </p:txBody>
      </p:sp>
      <p:sp>
        <p:nvSpPr>
          <p:cNvPr id="103429"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Helvetica" pitchFamily="2" charset="0"/>
            </a:endParaRPr>
          </a:p>
        </p:txBody>
      </p:sp>
      <p:sp>
        <p:nvSpPr>
          <p:cNvPr id="103430" name="Rectangle 6"/>
          <p:cNvSpPr>
            <a:spLocks noChangeArrowheads="1"/>
          </p:cNvSpPr>
          <p:nvPr/>
        </p:nvSpPr>
        <p:spPr bwMode="auto">
          <a:xfrm>
            <a:off x="1524001" y="1186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Helvetica" pitchFamily="2" charset="0"/>
              <a:cs typeface="Arial" pitchFamily="34" charset="0"/>
            </a:endParaRPr>
          </a:p>
        </p:txBody>
      </p:sp>
      <p:grpSp>
        <p:nvGrpSpPr>
          <p:cNvPr id="5" name="Group 4"/>
          <p:cNvGrpSpPr/>
          <p:nvPr/>
        </p:nvGrpSpPr>
        <p:grpSpPr>
          <a:xfrm>
            <a:off x="2438401" y="3780136"/>
            <a:ext cx="3392295" cy="2976265"/>
            <a:chOff x="914400" y="3881735"/>
            <a:chExt cx="3392295" cy="2976265"/>
          </a:xfrm>
        </p:grpSpPr>
        <p:pic>
          <p:nvPicPr>
            <p:cNvPr id="20" name="Picture 19" descr="convergence_sims.eps"/>
            <p:cNvPicPr>
              <a:picLocks noChangeAspect="1"/>
            </p:cNvPicPr>
            <p:nvPr/>
          </p:nvPicPr>
          <p:blipFill rotWithShape="1">
            <a:blip r:embed="rId4">
              <a:extLst>
                <a:ext uri="{28A0092B-C50C-407E-A947-70E740481C1C}">
                  <a14:useLocalDpi xmlns:a14="http://schemas.microsoft.com/office/drawing/2010/main" val="0"/>
                </a:ext>
              </a:extLst>
            </a:blip>
            <a:srcRect t="30598" r="75314" b="21140"/>
            <a:stretch/>
          </p:blipFill>
          <p:spPr>
            <a:xfrm>
              <a:off x="914400" y="4124152"/>
              <a:ext cx="3392295" cy="2733848"/>
            </a:xfrm>
            <a:prstGeom prst="rect">
              <a:avLst/>
            </a:prstGeom>
          </p:spPr>
        </p:pic>
        <p:sp>
          <p:nvSpPr>
            <p:cNvPr id="4" name="TextBox 3"/>
            <p:cNvSpPr txBox="1"/>
            <p:nvPr/>
          </p:nvSpPr>
          <p:spPr>
            <a:xfrm>
              <a:off x="2362200" y="3881735"/>
              <a:ext cx="1371600" cy="461665"/>
            </a:xfrm>
            <a:prstGeom prst="rect">
              <a:avLst/>
            </a:prstGeom>
            <a:noFill/>
          </p:spPr>
          <p:txBody>
            <a:bodyPr wrap="square" rtlCol="0">
              <a:spAutoFit/>
            </a:bodyPr>
            <a:lstStyle/>
            <a:p>
              <a:r>
                <a:rPr lang="en-US" sz="2400" dirty="0">
                  <a:latin typeface="Helvetica" pitchFamily="2" charset="0"/>
                  <a:ea typeface="Helvetica" charset="0"/>
                  <a:cs typeface="Helvetica" charset="0"/>
                </a:rPr>
                <a:t>TCP</a:t>
              </a:r>
            </a:p>
          </p:txBody>
        </p:sp>
      </p:grpSp>
      <p:grpSp>
        <p:nvGrpSpPr>
          <p:cNvPr id="6" name="Group 5"/>
          <p:cNvGrpSpPr/>
          <p:nvPr/>
        </p:nvGrpSpPr>
        <p:grpSpPr>
          <a:xfrm>
            <a:off x="6553200" y="3708400"/>
            <a:ext cx="3429000" cy="2971800"/>
            <a:chOff x="5029200" y="3810000"/>
            <a:chExt cx="3429000" cy="2971800"/>
          </a:xfrm>
        </p:grpSpPr>
        <p:pic>
          <p:nvPicPr>
            <p:cNvPr id="2" name="Picture 1" descr="convergence_sims.eps"/>
            <p:cNvPicPr>
              <a:picLocks noChangeAspect="1"/>
            </p:cNvPicPr>
            <p:nvPr/>
          </p:nvPicPr>
          <p:blipFill rotWithShape="1">
            <a:blip r:embed="rId4">
              <a:extLst>
                <a:ext uri="{28A0092B-C50C-407E-A947-70E740481C1C}">
                  <a14:useLocalDpi xmlns:a14="http://schemas.microsoft.com/office/drawing/2010/main" val="0"/>
                </a:ext>
              </a:extLst>
            </a:blip>
            <a:srcRect l="24709" t="11112" r="50816" b="43646"/>
            <a:stretch/>
          </p:blipFill>
          <p:spPr>
            <a:xfrm>
              <a:off x="5029200" y="4168915"/>
              <a:ext cx="3429000" cy="2612885"/>
            </a:xfrm>
            <a:prstGeom prst="rect">
              <a:avLst/>
            </a:prstGeom>
          </p:spPr>
        </p:pic>
        <p:sp>
          <p:nvSpPr>
            <p:cNvPr id="22" name="TextBox 21"/>
            <p:cNvSpPr txBox="1"/>
            <p:nvPr/>
          </p:nvSpPr>
          <p:spPr>
            <a:xfrm>
              <a:off x="6477000" y="3810000"/>
              <a:ext cx="1371600" cy="461665"/>
            </a:xfrm>
            <a:prstGeom prst="rect">
              <a:avLst/>
            </a:prstGeom>
            <a:noFill/>
          </p:spPr>
          <p:txBody>
            <a:bodyPr wrap="square" rtlCol="0">
              <a:spAutoFit/>
            </a:bodyPr>
            <a:lstStyle/>
            <a:p>
              <a:r>
                <a:rPr lang="en-US" sz="2400" dirty="0">
                  <a:latin typeface="Helvetica" pitchFamily="2" charset="0"/>
                  <a:ea typeface="Helvetica" charset="0"/>
                  <a:cs typeface="Helvetica" charset="0"/>
                </a:rPr>
                <a:t>DCTCP</a:t>
              </a:r>
            </a:p>
          </p:txBody>
        </p:sp>
      </p:grpSp>
      <p:sp>
        <p:nvSpPr>
          <p:cNvPr id="7" name="Title 6"/>
          <p:cNvSpPr>
            <a:spLocks noGrp="1"/>
          </p:cNvSpPr>
          <p:nvPr>
            <p:ph type="title"/>
          </p:nvPr>
        </p:nvSpPr>
        <p:spPr/>
        <p:txBody>
          <a:bodyPr/>
          <a:lstStyle/>
          <a:p>
            <a:r>
              <a:rPr lang="en-US" dirty="0">
                <a:latin typeface="Helvetica" pitchFamily="2" charset="0"/>
              </a:rPr>
              <a:t>Convergence time</a:t>
            </a:r>
          </a:p>
        </p:txBody>
      </p:sp>
    </p:spTree>
    <p:custDataLst>
      <p:tags r:id="rId1"/>
    </p:custDataLst>
    <p:extLst>
      <p:ext uri="{BB962C8B-B14F-4D97-AF65-F5344CB8AC3E}">
        <p14:creationId xmlns:p14="http://schemas.microsoft.com/office/powerpoint/2010/main" val="1351606990"/>
      </p:ext>
    </p:extLst>
  </p:cSld>
  <p:clrMapOvr>
    <a:masterClrMapping/>
  </p:clrMapOvr>
  <p:transition spd="slow" advTm="9579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125D-F81F-934D-BAB1-F8ACEA94D71B}"/>
              </a:ext>
            </a:extLst>
          </p:cNvPr>
          <p:cNvSpPr>
            <a:spLocks noGrp="1"/>
          </p:cNvSpPr>
          <p:nvPr>
            <p:ph type="title"/>
          </p:nvPr>
        </p:nvSpPr>
        <p:spPr/>
        <p:txBody>
          <a:bodyPr/>
          <a:lstStyle/>
          <a:p>
            <a:r>
              <a:rPr lang="en-US" dirty="0"/>
              <a:t>CC evaluation: many aspects to consider</a:t>
            </a:r>
          </a:p>
        </p:txBody>
      </p:sp>
      <p:sp>
        <p:nvSpPr>
          <p:cNvPr id="3" name="Content Placeholder 2">
            <a:extLst>
              <a:ext uri="{FF2B5EF4-FFF2-40B4-BE49-F238E27FC236}">
                <a16:creationId xmlns:a16="http://schemas.microsoft.com/office/drawing/2014/main" id="{6BD5470A-1647-C04D-B628-30AA0B60B5F1}"/>
              </a:ext>
            </a:extLst>
          </p:cNvPr>
          <p:cNvSpPr>
            <a:spLocks noGrp="1"/>
          </p:cNvSpPr>
          <p:nvPr>
            <p:ph idx="1"/>
          </p:nvPr>
        </p:nvSpPr>
        <p:spPr>
          <a:xfrm>
            <a:off x="838200" y="1825625"/>
            <a:ext cx="10515600" cy="4667250"/>
          </a:xfrm>
        </p:spPr>
        <p:txBody>
          <a:bodyPr/>
          <a:lstStyle/>
          <a:p>
            <a:r>
              <a:rPr lang="en-US" dirty="0"/>
              <a:t>Throughput, delays, flow completion times</a:t>
            </a:r>
          </a:p>
          <a:p>
            <a:r>
              <a:rPr lang="en-US" dirty="0"/>
              <a:t>Fairness, convergence times</a:t>
            </a:r>
          </a:p>
          <a:p>
            <a:r>
              <a:rPr lang="en-US" dirty="0"/>
              <a:t>Specific impairments: </a:t>
            </a:r>
          </a:p>
          <a:p>
            <a:pPr lvl="1"/>
            <a:r>
              <a:rPr lang="en-US" dirty="0"/>
              <a:t>incast (many to one, all to all)</a:t>
            </a:r>
          </a:p>
          <a:p>
            <a:pPr lvl="1"/>
            <a:r>
              <a:rPr lang="en-US" dirty="0"/>
              <a:t>Queue buildup</a:t>
            </a:r>
          </a:p>
          <a:p>
            <a:pPr lvl="1"/>
            <a:r>
              <a:rPr lang="en-US" dirty="0"/>
              <a:t>Buffer pressure</a:t>
            </a:r>
          </a:p>
          <a:p>
            <a:pPr lvl="1"/>
            <a:r>
              <a:rPr lang="en-US" dirty="0"/>
              <a:t>Collateral damage from </a:t>
            </a:r>
            <a:r>
              <a:rPr lang="en-US" dirty="0" err="1"/>
              <a:t>incast</a:t>
            </a:r>
            <a:endParaRPr lang="en-US" dirty="0"/>
          </a:p>
          <a:p>
            <a:r>
              <a:rPr lang="en-US" dirty="0"/>
              <a:t>Multi-hop versus single-hop bottlenecks</a:t>
            </a:r>
          </a:p>
          <a:p>
            <a:r>
              <a:rPr lang="en-US" dirty="0"/>
              <a:t>Comparison against existing TCPs ad AQMs</a:t>
            </a:r>
          </a:p>
          <a:p>
            <a:r>
              <a:rPr lang="en-US" dirty="0"/>
              <a:t>How deployable: app awareness, hardware compatibility, …</a:t>
            </a:r>
          </a:p>
        </p:txBody>
      </p:sp>
    </p:spTree>
    <p:extLst>
      <p:ext uri="{BB962C8B-B14F-4D97-AF65-F5344CB8AC3E}">
        <p14:creationId xmlns:p14="http://schemas.microsoft.com/office/powerpoint/2010/main" val="524087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798A6-D96F-E247-8B3B-9F4951AFBEA5}"/>
              </a:ext>
            </a:extLst>
          </p:cNvPr>
          <p:cNvSpPr>
            <a:spLocks noGrp="1"/>
          </p:cNvSpPr>
          <p:nvPr>
            <p:ph type="title"/>
          </p:nvPr>
        </p:nvSpPr>
        <p:spPr/>
        <p:txBody>
          <a:bodyPr/>
          <a:lstStyle/>
          <a:p>
            <a:r>
              <a:rPr lang="en-US" dirty="0"/>
              <a:t>CC Deployment Concerns</a:t>
            </a:r>
          </a:p>
        </p:txBody>
      </p:sp>
      <p:sp>
        <p:nvSpPr>
          <p:cNvPr id="3" name="Text Placeholder 2">
            <a:extLst>
              <a:ext uri="{FF2B5EF4-FFF2-40B4-BE49-F238E27FC236}">
                <a16:creationId xmlns:a16="http://schemas.microsoft.com/office/drawing/2014/main" id="{904FCEDE-FF42-9449-8308-6ED1EB6B0EBB}"/>
              </a:ext>
            </a:extLst>
          </p:cNvPr>
          <p:cNvSpPr>
            <a:spLocks noGrp="1"/>
          </p:cNvSpPr>
          <p:nvPr>
            <p:ph type="body" idx="1"/>
          </p:nvPr>
        </p:nvSpPr>
        <p:spPr/>
        <p:txBody>
          <a:bodyPr/>
          <a:lstStyle/>
          <a:p>
            <a:r>
              <a:rPr lang="en-US" dirty="0"/>
              <a:t>Life isn’t easy in the fast lane</a:t>
            </a:r>
          </a:p>
        </p:txBody>
      </p:sp>
    </p:spTree>
    <p:extLst>
      <p:ext uri="{BB962C8B-B14F-4D97-AF65-F5344CB8AC3E}">
        <p14:creationId xmlns:p14="http://schemas.microsoft.com/office/powerpoint/2010/main" val="2095633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104D-EA9A-9A4F-A21F-39678D91299D}"/>
              </a:ext>
            </a:extLst>
          </p:cNvPr>
          <p:cNvSpPr>
            <a:spLocks noGrp="1"/>
          </p:cNvSpPr>
          <p:nvPr>
            <p:ph type="title"/>
          </p:nvPr>
        </p:nvSpPr>
        <p:spPr/>
        <p:txBody>
          <a:bodyPr/>
          <a:lstStyle/>
          <a:p>
            <a:r>
              <a:rPr lang="en-US" dirty="0"/>
              <a:t>Practical deployment concerns in DCs</a:t>
            </a:r>
          </a:p>
        </p:txBody>
      </p:sp>
      <p:sp>
        <p:nvSpPr>
          <p:cNvPr id="3" name="Content Placeholder 2">
            <a:extLst>
              <a:ext uri="{FF2B5EF4-FFF2-40B4-BE49-F238E27FC236}">
                <a16:creationId xmlns:a16="http://schemas.microsoft.com/office/drawing/2014/main" id="{72D06782-314F-3644-B2F6-534D67493A6C}"/>
              </a:ext>
            </a:extLst>
          </p:cNvPr>
          <p:cNvSpPr>
            <a:spLocks noGrp="1"/>
          </p:cNvSpPr>
          <p:nvPr>
            <p:ph idx="1"/>
          </p:nvPr>
        </p:nvSpPr>
        <p:spPr>
          <a:xfrm>
            <a:off x="660400" y="1825624"/>
            <a:ext cx="10985500" cy="4854575"/>
          </a:xfrm>
        </p:spPr>
        <p:txBody>
          <a:bodyPr>
            <a:normAutofit lnSpcReduction="10000"/>
          </a:bodyPr>
          <a:lstStyle/>
          <a:p>
            <a:r>
              <a:rPr lang="en-US" dirty="0"/>
              <a:t>Coexistence with legacy protocols like TCP Cubic</a:t>
            </a:r>
          </a:p>
          <a:p>
            <a:pPr lvl="1"/>
            <a:r>
              <a:rPr lang="en-US" dirty="0"/>
              <a:t>Application code can’t be upgraded in one shot</a:t>
            </a:r>
          </a:p>
          <a:p>
            <a:r>
              <a:rPr lang="en-US" dirty="0"/>
              <a:t>Minimum window size matters during heavy incast events</a:t>
            </a:r>
          </a:p>
          <a:p>
            <a:pPr lvl="1"/>
            <a:r>
              <a:rPr lang="en-US" dirty="0"/>
              <a:t>e.g., 2 packets versus 1 packet: no reactive scheme can work if buffers are so small that drop in one RTT</a:t>
            </a:r>
          </a:p>
          <a:p>
            <a:r>
              <a:rPr lang="en-US" dirty="0"/>
              <a:t>Enabling appropriate options at senders, receivers, and routers</a:t>
            </a:r>
          </a:p>
          <a:p>
            <a:pPr lvl="1"/>
            <a:r>
              <a:rPr lang="en-US" dirty="0"/>
              <a:t>Non “ECN-capable” flagged packets will be dropped when Q &gt; K</a:t>
            </a:r>
          </a:p>
          <a:p>
            <a:pPr lvl="1"/>
            <a:r>
              <a:rPr lang="en-US" dirty="0"/>
              <a:t>… including the SYN packets of any connection</a:t>
            </a:r>
          </a:p>
          <a:p>
            <a:r>
              <a:rPr lang="en-US" dirty="0"/>
              <a:t>Receive-side buffer tuning</a:t>
            </a:r>
          </a:p>
          <a:p>
            <a:pPr lvl="1"/>
            <a:r>
              <a:rPr lang="en-US" dirty="0"/>
              <a:t>Reacting to increasing buffer demands at the endpoints takes time</a:t>
            </a:r>
          </a:p>
          <a:p>
            <a:pPr lvl="1"/>
            <a:r>
              <a:rPr lang="en-US" dirty="0"/>
              <a:t>Static: Usually, receive buffer must be at least BDP; also influenced significantly by queueing</a:t>
            </a:r>
          </a:p>
          <a:p>
            <a:endParaRPr lang="en-US" dirty="0"/>
          </a:p>
        </p:txBody>
      </p:sp>
    </p:spTree>
    <p:extLst>
      <p:ext uri="{BB962C8B-B14F-4D97-AF65-F5344CB8AC3E}">
        <p14:creationId xmlns:p14="http://schemas.microsoft.com/office/powerpoint/2010/main" val="359133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748274" y="241994"/>
            <a:ext cx="7395727" cy="1891606"/>
            <a:chOff x="224273" y="241994"/>
            <a:chExt cx="7395727" cy="1891606"/>
          </a:xfrm>
        </p:grpSpPr>
        <p:sp>
          <p:nvSpPr>
            <p:cNvPr id="4" name="Cloud 3"/>
            <p:cNvSpPr/>
            <p:nvPr/>
          </p:nvSpPr>
          <p:spPr>
            <a:xfrm>
              <a:off x="1524000" y="1080345"/>
              <a:ext cx="6096000" cy="1053255"/>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solidFill>
                    <a:prstClr val="black"/>
                  </a:solidFill>
                  <a:latin typeface="Helvetica" pitchFamily="2" charset="0"/>
                </a:rPr>
                <a:t>      </a:t>
              </a:r>
              <a:r>
                <a:rPr lang="en-US" sz="2400" b="1" dirty="0">
                  <a:solidFill>
                    <a:prstClr val="black"/>
                  </a:solidFill>
                  <a:latin typeface="Helvetica" pitchFamily="2" charset="0"/>
                </a:rPr>
                <a:t>INTERNET</a:t>
              </a:r>
              <a:endParaRPr lang="en-US" sz="2000" b="1" dirty="0">
                <a:solidFill>
                  <a:prstClr val="black"/>
                </a:solidFill>
                <a:latin typeface="Helvetica" pitchFamily="2" charset="0"/>
              </a:endParaRPr>
            </a:p>
          </p:txBody>
        </p:sp>
        <p:grpSp>
          <p:nvGrpSpPr>
            <p:cNvPr id="640" name="Group 121"/>
            <p:cNvGrpSpPr/>
            <p:nvPr/>
          </p:nvGrpSpPr>
          <p:grpSpPr>
            <a:xfrm>
              <a:off x="224273" y="241994"/>
              <a:ext cx="1258474" cy="1111379"/>
              <a:chOff x="138952" y="609600"/>
              <a:chExt cx="2070848" cy="1828800"/>
            </a:xfrm>
          </p:grpSpPr>
          <p:pic>
            <p:nvPicPr>
              <p:cNvPr id="641" name="Picture 640" descr="Computergirl.gif"/>
              <p:cNvPicPr>
                <a:picLocks noChangeAspect="1"/>
              </p:cNvPicPr>
              <p:nvPr/>
            </p:nvPicPr>
            <p:blipFill>
              <a:blip r:embed="rId4" cstate="print"/>
              <a:stretch>
                <a:fillRect/>
              </a:stretch>
            </p:blipFill>
            <p:spPr>
              <a:xfrm>
                <a:off x="138952" y="609600"/>
                <a:ext cx="2070848" cy="1828800"/>
              </a:xfrm>
              <a:prstGeom prst="rect">
                <a:avLst/>
              </a:prstGeom>
            </p:spPr>
          </p:pic>
          <p:sp>
            <p:nvSpPr>
              <p:cNvPr id="642" name="Rounded Rectangle 641"/>
              <p:cNvSpPr/>
              <p:nvPr/>
            </p:nvSpPr>
            <p:spPr>
              <a:xfrm>
                <a:off x="1295400" y="838200"/>
                <a:ext cx="280012" cy="340605"/>
              </a:xfrm>
              <a:prstGeom prst="roundRect">
                <a:avLst/>
              </a:prstGeom>
              <a:solidFill>
                <a:srgbClr val="B5D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Helvetica" pitchFamily="2" charset="0"/>
                </a:endParaRPr>
              </a:p>
            </p:txBody>
          </p:sp>
        </p:grpSp>
        <p:cxnSp>
          <p:nvCxnSpPr>
            <p:cNvPr id="543" name="Elbow Connector 542"/>
            <p:cNvCxnSpPr>
              <a:stCxn id="641" idx="3"/>
              <a:endCxn id="4" idx="3"/>
            </p:cNvCxnSpPr>
            <p:nvPr/>
          </p:nvCxnSpPr>
          <p:spPr>
            <a:xfrm>
              <a:off x="1482747" y="797684"/>
              <a:ext cx="3089253" cy="342882"/>
            </a:xfrm>
            <a:prstGeom prst="bentConnector2">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36" name="Rounded Rectangle 535"/>
          <p:cNvSpPr/>
          <p:nvPr/>
        </p:nvSpPr>
        <p:spPr>
          <a:xfrm>
            <a:off x="1752600" y="5486400"/>
            <a:ext cx="8686800"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100" dirty="0">
              <a:solidFill>
                <a:prstClr val="black"/>
              </a:solidFill>
              <a:latin typeface="Helvetica" pitchFamily="2" charset="0"/>
            </a:endParaRPr>
          </a:p>
          <a:p>
            <a:pPr algn="ctr"/>
            <a:endParaRPr lang="en-US" sz="1200" dirty="0">
              <a:solidFill>
                <a:prstClr val="black"/>
              </a:solidFill>
              <a:latin typeface="Helvetica" pitchFamily="2" charset="0"/>
            </a:endParaRPr>
          </a:p>
          <a:p>
            <a:pPr algn="ctr"/>
            <a:endParaRPr lang="en-US" sz="1200" dirty="0">
              <a:solidFill>
                <a:prstClr val="black"/>
              </a:solidFill>
              <a:latin typeface="Helvetica" pitchFamily="2" charset="0"/>
            </a:endParaRPr>
          </a:p>
          <a:p>
            <a:pPr algn="ctr"/>
            <a:endParaRPr lang="en-US" sz="600" dirty="0">
              <a:solidFill>
                <a:prstClr val="black"/>
              </a:solidFill>
              <a:latin typeface="Helvetica" pitchFamily="2" charset="0"/>
            </a:endParaRPr>
          </a:p>
          <a:p>
            <a:r>
              <a:rPr lang="en-US" sz="2000" b="1" dirty="0">
                <a:solidFill>
                  <a:prstClr val="black"/>
                </a:solidFill>
                <a:latin typeface="Helvetica" pitchFamily="2" charset="0"/>
              </a:rPr>
              <a:t>Servers</a:t>
            </a:r>
          </a:p>
        </p:txBody>
      </p:sp>
      <p:sp>
        <p:nvSpPr>
          <p:cNvPr id="535" name="Rounded Rectangle 534"/>
          <p:cNvSpPr/>
          <p:nvPr/>
        </p:nvSpPr>
        <p:spPr>
          <a:xfrm>
            <a:off x="1752600" y="2514601"/>
            <a:ext cx="8686800" cy="2832503"/>
          </a:xfrm>
          <a:prstGeom prst="roundRect">
            <a:avLst>
              <a:gd name="adj" fmla="val 9902"/>
            </a:avLst>
          </a:prstGeom>
        </p:spPr>
        <p:style>
          <a:lnRef idx="1">
            <a:schemeClr val="dk1"/>
          </a:lnRef>
          <a:fillRef idx="2">
            <a:schemeClr val="dk1"/>
          </a:fillRef>
          <a:effectRef idx="1">
            <a:schemeClr val="dk1"/>
          </a:effectRef>
          <a:fontRef idx="minor">
            <a:schemeClr val="dk1"/>
          </a:fontRef>
        </p:style>
        <p:txBody>
          <a:bodyPr rtlCol="0" anchor="ctr"/>
          <a:lstStyle/>
          <a:p>
            <a:r>
              <a:rPr lang="en-US" sz="2000" b="1" dirty="0">
                <a:solidFill>
                  <a:prstClr val="black"/>
                </a:solidFill>
                <a:latin typeface="Helvetica" pitchFamily="2" charset="0"/>
              </a:rPr>
              <a:t>Fabric</a:t>
            </a:r>
            <a:endParaRPr lang="en-US" sz="1600" b="1" dirty="0">
              <a:solidFill>
                <a:prstClr val="black"/>
              </a:solidFill>
              <a:latin typeface="Helvetica" pitchFamily="2" charset="0"/>
            </a:endParaRPr>
          </a:p>
          <a:p>
            <a:endParaRPr lang="en-US" sz="1200" dirty="0">
              <a:solidFill>
                <a:prstClr val="black"/>
              </a:solidFill>
              <a:latin typeface="Helvetica" pitchFamily="2" charset="0"/>
            </a:endParaRPr>
          </a:p>
          <a:p>
            <a:endParaRPr lang="en-US" sz="1200" dirty="0">
              <a:solidFill>
                <a:prstClr val="black"/>
              </a:solidFill>
              <a:latin typeface="Helvetica" pitchFamily="2" charset="0"/>
            </a:endParaRPr>
          </a:p>
          <a:p>
            <a:endParaRPr lang="en-US" sz="1200" dirty="0">
              <a:solidFill>
                <a:prstClr val="black"/>
              </a:solidFill>
              <a:latin typeface="Helvetica" pitchFamily="2" charset="0"/>
            </a:endParaRPr>
          </a:p>
          <a:p>
            <a:endParaRPr lang="en-US" sz="1200" dirty="0">
              <a:solidFill>
                <a:prstClr val="black"/>
              </a:solidFill>
              <a:latin typeface="Helvetica" pitchFamily="2" charset="0"/>
            </a:endParaRPr>
          </a:p>
          <a:p>
            <a:endParaRPr lang="en-US" sz="1200" dirty="0">
              <a:solidFill>
                <a:prstClr val="black"/>
              </a:solidFill>
              <a:latin typeface="Helvetica" pitchFamily="2" charset="0"/>
            </a:endParaRPr>
          </a:p>
          <a:p>
            <a:endParaRPr lang="en-US" sz="1200" dirty="0">
              <a:solidFill>
                <a:prstClr val="black"/>
              </a:solidFill>
              <a:latin typeface="Helvetica" pitchFamily="2" charset="0"/>
            </a:endParaRPr>
          </a:p>
          <a:p>
            <a:endParaRPr lang="en-US" sz="1200" dirty="0">
              <a:solidFill>
                <a:prstClr val="black"/>
              </a:solidFill>
              <a:latin typeface="Helvetica" pitchFamily="2" charset="0"/>
            </a:endParaRPr>
          </a:p>
          <a:p>
            <a:endParaRPr lang="en-US" sz="1200" dirty="0">
              <a:solidFill>
                <a:prstClr val="black"/>
              </a:solidFill>
              <a:latin typeface="Helvetica" pitchFamily="2" charset="0"/>
            </a:endParaRPr>
          </a:p>
          <a:p>
            <a:endParaRPr lang="en-US" sz="1200" dirty="0">
              <a:solidFill>
                <a:prstClr val="black"/>
              </a:solidFill>
              <a:latin typeface="Helvetica" pitchFamily="2" charset="0"/>
            </a:endParaRPr>
          </a:p>
          <a:p>
            <a:endParaRPr lang="en-US" sz="1200" dirty="0">
              <a:solidFill>
                <a:prstClr val="black"/>
              </a:solidFill>
              <a:latin typeface="Helvetica" pitchFamily="2" charset="0"/>
            </a:endParaRPr>
          </a:p>
          <a:p>
            <a:endParaRPr lang="en-US" sz="1200" dirty="0">
              <a:solidFill>
                <a:prstClr val="black"/>
              </a:solidFill>
              <a:latin typeface="Helvetica" pitchFamily="2" charset="0"/>
            </a:endParaRPr>
          </a:p>
          <a:p>
            <a:endParaRPr lang="en-US" sz="1200" dirty="0">
              <a:solidFill>
                <a:prstClr val="black"/>
              </a:solidFill>
              <a:latin typeface="Helvetica" pitchFamily="2" charset="0"/>
            </a:endParaRPr>
          </a:p>
          <a:p>
            <a:endParaRPr lang="en-US" sz="1200" dirty="0">
              <a:solidFill>
                <a:prstClr val="black"/>
              </a:solidFill>
              <a:latin typeface="Helvetica" pitchFamily="2" charset="0"/>
            </a:endParaRPr>
          </a:p>
        </p:txBody>
      </p:sp>
      <p:cxnSp>
        <p:nvCxnSpPr>
          <p:cNvPr id="18" name="Straight Connector 17"/>
          <p:cNvCxnSpPr/>
          <p:nvPr/>
        </p:nvCxnSpPr>
        <p:spPr>
          <a:xfrm flipH="1" flipV="1">
            <a:off x="5183648" y="2157420"/>
            <a:ext cx="235020" cy="62247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5265582" y="2171074"/>
            <a:ext cx="1338421" cy="69066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a:stCxn id="483" idx="0"/>
          </p:cNvCxnSpPr>
          <p:nvPr/>
        </p:nvCxnSpPr>
        <p:spPr>
          <a:xfrm flipH="1" flipV="1">
            <a:off x="3962400" y="3048000"/>
            <a:ext cx="584024" cy="92366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a:stCxn id="484" idx="1"/>
          </p:cNvCxnSpPr>
          <p:nvPr/>
        </p:nvCxnSpPr>
        <p:spPr>
          <a:xfrm flipV="1">
            <a:off x="5554808" y="3076223"/>
            <a:ext cx="2192192" cy="90660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a:stCxn id="483" idx="7"/>
          </p:cNvCxnSpPr>
          <p:nvPr/>
        </p:nvCxnSpPr>
        <p:spPr>
          <a:xfrm flipV="1">
            <a:off x="4573365" y="3022601"/>
            <a:ext cx="650568" cy="96022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a:stCxn id="484" idx="0"/>
          </p:cNvCxnSpPr>
          <p:nvPr/>
        </p:nvCxnSpPr>
        <p:spPr>
          <a:xfrm flipV="1">
            <a:off x="5581750" y="3062112"/>
            <a:ext cx="824695" cy="90955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a:stCxn id="502" idx="0"/>
          </p:cNvCxnSpPr>
          <p:nvPr/>
        </p:nvCxnSpPr>
        <p:spPr>
          <a:xfrm flipH="1" flipV="1">
            <a:off x="4021667" y="3014134"/>
            <a:ext cx="2591682" cy="95753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a:stCxn id="503" idx="1"/>
          </p:cNvCxnSpPr>
          <p:nvPr/>
        </p:nvCxnSpPr>
        <p:spPr>
          <a:xfrm flipH="1" flipV="1">
            <a:off x="6553201" y="3048001"/>
            <a:ext cx="1064805" cy="93482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a:stCxn id="502" idx="7"/>
          </p:cNvCxnSpPr>
          <p:nvPr/>
        </p:nvCxnSpPr>
        <p:spPr>
          <a:xfrm flipH="1" flipV="1">
            <a:off x="5317068" y="2988733"/>
            <a:ext cx="1323223" cy="994094"/>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a:stCxn id="503" idx="0"/>
          </p:cNvCxnSpPr>
          <p:nvPr/>
        </p:nvCxnSpPr>
        <p:spPr>
          <a:xfrm flipV="1">
            <a:off x="7644947" y="2963334"/>
            <a:ext cx="313721" cy="100833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a:stCxn id="485" idx="0"/>
            <a:endCxn id="483" idx="4"/>
          </p:cNvCxnSpPr>
          <p:nvPr/>
        </p:nvCxnSpPr>
        <p:spPr>
          <a:xfrm flipV="1">
            <a:off x="4546424" y="4047868"/>
            <a:ext cx="0" cy="837172"/>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a:stCxn id="486" idx="0"/>
            <a:endCxn id="484" idx="4"/>
          </p:cNvCxnSpPr>
          <p:nvPr/>
        </p:nvCxnSpPr>
        <p:spPr>
          <a:xfrm flipV="1">
            <a:off x="5581749" y="4047868"/>
            <a:ext cx="0" cy="83820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a:stCxn id="504" idx="0"/>
            <a:endCxn id="502" idx="4"/>
          </p:cNvCxnSpPr>
          <p:nvPr/>
        </p:nvCxnSpPr>
        <p:spPr>
          <a:xfrm flipV="1">
            <a:off x="6613349" y="4047869"/>
            <a:ext cx="0" cy="838641"/>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a:stCxn id="505" idx="0"/>
            <a:endCxn id="503" idx="4"/>
          </p:cNvCxnSpPr>
          <p:nvPr/>
        </p:nvCxnSpPr>
        <p:spPr>
          <a:xfrm flipV="1">
            <a:off x="7644946" y="4047868"/>
            <a:ext cx="0" cy="837686"/>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a:stCxn id="529" idx="0"/>
            <a:endCxn id="527" idx="4"/>
          </p:cNvCxnSpPr>
          <p:nvPr/>
        </p:nvCxnSpPr>
        <p:spPr>
          <a:xfrm flipV="1">
            <a:off x="8678245" y="4047868"/>
            <a:ext cx="0" cy="83820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a:stCxn id="530" idx="0"/>
            <a:endCxn id="528" idx="4"/>
          </p:cNvCxnSpPr>
          <p:nvPr/>
        </p:nvCxnSpPr>
        <p:spPr>
          <a:xfrm flipV="1">
            <a:off x="9723534" y="4047868"/>
            <a:ext cx="722" cy="837172"/>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a:stCxn id="485" idx="7"/>
          </p:cNvCxnSpPr>
          <p:nvPr/>
        </p:nvCxnSpPr>
        <p:spPr>
          <a:xfrm flipV="1">
            <a:off x="4573366" y="4046841"/>
            <a:ext cx="981443" cy="84935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a:stCxn id="486" idx="1"/>
            <a:endCxn id="483" idx="5"/>
          </p:cNvCxnSpPr>
          <p:nvPr/>
        </p:nvCxnSpPr>
        <p:spPr>
          <a:xfrm flipH="1" flipV="1">
            <a:off x="4573366" y="4036709"/>
            <a:ext cx="981443" cy="86051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a:stCxn id="502" idx="5"/>
            <a:endCxn id="505" idx="1"/>
          </p:cNvCxnSpPr>
          <p:nvPr/>
        </p:nvCxnSpPr>
        <p:spPr>
          <a:xfrm>
            <a:off x="6640291" y="4036709"/>
            <a:ext cx="977715" cy="860004"/>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a:stCxn id="504" idx="7"/>
            <a:endCxn id="503" idx="3"/>
          </p:cNvCxnSpPr>
          <p:nvPr/>
        </p:nvCxnSpPr>
        <p:spPr>
          <a:xfrm flipV="1">
            <a:off x="6640291" y="4036710"/>
            <a:ext cx="977715" cy="860959"/>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a:stCxn id="527" idx="5"/>
            <a:endCxn id="530" idx="1"/>
          </p:cNvCxnSpPr>
          <p:nvPr/>
        </p:nvCxnSpPr>
        <p:spPr>
          <a:xfrm>
            <a:off x="8705187" y="4036709"/>
            <a:ext cx="991407" cy="85949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a:stCxn id="529" idx="7"/>
            <a:endCxn id="528" idx="3"/>
          </p:cNvCxnSpPr>
          <p:nvPr/>
        </p:nvCxnSpPr>
        <p:spPr>
          <a:xfrm flipV="1">
            <a:off x="8705187" y="4036709"/>
            <a:ext cx="992129" cy="86051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a:stCxn id="464" idx="3"/>
            <a:endCxn id="342" idx="0"/>
          </p:cNvCxnSpPr>
          <p:nvPr/>
        </p:nvCxnSpPr>
        <p:spPr>
          <a:xfrm flipH="1">
            <a:off x="2079827" y="4951110"/>
            <a:ext cx="331633" cy="79301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a:stCxn id="464" idx="5"/>
          </p:cNvCxnSpPr>
          <p:nvPr/>
        </p:nvCxnSpPr>
        <p:spPr>
          <a:xfrm>
            <a:off x="2465342" y="4951110"/>
            <a:ext cx="151911" cy="79301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a:stCxn id="466" idx="3"/>
            <a:endCxn id="344" idx="0"/>
          </p:cNvCxnSpPr>
          <p:nvPr/>
        </p:nvCxnSpPr>
        <p:spPr>
          <a:xfrm flipH="1">
            <a:off x="3144540" y="4950082"/>
            <a:ext cx="302244" cy="79404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a:stCxn id="466" idx="5"/>
          </p:cNvCxnSpPr>
          <p:nvPr/>
        </p:nvCxnSpPr>
        <p:spPr>
          <a:xfrm>
            <a:off x="3500667" y="4950082"/>
            <a:ext cx="165229" cy="79404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a:stCxn id="485" idx="3"/>
            <a:endCxn id="346" idx="0"/>
          </p:cNvCxnSpPr>
          <p:nvPr/>
        </p:nvCxnSpPr>
        <p:spPr>
          <a:xfrm flipH="1">
            <a:off x="4203307" y="4950082"/>
            <a:ext cx="316177" cy="79404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a:stCxn id="485" idx="5"/>
            <a:endCxn id="347" idx="0"/>
          </p:cNvCxnSpPr>
          <p:nvPr/>
        </p:nvCxnSpPr>
        <p:spPr>
          <a:xfrm>
            <a:off x="4573365" y="4950082"/>
            <a:ext cx="172130" cy="79404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a:stCxn id="486" idx="3"/>
            <a:endCxn id="348" idx="0"/>
          </p:cNvCxnSpPr>
          <p:nvPr/>
        </p:nvCxnSpPr>
        <p:spPr>
          <a:xfrm flipH="1">
            <a:off x="5268020" y="4951110"/>
            <a:ext cx="286788" cy="79301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a:stCxn id="486" idx="5"/>
            <a:endCxn id="349" idx="0"/>
          </p:cNvCxnSpPr>
          <p:nvPr/>
        </p:nvCxnSpPr>
        <p:spPr>
          <a:xfrm>
            <a:off x="5608690" y="4951110"/>
            <a:ext cx="186584" cy="79301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a:stCxn id="504" idx="3"/>
            <a:endCxn id="350" idx="0"/>
          </p:cNvCxnSpPr>
          <p:nvPr/>
        </p:nvCxnSpPr>
        <p:spPr>
          <a:xfrm flipH="1">
            <a:off x="6338046" y="4951550"/>
            <a:ext cx="248363" cy="792576"/>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a:stCxn id="504" idx="5"/>
            <a:endCxn id="351" idx="0"/>
          </p:cNvCxnSpPr>
          <p:nvPr/>
        </p:nvCxnSpPr>
        <p:spPr>
          <a:xfrm>
            <a:off x="6640290" y="4951550"/>
            <a:ext cx="239944" cy="792576"/>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a:stCxn id="505" idx="3"/>
            <a:endCxn id="352" idx="0"/>
          </p:cNvCxnSpPr>
          <p:nvPr/>
        </p:nvCxnSpPr>
        <p:spPr>
          <a:xfrm flipH="1">
            <a:off x="7402759" y="4950596"/>
            <a:ext cx="215246" cy="793531"/>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a:stCxn id="505" idx="5"/>
            <a:endCxn id="353" idx="0"/>
          </p:cNvCxnSpPr>
          <p:nvPr/>
        </p:nvCxnSpPr>
        <p:spPr>
          <a:xfrm>
            <a:off x="7671887" y="4950596"/>
            <a:ext cx="258126" cy="793531"/>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a:stCxn id="529" idx="3"/>
            <a:endCxn id="354" idx="0"/>
          </p:cNvCxnSpPr>
          <p:nvPr/>
        </p:nvCxnSpPr>
        <p:spPr>
          <a:xfrm flipH="1">
            <a:off x="8470578" y="4951110"/>
            <a:ext cx="180726" cy="79301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a:stCxn id="529" idx="5"/>
            <a:endCxn id="355" idx="0"/>
          </p:cNvCxnSpPr>
          <p:nvPr/>
        </p:nvCxnSpPr>
        <p:spPr>
          <a:xfrm>
            <a:off x="8705187" y="4951110"/>
            <a:ext cx="307581" cy="79301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a:stCxn id="530" idx="3"/>
            <a:endCxn id="356" idx="0"/>
          </p:cNvCxnSpPr>
          <p:nvPr/>
        </p:nvCxnSpPr>
        <p:spPr>
          <a:xfrm flipH="1">
            <a:off x="9535293" y="4950082"/>
            <a:ext cx="161301" cy="79404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a:stCxn id="530" idx="5"/>
            <a:endCxn id="357" idx="0"/>
          </p:cNvCxnSpPr>
          <p:nvPr/>
        </p:nvCxnSpPr>
        <p:spPr>
          <a:xfrm>
            <a:off x="9750476" y="4950082"/>
            <a:ext cx="312071" cy="79404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p:cNvCxnSpPr>
            <a:stCxn id="464" idx="0"/>
            <a:endCxn id="413" idx="4"/>
          </p:cNvCxnSpPr>
          <p:nvPr/>
        </p:nvCxnSpPr>
        <p:spPr>
          <a:xfrm flipV="1">
            <a:off x="2438400" y="4046840"/>
            <a:ext cx="0" cy="83922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a:stCxn id="466" idx="0"/>
            <a:endCxn id="465" idx="4"/>
          </p:cNvCxnSpPr>
          <p:nvPr/>
        </p:nvCxnSpPr>
        <p:spPr>
          <a:xfrm flipV="1">
            <a:off x="3473725" y="4046840"/>
            <a:ext cx="0" cy="83820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a:stCxn id="464" idx="7"/>
            <a:endCxn id="465" idx="3"/>
          </p:cNvCxnSpPr>
          <p:nvPr/>
        </p:nvCxnSpPr>
        <p:spPr>
          <a:xfrm flipV="1">
            <a:off x="2465342" y="4035681"/>
            <a:ext cx="981443" cy="861546"/>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a:stCxn id="466" idx="1"/>
            <a:endCxn id="413" idx="5"/>
          </p:cNvCxnSpPr>
          <p:nvPr/>
        </p:nvCxnSpPr>
        <p:spPr>
          <a:xfrm flipH="1" flipV="1">
            <a:off x="2465342" y="4035681"/>
            <a:ext cx="981443" cy="86051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13" name="Oval 412"/>
          <p:cNvSpPr/>
          <p:nvPr/>
        </p:nvSpPr>
        <p:spPr>
          <a:xfrm>
            <a:off x="2400300" y="397064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Helvetica" pitchFamily="2" charset="0"/>
            </a:endParaRPr>
          </a:p>
        </p:txBody>
      </p:sp>
      <p:sp>
        <p:nvSpPr>
          <p:cNvPr id="464" name="Oval 463"/>
          <p:cNvSpPr/>
          <p:nvPr/>
        </p:nvSpPr>
        <p:spPr>
          <a:xfrm>
            <a:off x="2400300" y="48860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Helvetica" pitchFamily="2" charset="0"/>
            </a:endParaRPr>
          </a:p>
        </p:txBody>
      </p:sp>
      <p:sp>
        <p:nvSpPr>
          <p:cNvPr id="465" name="Oval 464"/>
          <p:cNvSpPr/>
          <p:nvPr/>
        </p:nvSpPr>
        <p:spPr>
          <a:xfrm>
            <a:off x="3435625" y="397064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Helvetica" pitchFamily="2" charset="0"/>
            </a:endParaRPr>
          </a:p>
        </p:txBody>
      </p:sp>
      <p:sp>
        <p:nvSpPr>
          <p:cNvPr id="466" name="Oval 465"/>
          <p:cNvSpPr/>
          <p:nvPr/>
        </p:nvSpPr>
        <p:spPr>
          <a:xfrm>
            <a:off x="3435625" y="488504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Helvetica" pitchFamily="2" charset="0"/>
            </a:endParaRPr>
          </a:p>
        </p:txBody>
      </p:sp>
      <p:sp>
        <p:nvSpPr>
          <p:cNvPr id="483" name="Oval 482"/>
          <p:cNvSpPr/>
          <p:nvPr/>
        </p:nvSpPr>
        <p:spPr>
          <a:xfrm>
            <a:off x="4508324" y="39716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Helvetica" pitchFamily="2" charset="0"/>
            </a:endParaRPr>
          </a:p>
        </p:txBody>
      </p:sp>
      <p:sp>
        <p:nvSpPr>
          <p:cNvPr id="484" name="Oval 483"/>
          <p:cNvSpPr/>
          <p:nvPr/>
        </p:nvSpPr>
        <p:spPr>
          <a:xfrm>
            <a:off x="5543649" y="39716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Helvetica" pitchFamily="2" charset="0"/>
            </a:endParaRPr>
          </a:p>
        </p:txBody>
      </p:sp>
      <p:sp>
        <p:nvSpPr>
          <p:cNvPr id="485" name="Oval 484"/>
          <p:cNvSpPr/>
          <p:nvPr/>
        </p:nvSpPr>
        <p:spPr>
          <a:xfrm>
            <a:off x="4508324" y="488504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Helvetica" pitchFamily="2" charset="0"/>
            </a:endParaRPr>
          </a:p>
        </p:txBody>
      </p:sp>
      <p:sp>
        <p:nvSpPr>
          <p:cNvPr id="486" name="Oval 485"/>
          <p:cNvSpPr/>
          <p:nvPr/>
        </p:nvSpPr>
        <p:spPr>
          <a:xfrm>
            <a:off x="5543649" y="48860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Helvetica" pitchFamily="2" charset="0"/>
            </a:endParaRPr>
          </a:p>
        </p:txBody>
      </p:sp>
      <p:sp>
        <p:nvSpPr>
          <p:cNvPr id="502" name="Oval 501"/>
          <p:cNvSpPr/>
          <p:nvPr/>
        </p:nvSpPr>
        <p:spPr>
          <a:xfrm>
            <a:off x="6575249" y="39716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Helvetica" pitchFamily="2" charset="0"/>
            </a:endParaRPr>
          </a:p>
        </p:txBody>
      </p:sp>
      <p:sp>
        <p:nvSpPr>
          <p:cNvPr id="503" name="Oval 502"/>
          <p:cNvSpPr/>
          <p:nvPr/>
        </p:nvSpPr>
        <p:spPr>
          <a:xfrm>
            <a:off x="7606846" y="39716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Helvetica" pitchFamily="2" charset="0"/>
            </a:endParaRPr>
          </a:p>
        </p:txBody>
      </p:sp>
      <p:sp>
        <p:nvSpPr>
          <p:cNvPr id="504" name="Oval 503"/>
          <p:cNvSpPr/>
          <p:nvPr/>
        </p:nvSpPr>
        <p:spPr>
          <a:xfrm>
            <a:off x="6575249" y="4886509"/>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Helvetica" pitchFamily="2" charset="0"/>
            </a:endParaRPr>
          </a:p>
        </p:txBody>
      </p:sp>
      <p:sp>
        <p:nvSpPr>
          <p:cNvPr id="505" name="Oval 504"/>
          <p:cNvSpPr/>
          <p:nvPr/>
        </p:nvSpPr>
        <p:spPr>
          <a:xfrm>
            <a:off x="7606846" y="4885554"/>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Helvetica" pitchFamily="2" charset="0"/>
            </a:endParaRPr>
          </a:p>
        </p:txBody>
      </p:sp>
      <p:sp>
        <p:nvSpPr>
          <p:cNvPr id="527" name="Oval 526"/>
          <p:cNvSpPr/>
          <p:nvPr/>
        </p:nvSpPr>
        <p:spPr>
          <a:xfrm>
            <a:off x="8640145" y="39716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Helvetica" pitchFamily="2" charset="0"/>
            </a:endParaRPr>
          </a:p>
        </p:txBody>
      </p:sp>
      <p:sp>
        <p:nvSpPr>
          <p:cNvPr id="528" name="Oval 527"/>
          <p:cNvSpPr/>
          <p:nvPr/>
        </p:nvSpPr>
        <p:spPr>
          <a:xfrm>
            <a:off x="9686156" y="39716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Helvetica" pitchFamily="2" charset="0"/>
            </a:endParaRPr>
          </a:p>
        </p:txBody>
      </p:sp>
      <p:sp>
        <p:nvSpPr>
          <p:cNvPr id="529" name="Oval 528"/>
          <p:cNvSpPr/>
          <p:nvPr/>
        </p:nvSpPr>
        <p:spPr>
          <a:xfrm>
            <a:off x="8640145" y="4886068"/>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Helvetica" pitchFamily="2" charset="0"/>
            </a:endParaRPr>
          </a:p>
        </p:txBody>
      </p:sp>
      <p:sp>
        <p:nvSpPr>
          <p:cNvPr id="530" name="Oval 529"/>
          <p:cNvSpPr/>
          <p:nvPr/>
        </p:nvSpPr>
        <p:spPr>
          <a:xfrm>
            <a:off x="9685434" y="4885040"/>
            <a:ext cx="76200" cy="76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Helvetica" pitchFamily="2" charset="0"/>
            </a:endParaRPr>
          </a:p>
        </p:txBody>
      </p:sp>
      <p:pic>
        <p:nvPicPr>
          <p:cNvPr id="342" name="Picture 341" descr="server-gray.png"/>
          <p:cNvPicPr>
            <a:picLocks noChangeAspect="1"/>
          </p:cNvPicPr>
          <p:nvPr/>
        </p:nvPicPr>
        <p:blipFill>
          <a:blip r:embed="rId5" cstate="print"/>
          <a:stretch>
            <a:fillRect/>
          </a:stretch>
        </p:blipFill>
        <p:spPr>
          <a:xfrm>
            <a:off x="1891584" y="5744126"/>
            <a:ext cx="376485" cy="400774"/>
          </a:xfrm>
          <a:prstGeom prst="rect">
            <a:avLst/>
          </a:prstGeom>
        </p:spPr>
      </p:pic>
      <p:pic>
        <p:nvPicPr>
          <p:cNvPr id="343" name="Picture 342" descr="server-gray.png"/>
          <p:cNvPicPr>
            <a:picLocks noChangeAspect="1"/>
          </p:cNvPicPr>
          <p:nvPr/>
        </p:nvPicPr>
        <p:blipFill>
          <a:blip r:embed="rId5" cstate="print"/>
          <a:stretch>
            <a:fillRect/>
          </a:stretch>
        </p:blipFill>
        <p:spPr>
          <a:xfrm>
            <a:off x="2433773" y="5744126"/>
            <a:ext cx="376485" cy="400774"/>
          </a:xfrm>
          <a:prstGeom prst="rect">
            <a:avLst/>
          </a:prstGeom>
        </p:spPr>
      </p:pic>
      <p:pic>
        <p:nvPicPr>
          <p:cNvPr id="344" name="Picture 343" descr="server-gray.png"/>
          <p:cNvPicPr>
            <a:picLocks noChangeAspect="1"/>
          </p:cNvPicPr>
          <p:nvPr/>
        </p:nvPicPr>
        <p:blipFill>
          <a:blip r:embed="rId5" cstate="print"/>
          <a:stretch>
            <a:fillRect/>
          </a:stretch>
        </p:blipFill>
        <p:spPr>
          <a:xfrm>
            <a:off x="2956298" y="5744126"/>
            <a:ext cx="376485" cy="400774"/>
          </a:xfrm>
          <a:prstGeom prst="rect">
            <a:avLst/>
          </a:prstGeom>
        </p:spPr>
      </p:pic>
      <p:pic>
        <p:nvPicPr>
          <p:cNvPr id="345" name="Picture 344" descr="server-gray.png"/>
          <p:cNvPicPr>
            <a:picLocks noChangeAspect="1"/>
          </p:cNvPicPr>
          <p:nvPr/>
        </p:nvPicPr>
        <p:blipFill>
          <a:blip r:embed="rId5" cstate="print"/>
          <a:stretch>
            <a:fillRect/>
          </a:stretch>
        </p:blipFill>
        <p:spPr>
          <a:xfrm>
            <a:off x="3483552" y="5744126"/>
            <a:ext cx="376485" cy="400774"/>
          </a:xfrm>
          <a:prstGeom prst="rect">
            <a:avLst/>
          </a:prstGeom>
        </p:spPr>
      </p:pic>
      <p:pic>
        <p:nvPicPr>
          <p:cNvPr id="346" name="Picture 345" descr="server-gray.png"/>
          <p:cNvPicPr>
            <a:picLocks noChangeAspect="1"/>
          </p:cNvPicPr>
          <p:nvPr/>
        </p:nvPicPr>
        <p:blipFill>
          <a:blip r:embed="rId5" cstate="print"/>
          <a:stretch>
            <a:fillRect/>
          </a:stretch>
        </p:blipFill>
        <p:spPr>
          <a:xfrm>
            <a:off x="4015064" y="5744126"/>
            <a:ext cx="376485" cy="400774"/>
          </a:xfrm>
          <a:prstGeom prst="rect">
            <a:avLst/>
          </a:prstGeom>
        </p:spPr>
      </p:pic>
      <p:pic>
        <p:nvPicPr>
          <p:cNvPr id="347" name="Picture 346" descr="server-gray.png"/>
          <p:cNvPicPr>
            <a:picLocks noChangeAspect="1"/>
          </p:cNvPicPr>
          <p:nvPr/>
        </p:nvPicPr>
        <p:blipFill>
          <a:blip r:embed="rId5" cstate="print"/>
          <a:stretch>
            <a:fillRect/>
          </a:stretch>
        </p:blipFill>
        <p:spPr>
          <a:xfrm>
            <a:off x="4557253" y="5744126"/>
            <a:ext cx="376485" cy="400774"/>
          </a:xfrm>
          <a:prstGeom prst="rect">
            <a:avLst/>
          </a:prstGeom>
        </p:spPr>
      </p:pic>
      <p:pic>
        <p:nvPicPr>
          <p:cNvPr id="348" name="Picture 347" descr="server-gray.png"/>
          <p:cNvPicPr>
            <a:picLocks noChangeAspect="1"/>
          </p:cNvPicPr>
          <p:nvPr/>
        </p:nvPicPr>
        <p:blipFill>
          <a:blip r:embed="rId5" cstate="print"/>
          <a:stretch>
            <a:fillRect/>
          </a:stretch>
        </p:blipFill>
        <p:spPr>
          <a:xfrm>
            <a:off x="5079778" y="5744126"/>
            <a:ext cx="376485" cy="400774"/>
          </a:xfrm>
          <a:prstGeom prst="rect">
            <a:avLst/>
          </a:prstGeom>
        </p:spPr>
      </p:pic>
      <p:pic>
        <p:nvPicPr>
          <p:cNvPr id="349" name="Picture 348" descr="server-gray.png"/>
          <p:cNvPicPr>
            <a:picLocks noChangeAspect="1"/>
          </p:cNvPicPr>
          <p:nvPr/>
        </p:nvPicPr>
        <p:blipFill>
          <a:blip r:embed="rId5" cstate="print"/>
          <a:stretch>
            <a:fillRect/>
          </a:stretch>
        </p:blipFill>
        <p:spPr>
          <a:xfrm>
            <a:off x="5607032" y="5744126"/>
            <a:ext cx="376485" cy="400774"/>
          </a:xfrm>
          <a:prstGeom prst="rect">
            <a:avLst/>
          </a:prstGeom>
        </p:spPr>
      </p:pic>
      <p:pic>
        <p:nvPicPr>
          <p:cNvPr id="350" name="Picture 349" descr="server-gray.png"/>
          <p:cNvPicPr>
            <a:picLocks noChangeAspect="1"/>
          </p:cNvPicPr>
          <p:nvPr/>
        </p:nvPicPr>
        <p:blipFill>
          <a:blip r:embed="rId5" cstate="print"/>
          <a:stretch>
            <a:fillRect/>
          </a:stretch>
        </p:blipFill>
        <p:spPr>
          <a:xfrm>
            <a:off x="6149803" y="5744126"/>
            <a:ext cx="376485" cy="400774"/>
          </a:xfrm>
          <a:prstGeom prst="rect">
            <a:avLst/>
          </a:prstGeom>
        </p:spPr>
      </p:pic>
      <p:pic>
        <p:nvPicPr>
          <p:cNvPr id="351" name="Picture 350" descr="server-gray.png"/>
          <p:cNvPicPr>
            <a:picLocks noChangeAspect="1"/>
          </p:cNvPicPr>
          <p:nvPr/>
        </p:nvPicPr>
        <p:blipFill>
          <a:blip r:embed="rId5" cstate="print"/>
          <a:stretch>
            <a:fillRect/>
          </a:stretch>
        </p:blipFill>
        <p:spPr>
          <a:xfrm>
            <a:off x="6691992" y="5744126"/>
            <a:ext cx="376485" cy="400774"/>
          </a:xfrm>
          <a:prstGeom prst="rect">
            <a:avLst/>
          </a:prstGeom>
        </p:spPr>
      </p:pic>
      <p:pic>
        <p:nvPicPr>
          <p:cNvPr id="352" name="Picture 351" descr="server-gray.png"/>
          <p:cNvPicPr>
            <a:picLocks noChangeAspect="1"/>
          </p:cNvPicPr>
          <p:nvPr/>
        </p:nvPicPr>
        <p:blipFill>
          <a:blip r:embed="rId5" cstate="print"/>
          <a:stretch>
            <a:fillRect/>
          </a:stretch>
        </p:blipFill>
        <p:spPr>
          <a:xfrm>
            <a:off x="7214517" y="5744126"/>
            <a:ext cx="376485" cy="400774"/>
          </a:xfrm>
          <a:prstGeom prst="rect">
            <a:avLst/>
          </a:prstGeom>
        </p:spPr>
      </p:pic>
      <p:pic>
        <p:nvPicPr>
          <p:cNvPr id="353" name="Picture 352" descr="server-gray.png"/>
          <p:cNvPicPr>
            <a:picLocks noChangeAspect="1"/>
          </p:cNvPicPr>
          <p:nvPr/>
        </p:nvPicPr>
        <p:blipFill>
          <a:blip r:embed="rId5" cstate="print"/>
          <a:stretch>
            <a:fillRect/>
          </a:stretch>
        </p:blipFill>
        <p:spPr>
          <a:xfrm>
            <a:off x="7741771" y="5744126"/>
            <a:ext cx="376485" cy="400774"/>
          </a:xfrm>
          <a:prstGeom prst="rect">
            <a:avLst/>
          </a:prstGeom>
        </p:spPr>
      </p:pic>
      <p:pic>
        <p:nvPicPr>
          <p:cNvPr id="354" name="Picture 353" descr="server-gray.png"/>
          <p:cNvPicPr>
            <a:picLocks noChangeAspect="1"/>
          </p:cNvPicPr>
          <p:nvPr/>
        </p:nvPicPr>
        <p:blipFill>
          <a:blip r:embed="rId5" cstate="print"/>
          <a:stretch>
            <a:fillRect/>
          </a:stretch>
        </p:blipFill>
        <p:spPr>
          <a:xfrm>
            <a:off x="8282336" y="5744126"/>
            <a:ext cx="376485" cy="400774"/>
          </a:xfrm>
          <a:prstGeom prst="rect">
            <a:avLst/>
          </a:prstGeom>
        </p:spPr>
      </p:pic>
      <p:pic>
        <p:nvPicPr>
          <p:cNvPr id="355" name="Picture 354" descr="server-gray.png"/>
          <p:cNvPicPr>
            <a:picLocks noChangeAspect="1"/>
          </p:cNvPicPr>
          <p:nvPr/>
        </p:nvPicPr>
        <p:blipFill>
          <a:blip r:embed="rId5" cstate="print"/>
          <a:stretch>
            <a:fillRect/>
          </a:stretch>
        </p:blipFill>
        <p:spPr>
          <a:xfrm>
            <a:off x="8824525" y="5744126"/>
            <a:ext cx="376485" cy="400774"/>
          </a:xfrm>
          <a:prstGeom prst="rect">
            <a:avLst/>
          </a:prstGeom>
        </p:spPr>
      </p:pic>
      <p:pic>
        <p:nvPicPr>
          <p:cNvPr id="356" name="Picture 355" descr="server-gray.png"/>
          <p:cNvPicPr>
            <a:picLocks noChangeAspect="1"/>
          </p:cNvPicPr>
          <p:nvPr/>
        </p:nvPicPr>
        <p:blipFill>
          <a:blip r:embed="rId5" cstate="print"/>
          <a:stretch>
            <a:fillRect/>
          </a:stretch>
        </p:blipFill>
        <p:spPr>
          <a:xfrm>
            <a:off x="9347050" y="5744126"/>
            <a:ext cx="376485" cy="400774"/>
          </a:xfrm>
          <a:prstGeom prst="rect">
            <a:avLst/>
          </a:prstGeom>
        </p:spPr>
      </p:pic>
      <p:pic>
        <p:nvPicPr>
          <p:cNvPr id="357" name="Picture 356" descr="server-gray.png"/>
          <p:cNvPicPr>
            <a:picLocks noChangeAspect="1"/>
          </p:cNvPicPr>
          <p:nvPr/>
        </p:nvPicPr>
        <p:blipFill>
          <a:blip r:embed="rId5" cstate="print"/>
          <a:stretch>
            <a:fillRect/>
          </a:stretch>
        </p:blipFill>
        <p:spPr>
          <a:xfrm>
            <a:off x="9874304" y="5744126"/>
            <a:ext cx="376485" cy="400774"/>
          </a:xfrm>
          <a:prstGeom prst="rect">
            <a:avLst/>
          </a:prstGeom>
        </p:spPr>
      </p:pic>
      <p:pic>
        <p:nvPicPr>
          <p:cNvPr id="620" name="Picture 6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2163" y="4743524"/>
            <a:ext cx="752474" cy="361288"/>
          </a:xfrm>
          <a:prstGeom prst="rect">
            <a:avLst/>
          </a:prstGeom>
        </p:spPr>
      </p:pic>
      <p:pic>
        <p:nvPicPr>
          <p:cNvPr id="621" name="Picture 6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7488" y="4743965"/>
            <a:ext cx="752474" cy="361288"/>
          </a:xfrm>
          <a:prstGeom prst="rect">
            <a:avLst/>
          </a:prstGeom>
        </p:spPr>
      </p:pic>
      <p:pic>
        <p:nvPicPr>
          <p:cNvPr id="624" name="Picture 6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70187" y="4742496"/>
            <a:ext cx="752474" cy="361288"/>
          </a:xfrm>
          <a:prstGeom prst="rect">
            <a:avLst/>
          </a:prstGeom>
        </p:spPr>
      </p:pic>
      <p:pic>
        <p:nvPicPr>
          <p:cNvPr id="625" name="Picture 6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5512" y="4743524"/>
            <a:ext cx="752474" cy="361288"/>
          </a:xfrm>
          <a:prstGeom prst="rect">
            <a:avLst/>
          </a:prstGeom>
        </p:spPr>
      </p:pic>
      <p:pic>
        <p:nvPicPr>
          <p:cNvPr id="627" name="Picture 6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7112" y="4743524"/>
            <a:ext cx="752474" cy="361288"/>
          </a:xfrm>
          <a:prstGeom prst="rect">
            <a:avLst/>
          </a:prstGeom>
        </p:spPr>
      </p:pic>
      <p:pic>
        <p:nvPicPr>
          <p:cNvPr id="629" name="Picture 6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68709" y="4743524"/>
            <a:ext cx="752474" cy="361288"/>
          </a:xfrm>
          <a:prstGeom prst="rect">
            <a:avLst/>
          </a:prstGeom>
        </p:spPr>
      </p:pic>
      <p:pic>
        <p:nvPicPr>
          <p:cNvPr id="632" name="Picture 6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2008" y="4743965"/>
            <a:ext cx="752474" cy="361288"/>
          </a:xfrm>
          <a:prstGeom prst="rect">
            <a:avLst/>
          </a:prstGeom>
        </p:spPr>
      </p:pic>
      <p:pic>
        <p:nvPicPr>
          <p:cNvPr id="633" name="Picture 6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7049" y="4743965"/>
            <a:ext cx="752474" cy="361288"/>
          </a:xfrm>
          <a:prstGeom prst="rect">
            <a:avLst/>
          </a:prstGeom>
        </p:spPr>
      </p:pic>
      <p:cxnSp>
        <p:nvCxnSpPr>
          <p:cNvPr id="143" name="Straight Connector 142"/>
          <p:cNvCxnSpPr/>
          <p:nvPr/>
        </p:nvCxnSpPr>
        <p:spPr>
          <a:xfrm flipV="1">
            <a:off x="4089400" y="2171074"/>
            <a:ext cx="1094248" cy="69147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endCxn id="413" idx="0"/>
          </p:cNvCxnSpPr>
          <p:nvPr/>
        </p:nvCxnSpPr>
        <p:spPr>
          <a:xfrm flipH="1">
            <a:off x="2438401" y="2954868"/>
            <a:ext cx="1481667" cy="1015773"/>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endCxn id="465" idx="1"/>
          </p:cNvCxnSpPr>
          <p:nvPr/>
        </p:nvCxnSpPr>
        <p:spPr>
          <a:xfrm flipH="1">
            <a:off x="3446785" y="2991557"/>
            <a:ext cx="4342549" cy="990243"/>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endCxn id="465" idx="0"/>
          </p:cNvCxnSpPr>
          <p:nvPr/>
        </p:nvCxnSpPr>
        <p:spPr>
          <a:xfrm flipH="1">
            <a:off x="3473726" y="2971800"/>
            <a:ext cx="2927075" cy="99884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413" idx="7"/>
          </p:cNvCxnSpPr>
          <p:nvPr/>
        </p:nvCxnSpPr>
        <p:spPr>
          <a:xfrm flipV="1">
            <a:off x="2465342" y="2980267"/>
            <a:ext cx="2690859" cy="1001532"/>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H="1" flipV="1">
            <a:off x="5415790" y="2116456"/>
            <a:ext cx="2509010" cy="779144"/>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stCxn id="527" idx="0"/>
          </p:cNvCxnSpPr>
          <p:nvPr/>
        </p:nvCxnSpPr>
        <p:spPr>
          <a:xfrm flipH="1" flipV="1">
            <a:off x="4157133" y="2971800"/>
            <a:ext cx="4521112" cy="99986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528" idx="0"/>
          </p:cNvCxnSpPr>
          <p:nvPr/>
        </p:nvCxnSpPr>
        <p:spPr>
          <a:xfrm flipH="1" flipV="1">
            <a:off x="8015112" y="3005668"/>
            <a:ext cx="1709145" cy="966001"/>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stCxn id="528" idx="1"/>
          </p:cNvCxnSpPr>
          <p:nvPr/>
        </p:nvCxnSpPr>
        <p:spPr>
          <a:xfrm flipH="1" flipV="1">
            <a:off x="6629401" y="2963333"/>
            <a:ext cx="3067915" cy="1019494"/>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stCxn id="527" idx="7"/>
          </p:cNvCxnSpPr>
          <p:nvPr/>
        </p:nvCxnSpPr>
        <p:spPr>
          <a:xfrm flipH="1" flipV="1">
            <a:off x="5410200" y="2971801"/>
            <a:ext cx="3294986" cy="101102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pic>
        <p:nvPicPr>
          <p:cNvPr id="193" name="Picture 1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2163" y="3829124"/>
            <a:ext cx="752474" cy="361288"/>
          </a:xfrm>
          <a:prstGeom prst="rect">
            <a:avLst/>
          </a:prstGeom>
        </p:spPr>
      </p:pic>
      <p:pic>
        <p:nvPicPr>
          <p:cNvPr id="194" name="Picture 19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7488" y="3829124"/>
            <a:ext cx="752474" cy="361288"/>
          </a:xfrm>
          <a:prstGeom prst="rect">
            <a:avLst/>
          </a:prstGeom>
        </p:spPr>
      </p:pic>
      <p:pic>
        <p:nvPicPr>
          <p:cNvPr id="195" name="Picture 19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70187" y="3829124"/>
            <a:ext cx="752474" cy="361288"/>
          </a:xfrm>
          <a:prstGeom prst="rect">
            <a:avLst/>
          </a:prstGeom>
        </p:spPr>
      </p:pic>
      <p:pic>
        <p:nvPicPr>
          <p:cNvPr id="196" name="Picture 19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5512" y="3829124"/>
            <a:ext cx="752474" cy="361288"/>
          </a:xfrm>
          <a:prstGeom prst="rect">
            <a:avLst/>
          </a:prstGeom>
        </p:spPr>
      </p:pic>
      <p:pic>
        <p:nvPicPr>
          <p:cNvPr id="197" name="Picture 19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7112" y="3829124"/>
            <a:ext cx="752474" cy="361288"/>
          </a:xfrm>
          <a:prstGeom prst="rect">
            <a:avLst/>
          </a:prstGeom>
        </p:spPr>
      </p:pic>
      <p:pic>
        <p:nvPicPr>
          <p:cNvPr id="198" name="Picture 19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68709" y="3828096"/>
            <a:ext cx="752474" cy="361288"/>
          </a:xfrm>
          <a:prstGeom prst="rect">
            <a:avLst/>
          </a:prstGeom>
        </p:spPr>
      </p:pic>
      <p:pic>
        <p:nvPicPr>
          <p:cNvPr id="199" name="Picture 19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2008" y="3829124"/>
            <a:ext cx="752474" cy="361288"/>
          </a:xfrm>
          <a:prstGeom prst="rect">
            <a:avLst/>
          </a:prstGeom>
        </p:spPr>
      </p:pic>
      <p:pic>
        <p:nvPicPr>
          <p:cNvPr id="200" name="Picture 19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8019" y="3829124"/>
            <a:ext cx="752474" cy="361288"/>
          </a:xfrm>
          <a:prstGeom prst="rect">
            <a:avLst/>
          </a:prstGeom>
        </p:spPr>
      </p:pic>
      <p:pic>
        <p:nvPicPr>
          <p:cNvPr id="22" name="Picture 21"/>
          <p:cNvPicPr>
            <a:picLocks noChangeAspect="1"/>
          </p:cNvPicPr>
          <p:nvPr/>
        </p:nvPicPr>
        <p:blipFill>
          <a:blip r:embed="rId7"/>
          <a:stretch>
            <a:fillRect/>
          </a:stretch>
        </p:blipFill>
        <p:spPr>
          <a:xfrm>
            <a:off x="4798308" y="1801491"/>
            <a:ext cx="916692" cy="609600"/>
          </a:xfrm>
          <a:prstGeom prst="rect">
            <a:avLst/>
          </a:prstGeom>
        </p:spPr>
      </p:pic>
      <p:grpSp>
        <p:nvGrpSpPr>
          <p:cNvPr id="31" name="Group 30"/>
          <p:cNvGrpSpPr/>
          <p:nvPr/>
        </p:nvGrpSpPr>
        <p:grpSpPr>
          <a:xfrm>
            <a:off x="4191000" y="2133600"/>
            <a:ext cx="3810000" cy="762000"/>
            <a:chOff x="2667000" y="2133600"/>
            <a:chExt cx="3810000" cy="762000"/>
          </a:xfrm>
        </p:grpSpPr>
        <p:cxnSp>
          <p:nvCxnSpPr>
            <p:cNvPr id="133" name="Straight Connector 132"/>
            <p:cNvCxnSpPr/>
            <p:nvPr/>
          </p:nvCxnSpPr>
          <p:spPr>
            <a:xfrm flipV="1">
              <a:off x="2667000" y="2133600"/>
              <a:ext cx="2362200" cy="76200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3962400" y="2133600"/>
              <a:ext cx="1295400" cy="68580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5105400" y="2133600"/>
              <a:ext cx="228600" cy="68580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flipV="1">
              <a:off x="5410200" y="2133600"/>
              <a:ext cx="1066800" cy="76200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0" name="Picture 129"/>
          <p:cNvPicPr>
            <a:picLocks noChangeAspect="1"/>
          </p:cNvPicPr>
          <p:nvPr/>
        </p:nvPicPr>
        <p:blipFill>
          <a:blip r:embed="rId7"/>
          <a:stretch>
            <a:fillRect/>
          </a:stretch>
        </p:blipFill>
        <p:spPr>
          <a:xfrm>
            <a:off x="6322308" y="1809750"/>
            <a:ext cx="916692" cy="609600"/>
          </a:xfrm>
          <a:prstGeom prst="rect">
            <a:avLst/>
          </a:prstGeom>
        </p:spPr>
      </p:pic>
      <p:pic>
        <p:nvPicPr>
          <p:cNvPr id="124" name="Picture 1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1726" y="2743200"/>
            <a:ext cx="752474" cy="361288"/>
          </a:xfrm>
          <a:prstGeom prst="rect">
            <a:avLst/>
          </a:prstGeom>
        </p:spPr>
      </p:pic>
      <p:pic>
        <p:nvPicPr>
          <p:cNvPr id="131" name="Picture 1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62526" y="2743200"/>
            <a:ext cx="752474" cy="361288"/>
          </a:xfrm>
          <a:prstGeom prst="rect">
            <a:avLst/>
          </a:prstGeom>
        </p:spPr>
      </p:pic>
      <p:pic>
        <p:nvPicPr>
          <p:cNvPr id="123" name="Picture 1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3326" y="2743200"/>
            <a:ext cx="752474" cy="361288"/>
          </a:xfrm>
          <a:prstGeom prst="rect">
            <a:avLst/>
          </a:prstGeom>
        </p:spPr>
      </p:pic>
      <p:pic>
        <p:nvPicPr>
          <p:cNvPr id="132" name="Picture 1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7126" y="2743200"/>
            <a:ext cx="752474" cy="361288"/>
          </a:xfrm>
          <a:prstGeom prst="rect">
            <a:avLst/>
          </a:prstGeom>
        </p:spPr>
      </p:pic>
      <p:sp>
        <p:nvSpPr>
          <p:cNvPr id="146" name="Rounded Rectangle 145"/>
          <p:cNvSpPr/>
          <p:nvPr/>
        </p:nvSpPr>
        <p:spPr>
          <a:xfrm>
            <a:off x="1752600" y="2514601"/>
            <a:ext cx="8686800" cy="2832503"/>
          </a:xfrm>
          <a:prstGeom prst="roundRect">
            <a:avLst>
              <a:gd name="adj" fmla="val 9902"/>
            </a:avLst>
          </a:prstGeom>
          <a:solidFill>
            <a:schemeClr val="bg1">
              <a:alpha val="50000"/>
            </a:schemeClr>
          </a:solidFill>
          <a:ln>
            <a:noFill/>
          </a:ln>
        </p:spPr>
        <p:style>
          <a:lnRef idx="1">
            <a:schemeClr val="dk1"/>
          </a:lnRef>
          <a:fillRef idx="2">
            <a:schemeClr val="dk1"/>
          </a:fillRef>
          <a:effectRef idx="1">
            <a:schemeClr val="dk1"/>
          </a:effectRef>
          <a:fontRef idx="minor">
            <a:schemeClr val="dk1"/>
          </a:fontRef>
        </p:style>
        <p:txBody>
          <a:bodyPr rtlCol="0" anchor="ctr"/>
          <a:lstStyle/>
          <a:p>
            <a:endParaRPr lang="en-US" sz="1200" dirty="0">
              <a:solidFill>
                <a:prstClr val="black"/>
              </a:solidFill>
              <a:latin typeface="Helvetica" pitchFamily="2" charset="0"/>
            </a:endParaRPr>
          </a:p>
          <a:p>
            <a:endParaRPr lang="en-US" sz="1200" dirty="0">
              <a:solidFill>
                <a:prstClr val="black"/>
              </a:solidFill>
              <a:latin typeface="Helvetica" pitchFamily="2" charset="0"/>
            </a:endParaRPr>
          </a:p>
          <a:p>
            <a:endParaRPr lang="en-US" sz="1200" dirty="0">
              <a:solidFill>
                <a:prstClr val="black"/>
              </a:solidFill>
              <a:latin typeface="Helvetica" pitchFamily="2" charset="0"/>
            </a:endParaRPr>
          </a:p>
          <a:p>
            <a:endParaRPr lang="en-US" sz="1200" dirty="0">
              <a:solidFill>
                <a:prstClr val="black"/>
              </a:solidFill>
              <a:latin typeface="Helvetica" pitchFamily="2" charset="0"/>
            </a:endParaRPr>
          </a:p>
          <a:p>
            <a:endParaRPr lang="en-US" sz="1200" dirty="0">
              <a:solidFill>
                <a:prstClr val="black"/>
              </a:solidFill>
              <a:latin typeface="Helvetica" pitchFamily="2" charset="0"/>
            </a:endParaRPr>
          </a:p>
          <a:p>
            <a:endParaRPr lang="en-US" sz="1200" dirty="0">
              <a:solidFill>
                <a:prstClr val="black"/>
              </a:solidFill>
              <a:latin typeface="Helvetica" pitchFamily="2" charset="0"/>
            </a:endParaRPr>
          </a:p>
          <a:p>
            <a:endParaRPr lang="en-US" sz="1200" dirty="0">
              <a:solidFill>
                <a:prstClr val="black"/>
              </a:solidFill>
              <a:latin typeface="Helvetica" pitchFamily="2" charset="0"/>
            </a:endParaRPr>
          </a:p>
          <a:p>
            <a:endParaRPr lang="en-US" sz="1200" dirty="0">
              <a:solidFill>
                <a:prstClr val="black"/>
              </a:solidFill>
              <a:latin typeface="Helvetica" pitchFamily="2" charset="0"/>
            </a:endParaRPr>
          </a:p>
          <a:p>
            <a:endParaRPr lang="en-US" sz="1200" dirty="0">
              <a:solidFill>
                <a:prstClr val="black"/>
              </a:solidFill>
              <a:latin typeface="Helvetica" pitchFamily="2" charset="0"/>
            </a:endParaRPr>
          </a:p>
          <a:p>
            <a:endParaRPr lang="en-US" sz="1200" dirty="0">
              <a:solidFill>
                <a:prstClr val="black"/>
              </a:solidFill>
              <a:latin typeface="Helvetica" pitchFamily="2" charset="0"/>
            </a:endParaRPr>
          </a:p>
          <a:p>
            <a:endParaRPr lang="en-US" sz="1200" dirty="0">
              <a:solidFill>
                <a:prstClr val="black"/>
              </a:solidFill>
              <a:latin typeface="Helvetica" pitchFamily="2" charset="0"/>
            </a:endParaRPr>
          </a:p>
          <a:p>
            <a:endParaRPr lang="en-US" sz="1200" dirty="0">
              <a:solidFill>
                <a:prstClr val="black"/>
              </a:solidFill>
              <a:latin typeface="Helvetica" pitchFamily="2" charset="0"/>
            </a:endParaRPr>
          </a:p>
          <a:p>
            <a:endParaRPr lang="en-US" sz="1200" dirty="0">
              <a:solidFill>
                <a:prstClr val="black"/>
              </a:solidFill>
              <a:latin typeface="Helvetica" pitchFamily="2" charset="0"/>
            </a:endParaRPr>
          </a:p>
        </p:txBody>
      </p:sp>
      <p:sp>
        <p:nvSpPr>
          <p:cNvPr id="147" name="Freeform 146"/>
          <p:cNvSpPr/>
          <p:nvPr/>
        </p:nvSpPr>
        <p:spPr>
          <a:xfrm>
            <a:off x="5242762" y="2993089"/>
            <a:ext cx="2669117" cy="2791779"/>
          </a:xfrm>
          <a:custGeom>
            <a:avLst/>
            <a:gdLst>
              <a:gd name="connsiteX0" fmla="*/ 0 w 1695450"/>
              <a:gd name="connsiteY0" fmla="*/ 1781177 h 1914527"/>
              <a:gd name="connsiteX1" fmla="*/ 428625 w 1695450"/>
              <a:gd name="connsiteY1" fmla="*/ 962027 h 1914527"/>
              <a:gd name="connsiteX2" fmla="*/ 409575 w 1695450"/>
              <a:gd name="connsiteY2" fmla="*/ 2 h 1914527"/>
              <a:gd name="connsiteX3" fmla="*/ 1457325 w 1695450"/>
              <a:gd name="connsiteY3" fmla="*/ 952502 h 1914527"/>
              <a:gd name="connsiteX4" fmla="*/ 1695450 w 1695450"/>
              <a:gd name="connsiteY4" fmla="*/ 1914527 h 1914527"/>
              <a:gd name="connsiteX0" fmla="*/ 0 w 1695450"/>
              <a:gd name="connsiteY0" fmla="*/ 1781201 h 1914551"/>
              <a:gd name="connsiteX1" fmla="*/ 390525 w 1695450"/>
              <a:gd name="connsiteY1" fmla="*/ 923951 h 1914551"/>
              <a:gd name="connsiteX2" fmla="*/ 409575 w 1695450"/>
              <a:gd name="connsiteY2" fmla="*/ 26 h 1914551"/>
              <a:gd name="connsiteX3" fmla="*/ 1457325 w 1695450"/>
              <a:gd name="connsiteY3" fmla="*/ 952526 h 1914551"/>
              <a:gd name="connsiteX4" fmla="*/ 1695450 w 1695450"/>
              <a:gd name="connsiteY4" fmla="*/ 1914551 h 1914551"/>
              <a:gd name="connsiteX0" fmla="*/ 0 w 1695450"/>
              <a:gd name="connsiteY0" fmla="*/ 1762153 h 1895503"/>
              <a:gd name="connsiteX1" fmla="*/ 390525 w 1695450"/>
              <a:gd name="connsiteY1" fmla="*/ 904903 h 1895503"/>
              <a:gd name="connsiteX2" fmla="*/ 447675 w 1695450"/>
              <a:gd name="connsiteY2" fmla="*/ 28 h 1895503"/>
              <a:gd name="connsiteX3" fmla="*/ 1457325 w 1695450"/>
              <a:gd name="connsiteY3" fmla="*/ 933478 h 1895503"/>
              <a:gd name="connsiteX4" fmla="*/ 1695450 w 1695450"/>
              <a:gd name="connsiteY4" fmla="*/ 1895503 h 1895503"/>
              <a:gd name="connsiteX0" fmla="*/ 0 w 1695450"/>
              <a:gd name="connsiteY0" fmla="*/ 1775017 h 1908367"/>
              <a:gd name="connsiteX1" fmla="*/ 390525 w 1695450"/>
              <a:gd name="connsiteY1" fmla="*/ 917767 h 1908367"/>
              <a:gd name="connsiteX2" fmla="*/ 447675 w 1695450"/>
              <a:gd name="connsiteY2" fmla="*/ 12892 h 1908367"/>
              <a:gd name="connsiteX3" fmla="*/ 1457325 w 1695450"/>
              <a:gd name="connsiteY3" fmla="*/ 946342 h 1908367"/>
              <a:gd name="connsiteX4" fmla="*/ 1695450 w 1695450"/>
              <a:gd name="connsiteY4" fmla="*/ 1908367 h 1908367"/>
              <a:gd name="connsiteX0" fmla="*/ 0 w 1695450"/>
              <a:gd name="connsiteY0" fmla="*/ 1787347 h 1920697"/>
              <a:gd name="connsiteX1" fmla="*/ 390525 w 1695450"/>
              <a:gd name="connsiteY1" fmla="*/ 930097 h 1920697"/>
              <a:gd name="connsiteX2" fmla="*/ 447675 w 1695450"/>
              <a:gd name="connsiteY2" fmla="*/ 25222 h 1920697"/>
              <a:gd name="connsiteX3" fmla="*/ 1457325 w 1695450"/>
              <a:gd name="connsiteY3" fmla="*/ 958672 h 1920697"/>
              <a:gd name="connsiteX4" fmla="*/ 1695450 w 1695450"/>
              <a:gd name="connsiteY4" fmla="*/ 1920697 h 1920697"/>
              <a:gd name="connsiteX0" fmla="*/ 0 w 1695450"/>
              <a:gd name="connsiteY0" fmla="*/ 1780829 h 1914179"/>
              <a:gd name="connsiteX1" fmla="*/ 390525 w 1695450"/>
              <a:gd name="connsiteY1" fmla="*/ 923579 h 1914179"/>
              <a:gd name="connsiteX2" fmla="*/ 447675 w 1695450"/>
              <a:gd name="connsiteY2" fmla="*/ 18704 h 1914179"/>
              <a:gd name="connsiteX3" fmla="*/ 1457325 w 1695450"/>
              <a:gd name="connsiteY3" fmla="*/ 952154 h 1914179"/>
              <a:gd name="connsiteX4" fmla="*/ 1695450 w 1695450"/>
              <a:gd name="connsiteY4" fmla="*/ 1914179 h 1914179"/>
              <a:gd name="connsiteX0" fmla="*/ 0 w 1695450"/>
              <a:gd name="connsiteY0" fmla="*/ 1780829 h 1914179"/>
              <a:gd name="connsiteX1" fmla="*/ 390525 w 1695450"/>
              <a:gd name="connsiteY1" fmla="*/ 923579 h 1914179"/>
              <a:gd name="connsiteX2" fmla="*/ 447675 w 1695450"/>
              <a:gd name="connsiteY2" fmla="*/ 18704 h 1914179"/>
              <a:gd name="connsiteX3" fmla="*/ 1457325 w 1695450"/>
              <a:gd name="connsiteY3" fmla="*/ 952154 h 1914179"/>
              <a:gd name="connsiteX4" fmla="*/ 1695450 w 1695450"/>
              <a:gd name="connsiteY4" fmla="*/ 1914179 h 1914179"/>
              <a:gd name="connsiteX0" fmla="*/ 0 w 1695450"/>
              <a:gd name="connsiteY0" fmla="*/ 1780829 h 1914179"/>
              <a:gd name="connsiteX1" fmla="*/ 390525 w 1695450"/>
              <a:gd name="connsiteY1" fmla="*/ 923579 h 1914179"/>
              <a:gd name="connsiteX2" fmla="*/ 447675 w 1695450"/>
              <a:gd name="connsiteY2" fmla="*/ 18704 h 1914179"/>
              <a:gd name="connsiteX3" fmla="*/ 1457325 w 1695450"/>
              <a:gd name="connsiteY3" fmla="*/ 952154 h 1914179"/>
              <a:gd name="connsiteX4" fmla="*/ 1695450 w 1695450"/>
              <a:gd name="connsiteY4" fmla="*/ 1914179 h 1914179"/>
              <a:gd name="connsiteX0" fmla="*/ 0 w 1695450"/>
              <a:gd name="connsiteY0" fmla="*/ 1764115 h 1897465"/>
              <a:gd name="connsiteX1" fmla="*/ 390525 w 1695450"/>
              <a:gd name="connsiteY1" fmla="*/ 906865 h 1897465"/>
              <a:gd name="connsiteX2" fmla="*/ 447675 w 1695450"/>
              <a:gd name="connsiteY2" fmla="*/ 1990 h 1897465"/>
              <a:gd name="connsiteX3" fmla="*/ 1457325 w 1695450"/>
              <a:gd name="connsiteY3" fmla="*/ 935440 h 1897465"/>
              <a:gd name="connsiteX4" fmla="*/ 1695450 w 1695450"/>
              <a:gd name="connsiteY4" fmla="*/ 1897465 h 1897465"/>
              <a:gd name="connsiteX0" fmla="*/ 0 w 1695450"/>
              <a:gd name="connsiteY0" fmla="*/ 1762125 h 1895475"/>
              <a:gd name="connsiteX1" fmla="*/ 390525 w 1695450"/>
              <a:gd name="connsiteY1" fmla="*/ 904875 h 1895475"/>
              <a:gd name="connsiteX2" fmla="*/ 447675 w 1695450"/>
              <a:gd name="connsiteY2" fmla="*/ 0 h 1895475"/>
              <a:gd name="connsiteX3" fmla="*/ 1457325 w 1695450"/>
              <a:gd name="connsiteY3" fmla="*/ 933450 h 1895475"/>
              <a:gd name="connsiteX4" fmla="*/ 1695450 w 1695450"/>
              <a:gd name="connsiteY4" fmla="*/ 1895475 h 1895475"/>
              <a:gd name="connsiteX0" fmla="*/ 0 w 1695450"/>
              <a:gd name="connsiteY0" fmla="*/ 1762125 h 1895475"/>
              <a:gd name="connsiteX1" fmla="*/ 390525 w 1695450"/>
              <a:gd name="connsiteY1" fmla="*/ 904875 h 1895475"/>
              <a:gd name="connsiteX2" fmla="*/ 447675 w 1695450"/>
              <a:gd name="connsiteY2" fmla="*/ 0 h 1895475"/>
              <a:gd name="connsiteX3" fmla="*/ 1457325 w 1695450"/>
              <a:gd name="connsiteY3" fmla="*/ 933450 h 1895475"/>
              <a:gd name="connsiteX4" fmla="*/ 1695450 w 1695450"/>
              <a:gd name="connsiteY4" fmla="*/ 1895475 h 1895475"/>
              <a:gd name="connsiteX0" fmla="*/ 0 w 1695450"/>
              <a:gd name="connsiteY0" fmla="*/ 1762125 h 1895475"/>
              <a:gd name="connsiteX1" fmla="*/ 390525 w 1695450"/>
              <a:gd name="connsiteY1" fmla="*/ 904875 h 1895475"/>
              <a:gd name="connsiteX2" fmla="*/ 447675 w 1695450"/>
              <a:gd name="connsiteY2" fmla="*/ 0 h 1895475"/>
              <a:gd name="connsiteX3" fmla="*/ 1457325 w 1695450"/>
              <a:gd name="connsiteY3" fmla="*/ 933450 h 1895475"/>
              <a:gd name="connsiteX4" fmla="*/ 1695450 w 1695450"/>
              <a:gd name="connsiteY4" fmla="*/ 1895475 h 1895475"/>
              <a:gd name="connsiteX0" fmla="*/ 0 w 1695450"/>
              <a:gd name="connsiteY0" fmla="*/ 1762125 h 1895475"/>
              <a:gd name="connsiteX1" fmla="*/ 390525 w 1695450"/>
              <a:gd name="connsiteY1" fmla="*/ 904875 h 1895475"/>
              <a:gd name="connsiteX2" fmla="*/ 447675 w 1695450"/>
              <a:gd name="connsiteY2" fmla="*/ 0 h 1895475"/>
              <a:gd name="connsiteX3" fmla="*/ 1457325 w 1695450"/>
              <a:gd name="connsiteY3" fmla="*/ 971550 h 1895475"/>
              <a:gd name="connsiteX4" fmla="*/ 1695450 w 1695450"/>
              <a:gd name="connsiteY4" fmla="*/ 1895475 h 1895475"/>
              <a:gd name="connsiteX0" fmla="*/ 0 w 1695450"/>
              <a:gd name="connsiteY0" fmla="*/ 1762125 h 1895475"/>
              <a:gd name="connsiteX1" fmla="*/ 390525 w 1695450"/>
              <a:gd name="connsiteY1" fmla="*/ 904875 h 1895475"/>
              <a:gd name="connsiteX2" fmla="*/ 447675 w 1695450"/>
              <a:gd name="connsiteY2" fmla="*/ 0 h 1895475"/>
              <a:gd name="connsiteX3" fmla="*/ 1457325 w 1695450"/>
              <a:gd name="connsiteY3" fmla="*/ 971550 h 1895475"/>
              <a:gd name="connsiteX4" fmla="*/ 1695450 w 1695450"/>
              <a:gd name="connsiteY4" fmla="*/ 1895475 h 1895475"/>
              <a:gd name="connsiteX0" fmla="*/ 0 w 1695450"/>
              <a:gd name="connsiteY0" fmla="*/ 1762125 h 1895475"/>
              <a:gd name="connsiteX1" fmla="*/ 390525 w 1695450"/>
              <a:gd name="connsiteY1" fmla="*/ 904875 h 1895475"/>
              <a:gd name="connsiteX2" fmla="*/ 447675 w 1695450"/>
              <a:gd name="connsiteY2" fmla="*/ 0 h 1895475"/>
              <a:gd name="connsiteX3" fmla="*/ 1428750 w 1695450"/>
              <a:gd name="connsiteY3" fmla="*/ 1028700 h 1895475"/>
              <a:gd name="connsiteX4" fmla="*/ 1695450 w 1695450"/>
              <a:gd name="connsiteY4" fmla="*/ 1895475 h 1895475"/>
              <a:gd name="connsiteX0" fmla="*/ 0 w 1695450"/>
              <a:gd name="connsiteY0" fmla="*/ 1762125 h 1895475"/>
              <a:gd name="connsiteX1" fmla="*/ 390525 w 1695450"/>
              <a:gd name="connsiteY1" fmla="*/ 904875 h 1895475"/>
              <a:gd name="connsiteX2" fmla="*/ 447675 w 1695450"/>
              <a:gd name="connsiteY2" fmla="*/ 0 h 1895475"/>
              <a:gd name="connsiteX3" fmla="*/ 1419225 w 1695450"/>
              <a:gd name="connsiteY3" fmla="*/ 971550 h 1895475"/>
              <a:gd name="connsiteX4" fmla="*/ 1695450 w 1695450"/>
              <a:gd name="connsiteY4" fmla="*/ 1895475 h 1895475"/>
              <a:gd name="connsiteX0" fmla="*/ 0 w 1695450"/>
              <a:gd name="connsiteY0" fmla="*/ 1815247 h 1948597"/>
              <a:gd name="connsiteX1" fmla="*/ 390525 w 1695450"/>
              <a:gd name="connsiteY1" fmla="*/ 957997 h 1948597"/>
              <a:gd name="connsiteX2" fmla="*/ 447675 w 1695450"/>
              <a:gd name="connsiteY2" fmla="*/ 53122 h 1948597"/>
              <a:gd name="connsiteX3" fmla="*/ 1457325 w 1695450"/>
              <a:gd name="connsiteY3" fmla="*/ 119797 h 1948597"/>
              <a:gd name="connsiteX4" fmla="*/ 1695450 w 1695450"/>
              <a:gd name="connsiteY4" fmla="*/ 1948597 h 1948597"/>
              <a:gd name="connsiteX0" fmla="*/ 0 w 1695450"/>
              <a:gd name="connsiteY0" fmla="*/ 1762125 h 1895475"/>
              <a:gd name="connsiteX1" fmla="*/ 390525 w 1695450"/>
              <a:gd name="connsiteY1" fmla="*/ 904875 h 1895475"/>
              <a:gd name="connsiteX2" fmla="*/ 447675 w 1695450"/>
              <a:gd name="connsiteY2" fmla="*/ 0 h 1895475"/>
              <a:gd name="connsiteX3" fmla="*/ 1457325 w 1695450"/>
              <a:gd name="connsiteY3" fmla="*/ 66675 h 1895475"/>
              <a:gd name="connsiteX4" fmla="*/ 1457325 w 1695450"/>
              <a:gd name="connsiteY4" fmla="*/ 904875 h 1895475"/>
              <a:gd name="connsiteX5" fmla="*/ 1695450 w 1695450"/>
              <a:gd name="connsiteY5" fmla="*/ 1895475 h 1895475"/>
              <a:gd name="connsiteX0" fmla="*/ 0 w 1695450"/>
              <a:gd name="connsiteY0" fmla="*/ 1787222 h 1920572"/>
              <a:gd name="connsiteX1" fmla="*/ 390525 w 1695450"/>
              <a:gd name="connsiteY1" fmla="*/ 929972 h 1920572"/>
              <a:gd name="connsiteX2" fmla="*/ 447675 w 1695450"/>
              <a:gd name="connsiteY2" fmla="*/ 25097 h 1920572"/>
              <a:gd name="connsiteX3" fmla="*/ 1457325 w 1695450"/>
              <a:gd name="connsiteY3" fmla="*/ 91772 h 1920572"/>
              <a:gd name="connsiteX4" fmla="*/ 1457325 w 1695450"/>
              <a:gd name="connsiteY4" fmla="*/ 929972 h 1920572"/>
              <a:gd name="connsiteX5" fmla="*/ 1695450 w 1695450"/>
              <a:gd name="connsiteY5" fmla="*/ 1920572 h 1920572"/>
              <a:gd name="connsiteX0" fmla="*/ 0 w 1695450"/>
              <a:gd name="connsiteY0" fmla="*/ 1787222 h 1920572"/>
              <a:gd name="connsiteX1" fmla="*/ 390525 w 1695450"/>
              <a:gd name="connsiteY1" fmla="*/ 929972 h 1920572"/>
              <a:gd name="connsiteX2" fmla="*/ 447675 w 1695450"/>
              <a:gd name="connsiteY2" fmla="*/ 25097 h 1920572"/>
              <a:gd name="connsiteX3" fmla="*/ 1457325 w 1695450"/>
              <a:gd name="connsiteY3" fmla="*/ 91772 h 1920572"/>
              <a:gd name="connsiteX4" fmla="*/ 1457325 w 1695450"/>
              <a:gd name="connsiteY4" fmla="*/ 929972 h 1920572"/>
              <a:gd name="connsiteX5" fmla="*/ 1695450 w 1695450"/>
              <a:gd name="connsiteY5" fmla="*/ 1920572 h 1920572"/>
              <a:gd name="connsiteX0" fmla="*/ 0 w 1695450"/>
              <a:gd name="connsiteY0" fmla="*/ 1787222 h 1920572"/>
              <a:gd name="connsiteX1" fmla="*/ 390525 w 1695450"/>
              <a:gd name="connsiteY1" fmla="*/ 929972 h 1920572"/>
              <a:gd name="connsiteX2" fmla="*/ 447675 w 1695450"/>
              <a:gd name="connsiteY2" fmla="*/ 25097 h 1920572"/>
              <a:gd name="connsiteX3" fmla="*/ 1457325 w 1695450"/>
              <a:gd name="connsiteY3" fmla="*/ 91772 h 1920572"/>
              <a:gd name="connsiteX4" fmla="*/ 1457325 w 1695450"/>
              <a:gd name="connsiteY4" fmla="*/ 929972 h 1920572"/>
              <a:gd name="connsiteX5" fmla="*/ 1695450 w 1695450"/>
              <a:gd name="connsiteY5" fmla="*/ 1920572 h 1920572"/>
              <a:gd name="connsiteX0" fmla="*/ 0 w 1695450"/>
              <a:gd name="connsiteY0" fmla="*/ 1767837 h 1901187"/>
              <a:gd name="connsiteX1" fmla="*/ 390525 w 1695450"/>
              <a:gd name="connsiteY1" fmla="*/ 910587 h 1901187"/>
              <a:gd name="connsiteX2" fmla="*/ 447675 w 1695450"/>
              <a:gd name="connsiteY2" fmla="*/ 5712 h 1901187"/>
              <a:gd name="connsiteX3" fmla="*/ 1457325 w 1695450"/>
              <a:gd name="connsiteY3" fmla="*/ 72387 h 1901187"/>
              <a:gd name="connsiteX4" fmla="*/ 1457325 w 1695450"/>
              <a:gd name="connsiteY4" fmla="*/ 910587 h 1901187"/>
              <a:gd name="connsiteX5" fmla="*/ 1695450 w 1695450"/>
              <a:gd name="connsiteY5" fmla="*/ 1901187 h 1901187"/>
              <a:gd name="connsiteX0" fmla="*/ 0 w 1695450"/>
              <a:gd name="connsiteY0" fmla="*/ 1767837 h 1901187"/>
              <a:gd name="connsiteX1" fmla="*/ 390525 w 1695450"/>
              <a:gd name="connsiteY1" fmla="*/ 910587 h 1901187"/>
              <a:gd name="connsiteX2" fmla="*/ 447675 w 1695450"/>
              <a:gd name="connsiteY2" fmla="*/ 5712 h 1901187"/>
              <a:gd name="connsiteX3" fmla="*/ 1457325 w 1695450"/>
              <a:gd name="connsiteY3" fmla="*/ 72387 h 1901187"/>
              <a:gd name="connsiteX4" fmla="*/ 1457325 w 1695450"/>
              <a:gd name="connsiteY4" fmla="*/ 910587 h 1901187"/>
              <a:gd name="connsiteX5" fmla="*/ 1695450 w 1695450"/>
              <a:gd name="connsiteY5" fmla="*/ 1901187 h 1901187"/>
              <a:gd name="connsiteX0" fmla="*/ 0 w 1695450"/>
              <a:gd name="connsiteY0" fmla="*/ 1804831 h 1938181"/>
              <a:gd name="connsiteX1" fmla="*/ 390525 w 1695450"/>
              <a:gd name="connsiteY1" fmla="*/ 947581 h 1938181"/>
              <a:gd name="connsiteX2" fmla="*/ 447675 w 1695450"/>
              <a:gd name="connsiteY2" fmla="*/ 42706 h 1938181"/>
              <a:gd name="connsiteX3" fmla="*/ 1466850 w 1695450"/>
              <a:gd name="connsiteY3" fmla="*/ 42706 h 1938181"/>
              <a:gd name="connsiteX4" fmla="*/ 1457325 w 1695450"/>
              <a:gd name="connsiteY4" fmla="*/ 947581 h 1938181"/>
              <a:gd name="connsiteX5" fmla="*/ 1695450 w 1695450"/>
              <a:gd name="connsiteY5" fmla="*/ 1938181 h 1938181"/>
              <a:gd name="connsiteX0" fmla="*/ 0 w 1695450"/>
              <a:gd name="connsiteY0" fmla="*/ 1780133 h 1913483"/>
              <a:gd name="connsiteX1" fmla="*/ 390525 w 1695450"/>
              <a:gd name="connsiteY1" fmla="*/ 922883 h 1913483"/>
              <a:gd name="connsiteX2" fmla="*/ 447675 w 1695450"/>
              <a:gd name="connsiteY2" fmla="*/ 18008 h 1913483"/>
              <a:gd name="connsiteX3" fmla="*/ 1466850 w 1695450"/>
              <a:gd name="connsiteY3" fmla="*/ 56108 h 1913483"/>
              <a:gd name="connsiteX4" fmla="*/ 1457325 w 1695450"/>
              <a:gd name="connsiteY4" fmla="*/ 922883 h 1913483"/>
              <a:gd name="connsiteX5" fmla="*/ 1695450 w 1695450"/>
              <a:gd name="connsiteY5" fmla="*/ 1913483 h 1913483"/>
              <a:gd name="connsiteX0" fmla="*/ 0 w 1695450"/>
              <a:gd name="connsiteY0" fmla="*/ 2735809 h 2869159"/>
              <a:gd name="connsiteX1" fmla="*/ 390525 w 1695450"/>
              <a:gd name="connsiteY1" fmla="*/ 1878559 h 2869159"/>
              <a:gd name="connsiteX2" fmla="*/ 52563 w 1695450"/>
              <a:gd name="connsiteY2" fmla="*/ 18 h 2869159"/>
              <a:gd name="connsiteX3" fmla="*/ 1466850 w 1695450"/>
              <a:gd name="connsiteY3" fmla="*/ 1011784 h 2869159"/>
              <a:gd name="connsiteX4" fmla="*/ 1457325 w 1695450"/>
              <a:gd name="connsiteY4" fmla="*/ 1878559 h 2869159"/>
              <a:gd name="connsiteX5" fmla="*/ 1695450 w 1695450"/>
              <a:gd name="connsiteY5" fmla="*/ 2869159 h 2869159"/>
              <a:gd name="connsiteX0" fmla="*/ 653764 w 2349214"/>
              <a:gd name="connsiteY0" fmla="*/ 2735809 h 2869159"/>
              <a:gd name="connsiteX1" fmla="*/ 67 w 2349214"/>
              <a:gd name="connsiteY1" fmla="*/ 1088337 h 2869159"/>
              <a:gd name="connsiteX2" fmla="*/ 706327 w 2349214"/>
              <a:gd name="connsiteY2" fmla="*/ 18 h 2869159"/>
              <a:gd name="connsiteX3" fmla="*/ 2120614 w 2349214"/>
              <a:gd name="connsiteY3" fmla="*/ 1011784 h 2869159"/>
              <a:gd name="connsiteX4" fmla="*/ 2111089 w 2349214"/>
              <a:gd name="connsiteY4" fmla="*/ 1878559 h 2869159"/>
              <a:gd name="connsiteX5" fmla="*/ 2349214 w 2349214"/>
              <a:gd name="connsiteY5" fmla="*/ 2869159 h 2869159"/>
              <a:gd name="connsiteX0" fmla="*/ 0 w 2697339"/>
              <a:gd name="connsiteY0" fmla="*/ 2679365 h 2869159"/>
              <a:gd name="connsiteX1" fmla="*/ 348192 w 2697339"/>
              <a:gd name="connsiteY1" fmla="*/ 1088337 h 2869159"/>
              <a:gd name="connsiteX2" fmla="*/ 1054452 w 2697339"/>
              <a:gd name="connsiteY2" fmla="*/ 18 h 2869159"/>
              <a:gd name="connsiteX3" fmla="*/ 2468739 w 2697339"/>
              <a:gd name="connsiteY3" fmla="*/ 1011784 h 2869159"/>
              <a:gd name="connsiteX4" fmla="*/ 2459214 w 2697339"/>
              <a:gd name="connsiteY4" fmla="*/ 1878559 h 2869159"/>
              <a:gd name="connsiteX5" fmla="*/ 2697339 w 2697339"/>
              <a:gd name="connsiteY5" fmla="*/ 2869159 h 2869159"/>
              <a:gd name="connsiteX0" fmla="*/ 0 w 2697339"/>
              <a:gd name="connsiteY0" fmla="*/ 2679365 h 2869159"/>
              <a:gd name="connsiteX1" fmla="*/ 332318 w 2697339"/>
              <a:gd name="connsiteY1" fmla="*/ 1946276 h 2869159"/>
              <a:gd name="connsiteX2" fmla="*/ 348192 w 2697339"/>
              <a:gd name="connsiteY2" fmla="*/ 1088337 h 2869159"/>
              <a:gd name="connsiteX3" fmla="*/ 1054452 w 2697339"/>
              <a:gd name="connsiteY3" fmla="*/ 18 h 2869159"/>
              <a:gd name="connsiteX4" fmla="*/ 2468739 w 2697339"/>
              <a:gd name="connsiteY4" fmla="*/ 1011784 h 2869159"/>
              <a:gd name="connsiteX5" fmla="*/ 2459214 w 2697339"/>
              <a:gd name="connsiteY5" fmla="*/ 1878559 h 2869159"/>
              <a:gd name="connsiteX6" fmla="*/ 2697339 w 2697339"/>
              <a:gd name="connsiteY6" fmla="*/ 2869159 h 2869159"/>
              <a:gd name="connsiteX0" fmla="*/ 0 w 2697339"/>
              <a:gd name="connsiteY0" fmla="*/ 2679365 h 2869159"/>
              <a:gd name="connsiteX1" fmla="*/ 332318 w 2697339"/>
              <a:gd name="connsiteY1" fmla="*/ 1946276 h 2869159"/>
              <a:gd name="connsiteX2" fmla="*/ 348192 w 2697339"/>
              <a:gd name="connsiteY2" fmla="*/ 1088337 h 2869159"/>
              <a:gd name="connsiteX3" fmla="*/ 1054452 w 2697339"/>
              <a:gd name="connsiteY3" fmla="*/ 18 h 2869159"/>
              <a:gd name="connsiteX4" fmla="*/ 2468739 w 2697339"/>
              <a:gd name="connsiteY4" fmla="*/ 1011784 h 2869159"/>
              <a:gd name="connsiteX5" fmla="*/ 2459214 w 2697339"/>
              <a:gd name="connsiteY5" fmla="*/ 1878559 h 2869159"/>
              <a:gd name="connsiteX6" fmla="*/ 2697339 w 2697339"/>
              <a:gd name="connsiteY6" fmla="*/ 2869159 h 2869159"/>
              <a:gd name="connsiteX0" fmla="*/ 0 w 2697339"/>
              <a:gd name="connsiteY0" fmla="*/ 2679365 h 2869159"/>
              <a:gd name="connsiteX1" fmla="*/ 332318 w 2697339"/>
              <a:gd name="connsiteY1" fmla="*/ 1946276 h 2869159"/>
              <a:gd name="connsiteX2" fmla="*/ 348192 w 2697339"/>
              <a:gd name="connsiteY2" fmla="*/ 1088337 h 2869159"/>
              <a:gd name="connsiteX3" fmla="*/ 1054452 w 2697339"/>
              <a:gd name="connsiteY3" fmla="*/ 18 h 2869159"/>
              <a:gd name="connsiteX4" fmla="*/ 2468739 w 2697339"/>
              <a:gd name="connsiteY4" fmla="*/ 1011784 h 2869159"/>
              <a:gd name="connsiteX5" fmla="*/ 2459214 w 2697339"/>
              <a:gd name="connsiteY5" fmla="*/ 1878559 h 2869159"/>
              <a:gd name="connsiteX6" fmla="*/ 2697339 w 2697339"/>
              <a:gd name="connsiteY6" fmla="*/ 2869159 h 2869159"/>
              <a:gd name="connsiteX0" fmla="*/ 0 w 2697339"/>
              <a:gd name="connsiteY0" fmla="*/ 2679365 h 2869159"/>
              <a:gd name="connsiteX1" fmla="*/ 332318 w 2697339"/>
              <a:gd name="connsiteY1" fmla="*/ 1946276 h 2869159"/>
              <a:gd name="connsiteX2" fmla="*/ 348192 w 2697339"/>
              <a:gd name="connsiteY2" fmla="*/ 1088337 h 2869159"/>
              <a:gd name="connsiteX3" fmla="*/ 1110896 w 2697339"/>
              <a:gd name="connsiteY3" fmla="*/ 18 h 2869159"/>
              <a:gd name="connsiteX4" fmla="*/ 2468739 w 2697339"/>
              <a:gd name="connsiteY4" fmla="*/ 1011784 h 2869159"/>
              <a:gd name="connsiteX5" fmla="*/ 2459214 w 2697339"/>
              <a:gd name="connsiteY5" fmla="*/ 1878559 h 2869159"/>
              <a:gd name="connsiteX6" fmla="*/ 2697339 w 2697339"/>
              <a:gd name="connsiteY6" fmla="*/ 2869159 h 2869159"/>
              <a:gd name="connsiteX0" fmla="*/ 0 w 2697339"/>
              <a:gd name="connsiteY0" fmla="*/ 2679365 h 2869159"/>
              <a:gd name="connsiteX1" fmla="*/ 332318 w 2697339"/>
              <a:gd name="connsiteY1" fmla="*/ 1946276 h 2869159"/>
              <a:gd name="connsiteX2" fmla="*/ 249414 w 2697339"/>
              <a:gd name="connsiteY2" fmla="*/ 1017781 h 2869159"/>
              <a:gd name="connsiteX3" fmla="*/ 1110896 w 2697339"/>
              <a:gd name="connsiteY3" fmla="*/ 18 h 2869159"/>
              <a:gd name="connsiteX4" fmla="*/ 2468739 w 2697339"/>
              <a:gd name="connsiteY4" fmla="*/ 1011784 h 2869159"/>
              <a:gd name="connsiteX5" fmla="*/ 2459214 w 2697339"/>
              <a:gd name="connsiteY5" fmla="*/ 1878559 h 2869159"/>
              <a:gd name="connsiteX6" fmla="*/ 2697339 w 2697339"/>
              <a:gd name="connsiteY6" fmla="*/ 2869159 h 2869159"/>
              <a:gd name="connsiteX0" fmla="*/ 0 w 2697339"/>
              <a:gd name="connsiteY0" fmla="*/ 2679365 h 2869159"/>
              <a:gd name="connsiteX1" fmla="*/ 332318 w 2697339"/>
              <a:gd name="connsiteY1" fmla="*/ 1946276 h 2869159"/>
              <a:gd name="connsiteX2" fmla="*/ 249414 w 2697339"/>
              <a:gd name="connsiteY2" fmla="*/ 1017781 h 2869159"/>
              <a:gd name="connsiteX3" fmla="*/ 1096785 w 2697339"/>
              <a:gd name="connsiteY3" fmla="*/ 18 h 2869159"/>
              <a:gd name="connsiteX4" fmla="*/ 2468739 w 2697339"/>
              <a:gd name="connsiteY4" fmla="*/ 1011784 h 2869159"/>
              <a:gd name="connsiteX5" fmla="*/ 2459214 w 2697339"/>
              <a:gd name="connsiteY5" fmla="*/ 1878559 h 2869159"/>
              <a:gd name="connsiteX6" fmla="*/ 2697339 w 2697339"/>
              <a:gd name="connsiteY6" fmla="*/ 2869159 h 2869159"/>
              <a:gd name="connsiteX0" fmla="*/ 0 w 2697339"/>
              <a:gd name="connsiteY0" fmla="*/ 2679347 h 2869141"/>
              <a:gd name="connsiteX1" fmla="*/ 332318 w 2697339"/>
              <a:gd name="connsiteY1" fmla="*/ 1946258 h 2869141"/>
              <a:gd name="connsiteX2" fmla="*/ 249414 w 2697339"/>
              <a:gd name="connsiteY2" fmla="*/ 1017763 h 2869141"/>
              <a:gd name="connsiteX3" fmla="*/ 1096785 w 2697339"/>
              <a:gd name="connsiteY3" fmla="*/ 0 h 2869141"/>
              <a:gd name="connsiteX4" fmla="*/ 2468739 w 2697339"/>
              <a:gd name="connsiteY4" fmla="*/ 1011766 h 2869141"/>
              <a:gd name="connsiteX5" fmla="*/ 2459214 w 2697339"/>
              <a:gd name="connsiteY5" fmla="*/ 1878541 h 2869141"/>
              <a:gd name="connsiteX6" fmla="*/ 2697339 w 2697339"/>
              <a:gd name="connsiteY6" fmla="*/ 2869141 h 2869141"/>
              <a:gd name="connsiteX0" fmla="*/ 0 w 2697339"/>
              <a:gd name="connsiteY0" fmla="*/ 2679347 h 2869141"/>
              <a:gd name="connsiteX1" fmla="*/ 332318 w 2697339"/>
              <a:gd name="connsiteY1" fmla="*/ 1946258 h 2869141"/>
              <a:gd name="connsiteX2" fmla="*/ 249414 w 2697339"/>
              <a:gd name="connsiteY2" fmla="*/ 1017763 h 2869141"/>
              <a:gd name="connsiteX3" fmla="*/ 1096785 w 2697339"/>
              <a:gd name="connsiteY3" fmla="*/ 0 h 2869141"/>
              <a:gd name="connsiteX4" fmla="*/ 2468739 w 2697339"/>
              <a:gd name="connsiteY4" fmla="*/ 1011766 h 2869141"/>
              <a:gd name="connsiteX5" fmla="*/ 2459214 w 2697339"/>
              <a:gd name="connsiteY5" fmla="*/ 1878541 h 2869141"/>
              <a:gd name="connsiteX6" fmla="*/ 2697339 w 2697339"/>
              <a:gd name="connsiteY6" fmla="*/ 2869141 h 2869141"/>
              <a:gd name="connsiteX0" fmla="*/ 0 w 2697339"/>
              <a:gd name="connsiteY0" fmla="*/ 2679347 h 2869141"/>
              <a:gd name="connsiteX1" fmla="*/ 332318 w 2697339"/>
              <a:gd name="connsiteY1" fmla="*/ 1946258 h 2869141"/>
              <a:gd name="connsiteX2" fmla="*/ 249414 w 2697339"/>
              <a:gd name="connsiteY2" fmla="*/ 1017763 h 2869141"/>
              <a:gd name="connsiteX3" fmla="*/ 1096785 w 2697339"/>
              <a:gd name="connsiteY3" fmla="*/ 0 h 2869141"/>
              <a:gd name="connsiteX4" fmla="*/ 2468739 w 2697339"/>
              <a:gd name="connsiteY4" fmla="*/ 1011766 h 2869141"/>
              <a:gd name="connsiteX5" fmla="*/ 2459214 w 2697339"/>
              <a:gd name="connsiteY5" fmla="*/ 1878541 h 2869141"/>
              <a:gd name="connsiteX6" fmla="*/ 2697339 w 2697339"/>
              <a:gd name="connsiteY6" fmla="*/ 2869141 h 2869141"/>
              <a:gd name="connsiteX0" fmla="*/ 0 w 2697339"/>
              <a:gd name="connsiteY0" fmla="*/ 2679347 h 2869141"/>
              <a:gd name="connsiteX1" fmla="*/ 332318 w 2697339"/>
              <a:gd name="connsiteY1" fmla="*/ 1946258 h 2869141"/>
              <a:gd name="connsiteX2" fmla="*/ 249414 w 2697339"/>
              <a:gd name="connsiteY2" fmla="*/ 1017763 h 2869141"/>
              <a:gd name="connsiteX3" fmla="*/ 1139118 w 2697339"/>
              <a:gd name="connsiteY3" fmla="*/ 0 h 2869141"/>
              <a:gd name="connsiteX4" fmla="*/ 2468739 w 2697339"/>
              <a:gd name="connsiteY4" fmla="*/ 1011766 h 2869141"/>
              <a:gd name="connsiteX5" fmla="*/ 2459214 w 2697339"/>
              <a:gd name="connsiteY5" fmla="*/ 1878541 h 2869141"/>
              <a:gd name="connsiteX6" fmla="*/ 2697339 w 2697339"/>
              <a:gd name="connsiteY6" fmla="*/ 2869141 h 2869141"/>
              <a:gd name="connsiteX0" fmla="*/ 0 w 2697339"/>
              <a:gd name="connsiteY0" fmla="*/ 2679347 h 2869141"/>
              <a:gd name="connsiteX1" fmla="*/ 332318 w 2697339"/>
              <a:gd name="connsiteY1" fmla="*/ 1946258 h 2869141"/>
              <a:gd name="connsiteX2" fmla="*/ 249414 w 2697339"/>
              <a:gd name="connsiteY2" fmla="*/ 1017763 h 2869141"/>
              <a:gd name="connsiteX3" fmla="*/ 1139118 w 2697339"/>
              <a:gd name="connsiteY3" fmla="*/ 0 h 2869141"/>
              <a:gd name="connsiteX4" fmla="*/ 2468739 w 2697339"/>
              <a:gd name="connsiteY4" fmla="*/ 1011766 h 2869141"/>
              <a:gd name="connsiteX5" fmla="*/ 2459214 w 2697339"/>
              <a:gd name="connsiteY5" fmla="*/ 1878541 h 2869141"/>
              <a:gd name="connsiteX6" fmla="*/ 2697339 w 2697339"/>
              <a:gd name="connsiteY6" fmla="*/ 2869141 h 2869141"/>
              <a:gd name="connsiteX0" fmla="*/ 0 w 2697339"/>
              <a:gd name="connsiteY0" fmla="*/ 2679347 h 2869141"/>
              <a:gd name="connsiteX1" fmla="*/ 332318 w 2697339"/>
              <a:gd name="connsiteY1" fmla="*/ 1946258 h 2869141"/>
              <a:gd name="connsiteX2" fmla="*/ 249414 w 2697339"/>
              <a:gd name="connsiteY2" fmla="*/ 1017763 h 2869141"/>
              <a:gd name="connsiteX3" fmla="*/ 1139118 w 2697339"/>
              <a:gd name="connsiteY3" fmla="*/ 0 h 2869141"/>
              <a:gd name="connsiteX4" fmla="*/ 2468739 w 2697339"/>
              <a:gd name="connsiteY4" fmla="*/ 1011766 h 2869141"/>
              <a:gd name="connsiteX5" fmla="*/ 2459214 w 2697339"/>
              <a:gd name="connsiteY5" fmla="*/ 1878541 h 2869141"/>
              <a:gd name="connsiteX6" fmla="*/ 2697339 w 2697339"/>
              <a:gd name="connsiteY6" fmla="*/ 2869141 h 2869141"/>
              <a:gd name="connsiteX0" fmla="*/ 0 w 2697339"/>
              <a:gd name="connsiteY0" fmla="*/ 2778125 h 2869141"/>
              <a:gd name="connsiteX1" fmla="*/ 332318 w 2697339"/>
              <a:gd name="connsiteY1" fmla="*/ 1946258 h 2869141"/>
              <a:gd name="connsiteX2" fmla="*/ 249414 w 2697339"/>
              <a:gd name="connsiteY2" fmla="*/ 1017763 h 2869141"/>
              <a:gd name="connsiteX3" fmla="*/ 1139118 w 2697339"/>
              <a:gd name="connsiteY3" fmla="*/ 0 h 2869141"/>
              <a:gd name="connsiteX4" fmla="*/ 2468739 w 2697339"/>
              <a:gd name="connsiteY4" fmla="*/ 1011766 h 2869141"/>
              <a:gd name="connsiteX5" fmla="*/ 2459214 w 2697339"/>
              <a:gd name="connsiteY5" fmla="*/ 1878541 h 2869141"/>
              <a:gd name="connsiteX6" fmla="*/ 2697339 w 2697339"/>
              <a:gd name="connsiteY6" fmla="*/ 2869141 h 2869141"/>
              <a:gd name="connsiteX0" fmla="*/ 0 w 2697339"/>
              <a:gd name="connsiteY0" fmla="*/ 2778125 h 2869141"/>
              <a:gd name="connsiteX1" fmla="*/ 332318 w 2697339"/>
              <a:gd name="connsiteY1" fmla="*/ 1946258 h 2869141"/>
              <a:gd name="connsiteX2" fmla="*/ 291747 w 2697339"/>
              <a:gd name="connsiteY2" fmla="*/ 1031874 h 2869141"/>
              <a:gd name="connsiteX3" fmla="*/ 1139118 w 2697339"/>
              <a:gd name="connsiteY3" fmla="*/ 0 h 2869141"/>
              <a:gd name="connsiteX4" fmla="*/ 2468739 w 2697339"/>
              <a:gd name="connsiteY4" fmla="*/ 1011766 h 2869141"/>
              <a:gd name="connsiteX5" fmla="*/ 2459214 w 2697339"/>
              <a:gd name="connsiteY5" fmla="*/ 1878541 h 2869141"/>
              <a:gd name="connsiteX6" fmla="*/ 2697339 w 2697339"/>
              <a:gd name="connsiteY6" fmla="*/ 2869141 h 2869141"/>
              <a:gd name="connsiteX0" fmla="*/ 0 w 2697339"/>
              <a:gd name="connsiteY0" fmla="*/ 2778125 h 2869141"/>
              <a:gd name="connsiteX1" fmla="*/ 332318 w 2697339"/>
              <a:gd name="connsiteY1" fmla="*/ 1946258 h 2869141"/>
              <a:gd name="connsiteX2" fmla="*/ 291747 w 2697339"/>
              <a:gd name="connsiteY2" fmla="*/ 1031874 h 2869141"/>
              <a:gd name="connsiteX3" fmla="*/ 1139118 w 2697339"/>
              <a:gd name="connsiteY3" fmla="*/ 0 h 2869141"/>
              <a:gd name="connsiteX4" fmla="*/ 2468739 w 2697339"/>
              <a:gd name="connsiteY4" fmla="*/ 1011766 h 2869141"/>
              <a:gd name="connsiteX5" fmla="*/ 2459214 w 2697339"/>
              <a:gd name="connsiteY5" fmla="*/ 1878541 h 2869141"/>
              <a:gd name="connsiteX6" fmla="*/ 2697339 w 2697339"/>
              <a:gd name="connsiteY6" fmla="*/ 2869141 h 2869141"/>
              <a:gd name="connsiteX0" fmla="*/ 0 w 2697339"/>
              <a:gd name="connsiteY0" fmla="*/ 2778125 h 2869141"/>
              <a:gd name="connsiteX1" fmla="*/ 332318 w 2697339"/>
              <a:gd name="connsiteY1" fmla="*/ 1946258 h 2869141"/>
              <a:gd name="connsiteX2" fmla="*/ 291747 w 2697339"/>
              <a:gd name="connsiteY2" fmla="*/ 1158874 h 2869141"/>
              <a:gd name="connsiteX3" fmla="*/ 1139118 w 2697339"/>
              <a:gd name="connsiteY3" fmla="*/ 0 h 2869141"/>
              <a:gd name="connsiteX4" fmla="*/ 2468739 w 2697339"/>
              <a:gd name="connsiteY4" fmla="*/ 1011766 h 2869141"/>
              <a:gd name="connsiteX5" fmla="*/ 2459214 w 2697339"/>
              <a:gd name="connsiteY5" fmla="*/ 1878541 h 2869141"/>
              <a:gd name="connsiteX6" fmla="*/ 2697339 w 2697339"/>
              <a:gd name="connsiteY6" fmla="*/ 2869141 h 2869141"/>
              <a:gd name="connsiteX0" fmla="*/ 0 w 2697339"/>
              <a:gd name="connsiteY0" fmla="*/ 2778125 h 2869141"/>
              <a:gd name="connsiteX1" fmla="*/ 332318 w 2697339"/>
              <a:gd name="connsiteY1" fmla="*/ 1946258 h 2869141"/>
              <a:gd name="connsiteX2" fmla="*/ 291747 w 2697339"/>
              <a:gd name="connsiteY2" fmla="*/ 1158874 h 2869141"/>
              <a:gd name="connsiteX3" fmla="*/ 1139118 w 2697339"/>
              <a:gd name="connsiteY3" fmla="*/ 0 h 2869141"/>
              <a:gd name="connsiteX4" fmla="*/ 2440516 w 2697339"/>
              <a:gd name="connsiteY4" fmla="*/ 997655 h 2869141"/>
              <a:gd name="connsiteX5" fmla="*/ 2459214 w 2697339"/>
              <a:gd name="connsiteY5" fmla="*/ 1878541 h 2869141"/>
              <a:gd name="connsiteX6" fmla="*/ 2697339 w 2697339"/>
              <a:gd name="connsiteY6" fmla="*/ 2869141 h 2869141"/>
              <a:gd name="connsiteX0" fmla="*/ 0 w 2669117"/>
              <a:gd name="connsiteY0" fmla="*/ 2778125 h 2778125"/>
              <a:gd name="connsiteX1" fmla="*/ 332318 w 2669117"/>
              <a:gd name="connsiteY1" fmla="*/ 1946258 h 2778125"/>
              <a:gd name="connsiteX2" fmla="*/ 291747 w 2669117"/>
              <a:gd name="connsiteY2" fmla="*/ 1158874 h 2778125"/>
              <a:gd name="connsiteX3" fmla="*/ 1139118 w 2669117"/>
              <a:gd name="connsiteY3" fmla="*/ 0 h 2778125"/>
              <a:gd name="connsiteX4" fmla="*/ 2440516 w 2669117"/>
              <a:gd name="connsiteY4" fmla="*/ 997655 h 2778125"/>
              <a:gd name="connsiteX5" fmla="*/ 2459214 w 2669117"/>
              <a:gd name="connsiteY5" fmla="*/ 1878541 h 2778125"/>
              <a:gd name="connsiteX6" fmla="*/ 2669117 w 2669117"/>
              <a:gd name="connsiteY6" fmla="*/ 2770363 h 2778125"/>
              <a:gd name="connsiteX0" fmla="*/ 0 w 2669117"/>
              <a:gd name="connsiteY0" fmla="*/ 2778125 h 2778125"/>
              <a:gd name="connsiteX1" fmla="*/ 332318 w 2669117"/>
              <a:gd name="connsiteY1" fmla="*/ 1946258 h 2778125"/>
              <a:gd name="connsiteX2" fmla="*/ 291747 w 2669117"/>
              <a:gd name="connsiteY2" fmla="*/ 1158874 h 2778125"/>
              <a:gd name="connsiteX3" fmla="*/ 1139118 w 2669117"/>
              <a:gd name="connsiteY3" fmla="*/ 0 h 2778125"/>
              <a:gd name="connsiteX4" fmla="*/ 2440516 w 2669117"/>
              <a:gd name="connsiteY4" fmla="*/ 1054099 h 2778125"/>
              <a:gd name="connsiteX5" fmla="*/ 2459214 w 2669117"/>
              <a:gd name="connsiteY5" fmla="*/ 1878541 h 2778125"/>
              <a:gd name="connsiteX6" fmla="*/ 2669117 w 2669117"/>
              <a:gd name="connsiteY6" fmla="*/ 2770363 h 2778125"/>
              <a:gd name="connsiteX0" fmla="*/ 0 w 2669117"/>
              <a:gd name="connsiteY0" fmla="*/ 2778125 h 2778125"/>
              <a:gd name="connsiteX1" fmla="*/ 332318 w 2669117"/>
              <a:gd name="connsiteY1" fmla="*/ 1946258 h 2778125"/>
              <a:gd name="connsiteX2" fmla="*/ 291747 w 2669117"/>
              <a:gd name="connsiteY2" fmla="*/ 1158874 h 2778125"/>
              <a:gd name="connsiteX3" fmla="*/ 1139118 w 2669117"/>
              <a:gd name="connsiteY3" fmla="*/ 0 h 2778125"/>
              <a:gd name="connsiteX4" fmla="*/ 2440516 w 2669117"/>
              <a:gd name="connsiteY4" fmla="*/ 1054099 h 2778125"/>
              <a:gd name="connsiteX5" fmla="*/ 2459214 w 2669117"/>
              <a:gd name="connsiteY5" fmla="*/ 1878541 h 2778125"/>
              <a:gd name="connsiteX6" fmla="*/ 2669117 w 2669117"/>
              <a:gd name="connsiteY6" fmla="*/ 2770363 h 2778125"/>
              <a:gd name="connsiteX0" fmla="*/ 0 w 2669117"/>
              <a:gd name="connsiteY0" fmla="*/ 2778125 h 2778125"/>
              <a:gd name="connsiteX1" fmla="*/ 332318 w 2669117"/>
              <a:gd name="connsiteY1" fmla="*/ 1946258 h 2778125"/>
              <a:gd name="connsiteX2" fmla="*/ 291747 w 2669117"/>
              <a:gd name="connsiteY2" fmla="*/ 1158874 h 2778125"/>
              <a:gd name="connsiteX3" fmla="*/ 1139118 w 2669117"/>
              <a:gd name="connsiteY3" fmla="*/ 0 h 2778125"/>
              <a:gd name="connsiteX4" fmla="*/ 2440516 w 2669117"/>
              <a:gd name="connsiteY4" fmla="*/ 1110543 h 2778125"/>
              <a:gd name="connsiteX5" fmla="*/ 2459214 w 2669117"/>
              <a:gd name="connsiteY5" fmla="*/ 1878541 h 2778125"/>
              <a:gd name="connsiteX6" fmla="*/ 2669117 w 2669117"/>
              <a:gd name="connsiteY6" fmla="*/ 2770363 h 2778125"/>
              <a:gd name="connsiteX0" fmla="*/ 0 w 2669117"/>
              <a:gd name="connsiteY0" fmla="*/ 2791779 h 2791779"/>
              <a:gd name="connsiteX1" fmla="*/ 332318 w 2669117"/>
              <a:gd name="connsiteY1" fmla="*/ 1959912 h 2791779"/>
              <a:gd name="connsiteX2" fmla="*/ 291747 w 2669117"/>
              <a:gd name="connsiteY2" fmla="*/ 1172528 h 2791779"/>
              <a:gd name="connsiteX3" fmla="*/ 1262016 w 2669117"/>
              <a:gd name="connsiteY3" fmla="*/ 0 h 2791779"/>
              <a:gd name="connsiteX4" fmla="*/ 2440516 w 2669117"/>
              <a:gd name="connsiteY4" fmla="*/ 1124197 h 2791779"/>
              <a:gd name="connsiteX5" fmla="*/ 2459214 w 2669117"/>
              <a:gd name="connsiteY5" fmla="*/ 1892195 h 2791779"/>
              <a:gd name="connsiteX6" fmla="*/ 2669117 w 2669117"/>
              <a:gd name="connsiteY6" fmla="*/ 2784017 h 2791779"/>
              <a:gd name="connsiteX0" fmla="*/ 0 w 2669117"/>
              <a:gd name="connsiteY0" fmla="*/ 2791779 h 2791779"/>
              <a:gd name="connsiteX1" fmla="*/ 332318 w 2669117"/>
              <a:gd name="connsiteY1" fmla="*/ 1959912 h 2791779"/>
              <a:gd name="connsiteX2" fmla="*/ 291747 w 2669117"/>
              <a:gd name="connsiteY2" fmla="*/ 1172528 h 2791779"/>
              <a:gd name="connsiteX3" fmla="*/ 1316637 w 2669117"/>
              <a:gd name="connsiteY3" fmla="*/ 0 h 2791779"/>
              <a:gd name="connsiteX4" fmla="*/ 2440516 w 2669117"/>
              <a:gd name="connsiteY4" fmla="*/ 1124197 h 2791779"/>
              <a:gd name="connsiteX5" fmla="*/ 2459214 w 2669117"/>
              <a:gd name="connsiteY5" fmla="*/ 1892195 h 2791779"/>
              <a:gd name="connsiteX6" fmla="*/ 2669117 w 2669117"/>
              <a:gd name="connsiteY6" fmla="*/ 2784017 h 2791779"/>
              <a:gd name="connsiteX0" fmla="*/ 0 w 2669117"/>
              <a:gd name="connsiteY0" fmla="*/ 2791779 h 2791779"/>
              <a:gd name="connsiteX1" fmla="*/ 332318 w 2669117"/>
              <a:gd name="connsiteY1" fmla="*/ 1959912 h 2791779"/>
              <a:gd name="connsiteX2" fmla="*/ 291747 w 2669117"/>
              <a:gd name="connsiteY2" fmla="*/ 1172528 h 2791779"/>
              <a:gd name="connsiteX3" fmla="*/ 1234704 w 2669117"/>
              <a:gd name="connsiteY3" fmla="*/ 0 h 2791779"/>
              <a:gd name="connsiteX4" fmla="*/ 2440516 w 2669117"/>
              <a:gd name="connsiteY4" fmla="*/ 1124197 h 2791779"/>
              <a:gd name="connsiteX5" fmla="*/ 2459214 w 2669117"/>
              <a:gd name="connsiteY5" fmla="*/ 1892195 h 2791779"/>
              <a:gd name="connsiteX6" fmla="*/ 2669117 w 2669117"/>
              <a:gd name="connsiteY6" fmla="*/ 2784017 h 2791779"/>
              <a:gd name="connsiteX0" fmla="*/ 0 w 2669117"/>
              <a:gd name="connsiteY0" fmla="*/ 2791779 h 2791779"/>
              <a:gd name="connsiteX1" fmla="*/ 291351 w 2669117"/>
              <a:gd name="connsiteY1" fmla="*/ 1987221 h 2791779"/>
              <a:gd name="connsiteX2" fmla="*/ 291747 w 2669117"/>
              <a:gd name="connsiteY2" fmla="*/ 1172528 h 2791779"/>
              <a:gd name="connsiteX3" fmla="*/ 1234704 w 2669117"/>
              <a:gd name="connsiteY3" fmla="*/ 0 h 2791779"/>
              <a:gd name="connsiteX4" fmla="*/ 2440516 w 2669117"/>
              <a:gd name="connsiteY4" fmla="*/ 1124197 h 2791779"/>
              <a:gd name="connsiteX5" fmla="*/ 2459214 w 2669117"/>
              <a:gd name="connsiteY5" fmla="*/ 1892195 h 2791779"/>
              <a:gd name="connsiteX6" fmla="*/ 2669117 w 2669117"/>
              <a:gd name="connsiteY6" fmla="*/ 2784017 h 2791779"/>
              <a:gd name="connsiteX0" fmla="*/ 0 w 2669117"/>
              <a:gd name="connsiteY0" fmla="*/ 2791779 h 2791779"/>
              <a:gd name="connsiteX1" fmla="*/ 291351 w 2669117"/>
              <a:gd name="connsiteY1" fmla="*/ 1987221 h 2791779"/>
              <a:gd name="connsiteX2" fmla="*/ 291747 w 2669117"/>
              <a:gd name="connsiteY2" fmla="*/ 1172528 h 2791779"/>
              <a:gd name="connsiteX3" fmla="*/ 1234704 w 2669117"/>
              <a:gd name="connsiteY3" fmla="*/ 0 h 2791779"/>
              <a:gd name="connsiteX4" fmla="*/ 2440516 w 2669117"/>
              <a:gd name="connsiteY4" fmla="*/ 1124197 h 2791779"/>
              <a:gd name="connsiteX5" fmla="*/ 2459214 w 2669117"/>
              <a:gd name="connsiteY5" fmla="*/ 1892195 h 2791779"/>
              <a:gd name="connsiteX6" fmla="*/ 2669117 w 2669117"/>
              <a:gd name="connsiteY6" fmla="*/ 2784017 h 2791779"/>
              <a:gd name="connsiteX0" fmla="*/ 0 w 2669117"/>
              <a:gd name="connsiteY0" fmla="*/ 2791779 h 2791779"/>
              <a:gd name="connsiteX1" fmla="*/ 291351 w 2669117"/>
              <a:gd name="connsiteY1" fmla="*/ 1987221 h 2791779"/>
              <a:gd name="connsiteX2" fmla="*/ 441956 w 2669117"/>
              <a:gd name="connsiteY2" fmla="*/ 899437 h 2791779"/>
              <a:gd name="connsiteX3" fmla="*/ 1234704 w 2669117"/>
              <a:gd name="connsiteY3" fmla="*/ 0 h 2791779"/>
              <a:gd name="connsiteX4" fmla="*/ 2440516 w 2669117"/>
              <a:gd name="connsiteY4" fmla="*/ 1124197 h 2791779"/>
              <a:gd name="connsiteX5" fmla="*/ 2459214 w 2669117"/>
              <a:gd name="connsiteY5" fmla="*/ 1892195 h 2791779"/>
              <a:gd name="connsiteX6" fmla="*/ 2669117 w 2669117"/>
              <a:gd name="connsiteY6" fmla="*/ 2784017 h 2791779"/>
              <a:gd name="connsiteX0" fmla="*/ 0 w 2669117"/>
              <a:gd name="connsiteY0" fmla="*/ 2791779 h 2791779"/>
              <a:gd name="connsiteX1" fmla="*/ 291351 w 2669117"/>
              <a:gd name="connsiteY1" fmla="*/ 1987221 h 2791779"/>
              <a:gd name="connsiteX2" fmla="*/ 441956 w 2669117"/>
              <a:gd name="connsiteY2" fmla="*/ 899437 h 2791779"/>
              <a:gd name="connsiteX3" fmla="*/ 1234704 w 2669117"/>
              <a:gd name="connsiteY3" fmla="*/ 0 h 2791779"/>
              <a:gd name="connsiteX4" fmla="*/ 2440516 w 2669117"/>
              <a:gd name="connsiteY4" fmla="*/ 1124197 h 2791779"/>
              <a:gd name="connsiteX5" fmla="*/ 2459214 w 2669117"/>
              <a:gd name="connsiteY5" fmla="*/ 1892195 h 2791779"/>
              <a:gd name="connsiteX6" fmla="*/ 2669117 w 2669117"/>
              <a:gd name="connsiteY6" fmla="*/ 2784017 h 2791779"/>
              <a:gd name="connsiteX0" fmla="*/ 0 w 2669117"/>
              <a:gd name="connsiteY0" fmla="*/ 2791779 h 2791779"/>
              <a:gd name="connsiteX1" fmla="*/ 291351 w 2669117"/>
              <a:gd name="connsiteY1" fmla="*/ 1987221 h 2791779"/>
              <a:gd name="connsiteX2" fmla="*/ 441956 w 2669117"/>
              <a:gd name="connsiteY2" fmla="*/ 899437 h 2791779"/>
              <a:gd name="connsiteX3" fmla="*/ 1234704 w 2669117"/>
              <a:gd name="connsiteY3" fmla="*/ 0 h 2791779"/>
              <a:gd name="connsiteX4" fmla="*/ 2440516 w 2669117"/>
              <a:gd name="connsiteY4" fmla="*/ 1124197 h 2791779"/>
              <a:gd name="connsiteX5" fmla="*/ 2459214 w 2669117"/>
              <a:gd name="connsiteY5" fmla="*/ 1892195 h 2791779"/>
              <a:gd name="connsiteX6" fmla="*/ 2669117 w 2669117"/>
              <a:gd name="connsiteY6" fmla="*/ 2784017 h 279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9117" h="2791779">
                <a:moveTo>
                  <a:pt x="0" y="2791779"/>
                </a:moveTo>
                <a:cubicBezTo>
                  <a:pt x="27164" y="2653135"/>
                  <a:pt x="233319" y="2252392"/>
                  <a:pt x="291351" y="1987221"/>
                </a:cubicBezTo>
                <a:cubicBezTo>
                  <a:pt x="361671" y="1354248"/>
                  <a:pt x="271077" y="1189677"/>
                  <a:pt x="441956" y="899437"/>
                </a:cubicBezTo>
                <a:cubicBezTo>
                  <a:pt x="612835" y="609197"/>
                  <a:pt x="1006458" y="261937"/>
                  <a:pt x="1234704" y="0"/>
                </a:cubicBezTo>
                <a:cubicBezTo>
                  <a:pt x="1598065" y="164570"/>
                  <a:pt x="2347030" y="988201"/>
                  <a:pt x="2440516" y="1124197"/>
                </a:cubicBezTo>
                <a:cubicBezTo>
                  <a:pt x="2465916" y="1389310"/>
                  <a:pt x="2419527" y="1587395"/>
                  <a:pt x="2459214" y="1892195"/>
                </a:cubicBezTo>
                <a:cubicBezTo>
                  <a:pt x="2498901" y="2196995"/>
                  <a:pt x="2654830" y="2620505"/>
                  <a:pt x="2669117" y="2784017"/>
                </a:cubicBezTo>
              </a:path>
            </a:pathLst>
          </a:custGeom>
          <a:ln w="63500">
            <a:solidFill>
              <a:srgbClr val="FF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Helvetica" pitchFamily="2" charset="0"/>
            </a:endParaRPr>
          </a:p>
        </p:txBody>
      </p:sp>
      <p:sp>
        <p:nvSpPr>
          <p:cNvPr id="148" name="Freeform 147"/>
          <p:cNvSpPr/>
          <p:nvPr/>
        </p:nvSpPr>
        <p:spPr>
          <a:xfrm>
            <a:off x="2023049" y="4048127"/>
            <a:ext cx="1695450" cy="1857375"/>
          </a:xfrm>
          <a:custGeom>
            <a:avLst/>
            <a:gdLst>
              <a:gd name="connsiteX0" fmla="*/ 0 w 1695450"/>
              <a:gd name="connsiteY0" fmla="*/ 1781177 h 1914527"/>
              <a:gd name="connsiteX1" fmla="*/ 428625 w 1695450"/>
              <a:gd name="connsiteY1" fmla="*/ 962027 h 1914527"/>
              <a:gd name="connsiteX2" fmla="*/ 409575 w 1695450"/>
              <a:gd name="connsiteY2" fmla="*/ 2 h 1914527"/>
              <a:gd name="connsiteX3" fmla="*/ 1457325 w 1695450"/>
              <a:gd name="connsiteY3" fmla="*/ 952502 h 1914527"/>
              <a:gd name="connsiteX4" fmla="*/ 1695450 w 1695450"/>
              <a:gd name="connsiteY4" fmla="*/ 1914527 h 1914527"/>
              <a:gd name="connsiteX0" fmla="*/ 0 w 1695450"/>
              <a:gd name="connsiteY0" fmla="*/ 1781201 h 1914551"/>
              <a:gd name="connsiteX1" fmla="*/ 390525 w 1695450"/>
              <a:gd name="connsiteY1" fmla="*/ 923951 h 1914551"/>
              <a:gd name="connsiteX2" fmla="*/ 409575 w 1695450"/>
              <a:gd name="connsiteY2" fmla="*/ 26 h 1914551"/>
              <a:gd name="connsiteX3" fmla="*/ 1457325 w 1695450"/>
              <a:gd name="connsiteY3" fmla="*/ 952526 h 1914551"/>
              <a:gd name="connsiteX4" fmla="*/ 1695450 w 1695450"/>
              <a:gd name="connsiteY4" fmla="*/ 1914551 h 1914551"/>
              <a:gd name="connsiteX0" fmla="*/ 0 w 1695450"/>
              <a:gd name="connsiteY0" fmla="*/ 1762153 h 1895503"/>
              <a:gd name="connsiteX1" fmla="*/ 390525 w 1695450"/>
              <a:gd name="connsiteY1" fmla="*/ 904903 h 1895503"/>
              <a:gd name="connsiteX2" fmla="*/ 447675 w 1695450"/>
              <a:gd name="connsiteY2" fmla="*/ 28 h 1895503"/>
              <a:gd name="connsiteX3" fmla="*/ 1457325 w 1695450"/>
              <a:gd name="connsiteY3" fmla="*/ 933478 h 1895503"/>
              <a:gd name="connsiteX4" fmla="*/ 1695450 w 1695450"/>
              <a:gd name="connsiteY4" fmla="*/ 1895503 h 1895503"/>
              <a:gd name="connsiteX0" fmla="*/ 0 w 1695450"/>
              <a:gd name="connsiteY0" fmla="*/ 1775017 h 1908367"/>
              <a:gd name="connsiteX1" fmla="*/ 390525 w 1695450"/>
              <a:gd name="connsiteY1" fmla="*/ 917767 h 1908367"/>
              <a:gd name="connsiteX2" fmla="*/ 447675 w 1695450"/>
              <a:gd name="connsiteY2" fmla="*/ 12892 h 1908367"/>
              <a:gd name="connsiteX3" fmla="*/ 1457325 w 1695450"/>
              <a:gd name="connsiteY3" fmla="*/ 946342 h 1908367"/>
              <a:gd name="connsiteX4" fmla="*/ 1695450 w 1695450"/>
              <a:gd name="connsiteY4" fmla="*/ 1908367 h 1908367"/>
              <a:gd name="connsiteX0" fmla="*/ 0 w 1695450"/>
              <a:gd name="connsiteY0" fmla="*/ 1787347 h 1920697"/>
              <a:gd name="connsiteX1" fmla="*/ 390525 w 1695450"/>
              <a:gd name="connsiteY1" fmla="*/ 930097 h 1920697"/>
              <a:gd name="connsiteX2" fmla="*/ 447675 w 1695450"/>
              <a:gd name="connsiteY2" fmla="*/ 25222 h 1920697"/>
              <a:gd name="connsiteX3" fmla="*/ 1457325 w 1695450"/>
              <a:gd name="connsiteY3" fmla="*/ 958672 h 1920697"/>
              <a:gd name="connsiteX4" fmla="*/ 1695450 w 1695450"/>
              <a:gd name="connsiteY4" fmla="*/ 1920697 h 1920697"/>
              <a:gd name="connsiteX0" fmla="*/ 0 w 1695450"/>
              <a:gd name="connsiteY0" fmla="*/ 1780829 h 1914179"/>
              <a:gd name="connsiteX1" fmla="*/ 390525 w 1695450"/>
              <a:gd name="connsiteY1" fmla="*/ 923579 h 1914179"/>
              <a:gd name="connsiteX2" fmla="*/ 447675 w 1695450"/>
              <a:gd name="connsiteY2" fmla="*/ 18704 h 1914179"/>
              <a:gd name="connsiteX3" fmla="*/ 1457325 w 1695450"/>
              <a:gd name="connsiteY3" fmla="*/ 952154 h 1914179"/>
              <a:gd name="connsiteX4" fmla="*/ 1695450 w 1695450"/>
              <a:gd name="connsiteY4" fmla="*/ 1914179 h 1914179"/>
              <a:gd name="connsiteX0" fmla="*/ 0 w 1695450"/>
              <a:gd name="connsiteY0" fmla="*/ 1780829 h 1914179"/>
              <a:gd name="connsiteX1" fmla="*/ 390525 w 1695450"/>
              <a:gd name="connsiteY1" fmla="*/ 923579 h 1914179"/>
              <a:gd name="connsiteX2" fmla="*/ 447675 w 1695450"/>
              <a:gd name="connsiteY2" fmla="*/ 18704 h 1914179"/>
              <a:gd name="connsiteX3" fmla="*/ 1457325 w 1695450"/>
              <a:gd name="connsiteY3" fmla="*/ 952154 h 1914179"/>
              <a:gd name="connsiteX4" fmla="*/ 1695450 w 1695450"/>
              <a:gd name="connsiteY4" fmla="*/ 1914179 h 1914179"/>
              <a:gd name="connsiteX0" fmla="*/ 0 w 1695450"/>
              <a:gd name="connsiteY0" fmla="*/ 1780829 h 1914179"/>
              <a:gd name="connsiteX1" fmla="*/ 390525 w 1695450"/>
              <a:gd name="connsiteY1" fmla="*/ 923579 h 1914179"/>
              <a:gd name="connsiteX2" fmla="*/ 447675 w 1695450"/>
              <a:gd name="connsiteY2" fmla="*/ 18704 h 1914179"/>
              <a:gd name="connsiteX3" fmla="*/ 1457325 w 1695450"/>
              <a:gd name="connsiteY3" fmla="*/ 952154 h 1914179"/>
              <a:gd name="connsiteX4" fmla="*/ 1695450 w 1695450"/>
              <a:gd name="connsiteY4" fmla="*/ 1914179 h 1914179"/>
              <a:gd name="connsiteX0" fmla="*/ 0 w 1695450"/>
              <a:gd name="connsiteY0" fmla="*/ 1764115 h 1897465"/>
              <a:gd name="connsiteX1" fmla="*/ 390525 w 1695450"/>
              <a:gd name="connsiteY1" fmla="*/ 906865 h 1897465"/>
              <a:gd name="connsiteX2" fmla="*/ 447675 w 1695450"/>
              <a:gd name="connsiteY2" fmla="*/ 1990 h 1897465"/>
              <a:gd name="connsiteX3" fmla="*/ 1457325 w 1695450"/>
              <a:gd name="connsiteY3" fmla="*/ 935440 h 1897465"/>
              <a:gd name="connsiteX4" fmla="*/ 1695450 w 1695450"/>
              <a:gd name="connsiteY4" fmla="*/ 1897465 h 1897465"/>
              <a:gd name="connsiteX0" fmla="*/ 0 w 1695450"/>
              <a:gd name="connsiteY0" fmla="*/ 1762125 h 1895475"/>
              <a:gd name="connsiteX1" fmla="*/ 390525 w 1695450"/>
              <a:gd name="connsiteY1" fmla="*/ 904875 h 1895475"/>
              <a:gd name="connsiteX2" fmla="*/ 447675 w 1695450"/>
              <a:gd name="connsiteY2" fmla="*/ 0 h 1895475"/>
              <a:gd name="connsiteX3" fmla="*/ 1457325 w 1695450"/>
              <a:gd name="connsiteY3" fmla="*/ 933450 h 1895475"/>
              <a:gd name="connsiteX4" fmla="*/ 1695450 w 1695450"/>
              <a:gd name="connsiteY4" fmla="*/ 1895475 h 1895475"/>
              <a:gd name="connsiteX0" fmla="*/ 0 w 1695450"/>
              <a:gd name="connsiteY0" fmla="*/ 1762125 h 1895475"/>
              <a:gd name="connsiteX1" fmla="*/ 390525 w 1695450"/>
              <a:gd name="connsiteY1" fmla="*/ 904875 h 1895475"/>
              <a:gd name="connsiteX2" fmla="*/ 447675 w 1695450"/>
              <a:gd name="connsiteY2" fmla="*/ 0 h 1895475"/>
              <a:gd name="connsiteX3" fmla="*/ 1457325 w 1695450"/>
              <a:gd name="connsiteY3" fmla="*/ 933450 h 1895475"/>
              <a:gd name="connsiteX4" fmla="*/ 1695450 w 1695450"/>
              <a:gd name="connsiteY4" fmla="*/ 1895475 h 1895475"/>
              <a:gd name="connsiteX0" fmla="*/ 0 w 1695450"/>
              <a:gd name="connsiteY0" fmla="*/ 1762125 h 1895475"/>
              <a:gd name="connsiteX1" fmla="*/ 390525 w 1695450"/>
              <a:gd name="connsiteY1" fmla="*/ 904875 h 1895475"/>
              <a:gd name="connsiteX2" fmla="*/ 447675 w 1695450"/>
              <a:gd name="connsiteY2" fmla="*/ 0 h 1895475"/>
              <a:gd name="connsiteX3" fmla="*/ 1457325 w 1695450"/>
              <a:gd name="connsiteY3" fmla="*/ 933450 h 1895475"/>
              <a:gd name="connsiteX4" fmla="*/ 1695450 w 1695450"/>
              <a:gd name="connsiteY4" fmla="*/ 1895475 h 1895475"/>
              <a:gd name="connsiteX0" fmla="*/ 0 w 1695450"/>
              <a:gd name="connsiteY0" fmla="*/ 1762125 h 1895475"/>
              <a:gd name="connsiteX1" fmla="*/ 390525 w 1695450"/>
              <a:gd name="connsiteY1" fmla="*/ 904875 h 1895475"/>
              <a:gd name="connsiteX2" fmla="*/ 447675 w 1695450"/>
              <a:gd name="connsiteY2" fmla="*/ 0 h 1895475"/>
              <a:gd name="connsiteX3" fmla="*/ 1457325 w 1695450"/>
              <a:gd name="connsiteY3" fmla="*/ 971550 h 1895475"/>
              <a:gd name="connsiteX4" fmla="*/ 1695450 w 1695450"/>
              <a:gd name="connsiteY4" fmla="*/ 1895475 h 1895475"/>
              <a:gd name="connsiteX0" fmla="*/ 0 w 1695450"/>
              <a:gd name="connsiteY0" fmla="*/ 1762125 h 1895475"/>
              <a:gd name="connsiteX1" fmla="*/ 390525 w 1695450"/>
              <a:gd name="connsiteY1" fmla="*/ 904875 h 1895475"/>
              <a:gd name="connsiteX2" fmla="*/ 447675 w 1695450"/>
              <a:gd name="connsiteY2" fmla="*/ 0 h 1895475"/>
              <a:gd name="connsiteX3" fmla="*/ 1457325 w 1695450"/>
              <a:gd name="connsiteY3" fmla="*/ 971550 h 1895475"/>
              <a:gd name="connsiteX4" fmla="*/ 1695450 w 1695450"/>
              <a:gd name="connsiteY4" fmla="*/ 1895475 h 1895475"/>
              <a:gd name="connsiteX0" fmla="*/ 0 w 1695450"/>
              <a:gd name="connsiteY0" fmla="*/ 1762125 h 1895475"/>
              <a:gd name="connsiteX1" fmla="*/ 390525 w 1695450"/>
              <a:gd name="connsiteY1" fmla="*/ 904875 h 1895475"/>
              <a:gd name="connsiteX2" fmla="*/ 447675 w 1695450"/>
              <a:gd name="connsiteY2" fmla="*/ 0 h 1895475"/>
              <a:gd name="connsiteX3" fmla="*/ 1428750 w 1695450"/>
              <a:gd name="connsiteY3" fmla="*/ 1028700 h 1895475"/>
              <a:gd name="connsiteX4" fmla="*/ 1695450 w 1695450"/>
              <a:gd name="connsiteY4" fmla="*/ 1895475 h 1895475"/>
              <a:gd name="connsiteX0" fmla="*/ 0 w 1695450"/>
              <a:gd name="connsiteY0" fmla="*/ 1762125 h 1895475"/>
              <a:gd name="connsiteX1" fmla="*/ 390525 w 1695450"/>
              <a:gd name="connsiteY1" fmla="*/ 904875 h 1895475"/>
              <a:gd name="connsiteX2" fmla="*/ 447675 w 1695450"/>
              <a:gd name="connsiteY2" fmla="*/ 0 h 1895475"/>
              <a:gd name="connsiteX3" fmla="*/ 1419225 w 1695450"/>
              <a:gd name="connsiteY3" fmla="*/ 971550 h 1895475"/>
              <a:gd name="connsiteX4" fmla="*/ 1695450 w 1695450"/>
              <a:gd name="connsiteY4" fmla="*/ 1895475 h 1895475"/>
              <a:gd name="connsiteX0" fmla="*/ 0 w 1695450"/>
              <a:gd name="connsiteY0" fmla="*/ 1815247 h 1948597"/>
              <a:gd name="connsiteX1" fmla="*/ 390525 w 1695450"/>
              <a:gd name="connsiteY1" fmla="*/ 957997 h 1948597"/>
              <a:gd name="connsiteX2" fmla="*/ 447675 w 1695450"/>
              <a:gd name="connsiteY2" fmla="*/ 53122 h 1948597"/>
              <a:gd name="connsiteX3" fmla="*/ 1457325 w 1695450"/>
              <a:gd name="connsiteY3" fmla="*/ 119797 h 1948597"/>
              <a:gd name="connsiteX4" fmla="*/ 1695450 w 1695450"/>
              <a:gd name="connsiteY4" fmla="*/ 1948597 h 1948597"/>
              <a:gd name="connsiteX0" fmla="*/ 0 w 1695450"/>
              <a:gd name="connsiteY0" fmla="*/ 1762125 h 1895475"/>
              <a:gd name="connsiteX1" fmla="*/ 390525 w 1695450"/>
              <a:gd name="connsiteY1" fmla="*/ 904875 h 1895475"/>
              <a:gd name="connsiteX2" fmla="*/ 447675 w 1695450"/>
              <a:gd name="connsiteY2" fmla="*/ 0 h 1895475"/>
              <a:gd name="connsiteX3" fmla="*/ 1457325 w 1695450"/>
              <a:gd name="connsiteY3" fmla="*/ 66675 h 1895475"/>
              <a:gd name="connsiteX4" fmla="*/ 1457325 w 1695450"/>
              <a:gd name="connsiteY4" fmla="*/ 904875 h 1895475"/>
              <a:gd name="connsiteX5" fmla="*/ 1695450 w 1695450"/>
              <a:gd name="connsiteY5" fmla="*/ 1895475 h 1895475"/>
              <a:gd name="connsiteX0" fmla="*/ 0 w 1695450"/>
              <a:gd name="connsiteY0" fmla="*/ 1787222 h 1920572"/>
              <a:gd name="connsiteX1" fmla="*/ 390525 w 1695450"/>
              <a:gd name="connsiteY1" fmla="*/ 929972 h 1920572"/>
              <a:gd name="connsiteX2" fmla="*/ 447675 w 1695450"/>
              <a:gd name="connsiteY2" fmla="*/ 25097 h 1920572"/>
              <a:gd name="connsiteX3" fmla="*/ 1457325 w 1695450"/>
              <a:gd name="connsiteY3" fmla="*/ 91772 h 1920572"/>
              <a:gd name="connsiteX4" fmla="*/ 1457325 w 1695450"/>
              <a:gd name="connsiteY4" fmla="*/ 929972 h 1920572"/>
              <a:gd name="connsiteX5" fmla="*/ 1695450 w 1695450"/>
              <a:gd name="connsiteY5" fmla="*/ 1920572 h 1920572"/>
              <a:gd name="connsiteX0" fmla="*/ 0 w 1695450"/>
              <a:gd name="connsiteY0" fmla="*/ 1787222 h 1920572"/>
              <a:gd name="connsiteX1" fmla="*/ 390525 w 1695450"/>
              <a:gd name="connsiteY1" fmla="*/ 929972 h 1920572"/>
              <a:gd name="connsiteX2" fmla="*/ 447675 w 1695450"/>
              <a:gd name="connsiteY2" fmla="*/ 25097 h 1920572"/>
              <a:gd name="connsiteX3" fmla="*/ 1457325 w 1695450"/>
              <a:gd name="connsiteY3" fmla="*/ 91772 h 1920572"/>
              <a:gd name="connsiteX4" fmla="*/ 1457325 w 1695450"/>
              <a:gd name="connsiteY4" fmla="*/ 929972 h 1920572"/>
              <a:gd name="connsiteX5" fmla="*/ 1695450 w 1695450"/>
              <a:gd name="connsiteY5" fmla="*/ 1920572 h 1920572"/>
              <a:gd name="connsiteX0" fmla="*/ 0 w 1695450"/>
              <a:gd name="connsiteY0" fmla="*/ 1787222 h 1920572"/>
              <a:gd name="connsiteX1" fmla="*/ 390525 w 1695450"/>
              <a:gd name="connsiteY1" fmla="*/ 929972 h 1920572"/>
              <a:gd name="connsiteX2" fmla="*/ 447675 w 1695450"/>
              <a:gd name="connsiteY2" fmla="*/ 25097 h 1920572"/>
              <a:gd name="connsiteX3" fmla="*/ 1457325 w 1695450"/>
              <a:gd name="connsiteY3" fmla="*/ 91772 h 1920572"/>
              <a:gd name="connsiteX4" fmla="*/ 1457325 w 1695450"/>
              <a:gd name="connsiteY4" fmla="*/ 929972 h 1920572"/>
              <a:gd name="connsiteX5" fmla="*/ 1695450 w 1695450"/>
              <a:gd name="connsiteY5" fmla="*/ 1920572 h 1920572"/>
              <a:gd name="connsiteX0" fmla="*/ 0 w 1695450"/>
              <a:gd name="connsiteY0" fmla="*/ 1767837 h 1901187"/>
              <a:gd name="connsiteX1" fmla="*/ 390525 w 1695450"/>
              <a:gd name="connsiteY1" fmla="*/ 910587 h 1901187"/>
              <a:gd name="connsiteX2" fmla="*/ 447675 w 1695450"/>
              <a:gd name="connsiteY2" fmla="*/ 5712 h 1901187"/>
              <a:gd name="connsiteX3" fmla="*/ 1457325 w 1695450"/>
              <a:gd name="connsiteY3" fmla="*/ 72387 h 1901187"/>
              <a:gd name="connsiteX4" fmla="*/ 1457325 w 1695450"/>
              <a:gd name="connsiteY4" fmla="*/ 910587 h 1901187"/>
              <a:gd name="connsiteX5" fmla="*/ 1695450 w 1695450"/>
              <a:gd name="connsiteY5" fmla="*/ 1901187 h 1901187"/>
              <a:gd name="connsiteX0" fmla="*/ 0 w 1695450"/>
              <a:gd name="connsiteY0" fmla="*/ 1767837 h 1901187"/>
              <a:gd name="connsiteX1" fmla="*/ 390525 w 1695450"/>
              <a:gd name="connsiteY1" fmla="*/ 910587 h 1901187"/>
              <a:gd name="connsiteX2" fmla="*/ 447675 w 1695450"/>
              <a:gd name="connsiteY2" fmla="*/ 5712 h 1901187"/>
              <a:gd name="connsiteX3" fmla="*/ 1457325 w 1695450"/>
              <a:gd name="connsiteY3" fmla="*/ 72387 h 1901187"/>
              <a:gd name="connsiteX4" fmla="*/ 1457325 w 1695450"/>
              <a:gd name="connsiteY4" fmla="*/ 910587 h 1901187"/>
              <a:gd name="connsiteX5" fmla="*/ 1695450 w 1695450"/>
              <a:gd name="connsiteY5" fmla="*/ 1901187 h 1901187"/>
              <a:gd name="connsiteX0" fmla="*/ 0 w 1695450"/>
              <a:gd name="connsiteY0" fmla="*/ 1804831 h 1938181"/>
              <a:gd name="connsiteX1" fmla="*/ 390525 w 1695450"/>
              <a:gd name="connsiteY1" fmla="*/ 947581 h 1938181"/>
              <a:gd name="connsiteX2" fmla="*/ 447675 w 1695450"/>
              <a:gd name="connsiteY2" fmla="*/ 42706 h 1938181"/>
              <a:gd name="connsiteX3" fmla="*/ 1466850 w 1695450"/>
              <a:gd name="connsiteY3" fmla="*/ 42706 h 1938181"/>
              <a:gd name="connsiteX4" fmla="*/ 1457325 w 1695450"/>
              <a:gd name="connsiteY4" fmla="*/ 947581 h 1938181"/>
              <a:gd name="connsiteX5" fmla="*/ 1695450 w 1695450"/>
              <a:gd name="connsiteY5" fmla="*/ 1938181 h 1938181"/>
              <a:gd name="connsiteX0" fmla="*/ 0 w 1695450"/>
              <a:gd name="connsiteY0" fmla="*/ 1780133 h 1913483"/>
              <a:gd name="connsiteX1" fmla="*/ 390525 w 1695450"/>
              <a:gd name="connsiteY1" fmla="*/ 922883 h 1913483"/>
              <a:gd name="connsiteX2" fmla="*/ 447675 w 1695450"/>
              <a:gd name="connsiteY2" fmla="*/ 18008 h 1913483"/>
              <a:gd name="connsiteX3" fmla="*/ 1466850 w 1695450"/>
              <a:gd name="connsiteY3" fmla="*/ 56108 h 1913483"/>
              <a:gd name="connsiteX4" fmla="*/ 1457325 w 1695450"/>
              <a:gd name="connsiteY4" fmla="*/ 922883 h 1913483"/>
              <a:gd name="connsiteX5" fmla="*/ 1695450 w 1695450"/>
              <a:gd name="connsiteY5" fmla="*/ 1913483 h 1913483"/>
              <a:gd name="connsiteX0" fmla="*/ 0 w 1695450"/>
              <a:gd name="connsiteY0" fmla="*/ 1735960 h 1869310"/>
              <a:gd name="connsiteX1" fmla="*/ 390525 w 1695450"/>
              <a:gd name="connsiteY1" fmla="*/ 878710 h 1869310"/>
              <a:gd name="connsiteX2" fmla="*/ 842786 w 1695450"/>
              <a:gd name="connsiteY2" fmla="*/ 411280 h 1869310"/>
              <a:gd name="connsiteX3" fmla="*/ 1466850 w 1695450"/>
              <a:gd name="connsiteY3" fmla="*/ 11935 h 1869310"/>
              <a:gd name="connsiteX4" fmla="*/ 1457325 w 1695450"/>
              <a:gd name="connsiteY4" fmla="*/ 878710 h 1869310"/>
              <a:gd name="connsiteX5" fmla="*/ 1695450 w 1695450"/>
              <a:gd name="connsiteY5" fmla="*/ 1869310 h 1869310"/>
              <a:gd name="connsiteX0" fmla="*/ 0 w 1695450"/>
              <a:gd name="connsiteY0" fmla="*/ 1724025 h 1857375"/>
              <a:gd name="connsiteX1" fmla="*/ 390525 w 1695450"/>
              <a:gd name="connsiteY1" fmla="*/ 866775 h 1857375"/>
              <a:gd name="connsiteX2" fmla="*/ 1466850 w 1695450"/>
              <a:gd name="connsiteY2" fmla="*/ 0 h 1857375"/>
              <a:gd name="connsiteX3" fmla="*/ 1457325 w 1695450"/>
              <a:gd name="connsiteY3" fmla="*/ 866775 h 1857375"/>
              <a:gd name="connsiteX4" fmla="*/ 1695450 w 1695450"/>
              <a:gd name="connsiteY4" fmla="*/ 1857375 h 1857375"/>
              <a:gd name="connsiteX0" fmla="*/ 0 w 1695450"/>
              <a:gd name="connsiteY0" fmla="*/ 1724025 h 1857375"/>
              <a:gd name="connsiteX1" fmla="*/ 404636 w 1695450"/>
              <a:gd name="connsiteY1" fmla="*/ 909108 h 1857375"/>
              <a:gd name="connsiteX2" fmla="*/ 1466850 w 1695450"/>
              <a:gd name="connsiteY2" fmla="*/ 0 h 1857375"/>
              <a:gd name="connsiteX3" fmla="*/ 1457325 w 1695450"/>
              <a:gd name="connsiteY3" fmla="*/ 866775 h 1857375"/>
              <a:gd name="connsiteX4" fmla="*/ 1695450 w 1695450"/>
              <a:gd name="connsiteY4" fmla="*/ 1857375 h 1857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450" h="1857375">
                <a:moveTo>
                  <a:pt x="0" y="1724025"/>
                </a:moveTo>
                <a:cubicBezTo>
                  <a:pt x="180181" y="1462881"/>
                  <a:pt x="160161" y="1196445"/>
                  <a:pt x="404636" y="909108"/>
                </a:cubicBezTo>
                <a:cubicBezTo>
                  <a:pt x="649111" y="621771"/>
                  <a:pt x="1289050" y="0"/>
                  <a:pt x="1466850" y="0"/>
                </a:cubicBezTo>
                <a:cubicBezTo>
                  <a:pt x="1492250" y="265113"/>
                  <a:pt x="1417638" y="561975"/>
                  <a:pt x="1457325" y="866775"/>
                </a:cubicBezTo>
                <a:cubicBezTo>
                  <a:pt x="1497012" y="1171575"/>
                  <a:pt x="1681163" y="1693863"/>
                  <a:pt x="1695450" y="1857375"/>
                </a:cubicBezTo>
              </a:path>
            </a:pathLst>
          </a:custGeom>
          <a:ln w="63500">
            <a:solidFill>
              <a:srgbClr val="FF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Helvetica" pitchFamily="2" charset="0"/>
            </a:endParaRPr>
          </a:p>
        </p:txBody>
      </p:sp>
      <p:sp>
        <p:nvSpPr>
          <p:cNvPr id="154" name="Rounded Rectangle 153"/>
          <p:cNvSpPr/>
          <p:nvPr/>
        </p:nvSpPr>
        <p:spPr>
          <a:xfrm>
            <a:off x="1825752" y="5943600"/>
            <a:ext cx="914400" cy="533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prstClr val="black"/>
                </a:solidFill>
                <a:latin typeface="Helvetica" pitchFamily="2" charset="0"/>
              </a:rPr>
              <a:t>web</a:t>
            </a:r>
          </a:p>
        </p:txBody>
      </p:sp>
      <p:sp>
        <p:nvSpPr>
          <p:cNvPr id="155" name="Rounded Rectangle 154"/>
          <p:cNvSpPr/>
          <p:nvPr/>
        </p:nvSpPr>
        <p:spPr>
          <a:xfrm>
            <a:off x="3048000" y="5943600"/>
            <a:ext cx="9144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prstClr val="black"/>
                </a:solidFill>
                <a:latin typeface="Helvetica" pitchFamily="2" charset="0"/>
              </a:rPr>
              <a:t>app</a:t>
            </a:r>
          </a:p>
        </p:txBody>
      </p:sp>
      <p:sp>
        <p:nvSpPr>
          <p:cNvPr id="156" name="Rounded Rectangle 155"/>
          <p:cNvSpPr/>
          <p:nvPr/>
        </p:nvSpPr>
        <p:spPr>
          <a:xfrm>
            <a:off x="5410200" y="5943600"/>
            <a:ext cx="9144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prstClr val="black"/>
                </a:solidFill>
                <a:latin typeface="Helvetica" pitchFamily="2" charset="0"/>
              </a:rPr>
              <a:t>data-base</a:t>
            </a:r>
          </a:p>
        </p:txBody>
      </p:sp>
      <p:sp>
        <p:nvSpPr>
          <p:cNvPr id="157" name="Rounded Rectangle 156"/>
          <p:cNvSpPr/>
          <p:nvPr/>
        </p:nvSpPr>
        <p:spPr>
          <a:xfrm>
            <a:off x="6629400" y="5943600"/>
            <a:ext cx="9144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prstClr val="black"/>
                </a:solidFill>
                <a:latin typeface="Helvetica" pitchFamily="2" charset="0"/>
              </a:rPr>
              <a:t>map-reduce</a:t>
            </a:r>
          </a:p>
        </p:txBody>
      </p:sp>
      <p:sp>
        <p:nvSpPr>
          <p:cNvPr id="158" name="Rounded Rectangle 157"/>
          <p:cNvSpPr/>
          <p:nvPr/>
        </p:nvSpPr>
        <p:spPr>
          <a:xfrm>
            <a:off x="7848600" y="5943600"/>
            <a:ext cx="914400"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prstClr val="black"/>
                </a:solidFill>
                <a:latin typeface="Helvetica" pitchFamily="2" charset="0"/>
              </a:rPr>
              <a:t>HPC</a:t>
            </a:r>
          </a:p>
        </p:txBody>
      </p:sp>
      <p:sp>
        <p:nvSpPr>
          <p:cNvPr id="159" name="Rounded Rectangle 158"/>
          <p:cNvSpPr/>
          <p:nvPr/>
        </p:nvSpPr>
        <p:spPr>
          <a:xfrm>
            <a:off x="8991600" y="5943600"/>
            <a:ext cx="1295400" cy="533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prstClr val="black"/>
                </a:solidFill>
                <a:latin typeface="Helvetica" pitchFamily="2" charset="0"/>
              </a:rPr>
              <a:t>monitoring</a:t>
            </a:r>
          </a:p>
        </p:txBody>
      </p:sp>
      <p:sp>
        <p:nvSpPr>
          <p:cNvPr id="160" name="Rounded Rectangle 159"/>
          <p:cNvSpPr/>
          <p:nvPr/>
        </p:nvSpPr>
        <p:spPr>
          <a:xfrm>
            <a:off x="4211000" y="5943600"/>
            <a:ext cx="914400" cy="533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prstClr val="black"/>
                </a:solidFill>
                <a:latin typeface="Helvetica" pitchFamily="2" charset="0"/>
              </a:rPr>
              <a:t>cache</a:t>
            </a:r>
          </a:p>
        </p:txBody>
      </p:sp>
      <p:sp>
        <p:nvSpPr>
          <p:cNvPr id="162" name="Freeform 161"/>
          <p:cNvSpPr/>
          <p:nvPr/>
        </p:nvSpPr>
        <p:spPr>
          <a:xfrm>
            <a:off x="3000023" y="793046"/>
            <a:ext cx="6762968" cy="4917062"/>
          </a:xfrm>
          <a:custGeom>
            <a:avLst/>
            <a:gdLst>
              <a:gd name="connsiteX0" fmla="*/ 0 w 3941965"/>
              <a:gd name="connsiteY0" fmla="*/ 0 h 1647825"/>
              <a:gd name="connsiteX1" fmla="*/ 3686175 w 3941965"/>
              <a:gd name="connsiteY1" fmla="*/ 400050 h 1647825"/>
              <a:gd name="connsiteX2" fmla="*/ 3648075 w 3941965"/>
              <a:gd name="connsiteY2" fmla="*/ 1647825 h 1647825"/>
              <a:gd name="connsiteX0" fmla="*/ 0 w 3721096"/>
              <a:gd name="connsiteY0" fmla="*/ 21738 h 1669563"/>
              <a:gd name="connsiteX1" fmla="*/ 3019425 w 3721096"/>
              <a:gd name="connsiteY1" fmla="*/ 23970 h 1669563"/>
              <a:gd name="connsiteX2" fmla="*/ 3686175 w 3721096"/>
              <a:gd name="connsiteY2" fmla="*/ 421788 h 1669563"/>
              <a:gd name="connsiteX3" fmla="*/ 3648075 w 3721096"/>
              <a:gd name="connsiteY3" fmla="*/ 1669563 h 1669563"/>
              <a:gd name="connsiteX0" fmla="*/ 0 w 3721096"/>
              <a:gd name="connsiteY0" fmla="*/ 2530 h 1650355"/>
              <a:gd name="connsiteX1" fmla="*/ 3019425 w 3721096"/>
              <a:gd name="connsiteY1" fmla="*/ 4762 h 1650355"/>
              <a:gd name="connsiteX2" fmla="*/ 3686175 w 3721096"/>
              <a:gd name="connsiteY2" fmla="*/ 402580 h 1650355"/>
              <a:gd name="connsiteX3" fmla="*/ 3648075 w 3721096"/>
              <a:gd name="connsiteY3" fmla="*/ 1650355 h 1650355"/>
              <a:gd name="connsiteX0" fmla="*/ 0 w 3648075"/>
              <a:gd name="connsiteY0" fmla="*/ 2530 h 1650355"/>
              <a:gd name="connsiteX1" fmla="*/ 3019425 w 3648075"/>
              <a:gd name="connsiteY1" fmla="*/ 4762 h 1650355"/>
              <a:gd name="connsiteX2" fmla="*/ 3019425 w 3648075"/>
              <a:gd name="connsiteY2" fmla="*/ 654845 h 1650355"/>
              <a:gd name="connsiteX3" fmla="*/ 3648075 w 3648075"/>
              <a:gd name="connsiteY3" fmla="*/ 1650355 h 1650355"/>
              <a:gd name="connsiteX0" fmla="*/ 0 w 3648075"/>
              <a:gd name="connsiteY0" fmla="*/ 19044 h 1666869"/>
              <a:gd name="connsiteX1" fmla="*/ 2701925 w 3648075"/>
              <a:gd name="connsiteY1" fmla="*/ 3676 h 1666869"/>
              <a:gd name="connsiteX2" fmla="*/ 3019425 w 3648075"/>
              <a:gd name="connsiteY2" fmla="*/ 671359 h 1666869"/>
              <a:gd name="connsiteX3" fmla="*/ 3648075 w 3648075"/>
              <a:gd name="connsiteY3" fmla="*/ 1666869 h 1666869"/>
              <a:gd name="connsiteX0" fmla="*/ 0 w 3648075"/>
              <a:gd name="connsiteY0" fmla="*/ 19044 h 1666869"/>
              <a:gd name="connsiteX1" fmla="*/ 2701925 w 3648075"/>
              <a:gd name="connsiteY1" fmla="*/ 3676 h 1666869"/>
              <a:gd name="connsiteX2" fmla="*/ 3057525 w 3648075"/>
              <a:gd name="connsiteY2" fmla="*/ 917757 h 1666869"/>
              <a:gd name="connsiteX3" fmla="*/ 3648075 w 3648075"/>
              <a:gd name="connsiteY3" fmla="*/ 1666869 h 1666869"/>
              <a:gd name="connsiteX0" fmla="*/ 0 w 3311525"/>
              <a:gd name="connsiteY0" fmla="*/ 19044 h 1743135"/>
              <a:gd name="connsiteX1" fmla="*/ 2701925 w 3311525"/>
              <a:gd name="connsiteY1" fmla="*/ 3676 h 1743135"/>
              <a:gd name="connsiteX2" fmla="*/ 3057525 w 3311525"/>
              <a:gd name="connsiteY2" fmla="*/ 917757 h 1743135"/>
              <a:gd name="connsiteX3" fmla="*/ 3311525 w 3311525"/>
              <a:gd name="connsiteY3" fmla="*/ 1743135 h 1743135"/>
              <a:gd name="connsiteX0" fmla="*/ 0 w 3311525"/>
              <a:gd name="connsiteY0" fmla="*/ 19044 h 1743135"/>
              <a:gd name="connsiteX1" fmla="*/ 2701925 w 3311525"/>
              <a:gd name="connsiteY1" fmla="*/ 3676 h 1743135"/>
              <a:gd name="connsiteX2" fmla="*/ 3057525 w 3311525"/>
              <a:gd name="connsiteY2" fmla="*/ 917757 h 1743135"/>
              <a:gd name="connsiteX3" fmla="*/ 3025776 w 3311525"/>
              <a:gd name="connsiteY3" fmla="*/ 1329537 h 1743135"/>
              <a:gd name="connsiteX4" fmla="*/ 3311525 w 3311525"/>
              <a:gd name="connsiteY4" fmla="*/ 1743135 h 1743135"/>
              <a:gd name="connsiteX0" fmla="*/ 0 w 3311525"/>
              <a:gd name="connsiteY0" fmla="*/ 19044 h 1743135"/>
              <a:gd name="connsiteX1" fmla="*/ 2701925 w 3311525"/>
              <a:gd name="connsiteY1" fmla="*/ 3676 h 1743135"/>
              <a:gd name="connsiteX2" fmla="*/ 3025776 w 3311525"/>
              <a:gd name="connsiteY2" fmla="*/ 1329537 h 1743135"/>
              <a:gd name="connsiteX3" fmla="*/ 3311525 w 3311525"/>
              <a:gd name="connsiteY3" fmla="*/ 1743135 h 1743135"/>
              <a:gd name="connsiteX0" fmla="*/ 0 w 3311525"/>
              <a:gd name="connsiteY0" fmla="*/ 2530 h 1726621"/>
              <a:gd name="connsiteX1" fmla="*/ 2784475 w 3311525"/>
              <a:gd name="connsiteY1" fmla="*/ 4762 h 1726621"/>
              <a:gd name="connsiteX2" fmla="*/ 3025776 w 3311525"/>
              <a:gd name="connsiteY2" fmla="*/ 1313023 h 1726621"/>
              <a:gd name="connsiteX3" fmla="*/ 3311525 w 3311525"/>
              <a:gd name="connsiteY3" fmla="*/ 1726621 h 1726621"/>
              <a:gd name="connsiteX0" fmla="*/ 0 w 3311525"/>
              <a:gd name="connsiteY0" fmla="*/ 2530 h 1726621"/>
              <a:gd name="connsiteX1" fmla="*/ 2784475 w 3311525"/>
              <a:gd name="connsiteY1" fmla="*/ 4762 h 1726621"/>
              <a:gd name="connsiteX2" fmla="*/ 3025776 w 3311525"/>
              <a:gd name="connsiteY2" fmla="*/ 1313023 h 1726621"/>
              <a:gd name="connsiteX3" fmla="*/ 3311525 w 3311525"/>
              <a:gd name="connsiteY3" fmla="*/ 1726621 h 1726621"/>
              <a:gd name="connsiteX0" fmla="*/ 0 w 3311525"/>
              <a:gd name="connsiteY0" fmla="*/ 2530 h 1726621"/>
              <a:gd name="connsiteX1" fmla="*/ 2784475 w 3311525"/>
              <a:gd name="connsiteY1" fmla="*/ 4762 h 1726621"/>
              <a:gd name="connsiteX2" fmla="*/ 3025776 w 3311525"/>
              <a:gd name="connsiteY2" fmla="*/ 1313023 h 1726621"/>
              <a:gd name="connsiteX3" fmla="*/ 3311525 w 3311525"/>
              <a:gd name="connsiteY3" fmla="*/ 1726621 h 1726621"/>
              <a:gd name="connsiteX0" fmla="*/ 0 w 3311525"/>
              <a:gd name="connsiteY0" fmla="*/ 2530 h 1726621"/>
              <a:gd name="connsiteX1" fmla="*/ 2784475 w 3311525"/>
              <a:gd name="connsiteY1" fmla="*/ 4762 h 1726621"/>
              <a:gd name="connsiteX2" fmla="*/ 3025776 w 3311525"/>
              <a:gd name="connsiteY2" fmla="*/ 345027 h 1726621"/>
              <a:gd name="connsiteX3" fmla="*/ 3025776 w 3311525"/>
              <a:gd name="connsiteY3" fmla="*/ 1313023 h 1726621"/>
              <a:gd name="connsiteX4" fmla="*/ 3311525 w 3311525"/>
              <a:gd name="connsiteY4" fmla="*/ 1726621 h 1726621"/>
              <a:gd name="connsiteX0" fmla="*/ 0 w 3311525"/>
              <a:gd name="connsiteY0" fmla="*/ 2530 h 1726621"/>
              <a:gd name="connsiteX1" fmla="*/ 2784475 w 3311525"/>
              <a:gd name="connsiteY1" fmla="*/ 4762 h 1726621"/>
              <a:gd name="connsiteX2" fmla="*/ 3025776 w 3311525"/>
              <a:gd name="connsiteY2" fmla="*/ 345027 h 1726621"/>
              <a:gd name="connsiteX3" fmla="*/ 3025776 w 3311525"/>
              <a:gd name="connsiteY3" fmla="*/ 1313023 h 1726621"/>
              <a:gd name="connsiteX4" fmla="*/ 3311525 w 3311525"/>
              <a:gd name="connsiteY4" fmla="*/ 1726621 h 1726621"/>
              <a:gd name="connsiteX0" fmla="*/ 0 w 3311525"/>
              <a:gd name="connsiteY0" fmla="*/ 2530 h 1726621"/>
              <a:gd name="connsiteX1" fmla="*/ 2784475 w 3311525"/>
              <a:gd name="connsiteY1" fmla="*/ 4762 h 1726621"/>
              <a:gd name="connsiteX2" fmla="*/ 3025776 w 3311525"/>
              <a:gd name="connsiteY2" fmla="*/ 345027 h 1726621"/>
              <a:gd name="connsiteX3" fmla="*/ 3025776 w 3311525"/>
              <a:gd name="connsiteY3" fmla="*/ 1313023 h 1726621"/>
              <a:gd name="connsiteX4" fmla="*/ 3311525 w 3311525"/>
              <a:gd name="connsiteY4" fmla="*/ 1726621 h 1726621"/>
              <a:gd name="connsiteX0" fmla="*/ 0 w 3311525"/>
              <a:gd name="connsiteY0" fmla="*/ 2530 h 1726621"/>
              <a:gd name="connsiteX1" fmla="*/ 2784475 w 3311525"/>
              <a:gd name="connsiteY1" fmla="*/ 4762 h 1726621"/>
              <a:gd name="connsiteX2" fmla="*/ 3025776 w 3311525"/>
              <a:gd name="connsiteY2" fmla="*/ 1313023 h 1726621"/>
              <a:gd name="connsiteX3" fmla="*/ 3311525 w 3311525"/>
              <a:gd name="connsiteY3" fmla="*/ 1726621 h 1726621"/>
              <a:gd name="connsiteX0" fmla="*/ 0 w 3311525"/>
              <a:gd name="connsiteY0" fmla="*/ 2530 h 1726621"/>
              <a:gd name="connsiteX1" fmla="*/ 2784475 w 3311525"/>
              <a:gd name="connsiteY1" fmla="*/ 4762 h 1726621"/>
              <a:gd name="connsiteX2" fmla="*/ 3124553 w 3311525"/>
              <a:gd name="connsiteY2" fmla="*/ 1404281 h 1726621"/>
              <a:gd name="connsiteX3" fmla="*/ 3311525 w 3311525"/>
              <a:gd name="connsiteY3" fmla="*/ 1726621 h 1726621"/>
              <a:gd name="connsiteX0" fmla="*/ 0 w 3524353"/>
              <a:gd name="connsiteY0" fmla="*/ 2530 h 1818710"/>
              <a:gd name="connsiteX1" fmla="*/ 2784475 w 3524353"/>
              <a:gd name="connsiteY1" fmla="*/ 4762 h 1818710"/>
              <a:gd name="connsiteX2" fmla="*/ 3124553 w 3524353"/>
              <a:gd name="connsiteY2" fmla="*/ 1404281 h 1818710"/>
              <a:gd name="connsiteX3" fmla="*/ 3311525 w 3524353"/>
              <a:gd name="connsiteY3" fmla="*/ 1726621 h 1818710"/>
              <a:gd name="connsiteX0" fmla="*/ 0 w 4485629"/>
              <a:gd name="connsiteY0" fmla="*/ 2530 h 2019741"/>
              <a:gd name="connsiteX1" fmla="*/ 2784475 w 4485629"/>
              <a:gd name="connsiteY1" fmla="*/ 4762 h 2019741"/>
              <a:gd name="connsiteX2" fmla="*/ 3124553 w 4485629"/>
              <a:gd name="connsiteY2" fmla="*/ 1404281 h 2019741"/>
              <a:gd name="connsiteX3" fmla="*/ 3311525 w 4485629"/>
              <a:gd name="connsiteY3" fmla="*/ 1726621 h 2019741"/>
              <a:gd name="connsiteX0" fmla="*/ 0 w 6599414"/>
              <a:gd name="connsiteY0" fmla="*/ 2530 h 2978172"/>
              <a:gd name="connsiteX1" fmla="*/ 2784475 w 6599414"/>
              <a:gd name="connsiteY1" fmla="*/ 4762 h 2978172"/>
              <a:gd name="connsiteX2" fmla="*/ 3124553 w 6599414"/>
              <a:gd name="connsiteY2" fmla="*/ 1404281 h 2978172"/>
              <a:gd name="connsiteX3" fmla="*/ 6599414 w 6599414"/>
              <a:gd name="connsiteY3" fmla="*/ 2978172 h 2978172"/>
              <a:gd name="connsiteX0" fmla="*/ 0 w 6599414"/>
              <a:gd name="connsiteY0" fmla="*/ 2530 h 2978172"/>
              <a:gd name="connsiteX1" fmla="*/ 2784475 w 6599414"/>
              <a:gd name="connsiteY1" fmla="*/ 4762 h 2978172"/>
              <a:gd name="connsiteX2" fmla="*/ 3124553 w 6599414"/>
              <a:gd name="connsiteY2" fmla="*/ 1404281 h 2978172"/>
              <a:gd name="connsiteX3" fmla="*/ 4380088 w 6599414"/>
              <a:gd name="connsiteY3" fmla="*/ 2383160 h 2978172"/>
              <a:gd name="connsiteX4" fmla="*/ 6599414 w 6599414"/>
              <a:gd name="connsiteY4" fmla="*/ 2978172 h 2978172"/>
              <a:gd name="connsiteX0" fmla="*/ 0 w 6599414"/>
              <a:gd name="connsiteY0" fmla="*/ 2530 h 2978172"/>
              <a:gd name="connsiteX1" fmla="*/ 2784475 w 6599414"/>
              <a:gd name="connsiteY1" fmla="*/ 4762 h 2978172"/>
              <a:gd name="connsiteX2" fmla="*/ 3124553 w 6599414"/>
              <a:gd name="connsiteY2" fmla="*/ 1404281 h 2978172"/>
              <a:gd name="connsiteX3" fmla="*/ 4380088 w 6599414"/>
              <a:gd name="connsiteY3" fmla="*/ 2383160 h 2978172"/>
              <a:gd name="connsiteX4" fmla="*/ 6599414 w 6599414"/>
              <a:gd name="connsiteY4" fmla="*/ 2978172 h 2978172"/>
              <a:gd name="connsiteX0" fmla="*/ 0 w 6599414"/>
              <a:gd name="connsiteY0" fmla="*/ 2530 h 2978172"/>
              <a:gd name="connsiteX1" fmla="*/ 2784475 w 6599414"/>
              <a:gd name="connsiteY1" fmla="*/ 4762 h 2978172"/>
              <a:gd name="connsiteX2" fmla="*/ 3124553 w 6599414"/>
              <a:gd name="connsiteY2" fmla="*/ 1404281 h 2978172"/>
              <a:gd name="connsiteX3" fmla="*/ 4422421 w 6599414"/>
              <a:gd name="connsiteY3" fmla="*/ 2291902 h 2978172"/>
              <a:gd name="connsiteX4" fmla="*/ 6599414 w 6599414"/>
              <a:gd name="connsiteY4" fmla="*/ 2978172 h 2978172"/>
              <a:gd name="connsiteX0" fmla="*/ 0 w 6599414"/>
              <a:gd name="connsiteY0" fmla="*/ 2530 h 2978172"/>
              <a:gd name="connsiteX1" fmla="*/ 2784475 w 6599414"/>
              <a:gd name="connsiteY1" fmla="*/ 4762 h 2978172"/>
              <a:gd name="connsiteX2" fmla="*/ 3124553 w 6599414"/>
              <a:gd name="connsiteY2" fmla="*/ 1404281 h 2978172"/>
              <a:gd name="connsiteX3" fmla="*/ 4422421 w 6599414"/>
              <a:gd name="connsiteY3" fmla="*/ 2291902 h 2978172"/>
              <a:gd name="connsiteX4" fmla="*/ 6599414 w 6599414"/>
              <a:gd name="connsiteY4" fmla="*/ 2978172 h 2978172"/>
              <a:gd name="connsiteX0" fmla="*/ 0 w 6599414"/>
              <a:gd name="connsiteY0" fmla="*/ 2530 h 2978172"/>
              <a:gd name="connsiteX1" fmla="*/ 2784475 w 6599414"/>
              <a:gd name="connsiteY1" fmla="*/ 4762 h 2978172"/>
              <a:gd name="connsiteX2" fmla="*/ 3124553 w 6599414"/>
              <a:gd name="connsiteY2" fmla="*/ 1404281 h 2978172"/>
              <a:gd name="connsiteX3" fmla="*/ 4422421 w 6599414"/>
              <a:gd name="connsiteY3" fmla="*/ 2291902 h 2978172"/>
              <a:gd name="connsiteX4" fmla="*/ 6599414 w 6599414"/>
              <a:gd name="connsiteY4" fmla="*/ 2978172 h 2978172"/>
              <a:gd name="connsiteX0" fmla="*/ 0 w 6599414"/>
              <a:gd name="connsiteY0" fmla="*/ 2530 h 2978172"/>
              <a:gd name="connsiteX1" fmla="*/ 2784475 w 6599414"/>
              <a:gd name="connsiteY1" fmla="*/ 4762 h 2978172"/>
              <a:gd name="connsiteX2" fmla="*/ 3197544 w 6599414"/>
              <a:gd name="connsiteY2" fmla="*/ 1363817 h 2978172"/>
              <a:gd name="connsiteX3" fmla="*/ 4422421 w 6599414"/>
              <a:gd name="connsiteY3" fmla="*/ 2291902 h 2978172"/>
              <a:gd name="connsiteX4" fmla="*/ 6599414 w 6599414"/>
              <a:gd name="connsiteY4" fmla="*/ 2978172 h 2978172"/>
              <a:gd name="connsiteX0" fmla="*/ 0 w 6745396"/>
              <a:gd name="connsiteY0" fmla="*/ 2530 h 3679547"/>
              <a:gd name="connsiteX1" fmla="*/ 2784475 w 6745396"/>
              <a:gd name="connsiteY1" fmla="*/ 4762 h 3679547"/>
              <a:gd name="connsiteX2" fmla="*/ 3197544 w 6745396"/>
              <a:gd name="connsiteY2" fmla="*/ 1363817 h 3679547"/>
              <a:gd name="connsiteX3" fmla="*/ 4422421 w 6745396"/>
              <a:gd name="connsiteY3" fmla="*/ 2291902 h 3679547"/>
              <a:gd name="connsiteX4" fmla="*/ 6745396 w 6745396"/>
              <a:gd name="connsiteY4" fmla="*/ 3679547 h 3679547"/>
              <a:gd name="connsiteX0" fmla="*/ 0 w 6745396"/>
              <a:gd name="connsiteY0" fmla="*/ 2530 h 3679547"/>
              <a:gd name="connsiteX1" fmla="*/ 2784475 w 6745396"/>
              <a:gd name="connsiteY1" fmla="*/ 4762 h 3679547"/>
              <a:gd name="connsiteX2" fmla="*/ 3197544 w 6745396"/>
              <a:gd name="connsiteY2" fmla="*/ 1363817 h 3679547"/>
              <a:gd name="connsiteX3" fmla="*/ 4422421 w 6745396"/>
              <a:gd name="connsiteY3" fmla="*/ 2291902 h 3679547"/>
              <a:gd name="connsiteX4" fmla="*/ 6509238 w 6745396"/>
              <a:gd name="connsiteY4" fmla="*/ 2963024 h 3679547"/>
              <a:gd name="connsiteX5" fmla="*/ 6745396 w 6745396"/>
              <a:gd name="connsiteY5" fmla="*/ 3679547 h 3679547"/>
              <a:gd name="connsiteX0" fmla="*/ 0 w 6745396"/>
              <a:gd name="connsiteY0" fmla="*/ 2530 h 3679547"/>
              <a:gd name="connsiteX1" fmla="*/ 2784475 w 6745396"/>
              <a:gd name="connsiteY1" fmla="*/ 4762 h 3679547"/>
              <a:gd name="connsiteX2" fmla="*/ 3197544 w 6745396"/>
              <a:gd name="connsiteY2" fmla="*/ 1363817 h 3679547"/>
              <a:gd name="connsiteX3" fmla="*/ 4422421 w 6745396"/>
              <a:gd name="connsiteY3" fmla="*/ 2291902 h 3679547"/>
              <a:gd name="connsiteX4" fmla="*/ 6509238 w 6745396"/>
              <a:gd name="connsiteY4" fmla="*/ 2963024 h 3679547"/>
              <a:gd name="connsiteX5" fmla="*/ 6745396 w 6745396"/>
              <a:gd name="connsiteY5" fmla="*/ 3679547 h 3679547"/>
              <a:gd name="connsiteX0" fmla="*/ 0 w 6745396"/>
              <a:gd name="connsiteY0" fmla="*/ 2530 h 3679547"/>
              <a:gd name="connsiteX1" fmla="*/ 2784475 w 6745396"/>
              <a:gd name="connsiteY1" fmla="*/ 4762 h 3679547"/>
              <a:gd name="connsiteX2" fmla="*/ 3197544 w 6745396"/>
              <a:gd name="connsiteY2" fmla="*/ 1363817 h 3679547"/>
              <a:gd name="connsiteX3" fmla="*/ 4422421 w 6745396"/>
              <a:gd name="connsiteY3" fmla="*/ 2291902 h 3679547"/>
              <a:gd name="connsiteX4" fmla="*/ 6494639 w 6745396"/>
              <a:gd name="connsiteY4" fmla="*/ 2936049 h 3679547"/>
              <a:gd name="connsiteX5" fmla="*/ 6745396 w 6745396"/>
              <a:gd name="connsiteY5" fmla="*/ 3679547 h 3679547"/>
              <a:gd name="connsiteX0" fmla="*/ 0 w 6745396"/>
              <a:gd name="connsiteY0" fmla="*/ 2530 h 3679547"/>
              <a:gd name="connsiteX1" fmla="*/ 2784475 w 6745396"/>
              <a:gd name="connsiteY1" fmla="*/ 4762 h 3679547"/>
              <a:gd name="connsiteX2" fmla="*/ 3197544 w 6745396"/>
              <a:gd name="connsiteY2" fmla="*/ 1363817 h 3679547"/>
              <a:gd name="connsiteX3" fmla="*/ 4203447 w 6745396"/>
              <a:gd name="connsiteY3" fmla="*/ 2210974 h 3679547"/>
              <a:gd name="connsiteX4" fmla="*/ 6494639 w 6745396"/>
              <a:gd name="connsiteY4" fmla="*/ 2936049 h 3679547"/>
              <a:gd name="connsiteX5" fmla="*/ 6745396 w 6745396"/>
              <a:gd name="connsiteY5" fmla="*/ 3679547 h 3679547"/>
              <a:gd name="connsiteX0" fmla="*/ 0 w 6745396"/>
              <a:gd name="connsiteY0" fmla="*/ 2530 h 3679547"/>
              <a:gd name="connsiteX1" fmla="*/ 2784475 w 6745396"/>
              <a:gd name="connsiteY1" fmla="*/ 4762 h 3679547"/>
              <a:gd name="connsiteX2" fmla="*/ 3197544 w 6745396"/>
              <a:gd name="connsiteY2" fmla="*/ 1363817 h 3679547"/>
              <a:gd name="connsiteX3" fmla="*/ 4203447 w 6745396"/>
              <a:gd name="connsiteY3" fmla="*/ 2210974 h 3679547"/>
              <a:gd name="connsiteX4" fmla="*/ 6494639 w 6745396"/>
              <a:gd name="connsiteY4" fmla="*/ 2936049 h 3679547"/>
              <a:gd name="connsiteX5" fmla="*/ 6745396 w 6745396"/>
              <a:gd name="connsiteY5" fmla="*/ 3679547 h 3679547"/>
              <a:gd name="connsiteX0" fmla="*/ 0 w 6745396"/>
              <a:gd name="connsiteY0" fmla="*/ 2530 h 3679547"/>
              <a:gd name="connsiteX1" fmla="*/ 2784475 w 6745396"/>
              <a:gd name="connsiteY1" fmla="*/ 4762 h 3679547"/>
              <a:gd name="connsiteX2" fmla="*/ 3197544 w 6745396"/>
              <a:gd name="connsiteY2" fmla="*/ 1363817 h 3679547"/>
              <a:gd name="connsiteX3" fmla="*/ 4203447 w 6745396"/>
              <a:gd name="connsiteY3" fmla="*/ 2210974 h 3679547"/>
              <a:gd name="connsiteX4" fmla="*/ 6494639 w 6745396"/>
              <a:gd name="connsiteY4" fmla="*/ 2936049 h 3679547"/>
              <a:gd name="connsiteX5" fmla="*/ 6745396 w 6745396"/>
              <a:gd name="connsiteY5" fmla="*/ 3679547 h 3679547"/>
              <a:gd name="connsiteX0" fmla="*/ 0 w 6622120"/>
              <a:gd name="connsiteY0" fmla="*/ 2530 h 4610217"/>
              <a:gd name="connsiteX1" fmla="*/ 2784475 w 6622120"/>
              <a:gd name="connsiteY1" fmla="*/ 4762 h 4610217"/>
              <a:gd name="connsiteX2" fmla="*/ 3197544 w 6622120"/>
              <a:gd name="connsiteY2" fmla="*/ 1363817 h 4610217"/>
              <a:gd name="connsiteX3" fmla="*/ 4203447 w 6622120"/>
              <a:gd name="connsiteY3" fmla="*/ 2210974 h 4610217"/>
              <a:gd name="connsiteX4" fmla="*/ 6494639 w 6622120"/>
              <a:gd name="connsiteY4" fmla="*/ 2936049 h 4610217"/>
              <a:gd name="connsiteX5" fmla="*/ 6526422 w 6622120"/>
              <a:gd name="connsiteY5" fmla="*/ 4610217 h 4610217"/>
              <a:gd name="connsiteX0" fmla="*/ 0 w 6743967"/>
              <a:gd name="connsiteY0" fmla="*/ 2530 h 4610217"/>
              <a:gd name="connsiteX1" fmla="*/ 2784475 w 6743967"/>
              <a:gd name="connsiteY1" fmla="*/ 4762 h 4610217"/>
              <a:gd name="connsiteX2" fmla="*/ 3197544 w 6743967"/>
              <a:gd name="connsiteY2" fmla="*/ 1363817 h 4610217"/>
              <a:gd name="connsiteX3" fmla="*/ 4203447 w 6743967"/>
              <a:gd name="connsiteY3" fmla="*/ 2210974 h 4610217"/>
              <a:gd name="connsiteX4" fmla="*/ 6640621 w 6743967"/>
              <a:gd name="connsiteY4" fmla="*/ 2976514 h 4610217"/>
              <a:gd name="connsiteX5" fmla="*/ 6526422 w 6743967"/>
              <a:gd name="connsiteY5" fmla="*/ 4610217 h 4610217"/>
              <a:gd name="connsiteX0" fmla="*/ 0 w 6743967"/>
              <a:gd name="connsiteY0" fmla="*/ 2530 h 4610217"/>
              <a:gd name="connsiteX1" fmla="*/ 2784475 w 6743967"/>
              <a:gd name="connsiteY1" fmla="*/ 4762 h 4610217"/>
              <a:gd name="connsiteX2" fmla="*/ 3197544 w 6743967"/>
              <a:gd name="connsiteY2" fmla="*/ 1363817 h 4610217"/>
              <a:gd name="connsiteX3" fmla="*/ 4188849 w 6743967"/>
              <a:gd name="connsiteY3" fmla="*/ 2197487 h 4610217"/>
              <a:gd name="connsiteX4" fmla="*/ 6640621 w 6743967"/>
              <a:gd name="connsiteY4" fmla="*/ 2976514 h 4610217"/>
              <a:gd name="connsiteX5" fmla="*/ 6526422 w 6743967"/>
              <a:gd name="connsiteY5" fmla="*/ 4610217 h 4610217"/>
              <a:gd name="connsiteX0" fmla="*/ 0 w 6736731"/>
              <a:gd name="connsiteY0" fmla="*/ 2530 h 4610217"/>
              <a:gd name="connsiteX1" fmla="*/ 2784475 w 6736731"/>
              <a:gd name="connsiteY1" fmla="*/ 4762 h 4610217"/>
              <a:gd name="connsiteX2" fmla="*/ 3197544 w 6736731"/>
              <a:gd name="connsiteY2" fmla="*/ 1363817 h 4610217"/>
              <a:gd name="connsiteX3" fmla="*/ 4188849 w 6736731"/>
              <a:gd name="connsiteY3" fmla="*/ 2197487 h 4610217"/>
              <a:gd name="connsiteX4" fmla="*/ 6640621 w 6736731"/>
              <a:gd name="connsiteY4" fmla="*/ 2976514 h 4610217"/>
              <a:gd name="connsiteX5" fmla="*/ 6468029 w 6736731"/>
              <a:gd name="connsiteY5" fmla="*/ 4610217 h 4610217"/>
              <a:gd name="connsiteX0" fmla="*/ 0 w 6754741"/>
              <a:gd name="connsiteY0" fmla="*/ 2530 h 4529290"/>
              <a:gd name="connsiteX1" fmla="*/ 2784475 w 6754741"/>
              <a:gd name="connsiteY1" fmla="*/ 4762 h 4529290"/>
              <a:gd name="connsiteX2" fmla="*/ 3197544 w 6754741"/>
              <a:gd name="connsiteY2" fmla="*/ 1363817 h 4529290"/>
              <a:gd name="connsiteX3" fmla="*/ 4188849 w 6754741"/>
              <a:gd name="connsiteY3" fmla="*/ 2197487 h 4529290"/>
              <a:gd name="connsiteX4" fmla="*/ 6640621 w 6754741"/>
              <a:gd name="connsiteY4" fmla="*/ 2976514 h 4529290"/>
              <a:gd name="connsiteX5" fmla="*/ 6599414 w 6754741"/>
              <a:gd name="connsiteY5" fmla="*/ 4529290 h 4529290"/>
              <a:gd name="connsiteX0" fmla="*/ 0 w 6771589"/>
              <a:gd name="connsiteY0" fmla="*/ 2530 h 4529290"/>
              <a:gd name="connsiteX1" fmla="*/ 2784475 w 6771589"/>
              <a:gd name="connsiteY1" fmla="*/ 4762 h 4529290"/>
              <a:gd name="connsiteX2" fmla="*/ 3197544 w 6771589"/>
              <a:gd name="connsiteY2" fmla="*/ 1363817 h 4529290"/>
              <a:gd name="connsiteX3" fmla="*/ 4188849 w 6771589"/>
              <a:gd name="connsiteY3" fmla="*/ 2197487 h 4529290"/>
              <a:gd name="connsiteX4" fmla="*/ 6640621 w 6771589"/>
              <a:gd name="connsiteY4" fmla="*/ 2976514 h 4529290"/>
              <a:gd name="connsiteX5" fmla="*/ 6599414 w 6771589"/>
              <a:gd name="connsiteY5" fmla="*/ 4529290 h 4529290"/>
              <a:gd name="connsiteX0" fmla="*/ 0 w 6762968"/>
              <a:gd name="connsiteY0" fmla="*/ 2530 h 4542778"/>
              <a:gd name="connsiteX1" fmla="*/ 2784475 w 6762968"/>
              <a:gd name="connsiteY1" fmla="*/ 4762 h 4542778"/>
              <a:gd name="connsiteX2" fmla="*/ 3197544 w 6762968"/>
              <a:gd name="connsiteY2" fmla="*/ 1363817 h 4542778"/>
              <a:gd name="connsiteX3" fmla="*/ 4188849 w 6762968"/>
              <a:gd name="connsiteY3" fmla="*/ 2197487 h 4542778"/>
              <a:gd name="connsiteX4" fmla="*/ 6640621 w 6762968"/>
              <a:gd name="connsiteY4" fmla="*/ 2976514 h 4542778"/>
              <a:gd name="connsiteX5" fmla="*/ 6555619 w 6762968"/>
              <a:gd name="connsiteY5" fmla="*/ 4542778 h 4542778"/>
              <a:gd name="connsiteX0" fmla="*/ 0 w 6762968"/>
              <a:gd name="connsiteY0" fmla="*/ 2530 h 4542778"/>
              <a:gd name="connsiteX1" fmla="*/ 2784475 w 6762968"/>
              <a:gd name="connsiteY1" fmla="*/ 4762 h 4542778"/>
              <a:gd name="connsiteX2" fmla="*/ 3841717 w 6762968"/>
              <a:gd name="connsiteY2" fmla="*/ 1210739 h 4542778"/>
              <a:gd name="connsiteX3" fmla="*/ 3197544 w 6762968"/>
              <a:gd name="connsiteY3" fmla="*/ 1363817 h 4542778"/>
              <a:gd name="connsiteX4" fmla="*/ 4188849 w 6762968"/>
              <a:gd name="connsiteY4" fmla="*/ 2197487 h 4542778"/>
              <a:gd name="connsiteX5" fmla="*/ 6640621 w 6762968"/>
              <a:gd name="connsiteY5" fmla="*/ 2976514 h 4542778"/>
              <a:gd name="connsiteX6" fmla="*/ 6555619 w 6762968"/>
              <a:gd name="connsiteY6" fmla="*/ 4542778 h 4542778"/>
              <a:gd name="connsiteX0" fmla="*/ 0 w 6762968"/>
              <a:gd name="connsiteY0" fmla="*/ 2530 h 4542778"/>
              <a:gd name="connsiteX1" fmla="*/ 2784475 w 6762968"/>
              <a:gd name="connsiteY1" fmla="*/ 4762 h 4542778"/>
              <a:gd name="connsiteX2" fmla="*/ 3841717 w 6762968"/>
              <a:gd name="connsiteY2" fmla="*/ 1210739 h 4542778"/>
              <a:gd name="connsiteX3" fmla="*/ 3686988 w 6762968"/>
              <a:gd name="connsiteY3" fmla="*/ 1999400 h 4542778"/>
              <a:gd name="connsiteX4" fmla="*/ 4188849 w 6762968"/>
              <a:gd name="connsiteY4" fmla="*/ 2197487 h 4542778"/>
              <a:gd name="connsiteX5" fmla="*/ 6640621 w 6762968"/>
              <a:gd name="connsiteY5" fmla="*/ 2976514 h 4542778"/>
              <a:gd name="connsiteX6" fmla="*/ 6555619 w 6762968"/>
              <a:gd name="connsiteY6" fmla="*/ 4542778 h 4542778"/>
              <a:gd name="connsiteX0" fmla="*/ 0 w 6762968"/>
              <a:gd name="connsiteY0" fmla="*/ 2530 h 4542778"/>
              <a:gd name="connsiteX1" fmla="*/ 2784475 w 6762968"/>
              <a:gd name="connsiteY1" fmla="*/ 4762 h 4542778"/>
              <a:gd name="connsiteX2" fmla="*/ 3841717 w 6762968"/>
              <a:gd name="connsiteY2" fmla="*/ 1210739 h 4542778"/>
              <a:gd name="connsiteX3" fmla="*/ 3713445 w 6762968"/>
              <a:gd name="connsiteY3" fmla="*/ 1926064 h 4542778"/>
              <a:gd name="connsiteX4" fmla="*/ 4188849 w 6762968"/>
              <a:gd name="connsiteY4" fmla="*/ 2197487 h 4542778"/>
              <a:gd name="connsiteX5" fmla="*/ 6640621 w 6762968"/>
              <a:gd name="connsiteY5" fmla="*/ 2976514 h 4542778"/>
              <a:gd name="connsiteX6" fmla="*/ 6555619 w 6762968"/>
              <a:gd name="connsiteY6" fmla="*/ 4542778 h 4542778"/>
              <a:gd name="connsiteX0" fmla="*/ 0 w 6762968"/>
              <a:gd name="connsiteY0" fmla="*/ 2530 h 4542778"/>
              <a:gd name="connsiteX1" fmla="*/ 2784475 w 6762968"/>
              <a:gd name="connsiteY1" fmla="*/ 4762 h 4542778"/>
              <a:gd name="connsiteX2" fmla="*/ 3841717 w 6762968"/>
              <a:gd name="connsiteY2" fmla="*/ 1210739 h 4542778"/>
              <a:gd name="connsiteX3" fmla="*/ 3713445 w 6762968"/>
              <a:gd name="connsiteY3" fmla="*/ 1926064 h 4542778"/>
              <a:gd name="connsiteX4" fmla="*/ 4188849 w 6762968"/>
              <a:gd name="connsiteY4" fmla="*/ 2197487 h 4542778"/>
              <a:gd name="connsiteX5" fmla="*/ 6640621 w 6762968"/>
              <a:gd name="connsiteY5" fmla="*/ 2976514 h 4542778"/>
              <a:gd name="connsiteX6" fmla="*/ 6555619 w 6762968"/>
              <a:gd name="connsiteY6" fmla="*/ 4542778 h 4542778"/>
              <a:gd name="connsiteX0" fmla="*/ 0 w 6762968"/>
              <a:gd name="connsiteY0" fmla="*/ 2530 h 4542778"/>
              <a:gd name="connsiteX1" fmla="*/ 2784475 w 6762968"/>
              <a:gd name="connsiteY1" fmla="*/ 4762 h 4542778"/>
              <a:gd name="connsiteX2" fmla="*/ 3841717 w 6762968"/>
              <a:gd name="connsiteY2" fmla="*/ 1210739 h 4542778"/>
              <a:gd name="connsiteX3" fmla="*/ 3713445 w 6762968"/>
              <a:gd name="connsiteY3" fmla="*/ 1926064 h 4542778"/>
              <a:gd name="connsiteX4" fmla="*/ 4188849 w 6762968"/>
              <a:gd name="connsiteY4" fmla="*/ 2197487 h 4542778"/>
              <a:gd name="connsiteX5" fmla="*/ 6640621 w 6762968"/>
              <a:gd name="connsiteY5" fmla="*/ 2976514 h 4542778"/>
              <a:gd name="connsiteX6" fmla="*/ 6555619 w 6762968"/>
              <a:gd name="connsiteY6" fmla="*/ 4542778 h 4542778"/>
              <a:gd name="connsiteX0" fmla="*/ 0 w 6762968"/>
              <a:gd name="connsiteY0" fmla="*/ 2530 h 4542778"/>
              <a:gd name="connsiteX1" fmla="*/ 2784475 w 6762968"/>
              <a:gd name="connsiteY1" fmla="*/ 4762 h 4542778"/>
              <a:gd name="connsiteX2" fmla="*/ 3841717 w 6762968"/>
              <a:gd name="connsiteY2" fmla="*/ 1210739 h 4542778"/>
              <a:gd name="connsiteX3" fmla="*/ 3713445 w 6762968"/>
              <a:gd name="connsiteY3" fmla="*/ 1926064 h 4542778"/>
              <a:gd name="connsiteX4" fmla="*/ 6640621 w 6762968"/>
              <a:gd name="connsiteY4" fmla="*/ 2976514 h 4542778"/>
              <a:gd name="connsiteX5" fmla="*/ 6555619 w 6762968"/>
              <a:gd name="connsiteY5" fmla="*/ 4542778 h 4542778"/>
              <a:gd name="connsiteX0" fmla="*/ 0 w 6762968"/>
              <a:gd name="connsiteY0" fmla="*/ 2530 h 4542778"/>
              <a:gd name="connsiteX1" fmla="*/ 2784475 w 6762968"/>
              <a:gd name="connsiteY1" fmla="*/ 4762 h 4542778"/>
              <a:gd name="connsiteX2" fmla="*/ 3841717 w 6762968"/>
              <a:gd name="connsiteY2" fmla="*/ 1210739 h 4542778"/>
              <a:gd name="connsiteX3" fmla="*/ 3620847 w 6762968"/>
              <a:gd name="connsiteY3" fmla="*/ 1987177 h 4542778"/>
              <a:gd name="connsiteX4" fmla="*/ 6640621 w 6762968"/>
              <a:gd name="connsiteY4" fmla="*/ 2976514 h 4542778"/>
              <a:gd name="connsiteX5" fmla="*/ 6555619 w 6762968"/>
              <a:gd name="connsiteY5" fmla="*/ 4542778 h 45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968" h="4542778">
                <a:moveTo>
                  <a:pt x="0" y="2530"/>
                </a:moveTo>
                <a:cubicBezTo>
                  <a:pt x="492654" y="35168"/>
                  <a:pt x="2170113" y="-14980"/>
                  <a:pt x="2784475" y="4762"/>
                </a:cubicBezTo>
                <a:cubicBezTo>
                  <a:pt x="3314526" y="222427"/>
                  <a:pt x="3772872" y="984230"/>
                  <a:pt x="3841717" y="1210739"/>
                </a:cubicBezTo>
                <a:cubicBezTo>
                  <a:pt x="3910562" y="1437248"/>
                  <a:pt x="3452757" y="1839016"/>
                  <a:pt x="3620847" y="1987177"/>
                </a:cubicBezTo>
                <a:cubicBezTo>
                  <a:pt x="4087331" y="2281473"/>
                  <a:pt x="6166925" y="2540395"/>
                  <a:pt x="6640621" y="2976514"/>
                </a:cubicBezTo>
                <a:cubicBezTo>
                  <a:pt x="6969391" y="3275229"/>
                  <a:pt x="6528425" y="4322198"/>
                  <a:pt x="6555619" y="4542778"/>
                </a:cubicBezTo>
              </a:path>
            </a:pathLst>
          </a:custGeom>
          <a:ln w="63500">
            <a:solidFill>
              <a:srgbClr val="3700C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Helvetica" pitchFamily="2" charset="0"/>
            </a:endParaRPr>
          </a:p>
        </p:txBody>
      </p:sp>
      <p:sp>
        <p:nvSpPr>
          <p:cNvPr id="153" name="Rounded Rectangle 152"/>
          <p:cNvSpPr/>
          <p:nvPr/>
        </p:nvSpPr>
        <p:spPr>
          <a:xfrm>
            <a:off x="1921819" y="3448481"/>
            <a:ext cx="8304589" cy="990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solidFill>
                  <a:prstClr val="white"/>
                </a:solidFill>
                <a:latin typeface="Helvetica" pitchFamily="2" charset="0"/>
              </a:rPr>
              <a:t>Interconnect for distributed compute workloads</a:t>
            </a:r>
            <a:endParaRPr lang="en-US" sz="3200" i="1" dirty="0">
              <a:solidFill>
                <a:prstClr val="white"/>
              </a:solidFill>
              <a:latin typeface="Helvetica" pitchFamily="2" charset="0"/>
            </a:endParaRPr>
          </a:p>
        </p:txBody>
      </p:sp>
      <p:sp>
        <p:nvSpPr>
          <p:cNvPr id="135" name="Title 3"/>
          <p:cNvSpPr txBox="1">
            <a:spLocks/>
          </p:cNvSpPr>
          <p:nvPr/>
        </p:nvSpPr>
        <p:spPr>
          <a:xfrm>
            <a:off x="7848600" y="76201"/>
            <a:ext cx="2895600" cy="13620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prstClr val="black"/>
                </a:solidFill>
                <a:latin typeface="Helvetica" pitchFamily="2" charset="0"/>
              </a:rPr>
              <a:t>Transport </a:t>
            </a:r>
            <a:br>
              <a:rPr lang="en-US" sz="3200" dirty="0">
                <a:solidFill>
                  <a:prstClr val="black"/>
                </a:solidFill>
                <a:latin typeface="Helvetica" pitchFamily="2" charset="0"/>
              </a:rPr>
            </a:br>
            <a:r>
              <a:rPr lang="en-US" sz="3200" dirty="0">
                <a:solidFill>
                  <a:srgbClr val="BD0811"/>
                </a:solidFill>
                <a:latin typeface="Helvetica" pitchFamily="2" charset="0"/>
              </a:rPr>
              <a:t>inside </a:t>
            </a:r>
            <a:r>
              <a:rPr lang="en-US" sz="3200" dirty="0">
                <a:solidFill>
                  <a:prstClr val="black"/>
                </a:solidFill>
                <a:latin typeface="Helvetica" pitchFamily="2" charset="0"/>
              </a:rPr>
              <a:t>the DC</a:t>
            </a:r>
            <a:br>
              <a:rPr lang="en-US" sz="3200" dirty="0">
                <a:solidFill>
                  <a:prstClr val="black"/>
                </a:solidFill>
                <a:latin typeface="Helvetica" pitchFamily="2" charset="0"/>
              </a:rPr>
            </a:br>
            <a:br>
              <a:rPr lang="en-US" sz="3200" dirty="0">
                <a:solidFill>
                  <a:prstClr val="black"/>
                </a:solidFill>
                <a:latin typeface="Helvetica" pitchFamily="2" charset="0"/>
              </a:rPr>
            </a:br>
            <a:endParaRPr lang="en-US" sz="1400" dirty="0">
              <a:solidFill>
                <a:prstClr val="black"/>
              </a:solidFill>
              <a:latin typeface="Helvetica" pitchFamily="2" charset="0"/>
            </a:endParaRPr>
          </a:p>
        </p:txBody>
      </p:sp>
      <p:pic>
        <p:nvPicPr>
          <p:cNvPr id="2" name="Picture 1">
            <a:extLst>
              <a:ext uri="{FF2B5EF4-FFF2-40B4-BE49-F238E27FC236}">
                <a16:creationId xmlns:a16="http://schemas.microsoft.com/office/drawing/2014/main" id="{37DF7E88-D0B1-4545-B9CD-9BA0110D0E54}"/>
              </a:ext>
            </a:extLst>
          </p:cNvPr>
          <p:cNvPicPr>
            <a:picLocks noChangeAspect="1"/>
          </p:cNvPicPr>
          <p:nvPr/>
        </p:nvPicPr>
        <p:blipFill>
          <a:blip r:embed="rId8"/>
          <a:stretch>
            <a:fillRect/>
          </a:stretch>
        </p:blipFill>
        <p:spPr>
          <a:xfrm>
            <a:off x="5187466" y="4524393"/>
            <a:ext cx="6328167" cy="2235607"/>
          </a:xfrm>
          <a:prstGeom prst="rect">
            <a:avLst/>
          </a:prstGeom>
        </p:spPr>
      </p:pic>
    </p:spTree>
    <p:custDataLst>
      <p:tags r:id="rId1"/>
    </p:custDataLst>
    <p:extLst>
      <p:ext uri="{BB962C8B-B14F-4D97-AF65-F5344CB8AC3E}">
        <p14:creationId xmlns:p14="http://schemas.microsoft.com/office/powerpoint/2010/main" val="1842443021"/>
      </p:ext>
    </p:extLst>
  </p:cSld>
  <p:clrMapOvr>
    <a:masterClrMapping/>
  </p:clrMapOvr>
  <mc:AlternateContent xmlns:mc="http://schemas.openxmlformats.org/markup-compatibility/2006" xmlns:p14="http://schemas.microsoft.com/office/powerpoint/2010/main">
    <mc:Choice Requires="p14">
      <p:transition spd="slow" p14:dur="2000" advTm="43138"/>
    </mc:Choice>
    <mc:Fallback xmlns="">
      <p:transition xmlns:p14="http://schemas.microsoft.com/office/powerpoint/2010/main" spd="slow" advTm="431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36"/>
                                        </p:tgtEl>
                                      </p:cBhvr>
                                    </p:animEffect>
                                    <p:set>
                                      <p:cBhvr>
                                        <p:cTn id="7" dur="1" fill="hold">
                                          <p:stCondLst>
                                            <p:cond delay="499"/>
                                          </p:stCondLst>
                                        </p:cTn>
                                        <p:tgtEl>
                                          <p:spTgt spid="53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Effect transition="in" filter="fade">
                                      <p:cBhvr>
                                        <p:cTn id="11" dur="500"/>
                                        <p:tgtEl>
                                          <p:spTgt spid="14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2"/>
                                        </p:tgtEl>
                                        <p:attrNameLst>
                                          <p:attrName>style.visibility</p:attrName>
                                        </p:attrNameLst>
                                      </p:cBhvr>
                                      <p:to>
                                        <p:strVal val="visible"/>
                                      </p:to>
                                    </p:set>
                                    <p:animEffect transition="in" filter="fade">
                                      <p:cBhvr>
                                        <p:cTn id="15" dur="500"/>
                                        <p:tgtEl>
                                          <p:spTgt spid="16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4"/>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250"/>
                                  </p:stCondLst>
                                  <p:childTnLst>
                                    <p:set>
                                      <p:cBhvr>
                                        <p:cTn id="22" dur="1" fill="hold">
                                          <p:stCondLst>
                                            <p:cond delay="0"/>
                                          </p:stCondLst>
                                        </p:cTn>
                                        <p:tgtEl>
                                          <p:spTgt spid="155"/>
                                        </p:tgtEl>
                                        <p:attrNameLst>
                                          <p:attrName>style.visibility</p:attrName>
                                        </p:attrNameLst>
                                      </p:cBhvr>
                                      <p:to>
                                        <p:strVal val="visible"/>
                                      </p:to>
                                    </p:set>
                                  </p:childTnLst>
                                </p:cTn>
                              </p:par>
                            </p:childTnLst>
                          </p:cTn>
                        </p:par>
                        <p:par>
                          <p:cTn id="23" fill="hold">
                            <p:stCondLst>
                              <p:cond delay="250"/>
                            </p:stCondLst>
                            <p:childTnLst>
                              <p:par>
                                <p:cTn id="24" presetID="1" presetClass="entr" presetSubtype="0" fill="hold" grpId="0" nodeType="afterEffect">
                                  <p:stCondLst>
                                    <p:cond delay="250"/>
                                  </p:stCondLst>
                                  <p:childTnLst>
                                    <p:set>
                                      <p:cBhvr>
                                        <p:cTn id="25" dur="1" fill="hold">
                                          <p:stCondLst>
                                            <p:cond delay="0"/>
                                          </p:stCondLst>
                                        </p:cTn>
                                        <p:tgtEl>
                                          <p:spTgt spid="160"/>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grpId="0" nodeType="afterEffect">
                                  <p:stCondLst>
                                    <p:cond delay="250"/>
                                  </p:stCondLst>
                                  <p:childTnLst>
                                    <p:set>
                                      <p:cBhvr>
                                        <p:cTn id="28" dur="1" fill="hold">
                                          <p:stCondLst>
                                            <p:cond delay="0"/>
                                          </p:stCondLst>
                                        </p:cTn>
                                        <p:tgtEl>
                                          <p:spTgt spid="156"/>
                                        </p:tgtEl>
                                        <p:attrNameLst>
                                          <p:attrName>style.visibility</p:attrName>
                                        </p:attrNameLst>
                                      </p:cBhvr>
                                      <p:to>
                                        <p:strVal val="visible"/>
                                      </p:to>
                                    </p:set>
                                  </p:childTnLst>
                                </p:cTn>
                              </p:par>
                            </p:childTnLst>
                          </p:cTn>
                        </p:par>
                        <p:par>
                          <p:cTn id="29" fill="hold">
                            <p:stCondLst>
                              <p:cond delay="750"/>
                            </p:stCondLst>
                            <p:childTnLst>
                              <p:par>
                                <p:cTn id="30" presetID="1" presetClass="entr" presetSubtype="0" fill="hold" grpId="0" nodeType="afterEffect">
                                  <p:stCondLst>
                                    <p:cond delay="250"/>
                                  </p:stCondLst>
                                  <p:childTnLst>
                                    <p:set>
                                      <p:cBhvr>
                                        <p:cTn id="31" dur="1" fill="hold">
                                          <p:stCondLst>
                                            <p:cond delay="0"/>
                                          </p:stCondLst>
                                        </p:cTn>
                                        <p:tgtEl>
                                          <p:spTgt spid="157"/>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grpId="0" nodeType="afterEffect">
                                  <p:stCondLst>
                                    <p:cond delay="250"/>
                                  </p:stCondLst>
                                  <p:childTnLst>
                                    <p:set>
                                      <p:cBhvr>
                                        <p:cTn id="34" dur="1" fill="hold">
                                          <p:stCondLst>
                                            <p:cond delay="0"/>
                                          </p:stCondLst>
                                        </p:cTn>
                                        <p:tgtEl>
                                          <p:spTgt spid="158"/>
                                        </p:tgtEl>
                                        <p:attrNameLst>
                                          <p:attrName>style.visibility</p:attrName>
                                        </p:attrNameLst>
                                      </p:cBhvr>
                                      <p:to>
                                        <p:strVal val="visible"/>
                                      </p:to>
                                    </p:set>
                                  </p:childTnLst>
                                </p:cTn>
                              </p:par>
                            </p:childTnLst>
                          </p:cTn>
                        </p:par>
                        <p:par>
                          <p:cTn id="35" fill="hold">
                            <p:stCondLst>
                              <p:cond delay="1250"/>
                            </p:stCondLst>
                            <p:childTnLst>
                              <p:par>
                                <p:cTn id="36" presetID="1" presetClass="entr" presetSubtype="0" fill="hold" grpId="0" nodeType="afterEffect">
                                  <p:stCondLst>
                                    <p:cond delay="250"/>
                                  </p:stCondLst>
                                  <p:childTnLst>
                                    <p:set>
                                      <p:cBhvr>
                                        <p:cTn id="37" dur="1" fill="hold">
                                          <p:stCondLst>
                                            <p:cond delay="0"/>
                                          </p:stCondLst>
                                        </p:cTn>
                                        <p:tgtEl>
                                          <p:spTgt spid="15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8"/>
                                        </p:tgtEl>
                                        <p:attrNameLst>
                                          <p:attrName>style.visibility</p:attrName>
                                        </p:attrNameLst>
                                      </p:cBhvr>
                                      <p:to>
                                        <p:strVal val="visible"/>
                                      </p:to>
                                    </p:set>
                                    <p:animEffect transition="in" filter="fade">
                                      <p:cBhvr>
                                        <p:cTn id="42" dur="500"/>
                                        <p:tgtEl>
                                          <p:spTgt spid="14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7"/>
                                        </p:tgtEl>
                                        <p:attrNameLst>
                                          <p:attrName>style.visibility</p:attrName>
                                        </p:attrNameLst>
                                      </p:cBhvr>
                                      <p:to>
                                        <p:strVal val="visible"/>
                                      </p:to>
                                    </p:set>
                                    <p:animEffect transition="in" filter="fade">
                                      <p:cBhvr>
                                        <p:cTn id="45" dur="500"/>
                                        <p:tgtEl>
                                          <p:spTgt spid="14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3"/>
                                        </p:tgtEl>
                                        <p:attrNameLst>
                                          <p:attrName>style.visibility</p:attrName>
                                        </p:attrNameLst>
                                      </p:cBhvr>
                                      <p:to>
                                        <p:strVal val="visible"/>
                                      </p:to>
                                    </p:set>
                                    <p:animEffect transition="in" filter="fade">
                                      <p:cBhvr>
                                        <p:cTn id="50" dur="500"/>
                                        <p:tgtEl>
                                          <p:spTgt spid="153"/>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 grpId="0" animBg="1"/>
      <p:bldP spid="146" grpId="0" animBg="1"/>
      <p:bldP spid="147" grpId="0" animBg="1"/>
      <p:bldP spid="148" grpId="0" animBg="1"/>
      <p:bldP spid="154" grpId="0" animBg="1"/>
      <p:bldP spid="155" grpId="0" animBg="1"/>
      <p:bldP spid="156" grpId="0" animBg="1"/>
      <p:bldP spid="157" grpId="0" animBg="1"/>
      <p:bldP spid="158" grpId="0" animBg="1"/>
      <p:bldP spid="159" grpId="0" animBg="1"/>
      <p:bldP spid="160" grpId="0" animBg="1"/>
      <p:bldP spid="162" grpId="0" animBg="1"/>
      <p:bldP spid="1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center workloads</a:t>
            </a:r>
          </a:p>
        </p:txBody>
      </p:sp>
      <p:sp>
        <p:nvSpPr>
          <p:cNvPr id="3" name="Content Placeholder 2"/>
          <p:cNvSpPr>
            <a:spLocks noGrp="1"/>
          </p:cNvSpPr>
          <p:nvPr>
            <p:ph idx="1"/>
          </p:nvPr>
        </p:nvSpPr>
        <p:spPr/>
        <p:txBody>
          <a:bodyPr/>
          <a:lstStyle/>
          <a:p>
            <a:r>
              <a:rPr lang="en-US" dirty="0"/>
              <a:t>Mice and Elephants</a:t>
            </a:r>
          </a:p>
          <a:p>
            <a:endParaRPr lang="en-US" dirty="0"/>
          </a:p>
          <a:p>
            <a:pPr>
              <a:spcBef>
                <a:spcPct val="25000"/>
              </a:spcBef>
              <a:buClr>
                <a:srgbClr val="000000"/>
              </a:buClr>
            </a:pPr>
            <a:r>
              <a:rPr lang="en-US" dirty="0">
                <a:solidFill>
                  <a:srgbClr val="000000"/>
                </a:solidFill>
                <a:ea typeface="ＭＳ Ｐゴシック" charset="-128"/>
                <a:cs typeface="ＭＳ Ｐゴシック" charset="-128"/>
              </a:rPr>
              <a:t>Short messages</a:t>
            </a:r>
          </a:p>
          <a:p>
            <a:pPr>
              <a:spcBef>
                <a:spcPct val="25000"/>
              </a:spcBef>
              <a:buClr>
                <a:srgbClr val="000000"/>
              </a:buClr>
              <a:buNone/>
            </a:pPr>
            <a:r>
              <a:rPr lang="en-US" sz="2400" b="1" dirty="0">
                <a:solidFill>
                  <a:srgbClr val="000000"/>
                </a:solidFill>
                <a:ea typeface="ＭＳ Ｐゴシック" charset="-128"/>
                <a:cs typeface="ＭＳ Ｐゴシック" charset="-128"/>
              </a:rPr>
              <a:t>     </a:t>
            </a:r>
            <a:r>
              <a:rPr lang="en-US" sz="2400" dirty="0">
                <a:ea typeface="ＭＳ Ｐゴシック" charset="-128"/>
                <a:cs typeface="ＭＳ Ｐゴシック" charset="-128"/>
              </a:rPr>
              <a:t>(e.g., </a:t>
            </a:r>
            <a:r>
              <a:rPr lang="en-US" sz="2400" dirty="0"/>
              <a:t>query</a:t>
            </a:r>
            <a:r>
              <a:rPr lang="en-US" sz="2400" dirty="0">
                <a:ea typeface="ＭＳ Ｐゴシック" charset="-128"/>
                <a:cs typeface="ＭＳ Ｐゴシック" charset="-128"/>
              </a:rPr>
              <a:t>, coordination)</a:t>
            </a:r>
          </a:p>
          <a:p>
            <a:pPr lvl="1">
              <a:spcBef>
                <a:spcPct val="25000"/>
              </a:spcBef>
              <a:buClr>
                <a:srgbClr val="000000"/>
              </a:buClr>
              <a:buNone/>
            </a:pPr>
            <a:endParaRPr lang="en-US" sz="1600" dirty="0">
              <a:ea typeface="ＭＳ Ｐゴシック" charset="-128"/>
              <a:cs typeface="ＭＳ Ｐゴシック" charset="-128"/>
            </a:endParaRPr>
          </a:p>
          <a:p>
            <a:pPr>
              <a:spcBef>
                <a:spcPct val="25000"/>
              </a:spcBef>
              <a:buClr>
                <a:srgbClr val="000000"/>
              </a:buClr>
            </a:pPr>
            <a:r>
              <a:rPr lang="en-US" dirty="0">
                <a:ea typeface="ＭＳ Ｐゴシック" charset="-128"/>
                <a:cs typeface="ＭＳ Ｐゴシック" charset="-128"/>
              </a:rPr>
              <a:t>Large flows</a:t>
            </a:r>
          </a:p>
          <a:p>
            <a:pPr>
              <a:spcBef>
                <a:spcPct val="25000"/>
              </a:spcBef>
              <a:buClr>
                <a:srgbClr val="000000"/>
              </a:buClr>
              <a:buNone/>
            </a:pPr>
            <a:r>
              <a:rPr lang="en-US" sz="2400" dirty="0">
                <a:ea typeface="ＭＳ Ｐゴシック" charset="-128"/>
                <a:cs typeface="ＭＳ Ｐゴシック" charset="-128"/>
              </a:rPr>
              <a:t>     (</a:t>
            </a:r>
            <a:r>
              <a:rPr lang="en-US" sz="2400" dirty="0"/>
              <a:t>e.g., d</a:t>
            </a:r>
            <a:r>
              <a:rPr lang="en-US" sz="2400" dirty="0">
                <a:ea typeface="ＭＳ Ｐゴシック" charset="-128"/>
                <a:cs typeface="ＭＳ Ｐゴシック" charset="-128"/>
              </a:rPr>
              <a:t>ata update, backup)</a:t>
            </a:r>
            <a:r>
              <a:rPr lang="en-US" sz="2400" b="1" dirty="0">
                <a:solidFill>
                  <a:srgbClr val="000000"/>
                </a:solidFill>
                <a:ea typeface="ＭＳ Ｐゴシック" charset="-128"/>
                <a:cs typeface="ＭＳ Ｐゴシック" charset="-128"/>
              </a:rPr>
              <a:t> </a:t>
            </a:r>
          </a:p>
          <a:p>
            <a:pPr lvl="1">
              <a:spcBef>
                <a:spcPct val="25000"/>
              </a:spcBef>
              <a:buClr>
                <a:srgbClr val="000000"/>
              </a:buClr>
              <a:buNone/>
            </a:pPr>
            <a:endParaRPr lang="en-US" sz="2400" dirty="0">
              <a:solidFill>
                <a:srgbClr val="FF0000"/>
              </a:solidFill>
              <a:ea typeface="ＭＳ Ｐゴシック" charset="-128"/>
              <a:cs typeface="ＭＳ Ｐゴシック" charset="-128"/>
            </a:endParaRPr>
          </a:p>
          <a:p>
            <a:endParaRPr lang="en-US" dirty="0"/>
          </a:p>
          <a:p>
            <a:endParaRPr lang="en-US" dirty="0"/>
          </a:p>
        </p:txBody>
      </p:sp>
      <p:grpSp>
        <p:nvGrpSpPr>
          <p:cNvPr id="4" name="Group 3"/>
          <p:cNvGrpSpPr/>
          <p:nvPr/>
        </p:nvGrpSpPr>
        <p:grpSpPr>
          <a:xfrm>
            <a:off x="8231835" y="2112192"/>
            <a:ext cx="1170176" cy="2916936"/>
            <a:chOff x="6526024" y="2389632"/>
            <a:chExt cx="1170176" cy="2916936"/>
          </a:xfrm>
        </p:grpSpPr>
        <p:pic>
          <p:nvPicPr>
            <p:cNvPr id="5" name="Picture 4" descr="gif_mouse.gif"/>
            <p:cNvPicPr>
              <a:picLocks noChangeAspect="1"/>
            </p:cNvPicPr>
            <p:nvPr/>
          </p:nvPicPr>
          <p:blipFill>
            <a:blip r:embed="rId2" cstate="print"/>
            <a:stretch>
              <a:fillRect/>
            </a:stretch>
          </p:blipFill>
          <p:spPr>
            <a:xfrm>
              <a:off x="6548124" y="2766284"/>
              <a:ext cx="961810" cy="1119916"/>
            </a:xfrm>
            <a:prstGeom prst="rect">
              <a:avLst/>
            </a:prstGeom>
          </p:spPr>
        </p:pic>
        <p:pic>
          <p:nvPicPr>
            <p:cNvPr id="6" name="Picture 5"/>
            <p:cNvPicPr>
              <a:picLocks noChangeAspect="1"/>
            </p:cNvPicPr>
            <p:nvPr/>
          </p:nvPicPr>
          <p:blipFill>
            <a:blip r:embed="rId3" cstate="print"/>
            <a:stretch>
              <a:fillRect/>
            </a:stretch>
          </p:blipFill>
          <p:spPr>
            <a:xfrm>
              <a:off x="6526024" y="4191000"/>
              <a:ext cx="1170176" cy="1115568"/>
            </a:xfrm>
            <a:prstGeom prst="rect">
              <a:avLst/>
            </a:prstGeom>
          </p:spPr>
        </p:pic>
        <p:sp>
          <p:nvSpPr>
            <p:cNvPr id="7" name="TextBox 6"/>
            <p:cNvSpPr txBox="1"/>
            <p:nvPr/>
          </p:nvSpPr>
          <p:spPr>
            <a:xfrm>
              <a:off x="6671734" y="2389632"/>
              <a:ext cx="423334" cy="369332"/>
            </a:xfrm>
            <a:prstGeom prst="rect">
              <a:avLst/>
            </a:prstGeom>
            <a:solidFill>
              <a:schemeClr val="bg1"/>
            </a:solidFill>
          </p:spPr>
          <p:txBody>
            <a:bodyPr wrap="square" rtlCol="0">
              <a:spAutoFit/>
            </a:bodyPr>
            <a:lstStyle/>
            <a:p>
              <a:endParaRPr lang="en-US" dirty="0">
                <a:solidFill>
                  <a:prstClr val="black"/>
                </a:solidFill>
                <a:latin typeface="Calibri"/>
              </a:endParaRPr>
            </a:p>
          </p:txBody>
        </p:sp>
      </p:grpSp>
      <p:grpSp>
        <p:nvGrpSpPr>
          <p:cNvPr id="8" name="Group 7"/>
          <p:cNvGrpSpPr/>
          <p:nvPr/>
        </p:nvGrpSpPr>
        <p:grpSpPr>
          <a:xfrm>
            <a:off x="6763546" y="2819329"/>
            <a:ext cx="3565479" cy="1814155"/>
            <a:chOff x="5222658" y="3124200"/>
            <a:chExt cx="3565479" cy="1814155"/>
          </a:xfrm>
        </p:grpSpPr>
        <p:grpSp>
          <p:nvGrpSpPr>
            <p:cNvPr id="9" name="Group 8"/>
            <p:cNvGrpSpPr/>
            <p:nvPr/>
          </p:nvGrpSpPr>
          <p:grpSpPr>
            <a:xfrm>
              <a:off x="5230624" y="3124200"/>
              <a:ext cx="2890991" cy="523220"/>
              <a:chOff x="5230624" y="3119735"/>
              <a:chExt cx="2890991" cy="523220"/>
            </a:xfrm>
          </p:grpSpPr>
          <p:cxnSp>
            <p:nvCxnSpPr>
              <p:cNvPr id="13" name="Straight Arrow Connector 12"/>
              <p:cNvCxnSpPr/>
              <p:nvPr/>
            </p:nvCxnSpPr>
            <p:spPr>
              <a:xfrm>
                <a:off x="5230624" y="3424535"/>
                <a:ext cx="685800" cy="1588"/>
              </a:xfrm>
              <a:prstGeom prst="straightConnector1">
                <a:avLst/>
              </a:prstGeom>
              <a:ln w="63500">
                <a:solidFill>
                  <a:srgbClr val="BD081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096000" y="3119735"/>
                <a:ext cx="2025615" cy="523220"/>
              </a:xfrm>
              <a:prstGeom prst="rect">
                <a:avLst/>
              </a:prstGeom>
              <a:noFill/>
            </p:spPr>
            <p:txBody>
              <a:bodyPr wrap="none" rtlCol="0">
                <a:spAutoFit/>
              </a:bodyPr>
              <a:lstStyle/>
              <a:p>
                <a:r>
                  <a:rPr lang="en-US" sz="2800" dirty="0">
                    <a:solidFill>
                      <a:srgbClr val="BD0811"/>
                    </a:solidFill>
                    <a:latin typeface="Calibri"/>
                    <a:ea typeface="ＭＳ Ｐゴシック" charset="-128"/>
                    <a:cs typeface="ＭＳ Ｐゴシック" charset="-128"/>
                  </a:rPr>
                  <a:t>Low Latency</a:t>
                </a:r>
                <a:endParaRPr lang="en-US" sz="2800" dirty="0">
                  <a:solidFill>
                    <a:srgbClr val="BD0811"/>
                  </a:solidFill>
                  <a:latin typeface="Calibri"/>
                </a:endParaRPr>
              </a:p>
            </p:txBody>
          </p:sp>
        </p:grpSp>
        <p:grpSp>
          <p:nvGrpSpPr>
            <p:cNvPr id="10" name="Group 9"/>
            <p:cNvGrpSpPr/>
            <p:nvPr/>
          </p:nvGrpSpPr>
          <p:grpSpPr>
            <a:xfrm>
              <a:off x="5222658" y="4415135"/>
              <a:ext cx="3565479" cy="523220"/>
              <a:chOff x="5222658" y="4034135"/>
              <a:chExt cx="3565479" cy="523220"/>
            </a:xfrm>
          </p:grpSpPr>
          <p:cxnSp>
            <p:nvCxnSpPr>
              <p:cNvPr id="11" name="Straight Arrow Connector 10"/>
              <p:cNvCxnSpPr/>
              <p:nvPr/>
            </p:nvCxnSpPr>
            <p:spPr>
              <a:xfrm>
                <a:off x="5222658" y="4267200"/>
                <a:ext cx="685800" cy="1588"/>
              </a:xfrm>
              <a:prstGeom prst="straightConnector1">
                <a:avLst/>
              </a:prstGeom>
              <a:ln w="63500">
                <a:solidFill>
                  <a:srgbClr val="BD0811"/>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088034" y="4034135"/>
                <a:ext cx="2700103" cy="523220"/>
              </a:xfrm>
              <a:prstGeom prst="rect">
                <a:avLst/>
              </a:prstGeom>
              <a:noFill/>
            </p:spPr>
            <p:txBody>
              <a:bodyPr wrap="none" rtlCol="0">
                <a:spAutoFit/>
              </a:bodyPr>
              <a:lstStyle/>
              <a:p>
                <a:r>
                  <a:rPr lang="en-US" sz="2800" dirty="0">
                    <a:solidFill>
                      <a:srgbClr val="BD0811"/>
                    </a:solidFill>
                    <a:latin typeface="Calibri"/>
                    <a:ea typeface="ＭＳ Ｐゴシック" charset="-128"/>
                    <a:cs typeface="ＭＳ Ｐゴシック" charset="-128"/>
                  </a:rPr>
                  <a:t>High Throughput</a:t>
                </a:r>
                <a:endParaRPr lang="en-US" sz="2800" dirty="0">
                  <a:solidFill>
                    <a:srgbClr val="BD0811"/>
                  </a:solidFill>
                  <a:latin typeface="Calibri"/>
                </a:endParaRPr>
              </a:p>
            </p:txBody>
          </p:sp>
        </p:grpSp>
      </p:grpSp>
      <p:sp>
        <p:nvSpPr>
          <p:cNvPr id="15" name="TextBox 14">
            <a:extLst>
              <a:ext uri="{FF2B5EF4-FFF2-40B4-BE49-F238E27FC236}">
                <a16:creationId xmlns:a16="http://schemas.microsoft.com/office/drawing/2014/main" id="{9FA644EA-8768-36F1-16B8-BF38BF367E80}"/>
              </a:ext>
            </a:extLst>
          </p:cNvPr>
          <p:cNvSpPr txBox="1"/>
          <p:nvPr/>
        </p:nvSpPr>
        <p:spPr>
          <a:xfrm>
            <a:off x="6721557" y="1339080"/>
            <a:ext cx="4514832" cy="830997"/>
          </a:xfrm>
          <a:prstGeom prst="rect">
            <a:avLst/>
          </a:prstGeom>
          <a:noFill/>
        </p:spPr>
        <p:txBody>
          <a:bodyPr wrap="square" rtlCol="0">
            <a:spAutoFit/>
          </a:bodyPr>
          <a:lstStyle/>
          <a:p>
            <a:pPr algn="ctr"/>
            <a:r>
              <a:rPr lang="en-US" sz="2400" dirty="0">
                <a:latin typeface="Helvetica" pitchFamily="2" charset="0"/>
              </a:rPr>
              <a:t>Coexistence creates some performance impairments...</a:t>
            </a:r>
          </a:p>
        </p:txBody>
      </p:sp>
      <p:grpSp>
        <p:nvGrpSpPr>
          <p:cNvPr id="22" name="Group 21">
            <a:extLst>
              <a:ext uri="{FF2B5EF4-FFF2-40B4-BE49-F238E27FC236}">
                <a16:creationId xmlns:a16="http://schemas.microsoft.com/office/drawing/2014/main" id="{A7E4FE97-72A8-4B1A-C1B2-7B33F33176F9}"/>
              </a:ext>
            </a:extLst>
          </p:cNvPr>
          <p:cNvGrpSpPr/>
          <p:nvPr/>
        </p:nvGrpSpPr>
        <p:grpSpPr>
          <a:xfrm>
            <a:off x="4664727" y="6039758"/>
            <a:ext cx="1469572" cy="544285"/>
            <a:chOff x="8556171" y="533400"/>
            <a:chExt cx="1469572" cy="544285"/>
          </a:xfrm>
        </p:grpSpPr>
        <p:cxnSp>
          <p:nvCxnSpPr>
            <p:cNvPr id="17" name="Straight Connector 16">
              <a:extLst>
                <a:ext uri="{FF2B5EF4-FFF2-40B4-BE49-F238E27FC236}">
                  <a16:creationId xmlns:a16="http://schemas.microsoft.com/office/drawing/2014/main" id="{506A709B-E915-2B0E-7761-F4D4F42B3FAB}"/>
                </a:ext>
              </a:extLst>
            </p:cNvPr>
            <p:cNvCxnSpPr/>
            <p:nvPr/>
          </p:nvCxnSpPr>
          <p:spPr>
            <a:xfrm>
              <a:off x="8556171" y="533400"/>
              <a:ext cx="14695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AE44B5A-E37E-D7C5-E9F2-52B951CC00E2}"/>
                </a:ext>
              </a:extLst>
            </p:cNvPr>
            <p:cNvCxnSpPr/>
            <p:nvPr/>
          </p:nvCxnSpPr>
          <p:spPr>
            <a:xfrm>
              <a:off x="8556171" y="1077685"/>
              <a:ext cx="146957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8D66B84-C0E3-731B-DDF6-B9DFAEE4F088}"/>
                </a:ext>
              </a:extLst>
            </p:cNvPr>
            <p:cNvCxnSpPr>
              <a:cxnSpLocks/>
            </p:cNvCxnSpPr>
            <p:nvPr/>
          </p:nvCxnSpPr>
          <p:spPr>
            <a:xfrm>
              <a:off x="10025743" y="533400"/>
              <a:ext cx="0" cy="54428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a:extLst>
              <a:ext uri="{FF2B5EF4-FFF2-40B4-BE49-F238E27FC236}">
                <a16:creationId xmlns:a16="http://schemas.microsoft.com/office/drawing/2014/main" id="{A8403C86-3708-D59E-C3BC-64FDF57F8D11}"/>
              </a:ext>
            </a:extLst>
          </p:cNvPr>
          <p:cNvCxnSpPr/>
          <p:nvPr/>
        </p:nvCxnSpPr>
        <p:spPr>
          <a:xfrm>
            <a:off x="5121928" y="5921461"/>
            <a:ext cx="914400" cy="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C9CEAE6-A0C3-2244-64BA-A7B45901A9C2}"/>
              </a:ext>
            </a:extLst>
          </p:cNvPr>
          <p:cNvSpPr txBox="1"/>
          <p:nvPr/>
        </p:nvSpPr>
        <p:spPr>
          <a:xfrm>
            <a:off x="6344057" y="6081067"/>
            <a:ext cx="1182087" cy="461665"/>
          </a:xfrm>
          <a:prstGeom prst="rect">
            <a:avLst/>
          </a:prstGeom>
          <a:noFill/>
        </p:spPr>
        <p:txBody>
          <a:bodyPr wrap="square" rtlCol="0">
            <a:spAutoFit/>
          </a:bodyPr>
          <a:lstStyle/>
          <a:p>
            <a:pPr algn="ctr"/>
            <a:r>
              <a:rPr lang="en-US" sz="2400" dirty="0">
                <a:latin typeface="Helvetica" pitchFamily="2" charset="0"/>
              </a:rPr>
              <a:t>Rate R</a:t>
            </a:r>
          </a:p>
        </p:txBody>
      </p:sp>
      <p:sp>
        <p:nvSpPr>
          <p:cNvPr id="26" name="TextBox 25">
            <a:extLst>
              <a:ext uri="{FF2B5EF4-FFF2-40B4-BE49-F238E27FC236}">
                <a16:creationId xmlns:a16="http://schemas.microsoft.com/office/drawing/2014/main" id="{B22935CB-BF95-32D8-5E92-BA710592F697}"/>
              </a:ext>
            </a:extLst>
          </p:cNvPr>
          <p:cNvSpPr txBox="1"/>
          <p:nvPr/>
        </p:nvSpPr>
        <p:spPr>
          <a:xfrm>
            <a:off x="4862140" y="5414749"/>
            <a:ext cx="1433976" cy="461665"/>
          </a:xfrm>
          <a:prstGeom prst="rect">
            <a:avLst/>
          </a:prstGeom>
          <a:noFill/>
        </p:spPr>
        <p:txBody>
          <a:bodyPr wrap="square" rtlCol="0">
            <a:spAutoFit/>
          </a:bodyPr>
          <a:lstStyle/>
          <a:p>
            <a:pPr algn="ctr"/>
            <a:r>
              <a:rPr lang="en-US" sz="2400" dirty="0">
                <a:latin typeface="Helvetica" pitchFamily="2" charset="0"/>
              </a:rPr>
              <a:t>Delay D</a:t>
            </a:r>
          </a:p>
        </p:txBody>
      </p:sp>
      <p:sp>
        <p:nvSpPr>
          <p:cNvPr id="27" name="Rounded Rectangle 26">
            <a:extLst>
              <a:ext uri="{FF2B5EF4-FFF2-40B4-BE49-F238E27FC236}">
                <a16:creationId xmlns:a16="http://schemas.microsoft.com/office/drawing/2014/main" id="{01C632C1-D9D3-4D9A-FD27-32009907C159}"/>
              </a:ext>
            </a:extLst>
          </p:cNvPr>
          <p:cNvSpPr/>
          <p:nvPr/>
        </p:nvSpPr>
        <p:spPr>
          <a:xfrm>
            <a:off x="5709483" y="6116787"/>
            <a:ext cx="326572" cy="376651"/>
          </a:xfrm>
          <a:prstGeom prst="roundRect">
            <a:avLst/>
          </a:prstGeom>
          <a:solidFill>
            <a:schemeClr val="accent6">
              <a:lumMod val="60000"/>
              <a:lumOff val="4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Helvetica" pitchFamily="2" charset="0"/>
            </a:endParaRPr>
          </a:p>
        </p:txBody>
      </p:sp>
      <p:sp>
        <p:nvSpPr>
          <p:cNvPr id="28" name="Rounded Rectangle 27">
            <a:extLst>
              <a:ext uri="{FF2B5EF4-FFF2-40B4-BE49-F238E27FC236}">
                <a16:creationId xmlns:a16="http://schemas.microsoft.com/office/drawing/2014/main" id="{87AD9D15-A3F1-BC34-6277-F2AEA9AC1B5C}"/>
              </a:ext>
            </a:extLst>
          </p:cNvPr>
          <p:cNvSpPr/>
          <p:nvPr/>
        </p:nvSpPr>
        <p:spPr>
          <a:xfrm>
            <a:off x="5333789" y="6117066"/>
            <a:ext cx="326572" cy="376651"/>
          </a:xfrm>
          <a:prstGeom prst="roundRect">
            <a:avLst/>
          </a:prstGeom>
          <a:solidFill>
            <a:schemeClr val="accent6">
              <a:lumMod val="60000"/>
              <a:lumOff val="4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Helvetica" pitchFamily="2" charset="0"/>
            </a:endParaRPr>
          </a:p>
        </p:txBody>
      </p:sp>
      <p:cxnSp>
        <p:nvCxnSpPr>
          <p:cNvPr id="30" name="Straight Arrow Connector 29">
            <a:extLst>
              <a:ext uri="{FF2B5EF4-FFF2-40B4-BE49-F238E27FC236}">
                <a16:creationId xmlns:a16="http://schemas.microsoft.com/office/drawing/2014/main" id="{9AD558AE-FC68-BB06-AC33-477B8FE98B5A}"/>
              </a:ext>
            </a:extLst>
          </p:cNvPr>
          <p:cNvCxnSpPr/>
          <p:nvPr/>
        </p:nvCxnSpPr>
        <p:spPr>
          <a:xfrm>
            <a:off x="6426471" y="5961336"/>
            <a:ext cx="746418"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534C651-9B44-B1CD-9C89-C9C09E6BF4C3}"/>
              </a:ext>
            </a:extLst>
          </p:cNvPr>
          <p:cNvSpPr txBox="1"/>
          <p:nvPr/>
        </p:nvSpPr>
        <p:spPr>
          <a:xfrm>
            <a:off x="7858946" y="5666007"/>
            <a:ext cx="2575947" cy="830997"/>
          </a:xfrm>
          <a:prstGeom prst="rect">
            <a:avLst/>
          </a:prstGeom>
          <a:noFill/>
        </p:spPr>
        <p:txBody>
          <a:bodyPr wrap="square" rtlCol="0">
            <a:spAutoFit/>
          </a:bodyPr>
          <a:lstStyle/>
          <a:p>
            <a:pPr algn="ctr"/>
            <a:r>
              <a:rPr lang="en-US" sz="2400" dirty="0">
                <a:solidFill>
                  <a:srgbClr val="C00000"/>
                </a:solidFill>
                <a:latin typeface="Helvetica" pitchFamily="2" charset="0"/>
              </a:rPr>
              <a:t>Completion time D + B/R</a:t>
            </a:r>
          </a:p>
        </p:txBody>
      </p:sp>
      <p:sp>
        <p:nvSpPr>
          <p:cNvPr id="32" name="Freeform 31">
            <a:extLst>
              <a:ext uri="{FF2B5EF4-FFF2-40B4-BE49-F238E27FC236}">
                <a16:creationId xmlns:a16="http://schemas.microsoft.com/office/drawing/2014/main" id="{889540AC-D248-7721-9604-600912CA6EDB}"/>
              </a:ext>
            </a:extLst>
          </p:cNvPr>
          <p:cNvSpPr/>
          <p:nvPr/>
        </p:nvSpPr>
        <p:spPr>
          <a:xfrm>
            <a:off x="4140846" y="6077944"/>
            <a:ext cx="975839" cy="281903"/>
          </a:xfrm>
          <a:custGeom>
            <a:avLst/>
            <a:gdLst>
              <a:gd name="connsiteX0" fmla="*/ 9819 w 347276"/>
              <a:gd name="connsiteY0" fmla="*/ 0 h 468086"/>
              <a:gd name="connsiteX1" fmla="*/ 42476 w 347276"/>
              <a:gd name="connsiteY1" fmla="*/ 348343 h 468086"/>
              <a:gd name="connsiteX2" fmla="*/ 347276 w 347276"/>
              <a:gd name="connsiteY2" fmla="*/ 468086 h 468086"/>
            </a:gdLst>
            <a:ahLst/>
            <a:cxnLst>
              <a:cxn ang="0">
                <a:pos x="connsiteX0" y="connsiteY0"/>
              </a:cxn>
              <a:cxn ang="0">
                <a:pos x="connsiteX1" y="connsiteY1"/>
              </a:cxn>
              <a:cxn ang="0">
                <a:pos x="connsiteX2" y="connsiteY2"/>
              </a:cxn>
            </a:cxnLst>
            <a:rect l="l" t="t" r="r" b="b"/>
            <a:pathLst>
              <a:path w="347276" h="468086">
                <a:moveTo>
                  <a:pt x="9819" y="0"/>
                </a:moveTo>
                <a:cubicBezTo>
                  <a:pt x="-1974" y="135164"/>
                  <a:pt x="-13767" y="270329"/>
                  <a:pt x="42476" y="348343"/>
                </a:cubicBezTo>
                <a:cubicBezTo>
                  <a:pt x="98719" y="426357"/>
                  <a:pt x="222997" y="447221"/>
                  <a:pt x="347276" y="468086"/>
                </a:cubicBezTo>
              </a:path>
            </a:pathLst>
          </a:custGeom>
          <a:noFill/>
          <a:ln w="508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25">
            <a:extLst>
              <a:ext uri="{FF2B5EF4-FFF2-40B4-BE49-F238E27FC236}">
                <a16:creationId xmlns:a16="http://schemas.microsoft.com/office/drawing/2014/main" id="{B5E888EA-5877-1971-E58F-D68E0D1A5A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6758" y="4978065"/>
            <a:ext cx="841840" cy="111556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4" name="TextBox 33">
            <a:extLst>
              <a:ext uri="{FF2B5EF4-FFF2-40B4-BE49-F238E27FC236}">
                <a16:creationId xmlns:a16="http://schemas.microsoft.com/office/drawing/2014/main" id="{BB68D21C-691E-A744-4798-1018B551AEDD}"/>
              </a:ext>
            </a:extLst>
          </p:cNvPr>
          <p:cNvSpPr txBox="1"/>
          <p:nvPr/>
        </p:nvSpPr>
        <p:spPr>
          <a:xfrm>
            <a:off x="1387515" y="5460769"/>
            <a:ext cx="2107433" cy="830997"/>
          </a:xfrm>
          <a:prstGeom prst="rect">
            <a:avLst/>
          </a:prstGeom>
          <a:noFill/>
        </p:spPr>
        <p:txBody>
          <a:bodyPr wrap="square" rtlCol="0">
            <a:spAutoFit/>
          </a:bodyPr>
          <a:lstStyle/>
          <a:p>
            <a:pPr algn="ctr"/>
            <a:r>
              <a:rPr lang="en-US" sz="2400" dirty="0">
                <a:latin typeface="Helvetica" pitchFamily="2" charset="0"/>
              </a:rPr>
              <a:t>Source with B bytes to send</a:t>
            </a:r>
          </a:p>
        </p:txBody>
      </p:sp>
    </p:spTree>
    <p:extLst>
      <p:ext uri="{BB962C8B-B14F-4D97-AF65-F5344CB8AC3E}">
        <p14:creationId xmlns:p14="http://schemas.microsoft.com/office/powerpoint/2010/main" val="171183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8" fill="hold" nodeType="clickEffect">
                                  <p:stCondLst>
                                    <p:cond delay="0"/>
                                  </p:stCondLst>
                                  <p:childTnLst>
                                    <p:animEffect transition="out" filter="wipe(left)">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par>
                                <p:cTn id="12" presetID="22" presetClass="entr" presetSubtype="8"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5" grpId="0"/>
      <p:bldP spid="26" grpId="0"/>
      <p:bldP spid="27" grpId="0" animBg="1"/>
      <p:bldP spid="28" grpId="0" animBg="1"/>
      <p:bldP spid="31"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85" descr="server-gray.png"/>
          <p:cNvPicPr>
            <a:picLocks noChangeAspect="1"/>
          </p:cNvPicPr>
          <p:nvPr/>
        </p:nvPicPr>
        <p:blipFill>
          <a:blip r:embed="rId4" cstate="print"/>
          <a:stretch>
            <a:fillRect/>
          </a:stretch>
        </p:blipFill>
        <p:spPr>
          <a:xfrm>
            <a:off x="3276600" y="5012928"/>
            <a:ext cx="915278" cy="974328"/>
          </a:xfrm>
          <a:prstGeom prst="rect">
            <a:avLst/>
          </a:prstGeom>
        </p:spPr>
      </p:pic>
      <p:pic>
        <p:nvPicPr>
          <p:cNvPr id="87" name="Picture 86" descr="server-gray.png"/>
          <p:cNvPicPr>
            <a:picLocks noChangeAspect="1"/>
          </p:cNvPicPr>
          <p:nvPr/>
        </p:nvPicPr>
        <p:blipFill>
          <a:blip r:embed="rId4" cstate="print"/>
          <a:stretch>
            <a:fillRect/>
          </a:stretch>
        </p:blipFill>
        <p:spPr>
          <a:xfrm>
            <a:off x="3277478" y="3793728"/>
            <a:ext cx="915278" cy="974328"/>
          </a:xfrm>
          <a:prstGeom prst="rect">
            <a:avLst/>
          </a:prstGeom>
        </p:spPr>
      </p:pic>
      <p:pic>
        <p:nvPicPr>
          <p:cNvPr id="88" name="Picture 87" descr="server-gray.png"/>
          <p:cNvPicPr>
            <a:picLocks noChangeAspect="1"/>
          </p:cNvPicPr>
          <p:nvPr/>
        </p:nvPicPr>
        <p:blipFill>
          <a:blip r:embed="rId4" cstate="print"/>
          <a:stretch>
            <a:fillRect/>
          </a:stretch>
        </p:blipFill>
        <p:spPr>
          <a:xfrm>
            <a:off x="3277478" y="2514600"/>
            <a:ext cx="915278" cy="974328"/>
          </a:xfrm>
          <a:prstGeom prst="rect">
            <a:avLst/>
          </a:prstGeom>
        </p:spPr>
      </p:pic>
      <p:pic>
        <p:nvPicPr>
          <p:cNvPr id="89" name="Picture 88" descr="server-gray.png"/>
          <p:cNvPicPr>
            <a:picLocks noChangeAspect="1"/>
          </p:cNvPicPr>
          <p:nvPr/>
        </p:nvPicPr>
        <p:blipFill>
          <a:blip r:embed="rId4" cstate="print"/>
          <a:stretch>
            <a:fillRect/>
          </a:stretch>
        </p:blipFill>
        <p:spPr>
          <a:xfrm>
            <a:off x="3277478" y="1219200"/>
            <a:ext cx="915278" cy="974328"/>
          </a:xfrm>
          <a:prstGeom prst="rect">
            <a:avLst/>
          </a:prstGeom>
        </p:spPr>
      </p:pic>
      <p:pic>
        <p:nvPicPr>
          <p:cNvPr id="10" name="Content Placeholder 9" descr="switch.png"/>
          <p:cNvPicPr>
            <a:picLocks noGrp="1" noChangeAspect="1"/>
          </p:cNvPicPr>
          <p:nvPr>
            <p:ph idx="1"/>
          </p:nvPr>
        </p:nvPicPr>
        <p:blipFill>
          <a:blip r:embed="rId5" cstate="print"/>
          <a:stretch>
            <a:fillRect/>
          </a:stretch>
        </p:blipFill>
        <p:spPr>
          <a:xfrm flipH="1">
            <a:off x="5810110" y="3233040"/>
            <a:ext cx="1643349" cy="692945"/>
          </a:xfrm>
        </p:spPr>
      </p:pic>
      <p:pic>
        <p:nvPicPr>
          <p:cNvPr id="5" name="Picture 4" descr="server2.jpg"/>
          <p:cNvPicPr>
            <a:picLocks noChangeAspect="1"/>
          </p:cNvPicPr>
          <p:nvPr/>
        </p:nvPicPr>
        <p:blipFill>
          <a:blip r:embed="rId6" cstate="print"/>
          <a:stretch>
            <a:fillRect/>
          </a:stretch>
        </p:blipFill>
        <p:spPr>
          <a:xfrm>
            <a:off x="8758958" y="3044595"/>
            <a:ext cx="1148799" cy="1102845"/>
          </a:xfrm>
          <a:prstGeom prst="rect">
            <a:avLst/>
          </a:prstGeom>
        </p:spPr>
      </p:pic>
      <p:cxnSp>
        <p:nvCxnSpPr>
          <p:cNvPr id="12" name="Straight Connector 11"/>
          <p:cNvCxnSpPr/>
          <p:nvPr/>
        </p:nvCxnSpPr>
        <p:spPr>
          <a:xfrm flipV="1">
            <a:off x="7224859" y="3579513"/>
            <a:ext cx="1610299"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135465" y="1706364"/>
            <a:ext cx="1675522" cy="176629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135465" y="3001764"/>
            <a:ext cx="1675522" cy="54709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135465" y="3625056"/>
            <a:ext cx="1675522" cy="65583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134587" y="3701256"/>
            <a:ext cx="1676400" cy="179883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Group 151"/>
          <p:cNvGrpSpPr>
            <a:grpSpLocks/>
          </p:cNvGrpSpPr>
          <p:nvPr/>
        </p:nvGrpSpPr>
        <p:grpSpPr bwMode="auto">
          <a:xfrm>
            <a:off x="5945356" y="3276600"/>
            <a:ext cx="1295400" cy="609600"/>
            <a:chOff x="4032" y="480"/>
            <a:chExt cx="768" cy="576"/>
          </a:xfrm>
          <a:gradFill>
            <a:gsLst>
              <a:gs pos="0">
                <a:schemeClr val="bg1"/>
              </a:gs>
              <a:gs pos="100000">
                <a:schemeClr val="hlink"/>
              </a:gs>
            </a:gsLst>
            <a:lin ang="0" scaled="1"/>
          </a:gradFill>
        </p:grpSpPr>
        <p:sp>
          <p:nvSpPr>
            <p:cNvPr id="55"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a:solidFill>
                  <a:srgbClr val="333399"/>
                </a:solidFill>
                <a:latin typeface="Helvetica" pitchFamily="2" charset="0"/>
              </a:endParaRPr>
            </a:p>
          </p:txBody>
        </p:sp>
        <p:sp>
          <p:nvSpPr>
            <p:cNvPr id="56" name="Line 153"/>
            <p:cNvSpPr>
              <a:spLocks noChangeShapeType="1"/>
            </p:cNvSpPr>
            <p:nvPr/>
          </p:nvSpPr>
          <p:spPr bwMode="auto">
            <a:xfrm>
              <a:off x="4664" y="653"/>
              <a:ext cx="0" cy="288"/>
            </a:xfrm>
            <a:prstGeom prst="line">
              <a:avLst/>
            </a:prstGeom>
            <a:grpFill/>
            <a:ln w="28575">
              <a:solidFill>
                <a:schemeClr val="tx1"/>
              </a:solidFill>
              <a:round/>
              <a:headEnd/>
              <a:tailEnd/>
            </a:ln>
          </p:spPr>
          <p:txBody>
            <a:bodyPr/>
            <a:lstStyle/>
            <a:p>
              <a:endParaRPr lang="en-US">
                <a:solidFill>
                  <a:prstClr val="black"/>
                </a:solidFill>
                <a:latin typeface="Helvetica" pitchFamily="2" charset="0"/>
              </a:endParaRPr>
            </a:p>
          </p:txBody>
        </p:sp>
      </p:grpSp>
      <p:sp>
        <p:nvSpPr>
          <p:cNvPr id="74" name="Rectangle 163"/>
          <p:cNvSpPr>
            <a:spLocks noChangeArrowheads="1"/>
          </p:cNvSpPr>
          <p:nvPr/>
        </p:nvSpPr>
        <p:spPr bwMode="auto">
          <a:xfrm>
            <a:off x="8688556" y="3276600"/>
            <a:ext cx="192024" cy="594360"/>
          </a:xfrm>
          <a:prstGeom prst="rect">
            <a:avLst/>
          </a:prstGeom>
          <a:solidFill>
            <a:srgbClr val="0C921C"/>
          </a:solidFill>
          <a:ln w="9525">
            <a:noFill/>
            <a:miter lim="800000"/>
            <a:headEnd/>
            <a:tailEnd/>
          </a:ln>
          <a:effectLst/>
        </p:spPr>
        <p:txBody>
          <a:bodyPr wrap="none" anchor="ctr"/>
          <a:lstStyle/>
          <a:p>
            <a:pPr>
              <a:defRPr/>
            </a:pPr>
            <a:endParaRPr lang="en-US">
              <a:solidFill>
                <a:srgbClr val="333399"/>
              </a:solidFill>
              <a:latin typeface="Helvetica" pitchFamily="2" charset="0"/>
            </a:endParaRPr>
          </a:p>
        </p:txBody>
      </p:sp>
      <p:sp>
        <p:nvSpPr>
          <p:cNvPr id="75" name="Rectangle 163"/>
          <p:cNvSpPr>
            <a:spLocks noChangeArrowheads="1"/>
          </p:cNvSpPr>
          <p:nvPr/>
        </p:nvSpPr>
        <p:spPr bwMode="auto">
          <a:xfrm>
            <a:off x="8688556" y="3276600"/>
            <a:ext cx="192024" cy="594360"/>
          </a:xfrm>
          <a:prstGeom prst="rect">
            <a:avLst/>
          </a:prstGeom>
          <a:solidFill>
            <a:srgbClr val="0C921C"/>
          </a:solidFill>
          <a:ln w="9525">
            <a:noFill/>
            <a:miter lim="800000"/>
            <a:headEnd/>
            <a:tailEnd/>
          </a:ln>
          <a:effectLst/>
        </p:spPr>
        <p:txBody>
          <a:bodyPr wrap="none" anchor="ctr"/>
          <a:lstStyle/>
          <a:p>
            <a:pPr>
              <a:defRPr/>
            </a:pPr>
            <a:endParaRPr lang="en-US">
              <a:solidFill>
                <a:srgbClr val="333399"/>
              </a:solidFill>
              <a:latin typeface="Helvetica" pitchFamily="2" charset="0"/>
            </a:endParaRPr>
          </a:p>
        </p:txBody>
      </p:sp>
      <p:sp>
        <p:nvSpPr>
          <p:cNvPr id="76" name="Rectangle 163"/>
          <p:cNvSpPr>
            <a:spLocks noChangeArrowheads="1"/>
          </p:cNvSpPr>
          <p:nvPr/>
        </p:nvSpPr>
        <p:spPr bwMode="auto">
          <a:xfrm>
            <a:off x="8688556" y="3276600"/>
            <a:ext cx="192024" cy="594360"/>
          </a:xfrm>
          <a:prstGeom prst="rect">
            <a:avLst/>
          </a:prstGeom>
          <a:solidFill>
            <a:srgbClr val="0C921C"/>
          </a:solidFill>
          <a:ln w="9525">
            <a:noFill/>
            <a:miter lim="800000"/>
            <a:headEnd/>
            <a:tailEnd/>
          </a:ln>
          <a:effectLst/>
        </p:spPr>
        <p:txBody>
          <a:bodyPr wrap="none" anchor="ctr"/>
          <a:lstStyle/>
          <a:p>
            <a:pPr>
              <a:defRPr/>
            </a:pPr>
            <a:endParaRPr lang="en-US">
              <a:solidFill>
                <a:srgbClr val="333399"/>
              </a:solidFill>
              <a:latin typeface="Helvetica" pitchFamily="2" charset="0"/>
            </a:endParaRPr>
          </a:p>
        </p:txBody>
      </p:sp>
      <p:sp>
        <p:nvSpPr>
          <p:cNvPr id="77" name="Rectangle 163"/>
          <p:cNvSpPr>
            <a:spLocks noChangeArrowheads="1"/>
          </p:cNvSpPr>
          <p:nvPr/>
        </p:nvSpPr>
        <p:spPr bwMode="auto">
          <a:xfrm>
            <a:off x="8688556" y="3276600"/>
            <a:ext cx="192024" cy="594360"/>
          </a:xfrm>
          <a:prstGeom prst="rect">
            <a:avLst/>
          </a:prstGeom>
          <a:solidFill>
            <a:srgbClr val="0C921C"/>
          </a:solidFill>
          <a:ln w="9525">
            <a:noFill/>
            <a:miter lim="800000"/>
            <a:headEnd/>
            <a:tailEnd/>
          </a:ln>
          <a:effectLst/>
        </p:spPr>
        <p:txBody>
          <a:bodyPr wrap="none" anchor="ctr"/>
          <a:lstStyle/>
          <a:p>
            <a:pPr>
              <a:defRPr/>
            </a:pPr>
            <a:endParaRPr lang="en-US">
              <a:solidFill>
                <a:srgbClr val="333399"/>
              </a:solidFill>
              <a:latin typeface="Helvetica" pitchFamily="2" charset="0"/>
            </a:endParaRPr>
          </a:p>
        </p:txBody>
      </p:sp>
      <p:sp>
        <p:nvSpPr>
          <p:cNvPr id="78" name="Rectangle 163"/>
          <p:cNvSpPr>
            <a:spLocks noChangeArrowheads="1"/>
          </p:cNvSpPr>
          <p:nvPr/>
        </p:nvSpPr>
        <p:spPr bwMode="auto">
          <a:xfrm>
            <a:off x="3924532" y="1447800"/>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Helvetica" pitchFamily="2" charset="0"/>
            </a:endParaRPr>
          </a:p>
        </p:txBody>
      </p:sp>
      <p:sp>
        <p:nvSpPr>
          <p:cNvPr id="79" name="Rectangle 163"/>
          <p:cNvSpPr>
            <a:spLocks noChangeArrowheads="1"/>
          </p:cNvSpPr>
          <p:nvPr/>
        </p:nvSpPr>
        <p:spPr bwMode="auto">
          <a:xfrm>
            <a:off x="3695932" y="1463040"/>
            <a:ext cx="192024" cy="59436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solidFill>
                <a:srgbClr val="333399"/>
              </a:solidFill>
              <a:latin typeface="Helvetica" pitchFamily="2" charset="0"/>
            </a:endParaRPr>
          </a:p>
        </p:txBody>
      </p:sp>
      <p:sp>
        <p:nvSpPr>
          <p:cNvPr id="80" name="Rectangle 163"/>
          <p:cNvSpPr>
            <a:spLocks noChangeArrowheads="1"/>
          </p:cNvSpPr>
          <p:nvPr/>
        </p:nvSpPr>
        <p:spPr bwMode="auto">
          <a:xfrm>
            <a:off x="3924532" y="2714372"/>
            <a:ext cx="192024" cy="594360"/>
          </a:xfrm>
          <a:prstGeom prst="rect">
            <a:avLst/>
          </a:prstGeom>
          <a:gradFill rotWithShape="1">
            <a:gsLst>
              <a:gs pos="0">
                <a:srgbClr val="000082"/>
              </a:gs>
              <a:gs pos="30000">
                <a:srgbClr val="66008F"/>
              </a:gs>
              <a:gs pos="64999">
                <a:srgbClr val="BA0066"/>
              </a:gs>
              <a:gs pos="89999">
                <a:srgbClr val="FF0000"/>
              </a:gs>
              <a:gs pos="100000">
                <a:srgbClr val="FF8200"/>
              </a:gs>
            </a:gsLst>
            <a:lin ang="5400000" scaled="0"/>
          </a:gradFill>
          <a:ln w="9525">
            <a:noFill/>
            <a:miter lim="800000"/>
            <a:headEnd/>
            <a:tailEnd/>
          </a:ln>
          <a:effectLst/>
        </p:spPr>
        <p:txBody>
          <a:bodyPr wrap="none" anchor="ctr"/>
          <a:lstStyle/>
          <a:p>
            <a:pPr>
              <a:defRPr/>
            </a:pPr>
            <a:endParaRPr lang="en-US">
              <a:solidFill>
                <a:srgbClr val="333399"/>
              </a:solidFill>
              <a:latin typeface="Helvetica" pitchFamily="2" charset="0"/>
            </a:endParaRPr>
          </a:p>
        </p:txBody>
      </p:sp>
      <p:sp>
        <p:nvSpPr>
          <p:cNvPr id="81" name="Rectangle 163"/>
          <p:cNvSpPr>
            <a:spLocks noChangeArrowheads="1"/>
          </p:cNvSpPr>
          <p:nvPr/>
        </p:nvSpPr>
        <p:spPr bwMode="auto">
          <a:xfrm>
            <a:off x="3695932" y="2714372"/>
            <a:ext cx="192024" cy="594360"/>
          </a:xfrm>
          <a:prstGeom prst="rect">
            <a:avLst/>
          </a:prstGeom>
          <a:gradFill rotWithShape="1">
            <a:gsLst>
              <a:gs pos="0">
                <a:srgbClr val="000082"/>
              </a:gs>
              <a:gs pos="30000">
                <a:srgbClr val="66008F"/>
              </a:gs>
              <a:gs pos="64999">
                <a:srgbClr val="BA0066"/>
              </a:gs>
              <a:gs pos="89999">
                <a:srgbClr val="FF0000"/>
              </a:gs>
              <a:gs pos="100000">
                <a:srgbClr val="FF8200"/>
              </a:gs>
            </a:gsLst>
            <a:lin ang="5400000" scaled="0"/>
          </a:gradFill>
          <a:ln w="9525">
            <a:noFill/>
            <a:miter lim="800000"/>
            <a:headEnd/>
            <a:tailEnd/>
          </a:ln>
          <a:effectLst/>
        </p:spPr>
        <p:txBody>
          <a:bodyPr wrap="none" anchor="ctr"/>
          <a:lstStyle/>
          <a:p>
            <a:pPr>
              <a:defRPr/>
            </a:pPr>
            <a:endParaRPr lang="en-US">
              <a:solidFill>
                <a:srgbClr val="333399"/>
              </a:solidFill>
              <a:latin typeface="Helvetica" pitchFamily="2" charset="0"/>
            </a:endParaRPr>
          </a:p>
        </p:txBody>
      </p:sp>
      <p:sp>
        <p:nvSpPr>
          <p:cNvPr id="82" name="Rectangle 163"/>
          <p:cNvSpPr>
            <a:spLocks noChangeArrowheads="1"/>
          </p:cNvSpPr>
          <p:nvPr/>
        </p:nvSpPr>
        <p:spPr bwMode="auto">
          <a:xfrm>
            <a:off x="3924532" y="3962400"/>
            <a:ext cx="192024" cy="594360"/>
          </a:xfrm>
          <a:prstGeom prst="rect">
            <a:avLst/>
          </a:prstGeom>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w="9525">
            <a:noFill/>
            <a:miter lim="800000"/>
            <a:headEnd/>
            <a:tailEnd/>
          </a:ln>
          <a:effectLst/>
        </p:spPr>
        <p:txBody>
          <a:bodyPr wrap="none" anchor="ctr"/>
          <a:lstStyle/>
          <a:p>
            <a:pPr>
              <a:defRPr/>
            </a:pPr>
            <a:endParaRPr lang="en-US">
              <a:solidFill>
                <a:srgbClr val="333399"/>
              </a:solidFill>
              <a:latin typeface="Helvetica" pitchFamily="2" charset="0"/>
            </a:endParaRPr>
          </a:p>
        </p:txBody>
      </p:sp>
      <p:sp>
        <p:nvSpPr>
          <p:cNvPr id="83" name="Rectangle 163"/>
          <p:cNvSpPr>
            <a:spLocks noChangeArrowheads="1"/>
          </p:cNvSpPr>
          <p:nvPr/>
        </p:nvSpPr>
        <p:spPr bwMode="auto">
          <a:xfrm>
            <a:off x="3695932" y="3962400"/>
            <a:ext cx="192024" cy="594360"/>
          </a:xfrm>
          <a:prstGeom prst="rect">
            <a:avLst/>
          </a:prstGeom>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w="9525">
            <a:noFill/>
            <a:miter lim="800000"/>
            <a:headEnd/>
            <a:tailEnd/>
          </a:ln>
          <a:effectLst/>
        </p:spPr>
        <p:txBody>
          <a:bodyPr wrap="none" anchor="ctr"/>
          <a:lstStyle/>
          <a:p>
            <a:pPr>
              <a:defRPr/>
            </a:pPr>
            <a:endParaRPr lang="en-US">
              <a:solidFill>
                <a:srgbClr val="333399"/>
              </a:solidFill>
              <a:latin typeface="Helvetica" pitchFamily="2" charset="0"/>
            </a:endParaRPr>
          </a:p>
        </p:txBody>
      </p:sp>
      <p:sp>
        <p:nvSpPr>
          <p:cNvPr id="84" name="Rectangle 163"/>
          <p:cNvSpPr>
            <a:spLocks noChangeArrowheads="1"/>
          </p:cNvSpPr>
          <p:nvPr/>
        </p:nvSpPr>
        <p:spPr bwMode="auto">
          <a:xfrm>
            <a:off x="3924532" y="5257800"/>
            <a:ext cx="192024" cy="594360"/>
          </a:xfrm>
          <a:prstGeom prst="rect">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9525">
            <a:noFill/>
            <a:miter lim="800000"/>
            <a:headEnd/>
            <a:tailEnd/>
          </a:ln>
          <a:effectLst/>
        </p:spPr>
        <p:txBody>
          <a:bodyPr wrap="none" anchor="ctr"/>
          <a:lstStyle/>
          <a:p>
            <a:pPr>
              <a:defRPr/>
            </a:pPr>
            <a:endParaRPr lang="en-US">
              <a:solidFill>
                <a:srgbClr val="333399"/>
              </a:solidFill>
              <a:latin typeface="Helvetica" pitchFamily="2" charset="0"/>
            </a:endParaRPr>
          </a:p>
        </p:txBody>
      </p:sp>
      <p:sp>
        <p:nvSpPr>
          <p:cNvPr id="85" name="Rectangle 163"/>
          <p:cNvSpPr>
            <a:spLocks noChangeArrowheads="1"/>
          </p:cNvSpPr>
          <p:nvPr/>
        </p:nvSpPr>
        <p:spPr bwMode="auto">
          <a:xfrm>
            <a:off x="3695932" y="5257800"/>
            <a:ext cx="192024" cy="594360"/>
          </a:xfrm>
          <a:prstGeom prst="rect">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w="9525">
            <a:noFill/>
            <a:miter lim="800000"/>
            <a:headEnd/>
            <a:tailEnd/>
          </a:ln>
          <a:effectLst/>
        </p:spPr>
        <p:txBody>
          <a:bodyPr wrap="none" anchor="ctr"/>
          <a:lstStyle/>
          <a:p>
            <a:pPr>
              <a:defRPr/>
            </a:pPr>
            <a:endParaRPr lang="en-US">
              <a:solidFill>
                <a:srgbClr val="333399"/>
              </a:solidFill>
              <a:latin typeface="Helvetica" pitchFamily="2" charset="0"/>
            </a:endParaRPr>
          </a:p>
        </p:txBody>
      </p:sp>
      <p:pic>
        <p:nvPicPr>
          <p:cNvPr id="99" name="Picture 98" descr="bang.gif"/>
          <p:cNvPicPr>
            <a:picLocks noChangeAspect="1"/>
          </p:cNvPicPr>
          <p:nvPr/>
        </p:nvPicPr>
        <p:blipFill>
          <a:blip r:embed="rId7" cstate="print"/>
          <a:stretch>
            <a:fillRect/>
          </a:stretch>
        </p:blipFill>
        <p:spPr>
          <a:xfrm>
            <a:off x="5030956" y="2819400"/>
            <a:ext cx="1524000" cy="1524000"/>
          </a:xfrm>
          <a:prstGeom prst="rect">
            <a:avLst/>
          </a:prstGeom>
        </p:spPr>
      </p:pic>
      <p:grpSp>
        <p:nvGrpSpPr>
          <p:cNvPr id="103" name="Group 102"/>
          <p:cNvGrpSpPr/>
          <p:nvPr/>
        </p:nvGrpSpPr>
        <p:grpSpPr>
          <a:xfrm>
            <a:off x="4572000" y="5257801"/>
            <a:ext cx="2743200" cy="461665"/>
            <a:chOff x="2743200" y="5418892"/>
            <a:chExt cx="2743200" cy="461665"/>
          </a:xfrm>
        </p:grpSpPr>
        <p:sp>
          <p:nvSpPr>
            <p:cNvPr id="101" name="TextBox 100"/>
            <p:cNvSpPr txBox="1"/>
            <p:nvPr/>
          </p:nvSpPr>
          <p:spPr>
            <a:xfrm>
              <a:off x="3581400" y="5418892"/>
              <a:ext cx="1905000" cy="461665"/>
            </a:xfrm>
            <a:prstGeom prst="rect">
              <a:avLst/>
            </a:prstGeom>
            <a:noFill/>
          </p:spPr>
          <p:txBody>
            <a:bodyPr wrap="square" rtlCol="0">
              <a:spAutoFit/>
            </a:bodyPr>
            <a:lstStyle/>
            <a:p>
              <a:r>
                <a:rPr lang="en-US" sz="2400" dirty="0">
                  <a:solidFill>
                    <a:srgbClr val="BD0811"/>
                  </a:solidFill>
                  <a:latin typeface="Helvetica" pitchFamily="2" charset="0"/>
                  <a:ea typeface="Helvetica" charset="0"/>
                  <a:cs typeface="Helvetica" charset="0"/>
                </a:rPr>
                <a:t>TCP timeout</a:t>
              </a:r>
              <a:endParaRPr lang="en-US" sz="2000" dirty="0">
                <a:solidFill>
                  <a:srgbClr val="BD0811"/>
                </a:solidFill>
                <a:latin typeface="Helvetica" pitchFamily="2" charset="0"/>
                <a:ea typeface="Helvetica" charset="0"/>
                <a:cs typeface="Helvetica" charset="0"/>
              </a:endParaRPr>
            </a:p>
          </p:txBody>
        </p:sp>
        <p:sp>
          <p:nvSpPr>
            <p:cNvPr id="102" name="Left Arrow 101"/>
            <p:cNvSpPr/>
            <p:nvPr/>
          </p:nvSpPr>
          <p:spPr>
            <a:xfrm>
              <a:off x="2743200" y="5562600"/>
              <a:ext cx="762000" cy="240972"/>
            </a:xfrm>
            <a:prstGeom prst="leftArrow">
              <a:avLst/>
            </a:prstGeom>
            <a:solidFill>
              <a:srgbClr val="BD08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D0811"/>
                </a:solidFill>
                <a:latin typeface="Helvetica" pitchFamily="2" charset="0"/>
                <a:ea typeface="Helvetica" charset="0"/>
                <a:cs typeface="Helvetica" charset="0"/>
              </a:endParaRPr>
            </a:p>
          </p:txBody>
        </p:sp>
      </p:grpSp>
      <p:sp>
        <p:nvSpPr>
          <p:cNvPr id="41" name="TextBox 40"/>
          <p:cNvSpPr txBox="1"/>
          <p:nvPr/>
        </p:nvSpPr>
        <p:spPr>
          <a:xfrm>
            <a:off x="1905000" y="1383268"/>
            <a:ext cx="1295400" cy="400110"/>
          </a:xfrm>
          <a:prstGeom prst="rect">
            <a:avLst/>
          </a:prstGeom>
          <a:noFill/>
        </p:spPr>
        <p:txBody>
          <a:bodyPr wrap="square" rtlCol="0">
            <a:spAutoFit/>
          </a:bodyPr>
          <a:lstStyle/>
          <a:p>
            <a:r>
              <a:rPr lang="en-US" sz="2000" dirty="0">
                <a:solidFill>
                  <a:prstClr val="black"/>
                </a:solidFill>
                <a:latin typeface="Helvetica" pitchFamily="2" charset="0"/>
                <a:ea typeface="Helvetica" charset="0"/>
                <a:cs typeface="Helvetica" charset="0"/>
              </a:rPr>
              <a:t>Worker 1</a:t>
            </a:r>
          </a:p>
        </p:txBody>
      </p:sp>
      <p:sp>
        <p:nvSpPr>
          <p:cNvPr id="43" name="TextBox 42"/>
          <p:cNvSpPr txBox="1"/>
          <p:nvPr/>
        </p:nvSpPr>
        <p:spPr>
          <a:xfrm>
            <a:off x="1905000" y="2667000"/>
            <a:ext cx="1295400" cy="400110"/>
          </a:xfrm>
          <a:prstGeom prst="rect">
            <a:avLst/>
          </a:prstGeom>
          <a:noFill/>
        </p:spPr>
        <p:txBody>
          <a:bodyPr wrap="square" rtlCol="0">
            <a:spAutoFit/>
          </a:bodyPr>
          <a:lstStyle/>
          <a:p>
            <a:r>
              <a:rPr lang="en-US" sz="2000" dirty="0">
                <a:solidFill>
                  <a:prstClr val="black"/>
                </a:solidFill>
                <a:latin typeface="Helvetica" pitchFamily="2" charset="0"/>
                <a:ea typeface="Helvetica" charset="0"/>
                <a:cs typeface="Helvetica" charset="0"/>
              </a:rPr>
              <a:t>Worker 2</a:t>
            </a:r>
          </a:p>
        </p:txBody>
      </p:sp>
      <p:sp>
        <p:nvSpPr>
          <p:cNvPr id="44" name="TextBox 43"/>
          <p:cNvSpPr txBox="1"/>
          <p:nvPr/>
        </p:nvSpPr>
        <p:spPr>
          <a:xfrm>
            <a:off x="1905000" y="3962400"/>
            <a:ext cx="1371600" cy="400110"/>
          </a:xfrm>
          <a:prstGeom prst="rect">
            <a:avLst/>
          </a:prstGeom>
          <a:noFill/>
        </p:spPr>
        <p:txBody>
          <a:bodyPr wrap="square" rtlCol="0">
            <a:spAutoFit/>
          </a:bodyPr>
          <a:lstStyle/>
          <a:p>
            <a:r>
              <a:rPr lang="en-US" sz="2000" dirty="0">
                <a:solidFill>
                  <a:prstClr val="black"/>
                </a:solidFill>
                <a:latin typeface="Helvetica" pitchFamily="2" charset="0"/>
                <a:ea typeface="Helvetica" charset="0"/>
                <a:cs typeface="Helvetica" charset="0"/>
              </a:rPr>
              <a:t>Worker 3</a:t>
            </a:r>
          </a:p>
        </p:txBody>
      </p:sp>
      <p:sp>
        <p:nvSpPr>
          <p:cNvPr id="45" name="TextBox 44"/>
          <p:cNvSpPr txBox="1"/>
          <p:nvPr/>
        </p:nvSpPr>
        <p:spPr>
          <a:xfrm>
            <a:off x="1904999" y="5181600"/>
            <a:ext cx="1353569" cy="400110"/>
          </a:xfrm>
          <a:prstGeom prst="rect">
            <a:avLst/>
          </a:prstGeom>
          <a:noFill/>
        </p:spPr>
        <p:txBody>
          <a:bodyPr wrap="square" rtlCol="0">
            <a:spAutoFit/>
          </a:bodyPr>
          <a:lstStyle/>
          <a:p>
            <a:r>
              <a:rPr lang="en-US" sz="2000" dirty="0">
                <a:solidFill>
                  <a:prstClr val="black"/>
                </a:solidFill>
                <a:latin typeface="Helvetica" pitchFamily="2" charset="0"/>
                <a:ea typeface="Helvetica" charset="0"/>
                <a:cs typeface="Helvetica" charset="0"/>
              </a:rPr>
              <a:t>Worker 4</a:t>
            </a:r>
          </a:p>
        </p:txBody>
      </p:sp>
      <p:sp>
        <p:nvSpPr>
          <p:cNvPr id="46" name="TextBox 45"/>
          <p:cNvSpPr txBox="1"/>
          <p:nvPr/>
        </p:nvSpPr>
        <p:spPr>
          <a:xfrm>
            <a:off x="8534400" y="2514600"/>
            <a:ext cx="1689100" cy="400110"/>
          </a:xfrm>
          <a:prstGeom prst="rect">
            <a:avLst/>
          </a:prstGeom>
          <a:noFill/>
        </p:spPr>
        <p:txBody>
          <a:bodyPr wrap="square" rtlCol="0">
            <a:spAutoFit/>
          </a:bodyPr>
          <a:lstStyle/>
          <a:p>
            <a:r>
              <a:rPr lang="en-US" sz="2000" dirty="0">
                <a:solidFill>
                  <a:prstClr val="black"/>
                </a:solidFill>
                <a:latin typeface="Helvetica" pitchFamily="2" charset="0"/>
                <a:ea typeface="Helvetica" charset="0"/>
                <a:cs typeface="Helvetica" charset="0"/>
              </a:rPr>
              <a:t>Aggregator</a:t>
            </a:r>
          </a:p>
        </p:txBody>
      </p:sp>
      <p:grpSp>
        <p:nvGrpSpPr>
          <p:cNvPr id="48" name="Group 47"/>
          <p:cNvGrpSpPr/>
          <p:nvPr/>
        </p:nvGrpSpPr>
        <p:grpSpPr>
          <a:xfrm>
            <a:off x="7086600" y="4532294"/>
            <a:ext cx="2590800" cy="1849457"/>
            <a:chOff x="5410200" y="4837093"/>
            <a:chExt cx="2590800" cy="1849457"/>
          </a:xfrm>
        </p:grpSpPr>
        <p:sp>
          <p:nvSpPr>
            <p:cNvPr id="35" name="TextBox 34"/>
            <p:cNvSpPr txBox="1"/>
            <p:nvPr/>
          </p:nvSpPr>
          <p:spPr>
            <a:xfrm>
              <a:off x="5410200" y="4837093"/>
              <a:ext cx="2590800" cy="954107"/>
            </a:xfrm>
            <a:prstGeom prst="rect">
              <a:avLst/>
            </a:prstGeom>
            <a:noFill/>
          </p:spPr>
          <p:txBody>
            <a:bodyPr wrap="square" rtlCol="0">
              <a:spAutoFit/>
            </a:bodyPr>
            <a:lstStyle/>
            <a:p>
              <a:r>
                <a:rPr lang="en-US" sz="2000" dirty="0" err="1">
                  <a:solidFill>
                    <a:srgbClr val="C00000"/>
                  </a:solidFill>
                  <a:latin typeface="Helvetica" pitchFamily="2" charset="0"/>
                  <a:ea typeface="Helvetica" charset="0"/>
                  <a:cs typeface="Helvetica" charset="0"/>
                </a:rPr>
                <a:t>RTO</a:t>
              </a:r>
              <a:r>
                <a:rPr lang="en-US" sz="2000" baseline="-25000" dirty="0" err="1">
                  <a:solidFill>
                    <a:srgbClr val="C00000"/>
                  </a:solidFill>
                  <a:latin typeface="Helvetica" pitchFamily="2" charset="0"/>
                  <a:ea typeface="Helvetica" charset="0"/>
                  <a:cs typeface="Helvetica" charset="0"/>
                </a:rPr>
                <a:t>min</a:t>
              </a:r>
              <a:r>
                <a:rPr lang="en-US" sz="2000" baseline="-25000" dirty="0">
                  <a:solidFill>
                    <a:srgbClr val="C00000"/>
                  </a:solidFill>
                  <a:latin typeface="Helvetica" pitchFamily="2" charset="0"/>
                  <a:ea typeface="Helvetica" charset="0"/>
                  <a:cs typeface="Helvetica" charset="0"/>
                </a:rPr>
                <a:t> </a:t>
              </a:r>
              <a:r>
                <a:rPr lang="en-US" sz="2000" dirty="0">
                  <a:solidFill>
                    <a:srgbClr val="C00000"/>
                  </a:solidFill>
                  <a:latin typeface="Helvetica" pitchFamily="2" charset="0"/>
                  <a:ea typeface="Helvetica" charset="0"/>
                  <a:cs typeface="Helvetica" charset="0"/>
                </a:rPr>
                <a:t>= 300 ms</a:t>
              </a:r>
            </a:p>
            <a:p>
              <a:endParaRPr lang="en-US" dirty="0">
                <a:solidFill>
                  <a:srgbClr val="C00000"/>
                </a:solidFill>
                <a:latin typeface="Helvetica" pitchFamily="2" charset="0"/>
                <a:ea typeface="Helvetica" charset="0"/>
                <a:cs typeface="Helvetica" charset="0"/>
              </a:endParaRPr>
            </a:p>
            <a:p>
              <a:endParaRPr lang="en-US" dirty="0">
                <a:solidFill>
                  <a:srgbClr val="C00000"/>
                </a:solidFill>
                <a:latin typeface="Helvetica" pitchFamily="2" charset="0"/>
                <a:ea typeface="Helvetica" charset="0"/>
                <a:cs typeface="Helvetica" charset="0"/>
              </a:endParaRPr>
            </a:p>
          </p:txBody>
        </p:sp>
        <p:pic>
          <p:nvPicPr>
            <p:cNvPr id="47" name="Picture 46" descr="hourglass_3.gif"/>
            <p:cNvPicPr>
              <a:picLocks noChangeAspect="1"/>
            </p:cNvPicPr>
            <p:nvPr/>
          </p:nvPicPr>
          <p:blipFill>
            <a:blip r:embed="rId8" cstate="print"/>
            <a:stretch>
              <a:fillRect/>
            </a:stretch>
          </p:blipFill>
          <p:spPr>
            <a:xfrm>
              <a:off x="5779180" y="5334000"/>
              <a:ext cx="1078820" cy="1352550"/>
            </a:xfrm>
            <a:prstGeom prst="rect">
              <a:avLst/>
            </a:prstGeom>
          </p:spPr>
        </p:pic>
      </p:grpSp>
      <p:sp>
        <p:nvSpPr>
          <p:cNvPr id="49" name="TextBox 48"/>
          <p:cNvSpPr txBox="1"/>
          <p:nvPr/>
        </p:nvSpPr>
        <p:spPr>
          <a:xfrm>
            <a:off x="5334000" y="1219201"/>
            <a:ext cx="5613400" cy="830997"/>
          </a:xfrm>
          <a:prstGeom prst="rect">
            <a:avLst/>
          </a:prstGeom>
          <a:noFill/>
        </p:spPr>
        <p:txBody>
          <a:bodyPr wrap="square" rtlCol="0">
            <a:spAutoFit/>
          </a:bodyPr>
          <a:lstStyle/>
          <a:p>
            <a:pPr>
              <a:buFont typeface="Arial" pitchFamily="34" charset="0"/>
              <a:buChar char="•"/>
            </a:pPr>
            <a:r>
              <a:rPr lang="en-US" sz="2800" dirty="0">
                <a:solidFill>
                  <a:prstClr val="black"/>
                </a:solidFill>
                <a:latin typeface="Helvetica" pitchFamily="2" charset="0"/>
                <a:ea typeface="Helvetica" charset="0"/>
                <a:cs typeface="Helvetica" charset="0"/>
              </a:rPr>
              <a:t> Synchronized fan-in congestion</a:t>
            </a:r>
            <a:r>
              <a:rPr lang="en-US" sz="2400" b="1" dirty="0">
                <a:solidFill>
                  <a:srgbClr val="FF0000"/>
                </a:solidFill>
                <a:latin typeface="Helvetica" pitchFamily="2" charset="0"/>
                <a:ea typeface="Helvetica" charset="0"/>
                <a:cs typeface="Helvetica" charset="0"/>
              </a:rPr>
              <a:t> </a:t>
            </a:r>
          </a:p>
          <a:p>
            <a:pPr lvl="1"/>
            <a:endParaRPr lang="en-US" sz="2000" b="1" dirty="0">
              <a:solidFill>
                <a:srgbClr val="FF0000"/>
              </a:solidFill>
              <a:latin typeface="Helvetica" pitchFamily="2" charset="0"/>
              <a:ea typeface="Helvetica" charset="0"/>
              <a:cs typeface="Helvetica" charset="0"/>
            </a:endParaRPr>
          </a:p>
        </p:txBody>
      </p:sp>
      <p:sp>
        <p:nvSpPr>
          <p:cNvPr id="6" name="TextBox 5"/>
          <p:cNvSpPr txBox="1"/>
          <p:nvPr/>
        </p:nvSpPr>
        <p:spPr>
          <a:xfrm>
            <a:off x="1790700" y="6352549"/>
            <a:ext cx="4876800" cy="400110"/>
          </a:xfrm>
          <a:prstGeom prst="rect">
            <a:avLst/>
          </a:prstGeom>
          <a:noFill/>
        </p:spPr>
        <p:txBody>
          <a:bodyPr wrap="square" rtlCol="0">
            <a:spAutoFit/>
          </a:bodyPr>
          <a:lstStyle/>
          <a:p>
            <a:r>
              <a:rPr lang="en-US" sz="2000" dirty="0" err="1">
                <a:solidFill>
                  <a:prstClr val="black"/>
                </a:solidFill>
                <a:latin typeface="Helvetica" pitchFamily="2" charset="0"/>
                <a:ea typeface="Helvetica" charset="0"/>
                <a:cs typeface="Helvetica" charset="0"/>
              </a:rPr>
              <a:t>Vasudevan</a:t>
            </a:r>
            <a:r>
              <a:rPr lang="en-US" sz="2000" dirty="0">
                <a:solidFill>
                  <a:prstClr val="black"/>
                </a:solidFill>
                <a:latin typeface="Helvetica" pitchFamily="2" charset="0"/>
                <a:ea typeface="Helvetica" charset="0"/>
                <a:cs typeface="Helvetica" charset="0"/>
              </a:rPr>
              <a:t> et al. (SIGCOMM’09) </a:t>
            </a:r>
          </a:p>
        </p:txBody>
      </p:sp>
      <p:sp>
        <p:nvSpPr>
          <p:cNvPr id="2" name="Title 1"/>
          <p:cNvSpPr>
            <a:spLocks noGrp="1"/>
          </p:cNvSpPr>
          <p:nvPr>
            <p:ph type="title"/>
          </p:nvPr>
        </p:nvSpPr>
        <p:spPr/>
        <p:txBody>
          <a:bodyPr/>
          <a:lstStyle/>
          <a:p>
            <a:r>
              <a:rPr lang="en-US" dirty="0">
                <a:latin typeface="Helvetica" pitchFamily="2" charset="0"/>
              </a:rPr>
              <a:t>(1) </a:t>
            </a:r>
            <a:r>
              <a:rPr lang="en-US" dirty="0" err="1">
                <a:latin typeface="Helvetica" pitchFamily="2" charset="0"/>
              </a:rPr>
              <a:t>Incast</a:t>
            </a:r>
            <a:endParaRPr lang="en-US" dirty="0">
              <a:latin typeface="Helvetica" pitchFamily="2" charset="0"/>
            </a:endParaRPr>
          </a:p>
        </p:txBody>
      </p:sp>
    </p:spTree>
    <p:custDataLst>
      <p:tags r:id="rId1"/>
    </p:custDataLst>
    <p:extLst>
      <p:ext uri="{BB962C8B-B14F-4D97-AF65-F5344CB8AC3E}">
        <p14:creationId xmlns:p14="http://schemas.microsoft.com/office/powerpoint/2010/main" val="1307346270"/>
      </p:ext>
    </p:extLst>
  </p:cSld>
  <p:clrMapOvr>
    <a:masterClrMapping/>
  </p:clrMapOvr>
  <p:transition spd="slow" advTm="7870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par>
                                <p:cTn id="13" presetID="0" presetClass="path" presetSubtype="0" accel="50000" decel="50000" fill="hold" grpId="0" nodeType="withEffect">
                                  <p:stCondLst>
                                    <p:cond delay="0"/>
                                  </p:stCondLst>
                                  <p:childTnLst>
                                    <p:animMotion origin="layout" path="M -0.01059 -0.00023 C -0.11909 0.00093 -0.22257 0.00671 -0.27795 -0.00023 C -0.33333 -0.00717 -0.32743 -0.02845 -0.34305 -0.04187 C -0.35868 -0.05528 -0.34583 -0.04418 -0.37205 -0.0805 C -0.39826 -0.11681 -0.47395 -0.22276 -0.50086 -0.26023 " pathEditMode="relative" rAng="0" ptsTypes="aaaaa">
                                      <p:cBhvr>
                                        <p:cTn id="14" dur="2000" fill="hold"/>
                                        <p:tgtEl>
                                          <p:spTgt spid="74"/>
                                        </p:tgtEl>
                                        <p:attrNameLst>
                                          <p:attrName>ppt_x</p:attrName>
                                          <p:attrName>ppt_y</p:attrName>
                                        </p:attrNameLst>
                                      </p:cBhvr>
                                      <p:rCtr x="-245" y="-127"/>
                                    </p:animMotion>
                                  </p:childTnLst>
                                </p:cTn>
                              </p:par>
                              <p:par>
                                <p:cTn id="15" presetID="0" presetClass="path" presetSubtype="0" accel="50000" decel="50000" fill="hold" grpId="0" nodeType="withEffect">
                                  <p:stCondLst>
                                    <p:cond delay="0"/>
                                  </p:stCondLst>
                                  <p:childTnLst>
                                    <p:animMotion origin="layout" path="M -0.01059 -0.00023 C -0.11909 0.00093 -0.22482 0.00116 -0.27795 -0.00023 C -0.33107 -0.00162 -0.30816 -0.00138 -0.32986 -0.00809 C -0.35156 -0.0148 -0.37934 -0.02822 -0.40816 -0.04025 C -0.43698 -0.05228 -0.4835 -0.07217 -0.5033 -0.0805 " pathEditMode="relative" rAng="0" ptsTypes="aaaaa">
                                      <p:cBhvr>
                                        <p:cTn id="16" dur="2000" fill="hold"/>
                                        <p:tgtEl>
                                          <p:spTgt spid="75"/>
                                        </p:tgtEl>
                                        <p:attrNameLst>
                                          <p:attrName>ppt_x</p:attrName>
                                          <p:attrName>ppt_y</p:attrName>
                                        </p:attrNameLst>
                                      </p:cBhvr>
                                      <p:rCtr x="-246" y="-40"/>
                                    </p:animMotion>
                                  </p:childTnLst>
                                </p:cTn>
                              </p:par>
                              <p:par>
                                <p:cTn id="17" presetID="0" presetClass="path" presetSubtype="0" accel="50000" decel="50000" fill="hold" grpId="0" nodeType="withEffect">
                                  <p:stCondLst>
                                    <p:cond delay="0"/>
                                  </p:stCondLst>
                                  <p:childTnLst>
                                    <p:animMotion origin="layout" path="M -0.01059 -0.00023 C -0.11909 0.00093 -0.22378 -0.00254 -0.27795 -0.00023 C -0.33211 0.00209 -0.31441 0.00602 -0.33576 0.01435 C -0.35711 0.02267 -0.37847 0.03586 -0.40573 0.04951 C -0.43298 0.06315 -0.48003 0.08652 -0.49965 0.09623 " pathEditMode="relative" rAng="0" ptsTypes="aaaaa">
                                      <p:cBhvr>
                                        <p:cTn id="18" dur="2000" fill="hold"/>
                                        <p:tgtEl>
                                          <p:spTgt spid="76"/>
                                        </p:tgtEl>
                                        <p:attrNameLst>
                                          <p:attrName>ppt_x</p:attrName>
                                          <p:attrName>ppt_y</p:attrName>
                                        </p:attrNameLst>
                                      </p:cBhvr>
                                      <p:rCtr x="-245" y="47"/>
                                    </p:animMotion>
                                  </p:childTnLst>
                                </p:cTn>
                              </p:par>
                              <p:par>
                                <p:cTn id="19" presetID="0" presetClass="path" presetSubtype="0" accel="50000" decel="50000" fill="hold" grpId="0" nodeType="withEffect">
                                  <p:stCondLst>
                                    <p:cond delay="0"/>
                                  </p:stCondLst>
                                  <p:childTnLst>
                                    <p:animMotion origin="layout" path="M -0.01059 -0.00023 C -0.0552 -0.00023 -0.22274 -0.00763 -0.27795 -0.00023 C -0.33316 0.00717 -0.32257 0.02499 -0.34184 0.04488 C -0.36111 0.06477 -0.36718 0.08143 -0.39357 0.11867 C -0.41996 0.15591 -0.4776 0.23688 -0.49965 0.26787 " pathEditMode="relative" rAng="0" ptsTypes="aaaaa">
                                      <p:cBhvr>
                                        <p:cTn id="20" dur="2000" fill="hold"/>
                                        <p:tgtEl>
                                          <p:spTgt spid="77"/>
                                        </p:tgtEl>
                                        <p:attrNameLst>
                                          <p:attrName>ppt_x</p:attrName>
                                          <p:attrName>ppt_y</p:attrName>
                                        </p:attrNameLst>
                                      </p:cBhvr>
                                      <p:rCtr x="-245" y="130"/>
                                    </p:animMotion>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000"/>
                                        <p:tgtEl>
                                          <p:spTgt spid="10"/>
                                        </p:tgtEl>
                                      </p:cBhvr>
                                    </p:animEffect>
                                    <p:set>
                                      <p:cBhvr>
                                        <p:cTn id="25" dur="1" fill="hold">
                                          <p:stCondLst>
                                            <p:cond delay="999"/>
                                          </p:stCondLst>
                                        </p:cTn>
                                        <p:tgtEl>
                                          <p:spTgt spid="10"/>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childTnLst>
                                </p:cTn>
                              </p:par>
                              <p:par>
                                <p:cTn id="29" presetID="10" presetClass="exit" presetSubtype="0" fill="hold" grpId="2" nodeType="withEffect">
                                  <p:stCondLst>
                                    <p:cond delay="0"/>
                                  </p:stCondLst>
                                  <p:childTnLst>
                                    <p:animEffect transition="out" filter="fade">
                                      <p:cBhvr>
                                        <p:cTn id="30" dur="1000"/>
                                        <p:tgtEl>
                                          <p:spTgt spid="74"/>
                                        </p:tgtEl>
                                      </p:cBhvr>
                                    </p:animEffect>
                                    <p:set>
                                      <p:cBhvr>
                                        <p:cTn id="31" dur="1" fill="hold">
                                          <p:stCondLst>
                                            <p:cond delay="999"/>
                                          </p:stCondLst>
                                        </p:cTn>
                                        <p:tgtEl>
                                          <p:spTgt spid="74"/>
                                        </p:tgtEl>
                                        <p:attrNameLst>
                                          <p:attrName>style.visibility</p:attrName>
                                        </p:attrNameLst>
                                      </p:cBhvr>
                                      <p:to>
                                        <p:strVal val="hidden"/>
                                      </p:to>
                                    </p:set>
                                  </p:childTnLst>
                                </p:cTn>
                              </p:par>
                              <p:par>
                                <p:cTn id="32" presetID="10" presetClass="exit" presetSubtype="0" fill="hold" grpId="2" nodeType="withEffect">
                                  <p:stCondLst>
                                    <p:cond delay="0"/>
                                  </p:stCondLst>
                                  <p:childTnLst>
                                    <p:animEffect transition="out" filter="fade">
                                      <p:cBhvr>
                                        <p:cTn id="33" dur="1000"/>
                                        <p:tgtEl>
                                          <p:spTgt spid="75"/>
                                        </p:tgtEl>
                                      </p:cBhvr>
                                    </p:animEffect>
                                    <p:set>
                                      <p:cBhvr>
                                        <p:cTn id="34" dur="1" fill="hold">
                                          <p:stCondLst>
                                            <p:cond delay="999"/>
                                          </p:stCondLst>
                                        </p:cTn>
                                        <p:tgtEl>
                                          <p:spTgt spid="75"/>
                                        </p:tgtEl>
                                        <p:attrNameLst>
                                          <p:attrName>style.visibility</p:attrName>
                                        </p:attrNameLst>
                                      </p:cBhvr>
                                      <p:to>
                                        <p:strVal val="hidden"/>
                                      </p:to>
                                    </p:set>
                                  </p:childTnLst>
                                </p:cTn>
                              </p:par>
                              <p:par>
                                <p:cTn id="35" presetID="10" presetClass="exit" presetSubtype="0" fill="hold" grpId="2" nodeType="withEffect">
                                  <p:stCondLst>
                                    <p:cond delay="0"/>
                                  </p:stCondLst>
                                  <p:childTnLst>
                                    <p:animEffect transition="out" filter="fade">
                                      <p:cBhvr>
                                        <p:cTn id="36" dur="1000"/>
                                        <p:tgtEl>
                                          <p:spTgt spid="76"/>
                                        </p:tgtEl>
                                      </p:cBhvr>
                                    </p:animEffect>
                                    <p:set>
                                      <p:cBhvr>
                                        <p:cTn id="37" dur="1" fill="hold">
                                          <p:stCondLst>
                                            <p:cond delay="999"/>
                                          </p:stCondLst>
                                        </p:cTn>
                                        <p:tgtEl>
                                          <p:spTgt spid="76"/>
                                        </p:tgtEl>
                                        <p:attrNameLst>
                                          <p:attrName>style.visibility</p:attrName>
                                        </p:attrNameLst>
                                      </p:cBhvr>
                                      <p:to>
                                        <p:strVal val="hidden"/>
                                      </p:to>
                                    </p:set>
                                  </p:childTnLst>
                                </p:cTn>
                              </p:par>
                              <p:par>
                                <p:cTn id="38" presetID="10" presetClass="exit" presetSubtype="0" fill="hold" grpId="2" nodeType="withEffect">
                                  <p:stCondLst>
                                    <p:cond delay="0"/>
                                  </p:stCondLst>
                                  <p:childTnLst>
                                    <p:animEffect transition="out" filter="fade">
                                      <p:cBhvr>
                                        <p:cTn id="39" dur="1000"/>
                                        <p:tgtEl>
                                          <p:spTgt spid="77"/>
                                        </p:tgtEl>
                                      </p:cBhvr>
                                    </p:animEffect>
                                    <p:set>
                                      <p:cBhvr>
                                        <p:cTn id="40" dur="1" fill="hold">
                                          <p:stCondLst>
                                            <p:cond delay="999"/>
                                          </p:stCondLst>
                                        </p:cTn>
                                        <p:tgtEl>
                                          <p:spTgt spid="77"/>
                                        </p:tgtEl>
                                        <p:attrNameLst>
                                          <p:attrName>style.visibility</p:attrName>
                                        </p:attrNameLst>
                                      </p:cBhvr>
                                      <p:to>
                                        <p:strVal val="hidden"/>
                                      </p:to>
                                    </p:set>
                                  </p:childTnLst>
                                </p:cTn>
                              </p:par>
                            </p:childTnLst>
                          </p:cTn>
                        </p:par>
                        <p:par>
                          <p:cTn id="41" fill="hold">
                            <p:stCondLst>
                              <p:cond delay="1000"/>
                            </p:stCondLst>
                            <p:childTnLst>
                              <p:par>
                                <p:cTn id="42" presetID="1" presetClass="entr" presetSubtype="0" fill="hold" grpId="0" nodeType="afterEffect">
                                  <p:stCondLst>
                                    <p:cond delay="0"/>
                                  </p:stCondLst>
                                  <p:childTnLst>
                                    <p:set>
                                      <p:cBhvr>
                                        <p:cTn id="43" dur="1" fill="hold">
                                          <p:stCondLst>
                                            <p:cond delay="0"/>
                                          </p:stCondLst>
                                        </p:cTn>
                                        <p:tgtEl>
                                          <p:spTgt spid="7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79"/>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0"/>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81"/>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82"/>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83"/>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84"/>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85"/>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0" presetClass="path" presetSubtype="0" accel="50000" decel="50000" fill="hold" grpId="1" nodeType="clickEffect">
                                  <p:stCondLst>
                                    <p:cond delay="0"/>
                                  </p:stCondLst>
                                  <p:childTnLst>
                                    <p:animMotion origin="layout" path="M 0.01267 -0.0037 C 0.0342 0.0266 0.10746 0.13371 0.14166 0.17789 C 0.17586 0.22207 0.18455 0.24636 0.2177 0.26139 C 0.25086 0.27643 0.3151 0.26648 0.34062 0.26787 " pathEditMode="relative" rAng="0" ptsTypes="aaaa">
                                      <p:cBhvr>
                                        <p:cTn id="61" dur="1000" fill="hold"/>
                                        <p:tgtEl>
                                          <p:spTgt spid="78"/>
                                        </p:tgtEl>
                                        <p:attrNameLst>
                                          <p:attrName>ppt_x</p:attrName>
                                          <p:attrName>ppt_y</p:attrName>
                                        </p:attrNameLst>
                                      </p:cBhvr>
                                      <p:rCtr x="164" y="140"/>
                                    </p:animMotion>
                                  </p:childTnLst>
                                </p:cTn>
                              </p:par>
                              <p:par>
                                <p:cTn id="62" presetID="0" presetClass="path" presetSubtype="0" accel="50000" decel="50000" fill="hold" grpId="1" nodeType="withEffect">
                                  <p:stCondLst>
                                    <p:cond delay="0"/>
                                  </p:stCondLst>
                                  <p:childTnLst>
                                    <p:animMotion origin="layout" path="M 0.00902 -0.00463 C 0.01458 -0.00324 0.02708 -0.01203 0.0427 0.00323 C 0.05833 0.0185 0.07777 0.05135 0.10295 0.08651 C 0.12812 0.12167 0.16823 0.18528 0.1934 0.21489 C 0.21857 0.2445 0.22916 0.2556 0.25364 0.26393 C 0.27812 0.27226 0.32222 0.26532 0.34027 0.26555 " pathEditMode="relative" rAng="0" ptsTypes="aaaaaa">
                                      <p:cBhvr>
                                        <p:cTn id="63" dur="1000" fill="hold"/>
                                        <p:tgtEl>
                                          <p:spTgt spid="79"/>
                                        </p:tgtEl>
                                        <p:attrNameLst>
                                          <p:attrName>ppt_x</p:attrName>
                                          <p:attrName>ppt_y</p:attrName>
                                        </p:attrNameLst>
                                      </p:cBhvr>
                                      <p:rCtr x="166" y="135"/>
                                    </p:animMotion>
                                  </p:childTnLst>
                                </p:cTn>
                              </p:par>
                              <p:par>
                                <p:cTn id="64" presetID="0" presetClass="path" presetSubtype="0" accel="50000" decel="50000" fill="hold" grpId="1" nodeType="withEffect">
                                  <p:stCondLst>
                                    <p:cond delay="200"/>
                                  </p:stCondLst>
                                  <p:childTnLst>
                                    <p:animMotion origin="layout" path="M 3.61111E-6 4.16146E-6 C 0.06458 0.02914 0.12934 0.05829 0.1651 0.0724 C 0.20086 0.08651 0.19357 0.08327 0.21458 0.08512 C 0.23559 0.08697 0.27517 0.08373 0.29114 0.08327 " pathEditMode="relative" rAng="0" ptsTypes="aaaa">
                                      <p:cBhvr>
                                        <p:cTn id="65" dur="1000" fill="hold"/>
                                        <p:tgtEl>
                                          <p:spTgt spid="80"/>
                                        </p:tgtEl>
                                        <p:attrNameLst>
                                          <p:attrName>ppt_x</p:attrName>
                                          <p:attrName>ppt_y</p:attrName>
                                        </p:attrNameLst>
                                      </p:cBhvr>
                                      <p:rCtr x="145" y="43"/>
                                    </p:animMotion>
                                  </p:childTnLst>
                                </p:cTn>
                              </p:par>
                              <p:par>
                                <p:cTn id="66" presetID="0" presetClass="path" presetSubtype="0" accel="50000" decel="50000" fill="hold" grpId="1" nodeType="withEffect">
                                  <p:stCondLst>
                                    <p:cond delay="200"/>
                                  </p:stCondLst>
                                  <p:childTnLst>
                                    <p:animMotion origin="layout" path="M 3.61111E-6 -0.00694 C -0.00295 -0.01203 -0.00643 -0.01758 0.02882 -0.00371 C 0.06406 0.01017 0.16753 0.06222 0.21145 0.07679 C 0.25538 0.09137 0.27534 0.08188 0.29218 0.08327 " pathEditMode="relative" rAng="0" ptsTypes="aaaa">
                                      <p:cBhvr>
                                        <p:cTn id="67" dur="1000" fill="hold"/>
                                        <p:tgtEl>
                                          <p:spTgt spid="81"/>
                                        </p:tgtEl>
                                        <p:attrNameLst>
                                          <p:attrName>ppt_x</p:attrName>
                                          <p:attrName>ppt_y</p:attrName>
                                        </p:attrNameLst>
                                      </p:cBhvr>
                                      <p:rCtr x="143" y="44"/>
                                    </p:animMotion>
                                  </p:childTnLst>
                                </p:cTn>
                              </p:par>
                              <p:par>
                                <p:cTn id="68" presetID="0" presetClass="path" presetSubtype="0" accel="50000" decel="50000" fill="hold" grpId="1" nodeType="withEffect">
                                  <p:stCondLst>
                                    <p:cond delay="400"/>
                                  </p:stCondLst>
                                  <p:childTnLst>
                                    <p:animMotion origin="layout" path="M 0.00208 0.00417 C 0.01666 -0.003 0.06336 -0.02752 0.08993 -0.04071 C 0.11649 -0.05389 0.14062 -0.06523 0.16111 -0.07448 C 0.18159 -0.08373 0.19913 -0.09299 0.21284 -0.09692 C 0.22656 -0.10085 0.2368 -0.09831 0.24305 -0.09854 " pathEditMode="relative" rAng="0" ptsTypes="aaaaa">
                                      <p:cBhvr>
                                        <p:cTn id="69" dur="1000" fill="hold"/>
                                        <p:tgtEl>
                                          <p:spTgt spid="82"/>
                                        </p:tgtEl>
                                        <p:attrNameLst>
                                          <p:attrName>ppt_x</p:attrName>
                                          <p:attrName>ppt_y</p:attrName>
                                        </p:attrNameLst>
                                      </p:cBhvr>
                                      <p:rCtr x="120" y="-53"/>
                                    </p:animMotion>
                                  </p:childTnLst>
                                </p:cTn>
                              </p:par>
                              <p:par>
                                <p:cTn id="70" presetID="0" presetClass="path" presetSubtype="0" accel="50000" decel="50000" fill="hold" grpId="1" nodeType="withEffect">
                                  <p:stCondLst>
                                    <p:cond delay="400"/>
                                  </p:stCondLst>
                                  <p:childTnLst>
                                    <p:animMotion origin="layout" path="M 3.61111E-6 -4.02036E-6 C 0.00625 0.00209 0.01267 0.00417 0.02048 0.00324 C 0.0283 0.00232 0.02743 0.00255 0.04687 -0.00624 C 0.06632 -0.01503 0.10902 -0.03423 0.13663 -0.0488 C 0.16423 -0.06338 0.19461 -0.08558 0.21267 -0.09368 C 0.23073 -0.10178 0.23836 -0.09623 0.24514 -0.09692 " pathEditMode="relative" rAng="0" ptsTypes="aaaaaa">
                                      <p:cBhvr>
                                        <p:cTn id="71" dur="1000" fill="hold"/>
                                        <p:tgtEl>
                                          <p:spTgt spid="83"/>
                                        </p:tgtEl>
                                        <p:attrNameLst>
                                          <p:attrName>ppt_x</p:attrName>
                                          <p:attrName>ppt_y</p:attrName>
                                        </p:attrNameLst>
                                      </p:cBhvr>
                                      <p:rCtr x="123" y="-49"/>
                                    </p:animMotion>
                                  </p:childTnLst>
                                </p:cTn>
                              </p:par>
                              <p:par>
                                <p:cTn id="72" presetID="0" presetClass="path" presetSubtype="0" accel="50000" decel="50000" fill="hold" grpId="1" nodeType="withEffect">
                                  <p:stCondLst>
                                    <p:cond delay="600"/>
                                  </p:stCondLst>
                                  <p:childTnLst>
                                    <p:animMotion origin="layout" path="M 0.02136 -0.02082 L 0.20695 -0.28614 " pathEditMode="relative" rAng="0" ptsTypes="AA">
                                      <p:cBhvr>
                                        <p:cTn id="73" dur="1000" fill="hold"/>
                                        <p:tgtEl>
                                          <p:spTgt spid="84"/>
                                        </p:tgtEl>
                                        <p:attrNameLst>
                                          <p:attrName>ppt_x</p:attrName>
                                          <p:attrName>ppt_y</p:attrName>
                                        </p:attrNameLst>
                                      </p:cBhvr>
                                      <p:rCtr x="93" y="-133"/>
                                    </p:animMotion>
                                  </p:childTnLst>
                                </p:cTn>
                              </p:par>
                              <p:par>
                                <p:cTn id="74" presetID="0" presetClass="path" presetSubtype="0" accel="50000" decel="50000" fill="hold" grpId="1" nodeType="withEffect">
                                  <p:stCondLst>
                                    <p:cond delay="600"/>
                                  </p:stCondLst>
                                  <p:childTnLst>
                                    <p:animMotion origin="layout" path="M 0.00937 0.00278 C 0.01823 0.0037 0.02708 0.00463 0.03333 0.00116 C 0.03958 -0.00231 0.0158 0.02637 0.0467 -0.01804 C 0.0776 -0.06245 0.14826 -0.164 0.21892 -0.26532 " pathEditMode="relative" rAng="0" ptsTypes="aaaA">
                                      <p:cBhvr>
                                        <p:cTn id="75" dur="1000" fill="hold"/>
                                        <p:tgtEl>
                                          <p:spTgt spid="85"/>
                                        </p:tgtEl>
                                        <p:attrNameLst>
                                          <p:attrName>ppt_x</p:attrName>
                                          <p:attrName>ppt_y</p:attrName>
                                        </p:attrNameLst>
                                      </p:cBhvr>
                                      <p:rCtr x="105" y="-122"/>
                                    </p:animMotion>
                                  </p:childTnLst>
                                </p:cTn>
                              </p:par>
                              <p:par>
                                <p:cTn id="76" presetID="1" presetClass="entr" presetSubtype="0" fill="hold" nodeType="withEffect">
                                  <p:stCondLst>
                                    <p:cond delay="1500"/>
                                  </p:stCondLst>
                                  <p:childTnLst>
                                    <p:set>
                                      <p:cBhvr>
                                        <p:cTn id="77" dur="1" fill="hold">
                                          <p:stCondLst>
                                            <p:cond delay="0"/>
                                          </p:stCondLst>
                                        </p:cTn>
                                        <p:tgtEl>
                                          <p:spTgt spid="99"/>
                                        </p:tgtEl>
                                        <p:attrNameLst>
                                          <p:attrName>style.visibility</p:attrName>
                                        </p:attrNameLst>
                                      </p:cBhvr>
                                      <p:to>
                                        <p:strVal val="visible"/>
                                      </p:to>
                                    </p:set>
                                  </p:childTnLst>
                                </p:cTn>
                              </p:par>
                              <p:par>
                                <p:cTn id="78" presetID="42" presetClass="path" presetSubtype="0" accel="50000" decel="50000" fill="hold" grpId="2" nodeType="withEffect">
                                  <p:stCondLst>
                                    <p:cond delay="2000"/>
                                  </p:stCondLst>
                                  <p:childTnLst>
                                    <p:animMotion origin="layout" path="M 0.21059 -0.2873 L 0.21059 0.24543 " pathEditMode="relative" rAng="0" ptsTypes="AA">
                                      <p:cBhvr>
                                        <p:cTn id="79" dur="1000" fill="hold"/>
                                        <p:tgtEl>
                                          <p:spTgt spid="84"/>
                                        </p:tgtEl>
                                        <p:attrNameLst>
                                          <p:attrName>ppt_x</p:attrName>
                                          <p:attrName>ppt_y</p:attrName>
                                        </p:attrNameLst>
                                      </p:cBhvr>
                                      <p:rCtr x="0" y="266"/>
                                    </p:animMotion>
                                  </p:childTnLst>
                                </p:cTn>
                              </p:par>
                              <p:par>
                                <p:cTn id="80" presetID="8" presetClass="emph" presetSubtype="0" fill="hold" grpId="3" nodeType="withEffect">
                                  <p:stCondLst>
                                    <p:cond delay="2000"/>
                                  </p:stCondLst>
                                  <p:childTnLst>
                                    <p:animRot by="-86400000">
                                      <p:cBhvr>
                                        <p:cTn id="81" dur="1000" fill="hold"/>
                                        <p:tgtEl>
                                          <p:spTgt spid="84"/>
                                        </p:tgtEl>
                                        <p:attrNameLst>
                                          <p:attrName>r</p:attrName>
                                        </p:attrNameLst>
                                      </p:cBhvr>
                                    </p:animRot>
                                  </p:childTnLst>
                                </p:cTn>
                              </p:par>
                              <p:par>
                                <p:cTn id="82" presetID="42" presetClass="path" presetSubtype="0" accel="50000" decel="50000" fill="hold" grpId="2" nodeType="withEffect">
                                  <p:stCondLst>
                                    <p:cond delay="2000"/>
                                  </p:stCondLst>
                                  <p:childTnLst>
                                    <p:animMotion origin="layout" path="M 0.21892 -0.26532 L 0.21892 0.24543 " pathEditMode="relative" rAng="0" ptsTypes="AA">
                                      <p:cBhvr>
                                        <p:cTn id="83" dur="1000" fill="hold"/>
                                        <p:tgtEl>
                                          <p:spTgt spid="85"/>
                                        </p:tgtEl>
                                        <p:attrNameLst>
                                          <p:attrName>ppt_x</p:attrName>
                                          <p:attrName>ppt_y</p:attrName>
                                        </p:attrNameLst>
                                      </p:cBhvr>
                                      <p:rCtr x="0" y="255"/>
                                    </p:animMotion>
                                  </p:childTnLst>
                                </p:cTn>
                              </p:par>
                              <p:par>
                                <p:cTn id="84" presetID="8" presetClass="emph" presetSubtype="0" fill="hold" grpId="3" nodeType="withEffect">
                                  <p:stCondLst>
                                    <p:cond delay="2000"/>
                                  </p:stCondLst>
                                  <p:childTnLst>
                                    <p:animRot by="-86400000">
                                      <p:cBhvr>
                                        <p:cTn id="85" dur="1000" fill="hold"/>
                                        <p:tgtEl>
                                          <p:spTgt spid="85"/>
                                        </p:tgtEl>
                                        <p:attrNameLst>
                                          <p:attrName>r</p:attrName>
                                        </p:attrNameLst>
                                      </p:cBhvr>
                                    </p:animRot>
                                  </p:childTnLst>
                                </p:cTn>
                              </p:par>
                            </p:childTnLst>
                          </p:cTn>
                        </p:par>
                        <p:par>
                          <p:cTn id="86" fill="hold">
                            <p:stCondLst>
                              <p:cond delay="3000"/>
                            </p:stCondLst>
                            <p:childTnLst>
                              <p:par>
                                <p:cTn id="87" presetID="63" presetClass="path" presetSubtype="0" accel="50000" decel="50000" fill="hold" grpId="2" nodeType="afterEffect">
                                  <p:stCondLst>
                                    <p:cond delay="0"/>
                                  </p:stCondLst>
                                  <p:childTnLst>
                                    <p:animMotion origin="layout" path="M 0.33541 0.26764 L 0.51041 0.26764 " pathEditMode="relative" rAng="0" ptsTypes="AA">
                                      <p:cBhvr>
                                        <p:cTn id="88" dur="1000" fill="hold"/>
                                        <p:tgtEl>
                                          <p:spTgt spid="78"/>
                                        </p:tgtEl>
                                        <p:attrNameLst>
                                          <p:attrName>ppt_x</p:attrName>
                                          <p:attrName>ppt_y</p:attrName>
                                        </p:attrNameLst>
                                      </p:cBhvr>
                                      <p:rCtr x="87" y="0"/>
                                    </p:animMotion>
                                  </p:childTnLst>
                                </p:cTn>
                              </p:par>
                              <p:par>
                                <p:cTn id="89" presetID="10" presetClass="exit" presetSubtype="0" fill="hold" grpId="3" nodeType="withEffect">
                                  <p:stCondLst>
                                    <p:cond delay="500"/>
                                  </p:stCondLst>
                                  <p:childTnLst>
                                    <p:animEffect transition="out" filter="fade">
                                      <p:cBhvr>
                                        <p:cTn id="90" dur="1000"/>
                                        <p:tgtEl>
                                          <p:spTgt spid="78"/>
                                        </p:tgtEl>
                                      </p:cBhvr>
                                    </p:animEffect>
                                    <p:set>
                                      <p:cBhvr>
                                        <p:cTn id="91" dur="1" fill="hold">
                                          <p:stCondLst>
                                            <p:cond delay="999"/>
                                          </p:stCondLst>
                                        </p:cTn>
                                        <p:tgtEl>
                                          <p:spTgt spid="78"/>
                                        </p:tgtEl>
                                        <p:attrNameLst>
                                          <p:attrName>style.visibility</p:attrName>
                                        </p:attrNameLst>
                                      </p:cBhvr>
                                      <p:to>
                                        <p:strVal val="hidden"/>
                                      </p:to>
                                    </p:set>
                                  </p:childTnLst>
                                </p:cTn>
                              </p:par>
                              <p:par>
                                <p:cTn id="92" presetID="63" presetClass="path" presetSubtype="0" accel="50000" decel="50000" fill="hold" grpId="2" nodeType="withEffect">
                                  <p:stCondLst>
                                    <p:cond delay="500"/>
                                  </p:stCondLst>
                                  <p:childTnLst>
                                    <p:animMotion origin="layout" path="M 0.33611 0.26463 L 0.53541 0.26532 " pathEditMode="relative" rAng="0" ptsTypes="AA">
                                      <p:cBhvr>
                                        <p:cTn id="93" dur="1000" fill="hold"/>
                                        <p:tgtEl>
                                          <p:spTgt spid="79"/>
                                        </p:tgtEl>
                                        <p:attrNameLst>
                                          <p:attrName>ppt_x</p:attrName>
                                          <p:attrName>ppt_y</p:attrName>
                                        </p:attrNameLst>
                                      </p:cBhvr>
                                      <p:rCtr x="100" y="0"/>
                                    </p:animMotion>
                                  </p:childTnLst>
                                </p:cTn>
                              </p:par>
                              <p:par>
                                <p:cTn id="94" presetID="10" presetClass="exit" presetSubtype="0" fill="hold" grpId="3" nodeType="withEffect">
                                  <p:stCondLst>
                                    <p:cond delay="1000"/>
                                  </p:stCondLst>
                                  <p:childTnLst>
                                    <p:animEffect transition="out" filter="fade">
                                      <p:cBhvr>
                                        <p:cTn id="95" dur="1000"/>
                                        <p:tgtEl>
                                          <p:spTgt spid="79"/>
                                        </p:tgtEl>
                                      </p:cBhvr>
                                    </p:animEffect>
                                    <p:set>
                                      <p:cBhvr>
                                        <p:cTn id="96" dur="1" fill="hold">
                                          <p:stCondLst>
                                            <p:cond delay="999"/>
                                          </p:stCondLst>
                                        </p:cTn>
                                        <p:tgtEl>
                                          <p:spTgt spid="79"/>
                                        </p:tgtEl>
                                        <p:attrNameLst>
                                          <p:attrName>style.visibility</p:attrName>
                                        </p:attrNameLst>
                                      </p:cBhvr>
                                      <p:to>
                                        <p:strVal val="hidden"/>
                                      </p:to>
                                    </p:set>
                                  </p:childTnLst>
                                </p:cTn>
                              </p:par>
                              <p:par>
                                <p:cTn id="97" presetID="1" presetClass="exit" presetSubtype="0" fill="hold" nodeType="withEffect">
                                  <p:stCondLst>
                                    <p:cond delay="1500"/>
                                  </p:stCondLst>
                                  <p:childTnLst>
                                    <p:set>
                                      <p:cBhvr>
                                        <p:cTn id="98" dur="1" fill="hold">
                                          <p:stCondLst>
                                            <p:cond delay="0"/>
                                          </p:stCondLst>
                                        </p:cTn>
                                        <p:tgtEl>
                                          <p:spTgt spid="99"/>
                                        </p:tgtEl>
                                        <p:attrNameLst>
                                          <p:attrName>style.visibility</p:attrName>
                                        </p:attrNameLst>
                                      </p:cBhvr>
                                      <p:to>
                                        <p:strVal val="hidden"/>
                                      </p:to>
                                    </p:set>
                                  </p:childTnLst>
                                </p:cTn>
                              </p:par>
                              <p:par>
                                <p:cTn id="99" presetID="63" presetClass="path" presetSubtype="0" accel="50000" decel="50000" fill="hold" grpId="2" nodeType="withEffect">
                                  <p:stCondLst>
                                    <p:cond delay="1000"/>
                                  </p:stCondLst>
                                  <p:childTnLst>
                                    <p:animMotion origin="layout" path="M 0.27864 0.08142 L 0.51041 0.08304 " pathEditMode="relative" rAng="0" ptsTypes="AA">
                                      <p:cBhvr>
                                        <p:cTn id="100" dur="1000" fill="hold"/>
                                        <p:tgtEl>
                                          <p:spTgt spid="80"/>
                                        </p:tgtEl>
                                        <p:attrNameLst>
                                          <p:attrName>ppt_x</p:attrName>
                                          <p:attrName>ppt_y</p:attrName>
                                        </p:attrNameLst>
                                      </p:cBhvr>
                                      <p:rCtr x="116" y="1"/>
                                    </p:animMotion>
                                  </p:childTnLst>
                                </p:cTn>
                              </p:par>
                              <p:par>
                                <p:cTn id="101" presetID="10" presetClass="exit" presetSubtype="0" fill="hold" grpId="3" nodeType="withEffect">
                                  <p:stCondLst>
                                    <p:cond delay="1500"/>
                                  </p:stCondLst>
                                  <p:childTnLst>
                                    <p:animEffect transition="out" filter="fade">
                                      <p:cBhvr>
                                        <p:cTn id="102" dur="1000"/>
                                        <p:tgtEl>
                                          <p:spTgt spid="80"/>
                                        </p:tgtEl>
                                      </p:cBhvr>
                                    </p:animEffect>
                                    <p:set>
                                      <p:cBhvr>
                                        <p:cTn id="103" dur="1" fill="hold">
                                          <p:stCondLst>
                                            <p:cond delay="999"/>
                                          </p:stCondLst>
                                        </p:cTn>
                                        <p:tgtEl>
                                          <p:spTgt spid="80"/>
                                        </p:tgtEl>
                                        <p:attrNameLst>
                                          <p:attrName>style.visibility</p:attrName>
                                        </p:attrNameLst>
                                      </p:cBhvr>
                                      <p:to>
                                        <p:strVal val="hidden"/>
                                      </p:to>
                                    </p:set>
                                  </p:childTnLst>
                                </p:cTn>
                              </p:par>
                              <p:par>
                                <p:cTn id="104" presetID="63" presetClass="path" presetSubtype="0" accel="50000" decel="50000" fill="hold" grpId="2" nodeType="withEffect">
                                  <p:stCondLst>
                                    <p:cond delay="1500"/>
                                  </p:stCondLst>
                                  <p:childTnLst>
                                    <p:animMotion origin="layout" path="M 0.28437 0.08304 L 0.53541 0.08258 " pathEditMode="relative" rAng="0" ptsTypes="AA">
                                      <p:cBhvr>
                                        <p:cTn id="105" dur="1000" fill="hold"/>
                                        <p:tgtEl>
                                          <p:spTgt spid="81"/>
                                        </p:tgtEl>
                                        <p:attrNameLst>
                                          <p:attrName>ppt_x</p:attrName>
                                          <p:attrName>ppt_y</p:attrName>
                                        </p:attrNameLst>
                                      </p:cBhvr>
                                      <p:rCtr x="126" y="0"/>
                                    </p:animMotion>
                                  </p:childTnLst>
                                </p:cTn>
                              </p:par>
                              <p:par>
                                <p:cTn id="106" presetID="10" presetClass="exit" presetSubtype="0" fill="hold" grpId="3" nodeType="withEffect">
                                  <p:stCondLst>
                                    <p:cond delay="1900"/>
                                  </p:stCondLst>
                                  <p:childTnLst>
                                    <p:animEffect transition="out" filter="fade">
                                      <p:cBhvr>
                                        <p:cTn id="107" dur="1000"/>
                                        <p:tgtEl>
                                          <p:spTgt spid="81"/>
                                        </p:tgtEl>
                                      </p:cBhvr>
                                    </p:animEffect>
                                    <p:set>
                                      <p:cBhvr>
                                        <p:cTn id="108" dur="1" fill="hold">
                                          <p:stCondLst>
                                            <p:cond delay="999"/>
                                          </p:stCondLst>
                                        </p:cTn>
                                        <p:tgtEl>
                                          <p:spTgt spid="81"/>
                                        </p:tgtEl>
                                        <p:attrNameLst>
                                          <p:attrName>style.visibility</p:attrName>
                                        </p:attrNameLst>
                                      </p:cBhvr>
                                      <p:to>
                                        <p:strVal val="hidden"/>
                                      </p:to>
                                    </p:set>
                                  </p:childTnLst>
                                </p:cTn>
                              </p:par>
                              <p:par>
                                <p:cTn id="109" presetID="63" presetClass="path" presetSubtype="0" accel="50000" decel="50000" fill="hold" grpId="2" nodeType="withEffect">
                                  <p:stCondLst>
                                    <p:cond delay="2000"/>
                                  </p:stCondLst>
                                  <p:childTnLst>
                                    <p:animMotion origin="layout" path="M 0.24253 -0.09877 L 0.51041 -0.09877 " pathEditMode="relative" rAng="0" ptsTypes="AA">
                                      <p:cBhvr>
                                        <p:cTn id="110" dur="1000" fill="hold"/>
                                        <p:tgtEl>
                                          <p:spTgt spid="82"/>
                                        </p:tgtEl>
                                        <p:attrNameLst>
                                          <p:attrName>ppt_x</p:attrName>
                                          <p:attrName>ppt_y</p:attrName>
                                        </p:attrNameLst>
                                      </p:cBhvr>
                                      <p:rCtr x="134" y="0"/>
                                    </p:animMotion>
                                  </p:childTnLst>
                                </p:cTn>
                              </p:par>
                              <p:par>
                                <p:cTn id="111" presetID="10" presetClass="exit" presetSubtype="0" fill="hold" grpId="3" nodeType="withEffect">
                                  <p:stCondLst>
                                    <p:cond delay="2500"/>
                                  </p:stCondLst>
                                  <p:childTnLst>
                                    <p:animEffect transition="out" filter="fade">
                                      <p:cBhvr>
                                        <p:cTn id="112" dur="1000"/>
                                        <p:tgtEl>
                                          <p:spTgt spid="82"/>
                                        </p:tgtEl>
                                      </p:cBhvr>
                                    </p:animEffect>
                                    <p:set>
                                      <p:cBhvr>
                                        <p:cTn id="113" dur="1" fill="hold">
                                          <p:stCondLst>
                                            <p:cond delay="999"/>
                                          </p:stCondLst>
                                        </p:cTn>
                                        <p:tgtEl>
                                          <p:spTgt spid="82"/>
                                        </p:tgtEl>
                                        <p:attrNameLst>
                                          <p:attrName>style.visibility</p:attrName>
                                        </p:attrNameLst>
                                      </p:cBhvr>
                                      <p:to>
                                        <p:strVal val="hidden"/>
                                      </p:to>
                                    </p:set>
                                  </p:childTnLst>
                                </p:cTn>
                              </p:par>
                              <p:par>
                                <p:cTn id="114" presetID="63" presetClass="path" presetSubtype="0" accel="50000" decel="50000" fill="hold" grpId="2" nodeType="withEffect">
                                  <p:stCondLst>
                                    <p:cond delay="2500"/>
                                  </p:stCondLst>
                                  <p:childTnLst>
                                    <p:animMotion origin="layout" path="M 0.25277 -0.09877 L 0.53541 -0.09877 " pathEditMode="relative" rAng="0" ptsTypes="AA">
                                      <p:cBhvr>
                                        <p:cTn id="115" dur="1000" fill="hold"/>
                                        <p:tgtEl>
                                          <p:spTgt spid="83"/>
                                        </p:tgtEl>
                                        <p:attrNameLst>
                                          <p:attrName>ppt_x</p:attrName>
                                          <p:attrName>ppt_y</p:attrName>
                                        </p:attrNameLst>
                                      </p:cBhvr>
                                      <p:rCtr x="141" y="0"/>
                                    </p:animMotion>
                                  </p:childTnLst>
                                </p:cTn>
                              </p:par>
                              <p:par>
                                <p:cTn id="116" presetID="10" presetClass="exit" presetSubtype="0" fill="hold" grpId="3" nodeType="withEffect">
                                  <p:stCondLst>
                                    <p:cond delay="3000"/>
                                  </p:stCondLst>
                                  <p:childTnLst>
                                    <p:animEffect transition="out" filter="fade">
                                      <p:cBhvr>
                                        <p:cTn id="117" dur="1000"/>
                                        <p:tgtEl>
                                          <p:spTgt spid="83"/>
                                        </p:tgtEl>
                                      </p:cBhvr>
                                    </p:animEffect>
                                    <p:set>
                                      <p:cBhvr>
                                        <p:cTn id="118" dur="1" fill="hold">
                                          <p:stCondLst>
                                            <p:cond delay="999"/>
                                          </p:stCondLst>
                                        </p:cTn>
                                        <p:tgtEl>
                                          <p:spTgt spid="83"/>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4" presetClass="entr" presetSubtype="16" fill="hold" nodeType="clickEffect">
                                  <p:stCondLst>
                                    <p:cond delay="0"/>
                                  </p:stCondLst>
                                  <p:childTnLst>
                                    <p:set>
                                      <p:cBhvr>
                                        <p:cTn id="122" dur="1" fill="hold">
                                          <p:stCondLst>
                                            <p:cond delay="0"/>
                                          </p:stCondLst>
                                        </p:cTn>
                                        <p:tgtEl>
                                          <p:spTgt spid="48"/>
                                        </p:tgtEl>
                                        <p:attrNameLst>
                                          <p:attrName>style.visibility</p:attrName>
                                        </p:attrNameLst>
                                      </p:cBhvr>
                                      <p:to>
                                        <p:strVal val="visible"/>
                                      </p:to>
                                    </p:set>
                                    <p:animEffect transition="in" filter="box(in)">
                                      <p:cBhvr>
                                        <p:cTn id="123" dur="500"/>
                                        <p:tgtEl>
                                          <p:spTgt spid="48"/>
                                        </p:tgtEl>
                                      </p:cBhvr>
                                    </p:animEffect>
                                  </p:childTnLst>
                                </p:cTn>
                              </p:par>
                              <p:par>
                                <p:cTn id="124" presetID="3" presetClass="entr" presetSubtype="10" fill="hold" nodeType="withEffect">
                                  <p:stCondLst>
                                    <p:cond delay="0"/>
                                  </p:stCondLst>
                                  <p:childTnLst>
                                    <p:set>
                                      <p:cBhvr>
                                        <p:cTn id="125" dur="1" fill="hold">
                                          <p:stCondLst>
                                            <p:cond delay="0"/>
                                          </p:stCondLst>
                                        </p:cTn>
                                        <p:tgtEl>
                                          <p:spTgt spid="103"/>
                                        </p:tgtEl>
                                        <p:attrNameLst>
                                          <p:attrName>style.visibility</p:attrName>
                                        </p:attrNameLst>
                                      </p:cBhvr>
                                      <p:to>
                                        <p:strVal val="visible"/>
                                      </p:to>
                                    </p:set>
                                    <p:animEffect transition="in" filter="blinds(horizontal)">
                                      <p:cBhvr>
                                        <p:cTn id="126" dur="500"/>
                                        <p:tgtEl>
                                          <p:spTgt spid="103"/>
                                        </p:tgtEl>
                                      </p:cBhvr>
                                    </p:animEffect>
                                  </p:childTnLst>
                                </p:cTn>
                              </p:par>
                              <p:par>
                                <p:cTn id="127" presetID="0" presetClass="path" presetSubtype="0" accel="50000" decel="50000" fill="hold" grpId="4" nodeType="withEffect">
                                  <p:stCondLst>
                                    <p:cond delay="0"/>
                                  </p:stCondLst>
                                  <p:childTnLst>
                                    <p:animMotion origin="layout" path="M 0.00659 0.00116 C 0.02951 -0.03192 0.11319 -0.15174 0.14427 -0.19778 C 0.17534 -0.24381 0.18316 -0.26 0.19357 -0.27481 C 0.20399 -0.28961 0.20052 -0.28429 0.20694 -0.28614 C 0.21336 -0.28799 0.18142 -0.28614 0.23194 -0.28614 C 0.28246 -0.28614 0.45243 -0.28614 0.51041 -0.28614 " pathEditMode="relative" rAng="0" ptsTypes="aaaaaa">
                                      <p:cBhvr>
                                        <p:cTn id="128" dur="1500" fill="hold"/>
                                        <p:tgtEl>
                                          <p:spTgt spid="84"/>
                                        </p:tgtEl>
                                        <p:attrNameLst>
                                          <p:attrName>ppt_x</p:attrName>
                                          <p:attrName>ppt_y</p:attrName>
                                        </p:attrNameLst>
                                      </p:cBhvr>
                                      <p:rCtr x="252" y="-146"/>
                                    </p:animMotion>
                                  </p:childTnLst>
                                </p:cTn>
                              </p:par>
                              <p:par>
                                <p:cTn id="129" presetID="10" presetClass="exit" presetSubtype="0" fill="hold" grpId="5" nodeType="withEffect">
                                  <p:stCondLst>
                                    <p:cond delay="1000"/>
                                  </p:stCondLst>
                                  <p:childTnLst>
                                    <p:animEffect transition="out" filter="fade">
                                      <p:cBhvr>
                                        <p:cTn id="130" dur="1000"/>
                                        <p:tgtEl>
                                          <p:spTgt spid="84"/>
                                        </p:tgtEl>
                                      </p:cBhvr>
                                    </p:animEffect>
                                    <p:set>
                                      <p:cBhvr>
                                        <p:cTn id="131" dur="1" fill="hold">
                                          <p:stCondLst>
                                            <p:cond delay="999"/>
                                          </p:stCondLst>
                                        </p:cTn>
                                        <p:tgtEl>
                                          <p:spTgt spid="84"/>
                                        </p:tgtEl>
                                        <p:attrNameLst>
                                          <p:attrName>style.visibility</p:attrName>
                                        </p:attrNameLst>
                                      </p:cBhvr>
                                      <p:to>
                                        <p:strVal val="hidden"/>
                                      </p:to>
                                    </p:set>
                                  </p:childTnLst>
                                </p:cTn>
                              </p:par>
                              <p:par>
                                <p:cTn id="132" presetID="0" presetClass="path" presetSubtype="0" accel="50000" decel="50000" fill="hold" grpId="4" nodeType="withEffect">
                                  <p:stCondLst>
                                    <p:cond delay="500"/>
                                  </p:stCondLst>
                                  <p:childTnLst>
                                    <p:animMotion origin="layout" path="M 3.33333E-6 0.00625 C 0.01093 0.00717 0.02048 0.00787 0.02777 0.00463 C 0.03507 0.00139 0.02534 0.01226 0.0434 -0.01295 C 0.06146 -0.03817 0.10625 -0.10432 0.13611 -0.14619 C 0.16597 -0.18806 0.19896 -0.24219 0.22291 -0.26486 C 0.24687 -0.28753 0.22795 -0.2799 0.27951 -0.28267 C 0.33107 -0.28545 0.47986 -0.28221 0.53246 -0.28221 " pathEditMode="relative" rAng="0" ptsTypes="aaaaaaa">
                                      <p:cBhvr>
                                        <p:cTn id="133" dur="1500" fill="hold"/>
                                        <p:tgtEl>
                                          <p:spTgt spid="85"/>
                                        </p:tgtEl>
                                        <p:attrNameLst>
                                          <p:attrName>ppt_x</p:attrName>
                                          <p:attrName>ppt_y</p:attrName>
                                        </p:attrNameLst>
                                      </p:cBhvr>
                                      <p:rCtr x="266" y="-144"/>
                                    </p:animMotion>
                                  </p:childTnLst>
                                </p:cTn>
                              </p:par>
                              <p:par>
                                <p:cTn id="134" presetID="10" presetClass="exit" presetSubtype="0" fill="hold" grpId="5" nodeType="withEffect">
                                  <p:stCondLst>
                                    <p:cond delay="1500"/>
                                  </p:stCondLst>
                                  <p:childTnLst>
                                    <p:animEffect transition="out" filter="fade">
                                      <p:cBhvr>
                                        <p:cTn id="135" dur="1000"/>
                                        <p:tgtEl>
                                          <p:spTgt spid="85"/>
                                        </p:tgtEl>
                                      </p:cBhvr>
                                    </p:animEffect>
                                    <p:set>
                                      <p:cBhvr>
                                        <p:cTn id="136" dur="1" fill="hold">
                                          <p:stCondLst>
                                            <p:cond delay="999"/>
                                          </p:stCondLst>
                                        </p:cTn>
                                        <p:tgtEl>
                                          <p:spTgt spid="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4" grpId="1" animBg="1"/>
      <p:bldP spid="74" grpId="2" animBg="1"/>
      <p:bldP spid="75" grpId="0" animBg="1"/>
      <p:bldP spid="75" grpId="1" animBg="1"/>
      <p:bldP spid="75" grpId="2" animBg="1"/>
      <p:bldP spid="76" grpId="0" animBg="1"/>
      <p:bldP spid="76" grpId="1" animBg="1"/>
      <p:bldP spid="76" grpId="2" animBg="1"/>
      <p:bldP spid="77" grpId="0" animBg="1"/>
      <p:bldP spid="77" grpId="1" animBg="1"/>
      <p:bldP spid="77" grpId="2" animBg="1"/>
      <p:bldP spid="78" grpId="0" animBg="1"/>
      <p:bldP spid="78" grpId="1" animBg="1"/>
      <p:bldP spid="78" grpId="2" animBg="1"/>
      <p:bldP spid="78" grpId="3" animBg="1"/>
      <p:bldP spid="79" grpId="0" animBg="1"/>
      <p:bldP spid="79" grpId="1" animBg="1"/>
      <p:bldP spid="79" grpId="2" animBg="1"/>
      <p:bldP spid="79" grpId="3" animBg="1"/>
      <p:bldP spid="80" grpId="0" animBg="1"/>
      <p:bldP spid="80" grpId="1" animBg="1"/>
      <p:bldP spid="80" grpId="2" animBg="1"/>
      <p:bldP spid="80" grpId="3" animBg="1"/>
      <p:bldP spid="81" grpId="0" animBg="1"/>
      <p:bldP spid="81" grpId="1" animBg="1"/>
      <p:bldP spid="81" grpId="2" animBg="1"/>
      <p:bldP spid="81" grpId="3" animBg="1"/>
      <p:bldP spid="82" grpId="0" animBg="1"/>
      <p:bldP spid="82" grpId="1" animBg="1"/>
      <p:bldP spid="82" grpId="2" animBg="1"/>
      <p:bldP spid="82" grpId="3" animBg="1"/>
      <p:bldP spid="83" grpId="0" animBg="1"/>
      <p:bldP spid="83" grpId="1" animBg="1"/>
      <p:bldP spid="83" grpId="2" animBg="1"/>
      <p:bldP spid="83" grpId="3" animBg="1"/>
      <p:bldP spid="84" grpId="0" animBg="1"/>
      <p:bldP spid="84" grpId="1" animBg="1"/>
      <p:bldP spid="84" grpId="2" animBg="1"/>
      <p:bldP spid="84" grpId="3" animBg="1"/>
      <p:bldP spid="84" grpId="4" animBg="1"/>
      <p:bldP spid="84" grpId="5" animBg="1"/>
      <p:bldP spid="85" grpId="0" animBg="1"/>
      <p:bldP spid="85" grpId="1" animBg="1"/>
      <p:bldP spid="85" grpId="2" animBg="1"/>
      <p:bldP spid="85" grpId="3" animBg="1"/>
      <p:bldP spid="85" grpId="4" animBg="1"/>
      <p:bldP spid="85" grpId="5"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56887-20E4-1349-A56F-8B8F725D1DDF}"/>
              </a:ext>
            </a:extLst>
          </p:cNvPr>
          <p:cNvSpPr>
            <a:spLocks noGrp="1"/>
          </p:cNvSpPr>
          <p:nvPr>
            <p:ph type="title"/>
          </p:nvPr>
        </p:nvSpPr>
        <p:spPr/>
        <p:txBody>
          <a:bodyPr/>
          <a:lstStyle/>
          <a:p>
            <a:r>
              <a:rPr lang="en-US" dirty="0"/>
              <a:t>Trace of a real incast event</a:t>
            </a:r>
          </a:p>
        </p:txBody>
      </p:sp>
      <p:sp>
        <p:nvSpPr>
          <p:cNvPr id="3" name="Content Placeholder 2">
            <a:extLst>
              <a:ext uri="{FF2B5EF4-FFF2-40B4-BE49-F238E27FC236}">
                <a16:creationId xmlns:a16="http://schemas.microsoft.com/office/drawing/2014/main" id="{F7201F12-438B-4C4E-B63C-D15CDF9B3A9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F1B207A-A4D5-FA43-A393-F50B33184774}"/>
              </a:ext>
            </a:extLst>
          </p:cNvPr>
          <p:cNvPicPr>
            <a:picLocks noChangeAspect="1"/>
          </p:cNvPicPr>
          <p:nvPr/>
        </p:nvPicPr>
        <p:blipFill>
          <a:blip r:embed="rId2"/>
          <a:stretch>
            <a:fillRect/>
          </a:stretch>
        </p:blipFill>
        <p:spPr>
          <a:xfrm>
            <a:off x="562291" y="1827117"/>
            <a:ext cx="10200033" cy="4665758"/>
          </a:xfrm>
          <a:prstGeom prst="rect">
            <a:avLst/>
          </a:prstGeom>
        </p:spPr>
      </p:pic>
      <p:sp>
        <p:nvSpPr>
          <p:cNvPr id="5" name="TextBox 4">
            <a:extLst>
              <a:ext uri="{FF2B5EF4-FFF2-40B4-BE49-F238E27FC236}">
                <a16:creationId xmlns:a16="http://schemas.microsoft.com/office/drawing/2014/main" id="{A2521F3D-16E5-B148-A6E5-FD989D8C0236}"/>
              </a:ext>
            </a:extLst>
          </p:cNvPr>
          <p:cNvSpPr txBox="1"/>
          <p:nvPr/>
        </p:nvSpPr>
        <p:spPr>
          <a:xfrm>
            <a:off x="5889171" y="6176963"/>
            <a:ext cx="5740538" cy="461665"/>
          </a:xfrm>
          <a:prstGeom prst="rect">
            <a:avLst/>
          </a:prstGeom>
          <a:noFill/>
        </p:spPr>
        <p:txBody>
          <a:bodyPr wrap="square" rtlCol="0">
            <a:spAutoFit/>
          </a:bodyPr>
          <a:lstStyle/>
          <a:p>
            <a:pPr algn="l"/>
            <a:r>
              <a:rPr lang="en-US" sz="2400" dirty="0">
                <a:solidFill>
                  <a:srgbClr val="C00000"/>
                </a:solidFill>
                <a:latin typeface="Helvetica" pitchFamily="2" charset="0"/>
              </a:rPr>
              <a:t>One option: reduce RTO to mitigate this</a:t>
            </a:r>
          </a:p>
        </p:txBody>
      </p:sp>
    </p:spTree>
    <p:extLst>
      <p:ext uri="{BB962C8B-B14F-4D97-AF65-F5344CB8AC3E}">
        <p14:creationId xmlns:p14="http://schemas.microsoft.com/office/powerpoint/2010/main" val="18451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a:spLocks noGrp="1"/>
          </p:cNvSpPr>
          <p:nvPr>
            <p:ph idx="1"/>
          </p:nvPr>
        </p:nvSpPr>
        <p:spPr>
          <a:xfrm>
            <a:off x="2057400" y="5410200"/>
            <a:ext cx="8686800" cy="584201"/>
          </a:xfrm>
          <a:noFill/>
        </p:spPr>
        <p:txBody>
          <a:bodyPr/>
          <a:lstStyle/>
          <a:p>
            <a:r>
              <a:rPr lang="en-US" dirty="0">
                <a:latin typeface="Helvetica" pitchFamily="2" charset="0"/>
              </a:rPr>
              <a:t>Jittering switched off around 8:30 am.</a:t>
            </a:r>
          </a:p>
          <a:p>
            <a:pPr lvl="1"/>
            <a:endParaRPr lang="en-US" sz="2400" dirty="0">
              <a:latin typeface="Helvetica" pitchFamily="2" charset="0"/>
            </a:endParaRPr>
          </a:p>
          <a:p>
            <a:pPr lvl="1"/>
            <a:endParaRPr lang="en-US" sz="2400" dirty="0">
              <a:latin typeface="Helvetica" pitchFamily="2" charset="0"/>
            </a:endParaRPr>
          </a:p>
          <a:p>
            <a:pPr lvl="1"/>
            <a:endParaRPr lang="en-US" sz="2400" dirty="0">
              <a:latin typeface="Helvetica" pitchFamily="2" charset="0"/>
            </a:endParaRPr>
          </a:p>
          <a:p>
            <a:pPr lvl="1"/>
            <a:endParaRPr lang="en-US" sz="2400" dirty="0">
              <a:latin typeface="Helvetica" pitchFamily="2" charset="0"/>
            </a:endParaRPr>
          </a:p>
          <a:p>
            <a:pPr lvl="1"/>
            <a:endParaRPr lang="en-US" sz="2400" dirty="0">
              <a:latin typeface="Helvetica" pitchFamily="2" charset="0"/>
            </a:endParaRPr>
          </a:p>
          <a:p>
            <a:pPr lvl="1"/>
            <a:endParaRPr lang="en-US" sz="2400" dirty="0">
              <a:latin typeface="Helvetica" pitchFamily="2" charset="0"/>
            </a:endParaRPr>
          </a:p>
          <a:p>
            <a:pPr lvl="1"/>
            <a:endParaRPr lang="en-US" sz="2400" dirty="0">
              <a:latin typeface="Helvetica" pitchFamily="2" charset="0"/>
            </a:endParaRPr>
          </a:p>
          <a:p>
            <a:pPr lvl="1"/>
            <a:endParaRPr lang="en-US" sz="2400" dirty="0">
              <a:latin typeface="Helvetica" pitchFamily="2" charset="0"/>
            </a:endParaRPr>
          </a:p>
          <a:p>
            <a:pPr lvl="1"/>
            <a:endParaRPr lang="en-US" sz="2400" dirty="0">
              <a:latin typeface="Helvetica" pitchFamily="2" charset="0"/>
            </a:endParaRPr>
          </a:p>
          <a:p>
            <a:pPr lvl="1"/>
            <a:endParaRPr lang="en-US" sz="2400" dirty="0">
              <a:latin typeface="Helvetica" pitchFamily="2" charset="0"/>
            </a:endParaRPr>
          </a:p>
          <a:p>
            <a:pPr lvl="1">
              <a:buNone/>
            </a:pPr>
            <a:endParaRPr dirty="0">
              <a:latin typeface="Helvetica" pitchFamily="2" charset="0"/>
            </a:endParaRPr>
          </a:p>
        </p:txBody>
      </p:sp>
      <p:pic>
        <p:nvPicPr>
          <p:cNvPr id="10" name="Picture 292" descr="indexserve-jitter-labeled.pdf"/>
          <p:cNvPicPr>
            <a:picLocks noChangeAspect="1"/>
          </p:cNvPicPr>
          <p:nvPr/>
        </p:nvPicPr>
        <p:blipFill>
          <a:blip r:embed="rId4" cstate="print"/>
          <a:srcRect/>
          <a:stretch>
            <a:fillRect/>
          </a:stretch>
        </p:blipFill>
        <p:spPr bwMode="auto">
          <a:xfrm>
            <a:off x="2329218" y="1587500"/>
            <a:ext cx="7424383" cy="3810000"/>
          </a:xfrm>
          <a:prstGeom prst="rect">
            <a:avLst/>
          </a:prstGeom>
          <a:noFill/>
          <a:ln w="9525">
            <a:noFill/>
            <a:miter lim="800000"/>
            <a:headEnd/>
            <a:tailEnd/>
          </a:ln>
        </p:spPr>
      </p:pic>
      <p:sp>
        <p:nvSpPr>
          <p:cNvPr id="9" name="TextBox 8"/>
          <p:cNvSpPr txBox="1"/>
          <p:nvPr/>
        </p:nvSpPr>
        <p:spPr>
          <a:xfrm rot="16200000">
            <a:off x="-82033" y="2732157"/>
            <a:ext cx="4191000" cy="707886"/>
          </a:xfrm>
          <a:prstGeom prst="rect">
            <a:avLst/>
          </a:prstGeom>
          <a:noFill/>
        </p:spPr>
        <p:txBody>
          <a:bodyPr wrap="square" rtlCol="0">
            <a:spAutoFit/>
          </a:bodyPr>
          <a:lstStyle/>
          <a:p>
            <a:r>
              <a:rPr lang="en-US" sz="2000" b="1" dirty="0">
                <a:latin typeface="Helvetica" pitchFamily="2" charset="0"/>
              </a:rPr>
              <a:t>MLA Query Completion Time (ms)</a:t>
            </a:r>
          </a:p>
        </p:txBody>
      </p:sp>
      <p:sp>
        <p:nvSpPr>
          <p:cNvPr id="17" name="Oval 16"/>
          <p:cNvSpPr/>
          <p:nvPr/>
        </p:nvSpPr>
        <p:spPr>
          <a:xfrm>
            <a:off x="6934200" y="3810000"/>
            <a:ext cx="1676400" cy="1219200"/>
          </a:xfrm>
          <a:prstGeom prst="ellipse">
            <a:avLst/>
          </a:prstGeom>
          <a:solidFill>
            <a:schemeClr val="accent3">
              <a:lumMod val="20000"/>
              <a:lumOff val="80000"/>
              <a:alpha val="0"/>
            </a:schemeClr>
          </a:solidFill>
          <a:ln w="38100">
            <a:solidFill>
              <a:srgbClr val="0000CC"/>
            </a:solidFill>
          </a:ln>
          <a:effectLst>
            <a:innerShdw blurRad="114300">
              <a:prstClr val="black"/>
            </a:inn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11" name="Rounded Rectangle 10"/>
          <p:cNvSpPr/>
          <p:nvPr/>
        </p:nvSpPr>
        <p:spPr>
          <a:xfrm>
            <a:off x="1034143" y="5969000"/>
            <a:ext cx="9470571" cy="50800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solidFill>
                  <a:prstClr val="white"/>
                </a:solidFill>
                <a:latin typeface="Helvetica" pitchFamily="2" charset="0"/>
              </a:rPr>
              <a:t>Jittering trades off median for high percentiles</a:t>
            </a:r>
            <a:endParaRPr lang="en-US" sz="3200" i="1" dirty="0">
              <a:solidFill>
                <a:prstClr val="white"/>
              </a:solidFill>
              <a:latin typeface="Helvetica" pitchFamily="2" charset="0"/>
            </a:endParaRPr>
          </a:p>
        </p:txBody>
      </p:sp>
      <p:sp>
        <p:nvSpPr>
          <p:cNvPr id="12" name="Title 1"/>
          <p:cNvSpPr>
            <a:spLocks noGrp="1"/>
          </p:cNvSpPr>
          <p:nvPr>
            <p:ph type="title"/>
          </p:nvPr>
        </p:nvSpPr>
        <p:spPr>
          <a:xfrm>
            <a:off x="838200" y="365125"/>
            <a:ext cx="10515600" cy="1325563"/>
          </a:xfrm>
        </p:spPr>
        <p:txBody>
          <a:bodyPr/>
          <a:lstStyle/>
          <a:p>
            <a:r>
              <a:rPr lang="en-US" dirty="0">
                <a:latin typeface="Helvetica" pitchFamily="2" charset="0"/>
              </a:rPr>
              <a:t>Another option: Jittering to avoid sync</a:t>
            </a:r>
          </a:p>
        </p:txBody>
      </p:sp>
    </p:spTree>
    <p:custDataLst>
      <p:tags r:id="rId1"/>
    </p:custDataLst>
    <p:extLst>
      <p:ext uri="{BB962C8B-B14F-4D97-AF65-F5344CB8AC3E}">
        <p14:creationId xmlns:p14="http://schemas.microsoft.com/office/powerpoint/2010/main" val="4150398196"/>
      </p:ext>
    </p:extLst>
  </p:cSld>
  <p:clrMapOvr>
    <a:masterClrMapping/>
  </p:clrMapOvr>
  <p:transition spd="slow" advTm="40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7"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close up of a stool&#13;&#10;&#13;&#10;Description automatically generated">
            <a:extLst>
              <a:ext uri="{FF2B5EF4-FFF2-40B4-BE49-F238E27FC236}">
                <a16:creationId xmlns:a16="http://schemas.microsoft.com/office/drawing/2014/main" id="{442FD08F-E679-5A6B-5A4F-B776DBD04714}"/>
              </a:ext>
            </a:extLst>
          </p:cNvPr>
          <p:cNvPicPr>
            <a:picLocks noChangeAspect="1"/>
          </p:cNvPicPr>
          <p:nvPr/>
        </p:nvPicPr>
        <p:blipFill>
          <a:blip r:embed="rId2"/>
          <a:stretch>
            <a:fillRect/>
          </a:stretch>
        </p:blipFill>
        <p:spPr>
          <a:xfrm flipH="1">
            <a:off x="10525914" y="3995156"/>
            <a:ext cx="641562" cy="708028"/>
          </a:xfrm>
          <a:prstGeom prst="rect">
            <a:avLst/>
          </a:prstGeom>
        </p:spPr>
      </p:pic>
      <p:sp>
        <p:nvSpPr>
          <p:cNvPr id="2" name="Title 1">
            <a:extLst>
              <a:ext uri="{FF2B5EF4-FFF2-40B4-BE49-F238E27FC236}">
                <a16:creationId xmlns:a16="http://schemas.microsoft.com/office/drawing/2014/main" id="{5CFDDF49-21AF-EB4E-90B1-B6A3EB6D7A95}"/>
              </a:ext>
            </a:extLst>
          </p:cNvPr>
          <p:cNvSpPr>
            <a:spLocks noGrp="1"/>
          </p:cNvSpPr>
          <p:nvPr>
            <p:ph type="title"/>
          </p:nvPr>
        </p:nvSpPr>
        <p:spPr>
          <a:xfrm>
            <a:off x="838200" y="365125"/>
            <a:ext cx="11353800" cy="1325563"/>
          </a:xfrm>
        </p:spPr>
        <p:txBody>
          <a:bodyPr/>
          <a:lstStyle/>
          <a:p>
            <a:r>
              <a:rPr lang="en-US" dirty="0"/>
              <a:t>(2) </a:t>
            </a:r>
            <a:r>
              <a:rPr lang="en-US" dirty="0">
                <a:solidFill>
                  <a:srgbClr val="C00000"/>
                </a:solidFill>
              </a:rPr>
              <a:t>Head of line blocking:</a:t>
            </a:r>
            <a:r>
              <a:rPr lang="en-US" dirty="0"/>
              <a:t> Queue buildup</a:t>
            </a:r>
            <a:endParaRPr lang="en-US" dirty="0">
              <a:solidFill>
                <a:srgbClr val="C00000"/>
              </a:solidFill>
            </a:endParaRPr>
          </a:p>
        </p:txBody>
      </p:sp>
      <p:sp>
        <p:nvSpPr>
          <p:cNvPr id="3" name="Content Placeholder 2">
            <a:extLst>
              <a:ext uri="{FF2B5EF4-FFF2-40B4-BE49-F238E27FC236}">
                <a16:creationId xmlns:a16="http://schemas.microsoft.com/office/drawing/2014/main" id="{F01C00DD-A444-4445-99E9-20762205323D}"/>
              </a:ext>
            </a:extLst>
          </p:cNvPr>
          <p:cNvSpPr>
            <a:spLocks noGrp="1"/>
          </p:cNvSpPr>
          <p:nvPr>
            <p:ph idx="1"/>
          </p:nvPr>
        </p:nvSpPr>
        <p:spPr>
          <a:xfrm>
            <a:off x="838199" y="1825624"/>
            <a:ext cx="10797209" cy="4865768"/>
          </a:xfrm>
        </p:spPr>
        <p:txBody>
          <a:bodyPr>
            <a:normAutofit/>
          </a:bodyPr>
          <a:lstStyle/>
          <a:p>
            <a:endParaRPr lang="en-US" dirty="0"/>
          </a:p>
          <a:p>
            <a:endParaRPr lang="en-US" dirty="0"/>
          </a:p>
          <a:p>
            <a:endParaRPr lang="en-US" dirty="0"/>
          </a:p>
          <a:p>
            <a:endParaRPr lang="en-US" dirty="0"/>
          </a:p>
          <a:p>
            <a:pPr marL="0" indent="0">
              <a:buNone/>
            </a:pPr>
            <a:endParaRPr lang="en-US" dirty="0"/>
          </a:p>
          <a:p>
            <a:r>
              <a:rPr lang="en-US" dirty="0"/>
              <a:t>Resource contention occurs in the </a:t>
            </a:r>
            <a:r>
              <a:rPr lang="en-US" dirty="0">
                <a:solidFill>
                  <a:srgbClr val="C00000"/>
                </a:solidFill>
              </a:rPr>
              <a:t>core </a:t>
            </a:r>
            <a:r>
              <a:rPr lang="en-US" dirty="0"/>
              <a:t>of the network</a:t>
            </a:r>
          </a:p>
          <a:p>
            <a:r>
              <a:rPr lang="en-US" dirty="0"/>
              <a:t>Congestion control will react, but may be too little &amp; too late:</a:t>
            </a:r>
          </a:p>
          <a:p>
            <a:pPr lvl="1"/>
            <a:r>
              <a:rPr lang="en-US" dirty="0"/>
              <a:t>Congestion control can’t prevent packet drops “now”</a:t>
            </a:r>
          </a:p>
          <a:p>
            <a:pPr lvl="1"/>
            <a:r>
              <a:rPr lang="en-US" dirty="0"/>
              <a:t>Congestion control won’t prevent high-sending-rate flows from inflicting large delays or recurring drops</a:t>
            </a:r>
          </a:p>
        </p:txBody>
      </p:sp>
      <p:pic>
        <p:nvPicPr>
          <p:cNvPr id="4" name="Picture 19" descr="Router Clip Art">
            <a:extLst>
              <a:ext uri="{FF2B5EF4-FFF2-40B4-BE49-F238E27FC236}">
                <a16:creationId xmlns:a16="http://schemas.microsoft.com/office/drawing/2014/main" id="{E5C56482-7A69-034F-8602-1CC508401F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3732" y="2651917"/>
            <a:ext cx="1648691"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4B00D4E8-7DDC-9846-8FF8-91CB94E5292D}"/>
              </a:ext>
            </a:extLst>
          </p:cNvPr>
          <p:cNvGrpSpPr/>
          <p:nvPr/>
        </p:nvGrpSpPr>
        <p:grpSpPr>
          <a:xfrm>
            <a:off x="7566866" y="2004685"/>
            <a:ext cx="1694190" cy="379750"/>
            <a:chOff x="7779380" y="719528"/>
            <a:chExt cx="1694190" cy="379750"/>
          </a:xfrm>
        </p:grpSpPr>
        <p:cxnSp>
          <p:nvCxnSpPr>
            <p:cNvPr id="6" name="Straight Connector 5">
              <a:extLst>
                <a:ext uri="{FF2B5EF4-FFF2-40B4-BE49-F238E27FC236}">
                  <a16:creationId xmlns:a16="http://schemas.microsoft.com/office/drawing/2014/main" id="{34EE9E37-5855-5F49-925F-E067C7F64518}"/>
                </a:ext>
              </a:extLst>
            </p:cNvPr>
            <p:cNvCxnSpPr/>
            <p:nvPr/>
          </p:nvCxnSpPr>
          <p:spPr>
            <a:xfrm>
              <a:off x="7779380" y="719528"/>
              <a:ext cx="169419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1E4D2F7-A8D3-9142-9B1E-653C184D85F4}"/>
                </a:ext>
              </a:extLst>
            </p:cNvPr>
            <p:cNvCxnSpPr/>
            <p:nvPr/>
          </p:nvCxnSpPr>
          <p:spPr>
            <a:xfrm>
              <a:off x="7779380" y="1096780"/>
              <a:ext cx="169419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DEEDF4C-4029-4641-B27C-6A0C668C86B0}"/>
                </a:ext>
              </a:extLst>
            </p:cNvPr>
            <p:cNvCxnSpPr>
              <a:cxnSpLocks/>
            </p:cNvCxnSpPr>
            <p:nvPr/>
          </p:nvCxnSpPr>
          <p:spPr>
            <a:xfrm flipV="1">
              <a:off x="7779380" y="719528"/>
              <a:ext cx="0" cy="37975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Rounded Rectangle 8">
            <a:extLst>
              <a:ext uri="{FF2B5EF4-FFF2-40B4-BE49-F238E27FC236}">
                <a16:creationId xmlns:a16="http://schemas.microsoft.com/office/drawing/2014/main" id="{761EA896-CD11-6145-9B38-7E60800EE094}"/>
              </a:ext>
            </a:extLst>
          </p:cNvPr>
          <p:cNvSpPr/>
          <p:nvPr/>
        </p:nvSpPr>
        <p:spPr>
          <a:xfrm>
            <a:off x="8988655" y="2033673"/>
            <a:ext cx="272401" cy="316949"/>
          </a:xfrm>
          <a:prstGeom prst="roundRect">
            <a:avLst/>
          </a:prstGeom>
          <a:solidFill>
            <a:schemeClr val="accent6">
              <a:lumMod val="60000"/>
              <a:lumOff val="40000"/>
            </a:schemeClr>
          </a:solidFill>
          <a:ln w="25400">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E6BC4F4F-9460-E84D-9B85-8B8D9C0084E3}"/>
              </a:ext>
            </a:extLst>
          </p:cNvPr>
          <p:cNvSpPr/>
          <p:nvPr/>
        </p:nvSpPr>
        <p:spPr>
          <a:xfrm>
            <a:off x="8709790" y="2035955"/>
            <a:ext cx="272401" cy="316949"/>
          </a:xfrm>
          <a:prstGeom prst="roundRect">
            <a:avLst/>
          </a:prstGeom>
          <a:solidFill>
            <a:schemeClr val="accent6">
              <a:lumMod val="60000"/>
              <a:lumOff val="40000"/>
            </a:schemeClr>
          </a:solidFill>
          <a:ln w="25400">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D38D772C-D62A-074F-A136-CFC6D8AD458E}"/>
              </a:ext>
            </a:extLst>
          </p:cNvPr>
          <p:cNvSpPr/>
          <p:nvPr/>
        </p:nvSpPr>
        <p:spPr>
          <a:xfrm>
            <a:off x="8430925" y="2037506"/>
            <a:ext cx="272401" cy="316949"/>
          </a:xfrm>
          <a:prstGeom prst="roundRect">
            <a:avLst/>
          </a:prstGeom>
          <a:solidFill>
            <a:schemeClr val="accent6">
              <a:lumMod val="60000"/>
              <a:lumOff val="40000"/>
            </a:schemeClr>
          </a:solidFill>
          <a:ln w="25400">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75825DE7-0478-FE4B-A7AE-43508DE84596}"/>
              </a:ext>
            </a:extLst>
          </p:cNvPr>
          <p:cNvSpPr/>
          <p:nvPr/>
        </p:nvSpPr>
        <p:spPr>
          <a:xfrm>
            <a:off x="8152060" y="2039788"/>
            <a:ext cx="272401" cy="316949"/>
          </a:xfrm>
          <a:prstGeom prst="roundRect">
            <a:avLst/>
          </a:prstGeom>
          <a:solidFill>
            <a:schemeClr val="accent6">
              <a:lumMod val="60000"/>
              <a:lumOff val="40000"/>
            </a:schemeClr>
          </a:solidFill>
          <a:ln w="25400">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5C80C2B5-5A4B-764C-A02D-761B9409EC13}"/>
              </a:ext>
            </a:extLst>
          </p:cNvPr>
          <p:cNvSpPr/>
          <p:nvPr/>
        </p:nvSpPr>
        <p:spPr>
          <a:xfrm>
            <a:off x="7879659" y="2033975"/>
            <a:ext cx="272401" cy="316949"/>
          </a:xfrm>
          <a:prstGeom prst="roundRect">
            <a:avLst/>
          </a:prstGeom>
          <a:solidFill>
            <a:schemeClr val="accent5"/>
          </a:solidFill>
          <a:ln w="25400">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3E708552-FCEE-A24F-8C25-43944B062682}"/>
              </a:ext>
            </a:extLst>
          </p:cNvPr>
          <p:cNvSpPr/>
          <p:nvPr/>
        </p:nvSpPr>
        <p:spPr>
          <a:xfrm>
            <a:off x="7600794" y="2036257"/>
            <a:ext cx="272401" cy="316949"/>
          </a:xfrm>
          <a:prstGeom prst="roundRect">
            <a:avLst/>
          </a:prstGeom>
          <a:solidFill>
            <a:schemeClr val="accent6">
              <a:lumMod val="60000"/>
              <a:lumOff val="40000"/>
            </a:schemeClr>
          </a:solidFill>
          <a:ln w="25400">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D8AF424B-0563-9040-8F6B-8E5ACB9B9505}"/>
              </a:ext>
            </a:extLst>
          </p:cNvPr>
          <p:cNvSpPr/>
          <p:nvPr/>
        </p:nvSpPr>
        <p:spPr>
          <a:xfrm>
            <a:off x="6357531" y="1989701"/>
            <a:ext cx="272401" cy="316949"/>
          </a:xfrm>
          <a:prstGeom prst="roundRect">
            <a:avLst/>
          </a:prstGeom>
          <a:solidFill>
            <a:schemeClr val="accent5"/>
          </a:solidFill>
          <a:ln w="25400">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9ACED857-A51C-9447-A451-CC1B7CFEC20C}"/>
              </a:ext>
            </a:extLst>
          </p:cNvPr>
          <p:cNvSpPr/>
          <p:nvPr/>
        </p:nvSpPr>
        <p:spPr>
          <a:xfrm>
            <a:off x="6255330" y="2111759"/>
            <a:ext cx="272401" cy="316949"/>
          </a:xfrm>
          <a:prstGeom prst="roundRect">
            <a:avLst/>
          </a:prstGeom>
          <a:solidFill>
            <a:schemeClr val="accent5"/>
          </a:solidFill>
          <a:ln w="25400">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E7BF0799-E60D-DB48-B09C-B38C81AF8568}"/>
              </a:ext>
            </a:extLst>
          </p:cNvPr>
          <p:cNvSpPr/>
          <p:nvPr/>
        </p:nvSpPr>
        <p:spPr>
          <a:xfrm>
            <a:off x="6143287" y="2219107"/>
            <a:ext cx="272401" cy="316949"/>
          </a:xfrm>
          <a:prstGeom prst="roundRect">
            <a:avLst/>
          </a:prstGeom>
          <a:solidFill>
            <a:schemeClr val="accent5"/>
          </a:solidFill>
          <a:ln w="25400">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5" descr="ANd9GcTXHm9XcH9T0I0EOJrLBOGANosV-xO3mlldiVZue4LYNHmLIOt0">
            <a:extLst>
              <a:ext uri="{FF2B5EF4-FFF2-40B4-BE49-F238E27FC236}">
                <a16:creationId xmlns:a16="http://schemas.microsoft.com/office/drawing/2014/main" id="{EB6C8660-78D7-F142-9B09-797FF89F7C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798" y="2806445"/>
            <a:ext cx="12192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Nd9GcTXHm9XcH9T0I0EOJrLBOGANosV-xO3mlldiVZue4LYNHmLIOt0">
            <a:extLst>
              <a:ext uri="{FF2B5EF4-FFF2-40B4-BE49-F238E27FC236}">
                <a16:creationId xmlns:a16="http://schemas.microsoft.com/office/drawing/2014/main" id="{3DE6F6A7-9F8C-C145-8E32-0FB579A0C0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0944" y="2109741"/>
            <a:ext cx="12192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a:extLst>
              <a:ext uri="{FF2B5EF4-FFF2-40B4-BE49-F238E27FC236}">
                <a16:creationId xmlns:a16="http://schemas.microsoft.com/office/drawing/2014/main" id="{91D1F1D4-79EC-B64E-9D0F-F8E193377420}"/>
              </a:ext>
            </a:extLst>
          </p:cNvPr>
          <p:cNvCxnSpPr>
            <a:cxnSpLocks/>
          </p:cNvCxnSpPr>
          <p:nvPr/>
        </p:nvCxnSpPr>
        <p:spPr>
          <a:xfrm>
            <a:off x="4254237" y="2822191"/>
            <a:ext cx="2163619" cy="25211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C299A45-3104-1C47-9C35-D455B0CAF05A}"/>
              </a:ext>
            </a:extLst>
          </p:cNvPr>
          <p:cNvCxnSpPr>
            <a:cxnSpLocks/>
          </p:cNvCxnSpPr>
          <p:nvPr/>
        </p:nvCxnSpPr>
        <p:spPr>
          <a:xfrm flipV="1">
            <a:off x="2778773" y="3553191"/>
            <a:ext cx="3516793" cy="20366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1D257B5-E74A-D147-89D1-FA1825E6C37A}"/>
              </a:ext>
            </a:extLst>
          </p:cNvPr>
          <p:cNvCxnSpPr>
            <a:cxnSpLocks/>
          </p:cNvCxnSpPr>
          <p:nvPr/>
        </p:nvCxnSpPr>
        <p:spPr>
          <a:xfrm>
            <a:off x="8508576" y="3279086"/>
            <a:ext cx="2225685"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E3E90D9-C310-2046-A1BA-0FCA1C55F18E}"/>
              </a:ext>
            </a:extLst>
          </p:cNvPr>
          <p:cNvSpPr txBox="1"/>
          <p:nvPr/>
        </p:nvSpPr>
        <p:spPr>
          <a:xfrm>
            <a:off x="2060024" y="1462966"/>
            <a:ext cx="2676940" cy="646331"/>
          </a:xfrm>
          <a:prstGeom prst="rect">
            <a:avLst/>
          </a:prstGeom>
          <a:noFill/>
        </p:spPr>
        <p:txBody>
          <a:bodyPr wrap="square" rtlCol="0">
            <a:spAutoFit/>
          </a:bodyPr>
          <a:lstStyle/>
          <a:p>
            <a:pPr algn="l"/>
            <a:r>
              <a:rPr lang="en-US" dirty="0">
                <a:latin typeface="Helvetica" pitchFamily="2" charset="0"/>
              </a:rPr>
              <a:t>Mouse flow: Requires low latency</a:t>
            </a:r>
          </a:p>
        </p:txBody>
      </p:sp>
      <p:sp>
        <p:nvSpPr>
          <p:cNvPr id="27" name="TextBox 26">
            <a:extLst>
              <a:ext uri="{FF2B5EF4-FFF2-40B4-BE49-F238E27FC236}">
                <a16:creationId xmlns:a16="http://schemas.microsoft.com/office/drawing/2014/main" id="{9182D8F1-368C-CD4C-8873-2587A47CD465}"/>
              </a:ext>
            </a:extLst>
          </p:cNvPr>
          <p:cNvSpPr txBox="1"/>
          <p:nvPr/>
        </p:nvSpPr>
        <p:spPr>
          <a:xfrm>
            <a:off x="317811" y="2139841"/>
            <a:ext cx="2676940" cy="646331"/>
          </a:xfrm>
          <a:prstGeom prst="rect">
            <a:avLst/>
          </a:prstGeom>
          <a:noFill/>
        </p:spPr>
        <p:txBody>
          <a:bodyPr wrap="square" rtlCol="0">
            <a:spAutoFit/>
          </a:bodyPr>
          <a:lstStyle/>
          <a:p>
            <a:pPr algn="l"/>
            <a:r>
              <a:rPr lang="en-US" dirty="0">
                <a:latin typeface="Helvetica" pitchFamily="2" charset="0"/>
              </a:rPr>
              <a:t>Elephant flow: Requires high throughput</a:t>
            </a:r>
          </a:p>
        </p:txBody>
      </p:sp>
      <p:sp>
        <p:nvSpPr>
          <p:cNvPr id="28" name="Rounded Rectangle 27">
            <a:extLst>
              <a:ext uri="{FF2B5EF4-FFF2-40B4-BE49-F238E27FC236}">
                <a16:creationId xmlns:a16="http://schemas.microsoft.com/office/drawing/2014/main" id="{DB68CEA9-4CC8-1843-A218-717805074CB1}"/>
              </a:ext>
            </a:extLst>
          </p:cNvPr>
          <p:cNvSpPr/>
          <p:nvPr/>
        </p:nvSpPr>
        <p:spPr>
          <a:xfrm>
            <a:off x="3968167" y="1820727"/>
            <a:ext cx="272401" cy="316949"/>
          </a:xfrm>
          <a:prstGeom prst="roundRect">
            <a:avLst/>
          </a:prstGeom>
          <a:solidFill>
            <a:schemeClr val="accent5"/>
          </a:solidFill>
          <a:ln w="25400">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110C8A38-025B-F341-A8FB-A4CE0754808D}"/>
              </a:ext>
            </a:extLst>
          </p:cNvPr>
          <p:cNvSpPr/>
          <p:nvPr/>
        </p:nvSpPr>
        <p:spPr>
          <a:xfrm>
            <a:off x="2394597" y="2511088"/>
            <a:ext cx="272401" cy="316949"/>
          </a:xfrm>
          <a:prstGeom prst="roundRect">
            <a:avLst/>
          </a:prstGeom>
          <a:solidFill>
            <a:schemeClr val="accent6">
              <a:lumMod val="60000"/>
              <a:lumOff val="40000"/>
            </a:schemeClr>
          </a:solidFill>
          <a:ln w="25400">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4771F7D-A3C3-4349-8724-DD54EDCFB25D}"/>
              </a:ext>
            </a:extLst>
          </p:cNvPr>
          <p:cNvSpPr txBox="1"/>
          <p:nvPr/>
        </p:nvSpPr>
        <p:spPr>
          <a:xfrm>
            <a:off x="8142423" y="1375405"/>
            <a:ext cx="1268896" cy="369332"/>
          </a:xfrm>
          <a:prstGeom prst="rect">
            <a:avLst/>
          </a:prstGeom>
          <a:noFill/>
        </p:spPr>
        <p:txBody>
          <a:bodyPr wrap="square" rtlCol="0">
            <a:spAutoFit/>
          </a:bodyPr>
          <a:lstStyle/>
          <a:p>
            <a:pPr algn="l"/>
            <a:r>
              <a:rPr lang="en-US" dirty="0">
                <a:latin typeface="Helvetica" pitchFamily="2" charset="0"/>
              </a:rPr>
              <a:t>High delay</a:t>
            </a:r>
          </a:p>
        </p:txBody>
      </p:sp>
      <p:cxnSp>
        <p:nvCxnSpPr>
          <p:cNvPr id="32" name="Straight Arrow Connector 31">
            <a:extLst>
              <a:ext uri="{FF2B5EF4-FFF2-40B4-BE49-F238E27FC236}">
                <a16:creationId xmlns:a16="http://schemas.microsoft.com/office/drawing/2014/main" id="{BD9E70B2-56D5-4E43-ADA4-9EA373181F93}"/>
              </a:ext>
            </a:extLst>
          </p:cNvPr>
          <p:cNvCxnSpPr>
            <a:cxnSpLocks/>
          </p:cNvCxnSpPr>
          <p:nvPr/>
        </p:nvCxnSpPr>
        <p:spPr>
          <a:xfrm flipV="1">
            <a:off x="8152060" y="1824668"/>
            <a:ext cx="1070863" cy="956"/>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48AEF91-357A-8A4A-A8C0-AD93369313BA}"/>
              </a:ext>
            </a:extLst>
          </p:cNvPr>
          <p:cNvSpPr txBox="1"/>
          <p:nvPr/>
        </p:nvSpPr>
        <p:spPr>
          <a:xfrm>
            <a:off x="5707580" y="1529393"/>
            <a:ext cx="1595753" cy="369332"/>
          </a:xfrm>
          <a:prstGeom prst="rect">
            <a:avLst/>
          </a:prstGeom>
          <a:noFill/>
        </p:spPr>
        <p:txBody>
          <a:bodyPr wrap="square" rtlCol="0">
            <a:spAutoFit/>
          </a:bodyPr>
          <a:lstStyle/>
          <a:p>
            <a:pPr algn="l"/>
            <a:r>
              <a:rPr lang="en-US" dirty="0">
                <a:latin typeface="Helvetica" pitchFamily="2" charset="0"/>
              </a:rPr>
              <a:t>Packet drops</a:t>
            </a:r>
          </a:p>
        </p:txBody>
      </p:sp>
      <p:sp>
        <p:nvSpPr>
          <p:cNvPr id="35" name="TextBox 34">
            <a:extLst>
              <a:ext uri="{FF2B5EF4-FFF2-40B4-BE49-F238E27FC236}">
                <a16:creationId xmlns:a16="http://schemas.microsoft.com/office/drawing/2014/main" id="{579F1EB8-16A7-6543-8393-A5E577048EBC}"/>
              </a:ext>
            </a:extLst>
          </p:cNvPr>
          <p:cNvSpPr txBox="1"/>
          <p:nvPr/>
        </p:nvSpPr>
        <p:spPr>
          <a:xfrm>
            <a:off x="7667563" y="2377581"/>
            <a:ext cx="1555360" cy="400110"/>
          </a:xfrm>
          <a:prstGeom prst="rect">
            <a:avLst/>
          </a:prstGeom>
          <a:noFill/>
        </p:spPr>
        <p:txBody>
          <a:bodyPr wrap="square" rtlCol="0">
            <a:spAutoFit/>
          </a:bodyPr>
          <a:lstStyle/>
          <a:p>
            <a:pPr algn="l"/>
            <a:r>
              <a:rPr lang="en-US" sz="2000" dirty="0">
                <a:latin typeface="Helvetica" pitchFamily="2" charset="0"/>
              </a:rPr>
              <a:t>FIFO queue</a:t>
            </a:r>
          </a:p>
        </p:txBody>
      </p:sp>
      <p:sp>
        <p:nvSpPr>
          <p:cNvPr id="22" name="TextBox 21">
            <a:extLst>
              <a:ext uri="{FF2B5EF4-FFF2-40B4-BE49-F238E27FC236}">
                <a16:creationId xmlns:a16="http://schemas.microsoft.com/office/drawing/2014/main" id="{44903195-463C-9F59-20CA-AC565A08DBAE}"/>
              </a:ext>
            </a:extLst>
          </p:cNvPr>
          <p:cNvSpPr txBox="1"/>
          <p:nvPr/>
        </p:nvSpPr>
        <p:spPr>
          <a:xfrm>
            <a:off x="8424461" y="3480006"/>
            <a:ext cx="4010896" cy="461665"/>
          </a:xfrm>
          <a:prstGeom prst="rect">
            <a:avLst/>
          </a:prstGeom>
          <a:noFill/>
        </p:spPr>
        <p:txBody>
          <a:bodyPr wrap="square" rtlCol="0">
            <a:spAutoFit/>
          </a:bodyPr>
          <a:lstStyle/>
          <a:p>
            <a:pPr algn="l"/>
            <a:r>
              <a:rPr lang="en-US" sz="2400" dirty="0">
                <a:solidFill>
                  <a:srgbClr val="C00000"/>
                </a:solidFill>
                <a:latin typeface="Helvetica" pitchFamily="2" charset="0"/>
              </a:rPr>
              <a:t>Head of the line blocking</a:t>
            </a:r>
          </a:p>
        </p:txBody>
      </p:sp>
      <p:pic>
        <p:nvPicPr>
          <p:cNvPr id="25" name="Picture 24" descr="A shopping cart full of candy&#10;&#10;Description automatically generated with medium confidence">
            <a:extLst>
              <a:ext uri="{FF2B5EF4-FFF2-40B4-BE49-F238E27FC236}">
                <a16:creationId xmlns:a16="http://schemas.microsoft.com/office/drawing/2014/main" id="{F4B89A07-9302-9D0B-EAFE-9E02979752A2}"/>
              </a:ext>
            </a:extLst>
          </p:cNvPr>
          <p:cNvPicPr>
            <a:picLocks noChangeAspect="1"/>
          </p:cNvPicPr>
          <p:nvPr/>
        </p:nvPicPr>
        <p:blipFill>
          <a:blip r:embed="rId5"/>
          <a:stretch>
            <a:fillRect/>
          </a:stretch>
        </p:blipFill>
        <p:spPr>
          <a:xfrm>
            <a:off x="10993846" y="4153559"/>
            <a:ext cx="641562" cy="604594"/>
          </a:xfrm>
          <a:prstGeom prst="rect">
            <a:avLst/>
          </a:prstGeom>
        </p:spPr>
      </p:pic>
      <p:pic>
        <p:nvPicPr>
          <p:cNvPr id="33" name="Picture 32" descr="A close up of a stool&#13;&#10;&#13;&#10;Description automatically generated">
            <a:extLst>
              <a:ext uri="{FF2B5EF4-FFF2-40B4-BE49-F238E27FC236}">
                <a16:creationId xmlns:a16="http://schemas.microsoft.com/office/drawing/2014/main" id="{AA2296E8-5DC2-1D80-87A5-D59A5793C0CD}"/>
              </a:ext>
            </a:extLst>
          </p:cNvPr>
          <p:cNvPicPr>
            <a:picLocks noChangeAspect="1"/>
          </p:cNvPicPr>
          <p:nvPr/>
        </p:nvPicPr>
        <p:blipFill>
          <a:blip r:embed="rId2"/>
          <a:stretch>
            <a:fillRect/>
          </a:stretch>
        </p:blipFill>
        <p:spPr>
          <a:xfrm flipH="1">
            <a:off x="9901612" y="3981402"/>
            <a:ext cx="641562" cy="708028"/>
          </a:xfrm>
          <a:prstGeom prst="rect">
            <a:avLst/>
          </a:prstGeom>
        </p:spPr>
      </p:pic>
      <p:pic>
        <p:nvPicPr>
          <p:cNvPr id="40" name="Picture 39" descr="Diagram&#10;&#10;Description automatically generated">
            <a:extLst>
              <a:ext uri="{FF2B5EF4-FFF2-40B4-BE49-F238E27FC236}">
                <a16:creationId xmlns:a16="http://schemas.microsoft.com/office/drawing/2014/main" id="{B96E1D73-EEC3-A637-D4BF-E8132173B3CC}"/>
              </a:ext>
            </a:extLst>
          </p:cNvPr>
          <p:cNvPicPr>
            <a:picLocks noChangeAspect="1"/>
          </p:cNvPicPr>
          <p:nvPr/>
        </p:nvPicPr>
        <p:blipFill>
          <a:blip r:embed="rId6"/>
          <a:stretch>
            <a:fillRect/>
          </a:stretch>
        </p:blipFill>
        <p:spPr>
          <a:xfrm>
            <a:off x="10277393" y="4360877"/>
            <a:ext cx="305032" cy="335430"/>
          </a:xfrm>
          <a:prstGeom prst="rect">
            <a:avLst/>
          </a:prstGeom>
        </p:spPr>
      </p:pic>
    </p:spTree>
    <p:extLst>
      <p:ext uri="{BB962C8B-B14F-4D97-AF65-F5344CB8AC3E}">
        <p14:creationId xmlns:p14="http://schemas.microsoft.com/office/powerpoint/2010/main" val="62098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9" presetClass="exit" presetSubtype="0" fill="hold" grpId="1" nodeType="clickEffect">
                                  <p:stCondLst>
                                    <p:cond delay="0"/>
                                  </p:stCondLst>
                                  <p:childTnLst>
                                    <p:animEffect transition="out" filter="dissolve">
                                      <p:cBhvr>
                                        <p:cTn id="76" dur="500"/>
                                        <p:tgtEl>
                                          <p:spTgt spid="15"/>
                                        </p:tgtEl>
                                      </p:cBhvr>
                                    </p:animEffect>
                                    <p:set>
                                      <p:cBhvr>
                                        <p:cTn id="77" dur="1" fill="hold">
                                          <p:stCondLst>
                                            <p:cond delay="499"/>
                                          </p:stCondLst>
                                        </p:cTn>
                                        <p:tgtEl>
                                          <p:spTgt spid="15"/>
                                        </p:tgtEl>
                                        <p:attrNameLst>
                                          <p:attrName>style.visibility</p:attrName>
                                        </p:attrNameLst>
                                      </p:cBhvr>
                                      <p:to>
                                        <p:strVal val="hidden"/>
                                      </p:to>
                                    </p:set>
                                  </p:childTnLst>
                                </p:cTn>
                              </p:par>
                              <p:par>
                                <p:cTn id="78" presetID="9" presetClass="exit" presetSubtype="0" fill="hold" grpId="1" nodeType="withEffect">
                                  <p:stCondLst>
                                    <p:cond delay="0"/>
                                  </p:stCondLst>
                                  <p:childTnLst>
                                    <p:animEffect transition="out" filter="dissolve">
                                      <p:cBhvr>
                                        <p:cTn id="79" dur="500"/>
                                        <p:tgtEl>
                                          <p:spTgt spid="16"/>
                                        </p:tgtEl>
                                      </p:cBhvr>
                                    </p:animEffect>
                                    <p:set>
                                      <p:cBhvr>
                                        <p:cTn id="80" dur="1" fill="hold">
                                          <p:stCondLst>
                                            <p:cond delay="499"/>
                                          </p:stCondLst>
                                        </p:cTn>
                                        <p:tgtEl>
                                          <p:spTgt spid="16"/>
                                        </p:tgtEl>
                                        <p:attrNameLst>
                                          <p:attrName>style.visibility</p:attrName>
                                        </p:attrNameLst>
                                      </p:cBhvr>
                                      <p:to>
                                        <p:strVal val="hidden"/>
                                      </p:to>
                                    </p:set>
                                  </p:childTnLst>
                                </p:cTn>
                              </p:par>
                              <p:par>
                                <p:cTn id="81" presetID="9" presetClass="exit" presetSubtype="0" fill="hold" grpId="1" nodeType="withEffect">
                                  <p:stCondLst>
                                    <p:cond delay="0"/>
                                  </p:stCondLst>
                                  <p:childTnLst>
                                    <p:animEffect transition="out" filter="dissolve">
                                      <p:cBhvr>
                                        <p:cTn id="82" dur="500"/>
                                        <p:tgtEl>
                                          <p:spTgt spid="17"/>
                                        </p:tgtEl>
                                      </p:cBhvr>
                                    </p:animEffect>
                                    <p:set>
                                      <p:cBhvr>
                                        <p:cTn id="83" dur="1" fill="hold">
                                          <p:stCondLst>
                                            <p:cond delay="499"/>
                                          </p:stCondLst>
                                        </p:cTn>
                                        <p:tgtEl>
                                          <p:spTgt spid="17"/>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2"/>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33"/>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40"/>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31"/>
                                        </p:tgtEl>
                                        <p:attrNameLst>
                                          <p:attrName>style.visibility</p:attrName>
                                        </p:attrNameLst>
                                      </p:cBhvr>
                                      <p:to>
                                        <p:strVal val="visible"/>
                                      </p:to>
                                    </p:set>
                                    <p:anim calcmode="lin" valueType="num">
                                      <p:cBhvr additive="base">
                                        <p:cTn id="98" dur="500" fill="hold"/>
                                        <p:tgtEl>
                                          <p:spTgt spid="31"/>
                                        </p:tgtEl>
                                        <p:attrNameLst>
                                          <p:attrName>ppt_x</p:attrName>
                                        </p:attrNameLst>
                                      </p:cBhvr>
                                      <p:tavLst>
                                        <p:tav tm="0">
                                          <p:val>
                                            <p:strVal val="#ppt_x"/>
                                          </p:val>
                                        </p:tav>
                                        <p:tav tm="100000">
                                          <p:val>
                                            <p:strVal val="#ppt_x"/>
                                          </p:val>
                                        </p:tav>
                                      </p:tavLst>
                                    </p:anim>
                                    <p:anim calcmode="lin" valueType="num">
                                      <p:cBhvr additive="base">
                                        <p:cTn id="99" dur="500" fill="hold"/>
                                        <p:tgtEl>
                                          <p:spTgt spid="31"/>
                                        </p:tgtEl>
                                        <p:attrNameLst>
                                          <p:attrName>ppt_y</p:attrName>
                                        </p:attrNameLst>
                                      </p:cBhvr>
                                      <p:tavLst>
                                        <p:tav tm="0">
                                          <p:val>
                                            <p:strVal val="1+#ppt_h/2"/>
                                          </p:val>
                                        </p:tav>
                                        <p:tav tm="100000">
                                          <p:val>
                                            <p:strVal val="#ppt_y"/>
                                          </p:val>
                                        </p:tav>
                                      </p:tavLst>
                                    </p:anim>
                                  </p:childTnLst>
                                </p:cTn>
                              </p:par>
                              <p:par>
                                <p:cTn id="100" presetID="2" presetClass="entr" presetSubtype="4" fill="hold" nodeType="with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additive="base">
                                        <p:cTn id="102" dur="500" fill="hold"/>
                                        <p:tgtEl>
                                          <p:spTgt spid="25"/>
                                        </p:tgtEl>
                                        <p:attrNameLst>
                                          <p:attrName>ppt_x</p:attrName>
                                        </p:attrNameLst>
                                      </p:cBhvr>
                                      <p:tavLst>
                                        <p:tav tm="0">
                                          <p:val>
                                            <p:strVal val="#ppt_x"/>
                                          </p:val>
                                        </p:tav>
                                        <p:tav tm="100000">
                                          <p:val>
                                            <p:strVal val="#ppt_x"/>
                                          </p:val>
                                        </p:tav>
                                      </p:tavLst>
                                    </p:anim>
                                    <p:anim calcmode="lin" valueType="num">
                                      <p:cBhvr additive="base">
                                        <p:cTn id="10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nodeType="clickEffect">
                                  <p:stCondLst>
                                    <p:cond delay="0"/>
                                  </p:stCondLst>
                                  <p:childTnLst>
                                    <p:set>
                                      <p:cBhvr>
                                        <p:cTn id="11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nodeType="clickEffect">
                                  <p:stCondLst>
                                    <p:cond delay="0"/>
                                  </p:stCondLst>
                                  <p:childTnLst>
                                    <p:set>
                                      <p:cBhvr>
                                        <p:cTn id="11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5" grpId="1" animBg="1"/>
      <p:bldP spid="16" grpId="0" animBg="1"/>
      <p:bldP spid="16" grpId="1" animBg="1"/>
      <p:bldP spid="17" grpId="0" animBg="1"/>
      <p:bldP spid="17" grpId="1" animBg="1"/>
      <p:bldP spid="26" grpId="0"/>
      <p:bldP spid="27" grpId="0"/>
      <p:bldP spid="28" grpId="0" animBg="1"/>
      <p:bldP spid="29" grpId="0" animBg="1"/>
      <p:bldP spid="30" grpId="0"/>
      <p:bldP spid="34" grpId="0"/>
      <p:bldP spid="35"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0.1|10.1|15.5|16"/>
</p:tagLst>
</file>

<file path=ppt/tags/tag10.xml><?xml version="1.0" encoding="utf-8"?>
<p:tagLst xmlns:a="http://schemas.openxmlformats.org/drawingml/2006/main" xmlns:r="http://schemas.openxmlformats.org/officeDocument/2006/relationships" xmlns:p="http://schemas.openxmlformats.org/presentationml/2006/main">
  <p:tag name="TIMING" val="|11|9.7|9.6"/>
</p:tagLst>
</file>

<file path=ppt/tags/tag11.xml><?xml version="1.0" encoding="utf-8"?>
<p:tagLst xmlns:a="http://schemas.openxmlformats.org/drawingml/2006/main" xmlns:r="http://schemas.openxmlformats.org/officeDocument/2006/relationships" xmlns:p="http://schemas.openxmlformats.org/presentationml/2006/main">
  <p:tag name="TIMING" val="|37.8|33.5"/>
</p:tagLst>
</file>

<file path=ppt/tags/tag2.xml><?xml version="1.0" encoding="utf-8"?>
<p:tagLst xmlns:a="http://schemas.openxmlformats.org/drawingml/2006/main" xmlns:r="http://schemas.openxmlformats.org/officeDocument/2006/relationships" xmlns:p="http://schemas.openxmlformats.org/presentationml/2006/main">
  <p:tag name="TIMING" val="|2.8|5.8|5.3|22.3"/>
</p:tagLst>
</file>

<file path=ppt/tags/tag3.xml><?xml version="1.0" encoding="utf-8"?>
<p:tagLst xmlns:a="http://schemas.openxmlformats.org/drawingml/2006/main" xmlns:r="http://schemas.openxmlformats.org/officeDocument/2006/relationships" xmlns:p="http://schemas.openxmlformats.org/presentationml/2006/main">
  <p:tag name="TIMING" val="|18.3|2.1|4.7|9.7|21.8"/>
</p:tagLst>
</file>

<file path=ppt/tags/tag4.xml><?xml version="1.0" encoding="utf-8"?>
<p:tagLst xmlns:a="http://schemas.openxmlformats.org/drawingml/2006/main" xmlns:r="http://schemas.openxmlformats.org/officeDocument/2006/relationships" xmlns:p="http://schemas.openxmlformats.org/presentationml/2006/main">
  <p:tag name="TIMING" val="|0|0|0.1"/>
</p:tagLst>
</file>

<file path=ppt/tags/tag5.xml><?xml version="1.0" encoding="utf-8"?>
<p:tagLst xmlns:a="http://schemas.openxmlformats.org/drawingml/2006/main" xmlns:r="http://schemas.openxmlformats.org/officeDocument/2006/relationships" xmlns:p="http://schemas.openxmlformats.org/presentationml/2006/main">
  <p:tag name="TIMING" val="|45.7"/>
</p:tagLst>
</file>

<file path=ppt/tags/tag6.xml><?xml version="1.0" encoding="utf-8"?>
<p:tagLst xmlns:a="http://schemas.openxmlformats.org/drawingml/2006/main" xmlns:r="http://schemas.openxmlformats.org/officeDocument/2006/relationships" xmlns:p="http://schemas.openxmlformats.org/presentationml/2006/main">
  <p:tag name="TIMING" val="|45.7"/>
</p:tagLst>
</file>

<file path=ppt/tags/tag7.xml><?xml version="1.0" encoding="utf-8"?>
<p:tagLst xmlns:a="http://schemas.openxmlformats.org/drawingml/2006/main" xmlns:r="http://schemas.openxmlformats.org/officeDocument/2006/relationships" xmlns:p="http://schemas.openxmlformats.org/presentationml/2006/main">
  <p:tag name="TIMING" val="|61.6"/>
</p:tagLst>
</file>

<file path=ppt/tags/tag8.xml><?xml version="1.0" encoding="utf-8"?>
<p:tagLst xmlns:a="http://schemas.openxmlformats.org/drawingml/2006/main" xmlns:r="http://schemas.openxmlformats.org/officeDocument/2006/relationships" xmlns:p="http://schemas.openxmlformats.org/presentationml/2006/main">
  <p:tag name="TIMING" val="|29.7|25.6|20.7"/>
</p:tagLst>
</file>

<file path=ppt/tags/tag9.xml><?xml version="1.0" encoding="utf-8"?>
<p:tagLst xmlns:a="http://schemas.openxmlformats.org/drawingml/2006/main" xmlns:r="http://schemas.openxmlformats.org/officeDocument/2006/relationships" xmlns:p="http://schemas.openxmlformats.org/presentationml/2006/main">
  <p:tag name="TIMING" val="|37.1|2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50800">
          <a:solidFill>
            <a:schemeClr val="tx1"/>
          </a:solidFill>
        </a:ln>
      </a:spPr>
      <a:bodyPr rtlCol="0" anchor="ctr"/>
      <a:lstStyle>
        <a:defPPr algn="ctr">
          <a:defRPr sz="3200" dirty="0" smtClean="0">
            <a:solidFill>
              <a:schemeClr val="tx1"/>
            </a:solidFill>
            <a:latin typeface="Helvetica" pitchFamily="2"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508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sz="2400" dirty="0" smtClean="0">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5161</TotalTime>
  <Words>1880</Words>
  <Application>Microsoft Macintosh PowerPoint</Application>
  <PresentationFormat>Widescreen</PresentationFormat>
  <Paragraphs>401</Paragraphs>
  <Slides>35</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3" baseType="lpstr">
      <vt:lpstr>Arial</vt:lpstr>
      <vt:lpstr>Calibri</vt:lpstr>
      <vt:lpstr>Courier</vt:lpstr>
      <vt:lpstr>Helvetica</vt:lpstr>
      <vt:lpstr>Times New Roman</vt:lpstr>
      <vt:lpstr>Wingdings</vt:lpstr>
      <vt:lpstr>Office Theme</vt:lpstr>
      <vt:lpstr>Equation</vt:lpstr>
      <vt:lpstr>Data Center Transport</vt:lpstr>
      <vt:lpstr>DC Transport Requirements</vt:lpstr>
      <vt:lpstr>PowerPoint Presentation</vt:lpstr>
      <vt:lpstr>PowerPoint Presentation</vt:lpstr>
      <vt:lpstr>Data center workloads</vt:lpstr>
      <vt:lpstr>(1) Incast</vt:lpstr>
      <vt:lpstr>Trace of a real incast event</vt:lpstr>
      <vt:lpstr>Another option: Jittering to avoid sync</vt:lpstr>
      <vt:lpstr>(2) Head of line blocking: Queue buildup</vt:lpstr>
      <vt:lpstr>(2) HOL Blocking on a switch port</vt:lpstr>
      <vt:lpstr>(3) Shared memory buffering</vt:lpstr>
      <vt:lpstr>(3) Buffer Pressure</vt:lpstr>
      <vt:lpstr>Need to keep queues small.  Use delay-based CC?</vt:lpstr>
      <vt:lpstr>Data Center TCP (DCTCP)</vt:lpstr>
      <vt:lpstr>Review: TCP congestion control</vt:lpstr>
      <vt:lpstr>Behavior of Additive Increase</vt:lpstr>
      <vt:lpstr>Additive Increase/Multiplicative Decrease</vt:lpstr>
      <vt:lpstr>Explicit Congestion Notification</vt:lpstr>
      <vt:lpstr>ECN set on the IP header by routers</vt:lpstr>
      <vt:lpstr>Explicit Congestion Notification</vt:lpstr>
      <vt:lpstr>ECN on the TCP header</vt:lpstr>
      <vt:lpstr>DCTCP: Main idea</vt:lpstr>
      <vt:lpstr>DCTCP: Main idea</vt:lpstr>
      <vt:lpstr>DCTCP algorithm</vt:lpstr>
      <vt:lpstr>Delayed ACKs</vt:lpstr>
      <vt:lpstr>Efficient and “lossless” ACK generation</vt:lpstr>
      <vt:lpstr>DCTCP vs TCP</vt:lpstr>
      <vt:lpstr>Why it works</vt:lpstr>
      <vt:lpstr>Setting parameters: A bit of analysis</vt:lpstr>
      <vt:lpstr>Setting parameters: A bit of analysis</vt:lpstr>
      <vt:lpstr>Bing benchmark (baseline)</vt:lpstr>
      <vt:lpstr>Convergence time</vt:lpstr>
      <vt:lpstr>CC evaluation: many aspects to consider</vt:lpstr>
      <vt:lpstr>CC Deployment Concerns</vt:lpstr>
      <vt:lpstr>Practical deployment concerns in DCs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Srinivas Narayana Ganapathy</dc:creator>
  <cp:lastModifiedBy>Srinivas Narayana Ganapathy</cp:lastModifiedBy>
  <cp:revision>4132</cp:revision>
  <dcterms:created xsi:type="dcterms:W3CDTF">2019-01-23T03:40:12Z</dcterms:created>
  <dcterms:modified xsi:type="dcterms:W3CDTF">2023-03-29T11:51:10Z</dcterms:modified>
</cp:coreProperties>
</file>