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401" r:id="rId2"/>
    <p:sldId id="301" r:id="rId3"/>
    <p:sldId id="291" r:id="rId4"/>
    <p:sldId id="293" r:id="rId5"/>
    <p:sldId id="294" r:id="rId6"/>
    <p:sldId id="295" r:id="rId7"/>
    <p:sldId id="296" r:id="rId8"/>
    <p:sldId id="385" r:id="rId9"/>
    <p:sldId id="297" r:id="rId10"/>
    <p:sldId id="387" r:id="rId11"/>
    <p:sldId id="388" r:id="rId12"/>
    <p:sldId id="389" r:id="rId13"/>
    <p:sldId id="393" r:id="rId14"/>
    <p:sldId id="1185" r:id="rId15"/>
    <p:sldId id="292" r:id="rId16"/>
    <p:sldId id="299" r:id="rId17"/>
    <p:sldId id="386" r:id="rId18"/>
    <p:sldId id="303" r:id="rId19"/>
    <p:sldId id="304" r:id="rId20"/>
    <p:sldId id="305" r:id="rId21"/>
    <p:sldId id="306" r:id="rId22"/>
    <p:sldId id="300" r:id="rId23"/>
    <p:sldId id="307" r:id="rId24"/>
    <p:sldId id="308" r:id="rId25"/>
    <p:sldId id="309" r:id="rId26"/>
    <p:sldId id="310" r:id="rId27"/>
    <p:sldId id="311" r:id="rId28"/>
    <p:sldId id="392" r:id="rId29"/>
    <p:sldId id="1187" r:id="rId30"/>
    <p:sldId id="395" r:id="rId31"/>
    <p:sldId id="396" r:id="rId32"/>
    <p:sldId id="1186" r:id="rId33"/>
    <p:sldId id="397" r:id="rId34"/>
    <p:sldId id="398" r:id="rId35"/>
    <p:sldId id="402" r:id="rId36"/>
    <p:sldId id="403" r:id="rId37"/>
    <p:sldId id="404" r:id="rId38"/>
    <p:sldId id="405" r:id="rId39"/>
    <p:sldId id="407" r:id="rId40"/>
    <p:sldId id="409" r:id="rId41"/>
    <p:sldId id="406" r:id="rId42"/>
    <p:sldId id="408" r:id="rId43"/>
    <p:sldId id="411" r:id="rId44"/>
    <p:sldId id="410" r:id="rId45"/>
    <p:sldId id="412" r:id="rId46"/>
    <p:sldId id="413" r:id="rId47"/>
    <p:sldId id="415" r:id="rId48"/>
    <p:sldId id="394" r:id="rId49"/>
    <p:sldId id="118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5"/>
    <p:restoredTop sz="96860"/>
  </p:normalViewPr>
  <p:slideViewPr>
    <p:cSldViewPr snapToGrid="0" snapToObjects="1">
      <p:cViewPr varScale="1">
        <p:scale>
          <a:sx n="108" d="100"/>
          <a:sy n="108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C490B-630B-7F46-B6FE-05D0FD1689A8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F09D5-B346-194E-BAD1-FA5CF7158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6/02/01/technology/microsoft-plumbs-oceans-depths-to-test-underwater-data-center.html?_r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se.ohio-state.edu/icdcs2009/Keynote_files/greenberg-keynote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6788" y="685800"/>
            <a:ext cx="4937125" cy="2778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77CA1-7F15-48F4-B2E2-217F172B39C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67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Green host from the green IP subnet / VLAN#2 cannot respond to the request from the machine in the IP subnet / VLAN#1! This means that special rules must be installed on the switches to route VLAN 2 data within the sub-tree under the second pair of AR’s in this network.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15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https://www.nytimes.com/2016/02/01/technology/microsoft-plumbs-oceans-depths-to-test-underwater-data-center.html?_r=0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FC95-A4B1-B94A-8100-0CEEF7FB33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3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CFC95-A4B1-B94A-8100-0CEEF7FB33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9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animation,</a:t>
            </a:r>
            <a:r>
              <a:rPr lang="en-US" baseline="0" dirty="0"/>
              <a:t> say “this follows what we call the partition/aggregate application structure. </a:t>
            </a:r>
          </a:p>
          <a:p>
            <a:r>
              <a:rPr lang="en-US" baseline="0" dirty="0"/>
              <a:t>I’ve described this in the context of search, but it’s actually quite general</a:t>
            </a:r>
          </a:p>
          <a:p>
            <a:r>
              <a:rPr lang="en-US" baseline="0" dirty="0"/>
              <a:t>- “the foundation of many large-scale web applications.”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FA87D-4A36-4D96-80E2-F587745F73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Source: http://web.cse.ohio-state.edu/icdcs2009/Keynote_files/greenberg-keynote.pdf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Albert Greenberg keynote, ICDCS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1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1691A-0BE3-AD47-9744-C0A743F7AF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7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27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ADE2-9696-4B95-B3B1-6221442BE8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CC37-3420-4F49-8C33-4BCB3B51A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A51D8-7D8A-A547-B24D-6DD12E8CC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51904-F682-B84A-BF47-8129AB4C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BB43-14AB-9945-9BCA-9BC503CC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1333A-8598-4B4F-AB52-6579A2E1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43C6-896E-584A-A963-7E16D546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5AA53-208E-C24B-8273-CFDD1A5E7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51F6-81D0-1643-BAF0-AA0E98E0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0A3A-9A82-3C4C-AEFA-7B416F14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1641-65CD-7949-9285-F9862F78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2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D0A2B-7DBB-9445-8542-8AC8F7964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F09A6-0358-8E43-A178-3CA003BDF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A068-5062-7E4F-B99C-2CEC343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A096-D83E-7542-A78C-9916C369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814C3-12DF-0447-9420-294EF2C8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388"/>
            <a:ext cx="11277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43013"/>
            <a:ext cx="11277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10013"/>
            <a:ext cx="11277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33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A4C2-71EB-354A-A4E4-7A79F167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FC06-E8D0-3A4C-BEE2-AA99DC380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652FB-D490-114D-8030-09CCB72C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62229-71C9-9847-AFE6-26AB269E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6DF4-CA65-8E43-B3A5-ECEF9025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248A-A301-5341-9BAF-2DDE80F1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EDBBF-4F90-A34F-A685-DE4F2964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B94B2-28BF-6945-A21C-40A2B76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E3C9-54E8-A94F-AD40-66CFF7B8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8432-5359-0147-8D5C-B145EE76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5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FC0B-F311-BC4B-A2D1-928B3513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07925-946E-B44F-8713-0F0928FD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2E5B-AB30-F441-99C3-073B0FE0C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D735A-AFB0-C44A-9FC0-AFD3B6C0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6E5E5-7866-8E4B-B450-B712A2F3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134CB-E65A-B242-BD74-667132F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191B-B3D5-974E-BBCC-0A9D6A62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9E461-1B18-F04F-9E78-C3FEBD28C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1FC9F-4459-2448-8E0B-F470C373A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D66B2-805B-A347-89AD-F16943266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48249-093E-884B-B6CE-B747B284E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CDBF6-1121-9347-BF6B-B703CCE9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F1FD6-CCAB-754B-B876-ABFCFD3D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9FA76-646A-F442-AA4F-7622918B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6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A493-905D-7F41-8284-D8B4EC88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5B470-4001-1843-A7E0-885C2295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13A0A-FB55-8649-B9A5-3E90CD8C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BD0C7-127F-CD4E-A6B8-5585A152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D34EC-7616-9043-AFD5-6B69E3B6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B0C35-6B39-4749-9595-C856AFB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FF505-CB2B-2747-B2DD-2A89C941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F38C-28DD-4A42-9056-3793483F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099AD-DABE-D64C-A905-1CF03DB1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12F0B-A50A-5B46-A535-733D6975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7C4E6-3C25-644D-80DE-2E788E62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8BFEC-CC7B-C94C-BED5-57FB1536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55941-3DC9-AB49-B0A6-6F452E06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FD44-FAA2-E347-8F67-9E8E93EA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20F24-3635-8346-AFAC-53CE49F08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FCCF6-452E-F34D-AD7C-72567CD4B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B2EA6-16EC-4048-B8E5-91A7889C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377BF-EE8D-7042-B5F8-CF9C0C3D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220C2-4FEF-C549-AF12-DB388DD3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5AAC6-6E42-5E44-9318-18A5B93B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BE2B0-9C88-F545-A1BD-247458A5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ABF1-4F3F-744C-8157-1FC51AAF1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CE603-2B12-5844-BEA7-E98E825B38C7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51C6-01D3-BC48-8763-B839BC079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6E372-E70D-1E47-8FDB-0CADB973B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rutgers.edu/~sn624/553-S23" TargetMode="External"/><Relationship Id="rId2" Type="http://schemas.openxmlformats.org/officeDocument/2006/relationships/hyperlink" Target="http://www.cs.rutgers.edu/~sn624/352-F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18" Type="http://schemas.openxmlformats.org/officeDocument/2006/relationships/image" Target="../media/image41.jpeg"/><Relationship Id="rId26" Type="http://schemas.openxmlformats.org/officeDocument/2006/relationships/image" Target="../media/image49.jpe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5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5" Type="http://schemas.openxmlformats.org/officeDocument/2006/relationships/image" Target="../media/image22.pn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32.gif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13A6475-F152-7546-A2A3-6A39089E06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8747" y="1813812"/>
            <a:ext cx="1075344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charset="0"/>
              </a:rPr>
              <a:t>Data Center Networking</a:t>
            </a:r>
            <a:endParaRPr lang="en-US" dirty="0">
              <a:solidFill>
                <a:srgbClr val="C00000"/>
              </a:solidFill>
              <a:ea typeface="ＭＳ Ｐゴシック" charset="0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97461AD-287F-0C42-AFC6-5022951D3B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3428999"/>
            <a:ext cx="9144000" cy="23446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</a:rPr>
              <a:t>Lecture 9</a:t>
            </a: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Srinivas Narayana</a:t>
            </a:r>
            <a:endParaRPr lang="en-US" sz="2800" dirty="0">
              <a:ea typeface="ＭＳ Ｐゴシック" charset="0"/>
              <a:hlinkClick r:id="rId2"/>
            </a:endParaRPr>
          </a:p>
          <a:p>
            <a:pPr>
              <a:defRPr/>
            </a:pPr>
            <a:r>
              <a:rPr lang="en-US" sz="2800" dirty="0">
                <a:ea typeface="ＭＳ Ｐゴシック" charset="0"/>
                <a:hlinkClick r:id="rId3"/>
              </a:rPr>
              <a:t>http://www.cs.rutgers.edu/~sn624/553-S23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2052" name="Slide Number Placeholder 1">
            <a:extLst>
              <a:ext uri="{FF2B5EF4-FFF2-40B4-BE49-F238E27FC236}">
                <a16:creationId xmlns:a16="http://schemas.microsoft.com/office/drawing/2014/main" id="{D4CF2330-96EE-C641-B787-BBF6068A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7F7F7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CE658-F681-9E4A-B882-87E501708491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BF204-951A-1944-B88D-F7620664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26" y="5773629"/>
            <a:ext cx="2853305" cy="910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22A75-600B-7D52-E0B3-86AD529A906D}"/>
              </a:ext>
            </a:extLst>
          </p:cNvPr>
          <p:cNvSpPr txBox="1"/>
          <p:nvPr/>
        </p:nvSpPr>
        <p:spPr>
          <a:xfrm>
            <a:off x="1109609" y="5219631"/>
            <a:ext cx="1049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Parts of this lecture were heavily adapted from slides by Mohammad Alizadeh and </a:t>
            </a:r>
            <a:r>
              <a:rPr lang="en-US" dirty="0" err="1">
                <a:latin typeface="Helvetica" pitchFamily="2" charset="0"/>
              </a:rPr>
              <a:t>Changhoon</a:t>
            </a:r>
            <a:r>
              <a:rPr lang="en-US" dirty="0">
                <a:latin typeface="Helvetica" pitchFamily="2" charset="0"/>
              </a:rPr>
              <a:t> Kim</a:t>
            </a:r>
          </a:p>
        </p:txBody>
      </p:sp>
    </p:spTree>
    <p:extLst>
      <p:ext uri="{BB962C8B-B14F-4D97-AF65-F5344CB8AC3E}">
        <p14:creationId xmlns:p14="http://schemas.microsoft.com/office/powerpoint/2010/main" val="64032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9C6F-8A2E-3A4C-B377-A0965625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Basics of data center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FC6F-962D-0149-B69F-477033CF2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1734" cy="4925904"/>
          </a:xfrm>
        </p:spPr>
        <p:txBody>
          <a:bodyPr>
            <a:normAutofit/>
          </a:bodyPr>
          <a:lstStyle/>
          <a:p>
            <a:r>
              <a:rPr lang="en-US" dirty="0"/>
              <a:t>Servers arranged into </a:t>
            </a:r>
            <a:r>
              <a:rPr lang="en-US" i="1" dirty="0">
                <a:solidFill>
                  <a:srgbClr val="C00000"/>
                </a:solidFill>
              </a:rPr>
              <a:t>racks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Some people call the individual server in a rack a </a:t>
            </a:r>
            <a:r>
              <a:rPr lang="en-US" i="1" dirty="0"/>
              <a:t>blade</a:t>
            </a:r>
          </a:p>
          <a:p>
            <a:pPr lvl="1"/>
            <a:r>
              <a:rPr lang="en-US" dirty="0"/>
              <a:t>Each slot also called a pizza box or 1U (“1 unit”)</a:t>
            </a:r>
          </a:p>
          <a:p>
            <a:endParaRPr lang="en-US" dirty="0"/>
          </a:p>
          <a:p>
            <a:r>
              <a:rPr lang="en-US" dirty="0"/>
              <a:t>Switch interconnecting all servers at the top of the rack</a:t>
            </a:r>
          </a:p>
          <a:p>
            <a:pPr lvl="1"/>
            <a:r>
              <a:rPr lang="en-US" dirty="0"/>
              <a:t>Forms the edge of the network</a:t>
            </a:r>
          </a:p>
          <a:p>
            <a:pPr lvl="1"/>
            <a:r>
              <a:rPr lang="en-US" dirty="0"/>
              <a:t>You’ll see the name </a:t>
            </a:r>
            <a:r>
              <a:rPr lang="en-US" dirty="0">
                <a:solidFill>
                  <a:srgbClr val="C00000"/>
                </a:solidFill>
              </a:rPr>
              <a:t>Top-Of-Rack (</a:t>
            </a:r>
            <a:r>
              <a:rPr lang="en-US" dirty="0" err="1">
                <a:solidFill>
                  <a:srgbClr val="C00000"/>
                </a:solidFill>
              </a:rPr>
              <a:t>ToR</a:t>
            </a:r>
            <a:r>
              <a:rPr lang="en-US" dirty="0">
                <a:solidFill>
                  <a:srgbClr val="C00000"/>
                </a:solidFill>
              </a:rPr>
              <a:t>) switch</a:t>
            </a:r>
          </a:p>
          <a:p>
            <a:pPr lvl="1"/>
            <a:endParaRPr lang="en-US" dirty="0"/>
          </a:p>
          <a:p>
            <a:r>
              <a:rPr lang="en-US" dirty="0" err="1"/>
              <a:t>ToR</a:t>
            </a:r>
            <a:r>
              <a:rPr lang="en-US" dirty="0"/>
              <a:t> switches are interconnected by the rest of the </a:t>
            </a:r>
            <a:r>
              <a:rPr lang="en-US" dirty="0">
                <a:solidFill>
                  <a:srgbClr val="C00000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29579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8FB3-F06B-C643-A2F4-1C5CF2F6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Half-filled rack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E4CBE8-6CD4-44A5-B292-F03D1FDE0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dirty="0"/>
              <a:t>Cabling from servers to the switch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Power, network backplane running on top</a:t>
            </a:r>
          </a:p>
          <a:p>
            <a:endParaRPr lang="en-US" dirty="0"/>
          </a:p>
        </p:txBody>
      </p:sp>
      <p:pic>
        <p:nvPicPr>
          <p:cNvPr id="5" name="Content Placeholder 4" descr="A close up of a computer&#10;&#10;Description automatically generated">
            <a:extLst>
              <a:ext uri="{FF2B5EF4-FFF2-40B4-BE49-F238E27FC236}">
                <a16:creationId xmlns:a16="http://schemas.microsoft.com/office/drawing/2014/main" id="{B2E9C85C-EDA3-624B-BB1E-E8BBB9AE8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5" r="13857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8967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6C4EC-D735-EE45-AA42-AB74BAD74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Fully filled rack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85203D-0AA3-4CAE-BB97-D69B9AB5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431312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With this kind of density, you need effective </a:t>
            </a:r>
            <a:r>
              <a:rPr lang="en-US" sz="3200" i="1" dirty="0"/>
              <a:t>cooling</a:t>
            </a:r>
          </a:p>
          <a:p>
            <a:endParaRPr lang="en-US" sz="3200" dirty="0"/>
          </a:p>
          <a:p>
            <a:r>
              <a:rPr lang="en-US" sz="3200" dirty="0"/>
              <a:t>Different kinds of cooling possible.</a:t>
            </a:r>
          </a:p>
          <a:p>
            <a:pPr lvl="1"/>
            <a:r>
              <a:rPr lang="en-US" sz="3000" dirty="0"/>
              <a:t>“Free” cooling with external air, pumped refrigerants, etc.</a:t>
            </a:r>
          </a:p>
        </p:txBody>
      </p:sp>
      <p:pic>
        <p:nvPicPr>
          <p:cNvPr id="5" name="Content Placeholder 4" descr="A picture containing computer, indoor, floor, electronics&#10;&#10;Description automatically generated">
            <a:extLst>
              <a:ext uri="{FF2B5EF4-FFF2-40B4-BE49-F238E27FC236}">
                <a16:creationId xmlns:a16="http://schemas.microsoft.com/office/drawing/2014/main" id="{448DE14A-3FFA-714A-9953-87D8E20B1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" r="1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070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2E40-6F49-3340-8A7C-D3BDB080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Helvetica" pitchFamily="2" charset="0"/>
                <a:ea typeface="+mj-ea"/>
                <a:cs typeface="+mj-cs"/>
              </a:rPr>
              <a:t>Container data centers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95D94-50E3-FE4C-A0F1-FAD65B9C3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4" r="16604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Content Placeholder 4" descr="A large white building&#10;&#10;Description automatically generated">
            <a:extLst>
              <a:ext uri="{FF2B5EF4-FFF2-40B4-BE49-F238E27FC236}">
                <a16:creationId xmlns:a16="http://schemas.microsoft.com/office/drawing/2014/main" id="{A3288899-D51C-0342-95D5-2ED6D1B71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62" r="12490" b="-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picture containing cabinet, appliance, indoor, door&#10;&#10;Description automatically generated">
            <a:extLst>
              <a:ext uri="{FF2B5EF4-FFF2-40B4-BE49-F238E27FC236}">
                <a16:creationId xmlns:a16="http://schemas.microsoft.com/office/drawing/2014/main" id="{A4564C02-1416-CD4C-88C1-DBA191A0C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" r="4474" b="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11" name="Picture 10" descr="A picture containing LEGO&#10;&#10;Description automatically generated">
            <a:extLst>
              <a:ext uri="{FF2B5EF4-FFF2-40B4-BE49-F238E27FC236}">
                <a16:creationId xmlns:a16="http://schemas.microsoft.com/office/drawing/2014/main" id="{9FBBD06C-519E-8E4D-A9E7-A39AD0D48D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different about DCNs?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122" y="1771979"/>
            <a:ext cx="10898448" cy="508602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Single administrative domain</a:t>
            </a:r>
          </a:p>
          <a:p>
            <a:pPr lvl="1"/>
            <a:r>
              <a:rPr lang="en-US" dirty="0"/>
              <a:t>Change all endpoints and switches if you want</a:t>
            </a:r>
          </a:p>
          <a:p>
            <a:pPr lvl="1"/>
            <a:r>
              <a:rPr lang="en-US" dirty="0"/>
              <a:t>Limited interfaces with the outside world</a:t>
            </a:r>
          </a:p>
          <a:p>
            <a:r>
              <a:rPr lang="en-US" dirty="0">
                <a:solidFill>
                  <a:srgbClr val="C00000"/>
                </a:solidFill>
              </a:rPr>
              <a:t>Unique network properties</a:t>
            </a:r>
          </a:p>
          <a:p>
            <a:pPr lvl="1"/>
            <a:r>
              <a:rPr lang="en-US" dirty="0"/>
              <a:t>Tiny round trip times (microseconds)</a:t>
            </a:r>
          </a:p>
          <a:p>
            <a:pPr lvl="1"/>
            <a:r>
              <a:rPr lang="en-US" dirty="0"/>
              <a:t>Massive multipath topologies</a:t>
            </a:r>
          </a:p>
          <a:p>
            <a:pPr lvl="1"/>
            <a:r>
              <a:rPr lang="en-US" dirty="0"/>
              <a:t>Shallow-buffered switches</a:t>
            </a:r>
          </a:p>
          <a:p>
            <a:r>
              <a:rPr lang="en-US" dirty="0">
                <a:solidFill>
                  <a:srgbClr val="C00000"/>
                </a:solidFill>
              </a:rPr>
              <a:t>Latency and tail-latency critical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Tail latency: </a:t>
            </a:r>
            <a:r>
              <a:rPr lang="en-US" dirty="0"/>
              <a:t>high %-</a:t>
            </a:r>
            <a:r>
              <a:rPr lang="en-US" dirty="0" err="1"/>
              <a:t>ile</a:t>
            </a:r>
            <a:r>
              <a:rPr lang="en-US" dirty="0"/>
              <a:t> (e.g., 99.9) of a latency distribution</a:t>
            </a:r>
          </a:p>
          <a:p>
            <a:pPr lvl="1"/>
            <a:r>
              <a:rPr lang="en-US" dirty="0"/>
              <a:t>Network is a backplane for large-scale parallel computation</a:t>
            </a:r>
          </a:p>
          <a:p>
            <a:r>
              <a:rPr lang="en-US" dirty="0"/>
              <a:t>Together, serious implications for the application, transport, network, link layer designs one can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Goal: Support cloud app requirements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/>
              <a:t>On-demand</a:t>
            </a:r>
          </a:p>
          <a:p>
            <a:pPr lvl="1">
              <a:defRPr/>
            </a:pPr>
            <a:r>
              <a:rPr lang="en-US" sz="2200" dirty="0"/>
              <a:t>Use resources when you need it; pay-as-you-go</a:t>
            </a:r>
          </a:p>
          <a:p>
            <a:pPr lvl="1">
              <a:defRPr/>
            </a:pPr>
            <a:r>
              <a:rPr lang="en-US" sz="2200" dirty="0"/>
              <a:t>Elastic: Scale up &amp; down based on demand</a:t>
            </a:r>
          </a:p>
          <a:p>
            <a:pPr eaLnBrk="1" hangingPunct="1">
              <a:defRPr/>
            </a:pPr>
            <a:r>
              <a:rPr lang="en-US" sz="2400" dirty="0"/>
              <a:t>Multi-tenancy</a:t>
            </a:r>
          </a:p>
          <a:p>
            <a:pPr lvl="1" eaLnBrk="1" hangingPunct="1">
              <a:defRPr/>
            </a:pPr>
            <a:r>
              <a:rPr lang="en-US" sz="2200" dirty="0"/>
              <a:t>Multiple independent users share infrastructure</a:t>
            </a:r>
          </a:p>
          <a:p>
            <a:pPr lvl="1" eaLnBrk="1" hangingPunct="1">
              <a:defRPr/>
            </a:pPr>
            <a:r>
              <a:rPr lang="en-US" sz="2200" dirty="0"/>
              <a:t>Security and resource isolation</a:t>
            </a:r>
          </a:p>
          <a:p>
            <a:pPr lvl="1" eaLnBrk="1" hangingPunct="1">
              <a:defRPr/>
            </a:pPr>
            <a:r>
              <a:rPr lang="en-US" sz="2200" dirty="0"/>
              <a:t>SLOs on performance &amp; reliability</a:t>
            </a:r>
          </a:p>
          <a:p>
            <a:pPr eaLnBrk="1" hangingPunct="1">
              <a:defRPr/>
            </a:pPr>
            <a:r>
              <a:rPr lang="en-US" sz="2400" dirty="0"/>
              <a:t>Dynamic Management</a:t>
            </a:r>
          </a:p>
          <a:p>
            <a:pPr lvl="1" eaLnBrk="1" hangingPunct="1">
              <a:defRPr/>
            </a:pPr>
            <a:r>
              <a:rPr lang="en-US" sz="2200" dirty="0"/>
              <a:t>Resiliency: isolate failure of servers and storage</a:t>
            </a:r>
          </a:p>
          <a:p>
            <a:pPr lvl="1" eaLnBrk="1" hangingPunct="1">
              <a:defRPr/>
            </a:pPr>
            <a:r>
              <a:rPr lang="en-US" sz="2200" dirty="0"/>
              <a:t>Workload movement: move work to other locations</a:t>
            </a:r>
          </a:p>
        </p:txBody>
      </p:sp>
    </p:spTree>
    <p:extLst>
      <p:ext uri="{BB962C8B-B14F-4D97-AF65-F5344CB8AC3E}">
        <p14:creationId xmlns:p14="http://schemas.microsoft.com/office/powerpoint/2010/main" val="13608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4544240" y="2157243"/>
            <a:ext cx="5988638" cy="4283846"/>
            <a:chOff x="367583" y="1801491"/>
            <a:chExt cx="8359205" cy="4343409"/>
          </a:xfrm>
        </p:grpSpPr>
        <p:sp>
          <p:nvSpPr>
            <p:cNvPr id="139" name="Oval 138"/>
            <p:cNvSpPr/>
            <p:nvPr/>
          </p:nvSpPr>
          <p:spPr>
            <a:xfrm>
              <a:off x="876300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911625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984324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4019649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051249" y="4886509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082846" y="4885554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7116145" y="48860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8161434" y="48850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876300" y="39706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1911625" y="3970640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2984324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4019649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5051249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6082846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7116145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8162156" y="3971668"/>
              <a:ext cx="76200" cy="762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551680" y="2116456"/>
              <a:ext cx="7982720" cy="3627670"/>
              <a:chOff x="551680" y="2116456"/>
              <a:chExt cx="7982720" cy="3627670"/>
            </a:xfrm>
          </p:grpSpPr>
          <p:cxnSp>
            <p:nvCxnSpPr>
              <p:cNvPr id="211" name="Straight Connector 210"/>
              <p:cNvCxnSpPr>
                <a:endCxn id="151" idx="1"/>
              </p:cNvCxnSpPr>
              <p:nvPr/>
            </p:nvCxnSpPr>
            <p:spPr>
              <a:xfrm flipH="1">
                <a:off x="1922784" y="2991556"/>
                <a:ext cx="4342549" cy="99024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>
                <a:endCxn id="151" idx="0"/>
              </p:cNvCxnSpPr>
              <p:nvPr/>
            </p:nvCxnSpPr>
            <p:spPr>
              <a:xfrm flipH="1">
                <a:off x="1949725" y="2971800"/>
                <a:ext cx="2927075" cy="99884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" name="Group 214"/>
              <p:cNvGrpSpPr/>
              <p:nvPr/>
            </p:nvGrpSpPr>
            <p:grpSpPr>
              <a:xfrm>
                <a:off x="551680" y="2116456"/>
                <a:ext cx="7982720" cy="3627670"/>
                <a:chOff x="551680" y="2116456"/>
                <a:chExt cx="7982720" cy="3627670"/>
              </a:xfrm>
            </p:grpSpPr>
            <p:grpSp>
              <p:nvGrpSpPr>
                <p:cNvPr id="227" name="Group 226"/>
                <p:cNvGrpSpPr/>
                <p:nvPr/>
              </p:nvGrpSpPr>
              <p:grpSpPr>
                <a:xfrm>
                  <a:off x="551680" y="4035681"/>
                  <a:ext cx="7982720" cy="1708445"/>
                  <a:chOff x="555826" y="4035681"/>
                  <a:chExt cx="7982720" cy="1708445"/>
                </a:xfrm>
              </p:grpSpPr>
              <p:cxnSp>
                <p:nvCxnSpPr>
                  <p:cNvPr id="268" name="Straight Connector 267"/>
                  <p:cNvCxnSpPr>
                    <a:stCxn id="141" idx="0"/>
                    <a:endCxn id="155" idx="4"/>
                  </p:cNvCxnSpPr>
                  <p:nvPr/>
                </p:nvCxnSpPr>
                <p:spPr>
                  <a:xfrm flipV="1">
                    <a:off x="3022424" y="4047868"/>
                    <a:ext cx="0" cy="83717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>
                    <a:stCxn id="142" idx="0"/>
                    <a:endCxn id="156" idx="4"/>
                  </p:cNvCxnSpPr>
                  <p:nvPr/>
                </p:nvCxnSpPr>
                <p:spPr>
                  <a:xfrm flipV="1">
                    <a:off x="4057749" y="4047868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>
                    <a:stCxn id="143" idx="0"/>
                    <a:endCxn id="157" idx="4"/>
                  </p:cNvCxnSpPr>
                  <p:nvPr/>
                </p:nvCxnSpPr>
                <p:spPr>
                  <a:xfrm flipV="1">
                    <a:off x="5089349" y="4047868"/>
                    <a:ext cx="0" cy="838641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>
                    <a:stCxn id="144" idx="0"/>
                    <a:endCxn id="158" idx="4"/>
                  </p:cNvCxnSpPr>
                  <p:nvPr/>
                </p:nvCxnSpPr>
                <p:spPr>
                  <a:xfrm flipV="1">
                    <a:off x="6120946" y="4047868"/>
                    <a:ext cx="0" cy="837686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>
                    <a:stCxn id="146" idx="0"/>
                    <a:endCxn id="159" idx="4"/>
                  </p:cNvCxnSpPr>
                  <p:nvPr/>
                </p:nvCxnSpPr>
                <p:spPr>
                  <a:xfrm flipV="1">
                    <a:off x="7154245" y="4047868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>
                    <a:stCxn id="148" idx="0"/>
                    <a:endCxn id="160" idx="4"/>
                  </p:cNvCxnSpPr>
                  <p:nvPr/>
                </p:nvCxnSpPr>
                <p:spPr>
                  <a:xfrm flipV="1">
                    <a:off x="8199534" y="4047868"/>
                    <a:ext cx="722" cy="83717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>
                    <a:stCxn id="141" idx="7"/>
                  </p:cNvCxnSpPr>
                  <p:nvPr/>
                </p:nvCxnSpPr>
                <p:spPr>
                  <a:xfrm flipV="1">
                    <a:off x="3049365" y="4046841"/>
                    <a:ext cx="981443" cy="84935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>
                    <a:stCxn id="142" idx="1"/>
                    <a:endCxn id="155" idx="5"/>
                  </p:cNvCxnSpPr>
                  <p:nvPr/>
                </p:nvCxnSpPr>
                <p:spPr>
                  <a:xfrm flipH="1" flipV="1">
                    <a:off x="3049365" y="4036709"/>
                    <a:ext cx="981443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>
                    <a:stCxn id="157" idx="5"/>
                    <a:endCxn id="144" idx="1"/>
                  </p:cNvCxnSpPr>
                  <p:nvPr/>
                </p:nvCxnSpPr>
                <p:spPr>
                  <a:xfrm>
                    <a:off x="5116290" y="4036709"/>
                    <a:ext cx="977715" cy="86000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>
                    <a:stCxn id="143" idx="7"/>
                    <a:endCxn id="158" idx="3"/>
                  </p:cNvCxnSpPr>
                  <p:nvPr/>
                </p:nvCxnSpPr>
                <p:spPr>
                  <a:xfrm flipV="1">
                    <a:off x="5116290" y="4036709"/>
                    <a:ext cx="977715" cy="860959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>
                    <a:stCxn id="159" idx="5"/>
                    <a:endCxn id="148" idx="1"/>
                  </p:cNvCxnSpPr>
                  <p:nvPr/>
                </p:nvCxnSpPr>
                <p:spPr>
                  <a:xfrm>
                    <a:off x="7181186" y="4036709"/>
                    <a:ext cx="991407" cy="85949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>
                    <a:stCxn id="146" idx="7"/>
                    <a:endCxn id="160" idx="3"/>
                  </p:cNvCxnSpPr>
                  <p:nvPr/>
                </p:nvCxnSpPr>
                <p:spPr>
                  <a:xfrm flipV="1">
                    <a:off x="7181186" y="4036709"/>
                    <a:ext cx="992129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3" name="Group 282"/>
                  <p:cNvGrpSpPr/>
                  <p:nvPr/>
                </p:nvGrpSpPr>
                <p:grpSpPr>
                  <a:xfrm>
                    <a:off x="555826" y="4950081"/>
                    <a:ext cx="7982720" cy="794045"/>
                    <a:chOff x="555826" y="4950081"/>
                    <a:chExt cx="7982720" cy="794045"/>
                  </a:xfrm>
                </p:grpSpPr>
                <p:cxnSp>
                  <p:nvCxnSpPr>
                    <p:cNvPr id="288" name="Straight Connector 287"/>
                    <p:cNvCxnSpPr>
                      <a:stCxn id="139" idx="3"/>
                      <a:endCxn id="175" idx="0"/>
                    </p:cNvCxnSpPr>
                    <p:nvPr/>
                  </p:nvCxnSpPr>
                  <p:spPr>
                    <a:xfrm flipH="1">
                      <a:off x="555826" y="4951109"/>
                      <a:ext cx="331633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Straight Connector 288"/>
                    <p:cNvCxnSpPr>
                      <a:stCxn id="139" idx="5"/>
                    </p:cNvCxnSpPr>
                    <p:nvPr/>
                  </p:nvCxnSpPr>
                  <p:spPr>
                    <a:xfrm>
                      <a:off x="941341" y="4951109"/>
                      <a:ext cx="151911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0" name="Straight Connector 289"/>
                    <p:cNvCxnSpPr>
                      <a:stCxn id="140" idx="3"/>
                      <a:endCxn id="177" idx="0"/>
                    </p:cNvCxnSpPr>
                    <p:nvPr/>
                  </p:nvCxnSpPr>
                  <p:spPr>
                    <a:xfrm flipH="1">
                      <a:off x="1620540" y="4950081"/>
                      <a:ext cx="302244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1" name="Straight Connector 290"/>
                    <p:cNvCxnSpPr>
                      <a:stCxn id="140" idx="5"/>
                    </p:cNvCxnSpPr>
                    <p:nvPr/>
                  </p:nvCxnSpPr>
                  <p:spPr>
                    <a:xfrm>
                      <a:off x="1976666" y="4950081"/>
                      <a:ext cx="165229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2" name="Straight Connector 291"/>
                    <p:cNvCxnSpPr>
                      <a:stCxn id="141" idx="3"/>
                      <a:endCxn id="179" idx="0"/>
                    </p:cNvCxnSpPr>
                    <p:nvPr/>
                  </p:nvCxnSpPr>
                  <p:spPr>
                    <a:xfrm flipH="1">
                      <a:off x="2679306" y="4950081"/>
                      <a:ext cx="316177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Straight Connector 292"/>
                    <p:cNvCxnSpPr>
                      <a:stCxn id="141" idx="5"/>
                      <a:endCxn id="180" idx="0"/>
                    </p:cNvCxnSpPr>
                    <p:nvPr/>
                  </p:nvCxnSpPr>
                  <p:spPr>
                    <a:xfrm>
                      <a:off x="3049365" y="4950081"/>
                      <a:ext cx="172130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Straight Connector 293"/>
                    <p:cNvCxnSpPr>
                      <a:stCxn id="142" idx="3"/>
                      <a:endCxn id="181" idx="0"/>
                    </p:cNvCxnSpPr>
                    <p:nvPr/>
                  </p:nvCxnSpPr>
                  <p:spPr>
                    <a:xfrm flipH="1">
                      <a:off x="3744020" y="4951109"/>
                      <a:ext cx="286788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Straight Connector 294"/>
                    <p:cNvCxnSpPr>
                      <a:stCxn id="142" idx="5"/>
                      <a:endCxn id="182" idx="0"/>
                    </p:cNvCxnSpPr>
                    <p:nvPr/>
                  </p:nvCxnSpPr>
                  <p:spPr>
                    <a:xfrm>
                      <a:off x="4084690" y="4951109"/>
                      <a:ext cx="186584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Straight Connector 295"/>
                    <p:cNvCxnSpPr>
                      <a:stCxn id="143" idx="3"/>
                      <a:endCxn id="183" idx="0"/>
                    </p:cNvCxnSpPr>
                    <p:nvPr/>
                  </p:nvCxnSpPr>
                  <p:spPr>
                    <a:xfrm flipH="1">
                      <a:off x="4814045" y="4951550"/>
                      <a:ext cx="248363" cy="792576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Straight Connector 296"/>
                    <p:cNvCxnSpPr>
                      <a:stCxn id="143" idx="5"/>
                      <a:endCxn id="184" idx="0"/>
                    </p:cNvCxnSpPr>
                    <p:nvPr/>
                  </p:nvCxnSpPr>
                  <p:spPr>
                    <a:xfrm>
                      <a:off x="5116290" y="4951550"/>
                      <a:ext cx="239944" cy="792576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Straight Connector 297"/>
                    <p:cNvCxnSpPr>
                      <a:stCxn id="144" idx="3"/>
                      <a:endCxn id="185" idx="0"/>
                    </p:cNvCxnSpPr>
                    <p:nvPr/>
                  </p:nvCxnSpPr>
                  <p:spPr>
                    <a:xfrm flipH="1">
                      <a:off x="5878759" y="4950595"/>
                      <a:ext cx="215246" cy="793531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" name="Straight Connector 298"/>
                    <p:cNvCxnSpPr>
                      <a:stCxn id="144" idx="5"/>
                      <a:endCxn id="186" idx="0"/>
                    </p:cNvCxnSpPr>
                    <p:nvPr/>
                  </p:nvCxnSpPr>
                  <p:spPr>
                    <a:xfrm>
                      <a:off x="6147887" y="4950595"/>
                      <a:ext cx="258126" cy="793531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Straight Connector 299"/>
                    <p:cNvCxnSpPr>
                      <a:stCxn id="146" idx="3"/>
                      <a:endCxn id="187" idx="0"/>
                    </p:cNvCxnSpPr>
                    <p:nvPr/>
                  </p:nvCxnSpPr>
                  <p:spPr>
                    <a:xfrm flipH="1">
                      <a:off x="6946578" y="4951109"/>
                      <a:ext cx="180726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Straight Connector 300"/>
                    <p:cNvCxnSpPr>
                      <a:stCxn id="146" idx="5"/>
                      <a:endCxn id="188" idx="0"/>
                    </p:cNvCxnSpPr>
                    <p:nvPr/>
                  </p:nvCxnSpPr>
                  <p:spPr>
                    <a:xfrm>
                      <a:off x="7181186" y="4951109"/>
                      <a:ext cx="307581" cy="793017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Straight Connector 301"/>
                    <p:cNvCxnSpPr>
                      <a:stCxn id="148" idx="3"/>
                      <a:endCxn id="189" idx="0"/>
                    </p:cNvCxnSpPr>
                    <p:nvPr/>
                  </p:nvCxnSpPr>
                  <p:spPr>
                    <a:xfrm flipH="1">
                      <a:off x="8011292" y="4950081"/>
                      <a:ext cx="161301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Straight Connector 302"/>
                    <p:cNvCxnSpPr>
                      <a:stCxn id="148" idx="5"/>
                      <a:endCxn id="190" idx="0"/>
                    </p:cNvCxnSpPr>
                    <p:nvPr/>
                  </p:nvCxnSpPr>
                  <p:spPr>
                    <a:xfrm>
                      <a:off x="8226475" y="4950081"/>
                      <a:ext cx="312071" cy="794045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4" name="Straight Connector 283"/>
                  <p:cNvCxnSpPr>
                    <a:stCxn id="139" idx="0"/>
                    <a:endCxn id="150" idx="4"/>
                  </p:cNvCxnSpPr>
                  <p:nvPr/>
                </p:nvCxnSpPr>
                <p:spPr>
                  <a:xfrm flipV="1">
                    <a:off x="914400" y="4046840"/>
                    <a:ext cx="0" cy="83922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>
                    <a:stCxn id="140" idx="0"/>
                    <a:endCxn id="151" idx="4"/>
                  </p:cNvCxnSpPr>
                  <p:nvPr/>
                </p:nvCxnSpPr>
                <p:spPr>
                  <a:xfrm flipV="1">
                    <a:off x="1949725" y="4046840"/>
                    <a:ext cx="0" cy="838200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>
                    <a:stCxn id="139" idx="7"/>
                    <a:endCxn id="151" idx="3"/>
                  </p:cNvCxnSpPr>
                  <p:nvPr/>
                </p:nvCxnSpPr>
                <p:spPr>
                  <a:xfrm flipV="1">
                    <a:off x="941341" y="4035681"/>
                    <a:ext cx="981443" cy="861546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>
                    <a:stCxn id="140" idx="1"/>
                    <a:endCxn id="150" idx="5"/>
                  </p:cNvCxnSpPr>
                  <p:nvPr/>
                </p:nvCxnSpPr>
                <p:spPr>
                  <a:xfrm flipH="1" flipV="1">
                    <a:off x="941341" y="4035681"/>
                    <a:ext cx="981443" cy="86051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3" name="Group 232"/>
                <p:cNvGrpSpPr/>
                <p:nvPr/>
              </p:nvGrpSpPr>
              <p:grpSpPr>
                <a:xfrm>
                  <a:off x="914400" y="2954867"/>
                  <a:ext cx="7285856" cy="1027960"/>
                  <a:chOff x="914400" y="2954867"/>
                  <a:chExt cx="7285856" cy="1027960"/>
                </a:xfrm>
              </p:grpSpPr>
              <p:cxnSp>
                <p:nvCxnSpPr>
                  <p:cNvPr id="249" name="Straight Connector 248"/>
                  <p:cNvCxnSpPr>
                    <a:stCxn id="155" idx="0"/>
                  </p:cNvCxnSpPr>
                  <p:nvPr/>
                </p:nvCxnSpPr>
                <p:spPr>
                  <a:xfrm flipH="1" flipV="1">
                    <a:off x="2438400" y="3048000"/>
                    <a:ext cx="584024" cy="92366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>
                    <a:stCxn id="156" idx="1"/>
                  </p:cNvCxnSpPr>
                  <p:nvPr/>
                </p:nvCxnSpPr>
                <p:spPr>
                  <a:xfrm flipV="1">
                    <a:off x="4030808" y="3076222"/>
                    <a:ext cx="2192192" cy="90660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>
                    <a:stCxn id="155" idx="7"/>
                  </p:cNvCxnSpPr>
                  <p:nvPr/>
                </p:nvCxnSpPr>
                <p:spPr>
                  <a:xfrm flipV="1">
                    <a:off x="3049365" y="3022600"/>
                    <a:ext cx="650568" cy="9602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>
                    <a:stCxn id="156" idx="0"/>
                  </p:cNvCxnSpPr>
                  <p:nvPr/>
                </p:nvCxnSpPr>
                <p:spPr>
                  <a:xfrm flipV="1">
                    <a:off x="4057749" y="3062111"/>
                    <a:ext cx="824695" cy="90955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>
                    <a:stCxn id="157" idx="0"/>
                  </p:cNvCxnSpPr>
                  <p:nvPr/>
                </p:nvCxnSpPr>
                <p:spPr>
                  <a:xfrm flipH="1" flipV="1">
                    <a:off x="2497667" y="3014133"/>
                    <a:ext cx="2591682" cy="95753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>
                    <a:stCxn id="158" idx="1"/>
                  </p:cNvCxnSpPr>
                  <p:nvPr/>
                </p:nvCxnSpPr>
                <p:spPr>
                  <a:xfrm flipH="1" flipV="1">
                    <a:off x="5029200" y="3048000"/>
                    <a:ext cx="1064805" cy="9348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>
                    <a:stCxn id="157" idx="7"/>
                  </p:cNvCxnSpPr>
                  <p:nvPr/>
                </p:nvCxnSpPr>
                <p:spPr>
                  <a:xfrm flipH="1" flipV="1">
                    <a:off x="3793067" y="2988733"/>
                    <a:ext cx="1323223" cy="99409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/>
                  <p:cNvCxnSpPr>
                    <a:stCxn id="158" idx="0"/>
                  </p:cNvCxnSpPr>
                  <p:nvPr/>
                </p:nvCxnSpPr>
                <p:spPr>
                  <a:xfrm flipV="1">
                    <a:off x="6120946" y="2963333"/>
                    <a:ext cx="313721" cy="1008335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>
                    <a:endCxn id="150" idx="0"/>
                  </p:cNvCxnSpPr>
                  <p:nvPr/>
                </p:nvCxnSpPr>
                <p:spPr>
                  <a:xfrm flipH="1">
                    <a:off x="914400" y="2954867"/>
                    <a:ext cx="1481667" cy="1015773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/>
                  <p:cNvCxnSpPr>
                    <a:stCxn id="150" idx="7"/>
                  </p:cNvCxnSpPr>
                  <p:nvPr/>
                </p:nvCxnSpPr>
                <p:spPr>
                  <a:xfrm flipV="1">
                    <a:off x="941341" y="2980267"/>
                    <a:ext cx="2690859" cy="1001532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>
                    <a:stCxn id="159" idx="0"/>
                  </p:cNvCxnSpPr>
                  <p:nvPr/>
                </p:nvCxnSpPr>
                <p:spPr>
                  <a:xfrm flipH="1" flipV="1">
                    <a:off x="2633133" y="2971800"/>
                    <a:ext cx="4521112" cy="999868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/>
                  <p:cNvCxnSpPr>
                    <a:stCxn id="160" idx="0"/>
                  </p:cNvCxnSpPr>
                  <p:nvPr/>
                </p:nvCxnSpPr>
                <p:spPr>
                  <a:xfrm flipH="1" flipV="1">
                    <a:off x="6491111" y="3005667"/>
                    <a:ext cx="1709145" cy="966001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>
                    <a:stCxn id="160" idx="1"/>
                  </p:cNvCxnSpPr>
                  <p:nvPr/>
                </p:nvCxnSpPr>
                <p:spPr>
                  <a:xfrm flipH="1" flipV="1">
                    <a:off x="5105400" y="2963333"/>
                    <a:ext cx="3067915" cy="1019494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>
                    <a:stCxn id="159" idx="7"/>
                  </p:cNvCxnSpPr>
                  <p:nvPr/>
                </p:nvCxnSpPr>
                <p:spPr>
                  <a:xfrm flipH="1" flipV="1">
                    <a:off x="3886200" y="2971800"/>
                    <a:ext cx="3294986" cy="1011027"/>
                  </a:xfrm>
                  <a:prstGeom prst="line">
                    <a:avLst/>
                  </a:prstGeom>
                  <a:ln w="254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4" name="Group 233"/>
                <p:cNvGrpSpPr/>
                <p:nvPr/>
              </p:nvGrpSpPr>
              <p:grpSpPr>
                <a:xfrm>
                  <a:off x="2565400" y="2116456"/>
                  <a:ext cx="3911600" cy="779144"/>
                  <a:chOff x="2565400" y="2116456"/>
                  <a:chExt cx="3911600" cy="779144"/>
                </a:xfrm>
              </p:grpSpPr>
              <p:cxnSp>
                <p:nvCxnSpPr>
                  <p:cNvPr id="235" name="Straight Connector 234"/>
                  <p:cNvCxnSpPr/>
                  <p:nvPr/>
                </p:nvCxnSpPr>
                <p:spPr>
                  <a:xfrm flipH="1" flipV="1">
                    <a:off x="3659648" y="2157420"/>
                    <a:ext cx="235020" cy="62247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 flipH="1" flipV="1">
                    <a:off x="3741581" y="2171074"/>
                    <a:ext cx="1338421" cy="69066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 flipV="1">
                    <a:off x="2565400" y="2171074"/>
                    <a:ext cx="1094248" cy="69147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 flipH="1" flipV="1">
                    <a:off x="3891790" y="2116456"/>
                    <a:ext cx="2509010" cy="779144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2667000" y="2133600"/>
                    <a:ext cx="2362200" cy="7620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3962400" y="2133600"/>
                    <a:ext cx="1295400" cy="6858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>
                  <a:xfrm flipV="1">
                    <a:off x="5105400" y="2133600"/>
                    <a:ext cx="228600" cy="6858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 flipH="1" flipV="1">
                    <a:off x="5410200" y="2133600"/>
                    <a:ext cx="1066800" cy="762000"/>
                  </a:xfrm>
                  <a:prstGeom prst="line">
                    <a:avLst/>
                  </a:prstGeom>
                  <a:ln w="635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308" y="1809750"/>
              <a:ext cx="916692" cy="6096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6" y="2743200"/>
              <a:ext cx="752474" cy="361288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6" y="2743200"/>
              <a:ext cx="752474" cy="361288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26" y="2743200"/>
              <a:ext cx="752474" cy="36128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126" y="2743200"/>
              <a:ext cx="752474" cy="36128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3" y="4743524"/>
              <a:ext cx="752474" cy="361288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88" y="4743965"/>
              <a:ext cx="752474" cy="361288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187" y="4742496"/>
              <a:ext cx="752474" cy="361288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512" y="4743524"/>
              <a:ext cx="752474" cy="361288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112" y="4743524"/>
              <a:ext cx="752474" cy="361288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09" y="4743524"/>
              <a:ext cx="752474" cy="361288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08" y="4743965"/>
              <a:ext cx="752474" cy="361288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049" y="4743965"/>
              <a:ext cx="752474" cy="361288"/>
            </a:xfrm>
            <a:prstGeom prst="rect">
              <a:avLst/>
            </a:prstGeom>
          </p:spPr>
        </p:pic>
        <p:pic>
          <p:nvPicPr>
            <p:cNvPr id="175" name="Picture 174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583" y="5744126"/>
              <a:ext cx="376485" cy="400774"/>
            </a:xfrm>
            <a:prstGeom prst="rect">
              <a:avLst/>
            </a:prstGeom>
          </p:spPr>
        </p:pic>
        <p:pic>
          <p:nvPicPr>
            <p:cNvPr id="176" name="Picture 175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772" y="5744126"/>
              <a:ext cx="376485" cy="400774"/>
            </a:xfrm>
            <a:prstGeom prst="rect">
              <a:avLst/>
            </a:prstGeom>
          </p:spPr>
        </p:pic>
        <p:pic>
          <p:nvPicPr>
            <p:cNvPr id="177" name="Picture 176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2297" y="5744126"/>
              <a:ext cx="376485" cy="400774"/>
            </a:xfrm>
            <a:prstGeom prst="rect">
              <a:avLst/>
            </a:prstGeom>
          </p:spPr>
        </p:pic>
        <p:pic>
          <p:nvPicPr>
            <p:cNvPr id="178" name="Picture 177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9551" y="5744126"/>
              <a:ext cx="376485" cy="400774"/>
            </a:xfrm>
            <a:prstGeom prst="rect">
              <a:avLst/>
            </a:prstGeom>
          </p:spPr>
        </p:pic>
        <p:pic>
          <p:nvPicPr>
            <p:cNvPr id="179" name="Picture 178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063" y="5744126"/>
              <a:ext cx="376485" cy="400774"/>
            </a:xfrm>
            <a:prstGeom prst="rect">
              <a:avLst/>
            </a:prstGeom>
          </p:spPr>
        </p:pic>
        <p:pic>
          <p:nvPicPr>
            <p:cNvPr id="180" name="Picture 179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3252" y="5744126"/>
              <a:ext cx="376485" cy="400774"/>
            </a:xfrm>
            <a:prstGeom prst="rect">
              <a:avLst/>
            </a:prstGeom>
          </p:spPr>
        </p:pic>
        <p:pic>
          <p:nvPicPr>
            <p:cNvPr id="181" name="Picture 180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5777" y="5744126"/>
              <a:ext cx="376485" cy="400774"/>
            </a:xfrm>
            <a:prstGeom prst="rect">
              <a:avLst/>
            </a:prstGeom>
          </p:spPr>
        </p:pic>
        <p:pic>
          <p:nvPicPr>
            <p:cNvPr id="182" name="Picture 181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3031" y="5744126"/>
              <a:ext cx="376485" cy="400774"/>
            </a:xfrm>
            <a:prstGeom prst="rect">
              <a:avLst/>
            </a:prstGeom>
          </p:spPr>
        </p:pic>
        <p:pic>
          <p:nvPicPr>
            <p:cNvPr id="183" name="Picture 182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5802" y="5744126"/>
              <a:ext cx="376485" cy="400774"/>
            </a:xfrm>
            <a:prstGeom prst="rect">
              <a:avLst/>
            </a:prstGeom>
          </p:spPr>
        </p:pic>
        <p:pic>
          <p:nvPicPr>
            <p:cNvPr id="184" name="Picture 183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7991" y="5744126"/>
              <a:ext cx="376485" cy="400774"/>
            </a:xfrm>
            <a:prstGeom prst="rect">
              <a:avLst/>
            </a:prstGeom>
          </p:spPr>
        </p:pic>
        <p:pic>
          <p:nvPicPr>
            <p:cNvPr id="185" name="Picture 184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0516" y="5744126"/>
              <a:ext cx="376485" cy="400774"/>
            </a:xfrm>
            <a:prstGeom prst="rect">
              <a:avLst/>
            </a:prstGeom>
          </p:spPr>
        </p:pic>
        <p:pic>
          <p:nvPicPr>
            <p:cNvPr id="186" name="Picture 185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7770" y="5744126"/>
              <a:ext cx="376485" cy="400774"/>
            </a:xfrm>
            <a:prstGeom prst="rect">
              <a:avLst/>
            </a:prstGeom>
          </p:spPr>
        </p:pic>
        <p:pic>
          <p:nvPicPr>
            <p:cNvPr id="187" name="Picture 186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8335" y="5744126"/>
              <a:ext cx="376485" cy="400774"/>
            </a:xfrm>
            <a:prstGeom prst="rect">
              <a:avLst/>
            </a:prstGeom>
          </p:spPr>
        </p:pic>
        <p:pic>
          <p:nvPicPr>
            <p:cNvPr id="188" name="Picture 187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0524" y="5744126"/>
              <a:ext cx="376485" cy="400774"/>
            </a:xfrm>
            <a:prstGeom prst="rect">
              <a:avLst/>
            </a:prstGeom>
          </p:spPr>
        </p:pic>
        <p:pic>
          <p:nvPicPr>
            <p:cNvPr id="189" name="Picture 188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3049" y="5744126"/>
              <a:ext cx="376485" cy="400774"/>
            </a:xfrm>
            <a:prstGeom prst="rect">
              <a:avLst/>
            </a:prstGeom>
          </p:spPr>
        </p:pic>
        <p:pic>
          <p:nvPicPr>
            <p:cNvPr id="190" name="Picture 189" descr="server-gray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50303" y="5744126"/>
              <a:ext cx="376485" cy="40077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4308" y="1801491"/>
              <a:ext cx="916692" cy="609600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3" y="3829124"/>
              <a:ext cx="752474" cy="361288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187" y="3829124"/>
              <a:ext cx="752474" cy="361288"/>
            </a:xfrm>
            <a:prstGeom prst="rect">
              <a:avLst/>
            </a:prstGeom>
          </p:spPr>
        </p:pic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512" y="3829124"/>
              <a:ext cx="752474" cy="361288"/>
            </a:xfrm>
            <a:prstGeom prst="rect">
              <a:avLst/>
            </a:prstGeom>
          </p:spPr>
        </p:pic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112" y="3829124"/>
              <a:ext cx="752474" cy="361288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09" y="3828096"/>
              <a:ext cx="752474" cy="361288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08" y="3829124"/>
              <a:ext cx="752474" cy="361288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019" y="3829124"/>
              <a:ext cx="752474" cy="361288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88" y="3829124"/>
              <a:ext cx="752474" cy="361288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4419600" y="2286000"/>
            <a:ext cx="6324600" cy="5410200"/>
            <a:chOff x="152400" y="1676400"/>
            <a:chExt cx="5181600" cy="4114800"/>
          </a:xfrm>
        </p:grpSpPr>
        <p:pic>
          <p:nvPicPr>
            <p:cNvPr id="118" name="Picture 117" descr="04-02QuincyWADC_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00" y="1676400"/>
              <a:ext cx="5151805" cy="3982072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152400" y="5181600"/>
              <a:ext cx="51816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570244" y="954556"/>
            <a:ext cx="5869156" cy="5693955"/>
            <a:chOff x="3122444" y="954555"/>
            <a:chExt cx="5869156" cy="5693955"/>
          </a:xfrm>
        </p:grpSpPr>
        <p:grpSp>
          <p:nvGrpSpPr>
            <p:cNvPr id="122" name="Group 121"/>
            <p:cNvGrpSpPr/>
            <p:nvPr/>
          </p:nvGrpSpPr>
          <p:grpSpPr>
            <a:xfrm>
              <a:off x="3122444" y="954555"/>
              <a:ext cx="5869156" cy="5253691"/>
              <a:chOff x="3123322" y="954555"/>
              <a:chExt cx="5869156" cy="525369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3123322" y="954555"/>
                <a:ext cx="5869156" cy="5253691"/>
                <a:chOff x="3123322" y="954555"/>
                <a:chExt cx="5869156" cy="5253691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3123322" y="954555"/>
                  <a:ext cx="5869156" cy="5253691"/>
                  <a:chOff x="3123322" y="954555"/>
                  <a:chExt cx="5869156" cy="5253691"/>
                </a:xfrm>
              </p:grpSpPr>
              <p:grpSp>
                <p:nvGrpSpPr>
                  <p:cNvPr id="2" name="Group 19"/>
                  <p:cNvGrpSpPr/>
                  <p:nvPr/>
                </p:nvGrpSpPr>
                <p:grpSpPr>
                  <a:xfrm>
                    <a:off x="5360341" y="954555"/>
                    <a:ext cx="1758392" cy="1102845"/>
                    <a:chOff x="3733801" y="1408176"/>
                    <a:chExt cx="2128577" cy="1335024"/>
                  </a:xfrm>
                </p:grpSpPr>
                <p:pic>
                  <p:nvPicPr>
                    <p:cNvPr id="17" name="Picture 16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1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939958" y="1408176"/>
                      <a:ext cx="922420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TLA</a:t>
                      </a:r>
                    </a:p>
                  </p:txBody>
                </p:sp>
              </p:grpSp>
              <p:grpSp>
                <p:nvGrpSpPr>
                  <p:cNvPr id="3" name="Group 38"/>
                  <p:cNvGrpSpPr/>
                  <p:nvPr/>
                </p:nvGrpSpPr>
                <p:grpSpPr>
                  <a:xfrm>
                    <a:off x="6073662" y="2971800"/>
                    <a:ext cx="1927342" cy="1143000"/>
                    <a:chOff x="2791354" y="1359567"/>
                    <a:chExt cx="2333096" cy="1383633"/>
                  </a:xfrm>
                </p:grpSpPr>
                <p:pic>
                  <p:nvPicPr>
                    <p:cNvPr id="40" name="Picture 39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0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2791354" y="1359567"/>
                      <a:ext cx="1002556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MLA</a:t>
                      </a:r>
                    </a:p>
                  </p:txBody>
                </p:sp>
              </p:grpSp>
              <p:pic>
                <p:nvPicPr>
                  <p:cNvPr id="48" name="Picture 47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31233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4114800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51045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6095122" y="5233918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0857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server-gray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8077200" y="5217646"/>
                    <a:ext cx="915278" cy="974328"/>
                  </a:xfrm>
                  <a:prstGeom prst="rect">
                    <a:avLst/>
                  </a:prstGeom>
                </p:spPr>
              </p:pic>
              <p:grpSp>
                <p:nvGrpSpPr>
                  <p:cNvPr id="6" name="Group 68"/>
                  <p:cNvGrpSpPr/>
                  <p:nvPr/>
                </p:nvGrpSpPr>
                <p:grpSpPr>
                  <a:xfrm>
                    <a:off x="3962400" y="2971800"/>
                    <a:ext cx="1864608" cy="1138891"/>
                    <a:chOff x="3733800" y="1364542"/>
                    <a:chExt cx="2257157" cy="1378659"/>
                  </a:xfrm>
                </p:grpSpPr>
                <p:pic>
                  <p:nvPicPr>
                    <p:cNvPr id="70" name="Picture 69" descr="server2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3733800" y="1408177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4980130" y="1364542"/>
                      <a:ext cx="1010827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MLA</a:t>
                      </a:r>
                    </a:p>
                  </p:txBody>
                </p:sp>
              </p:grpSp>
            </p:grpSp>
            <p:grpSp>
              <p:nvGrpSpPr>
                <p:cNvPr id="7" name="Group 93"/>
                <p:cNvGrpSpPr/>
                <p:nvPr/>
              </p:nvGrpSpPr>
              <p:grpSpPr>
                <a:xfrm>
                  <a:off x="36695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97"/>
                <p:cNvGrpSpPr/>
                <p:nvPr/>
              </p:nvGrpSpPr>
              <p:grpSpPr>
                <a:xfrm>
                  <a:off x="65651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5961043" y="2116156"/>
                <a:ext cx="1092506" cy="82259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4803357" y="2014252"/>
                <a:ext cx="1112702" cy="104659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TextBox 105"/>
            <p:cNvSpPr txBox="1"/>
            <p:nvPr/>
          </p:nvSpPr>
          <p:spPr>
            <a:xfrm>
              <a:off x="5067300" y="6248400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BD0811"/>
                  </a:solidFill>
                  <a:latin typeface="Helvetica" charset="0"/>
                  <a:ea typeface="Helvetica" charset="0"/>
                  <a:cs typeface="Helvetica" charset="0"/>
                </a:rPr>
                <a:t>Worker Nodes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585704" y="2895600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D0811"/>
                  </a:solidFill>
                  <a:latin typeface="Helvetica" charset="0"/>
                  <a:ea typeface="Helvetica" charset="0"/>
                  <a:cs typeface="Helvetica" charset="0"/>
                </a:rPr>
                <a:t>………</a:t>
              </a:r>
              <a:endParaRPr lang="en-US" b="1" dirty="0">
                <a:solidFill>
                  <a:srgbClr val="BD081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44917" y="-314741"/>
            <a:ext cx="7772400" cy="1470025"/>
          </a:xfrm>
        </p:spPr>
        <p:txBody>
          <a:bodyPr wrap="square">
            <a:normAutofit/>
          </a:bodyPr>
          <a:lstStyle/>
          <a:p>
            <a:r>
              <a:rPr lang="en-US" sz="4000" dirty="0"/>
              <a:t>Example: Web Search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25000"/>
              </a:spcBef>
              <a:buClr>
                <a:srgbClr val="000000"/>
              </a:buClr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grpSp>
        <p:nvGrpSpPr>
          <p:cNvPr id="9" name="Group 121"/>
          <p:cNvGrpSpPr/>
          <p:nvPr/>
        </p:nvGrpSpPr>
        <p:grpSpPr>
          <a:xfrm>
            <a:off x="1553701" y="946021"/>
            <a:ext cx="2070848" cy="1828800"/>
            <a:chOff x="138952" y="609600"/>
            <a:chExt cx="2070848" cy="1828800"/>
          </a:xfrm>
        </p:grpSpPr>
        <p:pic>
          <p:nvPicPr>
            <p:cNvPr id="123" name="Picture 122" descr="Computergirl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952" y="609600"/>
              <a:ext cx="2070848" cy="1828800"/>
            </a:xfrm>
            <a:prstGeom prst="rect">
              <a:avLst/>
            </a:prstGeom>
          </p:spPr>
        </p:pic>
        <p:sp>
          <p:nvSpPr>
            <p:cNvPr id="124" name="Rounded Rectangle 123"/>
            <p:cNvSpPr/>
            <p:nvPr/>
          </p:nvSpPr>
          <p:spPr>
            <a:xfrm>
              <a:off x="1295400" y="838200"/>
              <a:ext cx="280012" cy="340605"/>
            </a:xfrm>
            <a:prstGeom prst="roundRect">
              <a:avLst/>
            </a:prstGeom>
            <a:solidFill>
              <a:srgbClr val="B5D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25" name="Picture 124" descr="bing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5400" y="886814"/>
              <a:ext cx="256032" cy="106013"/>
            </a:xfrm>
            <a:prstGeom prst="rect">
              <a:avLst/>
            </a:prstGeom>
          </p:spPr>
        </p:pic>
        <p:pic>
          <p:nvPicPr>
            <p:cNvPr id="126" name="Picture 125" descr="microsoft-bing2-1.jp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5400" y="992827"/>
              <a:ext cx="256032" cy="117122"/>
            </a:xfrm>
            <a:prstGeom prst="rect">
              <a:avLst/>
            </a:prstGeom>
          </p:spPr>
        </p:pic>
      </p:grpSp>
      <p:pic>
        <p:nvPicPr>
          <p:cNvPr id="110" name="Picture 109" descr="clou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8078" y="804168"/>
            <a:ext cx="2668922" cy="1405632"/>
          </a:xfrm>
          <a:prstGeom prst="rect">
            <a:avLst/>
          </a:prstGeom>
        </p:spPr>
      </p:pic>
      <p:grpSp>
        <p:nvGrpSpPr>
          <p:cNvPr id="10" name="Group 126"/>
          <p:cNvGrpSpPr/>
          <p:nvPr/>
        </p:nvGrpSpPr>
        <p:grpSpPr>
          <a:xfrm>
            <a:off x="2733040" y="762387"/>
            <a:ext cx="1457960" cy="1457960"/>
            <a:chOff x="533400" y="3571240"/>
            <a:chExt cx="1762760" cy="1762760"/>
          </a:xfrm>
        </p:grpSpPr>
        <p:pic>
          <p:nvPicPr>
            <p:cNvPr id="128" name="Picture 127" descr="mail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400" y="3571240"/>
              <a:ext cx="1762760" cy="1762760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60839" y="4094423"/>
              <a:ext cx="1066800" cy="37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rPr>
                <a:t>Picasso</a:t>
              </a:r>
            </a:p>
          </p:txBody>
        </p:sp>
      </p:grpSp>
      <p:sp>
        <p:nvSpPr>
          <p:cNvPr id="134" name="Rectangle 169"/>
          <p:cNvSpPr>
            <a:spLocks noChangeArrowheads="1"/>
          </p:cNvSpPr>
          <p:nvPr/>
        </p:nvSpPr>
        <p:spPr bwMode="auto">
          <a:xfrm rot="2565780">
            <a:off x="7108215" y="1879040"/>
            <a:ext cx="23547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5" name="Rectangle 169"/>
          <p:cNvSpPr>
            <a:spLocks noChangeAspect="1" noChangeArrowheads="1"/>
          </p:cNvSpPr>
          <p:nvPr/>
        </p:nvSpPr>
        <p:spPr bwMode="auto">
          <a:xfrm rot="19365942">
            <a:off x="7506423" y="1882435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5" name="Rectangle 169"/>
          <p:cNvSpPr>
            <a:spLocks noChangeAspect="1" noChangeArrowheads="1"/>
          </p:cNvSpPr>
          <p:nvPr/>
        </p:nvSpPr>
        <p:spPr bwMode="auto">
          <a:xfrm rot="1907847">
            <a:off x="5687901" y="3912490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7" name="Rectangle 169"/>
          <p:cNvSpPr>
            <a:spLocks noChangeAspect="1" noChangeArrowheads="1"/>
          </p:cNvSpPr>
          <p:nvPr/>
        </p:nvSpPr>
        <p:spPr bwMode="auto">
          <a:xfrm rot="19720810">
            <a:off x="6070026" y="3912304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9" name="Rectangle 169"/>
          <p:cNvSpPr>
            <a:spLocks noChangeAspect="1" noChangeArrowheads="1"/>
          </p:cNvSpPr>
          <p:nvPr/>
        </p:nvSpPr>
        <p:spPr bwMode="auto">
          <a:xfrm>
            <a:off x="5889434" y="3927392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2" name="Rectangle 169"/>
          <p:cNvSpPr>
            <a:spLocks noChangeAspect="1" noChangeArrowheads="1"/>
          </p:cNvSpPr>
          <p:nvPr/>
        </p:nvSpPr>
        <p:spPr bwMode="auto">
          <a:xfrm rot="1907847">
            <a:off x="8583501" y="3936482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3" name="Rectangle 169"/>
          <p:cNvSpPr>
            <a:spLocks noChangeAspect="1" noChangeArrowheads="1"/>
          </p:cNvSpPr>
          <p:nvPr/>
        </p:nvSpPr>
        <p:spPr bwMode="auto">
          <a:xfrm rot="19720810">
            <a:off x="8965626" y="3936296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4" name="Rectangle 169"/>
          <p:cNvSpPr>
            <a:spLocks noChangeAspect="1" noChangeArrowheads="1"/>
          </p:cNvSpPr>
          <p:nvPr/>
        </p:nvSpPr>
        <p:spPr bwMode="auto">
          <a:xfrm>
            <a:off x="8785034" y="3951384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99" name="Picture 198" descr="picasso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62601" y="5184648"/>
            <a:ext cx="1123067" cy="1371600"/>
          </a:xfrm>
          <a:prstGeom prst="rect">
            <a:avLst/>
          </a:prstGeom>
        </p:spPr>
      </p:pic>
      <p:pic>
        <p:nvPicPr>
          <p:cNvPr id="201" name="Picture 200" descr="picasso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20872" y="5184648"/>
            <a:ext cx="1008529" cy="1371600"/>
          </a:xfrm>
          <a:prstGeom prst="rect">
            <a:avLst/>
          </a:prstGeom>
        </p:spPr>
      </p:pic>
      <p:pic>
        <p:nvPicPr>
          <p:cNvPr id="206" name="Picture 205" descr="picasso1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05401" y="5184648"/>
            <a:ext cx="1811655" cy="1371600"/>
          </a:xfrm>
          <a:prstGeom prst="rect">
            <a:avLst/>
          </a:prstGeom>
        </p:spPr>
      </p:pic>
      <p:pic>
        <p:nvPicPr>
          <p:cNvPr id="202" name="Picture 201" descr="picasso4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81601" y="5184648"/>
            <a:ext cx="1624263" cy="1371600"/>
          </a:xfrm>
          <a:prstGeom prst="rect">
            <a:avLst/>
          </a:prstGeom>
        </p:spPr>
      </p:pic>
      <p:pic>
        <p:nvPicPr>
          <p:cNvPr id="203" name="Picture 202" descr="picasso5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486400" y="5184648"/>
            <a:ext cx="1028700" cy="1371600"/>
          </a:xfrm>
          <a:prstGeom prst="rect">
            <a:avLst/>
          </a:prstGeom>
        </p:spPr>
      </p:pic>
      <p:pic>
        <p:nvPicPr>
          <p:cNvPr id="200" name="Picture 199" descr="picasso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83352" y="5184648"/>
            <a:ext cx="1069848" cy="1371600"/>
          </a:xfrm>
          <a:prstGeom prst="rect">
            <a:avLst/>
          </a:prstGeom>
        </p:spPr>
      </p:pic>
      <p:pic>
        <p:nvPicPr>
          <p:cNvPr id="204" name="Picture 203" descr="picasso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305178" y="5184648"/>
            <a:ext cx="1324222" cy="1371600"/>
          </a:xfrm>
          <a:prstGeom prst="rect">
            <a:avLst/>
          </a:prstGeom>
        </p:spPr>
      </p:pic>
      <p:pic>
        <p:nvPicPr>
          <p:cNvPr id="207" name="Picture 206" descr="picasso1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105400" y="5184648"/>
            <a:ext cx="1771754" cy="1371600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7318022" y="5410200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“Everything you can imagine is real.”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7315200" y="5486401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“Bad artists copy. 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Good artists steal.”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7318022" y="5435026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“It is your work in life that is the ultimate seduction.“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315200" y="5511226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“The chief enemy of creativity is good sense.“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318248" y="5511226"/>
            <a:ext cx="3273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“Inspiration does exist, 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but it must find you working.”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7315200" y="5486401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“I'd like to live as a poor man 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with lots of money.“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7318022" y="5486401"/>
            <a:ext cx="3273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“Art is a lie that makes us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 realize the truth.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7315200" y="5435026"/>
            <a:ext cx="32737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“Computers are useless. 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Helvetica" charset="0"/>
                <a:ea typeface="Helvetica" charset="0"/>
                <a:cs typeface="Helvetica" charset="0"/>
              </a:rPr>
              <a:t>They can only give you answers.”</a:t>
            </a:r>
          </a:p>
        </p:txBody>
      </p:sp>
      <p:sp>
        <p:nvSpPr>
          <p:cNvPr id="220" name="Rectangle 167"/>
          <p:cNvSpPr>
            <a:spLocks noChangeAspect="1" noChangeArrowheads="1"/>
          </p:cNvSpPr>
          <p:nvPr/>
        </p:nvSpPr>
        <p:spPr bwMode="auto">
          <a:xfrm rot="1979433">
            <a:off x="5135244" y="48514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1" name="Rectangle 167"/>
          <p:cNvSpPr>
            <a:spLocks noChangeAspect="1" noChangeArrowheads="1"/>
          </p:cNvSpPr>
          <p:nvPr/>
        </p:nvSpPr>
        <p:spPr bwMode="auto">
          <a:xfrm rot="19624742">
            <a:off x="6633580" y="485138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2" name="Rectangle 167"/>
          <p:cNvSpPr>
            <a:spLocks noChangeAspect="1" noChangeArrowheads="1"/>
          </p:cNvSpPr>
          <p:nvPr/>
        </p:nvSpPr>
        <p:spPr bwMode="auto">
          <a:xfrm>
            <a:off x="5898444" y="48542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3" name="Rectangle 167"/>
          <p:cNvSpPr>
            <a:spLocks noChangeAspect="1" noChangeArrowheads="1"/>
          </p:cNvSpPr>
          <p:nvPr/>
        </p:nvSpPr>
        <p:spPr bwMode="auto">
          <a:xfrm rot="1979433">
            <a:off x="8030844" y="48514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4" name="Rectangle 167"/>
          <p:cNvSpPr>
            <a:spLocks noChangeAspect="1" noChangeArrowheads="1"/>
          </p:cNvSpPr>
          <p:nvPr/>
        </p:nvSpPr>
        <p:spPr bwMode="auto">
          <a:xfrm rot="19624742">
            <a:off x="9529180" y="485138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5" name="Rectangle 167"/>
          <p:cNvSpPr>
            <a:spLocks noChangeAspect="1" noChangeArrowheads="1"/>
          </p:cNvSpPr>
          <p:nvPr/>
        </p:nvSpPr>
        <p:spPr bwMode="auto">
          <a:xfrm>
            <a:off x="8794044" y="4854222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1" name="Group 243"/>
          <p:cNvGrpSpPr/>
          <p:nvPr/>
        </p:nvGrpSpPr>
        <p:grpSpPr>
          <a:xfrm>
            <a:off x="4419600" y="2963686"/>
            <a:ext cx="7091818" cy="1455914"/>
            <a:chOff x="2971800" y="2963686"/>
            <a:chExt cx="7091818" cy="1455914"/>
          </a:xfrm>
        </p:grpSpPr>
        <p:grpSp>
          <p:nvGrpSpPr>
            <p:cNvPr id="12" name="Group 234"/>
            <p:cNvGrpSpPr/>
            <p:nvPr/>
          </p:nvGrpSpPr>
          <p:grpSpPr>
            <a:xfrm>
              <a:off x="2971800" y="2963686"/>
              <a:ext cx="992088" cy="1455914"/>
              <a:chOff x="2133600" y="3039886"/>
              <a:chExt cx="992088" cy="1455914"/>
            </a:xfrm>
          </p:grpSpPr>
          <p:grpSp>
            <p:nvGrpSpPr>
              <p:cNvPr id="13" name="Group 233"/>
              <p:cNvGrpSpPr/>
              <p:nvPr/>
            </p:nvGrpSpPr>
            <p:grpSpPr>
              <a:xfrm>
                <a:off x="2133600" y="3039886"/>
                <a:ext cx="762000" cy="1379714"/>
                <a:chOff x="2133600" y="3039886"/>
                <a:chExt cx="762000" cy="1379714"/>
              </a:xfrm>
            </p:grpSpPr>
            <p:sp>
              <p:nvSpPr>
                <p:cNvPr id="226" name="TextBox 225"/>
                <p:cNvSpPr txBox="1"/>
                <p:nvPr/>
              </p:nvSpPr>
              <p:spPr>
                <a:xfrm>
                  <a:off x="2133600" y="3124200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1.</a:t>
                  </a:r>
                </a:p>
              </p:txBody>
            </p:sp>
            <p:pic>
              <p:nvPicPr>
                <p:cNvPr id="228" name="Picture 227" descr="picasso1.jpg"/>
                <p:cNvPicPr>
                  <a:picLocks noChangeAspect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2514600" y="3573286"/>
                  <a:ext cx="381000" cy="465314"/>
                </a:xfrm>
                <a:prstGeom prst="rect">
                  <a:avLst/>
                </a:prstGeom>
              </p:spPr>
            </p:pic>
            <p:sp>
              <p:nvSpPr>
                <p:cNvPr id="229" name="TextBox 228"/>
                <p:cNvSpPr txBox="1"/>
                <p:nvPr/>
              </p:nvSpPr>
              <p:spPr>
                <a:xfrm>
                  <a:off x="2133600" y="36238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2.</a:t>
                  </a:r>
                </a:p>
              </p:txBody>
            </p:sp>
            <p:pic>
              <p:nvPicPr>
                <p:cNvPr id="230" name="Picture 229" descr="picasso1.jpg"/>
                <p:cNvPicPr>
                  <a:picLocks noChangeAspect="1"/>
                </p:cNvPicPr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2534029" y="3039886"/>
                  <a:ext cx="342142" cy="465314"/>
                </a:xfrm>
                <a:prstGeom prst="rect">
                  <a:avLst/>
                </a:prstGeom>
              </p:spPr>
            </p:pic>
            <p:sp>
              <p:nvSpPr>
                <p:cNvPr id="231" name="TextBox 230"/>
                <p:cNvSpPr txBox="1"/>
                <p:nvPr/>
              </p:nvSpPr>
              <p:spPr>
                <a:xfrm>
                  <a:off x="2133600" y="40810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3.     </a:t>
                  </a:r>
                </a:p>
              </p:txBody>
            </p:sp>
          </p:grpSp>
          <p:sp>
            <p:nvSpPr>
              <p:cNvPr id="232" name="TextBox 231"/>
              <p:cNvSpPr txBox="1"/>
              <p:nvPr/>
            </p:nvSpPr>
            <p:spPr>
              <a:xfrm rot="5400000">
                <a:off x="2505045" y="3875157"/>
                <a:ext cx="53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…..</a:t>
                </a:r>
                <a:endParaRPr lang="en-US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14" name="Group 235"/>
            <p:cNvGrpSpPr/>
            <p:nvPr/>
          </p:nvGrpSpPr>
          <p:grpSpPr>
            <a:xfrm>
              <a:off x="7924799" y="2971800"/>
              <a:ext cx="2138819" cy="1371600"/>
              <a:chOff x="2057399" y="3048000"/>
              <a:chExt cx="2138819" cy="1371600"/>
            </a:xfrm>
          </p:grpSpPr>
          <p:grpSp>
            <p:nvGrpSpPr>
              <p:cNvPr id="15" name="Group 233"/>
              <p:cNvGrpSpPr/>
              <p:nvPr/>
            </p:nvGrpSpPr>
            <p:grpSpPr>
              <a:xfrm>
                <a:off x="2057399" y="3048000"/>
                <a:ext cx="2138819" cy="1295400"/>
                <a:chOff x="2057399" y="3048000"/>
                <a:chExt cx="2138819" cy="1295400"/>
              </a:xfrm>
            </p:grpSpPr>
            <p:sp>
              <p:nvSpPr>
                <p:cNvPr id="239" name="TextBox 238"/>
                <p:cNvSpPr txBox="1"/>
                <p:nvPr/>
              </p:nvSpPr>
              <p:spPr>
                <a:xfrm>
                  <a:off x="2057400" y="3048000"/>
                  <a:ext cx="1371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1. Art is a lie…</a:t>
                  </a:r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2057399" y="3547646"/>
                  <a:ext cx="2138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2. The chief… </a:t>
                  </a:r>
                </a:p>
              </p:txBody>
            </p:sp>
            <p:sp>
              <p:nvSpPr>
                <p:cNvPr id="243" name="TextBox 242"/>
                <p:cNvSpPr txBox="1"/>
                <p:nvPr/>
              </p:nvSpPr>
              <p:spPr>
                <a:xfrm>
                  <a:off x="2057400" y="4004846"/>
                  <a:ext cx="6096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prstClr val="black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3.     </a:t>
                  </a:r>
                </a:p>
              </p:txBody>
            </p:sp>
          </p:grpSp>
          <p:sp>
            <p:nvSpPr>
              <p:cNvPr id="238" name="TextBox 237"/>
              <p:cNvSpPr txBox="1"/>
              <p:nvPr/>
            </p:nvSpPr>
            <p:spPr>
              <a:xfrm rot="5400000">
                <a:off x="2352645" y="3798957"/>
                <a:ext cx="53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…..</a:t>
                </a:r>
                <a:endParaRPr lang="en-US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245" name="Rectangle 167"/>
          <p:cNvSpPr>
            <a:spLocks noChangeAspect="1" noChangeArrowheads="1"/>
          </p:cNvSpPr>
          <p:nvPr/>
        </p:nvSpPr>
        <p:spPr bwMode="auto">
          <a:xfrm rot="2584639">
            <a:off x="6373719" y="2726757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6" name="Rectangle 167"/>
          <p:cNvSpPr>
            <a:spLocks noChangeAspect="1" noChangeArrowheads="1"/>
          </p:cNvSpPr>
          <p:nvPr/>
        </p:nvSpPr>
        <p:spPr bwMode="auto">
          <a:xfrm rot="19296511">
            <a:off x="8140293" y="2688756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6" name="Group 234"/>
          <p:cNvGrpSpPr/>
          <p:nvPr/>
        </p:nvGrpSpPr>
        <p:grpSpPr>
          <a:xfrm>
            <a:off x="8305800" y="762000"/>
            <a:ext cx="1524000" cy="1447800"/>
            <a:chOff x="2133600" y="3048000"/>
            <a:chExt cx="1524000" cy="1447800"/>
          </a:xfrm>
        </p:grpSpPr>
        <p:grpSp>
          <p:nvGrpSpPr>
            <p:cNvPr id="19" name="Group 233"/>
            <p:cNvGrpSpPr/>
            <p:nvPr/>
          </p:nvGrpSpPr>
          <p:grpSpPr>
            <a:xfrm>
              <a:off x="2133600" y="3048000"/>
              <a:ext cx="1524000" cy="1406843"/>
              <a:chOff x="2133600" y="3048000"/>
              <a:chExt cx="1524000" cy="1406843"/>
            </a:xfrm>
          </p:grpSpPr>
          <p:sp>
            <p:nvSpPr>
              <p:cNvPr id="257" name="TextBox 256"/>
              <p:cNvSpPr txBox="1"/>
              <p:nvPr/>
            </p:nvSpPr>
            <p:spPr>
              <a:xfrm>
                <a:off x="2133600" y="3124200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1.</a:t>
                </a: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2133600" y="3623846"/>
                <a:ext cx="152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2. Art is a lie… </a:t>
                </a:r>
              </a:p>
              <a:p>
                <a:endParaRPr lang="en-US" sz="1600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260" name="Picture 259" descr="picasso1.jpg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438400" y="3048000"/>
                <a:ext cx="342142" cy="465314"/>
              </a:xfrm>
              <a:prstGeom prst="rect">
                <a:avLst/>
              </a:prstGeom>
            </p:spPr>
          </p:pic>
          <p:sp>
            <p:nvSpPr>
              <p:cNvPr id="261" name="TextBox 260"/>
              <p:cNvSpPr txBox="1"/>
              <p:nvPr/>
            </p:nvSpPr>
            <p:spPr>
              <a:xfrm>
                <a:off x="2133600" y="4081046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3.     </a:t>
                </a:r>
              </a:p>
            </p:txBody>
          </p:sp>
        </p:grpSp>
        <p:sp>
          <p:nvSpPr>
            <p:cNvPr id="256" name="TextBox 255"/>
            <p:cNvSpPr txBox="1"/>
            <p:nvPr/>
          </p:nvSpPr>
          <p:spPr>
            <a:xfrm rot="5400000">
              <a:off x="2505045" y="3875157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rPr>
                <a:t>…..</a:t>
              </a:r>
              <a:endParaRPr lang="en-US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0" name="Group 281"/>
          <p:cNvGrpSpPr/>
          <p:nvPr/>
        </p:nvGrpSpPr>
        <p:grpSpPr>
          <a:xfrm>
            <a:off x="5562600" y="696347"/>
            <a:ext cx="1600200" cy="1453896"/>
            <a:chOff x="990600" y="3200400"/>
            <a:chExt cx="1600200" cy="1453896"/>
          </a:xfrm>
        </p:grpSpPr>
        <p:pic>
          <p:nvPicPr>
            <p:cNvPr id="277" name="Picture 276" descr="opened-letter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flipH="1">
              <a:off x="990600" y="3200400"/>
              <a:ext cx="1453896" cy="1453896"/>
            </a:xfrm>
            <a:prstGeom prst="rect">
              <a:avLst/>
            </a:prstGeom>
          </p:spPr>
        </p:pic>
        <p:pic>
          <p:nvPicPr>
            <p:cNvPr id="278" name="Picture 277" descr="picasso1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22518" y="3581400"/>
              <a:ext cx="174054" cy="236714"/>
            </a:xfrm>
            <a:prstGeom prst="rect">
              <a:avLst/>
            </a:prstGeom>
          </p:spPr>
        </p:pic>
        <p:sp>
          <p:nvSpPr>
            <p:cNvPr id="281" name="TextBox 280"/>
            <p:cNvSpPr txBox="1"/>
            <p:nvPr/>
          </p:nvSpPr>
          <p:spPr>
            <a:xfrm>
              <a:off x="1447800" y="3776990"/>
              <a:ext cx="1143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rPr>
                <a:t>Art is…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716024" y="2012822"/>
            <a:ext cx="3084576" cy="775097"/>
            <a:chOff x="192024" y="1981200"/>
            <a:chExt cx="3084576" cy="775097"/>
          </a:xfrm>
        </p:grpSpPr>
        <p:pic>
          <p:nvPicPr>
            <p:cNvPr id="104" name="Picture 103" descr="microsoft-bing2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2024" y="2451497"/>
              <a:ext cx="3084576" cy="304800"/>
            </a:xfrm>
            <a:prstGeom prst="rect">
              <a:avLst/>
            </a:prstGeom>
          </p:spPr>
        </p:pic>
        <p:pic>
          <p:nvPicPr>
            <p:cNvPr id="105" name="Picture 104" descr="bingLogo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32956" y="1981200"/>
              <a:ext cx="1135811" cy="470297"/>
            </a:xfrm>
            <a:prstGeom prst="rect">
              <a:avLst/>
            </a:prstGeom>
          </p:spPr>
        </p:pic>
      </p:grpSp>
      <p:pic>
        <p:nvPicPr>
          <p:cNvPr id="108" name="Picture 107" descr="mai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37104" y="772547"/>
            <a:ext cx="1453896" cy="1453896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2971800" y="2450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Picasso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22812" y="3562832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Strict deadlines</a:t>
            </a:r>
          </a:p>
          <a:p>
            <a:pPr>
              <a:buFont typeface="Arial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Tail Latency Matters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400" b="1" dirty="0">
              <a:solidFill>
                <a:srgbClr val="0000CC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6248400" y="1295400"/>
            <a:ext cx="3810000" cy="4648200"/>
            <a:chOff x="4800600" y="1295400"/>
            <a:chExt cx="3810000" cy="4648200"/>
          </a:xfrm>
        </p:grpSpPr>
        <p:sp>
          <p:nvSpPr>
            <p:cNvPr id="131" name="TextBox 130"/>
            <p:cNvSpPr txBox="1"/>
            <p:nvPr/>
          </p:nvSpPr>
          <p:spPr>
            <a:xfrm>
              <a:off x="6400800" y="12954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CC"/>
                  </a:solidFill>
                  <a:latin typeface="Helvetica" charset="0"/>
                  <a:ea typeface="Helvetica" charset="0"/>
                  <a:cs typeface="Helvetica" charset="0"/>
                </a:rPr>
                <a:t>Deadline = 250ms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800600" y="3288268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CC"/>
                  </a:solidFill>
                  <a:latin typeface="Helvetica" charset="0"/>
                  <a:ea typeface="Helvetica" charset="0"/>
                  <a:cs typeface="Helvetica" charset="0"/>
                </a:rPr>
                <a:t>Deadline = 50ms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76800" y="5574268"/>
              <a:ext cx="220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CC"/>
                  </a:solidFill>
                  <a:latin typeface="Helvetica" charset="0"/>
                  <a:ea typeface="Helvetica" charset="0"/>
                  <a:cs typeface="Helvetica" charset="0"/>
                </a:rPr>
                <a:t>Deadline = 10ms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97767" y="2151393"/>
            <a:ext cx="36576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Partition/Aggregate App Structure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868708"/>
      </p:ext>
    </p:extLst>
  </p:cSld>
  <p:clrMapOvr>
    <a:masterClrMapping/>
  </p:clrMapOvr>
  <p:transition spd="slow" advTm="125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365 0.00486 L 0.00399 -0.17415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emph" presetSubtype="1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28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0" dur="7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0.76" calcmode="lin" valueType="num">
                                      <p:cBhvr override="childStyle">
                                        <p:cTn id="32" dur="7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6.45385E-7 L 0.31718 0.0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33865E-6 L -0.08194 0.1193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0303E-7 L 0.06667 0.118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057E-6 L -0.0665 0.1420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99E-6 L 0.00174 0.1348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1057E-6 L 0.06284 0.13902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6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057E-6 L -0.0665 0.14203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7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99E-6 L 0.00174 0.1348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1057E-6 L 0.06284 0.1390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decel="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decel="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decel="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579 L -0.0618 -0.13483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7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878 L 0.06753 -0.14062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75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00139 -0.12673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579 L -0.0618 -0.13483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7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878 L 0.06753 -0.14062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75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00139 -0.1267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323 L -0.06736 -0.11564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5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3737E-6 L 0.08333 -0.12211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064 L -0.32083 0.0046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45" grpId="0" animBg="1"/>
      <p:bldP spid="145" grpId="1" animBg="1"/>
      <p:bldP spid="145" grpId="2" animBg="1"/>
      <p:bldP spid="147" grpId="0" animBg="1"/>
      <p:bldP spid="147" grpId="1" animBg="1"/>
      <p:bldP spid="147" grpId="2" animBg="1"/>
      <p:bldP spid="149" grpId="0" animBg="1"/>
      <p:bldP spid="149" grpId="1" animBg="1"/>
      <p:bldP spid="149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208" grpId="0" animBg="1"/>
      <p:bldP spid="208" grpId="1" animBg="1"/>
      <p:bldP spid="218" grpId="0" animBg="1"/>
      <p:bldP spid="218" grpId="1" animBg="1"/>
      <p:bldP spid="210" grpId="0" animBg="1"/>
      <p:bldP spid="210" grpId="1" animBg="1"/>
      <p:bldP spid="217" grpId="0" animBg="1"/>
      <p:bldP spid="217" grpId="1" animBg="1"/>
      <p:bldP spid="209" grpId="0" animBg="1"/>
      <p:bldP spid="209" grpId="1" animBg="1"/>
      <p:bldP spid="216" grpId="0" animBg="1"/>
      <p:bldP spid="216" grpId="1" animBg="1"/>
      <p:bldP spid="213" grpId="0" animBg="1"/>
      <p:bldP spid="213" grpId="1" animBg="1"/>
      <p:bldP spid="214" grpId="0" animBg="1"/>
      <p:bldP spid="214" grpId="1" animBg="1"/>
      <p:bldP spid="220" grpId="0" animBg="1"/>
      <p:bldP spid="220" grpId="1" animBg="1"/>
      <p:bldP spid="220" grpId="2" animBg="1"/>
      <p:bldP spid="221" grpId="0" animBg="1"/>
      <p:bldP spid="221" grpId="1" animBg="1"/>
      <p:bldP spid="221" grpId="2" animBg="1"/>
      <p:bldP spid="222" grpId="0" animBg="1"/>
      <p:bldP spid="222" grpId="1" animBg="1"/>
      <p:bldP spid="222" grpId="2" animBg="1"/>
      <p:bldP spid="223" grpId="0" animBg="1"/>
      <p:bldP spid="223" grpId="1" animBg="1"/>
      <p:bldP spid="223" grpId="2" animBg="1"/>
      <p:bldP spid="224" grpId="0" animBg="1"/>
      <p:bldP spid="224" grpId="1" animBg="1"/>
      <p:bldP spid="224" grpId="2" animBg="1"/>
      <p:bldP spid="225" grpId="0" animBg="1"/>
      <p:bldP spid="225" grpId="1" animBg="1"/>
      <p:bldP spid="225" grpId="2" animBg="1"/>
      <p:bldP spid="245" grpId="0" animBg="1"/>
      <p:bldP spid="245" grpId="1" animBg="1"/>
      <p:bldP spid="245" grpId="2" animBg="1"/>
      <p:bldP spid="246" grpId="0" animBg="1"/>
      <p:bldP spid="246" grpId="1" animBg="1"/>
      <p:bldP spid="246" grpId="2" animBg="1"/>
      <p:bldP spid="107" grpId="0" build="allAtOnce"/>
      <p:bldP spid="107" grpId="1" build="allAtOnce"/>
      <p:bldP spid="107" grpId="2" build="allAtOnce"/>
      <p:bldP spid="107" grpId="3" build="allAtOnce"/>
      <p:bldP spid="107" grpId="4" build="allAtOnce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58BB8-07E4-A44F-AB04-3B2E9E4FA2A8}"/>
              </a:ext>
            </a:extLst>
          </p:cNvPr>
          <p:cNvSpPr txBox="1"/>
          <p:nvPr/>
        </p:nvSpPr>
        <p:spPr>
          <a:xfrm>
            <a:off x="1029902" y="2887580"/>
            <a:ext cx="10472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Challenges in DCNs</a:t>
            </a:r>
            <a:endParaRPr lang="en-US" sz="4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3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center costs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</p:nvPr>
        </p:nvGraphicFramePr>
        <p:xfrm>
          <a:off x="1113817" y="1317311"/>
          <a:ext cx="9097784" cy="377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0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89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Amortized</a:t>
                      </a:r>
                      <a:r>
                        <a:rPr lang="en-US" sz="2400" baseline="0" dirty="0">
                          <a:latin typeface="Helvetica" pitchFamily="2" charset="0"/>
                        </a:rPr>
                        <a:t> Cost*</a:t>
                      </a:r>
                      <a:endParaRPr lang="en-US" sz="2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Sub-Components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~45%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Servers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CPU, memory,</a:t>
                      </a:r>
                      <a:r>
                        <a:rPr lang="en-US" sz="2400" baseline="0" dirty="0">
                          <a:latin typeface="Helvetica" pitchFamily="2" charset="0"/>
                        </a:rPr>
                        <a:t> disk</a:t>
                      </a:r>
                      <a:endParaRPr lang="en-US" sz="2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9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~25%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Power</a:t>
                      </a:r>
                      <a:r>
                        <a:rPr lang="en-US" sz="2400" baseline="0" dirty="0">
                          <a:latin typeface="Helvetica" pitchFamily="2" charset="0"/>
                        </a:rPr>
                        <a:t> i</a:t>
                      </a:r>
                      <a:r>
                        <a:rPr lang="en-US" sz="2400" dirty="0">
                          <a:latin typeface="Helvetica" pitchFamily="2" charset="0"/>
                        </a:rPr>
                        <a:t>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UPS, cooling, power</a:t>
                      </a:r>
                      <a:r>
                        <a:rPr lang="en-US" sz="2400" baseline="0" dirty="0">
                          <a:latin typeface="Helvetica" pitchFamily="2" charset="0"/>
                        </a:rPr>
                        <a:t> distribution</a:t>
                      </a:r>
                      <a:endParaRPr lang="en-US" sz="2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~15%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Power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Electrical utility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8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~15%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Helvetica" pitchFamily="2" charset="0"/>
                        </a:rPr>
                        <a:t>Switches, l</a:t>
                      </a:r>
                      <a:r>
                        <a:rPr lang="en-US" sz="2400" dirty="0">
                          <a:latin typeface="Helvetica" pitchFamily="2" charset="0"/>
                        </a:rPr>
                        <a:t>inks,</a:t>
                      </a:r>
                      <a:r>
                        <a:rPr lang="en-US" sz="2400" baseline="0" dirty="0">
                          <a:latin typeface="Helvetica" pitchFamily="2" charset="0"/>
                        </a:rPr>
                        <a:t> transit</a:t>
                      </a:r>
                      <a:endParaRPr lang="en-US" sz="2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2941" y="6071890"/>
            <a:ext cx="792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latin typeface="Helvetica" pitchFamily="2" charset="0"/>
              </a:rPr>
              <a:t>*3 yr amortization for servers, 15 yr for infrastructure, 5% cost of money</a:t>
            </a:r>
            <a:endParaRPr lang="en-US" sz="1600" dirty="0">
              <a:latin typeface="Helvetica" pitchFamily="2" charset="0"/>
            </a:endParaRPr>
          </a:p>
          <a:p>
            <a:pPr marL="0" lvl="1"/>
            <a:endParaRPr lang="en-US" dirty="0">
              <a:latin typeface="Helvetic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941" y="5259570"/>
            <a:ext cx="773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The Cost of a Cloud: Research Problems in Data Center Networks. 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Sigcomm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CCR 2009.  Greenberg, Hamilton, Maltz, Patel</a:t>
            </a:r>
            <a:r>
              <a:rPr lang="en-US" dirty="0">
                <a:latin typeface="Helvetica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3817" y="2101399"/>
            <a:ext cx="9097784" cy="673652"/>
          </a:xfrm>
          <a:prstGeom prst="rect">
            <a:avLst/>
          </a:prstGeom>
          <a:solidFill>
            <a:schemeClr val="accent2">
              <a:lumMod val="40000"/>
              <a:lumOff val="60000"/>
              <a:alpha val="33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7583"/>
            <a:ext cx="9999846" cy="52008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/>
              <a:t>30% server utilization considered “good” in data centers</a:t>
            </a:r>
          </a:p>
          <a:p>
            <a:r>
              <a:rPr lang="en-US" dirty="0"/>
              <a:t>Application demands uneven across the resources</a:t>
            </a:r>
          </a:p>
          <a:p>
            <a:pPr lvl="1"/>
            <a:r>
              <a:rPr lang="en-US" sz="2800" dirty="0"/>
              <a:t>Each server has CPU, memory, disk: most applications exhaust one resource, stranding the others</a:t>
            </a:r>
          </a:p>
          <a:p>
            <a:r>
              <a:rPr lang="en-US" dirty="0"/>
              <a:t>Long provisioning timescales</a:t>
            </a:r>
          </a:p>
          <a:p>
            <a:pPr lvl="1"/>
            <a:r>
              <a:rPr lang="en-US" sz="2800" dirty="0"/>
              <a:t>New servers purchased quarterly at best</a:t>
            </a:r>
          </a:p>
          <a:p>
            <a:r>
              <a:rPr lang="en-US" dirty="0"/>
              <a:t>Uncertainty in demand</a:t>
            </a:r>
          </a:p>
          <a:p>
            <a:pPr lvl="1"/>
            <a:r>
              <a:rPr lang="en-US" sz="2800" dirty="0"/>
              <a:t>Demand for a new service can spike quickly</a:t>
            </a:r>
          </a:p>
          <a:p>
            <a:r>
              <a:rPr lang="en-US" dirty="0"/>
              <a:t>Risk management</a:t>
            </a:r>
          </a:p>
          <a:p>
            <a:pPr lvl="1"/>
            <a:r>
              <a:rPr lang="en-US" sz="2800" dirty="0"/>
              <a:t>Not having spare servers to meet demand brings failure just when success is at hand</a:t>
            </a:r>
          </a:p>
        </p:txBody>
      </p:sp>
    </p:spTree>
    <p:extLst>
      <p:ext uri="{BB962C8B-B14F-4D97-AF65-F5344CB8AC3E}">
        <p14:creationId xmlns:p14="http://schemas.microsoft.com/office/powerpoint/2010/main" val="14506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data centers?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facilities with ~100K servers</a:t>
            </a:r>
          </a:p>
          <a:p>
            <a:pPr lvl="1"/>
            <a:r>
              <a:rPr lang="en-US" sz="2200" dirty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Compute, storage, and networking working in concert</a:t>
            </a:r>
          </a:p>
          <a:p>
            <a:pPr lvl="1"/>
            <a:r>
              <a:rPr lang="en-US" sz="2200" dirty="0">
                <a:solidFill>
                  <a:prstClr val="black"/>
                </a:solidFill>
                <a:latin typeface="Arial" charset="0"/>
                <a:ea typeface="Heiti SC Light" charset="0"/>
                <a:cs typeface="Heiti SC Light" charset="0"/>
              </a:rPr>
              <a:t>“Warehouse-Scale Computers”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60644"/>
            <a:ext cx="9144000" cy="3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3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</a:t>
            </a:r>
            <a:r>
              <a:rPr lang="en-US" dirty="0">
                <a:solidFill>
                  <a:srgbClr val="C00000"/>
                </a:solidFill>
              </a:rPr>
              <a:t>Agility:</a:t>
            </a:r>
            <a:r>
              <a:rPr lang="en-US" dirty="0"/>
              <a:t> any service, any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8688" cy="4863274"/>
          </a:xfrm>
        </p:spPr>
        <p:txBody>
          <a:bodyPr>
            <a:normAutofit/>
          </a:bodyPr>
          <a:lstStyle/>
          <a:p>
            <a:r>
              <a:rPr lang="en-US" dirty="0"/>
              <a:t>Turn the servers into a </a:t>
            </a:r>
            <a:r>
              <a:rPr lang="en-US" dirty="0">
                <a:solidFill>
                  <a:srgbClr val="C00000"/>
                </a:solidFill>
              </a:rPr>
              <a:t>single large pool</a:t>
            </a:r>
          </a:p>
          <a:p>
            <a:r>
              <a:rPr lang="en-US" dirty="0"/>
              <a:t>Dynamically expand and contract service footprint as needed</a:t>
            </a:r>
          </a:p>
          <a:p>
            <a:r>
              <a:rPr lang="en-US" dirty="0"/>
              <a:t>Place workloads where server resources are available</a:t>
            </a:r>
          </a:p>
          <a:p>
            <a:r>
              <a:rPr lang="en-US" dirty="0"/>
              <a:t>Easier to maintain </a:t>
            </a:r>
            <a:r>
              <a:rPr lang="en-US" i="1" dirty="0"/>
              <a:t>availability</a:t>
            </a:r>
          </a:p>
          <a:p>
            <a:pPr lvl="1"/>
            <a:r>
              <a:rPr lang="en-US" dirty="0"/>
              <a:t>If one rack goes down, machines from another still available</a:t>
            </a:r>
          </a:p>
          <a:p>
            <a:pPr lvl="1"/>
            <a:endParaRPr lang="en-US" dirty="0"/>
          </a:p>
          <a:p>
            <a:r>
              <a:rPr lang="en-US" dirty="0"/>
              <a:t>Want to view DCN as a pool of compute connected by one big high-speed fabric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achieving Agility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4875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Workload (compute) management</a:t>
            </a:r>
          </a:p>
          <a:p>
            <a:pPr lvl="1"/>
            <a:r>
              <a:rPr lang="en-US" dirty="0"/>
              <a:t>Means for rapidly installing a service’s code on a server</a:t>
            </a:r>
          </a:p>
          <a:p>
            <a:pPr lvl="1"/>
            <a:r>
              <a:rPr lang="en-US" i="1" dirty="0"/>
              <a:t>Virtual machines, disk images, containers</a:t>
            </a:r>
          </a:p>
          <a:p>
            <a:pPr lvl="1"/>
            <a:endParaRPr lang="en-US" sz="2600" dirty="0"/>
          </a:p>
          <a:p>
            <a:r>
              <a:rPr lang="en-US" sz="2600" dirty="0">
                <a:solidFill>
                  <a:srgbClr val="C00000"/>
                </a:solidFill>
              </a:rPr>
              <a:t>Storage management</a:t>
            </a:r>
          </a:p>
          <a:p>
            <a:pPr lvl="1"/>
            <a:r>
              <a:rPr lang="en-US" dirty="0"/>
              <a:t>Means for a server to access persistent data</a:t>
            </a:r>
          </a:p>
          <a:p>
            <a:pPr lvl="1"/>
            <a:r>
              <a:rPr lang="en-US" i="1" dirty="0"/>
              <a:t>Distributed global filesystems  (e.g., HDFS, blob stores)</a:t>
            </a:r>
            <a:r>
              <a:rPr lang="en-US" dirty="0">
                <a:sym typeface="Wingdings"/>
              </a:rPr>
              <a:t> </a:t>
            </a:r>
          </a:p>
          <a:p>
            <a:pPr lvl="1"/>
            <a:endParaRPr lang="en-US" sz="2600" dirty="0"/>
          </a:p>
          <a:p>
            <a:r>
              <a:rPr lang="en-US" sz="2600" dirty="0">
                <a:solidFill>
                  <a:srgbClr val="C00000"/>
                </a:solidFill>
              </a:rPr>
              <a:t>Network and Routing management</a:t>
            </a:r>
          </a:p>
          <a:p>
            <a:pPr lvl="1"/>
            <a:r>
              <a:rPr lang="en-US" dirty="0"/>
              <a:t>Communicate efficiently with other servers, regardless of where they are in the data center</a:t>
            </a:r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A9992323-D0A8-EC43-AA09-6A8E1B435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66" y="2530258"/>
            <a:ext cx="632875" cy="724596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7BC463B0-A6AB-0449-B1BC-32A987937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473" y="4183061"/>
            <a:ext cx="632875" cy="724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56E3C-80B4-EB4A-8A12-F6EFEFEEDE26}"/>
              </a:ext>
            </a:extLst>
          </p:cNvPr>
          <p:cNvSpPr txBox="1"/>
          <p:nvPr/>
        </p:nvSpPr>
        <p:spPr>
          <a:xfrm>
            <a:off x="5498926" y="6090660"/>
            <a:ext cx="82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2105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Achieving agility requires DCN to have…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49228"/>
            <a:ext cx="10648167" cy="5148455"/>
          </a:xfrm>
        </p:spPr>
        <p:txBody>
          <a:bodyPr>
            <a:noAutofit/>
          </a:bodyPr>
          <a:lstStyle/>
          <a:p>
            <a:r>
              <a:rPr lang="en-US" sz="2600" dirty="0"/>
              <a:t>Massive </a:t>
            </a:r>
            <a:r>
              <a:rPr lang="en-US" sz="2600" dirty="0">
                <a:solidFill>
                  <a:srgbClr val="C00000"/>
                </a:solidFill>
              </a:rPr>
              <a:t>bisection bandwidth </a:t>
            </a:r>
          </a:p>
          <a:p>
            <a:pPr lvl="1"/>
            <a:r>
              <a:rPr lang="en-US" dirty="0"/>
              <a:t>Bandwidth between any two “halves” of the network across a cut</a:t>
            </a:r>
          </a:p>
          <a:p>
            <a:pPr lvl="1"/>
            <a:r>
              <a:rPr lang="en-US" dirty="0"/>
              <a:t>Topologies, addressing, routing (Multiple paths </a:t>
            </a:r>
            <a:r>
              <a:rPr lang="en-US" dirty="0">
                <a:sym typeface="Wingdings" pitchFamily="2" charset="2"/>
              </a:rPr>
              <a:t> L</a:t>
            </a:r>
            <a:r>
              <a:rPr lang="en-US" dirty="0"/>
              <a:t>oad balancing)</a:t>
            </a:r>
          </a:p>
          <a:p>
            <a:r>
              <a:rPr lang="en-US" sz="2600" dirty="0"/>
              <a:t>Ultra-Low latency (&lt;10 microseconds)</a:t>
            </a:r>
          </a:p>
          <a:p>
            <a:pPr lvl="1"/>
            <a:r>
              <a:rPr lang="en-US" dirty="0"/>
              <a:t>The right transport? Switch scheduling/buffer management?</a:t>
            </a:r>
          </a:p>
          <a:p>
            <a:pPr lvl="1"/>
            <a:r>
              <a:rPr lang="en-US" dirty="0"/>
              <a:t>Schedule packets or control transmission rates?</a:t>
            </a:r>
          </a:p>
          <a:p>
            <a:pPr lvl="1"/>
            <a:r>
              <a:rPr lang="en-US" dirty="0"/>
              <a:t>Centralized or distributed control?</a:t>
            </a:r>
          </a:p>
          <a:p>
            <a:r>
              <a:rPr lang="en-US" sz="2600" dirty="0"/>
              <a:t>Effective Resource Management (across servers &amp; switches)</a:t>
            </a:r>
          </a:p>
          <a:p>
            <a:pPr lvl="1"/>
            <a:r>
              <a:rPr lang="en-US" dirty="0"/>
              <a:t>Multi-tenant </a:t>
            </a:r>
            <a:r>
              <a:rPr lang="en-US" dirty="0">
                <a:solidFill>
                  <a:srgbClr val="C00000"/>
                </a:solidFill>
              </a:rPr>
              <a:t>performance isolation</a:t>
            </a:r>
          </a:p>
          <a:p>
            <a:pPr lvl="1"/>
            <a:r>
              <a:rPr lang="en-US" dirty="0"/>
              <a:t>App-aware packet or flow scheduling </a:t>
            </a:r>
          </a:p>
        </p:txBody>
      </p:sp>
    </p:spTree>
    <p:extLst>
      <p:ext uri="{BB962C8B-B14F-4D97-AF65-F5344CB8AC3E}">
        <p14:creationId xmlns:p14="http://schemas.microsoft.com/office/powerpoint/2010/main" val="18051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 bwMode="auto">
          <a:xfrm>
            <a:off x="3341174" y="2959072"/>
            <a:ext cx="3384222" cy="242574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cxnSp>
        <p:nvCxnSpPr>
          <p:cNvPr id="83" name="Straight Connector 57"/>
          <p:cNvCxnSpPr>
            <a:cxnSpLocks noChangeShapeType="1"/>
          </p:cNvCxnSpPr>
          <p:nvPr/>
        </p:nvCxnSpPr>
        <p:spPr bwMode="auto">
          <a:xfrm>
            <a:off x="2026920" y="1877847"/>
            <a:ext cx="7554686" cy="1088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57"/>
          <p:cNvCxnSpPr>
            <a:cxnSpLocks noChangeShapeType="1"/>
          </p:cNvCxnSpPr>
          <p:nvPr/>
        </p:nvCxnSpPr>
        <p:spPr bwMode="auto">
          <a:xfrm>
            <a:off x="2028285" y="2654272"/>
            <a:ext cx="7554686" cy="1088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164" y="202699"/>
            <a:ext cx="8928848" cy="1142984"/>
          </a:xfrm>
        </p:spPr>
        <p:txBody>
          <a:bodyPr>
            <a:noAutofit/>
          </a:bodyPr>
          <a:lstStyle/>
          <a:p>
            <a:r>
              <a:rPr lang="en-US" sz="4200" dirty="0"/>
              <a:t>Conventional DC network</a:t>
            </a:r>
          </a:p>
        </p:txBody>
      </p:sp>
      <p:sp>
        <p:nvSpPr>
          <p:cNvPr id="4" name="TextBox 49"/>
          <p:cNvSpPr txBox="1">
            <a:spLocks noChangeArrowheads="1"/>
          </p:cNvSpPr>
          <p:nvPr/>
        </p:nvSpPr>
        <p:spPr bwMode="auto">
          <a:xfrm>
            <a:off x="1706326" y="6144902"/>
            <a:ext cx="8679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Source: “Data Center: Load balancing Data Center Services”, Cisco 2004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357999" y="174816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6781433" y="174816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  <a:endParaRPr lang="en-US" sz="2000" b="1" dirty="0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382788" y="251002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/>
              <a:t>AR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5281800" y="251002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6938178" y="251002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7895857" y="251002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cxnSp>
        <p:nvCxnSpPr>
          <p:cNvPr id="18" name="AutoShape 13"/>
          <p:cNvCxnSpPr>
            <a:cxnSpLocks noChangeShapeType="1"/>
            <a:stCxn id="12" idx="4"/>
            <a:endCxn id="14" idx="0"/>
          </p:cNvCxnSpPr>
          <p:nvPr/>
        </p:nvCxnSpPr>
        <p:spPr bwMode="auto">
          <a:xfrm rot="5400000">
            <a:off x="4809279" y="1773284"/>
            <a:ext cx="498273" cy="9752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" name="AutoShape 14"/>
          <p:cNvCxnSpPr>
            <a:cxnSpLocks noChangeShapeType="1"/>
            <a:stCxn id="14" idx="0"/>
            <a:endCxn id="13" idx="4"/>
          </p:cNvCxnSpPr>
          <p:nvPr/>
        </p:nvCxnSpPr>
        <p:spPr bwMode="auto">
          <a:xfrm rot="5400000" flipH="1" flipV="1">
            <a:off x="5520995" y="1061568"/>
            <a:ext cx="498273" cy="23986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" name="AutoShape 15"/>
          <p:cNvCxnSpPr>
            <a:cxnSpLocks noChangeShapeType="1"/>
            <a:stCxn id="13" idx="4"/>
            <a:endCxn id="15" idx="0"/>
          </p:cNvCxnSpPr>
          <p:nvPr/>
        </p:nvCxnSpPr>
        <p:spPr bwMode="auto">
          <a:xfrm rot="5400000">
            <a:off x="5970502" y="1511073"/>
            <a:ext cx="498273" cy="149963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" name="AutoShape 16"/>
          <p:cNvCxnSpPr>
            <a:cxnSpLocks noChangeShapeType="1"/>
            <a:stCxn id="13" idx="4"/>
            <a:endCxn id="16" idx="0"/>
          </p:cNvCxnSpPr>
          <p:nvPr/>
        </p:nvCxnSpPr>
        <p:spPr bwMode="auto">
          <a:xfrm rot="16200000" flipH="1">
            <a:off x="6798690" y="2182516"/>
            <a:ext cx="498273" cy="1567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AutoShape 17"/>
          <p:cNvCxnSpPr>
            <a:cxnSpLocks noChangeShapeType="1"/>
            <a:stCxn id="13" idx="4"/>
            <a:endCxn id="17" idx="0"/>
          </p:cNvCxnSpPr>
          <p:nvPr/>
        </p:nvCxnSpPr>
        <p:spPr bwMode="auto">
          <a:xfrm rot="16200000" flipH="1">
            <a:off x="7277530" y="1703676"/>
            <a:ext cx="498273" cy="11144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" name="AutoShape 18"/>
          <p:cNvCxnSpPr>
            <a:cxnSpLocks noChangeShapeType="1"/>
            <a:stCxn id="12" idx="4"/>
            <a:endCxn id="17" idx="0"/>
          </p:cNvCxnSpPr>
          <p:nvPr/>
        </p:nvCxnSpPr>
        <p:spPr bwMode="auto">
          <a:xfrm rot="16200000" flipH="1">
            <a:off x="6565813" y="991959"/>
            <a:ext cx="498273" cy="25378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19"/>
          <p:cNvCxnSpPr>
            <a:cxnSpLocks noChangeShapeType="1"/>
            <a:stCxn id="12" idx="4"/>
            <a:endCxn id="15" idx="0"/>
          </p:cNvCxnSpPr>
          <p:nvPr/>
        </p:nvCxnSpPr>
        <p:spPr bwMode="auto">
          <a:xfrm rot="5400000">
            <a:off x="5258785" y="2222790"/>
            <a:ext cx="498273" cy="7619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" name="AutoShape 20"/>
          <p:cNvCxnSpPr>
            <a:cxnSpLocks noChangeShapeType="1"/>
            <a:stCxn id="12" idx="4"/>
            <a:endCxn id="16" idx="0"/>
          </p:cNvCxnSpPr>
          <p:nvPr/>
        </p:nvCxnSpPr>
        <p:spPr bwMode="auto">
          <a:xfrm rot="16200000" flipH="1">
            <a:off x="6086973" y="1470799"/>
            <a:ext cx="498273" cy="158017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5913119" y="2229050"/>
            <a:ext cx="622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. </a:t>
            </a:r>
            <a:r>
              <a:rPr lang="en-US" sz="2800"/>
              <a:t>. .</a:t>
            </a:r>
            <a:endParaRPr lang="en-US" sz="2800" dirty="0"/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5293162" y="314713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394152" y="314713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33" name="AutoShape 59"/>
          <p:cNvCxnSpPr>
            <a:cxnSpLocks noChangeShapeType="1"/>
            <a:stCxn id="28" idx="0"/>
            <a:endCxn id="14" idx="4"/>
          </p:cNvCxnSpPr>
          <p:nvPr/>
        </p:nvCxnSpPr>
        <p:spPr bwMode="auto">
          <a:xfrm rot="5400000" flipH="1" flipV="1">
            <a:off x="4383892" y="2960217"/>
            <a:ext cx="373519" cy="3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" name="AutoShape 60"/>
          <p:cNvCxnSpPr>
            <a:cxnSpLocks noChangeShapeType="1"/>
            <a:stCxn id="27" idx="0"/>
            <a:endCxn id="14" idx="4"/>
          </p:cNvCxnSpPr>
          <p:nvPr/>
        </p:nvCxnSpPr>
        <p:spPr bwMode="auto">
          <a:xfrm rot="16200000" flipV="1">
            <a:off x="4833397" y="2511028"/>
            <a:ext cx="373519" cy="8986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" name="AutoShape 61"/>
          <p:cNvCxnSpPr>
            <a:cxnSpLocks noChangeShapeType="1"/>
            <a:stCxn id="27" idx="0"/>
            <a:endCxn id="15" idx="4"/>
          </p:cNvCxnSpPr>
          <p:nvPr/>
        </p:nvCxnSpPr>
        <p:spPr bwMode="auto">
          <a:xfrm rot="5400000" flipH="1" flipV="1">
            <a:off x="5282903" y="2960216"/>
            <a:ext cx="373519" cy="3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" name="AutoShape 62"/>
          <p:cNvCxnSpPr>
            <a:cxnSpLocks noChangeShapeType="1"/>
            <a:stCxn id="28" idx="0"/>
            <a:endCxn id="15" idx="4"/>
          </p:cNvCxnSpPr>
          <p:nvPr/>
        </p:nvCxnSpPr>
        <p:spPr bwMode="auto">
          <a:xfrm rot="5400000" flipH="1" flipV="1">
            <a:off x="4833398" y="2510711"/>
            <a:ext cx="373519" cy="8993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" name="AutoShape 63"/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4746831" y="3268497"/>
            <a:ext cx="54633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AutoShape 64"/>
          <p:cNvCxnSpPr>
            <a:cxnSpLocks noChangeShapeType="1"/>
            <a:stCxn id="68" idx="0"/>
            <a:endCxn id="27" idx="2"/>
          </p:cNvCxnSpPr>
          <p:nvPr/>
        </p:nvCxnSpPr>
        <p:spPr bwMode="auto">
          <a:xfrm rot="5400000" flipH="1" flipV="1">
            <a:off x="4350423" y="2756185"/>
            <a:ext cx="485405" cy="17527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" name="AutoShape 65"/>
          <p:cNvCxnSpPr>
            <a:cxnSpLocks noChangeShapeType="1"/>
            <a:stCxn id="68" idx="0"/>
            <a:endCxn id="28" idx="2"/>
          </p:cNvCxnSpPr>
          <p:nvPr/>
        </p:nvCxnSpPr>
        <p:spPr bwMode="auto">
          <a:xfrm rot="5400000" flipH="1" flipV="1">
            <a:off x="3900917" y="3205691"/>
            <a:ext cx="485405" cy="85374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" name="AutoShape 66"/>
          <p:cNvCxnSpPr>
            <a:cxnSpLocks noChangeShapeType="1"/>
            <a:stCxn id="67" idx="0"/>
            <a:endCxn id="28" idx="2"/>
          </p:cNvCxnSpPr>
          <p:nvPr/>
        </p:nvCxnSpPr>
        <p:spPr bwMode="auto">
          <a:xfrm rot="16200000" flipV="1">
            <a:off x="4350421" y="3609933"/>
            <a:ext cx="485407" cy="45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" name="AutoShape 67"/>
          <p:cNvCxnSpPr>
            <a:cxnSpLocks noChangeShapeType="1"/>
            <a:stCxn id="67" idx="0"/>
            <a:endCxn id="27" idx="2"/>
          </p:cNvCxnSpPr>
          <p:nvPr/>
        </p:nvCxnSpPr>
        <p:spPr bwMode="auto">
          <a:xfrm rot="5400000" flipH="1" flipV="1">
            <a:off x="4799926" y="3205691"/>
            <a:ext cx="485407" cy="85374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TextBox 58"/>
          <p:cNvSpPr txBox="1">
            <a:spLocks noChangeArrowheads="1"/>
          </p:cNvSpPr>
          <p:nvPr/>
        </p:nvSpPr>
        <p:spPr bwMode="auto">
          <a:xfrm>
            <a:off x="1787548" y="2057400"/>
            <a:ext cx="14029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Helvetica" pitchFamily="2" charset="0"/>
              </a:rPr>
              <a:t>DC-Layer 3</a:t>
            </a:r>
          </a:p>
        </p:txBody>
      </p:sp>
      <p:sp>
        <p:nvSpPr>
          <p:cNvPr id="44" name="TextBox 59"/>
          <p:cNvSpPr txBox="1">
            <a:spLocks noChangeArrowheads="1"/>
          </p:cNvSpPr>
          <p:nvPr/>
        </p:nvSpPr>
        <p:spPr bwMode="auto">
          <a:xfrm>
            <a:off x="1881323" y="1371600"/>
            <a:ext cx="121239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Helvetica" pitchFamily="2" charset="0"/>
              </a:rPr>
              <a:t>Internet</a:t>
            </a:r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4439415" y="387526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3540405" y="387526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69" name="AutoShape 69"/>
          <p:cNvCxnSpPr>
            <a:cxnSpLocks noChangeShapeType="1"/>
            <a:stCxn id="73" idx="3"/>
            <a:endCxn id="67" idx="2"/>
          </p:cNvCxnSpPr>
          <p:nvPr/>
        </p:nvCxnSpPr>
        <p:spPr bwMode="auto">
          <a:xfrm rot="5400000" flipH="1" flipV="1">
            <a:off x="3956850" y="3880598"/>
            <a:ext cx="421513" cy="896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70"/>
          <p:cNvCxnSpPr>
            <a:cxnSpLocks noChangeShapeType="1"/>
            <a:stCxn id="73" idx="3"/>
            <a:endCxn id="68" idx="2"/>
          </p:cNvCxnSpPr>
          <p:nvPr/>
        </p:nvCxnSpPr>
        <p:spPr bwMode="auto">
          <a:xfrm rot="16200000" flipV="1">
            <a:off x="3507345" y="4327393"/>
            <a:ext cx="421513" cy="27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" name="AutoShape 71"/>
          <p:cNvCxnSpPr>
            <a:cxnSpLocks noChangeShapeType="1"/>
            <a:stCxn id="74" idx="3"/>
            <a:endCxn id="68" idx="2"/>
          </p:cNvCxnSpPr>
          <p:nvPr/>
        </p:nvCxnSpPr>
        <p:spPr bwMode="auto">
          <a:xfrm rot="16200000" flipV="1">
            <a:off x="3956850" y="3877888"/>
            <a:ext cx="421513" cy="9017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2" name="AutoShape 72"/>
          <p:cNvCxnSpPr>
            <a:cxnSpLocks noChangeShapeType="1"/>
            <a:stCxn id="74" idx="3"/>
            <a:endCxn id="67" idx="2"/>
          </p:cNvCxnSpPr>
          <p:nvPr/>
        </p:nvCxnSpPr>
        <p:spPr bwMode="auto">
          <a:xfrm rot="16200000" flipV="1">
            <a:off x="4406355" y="4327393"/>
            <a:ext cx="421513" cy="27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3" name="AutoShape 80"/>
          <p:cNvSpPr>
            <a:spLocks noChangeArrowheads="1"/>
          </p:cNvSpPr>
          <p:nvPr/>
        </p:nvSpPr>
        <p:spPr bwMode="auto">
          <a:xfrm rot="16171351">
            <a:off x="3485075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74" name="AutoShape 82"/>
          <p:cNvSpPr>
            <a:spLocks noChangeArrowheads="1"/>
          </p:cNvSpPr>
          <p:nvPr/>
        </p:nvSpPr>
        <p:spPr bwMode="auto">
          <a:xfrm rot="16171351">
            <a:off x="4384085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75" name="AutoShape 82"/>
          <p:cNvSpPr>
            <a:spLocks noChangeArrowheads="1"/>
          </p:cNvSpPr>
          <p:nvPr/>
        </p:nvSpPr>
        <p:spPr bwMode="auto">
          <a:xfrm rot="16171351">
            <a:off x="3830940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4183417" y="4591180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77" name="AutoShape 69"/>
          <p:cNvCxnSpPr>
            <a:cxnSpLocks noChangeShapeType="1"/>
            <a:stCxn id="75" idx="3"/>
            <a:endCxn id="67" idx="2"/>
          </p:cNvCxnSpPr>
          <p:nvPr/>
        </p:nvCxnSpPr>
        <p:spPr bwMode="auto">
          <a:xfrm rot="5400000" flipH="1" flipV="1">
            <a:off x="4129782" y="4053532"/>
            <a:ext cx="421513" cy="5504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8" name="AutoShape 69"/>
          <p:cNvCxnSpPr>
            <a:cxnSpLocks noChangeShapeType="1"/>
            <a:stCxn id="75" idx="3"/>
            <a:endCxn id="68" idx="2"/>
          </p:cNvCxnSpPr>
          <p:nvPr/>
        </p:nvCxnSpPr>
        <p:spPr bwMode="auto">
          <a:xfrm rot="16200000" flipV="1">
            <a:off x="3680278" y="4154461"/>
            <a:ext cx="421513" cy="34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5" name="Rectangle 38"/>
          <p:cNvSpPr>
            <a:spLocks noChangeArrowheads="1"/>
          </p:cNvSpPr>
          <p:nvPr/>
        </p:nvSpPr>
        <p:spPr bwMode="auto">
          <a:xfrm>
            <a:off x="6145351" y="387526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5246341" y="387526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57" name="AutoShape 69"/>
          <p:cNvCxnSpPr>
            <a:cxnSpLocks noChangeShapeType="1"/>
            <a:stCxn id="61" idx="3"/>
            <a:endCxn id="55" idx="2"/>
          </p:cNvCxnSpPr>
          <p:nvPr/>
        </p:nvCxnSpPr>
        <p:spPr bwMode="auto">
          <a:xfrm rot="5400000" flipH="1" flipV="1">
            <a:off x="5662786" y="3880598"/>
            <a:ext cx="421513" cy="896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8" name="AutoShape 70"/>
          <p:cNvCxnSpPr>
            <a:cxnSpLocks noChangeShapeType="1"/>
            <a:stCxn id="61" idx="3"/>
            <a:endCxn id="56" idx="2"/>
          </p:cNvCxnSpPr>
          <p:nvPr/>
        </p:nvCxnSpPr>
        <p:spPr bwMode="auto">
          <a:xfrm rot="16200000" flipV="1">
            <a:off x="5213281" y="4327393"/>
            <a:ext cx="421513" cy="27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9" name="AutoShape 71"/>
          <p:cNvCxnSpPr>
            <a:cxnSpLocks noChangeShapeType="1"/>
            <a:stCxn id="62" idx="3"/>
            <a:endCxn id="56" idx="2"/>
          </p:cNvCxnSpPr>
          <p:nvPr/>
        </p:nvCxnSpPr>
        <p:spPr bwMode="auto">
          <a:xfrm rot="16200000" flipV="1">
            <a:off x="5662786" y="3877889"/>
            <a:ext cx="421513" cy="9017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0" name="AutoShape 72"/>
          <p:cNvCxnSpPr>
            <a:cxnSpLocks noChangeShapeType="1"/>
            <a:stCxn id="62" idx="3"/>
            <a:endCxn id="55" idx="2"/>
          </p:cNvCxnSpPr>
          <p:nvPr/>
        </p:nvCxnSpPr>
        <p:spPr bwMode="auto">
          <a:xfrm rot="16200000" flipV="1">
            <a:off x="6112291" y="4327394"/>
            <a:ext cx="421513" cy="27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61" name="AutoShape 80"/>
          <p:cNvSpPr>
            <a:spLocks noChangeArrowheads="1"/>
          </p:cNvSpPr>
          <p:nvPr/>
        </p:nvSpPr>
        <p:spPr bwMode="auto">
          <a:xfrm rot="16171351">
            <a:off x="5191011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62" name="AutoShape 82"/>
          <p:cNvSpPr>
            <a:spLocks noChangeArrowheads="1"/>
          </p:cNvSpPr>
          <p:nvPr/>
        </p:nvSpPr>
        <p:spPr bwMode="auto">
          <a:xfrm rot="16171351">
            <a:off x="6090020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63" name="AutoShape 82"/>
          <p:cNvSpPr>
            <a:spLocks noChangeArrowheads="1"/>
          </p:cNvSpPr>
          <p:nvPr/>
        </p:nvSpPr>
        <p:spPr bwMode="auto">
          <a:xfrm rot="16171351">
            <a:off x="5536875" y="462601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64" name="Rectangle 21"/>
          <p:cNvSpPr>
            <a:spLocks noChangeArrowheads="1"/>
          </p:cNvSpPr>
          <p:nvPr/>
        </p:nvSpPr>
        <p:spPr bwMode="auto">
          <a:xfrm>
            <a:off x="5874554" y="4591180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65" name="AutoShape 69"/>
          <p:cNvCxnSpPr>
            <a:cxnSpLocks noChangeShapeType="1"/>
            <a:stCxn id="63" idx="3"/>
            <a:endCxn id="55" idx="2"/>
          </p:cNvCxnSpPr>
          <p:nvPr/>
        </p:nvCxnSpPr>
        <p:spPr bwMode="auto">
          <a:xfrm rot="5400000" flipH="1" flipV="1">
            <a:off x="5835718" y="4053530"/>
            <a:ext cx="421513" cy="5504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" name="AutoShape 69"/>
          <p:cNvCxnSpPr>
            <a:cxnSpLocks noChangeShapeType="1"/>
            <a:stCxn id="63" idx="3"/>
            <a:endCxn id="56" idx="2"/>
          </p:cNvCxnSpPr>
          <p:nvPr/>
        </p:nvCxnSpPr>
        <p:spPr bwMode="auto">
          <a:xfrm rot="16200000" flipV="1">
            <a:off x="5386213" y="4154461"/>
            <a:ext cx="421513" cy="348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AutoShape 64"/>
          <p:cNvCxnSpPr>
            <a:cxnSpLocks noChangeShapeType="1"/>
            <a:stCxn id="55" idx="0"/>
            <a:endCxn id="28" idx="2"/>
          </p:cNvCxnSpPr>
          <p:nvPr/>
        </p:nvCxnSpPr>
        <p:spPr bwMode="auto">
          <a:xfrm rot="16200000" flipV="1">
            <a:off x="5203389" y="2756965"/>
            <a:ext cx="485407" cy="175119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8" name="AutoShape 65"/>
          <p:cNvCxnSpPr>
            <a:cxnSpLocks noChangeShapeType="1"/>
            <a:stCxn id="56" idx="0"/>
            <a:endCxn id="28" idx="2"/>
          </p:cNvCxnSpPr>
          <p:nvPr/>
        </p:nvCxnSpPr>
        <p:spPr bwMode="auto">
          <a:xfrm rot="16200000" flipV="1">
            <a:off x="4753886" y="3206469"/>
            <a:ext cx="485405" cy="85218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9" name="AutoShape 66"/>
          <p:cNvCxnSpPr>
            <a:cxnSpLocks noChangeShapeType="1"/>
            <a:stCxn id="56" idx="0"/>
            <a:endCxn id="27" idx="2"/>
          </p:cNvCxnSpPr>
          <p:nvPr/>
        </p:nvCxnSpPr>
        <p:spPr bwMode="auto">
          <a:xfrm rot="5400000" flipH="1" flipV="1">
            <a:off x="5203390" y="3609154"/>
            <a:ext cx="485405" cy="468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0" name="AutoShape 67"/>
          <p:cNvCxnSpPr>
            <a:cxnSpLocks noChangeShapeType="1"/>
            <a:stCxn id="55" idx="0"/>
            <a:endCxn id="27" idx="2"/>
          </p:cNvCxnSpPr>
          <p:nvPr/>
        </p:nvCxnSpPr>
        <p:spPr bwMode="auto">
          <a:xfrm rot="16200000" flipV="1">
            <a:off x="5652894" y="3206470"/>
            <a:ext cx="485407" cy="852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1" name="Rectangle 21"/>
          <p:cNvSpPr>
            <a:spLocks noChangeArrowheads="1"/>
          </p:cNvSpPr>
          <p:nvPr/>
        </p:nvSpPr>
        <p:spPr bwMode="auto">
          <a:xfrm>
            <a:off x="6738634" y="3794572"/>
            <a:ext cx="622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. . .</a:t>
            </a:r>
          </a:p>
        </p:txBody>
      </p:sp>
      <p:sp>
        <p:nvSpPr>
          <p:cNvPr id="53" name="TextBox 58"/>
          <p:cNvSpPr txBox="1">
            <a:spLocks noChangeArrowheads="1"/>
          </p:cNvSpPr>
          <p:nvPr/>
        </p:nvSpPr>
        <p:spPr bwMode="auto">
          <a:xfrm>
            <a:off x="1780745" y="2823864"/>
            <a:ext cx="14029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Helvetica" pitchFamily="2" charset="0"/>
              </a:rPr>
              <a:t>DC-Layer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119" y="3048001"/>
            <a:ext cx="3497179" cy="1508105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Key</a:t>
            </a:r>
          </a:p>
          <a:p>
            <a:pPr marL="228600" indent="-174625">
              <a:buFont typeface="Arial" pitchFamily="34" charset="0"/>
              <a:buChar char="•"/>
            </a:pPr>
            <a:r>
              <a:rPr lang="en-US" b="1" dirty="0">
                <a:latin typeface="Helvetica" pitchFamily="2" charset="0"/>
              </a:rPr>
              <a:t>CR</a:t>
            </a:r>
            <a:r>
              <a:rPr lang="en-US" dirty="0">
                <a:latin typeface="Helvetica" pitchFamily="2" charset="0"/>
              </a:rPr>
              <a:t> = Core Router (L3)</a:t>
            </a:r>
          </a:p>
          <a:p>
            <a:pPr marL="228600" indent="-174625">
              <a:buFont typeface="Arial" pitchFamily="34" charset="0"/>
              <a:buChar char="•"/>
            </a:pPr>
            <a:r>
              <a:rPr lang="en-US" b="1" dirty="0">
                <a:latin typeface="Helvetica" pitchFamily="2" charset="0"/>
              </a:rPr>
              <a:t>AR</a:t>
            </a:r>
            <a:r>
              <a:rPr lang="en-US" dirty="0">
                <a:latin typeface="Helvetica" pitchFamily="2" charset="0"/>
              </a:rPr>
              <a:t> = Access Router (L3)</a:t>
            </a:r>
          </a:p>
          <a:p>
            <a:pPr marL="228600" indent="-174625">
              <a:buFont typeface="Arial" pitchFamily="34" charset="0"/>
              <a:buChar char="•"/>
            </a:pPr>
            <a:r>
              <a:rPr lang="en-US" b="1" dirty="0">
                <a:latin typeface="Helvetica" pitchFamily="2" charset="0"/>
              </a:rPr>
              <a:t>S</a:t>
            </a:r>
            <a:r>
              <a:rPr lang="en-US" dirty="0">
                <a:latin typeface="Helvetica" pitchFamily="2" charset="0"/>
              </a:rPr>
              <a:t> = Ethernet Switch (L2)</a:t>
            </a:r>
          </a:p>
          <a:p>
            <a:pPr marL="228600" indent="-174625">
              <a:buFont typeface="Arial" pitchFamily="34" charset="0"/>
              <a:buChar char="•"/>
            </a:pPr>
            <a:r>
              <a:rPr lang="en-US" b="1" dirty="0"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= Rack of app. servers         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142231" y="5040925"/>
            <a:ext cx="378210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~ 1,000 servers/pod == IP subnet</a:t>
            </a:r>
          </a:p>
        </p:txBody>
      </p:sp>
      <p:cxnSp>
        <p:nvCxnSpPr>
          <p:cNvPr id="128" name="AutoShape 17"/>
          <p:cNvCxnSpPr>
            <a:cxnSpLocks noChangeShapeType="1"/>
          </p:cNvCxnSpPr>
          <p:nvPr/>
        </p:nvCxnSpPr>
        <p:spPr bwMode="auto">
          <a:xfrm rot="5400000" flipH="1" flipV="1">
            <a:off x="6894343" y="1510184"/>
            <a:ext cx="313090" cy="16286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1" name="AutoShape 17"/>
          <p:cNvCxnSpPr>
            <a:cxnSpLocks noChangeShapeType="1"/>
          </p:cNvCxnSpPr>
          <p:nvPr/>
        </p:nvCxnSpPr>
        <p:spPr bwMode="auto">
          <a:xfrm rot="16200000" flipV="1">
            <a:off x="6741945" y="1520652"/>
            <a:ext cx="313089" cy="1419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5" name="AutoShape 17"/>
          <p:cNvCxnSpPr>
            <a:cxnSpLocks noChangeShapeType="1"/>
          </p:cNvCxnSpPr>
          <p:nvPr/>
        </p:nvCxnSpPr>
        <p:spPr bwMode="auto">
          <a:xfrm rot="5400000">
            <a:off x="6808619" y="1586385"/>
            <a:ext cx="322615" cy="94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0" name="AutoShape 17"/>
          <p:cNvCxnSpPr>
            <a:cxnSpLocks noChangeShapeType="1"/>
          </p:cNvCxnSpPr>
          <p:nvPr/>
        </p:nvCxnSpPr>
        <p:spPr bwMode="auto">
          <a:xfrm rot="5400000" flipH="1" flipV="1">
            <a:off x="5459344" y="1503935"/>
            <a:ext cx="330905" cy="157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1" name="AutoShape 17"/>
          <p:cNvCxnSpPr>
            <a:cxnSpLocks noChangeShapeType="1"/>
          </p:cNvCxnSpPr>
          <p:nvPr/>
        </p:nvCxnSpPr>
        <p:spPr bwMode="auto">
          <a:xfrm rot="16200000" flipV="1">
            <a:off x="5306944" y="1509086"/>
            <a:ext cx="330904" cy="1472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2" name="AutoShape 17"/>
          <p:cNvCxnSpPr>
            <a:cxnSpLocks noChangeShapeType="1"/>
          </p:cNvCxnSpPr>
          <p:nvPr/>
        </p:nvCxnSpPr>
        <p:spPr bwMode="auto">
          <a:xfrm rot="5400000">
            <a:off x="5377741" y="1579253"/>
            <a:ext cx="337190" cy="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745688832"/>
      </p:ext>
    </p:extLst>
  </p:cSld>
  <p:clrMapOvr>
    <a:masterClrMapping/>
  </p:clrMapOvr>
  <p:transition advTm="10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Layer 2 vs. Layer 3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23323" cy="492590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Ethernet switching (layer 2)</a:t>
            </a:r>
          </a:p>
          <a:p>
            <a:pPr lvl="1">
              <a:buFont typeface="Wingdings" charset="2"/>
              <a:buChar char="ü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Fixed IP addresses and auto-configuration (plug &amp; play)</a:t>
            </a:r>
          </a:p>
          <a:p>
            <a:pPr lvl="1">
              <a:buFont typeface="Wingdings" charset="2"/>
              <a:buChar char="ü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Seamless mobility, migration, and failover</a:t>
            </a:r>
          </a:p>
          <a:p>
            <a:pPr lvl="1">
              <a:buFont typeface="Lucida Grande"/>
              <a:buChar char="x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Broadcast limits scale (ARP) </a:t>
            </a:r>
          </a:p>
          <a:p>
            <a:pPr lvl="1">
              <a:buFont typeface="Lucida Grande"/>
              <a:buChar char="x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Spanning Tree Protocol: no multipath routing</a:t>
            </a:r>
          </a:p>
          <a:p>
            <a:pPr marL="457200" lvl="1" indent="0">
              <a:buNone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IP routing (layer 3)</a:t>
            </a:r>
          </a:p>
          <a:p>
            <a:pPr lvl="1">
              <a:buFont typeface="Wingdings" charset="2"/>
              <a:buChar char="ü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Scalability through hierarchical addressing</a:t>
            </a:r>
          </a:p>
          <a:p>
            <a:pPr lvl="1">
              <a:buFont typeface="Wingdings" charset="2"/>
              <a:buChar char="ü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Multipath routing through equal-cost multipath</a:t>
            </a:r>
          </a:p>
          <a:p>
            <a:pPr lvl="1">
              <a:buFont typeface="Lucida Grande"/>
              <a:buChar char="x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More complex configuration</a:t>
            </a:r>
          </a:p>
          <a:p>
            <a:pPr lvl="1">
              <a:buFont typeface="Lucida Grande"/>
              <a:buChar char="x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Can’t migrate w/o changing IP address</a:t>
            </a:r>
          </a:p>
        </p:txBody>
      </p:sp>
    </p:spTree>
    <p:extLst>
      <p:ext uri="{BB962C8B-B14F-4D97-AF65-F5344CB8AC3E}">
        <p14:creationId xmlns:p14="http://schemas.microsoft.com/office/powerpoint/2010/main" val="310422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 bwMode="auto">
          <a:xfrm>
            <a:off x="2528688" y="2538752"/>
            <a:ext cx="3281916" cy="2286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60" y="150830"/>
            <a:ext cx="9906000" cy="1142984"/>
          </a:xfrm>
        </p:spPr>
        <p:txBody>
          <a:bodyPr>
            <a:noAutofit/>
          </a:bodyPr>
          <a:lstStyle/>
          <a:p>
            <a:r>
              <a:rPr lang="en-US" dirty="0"/>
              <a:t>Conventional DC Network Problems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4488167" y="140404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7209451" y="140404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  <a:endParaRPr lang="en-US" sz="2000" b="1" dirty="0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512956" y="208970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/>
              <a:t>AR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4411968" y="208970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7414290" y="208970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8305945" y="208970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cxnSp>
        <p:nvCxnSpPr>
          <p:cNvPr id="18" name="AutoShape 13"/>
          <p:cNvCxnSpPr>
            <a:cxnSpLocks noChangeShapeType="1"/>
            <a:stCxn id="12" idx="4"/>
            <a:endCxn id="14" idx="0"/>
          </p:cNvCxnSpPr>
          <p:nvPr/>
        </p:nvCxnSpPr>
        <p:spPr bwMode="auto">
          <a:xfrm rot="5400000">
            <a:off x="3977547" y="1391064"/>
            <a:ext cx="422073" cy="9752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" name="AutoShape 14"/>
          <p:cNvCxnSpPr>
            <a:cxnSpLocks noChangeShapeType="1"/>
            <a:stCxn id="14" idx="0"/>
            <a:endCxn id="13" idx="4"/>
          </p:cNvCxnSpPr>
          <p:nvPr/>
        </p:nvCxnSpPr>
        <p:spPr bwMode="auto">
          <a:xfrm rot="5400000" flipH="1" flipV="1">
            <a:off x="5338188" y="30423"/>
            <a:ext cx="422073" cy="369649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0" name="AutoShape 15"/>
          <p:cNvCxnSpPr>
            <a:cxnSpLocks noChangeShapeType="1"/>
            <a:stCxn id="13" idx="4"/>
            <a:endCxn id="15" idx="0"/>
          </p:cNvCxnSpPr>
          <p:nvPr/>
        </p:nvCxnSpPr>
        <p:spPr bwMode="auto">
          <a:xfrm rot="5400000">
            <a:off x="5787695" y="479928"/>
            <a:ext cx="422073" cy="279748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1" name="AutoShape 16"/>
          <p:cNvCxnSpPr>
            <a:cxnSpLocks noChangeShapeType="1"/>
            <a:stCxn id="13" idx="4"/>
            <a:endCxn id="16" idx="0"/>
          </p:cNvCxnSpPr>
          <p:nvPr/>
        </p:nvCxnSpPr>
        <p:spPr bwMode="auto">
          <a:xfrm rot="16200000" flipH="1">
            <a:off x="7288855" y="1776249"/>
            <a:ext cx="422073" cy="20483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2" name="AutoShape 17"/>
          <p:cNvCxnSpPr>
            <a:cxnSpLocks noChangeShapeType="1"/>
            <a:stCxn id="13" idx="4"/>
            <a:endCxn id="17" idx="0"/>
          </p:cNvCxnSpPr>
          <p:nvPr/>
        </p:nvCxnSpPr>
        <p:spPr bwMode="auto">
          <a:xfrm rot="16200000" flipH="1">
            <a:off x="7734683" y="1330421"/>
            <a:ext cx="422073" cy="10964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3" name="AutoShape 18"/>
          <p:cNvCxnSpPr>
            <a:cxnSpLocks noChangeShapeType="1"/>
            <a:stCxn id="12" idx="4"/>
            <a:endCxn id="17" idx="0"/>
          </p:cNvCxnSpPr>
          <p:nvPr/>
        </p:nvCxnSpPr>
        <p:spPr bwMode="auto">
          <a:xfrm rot="16200000" flipH="1">
            <a:off x="6374041" y="-30221"/>
            <a:ext cx="422073" cy="381777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4" name="AutoShape 19"/>
          <p:cNvCxnSpPr>
            <a:cxnSpLocks noChangeShapeType="1"/>
            <a:stCxn id="12" idx="4"/>
            <a:endCxn id="15" idx="0"/>
          </p:cNvCxnSpPr>
          <p:nvPr/>
        </p:nvCxnSpPr>
        <p:spPr bwMode="auto">
          <a:xfrm rot="5400000">
            <a:off x="4427053" y="1840570"/>
            <a:ext cx="422073" cy="76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25" name="AutoShape 20"/>
          <p:cNvCxnSpPr>
            <a:cxnSpLocks noChangeShapeType="1"/>
            <a:stCxn id="12" idx="4"/>
            <a:endCxn id="16" idx="0"/>
          </p:cNvCxnSpPr>
          <p:nvPr/>
        </p:nvCxnSpPr>
        <p:spPr bwMode="auto">
          <a:xfrm rot="16200000" flipH="1">
            <a:off x="5928213" y="415607"/>
            <a:ext cx="422073" cy="292612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423330" y="272681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3524320" y="272681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33" name="AutoShape 59"/>
          <p:cNvCxnSpPr>
            <a:cxnSpLocks noChangeShapeType="1"/>
            <a:stCxn id="28" idx="0"/>
            <a:endCxn id="14" idx="4"/>
          </p:cNvCxnSpPr>
          <p:nvPr/>
        </p:nvCxnSpPr>
        <p:spPr bwMode="auto">
          <a:xfrm rot="5400000" flipH="1" flipV="1">
            <a:off x="3514060" y="2539897"/>
            <a:ext cx="373519" cy="31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4" name="AutoShape 60"/>
          <p:cNvCxnSpPr>
            <a:cxnSpLocks noChangeShapeType="1"/>
            <a:stCxn id="27" idx="0"/>
            <a:endCxn id="14" idx="4"/>
          </p:cNvCxnSpPr>
          <p:nvPr/>
        </p:nvCxnSpPr>
        <p:spPr bwMode="auto">
          <a:xfrm rot="16200000" flipV="1">
            <a:off x="3963565" y="2090708"/>
            <a:ext cx="373519" cy="8986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5" name="AutoShape 61"/>
          <p:cNvCxnSpPr>
            <a:cxnSpLocks noChangeShapeType="1"/>
            <a:stCxn id="27" idx="0"/>
            <a:endCxn id="15" idx="4"/>
          </p:cNvCxnSpPr>
          <p:nvPr/>
        </p:nvCxnSpPr>
        <p:spPr bwMode="auto">
          <a:xfrm rot="5400000" flipH="1" flipV="1">
            <a:off x="4413071" y="2539896"/>
            <a:ext cx="373519" cy="31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6" name="AutoShape 62"/>
          <p:cNvCxnSpPr>
            <a:cxnSpLocks noChangeShapeType="1"/>
            <a:stCxn id="28" idx="0"/>
            <a:endCxn id="15" idx="4"/>
          </p:cNvCxnSpPr>
          <p:nvPr/>
        </p:nvCxnSpPr>
        <p:spPr bwMode="auto">
          <a:xfrm rot="5400000" flipH="1" flipV="1">
            <a:off x="3963566" y="2090391"/>
            <a:ext cx="373519" cy="89932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7" name="AutoShape 63"/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3876999" y="2848177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8" name="AutoShape 64"/>
          <p:cNvCxnSpPr>
            <a:cxnSpLocks noChangeShapeType="1"/>
            <a:endCxn id="27" idx="2"/>
          </p:cNvCxnSpPr>
          <p:nvPr/>
        </p:nvCxnSpPr>
        <p:spPr bwMode="auto">
          <a:xfrm rot="5400000" flipH="1" flipV="1">
            <a:off x="3480591" y="2335865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9" name="AutoShape 65"/>
          <p:cNvCxnSpPr>
            <a:cxnSpLocks noChangeShapeType="1"/>
            <a:endCxn id="28" idx="2"/>
          </p:cNvCxnSpPr>
          <p:nvPr/>
        </p:nvCxnSpPr>
        <p:spPr bwMode="auto">
          <a:xfrm rot="5400000" flipH="1" flipV="1">
            <a:off x="3031085" y="2785371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0" name="AutoShape 66"/>
          <p:cNvCxnSpPr>
            <a:cxnSpLocks noChangeShapeType="1"/>
            <a:endCxn id="28" idx="2"/>
          </p:cNvCxnSpPr>
          <p:nvPr/>
        </p:nvCxnSpPr>
        <p:spPr bwMode="auto">
          <a:xfrm rot="16200000" flipV="1">
            <a:off x="3480589" y="3189613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1" name="AutoShape 67"/>
          <p:cNvCxnSpPr>
            <a:cxnSpLocks noChangeShapeType="1"/>
            <a:endCxn id="27" idx="2"/>
          </p:cNvCxnSpPr>
          <p:nvPr/>
        </p:nvCxnSpPr>
        <p:spPr bwMode="auto">
          <a:xfrm rot="5400000" flipH="1" flipV="1">
            <a:off x="3930094" y="2785371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3569583" y="345494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2670573" y="345494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69" name="AutoShape 69"/>
          <p:cNvCxnSpPr>
            <a:cxnSpLocks noChangeShapeType="1"/>
            <a:stCxn id="73" idx="3"/>
            <a:endCxn id="67" idx="2"/>
          </p:cNvCxnSpPr>
          <p:nvPr/>
        </p:nvCxnSpPr>
        <p:spPr bwMode="auto">
          <a:xfrm rot="5400000" flipH="1" flipV="1">
            <a:off x="3086709" y="3460588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70" name="AutoShape 70"/>
          <p:cNvCxnSpPr>
            <a:cxnSpLocks noChangeShapeType="1"/>
            <a:stCxn id="73" idx="3"/>
            <a:endCxn id="68" idx="2"/>
          </p:cNvCxnSpPr>
          <p:nvPr/>
        </p:nvCxnSpPr>
        <p:spPr bwMode="auto">
          <a:xfrm rot="16200000" flipV="1">
            <a:off x="2637205" y="3907381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71" name="AutoShape 71"/>
          <p:cNvCxnSpPr>
            <a:cxnSpLocks noChangeShapeType="1"/>
            <a:stCxn id="74" idx="3"/>
            <a:endCxn id="68" idx="2"/>
          </p:cNvCxnSpPr>
          <p:nvPr/>
        </p:nvCxnSpPr>
        <p:spPr bwMode="auto">
          <a:xfrm rot="16200000" flipV="1">
            <a:off x="3086710" y="3457876"/>
            <a:ext cx="422129" cy="9017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72" name="AutoShape 72"/>
          <p:cNvCxnSpPr>
            <a:cxnSpLocks noChangeShapeType="1"/>
            <a:stCxn id="74" idx="3"/>
            <a:endCxn id="67" idx="2"/>
          </p:cNvCxnSpPr>
          <p:nvPr/>
        </p:nvCxnSpPr>
        <p:spPr bwMode="auto">
          <a:xfrm rot="16200000" flipV="1">
            <a:off x="3536215" y="3907381"/>
            <a:ext cx="422129" cy="27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73" name="AutoShape 80"/>
          <p:cNvSpPr>
            <a:spLocks noChangeArrowheads="1"/>
          </p:cNvSpPr>
          <p:nvPr/>
        </p:nvSpPr>
        <p:spPr bwMode="auto">
          <a:xfrm rot="16171351">
            <a:off x="2615243" y="42063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74" name="AutoShape 82"/>
          <p:cNvSpPr>
            <a:spLocks noChangeArrowheads="1"/>
          </p:cNvSpPr>
          <p:nvPr/>
        </p:nvSpPr>
        <p:spPr bwMode="auto">
          <a:xfrm rot="16171351">
            <a:off x="3514253" y="42063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75" name="AutoShape 82"/>
          <p:cNvSpPr>
            <a:spLocks noChangeArrowheads="1"/>
          </p:cNvSpPr>
          <p:nvPr/>
        </p:nvSpPr>
        <p:spPr bwMode="auto">
          <a:xfrm rot="16171351">
            <a:off x="2961108" y="42063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3313585" y="4202268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77" name="AutoShape 69"/>
          <p:cNvCxnSpPr>
            <a:cxnSpLocks noChangeShapeType="1"/>
            <a:stCxn id="75" idx="3"/>
            <a:endCxn id="67" idx="2"/>
          </p:cNvCxnSpPr>
          <p:nvPr/>
        </p:nvCxnSpPr>
        <p:spPr bwMode="auto">
          <a:xfrm rot="5400000" flipH="1" flipV="1">
            <a:off x="3259641" y="3633520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78" name="AutoShape 69"/>
          <p:cNvCxnSpPr>
            <a:cxnSpLocks noChangeShapeType="1"/>
            <a:stCxn id="75" idx="3"/>
            <a:endCxn id="68" idx="2"/>
          </p:cNvCxnSpPr>
          <p:nvPr/>
        </p:nvCxnSpPr>
        <p:spPr bwMode="auto">
          <a:xfrm rot="16200000" flipV="1">
            <a:off x="2810137" y="3734449"/>
            <a:ext cx="422129" cy="34857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55" name="Rectangle 38"/>
          <p:cNvSpPr>
            <a:spLocks noChangeArrowheads="1"/>
          </p:cNvSpPr>
          <p:nvPr/>
        </p:nvSpPr>
        <p:spPr bwMode="auto">
          <a:xfrm>
            <a:off x="5275519" y="345494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4376509" y="345494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57" name="AutoShape 69"/>
          <p:cNvCxnSpPr>
            <a:cxnSpLocks noChangeShapeType="1"/>
            <a:stCxn id="61" idx="3"/>
            <a:endCxn id="55" idx="2"/>
          </p:cNvCxnSpPr>
          <p:nvPr/>
        </p:nvCxnSpPr>
        <p:spPr bwMode="auto">
          <a:xfrm rot="5400000" flipH="1" flipV="1">
            <a:off x="4793259" y="3459971"/>
            <a:ext cx="420898" cy="896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58" name="AutoShape 70"/>
          <p:cNvCxnSpPr>
            <a:cxnSpLocks noChangeShapeType="1"/>
            <a:stCxn id="61" idx="3"/>
            <a:endCxn id="56" idx="2"/>
          </p:cNvCxnSpPr>
          <p:nvPr/>
        </p:nvCxnSpPr>
        <p:spPr bwMode="auto">
          <a:xfrm rot="16200000" flipV="1">
            <a:off x="4343755" y="3906766"/>
            <a:ext cx="420898" cy="270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59" name="AutoShape 71"/>
          <p:cNvCxnSpPr>
            <a:cxnSpLocks noChangeShapeType="1"/>
            <a:stCxn id="62" idx="3"/>
            <a:endCxn id="56" idx="2"/>
          </p:cNvCxnSpPr>
          <p:nvPr/>
        </p:nvCxnSpPr>
        <p:spPr bwMode="auto">
          <a:xfrm rot="16200000" flipV="1">
            <a:off x="4793260" y="3457261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60" name="AutoShape 72"/>
          <p:cNvCxnSpPr>
            <a:cxnSpLocks noChangeShapeType="1"/>
            <a:stCxn id="62" idx="3"/>
            <a:endCxn id="55" idx="2"/>
          </p:cNvCxnSpPr>
          <p:nvPr/>
        </p:nvCxnSpPr>
        <p:spPr bwMode="auto">
          <a:xfrm rot="16200000" flipV="1">
            <a:off x="5242764" y="3906766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61" name="AutoShape 80"/>
          <p:cNvSpPr>
            <a:spLocks noChangeArrowheads="1"/>
          </p:cNvSpPr>
          <p:nvPr/>
        </p:nvSpPr>
        <p:spPr bwMode="auto">
          <a:xfrm rot="16171351">
            <a:off x="4321179" y="42050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62" name="AutoShape 82"/>
          <p:cNvSpPr>
            <a:spLocks noChangeArrowheads="1"/>
          </p:cNvSpPr>
          <p:nvPr/>
        </p:nvSpPr>
        <p:spPr bwMode="auto">
          <a:xfrm rot="16171351">
            <a:off x="5220188" y="42050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63" name="AutoShape 82"/>
          <p:cNvSpPr>
            <a:spLocks noChangeArrowheads="1"/>
          </p:cNvSpPr>
          <p:nvPr/>
        </p:nvSpPr>
        <p:spPr bwMode="auto">
          <a:xfrm rot="16171351">
            <a:off x="4667043" y="42050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64" name="Rectangle 21"/>
          <p:cNvSpPr>
            <a:spLocks noChangeArrowheads="1"/>
          </p:cNvSpPr>
          <p:nvPr/>
        </p:nvSpPr>
        <p:spPr bwMode="auto">
          <a:xfrm>
            <a:off x="5004722" y="4201037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65" name="AutoShape 69"/>
          <p:cNvCxnSpPr>
            <a:cxnSpLocks noChangeShapeType="1"/>
            <a:stCxn id="63" idx="3"/>
            <a:endCxn id="55" idx="2"/>
          </p:cNvCxnSpPr>
          <p:nvPr/>
        </p:nvCxnSpPr>
        <p:spPr bwMode="auto">
          <a:xfrm rot="5400000" flipH="1" flipV="1">
            <a:off x="4966191" y="3632902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66" name="AutoShape 69"/>
          <p:cNvCxnSpPr>
            <a:cxnSpLocks noChangeShapeType="1"/>
            <a:stCxn id="63" idx="3"/>
            <a:endCxn id="56" idx="2"/>
          </p:cNvCxnSpPr>
          <p:nvPr/>
        </p:nvCxnSpPr>
        <p:spPr bwMode="auto">
          <a:xfrm rot="16200000" flipV="1">
            <a:off x="4516687" y="3733834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7" name="AutoShape 64"/>
          <p:cNvCxnSpPr>
            <a:cxnSpLocks noChangeShapeType="1"/>
            <a:endCxn id="28" idx="2"/>
          </p:cNvCxnSpPr>
          <p:nvPr/>
        </p:nvCxnSpPr>
        <p:spPr bwMode="auto">
          <a:xfrm rot="16200000" flipV="1">
            <a:off x="4333557" y="2336645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8" name="AutoShape 65"/>
          <p:cNvCxnSpPr>
            <a:cxnSpLocks noChangeShapeType="1"/>
            <a:endCxn id="28" idx="2"/>
          </p:cNvCxnSpPr>
          <p:nvPr/>
        </p:nvCxnSpPr>
        <p:spPr bwMode="auto">
          <a:xfrm rot="16200000" flipV="1">
            <a:off x="3884054" y="2786149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9" name="AutoShape 66"/>
          <p:cNvCxnSpPr>
            <a:cxnSpLocks noChangeShapeType="1"/>
            <a:endCxn id="27" idx="2"/>
          </p:cNvCxnSpPr>
          <p:nvPr/>
        </p:nvCxnSpPr>
        <p:spPr bwMode="auto">
          <a:xfrm rot="5400000" flipH="1" flipV="1">
            <a:off x="4333558" y="3188834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50" name="AutoShape 67"/>
          <p:cNvCxnSpPr>
            <a:cxnSpLocks noChangeShapeType="1"/>
            <a:endCxn id="27" idx="2"/>
          </p:cNvCxnSpPr>
          <p:nvPr/>
        </p:nvCxnSpPr>
        <p:spPr bwMode="auto">
          <a:xfrm rot="16200000" flipV="1">
            <a:off x="4783062" y="2786150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51" name="Rectangle 21"/>
          <p:cNvSpPr>
            <a:spLocks noChangeArrowheads="1"/>
          </p:cNvSpPr>
          <p:nvPr/>
        </p:nvSpPr>
        <p:spPr bwMode="auto">
          <a:xfrm>
            <a:off x="5809130" y="3374252"/>
            <a:ext cx="622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. . .</a:t>
            </a:r>
          </a:p>
        </p:txBody>
      </p:sp>
      <p:cxnSp>
        <p:nvCxnSpPr>
          <p:cNvPr id="128" name="AutoShape 17"/>
          <p:cNvCxnSpPr>
            <a:cxnSpLocks noChangeShapeType="1"/>
          </p:cNvCxnSpPr>
          <p:nvPr/>
        </p:nvCxnSpPr>
        <p:spPr bwMode="auto">
          <a:xfrm rot="5400000" flipH="1" flipV="1">
            <a:off x="7322361" y="1166064"/>
            <a:ext cx="313090" cy="16286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1" name="AutoShape 17"/>
          <p:cNvCxnSpPr>
            <a:cxnSpLocks noChangeShapeType="1"/>
          </p:cNvCxnSpPr>
          <p:nvPr/>
        </p:nvCxnSpPr>
        <p:spPr bwMode="auto">
          <a:xfrm rot="16200000" flipV="1">
            <a:off x="7169963" y="1176532"/>
            <a:ext cx="313089" cy="141932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5" name="AutoShape 17"/>
          <p:cNvCxnSpPr>
            <a:cxnSpLocks noChangeShapeType="1"/>
          </p:cNvCxnSpPr>
          <p:nvPr/>
        </p:nvCxnSpPr>
        <p:spPr bwMode="auto">
          <a:xfrm rot="5400000">
            <a:off x="7236637" y="1242265"/>
            <a:ext cx="322615" cy="94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0" name="AutoShape 17"/>
          <p:cNvCxnSpPr>
            <a:cxnSpLocks noChangeShapeType="1"/>
          </p:cNvCxnSpPr>
          <p:nvPr/>
        </p:nvCxnSpPr>
        <p:spPr bwMode="auto">
          <a:xfrm rot="5400000" flipH="1" flipV="1">
            <a:off x="4589512" y="1159815"/>
            <a:ext cx="330905" cy="15755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1" name="AutoShape 17"/>
          <p:cNvCxnSpPr>
            <a:cxnSpLocks noChangeShapeType="1"/>
          </p:cNvCxnSpPr>
          <p:nvPr/>
        </p:nvCxnSpPr>
        <p:spPr bwMode="auto">
          <a:xfrm rot="16200000" flipV="1">
            <a:off x="4437112" y="1164966"/>
            <a:ext cx="330904" cy="14724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2" name="AutoShape 17"/>
          <p:cNvCxnSpPr>
            <a:cxnSpLocks noChangeShapeType="1"/>
          </p:cNvCxnSpPr>
          <p:nvPr/>
        </p:nvCxnSpPr>
        <p:spPr bwMode="auto">
          <a:xfrm rot="5400000">
            <a:off x="4507909" y="1235133"/>
            <a:ext cx="337190" cy="63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81" name="Rectangle 80"/>
          <p:cNvSpPr/>
          <p:nvPr/>
        </p:nvSpPr>
        <p:spPr bwMode="auto">
          <a:xfrm>
            <a:off x="6426303" y="2522744"/>
            <a:ext cx="3281916" cy="2286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8320945" y="270271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86" name="Rectangle 26"/>
          <p:cNvSpPr>
            <a:spLocks noChangeArrowheads="1"/>
          </p:cNvSpPr>
          <p:nvPr/>
        </p:nvSpPr>
        <p:spPr bwMode="auto">
          <a:xfrm>
            <a:off x="7421935" y="270271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91" name="AutoShape 59"/>
          <p:cNvCxnSpPr>
            <a:cxnSpLocks noChangeShapeType="1"/>
            <a:stCxn id="86" idx="0"/>
            <a:endCxn id="16" idx="4"/>
          </p:cNvCxnSpPr>
          <p:nvPr/>
        </p:nvCxnSpPr>
        <p:spPr bwMode="auto">
          <a:xfrm rot="5400000" flipH="1" flipV="1">
            <a:off x="7425584" y="2525989"/>
            <a:ext cx="349419" cy="40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2" name="AutoShape 60"/>
          <p:cNvCxnSpPr>
            <a:cxnSpLocks noChangeShapeType="1"/>
            <a:stCxn id="85" idx="0"/>
            <a:endCxn id="16" idx="4"/>
          </p:cNvCxnSpPr>
          <p:nvPr/>
        </p:nvCxnSpPr>
        <p:spPr bwMode="auto">
          <a:xfrm rot="16200000" flipV="1">
            <a:off x="7875090" y="2080518"/>
            <a:ext cx="349419" cy="8949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3" name="AutoShape 61"/>
          <p:cNvCxnSpPr>
            <a:cxnSpLocks noChangeShapeType="1"/>
            <a:stCxn id="85" idx="0"/>
            <a:endCxn id="17" idx="4"/>
          </p:cNvCxnSpPr>
          <p:nvPr/>
        </p:nvCxnSpPr>
        <p:spPr bwMode="auto">
          <a:xfrm rot="16200000" flipV="1">
            <a:off x="8320917" y="2526345"/>
            <a:ext cx="349419" cy="33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4" name="AutoShape 62"/>
          <p:cNvCxnSpPr>
            <a:cxnSpLocks noChangeShapeType="1"/>
            <a:stCxn id="86" idx="0"/>
            <a:endCxn id="17" idx="4"/>
          </p:cNvCxnSpPr>
          <p:nvPr/>
        </p:nvCxnSpPr>
        <p:spPr bwMode="auto">
          <a:xfrm rot="5400000" flipH="1" flipV="1">
            <a:off x="7871412" y="2080160"/>
            <a:ext cx="349419" cy="89569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5" name="AutoShape 63"/>
          <p:cNvCxnSpPr>
            <a:cxnSpLocks noChangeShapeType="1"/>
            <a:stCxn id="86" idx="3"/>
            <a:endCxn id="85" idx="1"/>
          </p:cNvCxnSpPr>
          <p:nvPr/>
        </p:nvCxnSpPr>
        <p:spPr bwMode="auto">
          <a:xfrm>
            <a:off x="7774614" y="2824077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6" name="AutoShape 64"/>
          <p:cNvCxnSpPr>
            <a:cxnSpLocks noChangeShapeType="1"/>
            <a:endCxn id="85" idx="2"/>
          </p:cNvCxnSpPr>
          <p:nvPr/>
        </p:nvCxnSpPr>
        <p:spPr bwMode="auto">
          <a:xfrm rot="5400000" flipH="1" flipV="1">
            <a:off x="7378206" y="2311765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7" name="AutoShape 65"/>
          <p:cNvCxnSpPr>
            <a:cxnSpLocks noChangeShapeType="1"/>
            <a:endCxn id="86" idx="2"/>
          </p:cNvCxnSpPr>
          <p:nvPr/>
        </p:nvCxnSpPr>
        <p:spPr bwMode="auto">
          <a:xfrm rot="5400000" flipH="1" flipV="1">
            <a:off x="6928700" y="2761271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8" name="AutoShape 66"/>
          <p:cNvCxnSpPr>
            <a:cxnSpLocks noChangeShapeType="1"/>
            <a:endCxn id="86" idx="2"/>
          </p:cNvCxnSpPr>
          <p:nvPr/>
        </p:nvCxnSpPr>
        <p:spPr bwMode="auto">
          <a:xfrm rot="16200000" flipV="1">
            <a:off x="7378204" y="3165513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9" name="AutoShape 67"/>
          <p:cNvCxnSpPr>
            <a:cxnSpLocks noChangeShapeType="1"/>
            <a:endCxn id="85" idx="2"/>
          </p:cNvCxnSpPr>
          <p:nvPr/>
        </p:nvCxnSpPr>
        <p:spPr bwMode="auto">
          <a:xfrm rot="5400000" flipH="1" flipV="1">
            <a:off x="7827709" y="2761271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7467198" y="343084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sp>
        <p:nvSpPr>
          <p:cNvPr id="102" name="Rectangle 39"/>
          <p:cNvSpPr>
            <a:spLocks noChangeArrowheads="1"/>
          </p:cNvSpPr>
          <p:nvPr/>
        </p:nvSpPr>
        <p:spPr bwMode="auto">
          <a:xfrm>
            <a:off x="6568188" y="343084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03" name="AutoShape 69"/>
          <p:cNvCxnSpPr>
            <a:cxnSpLocks noChangeShapeType="1"/>
            <a:stCxn id="107" idx="3"/>
            <a:endCxn id="101" idx="2"/>
          </p:cNvCxnSpPr>
          <p:nvPr/>
        </p:nvCxnSpPr>
        <p:spPr bwMode="auto">
          <a:xfrm rot="5400000" flipH="1" flipV="1">
            <a:off x="6984324" y="3436488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4" name="AutoShape 70"/>
          <p:cNvCxnSpPr>
            <a:cxnSpLocks noChangeShapeType="1"/>
            <a:stCxn id="107" idx="3"/>
            <a:endCxn id="102" idx="2"/>
          </p:cNvCxnSpPr>
          <p:nvPr/>
        </p:nvCxnSpPr>
        <p:spPr bwMode="auto">
          <a:xfrm rot="16200000" flipV="1">
            <a:off x="6534820" y="3883281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5" name="AutoShape 71"/>
          <p:cNvCxnSpPr>
            <a:cxnSpLocks noChangeShapeType="1"/>
            <a:stCxn id="108" idx="3"/>
            <a:endCxn id="102" idx="2"/>
          </p:cNvCxnSpPr>
          <p:nvPr/>
        </p:nvCxnSpPr>
        <p:spPr bwMode="auto">
          <a:xfrm rot="16200000" flipV="1">
            <a:off x="6984325" y="3433776"/>
            <a:ext cx="422129" cy="9017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6" name="AutoShape 72"/>
          <p:cNvCxnSpPr>
            <a:cxnSpLocks noChangeShapeType="1"/>
            <a:stCxn id="108" idx="3"/>
            <a:endCxn id="101" idx="2"/>
          </p:cNvCxnSpPr>
          <p:nvPr/>
        </p:nvCxnSpPr>
        <p:spPr bwMode="auto">
          <a:xfrm rot="16200000" flipV="1">
            <a:off x="7433830" y="3883281"/>
            <a:ext cx="422129" cy="27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07" name="AutoShape 80"/>
          <p:cNvSpPr>
            <a:spLocks noChangeArrowheads="1"/>
          </p:cNvSpPr>
          <p:nvPr/>
        </p:nvSpPr>
        <p:spPr bwMode="auto">
          <a:xfrm rot="16171351">
            <a:off x="6512858" y="41822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08" name="AutoShape 82"/>
          <p:cNvSpPr>
            <a:spLocks noChangeArrowheads="1"/>
          </p:cNvSpPr>
          <p:nvPr/>
        </p:nvSpPr>
        <p:spPr bwMode="auto">
          <a:xfrm rot="16171351">
            <a:off x="7411868" y="41822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09" name="AutoShape 82"/>
          <p:cNvSpPr>
            <a:spLocks noChangeArrowheads="1"/>
          </p:cNvSpPr>
          <p:nvPr/>
        </p:nvSpPr>
        <p:spPr bwMode="auto">
          <a:xfrm rot="16171351">
            <a:off x="6858723" y="418220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10" name="Rectangle 21"/>
          <p:cNvSpPr>
            <a:spLocks noChangeArrowheads="1"/>
          </p:cNvSpPr>
          <p:nvPr/>
        </p:nvSpPr>
        <p:spPr bwMode="auto">
          <a:xfrm>
            <a:off x="7211200" y="4178168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11" name="AutoShape 69"/>
          <p:cNvCxnSpPr>
            <a:cxnSpLocks noChangeShapeType="1"/>
            <a:stCxn id="109" idx="3"/>
            <a:endCxn id="101" idx="2"/>
          </p:cNvCxnSpPr>
          <p:nvPr/>
        </p:nvCxnSpPr>
        <p:spPr bwMode="auto">
          <a:xfrm rot="5400000" flipH="1" flipV="1">
            <a:off x="7157256" y="3609420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2" name="AutoShape 69"/>
          <p:cNvCxnSpPr>
            <a:cxnSpLocks noChangeShapeType="1"/>
            <a:stCxn id="109" idx="3"/>
            <a:endCxn id="102" idx="2"/>
          </p:cNvCxnSpPr>
          <p:nvPr/>
        </p:nvCxnSpPr>
        <p:spPr bwMode="auto">
          <a:xfrm rot="16200000" flipV="1">
            <a:off x="6707752" y="3710349"/>
            <a:ext cx="422129" cy="34857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14" name="Rectangle 38"/>
          <p:cNvSpPr>
            <a:spLocks noChangeArrowheads="1"/>
          </p:cNvSpPr>
          <p:nvPr/>
        </p:nvSpPr>
        <p:spPr bwMode="auto">
          <a:xfrm>
            <a:off x="9173134" y="343084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15" name="Rectangle 39"/>
          <p:cNvSpPr>
            <a:spLocks noChangeArrowheads="1"/>
          </p:cNvSpPr>
          <p:nvPr/>
        </p:nvSpPr>
        <p:spPr bwMode="auto">
          <a:xfrm>
            <a:off x="8274124" y="343084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116" name="AutoShape 69"/>
          <p:cNvCxnSpPr>
            <a:cxnSpLocks noChangeShapeType="1"/>
            <a:stCxn id="120" idx="3"/>
            <a:endCxn id="114" idx="2"/>
          </p:cNvCxnSpPr>
          <p:nvPr/>
        </p:nvCxnSpPr>
        <p:spPr bwMode="auto">
          <a:xfrm rot="5400000" flipH="1" flipV="1">
            <a:off x="8690874" y="3435871"/>
            <a:ext cx="420898" cy="896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7" name="AutoShape 70"/>
          <p:cNvCxnSpPr>
            <a:cxnSpLocks noChangeShapeType="1"/>
            <a:stCxn id="120" idx="3"/>
            <a:endCxn id="115" idx="2"/>
          </p:cNvCxnSpPr>
          <p:nvPr/>
        </p:nvCxnSpPr>
        <p:spPr bwMode="auto">
          <a:xfrm rot="16200000" flipV="1">
            <a:off x="8241370" y="3882666"/>
            <a:ext cx="420898" cy="270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8" name="AutoShape 71"/>
          <p:cNvCxnSpPr>
            <a:cxnSpLocks noChangeShapeType="1"/>
            <a:stCxn id="121" idx="3"/>
            <a:endCxn id="115" idx="2"/>
          </p:cNvCxnSpPr>
          <p:nvPr/>
        </p:nvCxnSpPr>
        <p:spPr bwMode="auto">
          <a:xfrm rot="16200000" flipV="1">
            <a:off x="8690875" y="3433161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9" name="AutoShape 72"/>
          <p:cNvCxnSpPr>
            <a:cxnSpLocks noChangeShapeType="1"/>
            <a:stCxn id="121" idx="3"/>
            <a:endCxn id="114" idx="2"/>
          </p:cNvCxnSpPr>
          <p:nvPr/>
        </p:nvCxnSpPr>
        <p:spPr bwMode="auto">
          <a:xfrm rot="16200000" flipV="1">
            <a:off x="9140379" y="3882666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20" name="AutoShape 80"/>
          <p:cNvSpPr>
            <a:spLocks noChangeArrowheads="1"/>
          </p:cNvSpPr>
          <p:nvPr/>
        </p:nvSpPr>
        <p:spPr bwMode="auto">
          <a:xfrm rot="16171351">
            <a:off x="8218794" y="41809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 rot="16171351">
            <a:off x="9117803" y="41809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2" name="AutoShape 82"/>
          <p:cNvSpPr>
            <a:spLocks noChangeArrowheads="1"/>
          </p:cNvSpPr>
          <p:nvPr/>
        </p:nvSpPr>
        <p:spPr bwMode="auto">
          <a:xfrm rot="16171351">
            <a:off x="8564658" y="4180976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23" name="Rectangle 21"/>
          <p:cNvSpPr>
            <a:spLocks noChangeArrowheads="1"/>
          </p:cNvSpPr>
          <p:nvPr/>
        </p:nvSpPr>
        <p:spPr bwMode="auto">
          <a:xfrm>
            <a:off x="8902337" y="4176937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24" name="AutoShape 69"/>
          <p:cNvCxnSpPr>
            <a:cxnSpLocks noChangeShapeType="1"/>
            <a:stCxn id="122" idx="3"/>
            <a:endCxn id="114" idx="2"/>
          </p:cNvCxnSpPr>
          <p:nvPr/>
        </p:nvCxnSpPr>
        <p:spPr bwMode="auto">
          <a:xfrm rot="5400000" flipH="1" flipV="1">
            <a:off x="8863806" y="3608802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5" name="AutoShape 69"/>
          <p:cNvCxnSpPr>
            <a:cxnSpLocks noChangeShapeType="1"/>
            <a:stCxn id="122" idx="3"/>
            <a:endCxn id="115" idx="2"/>
          </p:cNvCxnSpPr>
          <p:nvPr/>
        </p:nvCxnSpPr>
        <p:spPr bwMode="auto">
          <a:xfrm rot="16200000" flipV="1">
            <a:off x="8414302" y="3709734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6" name="AutoShape 64"/>
          <p:cNvCxnSpPr>
            <a:cxnSpLocks noChangeShapeType="1"/>
            <a:endCxn id="86" idx="2"/>
          </p:cNvCxnSpPr>
          <p:nvPr/>
        </p:nvCxnSpPr>
        <p:spPr bwMode="auto">
          <a:xfrm rot="16200000" flipV="1">
            <a:off x="8231172" y="2312545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7" name="AutoShape 65"/>
          <p:cNvCxnSpPr>
            <a:cxnSpLocks noChangeShapeType="1"/>
            <a:endCxn id="86" idx="2"/>
          </p:cNvCxnSpPr>
          <p:nvPr/>
        </p:nvCxnSpPr>
        <p:spPr bwMode="auto">
          <a:xfrm rot="16200000" flipV="1">
            <a:off x="7781669" y="2762049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9" name="AutoShape 66"/>
          <p:cNvCxnSpPr>
            <a:cxnSpLocks noChangeShapeType="1"/>
            <a:endCxn id="85" idx="2"/>
          </p:cNvCxnSpPr>
          <p:nvPr/>
        </p:nvCxnSpPr>
        <p:spPr bwMode="auto">
          <a:xfrm rot="5400000" flipH="1" flipV="1">
            <a:off x="8231173" y="3164734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0" name="AutoShape 67"/>
          <p:cNvCxnSpPr>
            <a:cxnSpLocks noChangeShapeType="1"/>
            <a:endCxn id="85" idx="2"/>
          </p:cNvCxnSpPr>
          <p:nvPr/>
        </p:nvCxnSpPr>
        <p:spPr bwMode="auto">
          <a:xfrm rot="16200000" flipV="1">
            <a:off x="8680677" y="2762050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49" name="U-Turn Arrow 148"/>
          <p:cNvSpPr/>
          <p:nvPr/>
        </p:nvSpPr>
        <p:spPr>
          <a:xfrm>
            <a:off x="3388660" y="3505252"/>
            <a:ext cx="802340" cy="546847"/>
          </a:xfrm>
          <a:prstGeom prst="uturnArrow">
            <a:avLst>
              <a:gd name="adj1" fmla="val 30955"/>
              <a:gd name="adj2" fmla="val 25000"/>
              <a:gd name="adj3" fmla="val 35250"/>
              <a:gd name="adj4" fmla="val 43750"/>
              <a:gd name="adj5" fmla="val 100000"/>
            </a:avLst>
          </a:prstGeom>
          <a:gradFill>
            <a:gsLst>
              <a:gs pos="0">
                <a:srgbClr val="00863D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5:1</a:t>
            </a:r>
          </a:p>
        </p:txBody>
      </p:sp>
      <p:sp>
        <p:nvSpPr>
          <p:cNvPr id="150" name="U-Turn Arrow 149"/>
          <p:cNvSpPr/>
          <p:nvPr/>
        </p:nvSpPr>
        <p:spPr>
          <a:xfrm>
            <a:off x="3083860" y="3074947"/>
            <a:ext cx="2362200" cy="990600"/>
          </a:xfrm>
          <a:prstGeom prst="uturnArrow">
            <a:avLst>
              <a:gd name="adj1" fmla="val 7680"/>
              <a:gd name="adj2" fmla="val 11727"/>
              <a:gd name="adj3" fmla="val 18778"/>
              <a:gd name="adj4" fmla="val 58519"/>
              <a:gd name="adj5" fmla="val 10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40:1</a:t>
            </a:r>
          </a:p>
        </p:txBody>
      </p:sp>
      <p:sp>
        <p:nvSpPr>
          <p:cNvPr id="151" name="U-Turn Arrow 150"/>
          <p:cNvSpPr/>
          <p:nvPr/>
        </p:nvSpPr>
        <p:spPr>
          <a:xfrm>
            <a:off x="2819400" y="1828853"/>
            <a:ext cx="6172200" cy="2236695"/>
          </a:xfrm>
          <a:prstGeom prst="uturnArrow">
            <a:avLst>
              <a:gd name="adj1" fmla="val 1411"/>
              <a:gd name="adj2" fmla="val 3566"/>
              <a:gd name="adj3" fmla="val 8126"/>
              <a:gd name="adj4" fmla="val 71433"/>
              <a:gd name="adj5" fmla="val 100000"/>
            </a:avLst>
          </a:prstGeom>
          <a:gradFill>
            <a:gsLst>
              <a:gs pos="0">
                <a:srgbClr val="660033"/>
              </a:gs>
              <a:gs pos="8000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200:1</a:t>
            </a:r>
          </a:p>
        </p:txBody>
      </p:sp>
      <p:sp>
        <p:nvSpPr>
          <p:cNvPr id="132" name="Content Placeholder 54"/>
          <p:cNvSpPr>
            <a:spLocks noGrp="1"/>
          </p:cNvSpPr>
          <p:nvPr>
            <p:ph idx="1"/>
          </p:nvPr>
        </p:nvSpPr>
        <p:spPr>
          <a:xfrm>
            <a:off x="614352" y="5188742"/>
            <a:ext cx="8338456" cy="1219200"/>
          </a:xfrm>
        </p:spPr>
        <p:txBody>
          <a:bodyPr>
            <a:noAutofit/>
          </a:bodyPr>
          <a:lstStyle/>
          <a:p>
            <a:r>
              <a:rPr lang="en-US" dirty="0"/>
              <a:t>Dependence on high-cost proprietary routers</a:t>
            </a:r>
          </a:p>
          <a:p>
            <a:r>
              <a:rPr lang="en-US" dirty="0"/>
              <a:t>Extremely limited server-to-server capacity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174808"/>
      </p:ext>
    </p:extLst>
  </p:cSld>
  <p:clrMapOvr>
    <a:masterClrMapping/>
  </p:clrMapOvr>
  <p:transition advTm="10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3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17"/>
          <p:cNvSpPr/>
          <p:nvPr/>
        </p:nvSpPr>
        <p:spPr bwMode="auto">
          <a:xfrm>
            <a:off x="6426303" y="2543175"/>
            <a:ext cx="3281916" cy="24984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7200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2528688" y="2538700"/>
            <a:ext cx="3262512" cy="24905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7200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86" name="Oval 7"/>
          <p:cNvSpPr>
            <a:spLocks noChangeArrowheads="1"/>
          </p:cNvSpPr>
          <p:nvPr/>
        </p:nvSpPr>
        <p:spPr bwMode="auto">
          <a:xfrm>
            <a:off x="4488167" y="1403990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</a:p>
        </p:txBody>
      </p:sp>
      <p:sp>
        <p:nvSpPr>
          <p:cNvPr id="91" name="Oval 8"/>
          <p:cNvSpPr>
            <a:spLocks noChangeArrowheads="1"/>
          </p:cNvSpPr>
          <p:nvPr/>
        </p:nvSpPr>
        <p:spPr bwMode="auto">
          <a:xfrm>
            <a:off x="7209451" y="1403990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  <a:endParaRPr lang="en-US" sz="2000" b="1" dirty="0"/>
          </a:p>
        </p:txBody>
      </p:sp>
      <p:sp>
        <p:nvSpPr>
          <p:cNvPr id="92" name="Oval 9"/>
          <p:cNvSpPr>
            <a:spLocks noChangeArrowheads="1"/>
          </p:cNvSpPr>
          <p:nvPr/>
        </p:nvSpPr>
        <p:spPr bwMode="auto">
          <a:xfrm>
            <a:off x="3512956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/>
              <a:t>AR</a:t>
            </a:r>
          </a:p>
        </p:txBody>
      </p:sp>
      <p:sp>
        <p:nvSpPr>
          <p:cNvPr id="93" name="Oval 10"/>
          <p:cNvSpPr>
            <a:spLocks noChangeArrowheads="1"/>
          </p:cNvSpPr>
          <p:nvPr/>
        </p:nvSpPr>
        <p:spPr bwMode="auto">
          <a:xfrm>
            <a:off x="4411968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94" name="Oval 11"/>
          <p:cNvSpPr>
            <a:spLocks noChangeArrowheads="1"/>
          </p:cNvSpPr>
          <p:nvPr/>
        </p:nvSpPr>
        <p:spPr bwMode="auto">
          <a:xfrm>
            <a:off x="7414290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95" name="Oval 12"/>
          <p:cNvSpPr>
            <a:spLocks noChangeArrowheads="1"/>
          </p:cNvSpPr>
          <p:nvPr/>
        </p:nvSpPr>
        <p:spPr bwMode="auto">
          <a:xfrm>
            <a:off x="8305945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cxnSp>
        <p:nvCxnSpPr>
          <p:cNvPr id="96" name="AutoShape 13"/>
          <p:cNvCxnSpPr>
            <a:cxnSpLocks noChangeShapeType="1"/>
            <a:stCxn id="86" idx="4"/>
            <a:endCxn id="92" idx="0"/>
          </p:cNvCxnSpPr>
          <p:nvPr/>
        </p:nvCxnSpPr>
        <p:spPr bwMode="auto">
          <a:xfrm rot="5400000">
            <a:off x="3977547" y="1391012"/>
            <a:ext cx="422073" cy="9752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7" name="AutoShape 14"/>
          <p:cNvCxnSpPr>
            <a:cxnSpLocks noChangeShapeType="1"/>
            <a:stCxn id="92" idx="0"/>
            <a:endCxn id="91" idx="4"/>
          </p:cNvCxnSpPr>
          <p:nvPr/>
        </p:nvCxnSpPr>
        <p:spPr bwMode="auto">
          <a:xfrm rot="5400000" flipH="1" flipV="1">
            <a:off x="5338188" y="30371"/>
            <a:ext cx="422073" cy="369649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8" name="AutoShape 15"/>
          <p:cNvCxnSpPr>
            <a:cxnSpLocks noChangeShapeType="1"/>
            <a:stCxn id="91" idx="4"/>
            <a:endCxn id="93" idx="0"/>
          </p:cNvCxnSpPr>
          <p:nvPr/>
        </p:nvCxnSpPr>
        <p:spPr bwMode="auto">
          <a:xfrm rot="5400000">
            <a:off x="5787695" y="479876"/>
            <a:ext cx="422073" cy="279748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9" name="AutoShape 16"/>
          <p:cNvCxnSpPr>
            <a:cxnSpLocks noChangeShapeType="1"/>
            <a:stCxn id="91" idx="4"/>
            <a:endCxn id="94" idx="0"/>
          </p:cNvCxnSpPr>
          <p:nvPr/>
        </p:nvCxnSpPr>
        <p:spPr bwMode="auto">
          <a:xfrm rot="16200000" flipH="1">
            <a:off x="7288855" y="1776197"/>
            <a:ext cx="422073" cy="20483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0" name="AutoShape 17"/>
          <p:cNvCxnSpPr>
            <a:cxnSpLocks noChangeShapeType="1"/>
            <a:stCxn id="91" idx="4"/>
            <a:endCxn id="95" idx="0"/>
          </p:cNvCxnSpPr>
          <p:nvPr/>
        </p:nvCxnSpPr>
        <p:spPr bwMode="auto">
          <a:xfrm rot="16200000" flipH="1">
            <a:off x="7734683" y="1330369"/>
            <a:ext cx="422073" cy="10964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1" name="AutoShape 18"/>
          <p:cNvCxnSpPr>
            <a:cxnSpLocks noChangeShapeType="1"/>
            <a:stCxn id="86" idx="4"/>
            <a:endCxn id="95" idx="0"/>
          </p:cNvCxnSpPr>
          <p:nvPr/>
        </p:nvCxnSpPr>
        <p:spPr bwMode="auto">
          <a:xfrm rot="16200000" flipH="1">
            <a:off x="6374041" y="-30273"/>
            <a:ext cx="422073" cy="381777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2" name="AutoShape 19"/>
          <p:cNvCxnSpPr>
            <a:cxnSpLocks noChangeShapeType="1"/>
            <a:stCxn id="86" idx="4"/>
            <a:endCxn id="93" idx="0"/>
          </p:cNvCxnSpPr>
          <p:nvPr/>
        </p:nvCxnSpPr>
        <p:spPr bwMode="auto">
          <a:xfrm rot="5400000">
            <a:off x="4427053" y="1840518"/>
            <a:ext cx="422073" cy="76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3" name="AutoShape 20"/>
          <p:cNvCxnSpPr>
            <a:cxnSpLocks noChangeShapeType="1"/>
            <a:stCxn id="86" idx="4"/>
            <a:endCxn id="94" idx="0"/>
          </p:cNvCxnSpPr>
          <p:nvPr/>
        </p:nvCxnSpPr>
        <p:spPr bwMode="auto">
          <a:xfrm rot="16200000" flipH="1">
            <a:off x="5928213" y="415555"/>
            <a:ext cx="422073" cy="292612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04" name="Rectangle 25"/>
          <p:cNvSpPr>
            <a:spLocks noChangeArrowheads="1"/>
          </p:cNvSpPr>
          <p:nvPr/>
        </p:nvSpPr>
        <p:spPr bwMode="auto">
          <a:xfrm>
            <a:off x="4423330" y="27267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05" name="Rectangle 26"/>
          <p:cNvSpPr>
            <a:spLocks noChangeArrowheads="1"/>
          </p:cNvSpPr>
          <p:nvPr/>
        </p:nvSpPr>
        <p:spPr bwMode="auto">
          <a:xfrm>
            <a:off x="3524320" y="27267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06" name="AutoShape 59"/>
          <p:cNvCxnSpPr>
            <a:cxnSpLocks noChangeShapeType="1"/>
            <a:stCxn id="105" idx="0"/>
            <a:endCxn id="92" idx="4"/>
          </p:cNvCxnSpPr>
          <p:nvPr/>
        </p:nvCxnSpPr>
        <p:spPr bwMode="auto">
          <a:xfrm rot="5400000" flipH="1" flipV="1">
            <a:off x="3514060" y="2539845"/>
            <a:ext cx="373519" cy="31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7" name="AutoShape 60"/>
          <p:cNvCxnSpPr>
            <a:cxnSpLocks noChangeShapeType="1"/>
            <a:stCxn id="104" idx="0"/>
            <a:endCxn id="92" idx="4"/>
          </p:cNvCxnSpPr>
          <p:nvPr/>
        </p:nvCxnSpPr>
        <p:spPr bwMode="auto">
          <a:xfrm rot="16200000" flipV="1">
            <a:off x="3963565" y="2090656"/>
            <a:ext cx="373519" cy="8986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8" name="AutoShape 61"/>
          <p:cNvCxnSpPr>
            <a:cxnSpLocks noChangeShapeType="1"/>
            <a:stCxn id="104" idx="0"/>
            <a:endCxn id="93" idx="4"/>
          </p:cNvCxnSpPr>
          <p:nvPr/>
        </p:nvCxnSpPr>
        <p:spPr bwMode="auto">
          <a:xfrm rot="5400000" flipH="1" flipV="1">
            <a:off x="4413071" y="2539844"/>
            <a:ext cx="373519" cy="31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9" name="AutoShape 62"/>
          <p:cNvCxnSpPr>
            <a:cxnSpLocks noChangeShapeType="1"/>
            <a:stCxn id="105" idx="0"/>
            <a:endCxn id="93" idx="4"/>
          </p:cNvCxnSpPr>
          <p:nvPr/>
        </p:nvCxnSpPr>
        <p:spPr bwMode="auto">
          <a:xfrm rot="5400000" flipH="1" flipV="1">
            <a:off x="3963566" y="2090339"/>
            <a:ext cx="373519" cy="89932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0" name="AutoShape 63"/>
          <p:cNvCxnSpPr>
            <a:cxnSpLocks noChangeShapeType="1"/>
            <a:stCxn id="105" idx="3"/>
            <a:endCxn id="104" idx="1"/>
          </p:cNvCxnSpPr>
          <p:nvPr/>
        </p:nvCxnSpPr>
        <p:spPr bwMode="auto">
          <a:xfrm>
            <a:off x="3876999" y="2848125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1" name="AutoShape 64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3480591" y="2335813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2" name="AutoShape 65"/>
          <p:cNvCxnSpPr>
            <a:cxnSpLocks noChangeShapeType="1"/>
            <a:endCxn id="105" idx="2"/>
          </p:cNvCxnSpPr>
          <p:nvPr/>
        </p:nvCxnSpPr>
        <p:spPr bwMode="auto">
          <a:xfrm rot="5400000" flipH="1" flipV="1">
            <a:off x="3031085" y="2785319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3" name="AutoShape 66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3480589" y="3189561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4" name="AutoShape 67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3930094" y="2785319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16" name="Rectangle 38"/>
          <p:cNvSpPr>
            <a:spLocks noChangeArrowheads="1"/>
          </p:cNvSpPr>
          <p:nvPr/>
        </p:nvSpPr>
        <p:spPr bwMode="auto">
          <a:xfrm>
            <a:off x="3569583" y="34548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sp>
        <p:nvSpPr>
          <p:cNvPr id="117" name="Rectangle 39"/>
          <p:cNvSpPr>
            <a:spLocks noChangeArrowheads="1"/>
          </p:cNvSpPr>
          <p:nvPr/>
        </p:nvSpPr>
        <p:spPr bwMode="auto">
          <a:xfrm>
            <a:off x="2670573" y="34548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18" name="AutoShape 69"/>
          <p:cNvCxnSpPr>
            <a:cxnSpLocks noChangeShapeType="1"/>
            <a:stCxn id="122" idx="3"/>
            <a:endCxn id="116" idx="2"/>
          </p:cNvCxnSpPr>
          <p:nvPr/>
        </p:nvCxnSpPr>
        <p:spPr bwMode="auto">
          <a:xfrm rot="5400000" flipH="1" flipV="1">
            <a:off x="3086709" y="3460536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9" name="AutoShape 70"/>
          <p:cNvCxnSpPr>
            <a:cxnSpLocks noChangeShapeType="1"/>
            <a:stCxn id="122" idx="3"/>
            <a:endCxn id="117" idx="2"/>
          </p:cNvCxnSpPr>
          <p:nvPr/>
        </p:nvCxnSpPr>
        <p:spPr bwMode="auto">
          <a:xfrm rot="16200000" flipV="1">
            <a:off x="2637205" y="3907329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0" name="AutoShape 71"/>
          <p:cNvCxnSpPr>
            <a:cxnSpLocks noChangeShapeType="1"/>
            <a:stCxn id="123" idx="3"/>
            <a:endCxn id="117" idx="2"/>
          </p:cNvCxnSpPr>
          <p:nvPr/>
        </p:nvCxnSpPr>
        <p:spPr bwMode="auto">
          <a:xfrm rot="16200000" flipV="1">
            <a:off x="3078618" y="3465916"/>
            <a:ext cx="430221" cy="89362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1" name="AutoShape 72"/>
          <p:cNvCxnSpPr>
            <a:cxnSpLocks noChangeShapeType="1"/>
            <a:stCxn id="123" idx="3"/>
            <a:endCxn id="116" idx="2"/>
          </p:cNvCxnSpPr>
          <p:nvPr/>
        </p:nvCxnSpPr>
        <p:spPr bwMode="auto">
          <a:xfrm rot="5400000" flipH="1" flipV="1">
            <a:off x="3528123" y="3910039"/>
            <a:ext cx="430221" cy="5382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6" name="AutoShape 69"/>
          <p:cNvCxnSpPr>
            <a:cxnSpLocks noChangeShapeType="1"/>
            <a:stCxn id="124" idx="3"/>
            <a:endCxn id="116" idx="2"/>
          </p:cNvCxnSpPr>
          <p:nvPr/>
        </p:nvCxnSpPr>
        <p:spPr bwMode="auto">
          <a:xfrm rot="5400000" flipH="1" flipV="1">
            <a:off x="3259641" y="3633468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7" name="AutoShape 69"/>
          <p:cNvCxnSpPr>
            <a:cxnSpLocks noChangeShapeType="1"/>
            <a:stCxn id="124" idx="3"/>
            <a:endCxn id="117" idx="2"/>
          </p:cNvCxnSpPr>
          <p:nvPr/>
        </p:nvCxnSpPr>
        <p:spPr bwMode="auto">
          <a:xfrm rot="16200000" flipV="1">
            <a:off x="2810137" y="3734397"/>
            <a:ext cx="422129" cy="34857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30" name="Rectangle 38"/>
          <p:cNvSpPr>
            <a:spLocks noChangeArrowheads="1"/>
          </p:cNvSpPr>
          <p:nvPr/>
        </p:nvSpPr>
        <p:spPr bwMode="auto">
          <a:xfrm>
            <a:off x="5275519" y="34548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32" name="Rectangle 39"/>
          <p:cNvSpPr>
            <a:spLocks noChangeArrowheads="1"/>
          </p:cNvSpPr>
          <p:nvPr/>
        </p:nvSpPr>
        <p:spPr bwMode="auto">
          <a:xfrm>
            <a:off x="4376509" y="34548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133" name="AutoShape 69"/>
          <p:cNvCxnSpPr>
            <a:cxnSpLocks noChangeShapeType="1"/>
            <a:stCxn id="138" idx="3"/>
            <a:endCxn id="130" idx="2"/>
          </p:cNvCxnSpPr>
          <p:nvPr/>
        </p:nvCxnSpPr>
        <p:spPr bwMode="auto">
          <a:xfrm rot="5400000" flipH="1" flipV="1">
            <a:off x="4793259" y="3459919"/>
            <a:ext cx="420898" cy="896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4" name="AutoShape 70"/>
          <p:cNvCxnSpPr>
            <a:cxnSpLocks noChangeShapeType="1"/>
            <a:stCxn id="138" idx="3"/>
            <a:endCxn id="132" idx="2"/>
          </p:cNvCxnSpPr>
          <p:nvPr/>
        </p:nvCxnSpPr>
        <p:spPr bwMode="auto">
          <a:xfrm rot="16200000" flipV="1">
            <a:off x="4343755" y="3906714"/>
            <a:ext cx="420898" cy="270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6" name="AutoShape 71"/>
          <p:cNvCxnSpPr>
            <a:cxnSpLocks noChangeShapeType="1"/>
            <a:stCxn id="139" idx="3"/>
            <a:endCxn id="132" idx="2"/>
          </p:cNvCxnSpPr>
          <p:nvPr/>
        </p:nvCxnSpPr>
        <p:spPr bwMode="auto">
          <a:xfrm rot="16200000" flipV="1">
            <a:off x="4793260" y="3457209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7" name="AutoShape 72"/>
          <p:cNvCxnSpPr>
            <a:cxnSpLocks noChangeShapeType="1"/>
            <a:stCxn id="139" idx="3"/>
            <a:endCxn id="130" idx="2"/>
          </p:cNvCxnSpPr>
          <p:nvPr/>
        </p:nvCxnSpPr>
        <p:spPr bwMode="auto">
          <a:xfrm rot="16200000" flipV="1">
            <a:off x="5242764" y="3906714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5" name="AutoShape 69"/>
          <p:cNvCxnSpPr>
            <a:cxnSpLocks noChangeShapeType="1"/>
            <a:stCxn id="143" idx="3"/>
            <a:endCxn id="130" idx="2"/>
          </p:cNvCxnSpPr>
          <p:nvPr/>
        </p:nvCxnSpPr>
        <p:spPr bwMode="auto">
          <a:xfrm rot="5400000" flipH="1" flipV="1">
            <a:off x="4966191" y="3632850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6" name="AutoShape 69"/>
          <p:cNvCxnSpPr>
            <a:cxnSpLocks noChangeShapeType="1"/>
            <a:stCxn id="143" idx="3"/>
            <a:endCxn id="132" idx="2"/>
          </p:cNvCxnSpPr>
          <p:nvPr/>
        </p:nvCxnSpPr>
        <p:spPr bwMode="auto">
          <a:xfrm rot="16200000" flipV="1">
            <a:off x="4516687" y="3733782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7" name="AutoShape 64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4333557" y="2336593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8" name="AutoShape 65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3884054" y="2786097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9" name="AutoShape 66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4333558" y="3188782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0" name="AutoShape 67"/>
          <p:cNvCxnSpPr>
            <a:cxnSpLocks noChangeShapeType="1"/>
            <a:endCxn id="104" idx="2"/>
          </p:cNvCxnSpPr>
          <p:nvPr/>
        </p:nvCxnSpPr>
        <p:spPr bwMode="auto">
          <a:xfrm rot="16200000" flipV="1">
            <a:off x="4783062" y="2786098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2" name="AutoShape 17"/>
          <p:cNvCxnSpPr>
            <a:cxnSpLocks noChangeShapeType="1"/>
          </p:cNvCxnSpPr>
          <p:nvPr/>
        </p:nvCxnSpPr>
        <p:spPr bwMode="auto">
          <a:xfrm rot="5400000" flipH="1" flipV="1">
            <a:off x="7322361" y="1166012"/>
            <a:ext cx="313090" cy="16286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3" name="AutoShape 17"/>
          <p:cNvCxnSpPr>
            <a:cxnSpLocks noChangeShapeType="1"/>
          </p:cNvCxnSpPr>
          <p:nvPr/>
        </p:nvCxnSpPr>
        <p:spPr bwMode="auto">
          <a:xfrm rot="16200000" flipV="1">
            <a:off x="7169963" y="1176480"/>
            <a:ext cx="313089" cy="141932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4" name="AutoShape 17"/>
          <p:cNvCxnSpPr>
            <a:cxnSpLocks noChangeShapeType="1"/>
          </p:cNvCxnSpPr>
          <p:nvPr/>
        </p:nvCxnSpPr>
        <p:spPr bwMode="auto">
          <a:xfrm rot="5400000">
            <a:off x="7236637" y="1242213"/>
            <a:ext cx="322615" cy="94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5" name="AutoShape 17"/>
          <p:cNvCxnSpPr>
            <a:cxnSpLocks noChangeShapeType="1"/>
          </p:cNvCxnSpPr>
          <p:nvPr/>
        </p:nvCxnSpPr>
        <p:spPr bwMode="auto">
          <a:xfrm rot="5400000" flipH="1" flipV="1">
            <a:off x="4589512" y="1159763"/>
            <a:ext cx="330905" cy="15755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6" name="AutoShape 17"/>
          <p:cNvCxnSpPr>
            <a:cxnSpLocks noChangeShapeType="1"/>
          </p:cNvCxnSpPr>
          <p:nvPr/>
        </p:nvCxnSpPr>
        <p:spPr bwMode="auto">
          <a:xfrm rot="16200000" flipV="1">
            <a:off x="4437112" y="1164914"/>
            <a:ext cx="330904" cy="14724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7" name="AutoShape 17"/>
          <p:cNvCxnSpPr>
            <a:cxnSpLocks noChangeShapeType="1"/>
          </p:cNvCxnSpPr>
          <p:nvPr/>
        </p:nvCxnSpPr>
        <p:spPr bwMode="auto">
          <a:xfrm rot="5400000">
            <a:off x="4507909" y="1235081"/>
            <a:ext cx="337190" cy="63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59" name="Rectangle 25"/>
          <p:cNvSpPr>
            <a:spLocks noChangeArrowheads="1"/>
          </p:cNvSpPr>
          <p:nvPr/>
        </p:nvSpPr>
        <p:spPr bwMode="auto">
          <a:xfrm>
            <a:off x="8320945" y="27026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60" name="Rectangle 26"/>
          <p:cNvSpPr>
            <a:spLocks noChangeArrowheads="1"/>
          </p:cNvSpPr>
          <p:nvPr/>
        </p:nvSpPr>
        <p:spPr bwMode="auto">
          <a:xfrm>
            <a:off x="7421935" y="27026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61" name="AutoShape 59"/>
          <p:cNvCxnSpPr>
            <a:cxnSpLocks noChangeShapeType="1"/>
            <a:stCxn id="160" idx="0"/>
            <a:endCxn id="94" idx="4"/>
          </p:cNvCxnSpPr>
          <p:nvPr/>
        </p:nvCxnSpPr>
        <p:spPr bwMode="auto">
          <a:xfrm rot="5400000" flipH="1" flipV="1">
            <a:off x="7425584" y="2525937"/>
            <a:ext cx="349419" cy="40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2" name="AutoShape 60"/>
          <p:cNvCxnSpPr>
            <a:cxnSpLocks noChangeShapeType="1"/>
            <a:stCxn id="159" idx="0"/>
            <a:endCxn id="94" idx="4"/>
          </p:cNvCxnSpPr>
          <p:nvPr/>
        </p:nvCxnSpPr>
        <p:spPr bwMode="auto">
          <a:xfrm rot="16200000" flipV="1">
            <a:off x="7875090" y="2080466"/>
            <a:ext cx="349419" cy="8949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3" name="AutoShape 61"/>
          <p:cNvCxnSpPr>
            <a:cxnSpLocks noChangeShapeType="1"/>
            <a:stCxn id="159" idx="0"/>
            <a:endCxn id="95" idx="4"/>
          </p:cNvCxnSpPr>
          <p:nvPr/>
        </p:nvCxnSpPr>
        <p:spPr bwMode="auto">
          <a:xfrm rot="16200000" flipV="1">
            <a:off x="8320917" y="2526293"/>
            <a:ext cx="349419" cy="33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4" name="AutoShape 62"/>
          <p:cNvCxnSpPr>
            <a:cxnSpLocks noChangeShapeType="1"/>
            <a:stCxn id="160" idx="0"/>
            <a:endCxn id="95" idx="4"/>
          </p:cNvCxnSpPr>
          <p:nvPr/>
        </p:nvCxnSpPr>
        <p:spPr bwMode="auto">
          <a:xfrm rot="5400000" flipH="1" flipV="1">
            <a:off x="7871412" y="2080108"/>
            <a:ext cx="349419" cy="89569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5" name="AutoShape 63"/>
          <p:cNvCxnSpPr>
            <a:cxnSpLocks noChangeShapeType="1"/>
            <a:stCxn id="160" idx="3"/>
            <a:endCxn id="159" idx="1"/>
          </p:cNvCxnSpPr>
          <p:nvPr/>
        </p:nvCxnSpPr>
        <p:spPr bwMode="auto">
          <a:xfrm>
            <a:off x="7774614" y="2824025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6" name="AutoShape 64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7378206" y="2311713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7" name="AutoShape 65"/>
          <p:cNvCxnSpPr>
            <a:cxnSpLocks noChangeShapeType="1"/>
            <a:endCxn id="160" idx="2"/>
          </p:cNvCxnSpPr>
          <p:nvPr/>
        </p:nvCxnSpPr>
        <p:spPr bwMode="auto">
          <a:xfrm rot="5400000" flipH="1" flipV="1">
            <a:off x="6928700" y="2761219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8" name="AutoShape 66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7378204" y="3165461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9" name="AutoShape 67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7827709" y="2761219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71" name="Rectangle 38"/>
          <p:cNvSpPr>
            <a:spLocks noChangeArrowheads="1"/>
          </p:cNvSpPr>
          <p:nvPr/>
        </p:nvSpPr>
        <p:spPr bwMode="auto">
          <a:xfrm>
            <a:off x="7467198" y="34307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72" name="Rectangle 39"/>
          <p:cNvSpPr>
            <a:spLocks noChangeArrowheads="1"/>
          </p:cNvSpPr>
          <p:nvPr/>
        </p:nvSpPr>
        <p:spPr bwMode="auto">
          <a:xfrm>
            <a:off x="6568188" y="34307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73" name="AutoShape 69"/>
          <p:cNvCxnSpPr>
            <a:cxnSpLocks noChangeShapeType="1"/>
            <a:stCxn id="177" idx="3"/>
            <a:endCxn id="171" idx="2"/>
          </p:cNvCxnSpPr>
          <p:nvPr/>
        </p:nvCxnSpPr>
        <p:spPr bwMode="auto">
          <a:xfrm rot="5400000" flipH="1" flipV="1">
            <a:off x="6984324" y="3436436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4" name="AutoShape 70"/>
          <p:cNvCxnSpPr>
            <a:cxnSpLocks noChangeShapeType="1"/>
            <a:stCxn id="177" idx="3"/>
            <a:endCxn id="172" idx="2"/>
          </p:cNvCxnSpPr>
          <p:nvPr/>
        </p:nvCxnSpPr>
        <p:spPr bwMode="auto">
          <a:xfrm rot="16200000" flipV="1">
            <a:off x="6534820" y="3883229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5" name="AutoShape 71"/>
          <p:cNvCxnSpPr>
            <a:cxnSpLocks noChangeShapeType="1"/>
            <a:stCxn id="178" idx="3"/>
            <a:endCxn id="172" idx="2"/>
          </p:cNvCxnSpPr>
          <p:nvPr/>
        </p:nvCxnSpPr>
        <p:spPr bwMode="auto">
          <a:xfrm rot="16200000" flipV="1">
            <a:off x="6984325" y="3433724"/>
            <a:ext cx="422129" cy="9017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6" name="AutoShape 72"/>
          <p:cNvCxnSpPr>
            <a:cxnSpLocks noChangeShapeType="1"/>
            <a:stCxn id="178" idx="3"/>
            <a:endCxn id="171" idx="2"/>
          </p:cNvCxnSpPr>
          <p:nvPr/>
        </p:nvCxnSpPr>
        <p:spPr bwMode="auto">
          <a:xfrm rot="16200000" flipV="1">
            <a:off x="7433830" y="3883229"/>
            <a:ext cx="422129" cy="27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1" name="AutoShape 69"/>
          <p:cNvCxnSpPr>
            <a:cxnSpLocks noChangeShapeType="1"/>
            <a:endCxn id="171" idx="2"/>
          </p:cNvCxnSpPr>
          <p:nvPr/>
        </p:nvCxnSpPr>
        <p:spPr bwMode="auto">
          <a:xfrm rot="5400000" flipH="1" flipV="1">
            <a:off x="7157256" y="3609368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2" name="AutoShape 69"/>
          <p:cNvCxnSpPr>
            <a:cxnSpLocks noChangeShapeType="1"/>
            <a:stCxn id="221" idx="3"/>
            <a:endCxn id="172" idx="2"/>
          </p:cNvCxnSpPr>
          <p:nvPr/>
        </p:nvCxnSpPr>
        <p:spPr bwMode="auto">
          <a:xfrm rot="16200000" flipV="1">
            <a:off x="6707627" y="3710421"/>
            <a:ext cx="422598" cy="34879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84" name="Rectangle 38"/>
          <p:cNvSpPr>
            <a:spLocks noChangeArrowheads="1"/>
          </p:cNvSpPr>
          <p:nvPr/>
        </p:nvSpPr>
        <p:spPr bwMode="auto">
          <a:xfrm>
            <a:off x="9173134" y="34307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85" name="Rectangle 39"/>
          <p:cNvSpPr>
            <a:spLocks noChangeArrowheads="1"/>
          </p:cNvSpPr>
          <p:nvPr/>
        </p:nvSpPr>
        <p:spPr bwMode="auto">
          <a:xfrm>
            <a:off x="8274124" y="34307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186" name="AutoShape 69"/>
          <p:cNvCxnSpPr>
            <a:cxnSpLocks noChangeShapeType="1"/>
            <a:stCxn id="217" idx="3"/>
            <a:endCxn id="184" idx="2"/>
          </p:cNvCxnSpPr>
          <p:nvPr/>
        </p:nvCxnSpPr>
        <p:spPr bwMode="auto">
          <a:xfrm rot="5400000" flipH="1" flipV="1">
            <a:off x="8692030" y="3433665"/>
            <a:ext cx="417591" cy="897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7" name="AutoShape 70"/>
          <p:cNvCxnSpPr>
            <a:cxnSpLocks noChangeShapeType="1"/>
            <a:stCxn id="217" idx="3"/>
            <a:endCxn id="185" idx="2"/>
          </p:cNvCxnSpPr>
          <p:nvPr/>
        </p:nvCxnSpPr>
        <p:spPr bwMode="auto">
          <a:xfrm rot="16200000" flipV="1">
            <a:off x="8242525" y="3881460"/>
            <a:ext cx="417591" cy="1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8" name="AutoShape 71"/>
          <p:cNvCxnSpPr>
            <a:cxnSpLocks noChangeShapeType="1"/>
            <a:stCxn id="191" idx="3"/>
            <a:endCxn id="185" idx="2"/>
          </p:cNvCxnSpPr>
          <p:nvPr/>
        </p:nvCxnSpPr>
        <p:spPr bwMode="auto">
          <a:xfrm rot="16200000" flipV="1">
            <a:off x="8690875" y="3433109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9" name="AutoShape 72"/>
          <p:cNvCxnSpPr>
            <a:cxnSpLocks noChangeShapeType="1"/>
            <a:stCxn id="191" idx="3"/>
            <a:endCxn id="184" idx="2"/>
          </p:cNvCxnSpPr>
          <p:nvPr/>
        </p:nvCxnSpPr>
        <p:spPr bwMode="auto">
          <a:xfrm rot="16200000" flipV="1">
            <a:off x="9140379" y="3882614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4" name="AutoShape 69"/>
          <p:cNvCxnSpPr>
            <a:cxnSpLocks noChangeShapeType="1"/>
            <a:stCxn id="192" idx="3"/>
            <a:endCxn id="184" idx="2"/>
          </p:cNvCxnSpPr>
          <p:nvPr/>
        </p:nvCxnSpPr>
        <p:spPr bwMode="auto">
          <a:xfrm rot="5400000" flipH="1" flipV="1">
            <a:off x="8863806" y="3608750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5" name="AutoShape 69"/>
          <p:cNvCxnSpPr>
            <a:cxnSpLocks noChangeShapeType="1"/>
            <a:stCxn id="192" idx="3"/>
            <a:endCxn id="185" idx="2"/>
          </p:cNvCxnSpPr>
          <p:nvPr/>
        </p:nvCxnSpPr>
        <p:spPr bwMode="auto">
          <a:xfrm rot="16200000" flipV="1">
            <a:off x="8414302" y="3709682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6" name="AutoShape 64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8231172" y="2312493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7" name="AutoShape 65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7781669" y="2761997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8" name="AutoShape 66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8231173" y="3164682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9" name="AutoShape 67"/>
          <p:cNvCxnSpPr>
            <a:cxnSpLocks noChangeShapeType="1"/>
            <a:endCxn id="159" idx="2"/>
          </p:cNvCxnSpPr>
          <p:nvPr/>
        </p:nvCxnSpPr>
        <p:spPr bwMode="auto">
          <a:xfrm rot="16200000" flipV="1">
            <a:off x="8680677" y="2761998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03" name="TextBox 202"/>
          <p:cNvSpPr txBox="1"/>
          <p:nvPr/>
        </p:nvSpPr>
        <p:spPr>
          <a:xfrm>
            <a:off x="2949390" y="4659868"/>
            <a:ext cx="24359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" pitchFamily="2" charset="0"/>
              </a:rPr>
              <a:t>IP subnet (VLAN) #1</a:t>
            </a:r>
          </a:p>
        </p:txBody>
      </p:sp>
      <p:cxnSp>
        <p:nvCxnSpPr>
          <p:cNvPr id="128" name="AutoShape 64"/>
          <p:cNvCxnSpPr>
            <a:cxnSpLocks noChangeShapeType="1"/>
          </p:cNvCxnSpPr>
          <p:nvPr/>
        </p:nvCxnSpPr>
        <p:spPr bwMode="auto">
          <a:xfrm rot="5400000" flipH="1" flipV="1">
            <a:off x="3480591" y="2335865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9" name="AutoShape 65"/>
          <p:cNvCxnSpPr>
            <a:cxnSpLocks noChangeShapeType="1"/>
          </p:cNvCxnSpPr>
          <p:nvPr/>
        </p:nvCxnSpPr>
        <p:spPr bwMode="auto">
          <a:xfrm rot="5400000" flipH="1" flipV="1">
            <a:off x="3031085" y="2785371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1" name="AutoShape 66"/>
          <p:cNvCxnSpPr>
            <a:cxnSpLocks noChangeShapeType="1"/>
          </p:cNvCxnSpPr>
          <p:nvPr/>
        </p:nvCxnSpPr>
        <p:spPr bwMode="auto">
          <a:xfrm rot="16200000" flipV="1">
            <a:off x="3480589" y="3189613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5" name="AutoShape 67"/>
          <p:cNvCxnSpPr>
            <a:cxnSpLocks noChangeShapeType="1"/>
          </p:cNvCxnSpPr>
          <p:nvPr/>
        </p:nvCxnSpPr>
        <p:spPr bwMode="auto">
          <a:xfrm rot="5400000" flipH="1" flipV="1">
            <a:off x="3930094" y="2785371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0" name="AutoShape 64"/>
          <p:cNvCxnSpPr>
            <a:cxnSpLocks noChangeShapeType="1"/>
          </p:cNvCxnSpPr>
          <p:nvPr/>
        </p:nvCxnSpPr>
        <p:spPr bwMode="auto">
          <a:xfrm rot="16200000" flipV="1">
            <a:off x="4333557" y="2336645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1" name="AutoShape 65"/>
          <p:cNvCxnSpPr>
            <a:cxnSpLocks noChangeShapeType="1"/>
          </p:cNvCxnSpPr>
          <p:nvPr/>
        </p:nvCxnSpPr>
        <p:spPr bwMode="auto">
          <a:xfrm rot="16200000" flipV="1">
            <a:off x="3884054" y="2786149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2" name="AutoShape 66"/>
          <p:cNvCxnSpPr>
            <a:cxnSpLocks noChangeShapeType="1"/>
          </p:cNvCxnSpPr>
          <p:nvPr/>
        </p:nvCxnSpPr>
        <p:spPr bwMode="auto">
          <a:xfrm rot="5400000" flipH="1" flipV="1">
            <a:off x="4333558" y="3188834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8" name="AutoShape 67"/>
          <p:cNvCxnSpPr>
            <a:cxnSpLocks noChangeShapeType="1"/>
          </p:cNvCxnSpPr>
          <p:nvPr/>
        </p:nvCxnSpPr>
        <p:spPr bwMode="auto">
          <a:xfrm rot="16200000" flipV="1">
            <a:off x="4783062" y="2786150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00" name="U-Turn Arrow 199"/>
          <p:cNvSpPr/>
          <p:nvPr/>
        </p:nvSpPr>
        <p:spPr>
          <a:xfrm>
            <a:off x="3810000" y="1828853"/>
            <a:ext cx="4648200" cy="2236695"/>
          </a:xfrm>
          <a:prstGeom prst="uturnArrow">
            <a:avLst>
              <a:gd name="adj1" fmla="val 1668"/>
              <a:gd name="adj2" fmla="val 3566"/>
              <a:gd name="adj3" fmla="val 9573"/>
              <a:gd name="adj4" fmla="val 43750"/>
              <a:gd name="adj5" fmla="val 100000"/>
            </a:avLst>
          </a:prstGeom>
          <a:gradFill>
            <a:gsLst>
              <a:gs pos="0">
                <a:srgbClr val="660033"/>
              </a:gs>
              <a:gs pos="8000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200:1</a:t>
            </a:r>
          </a:p>
        </p:txBody>
      </p:sp>
      <p:sp>
        <p:nvSpPr>
          <p:cNvPr id="201" name="Content Placeholder 54"/>
          <p:cNvSpPr txBox="1">
            <a:spLocks/>
          </p:cNvSpPr>
          <p:nvPr/>
        </p:nvSpPr>
        <p:spPr>
          <a:xfrm>
            <a:off x="493060" y="5257800"/>
            <a:ext cx="9690308" cy="1219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Resource fragmentation, significantly lowering server utilization and cost-efficiency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936650" y="4657344"/>
            <a:ext cx="24359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Helvetica" pitchFamily="2" charset="0"/>
              </a:rPr>
              <a:t>IP subnet (VLAN) #2</a:t>
            </a:r>
          </a:p>
        </p:txBody>
      </p:sp>
      <p:sp>
        <p:nvSpPr>
          <p:cNvPr id="122" name="AutoShape 80"/>
          <p:cNvSpPr>
            <a:spLocks noChangeArrowheads="1"/>
          </p:cNvSpPr>
          <p:nvPr/>
        </p:nvSpPr>
        <p:spPr bwMode="auto">
          <a:xfrm rot="16171351">
            <a:off x="2615243" y="4206255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3" name="AutoShape 82"/>
          <p:cNvSpPr>
            <a:spLocks noChangeArrowheads="1"/>
          </p:cNvSpPr>
          <p:nvPr/>
        </p:nvSpPr>
        <p:spPr bwMode="auto">
          <a:xfrm rot="16171351">
            <a:off x="3506161" y="4214347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4" name="AutoShape 82"/>
          <p:cNvSpPr>
            <a:spLocks noChangeArrowheads="1"/>
          </p:cNvSpPr>
          <p:nvPr/>
        </p:nvSpPr>
        <p:spPr bwMode="auto">
          <a:xfrm rot="16171351">
            <a:off x="2961108" y="4206255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25" name="Rectangle 21"/>
          <p:cNvSpPr>
            <a:spLocks noChangeArrowheads="1"/>
          </p:cNvSpPr>
          <p:nvPr/>
        </p:nvSpPr>
        <p:spPr bwMode="auto">
          <a:xfrm>
            <a:off x="3304441" y="4202216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38" name="AutoShape 80"/>
          <p:cNvSpPr>
            <a:spLocks noChangeArrowheads="1"/>
          </p:cNvSpPr>
          <p:nvPr/>
        </p:nvSpPr>
        <p:spPr bwMode="auto">
          <a:xfrm rot="16171351">
            <a:off x="4321179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39" name="AutoShape 82"/>
          <p:cNvSpPr>
            <a:spLocks noChangeArrowheads="1"/>
          </p:cNvSpPr>
          <p:nvPr/>
        </p:nvSpPr>
        <p:spPr bwMode="auto">
          <a:xfrm rot="16171351">
            <a:off x="5220188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43" name="AutoShape 82"/>
          <p:cNvSpPr>
            <a:spLocks noChangeArrowheads="1"/>
          </p:cNvSpPr>
          <p:nvPr/>
        </p:nvSpPr>
        <p:spPr bwMode="auto">
          <a:xfrm rot="16171351">
            <a:off x="4667043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44" name="Rectangle 21"/>
          <p:cNvSpPr>
            <a:spLocks noChangeArrowheads="1"/>
          </p:cNvSpPr>
          <p:nvPr/>
        </p:nvSpPr>
        <p:spPr bwMode="auto">
          <a:xfrm>
            <a:off x="5004722" y="4200985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7" name="AutoShape 80"/>
          <p:cNvSpPr>
            <a:spLocks noChangeArrowheads="1"/>
          </p:cNvSpPr>
          <p:nvPr/>
        </p:nvSpPr>
        <p:spPr bwMode="auto">
          <a:xfrm rot="16171351">
            <a:off x="6512858" y="4182155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78" name="AutoShape 82"/>
          <p:cNvSpPr>
            <a:spLocks noChangeArrowheads="1"/>
          </p:cNvSpPr>
          <p:nvPr/>
        </p:nvSpPr>
        <p:spPr bwMode="auto">
          <a:xfrm rot="16171351">
            <a:off x="7411868" y="4182155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80" name="Rectangle 21"/>
          <p:cNvSpPr>
            <a:spLocks noChangeArrowheads="1"/>
          </p:cNvSpPr>
          <p:nvPr/>
        </p:nvSpPr>
        <p:spPr bwMode="auto">
          <a:xfrm>
            <a:off x="7202056" y="4178116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1" name="AutoShape 82"/>
          <p:cNvSpPr>
            <a:spLocks noChangeArrowheads="1"/>
          </p:cNvSpPr>
          <p:nvPr/>
        </p:nvSpPr>
        <p:spPr bwMode="auto">
          <a:xfrm rot="16171351">
            <a:off x="9117803" y="41809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92" name="AutoShape 82"/>
          <p:cNvSpPr>
            <a:spLocks noChangeArrowheads="1"/>
          </p:cNvSpPr>
          <p:nvPr/>
        </p:nvSpPr>
        <p:spPr bwMode="auto">
          <a:xfrm rot="16171351">
            <a:off x="8564658" y="41809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8902337" y="4176885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7" name="AutoShape 80"/>
          <p:cNvSpPr>
            <a:spLocks noChangeArrowheads="1"/>
          </p:cNvSpPr>
          <p:nvPr/>
        </p:nvSpPr>
        <p:spPr bwMode="auto">
          <a:xfrm rot="16171351">
            <a:off x="8217794" y="417761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21" name="AutoShape 80"/>
          <p:cNvSpPr>
            <a:spLocks noChangeArrowheads="1"/>
          </p:cNvSpPr>
          <p:nvPr/>
        </p:nvSpPr>
        <p:spPr bwMode="auto">
          <a:xfrm rot="16171351">
            <a:off x="6858943" y="4182624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19" name="AutoShape 80"/>
          <p:cNvSpPr>
            <a:spLocks noChangeArrowheads="1"/>
          </p:cNvSpPr>
          <p:nvPr/>
        </p:nvSpPr>
        <p:spPr bwMode="auto">
          <a:xfrm rot="16171351">
            <a:off x="8217592" y="41751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8458200" y="2667001"/>
            <a:ext cx="875538" cy="1356359"/>
          </a:xfrm>
          <a:custGeom>
            <a:avLst/>
            <a:gdLst>
              <a:gd name="connsiteX0" fmla="*/ 868680 w 888492"/>
              <a:gd name="connsiteY0" fmla="*/ 1124712 h 1124712"/>
              <a:gd name="connsiteX1" fmla="*/ 813816 w 888492"/>
              <a:gd name="connsiteY1" fmla="*/ 630936 h 1124712"/>
              <a:gd name="connsiteX2" fmla="*/ 420624 w 888492"/>
              <a:gd name="connsiteY2" fmla="*/ 320040 h 1124712"/>
              <a:gd name="connsiteX3" fmla="*/ 91440 w 888492"/>
              <a:gd name="connsiteY3" fmla="*/ 164592 h 1124712"/>
              <a:gd name="connsiteX4" fmla="*/ 0 w 888492"/>
              <a:gd name="connsiteY4" fmla="*/ 0 h 1124712"/>
              <a:gd name="connsiteX0" fmla="*/ 879348 w 889254"/>
              <a:gd name="connsiteY0" fmla="*/ 1124712 h 1124712"/>
              <a:gd name="connsiteX1" fmla="*/ 824484 w 889254"/>
              <a:gd name="connsiteY1" fmla="*/ 630936 h 1124712"/>
              <a:gd name="connsiteX2" fmla="*/ 623316 w 889254"/>
              <a:gd name="connsiteY2" fmla="*/ 377952 h 1124712"/>
              <a:gd name="connsiteX3" fmla="*/ 102108 w 889254"/>
              <a:gd name="connsiteY3" fmla="*/ 164592 h 1124712"/>
              <a:gd name="connsiteX4" fmla="*/ 10668 w 889254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612648 w 878586"/>
              <a:gd name="connsiteY2" fmla="*/ 377952 h 1124712"/>
              <a:gd name="connsiteX3" fmla="*/ 155448 w 878586"/>
              <a:gd name="connsiteY3" fmla="*/ 225552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612648 w 878586"/>
              <a:gd name="connsiteY2" fmla="*/ 377952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538129 w 878586"/>
              <a:gd name="connsiteY2" fmla="*/ 628331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38129 w 878586"/>
              <a:gd name="connsiteY2" fmla="*/ 628331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38129 w 878586"/>
              <a:gd name="connsiteY2" fmla="*/ 628331 h 1124712"/>
              <a:gd name="connsiteX3" fmla="*/ 251127 w 878586"/>
              <a:gd name="connsiteY3" fmla="*/ 502665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74005 w 878586"/>
              <a:gd name="connsiteY2" fmla="*/ 659747 h 1124712"/>
              <a:gd name="connsiteX3" fmla="*/ 251127 w 878586"/>
              <a:gd name="connsiteY3" fmla="*/ 502665 h 1124712"/>
              <a:gd name="connsiteX4" fmla="*/ 0 w 878586"/>
              <a:gd name="connsiteY4" fmla="*/ 0 h 1124712"/>
              <a:gd name="connsiteX0" fmla="*/ 832805 w 842711"/>
              <a:gd name="connsiteY0" fmla="*/ 1156129 h 1156129"/>
              <a:gd name="connsiteX1" fmla="*/ 753382 w 842711"/>
              <a:gd name="connsiteY1" fmla="*/ 848247 h 1156129"/>
              <a:gd name="connsiteX2" fmla="*/ 538130 w 842711"/>
              <a:gd name="connsiteY2" fmla="*/ 691164 h 1156129"/>
              <a:gd name="connsiteX3" fmla="*/ 215252 w 842711"/>
              <a:gd name="connsiteY3" fmla="*/ 534082 h 1156129"/>
              <a:gd name="connsiteX4" fmla="*/ 0 w 842711"/>
              <a:gd name="connsiteY4" fmla="*/ 0 h 1156129"/>
              <a:gd name="connsiteX0" fmla="*/ 832805 w 842711"/>
              <a:gd name="connsiteY0" fmla="*/ 1156129 h 1156129"/>
              <a:gd name="connsiteX1" fmla="*/ 753382 w 842711"/>
              <a:gd name="connsiteY1" fmla="*/ 848247 h 1156129"/>
              <a:gd name="connsiteX2" fmla="*/ 538130 w 842711"/>
              <a:gd name="connsiteY2" fmla="*/ 691164 h 1156129"/>
              <a:gd name="connsiteX3" fmla="*/ 215252 w 842711"/>
              <a:gd name="connsiteY3" fmla="*/ 534082 h 1156129"/>
              <a:gd name="connsiteX4" fmla="*/ 0 w 842711"/>
              <a:gd name="connsiteY4" fmla="*/ 0 h 115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711" h="1156129">
                <a:moveTo>
                  <a:pt x="832805" y="1156129"/>
                </a:moveTo>
                <a:cubicBezTo>
                  <a:pt x="842711" y="976297"/>
                  <a:pt x="802495" y="925741"/>
                  <a:pt x="753382" y="848247"/>
                </a:cubicBezTo>
                <a:cubicBezTo>
                  <a:pt x="704270" y="770753"/>
                  <a:pt x="627818" y="743525"/>
                  <a:pt x="538130" y="691164"/>
                </a:cubicBezTo>
                <a:cubicBezTo>
                  <a:pt x="448442" y="638803"/>
                  <a:pt x="304940" y="649276"/>
                  <a:pt x="215252" y="534082"/>
                </a:cubicBezTo>
                <a:cubicBezTo>
                  <a:pt x="125564" y="418888"/>
                  <a:pt x="10668" y="55626"/>
                  <a:pt x="0" y="0"/>
                </a:cubicBez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&quot;No&quot; Symbol 225"/>
          <p:cNvSpPr/>
          <p:nvPr/>
        </p:nvSpPr>
        <p:spPr>
          <a:xfrm>
            <a:off x="8647176" y="3166872"/>
            <a:ext cx="347472" cy="344424"/>
          </a:xfrm>
          <a:prstGeom prst="noSmoking">
            <a:avLst>
              <a:gd name="adj" fmla="val 1976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itle 1"/>
          <p:cNvSpPr txBox="1">
            <a:spLocks/>
          </p:cNvSpPr>
          <p:nvPr/>
        </p:nvSpPr>
        <p:spPr>
          <a:xfrm>
            <a:off x="493060" y="150830"/>
            <a:ext cx="9906000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Conventional DC Network Problems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088062"/>
      </p:ext>
    </p:extLst>
  </p:cSld>
  <p:clrMapOvr>
    <a:masterClrMapping/>
  </p:clrMapOvr>
  <p:transition advTm="10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0" grpId="0" animBg="1"/>
      <p:bldP spid="200" grpId="1" animBg="1"/>
      <p:bldP spid="201" grpId="0" build="p"/>
      <p:bldP spid="204" grpId="0"/>
      <p:bldP spid="219" grpId="0" animBg="1"/>
      <p:bldP spid="219" grpId="1" animBg="1"/>
      <p:bldP spid="211" grpId="0" animBg="1"/>
      <p:bldP spid="211" grpId="1" animBg="1"/>
      <p:bldP spid="226" grpId="0" animBg="1"/>
      <p:bldP spid="2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17"/>
          <p:cNvSpPr/>
          <p:nvPr/>
        </p:nvSpPr>
        <p:spPr bwMode="auto">
          <a:xfrm>
            <a:off x="6426303" y="2543175"/>
            <a:ext cx="3281916" cy="24984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7200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2528688" y="2538700"/>
            <a:ext cx="3262512" cy="24905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7200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224" name="Freeform 223"/>
          <p:cNvSpPr/>
          <p:nvPr/>
        </p:nvSpPr>
        <p:spPr>
          <a:xfrm>
            <a:off x="2520372" y="2197662"/>
            <a:ext cx="6250208" cy="2831538"/>
          </a:xfrm>
          <a:custGeom>
            <a:avLst/>
            <a:gdLst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85367 w 6247052"/>
              <a:gd name="connsiteY2" fmla="*/ 1844984 h 3778980"/>
              <a:gd name="connsiteX3" fmla="*/ 5607781 w 6247052"/>
              <a:gd name="connsiteY3" fmla="*/ 1844984 h 3778980"/>
              <a:gd name="connsiteX4" fmla="*/ 5615873 w 6247052"/>
              <a:gd name="connsiteY4" fmla="*/ 3479575 h 3778980"/>
              <a:gd name="connsiteX5" fmla="*/ 6222776 w 6247052"/>
              <a:gd name="connsiteY5" fmla="*/ 3487667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85367 w 6247052"/>
              <a:gd name="connsiteY2" fmla="*/ 1844984 h 3778980"/>
              <a:gd name="connsiteX3" fmla="*/ 5607781 w 6247052"/>
              <a:gd name="connsiteY3" fmla="*/ 1844984 h 3778980"/>
              <a:gd name="connsiteX4" fmla="*/ 5615873 w 6247052"/>
              <a:gd name="connsiteY4" fmla="*/ 3235503 h 3778980"/>
              <a:gd name="connsiteX5" fmla="*/ 6222776 w 6247052"/>
              <a:gd name="connsiteY5" fmla="*/ 3487667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85367 w 6247052"/>
              <a:gd name="connsiteY2" fmla="*/ 1844984 h 3778980"/>
              <a:gd name="connsiteX3" fmla="*/ 5607781 w 6247052"/>
              <a:gd name="connsiteY3" fmla="*/ 1844984 h 3778980"/>
              <a:gd name="connsiteX4" fmla="*/ 5615873 w 6247052"/>
              <a:gd name="connsiteY4" fmla="*/ 3235503 h 3778980"/>
              <a:gd name="connsiteX5" fmla="*/ 6222776 w 6247052"/>
              <a:gd name="connsiteY5" fmla="*/ 3243595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85367 w 6247052"/>
              <a:gd name="connsiteY2" fmla="*/ 1844984 h 3778980"/>
              <a:gd name="connsiteX3" fmla="*/ 5607781 w 6247052"/>
              <a:gd name="connsiteY3" fmla="*/ 1844984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94511 w 6247052"/>
              <a:gd name="connsiteY2" fmla="*/ 1356839 h 3778980"/>
              <a:gd name="connsiteX3" fmla="*/ 5607781 w 6247052"/>
              <a:gd name="connsiteY3" fmla="*/ 1844984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94511 w 6247052"/>
              <a:gd name="connsiteY2" fmla="*/ 1356839 h 3778980"/>
              <a:gd name="connsiteX3" fmla="*/ 5589493 w 6247052"/>
              <a:gd name="connsiteY3" fmla="*/ 1332432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94511 w 6247052"/>
              <a:gd name="connsiteY2" fmla="*/ 1356839 h 3778980"/>
              <a:gd name="connsiteX3" fmla="*/ 5607781 w 6247052"/>
              <a:gd name="connsiteY3" fmla="*/ 1381246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94511 w 6247052"/>
              <a:gd name="connsiteY2" fmla="*/ 1356839 h 3778980"/>
              <a:gd name="connsiteX3" fmla="*/ 5607781 w 6247052"/>
              <a:gd name="connsiteY3" fmla="*/ 1344636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57935 w 6247052"/>
              <a:gd name="connsiteY2" fmla="*/ 1369043 h 3778980"/>
              <a:gd name="connsiteX3" fmla="*/ 5607781 w 6247052"/>
              <a:gd name="connsiteY3" fmla="*/ 1344636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47052"/>
              <a:gd name="connsiteY0" fmla="*/ 3762796 h 3778980"/>
              <a:gd name="connsiteX1" fmla="*/ 3285367 w 6247052"/>
              <a:gd name="connsiteY1" fmla="*/ 3778980 h 3778980"/>
              <a:gd name="connsiteX2" fmla="*/ 3267079 w 6247052"/>
              <a:gd name="connsiteY2" fmla="*/ 1356839 h 3778980"/>
              <a:gd name="connsiteX3" fmla="*/ 5607781 w 6247052"/>
              <a:gd name="connsiteY3" fmla="*/ 1344636 h 3778980"/>
              <a:gd name="connsiteX4" fmla="*/ 5615873 w 6247052"/>
              <a:gd name="connsiteY4" fmla="*/ 3235503 h 3778980"/>
              <a:gd name="connsiteX5" fmla="*/ 6222776 w 6247052"/>
              <a:gd name="connsiteY5" fmla="*/ 3255798 h 3778980"/>
              <a:gd name="connsiteX6" fmla="*/ 6247052 w 6247052"/>
              <a:gd name="connsiteY6" fmla="*/ 0 h 3778980"/>
              <a:gd name="connsiteX7" fmla="*/ 0 w 6247052"/>
              <a:gd name="connsiteY7" fmla="*/ 0 h 3778980"/>
              <a:gd name="connsiteX8" fmla="*/ 0 w 6247052"/>
              <a:gd name="connsiteY8" fmla="*/ 3762796 h 3778980"/>
              <a:gd name="connsiteX0" fmla="*/ 0 w 6250208"/>
              <a:gd name="connsiteY0" fmla="*/ 3762796 h 3778980"/>
              <a:gd name="connsiteX1" fmla="*/ 3285367 w 6250208"/>
              <a:gd name="connsiteY1" fmla="*/ 3778980 h 3778980"/>
              <a:gd name="connsiteX2" fmla="*/ 3267079 w 6250208"/>
              <a:gd name="connsiteY2" fmla="*/ 1356839 h 3778980"/>
              <a:gd name="connsiteX3" fmla="*/ 5607781 w 6250208"/>
              <a:gd name="connsiteY3" fmla="*/ 1344636 h 3778980"/>
              <a:gd name="connsiteX4" fmla="*/ 5615873 w 6250208"/>
              <a:gd name="connsiteY4" fmla="*/ 3235503 h 3778980"/>
              <a:gd name="connsiteX5" fmla="*/ 6250208 w 6250208"/>
              <a:gd name="connsiteY5" fmla="*/ 3231391 h 3778980"/>
              <a:gd name="connsiteX6" fmla="*/ 6247052 w 6250208"/>
              <a:gd name="connsiteY6" fmla="*/ 0 h 3778980"/>
              <a:gd name="connsiteX7" fmla="*/ 0 w 6250208"/>
              <a:gd name="connsiteY7" fmla="*/ 0 h 3778980"/>
              <a:gd name="connsiteX8" fmla="*/ 0 w 6250208"/>
              <a:gd name="connsiteY8" fmla="*/ 3762796 h 3778980"/>
              <a:gd name="connsiteX0" fmla="*/ 0 w 6250208"/>
              <a:gd name="connsiteY0" fmla="*/ 3762796 h 3778980"/>
              <a:gd name="connsiteX1" fmla="*/ 3285367 w 6250208"/>
              <a:gd name="connsiteY1" fmla="*/ 3778980 h 3778980"/>
              <a:gd name="connsiteX2" fmla="*/ 3288415 w 6250208"/>
              <a:gd name="connsiteY2" fmla="*/ 1356839 h 3778980"/>
              <a:gd name="connsiteX3" fmla="*/ 5607781 w 6250208"/>
              <a:gd name="connsiteY3" fmla="*/ 1344636 h 3778980"/>
              <a:gd name="connsiteX4" fmla="*/ 5615873 w 6250208"/>
              <a:gd name="connsiteY4" fmla="*/ 3235503 h 3778980"/>
              <a:gd name="connsiteX5" fmla="*/ 6250208 w 6250208"/>
              <a:gd name="connsiteY5" fmla="*/ 3231391 h 3778980"/>
              <a:gd name="connsiteX6" fmla="*/ 6247052 w 6250208"/>
              <a:gd name="connsiteY6" fmla="*/ 0 h 3778980"/>
              <a:gd name="connsiteX7" fmla="*/ 0 w 6250208"/>
              <a:gd name="connsiteY7" fmla="*/ 0 h 3778980"/>
              <a:gd name="connsiteX8" fmla="*/ 0 w 6250208"/>
              <a:gd name="connsiteY8" fmla="*/ 3762796 h 37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0208" h="3778980">
                <a:moveTo>
                  <a:pt x="0" y="3762796"/>
                </a:moveTo>
                <a:lnTo>
                  <a:pt x="3285367" y="3778980"/>
                </a:lnTo>
                <a:lnTo>
                  <a:pt x="3288415" y="1356839"/>
                </a:lnTo>
                <a:lnTo>
                  <a:pt x="5607781" y="1344636"/>
                </a:lnTo>
                <a:cubicBezTo>
                  <a:pt x="5610478" y="1889500"/>
                  <a:pt x="5613176" y="2690639"/>
                  <a:pt x="5615873" y="3235503"/>
                </a:cubicBezTo>
                <a:lnTo>
                  <a:pt x="6250208" y="3231391"/>
                </a:lnTo>
                <a:lnTo>
                  <a:pt x="6247052" y="0"/>
                </a:lnTo>
                <a:lnTo>
                  <a:pt x="0" y="0"/>
                </a:lnTo>
                <a:cubicBezTo>
                  <a:pt x="5395" y="1251568"/>
                  <a:pt x="10789" y="2503136"/>
                  <a:pt x="0" y="3762796"/>
                </a:cubicBezTo>
                <a:close/>
              </a:path>
            </a:pathLst>
          </a:custGeom>
          <a:ln>
            <a:noFill/>
            <a:headEnd type="none" w="med" len="med"/>
            <a:tailEnd type="none" w="med" len="med"/>
          </a:ln>
          <a:effectLst>
            <a:outerShdw blurRad="40000" dist="20000" dir="7200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rtlCol="0" anchor="t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86" name="Oval 7"/>
          <p:cNvSpPr>
            <a:spLocks noChangeArrowheads="1"/>
          </p:cNvSpPr>
          <p:nvPr/>
        </p:nvSpPr>
        <p:spPr bwMode="auto">
          <a:xfrm>
            <a:off x="4488167" y="1403990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</a:p>
        </p:txBody>
      </p:sp>
      <p:sp>
        <p:nvSpPr>
          <p:cNvPr id="91" name="Oval 8"/>
          <p:cNvSpPr>
            <a:spLocks noChangeArrowheads="1"/>
          </p:cNvSpPr>
          <p:nvPr/>
        </p:nvSpPr>
        <p:spPr bwMode="auto">
          <a:xfrm>
            <a:off x="7209451" y="1403990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CR</a:t>
            </a:r>
            <a:endParaRPr lang="en-US" sz="2000" b="1" dirty="0"/>
          </a:p>
        </p:txBody>
      </p:sp>
      <p:sp>
        <p:nvSpPr>
          <p:cNvPr id="92" name="Oval 9"/>
          <p:cNvSpPr>
            <a:spLocks noChangeArrowheads="1"/>
          </p:cNvSpPr>
          <p:nvPr/>
        </p:nvSpPr>
        <p:spPr bwMode="auto">
          <a:xfrm>
            <a:off x="3512956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/>
              <a:t>AR</a:t>
            </a:r>
          </a:p>
        </p:txBody>
      </p:sp>
      <p:sp>
        <p:nvSpPr>
          <p:cNvPr id="93" name="Oval 10"/>
          <p:cNvSpPr>
            <a:spLocks noChangeArrowheads="1"/>
          </p:cNvSpPr>
          <p:nvPr/>
        </p:nvSpPr>
        <p:spPr bwMode="auto">
          <a:xfrm>
            <a:off x="4411968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94" name="Oval 11"/>
          <p:cNvSpPr>
            <a:spLocks noChangeArrowheads="1"/>
          </p:cNvSpPr>
          <p:nvPr/>
        </p:nvSpPr>
        <p:spPr bwMode="auto">
          <a:xfrm>
            <a:off x="7414290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sp>
        <p:nvSpPr>
          <p:cNvPr id="95" name="Oval 12"/>
          <p:cNvSpPr>
            <a:spLocks noChangeArrowheads="1"/>
          </p:cNvSpPr>
          <p:nvPr/>
        </p:nvSpPr>
        <p:spPr bwMode="auto">
          <a:xfrm>
            <a:off x="8305945" y="2089653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r>
              <a:rPr lang="en-US" sz="1600" b="1" dirty="0"/>
              <a:t>AR</a:t>
            </a:r>
          </a:p>
        </p:txBody>
      </p:sp>
      <p:cxnSp>
        <p:nvCxnSpPr>
          <p:cNvPr id="96" name="AutoShape 13"/>
          <p:cNvCxnSpPr>
            <a:cxnSpLocks noChangeShapeType="1"/>
            <a:stCxn id="86" idx="4"/>
            <a:endCxn id="92" idx="0"/>
          </p:cNvCxnSpPr>
          <p:nvPr/>
        </p:nvCxnSpPr>
        <p:spPr bwMode="auto">
          <a:xfrm rot="5400000">
            <a:off x="3977547" y="1391012"/>
            <a:ext cx="422073" cy="9752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7" name="AutoShape 14"/>
          <p:cNvCxnSpPr>
            <a:cxnSpLocks noChangeShapeType="1"/>
            <a:stCxn id="92" idx="0"/>
            <a:endCxn id="91" idx="4"/>
          </p:cNvCxnSpPr>
          <p:nvPr/>
        </p:nvCxnSpPr>
        <p:spPr bwMode="auto">
          <a:xfrm rot="5400000" flipH="1" flipV="1">
            <a:off x="5338188" y="30371"/>
            <a:ext cx="422073" cy="369649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8" name="AutoShape 15"/>
          <p:cNvCxnSpPr>
            <a:cxnSpLocks noChangeShapeType="1"/>
            <a:stCxn id="91" idx="4"/>
            <a:endCxn id="93" idx="0"/>
          </p:cNvCxnSpPr>
          <p:nvPr/>
        </p:nvCxnSpPr>
        <p:spPr bwMode="auto">
          <a:xfrm rot="5400000">
            <a:off x="5787695" y="479876"/>
            <a:ext cx="422073" cy="279748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9" name="AutoShape 16"/>
          <p:cNvCxnSpPr>
            <a:cxnSpLocks noChangeShapeType="1"/>
            <a:stCxn id="91" idx="4"/>
            <a:endCxn id="94" idx="0"/>
          </p:cNvCxnSpPr>
          <p:nvPr/>
        </p:nvCxnSpPr>
        <p:spPr bwMode="auto">
          <a:xfrm rot="16200000" flipH="1">
            <a:off x="7288855" y="1776197"/>
            <a:ext cx="422073" cy="20483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0" name="AutoShape 17"/>
          <p:cNvCxnSpPr>
            <a:cxnSpLocks noChangeShapeType="1"/>
            <a:stCxn id="91" idx="4"/>
            <a:endCxn id="95" idx="0"/>
          </p:cNvCxnSpPr>
          <p:nvPr/>
        </p:nvCxnSpPr>
        <p:spPr bwMode="auto">
          <a:xfrm rot="16200000" flipH="1">
            <a:off x="7734683" y="1330369"/>
            <a:ext cx="422073" cy="10964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1" name="AutoShape 18"/>
          <p:cNvCxnSpPr>
            <a:cxnSpLocks noChangeShapeType="1"/>
            <a:stCxn id="86" idx="4"/>
            <a:endCxn id="95" idx="0"/>
          </p:cNvCxnSpPr>
          <p:nvPr/>
        </p:nvCxnSpPr>
        <p:spPr bwMode="auto">
          <a:xfrm rot="16200000" flipH="1">
            <a:off x="6374041" y="-30273"/>
            <a:ext cx="422073" cy="381777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2" name="AutoShape 19"/>
          <p:cNvCxnSpPr>
            <a:cxnSpLocks noChangeShapeType="1"/>
            <a:stCxn id="86" idx="4"/>
            <a:endCxn id="93" idx="0"/>
          </p:cNvCxnSpPr>
          <p:nvPr/>
        </p:nvCxnSpPr>
        <p:spPr bwMode="auto">
          <a:xfrm rot="5400000">
            <a:off x="4427053" y="1840518"/>
            <a:ext cx="422073" cy="76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3" name="AutoShape 20"/>
          <p:cNvCxnSpPr>
            <a:cxnSpLocks noChangeShapeType="1"/>
            <a:stCxn id="86" idx="4"/>
            <a:endCxn id="94" idx="0"/>
          </p:cNvCxnSpPr>
          <p:nvPr/>
        </p:nvCxnSpPr>
        <p:spPr bwMode="auto">
          <a:xfrm rot="16200000" flipH="1">
            <a:off x="5928213" y="415555"/>
            <a:ext cx="422073" cy="292612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04" name="Rectangle 25"/>
          <p:cNvSpPr>
            <a:spLocks noChangeArrowheads="1"/>
          </p:cNvSpPr>
          <p:nvPr/>
        </p:nvSpPr>
        <p:spPr bwMode="auto">
          <a:xfrm>
            <a:off x="4423330" y="27267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05" name="Rectangle 26"/>
          <p:cNvSpPr>
            <a:spLocks noChangeArrowheads="1"/>
          </p:cNvSpPr>
          <p:nvPr/>
        </p:nvSpPr>
        <p:spPr bwMode="auto">
          <a:xfrm>
            <a:off x="3524320" y="27267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06" name="AutoShape 59"/>
          <p:cNvCxnSpPr>
            <a:cxnSpLocks noChangeShapeType="1"/>
            <a:stCxn id="105" idx="0"/>
            <a:endCxn id="92" idx="4"/>
          </p:cNvCxnSpPr>
          <p:nvPr/>
        </p:nvCxnSpPr>
        <p:spPr bwMode="auto">
          <a:xfrm rot="5400000" flipH="1" flipV="1">
            <a:off x="3514060" y="2539845"/>
            <a:ext cx="373519" cy="31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7" name="AutoShape 60"/>
          <p:cNvCxnSpPr>
            <a:cxnSpLocks noChangeShapeType="1"/>
            <a:stCxn id="104" idx="0"/>
            <a:endCxn id="92" idx="4"/>
          </p:cNvCxnSpPr>
          <p:nvPr/>
        </p:nvCxnSpPr>
        <p:spPr bwMode="auto">
          <a:xfrm rot="16200000" flipV="1">
            <a:off x="3963565" y="2090656"/>
            <a:ext cx="373519" cy="89869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8" name="AutoShape 61"/>
          <p:cNvCxnSpPr>
            <a:cxnSpLocks noChangeShapeType="1"/>
            <a:stCxn id="104" idx="0"/>
            <a:endCxn id="93" idx="4"/>
          </p:cNvCxnSpPr>
          <p:nvPr/>
        </p:nvCxnSpPr>
        <p:spPr bwMode="auto">
          <a:xfrm rot="5400000" flipH="1" flipV="1">
            <a:off x="4413071" y="2539844"/>
            <a:ext cx="373519" cy="31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9" name="AutoShape 62"/>
          <p:cNvCxnSpPr>
            <a:cxnSpLocks noChangeShapeType="1"/>
            <a:stCxn id="105" idx="0"/>
            <a:endCxn id="93" idx="4"/>
          </p:cNvCxnSpPr>
          <p:nvPr/>
        </p:nvCxnSpPr>
        <p:spPr bwMode="auto">
          <a:xfrm rot="5400000" flipH="1" flipV="1">
            <a:off x="3963566" y="2090339"/>
            <a:ext cx="373519" cy="89932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0" name="AutoShape 63"/>
          <p:cNvCxnSpPr>
            <a:cxnSpLocks noChangeShapeType="1"/>
            <a:stCxn id="105" idx="3"/>
            <a:endCxn id="104" idx="1"/>
          </p:cNvCxnSpPr>
          <p:nvPr/>
        </p:nvCxnSpPr>
        <p:spPr bwMode="auto">
          <a:xfrm>
            <a:off x="3876999" y="2848125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1" name="AutoShape 64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3480591" y="2335813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2" name="AutoShape 65"/>
          <p:cNvCxnSpPr>
            <a:cxnSpLocks noChangeShapeType="1"/>
            <a:endCxn id="105" idx="2"/>
          </p:cNvCxnSpPr>
          <p:nvPr/>
        </p:nvCxnSpPr>
        <p:spPr bwMode="auto">
          <a:xfrm rot="5400000" flipH="1" flipV="1">
            <a:off x="3031085" y="2785319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3" name="AutoShape 66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3480589" y="3189561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4" name="AutoShape 67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3930094" y="2785319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16" name="Rectangle 38"/>
          <p:cNvSpPr>
            <a:spLocks noChangeArrowheads="1"/>
          </p:cNvSpPr>
          <p:nvPr/>
        </p:nvSpPr>
        <p:spPr bwMode="auto">
          <a:xfrm>
            <a:off x="3569583" y="34548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sp>
        <p:nvSpPr>
          <p:cNvPr id="117" name="Rectangle 39"/>
          <p:cNvSpPr>
            <a:spLocks noChangeArrowheads="1"/>
          </p:cNvSpPr>
          <p:nvPr/>
        </p:nvSpPr>
        <p:spPr bwMode="auto">
          <a:xfrm>
            <a:off x="2670573" y="34548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18" name="AutoShape 69"/>
          <p:cNvCxnSpPr>
            <a:cxnSpLocks noChangeShapeType="1"/>
            <a:stCxn id="122" idx="3"/>
            <a:endCxn id="116" idx="2"/>
          </p:cNvCxnSpPr>
          <p:nvPr/>
        </p:nvCxnSpPr>
        <p:spPr bwMode="auto">
          <a:xfrm rot="5400000" flipH="1" flipV="1">
            <a:off x="3086709" y="3460536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9" name="AutoShape 70"/>
          <p:cNvCxnSpPr>
            <a:cxnSpLocks noChangeShapeType="1"/>
            <a:stCxn id="122" idx="3"/>
            <a:endCxn id="117" idx="2"/>
          </p:cNvCxnSpPr>
          <p:nvPr/>
        </p:nvCxnSpPr>
        <p:spPr bwMode="auto">
          <a:xfrm rot="16200000" flipV="1">
            <a:off x="2637205" y="3907329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0" name="AutoShape 71"/>
          <p:cNvCxnSpPr>
            <a:cxnSpLocks noChangeShapeType="1"/>
            <a:stCxn id="123" idx="3"/>
            <a:endCxn id="117" idx="2"/>
          </p:cNvCxnSpPr>
          <p:nvPr/>
        </p:nvCxnSpPr>
        <p:spPr bwMode="auto">
          <a:xfrm rot="16200000" flipV="1">
            <a:off x="3078618" y="3465916"/>
            <a:ext cx="430221" cy="89362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1" name="AutoShape 72"/>
          <p:cNvCxnSpPr>
            <a:cxnSpLocks noChangeShapeType="1"/>
            <a:stCxn id="123" idx="3"/>
            <a:endCxn id="116" idx="2"/>
          </p:cNvCxnSpPr>
          <p:nvPr/>
        </p:nvCxnSpPr>
        <p:spPr bwMode="auto">
          <a:xfrm rot="5400000" flipH="1" flipV="1">
            <a:off x="3528123" y="3910039"/>
            <a:ext cx="430221" cy="5382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6" name="AutoShape 69"/>
          <p:cNvCxnSpPr>
            <a:cxnSpLocks noChangeShapeType="1"/>
            <a:stCxn id="124" idx="3"/>
            <a:endCxn id="116" idx="2"/>
          </p:cNvCxnSpPr>
          <p:nvPr/>
        </p:nvCxnSpPr>
        <p:spPr bwMode="auto">
          <a:xfrm rot="5400000" flipH="1" flipV="1">
            <a:off x="3259641" y="3633468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7" name="AutoShape 69"/>
          <p:cNvCxnSpPr>
            <a:cxnSpLocks noChangeShapeType="1"/>
            <a:stCxn id="124" idx="3"/>
            <a:endCxn id="117" idx="2"/>
          </p:cNvCxnSpPr>
          <p:nvPr/>
        </p:nvCxnSpPr>
        <p:spPr bwMode="auto">
          <a:xfrm rot="16200000" flipV="1">
            <a:off x="2810137" y="3734397"/>
            <a:ext cx="422129" cy="34857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30" name="Rectangle 38"/>
          <p:cNvSpPr>
            <a:spLocks noChangeArrowheads="1"/>
          </p:cNvSpPr>
          <p:nvPr/>
        </p:nvSpPr>
        <p:spPr bwMode="auto">
          <a:xfrm>
            <a:off x="5275519" y="34548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32" name="Rectangle 39"/>
          <p:cNvSpPr>
            <a:spLocks noChangeArrowheads="1"/>
          </p:cNvSpPr>
          <p:nvPr/>
        </p:nvSpPr>
        <p:spPr bwMode="auto">
          <a:xfrm>
            <a:off x="4376509" y="34548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133" name="AutoShape 69"/>
          <p:cNvCxnSpPr>
            <a:cxnSpLocks noChangeShapeType="1"/>
            <a:stCxn id="138" idx="3"/>
            <a:endCxn id="130" idx="2"/>
          </p:cNvCxnSpPr>
          <p:nvPr/>
        </p:nvCxnSpPr>
        <p:spPr bwMode="auto">
          <a:xfrm rot="5400000" flipH="1" flipV="1">
            <a:off x="4793259" y="3459919"/>
            <a:ext cx="420898" cy="896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4" name="AutoShape 70"/>
          <p:cNvCxnSpPr>
            <a:cxnSpLocks noChangeShapeType="1"/>
            <a:stCxn id="138" idx="3"/>
            <a:endCxn id="132" idx="2"/>
          </p:cNvCxnSpPr>
          <p:nvPr/>
        </p:nvCxnSpPr>
        <p:spPr bwMode="auto">
          <a:xfrm rot="16200000" flipV="1">
            <a:off x="4343755" y="3906714"/>
            <a:ext cx="420898" cy="270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6" name="AutoShape 71"/>
          <p:cNvCxnSpPr>
            <a:cxnSpLocks noChangeShapeType="1"/>
            <a:stCxn id="139" idx="3"/>
            <a:endCxn id="132" idx="2"/>
          </p:cNvCxnSpPr>
          <p:nvPr/>
        </p:nvCxnSpPr>
        <p:spPr bwMode="auto">
          <a:xfrm rot="16200000" flipV="1">
            <a:off x="4793260" y="3457209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7" name="AutoShape 72"/>
          <p:cNvCxnSpPr>
            <a:cxnSpLocks noChangeShapeType="1"/>
            <a:stCxn id="139" idx="3"/>
            <a:endCxn id="130" idx="2"/>
          </p:cNvCxnSpPr>
          <p:nvPr/>
        </p:nvCxnSpPr>
        <p:spPr bwMode="auto">
          <a:xfrm rot="16200000" flipV="1">
            <a:off x="5242764" y="3906714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5" name="AutoShape 69"/>
          <p:cNvCxnSpPr>
            <a:cxnSpLocks noChangeShapeType="1"/>
            <a:stCxn id="143" idx="3"/>
            <a:endCxn id="130" idx="2"/>
          </p:cNvCxnSpPr>
          <p:nvPr/>
        </p:nvCxnSpPr>
        <p:spPr bwMode="auto">
          <a:xfrm rot="5400000" flipH="1" flipV="1">
            <a:off x="4966191" y="3632850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6" name="AutoShape 69"/>
          <p:cNvCxnSpPr>
            <a:cxnSpLocks noChangeShapeType="1"/>
            <a:stCxn id="143" idx="3"/>
            <a:endCxn id="132" idx="2"/>
          </p:cNvCxnSpPr>
          <p:nvPr/>
        </p:nvCxnSpPr>
        <p:spPr bwMode="auto">
          <a:xfrm rot="16200000" flipV="1">
            <a:off x="4516687" y="3733782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7" name="AutoShape 64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4333557" y="2336593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8" name="AutoShape 65"/>
          <p:cNvCxnSpPr>
            <a:cxnSpLocks noChangeShapeType="1"/>
            <a:endCxn id="105" idx="2"/>
          </p:cNvCxnSpPr>
          <p:nvPr/>
        </p:nvCxnSpPr>
        <p:spPr bwMode="auto">
          <a:xfrm rot="16200000" flipV="1">
            <a:off x="3884054" y="2786097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9" name="AutoShape 66"/>
          <p:cNvCxnSpPr>
            <a:cxnSpLocks noChangeShapeType="1"/>
            <a:endCxn id="104" idx="2"/>
          </p:cNvCxnSpPr>
          <p:nvPr/>
        </p:nvCxnSpPr>
        <p:spPr bwMode="auto">
          <a:xfrm rot="5400000" flipH="1" flipV="1">
            <a:off x="4333558" y="3188782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0" name="AutoShape 67"/>
          <p:cNvCxnSpPr>
            <a:cxnSpLocks noChangeShapeType="1"/>
            <a:endCxn id="104" idx="2"/>
          </p:cNvCxnSpPr>
          <p:nvPr/>
        </p:nvCxnSpPr>
        <p:spPr bwMode="auto">
          <a:xfrm rot="16200000" flipV="1">
            <a:off x="4783062" y="2786098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2" name="AutoShape 17"/>
          <p:cNvCxnSpPr>
            <a:cxnSpLocks noChangeShapeType="1"/>
          </p:cNvCxnSpPr>
          <p:nvPr/>
        </p:nvCxnSpPr>
        <p:spPr bwMode="auto">
          <a:xfrm rot="5400000" flipH="1" flipV="1">
            <a:off x="7322361" y="1166012"/>
            <a:ext cx="313090" cy="16286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3" name="AutoShape 17"/>
          <p:cNvCxnSpPr>
            <a:cxnSpLocks noChangeShapeType="1"/>
          </p:cNvCxnSpPr>
          <p:nvPr/>
        </p:nvCxnSpPr>
        <p:spPr bwMode="auto">
          <a:xfrm rot="16200000" flipV="1">
            <a:off x="7169963" y="1176480"/>
            <a:ext cx="313089" cy="141932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4" name="AutoShape 17"/>
          <p:cNvCxnSpPr>
            <a:cxnSpLocks noChangeShapeType="1"/>
          </p:cNvCxnSpPr>
          <p:nvPr/>
        </p:nvCxnSpPr>
        <p:spPr bwMode="auto">
          <a:xfrm rot="5400000">
            <a:off x="7236637" y="1242213"/>
            <a:ext cx="322615" cy="94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5" name="AutoShape 17"/>
          <p:cNvCxnSpPr>
            <a:cxnSpLocks noChangeShapeType="1"/>
          </p:cNvCxnSpPr>
          <p:nvPr/>
        </p:nvCxnSpPr>
        <p:spPr bwMode="auto">
          <a:xfrm rot="5400000" flipH="1" flipV="1">
            <a:off x="4589512" y="1159763"/>
            <a:ext cx="330905" cy="15755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6" name="AutoShape 17"/>
          <p:cNvCxnSpPr>
            <a:cxnSpLocks noChangeShapeType="1"/>
          </p:cNvCxnSpPr>
          <p:nvPr/>
        </p:nvCxnSpPr>
        <p:spPr bwMode="auto">
          <a:xfrm rot="16200000" flipV="1">
            <a:off x="4437112" y="1164914"/>
            <a:ext cx="330904" cy="14724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7" name="AutoShape 17"/>
          <p:cNvCxnSpPr>
            <a:cxnSpLocks noChangeShapeType="1"/>
          </p:cNvCxnSpPr>
          <p:nvPr/>
        </p:nvCxnSpPr>
        <p:spPr bwMode="auto">
          <a:xfrm rot="5400000">
            <a:off x="4507909" y="1235081"/>
            <a:ext cx="337190" cy="63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59" name="Rectangle 25"/>
          <p:cNvSpPr>
            <a:spLocks noChangeArrowheads="1"/>
          </p:cNvSpPr>
          <p:nvPr/>
        </p:nvSpPr>
        <p:spPr bwMode="auto">
          <a:xfrm>
            <a:off x="8320945" y="27026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60" name="Rectangle 26"/>
          <p:cNvSpPr>
            <a:spLocks noChangeArrowheads="1"/>
          </p:cNvSpPr>
          <p:nvPr/>
        </p:nvSpPr>
        <p:spPr bwMode="auto">
          <a:xfrm>
            <a:off x="7421935" y="2702662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61" name="AutoShape 59"/>
          <p:cNvCxnSpPr>
            <a:cxnSpLocks noChangeShapeType="1"/>
            <a:stCxn id="160" idx="0"/>
            <a:endCxn id="94" idx="4"/>
          </p:cNvCxnSpPr>
          <p:nvPr/>
        </p:nvCxnSpPr>
        <p:spPr bwMode="auto">
          <a:xfrm rot="5400000" flipH="1" flipV="1">
            <a:off x="7425584" y="2525937"/>
            <a:ext cx="349419" cy="40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2" name="AutoShape 60"/>
          <p:cNvCxnSpPr>
            <a:cxnSpLocks noChangeShapeType="1"/>
            <a:stCxn id="159" idx="0"/>
            <a:endCxn id="94" idx="4"/>
          </p:cNvCxnSpPr>
          <p:nvPr/>
        </p:nvCxnSpPr>
        <p:spPr bwMode="auto">
          <a:xfrm rot="16200000" flipV="1">
            <a:off x="7875090" y="2080466"/>
            <a:ext cx="349419" cy="8949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3" name="AutoShape 61"/>
          <p:cNvCxnSpPr>
            <a:cxnSpLocks noChangeShapeType="1"/>
            <a:stCxn id="159" idx="0"/>
            <a:endCxn id="95" idx="4"/>
          </p:cNvCxnSpPr>
          <p:nvPr/>
        </p:nvCxnSpPr>
        <p:spPr bwMode="auto">
          <a:xfrm rot="16200000" flipV="1">
            <a:off x="8320917" y="2526293"/>
            <a:ext cx="349419" cy="33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4" name="AutoShape 62"/>
          <p:cNvCxnSpPr>
            <a:cxnSpLocks noChangeShapeType="1"/>
            <a:stCxn id="160" idx="0"/>
            <a:endCxn id="95" idx="4"/>
          </p:cNvCxnSpPr>
          <p:nvPr/>
        </p:nvCxnSpPr>
        <p:spPr bwMode="auto">
          <a:xfrm rot="5400000" flipH="1" flipV="1">
            <a:off x="7871412" y="2080108"/>
            <a:ext cx="349419" cy="89569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5" name="AutoShape 63"/>
          <p:cNvCxnSpPr>
            <a:cxnSpLocks noChangeShapeType="1"/>
            <a:stCxn id="160" idx="3"/>
            <a:endCxn id="159" idx="1"/>
          </p:cNvCxnSpPr>
          <p:nvPr/>
        </p:nvCxnSpPr>
        <p:spPr bwMode="auto">
          <a:xfrm>
            <a:off x="7774614" y="2824025"/>
            <a:ext cx="546330" cy="15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6" name="AutoShape 64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7378206" y="2311713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7" name="AutoShape 65"/>
          <p:cNvCxnSpPr>
            <a:cxnSpLocks noChangeShapeType="1"/>
            <a:endCxn id="160" idx="2"/>
          </p:cNvCxnSpPr>
          <p:nvPr/>
        </p:nvCxnSpPr>
        <p:spPr bwMode="auto">
          <a:xfrm rot="5400000" flipH="1" flipV="1">
            <a:off x="6928700" y="2761219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8" name="AutoShape 66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7378204" y="3165461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69" name="AutoShape 67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7827709" y="2761219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71" name="Rectangle 38"/>
          <p:cNvSpPr>
            <a:spLocks noChangeArrowheads="1"/>
          </p:cNvSpPr>
          <p:nvPr/>
        </p:nvSpPr>
        <p:spPr bwMode="auto">
          <a:xfrm>
            <a:off x="7467198" y="34307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72" name="Rectangle 39"/>
          <p:cNvSpPr>
            <a:spLocks noChangeArrowheads="1"/>
          </p:cNvSpPr>
          <p:nvPr/>
        </p:nvSpPr>
        <p:spPr bwMode="auto">
          <a:xfrm>
            <a:off x="6568188" y="34307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/>
              <a:t>S</a:t>
            </a:r>
          </a:p>
        </p:txBody>
      </p:sp>
      <p:cxnSp>
        <p:nvCxnSpPr>
          <p:cNvPr id="173" name="AutoShape 69"/>
          <p:cNvCxnSpPr>
            <a:cxnSpLocks noChangeShapeType="1"/>
            <a:stCxn id="177" idx="3"/>
            <a:endCxn id="171" idx="2"/>
          </p:cNvCxnSpPr>
          <p:nvPr/>
        </p:nvCxnSpPr>
        <p:spPr bwMode="auto">
          <a:xfrm rot="5400000" flipH="1" flipV="1">
            <a:off x="6984324" y="3436436"/>
            <a:ext cx="422129" cy="8962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4" name="AutoShape 70"/>
          <p:cNvCxnSpPr>
            <a:cxnSpLocks noChangeShapeType="1"/>
            <a:stCxn id="177" idx="3"/>
            <a:endCxn id="172" idx="2"/>
          </p:cNvCxnSpPr>
          <p:nvPr/>
        </p:nvCxnSpPr>
        <p:spPr bwMode="auto">
          <a:xfrm rot="16200000" flipV="1">
            <a:off x="6534820" y="3883229"/>
            <a:ext cx="422129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5" name="AutoShape 71"/>
          <p:cNvCxnSpPr>
            <a:cxnSpLocks noChangeShapeType="1"/>
            <a:stCxn id="178" idx="3"/>
            <a:endCxn id="172" idx="2"/>
          </p:cNvCxnSpPr>
          <p:nvPr/>
        </p:nvCxnSpPr>
        <p:spPr bwMode="auto">
          <a:xfrm rot="16200000" flipV="1">
            <a:off x="6984325" y="3433724"/>
            <a:ext cx="422129" cy="90172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76" name="AutoShape 72"/>
          <p:cNvCxnSpPr>
            <a:cxnSpLocks noChangeShapeType="1"/>
            <a:stCxn id="178" idx="3"/>
            <a:endCxn id="171" idx="2"/>
          </p:cNvCxnSpPr>
          <p:nvPr/>
        </p:nvCxnSpPr>
        <p:spPr bwMode="auto">
          <a:xfrm rot="16200000" flipV="1">
            <a:off x="7433830" y="3883229"/>
            <a:ext cx="422129" cy="27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1" name="AutoShape 69"/>
          <p:cNvCxnSpPr>
            <a:cxnSpLocks noChangeShapeType="1"/>
            <a:endCxn id="171" idx="2"/>
          </p:cNvCxnSpPr>
          <p:nvPr/>
        </p:nvCxnSpPr>
        <p:spPr bwMode="auto">
          <a:xfrm rot="5400000" flipH="1" flipV="1">
            <a:off x="7157256" y="3609368"/>
            <a:ext cx="422129" cy="55043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2" name="AutoShape 69"/>
          <p:cNvCxnSpPr>
            <a:cxnSpLocks noChangeShapeType="1"/>
            <a:stCxn id="221" idx="3"/>
            <a:endCxn id="172" idx="2"/>
          </p:cNvCxnSpPr>
          <p:nvPr/>
        </p:nvCxnSpPr>
        <p:spPr bwMode="auto">
          <a:xfrm rot="16200000" flipV="1">
            <a:off x="6707627" y="3710421"/>
            <a:ext cx="422598" cy="34879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84" name="Rectangle 38"/>
          <p:cNvSpPr>
            <a:spLocks noChangeArrowheads="1"/>
          </p:cNvSpPr>
          <p:nvPr/>
        </p:nvSpPr>
        <p:spPr bwMode="auto">
          <a:xfrm>
            <a:off x="9173134" y="3430795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185" name="Rectangle 39"/>
          <p:cNvSpPr>
            <a:spLocks noChangeArrowheads="1"/>
          </p:cNvSpPr>
          <p:nvPr/>
        </p:nvSpPr>
        <p:spPr bwMode="auto">
          <a:xfrm>
            <a:off x="8274124" y="3430793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/>
              <a:t>S</a:t>
            </a:r>
          </a:p>
        </p:txBody>
      </p:sp>
      <p:cxnSp>
        <p:nvCxnSpPr>
          <p:cNvPr id="186" name="AutoShape 69"/>
          <p:cNvCxnSpPr>
            <a:cxnSpLocks noChangeShapeType="1"/>
            <a:stCxn id="217" idx="3"/>
            <a:endCxn id="184" idx="2"/>
          </p:cNvCxnSpPr>
          <p:nvPr/>
        </p:nvCxnSpPr>
        <p:spPr bwMode="auto">
          <a:xfrm rot="5400000" flipH="1" flipV="1">
            <a:off x="8692030" y="3433665"/>
            <a:ext cx="417591" cy="89730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7" name="AutoShape 70"/>
          <p:cNvCxnSpPr>
            <a:cxnSpLocks noChangeShapeType="1"/>
            <a:stCxn id="217" idx="3"/>
            <a:endCxn id="185" idx="2"/>
          </p:cNvCxnSpPr>
          <p:nvPr/>
        </p:nvCxnSpPr>
        <p:spPr bwMode="auto">
          <a:xfrm rot="16200000" flipV="1">
            <a:off x="8242525" y="3881460"/>
            <a:ext cx="417591" cy="1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8" name="AutoShape 71"/>
          <p:cNvCxnSpPr>
            <a:cxnSpLocks noChangeShapeType="1"/>
            <a:stCxn id="191" idx="3"/>
            <a:endCxn id="185" idx="2"/>
          </p:cNvCxnSpPr>
          <p:nvPr/>
        </p:nvCxnSpPr>
        <p:spPr bwMode="auto">
          <a:xfrm rot="16200000" flipV="1">
            <a:off x="8690875" y="3433109"/>
            <a:ext cx="420898" cy="9017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89" name="AutoShape 72"/>
          <p:cNvCxnSpPr>
            <a:cxnSpLocks noChangeShapeType="1"/>
            <a:stCxn id="191" idx="3"/>
            <a:endCxn id="184" idx="2"/>
          </p:cNvCxnSpPr>
          <p:nvPr/>
        </p:nvCxnSpPr>
        <p:spPr bwMode="auto">
          <a:xfrm rot="16200000" flipV="1">
            <a:off x="9140379" y="3882614"/>
            <a:ext cx="420898" cy="2710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4" name="AutoShape 69"/>
          <p:cNvCxnSpPr>
            <a:cxnSpLocks noChangeShapeType="1"/>
            <a:stCxn id="192" idx="3"/>
            <a:endCxn id="184" idx="2"/>
          </p:cNvCxnSpPr>
          <p:nvPr/>
        </p:nvCxnSpPr>
        <p:spPr bwMode="auto">
          <a:xfrm rot="5400000" flipH="1" flipV="1">
            <a:off x="8863806" y="3608750"/>
            <a:ext cx="420898" cy="55043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5" name="AutoShape 69"/>
          <p:cNvCxnSpPr>
            <a:cxnSpLocks noChangeShapeType="1"/>
            <a:stCxn id="192" idx="3"/>
            <a:endCxn id="185" idx="2"/>
          </p:cNvCxnSpPr>
          <p:nvPr/>
        </p:nvCxnSpPr>
        <p:spPr bwMode="auto">
          <a:xfrm rot="16200000" flipV="1">
            <a:off x="8414302" y="3709682"/>
            <a:ext cx="420898" cy="34857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6" name="AutoShape 64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8231172" y="2312493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7" name="AutoShape 65"/>
          <p:cNvCxnSpPr>
            <a:cxnSpLocks noChangeShapeType="1"/>
            <a:endCxn id="160" idx="2"/>
          </p:cNvCxnSpPr>
          <p:nvPr/>
        </p:nvCxnSpPr>
        <p:spPr bwMode="auto">
          <a:xfrm rot="16200000" flipV="1">
            <a:off x="7781669" y="2761997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8" name="AutoShape 66"/>
          <p:cNvCxnSpPr>
            <a:cxnSpLocks noChangeShapeType="1"/>
            <a:endCxn id="159" idx="2"/>
          </p:cNvCxnSpPr>
          <p:nvPr/>
        </p:nvCxnSpPr>
        <p:spPr bwMode="auto">
          <a:xfrm rot="5400000" flipH="1" flipV="1">
            <a:off x="8231173" y="3164682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99" name="AutoShape 67"/>
          <p:cNvCxnSpPr>
            <a:cxnSpLocks noChangeShapeType="1"/>
            <a:endCxn id="159" idx="2"/>
          </p:cNvCxnSpPr>
          <p:nvPr/>
        </p:nvCxnSpPr>
        <p:spPr bwMode="auto">
          <a:xfrm rot="16200000" flipV="1">
            <a:off x="8680677" y="2761998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03" name="TextBox 202"/>
          <p:cNvSpPr txBox="1"/>
          <p:nvPr/>
        </p:nvSpPr>
        <p:spPr>
          <a:xfrm>
            <a:off x="2949390" y="4659868"/>
            <a:ext cx="24359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" pitchFamily="2" charset="0"/>
              </a:rPr>
              <a:t>IP subnet (VLAN) #1</a:t>
            </a:r>
          </a:p>
        </p:txBody>
      </p:sp>
      <p:cxnSp>
        <p:nvCxnSpPr>
          <p:cNvPr id="128" name="AutoShape 64"/>
          <p:cNvCxnSpPr>
            <a:cxnSpLocks noChangeShapeType="1"/>
          </p:cNvCxnSpPr>
          <p:nvPr/>
        </p:nvCxnSpPr>
        <p:spPr bwMode="auto">
          <a:xfrm rot="5400000" flipH="1" flipV="1">
            <a:off x="3480591" y="2335865"/>
            <a:ext cx="485405" cy="1752756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29" name="AutoShape 65"/>
          <p:cNvCxnSpPr>
            <a:cxnSpLocks noChangeShapeType="1"/>
          </p:cNvCxnSpPr>
          <p:nvPr/>
        </p:nvCxnSpPr>
        <p:spPr bwMode="auto">
          <a:xfrm rot="5400000" flipH="1" flipV="1">
            <a:off x="3031085" y="2785371"/>
            <a:ext cx="485405" cy="85374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1" name="AutoShape 66"/>
          <p:cNvCxnSpPr>
            <a:cxnSpLocks noChangeShapeType="1"/>
          </p:cNvCxnSpPr>
          <p:nvPr/>
        </p:nvCxnSpPr>
        <p:spPr bwMode="auto">
          <a:xfrm rot="16200000" flipV="1">
            <a:off x="3480589" y="3189613"/>
            <a:ext cx="485407" cy="45263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35" name="AutoShape 67"/>
          <p:cNvCxnSpPr>
            <a:cxnSpLocks noChangeShapeType="1"/>
          </p:cNvCxnSpPr>
          <p:nvPr/>
        </p:nvCxnSpPr>
        <p:spPr bwMode="auto">
          <a:xfrm rot="5400000" flipH="1" flipV="1">
            <a:off x="3930094" y="2785371"/>
            <a:ext cx="485407" cy="85374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0" name="AutoShape 64"/>
          <p:cNvCxnSpPr>
            <a:cxnSpLocks noChangeShapeType="1"/>
          </p:cNvCxnSpPr>
          <p:nvPr/>
        </p:nvCxnSpPr>
        <p:spPr bwMode="auto">
          <a:xfrm rot="16200000" flipV="1">
            <a:off x="4333557" y="2336645"/>
            <a:ext cx="485407" cy="175119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1" name="AutoShape 65"/>
          <p:cNvCxnSpPr>
            <a:cxnSpLocks noChangeShapeType="1"/>
          </p:cNvCxnSpPr>
          <p:nvPr/>
        </p:nvCxnSpPr>
        <p:spPr bwMode="auto">
          <a:xfrm rot="16200000" flipV="1">
            <a:off x="3884054" y="2786149"/>
            <a:ext cx="485405" cy="85218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42" name="AutoShape 66"/>
          <p:cNvCxnSpPr>
            <a:cxnSpLocks noChangeShapeType="1"/>
          </p:cNvCxnSpPr>
          <p:nvPr/>
        </p:nvCxnSpPr>
        <p:spPr bwMode="auto">
          <a:xfrm rot="5400000" flipH="1" flipV="1">
            <a:off x="4333558" y="3188834"/>
            <a:ext cx="485405" cy="468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58" name="AutoShape 67"/>
          <p:cNvCxnSpPr>
            <a:cxnSpLocks noChangeShapeType="1"/>
          </p:cNvCxnSpPr>
          <p:nvPr/>
        </p:nvCxnSpPr>
        <p:spPr bwMode="auto">
          <a:xfrm rot="16200000" flipV="1">
            <a:off x="4783062" y="2786150"/>
            <a:ext cx="485407" cy="8521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00" name="U-Turn Arrow 199"/>
          <p:cNvSpPr/>
          <p:nvPr/>
        </p:nvSpPr>
        <p:spPr>
          <a:xfrm>
            <a:off x="3810000" y="1828853"/>
            <a:ext cx="4648200" cy="2236695"/>
          </a:xfrm>
          <a:prstGeom prst="uturnArrow">
            <a:avLst>
              <a:gd name="adj1" fmla="val 1668"/>
              <a:gd name="adj2" fmla="val 3566"/>
              <a:gd name="adj3" fmla="val 9573"/>
              <a:gd name="adj4" fmla="val 43750"/>
              <a:gd name="adj5" fmla="val 100000"/>
            </a:avLst>
          </a:prstGeom>
          <a:gradFill>
            <a:gsLst>
              <a:gs pos="0">
                <a:srgbClr val="660033"/>
              </a:gs>
              <a:gs pos="8000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~ 200:1</a:t>
            </a:r>
          </a:p>
        </p:txBody>
      </p:sp>
      <p:sp>
        <p:nvSpPr>
          <p:cNvPr id="212" name="TextBox 211"/>
          <p:cNvSpPr txBox="1"/>
          <p:nvPr/>
        </p:nvSpPr>
        <p:spPr>
          <a:xfrm rot="10800000" flipV="1">
            <a:off x="4575891" y="2139521"/>
            <a:ext cx="301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Complicated manual </a:t>
            </a:r>
            <a:br>
              <a:rPr lang="en-US" sz="2000" b="1" dirty="0">
                <a:latin typeface="Helvetica" pitchFamily="2" charset="0"/>
              </a:rPr>
            </a:br>
            <a:r>
              <a:rPr lang="en-US" sz="2000" b="1" dirty="0">
                <a:latin typeface="Helvetica" pitchFamily="2" charset="0"/>
              </a:rPr>
              <a:t>L2/L3 re-configuration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936650" y="4657344"/>
            <a:ext cx="24359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Helvetica" pitchFamily="2" charset="0"/>
              </a:rPr>
              <a:t>IP subnet (VLAN) #2</a:t>
            </a:r>
          </a:p>
        </p:txBody>
      </p:sp>
      <p:sp>
        <p:nvSpPr>
          <p:cNvPr id="122" name="AutoShape 80"/>
          <p:cNvSpPr>
            <a:spLocks noChangeArrowheads="1"/>
          </p:cNvSpPr>
          <p:nvPr/>
        </p:nvSpPr>
        <p:spPr bwMode="auto">
          <a:xfrm rot="16171351">
            <a:off x="2615243" y="4206255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3" name="AutoShape 82"/>
          <p:cNvSpPr>
            <a:spLocks noChangeArrowheads="1"/>
          </p:cNvSpPr>
          <p:nvPr/>
        </p:nvSpPr>
        <p:spPr bwMode="auto">
          <a:xfrm rot="16171351">
            <a:off x="3506161" y="4214347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4" name="AutoShape 82"/>
          <p:cNvSpPr>
            <a:spLocks noChangeArrowheads="1"/>
          </p:cNvSpPr>
          <p:nvPr/>
        </p:nvSpPr>
        <p:spPr bwMode="auto">
          <a:xfrm rot="16171351">
            <a:off x="2961108" y="4206255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25" name="Rectangle 21"/>
          <p:cNvSpPr>
            <a:spLocks noChangeArrowheads="1"/>
          </p:cNvSpPr>
          <p:nvPr/>
        </p:nvSpPr>
        <p:spPr bwMode="auto">
          <a:xfrm>
            <a:off x="3304441" y="4202216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38" name="AutoShape 80"/>
          <p:cNvSpPr>
            <a:spLocks noChangeArrowheads="1"/>
          </p:cNvSpPr>
          <p:nvPr/>
        </p:nvSpPr>
        <p:spPr bwMode="auto">
          <a:xfrm rot="16171351">
            <a:off x="4321179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39" name="AutoShape 82"/>
          <p:cNvSpPr>
            <a:spLocks noChangeArrowheads="1"/>
          </p:cNvSpPr>
          <p:nvPr/>
        </p:nvSpPr>
        <p:spPr bwMode="auto">
          <a:xfrm rot="16171351">
            <a:off x="5220188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43" name="AutoShape 82"/>
          <p:cNvSpPr>
            <a:spLocks noChangeArrowheads="1"/>
          </p:cNvSpPr>
          <p:nvPr/>
        </p:nvSpPr>
        <p:spPr bwMode="auto">
          <a:xfrm rot="16171351">
            <a:off x="4667043" y="42050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44" name="Rectangle 21"/>
          <p:cNvSpPr>
            <a:spLocks noChangeArrowheads="1"/>
          </p:cNvSpPr>
          <p:nvPr/>
        </p:nvSpPr>
        <p:spPr bwMode="auto">
          <a:xfrm>
            <a:off x="5004722" y="4200985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7" name="AutoShape 80"/>
          <p:cNvSpPr>
            <a:spLocks noChangeArrowheads="1"/>
          </p:cNvSpPr>
          <p:nvPr/>
        </p:nvSpPr>
        <p:spPr bwMode="auto">
          <a:xfrm rot="16171351">
            <a:off x="6512858" y="4182155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/>
              <a:t>A</a:t>
            </a:r>
          </a:p>
        </p:txBody>
      </p:sp>
      <p:sp>
        <p:nvSpPr>
          <p:cNvPr id="178" name="AutoShape 82"/>
          <p:cNvSpPr>
            <a:spLocks noChangeArrowheads="1"/>
          </p:cNvSpPr>
          <p:nvPr/>
        </p:nvSpPr>
        <p:spPr bwMode="auto">
          <a:xfrm rot="16171351">
            <a:off x="7411868" y="4182155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80" name="Rectangle 21"/>
          <p:cNvSpPr>
            <a:spLocks noChangeArrowheads="1"/>
          </p:cNvSpPr>
          <p:nvPr/>
        </p:nvSpPr>
        <p:spPr bwMode="auto">
          <a:xfrm>
            <a:off x="7202056" y="4178116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1" name="AutoShape 82"/>
          <p:cNvSpPr>
            <a:spLocks noChangeArrowheads="1"/>
          </p:cNvSpPr>
          <p:nvPr/>
        </p:nvSpPr>
        <p:spPr bwMode="auto">
          <a:xfrm rot="16171351">
            <a:off x="9117803" y="41809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92" name="AutoShape 82"/>
          <p:cNvSpPr>
            <a:spLocks noChangeArrowheads="1"/>
          </p:cNvSpPr>
          <p:nvPr/>
        </p:nvSpPr>
        <p:spPr bwMode="auto">
          <a:xfrm rot="16171351">
            <a:off x="8564658" y="41809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8902337" y="4176885"/>
            <a:ext cx="343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7" name="AutoShape 80"/>
          <p:cNvSpPr>
            <a:spLocks noChangeArrowheads="1"/>
          </p:cNvSpPr>
          <p:nvPr/>
        </p:nvSpPr>
        <p:spPr bwMode="auto">
          <a:xfrm rot="16171351">
            <a:off x="8217794" y="4177617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21" name="AutoShape 80"/>
          <p:cNvSpPr>
            <a:spLocks noChangeArrowheads="1"/>
          </p:cNvSpPr>
          <p:nvPr/>
        </p:nvSpPr>
        <p:spPr bwMode="auto">
          <a:xfrm rot="16171351">
            <a:off x="6858943" y="4182624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64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19" name="AutoShape 80"/>
          <p:cNvSpPr>
            <a:spLocks noChangeArrowheads="1"/>
          </p:cNvSpPr>
          <p:nvPr/>
        </p:nvSpPr>
        <p:spPr bwMode="auto">
          <a:xfrm rot="16171351">
            <a:off x="8217592" y="4175124"/>
            <a:ext cx="472701" cy="299670"/>
          </a:xfrm>
          <a:prstGeom prst="flowChartPredefined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8458200" y="2667001"/>
            <a:ext cx="875538" cy="1356359"/>
          </a:xfrm>
          <a:custGeom>
            <a:avLst/>
            <a:gdLst>
              <a:gd name="connsiteX0" fmla="*/ 868680 w 888492"/>
              <a:gd name="connsiteY0" fmla="*/ 1124712 h 1124712"/>
              <a:gd name="connsiteX1" fmla="*/ 813816 w 888492"/>
              <a:gd name="connsiteY1" fmla="*/ 630936 h 1124712"/>
              <a:gd name="connsiteX2" fmla="*/ 420624 w 888492"/>
              <a:gd name="connsiteY2" fmla="*/ 320040 h 1124712"/>
              <a:gd name="connsiteX3" fmla="*/ 91440 w 888492"/>
              <a:gd name="connsiteY3" fmla="*/ 164592 h 1124712"/>
              <a:gd name="connsiteX4" fmla="*/ 0 w 888492"/>
              <a:gd name="connsiteY4" fmla="*/ 0 h 1124712"/>
              <a:gd name="connsiteX0" fmla="*/ 879348 w 889254"/>
              <a:gd name="connsiteY0" fmla="*/ 1124712 h 1124712"/>
              <a:gd name="connsiteX1" fmla="*/ 824484 w 889254"/>
              <a:gd name="connsiteY1" fmla="*/ 630936 h 1124712"/>
              <a:gd name="connsiteX2" fmla="*/ 623316 w 889254"/>
              <a:gd name="connsiteY2" fmla="*/ 377952 h 1124712"/>
              <a:gd name="connsiteX3" fmla="*/ 102108 w 889254"/>
              <a:gd name="connsiteY3" fmla="*/ 164592 h 1124712"/>
              <a:gd name="connsiteX4" fmla="*/ 10668 w 889254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612648 w 878586"/>
              <a:gd name="connsiteY2" fmla="*/ 377952 h 1124712"/>
              <a:gd name="connsiteX3" fmla="*/ 155448 w 878586"/>
              <a:gd name="connsiteY3" fmla="*/ 225552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612648 w 878586"/>
              <a:gd name="connsiteY2" fmla="*/ 377952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813816 w 878586"/>
              <a:gd name="connsiteY1" fmla="*/ 630936 h 1124712"/>
              <a:gd name="connsiteX2" fmla="*/ 538129 w 878586"/>
              <a:gd name="connsiteY2" fmla="*/ 628331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38129 w 878586"/>
              <a:gd name="connsiteY2" fmla="*/ 628331 h 1124712"/>
              <a:gd name="connsiteX3" fmla="*/ 107626 w 878586"/>
              <a:gd name="connsiteY3" fmla="*/ 565498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38129 w 878586"/>
              <a:gd name="connsiteY2" fmla="*/ 628331 h 1124712"/>
              <a:gd name="connsiteX3" fmla="*/ 251127 w 878586"/>
              <a:gd name="connsiteY3" fmla="*/ 502665 h 1124712"/>
              <a:gd name="connsiteX4" fmla="*/ 0 w 878586"/>
              <a:gd name="connsiteY4" fmla="*/ 0 h 1124712"/>
              <a:gd name="connsiteX0" fmla="*/ 868680 w 878586"/>
              <a:gd name="connsiteY0" fmla="*/ 1124712 h 1124712"/>
              <a:gd name="connsiteX1" fmla="*/ 789257 w 878586"/>
              <a:gd name="connsiteY1" fmla="*/ 816830 h 1124712"/>
              <a:gd name="connsiteX2" fmla="*/ 574005 w 878586"/>
              <a:gd name="connsiteY2" fmla="*/ 659747 h 1124712"/>
              <a:gd name="connsiteX3" fmla="*/ 251127 w 878586"/>
              <a:gd name="connsiteY3" fmla="*/ 502665 h 1124712"/>
              <a:gd name="connsiteX4" fmla="*/ 0 w 878586"/>
              <a:gd name="connsiteY4" fmla="*/ 0 h 1124712"/>
              <a:gd name="connsiteX0" fmla="*/ 832805 w 842711"/>
              <a:gd name="connsiteY0" fmla="*/ 1156129 h 1156129"/>
              <a:gd name="connsiteX1" fmla="*/ 753382 w 842711"/>
              <a:gd name="connsiteY1" fmla="*/ 848247 h 1156129"/>
              <a:gd name="connsiteX2" fmla="*/ 538130 w 842711"/>
              <a:gd name="connsiteY2" fmla="*/ 691164 h 1156129"/>
              <a:gd name="connsiteX3" fmla="*/ 215252 w 842711"/>
              <a:gd name="connsiteY3" fmla="*/ 534082 h 1156129"/>
              <a:gd name="connsiteX4" fmla="*/ 0 w 842711"/>
              <a:gd name="connsiteY4" fmla="*/ 0 h 1156129"/>
              <a:gd name="connsiteX0" fmla="*/ 832805 w 842711"/>
              <a:gd name="connsiteY0" fmla="*/ 1156129 h 1156129"/>
              <a:gd name="connsiteX1" fmla="*/ 753382 w 842711"/>
              <a:gd name="connsiteY1" fmla="*/ 848247 h 1156129"/>
              <a:gd name="connsiteX2" fmla="*/ 538130 w 842711"/>
              <a:gd name="connsiteY2" fmla="*/ 691164 h 1156129"/>
              <a:gd name="connsiteX3" fmla="*/ 215252 w 842711"/>
              <a:gd name="connsiteY3" fmla="*/ 534082 h 1156129"/>
              <a:gd name="connsiteX4" fmla="*/ 0 w 842711"/>
              <a:gd name="connsiteY4" fmla="*/ 0 h 115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711" h="1156129">
                <a:moveTo>
                  <a:pt x="832805" y="1156129"/>
                </a:moveTo>
                <a:cubicBezTo>
                  <a:pt x="842711" y="976297"/>
                  <a:pt x="802495" y="925741"/>
                  <a:pt x="753382" y="848247"/>
                </a:cubicBezTo>
                <a:cubicBezTo>
                  <a:pt x="704270" y="770753"/>
                  <a:pt x="627818" y="743525"/>
                  <a:pt x="538130" y="691164"/>
                </a:cubicBezTo>
                <a:cubicBezTo>
                  <a:pt x="448442" y="638803"/>
                  <a:pt x="304940" y="649276"/>
                  <a:pt x="215252" y="534082"/>
                </a:cubicBezTo>
                <a:cubicBezTo>
                  <a:pt x="125564" y="418888"/>
                  <a:pt x="10668" y="55626"/>
                  <a:pt x="0" y="0"/>
                </a:cubicBez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&quot;No&quot; Symbol 225"/>
          <p:cNvSpPr/>
          <p:nvPr/>
        </p:nvSpPr>
        <p:spPr>
          <a:xfrm>
            <a:off x="8647176" y="3166872"/>
            <a:ext cx="347472" cy="344424"/>
          </a:xfrm>
          <a:prstGeom prst="noSmoking">
            <a:avLst>
              <a:gd name="adj" fmla="val 1976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3800-9833-F549-80FC-C3497A40B0B4}" type="slidenum">
              <a:rPr lang="en-US" smtClean="0"/>
              <a:t>27</a:t>
            </a:fld>
            <a:endParaRPr lang="en-US"/>
          </a:p>
        </p:txBody>
      </p:sp>
      <p:sp>
        <p:nvSpPr>
          <p:cNvPr id="151" name="Title 1"/>
          <p:cNvSpPr txBox="1">
            <a:spLocks/>
          </p:cNvSpPr>
          <p:nvPr/>
        </p:nvSpPr>
        <p:spPr>
          <a:xfrm>
            <a:off x="493060" y="150830"/>
            <a:ext cx="9906000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Conventional DC Network Problems</a:t>
            </a:r>
            <a:endParaRPr lang="en-US" dirty="0"/>
          </a:p>
        </p:txBody>
      </p:sp>
      <p:sp>
        <p:nvSpPr>
          <p:cNvPr id="170" name="Content Placeholder 54"/>
          <p:cNvSpPr txBox="1">
            <a:spLocks/>
          </p:cNvSpPr>
          <p:nvPr/>
        </p:nvSpPr>
        <p:spPr>
          <a:xfrm>
            <a:off x="493060" y="5257800"/>
            <a:ext cx="9690308" cy="1219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Resource fragmentation, significantly lowering server utilization and cost-efficiency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323424"/>
      </p:ext>
    </p:extLst>
  </p:cSld>
  <p:clrMapOvr>
    <a:masterClrMapping/>
  </p:clrMapOvr>
  <p:transition advTm="10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4" grpId="1" animBg="1"/>
      <p:bldP spid="203" grpId="0"/>
      <p:bldP spid="200" grpId="0" animBg="1"/>
      <p:bldP spid="200" grpId="1" animBg="1"/>
      <p:bldP spid="212" grpId="0"/>
      <p:bldP spid="212" grpId="1"/>
      <p:bldP spid="204" grpId="0"/>
      <p:bldP spid="219" grpId="0" animBg="1"/>
      <p:bldP spid="219" grpId="1" animBg="1"/>
      <p:bldP spid="211" grpId="0" animBg="1"/>
      <p:bldP spid="211" grpId="1" animBg="1"/>
      <p:bldP spid="226" grpId="0" animBg="1"/>
      <p:bldP spid="2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C677C-2979-F240-959F-7C997B8225D0}"/>
              </a:ext>
            </a:extLst>
          </p:cNvPr>
          <p:cNvSpPr txBox="1"/>
          <p:nvPr/>
        </p:nvSpPr>
        <p:spPr>
          <a:xfrm>
            <a:off x="910224" y="2267211"/>
            <a:ext cx="10371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Building a high-speed </a:t>
            </a:r>
          </a:p>
          <a:p>
            <a:pPr algn="ctr"/>
            <a:r>
              <a:rPr lang="en-US" sz="6000" dirty="0">
                <a:latin typeface="Helvetica" pitchFamily="2" charset="0"/>
              </a:rPr>
              <a:t>switching fabric</a:t>
            </a:r>
          </a:p>
        </p:txBody>
      </p:sp>
    </p:spTree>
    <p:extLst>
      <p:ext uri="{BB962C8B-B14F-4D97-AF65-F5344CB8AC3E}">
        <p14:creationId xmlns:p14="http://schemas.microsoft.com/office/powerpoint/2010/main" val="3976336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81BC-6C17-F91E-374B-ACCA035A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Interconnecting fabric</a:t>
            </a:r>
            <a:r>
              <a:rPr lang="en-US" dirty="0"/>
              <a:t> is key to agility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ACD08CE-6309-64FD-1075-E2AFDAE1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66" y="1690688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8EA9827B-B854-E79C-A23F-72625E92D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51" y="2864366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2606DD14-9B19-D1F4-5E94-BD6C0000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51" y="4053878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EC4087C4-2962-FE6F-E011-3C37F391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51" y="5329777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400BF7EA-6C8B-46B7-0D52-0FC4467F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49" y="1690688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8D227877-EBF5-B2CB-FD24-C8A867DEF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34" y="2864366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3C3540AA-1AA2-F06D-6AB8-37DF8EAD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34" y="4053878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3262CC22-659F-3E58-F365-802564CC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34" y="5329777"/>
            <a:ext cx="651598" cy="8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7A7CF00B-D290-50D5-AB89-1D6879AF1B6D}"/>
              </a:ext>
            </a:extLst>
          </p:cNvPr>
          <p:cNvSpPr/>
          <p:nvPr/>
        </p:nvSpPr>
        <p:spPr>
          <a:xfrm>
            <a:off x="3716977" y="2149434"/>
            <a:ext cx="3764478" cy="3360717"/>
          </a:xfrm>
          <a:prstGeom prst="cloud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Network Fabric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145AD0-72F3-3339-BC93-D86D99B429D3}"/>
              </a:ext>
            </a:extLst>
          </p:cNvPr>
          <p:cNvCxnSpPr/>
          <p:nvPr/>
        </p:nvCxnSpPr>
        <p:spPr>
          <a:xfrm flipV="1">
            <a:off x="7220197" y="2149434"/>
            <a:ext cx="855024" cy="40472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38C36B-D040-0323-5863-609E53B83831}"/>
              </a:ext>
            </a:extLst>
          </p:cNvPr>
          <p:cNvCxnSpPr/>
          <p:nvPr/>
        </p:nvCxnSpPr>
        <p:spPr>
          <a:xfrm flipV="1">
            <a:off x="3167016" y="5127416"/>
            <a:ext cx="855024" cy="40472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B61E02-D224-BEE7-9CBE-79B80BBABBAA}"/>
              </a:ext>
            </a:extLst>
          </p:cNvPr>
          <p:cNvCxnSpPr>
            <a:cxnSpLocks/>
          </p:cNvCxnSpPr>
          <p:nvPr/>
        </p:nvCxnSpPr>
        <p:spPr>
          <a:xfrm flipV="1">
            <a:off x="3034540" y="4370119"/>
            <a:ext cx="681622" cy="11549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ACCD2F-B8F1-0393-3028-F3BF79AA2AE2}"/>
              </a:ext>
            </a:extLst>
          </p:cNvPr>
          <p:cNvCxnSpPr>
            <a:cxnSpLocks/>
          </p:cNvCxnSpPr>
          <p:nvPr/>
        </p:nvCxnSpPr>
        <p:spPr>
          <a:xfrm flipV="1">
            <a:off x="7512353" y="3238353"/>
            <a:ext cx="681622" cy="11549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AC53AF-8215-4BBC-A286-21927EAA0CA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540493" y="4198011"/>
            <a:ext cx="639541" cy="28760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3DF104-1074-67A8-C6EA-BC4F8E10198A}"/>
              </a:ext>
            </a:extLst>
          </p:cNvPr>
          <p:cNvCxnSpPr>
            <a:cxnSpLocks/>
          </p:cNvCxnSpPr>
          <p:nvPr/>
        </p:nvCxnSpPr>
        <p:spPr>
          <a:xfrm>
            <a:off x="3024622" y="2227304"/>
            <a:ext cx="813048" cy="6471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B2FDB4-7C80-37A3-3B16-161D63E59328}"/>
              </a:ext>
            </a:extLst>
          </p:cNvPr>
          <p:cNvCxnSpPr>
            <a:cxnSpLocks/>
          </p:cNvCxnSpPr>
          <p:nvPr/>
        </p:nvCxnSpPr>
        <p:spPr>
          <a:xfrm>
            <a:off x="7106079" y="4983615"/>
            <a:ext cx="1063883" cy="5986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7328E0-2B79-DBE6-3D28-E5CE05E9EC31}"/>
              </a:ext>
            </a:extLst>
          </p:cNvPr>
          <p:cNvCxnSpPr>
            <a:cxnSpLocks/>
          </p:cNvCxnSpPr>
          <p:nvPr/>
        </p:nvCxnSpPr>
        <p:spPr>
          <a:xfrm>
            <a:off x="3031688" y="3339124"/>
            <a:ext cx="513536" cy="18498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3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 Centers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5826" y="1600201"/>
            <a:ext cx="6728868" cy="4825011"/>
          </a:xfrm>
        </p:spPr>
        <p:txBody>
          <a:bodyPr>
            <a:normAutofit/>
          </a:bodyPr>
          <a:lstStyle/>
          <a:p>
            <a:r>
              <a:rPr lang="en-US" sz="3200" dirty="0"/>
              <a:t>Specialized data centers built for one or a few big apps</a:t>
            </a:r>
          </a:p>
          <a:p>
            <a:pPr lvl="1"/>
            <a:r>
              <a:rPr lang="en-US" sz="2800" dirty="0"/>
              <a:t>Social networking: Facebook, Insta</a:t>
            </a:r>
          </a:p>
          <a:p>
            <a:pPr lvl="1"/>
            <a:r>
              <a:rPr lang="en-US" sz="2800" dirty="0"/>
              <a:t>Web Search: Google, Bing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“Cloud” data centers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Amazon EC2,  Microsoft Azure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Google App Engine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82" y="4760279"/>
            <a:ext cx="1664708" cy="693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982" y="3077529"/>
            <a:ext cx="76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34556" b="34198"/>
          <a:stretch/>
        </p:blipFill>
        <p:spPr>
          <a:xfrm>
            <a:off x="1890555" y="5715001"/>
            <a:ext cx="2272914" cy="710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302" t="28601" r="4736" b="25136"/>
          <a:stretch/>
        </p:blipFill>
        <p:spPr>
          <a:xfrm>
            <a:off x="1755201" y="3077530"/>
            <a:ext cx="1568887" cy="599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52547" y="4070500"/>
            <a:ext cx="1371204" cy="1036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555" y="3781608"/>
            <a:ext cx="1433532" cy="807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179" y="1600200"/>
            <a:ext cx="1973987" cy="12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2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AF2F-69A7-6540-85FF-3455B519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(n X m)-port switching fabric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CFF26-9823-0740-9D8B-3201E6A3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designs of switching fabric possible</a:t>
            </a:r>
          </a:p>
          <a:p>
            <a:r>
              <a:rPr lang="en-US" dirty="0"/>
              <a:t>Assume n ingress ports and m egress ports, </a:t>
            </a:r>
            <a:r>
              <a:rPr lang="en-US" dirty="0">
                <a:solidFill>
                  <a:srgbClr val="C00000"/>
                </a:solidFill>
              </a:rPr>
              <a:t>half duplex </a:t>
            </a:r>
            <a:r>
              <a:rPr lang="en-US" dirty="0"/>
              <a:t>links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36CC7-172E-3842-8240-F0474778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964" y="3295414"/>
            <a:ext cx="5294915" cy="338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BBDF6-8CED-6349-867A-D4BD8165E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143" y="3523714"/>
            <a:ext cx="3666878" cy="31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AF2F-69A7-6540-85FF-3455B519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(n X m)-port switching fabric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CFF26-9823-0740-9D8B-3201E6A3E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2052" cy="4875800"/>
          </a:xfrm>
        </p:spPr>
        <p:txBody>
          <a:bodyPr>
            <a:normAutofit/>
          </a:bodyPr>
          <a:lstStyle/>
          <a:p>
            <a:r>
              <a:rPr lang="en-US" dirty="0"/>
              <a:t>We are OK with any design such that:</a:t>
            </a:r>
          </a:p>
          <a:p>
            <a:endParaRPr lang="en-US" dirty="0"/>
          </a:p>
          <a:p>
            <a:r>
              <a:rPr lang="en-US" dirty="0"/>
              <a:t>Any port can connect to any other directly if all other ports free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Nonblocking:</a:t>
            </a:r>
            <a:r>
              <a:rPr lang="en-US" dirty="0"/>
              <a:t> if input port x and output port y are both free, they should be able to connect</a:t>
            </a:r>
          </a:p>
          <a:p>
            <a:pPr lvl="1"/>
            <a:r>
              <a:rPr lang="en-US" dirty="0"/>
              <a:t>Regardless of other ports being connected.</a:t>
            </a:r>
          </a:p>
          <a:p>
            <a:pPr lvl="1"/>
            <a:r>
              <a:rPr lang="en-US" dirty="0"/>
              <a:t>If not satisfied, switch is </a:t>
            </a:r>
            <a:r>
              <a:rPr lang="en-US" i="1" dirty="0"/>
              <a:t>blocking.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DE327-73DD-1C4E-B6EE-A44E1510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76" y="2531559"/>
            <a:ext cx="4806266" cy="40314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FA2EF2-4060-3A4B-AEB5-899282579D11}"/>
              </a:ext>
            </a:extLst>
          </p:cNvPr>
          <p:cNvCxnSpPr/>
          <p:nvPr/>
        </p:nvCxnSpPr>
        <p:spPr>
          <a:xfrm>
            <a:off x="10549288" y="2117558"/>
            <a:ext cx="462013" cy="6641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DD7ADD-F7C2-C848-B987-52FA3E97435F}"/>
              </a:ext>
            </a:extLst>
          </p:cNvPr>
          <p:cNvSpPr txBox="1"/>
          <p:nvPr/>
        </p:nvSpPr>
        <p:spPr>
          <a:xfrm>
            <a:off x="8393228" y="1347595"/>
            <a:ext cx="323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Electrical/mechanical/electronic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crossover</a:t>
            </a:r>
          </a:p>
        </p:txBody>
      </p:sp>
    </p:spTree>
    <p:extLst>
      <p:ext uri="{BB962C8B-B14F-4D97-AF65-F5344CB8AC3E}">
        <p14:creationId xmlns:p14="http://schemas.microsoft.com/office/powerpoint/2010/main" val="24082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1EA0-59EC-27CD-872C-444C6CAB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Nonblocking designs are nontrivial</a:t>
            </a:r>
          </a:p>
        </p:txBody>
      </p:sp>
      <p:pic>
        <p:nvPicPr>
          <p:cNvPr id="10" name="Content Placeholder 9" descr="A picture containing aerie&#10;&#10;Description automatically generated">
            <a:extLst>
              <a:ext uri="{FF2B5EF4-FFF2-40B4-BE49-F238E27FC236}">
                <a16:creationId xmlns:a16="http://schemas.microsoft.com/office/drawing/2014/main" id="{58A17D14-1ABC-8518-F925-9FAD6948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8783" y="1857205"/>
            <a:ext cx="5352573" cy="3564461"/>
          </a:xfr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98EEF3F-8F09-0B09-D117-34D981D2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4" y="1933046"/>
            <a:ext cx="4205483" cy="313793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0304E87-AC51-219E-A017-79E949E3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17117" y="4760748"/>
            <a:ext cx="880989" cy="620471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92B9AF8-8726-C929-2FD1-02D12C469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07" y="3345724"/>
            <a:ext cx="1002840" cy="587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84F10-078E-6A85-9A0F-624330752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038" y="2923835"/>
            <a:ext cx="1254257" cy="1082778"/>
          </a:xfrm>
          <a:prstGeom prst="rect">
            <a:avLst/>
          </a:prstGeom>
        </p:spPr>
      </p:pic>
      <p:pic>
        <p:nvPicPr>
          <p:cNvPr id="8" name="Picture 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114822E-E437-CD37-FB61-E3AF863B6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609" y="1641986"/>
            <a:ext cx="975228" cy="87622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E10ECA93-4587-F79A-9D27-772D4C693D2D}"/>
              </a:ext>
            </a:extLst>
          </p:cNvPr>
          <p:cNvSpPr/>
          <p:nvPr/>
        </p:nvSpPr>
        <p:spPr>
          <a:xfrm>
            <a:off x="3248959" y="2192066"/>
            <a:ext cx="1155748" cy="1236933"/>
          </a:xfrm>
          <a:custGeom>
            <a:avLst/>
            <a:gdLst>
              <a:gd name="connsiteX0" fmla="*/ 575741 w 575741"/>
              <a:gd name="connsiteY0" fmla="*/ 770709 h 770709"/>
              <a:gd name="connsiteX1" fmla="*/ 353673 w 575741"/>
              <a:gd name="connsiteY1" fmla="*/ 509452 h 770709"/>
              <a:gd name="connsiteX2" fmla="*/ 40164 w 575741"/>
              <a:gd name="connsiteY2" fmla="*/ 287383 h 770709"/>
              <a:gd name="connsiteX3" fmla="*/ 14038 w 575741"/>
              <a:gd name="connsiteY3" fmla="*/ 0 h 7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741" h="770709">
                <a:moveTo>
                  <a:pt x="575741" y="770709"/>
                </a:moveTo>
                <a:cubicBezTo>
                  <a:pt x="509338" y="680357"/>
                  <a:pt x="442936" y="590006"/>
                  <a:pt x="353673" y="509452"/>
                </a:cubicBezTo>
                <a:cubicBezTo>
                  <a:pt x="264410" y="428898"/>
                  <a:pt x="96770" y="372292"/>
                  <a:pt x="40164" y="287383"/>
                </a:cubicBezTo>
                <a:cubicBezTo>
                  <a:pt x="-16442" y="202474"/>
                  <a:pt x="-1202" y="101237"/>
                  <a:pt x="14038" y="0"/>
                </a:cubicBezTo>
              </a:path>
            </a:pathLst>
          </a:custGeom>
          <a:noFill/>
          <a:ln w="127000">
            <a:solidFill>
              <a:schemeClr val="accent6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41DB-090A-D347-AF4B-5E610452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port density + nonblocking == hard!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6624-CC71-D348-B036-101CF193D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74260" cy="5032375"/>
          </a:xfrm>
        </p:spPr>
        <p:txBody>
          <a:bodyPr>
            <a:normAutofit/>
          </a:bodyPr>
          <a:lstStyle/>
          <a:p>
            <a:r>
              <a:rPr lang="en-US" dirty="0"/>
              <a:t>Low-cost nonblocking crossbars are feasible for small # ports</a:t>
            </a:r>
          </a:p>
          <a:p>
            <a:endParaRPr lang="en-US" dirty="0"/>
          </a:p>
          <a:p>
            <a:r>
              <a:rPr lang="en-US" dirty="0"/>
              <a:t>However, it is </a:t>
            </a:r>
            <a:r>
              <a:rPr lang="en-US" dirty="0">
                <a:solidFill>
                  <a:srgbClr val="C00000"/>
                </a:solidFill>
              </a:rPr>
              <a:t>costly</a:t>
            </a:r>
            <a:r>
              <a:rPr lang="en-US" dirty="0"/>
              <a:t> to be nonblocking with a large number of ports</a:t>
            </a:r>
          </a:p>
          <a:p>
            <a:endParaRPr lang="en-US" dirty="0"/>
          </a:p>
          <a:p>
            <a:r>
              <a:rPr lang="en-US" dirty="0"/>
              <a:t>If each crossover is as fast as each input port, </a:t>
            </a:r>
          </a:p>
          <a:p>
            <a:pPr lvl="1"/>
            <a:r>
              <a:rPr lang="en-US" dirty="0"/>
              <a:t>Number of crossover points == n * m</a:t>
            </a:r>
          </a:p>
          <a:p>
            <a:pPr lvl="1"/>
            <a:r>
              <a:rPr lang="en-US" dirty="0"/>
              <a:t>Cost grows quadratically on the number of input ports</a:t>
            </a:r>
          </a:p>
          <a:p>
            <a:pPr lvl="1"/>
            <a:endParaRPr lang="en-US" dirty="0"/>
          </a:p>
          <a:p>
            <a:r>
              <a:rPr lang="en-US" dirty="0"/>
              <a:t>Else, crossover must transition </a:t>
            </a:r>
            <a:r>
              <a:rPr lang="en-US" dirty="0">
                <a:solidFill>
                  <a:srgbClr val="C00000"/>
                </a:solidFill>
              </a:rPr>
              <a:t>faster </a:t>
            </a:r>
            <a:r>
              <a:rPr lang="en-US" dirty="0"/>
              <a:t>than the port</a:t>
            </a:r>
          </a:p>
          <a:p>
            <a:pPr lvl="1"/>
            <a:r>
              <a:rPr lang="en-US" dirty="0"/>
              <a:t>… so that you can keep the number of crossovers small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27F3-E173-3F48-A13D-BCF90A14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Nonblocking switches with many 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CFCAA-5FD0-7241-BCF7-EA52EAD81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principle: Every fast nonblocking switch with a large number of ports is built out of </a:t>
            </a:r>
            <a:r>
              <a:rPr lang="en-US" dirty="0">
                <a:solidFill>
                  <a:srgbClr val="C00000"/>
                </a:solidFill>
              </a:rPr>
              <a:t>many</a:t>
            </a:r>
            <a:r>
              <a:rPr lang="en-US" dirty="0"/>
              <a:t> fast </a:t>
            </a:r>
            <a:r>
              <a:rPr lang="en-US" dirty="0">
                <a:solidFill>
                  <a:srgbClr val="C00000"/>
                </a:solidFill>
              </a:rPr>
              <a:t>nonblocking </a:t>
            </a:r>
            <a:r>
              <a:rPr lang="en-US" dirty="0"/>
              <a:t>switches with a </a:t>
            </a:r>
            <a:r>
              <a:rPr lang="en-US" dirty="0">
                <a:solidFill>
                  <a:srgbClr val="C00000"/>
                </a:solidFill>
              </a:rPr>
              <a:t>small number of ports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How to build large nonblocking switches?</a:t>
            </a:r>
          </a:p>
          <a:p>
            <a:pPr lvl="1"/>
            <a:r>
              <a:rPr lang="en-US" dirty="0"/>
              <a:t>The subject of </a:t>
            </a:r>
            <a:r>
              <a:rPr lang="en-US" dirty="0">
                <a:solidFill>
                  <a:srgbClr val="C00000"/>
                </a:solidFill>
              </a:rPr>
              <a:t>interconnection networks</a:t>
            </a:r>
            <a:r>
              <a:rPr lang="en-US" dirty="0"/>
              <a:t> from the telephony era</a:t>
            </a:r>
          </a:p>
        </p:txBody>
      </p:sp>
    </p:spTree>
    <p:extLst>
      <p:ext uri="{BB962C8B-B14F-4D97-AF65-F5344CB8AC3E}">
        <p14:creationId xmlns:p14="http://schemas.microsoft.com/office/powerpoint/2010/main" val="19547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67BA-1600-4446-A00D-2E942556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3-stage Clos network (r*n X r*n ports)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B7D645-582B-E447-BA48-DB195E253A8B}"/>
              </a:ext>
            </a:extLst>
          </p:cNvPr>
          <p:cNvSpPr txBox="1"/>
          <p:nvPr/>
        </p:nvSpPr>
        <p:spPr>
          <a:xfrm>
            <a:off x="3432131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41F851-9BB9-9D43-A7B6-DF60ABBA08EE}"/>
              </a:ext>
            </a:extLst>
          </p:cNvPr>
          <p:cNvGrpSpPr/>
          <p:nvPr/>
        </p:nvGrpSpPr>
        <p:grpSpPr>
          <a:xfrm>
            <a:off x="1344460" y="1499666"/>
            <a:ext cx="2478066" cy="1390715"/>
            <a:chOff x="1344460" y="1837868"/>
            <a:chExt cx="2478066" cy="13907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9585C-69BD-304F-B11F-0B145152124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CAEAAC-CA6D-4B49-BDB7-4E977B38B053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869A20-3998-8648-9E12-703C3D142765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95112A-7336-5649-83F1-6751C60E4D61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56940A-D000-3442-B03A-F9DAF274BFB8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7A674-B57F-DD40-A5EB-D363D2288B4B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6FC042-54A7-094D-95AD-199CAAFDE2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9236AB-43B0-3A4A-A2F3-8BFECF1DA234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C37641-F161-BE42-BBFD-F26E7A5297E1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5733DC-2ED0-3B4E-93F1-126EAE5BB61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ED88B9-8B96-9D4B-A487-058A4C27B6D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1172ECD-A6E8-0C4F-9075-F1C4719DC907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1F76A-75C7-D744-8F99-25F4E743B1FB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FF3BAE-84A4-1A4B-8E3B-F9FD1917FEA8}"/>
              </a:ext>
            </a:extLst>
          </p:cNvPr>
          <p:cNvGrpSpPr/>
          <p:nvPr/>
        </p:nvGrpSpPr>
        <p:grpSpPr>
          <a:xfrm>
            <a:off x="1356986" y="3066071"/>
            <a:ext cx="2478066" cy="1390715"/>
            <a:chOff x="1344460" y="1837868"/>
            <a:chExt cx="2478066" cy="13907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DE3057-DD80-0041-B29B-571F632D0354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451D0F-49AC-CC4B-A220-C2200E25EAD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48C152-7209-9544-A4A8-6B453692FFD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9F9D2B-0936-AD42-A243-40075152CE56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80F30-34CA-5E40-BB48-BD7D9B4601B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841199-7537-C14E-BE5E-742785704829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18F43D-DE98-4F4B-96D1-FD29F0BF6C0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FDEF9E-8383-4448-A53B-F6ACB6B6F1A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86DD4-563E-2A45-A9EA-99765214DF25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225A43-CA63-5246-9280-2974E07C7FF0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10AEC3-C7A6-7544-B4B4-8D732742545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C770FE-C932-2E40-A2AC-CFAF3A585E18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5D9178-E8CB-0149-8829-DB97E009E640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1FFBF-9F3E-8145-9375-213A9E34954F}"/>
              </a:ext>
            </a:extLst>
          </p:cNvPr>
          <p:cNvGrpSpPr/>
          <p:nvPr/>
        </p:nvGrpSpPr>
        <p:grpSpPr>
          <a:xfrm>
            <a:off x="1382038" y="4870468"/>
            <a:ext cx="2478066" cy="1390715"/>
            <a:chOff x="1344460" y="1837868"/>
            <a:chExt cx="2478066" cy="139071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41DFC9-7EE7-764A-BAAE-D76C3C9B9A9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9797BB-D88D-714F-BFA6-405B924837E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01B621-FD4C-3E4E-92CB-6F495579E9F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B0F13C-77F9-D941-AE9F-A0914B4BB8DB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BF12D8-CDE3-174C-80A4-728386DC13CF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D6B74C-0340-6845-804B-677D1D23A311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7A7995B-0A9C-9448-A2EC-AA47FB8AE6A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D84FEC-6468-0142-AA44-F31016A93FD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745481-8792-8E4A-915D-4DFE4E577FD6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85FB45-2B3B-754C-AE85-0D5D11E7908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86858C-C3DA-FA43-A2DA-285389C07560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E36FA43-D33A-2941-AE0E-3E1458C79712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15838-7944-384D-B294-3C115FAB6534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850B35E-0BA8-0C4B-9A9F-929AFF20FF1E}"/>
              </a:ext>
            </a:extLst>
          </p:cNvPr>
          <p:cNvSpPr txBox="1"/>
          <p:nvPr/>
        </p:nvSpPr>
        <p:spPr>
          <a:xfrm>
            <a:off x="2091847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B57804-F079-7345-BC9D-4D72BCBFB77B}"/>
              </a:ext>
            </a:extLst>
          </p:cNvPr>
          <p:cNvSpPr txBox="1"/>
          <p:nvPr/>
        </p:nvSpPr>
        <p:spPr>
          <a:xfrm>
            <a:off x="494778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 switches n X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998199-1AED-4348-8A7A-EAE9D627D155}"/>
              </a:ext>
            </a:extLst>
          </p:cNvPr>
          <p:cNvSpPr txBox="1"/>
          <p:nvPr/>
        </p:nvSpPr>
        <p:spPr>
          <a:xfrm>
            <a:off x="10990545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837C99-70EF-554E-B4C3-027A9B0B9CDC}"/>
              </a:ext>
            </a:extLst>
          </p:cNvPr>
          <p:cNvGrpSpPr/>
          <p:nvPr/>
        </p:nvGrpSpPr>
        <p:grpSpPr>
          <a:xfrm>
            <a:off x="8902874" y="1499666"/>
            <a:ext cx="2478066" cy="1390715"/>
            <a:chOff x="1344460" y="1837868"/>
            <a:chExt cx="2478066" cy="139071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5D990-C00A-DB47-92D8-01EB19DC41E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5471E7-E10D-EA45-AB68-AD76DCA80C7A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BAAE3B-9F9A-1C47-8D6F-987FB658F7D9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B7357-B606-F64F-8E0D-A15B80AFA4B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2433ED-84C8-184C-9BFE-F54A51A6DE41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3BCEA8-0FAA-E049-8287-7FA96CB40898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8AAFBE-4AB6-B040-827F-0CA6F9F2F741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C10B64-AF2A-3143-BF1B-055D6981DDB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54EE51-652B-2B4C-81DD-6D6D17C4AE7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B2EA801-84F7-EC45-9914-580560C52D4B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BF80C3-197B-A64C-BB64-99A623961DB9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C593C-BFDF-3C4D-88E1-05383E45F989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0FC684-1752-AC45-B80E-548978B254E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05E63B-F03E-2C4B-86CB-488E8D1CC427}"/>
              </a:ext>
            </a:extLst>
          </p:cNvPr>
          <p:cNvGrpSpPr/>
          <p:nvPr/>
        </p:nvGrpSpPr>
        <p:grpSpPr>
          <a:xfrm>
            <a:off x="8915400" y="3066071"/>
            <a:ext cx="2478066" cy="1390715"/>
            <a:chOff x="1344460" y="1837868"/>
            <a:chExt cx="2478066" cy="13907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8517F8-F427-D141-AE05-946B8F78D04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BBA51C-4631-2543-8E7A-1345BF143505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096AEDF-4CC1-4F45-8BAF-493CF2581BEC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7560A9F-1577-244B-A97F-BD98F14E6FF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986F56-AF88-5B4C-86D8-65F400463DEC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94D161-0612-A046-975F-25784763E0C2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AD35CD2-6A16-E44B-B956-B5458958F59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101387-05F2-CF49-98DE-E6C865617CC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73072F-B614-EA42-83C8-A3A2757A253A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C84D90-C542-CA48-982A-AB6734313887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874D70-31E6-A941-99B7-E1EFBCCA6E66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343470-FA04-CF48-B281-6C243BFF7F33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A24B9C-4AA0-F643-8A40-105D5172677D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72E8A5-6083-CA44-B1BB-75C75E62CA84}"/>
              </a:ext>
            </a:extLst>
          </p:cNvPr>
          <p:cNvGrpSpPr/>
          <p:nvPr/>
        </p:nvGrpSpPr>
        <p:grpSpPr>
          <a:xfrm>
            <a:off x="8940452" y="4870468"/>
            <a:ext cx="2478066" cy="1390715"/>
            <a:chOff x="1344460" y="1837868"/>
            <a:chExt cx="2478066" cy="139071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05AE588-42A3-2640-B22D-A4332A5F0B8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B88F197-4A93-CD4E-8060-BC4BBAEC7541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6851FE3-7A5A-B646-8A42-0AC470C3AB83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F1955BB-CDFA-A548-B6FE-165B5CEFE290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E8EC04-98A3-F44D-A63D-7EE1CF6330D3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77E9C01-9793-904A-B4A5-2D41B98053CF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AC171-6D76-7343-BD3F-92823E0E60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52F02B-6E8A-DC4A-B1A9-874D46BFC17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601D67-1982-664B-81B7-145167B7A8D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605A7A-7D67-2C4E-ACC5-FD3FC358B38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D13D91-0CCA-5D4C-A382-95726116B6C7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705725-AEE1-D64C-BD5E-9DEA5ABF911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7473EC0-D49C-8346-B80A-20DE64238FF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5800A09-1925-FE44-95B5-9D02514BEEEB}"/>
              </a:ext>
            </a:extLst>
          </p:cNvPr>
          <p:cNvSpPr txBox="1"/>
          <p:nvPr/>
        </p:nvSpPr>
        <p:spPr>
          <a:xfrm>
            <a:off x="9650261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BBB17D-6C7A-9544-9E2F-C94615202731}"/>
              </a:ext>
            </a:extLst>
          </p:cNvPr>
          <p:cNvSpPr txBox="1"/>
          <p:nvPr/>
        </p:nvSpPr>
        <p:spPr>
          <a:xfrm>
            <a:off x="8053192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 switches m X 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176FB5-46A8-6440-BE08-26096AD80C8F}"/>
              </a:ext>
            </a:extLst>
          </p:cNvPr>
          <p:cNvSpPr txBox="1"/>
          <p:nvPr/>
        </p:nvSpPr>
        <p:spPr>
          <a:xfrm>
            <a:off x="7161756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0FD1990-B94F-AB43-AE80-9573C0493BC5}"/>
              </a:ext>
            </a:extLst>
          </p:cNvPr>
          <p:cNvGrpSpPr/>
          <p:nvPr/>
        </p:nvGrpSpPr>
        <p:grpSpPr>
          <a:xfrm>
            <a:off x="5074085" y="1499666"/>
            <a:ext cx="2478066" cy="1390715"/>
            <a:chOff x="1344460" y="1837868"/>
            <a:chExt cx="2478066" cy="139071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489E550-4768-AC44-81D9-9AB584481B8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9D111E5-68B7-D547-9560-CBEA305E55AC}"/>
                </a:ext>
              </a:extLst>
            </p:cNvPr>
            <p:cNvSpPr txBox="1"/>
            <p:nvPr/>
          </p:nvSpPr>
          <p:spPr>
            <a:xfrm>
              <a:off x="2179529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B545F5A-48F9-F14C-A648-170E5C1DE198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9434B50-902C-9044-8CD1-06DB8563467C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F27DF6D-0215-CD4F-8598-1D14C36267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A50A099-A36E-454E-99C7-AC92F5AE068E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B711795-DF16-594D-AB2D-84CB3DD46E00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BE75968-9B36-DA49-A4AD-8545C0C1EB80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C665826-A226-FD48-B199-6847D2821997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280F953-2897-144E-A270-A7D4C9B2D4A9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8F3C29-4504-C94F-AEC2-2255DEBF3FA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FB540C2-BA00-3B46-987D-BA981D0C162C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657CA5-C43E-B24C-B269-5DC29211B738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74C89E7-A8F4-3E4B-B388-643755396E76}"/>
              </a:ext>
            </a:extLst>
          </p:cNvPr>
          <p:cNvGrpSpPr/>
          <p:nvPr/>
        </p:nvGrpSpPr>
        <p:grpSpPr>
          <a:xfrm>
            <a:off x="5086611" y="3066071"/>
            <a:ext cx="2478066" cy="1390715"/>
            <a:chOff x="1344460" y="1837868"/>
            <a:chExt cx="2478066" cy="1390715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188B577-FDDB-8E42-B5CB-7473DF00C658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86C4E71-FCB0-9C4E-94C0-6881831152AA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8604911-E935-9845-8BC8-707C5275C63F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17F5D3D-79E6-6E4F-AFCA-40DC19AD1F7D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7E77086-924B-E54B-9A37-17E46D649D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86E1C2-3B70-FE41-A7A8-6CEFC5F4E36C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082CAC-8F53-3243-9E81-50A8A8711052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C4D96E-3169-244D-B27B-48415B7775AC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0D8DB50-59EB-614F-A310-B9A682DB3284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EA6CFF-5291-914E-9FE6-6E125E0F856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B0C88A3-14EF-4A44-B361-4C07073CC4D3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0BFF5D8-1956-6A4B-B826-CC6A132FCFA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3DAB8-787C-AE4C-BEE0-DD55CB350177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AF52C37-921B-BF4F-981B-BC6751A3DB40}"/>
              </a:ext>
            </a:extLst>
          </p:cNvPr>
          <p:cNvGrpSpPr/>
          <p:nvPr/>
        </p:nvGrpSpPr>
        <p:grpSpPr>
          <a:xfrm>
            <a:off x="5111663" y="4870468"/>
            <a:ext cx="2478066" cy="1390715"/>
            <a:chOff x="1344460" y="1837868"/>
            <a:chExt cx="2478066" cy="1390715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16B7357-99D6-254B-8A19-506A05B5A750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27C0089-9695-B34D-AE83-1AC43E365341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91555B2-C64E-724D-AF9C-44377E8F80ED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4DA9B3-9991-8544-AFB4-CB575EFA214E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3BEA205-EFF0-9E41-8DB7-BB3A0DFCC04A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D21C097-29B3-B447-AF28-B7350F5C4824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31A79C9-F6F6-004C-86A8-69E9EFE2C8BD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9231B1C4-BC93-2846-8AD8-C9C0E3EF4A53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34517A4-BF75-AA4C-B59F-F19F379E7170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1496AE-D90E-2B4E-B842-D8DF377D7B0A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982027C-FC43-6145-AE7C-7DEC08C5BBC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56BBC6B-F0B4-F54E-8A5F-AF6607C7CFCA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9C4B5D2-FF1F-994A-BBA5-C15EB049828F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1D7AE370-E401-574D-A6BC-2880193F812D}"/>
              </a:ext>
            </a:extLst>
          </p:cNvPr>
          <p:cNvSpPr txBox="1"/>
          <p:nvPr/>
        </p:nvSpPr>
        <p:spPr>
          <a:xfrm>
            <a:off x="5821472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15E0078-AA86-8E45-8CE3-C35603D6E87E}"/>
              </a:ext>
            </a:extLst>
          </p:cNvPr>
          <p:cNvSpPr txBox="1"/>
          <p:nvPr/>
        </p:nvSpPr>
        <p:spPr>
          <a:xfrm>
            <a:off x="4224403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m switches r X 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F4E55-DA7F-544C-B957-8A5E8A809C42}"/>
              </a:ext>
            </a:extLst>
          </p:cNvPr>
          <p:cNvCxnSpPr/>
          <p:nvPr/>
        </p:nvCxnSpPr>
        <p:spPr>
          <a:xfrm>
            <a:off x="3908120" y="1682318"/>
            <a:ext cx="1121080" cy="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759DC8E-30A0-914C-9FFA-3BAA12EBD712}"/>
              </a:ext>
            </a:extLst>
          </p:cNvPr>
          <p:cNvCxnSpPr>
            <a:cxnSpLocks/>
          </p:cNvCxnSpPr>
          <p:nvPr/>
        </p:nvCxnSpPr>
        <p:spPr>
          <a:xfrm>
            <a:off x="3908120" y="1884822"/>
            <a:ext cx="1165965" cy="1271737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15965F5-FCBA-7A43-9B29-DE37214A4EEF}"/>
              </a:ext>
            </a:extLst>
          </p:cNvPr>
          <p:cNvCxnSpPr>
            <a:cxnSpLocks/>
          </p:cNvCxnSpPr>
          <p:nvPr/>
        </p:nvCxnSpPr>
        <p:spPr>
          <a:xfrm>
            <a:off x="3874719" y="2764726"/>
            <a:ext cx="1199366" cy="2178719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6A7522D-BBFF-964F-A399-8472C36EC5DF}"/>
              </a:ext>
            </a:extLst>
          </p:cNvPr>
          <p:cNvCxnSpPr>
            <a:cxnSpLocks/>
          </p:cNvCxnSpPr>
          <p:nvPr/>
        </p:nvCxnSpPr>
        <p:spPr>
          <a:xfrm flipV="1">
            <a:off x="3908120" y="1884822"/>
            <a:ext cx="1165965" cy="1390389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06D1FF7-3B8D-E14E-BD7B-531D2D1D1FAA}"/>
              </a:ext>
            </a:extLst>
          </p:cNvPr>
          <p:cNvCxnSpPr>
            <a:cxnSpLocks/>
          </p:cNvCxnSpPr>
          <p:nvPr/>
        </p:nvCxnSpPr>
        <p:spPr>
          <a:xfrm flipV="1">
            <a:off x="3908120" y="3429000"/>
            <a:ext cx="1121080" cy="38947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C2973C0-56FF-5648-BEF1-4C090F5B2890}"/>
              </a:ext>
            </a:extLst>
          </p:cNvPr>
          <p:cNvCxnSpPr>
            <a:cxnSpLocks/>
          </p:cNvCxnSpPr>
          <p:nvPr/>
        </p:nvCxnSpPr>
        <p:spPr>
          <a:xfrm>
            <a:off x="3861147" y="4299914"/>
            <a:ext cx="1212938" cy="946308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CB9BF00-9D38-C44D-A059-A7228E79323E}"/>
              </a:ext>
            </a:extLst>
          </p:cNvPr>
          <p:cNvCxnSpPr>
            <a:cxnSpLocks/>
          </p:cNvCxnSpPr>
          <p:nvPr/>
        </p:nvCxnSpPr>
        <p:spPr>
          <a:xfrm>
            <a:off x="3897159" y="6103241"/>
            <a:ext cx="1144567" cy="0"/>
          </a:xfrm>
          <a:prstGeom prst="line">
            <a:avLst/>
          </a:prstGeom>
          <a:ln w="508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01FAE76-0D2C-C94D-B7D3-4EB3787C57B2}"/>
              </a:ext>
            </a:extLst>
          </p:cNvPr>
          <p:cNvCxnSpPr>
            <a:cxnSpLocks/>
          </p:cNvCxnSpPr>
          <p:nvPr/>
        </p:nvCxnSpPr>
        <p:spPr>
          <a:xfrm>
            <a:off x="7590772" y="1682318"/>
            <a:ext cx="1277655" cy="837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2FD45C7-5ED2-CB42-A87A-49DE727F0F03}"/>
              </a:ext>
            </a:extLst>
          </p:cNvPr>
          <p:cNvCxnSpPr>
            <a:cxnSpLocks/>
          </p:cNvCxnSpPr>
          <p:nvPr/>
        </p:nvCxnSpPr>
        <p:spPr>
          <a:xfrm>
            <a:off x="7646616" y="1884822"/>
            <a:ext cx="1221811" cy="1271737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AA7844A-0237-794B-A5D1-A07335E6EFF4}"/>
              </a:ext>
            </a:extLst>
          </p:cNvPr>
          <p:cNvCxnSpPr>
            <a:cxnSpLocks/>
          </p:cNvCxnSpPr>
          <p:nvPr/>
        </p:nvCxnSpPr>
        <p:spPr>
          <a:xfrm>
            <a:off x="7601731" y="2745552"/>
            <a:ext cx="1354379" cy="2306214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EC88E74-11E0-2D4E-8F5B-5FBD88520977}"/>
              </a:ext>
            </a:extLst>
          </p:cNvPr>
          <p:cNvCxnSpPr>
            <a:cxnSpLocks/>
          </p:cNvCxnSpPr>
          <p:nvPr/>
        </p:nvCxnSpPr>
        <p:spPr>
          <a:xfrm flipV="1">
            <a:off x="7646616" y="1872528"/>
            <a:ext cx="1221811" cy="1403030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88D8597-ADFA-B040-8593-E08F7F15B223}"/>
              </a:ext>
            </a:extLst>
          </p:cNvPr>
          <p:cNvCxnSpPr>
            <a:cxnSpLocks/>
          </p:cNvCxnSpPr>
          <p:nvPr/>
        </p:nvCxnSpPr>
        <p:spPr>
          <a:xfrm flipV="1">
            <a:off x="7646616" y="3436526"/>
            <a:ext cx="1221811" cy="31768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B60A0B7-6DBC-FD48-A4E9-099014365472}"/>
              </a:ext>
            </a:extLst>
          </p:cNvPr>
          <p:cNvCxnSpPr>
            <a:cxnSpLocks/>
          </p:cNvCxnSpPr>
          <p:nvPr/>
        </p:nvCxnSpPr>
        <p:spPr>
          <a:xfrm>
            <a:off x="7599643" y="4300260"/>
            <a:ext cx="1268784" cy="934800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75B2F4-ED19-364E-95D7-93A40516445C}"/>
              </a:ext>
            </a:extLst>
          </p:cNvPr>
          <p:cNvCxnSpPr>
            <a:cxnSpLocks/>
          </p:cNvCxnSpPr>
          <p:nvPr/>
        </p:nvCxnSpPr>
        <p:spPr>
          <a:xfrm flipV="1">
            <a:off x="7646616" y="6103241"/>
            <a:ext cx="1221811" cy="17679"/>
          </a:xfrm>
          <a:prstGeom prst="line">
            <a:avLst/>
          </a:prstGeom>
          <a:ln w="508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62CB-5E34-4046-840C-94313FB2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Clos networks become nonblocking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38ED-D1DE-634B-AF2F-9FBC158F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dirty="0">
                <a:solidFill>
                  <a:srgbClr val="C00000"/>
                </a:solidFill>
              </a:rPr>
              <a:t>m &gt; 2n – 2</a:t>
            </a:r>
            <a:r>
              <a:rPr lang="en-US" dirty="0"/>
              <a:t>, then the Clos network is </a:t>
            </a:r>
            <a:r>
              <a:rPr lang="en-US" dirty="0">
                <a:solidFill>
                  <a:srgbClr val="C00000"/>
                </a:solidFill>
              </a:rPr>
              <a:t>strict-sense nonblocking. </a:t>
            </a:r>
          </a:p>
          <a:p>
            <a:endParaRPr lang="en-US" dirty="0"/>
          </a:p>
          <a:p>
            <a:r>
              <a:rPr lang="en-US" dirty="0"/>
              <a:t>That is, any new demand between any pair of free (input, output) ports can be satisfied </a:t>
            </a:r>
            <a:r>
              <a:rPr lang="en-US" dirty="0">
                <a:solidFill>
                  <a:srgbClr val="C00000"/>
                </a:solidFill>
              </a:rPr>
              <a:t>without re-routing any of the existing demands.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67BA-1600-4446-A00D-2E942556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Need at most </a:t>
            </a:r>
            <a:r>
              <a:rPr lang="en-US" dirty="0">
                <a:solidFill>
                  <a:srgbClr val="C00000"/>
                </a:solidFill>
              </a:rPr>
              <a:t>(n-1)+(n-1)</a:t>
            </a:r>
            <a:r>
              <a:rPr lang="en-US" dirty="0"/>
              <a:t> middle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B7D645-582B-E447-BA48-DB195E253A8B}"/>
              </a:ext>
            </a:extLst>
          </p:cNvPr>
          <p:cNvSpPr txBox="1"/>
          <p:nvPr/>
        </p:nvSpPr>
        <p:spPr>
          <a:xfrm>
            <a:off x="3432131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41F851-9BB9-9D43-A7B6-DF60ABBA08EE}"/>
              </a:ext>
            </a:extLst>
          </p:cNvPr>
          <p:cNvGrpSpPr/>
          <p:nvPr/>
        </p:nvGrpSpPr>
        <p:grpSpPr>
          <a:xfrm>
            <a:off x="1344460" y="1499666"/>
            <a:ext cx="2478066" cy="1390715"/>
            <a:chOff x="1344460" y="1837868"/>
            <a:chExt cx="2478066" cy="13907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9585C-69BD-304F-B11F-0B145152124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CAEAAC-CA6D-4B49-BDB7-4E977B38B053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869A20-3998-8648-9E12-703C3D142765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95112A-7336-5649-83F1-6751C60E4D61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56940A-D000-3442-B03A-F9DAF274BFB8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7A674-B57F-DD40-A5EB-D363D2288B4B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6FC042-54A7-094D-95AD-199CAAFDE2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9236AB-43B0-3A4A-A2F3-8BFECF1DA234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C37641-F161-BE42-BBFD-F26E7A5297E1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5733DC-2ED0-3B4E-93F1-126EAE5BB61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ED88B9-8B96-9D4B-A487-058A4C27B6D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1172ECD-A6E8-0C4F-9075-F1C4719DC907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1F76A-75C7-D744-8F99-25F4E743B1FB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FF3BAE-84A4-1A4B-8E3B-F9FD1917FEA8}"/>
              </a:ext>
            </a:extLst>
          </p:cNvPr>
          <p:cNvGrpSpPr/>
          <p:nvPr/>
        </p:nvGrpSpPr>
        <p:grpSpPr>
          <a:xfrm>
            <a:off x="1356986" y="3066071"/>
            <a:ext cx="2478066" cy="1390715"/>
            <a:chOff x="1344460" y="1837868"/>
            <a:chExt cx="2478066" cy="13907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DE3057-DD80-0041-B29B-571F632D0354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451D0F-49AC-CC4B-A220-C2200E25EAD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48C152-7209-9544-A4A8-6B453692FFD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9F9D2B-0936-AD42-A243-40075152CE56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80F30-34CA-5E40-BB48-BD7D9B4601B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841199-7537-C14E-BE5E-742785704829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18F43D-DE98-4F4B-96D1-FD29F0BF6C0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FDEF9E-8383-4448-A53B-F6ACB6B6F1A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86DD4-563E-2A45-A9EA-99765214DF25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225A43-CA63-5246-9280-2974E07C7FF0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10AEC3-C7A6-7544-B4B4-8D732742545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C770FE-C932-2E40-A2AC-CFAF3A585E18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5D9178-E8CB-0149-8829-DB97E009E640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1FFBF-9F3E-8145-9375-213A9E34954F}"/>
              </a:ext>
            </a:extLst>
          </p:cNvPr>
          <p:cNvGrpSpPr/>
          <p:nvPr/>
        </p:nvGrpSpPr>
        <p:grpSpPr>
          <a:xfrm>
            <a:off x="1382038" y="4870468"/>
            <a:ext cx="2478066" cy="1390715"/>
            <a:chOff x="1344460" y="1837868"/>
            <a:chExt cx="2478066" cy="139071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41DFC9-7EE7-764A-BAAE-D76C3C9B9A9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9797BB-D88D-714F-BFA6-405B924837E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01B621-FD4C-3E4E-92CB-6F495579E9F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B0F13C-77F9-D941-AE9F-A0914B4BB8DB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BF12D8-CDE3-174C-80A4-728386DC13CF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D6B74C-0340-6845-804B-677D1D23A311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7A7995B-0A9C-9448-A2EC-AA47FB8AE6A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D84FEC-6468-0142-AA44-F31016A93FD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745481-8792-8E4A-915D-4DFE4E577FD6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85FB45-2B3B-754C-AE85-0D5D11E7908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86858C-C3DA-FA43-A2DA-285389C07560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E36FA43-D33A-2941-AE0E-3E1458C79712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15838-7944-384D-B294-3C115FAB6534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850B35E-0BA8-0C4B-9A9F-929AFF20FF1E}"/>
              </a:ext>
            </a:extLst>
          </p:cNvPr>
          <p:cNvSpPr txBox="1"/>
          <p:nvPr/>
        </p:nvSpPr>
        <p:spPr>
          <a:xfrm>
            <a:off x="2091847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B57804-F079-7345-BC9D-4D72BCBFB77B}"/>
              </a:ext>
            </a:extLst>
          </p:cNvPr>
          <p:cNvSpPr txBox="1"/>
          <p:nvPr/>
        </p:nvSpPr>
        <p:spPr>
          <a:xfrm>
            <a:off x="494778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 switches n X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998199-1AED-4348-8A7A-EAE9D627D155}"/>
              </a:ext>
            </a:extLst>
          </p:cNvPr>
          <p:cNvSpPr txBox="1"/>
          <p:nvPr/>
        </p:nvSpPr>
        <p:spPr>
          <a:xfrm>
            <a:off x="10990545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837C99-70EF-554E-B4C3-027A9B0B9CDC}"/>
              </a:ext>
            </a:extLst>
          </p:cNvPr>
          <p:cNvGrpSpPr/>
          <p:nvPr/>
        </p:nvGrpSpPr>
        <p:grpSpPr>
          <a:xfrm>
            <a:off x="8902874" y="1499666"/>
            <a:ext cx="2478066" cy="1390715"/>
            <a:chOff x="1344460" y="1837868"/>
            <a:chExt cx="2478066" cy="139071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5D990-C00A-DB47-92D8-01EB19DC41E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5471E7-E10D-EA45-AB68-AD76DCA80C7A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BAAE3B-9F9A-1C47-8D6F-987FB658F7D9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B7357-B606-F64F-8E0D-A15B80AFA4B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2433ED-84C8-184C-9BFE-F54A51A6DE41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3BCEA8-0FAA-E049-8287-7FA96CB40898}"/>
                </a:ext>
              </a:extLst>
            </p:cNvPr>
            <p:cNvCxnSpPr/>
            <p:nvPr/>
          </p:nvCxnSpPr>
          <p:spPr>
            <a:xfrm>
              <a:off x="3446745" y="2634641"/>
              <a:ext cx="350729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8AAFBE-4AB6-B040-827F-0CA6F9F2F741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C10B64-AF2A-3143-BF1B-055D6981DDB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54EE51-652B-2B4C-81DD-6D6D17C4AE7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B2EA801-84F7-EC45-9914-580560C52D4B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BF80C3-197B-A64C-BB64-99A623961DB9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C593C-BFDF-3C4D-88E1-05383E45F989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0FC684-1752-AC45-B80E-548978B254E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05E63B-F03E-2C4B-86CB-488E8D1CC427}"/>
              </a:ext>
            </a:extLst>
          </p:cNvPr>
          <p:cNvGrpSpPr/>
          <p:nvPr/>
        </p:nvGrpSpPr>
        <p:grpSpPr>
          <a:xfrm>
            <a:off x="8915400" y="3066071"/>
            <a:ext cx="2478066" cy="1390715"/>
            <a:chOff x="1344460" y="1837868"/>
            <a:chExt cx="2478066" cy="13907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8517F8-F427-D141-AE05-946B8F78D04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BBA51C-4631-2543-8E7A-1345BF143505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096AEDF-4CC1-4F45-8BAF-493CF2581BEC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7560A9F-1577-244B-A97F-BD98F14E6FF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986F56-AF88-5B4C-86D8-65F400463DEC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94D161-0612-A046-975F-25784763E0C2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AD35CD2-6A16-E44B-B956-B5458958F59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101387-05F2-CF49-98DE-E6C865617CC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73072F-B614-EA42-83C8-A3A2757A253A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C84D90-C542-CA48-982A-AB6734313887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874D70-31E6-A941-99B7-E1EFBCCA6E66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343470-FA04-CF48-B281-6C243BFF7F33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A24B9C-4AA0-F643-8A40-105D5172677D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72E8A5-6083-CA44-B1BB-75C75E62CA84}"/>
              </a:ext>
            </a:extLst>
          </p:cNvPr>
          <p:cNvGrpSpPr/>
          <p:nvPr/>
        </p:nvGrpSpPr>
        <p:grpSpPr>
          <a:xfrm>
            <a:off x="8940452" y="4870468"/>
            <a:ext cx="2478066" cy="1390715"/>
            <a:chOff x="1344460" y="1837868"/>
            <a:chExt cx="2478066" cy="139071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05AE588-42A3-2640-B22D-A4332A5F0B8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B88F197-4A93-CD4E-8060-BC4BBAEC7541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m X n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6851FE3-7A5A-B646-8A42-0AC470C3AB83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F1955BB-CDFA-A548-B6FE-165B5CEFE290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E8EC04-98A3-F44D-A63D-7EE1CF6330D3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77E9C01-9793-904A-B4A5-2D41B98053CF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AC171-6D76-7343-BD3F-92823E0E60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52F02B-6E8A-DC4A-B1A9-874D46BFC17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601D67-1982-664B-81B7-145167B7A8D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605A7A-7D67-2C4E-ACC5-FD3FC358B38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D13D91-0CCA-5D4C-A382-95726116B6C7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705725-AEE1-D64C-BD5E-9DEA5ABF911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7473EC0-D49C-8346-B80A-20DE64238FF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5800A09-1925-FE44-95B5-9D02514BEEEB}"/>
              </a:ext>
            </a:extLst>
          </p:cNvPr>
          <p:cNvSpPr txBox="1"/>
          <p:nvPr/>
        </p:nvSpPr>
        <p:spPr>
          <a:xfrm>
            <a:off x="9650261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BBB17D-6C7A-9544-9E2F-C94615202731}"/>
              </a:ext>
            </a:extLst>
          </p:cNvPr>
          <p:cNvSpPr txBox="1"/>
          <p:nvPr/>
        </p:nvSpPr>
        <p:spPr>
          <a:xfrm>
            <a:off x="8053192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 switches m X 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176FB5-46A8-6440-BE08-26096AD80C8F}"/>
              </a:ext>
            </a:extLst>
          </p:cNvPr>
          <p:cNvSpPr txBox="1"/>
          <p:nvPr/>
        </p:nvSpPr>
        <p:spPr>
          <a:xfrm>
            <a:off x="7161756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0FD1990-B94F-AB43-AE80-9573C0493BC5}"/>
              </a:ext>
            </a:extLst>
          </p:cNvPr>
          <p:cNvGrpSpPr/>
          <p:nvPr/>
        </p:nvGrpSpPr>
        <p:grpSpPr>
          <a:xfrm>
            <a:off x="5074085" y="1499666"/>
            <a:ext cx="2478066" cy="1390715"/>
            <a:chOff x="1344460" y="1837868"/>
            <a:chExt cx="2478066" cy="139071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489E550-4768-AC44-81D9-9AB584481B8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9D111E5-68B7-D547-9560-CBEA305E55AC}"/>
                </a:ext>
              </a:extLst>
            </p:cNvPr>
            <p:cNvSpPr txBox="1"/>
            <p:nvPr/>
          </p:nvSpPr>
          <p:spPr>
            <a:xfrm>
              <a:off x="2179529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B545F5A-48F9-F14C-A648-170E5C1DE198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9434B50-902C-9044-8CD1-06DB8563467C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F27DF6D-0215-CD4F-8598-1D14C36267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A50A099-A36E-454E-99C7-AC92F5AE068E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B711795-DF16-594D-AB2D-84CB3DD46E00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BE75968-9B36-DA49-A4AD-8545C0C1EB80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C665826-A226-FD48-B199-6847D2821997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280F953-2897-144E-A270-A7D4C9B2D4A9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8F3C29-4504-C94F-AEC2-2255DEBF3FA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FB540C2-BA00-3B46-987D-BA981D0C162C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657CA5-C43E-B24C-B269-5DC29211B738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74C89E7-A8F4-3E4B-B388-643755396E76}"/>
              </a:ext>
            </a:extLst>
          </p:cNvPr>
          <p:cNvGrpSpPr/>
          <p:nvPr/>
        </p:nvGrpSpPr>
        <p:grpSpPr>
          <a:xfrm>
            <a:off x="5086611" y="3066071"/>
            <a:ext cx="2478066" cy="1390715"/>
            <a:chOff x="1344460" y="1837868"/>
            <a:chExt cx="2478066" cy="1390715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188B577-FDDB-8E42-B5CB-7473DF00C658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86C4E71-FCB0-9C4E-94C0-6881831152AA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8604911-E935-9845-8BC8-707C5275C63F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17F5D3D-79E6-6E4F-AFCA-40DC19AD1F7D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7E77086-924B-E54B-9A37-17E46D649D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86E1C2-3B70-FE41-A7A8-6CEFC5F4E36C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082CAC-8F53-3243-9E81-50A8A8711052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C4D96E-3169-244D-B27B-48415B7775AC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0D8DB50-59EB-614F-A310-B9A682DB3284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EA6CFF-5291-914E-9FE6-6E125E0F856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B0C88A3-14EF-4A44-B361-4C07073CC4D3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0BFF5D8-1956-6A4B-B826-CC6A132FCFA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3DAB8-787C-AE4C-BEE0-DD55CB350177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AF52C37-921B-BF4F-981B-BC6751A3DB40}"/>
              </a:ext>
            </a:extLst>
          </p:cNvPr>
          <p:cNvGrpSpPr/>
          <p:nvPr/>
        </p:nvGrpSpPr>
        <p:grpSpPr>
          <a:xfrm>
            <a:off x="5111663" y="4870468"/>
            <a:ext cx="2478066" cy="1390715"/>
            <a:chOff x="1344460" y="1837868"/>
            <a:chExt cx="2478066" cy="1390715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16B7357-99D6-254B-8A19-506A05B5A750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27C0089-9695-B34D-AE83-1AC43E365341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r X r</a:t>
              </a: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91555B2-C64E-724D-AF9C-44377E8F80ED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4DA9B3-9991-8544-AFB4-CB575EFA214E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3BEA205-EFF0-9E41-8DB7-BB3A0DFCC04A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D21C097-29B3-B447-AF28-B7350F5C4824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31A79C9-F6F6-004C-86A8-69E9EFE2C8BD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9231B1C4-BC93-2846-8AD8-C9C0E3EF4A53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34517A4-BF75-AA4C-B59F-F19F379E7170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1496AE-D90E-2B4E-B842-D8DF377D7B0A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982027C-FC43-6145-AE7C-7DEC08C5BBC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56BBC6B-F0B4-F54E-8A5F-AF6607C7CFCA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9C4B5D2-FF1F-994A-BBA5-C15EB049828F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1D7AE370-E401-574D-A6BC-2880193F812D}"/>
              </a:ext>
            </a:extLst>
          </p:cNvPr>
          <p:cNvSpPr txBox="1"/>
          <p:nvPr/>
        </p:nvSpPr>
        <p:spPr>
          <a:xfrm>
            <a:off x="5821472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15E0078-AA86-8E45-8CE3-C35603D6E87E}"/>
              </a:ext>
            </a:extLst>
          </p:cNvPr>
          <p:cNvSpPr txBox="1"/>
          <p:nvPr/>
        </p:nvSpPr>
        <p:spPr>
          <a:xfrm>
            <a:off x="4224403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m switches r X 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F4E55-DA7F-544C-B957-8A5E8A809C42}"/>
              </a:ext>
            </a:extLst>
          </p:cNvPr>
          <p:cNvCxnSpPr/>
          <p:nvPr/>
        </p:nvCxnSpPr>
        <p:spPr>
          <a:xfrm>
            <a:off x="3908120" y="1682318"/>
            <a:ext cx="1121080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759DC8E-30A0-914C-9FFA-3BAA12EBD712}"/>
              </a:ext>
            </a:extLst>
          </p:cNvPr>
          <p:cNvCxnSpPr>
            <a:cxnSpLocks/>
          </p:cNvCxnSpPr>
          <p:nvPr/>
        </p:nvCxnSpPr>
        <p:spPr>
          <a:xfrm>
            <a:off x="3908120" y="1884822"/>
            <a:ext cx="1165965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15965F5-FCBA-7A43-9B29-DE37214A4EEF}"/>
              </a:ext>
            </a:extLst>
          </p:cNvPr>
          <p:cNvCxnSpPr>
            <a:cxnSpLocks/>
          </p:cNvCxnSpPr>
          <p:nvPr/>
        </p:nvCxnSpPr>
        <p:spPr>
          <a:xfrm>
            <a:off x="3874719" y="2764726"/>
            <a:ext cx="1199366" cy="217871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6A7522D-BBFF-964F-A399-8472C36EC5DF}"/>
              </a:ext>
            </a:extLst>
          </p:cNvPr>
          <p:cNvCxnSpPr>
            <a:cxnSpLocks/>
          </p:cNvCxnSpPr>
          <p:nvPr/>
        </p:nvCxnSpPr>
        <p:spPr>
          <a:xfrm flipV="1">
            <a:off x="3908120" y="1884822"/>
            <a:ext cx="1165965" cy="13903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06D1FF7-3B8D-E14E-BD7B-531D2D1D1FAA}"/>
              </a:ext>
            </a:extLst>
          </p:cNvPr>
          <p:cNvCxnSpPr>
            <a:cxnSpLocks/>
          </p:cNvCxnSpPr>
          <p:nvPr/>
        </p:nvCxnSpPr>
        <p:spPr>
          <a:xfrm flipV="1">
            <a:off x="3908120" y="3429000"/>
            <a:ext cx="1121080" cy="3894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C2973C0-56FF-5648-BEF1-4C090F5B2890}"/>
              </a:ext>
            </a:extLst>
          </p:cNvPr>
          <p:cNvCxnSpPr>
            <a:cxnSpLocks/>
          </p:cNvCxnSpPr>
          <p:nvPr/>
        </p:nvCxnSpPr>
        <p:spPr>
          <a:xfrm>
            <a:off x="3861147" y="4299914"/>
            <a:ext cx="1212938" cy="94630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CB9BF00-9D38-C44D-A059-A7228E79323E}"/>
              </a:ext>
            </a:extLst>
          </p:cNvPr>
          <p:cNvCxnSpPr>
            <a:cxnSpLocks/>
          </p:cNvCxnSpPr>
          <p:nvPr/>
        </p:nvCxnSpPr>
        <p:spPr>
          <a:xfrm>
            <a:off x="3897159" y="6103241"/>
            <a:ext cx="1144567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01FAE76-0D2C-C94D-B7D3-4EB3787C57B2}"/>
              </a:ext>
            </a:extLst>
          </p:cNvPr>
          <p:cNvCxnSpPr>
            <a:cxnSpLocks/>
          </p:cNvCxnSpPr>
          <p:nvPr/>
        </p:nvCxnSpPr>
        <p:spPr>
          <a:xfrm>
            <a:off x="7590772" y="1682318"/>
            <a:ext cx="1277655" cy="837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2FD45C7-5ED2-CB42-A87A-49DE727F0F03}"/>
              </a:ext>
            </a:extLst>
          </p:cNvPr>
          <p:cNvCxnSpPr>
            <a:cxnSpLocks/>
          </p:cNvCxnSpPr>
          <p:nvPr/>
        </p:nvCxnSpPr>
        <p:spPr>
          <a:xfrm>
            <a:off x="7646616" y="1884822"/>
            <a:ext cx="1221811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AA7844A-0237-794B-A5D1-A07335E6EFF4}"/>
              </a:ext>
            </a:extLst>
          </p:cNvPr>
          <p:cNvCxnSpPr>
            <a:cxnSpLocks/>
          </p:cNvCxnSpPr>
          <p:nvPr/>
        </p:nvCxnSpPr>
        <p:spPr>
          <a:xfrm>
            <a:off x="7601731" y="2745552"/>
            <a:ext cx="1354379" cy="2306214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EC88E74-11E0-2D4E-8F5B-5FBD88520977}"/>
              </a:ext>
            </a:extLst>
          </p:cNvPr>
          <p:cNvCxnSpPr>
            <a:cxnSpLocks/>
          </p:cNvCxnSpPr>
          <p:nvPr/>
        </p:nvCxnSpPr>
        <p:spPr>
          <a:xfrm flipV="1">
            <a:off x="7646616" y="1872528"/>
            <a:ext cx="1221811" cy="140303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88D8597-ADFA-B040-8593-E08F7F15B223}"/>
              </a:ext>
            </a:extLst>
          </p:cNvPr>
          <p:cNvCxnSpPr>
            <a:cxnSpLocks/>
          </p:cNvCxnSpPr>
          <p:nvPr/>
        </p:nvCxnSpPr>
        <p:spPr>
          <a:xfrm flipV="1">
            <a:off x="7646616" y="3436526"/>
            <a:ext cx="1221811" cy="3176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B60A0B7-6DBC-FD48-A4E9-099014365472}"/>
              </a:ext>
            </a:extLst>
          </p:cNvPr>
          <p:cNvCxnSpPr>
            <a:cxnSpLocks/>
          </p:cNvCxnSpPr>
          <p:nvPr/>
        </p:nvCxnSpPr>
        <p:spPr>
          <a:xfrm>
            <a:off x="7599643" y="4300260"/>
            <a:ext cx="1268784" cy="93480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75B2F4-ED19-364E-95D7-93A40516445C}"/>
              </a:ext>
            </a:extLst>
          </p:cNvPr>
          <p:cNvCxnSpPr>
            <a:cxnSpLocks/>
          </p:cNvCxnSpPr>
          <p:nvPr/>
        </p:nvCxnSpPr>
        <p:spPr>
          <a:xfrm flipV="1">
            <a:off x="7646616" y="6103241"/>
            <a:ext cx="1221811" cy="1767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Left Brace 197">
            <a:extLst>
              <a:ext uri="{FF2B5EF4-FFF2-40B4-BE49-F238E27FC236}">
                <a16:creationId xmlns:a16="http://schemas.microsoft.com/office/drawing/2014/main" id="{477007D2-4FAF-1D44-BE5E-A24B9A72D8D5}"/>
              </a:ext>
            </a:extLst>
          </p:cNvPr>
          <p:cNvSpPr/>
          <p:nvPr/>
        </p:nvSpPr>
        <p:spPr>
          <a:xfrm>
            <a:off x="775049" y="3156559"/>
            <a:ext cx="513567" cy="1254996"/>
          </a:xfrm>
          <a:prstGeom prst="leftBrace">
            <a:avLst>
              <a:gd name="adj1" fmla="val 57114"/>
              <a:gd name="adj2" fmla="val 50000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Left Brace 198">
            <a:extLst>
              <a:ext uri="{FF2B5EF4-FFF2-40B4-BE49-F238E27FC236}">
                <a16:creationId xmlns:a16="http://schemas.microsoft.com/office/drawing/2014/main" id="{58607894-94AB-F44D-98AC-1AC3F77A85C6}"/>
              </a:ext>
            </a:extLst>
          </p:cNvPr>
          <p:cNvSpPr/>
          <p:nvPr/>
        </p:nvSpPr>
        <p:spPr>
          <a:xfrm rot="10800000">
            <a:off x="11496280" y="1573506"/>
            <a:ext cx="513567" cy="1254996"/>
          </a:xfrm>
          <a:prstGeom prst="leftBrace">
            <a:avLst>
              <a:gd name="adj1" fmla="val 57114"/>
              <a:gd name="adj2" fmla="val 50000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94005-A940-5C46-8DFA-91D8EB6E7A99}"/>
              </a:ext>
            </a:extLst>
          </p:cNvPr>
          <p:cNvSpPr txBox="1"/>
          <p:nvPr/>
        </p:nvSpPr>
        <p:spPr>
          <a:xfrm rot="16200000">
            <a:off x="-1894705" y="3237114"/>
            <a:ext cx="478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At most n-1 existing demands</a:t>
            </a:r>
          </a:p>
        </p:txBody>
      </p:sp>
    </p:spTree>
    <p:extLst>
      <p:ext uri="{BB962C8B-B14F-4D97-AF65-F5344CB8AC3E}">
        <p14:creationId xmlns:p14="http://schemas.microsoft.com/office/powerpoint/2010/main" val="1206202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1B1A-2673-8247-A1EC-262386D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Surprising result about Clos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D5F3-3DBE-F74B-A562-17AE43A1D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>
                <a:solidFill>
                  <a:srgbClr val="C00000"/>
                </a:solidFill>
              </a:rPr>
              <a:t>m &gt;= n</a:t>
            </a:r>
            <a:r>
              <a:rPr lang="en-US" dirty="0"/>
              <a:t>, then the Clos network is </a:t>
            </a:r>
            <a:r>
              <a:rPr lang="en-US" dirty="0">
                <a:solidFill>
                  <a:srgbClr val="C00000"/>
                </a:solidFill>
              </a:rPr>
              <a:t>rearrangeably nonblocking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That is, any new demand between any pair of free (input, output) ports can be satisfied by </a:t>
            </a:r>
            <a:r>
              <a:rPr lang="en-US" dirty="0">
                <a:solidFill>
                  <a:srgbClr val="C00000"/>
                </a:solidFill>
              </a:rPr>
              <a:t>suitably re-routing existing demands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is easy to see that m &gt;= n is necessary</a:t>
            </a:r>
          </a:p>
          <a:p>
            <a:pPr lvl="1"/>
            <a:r>
              <a:rPr lang="en-US" dirty="0"/>
              <a:t>The surprising part is that </a:t>
            </a:r>
            <a:r>
              <a:rPr lang="en-US" dirty="0">
                <a:solidFill>
                  <a:srgbClr val="C00000"/>
                </a:solidFill>
              </a:rPr>
              <a:t>m &gt;= n is sufficient</a:t>
            </a:r>
          </a:p>
        </p:txBody>
      </p:sp>
    </p:spTree>
    <p:extLst>
      <p:ext uri="{BB962C8B-B14F-4D97-AF65-F5344CB8AC3E}">
        <p14:creationId xmlns:p14="http://schemas.microsoft.com/office/powerpoint/2010/main" val="397893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67BA-1600-4446-A00D-2E942556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82" y="177246"/>
            <a:ext cx="10873636" cy="1325563"/>
          </a:xfrm>
        </p:spPr>
        <p:txBody>
          <a:bodyPr/>
          <a:lstStyle/>
          <a:p>
            <a:r>
              <a:rPr lang="en-US" dirty="0"/>
              <a:t>Rearrangeably nonblocking Clos built with </a:t>
            </a:r>
            <a:r>
              <a:rPr lang="en-US" dirty="0">
                <a:solidFill>
                  <a:srgbClr val="C00000"/>
                </a:solidFill>
              </a:rPr>
              <a:t>identical</a:t>
            </a:r>
            <a:r>
              <a:rPr lang="en-US" dirty="0"/>
              <a:t> switches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B7D645-582B-E447-BA48-DB195E253A8B}"/>
              </a:ext>
            </a:extLst>
          </p:cNvPr>
          <p:cNvSpPr txBox="1"/>
          <p:nvPr/>
        </p:nvSpPr>
        <p:spPr>
          <a:xfrm>
            <a:off x="3432131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41F851-9BB9-9D43-A7B6-DF60ABBA08EE}"/>
              </a:ext>
            </a:extLst>
          </p:cNvPr>
          <p:cNvGrpSpPr/>
          <p:nvPr/>
        </p:nvGrpSpPr>
        <p:grpSpPr>
          <a:xfrm>
            <a:off x="1344460" y="1499666"/>
            <a:ext cx="2478066" cy="1390715"/>
            <a:chOff x="1344460" y="1837868"/>
            <a:chExt cx="2478066" cy="13907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9585C-69BD-304F-B11F-0B145152124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CAEAAC-CA6D-4B49-BDB7-4E977B38B053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869A20-3998-8648-9E12-703C3D142765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95112A-7336-5649-83F1-6751C60E4D61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56940A-D000-3442-B03A-F9DAF274BFB8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7A674-B57F-DD40-A5EB-D363D2288B4B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6FC042-54A7-094D-95AD-199CAAFDE2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9236AB-43B0-3A4A-A2F3-8BFECF1DA234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C37641-F161-BE42-BBFD-F26E7A5297E1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5733DC-2ED0-3B4E-93F1-126EAE5BB61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ED88B9-8B96-9D4B-A487-058A4C27B6D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1172ECD-A6E8-0C4F-9075-F1C4719DC907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1F76A-75C7-D744-8F99-25F4E743B1FB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FF3BAE-84A4-1A4B-8E3B-F9FD1917FEA8}"/>
              </a:ext>
            </a:extLst>
          </p:cNvPr>
          <p:cNvGrpSpPr/>
          <p:nvPr/>
        </p:nvGrpSpPr>
        <p:grpSpPr>
          <a:xfrm>
            <a:off x="1356986" y="3066071"/>
            <a:ext cx="2478066" cy="1390715"/>
            <a:chOff x="1344460" y="1837868"/>
            <a:chExt cx="2478066" cy="13907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DE3057-DD80-0041-B29B-571F632D0354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451D0F-49AC-CC4B-A220-C2200E25EAD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48C152-7209-9544-A4A8-6B453692FFD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9F9D2B-0936-AD42-A243-40075152CE56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80F30-34CA-5E40-BB48-BD7D9B4601B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841199-7537-C14E-BE5E-742785704829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18F43D-DE98-4F4B-96D1-FD29F0BF6C0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FDEF9E-8383-4448-A53B-F6ACB6B6F1A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86DD4-563E-2A45-A9EA-99765214DF25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225A43-CA63-5246-9280-2974E07C7FF0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10AEC3-C7A6-7544-B4B4-8D732742545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C770FE-C932-2E40-A2AC-CFAF3A585E18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5D9178-E8CB-0149-8829-DB97E009E640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1FFBF-9F3E-8145-9375-213A9E34954F}"/>
              </a:ext>
            </a:extLst>
          </p:cNvPr>
          <p:cNvGrpSpPr/>
          <p:nvPr/>
        </p:nvGrpSpPr>
        <p:grpSpPr>
          <a:xfrm>
            <a:off x="1382038" y="4870468"/>
            <a:ext cx="2478066" cy="1390715"/>
            <a:chOff x="1344460" y="1837868"/>
            <a:chExt cx="2478066" cy="139071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41DFC9-7EE7-764A-BAAE-D76C3C9B9A9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9797BB-D88D-714F-BFA6-405B924837EC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01B621-FD4C-3E4E-92CB-6F495579E9F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B0F13C-77F9-D941-AE9F-A0914B4BB8DB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BF12D8-CDE3-174C-80A4-728386DC13CF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D6B74C-0340-6845-804B-677D1D23A311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7A7995B-0A9C-9448-A2EC-AA47FB8AE6A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D84FEC-6468-0142-AA44-F31016A93FD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745481-8792-8E4A-915D-4DFE4E577FD6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85FB45-2B3B-754C-AE85-0D5D11E7908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86858C-C3DA-FA43-A2DA-285389C07560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E36FA43-D33A-2941-AE0E-3E1458C79712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15838-7944-384D-B294-3C115FAB6534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850B35E-0BA8-0C4B-9A9F-929AFF20FF1E}"/>
              </a:ext>
            </a:extLst>
          </p:cNvPr>
          <p:cNvSpPr txBox="1"/>
          <p:nvPr/>
        </p:nvSpPr>
        <p:spPr>
          <a:xfrm>
            <a:off x="2091847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B57804-F079-7345-BC9D-4D72BCBFB77B}"/>
              </a:ext>
            </a:extLst>
          </p:cNvPr>
          <p:cNvSpPr txBox="1"/>
          <p:nvPr/>
        </p:nvSpPr>
        <p:spPr>
          <a:xfrm>
            <a:off x="494778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 switches n X 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998199-1AED-4348-8A7A-EAE9D627D155}"/>
              </a:ext>
            </a:extLst>
          </p:cNvPr>
          <p:cNvSpPr txBox="1"/>
          <p:nvPr/>
        </p:nvSpPr>
        <p:spPr>
          <a:xfrm>
            <a:off x="10990545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837C99-70EF-554E-B4C3-027A9B0B9CDC}"/>
              </a:ext>
            </a:extLst>
          </p:cNvPr>
          <p:cNvGrpSpPr/>
          <p:nvPr/>
        </p:nvGrpSpPr>
        <p:grpSpPr>
          <a:xfrm>
            <a:off x="8902874" y="1499666"/>
            <a:ext cx="2478066" cy="1390715"/>
            <a:chOff x="1344460" y="1837868"/>
            <a:chExt cx="2478066" cy="139071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5D990-C00A-DB47-92D8-01EB19DC41E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5471E7-E10D-EA45-AB68-AD76DCA80C7A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BAAE3B-9F9A-1C47-8D6F-987FB658F7D9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B7357-B606-F64F-8E0D-A15B80AFA4B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2433ED-84C8-184C-9BFE-F54A51A6DE41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3BCEA8-0FAA-E049-8287-7FA96CB40898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8AAFBE-4AB6-B040-827F-0CA6F9F2F741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C10B64-AF2A-3143-BF1B-055D6981DDB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54EE51-652B-2B4C-81DD-6D6D17C4AE7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B2EA801-84F7-EC45-9914-580560C52D4B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BF80C3-197B-A64C-BB64-99A623961DB9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C593C-BFDF-3C4D-88E1-05383E45F989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0FC684-1752-AC45-B80E-548978B254E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05E63B-F03E-2C4B-86CB-488E8D1CC427}"/>
              </a:ext>
            </a:extLst>
          </p:cNvPr>
          <p:cNvGrpSpPr/>
          <p:nvPr/>
        </p:nvGrpSpPr>
        <p:grpSpPr>
          <a:xfrm>
            <a:off x="8915400" y="3066071"/>
            <a:ext cx="2478066" cy="1390715"/>
            <a:chOff x="1344460" y="1837868"/>
            <a:chExt cx="2478066" cy="13907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8517F8-F427-D141-AE05-946B8F78D04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BBA51C-4631-2543-8E7A-1345BF143505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096AEDF-4CC1-4F45-8BAF-493CF2581BEC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7560A9F-1577-244B-A97F-BD98F14E6FF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986F56-AF88-5B4C-86D8-65F400463DEC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94D161-0612-A046-975F-25784763E0C2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AD35CD2-6A16-E44B-B956-B5458958F59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101387-05F2-CF49-98DE-E6C865617CC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73072F-B614-EA42-83C8-A3A2757A253A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C84D90-C542-CA48-982A-AB6734313887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874D70-31E6-A941-99B7-E1EFBCCA6E66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343470-FA04-CF48-B281-6C243BFF7F33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A24B9C-4AA0-F643-8A40-105D5172677D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72E8A5-6083-CA44-B1BB-75C75E62CA84}"/>
              </a:ext>
            </a:extLst>
          </p:cNvPr>
          <p:cNvGrpSpPr/>
          <p:nvPr/>
        </p:nvGrpSpPr>
        <p:grpSpPr>
          <a:xfrm>
            <a:off x="8940452" y="4870468"/>
            <a:ext cx="2478066" cy="1390715"/>
            <a:chOff x="1344460" y="1837868"/>
            <a:chExt cx="2478066" cy="139071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05AE588-42A3-2640-B22D-A4332A5F0B8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B88F197-4A93-CD4E-8060-BC4BBAEC7541}"/>
                </a:ext>
              </a:extLst>
            </p:cNvPr>
            <p:cNvSpPr txBox="1"/>
            <p:nvPr/>
          </p:nvSpPr>
          <p:spPr>
            <a:xfrm>
              <a:off x="2079321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6851FE3-7A5A-B646-8A42-0AC470C3AB83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F1955BB-CDFA-A548-B6FE-165B5CEFE290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E8EC04-98A3-F44D-A63D-7EE1CF6330D3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77E9C01-9793-904A-B4A5-2D41B98053CF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AC171-6D76-7343-BD3F-92823E0E60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52F02B-6E8A-DC4A-B1A9-874D46BFC17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601D67-1982-664B-81B7-145167B7A8D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605A7A-7D67-2C4E-ACC5-FD3FC358B38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D13D91-0CCA-5D4C-A382-95726116B6C7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705725-AEE1-D64C-BD5E-9DEA5ABF911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7473EC0-D49C-8346-B80A-20DE64238FF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5800A09-1925-FE44-95B5-9D02514BEEEB}"/>
              </a:ext>
            </a:extLst>
          </p:cNvPr>
          <p:cNvSpPr txBox="1"/>
          <p:nvPr/>
        </p:nvSpPr>
        <p:spPr>
          <a:xfrm>
            <a:off x="9650261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BBB17D-6C7A-9544-9E2F-C94615202731}"/>
              </a:ext>
            </a:extLst>
          </p:cNvPr>
          <p:cNvSpPr txBox="1"/>
          <p:nvPr/>
        </p:nvSpPr>
        <p:spPr>
          <a:xfrm>
            <a:off x="8053192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 switches n X 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176FB5-46A8-6440-BE08-26096AD80C8F}"/>
              </a:ext>
            </a:extLst>
          </p:cNvPr>
          <p:cNvSpPr txBox="1"/>
          <p:nvPr/>
        </p:nvSpPr>
        <p:spPr>
          <a:xfrm>
            <a:off x="7161756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0FD1990-B94F-AB43-AE80-9573C0493BC5}"/>
              </a:ext>
            </a:extLst>
          </p:cNvPr>
          <p:cNvGrpSpPr/>
          <p:nvPr/>
        </p:nvGrpSpPr>
        <p:grpSpPr>
          <a:xfrm>
            <a:off x="5074085" y="1499666"/>
            <a:ext cx="2478066" cy="1390715"/>
            <a:chOff x="1344460" y="1837868"/>
            <a:chExt cx="2478066" cy="139071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489E550-4768-AC44-81D9-9AB584481B8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9D111E5-68B7-D547-9560-CBEA305E55AC}"/>
                </a:ext>
              </a:extLst>
            </p:cNvPr>
            <p:cNvSpPr txBox="1"/>
            <p:nvPr/>
          </p:nvSpPr>
          <p:spPr>
            <a:xfrm>
              <a:off x="2179529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B545F5A-48F9-F14C-A648-170E5C1DE198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9434B50-902C-9044-8CD1-06DB8563467C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F27DF6D-0215-CD4F-8598-1D14C36267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A50A099-A36E-454E-99C7-AC92F5AE068E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B711795-DF16-594D-AB2D-84CB3DD46E00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BE75968-9B36-DA49-A4AD-8545C0C1EB80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C665826-A226-FD48-B199-6847D2821997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280F953-2897-144E-A270-A7D4C9B2D4A9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8F3C29-4504-C94F-AEC2-2255DEBF3FA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FB540C2-BA00-3B46-987D-BA981D0C162C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657CA5-C43E-B24C-B269-5DC29211B738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74C89E7-A8F4-3E4B-B388-643755396E76}"/>
              </a:ext>
            </a:extLst>
          </p:cNvPr>
          <p:cNvGrpSpPr/>
          <p:nvPr/>
        </p:nvGrpSpPr>
        <p:grpSpPr>
          <a:xfrm>
            <a:off x="5086611" y="3066071"/>
            <a:ext cx="2478066" cy="1390715"/>
            <a:chOff x="1344460" y="1837868"/>
            <a:chExt cx="2478066" cy="1390715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188B577-FDDB-8E42-B5CB-7473DF00C658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86C4E71-FCB0-9C4E-94C0-6881831152AA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8604911-E935-9845-8BC8-707C5275C63F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17F5D3D-79E6-6E4F-AFCA-40DC19AD1F7D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7E77086-924B-E54B-9A37-17E46D649D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86E1C2-3B70-FE41-A7A8-6CEFC5F4E36C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082CAC-8F53-3243-9E81-50A8A8711052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C4D96E-3169-244D-B27B-48415B7775AC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0D8DB50-59EB-614F-A310-B9A682DB3284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EA6CFF-5291-914E-9FE6-6E125E0F856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B0C88A3-14EF-4A44-B361-4C07073CC4D3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0BFF5D8-1956-6A4B-B826-CC6A132FCFA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3DAB8-787C-AE4C-BEE0-DD55CB350177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AF52C37-921B-BF4F-981B-BC6751A3DB40}"/>
              </a:ext>
            </a:extLst>
          </p:cNvPr>
          <p:cNvGrpSpPr/>
          <p:nvPr/>
        </p:nvGrpSpPr>
        <p:grpSpPr>
          <a:xfrm>
            <a:off x="5111663" y="4870468"/>
            <a:ext cx="2478066" cy="1390715"/>
            <a:chOff x="1344460" y="1837868"/>
            <a:chExt cx="2478066" cy="1390715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16B7357-99D6-254B-8A19-506A05B5A750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27C0089-9695-B34D-AE83-1AC43E365341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91555B2-C64E-724D-AF9C-44377E8F80ED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4DA9B3-9991-8544-AFB4-CB575EFA214E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3BEA205-EFF0-9E41-8DB7-BB3A0DFCC04A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D21C097-29B3-B447-AF28-B7350F5C4824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31A79C9-F6F6-004C-86A8-69E9EFE2C8BD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9231B1C4-BC93-2846-8AD8-C9C0E3EF4A53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34517A4-BF75-AA4C-B59F-F19F379E7170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1496AE-D90E-2B4E-B842-D8DF377D7B0A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982027C-FC43-6145-AE7C-7DEC08C5BBC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56BBC6B-F0B4-F54E-8A5F-AF6607C7CFCA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9C4B5D2-FF1F-994A-BBA5-C15EB049828F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1D7AE370-E401-574D-A6BC-2880193F812D}"/>
              </a:ext>
            </a:extLst>
          </p:cNvPr>
          <p:cNvSpPr txBox="1"/>
          <p:nvPr/>
        </p:nvSpPr>
        <p:spPr>
          <a:xfrm>
            <a:off x="5821472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15E0078-AA86-8E45-8CE3-C35603D6E87E}"/>
              </a:ext>
            </a:extLst>
          </p:cNvPr>
          <p:cNvSpPr txBox="1"/>
          <p:nvPr/>
        </p:nvSpPr>
        <p:spPr>
          <a:xfrm>
            <a:off x="4224403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 switches n X 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F4E55-DA7F-544C-B957-8A5E8A809C42}"/>
              </a:ext>
            </a:extLst>
          </p:cNvPr>
          <p:cNvCxnSpPr/>
          <p:nvPr/>
        </p:nvCxnSpPr>
        <p:spPr>
          <a:xfrm>
            <a:off x="3908120" y="1682318"/>
            <a:ext cx="1121080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759DC8E-30A0-914C-9FFA-3BAA12EBD712}"/>
              </a:ext>
            </a:extLst>
          </p:cNvPr>
          <p:cNvCxnSpPr>
            <a:cxnSpLocks/>
          </p:cNvCxnSpPr>
          <p:nvPr/>
        </p:nvCxnSpPr>
        <p:spPr>
          <a:xfrm>
            <a:off x="3908120" y="1884822"/>
            <a:ext cx="1165965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15965F5-FCBA-7A43-9B29-DE37214A4EEF}"/>
              </a:ext>
            </a:extLst>
          </p:cNvPr>
          <p:cNvCxnSpPr>
            <a:cxnSpLocks/>
          </p:cNvCxnSpPr>
          <p:nvPr/>
        </p:nvCxnSpPr>
        <p:spPr>
          <a:xfrm>
            <a:off x="3874719" y="2764726"/>
            <a:ext cx="1199366" cy="217871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6A7522D-BBFF-964F-A399-8472C36EC5DF}"/>
              </a:ext>
            </a:extLst>
          </p:cNvPr>
          <p:cNvCxnSpPr>
            <a:cxnSpLocks/>
          </p:cNvCxnSpPr>
          <p:nvPr/>
        </p:nvCxnSpPr>
        <p:spPr>
          <a:xfrm flipV="1">
            <a:off x="3908120" y="1884822"/>
            <a:ext cx="1165965" cy="13903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06D1FF7-3B8D-E14E-BD7B-531D2D1D1FAA}"/>
              </a:ext>
            </a:extLst>
          </p:cNvPr>
          <p:cNvCxnSpPr>
            <a:cxnSpLocks/>
          </p:cNvCxnSpPr>
          <p:nvPr/>
        </p:nvCxnSpPr>
        <p:spPr>
          <a:xfrm flipV="1">
            <a:off x="3908120" y="3429000"/>
            <a:ext cx="1121080" cy="3894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C2973C0-56FF-5648-BEF1-4C090F5B2890}"/>
              </a:ext>
            </a:extLst>
          </p:cNvPr>
          <p:cNvCxnSpPr>
            <a:cxnSpLocks/>
          </p:cNvCxnSpPr>
          <p:nvPr/>
        </p:nvCxnSpPr>
        <p:spPr>
          <a:xfrm>
            <a:off x="3861147" y="4299914"/>
            <a:ext cx="1212938" cy="94630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CB9BF00-9D38-C44D-A059-A7228E79323E}"/>
              </a:ext>
            </a:extLst>
          </p:cNvPr>
          <p:cNvCxnSpPr>
            <a:cxnSpLocks/>
          </p:cNvCxnSpPr>
          <p:nvPr/>
        </p:nvCxnSpPr>
        <p:spPr>
          <a:xfrm>
            <a:off x="3897159" y="6103241"/>
            <a:ext cx="1144567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01FAE76-0D2C-C94D-B7D3-4EB3787C57B2}"/>
              </a:ext>
            </a:extLst>
          </p:cNvPr>
          <p:cNvCxnSpPr>
            <a:cxnSpLocks/>
          </p:cNvCxnSpPr>
          <p:nvPr/>
        </p:nvCxnSpPr>
        <p:spPr>
          <a:xfrm>
            <a:off x="7590772" y="1682318"/>
            <a:ext cx="1277655" cy="837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2FD45C7-5ED2-CB42-A87A-49DE727F0F03}"/>
              </a:ext>
            </a:extLst>
          </p:cNvPr>
          <p:cNvCxnSpPr>
            <a:cxnSpLocks/>
          </p:cNvCxnSpPr>
          <p:nvPr/>
        </p:nvCxnSpPr>
        <p:spPr>
          <a:xfrm>
            <a:off x="7646616" y="1884822"/>
            <a:ext cx="1221811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AA7844A-0237-794B-A5D1-A07335E6EFF4}"/>
              </a:ext>
            </a:extLst>
          </p:cNvPr>
          <p:cNvCxnSpPr>
            <a:cxnSpLocks/>
          </p:cNvCxnSpPr>
          <p:nvPr/>
        </p:nvCxnSpPr>
        <p:spPr>
          <a:xfrm>
            <a:off x="7601731" y="2745552"/>
            <a:ext cx="1354379" cy="2306214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EC88E74-11E0-2D4E-8F5B-5FBD88520977}"/>
              </a:ext>
            </a:extLst>
          </p:cNvPr>
          <p:cNvCxnSpPr>
            <a:cxnSpLocks/>
          </p:cNvCxnSpPr>
          <p:nvPr/>
        </p:nvCxnSpPr>
        <p:spPr>
          <a:xfrm flipV="1">
            <a:off x="7646616" y="1872528"/>
            <a:ext cx="1221811" cy="140303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88D8597-ADFA-B040-8593-E08F7F15B223}"/>
              </a:ext>
            </a:extLst>
          </p:cNvPr>
          <p:cNvCxnSpPr>
            <a:cxnSpLocks/>
          </p:cNvCxnSpPr>
          <p:nvPr/>
        </p:nvCxnSpPr>
        <p:spPr>
          <a:xfrm flipV="1">
            <a:off x="7646616" y="3436526"/>
            <a:ext cx="1221811" cy="3176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B60A0B7-6DBC-FD48-A4E9-099014365472}"/>
              </a:ext>
            </a:extLst>
          </p:cNvPr>
          <p:cNvCxnSpPr>
            <a:cxnSpLocks/>
          </p:cNvCxnSpPr>
          <p:nvPr/>
        </p:nvCxnSpPr>
        <p:spPr>
          <a:xfrm>
            <a:off x="7599643" y="4300260"/>
            <a:ext cx="1268784" cy="93480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75B2F4-ED19-364E-95D7-93A40516445C}"/>
              </a:ext>
            </a:extLst>
          </p:cNvPr>
          <p:cNvCxnSpPr>
            <a:cxnSpLocks/>
          </p:cNvCxnSpPr>
          <p:nvPr/>
        </p:nvCxnSpPr>
        <p:spPr>
          <a:xfrm flipV="1">
            <a:off x="7646616" y="6103241"/>
            <a:ext cx="1221811" cy="1767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63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65" b="-3372"/>
          <a:stretch/>
        </p:blipFill>
        <p:spPr>
          <a:xfrm>
            <a:off x="1524000" y="3416046"/>
            <a:ext cx="4597430" cy="3574035"/>
          </a:xfrm>
          <a:prstGeom prst="rect">
            <a:avLst/>
          </a:prstGeom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5108" y="122239"/>
            <a:ext cx="9489420" cy="63660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Centers with 100,000+ Servers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5513" y="1084671"/>
            <a:ext cx="108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Microsoft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11241"/>
            <a:ext cx="3180522" cy="2912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330" y="911242"/>
            <a:ext cx="5109670" cy="2912394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1524000" y="6372068"/>
            <a:ext cx="107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Google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2621" r="9004"/>
          <a:stretch/>
        </p:blipFill>
        <p:spPr>
          <a:xfrm>
            <a:off x="6089729" y="3813476"/>
            <a:ext cx="4584891" cy="3054685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9177126" y="6372068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Facebook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703" y="911241"/>
            <a:ext cx="6303756" cy="29022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77127" y="3273268"/>
            <a:ext cx="139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3056093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6C2FDC-B7A2-014A-90AA-813289D9B9DE}"/>
              </a:ext>
            </a:extLst>
          </p:cNvPr>
          <p:cNvSpPr txBox="1"/>
          <p:nvPr/>
        </p:nvSpPr>
        <p:spPr>
          <a:xfrm>
            <a:off x="676405" y="1853852"/>
            <a:ext cx="105594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Modern data center network topologies are just folded Clos topologies.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13A03-A519-D077-EBAC-7C20CFFA8F17}"/>
              </a:ext>
            </a:extLst>
          </p:cNvPr>
          <p:cNvSpPr txBox="1"/>
          <p:nvPr/>
        </p:nvSpPr>
        <p:spPr>
          <a:xfrm>
            <a:off x="1567543" y="5308270"/>
            <a:ext cx="851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VL2: a scalable and flexible data center network (sigcomm’09)</a:t>
            </a:r>
          </a:p>
        </p:txBody>
      </p:sp>
    </p:spTree>
    <p:extLst>
      <p:ext uri="{BB962C8B-B14F-4D97-AF65-F5344CB8AC3E}">
        <p14:creationId xmlns:p14="http://schemas.microsoft.com/office/powerpoint/2010/main" val="26085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8151-ADA7-894E-B835-C1F021B2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one design a Clos DCN?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40BCC-F5BB-F04E-BE50-53412A3D2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Switches are usually n X n with </a:t>
            </a:r>
            <a:r>
              <a:rPr lang="en-US" dirty="0">
                <a:solidFill>
                  <a:srgbClr val="C00000"/>
                </a:solidFill>
              </a:rPr>
              <a:t>full-duplex links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Fold </a:t>
            </a:r>
            <a:r>
              <a:rPr lang="en-US" dirty="0">
                <a:sym typeface="Wingdings" pitchFamily="2" charset="2"/>
              </a:rPr>
              <a:t>the 3-stage Clos into 2-stages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Share physical resources between ingress and egress stages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Share ports and links across the two “sides” of the middle stage</a:t>
            </a:r>
          </a:p>
          <a:p>
            <a:pPr lvl="1"/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3961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8B7D645-582B-E447-BA48-DB195E253A8B}"/>
              </a:ext>
            </a:extLst>
          </p:cNvPr>
          <p:cNvSpPr txBox="1"/>
          <p:nvPr/>
        </p:nvSpPr>
        <p:spPr>
          <a:xfrm>
            <a:off x="3432131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41F851-9BB9-9D43-A7B6-DF60ABBA08EE}"/>
              </a:ext>
            </a:extLst>
          </p:cNvPr>
          <p:cNvGrpSpPr/>
          <p:nvPr/>
        </p:nvGrpSpPr>
        <p:grpSpPr>
          <a:xfrm>
            <a:off x="1344460" y="1499666"/>
            <a:ext cx="2478066" cy="1390715"/>
            <a:chOff x="1344460" y="1837868"/>
            <a:chExt cx="2478066" cy="13907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9585C-69BD-304F-B11F-0B145152124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CAEAAC-CA6D-4B49-BDB7-4E977B38B053}"/>
                </a:ext>
              </a:extLst>
            </p:cNvPr>
            <p:cNvSpPr txBox="1"/>
            <p:nvPr/>
          </p:nvSpPr>
          <p:spPr>
            <a:xfrm>
              <a:off x="1873685" y="2302392"/>
              <a:ext cx="1433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869A20-3998-8648-9E12-703C3D142765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95112A-7336-5649-83F1-6751C60E4D61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56940A-D000-3442-B03A-F9DAF274BFB8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7A674-B57F-DD40-A5EB-D363D2288B4B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6FC042-54A7-094D-95AD-199CAAFDE2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9236AB-43B0-3A4A-A2F3-8BFECF1DA234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C37641-F161-BE42-BBFD-F26E7A5297E1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5733DC-2ED0-3B4E-93F1-126EAE5BB61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ED88B9-8B96-9D4B-A487-058A4C27B6D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1172ECD-A6E8-0C4F-9075-F1C4719DC907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1F76A-75C7-D744-8F99-25F4E743B1FB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FF3BAE-84A4-1A4B-8E3B-F9FD1917FEA8}"/>
              </a:ext>
            </a:extLst>
          </p:cNvPr>
          <p:cNvGrpSpPr/>
          <p:nvPr/>
        </p:nvGrpSpPr>
        <p:grpSpPr>
          <a:xfrm>
            <a:off x="1356986" y="3066071"/>
            <a:ext cx="2478066" cy="1390715"/>
            <a:chOff x="1344460" y="1837868"/>
            <a:chExt cx="2478066" cy="13907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DE3057-DD80-0041-B29B-571F632D0354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451D0F-49AC-CC4B-A220-C2200E25EADC}"/>
                </a:ext>
              </a:extLst>
            </p:cNvPr>
            <p:cNvSpPr txBox="1"/>
            <p:nvPr/>
          </p:nvSpPr>
          <p:spPr>
            <a:xfrm>
              <a:off x="1904743" y="2291869"/>
              <a:ext cx="147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48C152-7209-9544-A4A8-6B453692FFD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9F9D2B-0936-AD42-A243-40075152CE56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80F30-34CA-5E40-BB48-BD7D9B4601B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841199-7537-C14E-BE5E-742785704829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18F43D-DE98-4F4B-96D1-FD29F0BF6C0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FDEF9E-8383-4448-A53B-F6ACB6B6F1A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86DD4-563E-2A45-A9EA-99765214DF25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225A43-CA63-5246-9280-2974E07C7FF0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10AEC3-C7A6-7544-B4B4-8D7327425455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C770FE-C932-2E40-A2AC-CFAF3A585E18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5D9178-E8CB-0149-8829-DB97E009E640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1FFBF-9F3E-8145-9375-213A9E34954F}"/>
              </a:ext>
            </a:extLst>
          </p:cNvPr>
          <p:cNvGrpSpPr/>
          <p:nvPr/>
        </p:nvGrpSpPr>
        <p:grpSpPr>
          <a:xfrm>
            <a:off x="1382038" y="4870468"/>
            <a:ext cx="2478066" cy="1390715"/>
            <a:chOff x="1344460" y="1837868"/>
            <a:chExt cx="2478066" cy="139071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41DFC9-7EE7-764A-BAAE-D76C3C9B9A9C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9797BB-D88D-714F-BFA6-405B924837EC}"/>
                </a:ext>
              </a:extLst>
            </p:cNvPr>
            <p:cNvSpPr txBox="1"/>
            <p:nvPr/>
          </p:nvSpPr>
          <p:spPr>
            <a:xfrm>
              <a:off x="1853853" y="2302392"/>
              <a:ext cx="1453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01B621-FD4C-3E4E-92CB-6F495579E9F4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B0F13C-77F9-D941-AE9F-A0914B4BB8DB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BF12D8-CDE3-174C-80A4-728386DC13CF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D6B74C-0340-6845-804B-677D1D23A311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7A7995B-0A9C-9448-A2EC-AA47FB8AE6A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D84FEC-6468-0142-AA44-F31016A93FD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745481-8792-8E4A-915D-4DFE4E577FD6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85FB45-2B3B-754C-AE85-0D5D11E7908C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86858C-C3DA-FA43-A2DA-285389C07560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E36FA43-D33A-2941-AE0E-3E1458C79712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15838-7944-384D-B294-3C115FAB6534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850B35E-0BA8-0C4B-9A9F-929AFF20FF1E}"/>
              </a:ext>
            </a:extLst>
          </p:cNvPr>
          <p:cNvSpPr txBox="1"/>
          <p:nvPr/>
        </p:nvSpPr>
        <p:spPr>
          <a:xfrm>
            <a:off x="2091847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B57804-F079-7345-BC9D-4D72BCBFB77B}"/>
              </a:ext>
            </a:extLst>
          </p:cNvPr>
          <p:cNvSpPr txBox="1"/>
          <p:nvPr/>
        </p:nvSpPr>
        <p:spPr>
          <a:xfrm>
            <a:off x="494778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 X n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full duplex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998199-1AED-4348-8A7A-EAE9D627D155}"/>
              </a:ext>
            </a:extLst>
          </p:cNvPr>
          <p:cNvSpPr txBox="1"/>
          <p:nvPr/>
        </p:nvSpPr>
        <p:spPr>
          <a:xfrm>
            <a:off x="10990545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837C99-70EF-554E-B4C3-027A9B0B9CDC}"/>
              </a:ext>
            </a:extLst>
          </p:cNvPr>
          <p:cNvGrpSpPr/>
          <p:nvPr/>
        </p:nvGrpSpPr>
        <p:grpSpPr>
          <a:xfrm>
            <a:off x="8902874" y="1499666"/>
            <a:ext cx="2478066" cy="1390715"/>
            <a:chOff x="1344460" y="1837868"/>
            <a:chExt cx="2478066" cy="139071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5D990-C00A-DB47-92D8-01EB19DC41E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5471E7-E10D-EA45-AB68-AD76DCA80C7A}"/>
                </a:ext>
              </a:extLst>
            </p:cNvPr>
            <p:cNvSpPr txBox="1"/>
            <p:nvPr/>
          </p:nvSpPr>
          <p:spPr>
            <a:xfrm>
              <a:off x="1882557" y="2302392"/>
              <a:ext cx="1424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BAAE3B-9F9A-1C47-8D6F-987FB658F7D9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B7357-B606-F64F-8E0D-A15B80AFA4B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2433ED-84C8-184C-9BFE-F54A51A6DE41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3BCEA8-0FAA-E049-8287-7FA96CB40898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8AAFBE-4AB6-B040-827F-0CA6F9F2F741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C10B64-AF2A-3143-BF1B-055D6981DDB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54EE51-652B-2B4C-81DD-6D6D17C4AE7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B2EA801-84F7-EC45-9914-580560C52D4B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BF80C3-197B-A64C-BB64-99A623961DB9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C593C-BFDF-3C4D-88E1-05383E45F989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0FC684-1752-AC45-B80E-548978B254E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05E63B-F03E-2C4B-86CB-488E8D1CC427}"/>
              </a:ext>
            </a:extLst>
          </p:cNvPr>
          <p:cNvGrpSpPr/>
          <p:nvPr/>
        </p:nvGrpSpPr>
        <p:grpSpPr>
          <a:xfrm>
            <a:off x="8915400" y="3066071"/>
            <a:ext cx="2478066" cy="1390715"/>
            <a:chOff x="1344460" y="1837868"/>
            <a:chExt cx="2478066" cy="13907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8517F8-F427-D141-AE05-946B8F78D04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BBA51C-4631-2543-8E7A-1345BF143505}"/>
                </a:ext>
              </a:extLst>
            </p:cNvPr>
            <p:cNvSpPr txBox="1"/>
            <p:nvPr/>
          </p:nvSpPr>
          <p:spPr>
            <a:xfrm>
              <a:off x="1882555" y="2302392"/>
              <a:ext cx="1424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096AEDF-4CC1-4F45-8BAF-493CF2581BEC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7560A9F-1577-244B-A97F-BD98F14E6FF7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986F56-AF88-5B4C-86D8-65F400463DEC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94D161-0612-A046-975F-25784763E0C2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AD35CD2-6A16-E44B-B956-B5458958F594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101387-05F2-CF49-98DE-E6C865617CC2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73072F-B614-EA42-83C8-A3A2757A253A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C84D90-C542-CA48-982A-AB6734313887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874D70-31E6-A941-99B7-E1EFBCCA6E66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343470-FA04-CF48-B281-6C243BFF7F33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A24B9C-4AA0-F643-8A40-105D5172677D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72E8A5-6083-CA44-B1BB-75C75E62CA84}"/>
              </a:ext>
            </a:extLst>
          </p:cNvPr>
          <p:cNvGrpSpPr/>
          <p:nvPr/>
        </p:nvGrpSpPr>
        <p:grpSpPr>
          <a:xfrm>
            <a:off x="8940452" y="4870468"/>
            <a:ext cx="2478066" cy="1390715"/>
            <a:chOff x="1344460" y="1837868"/>
            <a:chExt cx="2478066" cy="139071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05AE588-42A3-2640-B22D-A4332A5F0B83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B88F197-4A93-CD4E-8060-BC4BBAEC7541}"/>
                </a:ext>
              </a:extLst>
            </p:cNvPr>
            <p:cNvSpPr txBox="1"/>
            <p:nvPr/>
          </p:nvSpPr>
          <p:spPr>
            <a:xfrm>
              <a:off x="1873685" y="2302392"/>
              <a:ext cx="1433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n/2 X n/2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6851FE3-7A5A-B646-8A42-0AC470C3AB83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F1955BB-CDFA-A548-B6FE-165B5CEFE290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E8EC04-98A3-F44D-A63D-7EE1CF6330D3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77E9C01-9793-904A-B4A5-2D41B98053CF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AC171-6D76-7343-BD3F-92823E0E609A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52F02B-6E8A-DC4A-B1A9-874D46BFC17B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601D67-1982-664B-81B7-145167B7A8D9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605A7A-7D67-2C4E-ACC5-FD3FC358B38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D13D91-0CCA-5D4C-A382-95726116B6C7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705725-AEE1-D64C-BD5E-9DEA5ABF911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7473EC0-D49C-8346-B80A-20DE64238FF5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5800A09-1925-FE44-95B5-9D02514BEEEB}"/>
              </a:ext>
            </a:extLst>
          </p:cNvPr>
          <p:cNvSpPr txBox="1"/>
          <p:nvPr/>
        </p:nvSpPr>
        <p:spPr>
          <a:xfrm>
            <a:off x="9650261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BBB17D-6C7A-9544-9E2F-C94615202731}"/>
              </a:ext>
            </a:extLst>
          </p:cNvPr>
          <p:cNvSpPr txBox="1"/>
          <p:nvPr/>
        </p:nvSpPr>
        <p:spPr>
          <a:xfrm>
            <a:off x="8053192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 X n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full duplex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176FB5-46A8-6440-BE08-26096AD80C8F}"/>
              </a:ext>
            </a:extLst>
          </p:cNvPr>
          <p:cNvSpPr txBox="1"/>
          <p:nvPr/>
        </p:nvSpPr>
        <p:spPr>
          <a:xfrm>
            <a:off x="7161756" y="2541920"/>
            <a:ext cx="98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…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0FD1990-B94F-AB43-AE80-9573C0493BC5}"/>
              </a:ext>
            </a:extLst>
          </p:cNvPr>
          <p:cNvGrpSpPr/>
          <p:nvPr/>
        </p:nvGrpSpPr>
        <p:grpSpPr>
          <a:xfrm>
            <a:off x="5074085" y="1499666"/>
            <a:ext cx="2478066" cy="1390715"/>
            <a:chOff x="1344460" y="1837868"/>
            <a:chExt cx="2478066" cy="139071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489E550-4768-AC44-81D9-9AB584481B85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9D111E5-68B7-D547-9560-CBEA305E55AC}"/>
                </a:ext>
              </a:extLst>
            </p:cNvPr>
            <p:cNvSpPr txBox="1"/>
            <p:nvPr/>
          </p:nvSpPr>
          <p:spPr>
            <a:xfrm>
              <a:off x="2179529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B545F5A-48F9-F14C-A648-170E5C1DE198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9434B50-902C-9044-8CD1-06DB8563467C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F27DF6D-0215-CD4F-8598-1D14C36267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A50A099-A36E-454E-99C7-AC92F5AE068E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B711795-DF16-594D-AB2D-84CB3DD46E00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BE75968-9B36-DA49-A4AD-8545C0C1EB80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C665826-A226-FD48-B199-6847D2821997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280F953-2897-144E-A270-A7D4C9B2D4A9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8F3C29-4504-C94F-AEC2-2255DEBF3FA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FB540C2-BA00-3B46-987D-BA981D0C162C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657CA5-C43E-B24C-B269-5DC29211B738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74C89E7-A8F4-3E4B-B388-643755396E76}"/>
              </a:ext>
            </a:extLst>
          </p:cNvPr>
          <p:cNvGrpSpPr/>
          <p:nvPr/>
        </p:nvGrpSpPr>
        <p:grpSpPr>
          <a:xfrm>
            <a:off x="5086611" y="3066071"/>
            <a:ext cx="2478066" cy="1390715"/>
            <a:chOff x="1344460" y="1837868"/>
            <a:chExt cx="2478066" cy="1390715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188B577-FDDB-8E42-B5CB-7473DF00C658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86C4E71-FCB0-9C4E-94C0-6881831152AA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8604911-E935-9845-8BC8-707C5275C63F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17F5D3D-79E6-6E4F-AFCA-40DC19AD1F7D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7E77086-924B-E54B-9A37-17E46D649DE7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86E1C2-3B70-FE41-A7A8-6CEFC5F4E36C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082CAC-8F53-3243-9E81-50A8A8711052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C4D96E-3169-244D-B27B-48415B7775AC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0D8DB50-59EB-614F-A310-B9A682DB3284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EA6CFF-5291-914E-9FE6-6E125E0F8561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B0C88A3-14EF-4A44-B361-4C07073CC4D3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0BFF5D8-1956-6A4B-B826-CC6A132FCFA5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3DAB8-787C-AE4C-BEE0-DD55CB350177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AF52C37-921B-BF4F-981B-BC6751A3DB40}"/>
              </a:ext>
            </a:extLst>
          </p:cNvPr>
          <p:cNvGrpSpPr/>
          <p:nvPr/>
        </p:nvGrpSpPr>
        <p:grpSpPr>
          <a:xfrm>
            <a:off x="5111663" y="4870468"/>
            <a:ext cx="2478066" cy="1390715"/>
            <a:chOff x="1344460" y="1837868"/>
            <a:chExt cx="2478066" cy="1390715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16B7357-99D6-254B-8A19-506A05B5A750}"/>
                </a:ext>
              </a:extLst>
            </p:cNvPr>
            <p:cNvSpPr/>
            <p:nvPr/>
          </p:nvSpPr>
          <p:spPr>
            <a:xfrm>
              <a:off x="1766169" y="1837868"/>
              <a:ext cx="1665962" cy="139071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27C0089-9695-B34D-AE83-1AC43E365341}"/>
                </a:ext>
              </a:extLst>
            </p:cNvPr>
            <p:cNvSpPr txBox="1"/>
            <p:nvPr/>
          </p:nvSpPr>
          <p:spPr>
            <a:xfrm>
              <a:off x="2154477" y="2302392"/>
              <a:ext cx="1227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n X n</a:t>
              </a: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91555B2-C64E-724D-AF9C-44377E8F80ED}"/>
                </a:ext>
              </a:extLst>
            </p:cNvPr>
            <p:cNvCxnSpPr/>
            <p:nvPr/>
          </p:nvCxnSpPr>
          <p:spPr>
            <a:xfrm>
              <a:off x="3457183" y="2029216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4DA9B3-9991-8544-AFB4-CB575EFA214E}"/>
                </a:ext>
              </a:extLst>
            </p:cNvPr>
            <p:cNvCxnSpPr/>
            <p:nvPr/>
          </p:nvCxnSpPr>
          <p:spPr>
            <a:xfrm>
              <a:off x="3471797" y="22317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3BEA205-EFF0-9E41-8DB7-BB3A0DFCC04A}"/>
                </a:ext>
              </a:extLst>
            </p:cNvPr>
            <p:cNvCxnSpPr/>
            <p:nvPr/>
          </p:nvCxnSpPr>
          <p:spPr>
            <a:xfrm>
              <a:off x="3457183" y="2432137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D21C097-29B3-B447-AF28-B7350F5C4824}"/>
                </a:ext>
              </a:extLst>
            </p:cNvPr>
            <p:cNvCxnSpPr/>
            <p:nvPr/>
          </p:nvCxnSpPr>
          <p:spPr>
            <a:xfrm>
              <a:off x="3471797" y="26346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31A79C9-F6F6-004C-86A8-69E9EFE2C8BD}"/>
                </a:ext>
              </a:extLst>
            </p:cNvPr>
            <p:cNvCxnSpPr/>
            <p:nvPr/>
          </p:nvCxnSpPr>
          <p:spPr>
            <a:xfrm>
              <a:off x="3434218" y="3063658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9231B1C4-BC93-2846-8AD8-C9C0E3EF4A53}"/>
                </a:ext>
              </a:extLst>
            </p:cNvPr>
            <p:cNvCxnSpPr/>
            <p:nvPr/>
          </p:nvCxnSpPr>
          <p:spPr>
            <a:xfrm>
              <a:off x="1394564" y="2020520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34517A4-BF75-AA4C-B59F-F19F379E7170}"/>
                </a:ext>
              </a:extLst>
            </p:cNvPr>
            <p:cNvCxnSpPr/>
            <p:nvPr/>
          </p:nvCxnSpPr>
          <p:spPr>
            <a:xfrm>
              <a:off x="1384126" y="2223024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1496AE-D90E-2B4E-B842-D8DF377D7B0A}"/>
                </a:ext>
              </a:extLst>
            </p:cNvPr>
            <p:cNvCxnSpPr/>
            <p:nvPr/>
          </p:nvCxnSpPr>
          <p:spPr>
            <a:xfrm>
              <a:off x="1382038" y="2423441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982027C-FC43-6145-AE7C-7DEC08C5BBCC}"/>
                </a:ext>
              </a:extLst>
            </p:cNvPr>
            <p:cNvCxnSpPr/>
            <p:nvPr/>
          </p:nvCxnSpPr>
          <p:spPr>
            <a:xfrm>
              <a:off x="1384126" y="2625945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56BBC6B-F0B4-F54E-8A5F-AF6607C7CFCA}"/>
                </a:ext>
              </a:extLst>
            </p:cNvPr>
            <p:cNvCxnSpPr/>
            <p:nvPr/>
          </p:nvCxnSpPr>
          <p:spPr>
            <a:xfrm>
              <a:off x="1384125" y="3054962"/>
              <a:ext cx="350729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9C4B5D2-FF1F-994A-BBA5-C15EB049828F}"/>
                </a:ext>
              </a:extLst>
            </p:cNvPr>
            <p:cNvSpPr txBox="1"/>
            <p:nvPr/>
          </p:nvSpPr>
          <p:spPr>
            <a:xfrm>
              <a:off x="1344460" y="2533224"/>
              <a:ext cx="989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1D7AE370-E401-574D-A6BC-2880193F812D}"/>
              </a:ext>
            </a:extLst>
          </p:cNvPr>
          <p:cNvSpPr txBox="1"/>
          <p:nvPr/>
        </p:nvSpPr>
        <p:spPr>
          <a:xfrm>
            <a:off x="5821472" y="4112448"/>
            <a:ext cx="185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Helvetica" pitchFamily="2" charset="0"/>
              </a:rPr>
              <a:t>…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15E0078-AA86-8E45-8CE3-C35603D6E87E}"/>
              </a:ext>
            </a:extLst>
          </p:cNvPr>
          <p:cNvSpPr txBox="1"/>
          <p:nvPr/>
        </p:nvSpPr>
        <p:spPr>
          <a:xfrm>
            <a:off x="4224403" y="6364663"/>
            <a:ext cx="447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n/2</a:t>
            </a:r>
            <a:r>
              <a:rPr lang="en-US" sz="2400" dirty="0">
                <a:latin typeface="Helvetica" pitchFamily="2" charset="0"/>
              </a:rPr>
              <a:t> switches n X n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full duplex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F4E55-DA7F-544C-B957-8A5E8A809C42}"/>
              </a:ext>
            </a:extLst>
          </p:cNvPr>
          <p:cNvCxnSpPr/>
          <p:nvPr/>
        </p:nvCxnSpPr>
        <p:spPr>
          <a:xfrm>
            <a:off x="3908120" y="1682318"/>
            <a:ext cx="1121080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759DC8E-30A0-914C-9FFA-3BAA12EBD712}"/>
              </a:ext>
            </a:extLst>
          </p:cNvPr>
          <p:cNvCxnSpPr>
            <a:cxnSpLocks/>
          </p:cNvCxnSpPr>
          <p:nvPr/>
        </p:nvCxnSpPr>
        <p:spPr>
          <a:xfrm>
            <a:off x="3908120" y="1884822"/>
            <a:ext cx="1165965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15965F5-FCBA-7A43-9B29-DE37214A4EEF}"/>
              </a:ext>
            </a:extLst>
          </p:cNvPr>
          <p:cNvCxnSpPr>
            <a:cxnSpLocks/>
          </p:cNvCxnSpPr>
          <p:nvPr/>
        </p:nvCxnSpPr>
        <p:spPr>
          <a:xfrm>
            <a:off x="3874719" y="2764726"/>
            <a:ext cx="1199366" cy="217871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6A7522D-BBFF-964F-A399-8472C36EC5DF}"/>
              </a:ext>
            </a:extLst>
          </p:cNvPr>
          <p:cNvCxnSpPr>
            <a:cxnSpLocks/>
          </p:cNvCxnSpPr>
          <p:nvPr/>
        </p:nvCxnSpPr>
        <p:spPr>
          <a:xfrm flipV="1">
            <a:off x="3908120" y="1884822"/>
            <a:ext cx="1165965" cy="13903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06D1FF7-3B8D-E14E-BD7B-531D2D1D1FAA}"/>
              </a:ext>
            </a:extLst>
          </p:cNvPr>
          <p:cNvCxnSpPr>
            <a:cxnSpLocks/>
          </p:cNvCxnSpPr>
          <p:nvPr/>
        </p:nvCxnSpPr>
        <p:spPr>
          <a:xfrm flipV="1">
            <a:off x="3908120" y="3429000"/>
            <a:ext cx="1121080" cy="3894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C2973C0-56FF-5648-BEF1-4C090F5B2890}"/>
              </a:ext>
            </a:extLst>
          </p:cNvPr>
          <p:cNvCxnSpPr>
            <a:cxnSpLocks/>
          </p:cNvCxnSpPr>
          <p:nvPr/>
        </p:nvCxnSpPr>
        <p:spPr>
          <a:xfrm>
            <a:off x="3861147" y="4299914"/>
            <a:ext cx="1212938" cy="94630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CB9BF00-9D38-C44D-A059-A7228E79323E}"/>
              </a:ext>
            </a:extLst>
          </p:cNvPr>
          <p:cNvCxnSpPr>
            <a:cxnSpLocks/>
          </p:cNvCxnSpPr>
          <p:nvPr/>
        </p:nvCxnSpPr>
        <p:spPr>
          <a:xfrm>
            <a:off x="3897159" y="6103241"/>
            <a:ext cx="1144567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01FAE76-0D2C-C94D-B7D3-4EB3787C57B2}"/>
              </a:ext>
            </a:extLst>
          </p:cNvPr>
          <p:cNvCxnSpPr>
            <a:cxnSpLocks/>
          </p:cNvCxnSpPr>
          <p:nvPr/>
        </p:nvCxnSpPr>
        <p:spPr>
          <a:xfrm>
            <a:off x="7590772" y="1682318"/>
            <a:ext cx="1277655" cy="837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2FD45C7-5ED2-CB42-A87A-49DE727F0F03}"/>
              </a:ext>
            </a:extLst>
          </p:cNvPr>
          <p:cNvCxnSpPr>
            <a:cxnSpLocks/>
          </p:cNvCxnSpPr>
          <p:nvPr/>
        </p:nvCxnSpPr>
        <p:spPr>
          <a:xfrm>
            <a:off x="7646616" y="1884822"/>
            <a:ext cx="1221811" cy="1271737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AA7844A-0237-794B-A5D1-A07335E6EFF4}"/>
              </a:ext>
            </a:extLst>
          </p:cNvPr>
          <p:cNvCxnSpPr>
            <a:cxnSpLocks/>
          </p:cNvCxnSpPr>
          <p:nvPr/>
        </p:nvCxnSpPr>
        <p:spPr>
          <a:xfrm>
            <a:off x="7601731" y="2745552"/>
            <a:ext cx="1354379" cy="2306214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EC88E74-11E0-2D4E-8F5B-5FBD88520977}"/>
              </a:ext>
            </a:extLst>
          </p:cNvPr>
          <p:cNvCxnSpPr>
            <a:cxnSpLocks/>
          </p:cNvCxnSpPr>
          <p:nvPr/>
        </p:nvCxnSpPr>
        <p:spPr>
          <a:xfrm flipV="1">
            <a:off x="7646616" y="1872528"/>
            <a:ext cx="1221811" cy="140303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88D8597-ADFA-B040-8593-E08F7F15B223}"/>
              </a:ext>
            </a:extLst>
          </p:cNvPr>
          <p:cNvCxnSpPr>
            <a:cxnSpLocks/>
          </p:cNvCxnSpPr>
          <p:nvPr/>
        </p:nvCxnSpPr>
        <p:spPr>
          <a:xfrm flipV="1">
            <a:off x="7646616" y="3436526"/>
            <a:ext cx="1221811" cy="3176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B60A0B7-6DBC-FD48-A4E9-099014365472}"/>
              </a:ext>
            </a:extLst>
          </p:cNvPr>
          <p:cNvCxnSpPr>
            <a:cxnSpLocks/>
          </p:cNvCxnSpPr>
          <p:nvPr/>
        </p:nvCxnSpPr>
        <p:spPr>
          <a:xfrm>
            <a:off x="7599643" y="4300260"/>
            <a:ext cx="1268784" cy="93480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D475B2F4-ED19-364E-95D7-93A40516445C}"/>
              </a:ext>
            </a:extLst>
          </p:cNvPr>
          <p:cNvCxnSpPr>
            <a:cxnSpLocks/>
          </p:cNvCxnSpPr>
          <p:nvPr/>
        </p:nvCxnSpPr>
        <p:spPr>
          <a:xfrm flipV="1">
            <a:off x="7646616" y="6103241"/>
            <a:ext cx="1221811" cy="1767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Up Arrow 2">
            <a:extLst>
              <a:ext uri="{FF2B5EF4-FFF2-40B4-BE49-F238E27FC236}">
                <a16:creationId xmlns:a16="http://schemas.microsoft.com/office/drawing/2014/main" id="{881D916B-23A5-B941-8F2B-06E8C4DF1D41}"/>
              </a:ext>
            </a:extLst>
          </p:cNvPr>
          <p:cNvSpPr/>
          <p:nvPr/>
        </p:nvSpPr>
        <p:spPr>
          <a:xfrm rot="10800000">
            <a:off x="3874719" y="142813"/>
            <a:ext cx="4522788" cy="1235774"/>
          </a:xfrm>
          <a:prstGeom prst="curvedUpArrow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63500">
            <a:solidFill>
              <a:schemeClr val="accent2">
                <a:lumMod val="60000"/>
                <a:lumOff val="40000"/>
                <a:alpha val="37000"/>
              </a:schemeClr>
            </a:solidFill>
            <a:prstDash val="soli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E8768E-7E0B-564E-BE66-2CDEFC5F96FF}"/>
              </a:ext>
            </a:extLst>
          </p:cNvPr>
          <p:cNvSpPr/>
          <p:nvPr/>
        </p:nvSpPr>
        <p:spPr>
          <a:xfrm>
            <a:off x="876822" y="1378588"/>
            <a:ext cx="1215025" cy="506234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1D8CE047-33AC-3543-8D67-8549324580D3}"/>
              </a:ext>
            </a:extLst>
          </p:cNvPr>
          <p:cNvSpPr/>
          <p:nvPr/>
        </p:nvSpPr>
        <p:spPr>
          <a:xfrm>
            <a:off x="10628854" y="1378588"/>
            <a:ext cx="1215025" cy="506234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D445AD3-47E7-7648-A7BF-4249236B140C}"/>
              </a:ext>
            </a:extLst>
          </p:cNvPr>
          <p:cNvSpPr/>
          <p:nvPr/>
        </p:nvSpPr>
        <p:spPr>
          <a:xfrm>
            <a:off x="3009378" y="1862647"/>
            <a:ext cx="1215025" cy="398252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57812B00-F6D4-AF4F-8FAE-6046D21D945A}"/>
              </a:ext>
            </a:extLst>
          </p:cNvPr>
          <p:cNvSpPr/>
          <p:nvPr/>
        </p:nvSpPr>
        <p:spPr>
          <a:xfrm>
            <a:off x="8435236" y="1851656"/>
            <a:ext cx="1215025" cy="398252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7922359D-60A9-164A-A705-0F02ED0B2C8A}"/>
              </a:ext>
            </a:extLst>
          </p:cNvPr>
          <p:cNvSpPr/>
          <p:nvPr/>
        </p:nvSpPr>
        <p:spPr>
          <a:xfrm>
            <a:off x="4448435" y="1884822"/>
            <a:ext cx="3677694" cy="330656"/>
          </a:xfrm>
          <a:prstGeom prst="leftRightArrow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63500">
            <a:solidFill>
              <a:schemeClr val="accent2">
                <a:lumMod val="60000"/>
                <a:lumOff val="40000"/>
                <a:alpha val="37000"/>
              </a:schemeClr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Left-Right Arrow 200">
            <a:extLst>
              <a:ext uri="{FF2B5EF4-FFF2-40B4-BE49-F238E27FC236}">
                <a16:creationId xmlns:a16="http://schemas.microsoft.com/office/drawing/2014/main" id="{652F7D8E-F8A4-8E40-A032-4E7E9EA633A5}"/>
              </a:ext>
            </a:extLst>
          </p:cNvPr>
          <p:cNvSpPr/>
          <p:nvPr/>
        </p:nvSpPr>
        <p:spPr>
          <a:xfrm>
            <a:off x="2327885" y="1485585"/>
            <a:ext cx="8093769" cy="330656"/>
          </a:xfrm>
          <a:prstGeom prst="leftRightArrow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63500">
            <a:solidFill>
              <a:schemeClr val="accent2">
                <a:lumMod val="60000"/>
                <a:lumOff val="40000"/>
                <a:alpha val="37000"/>
              </a:schemeClr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DB9F58C-4ACA-6D44-8A2A-B67F39F5915D}"/>
              </a:ext>
            </a:extLst>
          </p:cNvPr>
          <p:cNvCxnSpPr>
            <a:cxnSpLocks/>
          </p:cNvCxnSpPr>
          <p:nvPr/>
        </p:nvCxnSpPr>
        <p:spPr>
          <a:xfrm flipV="1">
            <a:off x="7672451" y="4316482"/>
            <a:ext cx="1195976" cy="938916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1A0FF7E-ACA8-FF4C-9677-3F33370EDF5D}"/>
              </a:ext>
            </a:extLst>
          </p:cNvPr>
          <p:cNvCxnSpPr>
            <a:cxnSpLocks/>
          </p:cNvCxnSpPr>
          <p:nvPr/>
        </p:nvCxnSpPr>
        <p:spPr>
          <a:xfrm>
            <a:off x="3875890" y="4299914"/>
            <a:ext cx="1212938" cy="946308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Left-Right Arrow 203">
            <a:extLst>
              <a:ext uri="{FF2B5EF4-FFF2-40B4-BE49-F238E27FC236}">
                <a16:creationId xmlns:a16="http://schemas.microsoft.com/office/drawing/2014/main" id="{CDBF1913-FBD0-134B-A460-4A88D0E71738}"/>
              </a:ext>
            </a:extLst>
          </p:cNvPr>
          <p:cNvSpPr/>
          <p:nvPr/>
        </p:nvSpPr>
        <p:spPr>
          <a:xfrm>
            <a:off x="4527050" y="4384074"/>
            <a:ext cx="3677694" cy="330656"/>
          </a:xfrm>
          <a:prstGeom prst="leftRightArrow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63500">
            <a:solidFill>
              <a:schemeClr val="accent2">
                <a:lumMod val="60000"/>
                <a:lumOff val="40000"/>
                <a:alpha val="37000"/>
              </a:schemeClr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209A7C4D-9A16-2E46-BD8A-766B6EC60356}"/>
              </a:ext>
            </a:extLst>
          </p:cNvPr>
          <p:cNvSpPr/>
          <p:nvPr/>
        </p:nvSpPr>
        <p:spPr>
          <a:xfrm>
            <a:off x="4742798" y="5110289"/>
            <a:ext cx="1215025" cy="398252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07E682C5-6DD9-0F48-BF7E-FF0185A670AE}"/>
              </a:ext>
            </a:extLst>
          </p:cNvPr>
          <p:cNvSpPr/>
          <p:nvPr/>
        </p:nvSpPr>
        <p:spPr>
          <a:xfrm>
            <a:off x="6866999" y="5119748"/>
            <a:ext cx="1215025" cy="398252"/>
          </a:xfrm>
          <a:prstGeom prst="ellipse">
            <a:avLst/>
          </a:prstGeom>
          <a:noFill/>
          <a:ln w="63500">
            <a:solidFill>
              <a:srgbClr val="C00000"/>
            </a:solidFill>
            <a:prstDash val="soli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B0417F7-728F-F647-94DB-622E64D469C0}"/>
              </a:ext>
            </a:extLst>
          </p:cNvPr>
          <p:cNvSpPr txBox="1"/>
          <p:nvPr/>
        </p:nvSpPr>
        <p:spPr>
          <a:xfrm rot="16200000">
            <a:off x="-665444" y="2995371"/>
            <a:ext cx="232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From/to hosts</a:t>
            </a:r>
          </a:p>
        </p:txBody>
      </p:sp>
      <p:sp>
        <p:nvSpPr>
          <p:cNvPr id="207" name="Left Brace 206">
            <a:extLst>
              <a:ext uri="{FF2B5EF4-FFF2-40B4-BE49-F238E27FC236}">
                <a16:creationId xmlns:a16="http://schemas.microsoft.com/office/drawing/2014/main" id="{0A597687-7876-2344-A1F5-64A06530C6E4}"/>
              </a:ext>
            </a:extLst>
          </p:cNvPr>
          <p:cNvSpPr/>
          <p:nvPr/>
        </p:nvSpPr>
        <p:spPr>
          <a:xfrm>
            <a:off x="775049" y="1064712"/>
            <a:ext cx="513567" cy="5486399"/>
          </a:xfrm>
          <a:prstGeom prst="leftBrace">
            <a:avLst>
              <a:gd name="adj1" fmla="val 57114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EDD7920-22A7-DF4C-A6FF-FCC81DF927E8}"/>
              </a:ext>
            </a:extLst>
          </p:cNvPr>
          <p:cNvSpPr txBox="1"/>
          <p:nvPr/>
        </p:nvSpPr>
        <p:spPr>
          <a:xfrm>
            <a:off x="1191408" y="432702"/>
            <a:ext cx="2669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ToR</a:t>
            </a:r>
            <a:r>
              <a:rPr lang="en-US" sz="2400" dirty="0">
                <a:latin typeface="Helvetica" pitchFamily="2" charset="0"/>
              </a:rPr>
              <a:t>/aggregation layer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E6688EE-4FD5-8E41-AFF6-6CAE5B3D5BC8}"/>
              </a:ext>
            </a:extLst>
          </p:cNvPr>
          <p:cNvSpPr txBox="1"/>
          <p:nvPr/>
        </p:nvSpPr>
        <p:spPr>
          <a:xfrm>
            <a:off x="8902883" y="432908"/>
            <a:ext cx="2669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ToR</a:t>
            </a:r>
            <a:r>
              <a:rPr lang="en-US" sz="2400" dirty="0">
                <a:latin typeface="Helvetica" pitchFamily="2" charset="0"/>
              </a:rPr>
              <a:t>/aggregation layer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51E8B20-4AA6-224B-9161-E228157C3B80}"/>
              </a:ext>
            </a:extLst>
          </p:cNvPr>
          <p:cNvSpPr txBox="1"/>
          <p:nvPr/>
        </p:nvSpPr>
        <p:spPr>
          <a:xfrm>
            <a:off x="4952412" y="434990"/>
            <a:ext cx="266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Spine layer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F610E-1747-AC44-9FFC-BBD6678E43EE}"/>
              </a:ext>
            </a:extLst>
          </p:cNvPr>
          <p:cNvCxnSpPr/>
          <p:nvPr/>
        </p:nvCxnSpPr>
        <p:spPr>
          <a:xfrm>
            <a:off x="6347637" y="614762"/>
            <a:ext cx="0" cy="6103241"/>
          </a:xfrm>
          <a:prstGeom prst="line">
            <a:avLst/>
          </a:prstGeom>
          <a:ln w="50800">
            <a:solidFill>
              <a:srgbClr val="C00000">
                <a:alpha val="62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26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8" grpId="0" animBg="1"/>
      <p:bldP spid="199" grpId="0" animBg="1"/>
      <p:bldP spid="200" grpId="0" animBg="1"/>
      <p:bldP spid="12" grpId="0" animBg="1"/>
      <p:bldP spid="201" grpId="0" animBg="1"/>
      <p:bldP spid="204" grpId="0" animBg="1"/>
      <p:bldP spid="205" grpId="0" animBg="1"/>
      <p:bldP spid="206" grpId="0" animBg="1"/>
      <p:bldP spid="98" grpId="0"/>
      <p:bldP spid="207" grpId="0" animBg="1"/>
      <p:bldP spid="99" grpId="0"/>
      <p:bldP spid="208" grpId="0"/>
      <p:bldP spid="20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54E4-57E8-EC45-9A3C-128B8610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using folded Clos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C965-CA5D-8246-B75D-211F12224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2-stage high throughput data center topology</a:t>
            </a:r>
          </a:p>
          <a:p>
            <a:r>
              <a:rPr lang="en-US" dirty="0">
                <a:solidFill>
                  <a:srgbClr val="C00000"/>
                </a:solidFill>
              </a:rPr>
              <a:t>All can use the same switches! </a:t>
            </a:r>
            <a:r>
              <a:rPr lang="en-US" dirty="0"/>
              <a:t>(port density and link rates)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05E35-F053-E446-9B1C-8DE0AA3C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48" y="2919820"/>
            <a:ext cx="7682630" cy="36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0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F9F6-E26E-C74C-96F1-7CAA1604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routing?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84B13-D4B9-A74D-A89C-0C8DD8AFD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said that the Clos topology above is rearrangeably nonblocking.</a:t>
            </a:r>
          </a:p>
          <a:p>
            <a:endParaRPr lang="en-US" dirty="0"/>
          </a:p>
          <a:p>
            <a:r>
              <a:rPr lang="en-US" dirty="0"/>
              <a:t>So, how to rearrange existing demands when a new packet arrives, so that it can get across as quickly as possible?</a:t>
            </a:r>
          </a:p>
          <a:p>
            <a:pPr lvl="1"/>
            <a:endParaRPr lang="en-US" dirty="0"/>
          </a:p>
          <a:p>
            <a:r>
              <a:rPr lang="en-US" dirty="0"/>
              <a:t>How to do it without “interference” to (</a:t>
            </a:r>
            <a:r>
              <a:rPr lang="en-US" dirty="0" err="1"/>
              <a:t>ie</a:t>
            </a:r>
            <a:r>
              <a:rPr lang="en-US" dirty="0"/>
              <a:t>: rerouting) other pkts?</a:t>
            </a:r>
          </a:p>
          <a:p>
            <a:endParaRPr lang="en-US" dirty="0"/>
          </a:p>
          <a:p>
            <a:r>
              <a:rPr lang="en-US" dirty="0"/>
              <a:t>VL2: </a:t>
            </a:r>
            <a:r>
              <a:rPr lang="en-US" dirty="0">
                <a:solidFill>
                  <a:srgbClr val="C00000"/>
                </a:solidFill>
              </a:rPr>
              <a:t>We don’t need to rearrange anything.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2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05E9-4BF6-8848-B313-C1B4F4B3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Valiant Load Balancing (VLB)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EB85-A92E-8940-A470-1CC564146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3948" cy="48382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Designed to move data quickly for shuffling in parallel computing</a:t>
            </a:r>
          </a:p>
          <a:p>
            <a:endParaRPr lang="en-US" dirty="0"/>
          </a:p>
          <a:p>
            <a:r>
              <a:rPr lang="en-US" dirty="0"/>
              <a:t>Setting: Connectivity is sparse (“hypercube” topology): log n links  per node in a network with n nodes</a:t>
            </a:r>
          </a:p>
          <a:p>
            <a:endParaRPr lang="en-US" dirty="0"/>
          </a:p>
          <a:p>
            <a:r>
              <a:rPr lang="en-US" dirty="0"/>
              <a:t>Key idea: pick a </a:t>
            </a:r>
            <a:r>
              <a:rPr lang="en-US" dirty="0">
                <a:solidFill>
                  <a:srgbClr val="C00000"/>
                </a:solidFill>
              </a:rPr>
              <a:t>random node </a:t>
            </a:r>
            <a:r>
              <a:rPr lang="en-US" dirty="0"/>
              <a:t>to redirect a message to from the source, then follow the shortest path to the destination from there</a:t>
            </a:r>
          </a:p>
          <a:p>
            <a:endParaRPr lang="en-US" dirty="0"/>
          </a:p>
          <a:p>
            <a:r>
              <a:rPr lang="en-US" dirty="0"/>
              <a:t>Guarantee: With high probability, the message reaches its destination very quickly (log n steps)</a:t>
            </a:r>
          </a:p>
          <a:p>
            <a:pPr lvl="1"/>
            <a:r>
              <a:rPr lang="en-US" dirty="0"/>
              <a:t>Practically, this means there is </a:t>
            </a:r>
            <a:r>
              <a:rPr lang="en-US" dirty="0">
                <a:solidFill>
                  <a:srgbClr val="C00000"/>
                </a:solidFill>
              </a:rPr>
              <a:t>very less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queueing </a:t>
            </a:r>
            <a:r>
              <a:rPr lang="en-US" dirty="0"/>
              <a:t>in the network</a:t>
            </a:r>
          </a:p>
        </p:txBody>
      </p:sp>
    </p:spTree>
    <p:extLst>
      <p:ext uri="{BB962C8B-B14F-4D97-AF65-F5344CB8AC3E}">
        <p14:creationId xmlns:p14="http://schemas.microsoft.com/office/powerpoint/2010/main" val="25381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57420-9DC3-FC4F-B6E0-A4BE0B6B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VLB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C9C9F-0449-E242-B45C-EEC679334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280"/>
            <a:ext cx="10923740" cy="5279720"/>
          </a:xfrm>
        </p:spPr>
        <p:txBody>
          <a:bodyPr>
            <a:noAutofit/>
          </a:bodyPr>
          <a:lstStyle/>
          <a:p>
            <a:r>
              <a:rPr lang="en-US" sz="3200" dirty="0"/>
              <a:t>VLB is more general than data center networks or Clos</a:t>
            </a:r>
          </a:p>
          <a:p>
            <a:pPr lvl="1"/>
            <a:r>
              <a:rPr lang="en-US" sz="2800" dirty="0"/>
              <a:t>It is a form of </a:t>
            </a:r>
            <a:r>
              <a:rPr lang="en-US" sz="2800" dirty="0">
                <a:solidFill>
                  <a:srgbClr val="C00000"/>
                </a:solidFill>
              </a:rPr>
              <a:t>oblivious routing</a:t>
            </a:r>
          </a:p>
          <a:p>
            <a:pPr lvl="1"/>
            <a:r>
              <a:rPr lang="en-US" sz="2800" dirty="0"/>
              <a:t>e.g., no need to measure traffic patterns before choosing routes</a:t>
            </a:r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sz="2800" dirty="0"/>
              <a:t>Extremely simple to implement: no global state</a:t>
            </a:r>
          </a:p>
          <a:p>
            <a:r>
              <a:rPr lang="en-US" sz="3200" dirty="0"/>
              <a:t>VLB is handy in folded Clos topologies due to the </a:t>
            </a:r>
            <a:r>
              <a:rPr lang="en-US" sz="3200" dirty="0">
                <a:solidFill>
                  <a:srgbClr val="C00000"/>
                </a:solidFill>
              </a:rPr>
              <a:t>numerous options to pick the first-hop </a:t>
            </a:r>
            <a:r>
              <a:rPr lang="en-US" sz="3200" dirty="0"/>
              <a:t>from </a:t>
            </a:r>
            <a:r>
              <a:rPr lang="en-US" sz="3200" dirty="0" err="1"/>
              <a:t>ToR</a:t>
            </a:r>
            <a:r>
              <a:rPr lang="en-US" sz="3200" dirty="0"/>
              <a:t> switch</a:t>
            </a:r>
          </a:p>
          <a:p>
            <a:pPr lvl="1"/>
            <a:r>
              <a:rPr lang="en-US" sz="2800" dirty="0"/>
              <a:t>Balance load across many paths</a:t>
            </a:r>
          </a:p>
          <a:p>
            <a:r>
              <a:rPr lang="en-US" sz="3200" dirty="0"/>
              <a:t>Very beneficial in practice</a:t>
            </a:r>
          </a:p>
          <a:p>
            <a:pPr lvl="1"/>
            <a:r>
              <a:rPr lang="en-US" sz="2800" dirty="0"/>
              <a:t>Performance isolation: other flows don’t matter</a:t>
            </a:r>
          </a:p>
          <a:p>
            <a:pPr lvl="1"/>
            <a:r>
              <a:rPr lang="en-US" sz="2800" dirty="0"/>
              <a:t>High capacity (“bisection bandwidth”) between two </a:t>
            </a:r>
            <a:r>
              <a:rPr lang="en-US" sz="2800" dirty="0" err="1"/>
              <a:t>ToR</a:t>
            </a:r>
            <a:r>
              <a:rPr lang="en-US" sz="2800" dirty="0"/>
              <a:t> ports</a:t>
            </a:r>
          </a:p>
        </p:txBody>
      </p:sp>
    </p:spTree>
    <p:extLst>
      <p:ext uri="{BB962C8B-B14F-4D97-AF65-F5344CB8AC3E}">
        <p14:creationId xmlns:p14="http://schemas.microsoft.com/office/powerpoint/2010/main" val="31694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2BE5-C219-1142-BCE1-D34B822F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VLB requirements: Hose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0A92D-2E70-DD41-8572-2990429C8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748"/>
          </a:xfrm>
        </p:spPr>
        <p:txBody>
          <a:bodyPr>
            <a:normAutofit/>
          </a:bodyPr>
          <a:lstStyle/>
          <a:p>
            <a:r>
              <a:rPr lang="en-US" dirty="0"/>
              <a:t>The guarantees of VLB + Clos only hold under the </a:t>
            </a:r>
            <a:r>
              <a:rPr lang="en-US" dirty="0">
                <a:solidFill>
                  <a:srgbClr val="C00000"/>
                </a:solidFill>
              </a:rPr>
              <a:t>hose model:</a:t>
            </a:r>
          </a:p>
          <a:p>
            <a:pPr lvl="1"/>
            <a:r>
              <a:rPr lang="en-US" dirty="0"/>
              <a:t>Demands for any one </a:t>
            </a:r>
            <a:r>
              <a:rPr lang="en-US" dirty="0" err="1"/>
              <a:t>ToR</a:t>
            </a:r>
            <a:r>
              <a:rPr lang="en-US" dirty="0"/>
              <a:t> port (send or receive) must not exceed its bandwidth.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Very hard to enforce especially on the receiver side without sender-side rate limits.</a:t>
            </a:r>
          </a:p>
          <a:p>
            <a:endParaRPr lang="en-US" dirty="0"/>
          </a:p>
          <a:p>
            <a:r>
              <a:rPr lang="en-US" dirty="0"/>
              <a:t>VL2 uses </a:t>
            </a:r>
            <a:r>
              <a:rPr lang="en-US" dirty="0">
                <a:solidFill>
                  <a:srgbClr val="C00000"/>
                </a:solidFill>
              </a:rPr>
              <a:t>TCP convergence</a:t>
            </a:r>
            <a:r>
              <a:rPr lang="en-US" dirty="0"/>
              <a:t> as a way of ensuring that aggregate </a:t>
            </a:r>
            <a:r>
              <a:rPr lang="en-US" dirty="0" err="1"/>
              <a:t>ToR</a:t>
            </a:r>
            <a:r>
              <a:rPr lang="en-US" dirty="0"/>
              <a:t> port demand is within its bandwidth</a:t>
            </a:r>
          </a:p>
        </p:txBody>
      </p:sp>
    </p:spTree>
    <p:extLst>
      <p:ext uri="{BB962C8B-B14F-4D97-AF65-F5344CB8AC3E}">
        <p14:creationId xmlns:p14="http://schemas.microsoft.com/office/powerpoint/2010/main" val="25295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6A80-7127-5D47-BF0C-2631953C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5"/>
            <a:ext cx="10515600" cy="1325563"/>
          </a:xfrm>
        </p:spPr>
        <p:txBody>
          <a:bodyPr/>
          <a:lstStyle/>
          <a:p>
            <a:r>
              <a:rPr lang="en-US" dirty="0"/>
              <a:t>Requirements for VLB to work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1354D-A3D3-0448-A316-B76C1893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1728" cy="4351338"/>
          </a:xfrm>
        </p:spPr>
        <p:txBody>
          <a:bodyPr/>
          <a:lstStyle/>
          <a:p>
            <a:r>
              <a:rPr lang="en-US" dirty="0"/>
              <a:t>VLB + Clos provides high capacity if no </a:t>
            </a:r>
            <a:r>
              <a:rPr lang="en-US" dirty="0" err="1"/>
              <a:t>ToR</a:t>
            </a:r>
            <a:r>
              <a:rPr lang="en-US" dirty="0"/>
              <a:t> port demands more than its bandwidth (</a:t>
            </a:r>
            <a:r>
              <a:rPr lang="en-US" dirty="0">
                <a:solidFill>
                  <a:srgbClr val="C00000"/>
                </a:solidFill>
              </a:rPr>
              <a:t>hose model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751E4-7EAA-329D-2619-E3CB1A2D6F91}"/>
              </a:ext>
            </a:extLst>
          </p:cNvPr>
          <p:cNvGrpSpPr/>
          <p:nvPr/>
        </p:nvGrpSpPr>
        <p:grpSpPr>
          <a:xfrm>
            <a:off x="5865644" y="1187919"/>
            <a:ext cx="5869156" cy="5693955"/>
            <a:chOff x="3122444" y="954555"/>
            <a:chExt cx="5869156" cy="56939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7CFF9F-0E8D-8518-BB17-3119463AE23A}"/>
                </a:ext>
              </a:extLst>
            </p:cNvPr>
            <p:cNvGrpSpPr/>
            <p:nvPr/>
          </p:nvGrpSpPr>
          <p:grpSpPr>
            <a:xfrm>
              <a:off x="3122444" y="954555"/>
              <a:ext cx="5869156" cy="5253691"/>
              <a:chOff x="3123322" y="954555"/>
              <a:chExt cx="5869156" cy="525369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88E9F04-7EBC-ABC3-EDF5-FF78A5FB88F2}"/>
                  </a:ext>
                </a:extLst>
              </p:cNvPr>
              <p:cNvGrpSpPr/>
              <p:nvPr/>
            </p:nvGrpSpPr>
            <p:grpSpPr>
              <a:xfrm>
                <a:off x="3123322" y="954555"/>
                <a:ext cx="5869156" cy="5253691"/>
                <a:chOff x="3123322" y="954555"/>
                <a:chExt cx="5869156" cy="525369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5D446E1-496A-D985-3BF1-C8A0F6EDF482}"/>
                    </a:ext>
                  </a:extLst>
                </p:cNvPr>
                <p:cNvGrpSpPr/>
                <p:nvPr/>
              </p:nvGrpSpPr>
              <p:grpSpPr>
                <a:xfrm>
                  <a:off x="3123322" y="954555"/>
                  <a:ext cx="5869156" cy="5253691"/>
                  <a:chOff x="3123322" y="954555"/>
                  <a:chExt cx="5869156" cy="5253691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2B3CE97C-B45B-2940-4507-602D49DB504D}"/>
                      </a:ext>
                    </a:extLst>
                  </p:cNvPr>
                  <p:cNvGrpSpPr/>
                  <p:nvPr/>
                </p:nvGrpSpPr>
                <p:grpSpPr>
                  <a:xfrm>
                    <a:off x="5360341" y="954555"/>
                    <a:ext cx="1758392" cy="1102845"/>
                    <a:chOff x="3733801" y="1408176"/>
                    <a:chExt cx="2128577" cy="1335024"/>
                  </a:xfrm>
                </p:grpSpPr>
                <p:pic>
                  <p:nvPicPr>
                    <p:cNvPr id="33" name="Picture 32" descr="server2.jpg">
                      <a:extLst>
                        <a:ext uri="{FF2B5EF4-FFF2-40B4-BE49-F238E27FC236}">
                          <a16:creationId xmlns:a16="http://schemas.microsoft.com/office/drawing/2014/main" id="{DC340BCF-C38A-FC30-5F2E-CE82172D65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tretch>
                      <a:fillRect/>
                    </a:stretch>
                  </p:blipFill>
                  <p:spPr>
                    <a:xfrm>
                      <a:off x="3733801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473FA7D1-753F-4EDE-2F55-D9747E386F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39958" y="1408176"/>
                      <a:ext cx="922420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TLA</a:t>
                      </a:r>
                    </a:p>
                  </p:txBody>
                </p:sp>
              </p:grpSp>
              <p:grpSp>
                <p:nvGrpSpPr>
                  <p:cNvPr id="21" name="Group 38">
                    <a:extLst>
                      <a:ext uri="{FF2B5EF4-FFF2-40B4-BE49-F238E27FC236}">
                        <a16:creationId xmlns:a16="http://schemas.microsoft.com/office/drawing/2014/main" id="{0F87171B-D4DA-6AB6-7AAC-B22BE9DB4D03}"/>
                      </a:ext>
                    </a:extLst>
                  </p:cNvPr>
                  <p:cNvGrpSpPr/>
                  <p:nvPr/>
                </p:nvGrpSpPr>
                <p:grpSpPr>
                  <a:xfrm>
                    <a:off x="6073662" y="2971800"/>
                    <a:ext cx="1927342" cy="1143000"/>
                    <a:chOff x="2791354" y="1359567"/>
                    <a:chExt cx="2333096" cy="1383633"/>
                  </a:xfrm>
                </p:grpSpPr>
                <p:pic>
                  <p:nvPicPr>
                    <p:cNvPr id="31" name="Picture 30" descr="server2.jpg">
                      <a:extLst>
                        <a:ext uri="{FF2B5EF4-FFF2-40B4-BE49-F238E27FC236}">
                          <a16:creationId xmlns:a16="http://schemas.microsoft.com/office/drawing/2014/main" id="{092D4C79-860E-8D5D-AF6A-50D3A339F2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tretch>
                      <a:fillRect/>
                    </a:stretch>
                  </p:blipFill>
                  <p:spPr>
                    <a:xfrm>
                      <a:off x="3733800" y="1408176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FAA97772-59D5-0168-DC5A-AEFCF93990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1354" y="1359567"/>
                      <a:ext cx="1002556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MLA</a:t>
                      </a:r>
                    </a:p>
                  </p:txBody>
                </p:sp>
              </p:grpSp>
              <p:pic>
                <p:nvPicPr>
                  <p:cNvPr id="22" name="Picture 21" descr="server-gray.png">
                    <a:extLst>
                      <a:ext uri="{FF2B5EF4-FFF2-40B4-BE49-F238E27FC236}">
                        <a16:creationId xmlns:a16="http://schemas.microsoft.com/office/drawing/2014/main" id="{7615D9A0-17AA-05A7-C477-9835C25B82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1233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server-gray.png">
                    <a:extLst>
                      <a:ext uri="{FF2B5EF4-FFF2-40B4-BE49-F238E27FC236}">
                        <a16:creationId xmlns:a16="http://schemas.microsoft.com/office/drawing/2014/main" id="{2D31B412-9972-3C20-9939-51F010A5D7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114800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server-gray.png">
                    <a:extLst>
                      <a:ext uri="{FF2B5EF4-FFF2-40B4-BE49-F238E27FC236}">
                        <a16:creationId xmlns:a16="http://schemas.microsoft.com/office/drawing/2014/main" id="{F221C6E4-7534-9960-43FC-B1685A0E36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51045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server-gray.png">
                    <a:extLst>
                      <a:ext uri="{FF2B5EF4-FFF2-40B4-BE49-F238E27FC236}">
                        <a16:creationId xmlns:a16="http://schemas.microsoft.com/office/drawing/2014/main" id="{2532AEFC-D6A1-8719-F126-D75A2C8CAD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5122" y="5233918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server-gray.png">
                    <a:extLst>
                      <a:ext uri="{FF2B5EF4-FFF2-40B4-BE49-F238E27FC236}">
                        <a16:creationId xmlns:a16="http://schemas.microsoft.com/office/drawing/2014/main" id="{48F218A4-CCB1-622B-D676-13A266F86E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085722" y="5217646"/>
                    <a:ext cx="915278" cy="974328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server-gray.png">
                    <a:extLst>
                      <a:ext uri="{FF2B5EF4-FFF2-40B4-BE49-F238E27FC236}">
                        <a16:creationId xmlns:a16="http://schemas.microsoft.com/office/drawing/2014/main" id="{5169FB73-D5D1-672A-83E7-3589EE9FCC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8077200" y="5217646"/>
                    <a:ext cx="915278" cy="974328"/>
                  </a:xfrm>
                  <a:prstGeom prst="rect">
                    <a:avLst/>
                  </a:prstGeom>
                </p:spPr>
              </p:pic>
              <p:grpSp>
                <p:nvGrpSpPr>
                  <p:cNvPr id="28" name="Group 68">
                    <a:extLst>
                      <a:ext uri="{FF2B5EF4-FFF2-40B4-BE49-F238E27FC236}">
                        <a16:creationId xmlns:a16="http://schemas.microsoft.com/office/drawing/2014/main" id="{50C99AFF-B175-537F-4CC1-26CD4DBBE90A}"/>
                      </a:ext>
                    </a:extLst>
                  </p:cNvPr>
                  <p:cNvGrpSpPr/>
                  <p:nvPr/>
                </p:nvGrpSpPr>
                <p:grpSpPr>
                  <a:xfrm>
                    <a:off x="3962400" y="2971800"/>
                    <a:ext cx="1864608" cy="1138891"/>
                    <a:chOff x="3733800" y="1364542"/>
                    <a:chExt cx="2257157" cy="1378659"/>
                  </a:xfrm>
                </p:grpSpPr>
                <p:pic>
                  <p:nvPicPr>
                    <p:cNvPr id="29" name="Picture 28" descr="server2.jpg">
                      <a:extLst>
                        <a:ext uri="{FF2B5EF4-FFF2-40B4-BE49-F238E27FC236}">
                          <a16:creationId xmlns:a16="http://schemas.microsoft.com/office/drawing/2014/main" id="{B1B8FE97-2FCC-21A2-8D79-F5FF8D135F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tretch>
                      <a:fillRect/>
                    </a:stretch>
                  </p:blipFill>
                  <p:spPr>
                    <a:xfrm>
                      <a:off x="3733800" y="1408177"/>
                      <a:ext cx="1390650" cy="13350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A5C8484A-613F-F0AF-2DE4-B2EF92B2D0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80130" y="1364542"/>
                      <a:ext cx="1010827" cy="4843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solidFill>
                            <a:srgbClr val="BD081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MLA</a:t>
                      </a:r>
                    </a:p>
                  </p:txBody>
                </p:sp>
              </p:grpSp>
            </p:grpSp>
            <p:grpSp>
              <p:nvGrpSpPr>
                <p:cNvPr id="12" name="Group 93">
                  <a:extLst>
                    <a:ext uri="{FF2B5EF4-FFF2-40B4-BE49-F238E27FC236}">
                      <a16:creationId xmlns:a16="http://schemas.microsoft.com/office/drawing/2014/main" id="{D3E70550-5712-F693-2C8A-82A3CB75C938}"/>
                    </a:ext>
                  </a:extLst>
                </p:cNvPr>
                <p:cNvGrpSpPr/>
                <p:nvPr/>
              </p:nvGrpSpPr>
              <p:grpSpPr>
                <a:xfrm>
                  <a:off x="36695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98C8981-2EA4-556E-881D-7FCDE6FC8A83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4AA47E1D-F704-F9EB-087B-DA7D7DE100A1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7C36517E-3DC9-1BEA-53E9-56BAF995633A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oup 97">
                  <a:extLst>
                    <a:ext uri="{FF2B5EF4-FFF2-40B4-BE49-F238E27FC236}">
                      <a16:creationId xmlns:a16="http://schemas.microsoft.com/office/drawing/2014/main" id="{EAC950E0-33A2-7AC7-B236-449E6ECFBC3C}"/>
                    </a:ext>
                  </a:extLst>
                </p:cNvPr>
                <p:cNvGrpSpPr/>
                <p:nvPr/>
              </p:nvGrpSpPr>
              <p:grpSpPr>
                <a:xfrm>
                  <a:off x="6565137" y="3998446"/>
                  <a:ext cx="1740663" cy="1294485"/>
                  <a:chOff x="838200" y="4169885"/>
                  <a:chExt cx="1740663" cy="1294485"/>
                </a:xfrm>
              </p:grpSpPr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964EAD2F-2FE7-97BA-F09E-9AB9B8A6200D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90319" y="4423275"/>
                    <a:ext cx="1288976" cy="79321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2431627D-C573-8FB9-35E0-1E136D4FA6EF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096415" y="4805871"/>
                    <a:ext cx="1273365" cy="139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EA932ACE-468E-990B-D723-B4469CA73C83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1559806" y="4434291"/>
                    <a:ext cx="1277953" cy="760161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134A8A4-C9A5-934F-070D-FD16DE3C8185}"/>
                  </a:ext>
                </a:extLst>
              </p:cNvPr>
              <p:cNvCxnSpPr/>
              <p:nvPr/>
            </p:nvCxnSpPr>
            <p:spPr>
              <a:xfrm rot="16200000" flipH="1">
                <a:off x="5961043" y="2116156"/>
                <a:ext cx="1092506" cy="82259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1B0C374-15F4-A41A-2E8B-FA0599B76534}"/>
                  </a:ext>
                </a:extLst>
              </p:cNvPr>
              <p:cNvCxnSpPr/>
              <p:nvPr/>
            </p:nvCxnSpPr>
            <p:spPr>
              <a:xfrm rot="5400000">
                <a:off x="4803357" y="2014252"/>
                <a:ext cx="1112702" cy="104659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EEC2AA-8DBE-C3E1-485D-8546810286B0}"/>
                </a:ext>
              </a:extLst>
            </p:cNvPr>
            <p:cNvSpPr txBox="1"/>
            <p:nvPr/>
          </p:nvSpPr>
          <p:spPr>
            <a:xfrm>
              <a:off x="5067300" y="6248400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BD0811"/>
                  </a:solidFill>
                  <a:latin typeface="Helvetica" charset="0"/>
                  <a:ea typeface="Helvetica" charset="0"/>
                  <a:cs typeface="Helvetica" charset="0"/>
                </a:rPr>
                <a:t>Worker Nodes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3E9927-A73E-AA8B-8EB4-A22FAF15CCD5}"/>
                </a:ext>
              </a:extLst>
            </p:cNvPr>
            <p:cNvSpPr txBox="1"/>
            <p:nvPr/>
          </p:nvSpPr>
          <p:spPr>
            <a:xfrm>
              <a:off x="5585704" y="2895600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D0811"/>
                  </a:solidFill>
                  <a:latin typeface="Helvetica" charset="0"/>
                  <a:ea typeface="Helvetica" charset="0"/>
                  <a:cs typeface="Helvetica" charset="0"/>
                </a:rPr>
                <a:t>………</a:t>
              </a:r>
              <a:endParaRPr lang="en-US" b="1" dirty="0">
                <a:solidFill>
                  <a:srgbClr val="BD081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B1767A06-F832-F71C-2FF8-01757602A0BE}"/>
              </a:ext>
            </a:extLst>
          </p:cNvPr>
          <p:cNvSpPr txBox="1">
            <a:spLocks/>
          </p:cNvSpPr>
          <p:nvPr/>
        </p:nvSpPr>
        <p:spPr>
          <a:xfrm>
            <a:off x="2819400" y="38354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5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6" name="Rectangle 169">
            <a:extLst>
              <a:ext uri="{FF2B5EF4-FFF2-40B4-BE49-F238E27FC236}">
                <a16:creationId xmlns:a16="http://schemas.microsoft.com/office/drawing/2014/main" id="{018333F7-6067-5CEE-8CB8-5CDDA9C37C2F}"/>
              </a:ext>
            </a:extLst>
          </p:cNvPr>
          <p:cNvSpPr>
            <a:spLocks noChangeArrowheads="1"/>
          </p:cNvSpPr>
          <p:nvPr/>
        </p:nvSpPr>
        <p:spPr bwMode="auto">
          <a:xfrm rot="2565780">
            <a:off x="8403615" y="2112403"/>
            <a:ext cx="23547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7" name="Rectangle 169">
            <a:extLst>
              <a:ext uri="{FF2B5EF4-FFF2-40B4-BE49-F238E27FC236}">
                <a16:creationId xmlns:a16="http://schemas.microsoft.com/office/drawing/2014/main" id="{48C98C42-300C-371C-100C-38A4A31247B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365942">
            <a:off x="8801823" y="2115798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" name="Rectangle 169">
            <a:extLst>
              <a:ext uri="{FF2B5EF4-FFF2-40B4-BE49-F238E27FC236}">
                <a16:creationId xmlns:a16="http://schemas.microsoft.com/office/drawing/2014/main" id="{570E78F8-E7F0-FA6B-CAAA-514EC0EA1BB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07847">
            <a:off x="6983301" y="4145853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9" name="Rectangle 169">
            <a:extLst>
              <a:ext uri="{FF2B5EF4-FFF2-40B4-BE49-F238E27FC236}">
                <a16:creationId xmlns:a16="http://schemas.microsoft.com/office/drawing/2014/main" id="{CFC5A401-8529-3FC9-267F-4ABF35355A1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20810">
            <a:off x="7365426" y="4145667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0" name="Rectangle 169">
            <a:extLst>
              <a:ext uri="{FF2B5EF4-FFF2-40B4-BE49-F238E27FC236}">
                <a16:creationId xmlns:a16="http://schemas.microsoft.com/office/drawing/2014/main" id="{9EA3FF11-015F-F853-6D26-0A3C713980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84834" y="4160755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1" name="Rectangle 169">
            <a:extLst>
              <a:ext uri="{FF2B5EF4-FFF2-40B4-BE49-F238E27FC236}">
                <a16:creationId xmlns:a16="http://schemas.microsoft.com/office/drawing/2014/main" id="{1BF8FEF8-2624-9B37-F0DE-DC5B77850CA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07847">
            <a:off x="9878901" y="4169845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2" name="Rectangle 169">
            <a:extLst>
              <a:ext uri="{FF2B5EF4-FFF2-40B4-BE49-F238E27FC236}">
                <a16:creationId xmlns:a16="http://schemas.microsoft.com/office/drawing/2014/main" id="{43CDCE38-A4F7-57F1-55BB-8D5A7810385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20810">
            <a:off x="10261026" y="4169659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3" name="Rectangle 169">
            <a:extLst>
              <a:ext uri="{FF2B5EF4-FFF2-40B4-BE49-F238E27FC236}">
                <a16:creationId xmlns:a16="http://schemas.microsoft.com/office/drawing/2014/main" id="{8B70D152-F2A3-D557-89D2-4325E15D7B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80434" y="4184747"/>
            <a:ext cx="228600" cy="457200"/>
          </a:xfrm>
          <a:prstGeom prst="rect">
            <a:avLst/>
          </a:prstGeom>
          <a:gradFill rotWithShape="1">
            <a:gsLst>
              <a:gs pos="0">
                <a:srgbClr val="F75615">
                  <a:gamma/>
                  <a:shade val="46275"/>
                  <a:invGamma/>
                </a:srgbClr>
              </a:gs>
              <a:gs pos="50000">
                <a:srgbClr val="F75615"/>
              </a:gs>
              <a:gs pos="100000">
                <a:srgbClr val="F7561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4" name="Rectangle 167">
            <a:extLst>
              <a:ext uri="{FF2B5EF4-FFF2-40B4-BE49-F238E27FC236}">
                <a16:creationId xmlns:a16="http://schemas.microsoft.com/office/drawing/2014/main" id="{159ECC85-3203-2CA1-3032-554A8649768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9433">
            <a:off x="6430644" y="5084785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5" name="Rectangle 167">
            <a:extLst>
              <a:ext uri="{FF2B5EF4-FFF2-40B4-BE49-F238E27FC236}">
                <a16:creationId xmlns:a16="http://schemas.microsoft.com/office/drawing/2014/main" id="{421B0B82-A72B-52D1-9324-FA1D9498D62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624742">
            <a:off x="7928980" y="5084750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Rectangle 167">
            <a:extLst>
              <a:ext uri="{FF2B5EF4-FFF2-40B4-BE49-F238E27FC236}">
                <a16:creationId xmlns:a16="http://schemas.microsoft.com/office/drawing/2014/main" id="{DC8FD23F-CB74-E215-1289-E07A97551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93844" y="5087585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7" name="Rectangle 167">
            <a:extLst>
              <a:ext uri="{FF2B5EF4-FFF2-40B4-BE49-F238E27FC236}">
                <a16:creationId xmlns:a16="http://schemas.microsoft.com/office/drawing/2014/main" id="{F6E555E0-5F9E-73B7-ED05-274A4D062BA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79433">
            <a:off x="9326244" y="5084785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Rectangle 167">
            <a:extLst>
              <a:ext uri="{FF2B5EF4-FFF2-40B4-BE49-F238E27FC236}">
                <a16:creationId xmlns:a16="http://schemas.microsoft.com/office/drawing/2014/main" id="{006B200C-5C97-F886-2DDF-3D277B31741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624742">
            <a:off x="10824580" y="5084750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9" name="Rectangle 167">
            <a:extLst>
              <a:ext uri="{FF2B5EF4-FFF2-40B4-BE49-F238E27FC236}">
                <a16:creationId xmlns:a16="http://schemas.microsoft.com/office/drawing/2014/main" id="{D6453EF0-DFD3-8CDE-349A-A6831BCE7A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89444" y="5087585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Rectangle 167">
            <a:extLst>
              <a:ext uri="{FF2B5EF4-FFF2-40B4-BE49-F238E27FC236}">
                <a16:creationId xmlns:a16="http://schemas.microsoft.com/office/drawing/2014/main" id="{80C9E913-4E2E-8B2B-58EF-136F943DE5E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584639">
            <a:off x="7669119" y="2960120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1" name="Rectangle 167">
            <a:extLst>
              <a:ext uri="{FF2B5EF4-FFF2-40B4-BE49-F238E27FC236}">
                <a16:creationId xmlns:a16="http://schemas.microsoft.com/office/drawing/2014/main" id="{628A8DC5-0967-9954-64B3-504159088A8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296511">
            <a:off x="9435693" y="2922119"/>
            <a:ext cx="228600" cy="457200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FB0A67-60F0-CF9A-7571-110FC0ACEAD8}"/>
              </a:ext>
            </a:extLst>
          </p:cNvPr>
          <p:cNvSpPr txBox="1"/>
          <p:nvPr/>
        </p:nvSpPr>
        <p:spPr>
          <a:xfrm>
            <a:off x="1168055" y="3835401"/>
            <a:ext cx="3690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A bunch of results arrive at MLAs and TLAs in a short period.</a:t>
            </a:r>
          </a:p>
          <a:p>
            <a:pPr algn="l"/>
            <a:endParaRPr lang="en-US" sz="2400" dirty="0">
              <a:latin typeface="Helvetica" pitchFamily="2" charset="0"/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Demand may exceed </a:t>
            </a:r>
            <a:r>
              <a:rPr lang="en-US" sz="2400" dirty="0" err="1">
                <a:solidFill>
                  <a:srgbClr val="C00000"/>
                </a:solidFill>
                <a:latin typeface="Helvetica" pitchFamily="2" charset="0"/>
              </a:rPr>
              <a:t>ToR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 port bandwidth!</a:t>
            </a:r>
          </a:p>
        </p:txBody>
      </p:sp>
    </p:spTree>
    <p:extLst>
      <p:ext uri="{BB962C8B-B14F-4D97-AF65-F5344CB8AC3E}">
        <p14:creationId xmlns:p14="http://schemas.microsoft.com/office/powerpoint/2010/main" val="4860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819 0.119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597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06667 0.1189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6653 0.1421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71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0169 0.1349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73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289 0.1391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69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6653 0.1421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71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0169 0.1349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73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6289 0.13912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579 L -0.06185 -0.13472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703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879 L 0.06758 -0.14051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747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324 L 0.00143 -0.1266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50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579 L -0.06185 -0.1347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703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879 L 0.06758 -0.14051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747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324 L 0.00143 -0.1266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324 L -0.06731 -0.1157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594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08333 -0.12223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611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2BE5-C219-1142-BCE1-D34B822F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Enforcing the hose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0A92D-2E70-DD41-8572-2990429C8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748"/>
          </a:xfrm>
        </p:spPr>
        <p:txBody>
          <a:bodyPr>
            <a:normAutofit/>
          </a:bodyPr>
          <a:lstStyle/>
          <a:p>
            <a:r>
              <a:rPr lang="en-US" dirty="0"/>
              <a:t>Hose model is hard to enforce especially on the receiver side without sender-side rate limits</a:t>
            </a:r>
          </a:p>
          <a:p>
            <a:endParaRPr lang="en-US" dirty="0"/>
          </a:p>
          <a:p>
            <a:r>
              <a:rPr lang="en-US" dirty="0"/>
              <a:t>VL2 uses </a:t>
            </a:r>
            <a:r>
              <a:rPr lang="en-US" dirty="0">
                <a:solidFill>
                  <a:srgbClr val="C00000"/>
                </a:solidFill>
              </a:rPr>
              <a:t>TCP’s convergence to bottleneck link rate </a:t>
            </a:r>
            <a:r>
              <a:rPr lang="en-US" dirty="0"/>
              <a:t>as a loose method to enforce that the demand for port bandwidth is met by the available capacity.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A88879-AA84-367D-C350-6EEC7164FF86}"/>
              </a:ext>
            </a:extLst>
          </p:cNvPr>
          <p:cNvGrpSpPr/>
          <p:nvPr/>
        </p:nvGrpSpPr>
        <p:grpSpPr>
          <a:xfrm>
            <a:off x="3428439" y="4652117"/>
            <a:ext cx="5084271" cy="1685811"/>
            <a:chOff x="6657506" y="1161155"/>
            <a:chExt cx="5084271" cy="1685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17F03B-9F0C-56C3-E7F3-A203DF663A5A}"/>
                </a:ext>
              </a:extLst>
            </p:cNvPr>
            <p:cNvSpPr/>
            <p:nvPr/>
          </p:nvSpPr>
          <p:spPr>
            <a:xfrm>
              <a:off x="8004465" y="1166131"/>
              <a:ext cx="1982462" cy="16625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3157D2-3232-D41E-A740-08B4AF4B0FAA}"/>
                </a:ext>
              </a:extLst>
            </p:cNvPr>
            <p:cNvSpPr/>
            <p:nvPr/>
          </p:nvSpPr>
          <p:spPr>
            <a:xfrm>
              <a:off x="6683327" y="1171895"/>
              <a:ext cx="1133706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49AA66-159E-6524-CCF9-EE055A89E050}"/>
                </a:ext>
              </a:extLst>
            </p:cNvPr>
            <p:cNvSpPr/>
            <p:nvPr/>
          </p:nvSpPr>
          <p:spPr>
            <a:xfrm>
              <a:off x="6683327" y="1704316"/>
              <a:ext cx="1133706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26C1EA-A636-7155-AE04-52BB7A0CD7AD}"/>
                </a:ext>
              </a:extLst>
            </p:cNvPr>
            <p:cNvSpPr txBox="1"/>
            <p:nvPr/>
          </p:nvSpPr>
          <p:spPr>
            <a:xfrm>
              <a:off x="6999536" y="1985853"/>
              <a:ext cx="517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A33701-9B32-CE37-5832-44D117C76FCA}"/>
                </a:ext>
              </a:extLst>
            </p:cNvPr>
            <p:cNvSpPr/>
            <p:nvPr/>
          </p:nvSpPr>
          <p:spPr>
            <a:xfrm>
              <a:off x="6676421" y="2451898"/>
              <a:ext cx="1133706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4A47E8-9B6D-2C23-73D0-555FFB7B85C3}"/>
                </a:ext>
              </a:extLst>
            </p:cNvPr>
            <p:cNvSpPr/>
            <p:nvPr/>
          </p:nvSpPr>
          <p:spPr>
            <a:xfrm>
              <a:off x="10169044" y="1194806"/>
              <a:ext cx="1379094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40D96E-CFC6-B8C1-626B-1A46BD131E65}"/>
                </a:ext>
              </a:extLst>
            </p:cNvPr>
            <p:cNvSpPr/>
            <p:nvPr/>
          </p:nvSpPr>
          <p:spPr>
            <a:xfrm>
              <a:off x="10169043" y="1727227"/>
              <a:ext cx="1352305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303510-3807-D502-056D-47E92C6463B9}"/>
                </a:ext>
              </a:extLst>
            </p:cNvPr>
            <p:cNvSpPr txBox="1"/>
            <p:nvPr/>
          </p:nvSpPr>
          <p:spPr>
            <a:xfrm>
              <a:off x="10485253" y="2008764"/>
              <a:ext cx="517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Helvetica" pitchFamily="2" charset="0"/>
                </a:rPr>
                <a:t>…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A2938D-6AC0-D360-5DD7-F629CBCCFE4C}"/>
                </a:ext>
              </a:extLst>
            </p:cNvPr>
            <p:cNvSpPr/>
            <p:nvPr/>
          </p:nvSpPr>
          <p:spPr>
            <a:xfrm>
              <a:off x="10162138" y="2474809"/>
              <a:ext cx="1386000" cy="37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D023E3-DBC8-8176-D2B1-7E3360D8CE80}"/>
                </a:ext>
              </a:extLst>
            </p:cNvPr>
            <p:cNvSpPr txBox="1"/>
            <p:nvPr/>
          </p:nvSpPr>
          <p:spPr>
            <a:xfrm>
              <a:off x="8392018" y="1674238"/>
              <a:ext cx="1207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Switching fabric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2A57D6-80C0-CC5C-90E2-6775C3564D34}"/>
                </a:ext>
              </a:extLst>
            </p:cNvPr>
            <p:cNvSpPr txBox="1"/>
            <p:nvPr/>
          </p:nvSpPr>
          <p:spPr>
            <a:xfrm>
              <a:off x="6683327" y="1161155"/>
              <a:ext cx="1282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Input port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A359A-747D-CD0D-6556-EC5D91771845}"/>
                </a:ext>
              </a:extLst>
            </p:cNvPr>
            <p:cNvSpPr txBox="1"/>
            <p:nvPr/>
          </p:nvSpPr>
          <p:spPr>
            <a:xfrm>
              <a:off x="6657506" y="1705248"/>
              <a:ext cx="1282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Input port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B64DBD-0545-FB20-314D-DF40DACC3BAF}"/>
                </a:ext>
              </a:extLst>
            </p:cNvPr>
            <p:cNvSpPr txBox="1"/>
            <p:nvPr/>
          </p:nvSpPr>
          <p:spPr>
            <a:xfrm>
              <a:off x="6660575" y="2453310"/>
              <a:ext cx="1282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Input port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016A8-53B8-293B-1928-4D06D1A4D99A}"/>
                </a:ext>
              </a:extLst>
            </p:cNvPr>
            <p:cNvSpPr txBox="1"/>
            <p:nvPr/>
          </p:nvSpPr>
          <p:spPr>
            <a:xfrm>
              <a:off x="10162081" y="1735748"/>
              <a:ext cx="156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Output port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656BB1-FBAE-3C40-D4A0-00015888F7D6}"/>
                </a:ext>
              </a:extLst>
            </p:cNvPr>
            <p:cNvSpPr txBox="1"/>
            <p:nvPr/>
          </p:nvSpPr>
          <p:spPr>
            <a:xfrm>
              <a:off x="10181265" y="1201781"/>
              <a:ext cx="156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Output port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A8C7A8-E965-F668-99B6-DE0CE6D8AA20}"/>
                </a:ext>
              </a:extLst>
            </p:cNvPr>
            <p:cNvSpPr txBox="1"/>
            <p:nvPr/>
          </p:nvSpPr>
          <p:spPr>
            <a:xfrm>
              <a:off x="10162081" y="2471385"/>
              <a:ext cx="156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Output port</a:t>
              </a: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87697F12-52DA-0B28-8144-050F43C73EDF}"/>
              </a:ext>
            </a:extLst>
          </p:cNvPr>
          <p:cNvSpPr/>
          <p:nvPr/>
        </p:nvSpPr>
        <p:spPr>
          <a:xfrm>
            <a:off x="4904508" y="5284519"/>
            <a:ext cx="1828800" cy="204800"/>
          </a:xfrm>
          <a:custGeom>
            <a:avLst/>
            <a:gdLst>
              <a:gd name="connsiteX0" fmla="*/ 0 w 1828800"/>
              <a:gd name="connsiteY0" fmla="*/ 0 h 204800"/>
              <a:gd name="connsiteX1" fmla="*/ 1045029 w 1828800"/>
              <a:gd name="connsiteY1" fmla="*/ 190005 h 204800"/>
              <a:gd name="connsiteX2" fmla="*/ 1828800 w 1828800"/>
              <a:gd name="connsiteY2" fmla="*/ 178130 h 2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204800">
                <a:moveTo>
                  <a:pt x="0" y="0"/>
                </a:moveTo>
                <a:cubicBezTo>
                  <a:pt x="370114" y="80158"/>
                  <a:pt x="740229" y="160317"/>
                  <a:pt x="1045029" y="190005"/>
                </a:cubicBezTo>
                <a:cubicBezTo>
                  <a:pt x="1349829" y="219693"/>
                  <a:pt x="1589314" y="198911"/>
                  <a:pt x="1828800" y="17813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443E75C-D859-C8FD-0CE0-FA84A524E6DC}"/>
              </a:ext>
            </a:extLst>
          </p:cNvPr>
          <p:cNvSpPr/>
          <p:nvPr/>
        </p:nvSpPr>
        <p:spPr>
          <a:xfrm>
            <a:off x="4880757" y="5558900"/>
            <a:ext cx="1828800" cy="556892"/>
          </a:xfrm>
          <a:custGeom>
            <a:avLst/>
            <a:gdLst>
              <a:gd name="connsiteX0" fmla="*/ 0 w 1828800"/>
              <a:gd name="connsiteY0" fmla="*/ 556892 h 556892"/>
              <a:gd name="connsiteX1" fmla="*/ 498764 w 1828800"/>
              <a:gd name="connsiteY1" fmla="*/ 212508 h 556892"/>
              <a:gd name="connsiteX2" fmla="*/ 1092530 w 1828800"/>
              <a:gd name="connsiteY2" fmla="*/ 10627 h 556892"/>
              <a:gd name="connsiteX3" fmla="*/ 1828800 w 1828800"/>
              <a:gd name="connsiteY3" fmla="*/ 46253 h 55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556892">
                <a:moveTo>
                  <a:pt x="0" y="556892"/>
                </a:moveTo>
                <a:cubicBezTo>
                  <a:pt x="158338" y="430222"/>
                  <a:pt x="316676" y="303552"/>
                  <a:pt x="498764" y="212508"/>
                </a:cubicBezTo>
                <a:cubicBezTo>
                  <a:pt x="680852" y="121464"/>
                  <a:pt x="870857" y="38336"/>
                  <a:pt x="1092530" y="10627"/>
                </a:cubicBezTo>
                <a:cubicBezTo>
                  <a:pt x="1314203" y="-17082"/>
                  <a:pt x="1571501" y="14585"/>
                  <a:pt x="1828800" y="46253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E4E6B8A-7CAA-CCE2-B48B-00BD2A690E9F}"/>
              </a:ext>
            </a:extLst>
          </p:cNvPr>
          <p:cNvSpPr/>
          <p:nvPr/>
        </p:nvSpPr>
        <p:spPr>
          <a:xfrm>
            <a:off x="4940134" y="4797631"/>
            <a:ext cx="1733797" cy="581891"/>
          </a:xfrm>
          <a:custGeom>
            <a:avLst/>
            <a:gdLst>
              <a:gd name="connsiteX0" fmla="*/ 0 w 1733797"/>
              <a:gd name="connsiteY0" fmla="*/ 0 h 581891"/>
              <a:gd name="connsiteX1" fmla="*/ 736270 w 1733797"/>
              <a:gd name="connsiteY1" fmla="*/ 439387 h 581891"/>
              <a:gd name="connsiteX2" fmla="*/ 1733797 w 1733797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797" h="581891">
                <a:moveTo>
                  <a:pt x="0" y="0"/>
                </a:moveTo>
                <a:cubicBezTo>
                  <a:pt x="223652" y="171202"/>
                  <a:pt x="447304" y="342405"/>
                  <a:pt x="736270" y="439387"/>
                </a:cubicBezTo>
                <a:cubicBezTo>
                  <a:pt x="1025236" y="536369"/>
                  <a:pt x="1379516" y="559130"/>
                  <a:pt x="1733797" y="581891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mega-data centers (circa 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837091"/>
            <a:ext cx="3180291" cy="1236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59" y="3376673"/>
            <a:ext cx="2800328" cy="1302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722" y="5181100"/>
            <a:ext cx="3338433" cy="979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8638" y="2153106"/>
            <a:ext cx="508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100 billion searches per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3080" y="376936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1.15 billion 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3155" y="1488755"/>
            <a:ext cx="6335962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Each DC hosts ~100K servers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100s of Petabytes of storage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100s of Terabits/s of Bandwidth</a:t>
            </a:r>
          </a:p>
          <a:p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(more than core of Internet)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10-100MW of power</a:t>
            </a:r>
          </a:p>
          <a:p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(1-2% of global energy consumption)</a:t>
            </a:r>
          </a:p>
          <a:p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Cost upwards of $1--4 billion per (mega) data center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100s of millions of users per data center app</a:t>
            </a:r>
          </a:p>
        </p:txBody>
      </p:sp>
    </p:spTree>
    <p:extLst>
      <p:ext uri="{BB962C8B-B14F-4D97-AF65-F5344CB8AC3E}">
        <p14:creationId xmlns:p14="http://schemas.microsoft.com/office/powerpoint/2010/main" val="408941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Datacenter traffic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620296"/>
            <a:ext cx="7747000" cy="425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042" y="5961449"/>
            <a:ext cx="906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Source:  “Jupiter Rising: A Decade of Clos Topologies and Centralized Control in Google’s Datacenter Network”, SIGCOMM 2015.</a:t>
            </a:r>
          </a:p>
        </p:txBody>
      </p:sp>
    </p:spTree>
    <p:extLst>
      <p:ext uri="{BB962C8B-B14F-4D97-AF65-F5344CB8AC3E}">
        <p14:creationId xmlns:p14="http://schemas.microsoft.com/office/powerpoint/2010/main" val="39602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4"/>
    </mc:Choice>
    <mc:Fallback xmlns="">
      <p:transition xmlns:p14="http://schemas.microsoft.com/office/powerpoint/2010/main" spd="slow" advTm="370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58BB8-07E4-A44F-AB04-3B2E9E4FA2A8}"/>
              </a:ext>
            </a:extLst>
          </p:cNvPr>
          <p:cNvSpPr txBox="1"/>
          <p:nvPr/>
        </p:nvSpPr>
        <p:spPr>
          <a:xfrm>
            <a:off x="688932" y="2900106"/>
            <a:ext cx="1064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Helvetica" pitchFamily="2" charset="0"/>
              </a:rPr>
              <a:t>How a data center looks on the inside</a:t>
            </a:r>
          </a:p>
        </p:txBody>
      </p:sp>
    </p:spTree>
    <p:extLst>
      <p:ext uri="{BB962C8B-B14F-4D97-AF65-F5344CB8AC3E}">
        <p14:creationId xmlns:p14="http://schemas.microsoft.com/office/powerpoint/2010/main" val="2823114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3048000" y="1080346"/>
            <a:ext cx="6096000" cy="105325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INTERNET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2068"/>
            <a:ext cx="9144000" cy="419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52600" y="1801492"/>
            <a:ext cx="8686800" cy="4599309"/>
            <a:chOff x="228600" y="1801491"/>
            <a:chExt cx="8686800" cy="4599309"/>
          </a:xfrm>
        </p:grpSpPr>
        <p:grpSp>
          <p:nvGrpSpPr>
            <p:cNvPr id="183" name="Group 182"/>
            <p:cNvGrpSpPr/>
            <p:nvPr/>
          </p:nvGrpSpPr>
          <p:grpSpPr>
            <a:xfrm>
              <a:off x="228600" y="2116456"/>
              <a:ext cx="8686800" cy="4284344"/>
              <a:chOff x="228600" y="2116456"/>
              <a:chExt cx="8686800" cy="4284344"/>
            </a:xfrm>
          </p:grpSpPr>
          <p:sp>
            <p:nvSpPr>
              <p:cNvPr id="536" name="Rounded Rectangle 535"/>
              <p:cNvSpPr/>
              <p:nvPr/>
            </p:nvSpPr>
            <p:spPr>
              <a:xfrm>
                <a:off x="228600" y="5486400"/>
                <a:ext cx="8686800" cy="91440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prstClr val="black"/>
                  </a:solidFill>
                  <a:latin typeface="Calibri"/>
                </a:endParaRPr>
              </a:p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ctr"/>
                <a:endParaRPr lang="en-US" sz="600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Servers</a:t>
                </a:r>
              </a:p>
            </p:txBody>
          </p:sp>
          <p:sp>
            <p:nvSpPr>
              <p:cNvPr id="535" name="Rounded Rectangle 534"/>
              <p:cNvSpPr/>
              <p:nvPr/>
            </p:nvSpPr>
            <p:spPr>
              <a:xfrm>
                <a:off x="228600" y="2514600"/>
                <a:ext cx="8686800" cy="2832503"/>
              </a:xfrm>
              <a:prstGeom prst="roundRect">
                <a:avLst>
                  <a:gd name="adj" fmla="val 9902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>
                    <a:solidFill>
                      <a:prstClr val="black"/>
                    </a:solidFill>
                    <a:latin typeface="Calibri"/>
                  </a:rPr>
                  <a:t>Fabric</a:t>
                </a:r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3659648" y="2157420"/>
                <a:ext cx="235020" cy="62247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3741581" y="2171074"/>
                <a:ext cx="1338421" cy="69066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483" idx="0"/>
              </p:cNvCxnSpPr>
              <p:nvPr/>
            </p:nvCxnSpPr>
            <p:spPr>
              <a:xfrm flipH="1" flipV="1">
                <a:off x="2438400" y="3048000"/>
                <a:ext cx="584024" cy="92366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stCxn id="484" idx="1"/>
              </p:cNvCxnSpPr>
              <p:nvPr/>
            </p:nvCxnSpPr>
            <p:spPr>
              <a:xfrm flipV="1">
                <a:off x="4030808" y="3076222"/>
                <a:ext cx="2192192" cy="90660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483" idx="7"/>
              </p:cNvCxnSpPr>
              <p:nvPr/>
            </p:nvCxnSpPr>
            <p:spPr>
              <a:xfrm flipV="1">
                <a:off x="3049365" y="3022600"/>
                <a:ext cx="650568" cy="9602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>
                <a:stCxn id="484" idx="0"/>
              </p:cNvCxnSpPr>
              <p:nvPr/>
            </p:nvCxnSpPr>
            <p:spPr>
              <a:xfrm flipV="1">
                <a:off x="4057749" y="3062111"/>
                <a:ext cx="824695" cy="90955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>
                <a:stCxn id="502" idx="0"/>
              </p:cNvCxnSpPr>
              <p:nvPr/>
            </p:nvCxnSpPr>
            <p:spPr>
              <a:xfrm flipH="1" flipV="1">
                <a:off x="2497667" y="3014133"/>
                <a:ext cx="2591682" cy="95753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>
                <a:stCxn id="503" idx="1"/>
              </p:cNvCxnSpPr>
              <p:nvPr/>
            </p:nvCxnSpPr>
            <p:spPr>
              <a:xfrm flipH="1" flipV="1">
                <a:off x="5029200" y="3048000"/>
                <a:ext cx="1064805" cy="934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502" idx="7"/>
              </p:cNvCxnSpPr>
              <p:nvPr/>
            </p:nvCxnSpPr>
            <p:spPr>
              <a:xfrm flipH="1" flipV="1">
                <a:off x="3793067" y="2988733"/>
                <a:ext cx="1323223" cy="99409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>
                <a:stCxn id="503" idx="0"/>
              </p:cNvCxnSpPr>
              <p:nvPr/>
            </p:nvCxnSpPr>
            <p:spPr>
              <a:xfrm flipV="1">
                <a:off x="6120946" y="2963333"/>
                <a:ext cx="313721" cy="100833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stCxn id="485" idx="0"/>
                <a:endCxn id="483" idx="4"/>
              </p:cNvCxnSpPr>
              <p:nvPr/>
            </p:nvCxnSpPr>
            <p:spPr>
              <a:xfrm flipV="1">
                <a:off x="3022424" y="4047868"/>
                <a:ext cx="0" cy="83717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>
                <a:stCxn id="486" idx="0"/>
                <a:endCxn id="484" idx="4"/>
              </p:cNvCxnSpPr>
              <p:nvPr/>
            </p:nvCxnSpPr>
            <p:spPr>
              <a:xfrm flipV="1">
                <a:off x="4057749" y="4047868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stCxn id="504" idx="0"/>
                <a:endCxn id="502" idx="4"/>
              </p:cNvCxnSpPr>
              <p:nvPr/>
            </p:nvCxnSpPr>
            <p:spPr>
              <a:xfrm flipV="1">
                <a:off x="5089349" y="4047868"/>
                <a:ext cx="0" cy="83864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>
                <a:stCxn id="505" idx="0"/>
                <a:endCxn id="503" idx="4"/>
              </p:cNvCxnSpPr>
              <p:nvPr/>
            </p:nvCxnSpPr>
            <p:spPr>
              <a:xfrm flipV="1">
                <a:off x="6120946" y="4047868"/>
                <a:ext cx="0" cy="83768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>
                <a:stCxn id="529" idx="0"/>
                <a:endCxn id="527" idx="4"/>
              </p:cNvCxnSpPr>
              <p:nvPr/>
            </p:nvCxnSpPr>
            <p:spPr>
              <a:xfrm flipV="1">
                <a:off x="7154245" y="4047868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stCxn id="530" idx="0"/>
                <a:endCxn id="528" idx="4"/>
              </p:cNvCxnSpPr>
              <p:nvPr/>
            </p:nvCxnSpPr>
            <p:spPr>
              <a:xfrm flipV="1">
                <a:off x="8199534" y="4047868"/>
                <a:ext cx="722" cy="83717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>
                <a:stCxn id="485" idx="7"/>
              </p:cNvCxnSpPr>
              <p:nvPr/>
            </p:nvCxnSpPr>
            <p:spPr>
              <a:xfrm flipV="1">
                <a:off x="3049365" y="4046841"/>
                <a:ext cx="981443" cy="84935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>
                <a:stCxn id="486" idx="1"/>
                <a:endCxn id="483" idx="5"/>
              </p:cNvCxnSpPr>
              <p:nvPr/>
            </p:nvCxnSpPr>
            <p:spPr>
              <a:xfrm flipH="1" flipV="1">
                <a:off x="3049365" y="4036709"/>
                <a:ext cx="981443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>
                <a:stCxn id="502" idx="5"/>
                <a:endCxn id="505" idx="1"/>
              </p:cNvCxnSpPr>
              <p:nvPr/>
            </p:nvCxnSpPr>
            <p:spPr>
              <a:xfrm>
                <a:off x="5116290" y="4036709"/>
                <a:ext cx="977715" cy="86000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>
                <a:stCxn id="504" idx="7"/>
                <a:endCxn id="503" idx="3"/>
              </p:cNvCxnSpPr>
              <p:nvPr/>
            </p:nvCxnSpPr>
            <p:spPr>
              <a:xfrm flipV="1">
                <a:off x="5116290" y="4036709"/>
                <a:ext cx="977715" cy="860959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>
                <a:stCxn id="527" idx="5"/>
                <a:endCxn id="530" idx="1"/>
              </p:cNvCxnSpPr>
              <p:nvPr/>
            </p:nvCxnSpPr>
            <p:spPr>
              <a:xfrm>
                <a:off x="7181186" y="4036709"/>
                <a:ext cx="991407" cy="85949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stCxn id="529" idx="7"/>
                <a:endCxn id="528" idx="3"/>
              </p:cNvCxnSpPr>
              <p:nvPr/>
            </p:nvCxnSpPr>
            <p:spPr>
              <a:xfrm flipV="1">
                <a:off x="7181186" y="4036709"/>
                <a:ext cx="992129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stCxn id="464" idx="3"/>
                <a:endCxn id="342" idx="0"/>
              </p:cNvCxnSpPr>
              <p:nvPr/>
            </p:nvCxnSpPr>
            <p:spPr>
              <a:xfrm flipH="1">
                <a:off x="555826" y="4951109"/>
                <a:ext cx="331633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>
                <a:stCxn id="464" idx="5"/>
              </p:cNvCxnSpPr>
              <p:nvPr/>
            </p:nvCxnSpPr>
            <p:spPr>
              <a:xfrm>
                <a:off x="941341" y="4951109"/>
                <a:ext cx="151911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>
                <a:stCxn id="466" idx="3"/>
                <a:endCxn id="344" idx="0"/>
              </p:cNvCxnSpPr>
              <p:nvPr/>
            </p:nvCxnSpPr>
            <p:spPr>
              <a:xfrm flipH="1">
                <a:off x="1620540" y="4950081"/>
                <a:ext cx="302244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>
                <a:stCxn id="466" idx="5"/>
              </p:cNvCxnSpPr>
              <p:nvPr/>
            </p:nvCxnSpPr>
            <p:spPr>
              <a:xfrm>
                <a:off x="1976666" y="4950081"/>
                <a:ext cx="165229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>
                <a:stCxn id="485" idx="3"/>
                <a:endCxn id="346" idx="0"/>
              </p:cNvCxnSpPr>
              <p:nvPr/>
            </p:nvCxnSpPr>
            <p:spPr>
              <a:xfrm flipH="1">
                <a:off x="2679306" y="4950081"/>
                <a:ext cx="316177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>
                <a:stCxn id="485" idx="5"/>
                <a:endCxn id="347" idx="0"/>
              </p:cNvCxnSpPr>
              <p:nvPr/>
            </p:nvCxnSpPr>
            <p:spPr>
              <a:xfrm>
                <a:off x="3049365" y="4950081"/>
                <a:ext cx="172130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>
                <a:stCxn id="486" idx="3"/>
                <a:endCxn id="348" idx="0"/>
              </p:cNvCxnSpPr>
              <p:nvPr/>
            </p:nvCxnSpPr>
            <p:spPr>
              <a:xfrm flipH="1">
                <a:off x="3744020" y="4951109"/>
                <a:ext cx="286788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>
                <a:stCxn id="486" idx="5"/>
                <a:endCxn id="349" idx="0"/>
              </p:cNvCxnSpPr>
              <p:nvPr/>
            </p:nvCxnSpPr>
            <p:spPr>
              <a:xfrm>
                <a:off x="4084690" y="4951109"/>
                <a:ext cx="186584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>
                <a:stCxn id="504" idx="3"/>
                <a:endCxn id="350" idx="0"/>
              </p:cNvCxnSpPr>
              <p:nvPr/>
            </p:nvCxnSpPr>
            <p:spPr>
              <a:xfrm flipH="1">
                <a:off x="4814045" y="4951550"/>
                <a:ext cx="248363" cy="79257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>
                <a:stCxn id="504" idx="5"/>
                <a:endCxn id="351" idx="0"/>
              </p:cNvCxnSpPr>
              <p:nvPr/>
            </p:nvCxnSpPr>
            <p:spPr>
              <a:xfrm>
                <a:off x="5116290" y="4951550"/>
                <a:ext cx="239944" cy="79257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>
                <a:stCxn id="505" idx="3"/>
                <a:endCxn id="352" idx="0"/>
              </p:cNvCxnSpPr>
              <p:nvPr/>
            </p:nvCxnSpPr>
            <p:spPr>
              <a:xfrm flipH="1">
                <a:off x="5878759" y="4950595"/>
                <a:ext cx="215246" cy="79353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>
                <a:stCxn id="505" idx="5"/>
                <a:endCxn id="353" idx="0"/>
              </p:cNvCxnSpPr>
              <p:nvPr/>
            </p:nvCxnSpPr>
            <p:spPr>
              <a:xfrm>
                <a:off x="6147887" y="4950595"/>
                <a:ext cx="258126" cy="79353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>
                <a:stCxn id="529" idx="3"/>
                <a:endCxn id="354" idx="0"/>
              </p:cNvCxnSpPr>
              <p:nvPr/>
            </p:nvCxnSpPr>
            <p:spPr>
              <a:xfrm flipH="1">
                <a:off x="6946578" y="4951109"/>
                <a:ext cx="180726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>
                <a:stCxn id="529" idx="5"/>
                <a:endCxn id="355" idx="0"/>
              </p:cNvCxnSpPr>
              <p:nvPr/>
            </p:nvCxnSpPr>
            <p:spPr>
              <a:xfrm>
                <a:off x="7181186" y="4951109"/>
                <a:ext cx="307581" cy="79301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>
                <a:stCxn id="530" idx="3"/>
                <a:endCxn id="356" idx="0"/>
              </p:cNvCxnSpPr>
              <p:nvPr/>
            </p:nvCxnSpPr>
            <p:spPr>
              <a:xfrm flipH="1">
                <a:off x="8011292" y="4950081"/>
                <a:ext cx="161301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>
                <a:stCxn id="530" idx="5"/>
                <a:endCxn id="357" idx="0"/>
              </p:cNvCxnSpPr>
              <p:nvPr/>
            </p:nvCxnSpPr>
            <p:spPr>
              <a:xfrm>
                <a:off x="8226475" y="4950081"/>
                <a:ext cx="312071" cy="7940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>
                <a:stCxn id="464" idx="0"/>
                <a:endCxn id="413" idx="4"/>
              </p:cNvCxnSpPr>
              <p:nvPr/>
            </p:nvCxnSpPr>
            <p:spPr>
              <a:xfrm flipV="1">
                <a:off x="914400" y="4046840"/>
                <a:ext cx="0" cy="83922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66" idx="0"/>
                <a:endCxn id="465" idx="4"/>
              </p:cNvCxnSpPr>
              <p:nvPr/>
            </p:nvCxnSpPr>
            <p:spPr>
              <a:xfrm flipV="1">
                <a:off x="1949725" y="4046840"/>
                <a:ext cx="0" cy="838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>
                <a:stCxn id="464" idx="7"/>
                <a:endCxn id="465" idx="3"/>
              </p:cNvCxnSpPr>
              <p:nvPr/>
            </p:nvCxnSpPr>
            <p:spPr>
              <a:xfrm flipV="1">
                <a:off x="941341" y="4035681"/>
                <a:ext cx="981443" cy="86154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66" idx="1"/>
                <a:endCxn id="413" idx="5"/>
              </p:cNvCxnSpPr>
              <p:nvPr/>
            </p:nvCxnSpPr>
            <p:spPr>
              <a:xfrm flipH="1" flipV="1">
                <a:off x="941341" y="4035681"/>
                <a:ext cx="981443" cy="86051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" name="Oval 412"/>
              <p:cNvSpPr/>
              <p:nvPr/>
            </p:nvSpPr>
            <p:spPr>
              <a:xfrm>
                <a:off x="876300" y="39706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876300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1911625" y="39706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1911625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2984324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4019649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2984324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4019649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5051249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6082846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4" name="Oval 503"/>
              <p:cNvSpPr/>
              <p:nvPr/>
            </p:nvSpPr>
            <p:spPr>
              <a:xfrm>
                <a:off x="5051249" y="4886509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5" name="Oval 504"/>
              <p:cNvSpPr/>
              <p:nvPr/>
            </p:nvSpPr>
            <p:spPr>
              <a:xfrm>
                <a:off x="6082846" y="4885554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7116145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8162156" y="39716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9" name="Oval 528"/>
              <p:cNvSpPr/>
              <p:nvPr/>
            </p:nvSpPr>
            <p:spPr>
              <a:xfrm>
                <a:off x="7116145" y="4886068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>
              <a:xfrm>
                <a:off x="8161434" y="4885040"/>
                <a:ext cx="76200" cy="762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2" name="Picture 341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758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3" name="Picture 342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0977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4" name="Picture 343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32297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5" name="Picture 344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5955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6" name="Picture 345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9106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7" name="Picture 346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3325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8" name="Picture 347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55777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49" name="Picture 348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8303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0" name="Picture 349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25802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1" name="Picture 350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67991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2" name="Picture 351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90516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3" name="Picture 352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17770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4" name="Picture 353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758335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5" name="Picture 354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00524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6" name="Picture 355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823049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357" name="Picture 356" descr="server-gray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350303" y="5744126"/>
                <a:ext cx="376485" cy="400774"/>
              </a:xfrm>
              <a:prstGeom prst="rect">
                <a:avLst/>
              </a:prstGeom>
            </p:spPr>
          </p:pic>
          <p:pic>
            <p:nvPicPr>
              <p:cNvPr id="620" name="Picture 6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163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1" name="Picture 6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488" y="4743965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4" name="Picture 6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6187" y="4742496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5" name="Picture 6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1512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7" name="Picture 6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112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29" name="Picture 6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709" y="47435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32" name="Picture 6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8008" y="4743965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633" name="Picture 6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3049" y="4743965"/>
                <a:ext cx="752474" cy="361288"/>
              </a:xfrm>
              <a:prstGeom prst="rect">
                <a:avLst/>
              </a:prstGeom>
            </p:spPr>
          </p:pic>
          <p:cxnSp>
            <p:nvCxnSpPr>
              <p:cNvPr id="143" name="Straight Connector 142"/>
              <p:cNvCxnSpPr/>
              <p:nvPr/>
            </p:nvCxnSpPr>
            <p:spPr>
              <a:xfrm flipV="1">
                <a:off x="2565400" y="2171074"/>
                <a:ext cx="1094248" cy="69147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>
                <a:endCxn id="413" idx="0"/>
              </p:cNvCxnSpPr>
              <p:nvPr/>
            </p:nvCxnSpPr>
            <p:spPr>
              <a:xfrm flipH="1">
                <a:off x="914400" y="2954867"/>
                <a:ext cx="1481667" cy="101577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>
                <a:endCxn id="465" idx="1"/>
              </p:cNvCxnSpPr>
              <p:nvPr/>
            </p:nvCxnSpPr>
            <p:spPr>
              <a:xfrm flipH="1">
                <a:off x="1922784" y="2991556"/>
                <a:ext cx="4342549" cy="99024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>
                <a:endCxn id="465" idx="0"/>
              </p:cNvCxnSpPr>
              <p:nvPr/>
            </p:nvCxnSpPr>
            <p:spPr>
              <a:xfrm flipH="1">
                <a:off x="1949725" y="2971800"/>
                <a:ext cx="2927075" cy="99884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>
                <a:stCxn id="413" idx="7"/>
              </p:cNvCxnSpPr>
              <p:nvPr/>
            </p:nvCxnSpPr>
            <p:spPr>
              <a:xfrm flipV="1">
                <a:off x="941341" y="2980267"/>
                <a:ext cx="2690859" cy="1001532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H="1" flipV="1">
                <a:off x="3891790" y="2116456"/>
                <a:ext cx="2509010" cy="779144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527" idx="0"/>
              </p:cNvCxnSpPr>
              <p:nvPr/>
            </p:nvCxnSpPr>
            <p:spPr>
              <a:xfrm flipH="1" flipV="1">
                <a:off x="2633133" y="2971800"/>
                <a:ext cx="4521112" cy="99986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stCxn id="528" idx="0"/>
              </p:cNvCxnSpPr>
              <p:nvPr/>
            </p:nvCxnSpPr>
            <p:spPr>
              <a:xfrm flipH="1" flipV="1">
                <a:off x="6491111" y="3005667"/>
                <a:ext cx="1709145" cy="96600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stCxn id="528" idx="1"/>
              </p:cNvCxnSpPr>
              <p:nvPr/>
            </p:nvCxnSpPr>
            <p:spPr>
              <a:xfrm flipH="1" flipV="1">
                <a:off x="5105400" y="2963333"/>
                <a:ext cx="3067915" cy="101949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527" idx="7"/>
              </p:cNvCxnSpPr>
              <p:nvPr/>
            </p:nvCxnSpPr>
            <p:spPr>
              <a:xfrm flipH="1" flipV="1">
                <a:off x="3886200" y="2971800"/>
                <a:ext cx="3294986" cy="10110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163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4" name="Picture 1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488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5" name="Picture 1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6187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6" name="Picture 1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1512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112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4709" y="3828096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8008" y="3829124"/>
                <a:ext cx="752474" cy="361288"/>
              </a:xfrm>
              <a:prstGeom prst="rect">
                <a:avLst/>
              </a:prstGeom>
            </p:spPr>
          </p:pic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019" y="3829124"/>
                <a:ext cx="752474" cy="361288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4308" y="1801491"/>
              <a:ext cx="916692" cy="60960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2667000" y="2133600"/>
              <a:ext cx="3810000" cy="762000"/>
              <a:chOff x="2667000" y="2133600"/>
              <a:chExt cx="3810000" cy="762000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V="1">
                <a:off x="2667000" y="2133600"/>
                <a:ext cx="2362200" cy="7620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3962400" y="2133600"/>
                <a:ext cx="1295400" cy="6858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5105400" y="2133600"/>
                <a:ext cx="228600" cy="6858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 flipV="1">
                <a:off x="5410200" y="2133600"/>
                <a:ext cx="1066800" cy="762000"/>
              </a:xfrm>
              <a:prstGeom prst="line">
                <a:avLst/>
              </a:prstGeom>
              <a:ln w="635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308" y="1809750"/>
              <a:ext cx="916692" cy="60960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6" y="2743200"/>
              <a:ext cx="752474" cy="36128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26" y="2743200"/>
              <a:ext cx="752474" cy="36128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326" y="2743200"/>
              <a:ext cx="752474" cy="361288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126" y="2743200"/>
              <a:ext cx="752474" cy="3612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65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30"/>
    </mc:Choice>
    <mc:Fallback xmlns="">
      <p:transition xmlns:p14="http://schemas.microsoft.com/office/powerpoint/2010/main" spd="slow" advTm="7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0.1|15.5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0.8|4.4|10.8|2.7|3.2|9.2|2.9|2.2|1.3|1.9|23.5|2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5.9|2.7|0.7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.7|3.7|8|7.2|12.6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.7|3.7|8|7.2|12.6|1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0800">
          <a:solidFill>
            <a:schemeClr val="tx1"/>
          </a:solidFill>
        </a:ln>
      </a:spPr>
      <a:bodyPr rtlCol="0" anchor="ctr"/>
      <a:lstStyle>
        <a:defPPr algn="ctr">
          <a:defRPr sz="3200" dirty="0" smtClean="0">
            <a:solidFill>
              <a:schemeClr val="tx1"/>
            </a:solidFill>
            <a:latin typeface="Helvetica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400" dirty="0" smtClean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5066</TotalTime>
  <Words>2704</Words>
  <Application>Microsoft Macintosh PowerPoint</Application>
  <PresentationFormat>Widescreen</PresentationFormat>
  <Paragraphs>620</Paragraphs>
  <Slides>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Helvetica</vt:lpstr>
      <vt:lpstr>Lucida Grande</vt:lpstr>
      <vt:lpstr>Times New Roman</vt:lpstr>
      <vt:lpstr>Wingdings</vt:lpstr>
      <vt:lpstr>Office Theme</vt:lpstr>
      <vt:lpstr>Data Center Networking</vt:lpstr>
      <vt:lpstr>What are data centers?</vt:lpstr>
      <vt:lpstr>Types of Data Centers</vt:lpstr>
      <vt:lpstr>Data Centers with 100,000+ Servers</vt:lpstr>
      <vt:lpstr>PowerPoint Presentation</vt:lpstr>
      <vt:lpstr>Scale of mega-data centers (circa 2016)</vt:lpstr>
      <vt:lpstr>Datacenter traffic growth</vt:lpstr>
      <vt:lpstr>PowerPoint Presentation</vt:lpstr>
      <vt:lpstr>PowerPoint Presentation</vt:lpstr>
      <vt:lpstr>Review: Basics of data center topology</vt:lpstr>
      <vt:lpstr>Half-filled rack</vt:lpstr>
      <vt:lpstr>Fully filled rack</vt:lpstr>
      <vt:lpstr>Container data centers</vt:lpstr>
      <vt:lpstr>What’s different about DCNs?</vt:lpstr>
      <vt:lpstr>Goal: Support cloud app requirements</vt:lpstr>
      <vt:lpstr>Example: Web Search</vt:lpstr>
      <vt:lpstr>PowerPoint Presentation</vt:lpstr>
      <vt:lpstr>Data center costs</vt:lpstr>
      <vt:lpstr>Server costs</vt:lpstr>
      <vt:lpstr>Goal: Agility: any service, any server</vt:lpstr>
      <vt:lpstr>Steps to achieving Agility</vt:lpstr>
      <vt:lpstr>Achieving agility requires DCN to have…</vt:lpstr>
      <vt:lpstr>Conventional DC network</vt:lpstr>
      <vt:lpstr>Layer 2 vs. Layer 3</vt:lpstr>
      <vt:lpstr>Conventional DC Network Problems</vt:lpstr>
      <vt:lpstr>PowerPoint Presentation</vt:lpstr>
      <vt:lpstr>PowerPoint Presentation</vt:lpstr>
      <vt:lpstr>PowerPoint Presentation</vt:lpstr>
      <vt:lpstr>Interconnecting fabric is key to agility</vt:lpstr>
      <vt:lpstr>A single (n X m)-port switching fabric</vt:lpstr>
      <vt:lpstr>A single (n X m)-port switching fabric</vt:lpstr>
      <vt:lpstr>Nonblocking designs are nontrivial</vt:lpstr>
      <vt:lpstr>High port density + nonblocking == hard!</vt:lpstr>
      <vt:lpstr>Nonblocking switches with many ports</vt:lpstr>
      <vt:lpstr>3-stage Clos network (r*n X r*n ports)</vt:lpstr>
      <vt:lpstr>How Clos networks become nonblocking</vt:lpstr>
      <vt:lpstr>Need at most (n-1)+(n-1) middle stage</vt:lpstr>
      <vt:lpstr>Surprising result about Clos networks</vt:lpstr>
      <vt:lpstr>Rearrangeably nonblocking Clos built with identical switches</vt:lpstr>
      <vt:lpstr>PowerPoint Presentation</vt:lpstr>
      <vt:lpstr>How does one design a Clos DCN?</vt:lpstr>
      <vt:lpstr>PowerPoint Presentation</vt:lpstr>
      <vt:lpstr>Consequences of using folded Clos</vt:lpstr>
      <vt:lpstr>What about routing?</vt:lpstr>
      <vt:lpstr>Valiant Load Balancing (VLB)</vt:lpstr>
      <vt:lpstr>VLB in data center networks</vt:lpstr>
      <vt:lpstr>VLB requirements: Hose model</vt:lpstr>
      <vt:lpstr>Requirements for VLB to work well</vt:lpstr>
      <vt:lpstr>Enforcing the hose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 Narayana Ganapathy</dc:creator>
  <cp:lastModifiedBy>Srinivas Narayana Ganapathy</cp:lastModifiedBy>
  <cp:revision>3989</cp:revision>
  <dcterms:created xsi:type="dcterms:W3CDTF">2019-01-23T03:40:12Z</dcterms:created>
  <dcterms:modified xsi:type="dcterms:W3CDTF">2023-03-22T11:30:35Z</dcterms:modified>
</cp:coreProperties>
</file>