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401" r:id="rId2"/>
    <p:sldId id="1140" r:id="rId3"/>
    <p:sldId id="1143" r:id="rId4"/>
    <p:sldId id="1141" r:id="rId5"/>
    <p:sldId id="1142" r:id="rId6"/>
    <p:sldId id="1131" r:id="rId7"/>
    <p:sldId id="1144" r:id="rId8"/>
    <p:sldId id="1132" r:id="rId9"/>
    <p:sldId id="1112" r:id="rId10"/>
    <p:sldId id="1137" r:id="rId11"/>
    <p:sldId id="1154" r:id="rId12"/>
    <p:sldId id="1155" r:id="rId13"/>
    <p:sldId id="1156" r:id="rId14"/>
    <p:sldId id="1157" r:id="rId15"/>
    <p:sldId id="1160" r:id="rId16"/>
    <p:sldId id="1113" r:id="rId17"/>
    <p:sldId id="1114" r:id="rId18"/>
    <p:sldId id="1115" r:id="rId19"/>
    <p:sldId id="1151" r:id="rId20"/>
    <p:sldId id="1116" r:id="rId21"/>
    <p:sldId id="1117" r:id="rId22"/>
    <p:sldId id="1150" r:id="rId23"/>
    <p:sldId id="1118" r:id="rId24"/>
    <p:sldId id="1119" r:id="rId25"/>
    <p:sldId id="1120" r:id="rId26"/>
    <p:sldId id="1121" r:id="rId27"/>
    <p:sldId id="1122" r:id="rId28"/>
    <p:sldId id="1123" r:id="rId29"/>
    <p:sldId id="1124" r:id="rId30"/>
    <p:sldId id="1125" r:id="rId31"/>
    <p:sldId id="1126" r:id="rId32"/>
    <p:sldId id="1127" r:id="rId33"/>
    <p:sldId id="1128" r:id="rId34"/>
    <p:sldId id="1129" r:id="rId35"/>
    <p:sldId id="1130" r:id="rId36"/>
    <p:sldId id="1158" r:id="rId37"/>
    <p:sldId id="1135" r:id="rId38"/>
    <p:sldId id="1136" r:id="rId39"/>
    <p:sldId id="327" r:id="rId40"/>
    <p:sldId id="328" r:id="rId41"/>
    <p:sldId id="839" r:id="rId42"/>
    <p:sldId id="834" r:id="rId43"/>
    <p:sldId id="329" r:id="rId44"/>
    <p:sldId id="330" r:id="rId45"/>
    <p:sldId id="331" r:id="rId46"/>
    <p:sldId id="835" r:id="rId47"/>
    <p:sldId id="836" r:id="rId48"/>
    <p:sldId id="837" r:id="rId49"/>
    <p:sldId id="838" r:id="rId50"/>
    <p:sldId id="336" r:id="rId51"/>
    <p:sldId id="305" r:id="rId52"/>
    <p:sldId id="1152" r:id="rId53"/>
    <p:sldId id="1139" r:id="rId54"/>
    <p:sldId id="1146" r:id="rId55"/>
    <p:sldId id="1147" r:id="rId56"/>
    <p:sldId id="1148" r:id="rId57"/>
    <p:sldId id="1161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/>
    <p:restoredTop sz="96860"/>
  </p:normalViewPr>
  <p:slideViewPr>
    <p:cSldViewPr snapToGrid="0" snapToObjects="1">
      <p:cViewPr varScale="1">
        <p:scale>
          <a:sx n="146" d="100"/>
          <a:sy n="146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utgers.edu/~sn624/553-S23" TargetMode="External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isco.com/c/en/us/support/docs/ip/border-gateway-protocol-bgp/13753-25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48747" y="1813812"/>
            <a:ext cx="107534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Network Virtualization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8999"/>
            <a:ext cx="9144000" cy="23446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6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Srinivas Narayana</a:t>
            </a:r>
            <a:endParaRPr lang="en-US" sz="2800" dirty="0">
              <a:ea typeface="ＭＳ Ｐゴシック" charset="0"/>
              <a:hlinkClick r:id="rId2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3"/>
              </a:rPr>
              <a:t>http://www.cs.rutgers.edu/~sn624/553-S23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5EF1-5372-F5E0-B769-942FCCDE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Networking on a Single Machine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0484-FD26-BC86-44A2-1259D78C3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9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623F-A370-8077-EE7F-167DFE0A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virtualize I/O?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0C78-A45E-5F96-49C7-E6380730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991"/>
            <a:ext cx="10515600" cy="5161085"/>
          </a:xfrm>
        </p:spPr>
        <p:txBody>
          <a:bodyPr>
            <a:normAutofit fontScale="92500"/>
          </a:bodyPr>
          <a:lstStyle/>
          <a:p>
            <a:r>
              <a:rPr lang="en-US" dirty="0"/>
              <a:t>How device I/O works in general:</a:t>
            </a:r>
          </a:p>
          <a:p>
            <a:pPr lvl="1"/>
            <a:r>
              <a:rPr lang="en-US" dirty="0"/>
              <a:t>Registers. Interrupts and polling. Shared memory. DMA.</a:t>
            </a:r>
          </a:p>
          <a:p>
            <a:r>
              <a:rPr lang="en-US" dirty="0"/>
              <a:t>Full virtualization: trap and emulate any I/O data operation </a:t>
            </a:r>
          </a:p>
          <a:p>
            <a:pPr lvl="1"/>
            <a:r>
              <a:rPr lang="en-US" dirty="0"/>
              <a:t>e.g., moving each byte of guest data through VMM memory is too expensive (not a “zero copy” solution)</a:t>
            </a:r>
          </a:p>
          <a:p>
            <a:r>
              <a:rPr lang="en-US" dirty="0"/>
              <a:t>Xen’s initial approach (SOSP’03)</a:t>
            </a:r>
          </a:p>
          <a:p>
            <a:pPr lvl="1"/>
            <a:r>
              <a:rPr lang="en-US" dirty="0"/>
              <a:t>Descriptor rings: async I/O over memory shared between hypervisor &amp; guest</a:t>
            </a:r>
          </a:p>
          <a:p>
            <a:r>
              <a:rPr lang="en-US" dirty="0"/>
              <a:t>Hypervisor responsibilities for virtualization:</a:t>
            </a:r>
          </a:p>
          <a:p>
            <a:pPr lvl="1"/>
            <a:r>
              <a:rPr lang="en-US" dirty="0"/>
              <a:t>Validate data pages pointed from guest-enqueued descriptors</a:t>
            </a:r>
          </a:p>
          <a:p>
            <a:pPr lvl="1"/>
            <a:r>
              <a:rPr lang="en-US" dirty="0"/>
              <a:t>Remap data pages (avoid time-of-check to time-of-use), even if not copy</a:t>
            </a:r>
          </a:p>
          <a:p>
            <a:pPr lvl="1"/>
            <a:r>
              <a:rPr lang="en-US" dirty="0"/>
              <a:t>(incoming) find which VM to signal? Send event notification to guest OS</a:t>
            </a:r>
          </a:p>
          <a:p>
            <a:r>
              <a:rPr lang="en-US" dirty="0"/>
              <a:t>Hypervisor intervention to check every descriptor is </a:t>
            </a:r>
            <a:r>
              <a:rPr lang="en-US"/>
              <a:t>bad for perf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9DA3-0225-9945-96B4-9E1274FE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F9EE-D9B7-7B1C-ABD5-27D06AA54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5187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idea: enable memory protections in hardware</a:t>
            </a:r>
          </a:p>
          <a:p>
            <a:pPr lvl="1"/>
            <a:r>
              <a:rPr lang="en-US" dirty="0"/>
              <a:t>Processors have a memory management unit (MMU) for segmentation and paging related memory protections</a:t>
            </a:r>
          </a:p>
          <a:p>
            <a:r>
              <a:rPr lang="en-US" dirty="0"/>
              <a:t>IOMMU: a hardware page table to translate and validate addresses for I/O accesses through DMA (on processor)</a:t>
            </a:r>
          </a:p>
          <a:p>
            <a:r>
              <a:rPr lang="en-US" dirty="0"/>
              <a:t>Device features to also support:</a:t>
            </a:r>
          </a:p>
          <a:p>
            <a:pPr lvl="1"/>
            <a:r>
              <a:rPr lang="en-US" dirty="0"/>
              <a:t>Separate interrupts going to each guest (rather than shared across guests or with hypervisor)</a:t>
            </a:r>
          </a:p>
          <a:p>
            <a:pPr lvl="1"/>
            <a:r>
              <a:rPr lang="en-US" dirty="0"/>
              <a:t>Separate address space identifier (“tagged” page table) per guest</a:t>
            </a:r>
          </a:p>
          <a:p>
            <a:pPr lvl="1"/>
            <a:r>
              <a:rPr lang="en-US" dirty="0"/>
              <a:t>Sensitive registers on device cannot be controlled directly by guest</a:t>
            </a:r>
          </a:p>
          <a:p>
            <a:pPr lvl="1"/>
            <a:r>
              <a:rPr lang="en-US" dirty="0"/>
              <a:t>Must classify incoming packets at NIC to the appropriate guest’s memory region</a:t>
            </a:r>
          </a:p>
          <a:p>
            <a:pPr lvl="1"/>
            <a:r>
              <a:rPr lang="en-US" dirty="0"/>
              <a:t>But do all this while allowing device to maintain all this info</a:t>
            </a:r>
          </a:p>
        </p:txBody>
      </p:sp>
    </p:spTree>
    <p:extLst>
      <p:ext uri="{BB962C8B-B14F-4D97-AF65-F5344CB8AC3E}">
        <p14:creationId xmlns:p14="http://schemas.microsoft.com/office/powerpoint/2010/main" val="35343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1C75-2BFC-DA66-4202-21D8368F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Root I/O virtualization (SR-IOV)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AB83-38E4-673F-997F-79E76D4B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113"/>
          </a:xfrm>
        </p:spPr>
        <p:txBody>
          <a:bodyPr>
            <a:normAutofit/>
          </a:bodyPr>
          <a:lstStyle/>
          <a:p>
            <a:r>
              <a:rPr lang="en-US" dirty="0"/>
              <a:t>PCIe capability: expose a single physical device (“physical function”) as multiple virtual devices (“virtual functions”), dedicated to each guest OS</a:t>
            </a:r>
          </a:p>
          <a:p>
            <a:r>
              <a:rPr lang="en-US" dirty="0"/>
              <a:t>Layer-2 switching to classify packets to each guest’s VF</a:t>
            </a:r>
          </a:p>
          <a:p>
            <a:pPr lvl="1"/>
            <a:r>
              <a:rPr lang="en-US" dirty="0"/>
              <a:t>Corresponding IOMMU, interrupts invoked</a:t>
            </a:r>
          </a:p>
          <a:p>
            <a:r>
              <a:rPr lang="en-US" dirty="0"/>
              <a:t>Mainly performance-critical registers replicated per VF</a:t>
            </a:r>
          </a:p>
          <a:p>
            <a:r>
              <a:rPr lang="en-US" dirty="0"/>
              <a:t>Share “insensitive” per-device resources across guests</a:t>
            </a:r>
          </a:p>
          <a:p>
            <a:pPr lvl="1"/>
            <a:r>
              <a:rPr lang="en-US" dirty="0"/>
              <a:t>MAC/PHY logic, packet classification logic</a:t>
            </a:r>
          </a:p>
          <a:p>
            <a:r>
              <a:rPr lang="en-US" dirty="0"/>
              <a:t>Sensitive configuration or register access mediated through a driver component in domain0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14B-230D-82AE-2F33-CA6A8EC5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Single-Root IO Virtualization (SR-IOV)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1E7C-E7A2-C76F-A866-EB03386CD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Exposing device as dedicated device provides several benefits</a:t>
            </a:r>
          </a:p>
          <a:p>
            <a:r>
              <a:rPr lang="en-US" dirty="0"/>
              <a:t>Configure, monitor, view using “typical” tools (iproute2, </a:t>
            </a:r>
            <a:r>
              <a:rPr lang="en-US" dirty="0" err="1"/>
              <a:t>wireshark</a:t>
            </a:r>
            <a:r>
              <a:rPr lang="en-US" dirty="0"/>
              <a:t>, …)</a:t>
            </a:r>
          </a:p>
          <a:p>
            <a:r>
              <a:rPr lang="en-US" dirty="0"/>
              <a:t>VFs are now “Virtual NICs” (</a:t>
            </a:r>
            <a:r>
              <a:rPr lang="en-US" dirty="0" err="1"/>
              <a:t>vNICs</a:t>
            </a:r>
            <a:r>
              <a:rPr lang="en-US" dirty="0"/>
              <a:t>) with their own MAC address, IP Address, ingress/egress forwarding rules, etc. </a:t>
            </a:r>
          </a:p>
          <a:p>
            <a:pPr lvl="1"/>
            <a:r>
              <a:rPr lang="en-US" dirty="0"/>
              <a:t>Decoupled from corresponding physical device parameters</a:t>
            </a:r>
          </a:p>
        </p:txBody>
      </p:sp>
    </p:spTree>
    <p:extLst>
      <p:ext uri="{BB962C8B-B14F-4D97-AF65-F5344CB8AC3E}">
        <p14:creationId xmlns:p14="http://schemas.microsoft.com/office/powerpoint/2010/main" val="36728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1225E-81C8-FBAA-435E-4597221EE89F}"/>
              </a:ext>
            </a:extLst>
          </p:cNvPr>
          <p:cNvSpPr txBox="1"/>
          <p:nvPr/>
        </p:nvSpPr>
        <p:spPr>
          <a:xfrm>
            <a:off x="2293434" y="1761893"/>
            <a:ext cx="7605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How about virtualizing networking across a shared compute cluster?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B45A2-D6E1-04CF-1248-3D60102853D8}"/>
              </a:ext>
            </a:extLst>
          </p:cNvPr>
          <p:cNvSpPr txBox="1"/>
          <p:nvPr/>
        </p:nvSpPr>
        <p:spPr>
          <a:xfrm>
            <a:off x="2382644" y="4858215"/>
            <a:ext cx="76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A detour…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2371" y="5178224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2371" y="4052011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12370" y="2922857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12371" y="1790762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Software/hardware layering at hosts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5790" y="1690688"/>
            <a:ext cx="4282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Communication functions broken up and “stacked”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3B58AD-251F-B67D-984A-5B2F50696D2A}"/>
              </a:ext>
            </a:extLst>
          </p:cNvPr>
          <p:cNvSpPr txBox="1"/>
          <p:nvPr/>
        </p:nvSpPr>
        <p:spPr>
          <a:xfrm>
            <a:off x="7779332" y="2922857"/>
            <a:ext cx="4282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depends on the one below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Each layer supports the one above it.</a:t>
            </a:r>
          </a:p>
          <a:p>
            <a:pPr algn="ctr"/>
            <a:endParaRPr lang="en-US" sz="26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The interfaces between layers are well-defined and standardized.</a:t>
            </a:r>
          </a:p>
        </p:txBody>
      </p:sp>
    </p:spTree>
    <p:extLst>
      <p:ext uri="{BB962C8B-B14F-4D97-AF65-F5344CB8AC3E}">
        <p14:creationId xmlns:p14="http://schemas.microsoft.com/office/powerpoint/2010/main" val="19155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8D3B4-2682-F6FA-919B-2F878C6A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8D42-2C5E-91B1-280E-8CEC3685B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1A92A1-3764-C968-EB9C-E7A881F4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28" y="1104870"/>
            <a:ext cx="7171243" cy="443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62EFED0A-4195-8A45-AE54-A65D441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Two key network-layer functions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14FF7A73-425A-3C43-9622-5CFA034B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63674"/>
            <a:ext cx="4892039" cy="462000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Forwarding:</a:t>
            </a:r>
            <a:r>
              <a:rPr lang="en-US" altLang="en-US" dirty="0"/>
              <a:t> move packets from router</a:t>
            </a:r>
            <a:r>
              <a:rPr lang="ja-JP" altLang="en-US"/>
              <a:t>’</a:t>
            </a:r>
            <a:r>
              <a:rPr lang="en-US" altLang="ja-JP" dirty="0"/>
              <a:t>s input to appropriate router output</a:t>
            </a:r>
          </a:p>
          <a:p>
            <a:pPr marL="0" indent="0">
              <a:spcBef>
                <a:spcPts val="600"/>
              </a:spcBef>
            </a:pPr>
            <a:endParaRPr lang="en-US" altLang="ja-JP" dirty="0"/>
          </a:p>
          <a:p>
            <a:pPr marL="0" indent="0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 Routing:</a:t>
            </a:r>
            <a:r>
              <a:rPr lang="en-US" altLang="en-US" dirty="0"/>
              <a:t> determine route taken by packets from source to destination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C00000"/>
                </a:solidFill>
              </a:rPr>
              <a:t>routing algorithms</a:t>
            </a:r>
          </a:p>
          <a:p>
            <a:pPr lvl="1">
              <a:spcBef>
                <a:spcPts val="600"/>
              </a:spcBef>
            </a:pPr>
            <a:endParaRPr lang="en-US" altLang="en-US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dirty="0"/>
              <a:t>The network layer solves the routing problem.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1777DEE5-6E7E-AE45-B96B-2BBCC76D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1884363"/>
            <a:ext cx="40687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Analogy: taking a road trip</a:t>
            </a: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800" dirty="0">
              <a:solidFill>
                <a:srgbClr val="000099"/>
              </a:solidFill>
              <a:latin typeface="Helvetica" pitchFamily="2" charset="0"/>
              <a:ea typeface="ＭＳ Ｐゴシック" charset="0"/>
              <a:cs typeface="ＭＳ Ｐゴシック" charset="0"/>
            </a:endParaRPr>
          </a:p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Forwarding: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getting through single exit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Helvetica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5266678-8B81-DE4C-8B43-B44FB8E3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40" y="4649778"/>
            <a:ext cx="4068761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7663" indent="-347663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ＭＳ Ｐゴシック" charset="0"/>
              </a:rPr>
              <a:t>Routing:</a:t>
            </a:r>
            <a:r>
              <a:rPr lang="en-US" sz="2800" dirty="0">
                <a:latin typeface="Helvetica" pitchFamily="2" charset="0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558FA84-8AB6-4047-9E0B-966AC5B3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A4EBC5-CC0A-D948-B5F1-38CC80DA6AF4}" type="slidenum">
              <a:rPr lang="en-US" altLang="en-US" sz="1200" smtClean="0">
                <a:latin typeface="Tahoma" panose="020B0604030504040204" pitchFamily="34" charset="0"/>
              </a:rPr>
              <a:pPr/>
              <a:t>18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21B47-825F-D845-BC93-57B3677D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7" y="4348199"/>
            <a:ext cx="1824168" cy="1824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B9BC-E6B6-9046-B26A-0A1A501F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719" y="2508285"/>
            <a:ext cx="1824168" cy="12159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0078808-AEA2-884A-902F-04818A3A97C5}"/>
              </a:ext>
            </a:extLst>
          </p:cNvPr>
          <p:cNvGrpSpPr/>
          <p:nvPr/>
        </p:nvGrpSpPr>
        <p:grpSpPr>
          <a:xfrm>
            <a:off x="4745515" y="4501890"/>
            <a:ext cx="6030736" cy="2311994"/>
            <a:chOff x="4745515" y="4501890"/>
            <a:chExt cx="6030736" cy="2311994"/>
          </a:xfrm>
        </p:grpSpPr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8CB77293-4E1C-B14B-869D-5A4EAA0F2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111" y="5803503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Router Clip Art">
              <a:extLst>
                <a:ext uri="{FF2B5EF4-FFF2-40B4-BE49-F238E27FC236}">
                  <a16:creationId xmlns:a16="http://schemas.microsoft.com/office/drawing/2014/main" id="{31F2F233-66E7-AD43-8409-711250AE2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362" y="5910197"/>
              <a:ext cx="1203652" cy="8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979279-B7A4-194E-8039-FA08012A05E7}"/>
                </a:ext>
              </a:extLst>
            </p:cNvPr>
            <p:cNvCxnSpPr>
              <a:cxnSpLocks/>
            </p:cNvCxnSpPr>
            <p:nvPr/>
          </p:nvCxnSpPr>
          <p:spPr>
            <a:xfrm>
              <a:off x="6634661" y="6210936"/>
              <a:ext cx="811803" cy="506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24">
              <a:extLst>
                <a:ext uri="{FF2B5EF4-FFF2-40B4-BE49-F238E27FC236}">
                  <a16:creationId xmlns:a16="http://schemas.microsoft.com/office/drawing/2014/main" id="{DB747AA0-6EF4-9440-AFBD-22E9E29964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5515" y="4501890"/>
              <a:ext cx="869950" cy="906462"/>
              <a:chOff x="-44" y="1473"/>
              <a:chExt cx="981" cy="1105"/>
            </a:xfrm>
          </p:grpSpPr>
          <p:pic>
            <p:nvPicPr>
              <p:cNvPr id="16" name="Picture 125" descr="desktop_computer_stylized_medium">
                <a:extLst>
                  <a:ext uri="{FF2B5EF4-FFF2-40B4-BE49-F238E27FC236}">
                    <a16:creationId xmlns:a16="http://schemas.microsoft.com/office/drawing/2014/main" id="{A73E5A37-1A0F-6242-B1C5-550B1B9C1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126">
                <a:extLst>
                  <a:ext uri="{FF2B5EF4-FFF2-40B4-BE49-F238E27FC236}">
                    <a16:creationId xmlns:a16="http://schemas.microsoft.com/office/drawing/2014/main" id="{C970E33D-00A1-334B-8B0C-7011FDA7883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B92483-9533-7949-B24A-8059A9D1F1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20" y="5360833"/>
              <a:ext cx="349210" cy="336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24">
              <a:extLst>
                <a:ext uri="{FF2B5EF4-FFF2-40B4-BE49-F238E27FC236}">
                  <a16:creationId xmlns:a16="http://schemas.microsoft.com/office/drawing/2014/main" id="{7581192D-1B9D-B744-9CCB-23CF1C7884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06301" y="5907422"/>
              <a:ext cx="869950" cy="906462"/>
              <a:chOff x="-44" y="1473"/>
              <a:chExt cx="981" cy="1105"/>
            </a:xfrm>
          </p:grpSpPr>
          <p:pic>
            <p:nvPicPr>
              <p:cNvPr id="23" name="Picture 125" descr="desktop_computer_stylized_medium">
                <a:extLst>
                  <a:ext uri="{FF2B5EF4-FFF2-40B4-BE49-F238E27FC236}">
                    <a16:creationId xmlns:a16="http://schemas.microsoft.com/office/drawing/2014/main" id="{188B5852-4B9D-6948-A628-DDD32FBCE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26">
                <a:extLst>
                  <a:ext uri="{FF2B5EF4-FFF2-40B4-BE49-F238E27FC236}">
                    <a16:creationId xmlns:a16="http://schemas.microsoft.com/office/drawing/2014/main" id="{C69B08C3-57FB-E140-BA5E-1D34C5535C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>
                  <a:latin typeface="Helvetica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BA9657-CF47-7148-AE74-6DE45610B1EB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12" y="6275711"/>
              <a:ext cx="771965" cy="2464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AB869-9357-B944-B72F-617A8E51A3C6}"/>
              </a:ext>
            </a:extLst>
          </p:cNvPr>
          <p:cNvGrpSpPr/>
          <p:nvPr/>
        </p:nvGrpSpPr>
        <p:grpSpPr>
          <a:xfrm>
            <a:off x="5523219" y="4483540"/>
            <a:ext cx="6454954" cy="1890567"/>
            <a:chOff x="5523219" y="4483540"/>
            <a:chExt cx="6454954" cy="18905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3C96F6-2885-9648-8371-BA7A48E17F13}"/>
                </a:ext>
              </a:extLst>
            </p:cNvPr>
            <p:cNvSpPr txBox="1"/>
            <p:nvPr/>
          </p:nvSpPr>
          <p:spPr>
            <a:xfrm rot="4035978">
              <a:off x="5158818" y="4847941"/>
              <a:ext cx="1098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0A263E-AD66-7747-A4FC-7559C7DA81FE}"/>
                </a:ext>
              </a:extLst>
            </p:cNvPr>
            <p:cNvSpPr txBox="1"/>
            <p:nvPr/>
          </p:nvSpPr>
          <p:spPr>
            <a:xfrm rot="1292375">
              <a:off x="6268878" y="5661290"/>
              <a:ext cx="79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layer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A4A265-BB5F-2043-9488-A7AA58FF97BD}"/>
                </a:ext>
              </a:extLst>
            </p:cNvPr>
            <p:cNvSpPr txBox="1"/>
            <p:nvPr/>
          </p:nvSpPr>
          <p:spPr>
            <a:xfrm rot="246824">
              <a:off x="8664621" y="5757810"/>
              <a:ext cx="79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runs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CAB46A-D1D7-C143-8318-113CD79D2254}"/>
                </a:ext>
              </a:extLst>
            </p:cNvPr>
            <p:cNvSpPr txBox="1"/>
            <p:nvPr/>
          </p:nvSpPr>
          <p:spPr>
            <a:xfrm>
              <a:off x="10378546" y="6004775"/>
              <a:ext cx="1599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everywhere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8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2641-70D4-26E2-59E0-FCFA619F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10F1-E230-FDF7-C01B-4C88431D6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6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47F-DA7C-C8EA-666C-ACED38CA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C79CE-3901-8A56-643C-B2E3F542A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E8B-2F98-EF40-98CD-072468EB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Control/Data Planes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73D1-1069-084E-A8AD-DF2EAEC59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Data plane = Forwarding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local, per-router function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determines how datagram arriving on router input port is forwarded to router output 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80C51-FD08-D148-88ED-D82891AB0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28063" cy="49409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CC0000"/>
                </a:solidFill>
              </a:rPr>
              <a:t>Control plane = Routing</a:t>
            </a:r>
          </a:p>
          <a:p>
            <a:pPr>
              <a:defRPr/>
            </a:pPr>
            <a:r>
              <a:rPr lang="en-US" sz="2600" dirty="0"/>
              <a:t>network-wide logic</a:t>
            </a:r>
          </a:p>
          <a:p>
            <a:pPr>
              <a:defRPr/>
            </a:pPr>
            <a:r>
              <a:rPr lang="en-US" sz="2600" dirty="0"/>
              <a:t>determines how datagram is routed along end-to-end path from source to destination endpoint</a:t>
            </a:r>
          </a:p>
          <a:p>
            <a:pPr>
              <a:defRPr/>
            </a:pPr>
            <a:r>
              <a:rPr lang="en-US" sz="2600" dirty="0"/>
              <a:t>two control-plane approaches: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Distributed routing</a:t>
            </a:r>
            <a:r>
              <a:rPr lang="en-US" sz="2600" dirty="0"/>
              <a:t> algorithm running on each router</a:t>
            </a:r>
          </a:p>
          <a:p>
            <a:pPr lvl="1">
              <a:defRPr/>
            </a:pPr>
            <a:r>
              <a:rPr lang="en-US" sz="2600" dirty="0">
                <a:solidFill>
                  <a:srgbClr val="C00000"/>
                </a:solidFill>
              </a:rPr>
              <a:t>Centralized routing</a:t>
            </a:r>
            <a:r>
              <a:rPr lang="en-US" sz="2600" dirty="0"/>
              <a:t> algorithm running on a (logically) centralized machine</a:t>
            </a:r>
            <a:endParaRPr lang="en-US" sz="2600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82E341F-3E37-F84B-A4A9-148395A005FA}"/>
              </a:ext>
            </a:extLst>
          </p:cNvPr>
          <p:cNvGrpSpPr/>
          <p:nvPr/>
        </p:nvGrpSpPr>
        <p:grpSpPr>
          <a:xfrm>
            <a:off x="985363" y="4751734"/>
            <a:ext cx="2308340" cy="1296448"/>
            <a:chOff x="985363" y="4751734"/>
            <a:chExt cx="2308340" cy="129644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800D77-A398-E345-987B-FE27F80501C6}"/>
                </a:ext>
              </a:extLst>
            </p:cNvPr>
            <p:cNvCxnSpPr/>
            <p:nvPr/>
          </p:nvCxnSpPr>
          <p:spPr bwMode="auto">
            <a:xfrm flipH="1">
              <a:off x="1787165" y="6046595"/>
              <a:ext cx="1506538" cy="158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C329AB07-D0EF-954F-A977-F8FF2FA8F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980" y="5379402"/>
              <a:ext cx="1615695" cy="626977"/>
              <a:chOff x="-4079003" y="2614285"/>
              <a:chExt cx="1616718" cy="628511"/>
            </a:xfrm>
          </p:grpSpPr>
          <p:sp>
            <p:nvSpPr>
              <p:cNvPr id="27" name="Rectangle 97">
                <a:extLst>
                  <a:ext uri="{FF2B5EF4-FFF2-40B4-BE49-F238E27FC236}">
                    <a16:creationId xmlns:a16="http://schemas.microsoft.com/office/drawing/2014/main" id="{E96B3FA6-FCE2-EB48-B29C-3A8DA7603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8" name="Rectangle 98">
                <a:extLst>
                  <a:ext uri="{FF2B5EF4-FFF2-40B4-BE49-F238E27FC236}">
                    <a16:creationId xmlns:a16="http://schemas.microsoft.com/office/drawing/2014/main" id="{BA14CC9A-6623-5449-A9D3-6FF28B491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9" name="Line 99">
                <a:extLst>
                  <a:ext uri="{FF2B5EF4-FFF2-40B4-BE49-F238E27FC236}">
                    <a16:creationId xmlns:a16="http://schemas.microsoft.com/office/drawing/2014/main" id="{67744588-5D7C-6344-BEFF-70FFE98D5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04">
                <a:extLst>
                  <a:ext uri="{FF2B5EF4-FFF2-40B4-BE49-F238E27FC236}">
                    <a16:creationId xmlns:a16="http://schemas.microsoft.com/office/drawing/2014/main" id="{298F4EE6-63B9-0B4A-84B5-C108B9FA4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" name="Text Box 105">
                <a:extLst>
                  <a:ext uri="{FF2B5EF4-FFF2-40B4-BE49-F238E27FC236}">
                    <a16:creationId xmlns:a16="http://schemas.microsoft.com/office/drawing/2014/main" id="{2BE3D8C7-1BFE-584E-B59F-35BF6EFFD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01994" cy="277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</a:rPr>
                  <a:t>0111</a:t>
                </a:r>
              </a:p>
            </p:txBody>
          </p:sp>
          <p:sp>
            <p:nvSpPr>
              <p:cNvPr id="32" name="Line 119">
                <a:extLst>
                  <a:ext uri="{FF2B5EF4-FFF2-40B4-BE49-F238E27FC236}">
                    <a16:creationId xmlns:a16="http://schemas.microsoft.com/office/drawing/2014/main" id="{4D0A322A-E27A-DE48-8E60-07210B25A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742333" y="2614285"/>
                <a:ext cx="405953" cy="3006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C951A0-0095-0A4E-9B8D-6FD693A5E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3" y="4751734"/>
              <a:ext cx="19918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dirty="0"/>
                <a:t>values in arriving </a:t>
              </a:r>
            </a:p>
            <a:p>
              <a:r>
                <a:rPr lang="en-US" altLang="en-US" sz="1800" dirty="0"/>
                <a:t>packet header</a:t>
              </a:r>
              <a:endParaRPr lang="en-US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701D1-9F03-A346-93C0-A27485D748BB}"/>
              </a:ext>
            </a:extLst>
          </p:cNvPr>
          <p:cNvGrpSpPr/>
          <p:nvPr/>
        </p:nvGrpSpPr>
        <p:grpSpPr>
          <a:xfrm>
            <a:off x="3217504" y="5718765"/>
            <a:ext cx="1258886" cy="681842"/>
            <a:chOff x="3217504" y="5718765"/>
            <a:chExt cx="1258886" cy="68184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EE0B67-8E8F-CD46-8721-D9A0A0985C5B}"/>
                </a:ext>
              </a:extLst>
            </p:cNvPr>
            <p:cNvCxnSpPr/>
            <p:nvPr/>
          </p:nvCxnSpPr>
          <p:spPr bwMode="auto">
            <a:xfrm flipV="1">
              <a:off x="3765189" y="5803707"/>
              <a:ext cx="500063" cy="15716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7C9C248-4EEB-8D40-A32D-951EBBF874C3}"/>
                </a:ext>
              </a:extLst>
            </p:cNvPr>
            <p:cNvCxnSpPr/>
            <p:nvPr/>
          </p:nvCxnSpPr>
          <p:spPr bwMode="auto">
            <a:xfrm>
              <a:off x="3614377" y="6019607"/>
              <a:ext cx="862013" cy="1047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CF13D1-155D-A74A-A0DC-A845924E7C8E}"/>
                </a:ext>
              </a:extLst>
            </p:cNvPr>
            <p:cNvCxnSpPr/>
            <p:nvPr/>
          </p:nvCxnSpPr>
          <p:spPr bwMode="auto">
            <a:xfrm>
              <a:off x="3627077" y="6125970"/>
              <a:ext cx="714375" cy="274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5">
              <a:extLst>
                <a:ext uri="{FF2B5EF4-FFF2-40B4-BE49-F238E27FC236}">
                  <a16:creationId xmlns:a16="http://schemas.microsoft.com/office/drawing/2014/main" id="{9F3C4F97-EC09-9340-A503-5A4CBC8A1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049" y="5718765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1</a:t>
              </a:r>
            </a:p>
          </p:txBody>
        </p:sp>
        <p:sp>
          <p:nvSpPr>
            <p:cNvPr id="12" name="TextBox 281">
              <a:extLst>
                <a:ext uri="{FF2B5EF4-FFF2-40B4-BE49-F238E27FC236}">
                  <a16:creationId xmlns:a16="http://schemas.microsoft.com/office/drawing/2014/main" id="{14310247-6ADD-2446-A30E-A4ECC68D4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633" y="6006056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2</a:t>
              </a:r>
            </a:p>
          </p:txBody>
        </p:sp>
        <p:sp>
          <p:nvSpPr>
            <p:cNvPr id="13" name="TextBox 282">
              <a:extLst>
                <a:ext uri="{FF2B5EF4-FFF2-40B4-BE49-F238E27FC236}">
                  <a16:creationId xmlns:a16="http://schemas.microsoft.com/office/drawing/2014/main" id="{5E0DCA69-543D-874F-ABC2-97E3B2A3E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904" y="6107640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3</a:t>
              </a:r>
            </a:p>
          </p:txBody>
        </p:sp>
        <p:grpSp>
          <p:nvGrpSpPr>
            <p:cNvPr id="16" name="Group 357">
              <a:extLst>
                <a:ext uri="{FF2B5EF4-FFF2-40B4-BE49-F238E27FC236}">
                  <a16:creationId xmlns:a16="http://schemas.microsoft.com/office/drawing/2014/main" id="{6ACCB86F-D036-AD40-9F5B-69503EBED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504" y="5903719"/>
              <a:ext cx="565151" cy="293687"/>
              <a:chOff x="1870334" y="1575177"/>
              <a:chExt cx="1128637" cy="43793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CDC1055-0E35-ED4D-BEE7-4F5BD38D4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E3279DC-9414-0041-9D6F-97CA1FE005E0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3F725B-DE57-6240-ACF4-128F68CF8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3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7C6AC13-78AB-B046-88C7-628580AB04B2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DD280D5-BB54-CF47-B8D1-6B41BC67A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666B87A-6684-004C-838D-13EA6BF4A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3EA70-3998-8749-9FED-85143E38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9BF9A2-1965-4747-A3D8-A06E78B3DA97}"/>
                  </a:ext>
                </a:extLst>
              </p:cNvPr>
              <p:cNvCxnSpPr>
                <a:cxnSpLocks noChangeShapeType="1"/>
                <a:endCxn id="20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38F921-4CEF-BF4A-87A1-85AA82D8B7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" name="Freeform 120">
            <a:extLst>
              <a:ext uri="{FF2B5EF4-FFF2-40B4-BE49-F238E27FC236}">
                <a16:creationId xmlns:a16="http://schemas.microsoft.com/office/drawing/2014/main" id="{AFC7775E-5BA7-2B4E-9295-5983AC8CD973}"/>
              </a:ext>
            </a:extLst>
          </p:cNvPr>
          <p:cNvSpPr>
            <a:spLocks/>
          </p:cNvSpPr>
          <p:nvPr/>
        </p:nvSpPr>
        <p:spPr bwMode="auto">
          <a:xfrm>
            <a:off x="2997364" y="5913995"/>
            <a:ext cx="1013093" cy="578879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740360" y="5094225"/>
            <a:ext cx="4383087" cy="1216007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5547604" y="5377100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5436480" y="5562837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5449180" y="5669201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6466768" y="5862875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7127168" y="5408851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6411204" y="5562837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7738355" y="5591413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881104" y="5377100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6006392" y="5802551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6701717" y="5261212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7344655" y="5715237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8066967" y="5400912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4082342" y="2117962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2473563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882317" y="2462923"/>
            <a:ext cx="6534170" cy="1766939"/>
            <a:chOff x="1557338" y="2675411"/>
            <a:chExt cx="6534170" cy="1766939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2194" y="3734464"/>
              <a:ext cx="8130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latin typeface="Helvetica" pitchFamily="2" charset="0"/>
                </a:rPr>
                <a:t>data</a:t>
              </a:r>
            </a:p>
            <a:p>
              <a:pPr algn="ctr"/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7401" y="2675411"/>
              <a:ext cx="954107" cy="768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000" dirty="0">
                  <a:latin typeface="Helvetica" pitchFamily="2" charset="0"/>
                </a:rPr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2000" dirty="0">
                  <a:latin typeface="Helvetica" pitchFamily="2" charset="0"/>
                </a:rPr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4153779" y="3489563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4607805" y="2670413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792" y="5261213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17" y="55485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F779B-EFA7-DD49-937D-3042ACF52C57}"/>
              </a:ext>
            </a:extLst>
          </p:cNvPr>
          <p:cNvGrpSpPr/>
          <p:nvPr/>
        </p:nvGrpSpPr>
        <p:grpSpPr>
          <a:xfrm>
            <a:off x="3263193" y="5259954"/>
            <a:ext cx="1316604" cy="277000"/>
            <a:chOff x="2462214" y="5472442"/>
            <a:chExt cx="1316604" cy="277000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793" y="5484317"/>
              <a:ext cx="1290025" cy="20827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214" y="5505144"/>
              <a:ext cx="1281165" cy="20827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931" y="5507921"/>
              <a:ext cx="476671" cy="2096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520" y="5472442"/>
              <a:ext cx="501676" cy="2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solidFill>
                    <a:schemeClr val="bg1"/>
                  </a:solidFill>
                  <a:latin typeface="Helvetica" pitchFamily="2" charset="0"/>
                </a:rPr>
                <a:t>0111</a:t>
              </a:r>
            </a:p>
          </p:txBody>
        </p:sp>
      </p:grpSp>
      <p:sp>
        <p:nvSpPr>
          <p:cNvPr id="47150" name="Line 119">
            <a:extLst>
              <a:ext uri="{FF2B5EF4-FFF2-40B4-BE49-F238E27FC236}">
                <a16:creationId xmlns:a16="http://schemas.microsoft.com/office/drawing/2014/main" id="{05154368-2727-084D-ACFE-5648AF1D5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1261" y="5570819"/>
            <a:ext cx="602504" cy="46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818942" y="5456475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5039604" y="5446951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444" y="5809108"/>
            <a:ext cx="291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values in arriving </a:t>
            </a:r>
          </a:p>
          <a:p>
            <a:r>
              <a:rPr lang="en-US" altLang="en-US" sz="1600" dirty="0"/>
              <a:t>packet header, </a:t>
            </a:r>
            <a:r>
              <a:rPr lang="en-US" altLang="en-US" sz="1600" dirty="0" err="1"/>
              <a:t>i.e</a:t>
            </a:r>
            <a:r>
              <a:rPr lang="en-US" altLang="en-US" sz="1600" dirty="0"/>
              <a:t>, destination IP address</a:t>
            </a:r>
            <a:endParaRPr lang="en-US" altLang="en-US" sz="20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617" y="565015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2" y="4099599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Data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1339" y="3881002"/>
            <a:ext cx="1665685" cy="36578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55" y="1593651"/>
            <a:ext cx="3213099" cy="23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Helvetica" pitchFamily="2" charset="0"/>
              </a:rPr>
              <a:t>Control plane</a:t>
            </a:r>
            <a:endParaRPr lang="en-US" altLang="en-US" sz="2400" dirty="0"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Traditional </a:t>
            </a:r>
            <a:r>
              <a:rPr lang="en-US" altLang="en-US" sz="2400" dirty="0">
                <a:solidFill>
                  <a:srgbClr val="C00000"/>
                </a:solidFill>
                <a:latin typeface="Helvetica" pitchFamily="2" charset="0"/>
              </a:rPr>
              <a:t>routing protocols</a:t>
            </a:r>
            <a:r>
              <a:rPr lang="en-US" altLang="en-US" sz="2400" dirty="0">
                <a:latin typeface="Helvetica" pitchFamily="2" charset="0"/>
              </a:rPr>
              <a:t>: 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Helvetica" pitchFamily="2" charset="0"/>
              </a:rPr>
              <a:t>(~ a few tens of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155" y="2605325"/>
            <a:ext cx="980608" cy="9206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Distributed routing</a:t>
            </a:r>
          </a:p>
        </p:txBody>
      </p:sp>
    </p:spTree>
    <p:extLst>
      <p:ext uri="{BB962C8B-B14F-4D97-AF65-F5344CB8AC3E}">
        <p14:creationId xmlns:p14="http://schemas.microsoft.com/office/powerpoint/2010/main" val="39091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 animBg="1"/>
      <p:bldP spid="47132" grpId="0" animBg="1"/>
      <p:bldP spid="47134" grpId="0"/>
      <p:bldP spid="247" grpId="0"/>
      <p:bldP spid="248" grpId="0" animBg="1"/>
      <p:bldP spid="250" grpId="0"/>
      <p:bldP spid="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BDB6-F692-B790-4604-A5452F5F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routing optimize?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CD03-487D-B5AF-1CB5-170EEFD49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113"/>
          </a:xfrm>
        </p:spPr>
        <p:txBody>
          <a:bodyPr>
            <a:normAutofit/>
          </a:bodyPr>
          <a:lstStyle/>
          <a:p>
            <a:r>
              <a:rPr lang="en-US" dirty="0"/>
              <a:t>Efficiency goals:  “good” paths</a:t>
            </a:r>
          </a:p>
          <a:p>
            <a:pPr lvl="1"/>
            <a:r>
              <a:rPr lang="en-US" dirty="0"/>
              <a:t>Low latency,  low cost, high bandwidth, etc.</a:t>
            </a:r>
          </a:p>
          <a:p>
            <a:pPr lvl="1"/>
            <a:r>
              <a:rPr lang="en-US" dirty="0"/>
              <a:t>Often translates to </a:t>
            </a:r>
            <a:r>
              <a:rPr lang="en-US" dirty="0">
                <a:solidFill>
                  <a:srgbClr val="C00000"/>
                </a:solidFill>
              </a:rPr>
              <a:t>shortest path </a:t>
            </a:r>
            <a:r>
              <a:rPr lang="en-US" dirty="0"/>
              <a:t>on a suitably modeled graph!</a:t>
            </a:r>
          </a:p>
          <a:p>
            <a:pPr lvl="1"/>
            <a:r>
              <a:rPr lang="en-US" dirty="0"/>
              <a:t>Edges: link metrics. Nodes: routers.</a:t>
            </a:r>
          </a:p>
          <a:p>
            <a:pPr lvl="1"/>
            <a:endParaRPr lang="en-US" dirty="0"/>
          </a:p>
          <a:p>
            <a:r>
              <a:rPr lang="en-US" dirty="0"/>
              <a:t>Internet rationale: keep it distributed: avoid failures; scaling.</a:t>
            </a:r>
          </a:p>
          <a:p>
            <a:endParaRPr lang="en-US" dirty="0"/>
          </a:p>
          <a:p>
            <a:r>
              <a:rPr lang="en-US" dirty="0"/>
              <a:t>Two questions: (1) what messages? (2) what algorithm?</a:t>
            </a:r>
          </a:p>
          <a:p>
            <a:pPr lvl="1"/>
            <a:r>
              <a:rPr lang="en-US" dirty="0"/>
              <a:t>What is the algorithm computing? – is already known (shortest path)</a:t>
            </a:r>
          </a:p>
          <a:p>
            <a:pPr lvl="1"/>
            <a:r>
              <a:rPr lang="en-US" dirty="0"/>
              <a:t>Link state and distance vector protocols</a:t>
            </a:r>
          </a:p>
          <a:p>
            <a:pPr lvl="1"/>
            <a:r>
              <a:rPr lang="en-US" dirty="0"/>
              <a:t>Applicable when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B4C12D-FCF5-00E5-9107-705C97731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151" y="3063352"/>
            <a:ext cx="977536" cy="799802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25C4EBE-46C6-FE6B-7230-F53D93A2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78" y="1471022"/>
            <a:ext cx="1414120" cy="9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1247F-6C77-434A-A41F-542AB0306F5C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F3C0E98A-7F80-9942-9DAA-6421B58A6D41}"/>
              </a:ext>
            </a:extLst>
          </p:cNvPr>
          <p:cNvSpPr/>
          <p:nvPr/>
        </p:nvSpPr>
        <p:spPr>
          <a:xfrm>
            <a:off x="5100651" y="2129624"/>
            <a:ext cx="5106030" cy="4371947"/>
          </a:xfrm>
          <a:custGeom>
            <a:avLst/>
            <a:gdLst>
              <a:gd name="connsiteX0" fmla="*/ 2690 w 5106030"/>
              <a:gd name="connsiteY0" fmla="*/ 2133457 h 4371947"/>
              <a:gd name="connsiteX1" fmla="*/ 188041 w 5106030"/>
              <a:gd name="connsiteY1" fmla="*/ 1181987 h 4371947"/>
              <a:gd name="connsiteX2" fmla="*/ 1201295 w 5106030"/>
              <a:gd name="connsiteY2" fmla="*/ 774214 h 4371947"/>
              <a:gd name="connsiteX3" fmla="*/ 1102441 w 5106030"/>
              <a:gd name="connsiteY3" fmla="*/ 2343522 h 4371947"/>
              <a:gd name="connsiteX4" fmla="*/ 1176581 w 5106030"/>
              <a:gd name="connsiteY4" fmla="*/ 3603911 h 4371947"/>
              <a:gd name="connsiteX5" fmla="*/ 2115695 w 5106030"/>
              <a:gd name="connsiteY5" fmla="*/ 1330268 h 4371947"/>
              <a:gd name="connsiteX6" fmla="*/ 2696463 w 5106030"/>
              <a:gd name="connsiteY6" fmla="*/ 32808 h 4371947"/>
              <a:gd name="connsiteX7" fmla="*/ 3128949 w 5106030"/>
              <a:gd name="connsiteY7" fmla="*/ 2640084 h 4371947"/>
              <a:gd name="connsiteX8" fmla="*/ 3783857 w 5106030"/>
              <a:gd name="connsiteY8" fmla="*/ 4357673 h 4371947"/>
              <a:gd name="connsiteX9" fmla="*/ 4933035 w 5106030"/>
              <a:gd name="connsiteY9" fmla="*/ 3393846 h 4371947"/>
              <a:gd name="connsiteX10" fmla="*/ 4760041 w 5106030"/>
              <a:gd name="connsiteY10" fmla="*/ 2232311 h 4371947"/>
              <a:gd name="connsiteX11" fmla="*/ 4475835 w 5106030"/>
              <a:gd name="connsiteY11" fmla="*/ 1107846 h 4371947"/>
              <a:gd name="connsiteX12" fmla="*/ 5106030 w 5106030"/>
              <a:gd name="connsiteY12" fmla="*/ 490008 h 437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06030" h="4371947">
                <a:moveTo>
                  <a:pt x="2690" y="2133457"/>
                </a:moveTo>
                <a:cubicBezTo>
                  <a:pt x="-4518" y="1770992"/>
                  <a:pt x="-11726" y="1408527"/>
                  <a:pt x="188041" y="1181987"/>
                </a:cubicBezTo>
                <a:cubicBezTo>
                  <a:pt x="387808" y="955447"/>
                  <a:pt x="1048895" y="580625"/>
                  <a:pt x="1201295" y="774214"/>
                </a:cubicBezTo>
                <a:cubicBezTo>
                  <a:pt x="1353695" y="967803"/>
                  <a:pt x="1106560" y="1871906"/>
                  <a:pt x="1102441" y="2343522"/>
                </a:cubicBezTo>
                <a:cubicBezTo>
                  <a:pt x="1098322" y="2815138"/>
                  <a:pt x="1007705" y="3772787"/>
                  <a:pt x="1176581" y="3603911"/>
                </a:cubicBezTo>
                <a:cubicBezTo>
                  <a:pt x="1345457" y="3435035"/>
                  <a:pt x="1862381" y="1925452"/>
                  <a:pt x="2115695" y="1330268"/>
                </a:cubicBezTo>
                <a:cubicBezTo>
                  <a:pt x="2369009" y="735084"/>
                  <a:pt x="2527587" y="-185495"/>
                  <a:pt x="2696463" y="32808"/>
                </a:cubicBezTo>
                <a:cubicBezTo>
                  <a:pt x="2865339" y="251111"/>
                  <a:pt x="2947717" y="1919273"/>
                  <a:pt x="3128949" y="2640084"/>
                </a:cubicBezTo>
                <a:cubicBezTo>
                  <a:pt x="3310181" y="3360895"/>
                  <a:pt x="3483176" y="4232046"/>
                  <a:pt x="3783857" y="4357673"/>
                </a:cubicBezTo>
                <a:cubicBezTo>
                  <a:pt x="4084538" y="4483300"/>
                  <a:pt x="4770338" y="3748073"/>
                  <a:pt x="4933035" y="3393846"/>
                </a:cubicBezTo>
                <a:cubicBezTo>
                  <a:pt x="5095732" y="3039619"/>
                  <a:pt x="4836241" y="2613311"/>
                  <a:pt x="4760041" y="2232311"/>
                </a:cubicBezTo>
                <a:cubicBezTo>
                  <a:pt x="4683841" y="1851311"/>
                  <a:pt x="4418170" y="1398230"/>
                  <a:pt x="4475835" y="1107846"/>
                </a:cubicBezTo>
                <a:cubicBezTo>
                  <a:pt x="4533500" y="817462"/>
                  <a:pt x="4819765" y="653735"/>
                  <a:pt x="5106030" y="490008"/>
                </a:cubicBezTo>
              </a:path>
            </a:pathLst>
          </a:custGeom>
          <a:noFill/>
          <a:ln w="50800">
            <a:solidFill>
              <a:schemeClr val="bg1">
                <a:lumMod val="75000"/>
              </a:schemeClr>
            </a:solidFill>
            <a:prstDash val="sysDot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/>
      <p:bldP spid="34" grpId="0" animBg="1"/>
      <p:bldP spid="50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948690" y="1373111"/>
            <a:ext cx="894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 (</a:t>
            </a:r>
            <a:r>
              <a:rPr lang="en-US" sz="2400" dirty="0" err="1">
                <a:solidFill>
                  <a:srgbClr val="C00000"/>
                </a:solidFill>
                <a:latin typeface="Helvetica" pitchFamily="2" charset="0"/>
              </a:rPr>
              <a:t>AS</a:t>
            </a:r>
            <a:r>
              <a:rPr lang="en-US" sz="2400" dirty="0" err="1">
                <a:latin typeface="Helvetica" pitchFamily="2" charset="0"/>
              </a:rPr>
              <a:t>’es</a:t>
            </a:r>
            <a:r>
              <a:rPr lang="en-US" sz="2400" dirty="0">
                <a:latin typeface="Helvetica" pitchFamily="2" charset="0"/>
              </a:rPr>
              <a:t>):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96773" y="4737721"/>
            <a:ext cx="2977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e.g., AT&amp;T has little  commercial interest in revealing its internal network structure to Verizon.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large </a:t>
            </a:r>
            <a:r>
              <a:rPr lang="en-US" dirty="0">
                <a:solidFill>
                  <a:srgbClr val="C00000"/>
                </a:solidFill>
              </a:rPr>
              <a:t>federated</a:t>
            </a:r>
            <a:r>
              <a:rPr lang="en-US" dirty="0"/>
              <a:t>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06874" y="1373111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Several autonomously run organizations: No one “boss”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2834405" y="1831865"/>
            <a:ext cx="62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Organizations cooperate, but also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compete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D076B062-E414-9A4E-BE60-D44C49EB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4" y="4527123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9" descr="Router Clip Art">
            <a:extLst>
              <a:ext uri="{FF2B5EF4-FFF2-40B4-BE49-F238E27FC236}">
                <a16:creationId xmlns:a16="http://schemas.microsoft.com/office/drawing/2014/main" id="{41F5E368-397B-AF46-91E4-161362F6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0" y="2697487"/>
            <a:ext cx="843459" cy="6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67E0-74F4-074B-BC42-3B65320D3421}"/>
              </a:ext>
            </a:extLst>
          </p:cNvPr>
          <p:cNvSpPr txBox="1"/>
          <p:nvPr/>
        </p:nvSpPr>
        <p:spPr>
          <a:xfrm>
            <a:off x="141217" y="3915229"/>
            <a:ext cx="2977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Message exchanges must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not reveal internal  network details.</a:t>
            </a:r>
          </a:p>
        </p:txBody>
      </p:sp>
      <p:pic>
        <p:nvPicPr>
          <p:cNvPr id="32" name="Picture 19" descr="Router Clip Art">
            <a:extLst>
              <a:ext uri="{FF2B5EF4-FFF2-40B4-BE49-F238E27FC236}">
                <a16:creationId xmlns:a16="http://schemas.microsoft.com/office/drawing/2014/main" id="{F37B5AFD-91BF-4F49-9F28-36B5FF9E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97" y="243043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Router Clip Art">
            <a:extLst>
              <a:ext uri="{FF2B5EF4-FFF2-40B4-BE49-F238E27FC236}">
                <a16:creationId xmlns:a16="http://schemas.microsoft.com/office/drawing/2014/main" id="{17756B13-B210-BC45-B5B4-BB63E1D35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6" y="3040160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Router Clip Art">
            <a:extLst>
              <a:ext uri="{FF2B5EF4-FFF2-40B4-BE49-F238E27FC236}">
                <a16:creationId xmlns:a16="http://schemas.microsoft.com/office/drawing/2014/main" id="{6211DBEB-DAB9-4941-9D17-C1DB2DC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08" y="3823735"/>
            <a:ext cx="682776" cy="50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29976B-76A8-FB41-9BCC-32A01B74C9B6}"/>
              </a:ext>
            </a:extLst>
          </p:cNvPr>
          <p:cNvCxnSpPr>
            <a:stCxn id="32" idx="2"/>
          </p:cNvCxnSpPr>
          <p:nvPr/>
        </p:nvCxnSpPr>
        <p:spPr>
          <a:xfrm>
            <a:off x="6055185" y="2933368"/>
            <a:ext cx="40815" cy="94072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442E76-4EF7-A240-BD9C-163DBEBBC7DD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6292584" y="3318785"/>
            <a:ext cx="1308346" cy="637749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3B8AB96-5D09-8343-B269-CFE39FD76D50}"/>
              </a:ext>
            </a:extLst>
          </p:cNvPr>
          <p:cNvCxnSpPr>
            <a:cxnSpLocks/>
            <a:stCxn id="31" idx="1"/>
            <a:endCxn id="32" idx="3"/>
          </p:cNvCxnSpPr>
          <p:nvPr/>
        </p:nvCxnSpPr>
        <p:spPr>
          <a:xfrm flipH="1" flipV="1">
            <a:off x="6396573" y="2681899"/>
            <a:ext cx="782627" cy="32623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604FDD-2DD3-4D40-940A-98FB98D66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5029" y="4275302"/>
            <a:ext cx="977536" cy="799802"/>
          </a:xfrm>
          <a:prstGeom prst="rect">
            <a:avLst/>
          </a:prstGeom>
        </p:spPr>
      </p:pic>
      <p:pic>
        <p:nvPicPr>
          <p:cNvPr id="40" name="Picture 39" descr="Shape&#10;&#10;Description automatically generated with low confidence">
            <a:extLst>
              <a:ext uri="{FF2B5EF4-FFF2-40B4-BE49-F238E27FC236}">
                <a16:creationId xmlns:a16="http://schemas.microsoft.com/office/drawing/2014/main" id="{31EDDF9B-559F-914C-9415-EFE387D6F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48803E-6D43-C54A-B65C-0F51F64581A9}"/>
              </a:ext>
            </a:extLst>
          </p:cNvPr>
          <p:cNvSpPr txBox="1"/>
          <p:nvPr/>
        </p:nvSpPr>
        <p:spPr>
          <a:xfrm>
            <a:off x="366038" y="5619285"/>
            <a:ext cx="44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work with “incomplete” information about its neighbors’ internal topology.</a:t>
            </a:r>
          </a:p>
        </p:txBody>
      </p:sp>
    </p:spTree>
    <p:extLst>
      <p:ext uri="{BB962C8B-B14F-4D97-AF65-F5344CB8AC3E}">
        <p14:creationId xmlns:p14="http://schemas.microsoft.com/office/powerpoint/2010/main" val="16940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392A-08AD-FC4F-B3CF-CE12DEDC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federated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89BC-4653-B34E-9FC7-416F7EED3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" y="2322243"/>
            <a:ext cx="1548282" cy="137178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1C415F-2919-1845-B448-67D110BEF995}"/>
              </a:ext>
            </a:extLst>
          </p:cNvPr>
          <p:cNvCxnSpPr>
            <a:cxnSpLocks/>
          </p:cNvCxnSpPr>
          <p:nvPr/>
        </p:nvCxnSpPr>
        <p:spPr>
          <a:xfrm flipV="1">
            <a:off x="9853082" y="3196154"/>
            <a:ext cx="756730" cy="76881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DD07D501-654B-FA4F-BA89-FC79187CC2CE}"/>
              </a:ext>
            </a:extLst>
          </p:cNvPr>
          <p:cNvSpPr/>
          <p:nvPr/>
        </p:nvSpPr>
        <p:spPr>
          <a:xfrm>
            <a:off x="2962960" y="3694030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09EF2-5CF1-6643-90CD-EC03956D6FEF}"/>
              </a:ext>
            </a:extLst>
          </p:cNvPr>
          <p:cNvCxnSpPr>
            <a:cxnSpLocks/>
          </p:cNvCxnSpPr>
          <p:nvPr/>
        </p:nvCxnSpPr>
        <p:spPr>
          <a:xfrm flipH="1" flipV="1">
            <a:off x="3338312" y="3375628"/>
            <a:ext cx="306897" cy="436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CD9497-871D-FE46-A685-3427BE63A5AD}"/>
              </a:ext>
            </a:extLst>
          </p:cNvPr>
          <p:cNvCxnSpPr>
            <a:cxnSpLocks/>
          </p:cNvCxnSpPr>
          <p:nvPr/>
        </p:nvCxnSpPr>
        <p:spPr>
          <a:xfrm flipH="1">
            <a:off x="5022819" y="3617082"/>
            <a:ext cx="502161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854922-DEF1-BE42-A7B5-FDF71E21A7A1}"/>
              </a:ext>
            </a:extLst>
          </p:cNvPr>
          <p:cNvCxnSpPr>
            <a:cxnSpLocks/>
          </p:cNvCxnSpPr>
          <p:nvPr/>
        </p:nvCxnSpPr>
        <p:spPr>
          <a:xfrm flipH="1" flipV="1">
            <a:off x="4881076" y="5118119"/>
            <a:ext cx="739795" cy="3671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F0C578-C2A0-1B4D-AA2D-5AAB32966C58}"/>
              </a:ext>
            </a:extLst>
          </p:cNvPr>
          <p:cNvSpPr txBox="1"/>
          <p:nvPr/>
        </p:nvSpPr>
        <p:spPr>
          <a:xfrm>
            <a:off x="5697172" y="3072729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AT&amp;T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D810E67-51ED-AB4D-876F-3DC12AF29962}"/>
              </a:ext>
            </a:extLst>
          </p:cNvPr>
          <p:cNvSpPr/>
          <p:nvPr/>
        </p:nvSpPr>
        <p:spPr>
          <a:xfrm>
            <a:off x="5524980" y="4774578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EBBA9FB3-9D97-8F43-B32D-A4CDB2B539F5}"/>
              </a:ext>
            </a:extLst>
          </p:cNvPr>
          <p:cNvSpPr/>
          <p:nvPr/>
        </p:nvSpPr>
        <p:spPr>
          <a:xfrm>
            <a:off x="5532589" y="2358435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4E592B-9F28-D548-9501-FC72FAAF7358}"/>
              </a:ext>
            </a:extLst>
          </p:cNvPr>
          <p:cNvSpPr txBox="1"/>
          <p:nvPr/>
        </p:nvSpPr>
        <p:spPr>
          <a:xfrm>
            <a:off x="8391417" y="4492502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Comcast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942D84-8AE6-4C40-9256-B1FDEBA16BF4}"/>
              </a:ext>
            </a:extLst>
          </p:cNvPr>
          <p:cNvCxnSpPr>
            <a:cxnSpLocks/>
          </p:cNvCxnSpPr>
          <p:nvPr/>
        </p:nvCxnSpPr>
        <p:spPr>
          <a:xfrm flipH="1">
            <a:off x="7668230" y="5118119"/>
            <a:ext cx="640794" cy="4045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D7E703-6EE3-7D43-986F-F7CA562DC79D}"/>
              </a:ext>
            </a:extLst>
          </p:cNvPr>
          <p:cNvCxnSpPr>
            <a:cxnSpLocks/>
          </p:cNvCxnSpPr>
          <p:nvPr/>
        </p:nvCxnSpPr>
        <p:spPr>
          <a:xfrm flipH="1" flipV="1">
            <a:off x="7683885" y="3510257"/>
            <a:ext cx="897185" cy="7276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6ADA2CEC-E595-F843-828F-528E22729A0C}"/>
              </a:ext>
            </a:extLst>
          </p:cNvPr>
          <p:cNvSpPr/>
          <p:nvPr/>
        </p:nvSpPr>
        <p:spPr>
          <a:xfrm>
            <a:off x="8296841" y="3964971"/>
            <a:ext cx="2169197" cy="1935669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223607-9614-B94D-ACFF-9CA4FB23E102}"/>
              </a:ext>
            </a:extLst>
          </p:cNvPr>
          <p:cNvCxnSpPr>
            <a:cxnSpLocks/>
          </p:cNvCxnSpPr>
          <p:nvPr/>
        </p:nvCxnSpPr>
        <p:spPr>
          <a:xfrm flipH="1" flipV="1">
            <a:off x="2333311" y="3090870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close up of a device&#10;&#10;Description automatically generated">
            <a:extLst>
              <a:ext uri="{FF2B5EF4-FFF2-40B4-BE49-F238E27FC236}">
                <a16:creationId xmlns:a16="http://schemas.microsoft.com/office/drawing/2014/main" id="{5273333D-FBB7-8945-9EDB-1276135E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902" y="2463442"/>
            <a:ext cx="904308" cy="904308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53504743-AE82-C44E-B42F-E0358123DF9F}"/>
              </a:ext>
            </a:extLst>
          </p:cNvPr>
          <p:cNvSpPr/>
          <p:nvPr/>
        </p:nvSpPr>
        <p:spPr>
          <a:xfrm>
            <a:off x="9451098" y="1422847"/>
            <a:ext cx="2427878" cy="1773306"/>
          </a:xfrm>
          <a:prstGeom prst="clou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6464E2EC-0C07-CA41-8E7B-AA13ED4E5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171" y="1880657"/>
            <a:ext cx="840890" cy="955556"/>
          </a:xfrm>
          <a:prstGeom prst="rect">
            <a:avLst/>
          </a:prstGeom>
        </p:spPr>
      </p:pic>
      <p:grpSp>
        <p:nvGrpSpPr>
          <p:cNvPr id="42" name="Group 135">
            <a:extLst>
              <a:ext uri="{FF2B5EF4-FFF2-40B4-BE49-F238E27FC236}">
                <a16:creationId xmlns:a16="http://schemas.microsoft.com/office/drawing/2014/main" id="{A401662E-BDA8-1340-A5AB-6C4E6BDB9087}"/>
              </a:ext>
            </a:extLst>
          </p:cNvPr>
          <p:cNvGrpSpPr>
            <a:grpSpLocks/>
          </p:cNvGrpSpPr>
          <p:nvPr/>
        </p:nvGrpSpPr>
        <p:grpSpPr bwMode="auto">
          <a:xfrm>
            <a:off x="10958213" y="1584964"/>
            <a:ext cx="1064210" cy="903201"/>
            <a:chOff x="-44" y="1473"/>
            <a:chExt cx="981" cy="1105"/>
          </a:xfrm>
        </p:grpSpPr>
        <p:pic>
          <p:nvPicPr>
            <p:cNvPr id="47" name="Picture 136" descr="desktop_computer_stylized_medium">
              <a:extLst>
                <a:ext uri="{FF2B5EF4-FFF2-40B4-BE49-F238E27FC236}">
                  <a16:creationId xmlns:a16="http://schemas.microsoft.com/office/drawing/2014/main" id="{259B94DE-3A05-8A4D-85F5-663AF359C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9391504F-865E-F049-AF5A-142B3EBCCC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BBD00FD-9F1B-524B-8400-6675FA88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869" y="4268616"/>
            <a:ext cx="1723377" cy="5170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E4A8D2-0086-AD49-9C5D-ABF767080728}"/>
              </a:ext>
            </a:extLst>
          </p:cNvPr>
          <p:cNvSpPr txBox="1"/>
          <p:nvPr/>
        </p:nvSpPr>
        <p:spPr>
          <a:xfrm>
            <a:off x="5724535" y="5377420"/>
            <a:ext cx="184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Verizon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2FB63-1085-6142-B98A-81D0D0A2C9C7}"/>
              </a:ext>
            </a:extLst>
          </p:cNvPr>
          <p:cNvSpPr txBox="1"/>
          <p:nvPr/>
        </p:nvSpPr>
        <p:spPr>
          <a:xfrm>
            <a:off x="1893371" y="1372778"/>
            <a:ext cx="808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Internet today: &gt; 70,000 unique autonomous networks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E2D3E-EF56-5144-8969-E6FA5B911EF3}"/>
              </a:ext>
            </a:extLst>
          </p:cNvPr>
          <p:cNvSpPr txBox="1"/>
          <p:nvPr/>
        </p:nvSpPr>
        <p:spPr>
          <a:xfrm>
            <a:off x="1504144" y="1866554"/>
            <a:ext cx="780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 Internet routers: &gt; 800,000 forwarding table entries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B913D9-003C-694C-A2C3-0DD284C8F183}"/>
              </a:ext>
            </a:extLst>
          </p:cNvPr>
          <p:cNvCxnSpPr>
            <a:cxnSpLocks/>
          </p:cNvCxnSpPr>
          <p:nvPr/>
        </p:nvCxnSpPr>
        <p:spPr>
          <a:xfrm flipH="1" flipV="1">
            <a:off x="6640018" y="4305444"/>
            <a:ext cx="4532" cy="5915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F937AB-919F-EC46-B0C2-4C6FA727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89" y="4127222"/>
            <a:ext cx="977536" cy="7998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9AECDB-6B77-BE44-9D56-0AC4B6149BD2}"/>
              </a:ext>
            </a:extLst>
          </p:cNvPr>
          <p:cNvSpPr txBox="1"/>
          <p:nvPr/>
        </p:nvSpPr>
        <p:spPr>
          <a:xfrm>
            <a:off x="87127" y="4149719"/>
            <a:ext cx="297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Keep messages &amp; tables as small as possible.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Don’t flood</a:t>
            </a:r>
          </a:p>
        </p:txBody>
      </p:sp>
      <p:pic>
        <p:nvPicPr>
          <p:cNvPr id="53" name="Picture 52" descr="Shape&#10;&#10;Description automatically generated with low confidence">
            <a:extLst>
              <a:ext uri="{FF2B5EF4-FFF2-40B4-BE49-F238E27FC236}">
                <a16:creationId xmlns:a16="http://schemas.microsoft.com/office/drawing/2014/main" id="{1BDB9BE1-63B9-4445-8378-C495DB49E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0016" y="2534892"/>
            <a:ext cx="1414120" cy="9311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8C12F54-3FE4-6F47-BBF1-C34C407B5907}"/>
              </a:ext>
            </a:extLst>
          </p:cNvPr>
          <p:cNvSpPr txBox="1"/>
          <p:nvPr/>
        </p:nvSpPr>
        <p:spPr>
          <a:xfrm>
            <a:off x="366037" y="5619285"/>
            <a:ext cx="476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Algorithm must be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incremental</a:t>
            </a:r>
            <a:r>
              <a:rPr lang="en-US" sz="2400" dirty="0">
                <a:latin typeface="Helvetica" pitchFamily="2" charset="0"/>
              </a:rPr>
              <a:t>: don’t recompute the whole table on every message exchanged.</a:t>
            </a:r>
          </a:p>
        </p:txBody>
      </p:sp>
    </p:spTree>
    <p:extLst>
      <p:ext uri="{BB962C8B-B14F-4D97-AF65-F5344CB8AC3E}">
        <p14:creationId xmlns:p14="http://schemas.microsoft.com/office/powerpoint/2010/main" val="14843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52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37CB-5CEB-194E-A2E8-82C1E47A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Inter-domain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2792C-6F14-D348-BF15-836B3377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uses </a:t>
            </a:r>
            <a:r>
              <a:rPr lang="en-US" dirty="0">
                <a:solidFill>
                  <a:srgbClr val="C00000"/>
                </a:solidFill>
              </a:rPr>
              <a:t>Border Gateway Protocol (BGP)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 err="1">
                <a:solidFill>
                  <a:srgbClr val="C00000"/>
                </a:solidFill>
              </a:rPr>
              <a:t>AS’es</a:t>
            </a:r>
            <a:r>
              <a:rPr lang="en-US" dirty="0">
                <a:solidFill>
                  <a:srgbClr val="C00000"/>
                </a:solidFill>
              </a:rPr>
              <a:t> speak BGP. </a:t>
            </a:r>
            <a:r>
              <a:rPr lang="en-US" dirty="0"/>
              <a:t>It is the glue that holds the Internet together</a:t>
            </a:r>
          </a:p>
          <a:p>
            <a:r>
              <a:rPr lang="en-US" dirty="0"/>
              <a:t>BGP is a </a:t>
            </a:r>
            <a:r>
              <a:rPr lang="en-US" dirty="0">
                <a:solidFill>
                  <a:srgbClr val="C00000"/>
                </a:solidFill>
              </a:rPr>
              <a:t>path vector protocol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466FD-81C7-1843-9AF5-0FB13AF836FE}"/>
              </a:ext>
            </a:extLst>
          </p:cNvPr>
          <p:cNvGrpSpPr/>
          <p:nvPr/>
        </p:nvGrpSpPr>
        <p:grpSpPr>
          <a:xfrm>
            <a:off x="5709332" y="3845531"/>
            <a:ext cx="4404603" cy="1860511"/>
            <a:chOff x="8300523" y="1764680"/>
            <a:chExt cx="4821725" cy="18605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437E83-969D-0D4A-976E-75486C0B00D7}"/>
                </a:ext>
              </a:extLst>
            </p:cNvPr>
            <p:cNvSpPr txBox="1"/>
            <p:nvPr/>
          </p:nvSpPr>
          <p:spPr>
            <a:xfrm>
              <a:off x="10048266" y="2978860"/>
              <a:ext cx="22986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Distance vector protocols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BB1E02-A922-F74A-AC67-839F6D3E8636}"/>
                </a:ext>
              </a:extLst>
            </p:cNvPr>
            <p:cNvGrpSpPr/>
            <p:nvPr/>
          </p:nvGrpSpPr>
          <p:grpSpPr>
            <a:xfrm>
              <a:off x="8300523" y="1764680"/>
              <a:ext cx="4821725" cy="1857446"/>
              <a:chOff x="8300523" y="1764680"/>
              <a:chExt cx="4821725" cy="1857446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4E69BAC-48DA-DF40-9A1F-D451245EB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27541" y="2268320"/>
                <a:ext cx="1243955" cy="618575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200BE7E-6757-FE41-9948-0F4D03028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801" y="2307967"/>
                <a:ext cx="0" cy="52238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10EAB1-C1D0-FF46-BA63-A94E7A9B823D}"/>
                  </a:ext>
                </a:extLst>
              </p:cNvPr>
              <p:cNvSpPr txBox="1"/>
              <p:nvPr/>
            </p:nvSpPr>
            <p:spPr>
              <a:xfrm>
                <a:off x="9908785" y="1764680"/>
                <a:ext cx="32134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Routing protocols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4878C1-FB36-D747-930E-DD04FFACB015}"/>
                  </a:ext>
                </a:extLst>
              </p:cNvPr>
              <p:cNvSpPr txBox="1"/>
              <p:nvPr/>
            </p:nvSpPr>
            <p:spPr>
              <a:xfrm>
                <a:off x="8300523" y="2975795"/>
                <a:ext cx="17477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pitchFamily="2" charset="0"/>
                  </a:rPr>
                  <a:t>Link state </a:t>
                </a:r>
              </a:p>
              <a:p>
                <a:pPr algn="ctr"/>
                <a:r>
                  <a:rPr lang="en-US" dirty="0">
                    <a:latin typeface="Helvetica" pitchFamily="2" charset="0"/>
                  </a:rPr>
                  <a:t>protocols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59B32F9-55DF-5740-AAD7-49B036FF55F0}"/>
              </a:ext>
            </a:extLst>
          </p:cNvPr>
          <p:cNvSpPr txBox="1"/>
          <p:nvPr/>
        </p:nvSpPr>
        <p:spPr>
          <a:xfrm>
            <a:off x="9254010" y="5056646"/>
            <a:ext cx="209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Path vector protocols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CB603-A168-7142-871B-991C103A1F74}"/>
              </a:ext>
            </a:extLst>
          </p:cNvPr>
          <p:cNvCxnSpPr>
            <a:cxnSpLocks/>
          </p:cNvCxnSpPr>
          <p:nvPr/>
        </p:nvCxnSpPr>
        <p:spPr>
          <a:xfrm>
            <a:off x="9405670" y="4349800"/>
            <a:ext cx="1040933" cy="55833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356F2B-9EA7-AE49-BAB7-818DD3804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8" y="4699613"/>
            <a:ext cx="1508676" cy="1234371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E37C49FA-35F1-F549-9D44-A5BC429A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97" y="4816176"/>
            <a:ext cx="1634752" cy="1076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5FB8EF-B5A7-5A49-BD86-83EB6EE3AFE6}"/>
              </a:ext>
            </a:extLst>
          </p:cNvPr>
          <p:cNvSpPr txBox="1"/>
          <p:nvPr/>
        </p:nvSpPr>
        <p:spPr>
          <a:xfrm>
            <a:off x="1423485" y="5915120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Messages?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061FA-7DFC-2744-9ABB-2CCDB1729B3E}"/>
              </a:ext>
            </a:extLst>
          </p:cNvPr>
          <p:cNvSpPr txBox="1"/>
          <p:nvPr/>
        </p:nvSpPr>
        <p:spPr>
          <a:xfrm>
            <a:off x="3729760" y="5942568"/>
            <a:ext cx="178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Algorithm?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FEE36-6141-1347-3A71-3C6BD1C02C1B}"/>
              </a:ext>
            </a:extLst>
          </p:cNvPr>
          <p:cNvSpPr txBox="1"/>
          <p:nvPr/>
        </p:nvSpPr>
        <p:spPr>
          <a:xfrm>
            <a:off x="6096000" y="5892564"/>
            <a:ext cx="2885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Applicable within a single AS</a:t>
            </a:r>
          </a:p>
        </p:txBody>
      </p:sp>
    </p:spTree>
    <p:extLst>
      <p:ext uri="{BB962C8B-B14F-4D97-AF65-F5344CB8AC3E}">
        <p14:creationId xmlns:p14="http://schemas.microsoft.com/office/powerpoint/2010/main" val="28970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A807-144A-FE43-BF8F-E0A8BCCC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BGP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057A-CCE8-0E47-8BF2-2DBCC906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5032376"/>
          </a:xfrm>
        </p:spPr>
        <p:txBody>
          <a:bodyPr>
            <a:normAutofit/>
          </a:bodyPr>
          <a:lstStyle/>
          <a:p>
            <a:r>
              <a:rPr lang="en-US" dirty="0"/>
              <a:t>Routing </a:t>
            </a:r>
            <a:r>
              <a:rPr lang="en-US" dirty="0">
                <a:solidFill>
                  <a:srgbClr val="C00000"/>
                </a:solidFill>
              </a:rPr>
              <a:t>Announcements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Advertisements</a:t>
            </a:r>
          </a:p>
          <a:p>
            <a:pPr lvl="1"/>
            <a:r>
              <a:rPr lang="en-US" dirty="0"/>
              <a:t>“I am here” or “I can reach here”</a:t>
            </a:r>
          </a:p>
          <a:p>
            <a:pPr lvl="1"/>
            <a:r>
              <a:rPr lang="en-US" dirty="0"/>
              <a:t>Occur over a TCP connection (</a:t>
            </a:r>
            <a:r>
              <a:rPr lang="en-US" dirty="0">
                <a:solidFill>
                  <a:srgbClr val="C00000"/>
                </a:solidFill>
              </a:rPr>
              <a:t>BGP session</a:t>
            </a:r>
            <a:r>
              <a:rPr lang="en-US" dirty="0"/>
              <a:t>) between routers</a:t>
            </a:r>
          </a:p>
          <a:p>
            <a:r>
              <a:rPr lang="en-US" dirty="0"/>
              <a:t>Route announcement = destination + attributes</a:t>
            </a:r>
          </a:p>
          <a:p>
            <a:pPr lvl="1"/>
            <a:r>
              <a:rPr lang="en-US" dirty="0"/>
              <a:t>Destination: IP prefix</a:t>
            </a:r>
          </a:p>
          <a:p>
            <a:r>
              <a:rPr lang="en-US" dirty="0"/>
              <a:t>Route Attributes: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AS-level path</a:t>
            </a:r>
          </a:p>
          <a:p>
            <a:pPr lvl="1"/>
            <a:r>
              <a:rPr lang="en-US" dirty="0"/>
              <a:t>Next hop</a:t>
            </a:r>
          </a:p>
          <a:p>
            <a:pPr lvl="1"/>
            <a:r>
              <a:rPr lang="en-US" dirty="0"/>
              <a:t>Several others: origin, MED, community, etc.</a:t>
            </a:r>
          </a:p>
          <a:p>
            <a:r>
              <a:rPr lang="en-US" dirty="0"/>
              <a:t>An AS promises to use advertised path to reach destination</a:t>
            </a:r>
          </a:p>
          <a:p>
            <a:r>
              <a:rPr lang="en-US" dirty="0"/>
              <a:t>Only route changes are advertised after BGP session established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0BE1EB-3694-E649-9A4C-C6DB1ED5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439" y="365125"/>
            <a:ext cx="1508676" cy="1234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6ED9C1B-7FCB-5F41-9DB1-7E22302B42A1}"/>
              </a:ext>
            </a:extLst>
          </p:cNvPr>
          <p:cNvGrpSpPr/>
          <p:nvPr/>
        </p:nvGrpSpPr>
        <p:grpSpPr>
          <a:xfrm>
            <a:off x="7746728" y="4056139"/>
            <a:ext cx="2545688" cy="1648409"/>
            <a:chOff x="-2170772" y="2784954"/>
            <a:chExt cx="2712783" cy="1853712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4E0464CF-02FE-384A-B5BF-7AE520F29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9526E7-BFC7-914E-BEA3-7477BDB8A852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237"/>
              <a:chOff x="833331" y="2873352"/>
              <a:chExt cx="2333625" cy="161923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BE463A-6CC3-1943-BE62-DB060E2FD60A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58" name="Group 327">
                  <a:extLst>
                    <a:ext uri="{FF2B5EF4-FFF2-40B4-BE49-F238E27FC236}">
                      <a16:creationId xmlns:a16="http://schemas.microsoft.com/office/drawing/2014/main" id="{7F976791-8A6A-854F-88C0-7E1C590ED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5F4A9C61-9667-424E-AB98-28D2F96C293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3E7EAE52-B2F9-6C41-A1F0-C35ADCDD30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7CA3E91-1B0A-1C4F-A9AD-0BEA98731EB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5" name="Freeform 64">
                    <a:extLst>
                      <a:ext uri="{FF2B5EF4-FFF2-40B4-BE49-F238E27FC236}">
                        <a16:creationId xmlns:a16="http://schemas.microsoft.com/office/drawing/2014/main" id="{52D55834-6138-514C-AB56-B2BC5162A3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3FC4F773-8E7F-324C-B200-2C81B2C200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6E7B9E18-82B3-7C4D-9BA5-6E7AE6029F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E09FAB94-D376-734A-89B0-C4E1EC12E41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E21BAEFC-0BB8-DD47-A0A7-7BFC132FC628}"/>
                      </a:ext>
                    </a:extLst>
                  </p:cNvPr>
                  <p:cNvCxnSpPr>
                    <a:endCxn id="6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AFA00F76-BA02-B444-905B-B50B6CAE3AC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EB2926A2-2D17-A141-A358-168F83DA7DE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4ACA7A9-C028-D54A-8B7A-0AC725D577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04FD3729-CA1A-6249-9E50-0E3601EFE4C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3189F3F-2D40-4D49-B704-9FBC340DB2D7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45" name="Group 327">
                  <a:extLst>
                    <a:ext uri="{FF2B5EF4-FFF2-40B4-BE49-F238E27FC236}">
                      <a16:creationId xmlns:a16="http://schemas.microsoft.com/office/drawing/2014/main" id="{7F53CC45-BD0D-184F-AF7F-E0531E3E87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2B3B3C96-B48A-7D41-857A-615915D7F20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EFE3636-1463-7043-A674-4518449652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B729CA9-C512-6A49-980F-626D33A8938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2" name="Freeform 51">
                    <a:extLst>
                      <a:ext uri="{FF2B5EF4-FFF2-40B4-BE49-F238E27FC236}">
                        <a16:creationId xmlns:a16="http://schemas.microsoft.com/office/drawing/2014/main" id="{FAEE8A71-0C86-244A-B227-4B5275DD87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52">
                    <a:extLst>
                      <a:ext uri="{FF2B5EF4-FFF2-40B4-BE49-F238E27FC236}">
                        <a16:creationId xmlns:a16="http://schemas.microsoft.com/office/drawing/2014/main" id="{E22AAA11-1927-914C-81BD-1D7DCC80C2E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53">
                    <a:extLst>
                      <a:ext uri="{FF2B5EF4-FFF2-40B4-BE49-F238E27FC236}">
                        <a16:creationId xmlns:a16="http://schemas.microsoft.com/office/drawing/2014/main" id="{CDF5FE47-A430-204D-8E3C-C9EDC26DC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54">
                    <a:extLst>
                      <a:ext uri="{FF2B5EF4-FFF2-40B4-BE49-F238E27FC236}">
                        <a16:creationId xmlns:a16="http://schemas.microsoft.com/office/drawing/2014/main" id="{43E15134-5220-7549-89EC-B48765807C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6E60B1A-1D59-4C45-ACEF-DC4D667BB938}"/>
                      </a:ext>
                    </a:extLst>
                  </p:cNvPr>
                  <p:cNvCxnSpPr>
                    <a:endCxn id="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5F31B66F-8E3F-BF4B-B32B-961F6368C17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6ACF6B2B-561F-D34E-80D0-67AA73DF81EF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51313" cy="397920"/>
                  <a:chOff x="667045" y="1708643"/>
                  <a:chExt cx="451313" cy="397920"/>
                </a:xfrm>
              </p:grpSpPr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6E30F277-DC6D-F348-9CD9-CA0E411144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1348268-C068-794B-A1EF-7509CCED909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51313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40D0799-FB5C-794E-8DDF-2E619159C4F0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32" name="Group 327">
                  <a:extLst>
                    <a:ext uri="{FF2B5EF4-FFF2-40B4-BE49-F238E27FC236}">
                      <a16:creationId xmlns:a16="http://schemas.microsoft.com/office/drawing/2014/main" id="{68206E27-6755-6A44-882B-0DCB91DE3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D02BC878-4933-E743-96E2-AA8A8B9B33E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01D97E0-EB5E-8241-B741-DCB2F47C6A6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588BCD5-C8F2-704D-A192-D910D3DB3E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35984A7D-27A9-674B-AAE9-DBCE66E4D7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E2B40C86-8A0F-544C-A39E-7CD6896670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1" name="Freeform 40">
                    <a:extLst>
                      <a:ext uri="{FF2B5EF4-FFF2-40B4-BE49-F238E27FC236}">
                        <a16:creationId xmlns:a16="http://schemas.microsoft.com/office/drawing/2014/main" id="{2D877DEB-9911-4041-99B7-E86BD9F006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2" name="Freeform 41">
                    <a:extLst>
                      <a:ext uri="{FF2B5EF4-FFF2-40B4-BE49-F238E27FC236}">
                        <a16:creationId xmlns:a16="http://schemas.microsoft.com/office/drawing/2014/main" id="{89CA76F2-E038-CF47-9E8F-B1F4CAED64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B94C0432-CFDC-0541-B8AE-30FD6474F63F}"/>
                      </a:ext>
                    </a:extLst>
                  </p:cNvPr>
                  <p:cNvCxnSpPr>
                    <a:endCxn id="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0218514-D0E2-7D48-A420-D05F608F732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9EDFCA-1DB6-6340-877C-E1764748AB09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5688" cy="397920"/>
                  <a:chOff x="667045" y="1708643"/>
                  <a:chExt cx="425688" cy="397920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1C19386-9FE4-C44A-96AA-0E7987CA2C0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1505306-89EB-0E4D-8F58-7EFBC6C1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5688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7B82C27-2339-924B-9B12-D7DCE2A99CDE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7920"/>
                <a:chOff x="1736090" y="2873352"/>
                <a:chExt cx="565150" cy="397920"/>
              </a:xfrm>
            </p:grpSpPr>
            <p:grpSp>
              <p:nvGrpSpPr>
                <p:cNvPr id="19" name="Group 327">
                  <a:extLst>
                    <a:ext uri="{FF2B5EF4-FFF2-40B4-BE49-F238E27FC236}">
                      <a16:creationId xmlns:a16="http://schemas.microsoft.com/office/drawing/2014/main" id="{4665C0B8-B02D-CD46-ADBB-3C9F29C79B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E01CD01E-BA84-F141-A820-287277B1598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40B0B68A-5C44-1E41-B335-855D790444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ACDA8C1-579D-F44D-BFAA-8034DC983D3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36A09DC1-BF10-7342-A1CF-C4049E1D05B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E4F2BE5D-8B7D-DC4F-9D6C-787AE91A86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8C318FDC-4438-B843-B382-10E390140D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E53894C7-2B9A-E547-97F9-BE5B07F06BC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C38AEDF-9946-B74F-8544-DCC2B72E389D}"/>
                      </a:ext>
                    </a:extLst>
                  </p:cNvPr>
                  <p:cNvCxnSpPr>
                    <a:endCxn id="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C066F8C-152A-D14D-89B2-AED32D888F4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523F9-5BF3-6D40-BCC7-0BAAA54DD67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9355" cy="397920"/>
                  <a:chOff x="667045" y="1708643"/>
                  <a:chExt cx="439355" cy="397920"/>
                </a:xfrm>
              </p:grpSpPr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8A519613-B968-5D42-9A3B-4D3D33CEE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6EFED8F-A716-FF45-ABC5-E860DC66AB29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9355" cy="3979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BC77A45-9C91-3843-B776-573E26948DAB}"/>
                  </a:ext>
                </a:extLst>
              </p:cNvPr>
              <p:cNvCxnSpPr>
                <a:stCxn id="61" idx="2"/>
                <a:endCxn id="48" idx="0"/>
              </p:cNvCxnSpPr>
              <p:nvPr/>
            </p:nvCxnSpPr>
            <p:spPr bwMode="auto">
              <a:xfrm>
                <a:off x="1996018" y="3271272"/>
                <a:ext cx="4230" cy="8233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77B51F6-780E-594A-AFB4-626E58296C2E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35DF989-B3D6-484B-B992-F5726A368B28}"/>
                  </a:ext>
                </a:extLst>
              </p:cNvPr>
              <p:cNvCxnSpPr>
                <a:stCxn id="6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04CB3F0-004A-5D4A-AEB0-316C15182B03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52CC73C-2BF1-7845-8471-648462A5D73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A25C2E8-F189-694D-814F-21E9495B4E6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40C272F-B4F9-4949-9508-B9834EACB0E4}"/>
              </a:ext>
            </a:extLst>
          </p:cNvPr>
          <p:cNvGrpSpPr/>
          <p:nvPr/>
        </p:nvGrpSpPr>
        <p:grpSpPr>
          <a:xfrm>
            <a:off x="10019814" y="4662495"/>
            <a:ext cx="1701734" cy="616172"/>
            <a:chOff x="7073692" y="5469792"/>
            <a:chExt cx="1701734" cy="61617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852196-1379-234A-8774-D4797B285924}"/>
                </a:ext>
              </a:extLst>
            </p:cNvPr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74" name="Freeform 2">
                <a:extLst>
                  <a:ext uri="{FF2B5EF4-FFF2-40B4-BE49-F238E27FC236}">
                    <a16:creationId xmlns:a16="http://schemas.microsoft.com/office/drawing/2014/main" id="{615B636F-3321-3243-8AC5-F1067A28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327">
                <a:extLst>
                  <a:ext uri="{FF2B5EF4-FFF2-40B4-BE49-F238E27FC236}">
                    <a16:creationId xmlns:a16="http://schemas.microsoft.com/office/drawing/2014/main" id="{6AE75E75-572D-1542-94F1-85FDA4419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EEA53F04-B418-FD4B-AA0E-DF1163016A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53542AE-4087-CA45-B981-BCFEA3F8EAA4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2C9326C-DB77-6C46-80E8-754CFBE6C82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FCD5B0BF-F974-554A-8B81-70FB6D8F223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B575C0A0-2D05-A142-BDDC-BBA2154EE8DF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7BD46F05-076D-D24D-80F8-01F09A4D1DF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1E25835-6D18-A145-83D2-2202252B94A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9DCA3B2B-855B-5C49-BCC0-EBF65D73B3C3}"/>
                    </a:ext>
                  </a:extLst>
                </p:cNvPr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42B81B4-CB25-1A47-AECC-7986AF9D760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DE9F53D-7060-BA40-956F-32700F17C72B}"/>
                  </a:ext>
                </a:extLst>
              </p:cNvPr>
              <p:cNvGrpSpPr/>
              <p:nvPr/>
            </p:nvGrpSpPr>
            <p:grpSpPr>
              <a:xfrm>
                <a:off x="7904683" y="5223365"/>
                <a:ext cx="429781" cy="369332"/>
                <a:chOff x="629095" y="1708643"/>
                <a:chExt cx="452687" cy="40934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4FF115D-8590-6647-A216-86B1F4D48CCD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3DD6B76-137B-A54D-A90A-65C4FE00F99E}"/>
                    </a:ext>
                  </a:extLst>
                </p:cNvPr>
                <p:cNvSpPr txBox="1"/>
                <p:nvPr/>
              </p:nvSpPr>
              <p:spPr>
                <a:xfrm>
                  <a:off x="629095" y="1708643"/>
                  <a:ext cx="432579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3EAF1C6-B874-2B47-89F4-138873E321FF}"/>
                </a:ext>
              </a:extLst>
            </p:cNvPr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8" name="Down Arrow 87">
            <a:extLst>
              <a:ext uri="{FF2B5EF4-FFF2-40B4-BE49-F238E27FC236}">
                <a16:creationId xmlns:a16="http://schemas.microsoft.com/office/drawing/2014/main" id="{C5FFFAE5-6CEA-FA42-AE0D-7883B0016156}"/>
              </a:ext>
            </a:extLst>
          </p:cNvPr>
          <p:cNvSpPr/>
          <p:nvPr/>
        </p:nvSpPr>
        <p:spPr>
          <a:xfrm rot="5400000">
            <a:off x="10377654" y="4079296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CBBC0F-5D68-4948-B9C4-BE96611A5C03}"/>
              </a:ext>
            </a:extLst>
          </p:cNvPr>
          <p:cNvSpPr txBox="1"/>
          <p:nvPr/>
        </p:nvSpPr>
        <p:spPr>
          <a:xfrm>
            <a:off x="9768644" y="3289729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am here.”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X</a:t>
            </a:r>
          </a:p>
        </p:txBody>
      </p:sp>
      <p:sp>
        <p:nvSpPr>
          <p:cNvPr id="90" name="Down Arrow 89">
            <a:extLst>
              <a:ext uri="{FF2B5EF4-FFF2-40B4-BE49-F238E27FC236}">
                <a16:creationId xmlns:a16="http://schemas.microsoft.com/office/drawing/2014/main" id="{2C2DD7DC-769B-3541-A288-8D5B3A2B3DDD}"/>
              </a:ext>
            </a:extLst>
          </p:cNvPr>
          <p:cNvSpPr/>
          <p:nvPr/>
        </p:nvSpPr>
        <p:spPr>
          <a:xfrm rot="6122251">
            <a:off x="6672136" y="4479158"/>
            <a:ext cx="394029" cy="927666"/>
          </a:xfrm>
          <a:prstGeom prst="downArrow">
            <a:avLst/>
          </a:prstGeom>
          <a:solidFill>
            <a:srgbClr val="C00000"/>
          </a:solidFill>
          <a:ln w="508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6DD7DA-6039-D349-868D-33C1ADCBB83A}"/>
              </a:ext>
            </a:extLst>
          </p:cNvPr>
          <p:cNvSpPr txBox="1"/>
          <p:nvPr/>
        </p:nvSpPr>
        <p:spPr>
          <a:xfrm>
            <a:off x="6463809" y="3564912"/>
            <a:ext cx="2545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“I can reach X”</a:t>
            </a:r>
          </a:p>
          <a:p>
            <a:pPr algn="l"/>
            <a:r>
              <a:rPr lang="en-US" sz="2000" dirty="0" err="1">
                <a:latin typeface="Helvetica" pitchFamily="2" charset="0"/>
              </a:rPr>
              <a:t>Dst</a:t>
            </a:r>
            <a:r>
              <a:rPr lang="en-US" sz="2000" dirty="0">
                <a:latin typeface="Helvetica" pitchFamily="2" charset="0"/>
              </a:rPr>
              <a:t>: 128.1.2.0/24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AS path: AS2, 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5FD7A40-D041-FA49-BE1B-4870322389D1}"/>
              </a:ext>
            </a:extLst>
          </p:cNvPr>
          <p:cNvSpPr txBox="1"/>
          <p:nvPr/>
        </p:nvSpPr>
        <p:spPr>
          <a:xfrm>
            <a:off x="8659671" y="3702287"/>
            <a:ext cx="93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AS 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F2AD44A-5A1B-C146-B55D-4A6974B6027F}"/>
              </a:ext>
            </a:extLst>
          </p:cNvPr>
          <p:cNvGrpSpPr/>
          <p:nvPr/>
        </p:nvGrpSpPr>
        <p:grpSpPr>
          <a:xfrm>
            <a:off x="3824190" y="3539511"/>
            <a:ext cx="2557336" cy="1719017"/>
            <a:chOff x="-2170772" y="2784954"/>
            <a:chExt cx="2712783" cy="1853712"/>
          </a:xfrm>
        </p:grpSpPr>
        <p:sp>
          <p:nvSpPr>
            <p:cNvPr id="94" name="Freeform 2">
              <a:extLst>
                <a:ext uri="{FF2B5EF4-FFF2-40B4-BE49-F238E27FC236}">
                  <a16:creationId xmlns:a16="http://schemas.microsoft.com/office/drawing/2014/main" id="{4B92BAD5-9732-C64D-87EB-40AFE6360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D68E6D5-38EB-804B-8BFB-AC9228B9DA65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19588"/>
              <a:chOff x="833331" y="2873352"/>
              <a:chExt cx="2333625" cy="161958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59387-8D2B-1243-880E-CE7066AA1152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45" name="Group 327">
                  <a:extLst>
                    <a:ext uri="{FF2B5EF4-FFF2-40B4-BE49-F238E27FC236}">
                      <a16:creationId xmlns:a16="http://schemas.microsoft.com/office/drawing/2014/main" id="{B0C41DCE-1B11-2346-A48B-991A164674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D593A08F-8E00-F345-9765-7F2CC1FB557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BBD041AA-8BEA-D248-8C9A-F4D2DDFCA9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DCA6BA0E-C35B-E740-985D-497BF796D4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>
                    <a:extLst>
                      <a:ext uri="{FF2B5EF4-FFF2-40B4-BE49-F238E27FC236}">
                        <a16:creationId xmlns:a16="http://schemas.microsoft.com/office/drawing/2014/main" id="{D4AAEA39-4CCB-3347-89AD-CED6D992BB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>
                    <a:extLst>
                      <a:ext uri="{FF2B5EF4-FFF2-40B4-BE49-F238E27FC236}">
                        <a16:creationId xmlns:a16="http://schemas.microsoft.com/office/drawing/2014/main" id="{9349728C-755B-544B-867C-CE1AC27ED5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>
                    <a:extLst>
                      <a:ext uri="{FF2B5EF4-FFF2-40B4-BE49-F238E27FC236}">
                        <a16:creationId xmlns:a16="http://schemas.microsoft.com/office/drawing/2014/main" id="{1775A8C1-C980-4142-B475-2BC3CFA14F4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5" name="Freeform 154">
                    <a:extLst>
                      <a:ext uri="{FF2B5EF4-FFF2-40B4-BE49-F238E27FC236}">
                        <a16:creationId xmlns:a16="http://schemas.microsoft.com/office/drawing/2014/main" id="{1905AA4A-4EDE-E04C-AA69-F8A6DD6F6E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219F8B1F-AFF5-B645-BE09-0CCE9EABEE52}"/>
                      </a:ext>
                    </a:extLst>
                  </p:cNvPr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68FFFBF9-CC98-2948-8030-A6F9605729D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83340E60-41E9-3A4D-B169-D0581792929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4911B90E-803B-BE42-92D3-50C0A5528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C2B574D6-8DCB-3946-9EBD-0E82E634A46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3480911-1054-E342-A75B-9B698A80B2D5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98271"/>
                <a:chOff x="1736090" y="2873352"/>
                <a:chExt cx="565150" cy="398271"/>
              </a:xfrm>
            </p:grpSpPr>
            <p:grpSp>
              <p:nvGrpSpPr>
                <p:cNvPr id="132" name="Group 327">
                  <a:extLst>
                    <a:ext uri="{FF2B5EF4-FFF2-40B4-BE49-F238E27FC236}">
                      <a16:creationId xmlns:a16="http://schemas.microsoft.com/office/drawing/2014/main" id="{57A4EE56-F656-4346-8B54-486C84258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EFB2E75-9F9C-A841-8CB2-2B008EF2E512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BACB3613-4717-E741-9373-C502A5A1B9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874FD9D0-16BF-AB48-A251-8B85F4513C6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>
                    <a:extLst>
                      <a:ext uri="{FF2B5EF4-FFF2-40B4-BE49-F238E27FC236}">
                        <a16:creationId xmlns:a16="http://schemas.microsoft.com/office/drawing/2014/main" id="{C24072C7-8CCB-BC4F-AD05-E78F17A2FD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>
                    <a:extLst>
                      <a:ext uri="{FF2B5EF4-FFF2-40B4-BE49-F238E27FC236}">
                        <a16:creationId xmlns:a16="http://schemas.microsoft.com/office/drawing/2014/main" id="{ECC9C3A2-0B4A-4947-B1DE-6B002591C1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>
                    <a:extLst>
                      <a:ext uri="{FF2B5EF4-FFF2-40B4-BE49-F238E27FC236}">
                        <a16:creationId xmlns:a16="http://schemas.microsoft.com/office/drawing/2014/main" id="{4C81F386-E6AB-8C4F-BF37-EA6F86B7BF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>
                    <a:extLst>
                      <a:ext uri="{FF2B5EF4-FFF2-40B4-BE49-F238E27FC236}">
                        <a16:creationId xmlns:a16="http://schemas.microsoft.com/office/drawing/2014/main" id="{2B509D3E-3FB0-834F-87FB-E52AB407D0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740097C5-9DAB-B14A-927E-FC596D5CE4A5}"/>
                      </a:ext>
                    </a:extLst>
                  </p:cNvPr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21F12294-6792-8D40-8FBE-534254216E6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A23449F4-E054-B64E-91B2-B5172D6CF5A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9257" cy="398271"/>
                  <a:chOff x="667045" y="1708643"/>
                  <a:chExt cx="449257" cy="398271"/>
                </a:xfrm>
              </p:grpSpPr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AD51F867-DBF6-154E-B4BF-13ED152BD4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C97640F2-A842-E847-8311-447FEAA89985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9257" cy="3982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C37F038-E198-7149-9F55-65D588A30F18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19" name="Group 327">
                  <a:extLst>
                    <a:ext uri="{FF2B5EF4-FFF2-40B4-BE49-F238E27FC236}">
                      <a16:creationId xmlns:a16="http://schemas.microsoft.com/office/drawing/2014/main" id="{A8DC415E-B33C-3F4B-9B23-D4F7DA88AD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3D47881A-479C-994B-9A9B-DCBE270552B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FD85BE0-624B-5243-9431-943062A799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604D2CB9-AFD4-2644-91F0-08903976DD7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26" name="Freeform 125">
                    <a:extLst>
                      <a:ext uri="{FF2B5EF4-FFF2-40B4-BE49-F238E27FC236}">
                        <a16:creationId xmlns:a16="http://schemas.microsoft.com/office/drawing/2014/main" id="{A1F57F3F-2E2E-7042-BAB8-16CA634AC5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7" name="Freeform 126">
                    <a:extLst>
                      <a:ext uri="{FF2B5EF4-FFF2-40B4-BE49-F238E27FC236}">
                        <a16:creationId xmlns:a16="http://schemas.microsoft.com/office/drawing/2014/main" id="{278C239D-44F4-9346-90D3-6EF42126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8" name="Freeform 127">
                    <a:extLst>
                      <a:ext uri="{FF2B5EF4-FFF2-40B4-BE49-F238E27FC236}">
                        <a16:creationId xmlns:a16="http://schemas.microsoft.com/office/drawing/2014/main" id="{622F1AEF-2DEE-104D-8E13-1ABE0A56B0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9" name="Freeform 128">
                    <a:extLst>
                      <a:ext uri="{FF2B5EF4-FFF2-40B4-BE49-F238E27FC236}">
                        <a16:creationId xmlns:a16="http://schemas.microsoft.com/office/drawing/2014/main" id="{9A82B926-43E7-5644-8DA2-E93003448C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D51EA2B-76EC-2544-8CB1-DCB832F354AE}"/>
                      </a:ext>
                    </a:extLst>
                  </p:cNvPr>
                  <p:cNvCxnSpPr>
                    <a:endCxn id="12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DD4FA4FF-E0BC-BD42-AF2D-16A271529C0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A41223E0-CB75-844C-AE64-E96F7DDF2DB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3749" cy="398272"/>
                  <a:chOff x="667045" y="1708643"/>
                  <a:chExt cx="423749" cy="398272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1848AB5C-6B11-264F-94EA-EFB1C0A1C48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C2B02B06-3889-4F4F-9135-1464391E37BD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3749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53030AA-D12C-6A49-A7D7-9C101D55A2CF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98272"/>
                <a:chOff x="1736090" y="2873352"/>
                <a:chExt cx="565150" cy="398272"/>
              </a:xfrm>
            </p:grpSpPr>
            <p:grpSp>
              <p:nvGrpSpPr>
                <p:cNvPr id="106" name="Group 327">
                  <a:extLst>
                    <a:ext uri="{FF2B5EF4-FFF2-40B4-BE49-F238E27FC236}">
                      <a16:creationId xmlns:a16="http://schemas.microsoft.com/office/drawing/2014/main" id="{4B6BCF3B-A3A4-8147-B5FC-5F93EBD9E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251E9EAF-C90D-1B4D-90EA-F3FB79CA833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23AB099-133D-3245-9AFB-70B8EA11F8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3355593F-B422-7E40-B4C8-DC1DBC60942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13" name="Freeform 112">
                    <a:extLst>
                      <a:ext uri="{FF2B5EF4-FFF2-40B4-BE49-F238E27FC236}">
                        <a16:creationId xmlns:a16="http://schemas.microsoft.com/office/drawing/2014/main" id="{FF4BCCDA-5E49-F743-9F69-4A1E41AE1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4" name="Freeform 113">
                    <a:extLst>
                      <a:ext uri="{FF2B5EF4-FFF2-40B4-BE49-F238E27FC236}">
                        <a16:creationId xmlns:a16="http://schemas.microsoft.com/office/drawing/2014/main" id="{52F3240B-9D01-DA45-87DA-21D0BFD73F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5" name="Freeform 114">
                    <a:extLst>
                      <a:ext uri="{FF2B5EF4-FFF2-40B4-BE49-F238E27FC236}">
                        <a16:creationId xmlns:a16="http://schemas.microsoft.com/office/drawing/2014/main" id="{3016AAEC-E794-4E44-A2C9-7EAB955644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6" name="Freeform 115">
                    <a:extLst>
                      <a:ext uri="{FF2B5EF4-FFF2-40B4-BE49-F238E27FC236}">
                        <a16:creationId xmlns:a16="http://schemas.microsoft.com/office/drawing/2014/main" id="{75C5C1F1-08CA-7C42-B3AC-8BAC911F4F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8439A88-E30C-324F-8E7E-64BDCE188663}"/>
                      </a:ext>
                    </a:extLst>
                  </p:cNvPr>
                  <p:cNvCxnSpPr>
                    <a:endCxn id="11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AE83602D-341E-3647-9CB2-24F4082637F2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BAE2AEC1-FCA8-D041-B1C9-85E97C92F836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37353" cy="398272"/>
                  <a:chOff x="667045" y="1708643"/>
                  <a:chExt cx="437353" cy="398272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839A3955-8EB8-6F46-AA26-43F0B8C7D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CBF38D8-BB5A-5D43-92EF-84153CC1D2A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37353" cy="3982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5F588C3-9FDD-8D4C-80EC-5585F92D2F2E}"/>
                  </a:ext>
                </a:extLst>
              </p:cNvPr>
              <p:cNvCxnSpPr>
                <a:stCxn id="148" idx="2"/>
                <a:endCxn id="135" idx="0"/>
              </p:cNvCxnSpPr>
              <p:nvPr/>
            </p:nvCxnSpPr>
            <p:spPr bwMode="auto">
              <a:xfrm>
                <a:off x="1994990" y="3271623"/>
                <a:ext cx="4230" cy="8230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B6AB4CE-0BAF-F442-BFC1-D5E3D9280BAA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01E3C78-48BF-1342-B68C-E15C4A660B71}"/>
                  </a:ext>
                </a:extLst>
              </p:cNvPr>
              <p:cNvCxnSpPr>
                <a:stCxn id="149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FE029E-4CC2-E84B-A244-7EFF1AA0D024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54594D-E773-AA4B-9673-E6FFB8F09ECE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434EA2E-B864-A645-85B2-C05BC1B3F10D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03BD5BE-A651-7B40-87BE-C13A52BAE449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6267818" y="4466456"/>
            <a:ext cx="1490366" cy="3586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59EE925-CF11-084A-973D-4C38664FA961}"/>
              </a:ext>
            </a:extLst>
          </p:cNvPr>
          <p:cNvSpPr txBox="1"/>
          <p:nvPr/>
        </p:nvSpPr>
        <p:spPr>
          <a:xfrm>
            <a:off x="8239259" y="1825921"/>
            <a:ext cx="383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link metrics, distances!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A19195D-C26C-4B4C-8E1D-D754E03A92E6}"/>
              </a:ext>
            </a:extLst>
          </p:cNvPr>
          <p:cNvCxnSpPr>
            <a:cxnSpLocks/>
          </p:cNvCxnSpPr>
          <p:nvPr/>
        </p:nvCxnSpPr>
        <p:spPr>
          <a:xfrm>
            <a:off x="10292416" y="2427445"/>
            <a:ext cx="18768" cy="82156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C4D54B6-EC0D-214D-A934-2CC016404CAD}"/>
              </a:ext>
            </a:extLst>
          </p:cNvPr>
          <p:cNvCxnSpPr>
            <a:cxnSpLocks/>
          </p:cNvCxnSpPr>
          <p:nvPr/>
        </p:nvCxnSpPr>
        <p:spPr>
          <a:xfrm flipH="1">
            <a:off x="8360916" y="2410267"/>
            <a:ext cx="881415" cy="1308558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6AED79F5-7DEC-F64D-8167-1EE6DB535DB0}"/>
              </a:ext>
            </a:extLst>
          </p:cNvPr>
          <p:cNvSpPr txBox="1"/>
          <p:nvPr/>
        </p:nvSpPr>
        <p:spPr>
          <a:xfrm>
            <a:off x="7967630" y="1373540"/>
            <a:ext cx="494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Exchange paths: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path vector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D36612C-A4B1-1042-838C-AFD7EA6D6405}"/>
              </a:ext>
            </a:extLst>
          </p:cNvPr>
          <p:cNvSpPr txBox="1"/>
          <p:nvPr/>
        </p:nvSpPr>
        <p:spPr>
          <a:xfrm>
            <a:off x="8205937" y="515581"/>
            <a:ext cx="3786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Loop detection is easy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(no “count to infinity”)</a:t>
            </a:r>
          </a:p>
        </p:txBody>
      </p:sp>
    </p:spTree>
    <p:extLst>
      <p:ext uri="{BB962C8B-B14F-4D97-AF65-F5344CB8AC3E}">
        <p14:creationId xmlns:p14="http://schemas.microsoft.com/office/powerpoint/2010/main" val="6332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90" grpId="0" animBg="1"/>
      <p:bldP spid="91" grpId="0"/>
      <p:bldP spid="92" grpId="0"/>
      <p:bldP spid="160" grpId="0"/>
      <p:bldP spid="169" grpId="0"/>
      <p:bldP spid="1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7391-5535-0043-AF4E-DFD82C6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BGP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87704-A8E2-D240-AA6B-4AA8EBAE9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BGP router does </a:t>
            </a:r>
            <a:r>
              <a:rPr lang="en-US" i="1" dirty="0"/>
              <a:t>not</a:t>
            </a:r>
            <a:r>
              <a:rPr lang="en-US" dirty="0"/>
              <a:t> consider every routing advertisement it receives by default to make routing decisions!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import policy </a:t>
            </a:r>
            <a:r>
              <a:rPr lang="en-US" dirty="0"/>
              <a:t>determines whether a route is even considered a candidate</a:t>
            </a:r>
          </a:p>
          <a:p>
            <a:r>
              <a:rPr lang="en-US" dirty="0"/>
              <a:t>Once imported, the router performs </a:t>
            </a:r>
            <a:r>
              <a:rPr lang="en-US" dirty="0">
                <a:solidFill>
                  <a:srgbClr val="C00000"/>
                </a:solidFill>
              </a:rPr>
              <a:t>route selection</a:t>
            </a:r>
          </a:p>
          <a:p>
            <a:r>
              <a:rPr lang="en-US" dirty="0"/>
              <a:t>A BGP router does </a:t>
            </a:r>
            <a:r>
              <a:rPr lang="en-US" i="1" dirty="0"/>
              <a:t>not </a:t>
            </a:r>
            <a:r>
              <a:rPr lang="en-US" dirty="0"/>
              <a:t>propagate its chosen path to a destination to all other </a:t>
            </a:r>
            <a:r>
              <a:rPr lang="en-US" dirty="0" err="1"/>
              <a:t>AS’es</a:t>
            </a:r>
            <a:r>
              <a:rPr lang="en-US" dirty="0"/>
              <a:t> by default!</a:t>
            </a:r>
          </a:p>
          <a:p>
            <a:pPr lvl="1"/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export policy </a:t>
            </a:r>
            <a:r>
              <a:rPr lang="en-US" dirty="0"/>
              <a:t>determines whether a (chosen) path can be advertised to other </a:t>
            </a:r>
            <a:r>
              <a:rPr lang="en-US" dirty="0" err="1"/>
              <a:t>AS’es</a:t>
            </a:r>
            <a:r>
              <a:rPr lang="en-US" dirty="0"/>
              <a:t> and routers</a:t>
            </a:r>
          </a:p>
          <a:p>
            <a:endParaRPr lang="en-US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3884C199-0546-4746-83AA-A16502DB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307" y="230188"/>
            <a:ext cx="1730525" cy="1139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69292-BBC9-1442-8703-C338C6A32A74}"/>
              </a:ext>
            </a:extLst>
          </p:cNvPr>
          <p:cNvSpPr txBox="1"/>
          <p:nvPr/>
        </p:nvSpPr>
        <p:spPr>
          <a:xfrm>
            <a:off x="568411" y="5597611"/>
            <a:ext cx="1131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Business policy considerations drive BGP.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NOT efficiency considerations.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59ED-12CE-2745-8CE9-B5739444D03F}"/>
              </a:ext>
            </a:extLst>
          </p:cNvPr>
          <p:cNvSpPr txBox="1"/>
          <p:nvPr/>
        </p:nvSpPr>
        <p:spPr>
          <a:xfrm>
            <a:off x="10292148" y="3429000"/>
            <a:ext cx="1739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Programmed by network operator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A0677D-4E4E-A542-BB6D-4F85F97A0119}"/>
              </a:ext>
            </a:extLst>
          </p:cNvPr>
          <p:cNvCxnSpPr>
            <a:cxnSpLocks/>
          </p:cNvCxnSpPr>
          <p:nvPr/>
        </p:nvCxnSpPr>
        <p:spPr>
          <a:xfrm flipH="1" flipV="1">
            <a:off x="3484606" y="3064476"/>
            <a:ext cx="6774591" cy="46488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A4DEB5-329F-3A4E-B44D-D98FDF8AE632}"/>
              </a:ext>
            </a:extLst>
          </p:cNvPr>
          <p:cNvCxnSpPr>
            <a:cxnSpLocks/>
          </p:cNvCxnSpPr>
          <p:nvPr/>
        </p:nvCxnSpPr>
        <p:spPr>
          <a:xfrm flipH="1">
            <a:off x="3793525" y="4249483"/>
            <a:ext cx="6437870" cy="603845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C0ED-6D08-C81B-360A-4E4A3B17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into a container?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D9D8A-4CB5-CE5D-BF96-D2AFC3D5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/>
          <a:lstStyle/>
          <a:p>
            <a:r>
              <a:rPr lang="en-US" dirty="0"/>
              <a:t>Not a natively hardware-supported abstraction like privilege rings, which enable OSes (and virtual machines)</a:t>
            </a:r>
          </a:p>
          <a:p>
            <a:r>
              <a:rPr lang="en-US" dirty="0"/>
              <a:t>Instead, use software mechanisms built into OS kernels</a:t>
            </a:r>
          </a:p>
          <a:p>
            <a:r>
              <a:rPr lang="en-US" dirty="0"/>
              <a:t>Containers: a loose conglomeration of kernel-level mechanisms</a:t>
            </a:r>
          </a:p>
          <a:p>
            <a:pPr lvl="1"/>
            <a:r>
              <a:rPr lang="en-US" dirty="0"/>
              <a:t>Access isolation of global resources (</a:t>
            </a:r>
            <a:r>
              <a:rPr lang="en-US" dirty="0">
                <a:solidFill>
                  <a:srgbClr val="C00000"/>
                </a:solidFill>
              </a:rPr>
              <a:t>namespaces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Resource/Performance isolation of global resources (</a:t>
            </a:r>
            <a:r>
              <a:rPr lang="en-US" dirty="0">
                <a:solidFill>
                  <a:srgbClr val="C00000"/>
                </a:solidFill>
              </a:rPr>
              <a:t>control group</a:t>
            </a:r>
            <a:r>
              <a:rPr lang="en-US" dirty="0"/>
              <a:t>s)</a:t>
            </a:r>
          </a:p>
          <a:p>
            <a:pPr lvl="1"/>
            <a:r>
              <a:rPr lang="en-US" dirty="0"/>
              <a:t>Sharing data on filesystem for efficiency (</a:t>
            </a:r>
            <a:r>
              <a:rPr lang="en-US" dirty="0">
                <a:solidFill>
                  <a:srgbClr val="C00000"/>
                </a:solidFill>
              </a:rPr>
              <a:t>union filesystems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(need to add on isolation of unique data)</a:t>
            </a:r>
          </a:p>
          <a:p>
            <a:pPr lvl="1"/>
            <a:r>
              <a:rPr lang="en-US" dirty="0"/>
              <a:t>Security mechanisms: </a:t>
            </a:r>
            <a:r>
              <a:rPr lang="en-US" dirty="0" err="1"/>
              <a:t>appArmor</a:t>
            </a:r>
            <a:r>
              <a:rPr lang="en-US" dirty="0"/>
              <a:t>,  capabilities</a:t>
            </a:r>
          </a:p>
          <a:p>
            <a:r>
              <a:rPr lang="en-US" dirty="0"/>
              <a:t>Kludgy, but essential since hard to get it right from scratch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DEDB-5DF1-7648-955F-E8359A26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917" cy="1325563"/>
          </a:xfrm>
        </p:spPr>
        <p:txBody>
          <a:bodyPr/>
          <a:lstStyle/>
          <a:p>
            <a:r>
              <a:rPr lang="en-US" dirty="0"/>
              <a:t>Policy arises from business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1AD4-8F11-D84C-9C86-D6F53B3BC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11227421" cy="5032376"/>
          </a:xfrm>
        </p:spPr>
        <p:txBody>
          <a:bodyPr>
            <a:normAutofit/>
          </a:bodyPr>
          <a:lstStyle/>
          <a:p>
            <a:r>
              <a:rPr lang="en-US" dirty="0"/>
              <a:t>Customer-provider relationships:</a:t>
            </a:r>
          </a:p>
          <a:p>
            <a:pPr lvl="1"/>
            <a:r>
              <a:rPr lang="en-US" dirty="0"/>
              <a:t>E.g., Rutgers is a customer of AT&amp;T</a:t>
            </a:r>
          </a:p>
          <a:p>
            <a:pPr lvl="1"/>
            <a:endParaRPr lang="en-US" dirty="0"/>
          </a:p>
          <a:p>
            <a:r>
              <a:rPr lang="en-US" dirty="0"/>
              <a:t>Peer-peer relationships:</a:t>
            </a:r>
          </a:p>
          <a:p>
            <a:pPr lvl="1"/>
            <a:r>
              <a:rPr lang="en-US" dirty="0"/>
              <a:t>E.g., Verizon is a peer of AT&amp;T</a:t>
            </a:r>
          </a:p>
          <a:p>
            <a:pPr lvl="1"/>
            <a:endParaRPr lang="en-US" dirty="0"/>
          </a:p>
          <a:p>
            <a:r>
              <a:rPr lang="en-US" dirty="0"/>
              <a:t>Business relationships depend on </a:t>
            </a:r>
            <a:r>
              <a:rPr lang="en-US" dirty="0">
                <a:solidFill>
                  <a:srgbClr val="C00000"/>
                </a:solidFill>
              </a:rPr>
              <a:t>where</a:t>
            </a:r>
            <a:r>
              <a:rPr lang="en-US" dirty="0"/>
              <a:t> connectivity occurs</a:t>
            </a:r>
          </a:p>
          <a:p>
            <a:pPr lvl="1"/>
            <a:r>
              <a:rPr lang="en-US" dirty="0"/>
              <a:t>“Where”, also called a “point of presence” (</a:t>
            </a:r>
            <a:r>
              <a:rPr lang="en-US" dirty="0" err="1"/>
              <a:t>PoP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customers at one </a:t>
            </a:r>
            <a:r>
              <a:rPr lang="en-US" dirty="0" err="1"/>
              <a:t>PoP</a:t>
            </a:r>
            <a:r>
              <a:rPr lang="en-US" dirty="0"/>
              <a:t> but peers at another</a:t>
            </a:r>
          </a:p>
          <a:p>
            <a:pPr lvl="1"/>
            <a:r>
              <a:rPr lang="en-US" dirty="0"/>
              <a:t>Internet-</a:t>
            </a:r>
            <a:r>
              <a:rPr lang="en-US" dirty="0" err="1"/>
              <a:t>eXchange</a:t>
            </a:r>
            <a:r>
              <a:rPr lang="en-US" dirty="0"/>
              <a:t> Points (IXPs) are large </a:t>
            </a:r>
            <a:r>
              <a:rPr lang="en-US" dirty="0" err="1"/>
              <a:t>PoPs</a:t>
            </a:r>
            <a:r>
              <a:rPr lang="en-US" dirty="0"/>
              <a:t> where ISPs come together to connect with each other (often for free)</a:t>
            </a:r>
          </a:p>
        </p:txBody>
      </p:sp>
    </p:spTree>
    <p:extLst>
      <p:ext uri="{BB962C8B-B14F-4D97-AF65-F5344CB8AC3E}">
        <p14:creationId xmlns:p14="http://schemas.microsoft.com/office/powerpoint/2010/main" val="1597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A,B,C are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provider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X,W,Y are customers (of provider networks)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X is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dual-homed:</a:t>
            </a:r>
            <a:r>
              <a:rPr lang="en-US" sz="2800" dirty="0">
                <a:latin typeface="Helvetica" pitchFamily="2" charset="0"/>
              </a:rPr>
              <a:t> attached to two networks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policy to enforce: X does not want to route from B to C via X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So, X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will not announce </a:t>
            </a:r>
            <a:r>
              <a:rPr lang="en-US" sz="2400" dirty="0">
                <a:latin typeface="Helvetica" pitchFamily="2" charset="0"/>
              </a:rPr>
              <a:t>to B a route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28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4DB9E5E2-506E-D445-9698-C1D8E8A3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44EB7-1BC1-9547-AFA3-89F8EECE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3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 announces path Aw to B and to C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B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will not announce </a:t>
            </a:r>
            <a:r>
              <a:rPr lang="en-US" sz="2800" dirty="0" err="1">
                <a:latin typeface="Helvetica" pitchFamily="2" charset="0"/>
              </a:rPr>
              <a:t>BAw</a:t>
            </a:r>
            <a:r>
              <a:rPr lang="en-US" sz="2800" dirty="0">
                <a:latin typeface="Helvetica" pitchFamily="2" charset="0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 gets no </a:t>
            </a:r>
            <a:r>
              <a:rPr lang="ja-JP" altLang="en-US" sz="2400">
                <a:latin typeface="Helvetica" pitchFamily="2" charset="0"/>
              </a:rPr>
              <a:t>“</a:t>
            </a:r>
            <a:r>
              <a:rPr lang="en-US" altLang="ja-JP" sz="2400" dirty="0">
                <a:latin typeface="Helvetica" pitchFamily="2" charset="0"/>
              </a:rPr>
              <a:t>revenue</a:t>
            </a:r>
            <a:r>
              <a:rPr lang="ja-JP" altLang="en-US" sz="2400">
                <a:latin typeface="Helvetica" pitchFamily="2" charset="0"/>
              </a:rPr>
              <a:t>”</a:t>
            </a:r>
            <a:r>
              <a:rPr lang="en-US" altLang="ja-JP" sz="2400" dirty="0">
                <a:latin typeface="Helvetica" pitchFamily="2" charset="0"/>
              </a:rPr>
              <a:t> for routing </a:t>
            </a:r>
            <a:r>
              <a:rPr lang="en-US" altLang="ja-JP" sz="2400" dirty="0" err="1">
                <a:latin typeface="Helvetica" pitchFamily="2" charset="0"/>
              </a:rPr>
              <a:t>CBAw</a:t>
            </a:r>
            <a:r>
              <a:rPr lang="en-US" altLang="ja-JP" sz="2400" dirty="0">
                <a:latin typeface="Helvetica" pitchFamily="2" charset="0"/>
              </a:rPr>
              <a:t>, since none of C, A, w are B</a:t>
            </a:r>
            <a:r>
              <a:rPr lang="ja-JP" altLang="en-US" sz="2400">
                <a:latin typeface="Helvetica" pitchFamily="2" charset="0"/>
              </a:rPr>
              <a:t>’</a:t>
            </a:r>
            <a:r>
              <a:rPr lang="en-US" altLang="ja-JP" sz="2400" dirty="0">
                <a:latin typeface="Helvetica" pitchFamily="2" charset="0"/>
              </a:rPr>
              <a:t>s customers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C will route </a:t>
            </a:r>
            <a:r>
              <a:rPr lang="en-US" sz="2800" dirty="0" err="1">
                <a:latin typeface="Helvetica" pitchFamily="2" charset="0"/>
              </a:rPr>
              <a:t>CAw</a:t>
            </a:r>
            <a:r>
              <a:rPr lang="en-US" sz="2800" dirty="0">
                <a:latin typeface="Helvetica" pitchFamily="2" charset="0"/>
              </a:rPr>
              <a:t> (not using B) to get to w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Export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only wants to route traffic to/from its customer networks (does not want to carry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transit traffic </a:t>
            </a:r>
            <a:r>
              <a:rPr lang="en-US" sz="2800" dirty="0">
                <a:latin typeface="Helvetica" pitchFamily="2" charset="0"/>
              </a:rPr>
              <a:t>between other ISPs)</a:t>
            </a:r>
          </a:p>
        </p:txBody>
      </p:sp>
      <p:pic>
        <p:nvPicPr>
          <p:cNvPr id="43" name="Picture 42" descr="Shape&#10;&#10;Description automatically generated with low confidence">
            <a:extLst>
              <a:ext uri="{FF2B5EF4-FFF2-40B4-BE49-F238E27FC236}">
                <a16:creationId xmlns:a16="http://schemas.microsoft.com/office/drawing/2014/main" id="{DE07F3DD-8D6F-3B4B-AA73-BF552689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EEC914-CF5F-4B47-B801-EAF262B6D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2705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1034716" y="4513559"/>
            <a:ext cx="10900610" cy="223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Suppose C announces path Cy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Further, y announces a direct path (“y”) to x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Then x may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choose not to import </a:t>
            </a:r>
            <a:r>
              <a:rPr lang="en-US" sz="2800" dirty="0">
                <a:latin typeface="Helvetica" pitchFamily="2" charset="0"/>
              </a:rPr>
              <a:t>the path Cy to y since it has a peer path (“y”) towards y</a:t>
            </a:r>
            <a:endParaRPr lang="en-US" sz="3200" dirty="0">
              <a:latin typeface="Helvetica" pitchFamily="2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1975998" y="1127534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6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3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  <a:latin typeface="Helvetica" pitchFamily="2" charset="0"/>
                </a:rPr>
                <a:t>: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customer 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Helvetica" pitchFamily="2" charset="0"/>
                </a:rPr>
                <a:t>network:</a:t>
              </a:r>
              <a:endParaRPr lang="en-US" sz="2000">
                <a:latin typeface="Helvetica" pitchFamily="2" charset="0"/>
              </a:endParaRPr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8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provider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Helvetica" pitchFamily="2" charset="0"/>
                </a:rPr>
                <a:t>network</a:t>
              </a:r>
              <a:endParaRPr lang="en-US" sz="2000" dirty="0">
                <a:latin typeface="Helvetica" pitchFamily="2" charset="0"/>
              </a:endParaRPr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83418B40-7F2E-2C4E-95FA-BF4A6820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BGP Import Policy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958254-4B36-5B4D-B899-4CD83D866EED}"/>
              </a:ext>
            </a:extLst>
          </p:cNvPr>
          <p:cNvSpPr txBox="1"/>
          <p:nvPr/>
        </p:nvSpPr>
        <p:spPr>
          <a:xfrm>
            <a:off x="1019906" y="3468273"/>
            <a:ext cx="10900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Suppose an ISP wants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minimize costs</a:t>
            </a:r>
            <a:r>
              <a:rPr lang="en-US" sz="2800" dirty="0">
                <a:latin typeface="Helvetica" pitchFamily="2" charset="0"/>
              </a:rPr>
              <a:t> by avoiding routing through its providers when possible.</a:t>
            </a:r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D99E0A30-B0D4-7541-A9DC-78635C1D1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9011" y="2280350"/>
            <a:ext cx="6349" cy="81644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" name="Picture 43" descr="Shape&#10;&#10;Description automatically generated with low confidence">
            <a:extLst>
              <a:ext uri="{FF2B5EF4-FFF2-40B4-BE49-F238E27FC236}">
                <a16:creationId xmlns:a16="http://schemas.microsoft.com/office/drawing/2014/main" id="{497209EC-504A-1145-ACAB-70F36D93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336" y="381347"/>
            <a:ext cx="1218996" cy="802637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F47044-3218-12D0-E867-212F0F176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23" y="352425"/>
            <a:ext cx="1036109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5057527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3200" dirty="0"/>
              <a:t>When a r</a:t>
            </a:r>
            <a:r>
              <a:rPr lang="en-US" sz="3200" dirty="0">
                <a:cs typeface="+mn-cs"/>
              </a:rPr>
              <a:t>outer imports more than one route to a destination IP prefix, it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>
                <a:solidFill>
                  <a:srgbClr val="C00000"/>
                </a:solidFill>
              </a:rPr>
              <a:t>local preference value</a:t>
            </a:r>
            <a:r>
              <a:rPr lang="en-US" sz="3200" dirty="0"/>
              <a:t> attribute (import policy decision -- set by network admin)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closest NEXT-HOP router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sz="3200" dirty="0"/>
              <a:t>Several additional criteria: You can read up on the full, complex, list of criteria, e.g., at </a:t>
            </a:r>
            <a:r>
              <a:rPr lang="en-US" dirty="0">
                <a:hlinkClick r:id="rId2"/>
              </a:rPr>
              <a:t>https://www.cisco.com/c/en/us/support/docs/ip/border-gateway-protocol-bgp/13753-25.html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475896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67DC7-A2C6-A940-BE1B-C2B193E5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Q2. BGP Route Selection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9DB0FAB-AED0-324E-A288-EF03A4D7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714" y="253914"/>
            <a:ext cx="1678706" cy="11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68E7-9522-B03F-5539-91702D14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A74A-94E2-978E-CDEF-40634D09B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95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Not designed for 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a single path per destination</a:t>
            </a:r>
          </a:p>
          <a:p>
            <a:endParaRPr lang="en-US" dirty="0"/>
          </a:p>
          <a:p>
            <a:r>
              <a:rPr lang="en-US" dirty="0"/>
              <a:t>Slow to converge after a change</a:t>
            </a:r>
          </a:p>
          <a:p>
            <a:endParaRPr lang="en-US" dirty="0"/>
          </a:p>
          <a:p>
            <a:r>
              <a:rPr lang="en-US" dirty="0"/>
              <a:t>Vulnerable to bugs &amp; malice</a:t>
            </a:r>
          </a:p>
          <a:p>
            <a:endParaRPr lang="en-US" dirty="0"/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8BB5EAA-97BD-8EFC-EE9C-344960BA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2491740"/>
            <a:ext cx="6850374" cy="1509554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A5FD30E7-01F0-F320-3D88-B78C774DDCCC}"/>
              </a:ext>
            </a:extLst>
          </p:cNvPr>
          <p:cNvSpPr/>
          <p:nvPr/>
        </p:nvSpPr>
        <p:spPr>
          <a:xfrm>
            <a:off x="7863840" y="2320290"/>
            <a:ext cx="685800" cy="197739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D0F68-716B-B39A-58E2-10E01D36E716}"/>
              </a:ext>
            </a:extLst>
          </p:cNvPr>
          <p:cNvSpPr txBox="1"/>
          <p:nvPr/>
        </p:nvSpPr>
        <p:spPr>
          <a:xfrm>
            <a:off x="8745223" y="2646352"/>
            <a:ext cx="303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Nothing to do with path length, delay, or available capacity.</a:t>
            </a:r>
          </a:p>
        </p:txBody>
      </p:sp>
      <p:pic>
        <p:nvPicPr>
          <p:cNvPr id="8" name="Picture 7" descr="Diagram, map&#10;&#10;Description automatically generated">
            <a:extLst>
              <a:ext uri="{FF2B5EF4-FFF2-40B4-BE49-F238E27FC236}">
                <a16:creationId xmlns:a16="http://schemas.microsoft.com/office/drawing/2014/main" id="{3EF47EEF-3F00-B2B5-9AB7-88DA083C7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33" y="4346142"/>
            <a:ext cx="4655820" cy="22347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F3EA5-972F-01C9-1384-F6F7F99A53E9}"/>
              </a:ext>
            </a:extLst>
          </p:cNvPr>
          <p:cNvSpPr txBox="1"/>
          <p:nvPr/>
        </p:nvSpPr>
        <p:spPr>
          <a:xfrm>
            <a:off x="6305798" y="237506"/>
            <a:ext cx="5664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Approaches to bring flexibility: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Flexible control logic for path selection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(Google, Facebook)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Detour/overlay routing (Akamai)</a:t>
            </a:r>
          </a:p>
        </p:txBody>
      </p:sp>
    </p:spTree>
    <p:extLst>
      <p:ext uri="{BB962C8B-B14F-4D97-AF65-F5344CB8AC3E}">
        <p14:creationId xmlns:p14="http://schemas.microsoft.com/office/powerpoint/2010/main" val="8561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A435-ECDC-D034-29F3-7CD266CC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layer-3. But “layer-2” exists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DF8C-6F3B-2AE8-40DA-20A8A910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Switch</a:t>
            </a:r>
            <a:r>
              <a:rPr lang="en-US" dirty="0"/>
              <a:t>: move packets based on link layer addresses</a:t>
            </a:r>
          </a:p>
          <a:p>
            <a:r>
              <a:rPr lang="en-US" dirty="0"/>
              <a:t>Provide an illusion of a single link connecting many endpoints</a:t>
            </a:r>
          </a:p>
          <a:p>
            <a:pPr lvl="1"/>
            <a:r>
              <a:rPr lang="en-US" dirty="0"/>
              <a:t>Without every endpoint necessarily hearing every other endpoint</a:t>
            </a:r>
          </a:p>
          <a:p>
            <a:r>
              <a:rPr lang="en-US" dirty="0">
                <a:solidFill>
                  <a:srgbClr val="C00000"/>
                </a:solidFill>
              </a:rPr>
              <a:t>Learning switch</a:t>
            </a:r>
            <a:r>
              <a:rPr lang="en-US" dirty="0"/>
              <a:t>: zero configuration or control plane.</a:t>
            </a:r>
          </a:p>
          <a:p>
            <a:pPr lvl="1"/>
            <a:r>
              <a:rPr lang="en-US" dirty="0"/>
              <a:t>All endpoints in the same IP network</a:t>
            </a:r>
          </a:p>
          <a:p>
            <a:pPr lvl="1"/>
            <a:r>
              <a:rPr lang="en-US" dirty="0"/>
              <a:t>Flood packets when </a:t>
            </a:r>
            <a:r>
              <a:rPr lang="en-US" dirty="0" err="1"/>
              <a:t>dest</a:t>
            </a:r>
            <a:r>
              <a:rPr lang="en-US" dirty="0"/>
              <a:t> MAC address unknown</a:t>
            </a:r>
          </a:p>
          <a:p>
            <a:pPr lvl="1"/>
            <a:r>
              <a:rPr lang="en-US" dirty="0"/>
              <a:t>Use source MAC of incoming packets and associate with the incoming switch port: use later for forwarding</a:t>
            </a:r>
          </a:p>
          <a:p>
            <a:r>
              <a:rPr lang="en-US" dirty="0"/>
              <a:t>Works even if endpoints move, so long as they are in the same IP prefix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2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EDC9-B1B1-80E6-E971-A7219907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Routing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C998F-E89B-A8A1-D4F4-14AB8FBE6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>
            <a:extLst>
              <a:ext uri="{FF2B5EF4-FFF2-40B4-BE49-F238E27FC236}">
                <a16:creationId xmlns:a16="http://schemas.microsoft.com/office/drawing/2014/main" id="{634E526E-2686-6D45-B68D-4925D3B04B09}"/>
              </a:ext>
            </a:extLst>
          </p:cNvPr>
          <p:cNvSpPr>
            <a:spLocks/>
          </p:cNvSpPr>
          <p:nvPr/>
        </p:nvSpPr>
        <p:spPr bwMode="auto">
          <a:xfrm>
            <a:off x="4116389" y="5437188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FC291F3-0D39-A04F-992A-FF788918EBFF}"/>
              </a:ext>
            </a:extLst>
          </p:cNvPr>
          <p:cNvCxnSpPr/>
          <p:nvPr/>
        </p:nvCxnSpPr>
        <p:spPr>
          <a:xfrm flipV="1">
            <a:off x="4746625" y="558958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5C52AED-8E09-C848-8E19-42C8AA74596D}"/>
              </a:ext>
            </a:extLst>
          </p:cNvPr>
          <p:cNvCxnSpPr/>
          <p:nvPr/>
        </p:nvCxnSpPr>
        <p:spPr>
          <a:xfrm>
            <a:off x="4635501" y="5775325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B66E600-A040-804C-A02C-2843FDCF2B40}"/>
              </a:ext>
            </a:extLst>
          </p:cNvPr>
          <p:cNvCxnSpPr/>
          <p:nvPr/>
        </p:nvCxnSpPr>
        <p:spPr>
          <a:xfrm>
            <a:off x="4648201" y="5881689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BD66878-1897-924D-80B2-3C9558484517}"/>
              </a:ext>
            </a:extLst>
          </p:cNvPr>
          <p:cNvCxnSpPr/>
          <p:nvPr/>
        </p:nvCxnSpPr>
        <p:spPr>
          <a:xfrm flipV="1">
            <a:off x="5665789" y="6075363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7E7FE4FE-3428-9C42-8EA8-99CBD998EE80}"/>
              </a:ext>
            </a:extLst>
          </p:cNvPr>
          <p:cNvCxnSpPr/>
          <p:nvPr/>
        </p:nvCxnSpPr>
        <p:spPr>
          <a:xfrm>
            <a:off x="6326189" y="5621339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16A4BEA-A9CB-114B-8BB1-43721B20BF40}"/>
              </a:ext>
            </a:extLst>
          </p:cNvPr>
          <p:cNvCxnSpPr/>
          <p:nvPr/>
        </p:nvCxnSpPr>
        <p:spPr>
          <a:xfrm flipV="1">
            <a:off x="5610225" y="5775325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2237CC7-185A-9240-97A9-906AACDCBA76}"/>
              </a:ext>
            </a:extLst>
          </p:cNvPr>
          <p:cNvCxnSpPr/>
          <p:nvPr/>
        </p:nvCxnSpPr>
        <p:spPr>
          <a:xfrm flipV="1">
            <a:off x="6937376" y="5803901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C573D09-B5C2-DC46-866A-9F8703D8E1F2}"/>
              </a:ext>
            </a:extLst>
          </p:cNvPr>
          <p:cNvCxnSpPr/>
          <p:nvPr/>
        </p:nvCxnSpPr>
        <p:spPr>
          <a:xfrm>
            <a:off x="6080125" y="5589588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15" name="Group 7">
            <a:extLst>
              <a:ext uri="{FF2B5EF4-FFF2-40B4-BE49-F238E27FC236}">
                <a16:creationId xmlns:a16="http://schemas.microsoft.com/office/drawing/2014/main" id="{4DE5AF7D-ED42-6549-9F52-BDC63457F0C3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6015039"/>
            <a:ext cx="563562" cy="293687"/>
            <a:chOff x="1871277" y="1576300"/>
            <a:chExt cx="1128371" cy="437861"/>
          </a:xfrm>
        </p:grpSpPr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14885C0-7FAA-374B-831F-6D5277967D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D2C0C32-FABF-EB4E-9FE2-8554A0F21B6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17E5CAE-4401-AE4D-AAF1-F239F5989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D828F515-ADF5-CD4D-9E02-175320CC82EE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66D21877-A411-CD40-91EE-B4943749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67A99E8F-7580-D24D-A95A-1E3F44A6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27237BF5-EAE4-7B4A-B5A9-67584ABB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37300EE-D88F-AB4F-89A6-7F30982DCDD7}"/>
                </a:ext>
              </a:extLst>
            </p:cNvPr>
            <p:cNvCxnSpPr>
              <a:cxnSpLocks noChangeShapeType="1"/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55E5FDA8-BEAF-714C-9C41-D193A44AF5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6" name="Group 327">
            <a:extLst>
              <a:ext uri="{FF2B5EF4-FFF2-40B4-BE49-F238E27FC236}">
                <a16:creationId xmlns:a16="http://schemas.microsoft.com/office/drawing/2014/main" id="{A0F14C2E-8A56-2341-93BF-4DEC77A8A79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5473700"/>
            <a:ext cx="565150" cy="292100"/>
            <a:chOff x="1871277" y="1576300"/>
            <a:chExt cx="1128371" cy="437861"/>
          </a:xfrm>
        </p:grpSpPr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9B9C2662-23CF-1F44-96C2-2EF37DB4A9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F49E7B60-1177-5E40-BF77-F42CCEF25941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1F62B5D-99E4-A84C-8E46-D25FC542FA1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9035B0CE-5820-C945-80AB-2E1D0F446CD6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22EC89B8-B410-154A-85FE-99A7EBE1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D11383-7839-E641-8F04-EF78A049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4F4D092-591A-1244-A32D-6CEB25EE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FFC9CFD4-03E5-4440-B78B-FA4F4F2D1722}"/>
                </a:ext>
              </a:extLst>
            </p:cNvPr>
            <p:cNvCxnSpPr>
              <a:cxnSpLocks noChangeShapeType="1"/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76228B63-9833-7244-B601-FAAE553EB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7" name="Group 337">
            <a:extLst>
              <a:ext uri="{FF2B5EF4-FFF2-40B4-BE49-F238E27FC236}">
                <a16:creationId xmlns:a16="http://schemas.microsoft.com/office/drawing/2014/main" id="{53ACAE03-B167-0048-9924-15AF572C8FBE}"/>
              </a:ext>
            </a:extLst>
          </p:cNvPr>
          <p:cNvGrpSpPr>
            <a:grpSpLocks/>
          </p:cNvGrpSpPr>
          <p:nvPr/>
        </p:nvGrpSpPr>
        <p:grpSpPr bwMode="auto">
          <a:xfrm>
            <a:off x="6543676" y="5927725"/>
            <a:ext cx="563563" cy="293688"/>
            <a:chOff x="1871277" y="1576300"/>
            <a:chExt cx="1128371" cy="437861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7071B9F3-6D77-1943-BDAB-FA37616C48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6D7C3B0F-582E-C340-B21D-12C9E3F0ECEA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067EFE6B-C91C-8649-B3AC-C0861E9B81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92EB8F0B-F59D-F34A-9009-E45D2D953AC5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C45B9726-9D51-1149-A061-94155AA1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DAD18836-625F-1340-A8C5-1447D72C4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CC86AD6B-E8A2-F74F-A246-297F8898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F984F087-DA99-DB4D-8536-1160758E582C}"/>
                </a:ext>
              </a:extLst>
            </p:cNvPr>
            <p:cNvCxnSpPr>
              <a:cxnSpLocks noChangeShapeType="1"/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5969E9E-0998-0847-9BE5-39AA5AE62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118" name="Group 347">
            <a:extLst>
              <a:ext uri="{FF2B5EF4-FFF2-40B4-BE49-F238E27FC236}">
                <a16:creationId xmlns:a16="http://schemas.microsoft.com/office/drawing/2014/main" id="{6B33BD30-4940-0243-9093-A7A0F9459A1E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5613400"/>
            <a:ext cx="565150" cy="293688"/>
            <a:chOff x="1871277" y="1576300"/>
            <a:chExt cx="1128371" cy="437861"/>
          </a:xfrm>
        </p:grpSpPr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1137244C-130F-3044-8BAE-F5049E9E3A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92E2FC2-23FF-3246-BFCE-74A3EF65D263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2D551B89-863C-994A-88A4-CB60E7FC05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ECD7788B-9962-344C-9F8B-A3D7626D9401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65BDF7AC-4D4D-C942-84B5-A72CDB281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F61C84F7-6F90-1C42-9A58-6647BEEA2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F7C4B265-33E3-A144-9610-2AE8C214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A88FA1F8-F268-0D48-B7D9-B017955A650B}"/>
                </a:ext>
              </a:extLst>
            </p:cNvPr>
            <p:cNvCxnSpPr>
              <a:cxnSpLocks noChangeShapeType="1"/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2611A12-8F0C-FE4E-AD9E-349DF5928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F1CF9-6AAD-6D4C-A5DB-9063E7311B3E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330450"/>
            <a:ext cx="5270500" cy="3805238"/>
            <a:chOff x="1757805" y="2331054"/>
            <a:chExt cx="5270058" cy="3804634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A4243F5E-6EED-9441-9814-0D7E71556274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45760CC5-39F4-B247-AD55-C7590D5D451A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56F61F6A-0F9B-B34F-8902-187CB59DABB9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0B65C0E8-B7A5-4C4E-8A83-D5F343C1336B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2772937-46A4-6C4B-BB32-58F84B7AD189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7200" name="Group 17">
              <a:extLst>
                <a:ext uri="{FF2B5EF4-FFF2-40B4-BE49-F238E27FC236}">
                  <a16:creationId xmlns:a16="http://schemas.microsoft.com/office/drawing/2014/main" id="{2203B5C5-1456-844E-8F5E-AA592B41A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DFEBC2F-9148-3E4C-8144-752236C1CB4C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96" name="Group 104">
                <a:extLst>
                  <a:ext uri="{FF2B5EF4-FFF2-40B4-BE49-F238E27FC236}">
                    <a16:creationId xmlns:a16="http://schemas.microsoft.com/office/drawing/2014/main" id="{A530DAED-1FE3-A544-9CC1-AF1C02DBF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E4BD8D7B-86CD-8145-A428-DB72B0EF1A7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7EF41E68-9C12-C541-9F7C-A7469A09C860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91A080-4D05-2345-A3FA-B3D4BDCA80B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25CD774-E63F-1545-A618-F75ECAD50739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DD6FE1C9-FBEC-9940-ABC9-4BFFE4118773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0C4B95C-D1EB-834F-979D-54DB42FC06E8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94EBF9-4455-274A-89FC-E94FEB3F90BB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F8FF9376-02C8-2846-BF2D-E05976045300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00" name="Group 9">
                <a:extLst>
                  <a:ext uri="{FF2B5EF4-FFF2-40B4-BE49-F238E27FC236}">
                    <a16:creationId xmlns:a16="http://schemas.microsoft.com/office/drawing/2014/main" id="{38118CAF-643D-064E-9CBD-74FEFB2407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B36E6C3C-0773-8D4D-89EE-267547B4CE36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B108E8A-EA03-C247-B6C5-10E80E978602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C8F7D730-6323-0445-AEAE-F16F94A24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5C1EAB30-518B-F848-AEDF-68B849D1B983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>
                  <a:extLst>
                    <a:ext uri="{FF2B5EF4-FFF2-40B4-BE49-F238E27FC236}">
                      <a16:creationId xmlns:a16="http://schemas.microsoft.com/office/drawing/2014/main" id="{535B07AC-4D6D-D84F-842D-FB45A7347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4" name="Freeform 373">
                  <a:extLst>
                    <a:ext uri="{FF2B5EF4-FFF2-40B4-BE49-F238E27FC236}">
                      <a16:creationId xmlns:a16="http://schemas.microsoft.com/office/drawing/2014/main" id="{367DBA81-67EF-3D46-949F-6E2C472BE6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5" name="Freeform 374">
                  <a:extLst>
                    <a:ext uri="{FF2B5EF4-FFF2-40B4-BE49-F238E27FC236}">
                      <a16:creationId xmlns:a16="http://schemas.microsoft.com/office/drawing/2014/main" id="{0C74AC0B-7313-204A-B6A7-3AAFF917A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id="{FB9E0C25-5AA0-9040-AD86-384CC999BD55}"/>
                    </a:ext>
                  </a:extLst>
                </p:cNvPr>
                <p:cNvCxnSpPr>
                  <a:cxnSpLocks noChangeShapeType="1"/>
                  <a:endCxn id="371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C228D664-A64F-DE46-B884-C16F2C4BFA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1" name="Group 18">
              <a:extLst>
                <a:ext uri="{FF2B5EF4-FFF2-40B4-BE49-F238E27FC236}">
                  <a16:creationId xmlns:a16="http://schemas.microsoft.com/office/drawing/2014/main" id="{28C76D16-ECC7-2044-B2EC-ABFB754C5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DFD9264-89F9-6C48-8C97-C83520CC9ED7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527D26-079D-2A4D-82A8-0D357D7CEFCD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76" name="Picture 86" descr="router_top.png">
                <a:extLst>
                  <a:ext uri="{FF2B5EF4-FFF2-40B4-BE49-F238E27FC236}">
                    <a16:creationId xmlns:a16="http://schemas.microsoft.com/office/drawing/2014/main" id="{7C448A41-57DE-B045-AB4D-92C510EA2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77" name="Group 82">
                <a:extLst>
                  <a:ext uri="{FF2B5EF4-FFF2-40B4-BE49-F238E27FC236}">
                    <a16:creationId xmlns:a16="http://schemas.microsoft.com/office/drawing/2014/main" id="{25586F75-62AA-7D45-BC23-A425F3245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C135B02A-DA94-7A4E-BF4C-2B0587368DC1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7D6ACF10-4A43-5440-96E7-5306600A7B2B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BC68F720-7F4D-3640-ACBC-66E9CC92667E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FB5993D2-473D-5842-911A-7A8A28B3278B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31F1AE57-3E50-6042-9E6B-3E65B5BE751A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53D9AE6-A568-8546-AAEA-9BFDF168D73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6CD7E20C-58E4-E349-8902-730A4A376F12}"/>
                  </a:ext>
                </a:extLst>
              </p:cNvPr>
              <p:cNvCxnSpPr>
                <a:stCxn id="381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80" name="Group 377">
                <a:extLst>
                  <a:ext uri="{FF2B5EF4-FFF2-40B4-BE49-F238E27FC236}">
                    <a16:creationId xmlns:a16="http://schemas.microsoft.com/office/drawing/2014/main" id="{23C81A49-07B8-C840-A358-4FA3A1873B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C9B39705-C061-A14D-98DE-18B432D3183E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688B5F26-D195-6441-8857-CDA96370D41C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E8F3781E-D5DB-9641-9694-546648D34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16FC6907-2C7C-7048-99A3-1435676D4007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8E646897-0A22-2443-93E6-28238CD30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597BFF48-A91A-4D4A-B8B5-A058EDA5A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75099847-5914-5F49-B8DE-A3CAD73E5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AB4E713B-E4B1-D54A-84D4-61ADEA7FB4F0}"/>
                    </a:ext>
                  </a:extLst>
                </p:cNvPr>
                <p:cNvCxnSpPr>
                  <a:cxnSpLocks noChangeShapeType="1"/>
                  <a:endCxn id="381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55AE7175-EB9D-3445-88C7-3E76335FB6D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2" name="Group 19">
              <a:extLst>
                <a:ext uri="{FF2B5EF4-FFF2-40B4-BE49-F238E27FC236}">
                  <a16:creationId xmlns:a16="http://schemas.microsoft.com/office/drawing/2014/main" id="{1300D0CA-4008-354F-AAB6-2912D5E7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CF582CD9-8A31-4C4B-B6BD-00537AE7F9D0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46C9928E-4817-3044-A149-5B4A33769DE2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4" name="Group 442">
                <a:extLst>
                  <a:ext uri="{FF2B5EF4-FFF2-40B4-BE49-F238E27FC236}">
                    <a16:creationId xmlns:a16="http://schemas.microsoft.com/office/drawing/2014/main" id="{B54537E1-C272-114E-9FB0-3E36E014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7F7D47F9-7673-3045-8692-4FEAE8071791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5253033-7B56-684A-A748-FA80AF44CC65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1E3E8E3A-98C4-4D49-BF10-5C935379B12F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F8F86FD4-2EC7-9748-832E-34EA8FFF619B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6EAC8429-B56C-E848-9962-AC9935440EF8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609CFDB-6CFB-BF49-BB2B-75E875337E5E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D68F9DB2-1DBD-B349-B803-F063367F4348}"/>
                  </a:ext>
                </a:extLst>
              </p:cNvPr>
              <p:cNvCxnSpPr>
                <a:stCxn id="458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57" name="Group 456">
                <a:extLst>
                  <a:ext uri="{FF2B5EF4-FFF2-40B4-BE49-F238E27FC236}">
                    <a16:creationId xmlns:a16="http://schemas.microsoft.com/office/drawing/2014/main" id="{61114553-7AE6-F940-84CE-AD9DAC7D03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FB85A90A-78CB-EB4B-A038-CE87274C18B9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1EF26BA7-E8CF-554E-BF4F-83C3C69F210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>
                  <a:extLst>
                    <a:ext uri="{FF2B5EF4-FFF2-40B4-BE49-F238E27FC236}">
                      <a16:creationId xmlns:a16="http://schemas.microsoft.com/office/drawing/2014/main" id="{79274863-ADA2-D74D-8937-435AF80F5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A6BCD9AD-AC54-2244-BA5D-72A3D60510BB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>
                  <a:extLst>
                    <a:ext uri="{FF2B5EF4-FFF2-40B4-BE49-F238E27FC236}">
                      <a16:creationId xmlns:a16="http://schemas.microsoft.com/office/drawing/2014/main" id="{C060E590-B005-8443-81D4-1949DE4FA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28A33C0F-3AA4-1F4A-A67A-96FE2C77E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C3F89BD2-4382-8F45-BF74-6EC2EB48F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5D24DC80-0F62-264A-94AD-B74D430662C7}"/>
                    </a:ext>
                  </a:extLst>
                </p:cNvPr>
                <p:cNvCxnSpPr>
                  <a:cxnSpLocks noChangeShapeType="1"/>
                  <a:endCxn id="460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680956C3-A075-5047-A8C9-17C8768EBAC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3" name="Group 20">
              <a:extLst>
                <a:ext uri="{FF2B5EF4-FFF2-40B4-BE49-F238E27FC236}">
                  <a16:creationId xmlns:a16="http://schemas.microsoft.com/office/drawing/2014/main" id="{A4C641B0-1DBF-D643-ACE0-EC7F615916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8140DFF3-0F19-A440-B162-7B638094FD6F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069F475E-76CC-8246-A82E-1A5305A1D3C6}"/>
                  </a:ext>
                </a:extLst>
              </p:cNvPr>
              <p:cNvCxnSpPr>
                <a:stCxn id="489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31" name="Picture 469" descr="router_top.png">
                <a:extLst>
                  <a:ext uri="{FF2B5EF4-FFF2-40B4-BE49-F238E27FC236}">
                    <a16:creationId xmlns:a16="http://schemas.microsoft.com/office/drawing/2014/main" id="{649CA784-DCE1-2941-B7FD-C2DF38ACD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32" name="Group 471">
                <a:extLst>
                  <a:ext uri="{FF2B5EF4-FFF2-40B4-BE49-F238E27FC236}">
                    <a16:creationId xmlns:a16="http://schemas.microsoft.com/office/drawing/2014/main" id="{F4070489-F1F3-5646-A5A5-ABC3E5530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074608B-8A38-C946-BCD7-EACE6ADB070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23ACA6D6-711A-AE47-BC36-E81675497128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2A26B3EB-0401-7440-8EAE-C5BCAE08943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0DDA3E96-8937-E54C-A10D-CBFCDEE962AC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E93C27-226F-C14F-9E57-20A0D6BE286A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E2410A82-0CA4-6C4A-B649-C3BED929F24B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0EA580E3-479E-6D49-8052-A944F458217E}"/>
                  </a:ext>
                </a:extLst>
              </p:cNvPr>
              <p:cNvCxnSpPr>
                <a:stCxn id="47231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5" name="Group 485">
                <a:extLst>
                  <a:ext uri="{FF2B5EF4-FFF2-40B4-BE49-F238E27FC236}">
                    <a16:creationId xmlns:a16="http://schemas.microsoft.com/office/drawing/2014/main" id="{48ACEBED-19B8-194A-AF9F-948E247919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56019423-FB8B-9C41-9A5A-328BF71A1308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FBC3D2F3-CA7D-2B4D-8FBE-B35EC6273A39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>
                  <a:extLst>
                    <a:ext uri="{FF2B5EF4-FFF2-40B4-BE49-F238E27FC236}">
                      <a16:creationId xmlns:a16="http://schemas.microsoft.com/office/drawing/2014/main" id="{5D24200F-4557-FB41-B5F7-7B1B2DC74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90" name="Freeform 489">
                  <a:extLst>
                    <a:ext uri="{FF2B5EF4-FFF2-40B4-BE49-F238E27FC236}">
                      <a16:creationId xmlns:a16="http://schemas.microsoft.com/office/drawing/2014/main" id="{02D0117B-A9D3-F949-A0A4-D465E45403CF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>
                  <a:extLst>
                    <a:ext uri="{FF2B5EF4-FFF2-40B4-BE49-F238E27FC236}">
                      <a16:creationId xmlns:a16="http://schemas.microsoft.com/office/drawing/2014/main" id="{35B249AE-4CD3-D349-A2D4-5C0373F1E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2" name="Freeform 491">
                  <a:extLst>
                    <a:ext uri="{FF2B5EF4-FFF2-40B4-BE49-F238E27FC236}">
                      <a16:creationId xmlns:a16="http://schemas.microsoft.com/office/drawing/2014/main" id="{565D2813-1B6E-8046-86F4-C746C8254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3" name="Freeform 492">
                  <a:extLst>
                    <a:ext uri="{FF2B5EF4-FFF2-40B4-BE49-F238E27FC236}">
                      <a16:creationId xmlns:a16="http://schemas.microsoft.com/office/drawing/2014/main" id="{EDD5060A-E614-C04A-85FC-C8386138D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844D9062-F406-6A41-81DC-C249DE81F163}"/>
                    </a:ext>
                  </a:extLst>
                </p:cNvPr>
                <p:cNvCxnSpPr>
                  <a:cxnSpLocks noChangeShapeType="1"/>
                  <a:endCxn id="489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9C3366F1-3F1E-9C40-AB07-92C1BA61116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7204" name="Group 21">
              <a:extLst>
                <a:ext uri="{FF2B5EF4-FFF2-40B4-BE49-F238E27FC236}">
                  <a16:creationId xmlns:a16="http://schemas.microsoft.com/office/drawing/2014/main" id="{2A292C81-E6E3-5F42-8781-2508EB0DA4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C6114D7F-A341-B048-B684-58AD610B2009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B9664657-7122-7D4F-B356-27D1EE2D8A3F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09" name="Group 500">
                <a:extLst>
                  <a:ext uri="{FF2B5EF4-FFF2-40B4-BE49-F238E27FC236}">
                    <a16:creationId xmlns:a16="http://schemas.microsoft.com/office/drawing/2014/main" id="{E4A08BF4-7FD0-C047-B882-5C53BEC83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6C3AD4A8-D6D6-4E49-A769-BC1A9F30984B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225CD4CF-BDB5-734D-A573-ED5358879811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65A9F195-94FA-0E46-9021-DDA053690598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F1B2B240-0D9D-5C4C-9987-1ADA8FCFD547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A1555B09-561F-C742-B1F3-1D7F74A124CD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59A7DF26-30E6-7C4F-BA65-4E76B6F49717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860E00C9-5CFF-CF43-A1AE-1DC946EBE4A7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2" name="Group 514">
                <a:extLst>
                  <a:ext uri="{FF2B5EF4-FFF2-40B4-BE49-F238E27FC236}">
                    <a16:creationId xmlns:a16="http://schemas.microsoft.com/office/drawing/2014/main" id="{F485486B-3991-3F4B-AAB8-26DDD61E1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6150FBCA-08E5-A24D-BDDD-4B4F386A093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8E079A08-57EE-4C40-96EC-52A5E13015F3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5BA5B3B3-0B7A-F141-87CA-B9E04385DE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19" name="Freeform 518">
                  <a:extLst>
                    <a:ext uri="{FF2B5EF4-FFF2-40B4-BE49-F238E27FC236}">
                      <a16:creationId xmlns:a16="http://schemas.microsoft.com/office/drawing/2014/main" id="{D6AD8155-7614-8B4F-BD51-ED95BDE86A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>
                  <a:extLst>
                    <a:ext uri="{FF2B5EF4-FFF2-40B4-BE49-F238E27FC236}">
                      <a16:creationId xmlns:a16="http://schemas.microsoft.com/office/drawing/2014/main" id="{0B03137A-9376-F942-A0F4-B0F9A588C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1" name="Freeform 520">
                  <a:extLst>
                    <a:ext uri="{FF2B5EF4-FFF2-40B4-BE49-F238E27FC236}">
                      <a16:creationId xmlns:a16="http://schemas.microsoft.com/office/drawing/2014/main" id="{57F15128-E725-6249-8E83-3497993CB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2" name="Freeform 521">
                  <a:extLst>
                    <a:ext uri="{FF2B5EF4-FFF2-40B4-BE49-F238E27FC236}">
                      <a16:creationId xmlns:a16="http://schemas.microsoft.com/office/drawing/2014/main" id="{C083A4B3-A361-D24F-B9F0-27DF8FDDD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648194A2-13CA-454B-B112-3E1FE79B952C}"/>
                    </a:ext>
                  </a:extLst>
                </p:cNvPr>
                <p:cNvCxnSpPr>
                  <a:cxnSpLocks noChangeShapeType="1"/>
                  <a:endCxn id="518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010B15FB-66B2-B049-8708-F397EA9ED00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24604E4-4E95-DB40-AFC9-5F65F575439F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686051"/>
            <a:ext cx="5111750" cy="879475"/>
            <a:chOff x="1866825" y="707349"/>
            <a:chExt cx="5112820" cy="87938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4FC18E1-0801-154B-9929-59E0A83F3C19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82" name="TextBox 233">
              <a:extLst>
                <a:ext uri="{FF2B5EF4-FFF2-40B4-BE49-F238E27FC236}">
                  <a16:creationId xmlns:a16="http://schemas.microsoft.com/office/drawing/2014/main" id="{AED34F5E-F4CA-F640-BCBB-22B9E603B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347" y="783191"/>
              <a:ext cx="941481" cy="477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75"/>
                </a:lnSpc>
              </a:pPr>
              <a:r>
                <a:rPr lang="en-US" altLang="en-US" sz="1400"/>
                <a:t>Routing</a:t>
              </a:r>
            </a:p>
            <a:p>
              <a:pPr algn="ctr">
                <a:lnSpc>
                  <a:spcPts val="1475"/>
                </a:lnSpc>
              </a:pPr>
              <a:r>
                <a:rPr lang="en-US" altLang="en-US" sz="1400"/>
                <a:t>Algorithm</a:t>
              </a:r>
            </a:p>
          </p:txBody>
        </p: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792B024C-5A1B-C546-A882-6D1ACAFA7172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D6B8A10-32ED-3D4E-95AE-A9405815D8DF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9FAEE90-C60B-DD4C-8687-37C325EE2258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39EF1FBF-A732-ED44-8AE5-F8F3231D0CB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F87D3E59-10BD-7C4E-8474-05BE76E54AAE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45D59D04-883C-F54C-8C35-381BF0106920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FF1BD261-DAFF-5A4C-8CEE-466F30507AC3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DFAD7CE-DFB4-134D-B5A5-3FA2FF2DF1AA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74AB5883-4EF1-F941-86A0-109F286908CD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4C4AD68E-3274-5444-8962-A927AFE3A050}"/>
                </a:ext>
              </a:extLst>
            </p:cNvPr>
            <p:cNvCxnSpPr>
              <a:endCxn id="239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1862B2AC-AC3B-7541-B8E5-F1B78C84765F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93B2EDF-9F94-D048-96BD-11CF6BBA0940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22" name="TextBox 257">
            <a:extLst>
              <a:ext uri="{FF2B5EF4-FFF2-40B4-BE49-F238E27FC236}">
                <a16:creationId xmlns:a16="http://schemas.microsoft.com/office/drawing/2014/main" id="{BAF18AD1-8B2E-DE44-80D3-68A9D1D0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55" y="1439843"/>
            <a:ext cx="244952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Traditionally:</a:t>
            </a:r>
          </a:p>
          <a:p>
            <a:endParaRPr lang="en-US" altLang="en-US" dirty="0"/>
          </a:p>
          <a:p>
            <a:r>
              <a:rPr lang="en-US" altLang="en-US" dirty="0"/>
              <a:t>Individual routing algorithm components </a:t>
            </a:r>
            <a:r>
              <a:rPr lang="en-US" altLang="en-US" i="1" dirty="0"/>
              <a:t>in each and every router</a:t>
            </a:r>
            <a:r>
              <a:rPr lang="en-US" altLang="en-US" i="1" dirty="0">
                <a:solidFill>
                  <a:srgbClr val="000090"/>
                </a:solidFill>
              </a:rPr>
              <a:t> </a:t>
            </a:r>
            <a:r>
              <a:rPr lang="en-US" altLang="en-US" dirty="0"/>
              <a:t>interact in the control plane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0F1C94-0639-964C-9BC8-CEC811088098}"/>
              </a:ext>
            </a:extLst>
          </p:cNvPr>
          <p:cNvGrpSpPr>
            <a:grpSpLocks/>
          </p:cNvGrpSpPr>
          <p:nvPr/>
        </p:nvGrpSpPr>
        <p:grpSpPr bwMode="auto">
          <a:xfrm>
            <a:off x="3081338" y="3074988"/>
            <a:ext cx="6382224" cy="1053316"/>
            <a:chOff x="1557338" y="3074988"/>
            <a:chExt cx="6382224" cy="1053316"/>
          </a:xfrm>
        </p:grpSpPr>
        <p:sp>
          <p:nvSpPr>
            <p:cNvPr id="47178" name="TextBox 232">
              <a:extLst>
                <a:ext uri="{FF2B5EF4-FFF2-40B4-BE49-F238E27FC236}">
                  <a16:creationId xmlns:a16="http://schemas.microsoft.com/office/drawing/2014/main" id="{CC96A214-C402-044F-AC6E-27AD8B72C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9489" y="3651250"/>
              <a:ext cx="62228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sp>
          <p:nvSpPr>
            <p:cNvPr id="47179" name="TextBox 233">
              <a:extLst>
                <a:ext uri="{FF2B5EF4-FFF2-40B4-BE49-F238E27FC236}">
                  <a16:creationId xmlns:a16="http://schemas.microsoft.com/office/drawing/2014/main" id="{04A7B6C4-DE3E-CD43-9D57-5FBCB1E03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7890" y="3074988"/>
              <a:ext cx="72167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alt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altLang="en-US" sz="1400"/>
                <a:t>plane</a:t>
              </a:r>
            </a:p>
          </p:txBody>
        </p: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846EE91-AC88-6F45-821B-F27D733DF7D4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9FE138-1728-CD4A-9008-41B5D8F5898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702051"/>
            <a:ext cx="5126038" cy="1120775"/>
            <a:chOff x="-4746102" y="4471477"/>
            <a:chExt cx="5126173" cy="1120753"/>
          </a:xfrm>
        </p:grpSpPr>
        <p:pic>
          <p:nvPicPr>
            <p:cNvPr id="47156" name="Picture 10" descr="fig42_table.pdf">
              <a:extLst>
                <a:ext uri="{FF2B5EF4-FFF2-40B4-BE49-F238E27FC236}">
                  <a16:creationId xmlns:a16="http://schemas.microsoft.com/office/drawing/2014/main" id="{59C81313-79D9-E048-8AE2-9794B7546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157" name="Group 25">
              <a:extLst>
                <a:ext uri="{FF2B5EF4-FFF2-40B4-BE49-F238E27FC236}">
                  <a16:creationId xmlns:a16="http://schemas.microsoft.com/office/drawing/2014/main" id="{D97046FC-06C7-274E-9581-20129682F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158" name="Group 241">
                <a:extLst>
                  <a:ext uri="{FF2B5EF4-FFF2-40B4-BE49-F238E27FC236}">
                    <a16:creationId xmlns:a16="http://schemas.microsoft.com/office/drawing/2014/main" id="{062920D3-3E88-C543-930A-1FEF8C405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966C20B4-C4A9-7247-92A0-E0E39B19E67B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40B28A7B-CD34-904C-BA35-88DBC284DA0B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2F700DA3-E48B-AB44-BF47-6945169DD442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17162707-A751-C849-A3CC-E7078610248B}"/>
                    </a:ext>
                  </a:extLst>
                </p:cNvPr>
                <p:cNvCxnSpPr>
                  <a:stCxn id="92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59" name="Group 444">
                <a:extLst>
                  <a:ext uri="{FF2B5EF4-FFF2-40B4-BE49-F238E27FC236}">
                    <a16:creationId xmlns:a16="http://schemas.microsoft.com/office/drawing/2014/main" id="{B11A9085-4696-4349-9A4B-06217A8B3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133B3D90-B34C-824F-A862-7613850A651C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62CBAF07-4BE4-8C4E-A2EE-97113E034012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62B088FD-9CE5-374C-9899-CC32605D8B60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CB5F26BF-E7A1-0344-90FC-DB1E1A31C3E6}"/>
                    </a:ext>
                  </a:extLst>
                </p:cNvPr>
                <p:cNvCxnSpPr>
                  <a:stCxn id="448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0" name="Group 473">
                <a:extLst>
                  <a:ext uri="{FF2B5EF4-FFF2-40B4-BE49-F238E27FC236}">
                    <a16:creationId xmlns:a16="http://schemas.microsoft.com/office/drawing/2014/main" id="{45E5DFDF-3A4E-2B40-9B77-707F5FC1D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3F1B4138-B826-2C47-A5DD-F40EC73354E8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D15592C-2693-E24E-89F0-C506D020F050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A239C0B-4E92-AD46-98B9-9DEEB059ABA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0876A218-086A-D649-A045-906342ACBC13}"/>
                    </a:ext>
                  </a:extLst>
                </p:cNvPr>
                <p:cNvCxnSpPr>
                  <a:stCxn id="477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1" name="Group 502">
                <a:extLst>
                  <a:ext uri="{FF2B5EF4-FFF2-40B4-BE49-F238E27FC236}">
                    <a16:creationId xmlns:a16="http://schemas.microsoft.com/office/drawing/2014/main" id="{E8FC8CE4-97B7-7D48-88C5-EA266FC915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DFDF0847-A411-4B4E-A31E-1F69D522BF93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A9778C7-8C84-D949-911E-22A9F9D0540A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662F91FC-571F-5B46-A1FC-72BA2E2D4AE3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3279F266-2A70-8742-BCD8-A176DA76B50C}"/>
                    </a:ext>
                  </a:extLst>
                </p:cNvPr>
                <p:cNvCxnSpPr>
                  <a:stCxn id="50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9FCEF-7859-C645-93B9-61AD73F8D0D2}"/>
              </a:ext>
            </a:extLst>
          </p:cNvPr>
          <p:cNvGrpSpPr>
            <a:grpSpLocks/>
          </p:cNvGrpSpPr>
          <p:nvPr/>
        </p:nvGrpSpPr>
        <p:grpSpPr bwMode="auto">
          <a:xfrm>
            <a:off x="3806826" y="2882901"/>
            <a:ext cx="4437063" cy="1577975"/>
            <a:chOff x="-4267279" y="3655204"/>
            <a:chExt cx="4437063" cy="1578510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94E33A6-6F4C-A241-B67C-CF75CE6BB2EB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040823-C89F-2742-AD78-B42F725F8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38C3ACF3-D3B3-904F-ADC4-D01CCFBFD9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532BEEE4-B2D6-8448-8474-D7809DFB48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4" name="Straight Arrow Connector 503">
              <a:extLst>
                <a:ext uri="{FF2B5EF4-FFF2-40B4-BE49-F238E27FC236}">
                  <a16:creationId xmlns:a16="http://schemas.microsoft.com/office/drawing/2014/main" id="{B86874C7-7404-C548-9688-8A53DD1B28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26" name="Slide Number Placeholder 5">
            <a:extLst>
              <a:ext uri="{FF2B5EF4-FFF2-40B4-BE49-F238E27FC236}">
                <a16:creationId xmlns:a16="http://schemas.microsoft.com/office/drawing/2014/main" id="{DE0627F0-55A0-8440-B0C8-7B97E87B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0614" y="6475413"/>
            <a:ext cx="458787" cy="27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B9485E-FD49-C948-AD0D-B11D3D5D6AC2}" type="slidenum">
              <a:rPr lang="en-US" altLang="en-US" sz="1200" smtClean="0">
                <a:latin typeface="Tahoma" panose="020B0604030504040204" pitchFamily="34" charset="0"/>
              </a:rPr>
              <a:pPr/>
              <a:t>38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58D001E-E764-2D45-B9CA-F30E14CF4B86}"/>
              </a:ext>
            </a:extLst>
          </p:cNvPr>
          <p:cNvCxnSpPr/>
          <p:nvPr/>
        </p:nvCxnSpPr>
        <p:spPr>
          <a:xfrm flipH="1">
            <a:off x="2806701" y="5802314"/>
            <a:ext cx="1508125" cy="1587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9" name="TextBox 265">
            <a:extLst>
              <a:ext uri="{FF2B5EF4-FFF2-40B4-BE49-F238E27FC236}">
                <a16:creationId xmlns:a16="http://schemas.microsoft.com/office/drawing/2014/main" id="{CE305DF5-51E6-A04B-8657-93D51616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5473701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1</a:t>
            </a:r>
          </a:p>
        </p:txBody>
      </p:sp>
      <p:sp>
        <p:nvSpPr>
          <p:cNvPr id="47130" name="TextBox 281">
            <a:extLst>
              <a:ext uri="{FF2B5EF4-FFF2-40B4-BE49-F238E27FC236}">
                <a16:creationId xmlns:a16="http://schemas.microsoft.com/office/drawing/2014/main" id="{93383B5D-C970-8C45-A9C4-7292CE0D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7610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2</a:t>
            </a:r>
          </a:p>
        </p:txBody>
      </p:sp>
      <p:grpSp>
        <p:nvGrpSpPr>
          <p:cNvPr id="47131" name="Group 5">
            <a:extLst>
              <a:ext uri="{FF2B5EF4-FFF2-40B4-BE49-F238E27FC236}">
                <a16:creationId xmlns:a16="http://schemas.microsoft.com/office/drawing/2014/main" id="{00CFDA45-9A9C-8140-AC1A-1E195924100E}"/>
              </a:ext>
            </a:extLst>
          </p:cNvPr>
          <p:cNvGrpSpPr>
            <a:grpSpLocks/>
          </p:cNvGrpSpPr>
          <p:nvPr/>
        </p:nvGrpSpPr>
        <p:grpSpPr bwMode="auto">
          <a:xfrm>
            <a:off x="2462214" y="5484316"/>
            <a:ext cx="1616075" cy="551356"/>
            <a:chOff x="-4079003" y="2965119"/>
            <a:chExt cx="1616718" cy="552615"/>
          </a:xfrm>
        </p:grpSpPr>
        <p:sp>
          <p:nvSpPr>
            <p:cNvPr id="47145" name="Rectangle 97">
              <a:extLst>
                <a:ext uri="{FF2B5EF4-FFF2-40B4-BE49-F238E27FC236}">
                  <a16:creationId xmlns:a16="http://schemas.microsoft.com/office/drawing/2014/main" id="{4DC7C216-72A9-6940-978C-9334894C5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52413" y="2965119"/>
              <a:ext cx="1290538" cy="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6" name="Rectangle 98">
              <a:extLst>
                <a:ext uri="{FF2B5EF4-FFF2-40B4-BE49-F238E27FC236}">
                  <a16:creationId xmlns:a16="http://schemas.microsoft.com/office/drawing/2014/main" id="{868C809B-D485-6A4A-95A8-DB8F3CEC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7" name="Line 99">
              <a:extLst>
                <a:ext uri="{FF2B5EF4-FFF2-40B4-BE49-F238E27FC236}">
                  <a16:creationId xmlns:a16="http://schemas.microsoft.com/office/drawing/2014/main" id="{36EFD9D4-3093-A743-B485-D1D72E344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8" name="Rectangle 104">
              <a:extLst>
                <a:ext uri="{FF2B5EF4-FFF2-40B4-BE49-F238E27FC236}">
                  <a16:creationId xmlns:a16="http://schemas.microsoft.com/office/drawing/2014/main" id="{188942D6-7658-D240-AAB8-9F7536644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7149" name="Text Box 105">
              <a:extLst>
                <a:ext uri="{FF2B5EF4-FFF2-40B4-BE49-F238E27FC236}">
                  <a16:creationId xmlns:a16="http://schemas.microsoft.com/office/drawing/2014/main" id="{464DE2F3-253A-7845-A03A-AA09B68F4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01876" cy="27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/>
                <a:t>0111</a:t>
              </a:r>
            </a:p>
          </p:txBody>
        </p:sp>
        <p:sp>
          <p:nvSpPr>
            <p:cNvPr id="47150" name="Line 119">
              <a:extLst>
                <a:ext uri="{FF2B5EF4-FFF2-40B4-BE49-F238E27FC236}">
                  <a16:creationId xmlns:a16="http://schemas.microsoft.com/office/drawing/2014/main" id="{05154368-2727-084D-ACFE-5648AF1D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737135" y="3205965"/>
              <a:ext cx="476861" cy="3117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2" name="Freeform 120">
            <a:extLst>
              <a:ext uri="{FF2B5EF4-FFF2-40B4-BE49-F238E27FC236}">
                <a16:creationId xmlns:a16="http://schemas.microsoft.com/office/drawing/2014/main" id="{19808B60-D1ED-3440-B21E-60B16A6E78AF}"/>
              </a:ext>
            </a:extLst>
          </p:cNvPr>
          <p:cNvSpPr>
            <a:spLocks/>
          </p:cNvSpPr>
          <p:nvPr/>
        </p:nvSpPr>
        <p:spPr bwMode="auto">
          <a:xfrm>
            <a:off x="4017963" y="5668963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57">
            <a:extLst>
              <a:ext uri="{FF2B5EF4-FFF2-40B4-BE49-F238E27FC236}">
                <a16:creationId xmlns:a16="http://schemas.microsoft.com/office/drawing/2014/main" id="{BD173ADB-AEAE-9645-B89F-B82F1A212A86}"/>
              </a:ext>
            </a:extLst>
          </p:cNvPr>
          <p:cNvGrpSpPr>
            <a:grpSpLocks/>
          </p:cNvGrpSpPr>
          <p:nvPr/>
        </p:nvGrpSpPr>
        <p:grpSpPr bwMode="auto">
          <a:xfrm>
            <a:off x="4238625" y="5659439"/>
            <a:ext cx="565150" cy="293687"/>
            <a:chOff x="1871277" y="1576300"/>
            <a:chExt cx="1128371" cy="437861"/>
          </a:xfrm>
        </p:grpSpPr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505F76D7-CADC-3441-8F60-3F9DCEE19F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CB21D12F-43AA-BC4D-B6C4-9DDAD41AB6D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ADBD47E6-312F-8B49-A3BC-3F8A49D1FF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468CC66D-2719-1147-A58E-F0C929D2886C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798B5AD2-0A9F-CD4A-A169-0718D9D7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084DED8B-512E-0B41-B970-2E594DD9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6E7712E3-B41E-984C-8AC3-690DBE559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91A649D5-1EBD-E24F-8B4A-020A7B05A22D}"/>
                </a:ext>
              </a:extLst>
            </p:cNvPr>
            <p:cNvCxnSpPr>
              <a:cxnSpLocks noChangeShapeType="1"/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29C36AEB-A10D-E141-A17F-4A4E57E318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34" name="TextBox 6">
            <a:extLst>
              <a:ext uri="{FF2B5EF4-FFF2-40B4-BE49-F238E27FC236}">
                <a16:creationId xmlns:a16="http://schemas.microsoft.com/office/drawing/2014/main" id="{FA6F3E9E-FD16-B541-A26E-7BFEB01D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506" y="5981699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values in arriving </a:t>
            </a:r>
          </a:p>
          <a:p>
            <a:r>
              <a:rPr lang="en-US" altLang="en-US" sz="1400" dirty="0"/>
              <a:t>packet header</a:t>
            </a:r>
            <a:endParaRPr lang="en-US" altLang="en-US" sz="1800" dirty="0"/>
          </a:p>
        </p:txBody>
      </p:sp>
      <p:sp>
        <p:nvSpPr>
          <p:cNvPr id="47135" name="TextBox 282">
            <a:extLst>
              <a:ext uri="{FF2B5EF4-FFF2-40B4-BE49-F238E27FC236}">
                <a16:creationId xmlns:a16="http://schemas.microsoft.com/office/drawing/2014/main" id="{A8701469-AECB-E045-BF87-6B7DAE22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5862639"/>
            <a:ext cx="269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</a:t>
            </a:r>
          </a:p>
        </p:txBody>
      </p:sp>
      <p:sp>
        <p:nvSpPr>
          <p:cNvPr id="247" name="Text Box 8">
            <a:extLst>
              <a:ext uri="{FF2B5EF4-FFF2-40B4-BE49-F238E27FC236}">
                <a16:creationId xmlns:a16="http://schemas.microsoft.com/office/drawing/2014/main" id="{BF7E83CC-4903-9D4C-BFBF-B243D0E0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5" y="4044581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Data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per-packet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tens of nanoseconds)</a:t>
            </a:r>
          </a:p>
        </p:txBody>
      </p:sp>
      <p:sp>
        <p:nvSpPr>
          <p:cNvPr id="248" name="Line 2">
            <a:extLst>
              <a:ext uri="{FF2B5EF4-FFF2-40B4-BE49-F238E27FC236}">
                <a16:creationId xmlns:a16="http://schemas.microsoft.com/office/drawing/2014/main" id="{B6DEB6B7-2481-8548-8BED-96E25E328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9474" y="4093491"/>
            <a:ext cx="1036571" cy="17480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0" name="Text Box 8">
            <a:extLst>
              <a:ext uri="{FF2B5EF4-FFF2-40B4-BE49-F238E27FC236}">
                <a16:creationId xmlns:a16="http://schemas.microsoft.com/office/drawing/2014/main" id="{E4898DAE-741C-FD41-9535-97A38390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7" y="2218926"/>
            <a:ext cx="3213099" cy="163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Helvetica" pitchFamily="2" charset="0"/>
              </a:rPr>
              <a:t>Control plane</a:t>
            </a:r>
            <a:endParaRPr lang="en-US" altLang="en-US" sz="2400" dirty="0">
              <a:solidFill>
                <a:schemeClr val="tx2"/>
              </a:solidFill>
              <a:latin typeface="Helvetica" pitchFamily="2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per route-change processing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Helvetica" pitchFamily="2" charset="0"/>
              </a:rPr>
              <a:t>(~ a few seconds)</a:t>
            </a:r>
          </a:p>
        </p:txBody>
      </p:sp>
      <p:sp>
        <p:nvSpPr>
          <p:cNvPr id="251" name="Line 2">
            <a:extLst>
              <a:ext uri="{FF2B5EF4-FFF2-40B4-BE49-F238E27FC236}">
                <a16:creationId xmlns:a16="http://schemas.microsoft.com/office/drawing/2014/main" id="{99FCF550-828A-914E-AB40-D03638F3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3556" y="2535345"/>
            <a:ext cx="776227" cy="37453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52" name="Title 10">
            <a:extLst>
              <a:ext uri="{FF2B5EF4-FFF2-40B4-BE49-F238E27FC236}">
                <a16:creationId xmlns:a16="http://schemas.microsoft.com/office/drawing/2014/main" id="{28CD5BB6-FDC0-C04C-8B57-58190771DDC0}"/>
              </a:ext>
            </a:extLst>
          </p:cNvPr>
          <p:cNvSpPr txBox="1">
            <a:spLocks/>
          </p:cNvSpPr>
          <p:nvPr/>
        </p:nvSpPr>
        <p:spPr>
          <a:xfrm>
            <a:off x="635919" y="663266"/>
            <a:ext cx="10853488" cy="1013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Control &amp; Data Planes inside a router</a:t>
            </a:r>
          </a:p>
        </p:txBody>
      </p:sp>
    </p:spTree>
    <p:extLst>
      <p:ext uri="{BB962C8B-B14F-4D97-AF65-F5344CB8AC3E}">
        <p14:creationId xmlns:p14="http://schemas.microsoft.com/office/powerpoint/2010/main" val="3257693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traditional control planes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1074052" cy="48131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Management decisions tied to distributed protocols</a:t>
            </a:r>
          </a:p>
          <a:p>
            <a:pPr lvl="1"/>
            <a:r>
              <a:rPr lang="en-US" dirty="0"/>
              <a:t>Ex: Set OSPF link weights to force traffic through desired path</a:t>
            </a:r>
          </a:p>
          <a:p>
            <a:pPr lvl="1"/>
            <a:r>
              <a:rPr lang="en-US" dirty="0"/>
              <a:t>Ex: Non-deterministic network state after a link failure</a:t>
            </a:r>
          </a:p>
          <a:p>
            <a:r>
              <a:rPr lang="en-US" dirty="0"/>
              <a:t>Data and control plane controlled by vendors: proprietary interfaces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" y="3936497"/>
            <a:ext cx="3564965" cy="267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8" b="96623" l="4000" r="979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477" y="5640643"/>
            <a:ext cx="1346399" cy="1158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95" y="5542087"/>
            <a:ext cx="2127738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2" y="4034219"/>
            <a:ext cx="1101926" cy="1298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87" y="5669219"/>
            <a:ext cx="1311134" cy="874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85" y="3803196"/>
            <a:ext cx="1324022" cy="146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8" y="3815882"/>
            <a:ext cx="1550322" cy="15503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672138" y="5400318"/>
            <a:ext cx="6401888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016840" y="4958514"/>
            <a:ext cx="1271587" cy="64719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30468" y="4536312"/>
            <a:ext cx="65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60" y="3965071"/>
            <a:ext cx="1073138" cy="12601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52527" y="5103421"/>
            <a:ext cx="65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0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4C05-8248-3CB1-508E-21DA382F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3E6D7-2BAA-9DB8-D714-1D1C4F09A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862"/>
            <a:ext cx="10515600" cy="51698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Access isolation</a:t>
            </a:r>
          </a:p>
          <a:p>
            <a:r>
              <a:rPr lang="en-US" dirty="0"/>
              <a:t>Show an instance of a global resource as available to all processes inside a namespace</a:t>
            </a:r>
          </a:p>
          <a:p>
            <a:r>
              <a:rPr lang="en-US" dirty="0"/>
              <a:t>Changes visible to other processes within namespace</a:t>
            </a:r>
          </a:p>
          <a:p>
            <a:pPr lvl="1"/>
            <a:r>
              <a:rPr lang="en-US" dirty="0"/>
              <a:t>But invisible outside the namespace</a:t>
            </a:r>
          </a:p>
          <a:p>
            <a:r>
              <a:rPr lang="en-US" dirty="0"/>
              <a:t>Show different “copies” of resources associated with the kind of namespace</a:t>
            </a:r>
          </a:p>
          <a:p>
            <a:pPr lvl="1"/>
            <a:r>
              <a:rPr lang="en-US" dirty="0"/>
              <a:t>Network, IPC, mount, PID, …</a:t>
            </a:r>
          </a:p>
          <a:p>
            <a:r>
              <a:rPr lang="en-US" dirty="0"/>
              <a:t>Every process starts in </a:t>
            </a:r>
            <a:r>
              <a:rPr lang="en-US" dirty="0" err="1"/>
              <a:t>init</a:t>
            </a:r>
            <a:r>
              <a:rPr lang="en-US" dirty="0"/>
              <a:t> namespace, change with </a:t>
            </a:r>
            <a:r>
              <a:rPr lang="en-US" sz="2600" dirty="0" err="1">
                <a:latin typeface="Courier" pitchFamily="2" charset="0"/>
              </a:rPr>
              <a:t>setns</a:t>
            </a:r>
            <a:endParaRPr lang="en-US" dirty="0"/>
          </a:p>
          <a:p>
            <a:r>
              <a:rPr lang="en-US" dirty="0"/>
              <a:t>Network: (software/hardware) network device; routing rules;  port numbers. </a:t>
            </a:r>
            <a:r>
              <a:rPr lang="en-US" sz="2600" dirty="0" err="1">
                <a:latin typeface="Courier" pitchFamily="2" charset="0"/>
              </a:rPr>
              <a:t>veth</a:t>
            </a:r>
            <a:r>
              <a:rPr lang="en-US" sz="2600" dirty="0">
                <a:latin typeface="Courier" pitchFamily="2" charset="0"/>
              </a:rPr>
              <a:t> </a:t>
            </a:r>
            <a:r>
              <a:rPr lang="en-US" dirty="0"/>
              <a:t>pair</a:t>
            </a:r>
            <a:r>
              <a:rPr lang="en-US" sz="2600" dirty="0"/>
              <a:t> </a:t>
            </a:r>
            <a:r>
              <a:rPr lang="en-US" dirty="0"/>
              <a:t>connects two network namespaces</a:t>
            </a:r>
          </a:p>
        </p:txBody>
      </p:sp>
    </p:spTree>
    <p:extLst>
      <p:ext uri="{BB962C8B-B14F-4D97-AF65-F5344CB8AC3E}">
        <p14:creationId xmlns:p14="http://schemas.microsoft.com/office/powerpoint/2010/main" val="33051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IP network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8625" y="2873867"/>
            <a:ext cx="10625029" cy="2245302"/>
            <a:chOff x="918625" y="2873867"/>
            <a:chExt cx="10625029" cy="2245302"/>
          </a:xfrm>
        </p:grpSpPr>
        <p:sp>
          <p:nvSpPr>
            <p:cNvPr id="18" name="Rectangle 1045"/>
            <p:cNvSpPr>
              <a:spLocks noChangeArrowheads="1"/>
            </p:cNvSpPr>
            <p:nvPr/>
          </p:nvSpPr>
          <p:spPr bwMode="auto">
            <a:xfrm>
              <a:off x="918625" y="3575879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0" name="Text Box 1047"/>
            <p:cNvSpPr txBox="1">
              <a:spLocks noChangeArrowheads="1"/>
            </p:cNvSpPr>
            <p:nvPr/>
          </p:nvSpPr>
          <p:spPr bwMode="auto">
            <a:xfrm>
              <a:off x="1105530" y="3624848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4" name="Rectangle 1045"/>
            <p:cNvSpPr>
              <a:spLocks noChangeArrowheads="1"/>
            </p:cNvSpPr>
            <p:nvPr/>
          </p:nvSpPr>
          <p:spPr bwMode="auto">
            <a:xfrm>
              <a:off x="6091910" y="287386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5" name="Text Box 1047"/>
            <p:cNvSpPr txBox="1">
              <a:spLocks noChangeArrowheads="1"/>
            </p:cNvSpPr>
            <p:nvPr/>
          </p:nvSpPr>
          <p:spPr bwMode="auto">
            <a:xfrm>
              <a:off x="6278815" y="292283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29" name="Rectangle 1045"/>
            <p:cNvSpPr>
              <a:spLocks noChangeArrowheads="1"/>
            </p:cNvSpPr>
            <p:nvPr/>
          </p:nvSpPr>
          <p:spPr bwMode="auto">
            <a:xfrm>
              <a:off x="9151266" y="3465042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0" name="Text Box 1047"/>
            <p:cNvSpPr txBox="1">
              <a:spLocks noChangeArrowheads="1"/>
            </p:cNvSpPr>
            <p:nvPr/>
          </p:nvSpPr>
          <p:spPr bwMode="auto">
            <a:xfrm>
              <a:off x="9338171" y="3514011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  <p:sp>
          <p:nvSpPr>
            <p:cNvPr id="48" name="Rectangle 1045"/>
            <p:cNvSpPr>
              <a:spLocks noChangeArrowheads="1"/>
            </p:cNvSpPr>
            <p:nvPr/>
          </p:nvSpPr>
          <p:spPr bwMode="auto">
            <a:xfrm>
              <a:off x="4159788" y="4584957"/>
              <a:ext cx="2392388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9" name="Text Box 1047"/>
            <p:cNvSpPr txBox="1">
              <a:spLocks noChangeArrowheads="1"/>
            </p:cNvSpPr>
            <p:nvPr/>
          </p:nvSpPr>
          <p:spPr bwMode="auto">
            <a:xfrm>
              <a:off x="4346693" y="4633926"/>
              <a:ext cx="2047652" cy="400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Control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0391 -0.1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3" name="Rectangle 1044"/>
          <p:cNvSpPr>
            <a:spLocks noChangeArrowheads="1"/>
          </p:cNvSpPr>
          <p:nvPr/>
        </p:nvSpPr>
        <p:spPr bwMode="auto">
          <a:xfrm>
            <a:off x="6091910" y="3408079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6" name="Text Box 1048"/>
          <p:cNvSpPr txBox="1">
            <a:spLocks noChangeArrowheads="1"/>
          </p:cNvSpPr>
          <p:nvPr/>
        </p:nvSpPr>
        <p:spPr bwMode="auto">
          <a:xfrm>
            <a:off x="6582017" y="3474856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sp>
        <p:nvSpPr>
          <p:cNvPr id="28" name="Rectangle 1044"/>
          <p:cNvSpPr>
            <a:spLocks noChangeArrowheads="1"/>
          </p:cNvSpPr>
          <p:nvPr/>
        </p:nvSpPr>
        <p:spPr bwMode="auto">
          <a:xfrm>
            <a:off x="9151266" y="3999254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1" name="Text Box 1048"/>
          <p:cNvSpPr txBox="1">
            <a:spLocks noChangeArrowheads="1"/>
          </p:cNvSpPr>
          <p:nvPr/>
        </p:nvSpPr>
        <p:spPr bwMode="auto">
          <a:xfrm>
            <a:off x="9641373" y="4066031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 flipH="1" flipV="1">
            <a:off x="2166425" y="2016749"/>
            <a:ext cx="112541" cy="14972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5003383" y="2114212"/>
            <a:ext cx="213376" cy="241134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7248790" y="2080529"/>
            <a:ext cx="85001" cy="684851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9891172" y="2063728"/>
            <a:ext cx="259976" cy="1256158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045">
            <a:extLst>
              <a:ext uri="{FF2B5EF4-FFF2-40B4-BE49-F238E27FC236}">
                <a16:creationId xmlns:a16="http://schemas.microsoft.com/office/drawing/2014/main" id="{CB2FA8FC-C7C9-874F-8718-E9B6F7BFD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5" name="Text Box 1047">
            <a:extLst>
              <a:ext uri="{FF2B5EF4-FFF2-40B4-BE49-F238E27FC236}">
                <a16:creationId xmlns:a16="http://schemas.microsoft.com/office/drawing/2014/main" id="{634317A6-14B6-5A4B-8C7D-4F7938BA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Logically-centralized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494131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0D9D-2B50-724C-AE27-A02245DA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5B567-262B-8C44-97ED-C88B00C32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1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(1/2): Centralized control plane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12235" y="2001933"/>
            <a:ext cx="7107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Control planes lifted from switches</a:t>
            </a:r>
          </a:p>
          <a:p>
            <a:r>
              <a:rPr lang="is-IS" sz="2800" dirty="0">
                <a:latin typeface="Helvetica" charset="0"/>
                <a:ea typeface="Helvetica" charset="0"/>
                <a:cs typeface="Helvetica" charset="0"/>
              </a:rPr>
              <a:t>…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into a logically centralized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controller</a:t>
            </a:r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is-IS" sz="2800" dirty="0">
                <a:latin typeface="Helvetica" charset="0"/>
                <a:ea typeface="Helvetica" charset="0"/>
                <a:cs typeface="Helvetica" charset="0"/>
              </a:rPr>
              <a:t>…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running in a compute cluster</a:t>
            </a:r>
          </a:p>
        </p:txBody>
      </p:sp>
    </p:spTree>
    <p:extLst>
      <p:ext uri="{BB962C8B-B14F-4D97-AF65-F5344CB8AC3E}">
        <p14:creationId xmlns:p14="http://schemas.microsoft.com/office/powerpoint/2010/main" val="48058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SDN (2/2): Open interface to data plane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32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3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16" y="5604645"/>
            <a:ext cx="2115602" cy="8679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156" y="5857931"/>
            <a:ext cx="774700" cy="609600"/>
          </a:xfrm>
          <a:prstGeom prst="rect">
            <a:avLst/>
          </a:prstGeom>
        </p:spPr>
      </p:pic>
      <p:grpSp>
        <p:nvGrpSpPr>
          <p:cNvPr id="36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37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8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1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ctrTitle"/>
          </p:nvPr>
        </p:nvSpPr>
        <p:spPr>
          <a:xfrm>
            <a:off x="0" y="2743200"/>
            <a:ext cx="12192000" cy="824396"/>
          </a:xfrm>
        </p:spPr>
        <p:txBody>
          <a:bodyPr>
            <a:normAutofit fontScale="90000"/>
          </a:bodyPr>
          <a:lstStyle/>
          <a:p>
            <a:r>
              <a:rPr lang="en-US" altLang="x-none" sz="5400" dirty="0"/>
              <a:t>Some immediate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47806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(1) Simpler switches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 flipH="1">
            <a:off x="2085979" y="2016749"/>
            <a:ext cx="0" cy="2093342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08313" y="2038330"/>
            <a:ext cx="0" cy="19609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3" idx="0"/>
          </p:cNvCxnSpPr>
          <p:nvPr/>
        </p:nvCxnSpPr>
        <p:spPr>
          <a:xfrm>
            <a:off x="7276077" y="2031235"/>
            <a:ext cx="0" cy="137684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44" y="4029564"/>
            <a:ext cx="1080111" cy="4431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29" y="3635892"/>
            <a:ext cx="465225" cy="366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24032" y="5887372"/>
            <a:ext cx="3934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Small set of hardware instructions.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077063" y="5485037"/>
            <a:ext cx="159813" cy="38804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045"/>
          <p:cNvSpPr>
            <a:spLocks noChangeArrowheads="1"/>
          </p:cNvSpPr>
          <p:nvPr/>
        </p:nvSpPr>
        <p:spPr bwMode="auto">
          <a:xfrm>
            <a:off x="918625" y="1482537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45" name="Text Box 1047"/>
          <p:cNvSpPr txBox="1">
            <a:spLocks noChangeArrowheads="1"/>
          </p:cNvSpPr>
          <p:nvPr/>
        </p:nvSpPr>
        <p:spPr bwMode="auto">
          <a:xfrm>
            <a:off x="1491092" y="1517790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SDN controller</a:t>
            </a:r>
          </a:p>
        </p:txBody>
      </p:sp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90" y="1782683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0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51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52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5098540" y="2038331"/>
            <a:ext cx="2098" cy="307102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8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Data plane primitive: Match-action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6"/>
          </a:xfrm>
        </p:spPr>
        <p:txBody>
          <a:bodyPr>
            <a:normAutofit/>
          </a:bodyPr>
          <a:lstStyle/>
          <a:p>
            <a:r>
              <a:rPr lang="en-US" altLang="x-none" dirty="0"/>
              <a:t>Match arbitrary bits in the packet header</a:t>
            </a:r>
          </a:p>
          <a:p>
            <a:endParaRPr lang="en-US" altLang="x-none" dirty="0"/>
          </a:p>
          <a:p>
            <a:pPr>
              <a:buFontTx/>
              <a:buNone/>
            </a:pPr>
            <a:endParaRPr lang="en-US" altLang="x-none" dirty="0"/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Match on any header, or new header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Match exact, a subset (ternary), or over a range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Allows any flow granularity</a:t>
            </a:r>
          </a:p>
          <a:p>
            <a:r>
              <a:rPr lang="en-US" altLang="x-none" dirty="0">
                <a:ea typeface="ＭＳ Ｐゴシック" charset="-128"/>
              </a:rPr>
              <a:t>Actions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Forward to port(s), drop, send to controller, count,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Overwrite header with mask, push or pop, …</a:t>
            </a:r>
          </a:p>
          <a:p>
            <a:pPr marL="796925" lvl="1" indent="-396875"/>
            <a:r>
              <a:rPr lang="en-US" altLang="x-none" dirty="0">
                <a:ea typeface="ＭＳ Ｐゴシック" charset="-128"/>
              </a:rPr>
              <a:t>Forward at specific bit-rate</a:t>
            </a:r>
          </a:p>
          <a:p>
            <a:pPr marL="339725" indent="-396875"/>
            <a:r>
              <a:rPr lang="en-US" altLang="x-none" dirty="0">
                <a:ea typeface="ＭＳ Ｐゴシック" charset="-128"/>
              </a:rPr>
              <a:t>Prioritized list of rules</a:t>
            </a:r>
          </a:p>
          <a:p>
            <a:pPr>
              <a:buFontTx/>
              <a:buNone/>
            </a:pPr>
            <a:endParaRPr lang="en-US" altLang="x-non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32421" y="2241214"/>
            <a:ext cx="2239966" cy="576262"/>
          </a:xfrm>
          <a:prstGeom prst="rect">
            <a:avLst/>
          </a:prstGeom>
          <a:solidFill>
            <a:srgbClr val="FFFFFF"/>
          </a:solidFill>
          <a:ln w="25400">
            <a:solidFill>
              <a:srgbClr val="FFC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1F497D"/>
                </a:solidFill>
                <a:latin typeface="Helvetica" charset="0"/>
                <a:ea typeface="Helvetica" charset="0"/>
                <a:cs typeface="Helvetica" charset="0"/>
              </a:rPr>
              <a:t>Header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6809" y="2241214"/>
            <a:ext cx="4265613" cy="5762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1F497D"/>
                </a:solidFill>
                <a:latin typeface="Helvetica" charset="0"/>
                <a:ea typeface="Helvetica" charset="0"/>
                <a:cs typeface="Helvetica" charset="0"/>
              </a:rPr>
              <a:t>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32785" y="2306600"/>
            <a:ext cx="3570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Match: 1000x01xx01001x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53834" y="5255538"/>
            <a:ext cx="3108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Action: </a:t>
            </a:r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fwd</a:t>
            </a: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(port 2)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53834" y="6092765"/>
            <a:ext cx="2491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Priority: 65500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AAF2C1-0074-8A4A-9181-958D2318E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62" y="3062921"/>
            <a:ext cx="465225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6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(2) Network programming abstractions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3681950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422" y="2659994"/>
            <a:ext cx="10625029" cy="534212"/>
            <a:chOff x="918625" y="2046582"/>
            <a:chExt cx="10625029" cy="534212"/>
          </a:xfrm>
        </p:grpSpPr>
        <p:sp>
          <p:nvSpPr>
            <p:cNvPr id="36" name="Rectangle 1045"/>
            <p:cNvSpPr>
              <a:spLocks noChangeArrowheads="1"/>
            </p:cNvSpPr>
            <p:nvPr/>
          </p:nvSpPr>
          <p:spPr bwMode="auto">
            <a:xfrm>
              <a:off x="918625" y="2046582"/>
              <a:ext cx="10625029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7"/>
            <p:cNvSpPr txBox="1">
              <a:spLocks noChangeArrowheads="1"/>
            </p:cNvSpPr>
            <p:nvPr/>
          </p:nvSpPr>
          <p:spPr bwMode="auto">
            <a:xfrm>
              <a:off x="1491092" y="2081835"/>
              <a:ext cx="9653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/>
                <a:t>SDN Controller: Compiler + Run-Time</a:t>
              </a:r>
            </a:p>
          </p:txBody>
        </p:sp>
      </p:grp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" y="2420705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624227" y="1479397"/>
            <a:ext cx="3399805" cy="534212"/>
            <a:chOff x="918626" y="1482537"/>
            <a:chExt cx="3681950" cy="534212"/>
          </a:xfrm>
        </p:grpSpPr>
        <p:sp>
          <p:nvSpPr>
            <p:cNvPr id="39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0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6990" y="1487351"/>
            <a:ext cx="3486664" cy="534212"/>
            <a:chOff x="918626" y="1482537"/>
            <a:chExt cx="3681950" cy="534212"/>
          </a:xfrm>
        </p:grpSpPr>
        <p:sp>
          <p:nvSpPr>
            <p:cNvPr id="4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38282" y="2080386"/>
            <a:ext cx="7320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Write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modular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apps and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</a:rPr>
              <a:t>compose </a:t>
            </a:r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them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918625" y="2341562"/>
            <a:ext cx="2119313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641373" y="2341562"/>
            <a:ext cx="1902281" cy="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085979" y="3194206"/>
            <a:ext cx="0" cy="91588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308313" y="3194206"/>
            <a:ext cx="0" cy="80504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58050" y="3194206"/>
            <a:ext cx="3739" cy="2630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00638" y="3194206"/>
            <a:ext cx="0" cy="191515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(3) Formal verification of Network Policy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10536088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 (specified as code)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1422" y="2659994"/>
            <a:ext cx="10625029" cy="534212"/>
            <a:chOff x="918625" y="2046582"/>
            <a:chExt cx="10625029" cy="534212"/>
          </a:xfrm>
        </p:grpSpPr>
        <p:sp>
          <p:nvSpPr>
            <p:cNvPr id="36" name="Rectangle 1045"/>
            <p:cNvSpPr>
              <a:spLocks noChangeArrowheads="1"/>
            </p:cNvSpPr>
            <p:nvPr/>
          </p:nvSpPr>
          <p:spPr bwMode="auto">
            <a:xfrm>
              <a:off x="918625" y="2046582"/>
              <a:ext cx="10625029" cy="53421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7" name="Text Box 1047"/>
            <p:cNvSpPr txBox="1">
              <a:spLocks noChangeArrowheads="1"/>
            </p:cNvSpPr>
            <p:nvPr/>
          </p:nvSpPr>
          <p:spPr bwMode="auto">
            <a:xfrm>
              <a:off x="1491092" y="2081835"/>
              <a:ext cx="965383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/>
                <a:t>SDN Controller</a:t>
              </a:r>
              <a:r>
                <a:rPr lang="en-US" altLang="x-none" sz="2600"/>
                <a:t>: Compiler + Run-Time</a:t>
              </a:r>
              <a:endParaRPr lang="en-US" altLang="x-none" sz="2600" dirty="0"/>
            </a:p>
          </p:txBody>
        </p:sp>
      </p:grp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6" y="2420705"/>
            <a:ext cx="1014181" cy="134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2085979" y="3194206"/>
            <a:ext cx="0" cy="91588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308313" y="3194206"/>
            <a:ext cx="0" cy="80504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58050" y="3194206"/>
            <a:ext cx="3739" cy="263024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00638" y="3194206"/>
            <a:ext cx="0" cy="191515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173EF47-AF93-F448-B09B-0819FB9DF17C}"/>
              </a:ext>
            </a:extLst>
          </p:cNvPr>
          <p:cNvSpPr txBox="1"/>
          <p:nvPr/>
        </p:nvSpPr>
        <p:spPr>
          <a:xfrm>
            <a:off x="782538" y="1495855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Static checking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6718FA-4805-6A4A-832D-7629EEFEBF91}"/>
              </a:ext>
            </a:extLst>
          </p:cNvPr>
          <p:cNvSpPr txBox="1"/>
          <p:nvPr/>
        </p:nvSpPr>
        <p:spPr>
          <a:xfrm>
            <a:off x="9014114" y="2225676"/>
            <a:ext cx="3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Dynamic </a:t>
            </a:r>
          </a:p>
          <a:p>
            <a:pPr algn="ctr"/>
            <a:r>
              <a:rPr lang="en-US" sz="2800" dirty="0">
                <a:latin typeface="Helvetica" pitchFamily="2" charset="0"/>
              </a:rPr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26028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B880-17BC-D08F-DBBB-26C35010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5CAF-0841-0747-79B4-EECD54ED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838"/>
            <a:ext cx="10515600" cy="496203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Resource/Performance isolation</a:t>
            </a:r>
          </a:p>
          <a:p>
            <a:r>
              <a:rPr lang="en-US" dirty="0"/>
              <a:t>Subsystem: a specific kind of resource</a:t>
            </a:r>
          </a:p>
          <a:p>
            <a:pPr lvl="1"/>
            <a:r>
              <a:rPr lang="en-US" dirty="0"/>
              <a:t>CPU time, memory, network bandwidth, block device access, priority, CPU and memory (</a:t>
            </a:r>
            <a:r>
              <a:rPr lang="en-US" dirty="0" err="1"/>
              <a:t>numa</a:t>
            </a:r>
            <a:r>
              <a:rPr lang="en-US" dirty="0"/>
              <a:t>) node assignment. Many configurable parameters per subsystem</a:t>
            </a:r>
          </a:p>
          <a:p>
            <a:r>
              <a:rPr lang="en-US" dirty="0"/>
              <a:t>Control group or </a:t>
            </a:r>
            <a:r>
              <a:rPr lang="en-US" dirty="0" err="1"/>
              <a:t>cgroup</a:t>
            </a:r>
            <a:r>
              <a:rPr lang="en-US" dirty="0"/>
              <a:t>: a set of processes</a:t>
            </a:r>
          </a:p>
          <a:p>
            <a:pPr lvl="1"/>
            <a:r>
              <a:rPr lang="en-US" dirty="0"/>
              <a:t>If fork(), inherit a bunch of attributes including parent’s </a:t>
            </a:r>
            <a:r>
              <a:rPr lang="en-US" dirty="0" err="1"/>
              <a:t>cgroup</a:t>
            </a:r>
            <a:endParaRPr lang="en-US" dirty="0"/>
          </a:p>
          <a:p>
            <a:r>
              <a:rPr lang="en-US" dirty="0"/>
              <a:t>Hierarchy: a tree where each node is a </a:t>
            </a:r>
            <a:r>
              <a:rPr lang="en-US" dirty="0" err="1"/>
              <a:t>cgroup</a:t>
            </a:r>
            <a:endParaRPr lang="en-US" dirty="0"/>
          </a:p>
          <a:p>
            <a:pPr lvl="1"/>
            <a:r>
              <a:rPr lang="en-US" dirty="0"/>
              <a:t>Many hierarchies can exist, unlike process hierarchy</a:t>
            </a:r>
          </a:p>
          <a:p>
            <a:r>
              <a:rPr lang="en-US" dirty="0"/>
              <a:t>Each subsystem “mounted” onto one hierarchy</a:t>
            </a:r>
          </a:p>
          <a:p>
            <a:pPr lvl="1"/>
            <a:r>
              <a:rPr lang="en-US" dirty="0"/>
              <a:t>Possible to use a single hierarchy for multiple subsystems (resources)</a:t>
            </a:r>
          </a:p>
          <a:p>
            <a:r>
              <a:rPr lang="en-US" dirty="0"/>
              <a:t>Every process has exactly one reservation per resource</a:t>
            </a:r>
          </a:p>
        </p:txBody>
      </p:sp>
    </p:spTree>
    <p:extLst>
      <p:ext uri="{BB962C8B-B14F-4D97-AF65-F5344CB8AC3E}">
        <p14:creationId xmlns:p14="http://schemas.microsoft.com/office/powerpoint/2010/main" val="16622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438" cy="1325563"/>
          </a:xfrm>
        </p:spPr>
        <p:txBody>
          <a:bodyPr/>
          <a:lstStyle/>
          <a:p>
            <a:r>
              <a:rPr lang="en-US" dirty="0"/>
              <a:t>(4) Unified network operating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57" y="4882425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95" y="5792197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76" y="402878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20" y="4639672"/>
            <a:ext cx="1471856" cy="8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2771775" y="4466690"/>
            <a:ext cx="3780401" cy="769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2771775" y="5320332"/>
            <a:ext cx="1680920" cy="9097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8294" y="4525560"/>
            <a:ext cx="1576926" cy="35686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744547" y="5120444"/>
            <a:ext cx="3670673" cy="11525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44"/>
          <p:cNvSpPr>
            <a:spLocks noChangeArrowheads="1"/>
          </p:cNvSpPr>
          <p:nvPr/>
        </p:nvSpPr>
        <p:spPr bwMode="auto">
          <a:xfrm>
            <a:off x="918625" y="4110091"/>
            <a:ext cx="2392388" cy="53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1" name="Text Box 1048"/>
          <p:cNvSpPr txBox="1">
            <a:spLocks noChangeArrowheads="1"/>
          </p:cNvSpPr>
          <p:nvPr/>
        </p:nvSpPr>
        <p:spPr bwMode="auto">
          <a:xfrm>
            <a:off x="1408732" y="4176868"/>
            <a:ext cx="1503549" cy="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dirty="0"/>
              <a:t>Data plane</a:t>
            </a:r>
          </a:p>
        </p:txBody>
      </p:sp>
      <p:grpSp>
        <p:nvGrpSpPr>
          <p:cNvPr id="22" name="Group 1043"/>
          <p:cNvGrpSpPr>
            <a:grpSpLocks/>
          </p:cNvGrpSpPr>
          <p:nvPr/>
        </p:nvGrpSpPr>
        <p:grpSpPr bwMode="auto">
          <a:xfrm>
            <a:off x="6091910" y="3408079"/>
            <a:ext cx="2392388" cy="534212"/>
            <a:chOff x="1776" y="2592"/>
            <a:chExt cx="576" cy="240"/>
          </a:xfrm>
        </p:grpSpPr>
        <p:sp>
          <p:nvSpPr>
            <p:cNvPr id="23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26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27" name="Group 1043"/>
          <p:cNvGrpSpPr>
            <a:grpSpLocks/>
          </p:cNvGrpSpPr>
          <p:nvPr/>
        </p:nvGrpSpPr>
        <p:grpSpPr bwMode="auto">
          <a:xfrm>
            <a:off x="9151266" y="3999254"/>
            <a:ext cx="2392388" cy="534212"/>
            <a:chOff x="1776" y="2592"/>
            <a:chExt cx="576" cy="240"/>
          </a:xfrm>
        </p:grpSpPr>
        <p:sp>
          <p:nvSpPr>
            <p:cNvPr id="28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31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626" y="1482537"/>
            <a:ext cx="3681950" cy="534212"/>
            <a:chOff x="918626" y="1482537"/>
            <a:chExt cx="3681950" cy="534212"/>
          </a:xfrm>
        </p:grpSpPr>
        <p:sp>
          <p:nvSpPr>
            <p:cNvPr id="3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3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36" name="Rectangle 1045"/>
          <p:cNvSpPr>
            <a:spLocks noChangeArrowheads="1"/>
          </p:cNvSpPr>
          <p:nvPr/>
        </p:nvSpPr>
        <p:spPr bwMode="auto">
          <a:xfrm>
            <a:off x="918625" y="2046582"/>
            <a:ext cx="10625029" cy="5342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7" name="Text Box 1047"/>
          <p:cNvSpPr txBox="1">
            <a:spLocks noChangeArrowheads="1"/>
          </p:cNvSpPr>
          <p:nvPr/>
        </p:nvSpPr>
        <p:spPr bwMode="auto">
          <a:xfrm>
            <a:off x="1491092" y="2081835"/>
            <a:ext cx="96538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x-none" sz="2600" dirty="0"/>
              <a:t>Network Operating System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24227" y="1479397"/>
            <a:ext cx="3399805" cy="534212"/>
            <a:chOff x="918626" y="1482537"/>
            <a:chExt cx="3681950" cy="534212"/>
          </a:xfrm>
        </p:grpSpPr>
        <p:sp>
          <p:nvSpPr>
            <p:cNvPr id="39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0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56990" y="1487351"/>
            <a:ext cx="3486664" cy="534212"/>
            <a:chOff x="918626" y="1482537"/>
            <a:chExt cx="3681950" cy="534212"/>
          </a:xfrm>
        </p:grpSpPr>
        <p:sp>
          <p:nvSpPr>
            <p:cNvPr id="42" name="Rectangle 1045"/>
            <p:cNvSpPr>
              <a:spLocks noChangeArrowheads="1"/>
            </p:cNvSpPr>
            <p:nvPr/>
          </p:nvSpPr>
          <p:spPr bwMode="auto">
            <a:xfrm>
              <a:off x="918626" y="1482537"/>
              <a:ext cx="3681950" cy="5342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>
                <a:solidFill>
                  <a:schemeClr val="bg1"/>
                </a:solidFill>
              </a:endParaRPr>
            </a:p>
          </p:txBody>
        </p:sp>
        <p:sp>
          <p:nvSpPr>
            <p:cNvPr id="43" name="Text Box 1047"/>
            <p:cNvSpPr txBox="1">
              <a:spLocks noChangeArrowheads="1"/>
            </p:cNvSpPr>
            <p:nvPr/>
          </p:nvSpPr>
          <p:spPr bwMode="auto">
            <a:xfrm>
              <a:off x="1491093" y="1517790"/>
              <a:ext cx="250940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sz="2600" dirty="0">
                  <a:solidFill>
                    <a:schemeClr val="bg1"/>
                  </a:solidFill>
                </a:rPr>
                <a:t>Application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00717" y="2724925"/>
            <a:ext cx="1070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Separate distributed system concerns from expressing intent</a:t>
            </a:r>
          </a:p>
        </p:txBody>
      </p:sp>
      <p:grpSp>
        <p:nvGrpSpPr>
          <p:cNvPr id="45" name="Group 1043"/>
          <p:cNvGrpSpPr>
            <a:grpSpLocks/>
          </p:cNvGrpSpPr>
          <p:nvPr/>
        </p:nvGrpSpPr>
        <p:grpSpPr bwMode="auto">
          <a:xfrm>
            <a:off x="4159788" y="5109356"/>
            <a:ext cx="2392388" cy="534212"/>
            <a:chOff x="1776" y="2592"/>
            <a:chExt cx="576" cy="240"/>
          </a:xfrm>
        </p:grpSpPr>
        <p:sp>
          <p:nvSpPr>
            <p:cNvPr id="46" name="Rectangle 1044"/>
            <p:cNvSpPr>
              <a:spLocks noChangeArrowheads="1"/>
            </p:cNvSpPr>
            <p:nvPr/>
          </p:nvSpPr>
          <p:spPr bwMode="auto">
            <a:xfrm>
              <a:off x="1776" y="2592"/>
              <a:ext cx="576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47" name="Text Box 1048"/>
            <p:cNvSpPr txBox="1">
              <a:spLocks noChangeArrowheads="1"/>
            </p:cNvSpPr>
            <p:nvPr/>
          </p:nvSpPr>
          <p:spPr bwMode="auto">
            <a:xfrm>
              <a:off x="1894" y="2622"/>
              <a:ext cx="3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x-none" dirty="0"/>
                <a:t>Data plane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075846" y="5450614"/>
            <a:ext cx="326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Persist app state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Graceful failover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Replication for perf</a:t>
            </a:r>
          </a:p>
          <a:p>
            <a:pPr algn="ctr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Consistent view</a:t>
            </a:r>
          </a:p>
        </p:txBody>
      </p:sp>
    </p:spTree>
    <p:extLst>
      <p:ext uri="{BB962C8B-B14F-4D97-AF65-F5344CB8AC3E}">
        <p14:creationId xmlns:p14="http://schemas.microsoft.com/office/powerpoint/2010/main" val="12405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4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896" cy="1325563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Technical challenges of SDN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529062"/>
            <a:ext cx="10998896" cy="4818063"/>
          </a:xfrm>
        </p:spPr>
        <p:txBody>
          <a:bodyPr>
            <a:noAutofit/>
          </a:bodyPr>
          <a:lstStyle/>
          <a:p>
            <a:r>
              <a:rPr lang="en-US" altLang="x-none" sz="2600" dirty="0"/>
              <a:t>Availability: surviving failures of the controller &amp; data plane</a:t>
            </a:r>
          </a:p>
          <a:p>
            <a:r>
              <a:rPr lang="en-US" altLang="x-none" sz="2600" dirty="0"/>
              <a:t>Controller scalability: many routers, many events</a:t>
            </a:r>
          </a:p>
          <a:p>
            <a:pPr lvl="1"/>
            <a:r>
              <a:rPr lang="en-US" altLang="x-none" dirty="0"/>
              <a:t>Response time: Delays between controller and routers</a:t>
            </a:r>
          </a:p>
          <a:p>
            <a:r>
              <a:rPr lang="en-US" altLang="x-none" sz="2600" dirty="0"/>
              <a:t>Consistency: Ensuring multiple controllers behave consistently</a:t>
            </a:r>
          </a:p>
          <a:p>
            <a:r>
              <a:rPr lang="en-US" altLang="x-none" sz="2600" dirty="0"/>
              <a:t>Designing flexible router mechanisms</a:t>
            </a:r>
          </a:p>
          <a:p>
            <a:r>
              <a:rPr lang="en-US" altLang="x-none" sz="2600" dirty="0"/>
              <a:t>Compilation: translating intent to mechanisms</a:t>
            </a:r>
          </a:p>
          <a:p>
            <a:r>
              <a:rPr lang="en-US" altLang="x-none" sz="2600" dirty="0"/>
              <a:t>Verification: ensuring controller policy is faithfully implemented</a:t>
            </a:r>
          </a:p>
          <a:p>
            <a:r>
              <a:rPr lang="en-US" altLang="x-none" sz="2600" dirty="0"/>
              <a:t>Security: entire network owned if the controller is exploited</a:t>
            </a:r>
          </a:p>
          <a:p>
            <a:r>
              <a:rPr lang="en-US" altLang="x-none" sz="2600" dirty="0"/>
              <a:t>Interoperability: legacy routers? neighboring domains?</a:t>
            </a:r>
          </a:p>
          <a:p>
            <a:pPr lvl="1"/>
            <a:r>
              <a:rPr lang="en-US" altLang="x-none" sz="2400" dirty="0"/>
              <a:t>Developing interfaces that are portable across hardware vendors</a:t>
            </a:r>
          </a:p>
        </p:txBody>
      </p:sp>
    </p:spTree>
    <p:extLst>
      <p:ext uri="{BB962C8B-B14F-4D97-AF65-F5344CB8AC3E}">
        <p14:creationId xmlns:p14="http://schemas.microsoft.com/office/powerpoint/2010/main" val="342075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5EF1-5372-F5E0-B769-942FCCDE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Networking in a Shared Cluster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0484-FD26-BC86-44A2-1259D78C3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3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A006-1216-8312-9939-37C2792C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in a multi-tenant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59FA-F827-8DC9-7C85-763ACFD2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7737"/>
          </a:xfrm>
        </p:spPr>
        <p:txBody>
          <a:bodyPr>
            <a:normAutofit/>
          </a:bodyPr>
          <a:lstStyle/>
          <a:p>
            <a:r>
              <a:rPr lang="en-US" dirty="0"/>
              <a:t>L2 and L3 networking: basics</a:t>
            </a:r>
          </a:p>
          <a:p>
            <a:r>
              <a:rPr lang="en-US" dirty="0"/>
              <a:t>A typical public cloud network topology: Tree upon </a:t>
            </a:r>
            <a:r>
              <a:rPr lang="en-US" dirty="0" err="1"/>
              <a:t>ToRs</a:t>
            </a:r>
            <a:endParaRPr lang="en-US" dirty="0"/>
          </a:p>
          <a:p>
            <a:r>
              <a:rPr lang="en-US" dirty="0"/>
              <a:t>Problems: Many tenants, time-varying demands.</a:t>
            </a:r>
          </a:p>
          <a:p>
            <a:pPr lvl="1"/>
            <a:r>
              <a:rPr lang="en-US" dirty="0"/>
              <a:t>Want homogeneity across data center on use of compute capacity</a:t>
            </a:r>
          </a:p>
          <a:p>
            <a:pPr lvl="1"/>
            <a:r>
              <a:rPr lang="en-US" dirty="0"/>
              <a:t>Where to provision VMs?</a:t>
            </a:r>
          </a:p>
          <a:p>
            <a:pPr lvl="1"/>
            <a:r>
              <a:rPr lang="en-US" dirty="0"/>
              <a:t>How to migrate VMs or scale the number of VMs?</a:t>
            </a:r>
          </a:p>
          <a:p>
            <a:r>
              <a:rPr lang="en-US" dirty="0"/>
              <a:t>Ideas: VMs get their own network addresses </a:t>
            </a:r>
          </a:p>
          <a:p>
            <a:pPr lvl="1"/>
            <a:r>
              <a:rPr lang="en-US" dirty="0"/>
              <a:t>network </a:t>
            </a:r>
            <a:r>
              <a:rPr lang="en-US" dirty="0">
                <a:solidFill>
                  <a:srgbClr val="C00000"/>
                </a:solidFill>
              </a:rPr>
              <a:t>address </a:t>
            </a:r>
            <a:r>
              <a:rPr lang="en-US" dirty="0"/>
              <a:t>virtualization</a:t>
            </a:r>
          </a:p>
          <a:p>
            <a:r>
              <a:rPr lang="en-US" dirty="0"/>
              <a:t>Ideas: tenants should be able to use custom topologies</a:t>
            </a:r>
          </a:p>
          <a:p>
            <a:pPr lvl="1"/>
            <a:r>
              <a:rPr lang="en-US" dirty="0"/>
              <a:t>Needed “in practice” rather than “in principle”. But important to do.</a:t>
            </a:r>
          </a:p>
        </p:txBody>
      </p:sp>
    </p:spTree>
    <p:extLst>
      <p:ext uri="{BB962C8B-B14F-4D97-AF65-F5344CB8AC3E}">
        <p14:creationId xmlns:p14="http://schemas.microsoft.com/office/powerpoint/2010/main" val="33717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8ECE-D3E0-C373-5ABF-F5FA9AB8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cloud network looks to tenant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34201-EE5A-C7BC-043E-32932537D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abstraction: pipeline of lookup tables.</a:t>
            </a:r>
          </a:p>
          <a:p>
            <a:pPr lvl="1"/>
            <a:r>
              <a:rPr lang="en-US" dirty="0"/>
              <a:t>Example: L2, ACL, L2.</a:t>
            </a:r>
          </a:p>
          <a:p>
            <a:pPr lvl="1"/>
            <a:r>
              <a:rPr lang="en-US" dirty="0"/>
              <a:t>Example: L2, L3, ACL</a:t>
            </a:r>
          </a:p>
          <a:p>
            <a:r>
              <a:rPr lang="en-US" dirty="0"/>
              <a:t>Packet abstraction: send to IP addresses of your own</a:t>
            </a:r>
          </a:p>
          <a:p>
            <a:pPr lvl="1"/>
            <a:r>
              <a:rPr lang="en-US" dirty="0"/>
              <a:t>Processed through switch/router topology</a:t>
            </a:r>
          </a:p>
          <a:p>
            <a:pPr lvl="1"/>
            <a:r>
              <a:rPr lang="en-US" dirty="0"/>
              <a:t>Data plane behavior defined through control plane configuration</a:t>
            </a:r>
          </a:p>
          <a:p>
            <a:r>
              <a:rPr lang="en-US" dirty="0"/>
              <a:t>Design of NVP: (</a:t>
            </a:r>
            <a:r>
              <a:rPr lang="en-US" dirty="0" err="1"/>
              <a:t>nicira</a:t>
            </a:r>
            <a:r>
              <a:rPr lang="en-US" dirty="0"/>
              <a:t> virtualization platform):</a:t>
            </a:r>
          </a:p>
          <a:p>
            <a:pPr lvl="1"/>
            <a:r>
              <a:rPr lang="en-US" dirty="0"/>
              <a:t>Push all interesting data plane behaviors to the edge (hypervisor, OVS)</a:t>
            </a:r>
          </a:p>
          <a:p>
            <a:pPr lvl="1"/>
            <a:r>
              <a:rPr lang="en-US" dirty="0"/>
              <a:t>The core of the network (switches/routers) just moves data using tunnel headers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EDA3-BACC-3A69-AB50-F405329A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B23C-477D-F714-67B3-40B82FE58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894"/>
            <a:ext cx="10515600" cy="4856529"/>
          </a:xfrm>
        </p:spPr>
        <p:txBody>
          <a:bodyPr>
            <a:normAutofit/>
          </a:bodyPr>
          <a:lstStyle/>
          <a:p>
            <a:r>
              <a:rPr lang="en-US" dirty="0"/>
              <a:t>(1) Topology virtualization: Implement tenant control plane policies faithfully</a:t>
            </a:r>
          </a:p>
          <a:p>
            <a:pPr lvl="1"/>
            <a:r>
              <a:rPr lang="en-US" dirty="0"/>
              <a:t>Compute match-action forwarding rules inside a pipeline of logical data paths. Plumb them to each other carefully.</a:t>
            </a:r>
          </a:p>
          <a:p>
            <a:r>
              <a:rPr lang="en-US" dirty="0"/>
              <a:t>(2) Address virtualization: Get hypervisors to tunnel to each other based on forwarding outcomes from tenant’s logical data paths</a:t>
            </a:r>
          </a:p>
          <a:p>
            <a:pPr lvl="1"/>
            <a:r>
              <a:rPr lang="en-US" dirty="0"/>
              <a:t>Separate protocol to communicate the hypervisor’s provider-address, hosted VM identifiers, and logical port identifiers for each VM to the controller</a:t>
            </a:r>
          </a:p>
          <a:p>
            <a:pPr lvl="1"/>
            <a:r>
              <a:rPr lang="en-US" dirty="0"/>
              <a:t>Eventually send packet to the local virtual NIC of the VM</a:t>
            </a:r>
          </a:p>
          <a:p>
            <a:r>
              <a:rPr lang="en-US" dirty="0"/>
              <a:t>Use caching heavily to avoid many table lookups</a:t>
            </a:r>
          </a:p>
        </p:txBody>
      </p:sp>
    </p:spTree>
    <p:extLst>
      <p:ext uri="{BB962C8B-B14F-4D97-AF65-F5344CB8AC3E}">
        <p14:creationId xmlns:p14="http://schemas.microsoft.com/office/powerpoint/2010/main" val="5555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FE52-9FA9-2631-E335-C1AB6466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7AC0-FB34-A0D3-7FB1-2318A343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363"/>
            <a:ext cx="10515600" cy="4812567"/>
          </a:xfrm>
        </p:spPr>
        <p:txBody>
          <a:bodyPr>
            <a:normAutofit fontScale="92500"/>
          </a:bodyPr>
          <a:lstStyle/>
          <a:p>
            <a:r>
              <a:rPr lang="en-US" dirty="0"/>
              <a:t>Declarative design: language to specify tuples of rules/relations</a:t>
            </a:r>
          </a:p>
          <a:p>
            <a:pPr lvl="1"/>
            <a:r>
              <a:rPr lang="en-US" dirty="0"/>
              <a:t>No need to implement a state machine to transition rule sets</a:t>
            </a:r>
          </a:p>
          <a:p>
            <a:pPr lvl="1"/>
            <a:r>
              <a:rPr lang="en-US" dirty="0"/>
              <a:t>Use a compiler to emit correct, up to date logical </a:t>
            </a:r>
            <a:r>
              <a:rPr lang="en-US" dirty="0" err="1"/>
              <a:t>datapaths</a:t>
            </a:r>
            <a:r>
              <a:rPr lang="en-US" dirty="0"/>
              <a:t> (tuples)</a:t>
            </a:r>
          </a:p>
          <a:p>
            <a:r>
              <a:rPr lang="en-US" dirty="0"/>
              <a:t>Shared-nothing parallelism to scale</a:t>
            </a:r>
          </a:p>
          <a:p>
            <a:pPr lvl="1"/>
            <a:r>
              <a:rPr lang="en-US" dirty="0"/>
              <a:t>Different logical </a:t>
            </a:r>
            <a:r>
              <a:rPr lang="en-US" dirty="0" err="1"/>
              <a:t>datapaths</a:t>
            </a:r>
            <a:r>
              <a:rPr lang="en-US" dirty="0"/>
              <a:t> easily distributed</a:t>
            </a:r>
          </a:p>
          <a:p>
            <a:pPr lvl="1"/>
            <a:r>
              <a:rPr lang="en-US" dirty="0"/>
              <a:t>“Template” rules output from logical </a:t>
            </a:r>
            <a:r>
              <a:rPr lang="en-US" dirty="0" err="1"/>
              <a:t>datapaths</a:t>
            </a:r>
            <a:r>
              <a:rPr lang="en-US" dirty="0"/>
              <a:t> may be independently specialized to specific hypervisors and VMs</a:t>
            </a:r>
          </a:p>
          <a:p>
            <a:r>
              <a:rPr lang="en-US" dirty="0"/>
              <a:t>Controller availability maintained using standard leader election mechanisms</a:t>
            </a:r>
          </a:p>
          <a:p>
            <a:r>
              <a:rPr lang="en-US" dirty="0"/>
              <a:t>Control and data paths fail independently</a:t>
            </a:r>
          </a:p>
          <a:p>
            <a:pPr lvl="1"/>
            <a:r>
              <a:rPr lang="en-US" dirty="0"/>
              <a:t>Existing OVS hypervisor rules can process packets even if controller fails</a:t>
            </a:r>
          </a:p>
          <a:p>
            <a:pPr lvl="1"/>
            <a:r>
              <a:rPr lang="en-US" dirty="0"/>
              <a:t>Fast failover through precomputed failover installed in the data path</a:t>
            </a:r>
          </a:p>
        </p:txBody>
      </p:sp>
    </p:spTree>
    <p:extLst>
      <p:ext uri="{BB962C8B-B14F-4D97-AF65-F5344CB8AC3E}">
        <p14:creationId xmlns:p14="http://schemas.microsoft.com/office/powerpoint/2010/main" val="19104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7F660-9E61-4BB6-D2DD-D7777B7EA12F}"/>
              </a:ext>
            </a:extLst>
          </p:cNvPr>
          <p:cNvSpPr txBox="1"/>
          <p:nvPr/>
        </p:nvSpPr>
        <p:spPr>
          <a:xfrm>
            <a:off x="1005468" y="1639229"/>
            <a:ext cx="1018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Making old software use new networks usually means making new networks behave like old ones.</a:t>
            </a:r>
          </a:p>
        </p:txBody>
      </p:sp>
    </p:spTree>
    <p:extLst>
      <p:ext uri="{BB962C8B-B14F-4D97-AF65-F5344CB8AC3E}">
        <p14:creationId xmlns:p14="http://schemas.microsoft.com/office/powerpoint/2010/main" val="140451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275E-5A4A-BD5E-794E-C45D8A71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FS: </a:t>
            </a:r>
            <a:r>
              <a:rPr lang="en-US" strike="sngStrike" dirty="0"/>
              <a:t>“container images too big”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4279-79F3-3D1D-D48D-C4B830B2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301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Directory structures on disk are typically “mounted” at some point in the virtual filesystem (/, /home/users/name, etc.)</a:t>
            </a:r>
          </a:p>
          <a:p>
            <a:r>
              <a:rPr lang="en-US" dirty="0"/>
              <a:t>Processes in containers want mostly the same files, with a small number of modifications per process or container</a:t>
            </a:r>
          </a:p>
          <a:p>
            <a:pPr lvl="1"/>
            <a:r>
              <a:rPr lang="en-US" dirty="0"/>
              <a:t>Think: common third-party packages and shared library images</a:t>
            </a:r>
          </a:p>
          <a:p>
            <a:pPr lvl="1"/>
            <a:r>
              <a:rPr lang="en-US" dirty="0"/>
              <a:t>(while supporting the need for distinct libraries/versions across containers)</a:t>
            </a:r>
          </a:p>
          <a:p>
            <a:pPr lvl="1"/>
            <a:r>
              <a:rPr lang="en-US" dirty="0"/>
              <a:t>Similar use cases in the past: data on a read-only medium which needed a small number of updates and refresh into new medium</a:t>
            </a:r>
          </a:p>
          <a:p>
            <a:r>
              <a:rPr lang="en-US" dirty="0">
                <a:solidFill>
                  <a:srgbClr val="C00000"/>
                </a:solidFill>
              </a:rPr>
              <a:t>Union filesystem:</a:t>
            </a:r>
            <a:r>
              <a:rPr lang="en-US" dirty="0"/>
              <a:t> maintain a stack of filesystems at each mount point. Only the latest one is writable. Lower layers are read-only.</a:t>
            </a:r>
          </a:p>
          <a:p>
            <a:r>
              <a:rPr lang="en-US" dirty="0"/>
              <a:t>Write fresh to the top. Update by </a:t>
            </a:r>
            <a:r>
              <a:rPr lang="en-US" dirty="0">
                <a:solidFill>
                  <a:srgbClr val="C00000"/>
                </a:solidFill>
              </a:rPr>
              <a:t>copy up</a:t>
            </a:r>
            <a:r>
              <a:rPr lang="en-US" dirty="0"/>
              <a:t>. Deletion requires a special mechanism to record a file that isn’t there (whiteout). Cache heavily.</a:t>
            </a:r>
          </a:p>
          <a:p>
            <a:r>
              <a:rPr lang="en-US" dirty="0"/>
              <a:t>Virtual Filesystem layer accomplishes this with minimal changes to underlying filesystem.</a:t>
            </a:r>
          </a:p>
        </p:txBody>
      </p:sp>
    </p:spTree>
    <p:extLst>
      <p:ext uri="{BB962C8B-B14F-4D97-AF65-F5344CB8AC3E}">
        <p14:creationId xmlns:p14="http://schemas.microsoft.com/office/powerpoint/2010/main" val="305819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5A8C-57F1-B6BA-B179-43DB9657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Orchestrating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A1064-4810-C2DE-F8B7-91A8A2142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928F-90D2-5C74-00BF-48FF3EFC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AB7FE-BD52-A894-A457-B505F14C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9968"/>
            <a:ext cx="10917115" cy="50633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machines (nodes), pods (container-</a:t>
            </a:r>
            <a:r>
              <a:rPr lang="en-US" dirty="0" err="1"/>
              <a:t>ish</a:t>
            </a:r>
            <a:r>
              <a:rPr lang="en-US" dirty="0"/>
              <a:t>), images</a:t>
            </a:r>
          </a:p>
          <a:p>
            <a:r>
              <a:rPr lang="en-US" dirty="0">
                <a:solidFill>
                  <a:srgbClr val="C00000"/>
                </a:solidFill>
              </a:rPr>
              <a:t>Controllers </a:t>
            </a:r>
            <a:r>
              <a:rPr lang="en-US" dirty="0"/>
              <a:t>and mechanization (“choreography”)</a:t>
            </a:r>
          </a:p>
          <a:p>
            <a:pPr lvl="1"/>
            <a:r>
              <a:rPr lang="en-US" dirty="0"/>
              <a:t>Provisioning pods and nodes with desired resources (</a:t>
            </a:r>
            <a:r>
              <a:rPr lang="en-US" dirty="0" err="1">
                <a:solidFill>
                  <a:srgbClr val="C00000"/>
                </a:solidFill>
              </a:rPr>
              <a:t>kube</a:t>
            </a:r>
            <a:r>
              <a:rPr lang="en-US" dirty="0">
                <a:solidFill>
                  <a:srgbClr val="C00000"/>
                </a:solidFill>
              </a:rPr>
              <a:t>-scheduler + </a:t>
            </a:r>
            <a:r>
              <a:rPr lang="en-US" dirty="0" err="1">
                <a:solidFill>
                  <a:srgbClr val="C00000"/>
                </a:solidFill>
              </a:rPr>
              <a:t>kubelet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Replicating according to system metrics or demand (autoscaling controller)</a:t>
            </a:r>
          </a:p>
          <a:p>
            <a:pPr lvl="1"/>
            <a:r>
              <a:rPr lang="en-US" dirty="0"/>
              <a:t>Detecting and reacting to failures (</a:t>
            </a:r>
            <a:r>
              <a:rPr lang="en-US" dirty="0" err="1"/>
              <a:t>replicaSet</a:t>
            </a:r>
            <a:r>
              <a:rPr lang="en-US" dirty="0"/>
              <a:t> controller)</a:t>
            </a:r>
          </a:p>
          <a:p>
            <a:r>
              <a:rPr lang="en-US" dirty="0"/>
              <a:t>Maintaining the cluster’s desired and observed state</a:t>
            </a:r>
          </a:p>
          <a:p>
            <a:pPr lvl="1"/>
            <a:r>
              <a:rPr lang="en-US" dirty="0"/>
              <a:t>Persistent data store (</a:t>
            </a:r>
            <a:r>
              <a:rPr lang="en-US" dirty="0" err="1">
                <a:solidFill>
                  <a:srgbClr val="C00000"/>
                </a:solidFill>
              </a:rPr>
              <a:t>etcd</a:t>
            </a:r>
            <a:r>
              <a:rPr lang="en-US" dirty="0"/>
              <a:t>; consensus protocol -- RAFT)</a:t>
            </a:r>
          </a:p>
          <a:p>
            <a:pPr lvl="1"/>
            <a:r>
              <a:rPr lang="en-US" dirty="0"/>
              <a:t>How should everyone see and access this? </a:t>
            </a:r>
            <a:r>
              <a:rPr lang="en-US" dirty="0" err="1">
                <a:solidFill>
                  <a:srgbClr val="C00000"/>
                </a:solidFill>
              </a:rPr>
              <a:t>api</a:t>
            </a:r>
            <a:r>
              <a:rPr lang="en-US" dirty="0">
                <a:solidFill>
                  <a:srgbClr val="C00000"/>
                </a:solidFill>
              </a:rPr>
              <a:t> server </a:t>
            </a:r>
            <a:r>
              <a:rPr lang="en-US" dirty="0"/>
              <a:t>(versioning, etc.)</a:t>
            </a:r>
          </a:p>
          <a:p>
            <a:r>
              <a:rPr lang="en-US" dirty="0"/>
              <a:t>Desired state: </a:t>
            </a:r>
            <a:r>
              <a:rPr lang="en-US" dirty="0">
                <a:solidFill>
                  <a:srgbClr val="C00000"/>
                </a:solidFill>
              </a:rPr>
              <a:t>declaratively</a:t>
            </a:r>
            <a:r>
              <a:rPr lang="en-US" dirty="0"/>
              <a:t> specified. </a:t>
            </a:r>
            <a:r>
              <a:rPr lang="en-US" dirty="0">
                <a:solidFill>
                  <a:srgbClr val="C00000"/>
                </a:solidFill>
              </a:rPr>
              <a:t>Label selectors</a:t>
            </a:r>
            <a:r>
              <a:rPr lang="en-US" dirty="0"/>
              <a:t> to group.</a:t>
            </a:r>
          </a:p>
          <a:p>
            <a:pPr lvl="1"/>
            <a:r>
              <a:rPr lang="en-US" dirty="0"/>
              <a:t>… even when we say </a:t>
            </a:r>
            <a:r>
              <a:rPr lang="en-US" dirty="0" err="1"/>
              <a:t>kubectl</a:t>
            </a:r>
            <a:r>
              <a:rPr lang="en-US" dirty="0"/>
              <a:t> do this and that</a:t>
            </a:r>
          </a:p>
          <a:p>
            <a:r>
              <a:rPr lang="en-US" dirty="0"/>
              <a:t>Naming and connecting to remote entities</a:t>
            </a:r>
          </a:p>
          <a:p>
            <a:pPr lvl="1"/>
            <a:r>
              <a:rPr lang="en-US" dirty="0"/>
              <a:t>Pods shouldn’t have to know physical addresses; IP address management for applications connecting from within container network namespaces</a:t>
            </a:r>
          </a:p>
          <a:p>
            <a:pPr lvl="1"/>
            <a:r>
              <a:rPr lang="en-US" dirty="0"/>
              <a:t>Routing between nodes; within a node from/to a pod on the node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Container Network Interface</a:t>
            </a:r>
          </a:p>
        </p:txBody>
      </p:sp>
    </p:spTree>
    <p:extLst>
      <p:ext uri="{BB962C8B-B14F-4D97-AF65-F5344CB8AC3E}">
        <p14:creationId xmlns:p14="http://schemas.microsoft.com/office/powerpoint/2010/main" val="16089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306B-3892-F678-014E-C573DDEC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Network Virtualization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8F651-2352-87D3-6148-72A800413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tx1"/>
          </a:solidFill>
        </a:ln>
      </a:spPr>
      <a:bodyPr rtlCol="0" anchor="ctr"/>
      <a:lstStyle>
        <a:defPPr algn="ctr">
          <a:defRPr sz="3200" dirty="0" smtClean="0">
            <a:solidFill>
              <a:schemeClr val="tx1"/>
            </a:solidFill>
            <a:latin typeface="Helvetica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3357</Words>
  <Application>Microsoft Macintosh PowerPoint</Application>
  <PresentationFormat>Widescreen</PresentationFormat>
  <Paragraphs>545</Paragraphs>
  <Slides>57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Ayuthaya</vt:lpstr>
      <vt:lpstr>Calibri</vt:lpstr>
      <vt:lpstr>Courier</vt:lpstr>
      <vt:lpstr>Helvetica</vt:lpstr>
      <vt:lpstr>Tahoma</vt:lpstr>
      <vt:lpstr>Times New Roman</vt:lpstr>
      <vt:lpstr>Wingdings</vt:lpstr>
      <vt:lpstr>ZapfDingbats</vt:lpstr>
      <vt:lpstr>Office Theme</vt:lpstr>
      <vt:lpstr>Network Virtualization</vt:lpstr>
      <vt:lpstr>Building Blocks of Containers</vt:lpstr>
      <vt:lpstr>What goes into a container?</vt:lpstr>
      <vt:lpstr>Namespaces</vt:lpstr>
      <vt:lpstr>Control groups</vt:lpstr>
      <vt:lpstr>Union FS: “container images too big”</vt:lpstr>
      <vt:lpstr>Orchestrating Containers</vt:lpstr>
      <vt:lpstr>Components you need?</vt:lpstr>
      <vt:lpstr>Network Virtualization</vt:lpstr>
      <vt:lpstr>Virtualizing Networking on a Single Machine</vt:lpstr>
      <vt:lpstr>How to virtualize I/O?</vt:lpstr>
      <vt:lpstr>Direct I/O</vt:lpstr>
      <vt:lpstr>Single Root I/O virtualization (SR-IOV)</vt:lpstr>
      <vt:lpstr>Single-Root IO Virtualization (SR-IOV)</vt:lpstr>
      <vt:lpstr>PowerPoint Presentation</vt:lpstr>
      <vt:lpstr>Software/hardware layering at hosts</vt:lpstr>
      <vt:lpstr>Routing</vt:lpstr>
      <vt:lpstr>Two key network-layer functions</vt:lpstr>
      <vt:lpstr>Distributed Routing</vt:lpstr>
      <vt:lpstr>Control/Data Planes</vt:lpstr>
      <vt:lpstr>PowerPoint Presentation</vt:lpstr>
      <vt:lpstr>What should routing optimize?</vt:lpstr>
      <vt:lpstr>The Internet is a large federated network</vt:lpstr>
      <vt:lpstr>The Internet is a large federated network</vt:lpstr>
      <vt:lpstr>The Internet is a large federated network</vt:lpstr>
      <vt:lpstr>The Internet is a large federated network</vt:lpstr>
      <vt:lpstr>Inter-domain Routing</vt:lpstr>
      <vt:lpstr>(1) BGP Messages</vt:lpstr>
      <vt:lpstr>(2) BGP algorithm</vt:lpstr>
      <vt:lpstr>Policy arises from business relationships</vt:lpstr>
      <vt:lpstr>BGP Export Policy</vt:lpstr>
      <vt:lpstr>BGP Export Policy</vt:lpstr>
      <vt:lpstr>BGP Import Policy</vt:lpstr>
      <vt:lpstr>Q2. BGP Route Selection</vt:lpstr>
      <vt:lpstr>Problems with BGP</vt:lpstr>
      <vt:lpstr>So far: layer-3. But “layer-2” exists too</vt:lpstr>
      <vt:lpstr>Centralized Routing</vt:lpstr>
      <vt:lpstr>PowerPoint Presentation</vt:lpstr>
      <vt:lpstr>Problems with traditional control planes</vt:lpstr>
      <vt:lpstr>Traditional IP network</vt:lpstr>
      <vt:lpstr>Software-defined network</vt:lpstr>
      <vt:lpstr>Software-Defined Networking</vt:lpstr>
      <vt:lpstr>SDN (1/2): Centralized control plane</vt:lpstr>
      <vt:lpstr>SDN (2/2): Open interface to data plane </vt:lpstr>
      <vt:lpstr>Some immediate consequences</vt:lpstr>
      <vt:lpstr>(1) Simpler switches</vt:lpstr>
      <vt:lpstr>Data plane primitive: Match-action rules</vt:lpstr>
      <vt:lpstr>(2) Network programming abstractions</vt:lpstr>
      <vt:lpstr>(3) Formal verification of Network Policy</vt:lpstr>
      <vt:lpstr>(4) Unified network operating system</vt:lpstr>
      <vt:lpstr>Technical challenges of SDN</vt:lpstr>
      <vt:lpstr>Virtualizing Networking in a Shared Cluster</vt:lpstr>
      <vt:lpstr>Networking in a multi-tenant cloud</vt:lpstr>
      <vt:lpstr>How cloud network looks to tenant</vt:lpstr>
      <vt:lpstr>Datapath design</vt:lpstr>
      <vt:lpstr>Controller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3430</cp:revision>
  <dcterms:created xsi:type="dcterms:W3CDTF">2019-01-23T03:40:12Z</dcterms:created>
  <dcterms:modified xsi:type="dcterms:W3CDTF">2023-02-22T09:16:36Z</dcterms:modified>
</cp:coreProperties>
</file>