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0"/>
  </p:notesMasterIdLst>
  <p:sldIdLst>
    <p:sldId id="401" r:id="rId2"/>
    <p:sldId id="437" r:id="rId3"/>
    <p:sldId id="1090" r:id="rId4"/>
    <p:sldId id="1091" r:id="rId5"/>
    <p:sldId id="1092" r:id="rId6"/>
    <p:sldId id="1094" r:id="rId7"/>
    <p:sldId id="1095" r:id="rId8"/>
    <p:sldId id="1097" r:id="rId9"/>
    <p:sldId id="1098" r:id="rId10"/>
    <p:sldId id="1100" r:id="rId11"/>
    <p:sldId id="1101" r:id="rId12"/>
    <p:sldId id="1102" r:id="rId13"/>
    <p:sldId id="1079" r:id="rId14"/>
    <p:sldId id="1105" r:id="rId15"/>
    <p:sldId id="1107" r:id="rId16"/>
    <p:sldId id="1108" r:id="rId17"/>
    <p:sldId id="1106" r:id="rId18"/>
    <p:sldId id="1109" r:id="rId19"/>
    <p:sldId id="1104" r:id="rId20"/>
    <p:sldId id="1110" r:id="rId21"/>
    <p:sldId id="471" r:id="rId22"/>
    <p:sldId id="968" r:id="rId23"/>
    <p:sldId id="523" r:id="rId24"/>
    <p:sldId id="785" r:id="rId25"/>
    <p:sldId id="814" r:id="rId26"/>
    <p:sldId id="1066" r:id="rId27"/>
    <p:sldId id="1067" r:id="rId28"/>
    <p:sldId id="1068" r:id="rId29"/>
    <p:sldId id="1069" r:id="rId30"/>
    <p:sldId id="1070" r:id="rId31"/>
    <p:sldId id="1072" r:id="rId32"/>
    <p:sldId id="1073" r:id="rId33"/>
    <p:sldId id="864" r:id="rId34"/>
    <p:sldId id="842" r:id="rId35"/>
    <p:sldId id="912" r:id="rId36"/>
    <p:sldId id="1057" r:id="rId37"/>
    <p:sldId id="859" r:id="rId38"/>
    <p:sldId id="1074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355"/>
    <p:restoredTop sz="96860"/>
  </p:normalViewPr>
  <p:slideViewPr>
    <p:cSldViewPr snapToGrid="0" snapToObjects="1">
      <p:cViewPr varScale="1">
        <p:scale>
          <a:sx n="117" d="100"/>
          <a:sy n="117" d="100"/>
        </p:scale>
        <p:origin x="184" y="8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14" d="100"/>
          <a:sy n="114" d="100"/>
        </p:scale>
        <p:origin x="3056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3C490B-630B-7F46-B6FE-05D0FD1689A8}" type="datetimeFigureOut">
              <a:rPr lang="en-US" smtClean="0"/>
              <a:t>2/7/23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3F09D5-B346-194E-BAD1-FA5CF7158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778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0CC37-3420-4F49-8C33-4BCB3B51A6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8A51D8-7D8A-A547-B24D-6DD12E8CCA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251904-F682-B84A-BF47-8129AB4C1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2/7/23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85BB43-14AB-9945-9BCA-9BC503CCC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01333A-8598-4B4F-AB52-6579A2E12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267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343C6-896E-584A-A963-7E16D546E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35AA53-208E-C24B-8273-CFDD1A5E79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5851F6-81D0-1643-BAF0-AA0E98E0C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2/7/23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A70A3A-9A82-3C4C-AEFA-7B416F146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A61641-65CD-7949-9285-F9862F78B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620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9D0A2B-7DBB-9445-8542-8AC8F7964D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7F09A6-0358-8E43-A178-3CA003BDFB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CEA068-5062-7E4F-B99C-2CEC343EC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2/7/23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83A096-D83E-7542-A78C-9916C3698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9814C3-12DF-0447-9420-294EF2C87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158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9A4C2-71EB-354A-A4E4-7A79F1671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F6FC06-E8D0-3A4C-BEE2-AA99DC3801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7652FB-D490-114D-8030-09CCB72C2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2/7/23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062229-71C9-9847-AFE6-26AB269E2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1C6DF4-CA65-8E43-B3A5-ECEF9025E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358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F248A-A301-5341-9BAF-2DDE80F1E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2EDBBF-4F90-A34F-A685-DE4F29644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9B94B2-28BF-6945-A21C-40A2B7645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2/7/23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DDE3C9-54E8-A94F-AD40-66CFF7B8F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358432-5359-0147-8D5C-B145EE76A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954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0FC0B-F311-BC4B-A2D1-928B3513C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E07925-946E-B44F-8713-0F0928FD5E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672E5B-AB30-F441-99C3-073B0FE0CD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7D735A-AFB0-C44A-9FC0-AFD3B6C01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2/7/23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B6E5E5-7866-8E4B-B450-B712A2F3B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F134CB-E65A-B242-BD74-667132F85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585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A191B-B3D5-974E-BBCC-0A9D6A627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69E461-1B18-F04F-9E78-C3FEBD28C4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F1FC9F-4459-2448-8E0B-F470C373A3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8D66B2-805B-A347-89AD-F169432665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448249-093E-884B-B6CE-B747B284E5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2CDBF6-1121-9347-BF6B-B703CCE9F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2/7/23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7F1FD6-CCAB-754B-B876-ABFCFD3D5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E9FA76-646A-F442-AA4F-7622918BE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262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7A493-905D-7F41-8284-D8B4EC882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B5B470-4001-1843-A7E0-885C22956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2/7/23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F13A0A-FB55-8649-B9A5-3E90CD8CA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CBD0C7-127F-CD4E-A6B8-5585A1527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455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5D34EC-7616-9043-AFD5-6B69E3B6F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2/7/23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7B0C35-6B39-4749-9595-C856AFB8E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AFF505-CB2B-2747-B2DD-2A89C9411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263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CF38C-28DD-4A42-9056-3793483F5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1099AD-DABE-D64C-A905-1CF03DB108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012F0B-A50A-5B46-A535-733D69752F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A7C4E6-3C25-644D-80DE-2E788E628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2/7/23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68BFEC-CC7B-C94C-BED5-57FB1536D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755941-3DC9-AB49-B0A6-6F452E06A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52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4FD44-FAA2-E347-8F67-9E8E93EAA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020F24-3635-8346-AFAC-53CE49F08D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8FCCF6-452E-F34D-AD7C-72567CD4B4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2B2EA6-16EC-4048-B8E5-91A7889C2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2/7/23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F377BF-EE8D-7042-B5F8-CF9C0C3DD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7220C2-4FEF-C549-AF12-DB388DD3A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323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E5AAC6-6E42-5E44-9318-18A5B93B5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FBE2B0-9C88-F545-A1BD-247458A509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5DABF1-4F3F-744C-8157-1FC51AAF16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DCE603-2B12-5844-BEA7-E98E825B38C7}" type="datetimeFigureOut">
              <a:rPr lang="en-US" smtClean="0"/>
              <a:t>2/7/23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0E51C6-01D3-BC48-8763-B839BC0791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76E372-E70D-1E47-8FDB-0CADB973BC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983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Helvetica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Helvetica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rutgers.edu/~sn624/553-S23" TargetMode="External"/><Relationship Id="rId2" Type="http://schemas.openxmlformats.org/officeDocument/2006/relationships/hyperlink" Target="http://www.cs.rutgers.edu/~sn624/352-F22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2.png"/><Relationship Id="rId4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7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2.png"/><Relationship Id="rId4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6.png"/><Relationship Id="rId7" Type="http://schemas.openxmlformats.org/officeDocument/2006/relationships/image" Target="../media/image7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2.png"/><Relationship Id="rId4" Type="http://schemas.openxmlformats.org/officeDocument/2006/relationships/image" Target="../media/image37.png"/><Relationship Id="rId9" Type="http://schemas.openxmlformats.org/officeDocument/2006/relationships/image" Target="../media/image9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6.png"/><Relationship Id="rId7" Type="http://schemas.openxmlformats.org/officeDocument/2006/relationships/image" Target="../media/image39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2.png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4.jpeg"/><Relationship Id="rId9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cisco.com/c/en/us/support/docs/ip/border-gateway-protocol-bgp/13753-25.html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4.jpeg"/><Relationship Id="rId9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12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4.jpeg"/><Relationship Id="rId9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4.jpeg"/><Relationship Id="rId9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5.jpe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713A6475-F152-7546-A2A3-6A39089E062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48747" y="1813812"/>
            <a:ext cx="10753442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solidFill>
                  <a:srgbClr val="C00000"/>
                </a:solidFill>
                <a:ea typeface="ＭＳ Ｐゴシック" charset="0"/>
                <a:cs typeface="+mj-cs"/>
              </a:rPr>
              <a:t>Application Architecture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897461AD-287F-0C42-AFC6-5022951D3B3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524000" y="3428999"/>
            <a:ext cx="9144000" cy="2344629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dirty="0">
                <a:ea typeface="ＭＳ Ｐゴシック" charset="0"/>
              </a:rPr>
              <a:t>Lecture 4</a:t>
            </a:r>
          </a:p>
          <a:p>
            <a:pPr>
              <a:defRPr/>
            </a:pPr>
            <a:r>
              <a:rPr lang="en-US" sz="2800" dirty="0">
                <a:ea typeface="ＭＳ Ｐゴシック" charset="0"/>
              </a:rPr>
              <a:t>Srinivas Narayana</a:t>
            </a:r>
            <a:endParaRPr lang="en-US" sz="2800" dirty="0">
              <a:ea typeface="ＭＳ Ｐゴシック" charset="0"/>
              <a:hlinkClick r:id="rId2"/>
            </a:endParaRPr>
          </a:p>
          <a:p>
            <a:pPr>
              <a:defRPr/>
            </a:pPr>
            <a:r>
              <a:rPr lang="en-US" sz="2800" dirty="0">
                <a:ea typeface="ＭＳ Ｐゴシック" charset="0"/>
                <a:hlinkClick r:id="rId3"/>
              </a:rPr>
              <a:t>http://www.cs.rutgers.edu/~sn624/553-S23</a:t>
            </a:r>
            <a:endParaRPr lang="en-US" sz="2800" dirty="0">
              <a:ea typeface="ＭＳ Ｐゴシック" charset="0"/>
            </a:endParaRPr>
          </a:p>
        </p:txBody>
      </p:sp>
      <p:sp>
        <p:nvSpPr>
          <p:cNvPr id="2052" name="Slide Number Placeholder 1">
            <a:extLst>
              <a:ext uri="{FF2B5EF4-FFF2-40B4-BE49-F238E27FC236}">
                <a16:creationId xmlns:a16="http://schemas.microsoft.com/office/drawing/2014/main" id="{D4CF2330-96EE-C641-B787-BBF6068A1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B2CE658-F681-9E4A-B882-87E501708491}" type="slidenum">
              <a:rPr lang="en-US" altLang="en-US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EBF204-951A-1944-B88D-F7620664EC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426" y="5773629"/>
            <a:ext cx="2853305" cy="91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3271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agram, schematic&#10;&#10;Description automatically generated">
            <a:extLst>
              <a:ext uri="{FF2B5EF4-FFF2-40B4-BE49-F238E27FC236}">
                <a16:creationId xmlns:a16="http://schemas.microsoft.com/office/drawing/2014/main" id="{559325BF-FA12-A58C-F207-ADCE788B24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9660" y="1216068"/>
            <a:ext cx="6886417" cy="49806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835151-7C8A-86AF-9099-25065EBB8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 of comm: Hotspot spreading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74A008-3500-2164-A86B-6EC453F04A66}"/>
              </a:ext>
            </a:extLst>
          </p:cNvPr>
          <p:cNvSpPr txBox="1"/>
          <p:nvPr/>
        </p:nvSpPr>
        <p:spPr>
          <a:xfrm>
            <a:off x="8323385" y="6308209"/>
            <a:ext cx="3692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Helvetica" pitchFamily="2" charset="0"/>
              </a:rPr>
              <a:t>Deathstarbench</a:t>
            </a:r>
            <a:r>
              <a:rPr lang="en-US" dirty="0">
                <a:latin typeface="Helvetica" pitchFamily="2" charset="0"/>
              </a:rPr>
              <a:t>. ASPLOS’19.</a:t>
            </a:r>
          </a:p>
        </p:txBody>
      </p:sp>
    </p:spTree>
    <p:extLst>
      <p:ext uri="{BB962C8B-B14F-4D97-AF65-F5344CB8AC3E}">
        <p14:creationId xmlns:p14="http://schemas.microsoft.com/office/powerpoint/2010/main" val="3446766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35151-7C8A-86AF-9099-25065EBB8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 of comm: high level failure handling</a:t>
            </a:r>
          </a:p>
        </p:txBody>
      </p:sp>
      <p:pic>
        <p:nvPicPr>
          <p:cNvPr id="5" name="Picture 25">
            <a:extLst>
              <a:ext uri="{FF2B5EF4-FFF2-40B4-BE49-F238E27FC236}">
                <a16:creationId xmlns:a16="http://schemas.microsoft.com/office/drawing/2014/main" id="{87415B73-6F8D-1786-B2B6-30B9BE6FB5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1179" y="1413891"/>
            <a:ext cx="1610935" cy="2134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6" name="Picture 25">
            <a:extLst>
              <a:ext uri="{FF2B5EF4-FFF2-40B4-BE49-F238E27FC236}">
                <a16:creationId xmlns:a16="http://schemas.microsoft.com/office/drawing/2014/main" id="{E43C26B2-6D5A-9681-DE31-ECDA2408DB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261" y="1374452"/>
            <a:ext cx="1610935" cy="2134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E916B82D-648E-E490-38F3-148DDBADD7DB}"/>
              </a:ext>
            </a:extLst>
          </p:cNvPr>
          <p:cNvSpPr/>
          <p:nvPr/>
        </p:nvSpPr>
        <p:spPr>
          <a:xfrm>
            <a:off x="511770" y="2068913"/>
            <a:ext cx="1051627" cy="820616"/>
          </a:xfrm>
          <a:prstGeom prst="roundRect">
            <a:avLst/>
          </a:prstGeom>
          <a:solidFill>
            <a:schemeClr val="accent4">
              <a:alpha val="21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Helvetica" pitchFamily="2" charset="0"/>
              </a:rPr>
              <a:t>App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36AE0C93-8BC3-1993-9425-7FB0FE3F5F40}"/>
              </a:ext>
            </a:extLst>
          </p:cNvPr>
          <p:cNvSpPr/>
          <p:nvPr/>
        </p:nvSpPr>
        <p:spPr>
          <a:xfrm>
            <a:off x="10949158" y="2068913"/>
            <a:ext cx="1075909" cy="820616"/>
          </a:xfrm>
          <a:prstGeom prst="roundRect">
            <a:avLst/>
          </a:prstGeom>
          <a:solidFill>
            <a:schemeClr val="accent1">
              <a:alpha val="1752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Helvetica" pitchFamily="2" charset="0"/>
              </a:rPr>
              <a:t>App</a:t>
            </a: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14403D3D-263B-14EE-4A28-5CB56FDD4852}"/>
              </a:ext>
            </a:extLst>
          </p:cNvPr>
          <p:cNvSpPr/>
          <p:nvPr/>
        </p:nvSpPr>
        <p:spPr>
          <a:xfrm>
            <a:off x="3645877" y="1624798"/>
            <a:ext cx="5495089" cy="1264731"/>
          </a:xfrm>
          <a:custGeom>
            <a:avLst/>
            <a:gdLst>
              <a:gd name="connsiteX0" fmla="*/ 23446 w 5405511"/>
              <a:gd name="connsiteY0" fmla="*/ 53181 h 604166"/>
              <a:gd name="connsiteX1" fmla="*/ 4736123 w 5405511"/>
              <a:gd name="connsiteY1" fmla="*/ 41458 h 604166"/>
              <a:gd name="connsiteX2" fmla="*/ 5263662 w 5405511"/>
              <a:gd name="connsiteY2" fmla="*/ 510381 h 604166"/>
              <a:gd name="connsiteX3" fmla="*/ 3681046 w 5405511"/>
              <a:gd name="connsiteY3" fmla="*/ 580720 h 604166"/>
              <a:gd name="connsiteX4" fmla="*/ 0 w 5405511"/>
              <a:gd name="connsiteY4" fmla="*/ 604166 h 604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05511" h="604166">
                <a:moveTo>
                  <a:pt x="23446" y="53181"/>
                </a:moveTo>
                <a:cubicBezTo>
                  <a:pt x="1943100" y="9219"/>
                  <a:pt x="3862754" y="-34742"/>
                  <a:pt x="4736123" y="41458"/>
                </a:cubicBezTo>
                <a:cubicBezTo>
                  <a:pt x="5609492" y="117658"/>
                  <a:pt x="5439508" y="420504"/>
                  <a:pt x="5263662" y="510381"/>
                </a:cubicBezTo>
                <a:cubicBezTo>
                  <a:pt x="5087816" y="600258"/>
                  <a:pt x="4558323" y="565089"/>
                  <a:pt x="3681046" y="580720"/>
                </a:cubicBezTo>
                <a:cubicBezTo>
                  <a:pt x="2803769" y="596351"/>
                  <a:pt x="1401884" y="600258"/>
                  <a:pt x="0" y="604166"/>
                </a:cubicBezTo>
              </a:path>
            </a:pathLst>
          </a:custGeom>
          <a:noFill/>
          <a:ln w="50800">
            <a:solidFill>
              <a:schemeClr val="tx1"/>
            </a:solidFill>
            <a:headEnd w="lg" len="med"/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picture containing icon&#10;&#10;Description automatically generated">
            <a:extLst>
              <a:ext uri="{FF2B5EF4-FFF2-40B4-BE49-F238E27FC236}">
                <a16:creationId xmlns:a16="http://schemas.microsoft.com/office/drawing/2014/main" id="{BAAD9C2F-3F83-1A9E-480F-C119A18477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5723" y="2042223"/>
            <a:ext cx="1728441" cy="172844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17D8A8C-A569-1A03-23F0-73CD6BDB243C}"/>
              </a:ext>
            </a:extLst>
          </p:cNvPr>
          <p:cNvSpPr txBox="1"/>
          <p:nvPr/>
        </p:nvSpPr>
        <p:spPr>
          <a:xfrm>
            <a:off x="4665784" y="1676163"/>
            <a:ext cx="28604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pitchFamily="2" charset="0"/>
              </a:rPr>
              <a:t>(Soft or hard)</a:t>
            </a: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43BE3484-8BAB-A1AC-BAF4-5CBA6EEF9E27}"/>
              </a:ext>
            </a:extLst>
          </p:cNvPr>
          <p:cNvSpPr/>
          <p:nvPr/>
        </p:nvSpPr>
        <p:spPr>
          <a:xfrm>
            <a:off x="2552530" y="3810856"/>
            <a:ext cx="2649416" cy="708797"/>
          </a:xfrm>
          <a:custGeom>
            <a:avLst/>
            <a:gdLst>
              <a:gd name="connsiteX0" fmla="*/ 23446 w 5405511"/>
              <a:gd name="connsiteY0" fmla="*/ 53181 h 604166"/>
              <a:gd name="connsiteX1" fmla="*/ 4736123 w 5405511"/>
              <a:gd name="connsiteY1" fmla="*/ 41458 h 604166"/>
              <a:gd name="connsiteX2" fmla="*/ 5263662 w 5405511"/>
              <a:gd name="connsiteY2" fmla="*/ 510381 h 604166"/>
              <a:gd name="connsiteX3" fmla="*/ 3681046 w 5405511"/>
              <a:gd name="connsiteY3" fmla="*/ 580720 h 604166"/>
              <a:gd name="connsiteX4" fmla="*/ 0 w 5405511"/>
              <a:gd name="connsiteY4" fmla="*/ 604166 h 604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05511" h="604166">
                <a:moveTo>
                  <a:pt x="23446" y="53181"/>
                </a:moveTo>
                <a:cubicBezTo>
                  <a:pt x="1943100" y="9219"/>
                  <a:pt x="3862754" y="-34742"/>
                  <a:pt x="4736123" y="41458"/>
                </a:cubicBezTo>
                <a:cubicBezTo>
                  <a:pt x="5609492" y="117658"/>
                  <a:pt x="5439508" y="420504"/>
                  <a:pt x="5263662" y="510381"/>
                </a:cubicBezTo>
                <a:cubicBezTo>
                  <a:pt x="5087816" y="600258"/>
                  <a:pt x="4558323" y="565089"/>
                  <a:pt x="3681046" y="580720"/>
                </a:cubicBezTo>
                <a:cubicBezTo>
                  <a:pt x="2803769" y="596351"/>
                  <a:pt x="1401884" y="600258"/>
                  <a:pt x="0" y="604166"/>
                </a:cubicBezTo>
              </a:path>
            </a:pathLst>
          </a:custGeom>
          <a:noFill/>
          <a:ln w="50800">
            <a:solidFill>
              <a:schemeClr val="tx1"/>
            </a:solidFill>
            <a:headEnd w="lg" len="med"/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82CFAD5-ABCC-EE5D-26F1-ACAB2331E6F7}"/>
              </a:ext>
            </a:extLst>
          </p:cNvPr>
          <p:cNvSpPr txBox="1"/>
          <p:nvPr/>
        </p:nvSpPr>
        <p:spPr>
          <a:xfrm>
            <a:off x="5201946" y="3743554"/>
            <a:ext cx="19577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C00000"/>
                </a:solidFill>
                <a:latin typeface="Helvetica" pitchFamily="2" charset="0"/>
              </a:rPr>
              <a:t>Circuit breaker</a:t>
            </a:r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8E349D6C-4CA9-FD3A-23B4-FCFF8E2F085C}"/>
              </a:ext>
            </a:extLst>
          </p:cNvPr>
          <p:cNvSpPr/>
          <p:nvPr/>
        </p:nvSpPr>
        <p:spPr>
          <a:xfrm>
            <a:off x="7001438" y="3927917"/>
            <a:ext cx="2649416" cy="414326"/>
          </a:xfrm>
          <a:custGeom>
            <a:avLst/>
            <a:gdLst>
              <a:gd name="connsiteX0" fmla="*/ 23446 w 5405511"/>
              <a:gd name="connsiteY0" fmla="*/ 53181 h 604166"/>
              <a:gd name="connsiteX1" fmla="*/ 4736123 w 5405511"/>
              <a:gd name="connsiteY1" fmla="*/ 41458 h 604166"/>
              <a:gd name="connsiteX2" fmla="*/ 5263662 w 5405511"/>
              <a:gd name="connsiteY2" fmla="*/ 510381 h 604166"/>
              <a:gd name="connsiteX3" fmla="*/ 3681046 w 5405511"/>
              <a:gd name="connsiteY3" fmla="*/ 580720 h 604166"/>
              <a:gd name="connsiteX4" fmla="*/ 0 w 5405511"/>
              <a:gd name="connsiteY4" fmla="*/ 604166 h 604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05511" h="604166">
                <a:moveTo>
                  <a:pt x="23446" y="53181"/>
                </a:moveTo>
                <a:cubicBezTo>
                  <a:pt x="1943100" y="9219"/>
                  <a:pt x="3862754" y="-34742"/>
                  <a:pt x="4736123" y="41458"/>
                </a:cubicBezTo>
                <a:cubicBezTo>
                  <a:pt x="5609492" y="117658"/>
                  <a:pt x="5439508" y="420504"/>
                  <a:pt x="5263662" y="510381"/>
                </a:cubicBezTo>
                <a:cubicBezTo>
                  <a:pt x="5087816" y="600258"/>
                  <a:pt x="4558323" y="565089"/>
                  <a:pt x="3681046" y="580720"/>
                </a:cubicBezTo>
                <a:cubicBezTo>
                  <a:pt x="2803769" y="596351"/>
                  <a:pt x="1401884" y="600258"/>
                  <a:pt x="0" y="604166"/>
                </a:cubicBezTo>
              </a:path>
            </a:pathLst>
          </a:custGeom>
          <a:noFill/>
          <a:ln w="50800">
            <a:solidFill>
              <a:schemeClr val="tx1"/>
            </a:solidFill>
            <a:prstDash val="sysDash"/>
            <a:headEnd w="lg" len="med"/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6DC1621-C5B5-95ED-2234-D253331BA786}"/>
              </a:ext>
            </a:extLst>
          </p:cNvPr>
          <p:cNvSpPr txBox="1"/>
          <p:nvPr/>
        </p:nvSpPr>
        <p:spPr>
          <a:xfrm>
            <a:off x="9650854" y="3749757"/>
            <a:ext cx="19577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pitchFamily="2" charset="0"/>
              </a:rPr>
              <a:t>Connection issue</a:t>
            </a:r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40A77C7B-FF88-5485-95A8-ECC5A5975D9B}"/>
              </a:ext>
            </a:extLst>
          </p:cNvPr>
          <p:cNvSpPr/>
          <p:nvPr/>
        </p:nvSpPr>
        <p:spPr>
          <a:xfrm>
            <a:off x="2595854" y="4711618"/>
            <a:ext cx="2649416" cy="474405"/>
          </a:xfrm>
          <a:custGeom>
            <a:avLst/>
            <a:gdLst>
              <a:gd name="connsiteX0" fmla="*/ 23446 w 5405511"/>
              <a:gd name="connsiteY0" fmla="*/ 53181 h 604166"/>
              <a:gd name="connsiteX1" fmla="*/ 4736123 w 5405511"/>
              <a:gd name="connsiteY1" fmla="*/ 41458 h 604166"/>
              <a:gd name="connsiteX2" fmla="*/ 5263662 w 5405511"/>
              <a:gd name="connsiteY2" fmla="*/ 510381 h 604166"/>
              <a:gd name="connsiteX3" fmla="*/ 3681046 w 5405511"/>
              <a:gd name="connsiteY3" fmla="*/ 580720 h 604166"/>
              <a:gd name="connsiteX4" fmla="*/ 0 w 5405511"/>
              <a:gd name="connsiteY4" fmla="*/ 604166 h 604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05511" h="604166">
                <a:moveTo>
                  <a:pt x="23446" y="53181"/>
                </a:moveTo>
                <a:cubicBezTo>
                  <a:pt x="1943100" y="9219"/>
                  <a:pt x="3862754" y="-34742"/>
                  <a:pt x="4736123" y="41458"/>
                </a:cubicBezTo>
                <a:cubicBezTo>
                  <a:pt x="5609492" y="117658"/>
                  <a:pt x="5439508" y="420504"/>
                  <a:pt x="5263662" y="510381"/>
                </a:cubicBezTo>
                <a:cubicBezTo>
                  <a:pt x="5087816" y="600258"/>
                  <a:pt x="4558323" y="565089"/>
                  <a:pt x="3681046" y="580720"/>
                </a:cubicBezTo>
                <a:cubicBezTo>
                  <a:pt x="2803769" y="596351"/>
                  <a:pt x="1401884" y="600258"/>
                  <a:pt x="0" y="604166"/>
                </a:cubicBezTo>
              </a:path>
            </a:pathLst>
          </a:custGeom>
          <a:noFill/>
          <a:ln w="50800">
            <a:solidFill>
              <a:schemeClr val="tx1"/>
            </a:solidFill>
            <a:prstDash val="sysDash"/>
            <a:headEnd w="lg" len="med"/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4C74916-B636-0C45-3751-B4C2C063312E}"/>
              </a:ext>
            </a:extLst>
          </p:cNvPr>
          <p:cNvSpPr txBox="1"/>
          <p:nvPr/>
        </p:nvSpPr>
        <p:spPr>
          <a:xfrm>
            <a:off x="6549115" y="4788144"/>
            <a:ext cx="1957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Timeout</a:t>
            </a:r>
          </a:p>
        </p:txBody>
      </p:sp>
      <p:pic>
        <p:nvPicPr>
          <p:cNvPr id="23" name="Picture 22" descr="Shape&#10;&#10;Description automatically generated with low confidence">
            <a:extLst>
              <a:ext uri="{FF2B5EF4-FFF2-40B4-BE49-F238E27FC236}">
                <a16:creationId xmlns:a16="http://schemas.microsoft.com/office/drawing/2014/main" id="{A6D2C708-C738-FF45-B330-0353BE1AAC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6248" y="4588997"/>
            <a:ext cx="605506" cy="1145229"/>
          </a:xfrm>
          <a:prstGeom prst="rect">
            <a:avLst/>
          </a:prstGeom>
        </p:spPr>
      </p:pic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6ACAE5A-D301-3950-B2CB-0561DA5C97C8}"/>
              </a:ext>
            </a:extLst>
          </p:cNvPr>
          <p:cNvCxnSpPr>
            <a:cxnSpLocks/>
          </p:cNvCxnSpPr>
          <p:nvPr/>
        </p:nvCxnSpPr>
        <p:spPr>
          <a:xfrm flipH="1">
            <a:off x="7001438" y="4788144"/>
            <a:ext cx="1099210" cy="0"/>
          </a:xfrm>
          <a:prstGeom prst="straightConnector1">
            <a:avLst/>
          </a:prstGeom>
          <a:ln w="508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259CC4FD-39A1-2B1D-ED3E-E3BA0F2284BF}"/>
              </a:ext>
            </a:extLst>
          </p:cNvPr>
          <p:cNvSpPr txBox="1"/>
          <p:nvPr/>
        </p:nvSpPr>
        <p:spPr>
          <a:xfrm>
            <a:off x="2898361" y="4745132"/>
            <a:ext cx="1957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Timeout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6529159-5802-340F-D2FE-1CF509B57814}"/>
              </a:ext>
            </a:extLst>
          </p:cNvPr>
          <p:cNvSpPr txBox="1"/>
          <p:nvPr/>
        </p:nvSpPr>
        <p:spPr>
          <a:xfrm>
            <a:off x="6623925" y="5456279"/>
            <a:ext cx="1957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Timeout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AE9BB243-C1D9-7348-7965-B3FBE9EE668C}"/>
              </a:ext>
            </a:extLst>
          </p:cNvPr>
          <p:cNvCxnSpPr>
            <a:cxnSpLocks/>
          </p:cNvCxnSpPr>
          <p:nvPr/>
        </p:nvCxnSpPr>
        <p:spPr>
          <a:xfrm flipH="1">
            <a:off x="6166340" y="5448944"/>
            <a:ext cx="2018298" cy="2867"/>
          </a:xfrm>
          <a:prstGeom prst="straightConnector1">
            <a:avLst/>
          </a:prstGeom>
          <a:ln w="508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Freeform 29">
            <a:extLst>
              <a:ext uri="{FF2B5EF4-FFF2-40B4-BE49-F238E27FC236}">
                <a16:creationId xmlns:a16="http://schemas.microsoft.com/office/drawing/2014/main" id="{B4BC0EE9-9F66-ED62-11AE-9D747EC9921D}"/>
              </a:ext>
            </a:extLst>
          </p:cNvPr>
          <p:cNvSpPr/>
          <p:nvPr/>
        </p:nvSpPr>
        <p:spPr>
          <a:xfrm>
            <a:off x="5076094" y="4783019"/>
            <a:ext cx="1957754" cy="400137"/>
          </a:xfrm>
          <a:custGeom>
            <a:avLst/>
            <a:gdLst>
              <a:gd name="connsiteX0" fmla="*/ 1957754 w 1957754"/>
              <a:gd name="connsiteY0" fmla="*/ 0 h 500508"/>
              <a:gd name="connsiteX1" fmla="*/ 1090246 w 1957754"/>
              <a:gd name="connsiteY1" fmla="*/ 140677 h 500508"/>
              <a:gd name="connsiteX2" fmla="*/ 316523 w 1957754"/>
              <a:gd name="connsiteY2" fmla="*/ 468923 h 500508"/>
              <a:gd name="connsiteX3" fmla="*/ 0 w 1957754"/>
              <a:gd name="connsiteY3" fmla="*/ 468923 h 500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57754" h="500508">
                <a:moveTo>
                  <a:pt x="1957754" y="0"/>
                </a:moveTo>
                <a:cubicBezTo>
                  <a:pt x="1660769" y="31261"/>
                  <a:pt x="1363784" y="62523"/>
                  <a:pt x="1090246" y="140677"/>
                </a:cubicBezTo>
                <a:cubicBezTo>
                  <a:pt x="816708" y="218831"/>
                  <a:pt x="498231" y="414215"/>
                  <a:pt x="316523" y="468923"/>
                </a:cubicBezTo>
                <a:cubicBezTo>
                  <a:pt x="134815" y="523631"/>
                  <a:pt x="67407" y="496277"/>
                  <a:pt x="0" y="468923"/>
                </a:cubicBezTo>
              </a:path>
            </a:pathLst>
          </a:custGeom>
          <a:noFill/>
          <a:ln w="508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CB532AF-AC45-EEEB-EFC7-BB468D8F27AD}"/>
              </a:ext>
            </a:extLst>
          </p:cNvPr>
          <p:cNvSpPr txBox="1"/>
          <p:nvPr/>
        </p:nvSpPr>
        <p:spPr>
          <a:xfrm rot="16200000">
            <a:off x="5494855" y="5503393"/>
            <a:ext cx="7857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trip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619E4EE8-C705-5464-9AFF-8BC9A6C0A045}"/>
              </a:ext>
            </a:extLst>
          </p:cNvPr>
          <p:cNvCxnSpPr>
            <a:cxnSpLocks/>
          </p:cNvCxnSpPr>
          <p:nvPr/>
        </p:nvCxnSpPr>
        <p:spPr>
          <a:xfrm flipH="1">
            <a:off x="6118578" y="4709195"/>
            <a:ext cx="5214" cy="179972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Freeform 33">
            <a:extLst>
              <a:ext uri="{FF2B5EF4-FFF2-40B4-BE49-F238E27FC236}">
                <a16:creationId xmlns:a16="http://schemas.microsoft.com/office/drawing/2014/main" id="{1F3966F3-08BA-D737-AE8C-B24CC84E0621}"/>
              </a:ext>
            </a:extLst>
          </p:cNvPr>
          <p:cNvSpPr/>
          <p:nvPr/>
        </p:nvSpPr>
        <p:spPr>
          <a:xfrm>
            <a:off x="6166340" y="5580608"/>
            <a:ext cx="461930" cy="409888"/>
          </a:xfrm>
          <a:custGeom>
            <a:avLst/>
            <a:gdLst>
              <a:gd name="connsiteX0" fmla="*/ 0 w 461930"/>
              <a:gd name="connsiteY0" fmla="*/ 12597 h 504967"/>
              <a:gd name="connsiteX1" fmla="*/ 246185 w 461930"/>
              <a:gd name="connsiteY1" fmla="*/ 36044 h 504967"/>
              <a:gd name="connsiteX2" fmla="*/ 457200 w 461930"/>
              <a:gd name="connsiteY2" fmla="*/ 317397 h 504967"/>
              <a:gd name="connsiteX3" fmla="*/ 35169 w 461930"/>
              <a:gd name="connsiteY3" fmla="*/ 504967 h 50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1930" h="504967">
                <a:moveTo>
                  <a:pt x="0" y="12597"/>
                </a:moveTo>
                <a:cubicBezTo>
                  <a:pt x="84992" y="-1080"/>
                  <a:pt x="169985" y="-14756"/>
                  <a:pt x="246185" y="36044"/>
                </a:cubicBezTo>
                <a:cubicBezTo>
                  <a:pt x="322385" y="86844"/>
                  <a:pt x="492369" y="239243"/>
                  <a:pt x="457200" y="317397"/>
                </a:cubicBezTo>
                <a:cubicBezTo>
                  <a:pt x="422031" y="395551"/>
                  <a:pt x="228600" y="450259"/>
                  <a:pt x="35169" y="504967"/>
                </a:cubicBezTo>
              </a:path>
            </a:pathLst>
          </a:custGeom>
          <a:noFill/>
          <a:ln w="50800">
            <a:solidFill>
              <a:schemeClr val="tx1"/>
            </a:solidFill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>
            <a:extLst>
              <a:ext uri="{FF2B5EF4-FFF2-40B4-BE49-F238E27FC236}">
                <a16:creationId xmlns:a16="http://schemas.microsoft.com/office/drawing/2014/main" id="{3FB6DEC9-AA28-7BAD-2D90-633CB8AC8043}"/>
              </a:ext>
            </a:extLst>
          </p:cNvPr>
          <p:cNvSpPr/>
          <p:nvPr/>
        </p:nvSpPr>
        <p:spPr>
          <a:xfrm>
            <a:off x="2651682" y="5502887"/>
            <a:ext cx="2649416" cy="474405"/>
          </a:xfrm>
          <a:custGeom>
            <a:avLst/>
            <a:gdLst>
              <a:gd name="connsiteX0" fmla="*/ 23446 w 5405511"/>
              <a:gd name="connsiteY0" fmla="*/ 53181 h 604166"/>
              <a:gd name="connsiteX1" fmla="*/ 4736123 w 5405511"/>
              <a:gd name="connsiteY1" fmla="*/ 41458 h 604166"/>
              <a:gd name="connsiteX2" fmla="*/ 5263662 w 5405511"/>
              <a:gd name="connsiteY2" fmla="*/ 510381 h 604166"/>
              <a:gd name="connsiteX3" fmla="*/ 3681046 w 5405511"/>
              <a:gd name="connsiteY3" fmla="*/ 580720 h 604166"/>
              <a:gd name="connsiteX4" fmla="*/ 0 w 5405511"/>
              <a:gd name="connsiteY4" fmla="*/ 604166 h 604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05511" h="604166">
                <a:moveTo>
                  <a:pt x="23446" y="53181"/>
                </a:moveTo>
                <a:cubicBezTo>
                  <a:pt x="1943100" y="9219"/>
                  <a:pt x="3862754" y="-34742"/>
                  <a:pt x="4736123" y="41458"/>
                </a:cubicBezTo>
                <a:cubicBezTo>
                  <a:pt x="5609492" y="117658"/>
                  <a:pt x="5439508" y="420504"/>
                  <a:pt x="5263662" y="510381"/>
                </a:cubicBezTo>
                <a:cubicBezTo>
                  <a:pt x="5087816" y="600258"/>
                  <a:pt x="4558323" y="565089"/>
                  <a:pt x="3681046" y="580720"/>
                </a:cubicBezTo>
                <a:cubicBezTo>
                  <a:pt x="2803769" y="596351"/>
                  <a:pt x="1401884" y="600258"/>
                  <a:pt x="0" y="604166"/>
                </a:cubicBezTo>
              </a:path>
            </a:pathLst>
          </a:custGeom>
          <a:noFill/>
          <a:ln w="50800">
            <a:solidFill>
              <a:schemeClr val="tx1"/>
            </a:solidFill>
            <a:prstDash val="sysDash"/>
            <a:headEnd w="lg" len="med"/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17095D9-E819-E566-8795-7E85815A613A}"/>
              </a:ext>
            </a:extLst>
          </p:cNvPr>
          <p:cNvSpPr txBox="1"/>
          <p:nvPr/>
        </p:nvSpPr>
        <p:spPr>
          <a:xfrm>
            <a:off x="2965769" y="5515627"/>
            <a:ext cx="1957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Timeout</a:t>
            </a:r>
          </a:p>
        </p:txBody>
      </p:sp>
      <p:sp>
        <p:nvSpPr>
          <p:cNvPr id="39" name="Freeform 38">
            <a:extLst>
              <a:ext uri="{FF2B5EF4-FFF2-40B4-BE49-F238E27FC236}">
                <a16:creationId xmlns:a16="http://schemas.microsoft.com/office/drawing/2014/main" id="{2058DF85-A023-3378-2978-C49C98477463}"/>
              </a:ext>
            </a:extLst>
          </p:cNvPr>
          <p:cNvSpPr/>
          <p:nvPr/>
        </p:nvSpPr>
        <p:spPr>
          <a:xfrm>
            <a:off x="2667623" y="6257255"/>
            <a:ext cx="2649416" cy="474405"/>
          </a:xfrm>
          <a:custGeom>
            <a:avLst/>
            <a:gdLst>
              <a:gd name="connsiteX0" fmla="*/ 23446 w 5405511"/>
              <a:gd name="connsiteY0" fmla="*/ 53181 h 604166"/>
              <a:gd name="connsiteX1" fmla="*/ 4736123 w 5405511"/>
              <a:gd name="connsiteY1" fmla="*/ 41458 h 604166"/>
              <a:gd name="connsiteX2" fmla="*/ 5263662 w 5405511"/>
              <a:gd name="connsiteY2" fmla="*/ 510381 h 604166"/>
              <a:gd name="connsiteX3" fmla="*/ 3681046 w 5405511"/>
              <a:gd name="connsiteY3" fmla="*/ 580720 h 604166"/>
              <a:gd name="connsiteX4" fmla="*/ 0 w 5405511"/>
              <a:gd name="connsiteY4" fmla="*/ 604166 h 604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05511" h="604166">
                <a:moveTo>
                  <a:pt x="23446" y="53181"/>
                </a:moveTo>
                <a:cubicBezTo>
                  <a:pt x="1943100" y="9219"/>
                  <a:pt x="3862754" y="-34742"/>
                  <a:pt x="4736123" y="41458"/>
                </a:cubicBezTo>
                <a:cubicBezTo>
                  <a:pt x="5609492" y="117658"/>
                  <a:pt x="5439508" y="420504"/>
                  <a:pt x="5263662" y="510381"/>
                </a:cubicBezTo>
                <a:cubicBezTo>
                  <a:pt x="5087816" y="600258"/>
                  <a:pt x="4558323" y="565089"/>
                  <a:pt x="3681046" y="580720"/>
                </a:cubicBezTo>
                <a:cubicBezTo>
                  <a:pt x="2803769" y="596351"/>
                  <a:pt x="1401884" y="600258"/>
                  <a:pt x="0" y="604166"/>
                </a:cubicBezTo>
              </a:path>
            </a:pathLst>
          </a:custGeom>
          <a:noFill/>
          <a:ln w="50800">
            <a:solidFill>
              <a:schemeClr val="tx1"/>
            </a:solidFill>
            <a:prstDash val="solid"/>
            <a:headEnd w="lg" len="med"/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42F2046-568F-C840-8119-9B70FD7BB7B2}"/>
              </a:ext>
            </a:extLst>
          </p:cNvPr>
          <p:cNvSpPr txBox="1"/>
          <p:nvPr/>
        </p:nvSpPr>
        <p:spPr>
          <a:xfrm>
            <a:off x="2607435" y="6269995"/>
            <a:ext cx="26262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Fail immediately</a:t>
            </a:r>
          </a:p>
        </p:txBody>
      </p:sp>
    </p:spTree>
    <p:extLst>
      <p:ext uri="{BB962C8B-B14F-4D97-AF65-F5344CB8AC3E}">
        <p14:creationId xmlns:p14="http://schemas.microsoft.com/office/powerpoint/2010/main" val="3618359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7" grpId="0" animBg="1"/>
      <p:bldP spid="18" grpId="0"/>
      <p:bldP spid="19" grpId="0" animBg="1"/>
      <p:bldP spid="20" grpId="0"/>
      <p:bldP spid="27" grpId="0"/>
      <p:bldP spid="28" grpId="0"/>
      <p:bldP spid="30" grpId="0" animBg="1"/>
      <p:bldP spid="31" grpId="0"/>
      <p:bldP spid="34" grpId="0" animBg="1"/>
      <p:bldP spid="37" grpId="0" animBg="1"/>
      <p:bldP spid="38" grpId="0"/>
      <p:bldP spid="39" grpId="0" animBg="1"/>
      <p:bldP spid="4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4D46A-A138-29ED-05DB-638F0934D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Microservices aren’t always good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93327A-5D5C-CDCB-038D-282B09E6E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Just a technology. Look at problems first</a:t>
            </a:r>
          </a:p>
          <a:p>
            <a:r>
              <a:rPr lang="en-US" dirty="0"/>
              <a:t>Observability</a:t>
            </a:r>
          </a:p>
          <a:p>
            <a:r>
              <a:rPr lang="en-US" dirty="0"/>
              <a:t>Deployment automation</a:t>
            </a:r>
          </a:p>
          <a:p>
            <a:r>
              <a:rPr lang="en-US" dirty="0"/>
              <a:t>Integration: refactoring service boundaries is hard</a:t>
            </a:r>
          </a:p>
          <a:p>
            <a:r>
              <a:rPr lang="en-US" dirty="0"/>
              <a:t>How significant are dev coordination overheads?</a:t>
            </a:r>
          </a:p>
          <a:p>
            <a:r>
              <a:rPr lang="en-US" dirty="0">
                <a:solidFill>
                  <a:srgbClr val="C00000"/>
                </a:solidFill>
              </a:rPr>
              <a:t>Complexity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718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6915E-3452-5B14-9849-43E258FF2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Partition-Aggregate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F7CD61-F890-95BF-A8D5-E02932AD42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Processing interactive search queries</a:t>
            </a:r>
          </a:p>
        </p:txBody>
      </p:sp>
    </p:spTree>
    <p:extLst>
      <p:ext uri="{BB962C8B-B14F-4D97-AF65-F5344CB8AC3E}">
        <p14:creationId xmlns:p14="http://schemas.microsoft.com/office/powerpoint/2010/main" val="24159655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87726-CE4D-96F4-295C-C2C1C49B9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search: some numbers (circa 2003)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EF7C50-6C79-71BB-87EF-973A1E0AF3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10s of terabytes of web corpus data</a:t>
            </a:r>
          </a:p>
          <a:p>
            <a:pPr lvl="1"/>
            <a:r>
              <a:rPr lang="en-US" dirty="0"/>
              <a:t>Read 100s of megabytes per query</a:t>
            </a:r>
          </a:p>
          <a:p>
            <a:endParaRPr lang="en-US" dirty="0"/>
          </a:p>
          <a:p>
            <a:r>
              <a:rPr lang="en-US" dirty="0"/>
              <a:t>10s of billions of CPU instructions per query</a:t>
            </a:r>
          </a:p>
          <a:p>
            <a:endParaRPr lang="en-US" dirty="0"/>
          </a:p>
          <a:p>
            <a:r>
              <a:rPr lang="en-US" dirty="0"/>
              <a:t>Data accessed depends on the query; hard to predict</a:t>
            </a:r>
          </a:p>
          <a:p>
            <a:endParaRPr lang="en-US" dirty="0"/>
          </a:p>
          <a:p>
            <a:r>
              <a:rPr lang="en-US" dirty="0">
                <a:solidFill>
                  <a:srgbClr val="C00000"/>
                </a:solidFill>
              </a:rPr>
              <a:t>Cannot process on a single machine within acceptable time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661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D56E140D-FBF5-1ACC-D5E0-56CD1FD9EDA8}"/>
              </a:ext>
            </a:extLst>
          </p:cNvPr>
          <p:cNvSpPr/>
          <p:nvPr/>
        </p:nvSpPr>
        <p:spPr>
          <a:xfrm>
            <a:off x="2090923" y="4295165"/>
            <a:ext cx="7146471" cy="2465062"/>
          </a:xfrm>
          <a:prstGeom prst="roundRect">
            <a:avLst/>
          </a:prstGeom>
          <a:solidFill>
            <a:schemeClr val="accent2">
              <a:alpha val="16288"/>
            </a:schemeClr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Helvetica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EA553A-31AA-5014-5043-0B5D197F4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Review: Compute &amp; Memory Org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6270EB-DFB5-5501-F69C-23C51493DD61}"/>
              </a:ext>
            </a:extLst>
          </p:cNvPr>
          <p:cNvSpPr/>
          <p:nvPr/>
        </p:nvSpPr>
        <p:spPr>
          <a:xfrm>
            <a:off x="2634343" y="2344876"/>
            <a:ext cx="5954486" cy="522514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Helvetica" pitchFamily="2" charset="0"/>
              </a:rPr>
              <a:t>Instruction pipeline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8D75038-8B0D-3860-33D2-BB5DC67948FE}"/>
              </a:ext>
            </a:extLst>
          </p:cNvPr>
          <p:cNvSpPr/>
          <p:nvPr/>
        </p:nvSpPr>
        <p:spPr>
          <a:xfrm>
            <a:off x="2662424" y="4409796"/>
            <a:ext cx="1959428" cy="536347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Helvetica" pitchFamily="2" charset="0"/>
              </a:rPr>
              <a:t>L1 I-cache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B1745C-92F5-C39D-C0B0-07258AF9F582}"/>
              </a:ext>
            </a:extLst>
          </p:cNvPr>
          <p:cNvSpPr/>
          <p:nvPr/>
        </p:nvSpPr>
        <p:spPr>
          <a:xfrm>
            <a:off x="7178340" y="4424805"/>
            <a:ext cx="1438570" cy="522514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Helvetica" pitchFamily="2" charset="0"/>
              </a:rPr>
              <a:t>I-TLB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92CBBF-4370-10D9-C880-1229474198AA}"/>
              </a:ext>
            </a:extLst>
          </p:cNvPr>
          <p:cNvSpPr/>
          <p:nvPr/>
        </p:nvSpPr>
        <p:spPr>
          <a:xfrm>
            <a:off x="2662425" y="5084767"/>
            <a:ext cx="5954486" cy="384757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Helvetica" pitchFamily="2" charset="0"/>
              </a:rPr>
              <a:t>L2 cache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A3D61DD-2E11-6E09-F8BC-A8F814C1351A}"/>
              </a:ext>
            </a:extLst>
          </p:cNvPr>
          <p:cNvSpPr/>
          <p:nvPr/>
        </p:nvSpPr>
        <p:spPr>
          <a:xfrm>
            <a:off x="2634343" y="3002327"/>
            <a:ext cx="5954486" cy="522514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Helvetica" pitchFamily="2" charset="0"/>
              </a:rPr>
              <a:t>Instruction pipeline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D56BE7F-7A2B-CE25-013A-5DA6C4C73F93}"/>
              </a:ext>
            </a:extLst>
          </p:cNvPr>
          <p:cNvSpPr/>
          <p:nvPr/>
        </p:nvSpPr>
        <p:spPr>
          <a:xfrm>
            <a:off x="2634343" y="1669843"/>
            <a:ext cx="5954486" cy="522514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Helvetica" pitchFamily="2" charset="0"/>
              </a:rPr>
              <a:t>Instruction pipeline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5D90043-B0A4-E3F4-80AF-ED27B387EED2}"/>
              </a:ext>
            </a:extLst>
          </p:cNvPr>
          <p:cNvSpPr/>
          <p:nvPr/>
        </p:nvSpPr>
        <p:spPr>
          <a:xfrm>
            <a:off x="2662424" y="6126975"/>
            <a:ext cx="5954486" cy="536346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Helvetica" pitchFamily="2" charset="0"/>
              </a:rPr>
              <a:t>Main memory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8CA80C3-96F0-A541-653E-A04A571CBB19}"/>
              </a:ext>
            </a:extLst>
          </p:cNvPr>
          <p:cNvSpPr/>
          <p:nvPr/>
        </p:nvSpPr>
        <p:spPr>
          <a:xfrm>
            <a:off x="2662424" y="5607281"/>
            <a:ext cx="5954486" cy="384757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Helvetica" pitchFamily="2" charset="0"/>
              </a:rPr>
              <a:t>L3 cache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73ACFE4-A578-BD8B-23AC-A176DBA2DD8A}"/>
              </a:ext>
            </a:extLst>
          </p:cNvPr>
          <p:cNvSpPr/>
          <p:nvPr/>
        </p:nvSpPr>
        <p:spPr>
          <a:xfrm>
            <a:off x="4920382" y="4425981"/>
            <a:ext cx="1959428" cy="536347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Helvetica" pitchFamily="2" charset="0"/>
              </a:rPr>
              <a:t>L1 D-cache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C5FDB696-917F-6CC7-F89E-733ACBB58F7E}"/>
              </a:ext>
            </a:extLst>
          </p:cNvPr>
          <p:cNvSpPr/>
          <p:nvPr/>
        </p:nvSpPr>
        <p:spPr>
          <a:xfrm>
            <a:off x="2139042" y="1486643"/>
            <a:ext cx="7070271" cy="2190724"/>
          </a:xfrm>
          <a:prstGeom prst="roundRect">
            <a:avLst/>
          </a:prstGeom>
          <a:solidFill>
            <a:schemeClr val="accent6">
              <a:alpha val="16288"/>
            </a:schemeClr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Helvetica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903B917-6E23-89EF-810D-BD1115E09463}"/>
              </a:ext>
            </a:extLst>
          </p:cNvPr>
          <p:cNvSpPr/>
          <p:nvPr/>
        </p:nvSpPr>
        <p:spPr>
          <a:xfrm>
            <a:off x="7271657" y="1669843"/>
            <a:ext cx="348343" cy="522514"/>
          </a:xfrm>
          <a:prstGeom prst="rect">
            <a:avLst/>
          </a:prstGeom>
          <a:solidFill>
            <a:schemeClr val="bg1">
              <a:lumMod val="50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Helvetica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2C01ED8-D8C8-BDF6-EC16-3D0E30552BC9}"/>
              </a:ext>
            </a:extLst>
          </p:cNvPr>
          <p:cNvSpPr/>
          <p:nvPr/>
        </p:nvSpPr>
        <p:spPr>
          <a:xfrm>
            <a:off x="7260770" y="2332884"/>
            <a:ext cx="348343" cy="522514"/>
          </a:xfrm>
          <a:prstGeom prst="rect">
            <a:avLst/>
          </a:prstGeom>
          <a:solidFill>
            <a:schemeClr val="bg1">
              <a:lumMod val="50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Helvetica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0956293-7895-D1C4-6264-2140D17C4C86}"/>
              </a:ext>
            </a:extLst>
          </p:cNvPr>
          <p:cNvSpPr/>
          <p:nvPr/>
        </p:nvSpPr>
        <p:spPr>
          <a:xfrm>
            <a:off x="7266212" y="2984085"/>
            <a:ext cx="348343" cy="522514"/>
          </a:xfrm>
          <a:prstGeom prst="rect">
            <a:avLst/>
          </a:prstGeom>
          <a:solidFill>
            <a:schemeClr val="bg1">
              <a:lumMod val="50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Helvetica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ECD95DE-8241-DFF9-4F8C-1A09F1173772}"/>
              </a:ext>
            </a:extLst>
          </p:cNvPr>
          <p:cNvSpPr txBox="1"/>
          <p:nvPr/>
        </p:nvSpPr>
        <p:spPr>
          <a:xfrm>
            <a:off x="8912674" y="1365858"/>
            <a:ext cx="31949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pitchFamily="2" charset="0"/>
              </a:rPr>
              <a:t>Compute</a:t>
            </a:r>
          </a:p>
          <a:p>
            <a:pPr algn="ctr"/>
            <a:r>
              <a:rPr lang="en-US" sz="2400" dirty="0">
                <a:latin typeface="Helvetica" pitchFamily="2" charset="0"/>
              </a:rPr>
              <a:t>(single threaded core)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8709BA2-2A49-0E02-3F3A-96093D1533AF}"/>
              </a:ext>
            </a:extLst>
          </p:cNvPr>
          <p:cNvSpPr txBox="1"/>
          <p:nvPr/>
        </p:nvSpPr>
        <p:spPr>
          <a:xfrm>
            <a:off x="9556786" y="5066031"/>
            <a:ext cx="15348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pitchFamily="2" charset="0"/>
              </a:rPr>
              <a:t>Memory</a:t>
            </a:r>
          </a:p>
          <a:p>
            <a:pPr algn="ctr"/>
            <a:r>
              <a:rPr lang="en-US" sz="2400" dirty="0">
                <a:latin typeface="Helvetica" pitchFamily="2" charset="0"/>
              </a:rPr>
              <a:t>hierarchy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3FF8BF0-ECA8-65F8-D928-90928D7E890A}"/>
              </a:ext>
            </a:extLst>
          </p:cNvPr>
          <p:cNvCxnSpPr>
            <a:cxnSpLocks/>
          </p:cNvCxnSpPr>
          <p:nvPr/>
        </p:nvCxnSpPr>
        <p:spPr>
          <a:xfrm>
            <a:off x="1530310" y="4566019"/>
            <a:ext cx="0" cy="2107119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D5664DA2-4A03-556B-609B-AB8C3E28DB89}"/>
              </a:ext>
            </a:extLst>
          </p:cNvPr>
          <p:cNvSpPr txBox="1"/>
          <p:nvPr/>
        </p:nvSpPr>
        <p:spPr>
          <a:xfrm rot="16200000">
            <a:off x="-309445" y="5226921"/>
            <a:ext cx="2856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pitchFamily="2" charset="0"/>
              </a:rPr>
              <a:t>Slower but larger</a:t>
            </a:r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F5B17681-76A1-45AB-F693-50652DB1651B}"/>
              </a:ext>
            </a:extLst>
          </p:cNvPr>
          <p:cNvSpPr/>
          <p:nvPr/>
        </p:nvSpPr>
        <p:spPr>
          <a:xfrm>
            <a:off x="1079346" y="2722009"/>
            <a:ext cx="1503997" cy="1844009"/>
          </a:xfrm>
          <a:custGeom>
            <a:avLst/>
            <a:gdLst>
              <a:gd name="connsiteX0" fmla="*/ 1469660 w 1469660"/>
              <a:gd name="connsiteY0" fmla="*/ 1306286 h 1306286"/>
              <a:gd name="connsiteX1" fmla="*/ 272231 w 1469660"/>
              <a:gd name="connsiteY1" fmla="*/ 968829 h 1306286"/>
              <a:gd name="connsiteX2" fmla="*/ 87174 w 1469660"/>
              <a:gd name="connsiteY2" fmla="*/ 174171 h 1306286"/>
              <a:gd name="connsiteX3" fmla="*/ 1404346 w 1469660"/>
              <a:gd name="connsiteY3" fmla="*/ 0 h 1306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69660" h="1306286">
                <a:moveTo>
                  <a:pt x="1469660" y="1306286"/>
                </a:moveTo>
                <a:cubicBezTo>
                  <a:pt x="986152" y="1231900"/>
                  <a:pt x="502645" y="1157515"/>
                  <a:pt x="272231" y="968829"/>
                </a:cubicBezTo>
                <a:cubicBezTo>
                  <a:pt x="41817" y="780143"/>
                  <a:pt x="-101512" y="335642"/>
                  <a:pt x="87174" y="174171"/>
                </a:cubicBezTo>
                <a:cubicBezTo>
                  <a:pt x="275860" y="12700"/>
                  <a:pt x="840103" y="6350"/>
                  <a:pt x="1404346" y="0"/>
                </a:cubicBezTo>
              </a:path>
            </a:pathLst>
          </a:custGeom>
          <a:noFill/>
          <a:ln w="50800">
            <a:solidFill>
              <a:schemeClr val="tx1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27F14F4-CF9F-65A9-1ABF-E38B5CB994BE}"/>
              </a:ext>
            </a:extLst>
          </p:cNvPr>
          <p:cNvSpPr txBox="1"/>
          <p:nvPr/>
        </p:nvSpPr>
        <p:spPr>
          <a:xfrm>
            <a:off x="593182" y="1814229"/>
            <a:ext cx="14696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pitchFamily="2" charset="0"/>
              </a:rPr>
              <a:t>Fetch</a:t>
            </a:r>
          </a:p>
          <a:p>
            <a:pPr algn="ctr"/>
            <a:r>
              <a:rPr lang="en-US" sz="2400" dirty="0">
                <a:latin typeface="Helvetica" pitchFamily="2" charset="0"/>
              </a:rPr>
              <a:t>(on hit)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106D7F2-FA50-6F87-C866-92F28BD1371D}"/>
              </a:ext>
            </a:extLst>
          </p:cNvPr>
          <p:cNvSpPr txBox="1"/>
          <p:nvPr/>
        </p:nvSpPr>
        <p:spPr>
          <a:xfrm>
            <a:off x="8997039" y="3303925"/>
            <a:ext cx="31949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pitchFamily="2" charset="0"/>
              </a:rPr>
              <a:t>Branch predictors</a:t>
            </a:r>
          </a:p>
          <a:p>
            <a:pPr algn="ctr"/>
            <a:r>
              <a:rPr lang="en-US" sz="2400" dirty="0">
                <a:latin typeface="Helvetica" pitchFamily="2" charset="0"/>
              </a:rPr>
              <a:t>(out of order + speculative)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805E645C-5F45-1BB0-F685-1DE7C2320AF6}"/>
              </a:ext>
            </a:extLst>
          </p:cNvPr>
          <p:cNvCxnSpPr>
            <a:cxnSpLocks/>
          </p:cNvCxnSpPr>
          <p:nvPr/>
        </p:nvCxnSpPr>
        <p:spPr>
          <a:xfrm flipH="1" flipV="1">
            <a:off x="7757967" y="1962014"/>
            <a:ext cx="1636404" cy="1283328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7353AD50-7BAB-98BE-3C2E-592E5C7337A6}"/>
              </a:ext>
            </a:extLst>
          </p:cNvPr>
          <p:cNvCxnSpPr>
            <a:cxnSpLocks/>
          </p:cNvCxnSpPr>
          <p:nvPr/>
        </p:nvCxnSpPr>
        <p:spPr>
          <a:xfrm flipH="1" flipV="1">
            <a:off x="7763409" y="2563658"/>
            <a:ext cx="1522104" cy="961183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275F29AB-CAD4-37D4-0118-0802B4CD6DF9}"/>
              </a:ext>
            </a:extLst>
          </p:cNvPr>
          <p:cNvCxnSpPr>
            <a:cxnSpLocks/>
          </p:cNvCxnSpPr>
          <p:nvPr/>
        </p:nvCxnSpPr>
        <p:spPr>
          <a:xfrm flipH="1" flipV="1">
            <a:off x="7725309" y="3174105"/>
            <a:ext cx="1621971" cy="631897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E0E0F7FA-F09D-7CAB-F2C6-038C3F320FEF}"/>
              </a:ext>
            </a:extLst>
          </p:cNvPr>
          <p:cNvCxnSpPr>
            <a:cxnSpLocks/>
          </p:cNvCxnSpPr>
          <p:nvPr/>
        </p:nvCxnSpPr>
        <p:spPr>
          <a:xfrm>
            <a:off x="8874992" y="2515615"/>
            <a:ext cx="976580" cy="28423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15B66182-2230-9342-2DBA-C90614A678E6}"/>
              </a:ext>
            </a:extLst>
          </p:cNvPr>
          <p:cNvSpPr txBox="1"/>
          <p:nvPr/>
        </p:nvSpPr>
        <p:spPr>
          <a:xfrm>
            <a:off x="9514115" y="2283090"/>
            <a:ext cx="1584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pitchFamily="2" charset="0"/>
              </a:rPr>
              <a:t>Retire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6F2A58C-CA0D-6183-D398-FAEF7A7A5756}"/>
              </a:ext>
            </a:extLst>
          </p:cNvPr>
          <p:cNvSpPr/>
          <p:nvPr/>
        </p:nvSpPr>
        <p:spPr>
          <a:xfrm>
            <a:off x="4868633" y="3742199"/>
            <a:ext cx="1534887" cy="476183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Helvetica" pitchFamily="2" charset="0"/>
              </a:rPr>
              <a:t>Registers</a:t>
            </a:r>
            <a:endParaRPr lang="en-US" sz="3200" dirty="0">
              <a:solidFill>
                <a:schemeClr val="tx1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1789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/>
      <p:bldP spid="22" grpId="0"/>
      <p:bldP spid="25" grpId="0"/>
      <p:bldP spid="27" grpId="0" animBg="1"/>
      <p:bldP spid="28" grpId="0"/>
      <p:bldP spid="29" grpId="0"/>
      <p:bldP spid="41" grpId="0"/>
      <p:bldP spid="4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A553A-31AA-5014-5043-0B5D197F4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Measurements from one (index) server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EF5897-D6A5-D4D0-3525-755391171F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736771" cy="4851916"/>
          </a:xfrm>
        </p:spPr>
        <p:txBody>
          <a:bodyPr>
            <a:normAutofit fontScale="92500"/>
          </a:bodyPr>
          <a:lstStyle/>
          <a:p>
            <a:r>
              <a:rPr lang="en-US" dirty="0"/>
              <a:t>Not too fast single-threaded</a:t>
            </a:r>
          </a:p>
          <a:p>
            <a:pPr lvl="1"/>
            <a:r>
              <a:rPr lang="en-US" dirty="0"/>
              <a:t>Data dependencies</a:t>
            </a:r>
          </a:p>
          <a:p>
            <a:pPr lvl="1"/>
            <a:r>
              <a:rPr lang="en-US" dirty="0"/>
              <a:t>Branches often </a:t>
            </a:r>
            <a:r>
              <a:rPr lang="en-US" dirty="0" err="1"/>
              <a:t>mispredicted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Small instruction memory footprint</a:t>
            </a:r>
          </a:p>
          <a:p>
            <a:endParaRPr lang="en-US" dirty="0"/>
          </a:p>
          <a:p>
            <a:r>
              <a:rPr lang="en-US" dirty="0"/>
              <a:t>Data locality within a block, but not across blocks</a:t>
            </a:r>
          </a:p>
          <a:p>
            <a:endParaRPr lang="en-US" dirty="0"/>
          </a:p>
          <a:p>
            <a:r>
              <a:rPr lang="en-US" dirty="0">
                <a:solidFill>
                  <a:srgbClr val="C00000"/>
                </a:solidFill>
              </a:rPr>
              <a:t>Can’t drive high single threaded performance</a:t>
            </a:r>
          </a:p>
        </p:txBody>
      </p:sp>
      <p:pic>
        <p:nvPicPr>
          <p:cNvPr id="4" name="Content Placeholder 4" descr="Table&#10;&#10;Description automatically generated">
            <a:extLst>
              <a:ext uri="{FF2B5EF4-FFF2-40B4-BE49-F238E27FC236}">
                <a16:creationId xmlns:a16="http://schemas.microsoft.com/office/drawing/2014/main" id="{14547EC4-8825-1734-AACD-4C17C69835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3859" y="1825625"/>
            <a:ext cx="5230396" cy="435133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C6CAB6B-40CA-21B0-F03C-B1DFA9C5D8F2}"/>
              </a:ext>
            </a:extLst>
          </p:cNvPr>
          <p:cNvSpPr txBox="1"/>
          <p:nvPr/>
        </p:nvSpPr>
        <p:spPr>
          <a:xfrm>
            <a:off x="7511143" y="6308209"/>
            <a:ext cx="4464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" pitchFamily="2" charset="0"/>
              </a:rPr>
              <a:t>Web search for a planet, MICRO’03.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94B8BE4D-A731-F18D-D70E-AC4B8E6EFEEF}"/>
              </a:ext>
            </a:extLst>
          </p:cNvPr>
          <p:cNvSpPr/>
          <p:nvPr/>
        </p:nvSpPr>
        <p:spPr>
          <a:xfrm>
            <a:off x="3352800" y="4996543"/>
            <a:ext cx="3091542" cy="544286"/>
          </a:xfrm>
          <a:prstGeom prst="roundRect">
            <a:avLst/>
          </a:prstGeom>
          <a:solidFill>
            <a:srgbClr val="C00000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Helvetica" pitchFamily="2" charset="0"/>
              </a:rPr>
              <a:t>Use parallelism</a:t>
            </a:r>
          </a:p>
        </p:txBody>
      </p:sp>
    </p:spTree>
    <p:extLst>
      <p:ext uri="{BB962C8B-B14F-4D97-AF65-F5344CB8AC3E}">
        <p14:creationId xmlns:p14="http://schemas.microsoft.com/office/powerpoint/2010/main" val="214816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D6A9E-9B64-937F-93D7-EA1C44025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use parallelism?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7489A08-BEB0-9024-4D92-8BEBC7C5CA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4191000" cy="4351338"/>
          </a:xfrm>
        </p:spPr>
        <p:txBody>
          <a:bodyPr/>
          <a:lstStyle/>
          <a:p>
            <a:r>
              <a:rPr lang="en-US" dirty="0"/>
              <a:t>Few fast cores with high-speed interconnect </a:t>
            </a:r>
          </a:p>
          <a:p>
            <a:r>
              <a:rPr lang="en-US" dirty="0"/>
              <a:t>Or more slow cores?</a:t>
            </a:r>
          </a:p>
          <a:p>
            <a:endParaRPr lang="en-US" dirty="0"/>
          </a:p>
          <a:p>
            <a:r>
              <a:rPr lang="en-US" dirty="0"/>
              <a:t>Cost per query processed?</a:t>
            </a:r>
          </a:p>
          <a:p>
            <a:r>
              <a:rPr lang="en-US" dirty="0"/>
              <a:t>Power efficiency?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4AF4AE1-C7BC-5AAD-E7BC-73D8F6F2A505}"/>
              </a:ext>
            </a:extLst>
          </p:cNvPr>
          <p:cNvGrpSpPr/>
          <p:nvPr/>
        </p:nvGrpSpPr>
        <p:grpSpPr>
          <a:xfrm>
            <a:off x="8240486" y="500062"/>
            <a:ext cx="1817914" cy="1325563"/>
            <a:chOff x="8186057" y="1027906"/>
            <a:chExt cx="1817914" cy="1325563"/>
          </a:xfrm>
        </p:grpSpPr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93E7D58A-8AA9-66D4-4140-32D6EE7CB25F}"/>
                </a:ext>
              </a:extLst>
            </p:cNvPr>
            <p:cNvSpPr/>
            <p:nvPr/>
          </p:nvSpPr>
          <p:spPr>
            <a:xfrm>
              <a:off x="8186057" y="1027906"/>
              <a:ext cx="1817914" cy="1325563"/>
            </a:xfrm>
            <a:prstGeom prst="roundRect">
              <a:avLst/>
            </a:prstGeom>
            <a:solidFill>
              <a:schemeClr val="accent6">
                <a:alpha val="16288"/>
              </a:schemeClr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tx1"/>
                </a:solidFill>
                <a:latin typeface="Helvetica" pitchFamily="2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A613315-E5E8-A977-2158-74B875F68C00}"/>
                </a:ext>
              </a:extLst>
            </p:cNvPr>
            <p:cNvSpPr txBox="1"/>
            <p:nvPr/>
          </p:nvSpPr>
          <p:spPr>
            <a:xfrm>
              <a:off x="8284029" y="1459855"/>
              <a:ext cx="16328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Helvetica" pitchFamily="2" charset="0"/>
                </a:rPr>
                <a:t>Fast core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B98B1B0-0799-5502-A58B-E6C8DADB8858}"/>
              </a:ext>
            </a:extLst>
          </p:cNvPr>
          <p:cNvGrpSpPr/>
          <p:nvPr/>
        </p:nvGrpSpPr>
        <p:grpSpPr>
          <a:xfrm>
            <a:off x="10178143" y="500061"/>
            <a:ext cx="1817914" cy="1325563"/>
            <a:chOff x="8186057" y="1027906"/>
            <a:chExt cx="1817914" cy="1325563"/>
          </a:xfrm>
        </p:grpSpPr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9ADA778C-E0A0-6722-879F-E6A90E2D330E}"/>
                </a:ext>
              </a:extLst>
            </p:cNvPr>
            <p:cNvSpPr/>
            <p:nvPr/>
          </p:nvSpPr>
          <p:spPr>
            <a:xfrm>
              <a:off x="8186057" y="1027906"/>
              <a:ext cx="1817914" cy="1325563"/>
            </a:xfrm>
            <a:prstGeom prst="roundRect">
              <a:avLst/>
            </a:prstGeom>
            <a:solidFill>
              <a:schemeClr val="accent6">
                <a:alpha val="16288"/>
              </a:schemeClr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tx1"/>
                </a:solidFill>
                <a:latin typeface="Helvetica" pitchFamily="2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978A36A-38C0-378E-C22B-E419B8B7065B}"/>
                </a:ext>
              </a:extLst>
            </p:cNvPr>
            <p:cNvSpPr txBox="1"/>
            <p:nvPr/>
          </p:nvSpPr>
          <p:spPr>
            <a:xfrm>
              <a:off x="8284029" y="1459855"/>
              <a:ext cx="16328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Helvetica" pitchFamily="2" charset="0"/>
                </a:rPr>
                <a:t>Fast core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E393536-3E1E-BD8D-7B09-D08AEA1A9A3F}"/>
              </a:ext>
            </a:extLst>
          </p:cNvPr>
          <p:cNvGrpSpPr/>
          <p:nvPr/>
        </p:nvGrpSpPr>
        <p:grpSpPr>
          <a:xfrm>
            <a:off x="8240486" y="1960561"/>
            <a:ext cx="1817914" cy="1325563"/>
            <a:chOff x="8186057" y="1027906"/>
            <a:chExt cx="1817914" cy="1325563"/>
          </a:xfrm>
        </p:grpSpPr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B99F7100-4D08-1C9B-AFE5-A693A2B1DD00}"/>
                </a:ext>
              </a:extLst>
            </p:cNvPr>
            <p:cNvSpPr/>
            <p:nvPr/>
          </p:nvSpPr>
          <p:spPr>
            <a:xfrm>
              <a:off x="8186057" y="1027906"/>
              <a:ext cx="1817914" cy="1325563"/>
            </a:xfrm>
            <a:prstGeom prst="roundRect">
              <a:avLst/>
            </a:prstGeom>
            <a:solidFill>
              <a:schemeClr val="accent6">
                <a:alpha val="16288"/>
              </a:schemeClr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tx1"/>
                </a:solidFill>
                <a:latin typeface="Helvetica" pitchFamily="2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6519C1F-83C9-890F-365F-22F6E51E47DA}"/>
                </a:ext>
              </a:extLst>
            </p:cNvPr>
            <p:cNvSpPr txBox="1"/>
            <p:nvPr/>
          </p:nvSpPr>
          <p:spPr>
            <a:xfrm>
              <a:off x="8284029" y="1459855"/>
              <a:ext cx="16328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Helvetica" pitchFamily="2" charset="0"/>
                </a:rPr>
                <a:t>Fast core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3D1DB84-67B5-1263-15F6-15EAACC85942}"/>
              </a:ext>
            </a:extLst>
          </p:cNvPr>
          <p:cNvGrpSpPr/>
          <p:nvPr/>
        </p:nvGrpSpPr>
        <p:grpSpPr>
          <a:xfrm>
            <a:off x="10178143" y="1960559"/>
            <a:ext cx="1817914" cy="1325563"/>
            <a:chOff x="8186057" y="1027906"/>
            <a:chExt cx="1817914" cy="1325563"/>
          </a:xfrm>
        </p:grpSpPr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AA465608-5A2B-65A7-C5A6-D41985683801}"/>
                </a:ext>
              </a:extLst>
            </p:cNvPr>
            <p:cNvSpPr/>
            <p:nvPr/>
          </p:nvSpPr>
          <p:spPr>
            <a:xfrm>
              <a:off x="8186057" y="1027906"/>
              <a:ext cx="1817914" cy="1325563"/>
            </a:xfrm>
            <a:prstGeom prst="roundRect">
              <a:avLst/>
            </a:prstGeom>
            <a:solidFill>
              <a:schemeClr val="accent6">
                <a:alpha val="16288"/>
              </a:schemeClr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tx1"/>
                </a:solidFill>
                <a:latin typeface="Helvetica" pitchFamily="2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354EF46-1056-3FED-BD57-EA049C989C36}"/>
                </a:ext>
              </a:extLst>
            </p:cNvPr>
            <p:cNvSpPr txBox="1"/>
            <p:nvPr/>
          </p:nvSpPr>
          <p:spPr>
            <a:xfrm>
              <a:off x="8284029" y="1459855"/>
              <a:ext cx="16328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Helvetica" pitchFamily="2" charset="0"/>
                </a:rPr>
                <a:t>Fast core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9801AA9-55D5-0756-2837-1D13F791F89F}"/>
              </a:ext>
            </a:extLst>
          </p:cNvPr>
          <p:cNvGrpSpPr/>
          <p:nvPr/>
        </p:nvGrpSpPr>
        <p:grpSpPr>
          <a:xfrm>
            <a:off x="8077198" y="4773021"/>
            <a:ext cx="1271083" cy="897178"/>
            <a:chOff x="8186058" y="1225459"/>
            <a:chExt cx="1768925" cy="897178"/>
          </a:xfrm>
        </p:grpSpPr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5CCBE170-89CA-867C-E762-369FF8A6F5A9}"/>
                </a:ext>
              </a:extLst>
            </p:cNvPr>
            <p:cNvSpPr/>
            <p:nvPr/>
          </p:nvSpPr>
          <p:spPr>
            <a:xfrm>
              <a:off x="8186058" y="1225459"/>
              <a:ext cx="1768925" cy="897178"/>
            </a:xfrm>
            <a:prstGeom prst="roundRect">
              <a:avLst/>
            </a:prstGeom>
            <a:solidFill>
              <a:schemeClr val="accent2">
                <a:alpha val="16288"/>
              </a:schemeClr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tx1"/>
                </a:solidFill>
                <a:latin typeface="Helvetica" pitchFamily="2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3D6DCE4-6D31-A4EE-024B-5FF342BD749A}"/>
                </a:ext>
              </a:extLst>
            </p:cNvPr>
            <p:cNvSpPr txBox="1"/>
            <p:nvPr/>
          </p:nvSpPr>
          <p:spPr>
            <a:xfrm>
              <a:off x="8186058" y="1238043"/>
              <a:ext cx="171994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Helvetica" pitchFamily="2" charset="0"/>
                </a:rPr>
                <a:t>Slow core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8BDCEDA-10DC-C633-37E5-D44FE9461D92}"/>
              </a:ext>
            </a:extLst>
          </p:cNvPr>
          <p:cNvGrpSpPr/>
          <p:nvPr/>
        </p:nvGrpSpPr>
        <p:grpSpPr>
          <a:xfrm>
            <a:off x="9368427" y="4763400"/>
            <a:ext cx="1271083" cy="897178"/>
            <a:chOff x="8186058" y="1225459"/>
            <a:chExt cx="1768925" cy="897178"/>
          </a:xfrm>
        </p:grpSpPr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EEEE8DB4-7477-8ECD-280C-689AD5BB4712}"/>
                </a:ext>
              </a:extLst>
            </p:cNvPr>
            <p:cNvSpPr/>
            <p:nvPr/>
          </p:nvSpPr>
          <p:spPr>
            <a:xfrm>
              <a:off x="8186058" y="1225459"/>
              <a:ext cx="1768925" cy="897178"/>
            </a:xfrm>
            <a:prstGeom prst="roundRect">
              <a:avLst/>
            </a:prstGeom>
            <a:solidFill>
              <a:schemeClr val="accent2">
                <a:alpha val="16288"/>
              </a:schemeClr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tx1"/>
                </a:solidFill>
                <a:latin typeface="Helvetica" pitchFamily="2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53F0411-B4EE-D37D-1C8B-EBD9E02DF8B8}"/>
                </a:ext>
              </a:extLst>
            </p:cNvPr>
            <p:cNvSpPr txBox="1"/>
            <p:nvPr/>
          </p:nvSpPr>
          <p:spPr>
            <a:xfrm>
              <a:off x="8186058" y="1238043"/>
              <a:ext cx="171994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Helvetica" pitchFamily="2" charset="0"/>
                </a:rPr>
                <a:t>Slow core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8112FD0-128F-22E5-9A86-5686CF120F9D}"/>
              </a:ext>
            </a:extLst>
          </p:cNvPr>
          <p:cNvGrpSpPr/>
          <p:nvPr/>
        </p:nvGrpSpPr>
        <p:grpSpPr>
          <a:xfrm>
            <a:off x="10681432" y="4752514"/>
            <a:ext cx="1271083" cy="897178"/>
            <a:chOff x="8186058" y="1225459"/>
            <a:chExt cx="1768925" cy="897178"/>
          </a:xfrm>
        </p:grpSpPr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D97F558B-D6EC-8787-2BA8-7A1469B0F0F5}"/>
                </a:ext>
              </a:extLst>
            </p:cNvPr>
            <p:cNvSpPr/>
            <p:nvPr/>
          </p:nvSpPr>
          <p:spPr>
            <a:xfrm>
              <a:off x="8186058" y="1225459"/>
              <a:ext cx="1768925" cy="897178"/>
            </a:xfrm>
            <a:prstGeom prst="roundRect">
              <a:avLst/>
            </a:prstGeom>
            <a:solidFill>
              <a:schemeClr val="accent2">
                <a:alpha val="16288"/>
              </a:schemeClr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tx1"/>
                </a:solidFill>
                <a:latin typeface="Helvetica" pitchFamily="2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47FFEC3-3834-29A7-F601-71BC422C9771}"/>
                </a:ext>
              </a:extLst>
            </p:cNvPr>
            <p:cNvSpPr txBox="1"/>
            <p:nvPr/>
          </p:nvSpPr>
          <p:spPr>
            <a:xfrm>
              <a:off x="8186058" y="1238043"/>
              <a:ext cx="171994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Helvetica" pitchFamily="2" charset="0"/>
                </a:rPr>
                <a:t>Slow core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6BE5F4E-C1CF-50FE-0E83-0B437E727046}"/>
              </a:ext>
            </a:extLst>
          </p:cNvPr>
          <p:cNvGrpSpPr/>
          <p:nvPr/>
        </p:nvGrpSpPr>
        <p:grpSpPr>
          <a:xfrm>
            <a:off x="8077198" y="5706891"/>
            <a:ext cx="1271083" cy="897178"/>
            <a:chOff x="8186058" y="1225459"/>
            <a:chExt cx="1768925" cy="897178"/>
          </a:xfrm>
        </p:grpSpPr>
        <p:sp>
          <p:nvSpPr>
            <p:cNvPr id="30" name="Rounded Rectangle 29">
              <a:extLst>
                <a:ext uri="{FF2B5EF4-FFF2-40B4-BE49-F238E27FC236}">
                  <a16:creationId xmlns:a16="http://schemas.microsoft.com/office/drawing/2014/main" id="{668568AD-3995-F4DC-375B-B8C50D9A5852}"/>
                </a:ext>
              </a:extLst>
            </p:cNvPr>
            <p:cNvSpPr/>
            <p:nvPr/>
          </p:nvSpPr>
          <p:spPr>
            <a:xfrm>
              <a:off x="8186058" y="1225459"/>
              <a:ext cx="1768925" cy="897178"/>
            </a:xfrm>
            <a:prstGeom prst="roundRect">
              <a:avLst/>
            </a:prstGeom>
            <a:solidFill>
              <a:schemeClr val="accent2">
                <a:alpha val="16288"/>
              </a:schemeClr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tx1"/>
                </a:solidFill>
                <a:latin typeface="Helvetica" pitchFamily="2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170F686-D4E1-4C27-E574-419F324A467E}"/>
                </a:ext>
              </a:extLst>
            </p:cNvPr>
            <p:cNvSpPr txBox="1"/>
            <p:nvPr/>
          </p:nvSpPr>
          <p:spPr>
            <a:xfrm>
              <a:off x="8186058" y="1238043"/>
              <a:ext cx="171994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Helvetica" pitchFamily="2" charset="0"/>
                </a:rPr>
                <a:t>Slow core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79EA915-AC06-5A40-3CF9-EE40F2D7214C}"/>
              </a:ext>
            </a:extLst>
          </p:cNvPr>
          <p:cNvGrpSpPr/>
          <p:nvPr/>
        </p:nvGrpSpPr>
        <p:grpSpPr>
          <a:xfrm>
            <a:off x="9368427" y="5697270"/>
            <a:ext cx="1271083" cy="897178"/>
            <a:chOff x="8186058" y="1225459"/>
            <a:chExt cx="1768925" cy="897178"/>
          </a:xfrm>
        </p:grpSpPr>
        <p:sp>
          <p:nvSpPr>
            <p:cNvPr id="33" name="Rounded Rectangle 32">
              <a:extLst>
                <a:ext uri="{FF2B5EF4-FFF2-40B4-BE49-F238E27FC236}">
                  <a16:creationId xmlns:a16="http://schemas.microsoft.com/office/drawing/2014/main" id="{967597E5-9E63-7837-C478-C36EC163236E}"/>
                </a:ext>
              </a:extLst>
            </p:cNvPr>
            <p:cNvSpPr/>
            <p:nvPr/>
          </p:nvSpPr>
          <p:spPr>
            <a:xfrm>
              <a:off x="8186058" y="1225459"/>
              <a:ext cx="1768925" cy="897178"/>
            </a:xfrm>
            <a:prstGeom prst="roundRect">
              <a:avLst/>
            </a:prstGeom>
            <a:solidFill>
              <a:schemeClr val="accent2">
                <a:alpha val="16288"/>
              </a:schemeClr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tx1"/>
                </a:solidFill>
                <a:latin typeface="Helvetica" pitchFamily="2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D005A83-B0DE-7AF3-159F-EFC7F6D53D2B}"/>
                </a:ext>
              </a:extLst>
            </p:cNvPr>
            <p:cNvSpPr txBox="1"/>
            <p:nvPr/>
          </p:nvSpPr>
          <p:spPr>
            <a:xfrm>
              <a:off x="8186058" y="1238043"/>
              <a:ext cx="171994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Helvetica" pitchFamily="2" charset="0"/>
                </a:rPr>
                <a:t>Slow core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5590B87E-51E5-991A-16C8-A17B82D3CAF4}"/>
              </a:ext>
            </a:extLst>
          </p:cNvPr>
          <p:cNvGrpSpPr/>
          <p:nvPr/>
        </p:nvGrpSpPr>
        <p:grpSpPr>
          <a:xfrm>
            <a:off x="10681432" y="5686384"/>
            <a:ext cx="1271083" cy="897178"/>
            <a:chOff x="8186058" y="1225459"/>
            <a:chExt cx="1768925" cy="897178"/>
          </a:xfrm>
        </p:grpSpPr>
        <p:sp>
          <p:nvSpPr>
            <p:cNvPr id="36" name="Rounded Rectangle 35">
              <a:extLst>
                <a:ext uri="{FF2B5EF4-FFF2-40B4-BE49-F238E27FC236}">
                  <a16:creationId xmlns:a16="http://schemas.microsoft.com/office/drawing/2014/main" id="{29ACBED4-FB52-2D4F-1EC3-3CB33FAD33FB}"/>
                </a:ext>
              </a:extLst>
            </p:cNvPr>
            <p:cNvSpPr/>
            <p:nvPr/>
          </p:nvSpPr>
          <p:spPr>
            <a:xfrm>
              <a:off x="8186058" y="1225459"/>
              <a:ext cx="1768925" cy="897178"/>
            </a:xfrm>
            <a:prstGeom prst="roundRect">
              <a:avLst/>
            </a:prstGeom>
            <a:solidFill>
              <a:schemeClr val="accent2">
                <a:alpha val="16288"/>
              </a:schemeClr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tx1"/>
                </a:solidFill>
                <a:latin typeface="Helvetica" pitchFamily="2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7E08C88-AE90-1B9F-450F-D03A7D63CC5A}"/>
                </a:ext>
              </a:extLst>
            </p:cNvPr>
            <p:cNvSpPr txBox="1"/>
            <p:nvPr/>
          </p:nvSpPr>
          <p:spPr>
            <a:xfrm>
              <a:off x="8186058" y="1238043"/>
              <a:ext cx="171994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Helvetica" pitchFamily="2" charset="0"/>
                </a:rPr>
                <a:t>Slow core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E8479F87-0CEE-2514-066D-C79B1360BD5E}"/>
              </a:ext>
            </a:extLst>
          </p:cNvPr>
          <p:cNvGrpSpPr/>
          <p:nvPr/>
        </p:nvGrpSpPr>
        <p:grpSpPr>
          <a:xfrm>
            <a:off x="8042000" y="3813224"/>
            <a:ext cx="1271083" cy="897178"/>
            <a:chOff x="8186058" y="1225459"/>
            <a:chExt cx="1768925" cy="897178"/>
          </a:xfrm>
        </p:grpSpPr>
        <p:sp>
          <p:nvSpPr>
            <p:cNvPr id="48" name="Rounded Rectangle 47">
              <a:extLst>
                <a:ext uri="{FF2B5EF4-FFF2-40B4-BE49-F238E27FC236}">
                  <a16:creationId xmlns:a16="http://schemas.microsoft.com/office/drawing/2014/main" id="{E5B14C1D-54C1-0630-3C2C-9EA77795C330}"/>
                </a:ext>
              </a:extLst>
            </p:cNvPr>
            <p:cNvSpPr/>
            <p:nvPr/>
          </p:nvSpPr>
          <p:spPr>
            <a:xfrm>
              <a:off x="8186058" y="1225459"/>
              <a:ext cx="1768925" cy="897178"/>
            </a:xfrm>
            <a:prstGeom prst="roundRect">
              <a:avLst/>
            </a:prstGeom>
            <a:solidFill>
              <a:schemeClr val="accent2">
                <a:alpha val="16288"/>
              </a:schemeClr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tx1"/>
                </a:solidFill>
                <a:latin typeface="Helvetica" pitchFamily="2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4576ABDA-FEE7-D978-9D55-12A71A782AEC}"/>
                </a:ext>
              </a:extLst>
            </p:cNvPr>
            <p:cNvSpPr txBox="1"/>
            <p:nvPr/>
          </p:nvSpPr>
          <p:spPr>
            <a:xfrm>
              <a:off x="8186058" y="1238043"/>
              <a:ext cx="171994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Helvetica" pitchFamily="2" charset="0"/>
                </a:rPr>
                <a:t>Slow core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E745C1D0-16EE-0CAE-BB25-68CF55A922C1}"/>
              </a:ext>
            </a:extLst>
          </p:cNvPr>
          <p:cNvGrpSpPr/>
          <p:nvPr/>
        </p:nvGrpSpPr>
        <p:grpSpPr>
          <a:xfrm>
            <a:off x="9333229" y="3803603"/>
            <a:ext cx="1271083" cy="897178"/>
            <a:chOff x="8186058" y="1225459"/>
            <a:chExt cx="1768925" cy="897178"/>
          </a:xfrm>
        </p:grpSpPr>
        <p:sp>
          <p:nvSpPr>
            <p:cNvPr id="51" name="Rounded Rectangle 50">
              <a:extLst>
                <a:ext uri="{FF2B5EF4-FFF2-40B4-BE49-F238E27FC236}">
                  <a16:creationId xmlns:a16="http://schemas.microsoft.com/office/drawing/2014/main" id="{3C7DF2F5-47AA-BA94-BB80-C60E177DCB71}"/>
                </a:ext>
              </a:extLst>
            </p:cNvPr>
            <p:cNvSpPr/>
            <p:nvPr/>
          </p:nvSpPr>
          <p:spPr>
            <a:xfrm>
              <a:off x="8186058" y="1225459"/>
              <a:ext cx="1768925" cy="897178"/>
            </a:xfrm>
            <a:prstGeom prst="roundRect">
              <a:avLst/>
            </a:prstGeom>
            <a:solidFill>
              <a:schemeClr val="accent2">
                <a:alpha val="16288"/>
              </a:schemeClr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tx1"/>
                </a:solidFill>
                <a:latin typeface="Helvetica" pitchFamily="2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7DCBFCCF-4EB6-58CC-A470-23B5F4CB97EC}"/>
                </a:ext>
              </a:extLst>
            </p:cNvPr>
            <p:cNvSpPr txBox="1"/>
            <p:nvPr/>
          </p:nvSpPr>
          <p:spPr>
            <a:xfrm>
              <a:off x="8186058" y="1238043"/>
              <a:ext cx="171994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Helvetica" pitchFamily="2" charset="0"/>
                </a:rPr>
                <a:t>Slow core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A9E8201C-E092-96E0-498C-591CCF9C6FB0}"/>
              </a:ext>
            </a:extLst>
          </p:cNvPr>
          <p:cNvGrpSpPr/>
          <p:nvPr/>
        </p:nvGrpSpPr>
        <p:grpSpPr>
          <a:xfrm>
            <a:off x="10646234" y="3792717"/>
            <a:ext cx="1271083" cy="897178"/>
            <a:chOff x="8186058" y="1225459"/>
            <a:chExt cx="1768925" cy="897178"/>
          </a:xfrm>
        </p:grpSpPr>
        <p:sp>
          <p:nvSpPr>
            <p:cNvPr id="54" name="Rounded Rectangle 53">
              <a:extLst>
                <a:ext uri="{FF2B5EF4-FFF2-40B4-BE49-F238E27FC236}">
                  <a16:creationId xmlns:a16="http://schemas.microsoft.com/office/drawing/2014/main" id="{3F5D2B2E-E3A7-B284-00B6-F22836D22EB4}"/>
                </a:ext>
              </a:extLst>
            </p:cNvPr>
            <p:cNvSpPr/>
            <p:nvPr/>
          </p:nvSpPr>
          <p:spPr>
            <a:xfrm>
              <a:off x="8186058" y="1225459"/>
              <a:ext cx="1768925" cy="897178"/>
            </a:xfrm>
            <a:prstGeom prst="roundRect">
              <a:avLst/>
            </a:prstGeom>
            <a:solidFill>
              <a:schemeClr val="accent2">
                <a:alpha val="16288"/>
              </a:schemeClr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tx1"/>
                </a:solidFill>
                <a:latin typeface="Helvetica" pitchFamily="2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92034728-9CF8-3D45-B5BE-190A60B013E7}"/>
                </a:ext>
              </a:extLst>
            </p:cNvPr>
            <p:cNvSpPr txBox="1"/>
            <p:nvPr/>
          </p:nvSpPr>
          <p:spPr>
            <a:xfrm>
              <a:off x="8186058" y="1238043"/>
              <a:ext cx="171994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Helvetica" pitchFamily="2" charset="0"/>
                </a:rPr>
                <a:t>Slow core</a:t>
              </a:r>
            </a:p>
          </p:txBody>
        </p:sp>
      </p:grp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A9F59E2D-BDEC-9263-A6E9-019A2AE74691}"/>
              </a:ext>
            </a:extLst>
          </p:cNvPr>
          <p:cNvCxnSpPr>
            <a:cxnSpLocks/>
          </p:cNvCxnSpPr>
          <p:nvPr/>
        </p:nvCxnSpPr>
        <p:spPr>
          <a:xfrm>
            <a:off x="9688283" y="1526479"/>
            <a:ext cx="957951" cy="781292"/>
          </a:xfrm>
          <a:prstGeom prst="straightConnector1">
            <a:avLst/>
          </a:prstGeom>
          <a:ln w="5080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0DF4CD5F-E4D2-0BAC-8790-E87CF314AB7C}"/>
              </a:ext>
            </a:extLst>
          </p:cNvPr>
          <p:cNvCxnSpPr>
            <a:cxnSpLocks/>
          </p:cNvCxnSpPr>
          <p:nvPr/>
        </p:nvCxnSpPr>
        <p:spPr>
          <a:xfrm flipV="1">
            <a:off x="9671954" y="1546656"/>
            <a:ext cx="897160" cy="761115"/>
          </a:xfrm>
          <a:prstGeom prst="straightConnector1">
            <a:avLst/>
          </a:prstGeom>
          <a:ln w="5080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Picture 63" descr="A picture containing text, computer, electronics, lined&#10;&#10;Description automatically generated">
            <a:extLst>
              <a:ext uri="{FF2B5EF4-FFF2-40B4-BE49-F238E27FC236}">
                <a16:creationId xmlns:a16="http://schemas.microsoft.com/office/drawing/2014/main" id="{6CBCED31-CCC9-A70D-AF2B-310F878122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4163976" y="2354348"/>
            <a:ext cx="4486279" cy="2850305"/>
          </a:xfrm>
          <a:prstGeom prst="rect">
            <a:avLst/>
          </a:prstGeom>
        </p:spPr>
      </p:pic>
      <p:sp>
        <p:nvSpPr>
          <p:cNvPr id="67" name="Rounded Rectangle 66">
            <a:extLst>
              <a:ext uri="{FF2B5EF4-FFF2-40B4-BE49-F238E27FC236}">
                <a16:creationId xmlns:a16="http://schemas.microsoft.com/office/drawing/2014/main" id="{C2755CC6-8B5A-829D-CAC7-D5F4921F234B}"/>
              </a:ext>
            </a:extLst>
          </p:cNvPr>
          <p:cNvSpPr/>
          <p:nvPr/>
        </p:nvSpPr>
        <p:spPr>
          <a:xfrm>
            <a:off x="8042000" y="365125"/>
            <a:ext cx="4073800" cy="3063875"/>
          </a:xfrm>
          <a:prstGeom prst="roundRect">
            <a:avLst/>
          </a:prstGeom>
          <a:noFill/>
          <a:ln w="50800">
            <a:solidFill>
              <a:schemeClr val="accent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Helvetica" pitchFamily="2" charset="0"/>
            </a:endParaRP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5F3675DB-F43B-B6AD-8F7A-AD6FA68C1B80}"/>
              </a:ext>
            </a:extLst>
          </p:cNvPr>
          <p:cNvCxnSpPr>
            <a:stCxn id="67" idx="1"/>
          </p:cNvCxnSpPr>
          <p:nvPr/>
        </p:nvCxnSpPr>
        <p:spPr>
          <a:xfrm flipH="1">
            <a:off x="7532914" y="1897063"/>
            <a:ext cx="509086" cy="110419"/>
          </a:xfrm>
          <a:prstGeom prst="line">
            <a:avLst/>
          </a:prstGeom>
          <a:ln w="508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ounded Rectangle 69">
            <a:extLst>
              <a:ext uri="{FF2B5EF4-FFF2-40B4-BE49-F238E27FC236}">
                <a16:creationId xmlns:a16="http://schemas.microsoft.com/office/drawing/2014/main" id="{FB672FEE-9DC2-8A2F-B3C4-87F1A34644B8}"/>
              </a:ext>
            </a:extLst>
          </p:cNvPr>
          <p:cNvSpPr/>
          <p:nvPr/>
        </p:nvSpPr>
        <p:spPr>
          <a:xfrm>
            <a:off x="7902230" y="3672298"/>
            <a:ext cx="2779202" cy="1100723"/>
          </a:xfrm>
          <a:prstGeom prst="roundRect">
            <a:avLst/>
          </a:prstGeom>
          <a:noFill/>
          <a:ln w="50800">
            <a:solidFill>
              <a:schemeClr val="accent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Helvetica" pitchFamily="2" charset="0"/>
            </a:endParaRP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AAC9FDEA-11F7-FFC3-8972-BB00790368D0}"/>
              </a:ext>
            </a:extLst>
          </p:cNvPr>
          <p:cNvCxnSpPr>
            <a:cxnSpLocks/>
          </p:cNvCxnSpPr>
          <p:nvPr/>
        </p:nvCxnSpPr>
        <p:spPr>
          <a:xfrm flipH="1">
            <a:off x="7501879" y="4056503"/>
            <a:ext cx="372311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547EFAF0-9541-D1CB-594E-4873FBB3FAA4}"/>
              </a:ext>
            </a:extLst>
          </p:cNvPr>
          <p:cNvCxnSpPr>
            <a:cxnSpLocks/>
          </p:cNvCxnSpPr>
          <p:nvPr/>
        </p:nvCxnSpPr>
        <p:spPr>
          <a:xfrm flipH="1" flipV="1">
            <a:off x="7529919" y="4785605"/>
            <a:ext cx="372311" cy="254481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ounded Rectangle 74">
            <a:extLst>
              <a:ext uri="{FF2B5EF4-FFF2-40B4-BE49-F238E27FC236}">
                <a16:creationId xmlns:a16="http://schemas.microsoft.com/office/drawing/2014/main" id="{E571E624-2040-47C7-60C0-615950CFC9C8}"/>
              </a:ext>
            </a:extLst>
          </p:cNvPr>
          <p:cNvSpPr/>
          <p:nvPr/>
        </p:nvSpPr>
        <p:spPr>
          <a:xfrm>
            <a:off x="7902230" y="4672990"/>
            <a:ext cx="2779202" cy="1100723"/>
          </a:xfrm>
          <a:prstGeom prst="roundRect">
            <a:avLst/>
          </a:prstGeom>
          <a:noFill/>
          <a:ln w="50800">
            <a:solidFill>
              <a:schemeClr val="accent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Helvetica" pitchFamily="2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5B6536A4-0D21-D217-BC5E-5BFFD3B001A6}"/>
              </a:ext>
            </a:extLst>
          </p:cNvPr>
          <p:cNvSpPr txBox="1"/>
          <p:nvPr/>
        </p:nvSpPr>
        <p:spPr>
          <a:xfrm>
            <a:off x="5274131" y="6176963"/>
            <a:ext cx="21414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pitchFamily="2" charset="0"/>
              </a:rPr>
              <a:t>Server rack</a:t>
            </a:r>
          </a:p>
        </p:txBody>
      </p:sp>
      <p:pic>
        <p:nvPicPr>
          <p:cNvPr id="77" name="Picture 76" descr="A picture containing text&#10;&#10;Description automatically generated">
            <a:extLst>
              <a:ext uri="{FF2B5EF4-FFF2-40B4-BE49-F238E27FC236}">
                <a16:creationId xmlns:a16="http://schemas.microsoft.com/office/drawing/2014/main" id="{8C9564BB-1962-63E8-CE5F-6022A45392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0719" y="1267961"/>
            <a:ext cx="838750" cy="1075320"/>
          </a:xfrm>
          <a:prstGeom prst="rect">
            <a:avLst/>
          </a:prstGeom>
        </p:spPr>
      </p:pic>
      <p:sp>
        <p:nvSpPr>
          <p:cNvPr id="78" name="TextBox 77">
            <a:extLst>
              <a:ext uri="{FF2B5EF4-FFF2-40B4-BE49-F238E27FC236}">
                <a16:creationId xmlns:a16="http://schemas.microsoft.com/office/drawing/2014/main" id="{B9236EA8-20CB-9CCB-7189-D5AEFA97984D}"/>
              </a:ext>
            </a:extLst>
          </p:cNvPr>
          <p:cNvSpPr txBox="1"/>
          <p:nvPr/>
        </p:nvSpPr>
        <p:spPr>
          <a:xfrm>
            <a:off x="1408427" y="5807631"/>
            <a:ext cx="30033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pitchFamily="2" charset="0"/>
              </a:rPr>
              <a:t>(hyperthreaded or on-chip multicore)</a:t>
            </a:r>
          </a:p>
        </p:txBody>
      </p:sp>
      <p:pic>
        <p:nvPicPr>
          <p:cNvPr id="80" name="Picture 79" descr="A picture containing shape&#10;&#10;Description automatically generated">
            <a:extLst>
              <a:ext uri="{FF2B5EF4-FFF2-40B4-BE49-F238E27FC236}">
                <a16:creationId xmlns:a16="http://schemas.microsoft.com/office/drawing/2014/main" id="{E3A06089-2251-0508-3A03-DC24BDBE7D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9137" y="3982496"/>
            <a:ext cx="1514736" cy="151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055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70" grpId="0" animBg="1"/>
      <p:bldP spid="75" grpId="0" animBg="1"/>
      <p:bldP spid="76" grpId="0"/>
      <p:bldP spid="7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868E6-D048-558D-6F28-BA923A27A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Data parallelism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C72806-5A4A-B372-20FD-FA7FF9BDB9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3916" y="1539267"/>
            <a:ext cx="6930719" cy="5087071"/>
          </a:xfrm>
        </p:spPr>
        <p:txBody>
          <a:bodyPr>
            <a:normAutofit/>
          </a:bodyPr>
          <a:lstStyle/>
          <a:p>
            <a:r>
              <a:rPr lang="en-US" dirty="0"/>
              <a:t>Significant parts of computation are independent over </a:t>
            </a:r>
            <a:r>
              <a:rPr lang="en-US" dirty="0">
                <a:solidFill>
                  <a:srgbClr val="C00000"/>
                </a:solidFill>
              </a:rPr>
              <a:t>shards</a:t>
            </a:r>
            <a:r>
              <a:rPr lang="en-US" dirty="0"/>
              <a:t> of data</a:t>
            </a:r>
          </a:p>
          <a:p>
            <a:pPr lvl="1"/>
            <a:r>
              <a:rPr lang="en-US" dirty="0"/>
              <a:t>Fast interconnects not as critical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Stateless</a:t>
            </a:r>
            <a:r>
              <a:rPr lang="en-US" dirty="0"/>
              <a:t>, no coordination within a request</a:t>
            </a:r>
          </a:p>
          <a:p>
            <a:r>
              <a:rPr lang="en-US" dirty="0"/>
              <a:t>Different requests are independent</a:t>
            </a:r>
          </a:p>
          <a:p>
            <a:pPr lvl="1"/>
            <a:r>
              <a:rPr lang="en-US" dirty="0"/>
              <a:t>Use parallelism across requests</a:t>
            </a:r>
          </a:p>
          <a:p>
            <a:pPr lvl="1"/>
            <a:r>
              <a:rPr lang="en-US" dirty="0"/>
              <a:t>Shard itself can be replicated for throughput</a:t>
            </a:r>
          </a:p>
          <a:p>
            <a:r>
              <a:rPr lang="en-US" dirty="0">
                <a:solidFill>
                  <a:srgbClr val="C00000"/>
                </a:solidFill>
              </a:rPr>
              <a:t>Need lower latency?</a:t>
            </a:r>
            <a:r>
              <a:rPr lang="en-US" dirty="0"/>
              <a:t>  </a:t>
            </a:r>
          </a:p>
          <a:p>
            <a:r>
              <a:rPr lang="en-US" dirty="0"/>
              <a:t>Compensate slow cores with smaller shard (add more shards)</a:t>
            </a:r>
          </a:p>
          <a:p>
            <a:r>
              <a:rPr lang="en-US" dirty="0"/>
              <a:t>Turn throughput into latency advantage</a:t>
            </a:r>
          </a:p>
          <a:p>
            <a:endParaRPr lang="en-US" dirty="0"/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2C814D1E-3AE8-5EDF-5BF6-FA0AA0808B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7238" y="231662"/>
            <a:ext cx="1518373" cy="1729014"/>
          </a:xfrm>
          <a:prstGeom prst="rect">
            <a:avLst/>
          </a:prstGeom>
        </p:spPr>
      </p:pic>
      <p:pic>
        <p:nvPicPr>
          <p:cNvPr id="4" name="Picture 25">
            <a:extLst>
              <a:ext uri="{FF2B5EF4-FFF2-40B4-BE49-F238E27FC236}">
                <a16:creationId xmlns:a16="http://schemas.microsoft.com/office/drawing/2014/main" id="{2571787C-795D-AF18-7A12-E857762BED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1373" y="2028144"/>
            <a:ext cx="1188360" cy="1574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381CDB40-709D-D5DE-4FB1-EA2C7ED7E6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6008" y="2873482"/>
            <a:ext cx="550539" cy="626914"/>
          </a:xfrm>
          <a:prstGeom prst="rect">
            <a:avLst/>
          </a:prstGeom>
        </p:spPr>
      </p:pic>
      <p:pic>
        <p:nvPicPr>
          <p:cNvPr id="16" name="Picture 25">
            <a:extLst>
              <a:ext uri="{FF2B5EF4-FFF2-40B4-BE49-F238E27FC236}">
                <a16:creationId xmlns:a16="http://schemas.microsoft.com/office/drawing/2014/main" id="{8A120CBF-81B8-6B1C-AE07-860E005DD8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1716" y="2028144"/>
            <a:ext cx="1188360" cy="1574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A9637495-BACD-44D9-AC9A-26F86B6BFF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6351" y="2873482"/>
            <a:ext cx="550539" cy="626914"/>
          </a:xfrm>
          <a:prstGeom prst="rect">
            <a:avLst/>
          </a:prstGeom>
        </p:spPr>
      </p:pic>
      <p:pic>
        <p:nvPicPr>
          <p:cNvPr id="19" name="Picture 25">
            <a:extLst>
              <a:ext uri="{FF2B5EF4-FFF2-40B4-BE49-F238E27FC236}">
                <a16:creationId xmlns:a16="http://schemas.microsoft.com/office/drawing/2014/main" id="{9513CC38-337D-E07C-6A0F-2ECACAB9DE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6070" y="2086101"/>
            <a:ext cx="1188360" cy="1574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C32F5DAB-6D59-191A-37E4-32D6E7F051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0705" y="2931439"/>
            <a:ext cx="550539" cy="626914"/>
          </a:xfrm>
          <a:prstGeom prst="rect">
            <a:avLst/>
          </a:prstGeom>
        </p:spPr>
      </p:pic>
      <p:pic>
        <p:nvPicPr>
          <p:cNvPr id="22" name="Picture 25">
            <a:extLst>
              <a:ext uri="{FF2B5EF4-FFF2-40B4-BE49-F238E27FC236}">
                <a16:creationId xmlns:a16="http://schemas.microsoft.com/office/drawing/2014/main" id="{8169B983-9C07-B7D8-6332-788177E135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606" y="3940361"/>
            <a:ext cx="1188360" cy="1574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F81B9B4C-83F7-F6D1-63A8-68BA9E4EDC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3241" y="4785699"/>
            <a:ext cx="550539" cy="626914"/>
          </a:xfrm>
          <a:prstGeom prst="rect">
            <a:avLst/>
          </a:prstGeom>
        </p:spPr>
      </p:pic>
      <p:pic>
        <p:nvPicPr>
          <p:cNvPr id="25" name="Picture 25">
            <a:extLst>
              <a:ext uri="{FF2B5EF4-FFF2-40B4-BE49-F238E27FC236}">
                <a16:creationId xmlns:a16="http://schemas.microsoft.com/office/drawing/2014/main" id="{7F1EAA8E-8367-4985-BC61-351268A5CA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8949" y="3940361"/>
            <a:ext cx="1188360" cy="1574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6" name="Picture 25" descr="Icon&#10;&#10;Description automatically generated">
            <a:extLst>
              <a:ext uri="{FF2B5EF4-FFF2-40B4-BE49-F238E27FC236}">
                <a16:creationId xmlns:a16="http://schemas.microsoft.com/office/drawing/2014/main" id="{D3D9C787-D53C-2CFB-CEB0-F90D98187F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3584" y="4785699"/>
            <a:ext cx="550539" cy="626914"/>
          </a:xfrm>
          <a:prstGeom prst="rect">
            <a:avLst/>
          </a:prstGeom>
        </p:spPr>
      </p:pic>
      <p:pic>
        <p:nvPicPr>
          <p:cNvPr id="28" name="Picture 25">
            <a:extLst>
              <a:ext uri="{FF2B5EF4-FFF2-40B4-BE49-F238E27FC236}">
                <a16:creationId xmlns:a16="http://schemas.microsoft.com/office/drawing/2014/main" id="{5B07B4D0-DE34-5C6A-40A9-91B00E43A1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3303" y="3998318"/>
            <a:ext cx="1188360" cy="1574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9" name="Picture 28" descr="Icon&#10;&#10;Description automatically generated">
            <a:extLst>
              <a:ext uri="{FF2B5EF4-FFF2-40B4-BE49-F238E27FC236}">
                <a16:creationId xmlns:a16="http://schemas.microsoft.com/office/drawing/2014/main" id="{D352DDF5-117C-5F8E-DE5F-DEA6E2CF28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7938" y="4843656"/>
            <a:ext cx="550539" cy="626914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F63DE38C-982A-85A6-427F-85B0811AB6E7}"/>
              </a:ext>
            </a:extLst>
          </p:cNvPr>
          <p:cNvSpPr txBox="1"/>
          <p:nvPr/>
        </p:nvSpPr>
        <p:spPr>
          <a:xfrm>
            <a:off x="8648462" y="2836877"/>
            <a:ext cx="407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pitchFamily="2" charset="0"/>
              </a:rPr>
              <a:t>1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2E4492D-80FD-8F1A-3E66-3DFCEFF45389}"/>
              </a:ext>
            </a:extLst>
          </p:cNvPr>
          <p:cNvSpPr txBox="1"/>
          <p:nvPr/>
        </p:nvSpPr>
        <p:spPr>
          <a:xfrm>
            <a:off x="9791168" y="2873481"/>
            <a:ext cx="407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pitchFamily="2" charset="0"/>
              </a:rPr>
              <a:t>2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EB6DE3E-8340-DE05-6851-CFC5A57FD58C}"/>
              </a:ext>
            </a:extLst>
          </p:cNvPr>
          <p:cNvSpPr txBox="1"/>
          <p:nvPr/>
        </p:nvSpPr>
        <p:spPr>
          <a:xfrm>
            <a:off x="10872922" y="2931439"/>
            <a:ext cx="407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pitchFamily="2" charset="0"/>
              </a:rPr>
              <a:t>3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EAC5C5E-D963-1F2D-0276-BA68E2B43F2C}"/>
              </a:ext>
            </a:extLst>
          </p:cNvPr>
          <p:cNvSpPr txBox="1"/>
          <p:nvPr/>
        </p:nvSpPr>
        <p:spPr>
          <a:xfrm>
            <a:off x="8630084" y="4741147"/>
            <a:ext cx="407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pitchFamily="2" charset="0"/>
              </a:rPr>
              <a:t>4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A02E669-6C9D-DB58-523D-AAE215914E9A}"/>
              </a:ext>
            </a:extLst>
          </p:cNvPr>
          <p:cNvSpPr txBox="1"/>
          <p:nvPr/>
        </p:nvSpPr>
        <p:spPr>
          <a:xfrm>
            <a:off x="9772790" y="4777751"/>
            <a:ext cx="407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pitchFamily="2" charset="0"/>
              </a:rPr>
              <a:t>5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233E41E-BB08-00A6-256F-12830707E5DF}"/>
              </a:ext>
            </a:extLst>
          </p:cNvPr>
          <p:cNvSpPr txBox="1"/>
          <p:nvPr/>
        </p:nvSpPr>
        <p:spPr>
          <a:xfrm>
            <a:off x="10854544" y="4835709"/>
            <a:ext cx="407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pitchFamily="2" charset="0"/>
              </a:rPr>
              <a:t>6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4E99693A-014F-03C6-3219-2AA05E8D6D29}"/>
              </a:ext>
            </a:extLst>
          </p:cNvPr>
          <p:cNvGrpSpPr/>
          <p:nvPr/>
        </p:nvGrpSpPr>
        <p:grpSpPr>
          <a:xfrm>
            <a:off x="7350947" y="5568342"/>
            <a:ext cx="2558273" cy="1132107"/>
            <a:chOff x="7408440" y="5573079"/>
            <a:chExt cx="2558273" cy="1132107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AF451512-9990-B7EE-6D4B-F3CE8DFF86AE}"/>
                </a:ext>
              </a:extLst>
            </p:cNvPr>
            <p:cNvGrpSpPr/>
            <p:nvPr/>
          </p:nvGrpSpPr>
          <p:grpSpPr>
            <a:xfrm>
              <a:off x="7408440" y="5573079"/>
              <a:ext cx="800166" cy="1098383"/>
              <a:chOff x="8582322" y="2402013"/>
              <a:chExt cx="800166" cy="1098383"/>
            </a:xfrm>
          </p:grpSpPr>
          <p:pic>
            <p:nvPicPr>
              <p:cNvPr id="31" name="Picture 25">
                <a:extLst>
                  <a:ext uri="{FF2B5EF4-FFF2-40B4-BE49-F238E27FC236}">
                    <a16:creationId xmlns:a16="http://schemas.microsoft.com/office/drawing/2014/main" id="{1B56FF22-29D7-918D-5B60-C4199992091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582322" y="2402013"/>
                <a:ext cx="800166" cy="10603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pic>
          <p:pic>
            <p:nvPicPr>
              <p:cNvPr id="32" name="Picture 31" descr="Icon&#10;&#10;Description automatically generated">
                <a:extLst>
                  <a:ext uri="{FF2B5EF4-FFF2-40B4-BE49-F238E27FC236}">
                    <a16:creationId xmlns:a16="http://schemas.microsoft.com/office/drawing/2014/main" id="{61186933-CF35-E41F-85A9-63BF79EB68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8616008" y="2873482"/>
                <a:ext cx="550539" cy="626914"/>
              </a:xfrm>
              <a:prstGeom prst="rect">
                <a:avLst/>
              </a:prstGeom>
            </p:spPr>
          </p:pic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D578ACF6-3CB0-2B9E-A24D-39A3182134B7}"/>
                </a:ext>
              </a:extLst>
            </p:cNvPr>
            <p:cNvGrpSpPr/>
            <p:nvPr/>
          </p:nvGrpSpPr>
          <p:grpSpPr>
            <a:xfrm>
              <a:off x="8323614" y="5582590"/>
              <a:ext cx="800166" cy="1098383"/>
              <a:chOff x="8582322" y="2402013"/>
              <a:chExt cx="800166" cy="1098383"/>
            </a:xfrm>
          </p:grpSpPr>
          <p:pic>
            <p:nvPicPr>
              <p:cNvPr id="34" name="Picture 25">
                <a:extLst>
                  <a:ext uri="{FF2B5EF4-FFF2-40B4-BE49-F238E27FC236}">
                    <a16:creationId xmlns:a16="http://schemas.microsoft.com/office/drawing/2014/main" id="{83359BA0-56E5-53F9-DDE1-58A0B21C12F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582322" y="2402013"/>
                <a:ext cx="800166" cy="10603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pic>
          <p:pic>
            <p:nvPicPr>
              <p:cNvPr id="35" name="Picture 34" descr="Icon&#10;&#10;Description automatically generated">
                <a:extLst>
                  <a:ext uri="{FF2B5EF4-FFF2-40B4-BE49-F238E27FC236}">
                    <a16:creationId xmlns:a16="http://schemas.microsoft.com/office/drawing/2014/main" id="{E7CFD9E1-28CC-9D37-F886-C00045AF5A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8616008" y="2873482"/>
                <a:ext cx="550539" cy="626914"/>
              </a:xfrm>
              <a:prstGeom prst="rect">
                <a:avLst/>
              </a:prstGeom>
            </p:spPr>
          </p:pic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167F1AC0-9559-8E71-E5E1-A32562141418}"/>
                </a:ext>
              </a:extLst>
            </p:cNvPr>
            <p:cNvGrpSpPr/>
            <p:nvPr/>
          </p:nvGrpSpPr>
          <p:grpSpPr>
            <a:xfrm>
              <a:off x="9166547" y="5606803"/>
              <a:ext cx="800166" cy="1098383"/>
              <a:chOff x="8582322" y="2402013"/>
              <a:chExt cx="800166" cy="1098383"/>
            </a:xfrm>
          </p:grpSpPr>
          <p:pic>
            <p:nvPicPr>
              <p:cNvPr id="37" name="Picture 25">
                <a:extLst>
                  <a:ext uri="{FF2B5EF4-FFF2-40B4-BE49-F238E27FC236}">
                    <a16:creationId xmlns:a16="http://schemas.microsoft.com/office/drawing/2014/main" id="{783A66CE-B06C-ABA3-7D6F-823FE66A717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582322" y="2402013"/>
                <a:ext cx="800166" cy="10603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pic>
          <p:pic>
            <p:nvPicPr>
              <p:cNvPr id="38" name="Picture 37" descr="Icon&#10;&#10;Description automatically generated">
                <a:extLst>
                  <a:ext uri="{FF2B5EF4-FFF2-40B4-BE49-F238E27FC236}">
                    <a16:creationId xmlns:a16="http://schemas.microsoft.com/office/drawing/2014/main" id="{E526E1AE-5D03-9400-30D2-CBFCC0E58C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8616008" y="2873482"/>
                <a:ext cx="550539" cy="626914"/>
              </a:xfrm>
              <a:prstGeom prst="rect">
                <a:avLst/>
              </a:prstGeom>
            </p:spPr>
          </p:pic>
        </p:grp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8372FAB8-00C7-53F1-1BF0-34EE1D98CDCB}"/>
                </a:ext>
              </a:extLst>
            </p:cNvPr>
            <p:cNvSpPr txBox="1"/>
            <p:nvPr/>
          </p:nvSpPr>
          <p:spPr>
            <a:xfrm>
              <a:off x="7508704" y="6011200"/>
              <a:ext cx="4074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Helvetica" pitchFamily="2" charset="0"/>
                </a:rPr>
                <a:t>4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AD060FB5-4AEB-F603-2AF1-2D74C2E3109A}"/>
                </a:ext>
              </a:extLst>
            </p:cNvPr>
            <p:cNvSpPr txBox="1"/>
            <p:nvPr/>
          </p:nvSpPr>
          <p:spPr>
            <a:xfrm>
              <a:off x="8398681" y="6075210"/>
              <a:ext cx="4074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Helvetica" pitchFamily="2" charset="0"/>
                </a:rPr>
                <a:t>4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D1D86999-DFEC-DEF2-230B-E6B5000882B5}"/>
                </a:ext>
              </a:extLst>
            </p:cNvPr>
            <p:cNvSpPr txBox="1"/>
            <p:nvPr/>
          </p:nvSpPr>
          <p:spPr>
            <a:xfrm>
              <a:off x="9235996" y="6100395"/>
              <a:ext cx="4074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Helvetica" pitchFamily="2" charset="0"/>
                </a:rPr>
                <a:t>4</a:t>
              </a:r>
            </a:p>
          </p:txBody>
        </p:sp>
      </p:grpSp>
      <p:pic>
        <p:nvPicPr>
          <p:cNvPr id="48" name="Picture 47" descr="Icon&#10;&#10;Description automatically generated">
            <a:extLst>
              <a:ext uri="{FF2B5EF4-FFF2-40B4-BE49-F238E27FC236}">
                <a16:creationId xmlns:a16="http://schemas.microsoft.com/office/drawing/2014/main" id="{34A0C004-DF9F-63C5-07C7-E6CDF7E931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6904" y="4964026"/>
            <a:ext cx="968495" cy="721220"/>
          </a:xfrm>
          <a:prstGeom prst="rect">
            <a:avLst/>
          </a:prstGeom>
        </p:spPr>
      </p:pic>
      <p:pic>
        <p:nvPicPr>
          <p:cNvPr id="49" name="Picture 48" descr="Icon&#10;&#10;Description automatically generated">
            <a:extLst>
              <a:ext uri="{FF2B5EF4-FFF2-40B4-BE49-F238E27FC236}">
                <a16:creationId xmlns:a16="http://schemas.microsoft.com/office/drawing/2014/main" id="{360CBF6B-2EA7-BD3C-5EF8-4CA42A8E73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29284" y="3533828"/>
            <a:ext cx="897805" cy="678130"/>
          </a:xfrm>
          <a:prstGeom prst="rect">
            <a:avLst/>
          </a:prstGeom>
        </p:spPr>
      </p:pic>
      <p:pic>
        <p:nvPicPr>
          <p:cNvPr id="50" name="Picture 49" descr="Icon&#10;&#10;Description automatically generated">
            <a:extLst>
              <a:ext uri="{FF2B5EF4-FFF2-40B4-BE49-F238E27FC236}">
                <a16:creationId xmlns:a16="http://schemas.microsoft.com/office/drawing/2014/main" id="{4D24F559-E82E-887D-1986-F4876F0B68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2279" y="3775363"/>
            <a:ext cx="897805" cy="678130"/>
          </a:xfrm>
          <a:prstGeom prst="rect">
            <a:avLst/>
          </a:prstGeom>
        </p:spPr>
      </p:pic>
      <p:pic>
        <p:nvPicPr>
          <p:cNvPr id="51" name="Picture 50" descr="Icon&#10;&#10;Description automatically generated">
            <a:extLst>
              <a:ext uri="{FF2B5EF4-FFF2-40B4-BE49-F238E27FC236}">
                <a16:creationId xmlns:a16="http://schemas.microsoft.com/office/drawing/2014/main" id="{16E05D3F-B41B-E87D-B26E-283E717A77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14169" y="5479075"/>
            <a:ext cx="897805" cy="678130"/>
          </a:xfrm>
          <a:prstGeom prst="rect">
            <a:avLst/>
          </a:prstGeom>
        </p:spPr>
      </p:pic>
      <p:pic>
        <p:nvPicPr>
          <p:cNvPr id="52" name="Picture 51" descr="Icon&#10;&#10;Description automatically generated">
            <a:extLst>
              <a:ext uri="{FF2B5EF4-FFF2-40B4-BE49-F238E27FC236}">
                <a16:creationId xmlns:a16="http://schemas.microsoft.com/office/drawing/2014/main" id="{9E3ACB5C-4377-1F3F-7B14-736970F434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13129" y="5883930"/>
            <a:ext cx="897805" cy="678130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28CD10D9-2F66-8933-A1CB-1020528BDEF9}"/>
              </a:ext>
            </a:extLst>
          </p:cNvPr>
          <p:cNvSpPr txBox="1"/>
          <p:nvPr/>
        </p:nvSpPr>
        <p:spPr>
          <a:xfrm>
            <a:off x="7643908" y="3436261"/>
            <a:ext cx="192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pitchFamily="2" charset="0"/>
              </a:rPr>
              <a:t>a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C674E30A-D302-4D4F-1ACF-37D0137CFA4B}"/>
              </a:ext>
            </a:extLst>
          </p:cNvPr>
          <p:cNvSpPr txBox="1"/>
          <p:nvPr/>
        </p:nvSpPr>
        <p:spPr>
          <a:xfrm>
            <a:off x="8058754" y="3804468"/>
            <a:ext cx="192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pitchFamily="2" charset="0"/>
              </a:rPr>
              <a:t>b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905BA71-4039-FE39-6149-2493955DBAC2}"/>
              </a:ext>
            </a:extLst>
          </p:cNvPr>
          <p:cNvSpPr txBox="1"/>
          <p:nvPr/>
        </p:nvSpPr>
        <p:spPr>
          <a:xfrm>
            <a:off x="8938388" y="5479804"/>
            <a:ext cx="192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pitchFamily="2" charset="0"/>
              </a:rPr>
              <a:t>a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2085C7A-316C-6B86-7F9C-5D691B1A1BF4}"/>
              </a:ext>
            </a:extLst>
          </p:cNvPr>
          <p:cNvSpPr txBox="1"/>
          <p:nvPr/>
        </p:nvSpPr>
        <p:spPr>
          <a:xfrm>
            <a:off x="10234123" y="5941887"/>
            <a:ext cx="192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pitchFamily="2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61316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2" grpId="0"/>
      <p:bldP spid="43" grpId="0"/>
      <p:bldP spid="44" grpId="0"/>
      <p:bldP spid="54" grpId="0"/>
      <p:bldP spid="55" grpId="0"/>
      <p:bldP spid="56" grpId="0"/>
      <p:bldP spid="5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2FBD1-CBAB-7C48-6EE3-009649744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341" y="69736"/>
            <a:ext cx="3939441" cy="1325563"/>
          </a:xfrm>
        </p:spPr>
        <p:txBody>
          <a:bodyPr/>
          <a:lstStyle/>
          <a:p>
            <a:r>
              <a:rPr lang="en-US" dirty="0"/>
              <a:t>Google search</a:t>
            </a:r>
          </a:p>
        </p:txBody>
      </p:sp>
      <p:pic>
        <p:nvPicPr>
          <p:cNvPr id="4" name="Picture 25">
            <a:extLst>
              <a:ext uri="{FF2B5EF4-FFF2-40B4-BE49-F238E27FC236}">
                <a16:creationId xmlns:a16="http://schemas.microsoft.com/office/drawing/2014/main" id="{D8489670-4E2E-4996-4642-C63717E2DC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5711" y="1203550"/>
            <a:ext cx="731563" cy="969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5" name="Picture 4" descr="A screen shot of a computer&#10;&#10;Description automatically generated">
            <a:extLst>
              <a:ext uri="{FF2B5EF4-FFF2-40B4-BE49-F238E27FC236}">
                <a16:creationId xmlns:a16="http://schemas.microsoft.com/office/drawing/2014/main" id="{8644B7C1-CDA6-1233-9A4E-3DE21E9ECF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153" y="1169671"/>
            <a:ext cx="788653" cy="1104114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61046F-BD64-A82E-314E-0EE813BC13CD}"/>
              </a:ext>
            </a:extLst>
          </p:cNvPr>
          <p:cNvCxnSpPr>
            <a:cxnSpLocks/>
            <a:stCxn id="5" idx="2"/>
          </p:cNvCxnSpPr>
          <p:nvPr/>
        </p:nvCxnSpPr>
        <p:spPr>
          <a:xfrm flipH="1">
            <a:off x="1289538" y="2273784"/>
            <a:ext cx="0" cy="4464000"/>
          </a:xfrm>
          <a:prstGeom prst="line">
            <a:avLst/>
          </a:prstGeom>
          <a:ln w="508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14E1FC2-7369-2936-1ED2-295D22C7000A}"/>
              </a:ext>
            </a:extLst>
          </p:cNvPr>
          <p:cNvCxnSpPr>
            <a:cxnSpLocks/>
          </p:cNvCxnSpPr>
          <p:nvPr/>
        </p:nvCxnSpPr>
        <p:spPr>
          <a:xfrm>
            <a:off x="3101802" y="2307664"/>
            <a:ext cx="0" cy="2791453"/>
          </a:xfrm>
          <a:prstGeom prst="line">
            <a:avLst/>
          </a:prstGeom>
          <a:ln w="508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room full of computer servers&#10;&#10;Description automatically generated with low confidence">
            <a:extLst>
              <a:ext uri="{FF2B5EF4-FFF2-40B4-BE49-F238E27FC236}">
                <a16:creationId xmlns:a16="http://schemas.microsoft.com/office/drawing/2014/main" id="{BB33CC62-6350-E7E5-9EEE-E8C289683073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11000"/>
          </a:blip>
          <a:stretch>
            <a:fillRect/>
          </a:stretch>
        </p:blipFill>
        <p:spPr>
          <a:xfrm>
            <a:off x="4547756" y="1169671"/>
            <a:ext cx="7516311" cy="3568279"/>
          </a:xfrm>
          <a:prstGeom prst="rect">
            <a:avLst/>
          </a:prstGeom>
        </p:spPr>
      </p:pic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11E6290F-FE9D-3C82-E2C3-46538A7433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0042" y="1239579"/>
            <a:ext cx="1294913" cy="964297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AED24CA-B391-43C9-4863-4BFC16524117}"/>
              </a:ext>
            </a:extLst>
          </p:cNvPr>
          <p:cNvCxnSpPr/>
          <p:nvPr/>
        </p:nvCxnSpPr>
        <p:spPr>
          <a:xfrm flipH="1">
            <a:off x="5474677" y="2273784"/>
            <a:ext cx="0" cy="4127017"/>
          </a:xfrm>
          <a:prstGeom prst="line">
            <a:avLst/>
          </a:prstGeom>
          <a:ln w="508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C1E2F7E-71FB-698E-D191-541CF4C384C9}"/>
              </a:ext>
            </a:extLst>
          </p:cNvPr>
          <p:cNvCxnSpPr/>
          <p:nvPr/>
        </p:nvCxnSpPr>
        <p:spPr>
          <a:xfrm flipH="1">
            <a:off x="7230588" y="2295664"/>
            <a:ext cx="0" cy="4127017"/>
          </a:xfrm>
          <a:prstGeom prst="line">
            <a:avLst/>
          </a:prstGeom>
          <a:ln w="508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A323BA6-DFF8-9088-21FC-B9634D92F8C4}"/>
              </a:ext>
            </a:extLst>
          </p:cNvPr>
          <p:cNvCxnSpPr/>
          <p:nvPr/>
        </p:nvCxnSpPr>
        <p:spPr>
          <a:xfrm flipH="1">
            <a:off x="9036875" y="2257492"/>
            <a:ext cx="0" cy="4127017"/>
          </a:xfrm>
          <a:prstGeom prst="line">
            <a:avLst/>
          </a:prstGeom>
          <a:ln w="508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F3EAD4F-3C29-B1BB-B0BA-B10E3A507204}"/>
              </a:ext>
            </a:extLst>
          </p:cNvPr>
          <p:cNvGrpSpPr/>
          <p:nvPr/>
        </p:nvGrpSpPr>
        <p:grpSpPr>
          <a:xfrm>
            <a:off x="8399569" y="872702"/>
            <a:ext cx="1274611" cy="1384790"/>
            <a:chOff x="8047166" y="1482990"/>
            <a:chExt cx="1274611" cy="1384790"/>
          </a:xfrm>
        </p:grpSpPr>
        <p:pic>
          <p:nvPicPr>
            <p:cNvPr id="16" name="Picture 25">
              <a:extLst>
                <a:ext uri="{FF2B5EF4-FFF2-40B4-BE49-F238E27FC236}">
                  <a16:creationId xmlns:a16="http://schemas.microsoft.com/office/drawing/2014/main" id="{9A2BD35A-C3F2-244F-D810-9ECA94EAB4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47166" y="1482990"/>
              <a:ext cx="731563" cy="9694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pic>
          <p:nvPicPr>
            <p:cNvPr id="18" name="Picture 25">
              <a:extLst>
                <a:ext uri="{FF2B5EF4-FFF2-40B4-BE49-F238E27FC236}">
                  <a16:creationId xmlns:a16="http://schemas.microsoft.com/office/drawing/2014/main" id="{26E21B26-D663-C7F5-3DB1-74C1CEF85B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3209" y="1616069"/>
              <a:ext cx="731563" cy="9694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pic>
          <p:nvPicPr>
            <p:cNvPr id="19" name="Picture 25">
              <a:extLst>
                <a:ext uri="{FF2B5EF4-FFF2-40B4-BE49-F238E27FC236}">
                  <a16:creationId xmlns:a16="http://schemas.microsoft.com/office/drawing/2014/main" id="{69105E56-D84A-241C-F9ED-3DC9AC2CF7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37814" y="1745946"/>
              <a:ext cx="731563" cy="9694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pic>
          <p:nvPicPr>
            <p:cNvPr id="20" name="Picture 25">
              <a:extLst>
                <a:ext uri="{FF2B5EF4-FFF2-40B4-BE49-F238E27FC236}">
                  <a16:creationId xmlns:a16="http://schemas.microsoft.com/office/drawing/2014/main" id="{A4270ABB-0DA3-FC7F-9E74-955E77123E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90214" y="1898346"/>
              <a:ext cx="731563" cy="9694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</p:grpSp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7D60AEFA-3B2A-9E7A-4220-25F2BCB912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6179" y="1954252"/>
            <a:ext cx="618865" cy="460857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1D09A53-9E21-0C97-387D-8A66B2AA87E6}"/>
              </a:ext>
            </a:extLst>
          </p:cNvPr>
          <p:cNvCxnSpPr/>
          <p:nvPr/>
        </p:nvCxnSpPr>
        <p:spPr>
          <a:xfrm flipH="1">
            <a:off x="11241865" y="2307664"/>
            <a:ext cx="0" cy="4127017"/>
          </a:xfrm>
          <a:prstGeom prst="line">
            <a:avLst/>
          </a:prstGeom>
          <a:ln w="508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32AA4C5-6725-0254-791D-18D14DE8A188}"/>
              </a:ext>
            </a:extLst>
          </p:cNvPr>
          <p:cNvGrpSpPr/>
          <p:nvPr/>
        </p:nvGrpSpPr>
        <p:grpSpPr>
          <a:xfrm>
            <a:off x="10604559" y="922874"/>
            <a:ext cx="1274611" cy="1384790"/>
            <a:chOff x="8047166" y="1482990"/>
            <a:chExt cx="1274611" cy="1384790"/>
          </a:xfrm>
        </p:grpSpPr>
        <p:pic>
          <p:nvPicPr>
            <p:cNvPr id="31" name="Picture 25">
              <a:extLst>
                <a:ext uri="{FF2B5EF4-FFF2-40B4-BE49-F238E27FC236}">
                  <a16:creationId xmlns:a16="http://schemas.microsoft.com/office/drawing/2014/main" id="{AB946203-732D-0B02-9BDA-62F28B827B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47166" y="1482990"/>
              <a:ext cx="731563" cy="9694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pic>
          <p:nvPicPr>
            <p:cNvPr id="32" name="Picture 25">
              <a:extLst>
                <a:ext uri="{FF2B5EF4-FFF2-40B4-BE49-F238E27FC236}">
                  <a16:creationId xmlns:a16="http://schemas.microsoft.com/office/drawing/2014/main" id="{9665D208-4E48-880C-5070-3FC97248EC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3209" y="1616069"/>
              <a:ext cx="731563" cy="9694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pic>
          <p:nvPicPr>
            <p:cNvPr id="33" name="Picture 25">
              <a:extLst>
                <a:ext uri="{FF2B5EF4-FFF2-40B4-BE49-F238E27FC236}">
                  <a16:creationId xmlns:a16="http://schemas.microsoft.com/office/drawing/2014/main" id="{74D93646-87CA-EBA2-19CD-78781F9B70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37814" y="1745946"/>
              <a:ext cx="731563" cy="9694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pic>
          <p:nvPicPr>
            <p:cNvPr id="34" name="Picture 25">
              <a:extLst>
                <a:ext uri="{FF2B5EF4-FFF2-40B4-BE49-F238E27FC236}">
                  <a16:creationId xmlns:a16="http://schemas.microsoft.com/office/drawing/2014/main" id="{7DE6E683-79A8-7B5B-FC09-96DC62B68D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90214" y="1898346"/>
              <a:ext cx="731563" cy="9694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</p:grpSp>
      <p:pic>
        <p:nvPicPr>
          <p:cNvPr id="35" name="Picture 34" descr="Icon&#10;&#10;Description automatically generated">
            <a:extLst>
              <a:ext uri="{FF2B5EF4-FFF2-40B4-BE49-F238E27FC236}">
                <a16:creationId xmlns:a16="http://schemas.microsoft.com/office/drawing/2014/main" id="{82288E26-1BE6-0093-4DB8-3B2E885C45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81169" y="2004424"/>
            <a:ext cx="618865" cy="460857"/>
          </a:xfrm>
          <a:prstGeom prst="rect">
            <a:avLst/>
          </a:prstGeom>
        </p:spPr>
      </p:pic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9415D871-D055-C40C-8B34-9F008FDAA904}"/>
              </a:ext>
            </a:extLst>
          </p:cNvPr>
          <p:cNvCxnSpPr>
            <a:cxnSpLocks/>
          </p:cNvCxnSpPr>
          <p:nvPr/>
        </p:nvCxnSpPr>
        <p:spPr>
          <a:xfrm>
            <a:off x="1441938" y="2495234"/>
            <a:ext cx="1618076" cy="147964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A70569FD-CB11-D95B-6F04-546C252EFF5D}"/>
              </a:ext>
            </a:extLst>
          </p:cNvPr>
          <p:cNvCxnSpPr>
            <a:cxnSpLocks/>
          </p:cNvCxnSpPr>
          <p:nvPr/>
        </p:nvCxnSpPr>
        <p:spPr>
          <a:xfrm flipH="1">
            <a:off x="1465385" y="2777878"/>
            <a:ext cx="1537925" cy="164614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F291C367-C12B-0389-B60E-A3B5FA500B11}"/>
              </a:ext>
            </a:extLst>
          </p:cNvPr>
          <p:cNvCxnSpPr>
            <a:cxnSpLocks/>
          </p:cNvCxnSpPr>
          <p:nvPr/>
        </p:nvCxnSpPr>
        <p:spPr>
          <a:xfrm>
            <a:off x="1406770" y="3166792"/>
            <a:ext cx="2729766" cy="66078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Picture 25">
            <a:extLst>
              <a:ext uri="{FF2B5EF4-FFF2-40B4-BE49-F238E27FC236}">
                <a16:creationId xmlns:a16="http://schemas.microsoft.com/office/drawing/2014/main" id="{FB667758-C6F3-55F4-8AD9-40FE58E1C2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684" y="1212636"/>
            <a:ext cx="731563" cy="969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EAD2ED8F-3B27-6730-76DE-D540C723196E}"/>
              </a:ext>
            </a:extLst>
          </p:cNvPr>
          <p:cNvCxnSpPr>
            <a:cxnSpLocks/>
            <a:stCxn id="95" idx="2"/>
          </p:cNvCxnSpPr>
          <p:nvPr/>
        </p:nvCxnSpPr>
        <p:spPr>
          <a:xfrm>
            <a:off x="4177876" y="2616929"/>
            <a:ext cx="0" cy="4076948"/>
          </a:xfrm>
          <a:prstGeom prst="line">
            <a:avLst/>
          </a:prstGeom>
          <a:ln w="508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3765F53E-6A80-0F08-D3A5-918F8F1707CF}"/>
              </a:ext>
            </a:extLst>
          </p:cNvPr>
          <p:cNvCxnSpPr>
            <a:cxnSpLocks/>
          </p:cNvCxnSpPr>
          <p:nvPr/>
        </p:nvCxnSpPr>
        <p:spPr>
          <a:xfrm>
            <a:off x="4351479" y="3233610"/>
            <a:ext cx="986269" cy="20419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Group 56">
            <a:extLst>
              <a:ext uri="{FF2B5EF4-FFF2-40B4-BE49-F238E27FC236}">
                <a16:creationId xmlns:a16="http://schemas.microsoft.com/office/drawing/2014/main" id="{4B22AB55-D148-E880-648F-CA7F75B4AE2A}"/>
              </a:ext>
            </a:extLst>
          </p:cNvPr>
          <p:cNvGrpSpPr/>
          <p:nvPr/>
        </p:nvGrpSpPr>
        <p:grpSpPr>
          <a:xfrm>
            <a:off x="6413368" y="952827"/>
            <a:ext cx="1274611" cy="1384790"/>
            <a:chOff x="8047166" y="1482990"/>
            <a:chExt cx="1274611" cy="1384790"/>
          </a:xfrm>
        </p:grpSpPr>
        <p:pic>
          <p:nvPicPr>
            <p:cNvPr id="58" name="Picture 25">
              <a:extLst>
                <a:ext uri="{FF2B5EF4-FFF2-40B4-BE49-F238E27FC236}">
                  <a16:creationId xmlns:a16="http://schemas.microsoft.com/office/drawing/2014/main" id="{5981E8D9-823E-085B-CA18-F6A419BEA3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47166" y="1482990"/>
              <a:ext cx="731563" cy="9694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pic>
          <p:nvPicPr>
            <p:cNvPr id="59" name="Picture 25">
              <a:extLst>
                <a:ext uri="{FF2B5EF4-FFF2-40B4-BE49-F238E27FC236}">
                  <a16:creationId xmlns:a16="http://schemas.microsoft.com/office/drawing/2014/main" id="{DB12F583-E879-C44B-E5F2-B22F3E3228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3209" y="1616069"/>
              <a:ext cx="731563" cy="9694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pic>
          <p:nvPicPr>
            <p:cNvPr id="60" name="Picture 25">
              <a:extLst>
                <a:ext uri="{FF2B5EF4-FFF2-40B4-BE49-F238E27FC236}">
                  <a16:creationId xmlns:a16="http://schemas.microsoft.com/office/drawing/2014/main" id="{C328F58C-2C9D-6CA7-5AE2-4377C60D55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37814" y="1745946"/>
              <a:ext cx="731563" cy="9694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pic>
          <p:nvPicPr>
            <p:cNvPr id="61" name="Picture 25">
              <a:extLst>
                <a:ext uri="{FF2B5EF4-FFF2-40B4-BE49-F238E27FC236}">
                  <a16:creationId xmlns:a16="http://schemas.microsoft.com/office/drawing/2014/main" id="{1E4C36A0-CB57-B72D-4354-9876EC143F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90214" y="1898346"/>
              <a:ext cx="731563" cy="9694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</p:grp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050EE781-BD75-4908-1E8C-058265B3F735}"/>
              </a:ext>
            </a:extLst>
          </p:cNvPr>
          <p:cNvCxnSpPr>
            <a:cxnSpLocks/>
          </p:cNvCxnSpPr>
          <p:nvPr/>
        </p:nvCxnSpPr>
        <p:spPr>
          <a:xfrm>
            <a:off x="5567229" y="3254029"/>
            <a:ext cx="1581205" cy="53525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9F887789-161A-2B4B-F7C4-784D9C1E8118}"/>
              </a:ext>
            </a:extLst>
          </p:cNvPr>
          <p:cNvCxnSpPr>
            <a:cxnSpLocks/>
          </p:cNvCxnSpPr>
          <p:nvPr/>
        </p:nvCxnSpPr>
        <p:spPr>
          <a:xfrm>
            <a:off x="7323139" y="3290798"/>
            <a:ext cx="1610694" cy="75813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4B1AD807-881B-A3A2-D48E-E435E01AF930}"/>
              </a:ext>
            </a:extLst>
          </p:cNvPr>
          <p:cNvCxnSpPr>
            <a:cxnSpLocks/>
          </p:cNvCxnSpPr>
          <p:nvPr/>
        </p:nvCxnSpPr>
        <p:spPr>
          <a:xfrm flipH="1">
            <a:off x="7372420" y="4094634"/>
            <a:ext cx="1554298" cy="300971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D3B02522-163C-6652-7E66-4AC7A01A310B}"/>
              </a:ext>
            </a:extLst>
          </p:cNvPr>
          <p:cNvCxnSpPr>
            <a:cxnSpLocks/>
          </p:cNvCxnSpPr>
          <p:nvPr/>
        </p:nvCxnSpPr>
        <p:spPr>
          <a:xfrm flipH="1">
            <a:off x="7322197" y="5512865"/>
            <a:ext cx="3777837" cy="469153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E49860F1-A3FF-3D0F-C71F-F0309472B1F5}"/>
              </a:ext>
            </a:extLst>
          </p:cNvPr>
          <p:cNvCxnSpPr>
            <a:cxnSpLocks/>
          </p:cNvCxnSpPr>
          <p:nvPr/>
        </p:nvCxnSpPr>
        <p:spPr>
          <a:xfrm>
            <a:off x="7377232" y="4842362"/>
            <a:ext cx="3695107" cy="178367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EE8780EF-1A83-2AC9-44DD-416E38564BA5}"/>
              </a:ext>
            </a:extLst>
          </p:cNvPr>
          <p:cNvCxnSpPr>
            <a:cxnSpLocks/>
          </p:cNvCxnSpPr>
          <p:nvPr/>
        </p:nvCxnSpPr>
        <p:spPr>
          <a:xfrm>
            <a:off x="7336107" y="3420677"/>
            <a:ext cx="1597726" cy="99239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25439716-1519-9F05-400C-014700736911}"/>
              </a:ext>
            </a:extLst>
          </p:cNvPr>
          <p:cNvCxnSpPr>
            <a:cxnSpLocks/>
          </p:cNvCxnSpPr>
          <p:nvPr/>
        </p:nvCxnSpPr>
        <p:spPr>
          <a:xfrm>
            <a:off x="7361829" y="3548210"/>
            <a:ext cx="1598331" cy="150643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76B112CC-D472-43C5-3CF6-79C4D5CA8088}"/>
              </a:ext>
            </a:extLst>
          </p:cNvPr>
          <p:cNvCxnSpPr>
            <a:cxnSpLocks/>
          </p:cNvCxnSpPr>
          <p:nvPr/>
        </p:nvCxnSpPr>
        <p:spPr>
          <a:xfrm flipH="1">
            <a:off x="7361829" y="4258524"/>
            <a:ext cx="1554298" cy="300971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1029F37A-6292-78D4-B6B7-FEA7DE6E4284}"/>
              </a:ext>
            </a:extLst>
          </p:cNvPr>
          <p:cNvCxnSpPr>
            <a:cxnSpLocks/>
          </p:cNvCxnSpPr>
          <p:nvPr/>
        </p:nvCxnSpPr>
        <p:spPr>
          <a:xfrm flipH="1">
            <a:off x="7349935" y="4398424"/>
            <a:ext cx="1554298" cy="300971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C783DDF5-CB41-39A1-00AC-4457FD618CFE}"/>
              </a:ext>
            </a:extLst>
          </p:cNvPr>
          <p:cNvCxnSpPr>
            <a:cxnSpLocks/>
          </p:cNvCxnSpPr>
          <p:nvPr/>
        </p:nvCxnSpPr>
        <p:spPr>
          <a:xfrm>
            <a:off x="7361829" y="4972272"/>
            <a:ext cx="3738205" cy="25369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26FA5401-A0EC-C744-5FBB-972A1460DDBE}"/>
              </a:ext>
            </a:extLst>
          </p:cNvPr>
          <p:cNvCxnSpPr>
            <a:cxnSpLocks/>
          </p:cNvCxnSpPr>
          <p:nvPr/>
        </p:nvCxnSpPr>
        <p:spPr>
          <a:xfrm flipH="1">
            <a:off x="7312743" y="5665265"/>
            <a:ext cx="3777837" cy="469153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FC8605A2-860F-1244-654B-4312ADD92ED9}"/>
              </a:ext>
            </a:extLst>
          </p:cNvPr>
          <p:cNvCxnSpPr>
            <a:cxnSpLocks/>
          </p:cNvCxnSpPr>
          <p:nvPr/>
        </p:nvCxnSpPr>
        <p:spPr>
          <a:xfrm flipH="1">
            <a:off x="7303289" y="5850118"/>
            <a:ext cx="3777837" cy="469153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0D7EF6D4-2E51-BFFF-1E53-937F9DA5C79B}"/>
              </a:ext>
            </a:extLst>
          </p:cNvPr>
          <p:cNvCxnSpPr>
            <a:cxnSpLocks/>
          </p:cNvCxnSpPr>
          <p:nvPr/>
        </p:nvCxnSpPr>
        <p:spPr>
          <a:xfrm>
            <a:off x="7323104" y="5136083"/>
            <a:ext cx="3738205" cy="25369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D028F4FA-20B1-BCFB-1CA3-E437BFDEC927}"/>
              </a:ext>
            </a:extLst>
          </p:cNvPr>
          <p:cNvCxnSpPr>
            <a:cxnSpLocks/>
          </p:cNvCxnSpPr>
          <p:nvPr/>
        </p:nvCxnSpPr>
        <p:spPr>
          <a:xfrm flipH="1">
            <a:off x="4314034" y="6319271"/>
            <a:ext cx="2855763" cy="124496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49EB0EF1-89A8-F614-4B17-4C44B7A1FEE5}"/>
              </a:ext>
            </a:extLst>
          </p:cNvPr>
          <p:cNvCxnSpPr>
            <a:cxnSpLocks/>
          </p:cNvCxnSpPr>
          <p:nvPr/>
        </p:nvCxnSpPr>
        <p:spPr>
          <a:xfrm flipH="1">
            <a:off x="1361479" y="6443767"/>
            <a:ext cx="2494012" cy="10664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>
            <a:extLst>
              <a:ext uri="{FF2B5EF4-FFF2-40B4-BE49-F238E27FC236}">
                <a16:creationId xmlns:a16="http://schemas.microsoft.com/office/drawing/2014/main" id="{7D66CB97-85BB-3E1D-FA5C-F64C179B3269}"/>
              </a:ext>
            </a:extLst>
          </p:cNvPr>
          <p:cNvSpPr txBox="1"/>
          <p:nvPr/>
        </p:nvSpPr>
        <p:spPr>
          <a:xfrm>
            <a:off x="1965382" y="1310376"/>
            <a:ext cx="1024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pitchFamily="2" charset="0"/>
              </a:rPr>
              <a:t>DNS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81DB70D9-2392-0E16-5D07-1CCA3C256468}"/>
              </a:ext>
            </a:extLst>
          </p:cNvPr>
          <p:cNvSpPr txBox="1"/>
          <p:nvPr/>
        </p:nvSpPr>
        <p:spPr>
          <a:xfrm>
            <a:off x="3665453" y="2155264"/>
            <a:ext cx="1024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pitchFamily="2" charset="0"/>
              </a:rPr>
              <a:t>GFE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DA0BA9B7-A431-74B2-6E01-FBDDA415E431}"/>
              </a:ext>
            </a:extLst>
          </p:cNvPr>
          <p:cNvSpPr txBox="1"/>
          <p:nvPr/>
        </p:nvSpPr>
        <p:spPr>
          <a:xfrm>
            <a:off x="5188652" y="790626"/>
            <a:ext cx="7927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pitchFamily="2" charset="0"/>
              </a:rPr>
              <a:t>LB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3EE0CA12-F7BB-CB28-5985-FCF9E372ECD2}"/>
              </a:ext>
            </a:extLst>
          </p:cNvPr>
          <p:cNvSpPr txBox="1"/>
          <p:nvPr/>
        </p:nvSpPr>
        <p:spPr>
          <a:xfrm>
            <a:off x="6466550" y="499585"/>
            <a:ext cx="10080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pitchFamily="2" charset="0"/>
              </a:rPr>
              <a:t>GWS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07AB77B5-FA00-13D3-5CAF-880AE04F02A9}"/>
              </a:ext>
            </a:extLst>
          </p:cNvPr>
          <p:cNvSpPr txBox="1"/>
          <p:nvPr/>
        </p:nvSpPr>
        <p:spPr>
          <a:xfrm>
            <a:off x="8149569" y="79768"/>
            <a:ext cx="14425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pitchFamily="2" charset="0"/>
              </a:rPr>
              <a:t>Index servers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6C0BCF3E-33F4-A89C-FF51-B8D4EA2737DC}"/>
              </a:ext>
            </a:extLst>
          </p:cNvPr>
          <p:cNvSpPr txBox="1"/>
          <p:nvPr/>
        </p:nvSpPr>
        <p:spPr>
          <a:xfrm>
            <a:off x="10215353" y="113980"/>
            <a:ext cx="17139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pitchFamily="2" charset="0"/>
              </a:rPr>
              <a:t>Doc servers</a:t>
            </a:r>
          </a:p>
        </p:txBody>
      </p: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EB369595-F0AF-83D4-5467-148A4251763A}"/>
              </a:ext>
            </a:extLst>
          </p:cNvPr>
          <p:cNvCxnSpPr/>
          <p:nvPr/>
        </p:nvCxnSpPr>
        <p:spPr>
          <a:xfrm>
            <a:off x="967153" y="2495234"/>
            <a:ext cx="0" cy="4160896"/>
          </a:xfrm>
          <a:prstGeom prst="straightConnector1">
            <a:avLst/>
          </a:prstGeom>
          <a:ln w="50800">
            <a:solidFill>
              <a:schemeClr val="tx1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>
            <a:extLst>
              <a:ext uri="{FF2B5EF4-FFF2-40B4-BE49-F238E27FC236}">
                <a16:creationId xmlns:a16="http://schemas.microsoft.com/office/drawing/2014/main" id="{8B0E3520-2CC1-6335-B875-954AE988D9B7}"/>
              </a:ext>
            </a:extLst>
          </p:cNvPr>
          <p:cNvSpPr txBox="1"/>
          <p:nvPr/>
        </p:nvSpPr>
        <p:spPr>
          <a:xfrm rot="16200000">
            <a:off x="-1148685" y="4164772"/>
            <a:ext cx="34182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All-up SLO (300 </a:t>
            </a:r>
            <a:r>
              <a:rPr lang="en-US" sz="2400" dirty="0" err="1">
                <a:solidFill>
                  <a:srgbClr val="C00000"/>
                </a:solidFill>
                <a:latin typeface="Helvetica" pitchFamily="2" charset="0"/>
              </a:rPr>
              <a:t>ms</a:t>
            </a:r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)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4D694ECB-C6C1-D244-0023-8B496FFA2D2E}"/>
              </a:ext>
            </a:extLst>
          </p:cNvPr>
          <p:cNvSpPr txBox="1"/>
          <p:nvPr/>
        </p:nvSpPr>
        <p:spPr>
          <a:xfrm>
            <a:off x="171094" y="1407591"/>
            <a:ext cx="1024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pitchFamily="2" charset="0"/>
              </a:rPr>
              <a:t>user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EF23F3E5-09FB-C06F-EA98-43545E87DF73}"/>
              </a:ext>
            </a:extLst>
          </p:cNvPr>
          <p:cNvSpPr txBox="1"/>
          <p:nvPr/>
        </p:nvSpPr>
        <p:spPr>
          <a:xfrm>
            <a:off x="5779031" y="3304391"/>
            <a:ext cx="9527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Pick one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93022340-DD90-DB40-B514-F0CD8DB4C662}"/>
              </a:ext>
            </a:extLst>
          </p:cNvPr>
          <p:cNvSpPr txBox="1"/>
          <p:nvPr/>
        </p:nvSpPr>
        <p:spPr>
          <a:xfrm rot="308638">
            <a:off x="7286930" y="2774265"/>
            <a:ext cx="1463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Partition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454A7D7A-83AE-194C-90F4-785C1CC47504}"/>
              </a:ext>
            </a:extLst>
          </p:cNvPr>
          <p:cNvSpPr txBox="1"/>
          <p:nvPr/>
        </p:nvSpPr>
        <p:spPr>
          <a:xfrm rot="5400000">
            <a:off x="8335885" y="3307036"/>
            <a:ext cx="21289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Word </a:t>
            </a:r>
            <a:r>
              <a:rPr lang="en-US" sz="2400" dirty="0">
                <a:solidFill>
                  <a:srgbClr val="C00000"/>
                </a:solidFill>
                <a:latin typeface="Helvetica" pitchFamily="2" charset="0"/>
                <a:sym typeface="Wingdings" pitchFamily="2" charset="2"/>
              </a:rPr>
              <a:t></a:t>
            </a:r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 Doc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5A395D03-B7FF-C0A6-BD44-57314124E1E9}"/>
              </a:ext>
            </a:extLst>
          </p:cNvPr>
          <p:cNvSpPr txBox="1"/>
          <p:nvPr/>
        </p:nvSpPr>
        <p:spPr>
          <a:xfrm rot="20997876">
            <a:off x="7252856" y="3788356"/>
            <a:ext cx="1685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Aggregate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1BC38686-F786-EAB7-B7C2-6DD693B5A264}"/>
              </a:ext>
            </a:extLst>
          </p:cNvPr>
          <p:cNvSpPr txBox="1"/>
          <p:nvPr/>
        </p:nvSpPr>
        <p:spPr>
          <a:xfrm rot="308638">
            <a:off x="9539528" y="4429644"/>
            <a:ext cx="1463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Partition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4C19C07C-A47F-0031-906F-F4EBDB02F68F}"/>
              </a:ext>
            </a:extLst>
          </p:cNvPr>
          <p:cNvSpPr txBox="1"/>
          <p:nvPr/>
        </p:nvSpPr>
        <p:spPr>
          <a:xfrm rot="20997876">
            <a:off x="9332428" y="5945394"/>
            <a:ext cx="1685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Aggregate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22CFBCE2-7377-2C8B-17EC-CEB7C4546992}"/>
              </a:ext>
            </a:extLst>
          </p:cNvPr>
          <p:cNvSpPr txBox="1"/>
          <p:nvPr/>
        </p:nvSpPr>
        <p:spPr>
          <a:xfrm rot="5400000">
            <a:off x="9872994" y="4238876"/>
            <a:ext cx="35202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(Doc, word) </a:t>
            </a:r>
            <a:r>
              <a:rPr lang="en-US" sz="2400" dirty="0">
                <a:solidFill>
                  <a:srgbClr val="C00000"/>
                </a:solidFill>
                <a:latin typeface="Helvetica" pitchFamily="2" charset="0"/>
                <a:sym typeface="Wingdings" pitchFamily="2" charset="2"/>
              </a:rPr>
              <a:t></a:t>
            </a:r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 Snippet</a:t>
            </a:r>
          </a:p>
        </p:txBody>
      </p:sp>
    </p:spTree>
    <p:extLst>
      <p:ext uri="{BB962C8B-B14F-4D97-AF65-F5344CB8AC3E}">
        <p14:creationId xmlns:p14="http://schemas.microsoft.com/office/powerpoint/2010/main" val="3081433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95" grpId="0"/>
      <p:bldP spid="97" grpId="0"/>
      <p:bldP spid="98" grpId="0"/>
      <p:bldP spid="99" grpId="0"/>
      <p:bldP spid="100" grpId="0"/>
      <p:bldP spid="103" grpId="0"/>
      <p:bldP spid="106" grpId="0"/>
      <p:bldP spid="107" grpId="0"/>
      <p:bldP spid="108" grpId="0"/>
      <p:bldP spid="109" grpId="0"/>
      <p:bldP spid="110" grpId="0"/>
      <p:bldP spid="111" grpId="0"/>
      <p:bldP spid="112" grpId="0"/>
      <p:bldP spid="1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0E7C525-C6E6-BFB3-1544-F216465698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2006" y="1281681"/>
            <a:ext cx="1407315" cy="427774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95D47B85-CE98-5C86-2E49-D016116137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3676" y="1160585"/>
            <a:ext cx="669966" cy="669966"/>
          </a:xfrm>
          <a:prstGeom prst="rect">
            <a:avLst/>
          </a:prstGeom>
        </p:spPr>
      </p:pic>
      <p:pic>
        <p:nvPicPr>
          <p:cNvPr id="18" name="Picture 17" descr="A room full of computer servers&#10;&#10;Description automatically generated with low confidence">
            <a:extLst>
              <a:ext uri="{FF2B5EF4-FFF2-40B4-BE49-F238E27FC236}">
                <a16:creationId xmlns:a16="http://schemas.microsoft.com/office/drawing/2014/main" id="{E33DBB89-C9C7-0BD0-0F80-A22E661295C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11000"/>
          </a:blip>
          <a:stretch>
            <a:fillRect/>
          </a:stretch>
        </p:blipFill>
        <p:spPr>
          <a:xfrm>
            <a:off x="5037440" y="1753998"/>
            <a:ext cx="7056529" cy="33500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BE0EC4D-2925-5D7E-E6A3-2A1F1DDCF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architecture</a:t>
            </a:r>
          </a:p>
        </p:txBody>
      </p:sp>
      <p:pic>
        <p:nvPicPr>
          <p:cNvPr id="7" name="Picture 6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4C4762FF-2C22-26D1-4832-E469746D0B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0654" y="1844093"/>
            <a:ext cx="1168400" cy="1054100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01D6CA8-E200-3710-5E7B-A3E32DD0BA43}"/>
              </a:ext>
            </a:extLst>
          </p:cNvPr>
          <p:cNvCxnSpPr>
            <a:cxnSpLocks/>
          </p:cNvCxnSpPr>
          <p:nvPr/>
        </p:nvCxnSpPr>
        <p:spPr>
          <a:xfrm>
            <a:off x="3463816" y="2611271"/>
            <a:ext cx="354559" cy="0"/>
          </a:xfrm>
          <a:prstGeom prst="line">
            <a:avLst/>
          </a:prstGeom>
          <a:ln w="762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5">
            <a:extLst>
              <a:ext uri="{FF2B5EF4-FFF2-40B4-BE49-F238E27FC236}">
                <a16:creationId xmlns:a16="http://schemas.microsoft.com/office/drawing/2014/main" id="{445B4EDF-4F43-A9A4-B6F9-F8D8B3EE9C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224" y="1654083"/>
            <a:ext cx="1090512" cy="1445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DC40095-CBFD-C957-A171-FD3612B63B45}"/>
              </a:ext>
            </a:extLst>
          </p:cNvPr>
          <p:cNvCxnSpPr>
            <a:cxnSpLocks/>
          </p:cNvCxnSpPr>
          <p:nvPr/>
        </p:nvCxnSpPr>
        <p:spPr>
          <a:xfrm>
            <a:off x="4772468" y="2611271"/>
            <a:ext cx="570959" cy="13344"/>
          </a:xfrm>
          <a:prstGeom prst="line">
            <a:avLst/>
          </a:prstGeom>
          <a:ln w="762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5">
            <a:extLst>
              <a:ext uri="{FF2B5EF4-FFF2-40B4-BE49-F238E27FC236}">
                <a16:creationId xmlns:a16="http://schemas.microsoft.com/office/drawing/2014/main" id="{7C9011E2-B299-4F0F-FD44-7307995468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6073" y="1757322"/>
            <a:ext cx="860934" cy="1140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9" name="Picture 25">
            <a:extLst>
              <a:ext uri="{FF2B5EF4-FFF2-40B4-BE49-F238E27FC236}">
                <a16:creationId xmlns:a16="http://schemas.microsoft.com/office/drawing/2014/main" id="{78B8D173-A51B-A45E-4968-32BAA3BAAA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6287" y="2961503"/>
            <a:ext cx="793084" cy="1050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2" name="Picture 25">
            <a:extLst>
              <a:ext uri="{FF2B5EF4-FFF2-40B4-BE49-F238E27FC236}">
                <a16:creationId xmlns:a16="http://schemas.microsoft.com/office/drawing/2014/main" id="{9C3B696D-41D7-1403-7D80-6D955D6307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103" y="4138055"/>
            <a:ext cx="793084" cy="1050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C5994A8-3850-08CE-0D8C-BAF795D3C0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2065" y="2825814"/>
            <a:ext cx="793084" cy="1050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8" name="Picture 19" descr="Router Clip Art">
            <a:extLst>
              <a:ext uri="{FF2B5EF4-FFF2-40B4-BE49-F238E27FC236}">
                <a16:creationId xmlns:a16="http://schemas.microsoft.com/office/drawing/2014/main" id="{D594A530-E91D-5BBB-679C-AE9A6FB491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0298" y="3840933"/>
            <a:ext cx="798186" cy="58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19" descr="Router Clip Art">
            <a:extLst>
              <a:ext uri="{FF2B5EF4-FFF2-40B4-BE49-F238E27FC236}">
                <a16:creationId xmlns:a16="http://schemas.microsoft.com/office/drawing/2014/main" id="{2369D35F-F314-C820-452D-ADC6829CEB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1735" y="2723175"/>
            <a:ext cx="755602" cy="556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864EE3F4-2E56-60D8-0D28-691D7857D8A8}"/>
              </a:ext>
            </a:extLst>
          </p:cNvPr>
          <p:cNvCxnSpPr>
            <a:cxnSpLocks/>
          </p:cNvCxnSpPr>
          <p:nvPr/>
        </p:nvCxnSpPr>
        <p:spPr>
          <a:xfrm>
            <a:off x="8775272" y="2648847"/>
            <a:ext cx="276463" cy="200031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BC7EEF8-5D26-CBF1-45CE-AC30BA3F1D0F}"/>
              </a:ext>
            </a:extLst>
          </p:cNvPr>
          <p:cNvCxnSpPr>
            <a:cxnSpLocks/>
          </p:cNvCxnSpPr>
          <p:nvPr/>
        </p:nvCxnSpPr>
        <p:spPr>
          <a:xfrm flipV="1">
            <a:off x="8698131" y="3178393"/>
            <a:ext cx="372167" cy="379054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F1DD5869-0FC9-F9A9-3BAE-AF7A19BE0498}"/>
              </a:ext>
            </a:extLst>
          </p:cNvPr>
          <p:cNvCxnSpPr>
            <a:cxnSpLocks/>
          </p:cNvCxnSpPr>
          <p:nvPr/>
        </p:nvCxnSpPr>
        <p:spPr>
          <a:xfrm flipV="1">
            <a:off x="8659371" y="3223424"/>
            <a:ext cx="470891" cy="1242731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3268B688-8F3B-94E0-162F-FB877F0DE54F}"/>
              </a:ext>
            </a:extLst>
          </p:cNvPr>
          <p:cNvCxnSpPr>
            <a:cxnSpLocks/>
          </p:cNvCxnSpPr>
          <p:nvPr/>
        </p:nvCxnSpPr>
        <p:spPr>
          <a:xfrm flipV="1">
            <a:off x="8675276" y="4354705"/>
            <a:ext cx="376459" cy="428024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CFAA59FF-579A-C4EC-F685-84CD9AA071EF}"/>
              </a:ext>
            </a:extLst>
          </p:cNvPr>
          <p:cNvCxnSpPr>
            <a:cxnSpLocks/>
          </p:cNvCxnSpPr>
          <p:nvPr/>
        </p:nvCxnSpPr>
        <p:spPr>
          <a:xfrm>
            <a:off x="8698131" y="3607449"/>
            <a:ext cx="344999" cy="450247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C7468268-71A1-7BCB-A4B2-32968D2C18CC}"/>
              </a:ext>
            </a:extLst>
          </p:cNvPr>
          <p:cNvCxnSpPr>
            <a:cxnSpLocks/>
          </p:cNvCxnSpPr>
          <p:nvPr/>
        </p:nvCxnSpPr>
        <p:spPr>
          <a:xfrm>
            <a:off x="8782987" y="2747867"/>
            <a:ext cx="316384" cy="1264595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8F4DF044-08CB-BC6C-4BD6-C82274FB1C9F}"/>
              </a:ext>
            </a:extLst>
          </p:cNvPr>
          <p:cNvCxnSpPr>
            <a:cxnSpLocks/>
          </p:cNvCxnSpPr>
          <p:nvPr/>
        </p:nvCxnSpPr>
        <p:spPr>
          <a:xfrm flipV="1">
            <a:off x="9881188" y="3450847"/>
            <a:ext cx="376459" cy="428024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E2A23D95-CC7A-4654-0DB3-45484FB2B43E}"/>
              </a:ext>
            </a:extLst>
          </p:cNvPr>
          <p:cNvCxnSpPr>
            <a:cxnSpLocks/>
          </p:cNvCxnSpPr>
          <p:nvPr/>
        </p:nvCxnSpPr>
        <p:spPr>
          <a:xfrm flipH="1" flipV="1">
            <a:off x="9908220" y="3080802"/>
            <a:ext cx="356537" cy="225995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3F88A53F-16D2-3953-FF8D-44BDDA707A54}"/>
              </a:ext>
            </a:extLst>
          </p:cNvPr>
          <p:cNvCxnSpPr>
            <a:cxnSpLocks/>
          </p:cNvCxnSpPr>
          <p:nvPr/>
        </p:nvCxnSpPr>
        <p:spPr>
          <a:xfrm flipV="1">
            <a:off x="9418817" y="3320830"/>
            <a:ext cx="4602" cy="47624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5">
            <a:extLst>
              <a:ext uri="{FF2B5EF4-FFF2-40B4-BE49-F238E27FC236}">
                <a16:creationId xmlns:a16="http://schemas.microsoft.com/office/drawing/2014/main" id="{F998489C-1446-1695-0721-5B5F7A8DB3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701" y="1551268"/>
            <a:ext cx="651598" cy="863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0" name="Picture 25">
            <a:extLst>
              <a:ext uri="{FF2B5EF4-FFF2-40B4-BE49-F238E27FC236}">
                <a16:creationId xmlns:a16="http://schemas.microsoft.com/office/drawing/2014/main" id="{4AAE0BB7-2BE5-9D4D-1A32-FF91DF345A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7248" y="2487519"/>
            <a:ext cx="651598" cy="863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1" name="Picture 25">
            <a:extLst>
              <a:ext uri="{FF2B5EF4-FFF2-40B4-BE49-F238E27FC236}">
                <a16:creationId xmlns:a16="http://schemas.microsoft.com/office/drawing/2014/main" id="{02AA3039-B6A1-79FE-B0E9-3D004A5A25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578" y="3625827"/>
            <a:ext cx="651598" cy="863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2" name="Picture 25">
            <a:extLst>
              <a:ext uri="{FF2B5EF4-FFF2-40B4-BE49-F238E27FC236}">
                <a16:creationId xmlns:a16="http://schemas.microsoft.com/office/drawing/2014/main" id="{68FD79EC-EC8D-7BBA-BFFE-926FC1C452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4034" y="4745182"/>
            <a:ext cx="651598" cy="863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3" name="Cloud 32">
            <a:extLst>
              <a:ext uri="{FF2B5EF4-FFF2-40B4-BE49-F238E27FC236}">
                <a16:creationId xmlns:a16="http://schemas.microsoft.com/office/drawing/2014/main" id="{24309223-7EA0-627D-6AB2-931012DCD700}"/>
              </a:ext>
            </a:extLst>
          </p:cNvPr>
          <p:cNvSpPr/>
          <p:nvPr/>
        </p:nvSpPr>
        <p:spPr>
          <a:xfrm>
            <a:off x="3589396" y="1319981"/>
            <a:ext cx="1412599" cy="5150340"/>
          </a:xfrm>
          <a:prstGeom prst="cloud">
            <a:avLst/>
          </a:prstGeom>
          <a:noFill/>
          <a:ln w="508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Helvetica" pitchFamily="2" charset="0"/>
            </a:endParaRPr>
          </a:p>
        </p:txBody>
      </p:sp>
      <p:pic>
        <p:nvPicPr>
          <p:cNvPr id="36" name="Picture 19" descr="Router Clip Art">
            <a:extLst>
              <a:ext uri="{FF2B5EF4-FFF2-40B4-BE49-F238E27FC236}">
                <a16:creationId xmlns:a16="http://schemas.microsoft.com/office/drawing/2014/main" id="{66732A46-D3DC-C8C4-9B15-D171B3E2A8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0213" y="3625827"/>
            <a:ext cx="755602" cy="556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80847573-A83F-40E5-A34A-4F7E39D626DC}"/>
              </a:ext>
            </a:extLst>
          </p:cNvPr>
          <p:cNvCxnSpPr>
            <a:cxnSpLocks/>
          </p:cNvCxnSpPr>
          <p:nvPr/>
        </p:nvCxnSpPr>
        <p:spPr>
          <a:xfrm flipH="1" flipV="1">
            <a:off x="2776530" y="3017024"/>
            <a:ext cx="84220" cy="452201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19" descr="Router Clip Art">
            <a:extLst>
              <a:ext uri="{FF2B5EF4-FFF2-40B4-BE49-F238E27FC236}">
                <a16:creationId xmlns:a16="http://schemas.microsoft.com/office/drawing/2014/main" id="{7F7CCA01-574E-C15D-C0FF-A36F83635B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362" y="4797639"/>
            <a:ext cx="755602" cy="556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7EC08443-982B-871C-B342-88DC4AD4C6CE}"/>
              </a:ext>
            </a:extLst>
          </p:cNvPr>
          <p:cNvCxnSpPr>
            <a:cxnSpLocks/>
          </p:cNvCxnSpPr>
          <p:nvPr/>
        </p:nvCxnSpPr>
        <p:spPr>
          <a:xfrm flipH="1" flipV="1">
            <a:off x="2930400" y="4245984"/>
            <a:ext cx="84220" cy="452201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7147B779-07DC-56C9-D0FD-4F590493A5BE}"/>
              </a:ext>
            </a:extLst>
          </p:cNvPr>
          <p:cNvCxnSpPr>
            <a:cxnSpLocks/>
          </p:cNvCxnSpPr>
          <p:nvPr/>
        </p:nvCxnSpPr>
        <p:spPr>
          <a:xfrm flipH="1" flipV="1">
            <a:off x="3493643" y="5085760"/>
            <a:ext cx="417306" cy="184943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0" name="Picture 19" descr="Router Clip Art">
            <a:extLst>
              <a:ext uri="{FF2B5EF4-FFF2-40B4-BE49-F238E27FC236}">
                <a16:creationId xmlns:a16="http://schemas.microsoft.com/office/drawing/2014/main" id="{93085998-56B1-6C59-2C54-04E136F25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2334" y="4454925"/>
            <a:ext cx="755602" cy="556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4BE51A9F-709C-0877-17EF-A3B3C6EEECDE}"/>
              </a:ext>
            </a:extLst>
          </p:cNvPr>
          <p:cNvCxnSpPr>
            <a:cxnSpLocks/>
          </p:cNvCxnSpPr>
          <p:nvPr/>
        </p:nvCxnSpPr>
        <p:spPr>
          <a:xfrm flipV="1">
            <a:off x="5307941" y="3099180"/>
            <a:ext cx="222338" cy="1233349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4EBF3486-3426-6C55-E08E-86DBD4D27000}"/>
              </a:ext>
            </a:extLst>
          </p:cNvPr>
          <p:cNvCxnSpPr>
            <a:cxnSpLocks/>
          </p:cNvCxnSpPr>
          <p:nvPr/>
        </p:nvCxnSpPr>
        <p:spPr>
          <a:xfrm flipV="1">
            <a:off x="4727228" y="5053259"/>
            <a:ext cx="310212" cy="276057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B03272FF-E476-E767-D8B9-46A2E6521F89}"/>
              </a:ext>
            </a:extLst>
          </p:cNvPr>
          <p:cNvCxnSpPr>
            <a:cxnSpLocks/>
            <a:stCxn id="31" idx="1"/>
          </p:cNvCxnSpPr>
          <p:nvPr/>
        </p:nvCxnSpPr>
        <p:spPr>
          <a:xfrm flipH="1">
            <a:off x="3217671" y="4057561"/>
            <a:ext cx="574907" cy="165631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screen shot of a computer&#10;&#10;Description automatically generated">
            <a:extLst>
              <a:ext uri="{FF2B5EF4-FFF2-40B4-BE49-F238E27FC236}">
                <a16:creationId xmlns:a16="http://schemas.microsoft.com/office/drawing/2014/main" id="{2E531DE1-D981-B7C6-6F0C-75FA5ECAE53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3269" y="1794079"/>
            <a:ext cx="788653" cy="1104114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DCF21F3-9F7E-A41B-2A09-A3EE0FC0175A}"/>
              </a:ext>
            </a:extLst>
          </p:cNvPr>
          <p:cNvCxnSpPr>
            <a:cxnSpLocks/>
            <a:stCxn id="8" idx="3"/>
          </p:cNvCxnSpPr>
          <p:nvPr/>
        </p:nvCxnSpPr>
        <p:spPr>
          <a:xfrm>
            <a:off x="1381922" y="2346136"/>
            <a:ext cx="621952" cy="6860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Shape&#10;&#10;Description automatically generated with low confidence">
            <a:extLst>
              <a:ext uri="{FF2B5EF4-FFF2-40B4-BE49-F238E27FC236}">
                <a16:creationId xmlns:a16="http://schemas.microsoft.com/office/drawing/2014/main" id="{3ADB88AC-4B9D-8CD9-8FDD-D89EB84F02B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23221" y="366988"/>
            <a:ext cx="1852462" cy="121973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98BC8C4-7774-527B-673C-C7D43038600C}"/>
              </a:ext>
            </a:extLst>
          </p:cNvPr>
          <p:cNvSpPr txBox="1"/>
          <p:nvPr/>
        </p:nvSpPr>
        <p:spPr>
          <a:xfrm>
            <a:off x="7594649" y="5278079"/>
            <a:ext cx="37494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Helvetica" pitchFamily="2" charset="0"/>
              </a:rPr>
              <a:t>Partition-Aggregate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6D2B199-CCB7-8FB0-126E-C77440E221A3}"/>
              </a:ext>
            </a:extLst>
          </p:cNvPr>
          <p:cNvGrpSpPr/>
          <p:nvPr/>
        </p:nvGrpSpPr>
        <p:grpSpPr>
          <a:xfrm>
            <a:off x="6486525" y="2157413"/>
            <a:ext cx="1320578" cy="414742"/>
            <a:chOff x="6486525" y="2157413"/>
            <a:chExt cx="1320578" cy="414742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99D5104C-4827-DDB1-56FE-0DD3051E6B21}"/>
                </a:ext>
              </a:extLst>
            </p:cNvPr>
            <p:cNvCxnSpPr/>
            <p:nvPr/>
          </p:nvCxnSpPr>
          <p:spPr>
            <a:xfrm flipV="1">
              <a:off x="6543675" y="2157413"/>
              <a:ext cx="1263428" cy="188723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0EF2A11D-B5CD-AEAB-E9AC-F60EB692904D}"/>
                </a:ext>
              </a:extLst>
            </p:cNvPr>
            <p:cNvCxnSpPr/>
            <p:nvPr/>
          </p:nvCxnSpPr>
          <p:spPr>
            <a:xfrm flipH="1">
              <a:off x="6486525" y="2378426"/>
              <a:ext cx="1266666" cy="193729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6A916E7-210B-E916-23B3-6FC8FC98B921}"/>
              </a:ext>
            </a:extLst>
          </p:cNvPr>
          <p:cNvGrpSpPr/>
          <p:nvPr/>
        </p:nvGrpSpPr>
        <p:grpSpPr>
          <a:xfrm rot="1102422">
            <a:off x="6255545" y="2852980"/>
            <a:ext cx="1581672" cy="414742"/>
            <a:chOff x="6486525" y="2157413"/>
            <a:chExt cx="1320578" cy="414742"/>
          </a:xfrm>
        </p:grpSpPr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2871BDA3-CBFA-A937-C852-D0F6254D4A13}"/>
                </a:ext>
              </a:extLst>
            </p:cNvPr>
            <p:cNvCxnSpPr/>
            <p:nvPr/>
          </p:nvCxnSpPr>
          <p:spPr>
            <a:xfrm flipV="1">
              <a:off x="6543675" y="2157413"/>
              <a:ext cx="1263428" cy="188723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9F49AEF6-7DF4-BE15-4D29-5C6A059EAC55}"/>
                </a:ext>
              </a:extLst>
            </p:cNvPr>
            <p:cNvCxnSpPr/>
            <p:nvPr/>
          </p:nvCxnSpPr>
          <p:spPr>
            <a:xfrm flipH="1">
              <a:off x="6486525" y="2378426"/>
              <a:ext cx="1266666" cy="193729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52A83DE9-EFE7-3856-6E27-630BE5850539}"/>
              </a:ext>
            </a:extLst>
          </p:cNvPr>
          <p:cNvGrpSpPr/>
          <p:nvPr/>
        </p:nvGrpSpPr>
        <p:grpSpPr>
          <a:xfrm rot="3036542">
            <a:off x="6055765" y="3797591"/>
            <a:ext cx="1798494" cy="414742"/>
            <a:chOff x="6486525" y="2157413"/>
            <a:chExt cx="1320578" cy="414742"/>
          </a:xfrm>
        </p:grpSpPr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AE27224E-7226-28F3-0E86-BCFD42C3A847}"/>
                </a:ext>
              </a:extLst>
            </p:cNvPr>
            <p:cNvCxnSpPr/>
            <p:nvPr/>
          </p:nvCxnSpPr>
          <p:spPr>
            <a:xfrm flipV="1">
              <a:off x="6543675" y="2157413"/>
              <a:ext cx="1263428" cy="188723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AC3618F7-42DB-2583-BF33-B1FEBADF5E62}"/>
                </a:ext>
              </a:extLst>
            </p:cNvPr>
            <p:cNvCxnSpPr/>
            <p:nvPr/>
          </p:nvCxnSpPr>
          <p:spPr>
            <a:xfrm flipH="1">
              <a:off x="6486525" y="2378426"/>
              <a:ext cx="1266666" cy="193729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5" name="Picture 54" descr="Shape&#10;&#10;Description automatically generated with low confidence">
            <a:extLst>
              <a:ext uri="{FF2B5EF4-FFF2-40B4-BE49-F238E27FC236}">
                <a16:creationId xmlns:a16="http://schemas.microsoft.com/office/drawing/2014/main" id="{3086E6A6-BFBD-6057-2514-CD7FC998977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26177" y="1596556"/>
            <a:ext cx="1090512" cy="718039"/>
          </a:xfrm>
          <a:prstGeom prst="rect">
            <a:avLst/>
          </a:prstGeom>
        </p:spPr>
      </p:pic>
      <p:pic>
        <p:nvPicPr>
          <p:cNvPr id="60" name="Picture 59" descr="Shape&#10;&#10;Description automatically generated with low confidence">
            <a:extLst>
              <a:ext uri="{FF2B5EF4-FFF2-40B4-BE49-F238E27FC236}">
                <a16:creationId xmlns:a16="http://schemas.microsoft.com/office/drawing/2014/main" id="{B065B459-3AB2-009D-B187-78CC21C2F3B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523674" y="2105677"/>
            <a:ext cx="1090512" cy="718039"/>
          </a:xfrm>
          <a:prstGeom prst="rect">
            <a:avLst/>
          </a:prstGeom>
        </p:spPr>
      </p:pic>
      <p:pic>
        <p:nvPicPr>
          <p:cNvPr id="61" name="Picture 60" descr="Shape&#10;&#10;Description automatically generated with low confidence">
            <a:extLst>
              <a:ext uri="{FF2B5EF4-FFF2-40B4-BE49-F238E27FC236}">
                <a16:creationId xmlns:a16="http://schemas.microsoft.com/office/drawing/2014/main" id="{2E4EACB5-7F5E-6B1D-0023-B55C7E72255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73292" y="3502375"/>
            <a:ext cx="1090512" cy="718039"/>
          </a:xfrm>
          <a:prstGeom prst="rect">
            <a:avLst/>
          </a:prstGeom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6834E6DF-FF06-9E04-13EF-951358C9DA9B}"/>
              </a:ext>
            </a:extLst>
          </p:cNvPr>
          <p:cNvSpPr txBox="1"/>
          <p:nvPr/>
        </p:nvSpPr>
        <p:spPr>
          <a:xfrm>
            <a:off x="4105913" y="5508388"/>
            <a:ext cx="37494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Helvetica" pitchFamily="2" charset="0"/>
              </a:rPr>
              <a:t>Microservices</a:t>
            </a:r>
          </a:p>
        </p:txBody>
      </p:sp>
      <p:pic>
        <p:nvPicPr>
          <p:cNvPr id="63" name="Picture 62" descr="A picture containing shape&#10;&#10;Description automatically generated">
            <a:extLst>
              <a:ext uri="{FF2B5EF4-FFF2-40B4-BE49-F238E27FC236}">
                <a16:creationId xmlns:a16="http://schemas.microsoft.com/office/drawing/2014/main" id="{F998AE76-98C1-486F-6B81-A43A17AFAF1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12119" y="3482402"/>
            <a:ext cx="537984" cy="646354"/>
          </a:xfrm>
          <a:prstGeom prst="rect">
            <a:avLst/>
          </a:prstGeom>
        </p:spPr>
      </p:pic>
      <p:pic>
        <p:nvPicPr>
          <p:cNvPr id="65" name="Picture 64" descr="A picture containing shape&#10;&#10;Description automatically generated">
            <a:extLst>
              <a:ext uri="{FF2B5EF4-FFF2-40B4-BE49-F238E27FC236}">
                <a16:creationId xmlns:a16="http://schemas.microsoft.com/office/drawing/2014/main" id="{E89D817E-BD67-4AD7-1072-A67D4FC7730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69433" y="2318299"/>
            <a:ext cx="563029" cy="676444"/>
          </a:xfrm>
          <a:prstGeom prst="rect">
            <a:avLst/>
          </a:prstGeom>
        </p:spPr>
      </p:pic>
      <p:pic>
        <p:nvPicPr>
          <p:cNvPr id="66" name="Picture 65" descr="A picture containing shape&#10;&#10;Description automatically generated">
            <a:extLst>
              <a:ext uri="{FF2B5EF4-FFF2-40B4-BE49-F238E27FC236}">
                <a16:creationId xmlns:a16="http://schemas.microsoft.com/office/drawing/2014/main" id="{07A3894B-4B91-FE8F-F7AA-359246ED517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34699" y="4601490"/>
            <a:ext cx="537793" cy="646124"/>
          </a:xfrm>
          <a:prstGeom prst="rect">
            <a:avLst/>
          </a:prstGeom>
        </p:spPr>
      </p:pic>
      <p:sp>
        <p:nvSpPr>
          <p:cNvPr id="68" name="TextBox 67">
            <a:extLst>
              <a:ext uri="{FF2B5EF4-FFF2-40B4-BE49-F238E27FC236}">
                <a16:creationId xmlns:a16="http://schemas.microsoft.com/office/drawing/2014/main" id="{B26805F7-C3D1-4EB5-2BC9-BEDFF2EEFB88}"/>
              </a:ext>
            </a:extLst>
          </p:cNvPr>
          <p:cNvSpPr txBox="1"/>
          <p:nvPr/>
        </p:nvSpPr>
        <p:spPr>
          <a:xfrm>
            <a:off x="7137884" y="5779079"/>
            <a:ext cx="50497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Helvetica" pitchFamily="2" charset="0"/>
              </a:rPr>
              <a:t>Data preprocessing (MR)</a:t>
            </a:r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C6BFE8D9-8796-52DC-8DFA-E26C46DD8A4C}"/>
              </a:ext>
            </a:extLst>
          </p:cNvPr>
          <p:cNvGrpSpPr/>
          <p:nvPr/>
        </p:nvGrpSpPr>
        <p:grpSpPr>
          <a:xfrm rot="21063218">
            <a:off x="6327582" y="1801447"/>
            <a:ext cx="1182532" cy="308517"/>
            <a:chOff x="769327" y="4628470"/>
            <a:chExt cx="1182532" cy="308517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10D320D4-3DDE-6538-72E7-7C2D238738A5}"/>
                </a:ext>
              </a:extLst>
            </p:cNvPr>
            <p:cNvGrpSpPr/>
            <p:nvPr/>
          </p:nvGrpSpPr>
          <p:grpSpPr>
            <a:xfrm>
              <a:off x="769327" y="4628470"/>
              <a:ext cx="1175972" cy="308517"/>
              <a:chOff x="1204332" y="579863"/>
              <a:chExt cx="2029522" cy="308517"/>
            </a:xfrm>
          </p:grpSpPr>
          <p:grpSp>
            <p:nvGrpSpPr>
              <p:cNvPr id="71" name="Group 70">
                <a:extLst>
                  <a:ext uri="{FF2B5EF4-FFF2-40B4-BE49-F238E27FC236}">
                    <a16:creationId xmlns:a16="http://schemas.microsoft.com/office/drawing/2014/main" id="{B6F9FD32-36BA-7A16-78C0-6A10C6241366}"/>
                  </a:ext>
                </a:extLst>
              </p:cNvPr>
              <p:cNvGrpSpPr/>
              <p:nvPr/>
            </p:nvGrpSpPr>
            <p:grpSpPr>
              <a:xfrm>
                <a:off x="1204332" y="579863"/>
                <a:ext cx="2029522" cy="302941"/>
                <a:chOff x="1204332" y="579863"/>
                <a:chExt cx="2029522" cy="302941"/>
              </a:xfrm>
            </p:grpSpPr>
            <p:cxnSp>
              <p:nvCxnSpPr>
                <p:cNvPr id="74" name="Straight Connector 73">
                  <a:extLst>
                    <a:ext uri="{FF2B5EF4-FFF2-40B4-BE49-F238E27FC236}">
                      <a16:creationId xmlns:a16="http://schemas.microsoft.com/office/drawing/2014/main" id="{73EED57F-DA04-B0AA-C734-74086B3A0956}"/>
                    </a:ext>
                  </a:extLst>
                </p:cNvPr>
                <p:cNvCxnSpPr/>
                <p:nvPr/>
              </p:nvCxnSpPr>
              <p:spPr>
                <a:xfrm>
                  <a:off x="1204332" y="579863"/>
                  <a:ext cx="2029522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75">
                  <a:extLst>
                    <a:ext uri="{FF2B5EF4-FFF2-40B4-BE49-F238E27FC236}">
                      <a16:creationId xmlns:a16="http://schemas.microsoft.com/office/drawing/2014/main" id="{2AD6174D-7B2A-F00F-6BF4-FC8D2D4D0C61}"/>
                    </a:ext>
                  </a:extLst>
                </p:cNvPr>
                <p:cNvCxnSpPr/>
                <p:nvPr/>
              </p:nvCxnSpPr>
              <p:spPr>
                <a:xfrm>
                  <a:off x="1204332" y="882804"/>
                  <a:ext cx="2029522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46831E02-6C6C-22B4-87DC-E58B0C6C9A1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17126" y="579863"/>
                <a:ext cx="0" cy="308517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8EE5183F-EEBC-A747-F726-6435EC93A664}"/>
                </a:ext>
              </a:extLst>
            </p:cNvPr>
            <p:cNvGrpSpPr/>
            <p:nvPr/>
          </p:nvGrpSpPr>
          <p:grpSpPr>
            <a:xfrm>
              <a:off x="1423832" y="4634045"/>
              <a:ext cx="528027" cy="273935"/>
              <a:chOff x="2357191" y="1228840"/>
              <a:chExt cx="528027" cy="273935"/>
            </a:xfrm>
          </p:grpSpPr>
          <p:sp>
            <p:nvSpPr>
              <p:cNvPr id="78" name="Rounded Rectangle 77">
                <a:extLst>
                  <a:ext uri="{FF2B5EF4-FFF2-40B4-BE49-F238E27FC236}">
                    <a16:creationId xmlns:a16="http://schemas.microsoft.com/office/drawing/2014/main" id="{DBC654F7-34EA-E450-8B73-A0DA5495FF1D}"/>
                  </a:ext>
                </a:extLst>
              </p:cNvPr>
              <p:cNvSpPr/>
              <p:nvPr/>
            </p:nvSpPr>
            <p:spPr>
              <a:xfrm>
                <a:off x="2629558" y="1237375"/>
                <a:ext cx="197794" cy="261188"/>
              </a:xfrm>
              <a:prstGeom prst="roundRect">
                <a:avLst/>
              </a:prstGeom>
              <a:solidFill>
                <a:schemeClr val="accent6"/>
              </a:solidFill>
              <a:ln w="25400">
                <a:solidFill>
                  <a:schemeClr val="tx1"/>
                </a:solidFill>
                <a:tailEnd type="arrow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ounded Rectangle 78">
                <a:extLst>
                  <a:ext uri="{FF2B5EF4-FFF2-40B4-BE49-F238E27FC236}">
                    <a16:creationId xmlns:a16="http://schemas.microsoft.com/office/drawing/2014/main" id="{81D11283-C7C3-E141-6A80-007C6306B213}"/>
                  </a:ext>
                </a:extLst>
              </p:cNvPr>
              <p:cNvSpPr/>
              <p:nvPr/>
            </p:nvSpPr>
            <p:spPr>
              <a:xfrm>
                <a:off x="2401104" y="1241587"/>
                <a:ext cx="197794" cy="261188"/>
              </a:xfrm>
              <a:prstGeom prst="roundRect">
                <a:avLst/>
              </a:prstGeom>
              <a:solidFill>
                <a:schemeClr val="accent6"/>
              </a:solidFill>
              <a:ln w="25400">
                <a:solidFill>
                  <a:schemeClr val="tx1"/>
                </a:solidFill>
                <a:tailEnd type="arrow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23F89931-CCC0-52E5-507F-49C67843C57C}"/>
                  </a:ext>
                </a:extLst>
              </p:cNvPr>
              <p:cNvSpPr/>
              <p:nvPr/>
            </p:nvSpPr>
            <p:spPr>
              <a:xfrm>
                <a:off x="2590447" y="1228840"/>
                <a:ext cx="294771" cy="269723"/>
              </a:xfrm>
              <a:prstGeom prst="rect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solidFill>
                    <a:schemeClr val="tx1"/>
                  </a:solidFill>
                  <a:latin typeface="Helvetica" pitchFamily="2" charset="0"/>
                </a:endParaRPr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75FFCD7F-C4D2-A963-8A67-F7EBD8F9BEFD}"/>
                  </a:ext>
                </a:extLst>
              </p:cNvPr>
              <p:cNvSpPr/>
              <p:nvPr/>
            </p:nvSpPr>
            <p:spPr>
              <a:xfrm>
                <a:off x="2357191" y="1229116"/>
                <a:ext cx="294771" cy="269723"/>
              </a:xfrm>
              <a:prstGeom prst="rect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solidFill>
                    <a:schemeClr val="tx1"/>
                  </a:solidFill>
                  <a:latin typeface="Helvetica" pitchFamily="2" charset="0"/>
                </a:endParaRPr>
              </a:p>
            </p:txBody>
          </p:sp>
        </p:grp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D280C017-7056-18E7-03E3-8D0FFF20FBCC}"/>
              </a:ext>
            </a:extLst>
          </p:cNvPr>
          <p:cNvGrpSpPr/>
          <p:nvPr/>
        </p:nvGrpSpPr>
        <p:grpSpPr>
          <a:xfrm rot="8090244">
            <a:off x="9469301" y="4247217"/>
            <a:ext cx="1182532" cy="308517"/>
            <a:chOff x="769327" y="4628470"/>
            <a:chExt cx="1182532" cy="308517"/>
          </a:xfrm>
        </p:grpSpPr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9F358768-DEBF-4E0C-8E3D-E5EA5584DC7D}"/>
                </a:ext>
              </a:extLst>
            </p:cNvPr>
            <p:cNvGrpSpPr/>
            <p:nvPr/>
          </p:nvGrpSpPr>
          <p:grpSpPr>
            <a:xfrm>
              <a:off x="769327" y="4628470"/>
              <a:ext cx="1175972" cy="308517"/>
              <a:chOff x="1204332" y="579863"/>
              <a:chExt cx="2029522" cy="308517"/>
            </a:xfrm>
          </p:grpSpPr>
          <p:grpSp>
            <p:nvGrpSpPr>
              <p:cNvPr id="91" name="Group 90">
                <a:extLst>
                  <a:ext uri="{FF2B5EF4-FFF2-40B4-BE49-F238E27FC236}">
                    <a16:creationId xmlns:a16="http://schemas.microsoft.com/office/drawing/2014/main" id="{75F2505F-54FB-A797-C702-DAC14C55E372}"/>
                  </a:ext>
                </a:extLst>
              </p:cNvPr>
              <p:cNvGrpSpPr/>
              <p:nvPr/>
            </p:nvGrpSpPr>
            <p:grpSpPr>
              <a:xfrm>
                <a:off x="1204332" y="579863"/>
                <a:ext cx="2029522" cy="302941"/>
                <a:chOff x="1204332" y="579863"/>
                <a:chExt cx="2029522" cy="302941"/>
              </a:xfrm>
            </p:grpSpPr>
            <p:cxnSp>
              <p:nvCxnSpPr>
                <p:cNvPr id="93" name="Straight Connector 92">
                  <a:extLst>
                    <a:ext uri="{FF2B5EF4-FFF2-40B4-BE49-F238E27FC236}">
                      <a16:creationId xmlns:a16="http://schemas.microsoft.com/office/drawing/2014/main" id="{EDC266F3-9030-4464-AE09-FEE37A015EFD}"/>
                    </a:ext>
                  </a:extLst>
                </p:cNvPr>
                <p:cNvCxnSpPr/>
                <p:nvPr/>
              </p:nvCxnSpPr>
              <p:spPr>
                <a:xfrm>
                  <a:off x="1204332" y="579863"/>
                  <a:ext cx="2029522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Connector 93">
                  <a:extLst>
                    <a:ext uri="{FF2B5EF4-FFF2-40B4-BE49-F238E27FC236}">
                      <a16:creationId xmlns:a16="http://schemas.microsoft.com/office/drawing/2014/main" id="{8A7354DF-481E-37AF-C975-49D49F48F0D1}"/>
                    </a:ext>
                  </a:extLst>
                </p:cNvPr>
                <p:cNvCxnSpPr/>
                <p:nvPr/>
              </p:nvCxnSpPr>
              <p:spPr>
                <a:xfrm>
                  <a:off x="1204332" y="882804"/>
                  <a:ext cx="2029522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id="{D1BCD63E-E3EE-FAAF-1DF5-226C7513DC9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17126" y="579863"/>
                <a:ext cx="0" cy="308517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DEAD7B15-D8F5-FFF1-6FC1-08E13AB06F68}"/>
                </a:ext>
              </a:extLst>
            </p:cNvPr>
            <p:cNvGrpSpPr/>
            <p:nvPr/>
          </p:nvGrpSpPr>
          <p:grpSpPr>
            <a:xfrm>
              <a:off x="1423832" y="4634045"/>
              <a:ext cx="528027" cy="273935"/>
              <a:chOff x="2357191" y="1228840"/>
              <a:chExt cx="528027" cy="273935"/>
            </a:xfrm>
          </p:grpSpPr>
          <p:sp>
            <p:nvSpPr>
              <p:cNvPr id="87" name="Rounded Rectangle 86">
                <a:extLst>
                  <a:ext uri="{FF2B5EF4-FFF2-40B4-BE49-F238E27FC236}">
                    <a16:creationId xmlns:a16="http://schemas.microsoft.com/office/drawing/2014/main" id="{5C20A59D-E669-43D3-EFD4-6A05DC5A1E61}"/>
                  </a:ext>
                </a:extLst>
              </p:cNvPr>
              <p:cNvSpPr/>
              <p:nvPr/>
            </p:nvSpPr>
            <p:spPr>
              <a:xfrm>
                <a:off x="2629558" y="1237375"/>
                <a:ext cx="197794" cy="261188"/>
              </a:xfrm>
              <a:prstGeom prst="roundRect">
                <a:avLst/>
              </a:prstGeom>
              <a:solidFill>
                <a:schemeClr val="accent6"/>
              </a:solidFill>
              <a:ln w="25400">
                <a:solidFill>
                  <a:schemeClr val="tx1"/>
                </a:solidFill>
                <a:tailEnd type="arrow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Rounded Rectangle 87">
                <a:extLst>
                  <a:ext uri="{FF2B5EF4-FFF2-40B4-BE49-F238E27FC236}">
                    <a16:creationId xmlns:a16="http://schemas.microsoft.com/office/drawing/2014/main" id="{1B4DF52A-DAB5-BBDC-BCAE-704C20A840FE}"/>
                  </a:ext>
                </a:extLst>
              </p:cNvPr>
              <p:cNvSpPr/>
              <p:nvPr/>
            </p:nvSpPr>
            <p:spPr>
              <a:xfrm>
                <a:off x="2401104" y="1241587"/>
                <a:ext cx="197794" cy="261188"/>
              </a:xfrm>
              <a:prstGeom prst="roundRect">
                <a:avLst/>
              </a:prstGeom>
              <a:solidFill>
                <a:schemeClr val="accent6"/>
              </a:solidFill>
              <a:ln w="25400">
                <a:solidFill>
                  <a:schemeClr val="tx1"/>
                </a:solidFill>
                <a:tailEnd type="arrow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CE0E94E1-35B8-74DF-C95A-696EDAA6F0FE}"/>
                  </a:ext>
                </a:extLst>
              </p:cNvPr>
              <p:cNvSpPr/>
              <p:nvPr/>
            </p:nvSpPr>
            <p:spPr>
              <a:xfrm>
                <a:off x="2590447" y="1228840"/>
                <a:ext cx="294771" cy="269723"/>
              </a:xfrm>
              <a:prstGeom prst="rect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solidFill>
                    <a:schemeClr val="tx1"/>
                  </a:solidFill>
                  <a:latin typeface="Helvetica" pitchFamily="2" charset="0"/>
                </a:endParaRPr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1474A315-8BD2-2E50-C901-32D69C2B453B}"/>
                  </a:ext>
                </a:extLst>
              </p:cNvPr>
              <p:cNvSpPr/>
              <p:nvPr/>
            </p:nvSpPr>
            <p:spPr>
              <a:xfrm>
                <a:off x="2357191" y="1229116"/>
                <a:ext cx="294771" cy="269723"/>
              </a:xfrm>
              <a:prstGeom prst="rect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solidFill>
                    <a:schemeClr val="tx1"/>
                  </a:solidFill>
                  <a:latin typeface="Helvetica" pitchFamily="2" charset="0"/>
                </a:endParaRPr>
              </a:p>
            </p:txBody>
          </p:sp>
        </p:grpSp>
      </p:grpSp>
      <p:sp>
        <p:nvSpPr>
          <p:cNvPr id="95" name="TextBox 94">
            <a:extLst>
              <a:ext uri="{FF2B5EF4-FFF2-40B4-BE49-F238E27FC236}">
                <a16:creationId xmlns:a16="http://schemas.microsoft.com/office/drawing/2014/main" id="{B13A6583-95BB-2C12-A278-E6A04453AA2D}"/>
              </a:ext>
            </a:extLst>
          </p:cNvPr>
          <p:cNvSpPr txBox="1"/>
          <p:nvPr/>
        </p:nvSpPr>
        <p:spPr>
          <a:xfrm>
            <a:off x="4039706" y="5985877"/>
            <a:ext cx="3749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pitchFamily="2" charset="0"/>
              </a:rPr>
              <a:t>RPCs and MQs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A7C128-57FE-8628-A6C6-06198B05A5EB}"/>
              </a:ext>
            </a:extLst>
          </p:cNvPr>
          <p:cNvSpPr txBox="1"/>
          <p:nvPr/>
        </p:nvSpPr>
        <p:spPr>
          <a:xfrm>
            <a:off x="255912" y="5614578"/>
            <a:ext cx="37494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Helvetica" pitchFamily="2" charset="0"/>
              </a:rPr>
              <a:t>Web servers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B8BC85A-09FB-4330-9A91-06739E015AE1}"/>
              </a:ext>
            </a:extLst>
          </p:cNvPr>
          <p:cNvSpPr txBox="1"/>
          <p:nvPr/>
        </p:nvSpPr>
        <p:spPr>
          <a:xfrm>
            <a:off x="7662783" y="6308895"/>
            <a:ext cx="356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Helvetica" pitchFamily="2" charset="0"/>
              </a:rPr>
              <a:t>Storage (</a:t>
            </a:r>
            <a:r>
              <a:rPr lang="en-US" sz="3200" dirty="0" err="1">
                <a:latin typeface="Helvetica" pitchFamily="2" charset="0"/>
              </a:rPr>
              <a:t>noSQL</a:t>
            </a:r>
            <a:r>
              <a:rPr lang="en-US" sz="3200" dirty="0">
                <a:latin typeface="Helvetica" pitchFamily="2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454555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62" grpId="0"/>
      <p:bldP spid="68" grpId="0"/>
      <p:bldP spid="95" grpId="0"/>
      <p:bldP spid="3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365433-D746-0DF9-B3D0-9F10B513E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Internet architecture: Review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FDDC82-7E82-4FD3-B50A-0526DCA101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Routing</a:t>
            </a:r>
          </a:p>
        </p:txBody>
      </p:sp>
    </p:spTree>
    <p:extLst>
      <p:ext uri="{BB962C8B-B14F-4D97-AF65-F5344CB8AC3E}">
        <p14:creationId xmlns:p14="http://schemas.microsoft.com/office/powerpoint/2010/main" val="3837463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012371" y="5178224"/>
            <a:ext cx="6561406" cy="1129154"/>
          </a:xfrm>
          <a:prstGeom prst="rect">
            <a:avLst/>
          </a:prstGeom>
          <a:solidFill>
            <a:srgbClr val="66006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>
            <a:lvl1pPr>
              <a:spcBef>
                <a:spcPct val="50000"/>
              </a:spcBef>
              <a:buChar char="•"/>
              <a:defRPr sz="2800">
                <a:solidFill>
                  <a:srgbClr val="0000FF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10000"/>
              </a:spcBef>
              <a:buFont typeface="Helvetica" charset="0"/>
              <a:buChar char="–"/>
              <a:defRPr sz="240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10000"/>
              </a:spcBef>
              <a:buFont typeface="Wingdings" charset="2"/>
              <a:buChar char="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10000"/>
              </a:spcBef>
              <a:buChar char="•"/>
              <a:defRPr sz="2000">
                <a:solidFill>
                  <a:schemeClr val="accent2"/>
                </a:solidFill>
                <a:latin typeface="Helvetica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10000"/>
              </a:spcBef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Link: best-effort local </a:t>
            </a:r>
            <a:r>
              <a:rPr lang="en-US" altLang="en-US" sz="2400" dirty="0" err="1">
                <a:solidFill>
                  <a:schemeClr val="bg1"/>
                </a:solidFill>
              </a:rPr>
              <a:t>pkt</a:t>
            </a:r>
            <a:r>
              <a:rPr lang="en-US" altLang="en-US" sz="2400" dirty="0">
                <a:solidFill>
                  <a:schemeClr val="bg1"/>
                </a:solidFill>
              </a:rPr>
              <a:t> delivery</a:t>
            </a:r>
            <a:endParaRPr lang="en-US" altLang="en-US" sz="2400" b="0" dirty="0">
              <a:solidFill>
                <a:schemeClr val="bg1"/>
              </a:solidFill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012371" y="4052011"/>
            <a:ext cx="6561406" cy="1126213"/>
          </a:xfrm>
          <a:prstGeom prst="rect">
            <a:avLst/>
          </a:prstGeom>
          <a:solidFill>
            <a:srgbClr val="3C82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>
            <a:lvl1pPr>
              <a:spcBef>
                <a:spcPct val="50000"/>
              </a:spcBef>
              <a:buChar char="•"/>
              <a:defRPr sz="2800">
                <a:solidFill>
                  <a:srgbClr val="0000FF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10000"/>
              </a:spcBef>
              <a:buFont typeface="Helvetica" charset="0"/>
              <a:buChar char="–"/>
              <a:defRPr sz="240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10000"/>
              </a:spcBef>
              <a:buFont typeface="Wingdings" charset="2"/>
              <a:buChar char="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10000"/>
              </a:spcBef>
              <a:buChar char="•"/>
              <a:defRPr sz="2000">
                <a:solidFill>
                  <a:schemeClr val="accent2"/>
                </a:solidFill>
                <a:latin typeface="Helvetica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10000"/>
              </a:spcBef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0" dirty="0">
                <a:solidFill>
                  <a:srgbClr val="FFFFFF"/>
                </a:solidFill>
              </a:rPr>
              <a:t>Network: best-effort global </a:t>
            </a:r>
            <a:r>
              <a:rPr lang="en-US" altLang="en-US" sz="2400" b="0" dirty="0" err="1">
                <a:solidFill>
                  <a:srgbClr val="FFFFFF"/>
                </a:solidFill>
              </a:rPr>
              <a:t>pkt</a:t>
            </a:r>
            <a:r>
              <a:rPr lang="en-US" altLang="en-US" sz="2400" b="0" dirty="0">
                <a:solidFill>
                  <a:srgbClr val="FFFFFF"/>
                </a:solidFill>
              </a:rPr>
              <a:t> delivery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012370" y="2922857"/>
            <a:ext cx="6561407" cy="1129154"/>
          </a:xfrm>
          <a:prstGeom prst="rect">
            <a:avLst/>
          </a:pr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>
            <a:lvl1pPr>
              <a:spcBef>
                <a:spcPct val="50000"/>
              </a:spcBef>
              <a:buChar char="•"/>
              <a:defRPr sz="2800">
                <a:solidFill>
                  <a:srgbClr val="0000FF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10000"/>
              </a:spcBef>
              <a:buFont typeface="Helvetica" charset="0"/>
              <a:buChar char="–"/>
              <a:defRPr sz="240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10000"/>
              </a:spcBef>
              <a:buFont typeface="Wingdings" charset="2"/>
              <a:buChar char="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10000"/>
              </a:spcBef>
              <a:buChar char="•"/>
              <a:defRPr sz="2000">
                <a:solidFill>
                  <a:schemeClr val="accent2"/>
                </a:solidFill>
                <a:latin typeface="Helvetica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10000"/>
              </a:spcBef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0" dirty="0">
                <a:solidFill>
                  <a:srgbClr val="FFFFFF"/>
                </a:solidFill>
              </a:rPr>
              <a:t>Transport: provide guarantees to apps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1012371" y="1790762"/>
            <a:ext cx="6561406" cy="1132095"/>
          </a:xfrm>
          <a:prstGeom prst="rect">
            <a:avLst/>
          </a:prstGeom>
          <a:solidFill>
            <a:srgbClr val="00D164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>
            <a:lvl1pPr>
              <a:spcBef>
                <a:spcPct val="50000"/>
              </a:spcBef>
              <a:buChar char="•"/>
              <a:defRPr sz="2800">
                <a:solidFill>
                  <a:srgbClr val="0000FF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10000"/>
              </a:spcBef>
              <a:buFont typeface="Helvetica" charset="0"/>
              <a:buChar char="–"/>
              <a:defRPr sz="240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10000"/>
              </a:spcBef>
              <a:buFont typeface="Wingdings" charset="2"/>
              <a:buChar char="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10000"/>
              </a:spcBef>
              <a:buChar char="•"/>
              <a:defRPr sz="2000">
                <a:solidFill>
                  <a:schemeClr val="accent2"/>
                </a:solidFill>
                <a:latin typeface="Helvetica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10000"/>
              </a:spcBef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0" dirty="0">
                <a:solidFill>
                  <a:srgbClr val="FFFFFF"/>
                </a:solidFill>
              </a:rPr>
              <a:t>Application: useful user-level functions</a:t>
            </a:r>
          </a:p>
        </p:txBody>
      </p:sp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937327" cy="1325563"/>
          </a:xfrm>
        </p:spPr>
        <p:txBody>
          <a:bodyPr/>
          <a:lstStyle/>
          <a:p>
            <a:r>
              <a:rPr lang="en-US" dirty="0"/>
              <a:t>Software/hardware organization at hosts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7735790" y="1690688"/>
            <a:ext cx="428204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latin typeface="Helvetica" charset="0"/>
                <a:ea typeface="Helvetica" charset="0"/>
                <a:cs typeface="Helvetica" charset="0"/>
              </a:rPr>
              <a:t>Communication functions broken up and “stacked”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9A3B58AD-251F-B67D-984A-5B2F50696D2A}"/>
              </a:ext>
            </a:extLst>
          </p:cNvPr>
          <p:cNvSpPr txBox="1"/>
          <p:nvPr/>
        </p:nvSpPr>
        <p:spPr>
          <a:xfrm>
            <a:off x="7779332" y="2922857"/>
            <a:ext cx="428204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latin typeface="Helvetica" charset="0"/>
                <a:ea typeface="Helvetica" charset="0"/>
                <a:cs typeface="Helvetica" charset="0"/>
              </a:rPr>
              <a:t>Each layer depends on the one below it.</a:t>
            </a:r>
          </a:p>
          <a:p>
            <a:pPr algn="ctr"/>
            <a:endParaRPr lang="en-US" sz="2600" dirty="0">
              <a:latin typeface="Helvetica" charset="0"/>
              <a:ea typeface="Helvetica" charset="0"/>
              <a:cs typeface="Helvetica" charset="0"/>
            </a:endParaRPr>
          </a:p>
          <a:p>
            <a:pPr algn="ctr"/>
            <a:r>
              <a:rPr lang="en-US" sz="2600" dirty="0">
                <a:latin typeface="Helvetica" charset="0"/>
                <a:ea typeface="Helvetica" charset="0"/>
                <a:cs typeface="Helvetica" charset="0"/>
              </a:rPr>
              <a:t>Each layer supports the one above it.</a:t>
            </a:r>
          </a:p>
          <a:p>
            <a:pPr algn="ctr"/>
            <a:endParaRPr lang="en-US" sz="2600" dirty="0">
              <a:latin typeface="Helvetica" charset="0"/>
              <a:ea typeface="Helvetica" charset="0"/>
              <a:cs typeface="Helvetica" charset="0"/>
            </a:endParaRPr>
          </a:p>
          <a:p>
            <a:pPr algn="ctr"/>
            <a:r>
              <a:rPr lang="en-US" sz="2600" dirty="0">
                <a:latin typeface="Helvetica" charset="0"/>
                <a:ea typeface="Helvetica" charset="0"/>
                <a:cs typeface="Helvetica" charset="0"/>
              </a:rPr>
              <a:t>The interfaces between layers are well-defined and standardized.</a:t>
            </a:r>
          </a:p>
        </p:txBody>
      </p:sp>
    </p:spTree>
    <p:extLst>
      <p:ext uri="{BB962C8B-B14F-4D97-AF65-F5344CB8AC3E}">
        <p14:creationId xmlns:p14="http://schemas.microsoft.com/office/powerpoint/2010/main" val="1794462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8D3B4-2682-F6FA-919B-2F878C6A1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Routing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DF8D42-2C5E-91B1-280E-8CEC3685BE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091A92A1-3764-C968-EB9C-E7A881F473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9128" y="1104870"/>
            <a:ext cx="7171243" cy="4438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612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2">
            <a:extLst>
              <a:ext uri="{FF2B5EF4-FFF2-40B4-BE49-F238E27FC236}">
                <a16:creationId xmlns:a16="http://schemas.microsoft.com/office/drawing/2014/main" id="{62EFED0A-4195-8A45-AE54-A65D441EDB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ＭＳ Ｐゴシック" charset="0"/>
                <a:cs typeface="+mj-cs"/>
              </a:rPr>
              <a:t>Two key network-layer functions</a:t>
            </a:r>
          </a:p>
        </p:txBody>
      </p:sp>
      <p:sp>
        <p:nvSpPr>
          <p:cNvPr id="45061" name="Rectangle 3">
            <a:extLst>
              <a:ext uri="{FF2B5EF4-FFF2-40B4-BE49-F238E27FC236}">
                <a16:creationId xmlns:a16="http://schemas.microsoft.com/office/drawing/2014/main" id="{14FF7A73-425A-3C43-9622-5CFA034B6C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963674"/>
            <a:ext cx="4892039" cy="4620005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</a:pPr>
            <a:r>
              <a:rPr lang="en-US" altLang="en-US" dirty="0">
                <a:solidFill>
                  <a:srgbClr val="C00000"/>
                </a:solidFill>
              </a:rPr>
              <a:t> Forwarding:</a:t>
            </a:r>
            <a:r>
              <a:rPr lang="en-US" altLang="en-US" dirty="0"/>
              <a:t> move packets from router</a:t>
            </a:r>
            <a:r>
              <a:rPr lang="ja-JP" altLang="en-US"/>
              <a:t>’</a:t>
            </a:r>
            <a:r>
              <a:rPr lang="en-US" altLang="ja-JP" dirty="0"/>
              <a:t>s input to appropriate router output</a:t>
            </a:r>
          </a:p>
          <a:p>
            <a:pPr marL="0" indent="0">
              <a:spcBef>
                <a:spcPts val="600"/>
              </a:spcBef>
            </a:pPr>
            <a:endParaRPr lang="en-US" altLang="ja-JP" dirty="0"/>
          </a:p>
          <a:p>
            <a:pPr marL="0" indent="0">
              <a:spcBef>
                <a:spcPts val="600"/>
              </a:spcBef>
            </a:pPr>
            <a:r>
              <a:rPr lang="en-US" altLang="en-US" dirty="0">
                <a:solidFill>
                  <a:srgbClr val="C00000"/>
                </a:solidFill>
              </a:rPr>
              <a:t> Routing:</a:t>
            </a:r>
            <a:r>
              <a:rPr lang="en-US" altLang="en-US" dirty="0"/>
              <a:t> determine route taken by packets from source to destination</a:t>
            </a:r>
          </a:p>
          <a:p>
            <a:pPr lvl="1">
              <a:spcBef>
                <a:spcPts val="600"/>
              </a:spcBef>
            </a:pPr>
            <a:r>
              <a:rPr lang="en-US" altLang="en-US" dirty="0">
                <a:solidFill>
                  <a:srgbClr val="C00000"/>
                </a:solidFill>
              </a:rPr>
              <a:t>routing algorithms</a:t>
            </a:r>
          </a:p>
          <a:p>
            <a:pPr lvl="1">
              <a:spcBef>
                <a:spcPts val="600"/>
              </a:spcBef>
            </a:pPr>
            <a:endParaRPr lang="en-US" altLang="en-US" dirty="0">
              <a:solidFill>
                <a:srgbClr val="C00000"/>
              </a:solidFill>
            </a:endParaRPr>
          </a:p>
          <a:p>
            <a:pPr>
              <a:spcBef>
                <a:spcPts val="600"/>
              </a:spcBef>
            </a:pPr>
            <a:r>
              <a:rPr lang="en-US" altLang="en-US" dirty="0"/>
              <a:t>The network layer solves the routing problem.</a:t>
            </a:r>
          </a:p>
          <a:p>
            <a:pPr marL="0" indent="0">
              <a:buNone/>
            </a:pPr>
            <a:endParaRPr lang="en-US" altLang="en-US" dirty="0"/>
          </a:p>
        </p:txBody>
      </p:sp>
      <p:sp>
        <p:nvSpPr>
          <p:cNvPr id="45062" name="Rectangle 4">
            <a:extLst>
              <a:ext uri="{FF2B5EF4-FFF2-40B4-BE49-F238E27FC236}">
                <a16:creationId xmlns:a16="http://schemas.microsoft.com/office/drawing/2014/main" id="{1777DEE5-6E7E-AE45-B96B-2BBCC76D62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0640" y="1884363"/>
            <a:ext cx="4068762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SzPct val="65000"/>
              <a:defRPr/>
            </a:pPr>
            <a:r>
              <a:rPr lang="en-US" sz="2800" dirty="0">
                <a:latin typeface="Helvetica" pitchFamily="2" charset="0"/>
                <a:ea typeface="ＭＳ Ｐゴシック" charset="0"/>
                <a:cs typeface="ＭＳ Ｐゴシック" charset="0"/>
              </a:rPr>
              <a:t>Analogy: taking a road trip</a:t>
            </a:r>
          </a:p>
          <a:p>
            <a:pPr marL="347663" indent="-347663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endParaRPr lang="en-US" sz="2800" dirty="0">
              <a:solidFill>
                <a:srgbClr val="000099"/>
              </a:solidFill>
              <a:latin typeface="Helvetica" pitchFamily="2" charset="0"/>
              <a:ea typeface="ＭＳ Ｐゴシック" charset="0"/>
              <a:cs typeface="ＭＳ Ｐゴシック" charset="0"/>
            </a:endParaRPr>
          </a:p>
          <a:p>
            <a:pPr marL="347663" indent="-347663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800" dirty="0">
                <a:solidFill>
                  <a:srgbClr val="C00000"/>
                </a:solidFill>
                <a:latin typeface="Helvetica" pitchFamily="2" charset="0"/>
                <a:ea typeface="ＭＳ Ｐゴシック" charset="0"/>
                <a:cs typeface="ＭＳ Ｐゴシック" charset="0"/>
              </a:rPr>
              <a:t>Forwarding:</a:t>
            </a:r>
            <a:r>
              <a:rPr lang="en-US" sz="2800" dirty="0">
                <a:latin typeface="Helvetica" pitchFamily="2" charset="0"/>
                <a:ea typeface="ＭＳ Ｐゴシック" charset="0"/>
                <a:cs typeface="ＭＳ Ｐゴシック" charset="0"/>
              </a:rPr>
              <a:t> process of getting through single exit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endParaRPr lang="en-US" sz="2800" dirty="0">
              <a:latin typeface="Helvetica" pitchFamily="2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D5266678-8B81-DE4C-8B43-B44FB8E346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0640" y="4649778"/>
            <a:ext cx="4068761" cy="14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7663" indent="-347663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800" dirty="0">
                <a:solidFill>
                  <a:srgbClr val="C00000"/>
                </a:solidFill>
                <a:latin typeface="Helvetica" pitchFamily="2" charset="0"/>
                <a:ea typeface="ＭＳ Ｐゴシック" charset="0"/>
                <a:cs typeface="ＭＳ Ｐゴシック" charset="0"/>
              </a:rPr>
              <a:t>Routing:</a:t>
            </a:r>
            <a:r>
              <a:rPr lang="en-US" sz="2800" dirty="0">
                <a:latin typeface="Helvetica" pitchFamily="2" charset="0"/>
                <a:ea typeface="ＭＳ Ｐゴシック" charset="0"/>
                <a:cs typeface="ＭＳ Ｐゴシック" charset="0"/>
              </a:rPr>
              <a:t> process of planning trip from source to destination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8558FA84-8AB6-4047-9E0B-966AC5B3F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80614" y="6475413"/>
            <a:ext cx="458787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49A4EBC5-CC0A-D948-B5F1-38CC80DA6AF4}" type="slidenum">
              <a:rPr lang="en-US" altLang="en-US" sz="1200" smtClean="0">
                <a:latin typeface="Tahoma" panose="020B0604030504040204" pitchFamily="34" charset="0"/>
              </a:rPr>
              <a:pPr/>
              <a:t>23</a:t>
            </a:fld>
            <a:endParaRPr lang="en-US" altLang="en-US" sz="1200" dirty="0">
              <a:latin typeface="Tahoma" panose="020B060403050404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5721B47-825F-D845-BC93-57B3677DFD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007" y="4348199"/>
            <a:ext cx="1824168" cy="18241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7A5B9BC-E6B6-9046-B26A-0A1A501FC1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7719" y="2508285"/>
            <a:ext cx="1824168" cy="1215993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A0078808-AEA2-884A-902F-04818A3A97C5}"/>
              </a:ext>
            </a:extLst>
          </p:cNvPr>
          <p:cNvGrpSpPr/>
          <p:nvPr/>
        </p:nvGrpSpPr>
        <p:grpSpPr>
          <a:xfrm>
            <a:off x="4745515" y="4501890"/>
            <a:ext cx="6030736" cy="2311994"/>
            <a:chOff x="4745515" y="4501890"/>
            <a:chExt cx="6030736" cy="2311994"/>
          </a:xfrm>
        </p:grpSpPr>
        <p:pic>
          <p:nvPicPr>
            <p:cNvPr id="10" name="Picture 19" descr="Router Clip Art">
              <a:extLst>
                <a:ext uri="{FF2B5EF4-FFF2-40B4-BE49-F238E27FC236}">
                  <a16:creationId xmlns:a16="http://schemas.microsoft.com/office/drawing/2014/main" id="{8CB77293-4E1C-B14B-869D-5A4EAA0F2E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8111" y="5803503"/>
              <a:ext cx="1203652" cy="8866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9" descr="Router Clip Art">
              <a:extLst>
                <a:ext uri="{FF2B5EF4-FFF2-40B4-BE49-F238E27FC236}">
                  <a16:creationId xmlns:a16="http://schemas.microsoft.com/office/drawing/2014/main" id="{31F2F233-66E7-AD43-8409-711250AE2F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9362" y="5910197"/>
              <a:ext cx="1203652" cy="8866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3979279-B7A4-194E-8039-FA08012A05E7}"/>
                </a:ext>
              </a:extLst>
            </p:cNvPr>
            <p:cNvCxnSpPr>
              <a:cxnSpLocks/>
            </p:cNvCxnSpPr>
            <p:nvPr/>
          </p:nvCxnSpPr>
          <p:spPr>
            <a:xfrm>
              <a:off x="6634661" y="6210936"/>
              <a:ext cx="811803" cy="50659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Group 124">
              <a:extLst>
                <a:ext uri="{FF2B5EF4-FFF2-40B4-BE49-F238E27FC236}">
                  <a16:creationId xmlns:a16="http://schemas.microsoft.com/office/drawing/2014/main" id="{DB747AA0-6EF4-9440-AFBD-22E9E2996425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4745515" y="4501890"/>
              <a:ext cx="869950" cy="906462"/>
              <a:chOff x="-44" y="1473"/>
              <a:chExt cx="981" cy="1105"/>
            </a:xfrm>
          </p:grpSpPr>
          <p:pic>
            <p:nvPicPr>
              <p:cNvPr id="16" name="Picture 125" descr="desktop_computer_stylized_medium">
                <a:extLst>
                  <a:ext uri="{FF2B5EF4-FFF2-40B4-BE49-F238E27FC236}">
                    <a16:creationId xmlns:a16="http://schemas.microsoft.com/office/drawing/2014/main" id="{A73E5A37-1A0F-6242-B1C5-550B1B9C1A5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" name="Freeform 126">
                <a:extLst>
                  <a:ext uri="{FF2B5EF4-FFF2-40B4-BE49-F238E27FC236}">
                    <a16:creationId xmlns:a16="http://schemas.microsoft.com/office/drawing/2014/main" id="{C970E33D-00A1-334B-8B0C-7011FDA78834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7497 w 356"/>
                  <a:gd name="T3" fmla="*/ 469 h 368"/>
                  <a:gd name="T4" fmla="*/ 8894 w 356"/>
                  <a:gd name="T5" fmla="*/ 9780 h 368"/>
                  <a:gd name="T6" fmla="*/ 1960 w 356"/>
                  <a:gd name="T7" fmla="*/ 12231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>
                  <a:latin typeface="Helvetica" pitchFamily="2" charset="0"/>
                </a:endParaRPr>
              </a:p>
            </p:txBody>
          </p:sp>
        </p:grp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7B92483-9533-7949-B24A-8059A9D1F1F8}"/>
                </a:ext>
              </a:extLst>
            </p:cNvPr>
            <p:cNvCxnSpPr>
              <a:cxnSpLocks/>
            </p:cNvCxnSpPr>
            <p:nvPr/>
          </p:nvCxnSpPr>
          <p:spPr>
            <a:xfrm>
              <a:off x="5180920" y="5360833"/>
              <a:ext cx="349210" cy="336227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" name="Group 124">
              <a:extLst>
                <a:ext uri="{FF2B5EF4-FFF2-40B4-BE49-F238E27FC236}">
                  <a16:creationId xmlns:a16="http://schemas.microsoft.com/office/drawing/2014/main" id="{7581192D-1B9D-B744-9CCB-23CF1C788481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9906301" y="5907422"/>
              <a:ext cx="869950" cy="906462"/>
              <a:chOff x="-44" y="1473"/>
              <a:chExt cx="981" cy="1105"/>
            </a:xfrm>
          </p:grpSpPr>
          <p:pic>
            <p:nvPicPr>
              <p:cNvPr id="23" name="Picture 125" descr="desktop_computer_stylized_medium">
                <a:extLst>
                  <a:ext uri="{FF2B5EF4-FFF2-40B4-BE49-F238E27FC236}">
                    <a16:creationId xmlns:a16="http://schemas.microsoft.com/office/drawing/2014/main" id="{188B5852-4B9D-6948-A628-DDD32FBCE91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" name="Freeform 126">
                <a:extLst>
                  <a:ext uri="{FF2B5EF4-FFF2-40B4-BE49-F238E27FC236}">
                    <a16:creationId xmlns:a16="http://schemas.microsoft.com/office/drawing/2014/main" id="{C69B08C3-57FB-E140-BA5E-1D34C5535C60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7497 w 356"/>
                  <a:gd name="T3" fmla="*/ 469 h 368"/>
                  <a:gd name="T4" fmla="*/ 8894 w 356"/>
                  <a:gd name="T5" fmla="*/ 9780 h 368"/>
                  <a:gd name="T6" fmla="*/ 1960 w 356"/>
                  <a:gd name="T7" fmla="*/ 12231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>
                  <a:latin typeface="Helvetica" pitchFamily="2" charset="0"/>
                </a:endParaRPr>
              </a:p>
            </p:txBody>
          </p:sp>
        </p:grp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DDBA9657-CF47-7148-AE74-6DE45610B1EB}"/>
                </a:ext>
              </a:extLst>
            </p:cNvPr>
            <p:cNvCxnSpPr>
              <a:cxnSpLocks/>
            </p:cNvCxnSpPr>
            <p:nvPr/>
          </p:nvCxnSpPr>
          <p:spPr>
            <a:xfrm>
              <a:off x="8995912" y="6275711"/>
              <a:ext cx="771965" cy="24643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52AB869-9357-B944-B72F-617A8E51A3C6}"/>
              </a:ext>
            </a:extLst>
          </p:cNvPr>
          <p:cNvGrpSpPr/>
          <p:nvPr/>
        </p:nvGrpSpPr>
        <p:grpSpPr>
          <a:xfrm>
            <a:off x="5523219" y="4483540"/>
            <a:ext cx="6454954" cy="1890567"/>
            <a:chOff x="5523219" y="4483540"/>
            <a:chExt cx="6454954" cy="1890567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53C96F6-2885-9648-8371-BA7A48E17F13}"/>
                </a:ext>
              </a:extLst>
            </p:cNvPr>
            <p:cNvSpPr txBox="1"/>
            <p:nvPr/>
          </p:nvSpPr>
          <p:spPr>
            <a:xfrm rot="4035978">
              <a:off x="5158818" y="4847941"/>
              <a:ext cx="10981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network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C0A263E-AD66-7747-A4FC-7559C7DA81FE}"/>
                </a:ext>
              </a:extLst>
            </p:cNvPr>
            <p:cNvSpPr txBox="1"/>
            <p:nvPr/>
          </p:nvSpPr>
          <p:spPr>
            <a:xfrm rot="1292375">
              <a:off x="6268878" y="5661290"/>
              <a:ext cx="7964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layer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8A4A265-BB5F-2043-9488-A7AA58FF97BD}"/>
                </a:ext>
              </a:extLst>
            </p:cNvPr>
            <p:cNvSpPr txBox="1"/>
            <p:nvPr/>
          </p:nvSpPr>
          <p:spPr>
            <a:xfrm rot="246824">
              <a:off x="8664621" y="5757810"/>
              <a:ext cx="7924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runs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2CAB46A-D1D7-C143-8318-113CD79D2254}"/>
                </a:ext>
              </a:extLst>
            </p:cNvPr>
            <p:cNvSpPr txBox="1"/>
            <p:nvPr/>
          </p:nvSpPr>
          <p:spPr>
            <a:xfrm>
              <a:off x="10378546" y="6004775"/>
              <a:ext cx="15996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everywhere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55812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1EBE8B-2F98-EF40-98CD-072468EBA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Control/Data Planes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5873D1-1069-084E-A8AD-DF2EAEC59FF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dirty="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Data plane = Forwarding</a:t>
            </a:r>
          </a:p>
          <a:p>
            <a:pPr>
              <a:defRPr/>
            </a:pPr>
            <a:r>
              <a:rPr lang="en-US" sz="2600" dirty="0">
                <a:ea typeface="ＭＳ Ｐゴシック" charset="0"/>
                <a:cs typeface="ＭＳ Ｐゴシック" charset="0"/>
              </a:rPr>
              <a:t>local, per-router function</a:t>
            </a:r>
          </a:p>
          <a:p>
            <a:pPr>
              <a:defRPr/>
            </a:pPr>
            <a:r>
              <a:rPr lang="en-US" sz="2600" dirty="0">
                <a:ea typeface="ＭＳ Ｐゴシック" charset="0"/>
                <a:cs typeface="ＭＳ Ｐゴシック" charset="0"/>
              </a:rPr>
              <a:t>determines how datagram arriving on router input port is forwarded to router output port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680C51-FD08-D148-88ED-D82891AB01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4"/>
            <a:ext cx="5728063" cy="4940936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dirty="0">
                <a:solidFill>
                  <a:srgbClr val="CC0000"/>
                </a:solidFill>
              </a:rPr>
              <a:t>Control plane = Routing</a:t>
            </a:r>
          </a:p>
          <a:p>
            <a:pPr>
              <a:defRPr/>
            </a:pPr>
            <a:r>
              <a:rPr lang="en-US" sz="2600" dirty="0"/>
              <a:t>network-wide logic</a:t>
            </a:r>
          </a:p>
          <a:p>
            <a:pPr>
              <a:defRPr/>
            </a:pPr>
            <a:r>
              <a:rPr lang="en-US" sz="2600" dirty="0"/>
              <a:t>determines how datagram is routed along end-to-end path from source to destination endpoint</a:t>
            </a:r>
          </a:p>
          <a:p>
            <a:pPr>
              <a:defRPr/>
            </a:pPr>
            <a:r>
              <a:rPr lang="en-US" sz="2600" dirty="0"/>
              <a:t>two control-plane approaches:</a:t>
            </a:r>
          </a:p>
          <a:p>
            <a:pPr lvl="1">
              <a:defRPr/>
            </a:pPr>
            <a:r>
              <a:rPr lang="en-US" sz="2600" dirty="0">
                <a:solidFill>
                  <a:srgbClr val="C00000"/>
                </a:solidFill>
              </a:rPr>
              <a:t>Distributed routing</a:t>
            </a:r>
            <a:r>
              <a:rPr lang="en-US" sz="2600" dirty="0"/>
              <a:t> algorithm running on each router</a:t>
            </a:r>
          </a:p>
          <a:p>
            <a:pPr lvl="1">
              <a:defRPr/>
            </a:pPr>
            <a:r>
              <a:rPr lang="en-US" sz="2600" dirty="0">
                <a:solidFill>
                  <a:srgbClr val="C00000"/>
                </a:solidFill>
              </a:rPr>
              <a:t>Centralized routing</a:t>
            </a:r>
            <a:r>
              <a:rPr lang="en-US" sz="2600" dirty="0"/>
              <a:t> algorithm running on a (logically) centralized machine</a:t>
            </a:r>
            <a:endParaRPr lang="en-US" sz="2600" dirty="0">
              <a:solidFill>
                <a:srgbClr val="C00000"/>
              </a:solidFill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82E341F-3E37-F84B-A4A9-148395A005FA}"/>
              </a:ext>
            </a:extLst>
          </p:cNvPr>
          <p:cNvGrpSpPr/>
          <p:nvPr/>
        </p:nvGrpSpPr>
        <p:grpSpPr>
          <a:xfrm>
            <a:off x="985363" y="4751734"/>
            <a:ext cx="2308340" cy="1296448"/>
            <a:chOff x="985363" y="4751734"/>
            <a:chExt cx="2308340" cy="1296448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B800D77-A398-E345-987B-FE27F80501C6}"/>
                </a:ext>
              </a:extLst>
            </p:cNvPr>
            <p:cNvCxnSpPr/>
            <p:nvPr/>
          </p:nvCxnSpPr>
          <p:spPr bwMode="auto">
            <a:xfrm flipH="1">
              <a:off x="1787165" y="6046595"/>
              <a:ext cx="1506538" cy="1587"/>
            </a:xfrm>
            <a:prstGeom prst="line">
              <a:avLst/>
            </a:prstGeom>
            <a:ln w="952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Group 5">
              <a:extLst>
                <a:ext uri="{FF2B5EF4-FFF2-40B4-BE49-F238E27FC236}">
                  <a16:creationId xmlns:a16="http://schemas.microsoft.com/office/drawing/2014/main" id="{C329AB07-D0EF-954F-A977-F8FF2FA8FCE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1980" y="5379402"/>
              <a:ext cx="1615695" cy="626977"/>
              <a:chOff x="-4079003" y="2614285"/>
              <a:chExt cx="1616718" cy="628511"/>
            </a:xfrm>
          </p:grpSpPr>
          <p:sp>
            <p:nvSpPr>
              <p:cNvPr id="27" name="Rectangle 97">
                <a:extLst>
                  <a:ext uri="{FF2B5EF4-FFF2-40B4-BE49-F238E27FC236}">
                    <a16:creationId xmlns:a16="http://schemas.microsoft.com/office/drawing/2014/main" id="{E96B3FA6-FCE2-EB48-B29C-3A8DA7603E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4052413" y="2965119"/>
                <a:ext cx="1290538" cy="208750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28" name="Rectangle 98">
                <a:extLst>
                  <a:ext uri="{FF2B5EF4-FFF2-40B4-BE49-F238E27FC236}">
                    <a16:creationId xmlns:a16="http://schemas.microsoft.com/office/drawing/2014/main" id="{BA14CC9A-6623-5449-A9D3-6FF28B4919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4079003" y="2985994"/>
                <a:ext cx="1281675" cy="208750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29" name="Line 99">
                <a:extLst>
                  <a:ext uri="{FF2B5EF4-FFF2-40B4-BE49-F238E27FC236}">
                    <a16:creationId xmlns:a16="http://schemas.microsoft.com/office/drawing/2014/main" id="{67744588-5D7C-6344-BEFF-70FFE98D5E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2933828" y="3101502"/>
                <a:ext cx="471543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" name="Rectangle 104">
                <a:extLst>
                  <a:ext uri="{FF2B5EF4-FFF2-40B4-BE49-F238E27FC236}">
                    <a16:creationId xmlns:a16="http://schemas.microsoft.com/office/drawing/2014/main" id="{298F4EE6-63B9-0B4A-84B5-C108B9FA40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377007" y="2988777"/>
                <a:ext cx="476861" cy="21014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31" name="Text Box 105">
                <a:extLst>
                  <a:ext uri="{FF2B5EF4-FFF2-40B4-BE49-F238E27FC236}">
                    <a16:creationId xmlns:a16="http://schemas.microsoft.com/office/drawing/2014/main" id="{2BE3D8C7-1BFE-584E-B59F-35BF6EFFD13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3430189" y="2965119"/>
                <a:ext cx="501994" cy="2776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200" dirty="0">
                    <a:solidFill>
                      <a:schemeClr val="bg1"/>
                    </a:solidFill>
                  </a:rPr>
                  <a:t>0111</a:t>
                </a:r>
              </a:p>
            </p:txBody>
          </p:sp>
          <p:sp>
            <p:nvSpPr>
              <p:cNvPr id="32" name="Line 119">
                <a:extLst>
                  <a:ext uri="{FF2B5EF4-FFF2-40B4-BE49-F238E27FC236}">
                    <a16:creationId xmlns:a16="http://schemas.microsoft.com/office/drawing/2014/main" id="{4D0A322A-E27A-DE48-8E60-07210B25A4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3742333" y="2614285"/>
                <a:ext cx="405953" cy="300600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" name="TextBox 6">
              <a:extLst>
                <a:ext uri="{FF2B5EF4-FFF2-40B4-BE49-F238E27FC236}">
                  <a16:creationId xmlns:a16="http://schemas.microsoft.com/office/drawing/2014/main" id="{B0C951A0-0095-0A4E-9B8D-6FD693A5E5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5363" y="4751734"/>
              <a:ext cx="1991845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800" dirty="0"/>
                <a:t>values in arriving </a:t>
              </a:r>
            </a:p>
            <a:p>
              <a:r>
                <a:rPr lang="en-US" altLang="en-US" sz="1800" dirty="0"/>
                <a:t>packet header</a:t>
              </a:r>
              <a:endParaRPr lang="en-US" altLang="en-US" dirty="0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29701D1-9F03-A346-93C0-A27485D748BB}"/>
              </a:ext>
            </a:extLst>
          </p:cNvPr>
          <p:cNvGrpSpPr/>
          <p:nvPr/>
        </p:nvGrpSpPr>
        <p:grpSpPr>
          <a:xfrm>
            <a:off x="3217504" y="5718765"/>
            <a:ext cx="1258886" cy="681842"/>
            <a:chOff x="3217504" y="5718765"/>
            <a:chExt cx="1258886" cy="681842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AEE0B67-8E8F-CD46-8721-D9A0A0985C5B}"/>
                </a:ext>
              </a:extLst>
            </p:cNvPr>
            <p:cNvCxnSpPr/>
            <p:nvPr/>
          </p:nvCxnSpPr>
          <p:spPr bwMode="auto">
            <a:xfrm flipV="1">
              <a:off x="3765189" y="5803707"/>
              <a:ext cx="500063" cy="157163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37C9C248-4EEB-8D40-A32D-951EBBF874C3}"/>
                </a:ext>
              </a:extLst>
            </p:cNvPr>
            <p:cNvCxnSpPr/>
            <p:nvPr/>
          </p:nvCxnSpPr>
          <p:spPr bwMode="auto">
            <a:xfrm>
              <a:off x="3614377" y="6019607"/>
              <a:ext cx="862013" cy="104775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90CF13D1-155D-A74A-A0DC-A845924E7C8E}"/>
                </a:ext>
              </a:extLst>
            </p:cNvPr>
            <p:cNvCxnSpPr/>
            <p:nvPr/>
          </p:nvCxnSpPr>
          <p:spPr bwMode="auto">
            <a:xfrm>
              <a:off x="3627077" y="6125970"/>
              <a:ext cx="714375" cy="274637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265">
              <a:extLst>
                <a:ext uri="{FF2B5EF4-FFF2-40B4-BE49-F238E27FC236}">
                  <a16:creationId xmlns:a16="http://schemas.microsoft.com/office/drawing/2014/main" id="{9F3C4F97-EC09-9340-A503-5A4CBC8A1B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02049" y="5718765"/>
              <a:ext cx="26962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200"/>
                <a:t>1</a:t>
              </a:r>
            </a:p>
          </p:txBody>
        </p:sp>
        <p:sp>
          <p:nvSpPr>
            <p:cNvPr id="12" name="TextBox 281">
              <a:extLst>
                <a:ext uri="{FF2B5EF4-FFF2-40B4-BE49-F238E27FC236}">
                  <a16:creationId xmlns:a16="http://schemas.microsoft.com/office/drawing/2014/main" id="{14310247-6ADD-2446-A30E-A4ECC68D48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76633" y="6006056"/>
              <a:ext cx="26962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200"/>
                <a:t>2</a:t>
              </a:r>
            </a:p>
          </p:txBody>
        </p:sp>
        <p:sp>
          <p:nvSpPr>
            <p:cNvPr id="13" name="TextBox 282">
              <a:extLst>
                <a:ext uri="{FF2B5EF4-FFF2-40B4-BE49-F238E27FC236}">
                  <a16:creationId xmlns:a16="http://schemas.microsoft.com/office/drawing/2014/main" id="{5E0DCA69-543D-874F-ABC2-97E3B2A3EE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71904" y="6107640"/>
              <a:ext cx="26962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200"/>
                <a:t>3</a:t>
              </a:r>
            </a:p>
          </p:txBody>
        </p:sp>
        <p:grpSp>
          <p:nvGrpSpPr>
            <p:cNvPr id="16" name="Group 357">
              <a:extLst>
                <a:ext uri="{FF2B5EF4-FFF2-40B4-BE49-F238E27FC236}">
                  <a16:creationId xmlns:a16="http://schemas.microsoft.com/office/drawing/2014/main" id="{6ACCB86F-D036-AD40-9F5B-69503EBED2C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17504" y="5903719"/>
              <a:ext cx="565151" cy="293687"/>
              <a:chOff x="1870334" y="1575177"/>
              <a:chExt cx="1128637" cy="437933"/>
            </a:xfrm>
          </p:grpSpPr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5CDC1055-0E35-ED4D-BEE7-4F5BD38D4A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873504" y="1693538"/>
                <a:ext cx="1125467" cy="319572"/>
              </a:xfrm>
              <a:prstGeom prst="ellipse">
                <a:avLst/>
              </a:prstGeom>
              <a:gradFill rotWithShape="1">
                <a:gsLst>
                  <a:gs pos="0">
                    <a:srgbClr val="262699"/>
                  </a:gs>
                  <a:gs pos="53000">
                    <a:srgbClr val="8585E0"/>
                  </a:gs>
                  <a:gs pos="100000">
                    <a:srgbClr val="262699"/>
                  </a:gs>
                </a:gsLst>
                <a:lin ang="0" scaled="1"/>
              </a:gradFill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  <a:solidFill>
                    <a:schemeClr val="lt1"/>
                  </a:solidFill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9E3279DC-9414-0041-9D6F-97CA1FE005E0}"/>
                  </a:ext>
                </a:extLst>
              </p:cNvPr>
              <p:cNvSpPr/>
              <p:nvPr/>
            </p:nvSpPr>
            <p:spPr bwMode="auto">
              <a:xfrm>
                <a:off x="1870334" y="1738514"/>
                <a:ext cx="1128637" cy="115994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183F725B-DE57-6240-ACF4-128F68CF8B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870334" y="1575177"/>
                <a:ext cx="1125465" cy="319573"/>
              </a:xfrm>
              <a:prstGeom prst="ellipse">
                <a:avLst/>
              </a:prstGeom>
              <a:solidFill>
                <a:srgbClr val="BFBFBF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  <a:solidFill>
                    <a:schemeClr val="lt1"/>
                  </a:solidFill>
                </a:endParaRPr>
              </a:p>
            </p:txBody>
          </p:sp>
          <p:sp>
            <p:nvSpPr>
              <p:cNvPr id="21" name="Freeform 20">
                <a:extLst>
                  <a:ext uri="{FF2B5EF4-FFF2-40B4-BE49-F238E27FC236}">
                    <a16:creationId xmlns:a16="http://schemas.microsoft.com/office/drawing/2014/main" id="{F7C6AC13-78AB-B046-88C7-628580AB04B2}"/>
                  </a:ext>
                </a:extLst>
              </p:cNvPr>
              <p:cNvSpPr/>
              <p:nvPr/>
            </p:nvSpPr>
            <p:spPr bwMode="auto">
              <a:xfrm>
                <a:off x="2158833" y="1672232"/>
                <a:ext cx="548468" cy="160970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id="{ADD280D5-BB54-CF47-B8D1-6B41BC67A7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767" y="1631990"/>
                <a:ext cx="662599" cy="111258"/>
              </a:xfrm>
              <a:custGeom>
                <a:avLst/>
                <a:gdLst>
                  <a:gd name="T0" fmla="*/ 0 w 3723451"/>
                  <a:gd name="T1" fmla="*/ 27219 h 932950"/>
                  <a:gd name="T2" fmla="*/ 116589 w 3723451"/>
                  <a:gd name="T3" fmla="*/ 321 h 932950"/>
                  <a:gd name="T4" fmla="*/ 330241 w 3723451"/>
                  <a:gd name="T5" fmla="*/ 62079 h 932950"/>
                  <a:gd name="T6" fmla="*/ 534068 w 3723451"/>
                  <a:gd name="T7" fmla="*/ 0 h 932950"/>
                  <a:gd name="T8" fmla="*/ 662599 w 3723451"/>
                  <a:gd name="T9" fmla="*/ 24703 h 932950"/>
                  <a:gd name="T10" fmla="*/ 566972 w 3723451"/>
                  <a:gd name="T11" fmla="*/ 55080 h 932950"/>
                  <a:gd name="T12" fmla="*/ 536184 w 3723451"/>
                  <a:gd name="T13" fmla="*/ 46891 h 932950"/>
                  <a:gd name="T14" fmla="*/ 333995 w 3723451"/>
                  <a:gd name="T15" fmla="*/ 111258 h 932950"/>
                  <a:gd name="T16" fmla="*/ 126634 w 3723451"/>
                  <a:gd name="T17" fmla="*/ 49258 h 932950"/>
                  <a:gd name="T18" fmla="*/ 93107 w 3723451"/>
                  <a:gd name="T19" fmla="*/ 55950 h 932950"/>
                  <a:gd name="T20" fmla="*/ 0 w 3723451"/>
                  <a:gd name="T21" fmla="*/ 27219 h 93295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3666B87A-6684-004C-838D-13EA6BF4A7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6103" y="1726678"/>
                <a:ext cx="244114" cy="97055"/>
              </a:xfrm>
              <a:custGeom>
                <a:avLst/>
                <a:gdLst>
                  <a:gd name="T0" fmla="*/ 0 w 1366596"/>
                  <a:gd name="T1" fmla="*/ 0 h 809868"/>
                  <a:gd name="T2" fmla="*/ 244114 w 1366596"/>
                  <a:gd name="T3" fmla="*/ 74997 h 809868"/>
                  <a:gd name="T4" fmla="*/ 154523 w 1366596"/>
                  <a:gd name="T5" fmla="*/ 97055 h 809868"/>
                  <a:gd name="T6" fmla="*/ 822 w 1366596"/>
                  <a:gd name="T7" fmla="*/ 51285 h 809868"/>
                  <a:gd name="T8" fmla="*/ 0 w 1366596"/>
                  <a:gd name="T9" fmla="*/ 0 h 8098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id="{84E3EA70-3998-8749-9FED-85143E3855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9086" y="1729045"/>
                <a:ext cx="240945" cy="97056"/>
              </a:xfrm>
              <a:custGeom>
                <a:avLst/>
                <a:gdLst>
                  <a:gd name="T0" fmla="*/ 237656 w 1348191"/>
                  <a:gd name="T1" fmla="*/ 0 h 791462"/>
                  <a:gd name="T2" fmla="*/ 240945 w 1348191"/>
                  <a:gd name="T3" fmla="*/ 46835 h 791462"/>
                  <a:gd name="T4" fmla="*/ 87168 w 1348191"/>
                  <a:gd name="T5" fmla="*/ 97056 h 791462"/>
                  <a:gd name="T6" fmla="*/ 0 w 1348191"/>
                  <a:gd name="T7" fmla="*/ 75049 h 791462"/>
                  <a:gd name="T8" fmla="*/ 237656 w 1348191"/>
                  <a:gd name="T9" fmla="*/ 0 h 7914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669BF9A2-1965-4747-A3D8-A06E78B3DA97}"/>
                  </a:ext>
                </a:extLst>
              </p:cNvPr>
              <p:cNvCxnSpPr>
                <a:cxnSpLocks noChangeShapeType="1"/>
                <a:endCxn id="20" idx="2"/>
              </p:cNvCxnSpPr>
              <p:nvPr/>
            </p:nvCxnSpPr>
            <p:spPr bwMode="auto">
              <a:xfrm flipH="1" flipV="1">
                <a:off x="1870334" y="1736147"/>
                <a:ext cx="3169" cy="123095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5" dist="19939" dir="5400000" algn="tl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C938F921-4CEF-BF4A-87A1-85AA82D8B745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 flipV="1">
                <a:off x="2995800" y="1733779"/>
                <a:ext cx="3171" cy="123095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5" dist="19939" dir="5400000" algn="tl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sp>
        <p:nvSpPr>
          <p:cNvPr id="17" name="Freeform 120">
            <a:extLst>
              <a:ext uri="{FF2B5EF4-FFF2-40B4-BE49-F238E27FC236}">
                <a16:creationId xmlns:a16="http://schemas.microsoft.com/office/drawing/2014/main" id="{AFC7775E-5BA7-2B4E-9295-5983AC8CD973}"/>
              </a:ext>
            </a:extLst>
          </p:cNvPr>
          <p:cNvSpPr>
            <a:spLocks/>
          </p:cNvSpPr>
          <p:nvPr/>
        </p:nvSpPr>
        <p:spPr bwMode="auto">
          <a:xfrm>
            <a:off x="2997364" y="5913995"/>
            <a:ext cx="1013093" cy="578879"/>
          </a:xfrm>
          <a:custGeom>
            <a:avLst/>
            <a:gdLst>
              <a:gd name="T0" fmla="*/ 0 w 554"/>
              <a:gd name="T1" fmla="*/ 2147483647 h 167"/>
              <a:gd name="T2" fmla="*/ 2147483647 w 554"/>
              <a:gd name="T3" fmla="*/ 2147483647 h 167"/>
              <a:gd name="T4" fmla="*/ 2147483647 w 554"/>
              <a:gd name="T5" fmla="*/ 2147483647 h 167"/>
              <a:gd name="T6" fmla="*/ 0 60000 65536"/>
              <a:gd name="T7" fmla="*/ 0 60000 65536"/>
              <a:gd name="T8" fmla="*/ 0 60000 65536"/>
              <a:gd name="T9" fmla="*/ 0 w 554"/>
              <a:gd name="T10" fmla="*/ 0 h 167"/>
              <a:gd name="T11" fmla="*/ 554 w 554"/>
              <a:gd name="T12" fmla="*/ 167 h 16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54" h="167">
                <a:moveTo>
                  <a:pt x="0" y="10"/>
                </a:moveTo>
                <a:cubicBezTo>
                  <a:pt x="102" y="0"/>
                  <a:pt x="240" y="5"/>
                  <a:pt x="324" y="26"/>
                </a:cubicBezTo>
                <a:cubicBezTo>
                  <a:pt x="416" y="52"/>
                  <a:pt x="502" y="120"/>
                  <a:pt x="554" y="167"/>
                </a:cubicBezTo>
              </a:path>
            </a:pathLst>
          </a:custGeom>
          <a:noFill/>
          <a:ln w="57150" cmpd="sng">
            <a:solidFill>
              <a:srgbClr val="FF33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795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reeform 2">
            <a:extLst>
              <a:ext uri="{FF2B5EF4-FFF2-40B4-BE49-F238E27FC236}">
                <a16:creationId xmlns:a16="http://schemas.microsoft.com/office/drawing/2014/main" id="{634E526E-2686-6D45-B68D-4925D3B04B09}"/>
              </a:ext>
            </a:extLst>
          </p:cNvPr>
          <p:cNvSpPr>
            <a:spLocks/>
          </p:cNvSpPr>
          <p:nvPr/>
        </p:nvSpPr>
        <p:spPr bwMode="auto">
          <a:xfrm>
            <a:off x="4740360" y="5094225"/>
            <a:ext cx="4383087" cy="1216007"/>
          </a:xfrm>
          <a:custGeom>
            <a:avLst/>
            <a:gdLst>
              <a:gd name="T0" fmla="*/ 2147483647 w 10001"/>
              <a:gd name="T1" fmla="*/ 2147483647 h 10125"/>
              <a:gd name="T2" fmla="*/ 2147483647 w 10001"/>
              <a:gd name="T3" fmla="*/ 2147483647 h 10125"/>
              <a:gd name="T4" fmla="*/ 2147483647 w 10001"/>
              <a:gd name="T5" fmla="*/ 2147483647 h 10125"/>
              <a:gd name="T6" fmla="*/ 2147483647 w 10001"/>
              <a:gd name="T7" fmla="*/ 0 h 10125"/>
              <a:gd name="T8" fmla="*/ 2147483647 w 10001"/>
              <a:gd name="T9" fmla="*/ 2147483647 h 10125"/>
              <a:gd name="T10" fmla="*/ 2147483647 w 10001"/>
              <a:gd name="T11" fmla="*/ 2147483647 h 10125"/>
              <a:gd name="T12" fmla="*/ 2147483647 w 10001"/>
              <a:gd name="T13" fmla="*/ 2147483647 h 10125"/>
              <a:gd name="T14" fmla="*/ 2147483647 w 10001"/>
              <a:gd name="T15" fmla="*/ 2147483647 h 10125"/>
              <a:gd name="T16" fmla="*/ 2147483647 w 10001"/>
              <a:gd name="T17" fmla="*/ 2147483647 h 10125"/>
              <a:gd name="T18" fmla="*/ 2147483647 w 10001"/>
              <a:gd name="T19" fmla="*/ 2147483647 h 10125"/>
              <a:gd name="T20" fmla="*/ 2147483647 w 10001"/>
              <a:gd name="T21" fmla="*/ 2147483647 h 10125"/>
              <a:gd name="T22" fmla="*/ 2147483647 w 10001"/>
              <a:gd name="T23" fmla="*/ 2147483647 h 10125"/>
              <a:gd name="T24" fmla="*/ 2147483647 w 10001"/>
              <a:gd name="T25" fmla="*/ 2147483647 h 10125"/>
              <a:gd name="T26" fmla="*/ 2147483647 w 10001"/>
              <a:gd name="T27" fmla="*/ 2147483647 h 10125"/>
              <a:gd name="T28" fmla="*/ 2147483647 w 10001"/>
              <a:gd name="T29" fmla="*/ 2147483647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0001" h="10125">
                <a:moveTo>
                  <a:pt x="4" y="4039"/>
                </a:moveTo>
                <a:cubicBezTo>
                  <a:pt x="-29" y="2271"/>
                  <a:pt x="194" y="2100"/>
                  <a:pt x="715" y="1595"/>
                </a:cubicBezTo>
                <a:cubicBezTo>
                  <a:pt x="1236" y="1089"/>
                  <a:pt x="2417" y="1272"/>
                  <a:pt x="3130" y="1006"/>
                </a:cubicBezTo>
                <a:cubicBezTo>
                  <a:pt x="3843" y="740"/>
                  <a:pt x="4397" y="0"/>
                  <a:pt x="4995" y="0"/>
                </a:cubicBezTo>
                <a:cubicBezTo>
                  <a:pt x="5593" y="1"/>
                  <a:pt x="6206" y="926"/>
                  <a:pt x="6720" y="1009"/>
                </a:cubicBezTo>
                <a:cubicBezTo>
                  <a:pt x="7234" y="1092"/>
                  <a:pt x="7536" y="241"/>
                  <a:pt x="8082" y="497"/>
                </a:cubicBezTo>
                <a:cubicBezTo>
                  <a:pt x="8628" y="756"/>
                  <a:pt x="9854" y="442"/>
                  <a:pt x="9989" y="2989"/>
                </a:cubicBezTo>
                <a:cubicBezTo>
                  <a:pt x="10124" y="5536"/>
                  <a:pt x="9098" y="5742"/>
                  <a:pt x="8599" y="6797"/>
                </a:cubicBezTo>
                <a:cubicBezTo>
                  <a:pt x="8100" y="7852"/>
                  <a:pt x="7544" y="8981"/>
                  <a:pt x="6995" y="9322"/>
                </a:cubicBezTo>
                <a:cubicBezTo>
                  <a:pt x="6446" y="9663"/>
                  <a:pt x="5793" y="8957"/>
                  <a:pt x="5307" y="8843"/>
                </a:cubicBezTo>
                <a:cubicBezTo>
                  <a:pt x="4819" y="8726"/>
                  <a:pt x="4628" y="10048"/>
                  <a:pt x="4371" y="9912"/>
                </a:cubicBezTo>
                <a:cubicBezTo>
                  <a:pt x="4114" y="9775"/>
                  <a:pt x="3505" y="10355"/>
                  <a:pt x="3140" y="10019"/>
                </a:cubicBezTo>
                <a:cubicBezTo>
                  <a:pt x="2774" y="9683"/>
                  <a:pt x="2820" y="8138"/>
                  <a:pt x="2179" y="7895"/>
                </a:cubicBezTo>
                <a:cubicBezTo>
                  <a:pt x="1586" y="6800"/>
                  <a:pt x="1549" y="8137"/>
                  <a:pt x="1187" y="7495"/>
                </a:cubicBezTo>
                <a:cubicBezTo>
                  <a:pt x="825" y="6852"/>
                  <a:pt x="-7" y="6157"/>
                  <a:pt x="4" y="4039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CFC291F3-0D39-A04F-992A-FF788918EBFF}"/>
              </a:ext>
            </a:extLst>
          </p:cNvPr>
          <p:cNvCxnSpPr/>
          <p:nvPr/>
        </p:nvCxnSpPr>
        <p:spPr>
          <a:xfrm flipV="1">
            <a:off x="5547604" y="5377100"/>
            <a:ext cx="1316038" cy="131762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E5C52AED-8E09-C848-8E19-42C8AA74596D}"/>
              </a:ext>
            </a:extLst>
          </p:cNvPr>
          <p:cNvCxnSpPr/>
          <p:nvPr/>
        </p:nvCxnSpPr>
        <p:spPr>
          <a:xfrm>
            <a:off x="5436480" y="5562837"/>
            <a:ext cx="2259013" cy="30003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2B66E600-A040-804C-A02C-2843FDCF2B40}"/>
              </a:ext>
            </a:extLst>
          </p:cNvPr>
          <p:cNvCxnSpPr/>
          <p:nvPr/>
        </p:nvCxnSpPr>
        <p:spPr>
          <a:xfrm>
            <a:off x="5449180" y="5669201"/>
            <a:ext cx="714375" cy="274637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4BD66878-1897-924D-80B2-3C9558484517}"/>
              </a:ext>
            </a:extLst>
          </p:cNvPr>
          <p:cNvCxnSpPr/>
          <p:nvPr/>
        </p:nvCxnSpPr>
        <p:spPr>
          <a:xfrm flipV="1">
            <a:off x="6466768" y="5862875"/>
            <a:ext cx="1247775" cy="80962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>
            <a:extLst>
              <a:ext uri="{FF2B5EF4-FFF2-40B4-BE49-F238E27FC236}">
                <a16:creationId xmlns:a16="http://schemas.microsoft.com/office/drawing/2014/main" id="{7E7FE4FE-3428-9C42-8EA8-99CBD998EE80}"/>
              </a:ext>
            </a:extLst>
          </p:cNvPr>
          <p:cNvCxnSpPr/>
          <p:nvPr/>
        </p:nvCxnSpPr>
        <p:spPr>
          <a:xfrm>
            <a:off x="7127168" y="5408851"/>
            <a:ext cx="1057275" cy="12382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>
            <a:extLst>
              <a:ext uri="{FF2B5EF4-FFF2-40B4-BE49-F238E27FC236}">
                <a16:creationId xmlns:a16="http://schemas.microsoft.com/office/drawing/2014/main" id="{416A4BEA-A9CB-114B-8BB1-43721B20BF40}"/>
              </a:ext>
            </a:extLst>
          </p:cNvPr>
          <p:cNvCxnSpPr/>
          <p:nvPr/>
        </p:nvCxnSpPr>
        <p:spPr>
          <a:xfrm flipV="1">
            <a:off x="6411204" y="5562837"/>
            <a:ext cx="1790700" cy="30003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>
            <a:extLst>
              <a:ext uri="{FF2B5EF4-FFF2-40B4-BE49-F238E27FC236}">
                <a16:creationId xmlns:a16="http://schemas.microsoft.com/office/drawing/2014/main" id="{82237CC7-185A-9240-97A9-906AACDCBA76}"/>
              </a:ext>
            </a:extLst>
          </p:cNvPr>
          <p:cNvCxnSpPr/>
          <p:nvPr/>
        </p:nvCxnSpPr>
        <p:spPr>
          <a:xfrm flipV="1">
            <a:off x="7738355" y="5591413"/>
            <a:ext cx="588963" cy="271463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>
            <a:extLst>
              <a:ext uri="{FF2B5EF4-FFF2-40B4-BE49-F238E27FC236}">
                <a16:creationId xmlns:a16="http://schemas.microsoft.com/office/drawing/2014/main" id="{2C573D09-B5C2-DC46-866A-9F8703D8E1F2}"/>
              </a:ext>
            </a:extLst>
          </p:cNvPr>
          <p:cNvCxnSpPr/>
          <p:nvPr/>
        </p:nvCxnSpPr>
        <p:spPr>
          <a:xfrm>
            <a:off x="6881104" y="5377100"/>
            <a:ext cx="814388" cy="40005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7115" name="Group 7">
            <a:extLst>
              <a:ext uri="{FF2B5EF4-FFF2-40B4-BE49-F238E27FC236}">
                <a16:creationId xmlns:a16="http://schemas.microsoft.com/office/drawing/2014/main" id="{4DE5AF7D-ED42-6549-9F52-BDC63457F0C3}"/>
              </a:ext>
            </a:extLst>
          </p:cNvPr>
          <p:cNvGrpSpPr>
            <a:grpSpLocks/>
          </p:cNvGrpSpPr>
          <p:nvPr/>
        </p:nvGrpSpPr>
        <p:grpSpPr bwMode="auto">
          <a:xfrm>
            <a:off x="6006392" y="5802551"/>
            <a:ext cx="563562" cy="293687"/>
            <a:chOff x="1871277" y="1576300"/>
            <a:chExt cx="1128371" cy="437861"/>
          </a:xfrm>
        </p:grpSpPr>
        <p:sp>
          <p:nvSpPr>
            <p:cNvPr id="318" name="Oval 317">
              <a:extLst>
                <a:ext uri="{FF2B5EF4-FFF2-40B4-BE49-F238E27FC236}">
                  <a16:creationId xmlns:a16="http://schemas.microsoft.com/office/drawing/2014/main" id="{114885C0-7FAA-374B-831F-6D5277967D1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4455" y="1694641"/>
              <a:ext cx="1125193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319" name="Rectangle 318">
              <a:extLst>
                <a:ext uri="{FF2B5EF4-FFF2-40B4-BE49-F238E27FC236}">
                  <a16:creationId xmlns:a16="http://schemas.microsoft.com/office/drawing/2014/main" id="{4D2C0C32-FABF-EB4E-9FE2-8554A0F21B63}"/>
                </a:ext>
              </a:extLst>
            </p:cNvPr>
            <p:cNvSpPr/>
            <p:nvPr/>
          </p:nvSpPr>
          <p:spPr bwMode="auto">
            <a:xfrm>
              <a:off x="1871277" y="1739610"/>
              <a:ext cx="1128371" cy="115975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0" name="Oval 319">
              <a:extLst>
                <a:ext uri="{FF2B5EF4-FFF2-40B4-BE49-F238E27FC236}">
                  <a16:creationId xmlns:a16="http://schemas.microsoft.com/office/drawing/2014/main" id="{317E5CAE-4401-AE4D-AAF1-F239F5989783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193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324" name="Freeform 323">
              <a:extLst>
                <a:ext uri="{FF2B5EF4-FFF2-40B4-BE49-F238E27FC236}">
                  <a16:creationId xmlns:a16="http://schemas.microsoft.com/office/drawing/2014/main" id="{D828F515-ADF5-CD4D-9E02-175320CC82EE}"/>
                </a:ext>
              </a:extLst>
            </p:cNvPr>
            <p:cNvSpPr/>
            <p:nvPr/>
          </p:nvSpPr>
          <p:spPr bwMode="auto">
            <a:xfrm>
              <a:off x="2160521" y="1673339"/>
              <a:ext cx="546704" cy="160944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5" name="Freeform 324">
              <a:extLst>
                <a:ext uri="{FF2B5EF4-FFF2-40B4-BE49-F238E27FC236}">
                  <a16:creationId xmlns:a16="http://schemas.microsoft.com/office/drawing/2014/main" id="{66D21877-A411-CD40-91EE-B494374923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3307" y="1633104"/>
              <a:ext cx="661131" cy="111240"/>
            </a:xfrm>
            <a:custGeom>
              <a:avLst/>
              <a:gdLst>
                <a:gd name="T0" fmla="*/ 0 w 3723451"/>
                <a:gd name="T1" fmla="*/ 27215 h 932950"/>
                <a:gd name="T2" fmla="*/ 116331 w 3723451"/>
                <a:gd name="T3" fmla="*/ 321 h 932950"/>
                <a:gd name="T4" fmla="*/ 329509 w 3723451"/>
                <a:gd name="T5" fmla="*/ 62069 h 932950"/>
                <a:gd name="T6" fmla="*/ 532884 w 3723451"/>
                <a:gd name="T7" fmla="*/ 0 h 932950"/>
                <a:gd name="T8" fmla="*/ 661131 w 3723451"/>
                <a:gd name="T9" fmla="*/ 24699 h 932950"/>
                <a:gd name="T10" fmla="*/ 565716 w 3723451"/>
                <a:gd name="T11" fmla="*/ 55071 h 932950"/>
                <a:gd name="T12" fmla="*/ 534996 w 3723451"/>
                <a:gd name="T13" fmla="*/ 46883 h 932950"/>
                <a:gd name="T14" fmla="*/ 333255 w 3723451"/>
                <a:gd name="T15" fmla="*/ 111240 h 932950"/>
                <a:gd name="T16" fmla="*/ 126353 w 3723451"/>
                <a:gd name="T17" fmla="*/ 49250 h 932950"/>
                <a:gd name="T18" fmla="*/ 92901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26" name="Freeform 325">
              <a:extLst>
                <a:ext uri="{FF2B5EF4-FFF2-40B4-BE49-F238E27FC236}">
                  <a16:creationId xmlns:a16="http://schemas.microsoft.com/office/drawing/2014/main" id="{67A99E8F-7580-D24D-A95A-1E3F44A6E2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8765" y="1727776"/>
              <a:ext cx="241567" cy="97039"/>
            </a:xfrm>
            <a:custGeom>
              <a:avLst/>
              <a:gdLst>
                <a:gd name="T0" fmla="*/ 0 w 1366596"/>
                <a:gd name="T1" fmla="*/ 0 h 809868"/>
                <a:gd name="T2" fmla="*/ 241567 w 1366596"/>
                <a:gd name="T3" fmla="*/ 74985 h 809868"/>
                <a:gd name="T4" fmla="*/ 152911 w 1366596"/>
                <a:gd name="T5" fmla="*/ 97039 h 809868"/>
                <a:gd name="T6" fmla="*/ 813 w 1366596"/>
                <a:gd name="T7" fmla="*/ 51276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27" name="Freeform 326">
              <a:extLst>
                <a:ext uri="{FF2B5EF4-FFF2-40B4-BE49-F238E27FC236}">
                  <a16:creationId xmlns:a16="http://schemas.microsoft.com/office/drawing/2014/main" id="{27237BF5-EAE4-7B4A-B5A9-67584ABB01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0593" y="1730143"/>
              <a:ext cx="238389" cy="97040"/>
            </a:xfrm>
            <a:custGeom>
              <a:avLst/>
              <a:gdLst>
                <a:gd name="T0" fmla="*/ 235135 w 1348191"/>
                <a:gd name="T1" fmla="*/ 0 h 791462"/>
                <a:gd name="T2" fmla="*/ 238389 w 1348191"/>
                <a:gd name="T3" fmla="*/ 46827 h 791462"/>
                <a:gd name="T4" fmla="*/ 86243 w 1348191"/>
                <a:gd name="T5" fmla="*/ 97040 h 791462"/>
                <a:gd name="T6" fmla="*/ 0 w 1348191"/>
                <a:gd name="T7" fmla="*/ 75037 h 791462"/>
                <a:gd name="T8" fmla="*/ 235135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cxnSp>
          <p:nvCxnSpPr>
            <p:cNvPr id="322" name="Straight Connector 321">
              <a:extLst>
                <a:ext uri="{FF2B5EF4-FFF2-40B4-BE49-F238E27FC236}">
                  <a16:creationId xmlns:a16="http://schemas.microsoft.com/office/drawing/2014/main" id="{737300EE-D88F-AB4F-89A6-7F30982DCDD7}"/>
                </a:ext>
              </a:extLst>
            </p:cNvPr>
            <p:cNvCxnSpPr>
              <a:cxnSpLocks noChangeShapeType="1"/>
              <a:endCxn id="320" idx="2"/>
            </p:cNvCxnSpPr>
            <p:nvPr/>
          </p:nvCxnSpPr>
          <p:spPr bwMode="auto">
            <a:xfrm flipH="1" flipV="1">
              <a:off x="1871277" y="1737244"/>
              <a:ext cx="3178" cy="123075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3" name="Straight Connector 322">
              <a:extLst>
                <a:ext uri="{FF2B5EF4-FFF2-40B4-BE49-F238E27FC236}">
                  <a16:creationId xmlns:a16="http://schemas.microsoft.com/office/drawing/2014/main" id="{55E5FDA8-BEAF-714C-9C41-D193A44AF57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996470" y="1734876"/>
              <a:ext cx="3178" cy="123075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7116" name="Group 327">
            <a:extLst>
              <a:ext uri="{FF2B5EF4-FFF2-40B4-BE49-F238E27FC236}">
                <a16:creationId xmlns:a16="http://schemas.microsoft.com/office/drawing/2014/main" id="{A0F14C2E-8A56-2341-93BF-4DEC77A8A792}"/>
              </a:ext>
            </a:extLst>
          </p:cNvPr>
          <p:cNvGrpSpPr>
            <a:grpSpLocks/>
          </p:cNvGrpSpPr>
          <p:nvPr/>
        </p:nvGrpSpPr>
        <p:grpSpPr bwMode="auto">
          <a:xfrm>
            <a:off x="6701717" y="5261212"/>
            <a:ext cx="565150" cy="292100"/>
            <a:chOff x="1871277" y="1576300"/>
            <a:chExt cx="1128371" cy="437861"/>
          </a:xfrm>
        </p:grpSpPr>
        <p:sp>
          <p:nvSpPr>
            <p:cNvPr id="329" name="Oval 328">
              <a:extLst>
                <a:ext uri="{FF2B5EF4-FFF2-40B4-BE49-F238E27FC236}">
                  <a16:creationId xmlns:a16="http://schemas.microsoft.com/office/drawing/2014/main" id="{9B9C2662-23CF-1F44-96C2-2EF37DB4A95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4446" y="1692905"/>
              <a:ext cx="1125202" cy="321256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330" name="Rectangle 329">
              <a:extLst>
                <a:ext uri="{FF2B5EF4-FFF2-40B4-BE49-F238E27FC236}">
                  <a16:creationId xmlns:a16="http://schemas.microsoft.com/office/drawing/2014/main" id="{F49E7B60-1177-5E40-BF77-F42CCEF25941}"/>
                </a:ext>
              </a:extLst>
            </p:cNvPr>
            <p:cNvSpPr/>
            <p:nvPr/>
          </p:nvSpPr>
          <p:spPr bwMode="auto">
            <a:xfrm>
              <a:off x="1871277" y="1740499"/>
              <a:ext cx="1128371" cy="114225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1" name="Oval 330">
              <a:extLst>
                <a:ext uri="{FF2B5EF4-FFF2-40B4-BE49-F238E27FC236}">
                  <a16:creationId xmlns:a16="http://schemas.microsoft.com/office/drawing/2014/main" id="{91F62B5D-99E4-A84C-8E46-D25FC542FA15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21257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332" name="Freeform 331">
              <a:extLst>
                <a:ext uri="{FF2B5EF4-FFF2-40B4-BE49-F238E27FC236}">
                  <a16:creationId xmlns:a16="http://schemas.microsoft.com/office/drawing/2014/main" id="{9035B0CE-5820-C945-80AB-2E1D0F446CD6}"/>
                </a:ext>
              </a:extLst>
            </p:cNvPr>
            <p:cNvSpPr/>
            <p:nvPr/>
          </p:nvSpPr>
          <p:spPr bwMode="auto">
            <a:xfrm>
              <a:off x="2159708" y="1673868"/>
              <a:ext cx="548339" cy="159438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3" name="Freeform 332">
              <a:extLst>
                <a:ext uri="{FF2B5EF4-FFF2-40B4-BE49-F238E27FC236}">
                  <a16:creationId xmlns:a16="http://schemas.microsoft.com/office/drawing/2014/main" id="{22EC89B8-B410-154A-85FE-99A7EBE1C1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2655" y="1633412"/>
              <a:ext cx="662444" cy="111846"/>
            </a:xfrm>
            <a:custGeom>
              <a:avLst/>
              <a:gdLst>
                <a:gd name="T0" fmla="*/ 0 w 3723451"/>
                <a:gd name="T1" fmla="*/ 27363 h 932950"/>
                <a:gd name="T2" fmla="*/ 116562 w 3723451"/>
                <a:gd name="T3" fmla="*/ 322 h 932950"/>
                <a:gd name="T4" fmla="*/ 330164 w 3723451"/>
                <a:gd name="T5" fmla="*/ 62407 h 932950"/>
                <a:gd name="T6" fmla="*/ 533943 w 3723451"/>
                <a:gd name="T7" fmla="*/ 0 h 932950"/>
                <a:gd name="T8" fmla="*/ 662444 w 3723451"/>
                <a:gd name="T9" fmla="*/ 24834 h 932950"/>
                <a:gd name="T10" fmla="*/ 566839 w 3723451"/>
                <a:gd name="T11" fmla="*/ 55371 h 932950"/>
                <a:gd name="T12" fmla="*/ 536059 w 3723451"/>
                <a:gd name="T13" fmla="*/ 47138 h 932950"/>
                <a:gd name="T14" fmla="*/ 333917 w 3723451"/>
                <a:gd name="T15" fmla="*/ 111846 h 932950"/>
                <a:gd name="T16" fmla="*/ 126604 w 3723451"/>
                <a:gd name="T17" fmla="*/ 49519 h 932950"/>
                <a:gd name="T18" fmla="*/ 93086 w 3723451"/>
                <a:gd name="T19" fmla="*/ 56246 h 932950"/>
                <a:gd name="T20" fmla="*/ 0 w 3723451"/>
                <a:gd name="T21" fmla="*/ 27363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34" name="Freeform 333">
              <a:extLst>
                <a:ext uri="{FF2B5EF4-FFF2-40B4-BE49-F238E27FC236}">
                  <a16:creationId xmlns:a16="http://schemas.microsoft.com/office/drawing/2014/main" id="{E2D11383-7839-E641-8F04-EF78A04959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6889" y="1728599"/>
              <a:ext cx="244057" cy="97568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5393 h 809868"/>
                <a:gd name="T4" fmla="*/ 154487 w 1366596"/>
                <a:gd name="T5" fmla="*/ 97568 h 809868"/>
                <a:gd name="T6" fmla="*/ 822 w 1366596"/>
                <a:gd name="T7" fmla="*/ 51556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35" name="Freeform 334">
              <a:extLst>
                <a:ext uri="{FF2B5EF4-FFF2-40B4-BE49-F238E27FC236}">
                  <a16:creationId xmlns:a16="http://schemas.microsoft.com/office/drawing/2014/main" id="{74F4D092-591A-1244-A32D-6CEB25EECB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9977" y="1730980"/>
              <a:ext cx="240888" cy="95187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5933 h 791462"/>
                <a:gd name="T4" fmla="*/ 87147 w 1348191"/>
                <a:gd name="T5" fmla="*/ 95187 h 791462"/>
                <a:gd name="T6" fmla="*/ 0 w 1348191"/>
                <a:gd name="T7" fmla="*/ 73604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cxnSp>
          <p:nvCxnSpPr>
            <p:cNvPr id="336" name="Straight Connector 335">
              <a:extLst>
                <a:ext uri="{FF2B5EF4-FFF2-40B4-BE49-F238E27FC236}">
                  <a16:creationId xmlns:a16="http://schemas.microsoft.com/office/drawing/2014/main" id="{FFC9CFD4-03E5-4440-B78B-FA4F4F2D1722}"/>
                </a:ext>
              </a:extLst>
            </p:cNvPr>
            <p:cNvCxnSpPr>
              <a:cxnSpLocks noChangeShapeType="1"/>
              <a:endCxn id="331" idx="2"/>
            </p:cNvCxnSpPr>
            <p:nvPr/>
          </p:nvCxnSpPr>
          <p:spPr bwMode="auto">
            <a:xfrm flipH="1" flipV="1">
              <a:off x="1871277" y="1735739"/>
              <a:ext cx="3169" cy="12374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7" name="Straight Connector 336">
              <a:extLst>
                <a:ext uri="{FF2B5EF4-FFF2-40B4-BE49-F238E27FC236}">
                  <a16:creationId xmlns:a16="http://schemas.microsoft.com/office/drawing/2014/main" id="{76228B63-9833-7244-B601-FAAE553EB2C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996477" y="1733359"/>
              <a:ext cx="3171" cy="12374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7117" name="Group 337">
            <a:extLst>
              <a:ext uri="{FF2B5EF4-FFF2-40B4-BE49-F238E27FC236}">
                <a16:creationId xmlns:a16="http://schemas.microsoft.com/office/drawing/2014/main" id="{53ACAE03-B167-0048-9924-15AF572C8FBE}"/>
              </a:ext>
            </a:extLst>
          </p:cNvPr>
          <p:cNvGrpSpPr>
            <a:grpSpLocks/>
          </p:cNvGrpSpPr>
          <p:nvPr/>
        </p:nvGrpSpPr>
        <p:grpSpPr bwMode="auto">
          <a:xfrm>
            <a:off x="7344655" y="5715237"/>
            <a:ext cx="563563" cy="293688"/>
            <a:chOff x="1871277" y="1576300"/>
            <a:chExt cx="1128371" cy="437861"/>
          </a:xfrm>
        </p:grpSpPr>
        <p:sp>
          <p:nvSpPr>
            <p:cNvPr id="339" name="Oval 338">
              <a:extLst>
                <a:ext uri="{FF2B5EF4-FFF2-40B4-BE49-F238E27FC236}">
                  <a16:creationId xmlns:a16="http://schemas.microsoft.com/office/drawing/2014/main" id="{7071B9F3-6D77-1943-BDAB-FA37616C485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4457" y="1694641"/>
              <a:ext cx="1125191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340" name="Rectangle 339">
              <a:extLst>
                <a:ext uri="{FF2B5EF4-FFF2-40B4-BE49-F238E27FC236}">
                  <a16:creationId xmlns:a16="http://schemas.microsoft.com/office/drawing/2014/main" id="{6D7C3B0F-582E-C340-B21D-12C9E3F0ECEA}"/>
                </a:ext>
              </a:extLst>
            </p:cNvPr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1" name="Oval 340">
              <a:extLst>
                <a:ext uri="{FF2B5EF4-FFF2-40B4-BE49-F238E27FC236}">
                  <a16:creationId xmlns:a16="http://schemas.microsoft.com/office/drawing/2014/main" id="{067EFE6B-C91C-8649-B3AC-C0861E9B81C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191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342" name="Freeform 341">
              <a:extLst>
                <a:ext uri="{FF2B5EF4-FFF2-40B4-BE49-F238E27FC236}">
                  <a16:creationId xmlns:a16="http://schemas.microsoft.com/office/drawing/2014/main" id="{92EB8F0B-F59D-F34A-9009-E45D2D953AC5}"/>
                </a:ext>
              </a:extLst>
            </p:cNvPr>
            <p:cNvSpPr/>
            <p:nvPr/>
          </p:nvSpPr>
          <p:spPr bwMode="auto">
            <a:xfrm>
              <a:off x="2160522" y="1673340"/>
              <a:ext cx="546703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3" name="Freeform 342">
              <a:extLst>
                <a:ext uri="{FF2B5EF4-FFF2-40B4-BE49-F238E27FC236}">
                  <a16:creationId xmlns:a16="http://schemas.microsoft.com/office/drawing/2014/main" id="{C45B9726-9D51-1149-A061-94155AA1FD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3309" y="1633103"/>
              <a:ext cx="661129" cy="111241"/>
            </a:xfrm>
            <a:custGeom>
              <a:avLst/>
              <a:gdLst>
                <a:gd name="T0" fmla="*/ 0 w 3723451"/>
                <a:gd name="T1" fmla="*/ 27215 h 932950"/>
                <a:gd name="T2" fmla="*/ 116330 w 3723451"/>
                <a:gd name="T3" fmla="*/ 321 h 932950"/>
                <a:gd name="T4" fmla="*/ 329508 w 3723451"/>
                <a:gd name="T5" fmla="*/ 62070 h 932950"/>
                <a:gd name="T6" fmla="*/ 532883 w 3723451"/>
                <a:gd name="T7" fmla="*/ 0 h 932950"/>
                <a:gd name="T8" fmla="*/ 661129 w 3723451"/>
                <a:gd name="T9" fmla="*/ 24700 h 932950"/>
                <a:gd name="T10" fmla="*/ 565714 w 3723451"/>
                <a:gd name="T11" fmla="*/ 55072 h 932950"/>
                <a:gd name="T12" fmla="*/ 534995 w 3723451"/>
                <a:gd name="T13" fmla="*/ 46883 h 932950"/>
                <a:gd name="T14" fmla="*/ 333254 w 3723451"/>
                <a:gd name="T15" fmla="*/ 111241 h 932950"/>
                <a:gd name="T16" fmla="*/ 126353 w 3723451"/>
                <a:gd name="T17" fmla="*/ 49251 h 932950"/>
                <a:gd name="T18" fmla="*/ 92901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44" name="Freeform 343">
              <a:extLst>
                <a:ext uri="{FF2B5EF4-FFF2-40B4-BE49-F238E27FC236}">
                  <a16:creationId xmlns:a16="http://schemas.microsoft.com/office/drawing/2014/main" id="{DAD18836-625F-1340-A8C5-1447D72C4F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8763" y="1727776"/>
              <a:ext cx="241567" cy="97040"/>
            </a:xfrm>
            <a:custGeom>
              <a:avLst/>
              <a:gdLst>
                <a:gd name="T0" fmla="*/ 0 w 1366596"/>
                <a:gd name="T1" fmla="*/ 0 h 809868"/>
                <a:gd name="T2" fmla="*/ 241567 w 1366596"/>
                <a:gd name="T3" fmla="*/ 74985 h 809868"/>
                <a:gd name="T4" fmla="*/ 152911 w 1366596"/>
                <a:gd name="T5" fmla="*/ 97040 h 809868"/>
                <a:gd name="T6" fmla="*/ 813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45" name="Freeform 344">
              <a:extLst>
                <a:ext uri="{FF2B5EF4-FFF2-40B4-BE49-F238E27FC236}">
                  <a16:creationId xmlns:a16="http://schemas.microsoft.com/office/drawing/2014/main" id="{CC86AD6B-E8A2-F74F-A246-297F8898AB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0595" y="1730144"/>
              <a:ext cx="238387" cy="97039"/>
            </a:xfrm>
            <a:custGeom>
              <a:avLst/>
              <a:gdLst>
                <a:gd name="T0" fmla="*/ 235133 w 1348191"/>
                <a:gd name="T1" fmla="*/ 0 h 791462"/>
                <a:gd name="T2" fmla="*/ 238387 w 1348191"/>
                <a:gd name="T3" fmla="*/ 46827 h 791462"/>
                <a:gd name="T4" fmla="*/ 86242 w 1348191"/>
                <a:gd name="T5" fmla="*/ 97039 h 791462"/>
                <a:gd name="T6" fmla="*/ 0 w 1348191"/>
                <a:gd name="T7" fmla="*/ 75036 h 791462"/>
                <a:gd name="T8" fmla="*/ 235133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cxnSp>
          <p:nvCxnSpPr>
            <p:cNvPr id="346" name="Straight Connector 345">
              <a:extLst>
                <a:ext uri="{FF2B5EF4-FFF2-40B4-BE49-F238E27FC236}">
                  <a16:creationId xmlns:a16="http://schemas.microsoft.com/office/drawing/2014/main" id="{F984F087-DA99-DB4D-8536-1160758E582C}"/>
                </a:ext>
              </a:extLst>
            </p:cNvPr>
            <p:cNvCxnSpPr>
              <a:cxnSpLocks noChangeShapeType="1"/>
              <a:endCxn id="341" idx="2"/>
            </p:cNvCxnSpPr>
            <p:nvPr/>
          </p:nvCxnSpPr>
          <p:spPr bwMode="auto">
            <a:xfrm flipH="1" flipV="1">
              <a:off x="1871277" y="1737243"/>
              <a:ext cx="3180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47" name="Straight Connector 346">
              <a:extLst>
                <a:ext uri="{FF2B5EF4-FFF2-40B4-BE49-F238E27FC236}">
                  <a16:creationId xmlns:a16="http://schemas.microsoft.com/office/drawing/2014/main" id="{45969E9E-0998-0847-9BE5-39AA5AE629C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996468" y="1734877"/>
              <a:ext cx="3180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7118" name="Group 347">
            <a:extLst>
              <a:ext uri="{FF2B5EF4-FFF2-40B4-BE49-F238E27FC236}">
                <a16:creationId xmlns:a16="http://schemas.microsoft.com/office/drawing/2014/main" id="{6B33BD30-4940-0243-9093-A7A0F9459A1E}"/>
              </a:ext>
            </a:extLst>
          </p:cNvPr>
          <p:cNvGrpSpPr>
            <a:grpSpLocks/>
          </p:cNvGrpSpPr>
          <p:nvPr/>
        </p:nvGrpSpPr>
        <p:grpSpPr bwMode="auto">
          <a:xfrm>
            <a:off x="8066967" y="5400912"/>
            <a:ext cx="565150" cy="293688"/>
            <a:chOff x="1871277" y="1576300"/>
            <a:chExt cx="1128371" cy="437861"/>
          </a:xfrm>
        </p:grpSpPr>
        <p:sp>
          <p:nvSpPr>
            <p:cNvPr id="349" name="Oval 348">
              <a:extLst>
                <a:ext uri="{FF2B5EF4-FFF2-40B4-BE49-F238E27FC236}">
                  <a16:creationId xmlns:a16="http://schemas.microsoft.com/office/drawing/2014/main" id="{1137244C-130F-3044-8BAE-F5049E9E3AA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350" name="Rectangle 349">
              <a:extLst>
                <a:ext uri="{FF2B5EF4-FFF2-40B4-BE49-F238E27FC236}">
                  <a16:creationId xmlns:a16="http://schemas.microsoft.com/office/drawing/2014/main" id="{492E2FC2-23FF-3246-BFCE-74A3EF65D263}"/>
                </a:ext>
              </a:extLst>
            </p:cNvPr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1" name="Oval 350">
              <a:extLst>
                <a:ext uri="{FF2B5EF4-FFF2-40B4-BE49-F238E27FC236}">
                  <a16:creationId xmlns:a16="http://schemas.microsoft.com/office/drawing/2014/main" id="{2D551B89-863C-994A-88A4-CB60E7FC0547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352" name="Freeform 351">
              <a:extLst>
                <a:ext uri="{FF2B5EF4-FFF2-40B4-BE49-F238E27FC236}">
                  <a16:creationId xmlns:a16="http://schemas.microsoft.com/office/drawing/2014/main" id="{ECD7788B-9962-344C-9F8B-A3D7626D9401}"/>
                </a:ext>
              </a:extLst>
            </p:cNvPr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3" name="Freeform 352">
              <a:extLst>
                <a:ext uri="{FF2B5EF4-FFF2-40B4-BE49-F238E27FC236}">
                  <a16:creationId xmlns:a16="http://schemas.microsoft.com/office/drawing/2014/main" id="{65BDF7AC-4D4D-C942-84B5-A72CDB281B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T0" fmla="*/ 0 w 3723451"/>
                <a:gd name="T1" fmla="*/ 27215 h 932950"/>
                <a:gd name="T2" fmla="*/ 116562 w 3723451"/>
                <a:gd name="T3" fmla="*/ 321 h 932950"/>
                <a:gd name="T4" fmla="*/ 330164 w 3723451"/>
                <a:gd name="T5" fmla="*/ 62070 h 932950"/>
                <a:gd name="T6" fmla="*/ 533943 w 3723451"/>
                <a:gd name="T7" fmla="*/ 0 h 932950"/>
                <a:gd name="T8" fmla="*/ 662444 w 3723451"/>
                <a:gd name="T9" fmla="*/ 24700 h 932950"/>
                <a:gd name="T10" fmla="*/ 566839 w 3723451"/>
                <a:gd name="T11" fmla="*/ 55072 h 932950"/>
                <a:gd name="T12" fmla="*/ 536059 w 3723451"/>
                <a:gd name="T13" fmla="*/ 46883 h 932950"/>
                <a:gd name="T14" fmla="*/ 333917 w 3723451"/>
                <a:gd name="T15" fmla="*/ 111241 h 932950"/>
                <a:gd name="T16" fmla="*/ 126604 w 3723451"/>
                <a:gd name="T17" fmla="*/ 49251 h 932950"/>
                <a:gd name="T18" fmla="*/ 93086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54" name="Freeform 353">
              <a:extLst>
                <a:ext uri="{FF2B5EF4-FFF2-40B4-BE49-F238E27FC236}">
                  <a16:creationId xmlns:a16="http://schemas.microsoft.com/office/drawing/2014/main" id="{F61C84F7-6F90-1C42-9A58-6647BEEA2D6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4985 h 809868"/>
                <a:gd name="T4" fmla="*/ 154487 w 1366596"/>
                <a:gd name="T5" fmla="*/ 97040 h 809868"/>
                <a:gd name="T6" fmla="*/ 822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55" name="Freeform 354">
              <a:extLst>
                <a:ext uri="{FF2B5EF4-FFF2-40B4-BE49-F238E27FC236}">
                  <a16:creationId xmlns:a16="http://schemas.microsoft.com/office/drawing/2014/main" id="{F7C4B265-33E3-A144-9610-2AE8C214DE9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39 h 791462"/>
                <a:gd name="T6" fmla="*/ 0 w 1348191"/>
                <a:gd name="T7" fmla="*/ 75036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cxnSp>
          <p:nvCxnSpPr>
            <p:cNvPr id="356" name="Straight Connector 355">
              <a:extLst>
                <a:ext uri="{FF2B5EF4-FFF2-40B4-BE49-F238E27FC236}">
                  <a16:creationId xmlns:a16="http://schemas.microsoft.com/office/drawing/2014/main" id="{A88FA1F8-F268-0D48-B7D9-B017955A650B}"/>
                </a:ext>
              </a:extLst>
            </p:cNvPr>
            <p:cNvCxnSpPr>
              <a:cxnSpLocks noChangeShapeType="1"/>
              <a:endCxn id="351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7" name="Straight Connector 356">
              <a:extLst>
                <a:ext uri="{FF2B5EF4-FFF2-40B4-BE49-F238E27FC236}">
                  <a16:creationId xmlns:a16="http://schemas.microsoft.com/office/drawing/2014/main" id="{72611A12-8F0C-FE4E-AD9E-349DF59281A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FDF1CF9-6AAD-6D4C-A5DB-9063E7311B3E}"/>
              </a:ext>
            </a:extLst>
          </p:cNvPr>
          <p:cNvGrpSpPr>
            <a:grpSpLocks/>
          </p:cNvGrpSpPr>
          <p:nvPr/>
        </p:nvGrpSpPr>
        <p:grpSpPr bwMode="auto">
          <a:xfrm>
            <a:off x="4082342" y="2117962"/>
            <a:ext cx="5270500" cy="3805238"/>
            <a:chOff x="1757805" y="2331054"/>
            <a:chExt cx="5270058" cy="3804634"/>
          </a:xfrm>
        </p:grpSpPr>
        <p:sp>
          <p:nvSpPr>
            <p:cNvPr id="268" name="Freeform 267">
              <a:extLst>
                <a:ext uri="{FF2B5EF4-FFF2-40B4-BE49-F238E27FC236}">
                  <a16:creationId xmlns:a16="http://schemas.microsoft.com/office/drawing/2014/main" id="{A4243F5E-6EED-9441-9814-0D7E71556274}"/>
                </a:ext>
              </a:extLst>
            </p:cNvPr>
            <p:cNvSpPr/>
            <p:nvPr/>
          </p:nvSpPr>
          <p:spPr>
            <a:xfrm>
              <a:off x="1776853" y="4829382"/>
              <a:ext cx="1220685" cy="920604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325315"/>
                <a:gd name="connsiteY0" fmla="*/ 1160935 h 1160935"/>
                <a:gd name="connsiteX1" fmla="*/ 0 w 1325315"/>
                <a:gd name="connsiteY1" fmla="*/ 0 h 1160935"/>
                <a:gd name="connsiteX2" fmla="*/ 1040633 w 1325315"/>
                <a:gd name="connsiteY2" fmla="*/ 16785 h 1160935"/>
                <a:gd name="connsiteX3" fmla="*/ 1214315 w 1325315"/>
                <a:gd name="connsiteY3" fmla="*/ 1064597 h 1160935"/>
                <a:gd name="connsiteX4" fmla="*/ 448507 w 1325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0510" h="921649">
                  <a:moveTo>
                    <a:pt x="1060159" y="921649"/>
                  </a:moveTo>
                  <a:cubicBezTo>
                    <a:pt x="166591" y="183345"/>
                    <a:pt x="908943" y="790884"/>
                    <a:pt x="0" y="51716"/>
                  </a:cubicBezTo>
                  <a:cubicBezTo>
                    <a:pt x="346878" y="57311"/>
                    <a:pt x="712340" y="-5240"/>
                    <a:pt x="1059218" y="355"/>
                  </a:cubicBezTo>
                  <a:cubicBezTo>
                    <a:pt x="1192967" y="751903"/>
                    <a:pt x="1090859" y="157699"/>
                    <a:pt x="1220510" y="849923"/>
                  </a:cubicBezTo>
                  <a:cubicBezTo>
                    <a:pt x="1126090" y="855456"/>
                    <a:pt x="1222187" y="863235"/>
                    <a:pt x="1060159" y="92164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2" name="Freeform 271">
              <a:extLst>
                <a:ext uri="{FF2B5EF4-FFF2-40B4-BE49-F238E27FC236}">
                  <a16:creationId xmlns:a16="http://schemas.microsoft.com/office/drawing/2014/main" id="{45760CC5-39F4-B247-AD55-C7590D5D451A}"/>
                </a:ext>
              </a:extLst>
            </p:cNvPr>
            <p:cNvSpPr/>
            <p:nvPr/>
          </p:nvSpPr>
          <p:spPr>
            <a:xfrm>
              <a:off x="6102428" y="4916682"/>
              <a:ext cx="925435" cy="757117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23004 w 954755"/>
                <a:gd name="connsiteY0" fmla="*/ 943771 h 976186"/>
                <a:gd name="connsiteX1" fmla="*/ 455145 w 954755"/>
                <a:gd name="connsiteY1" fmla="*/ 11688 h 976186"/>
                <a:gd name="connsiteX2" fmla="*/ 954755 w 954755"/>
                <a:gd name="connsiteY2" fmla="*/ 0 h 976186"/>
                <a:gd name="connsiteX3" fmla="*/ 728484 w 954755"/>
                <a:gd name="connsiteY3" fmla="*/ 976186 h 976186"/>
                <a:gd name="connsiteX4" fmla="*/ 23004 w 954755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56363"/>
                <a:gd name="connsiteY0" fmla="*/ 932083 h 954654"/>
                <a:gd name="connsiteX1" fmla="*/ 432141 w 956363"/>
                <a:gd name="connsiteY1" fmla="*/ 0 h 954654"/>
                <a:gd name="connsiteX2" fmla="*/ 956363 w 956363"/>
                <a:gd name="connsiteY2" fmla="*/ 12924 h 954654"/>
                <a:gd name="connsiteX3" fmla="*/ 183705 w 956363"/>
                <a:gd name="connsiteY3" fmla="*/ 954654 h 954654"/>
                <a:gd name="connsiteX4" fmla="*/ 0 w 956363"/>
                <a:gd name="connsiteY4" fmla="*/ 932083 h 954654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6304" h="758185">
                  <a:moveTo>
                    <a:pt x="0" y="735614"/>
                  </a:moveTo>
                  <a:cubicBezTo>
                    <a:pt x="309918" y="169731"/>
                    <a:pt x="59088" y="622691"/>
                    <a:pt x="405840" y="13939"/>
                  </a:cubicBezTo>
                  <a:cubicBezTo>
                    <a:pt x="580581" y="18247"/>
                    <a:pt x="751563" y="-3745"/>
                    <a:pt x="926304" y="563"/>
                  </a:cubicBezTo>
                  <a:cubicBezTo>
                    <a:pt x="312762" y="607705"/>
                    <a:pt x="474902" y="459041"/>
                    <a:pt x="183705" y="758185"/>
                  </a:cubicBezTo>
                  <a:cubicBezTo>
                    <a:pt x="49420" y="729549"/>
                    <a:pt x="196198" y="734148"/>
                    <a:pt x="0" y="735614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3" name="Freeform 272">
              <a:extLst>
                <a:ext uri="{FF2B5EF4-FFF2-40B4-BE49-F238E27FC236}">
                  <a16:creationId xmlns:a16="http://schemas.microsoft.com/office/drawing/2014/main" id="{56F61F6A-0F9B-B34F-8902-187CB59DABB9}"/>
                </a:ext>
              </a:extLst>
            </p:cNvPr>
            <p:cNvSpPr/>
            <p:nvPr/>
          </p:nvSpPr>
          <p:spPr>
            <a:xfrm>
              <a:off x="5288109" y="4937315"/>
              <a:ext cx="725426" cy="1099963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27977 w 802211"/>
                <a:gd name="connsiteY0" fmla="*/ 815791 h 976186"/>
                <a:gd name="connsiteX1" fmla="*/ 302601 w 802211"/>
                <a:gd name="connsiteY1" fmla="*/ 11688 h 976186"/>
                <a:gd name="connsiteX2" fmla="*/ 802211 w 802211"/>
                <a:gd name="connsiteY2" fmla="*/ 0 h 976186"/>
                <a:gd name="connsiteX3" fmla="*/ 575940 w 802211"/>
                <a:gd name="connsiteY3" fmla="*/ 976186 h 976186"/>
                <a:gd name="connsiteX4" fmla="*/ 27977 w 802211"/>
                <a:gd name="connsiteY4" fmla="*/ 815791 h 976186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28714 h 828714"/>
                <a:gd name="connsiteX1" fmla="*/ 302601 w 802211"/>
                <a:gd name="connsiteY1" fmla="*/ 0 h 828714"/>
                <a:gd name="connsiteX2" fmla="*/ 802211 w 802211"/>
                <a:gd name="connsiteY2" fmla="*/ 12923 h 828714"/>
                <a:gd name="connsiteX3" fmla="*/ 236294 w 802211"/>
                <a:gd name="connsiteY3" fmla="*/ 821751 h 828714"/>
                <a:gd name="connsiteX4" fmla="*/ 27977 w 802211"/>
                <a:gd name="connsiteY4" fmla="*/ 828714 h 828714"/>
                <a:gd name="connsiteX0" fmla="*/ 56213 w 830447"/>
                <a:gd name="connsiteY0" fmla="*/ 828714 h 828714"/>
                <a:gd name="connsiteX1" fmla="*/ 330837 w 830447"/>
                <a:gd name="connsiteY1" fmla="*/ 0 h 828714"/>
                <a:gd name="connsiteX2" fmla="*/ 830447 w 830447"/>
                <a:gd name="connsiteY2" fmla="*/ 12923 h 828714"/>
                <a:gd name="connsiteX3" fmla="*/ 264530 w 830447"/>
                <a:gd name="connsiteY3" fmla="*/ 821751 h 828714"/>
                <a:gd name="connsiteX4" fmla="*/ 56213 w 830447"/>
                <a:gd name="connsiteY4" fmla="*/ 828714 h 828714"/>
                <a:gd name="connsiteX0" fmla="*/ 64130 w 789139"/>
                <a:gd name="connsiteY0" fmla="*/ 794258 h 821751"/>
                <a:gd name="connsiteX1" fmla="*/ 289529 w 789139"/>
                <a:gd name="connsiteY1" fmla="*/ 0 h 821751"/>
                <a:gd name="connsiteX2" fmla="*/ 789139 w 789139"/>
                <a:gd name="connsiteY2" fmla="*/ 12923 h 821751"/>
                <a:gd name="connsiteX3" fmla="*/ 223222 w 789139"/>
                <a:gd name="connsiteY3" fmla="*/ 821751 h 821751"/>
                <a:gd name="connsiteX4" fmla="*/ 64130 w 789139"/>
                <a:gd name="connsiteY4" fmla="*/ 794258 h 821751"/>
                <a:gd name="connsiteX0" fmla="*/ 0 w 725009"/>
                <a:gd name="connsiteY0" fmla="*/ 794258 h 821751"/>
                <a:gd name="connsiteX1" fmla="*/ 225399 w 725009"/>
                <a:gd name="connsiteY1" fmla="*/ 0 h 821751"/>
                <a:gd name="connsiteX2" fmla="*/ 725009 w 725009"/>
                <a:gd name="connsiteY2" fmla="*/ 12923 h 821751"/>
                <a:gd name="connsiteX3" fmla="*/ 159092 w 725009"/>
                <a:gd name="connsiteY3" fmla="*/ 821751 h 821751"/>
                <a:gd name="connsiteX4" fmla="*/ 0 w 725009"/>
                <a:gd name="connsiteY4" fmla="*/ 794258 h 82175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422433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497"/>
                <a:gd name="connsiteY0" fmla="*/ 1279028 h 1306521"/>
                <a:gd name="connsiteX1" fmla="*/ 225399 w 725497"/>
                <a:gd name="connsiteY1" fmla="*/ 75260 h 1306521"/>
                <a:gd name="connsiteX2" fmla="*/ 396193 w 725497"/>
                <a:gd name="connsiteY2" fmla="*/ 156799 h 1306521"/>
                <a:gd name="connsiteX3" fmla="*/ 725009 w 725497"/>
                <a:gd name="connsiteY3" fmla="*/ 205042 h 1306521"/>
                <a:gd name="connsiteX4" fmla="*/ 159092 w 725497"/>
                <a:gd name="connsiteY4" fmla="*/ 1306521 h 1306521"/>
                <a:gd name="connsiteX5" fmla="*/ 0 w 725497"/>
                <a:gd name="connsiteY5" fmla="*/ 1279028 h 1306521"/>
                <a:gd name="connsiteX0" fmla="*/ 0 w 725239"/>
                <a:gd name="connsiteY0" fmla="*/ 1295668 h 1323161"/>
                <a:gd name="connsiteX1" fmla="*/ 225399 w 725239"/>
                <a:gd name="connsiteY1" fmla="*/ 91900 h 1323161"/>
                <a:gd name="connsiteX2" fmla="*/ 725009 w 725239"/>
                <a:gd name="connsiteY2" fmla="*/ 221682 h 1323161"/>
                <a:gd name="connsiteX3" fmla="*/ 159092 w 725239"/>
                <a:gd name="connsiteY3" fmla="*/ 1323161 h 1323161"/>
                <a:gd name="connsiteX4" fmla="*/ 0 w 725239"/>
                <a:gd name="connsiteY4" fmla="*/ 1295668 h 1323161"/>
                <a:gd name="connsiteX0" fmla="*/ 0 w 725221"/>
                <a:gd name="connsiteY0" fmla="*/ 1210552 h 1238045"/>
                <a:gd name="connsiteX1" fmla="*/ 191583 w 725221"/>
                <a:gd name="connsiteY1" fmla="*/ 153319 h 1238045"/>
                <a:gd name="connsiteX2" fmla="*/ 725009 w 725221"/>
                <a:gd name="connsiteY2" fmla="*/ 136566 h 1238045"/>
                <a:gd name="connsiteX3" fmla="*/ 159092 w 725221"/>
                <a:gd name="connsiteY3" fmla="*/ 1238045 h 1238045"/>
                <a:gd name="connsiteX4" fmla="*/ 0 w 725221"/>
                <a:gd name="connsiteY4" fmla="*/ 1210552 h 1238045"/>
                <a:gd name="connsiteX0" fmla="*/ 0 w 725305"/>
                <a:gd name="connsiteY0" fmla="*/ 1158512 h 1186005"/>
                <a:gd name="connsiteX1" fmla="*/ 191583 w 725305"/>
                <a:gd name="connsiteY1" fmla="*/ 101279 h 1186005"/>
                <a:gd name="connsiteX2" fmla="*/ 725009 w 725305"/>
                <a:gd name="connsiteY2" fmla="*/ 84526 h 1186005"/>
                <a:gd name="connsiteX3" fmla="*/ 159092 w 725305"/>
                <a:gd name="connsiteY3" fmla="*/ 1186005 h 1186005"/>
                <a:gd name="connsiteX4" fmla="*/ 0 w 725305"/>
                <a:gd name="connsiteY4" fmla="*/ 1158512 h 1186005"/>
                <a:gd name="connsiteX0" fmla="*/ 0 w 725009"/>
                <a:gd name="connsiteY0" fmla="*/ 1073986 h 1101479"/>
                <a:gd name="connsiteX1" fmla="*/ 191583 w 725009"/>
                <a:gd name="connsiteY1" fmla="*/ 16753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5009" h="1101479">
                  <a:moveTo>
                    <a:pt x="0" y="1073986"/>
                  </a:moveTo>
                  <a:cubicBezTo>
                    <a:pt x="95638" y="589814"/>
                    <a:pt x="96800" y="618448"/>
                    <a:pt x="206612" y="1724"/>
                  </a:cubicBezTo>
                  <a:cubicBezTo>
                    <a:pt x="451440" y="14348"/>
                    <a:pt x="499346" y="35256"/>
                    <a:pt x="725009" y="0"/>
                  </a:cubicBezTo>
                  <a:cubicBezTo>
                    <a:pt x="326141" y="749497"/>
                    <a:pt x="642687" y="159790"/>
                    <a:pt x="159092" y="1101479"/>
                  </a:cubicBezTo>
                  <a:cubicBezTo>
                    <a:pt x="24807" y="1072843"/>
                    <a:pt x="92525" y="1088071"/>
                    <a:pt x="0" y="1073986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4" name="Freeform 273">
              <a:extLst>
                <a:ext uri="{FF2B5EF4-FFF2-40B4-BE49-F238E27FC236}">
                  <a16:creationId xmlns:a16="http://schemas.microsoft.com/office/drawing/2014/main" id="{0B65C0E8-B7A5-4C4E-8A83-D5F343C1336B}"/>
                </a:ext>
              </a:extLst>
            </p:cNvPr>
            <p:cNvSpPr/>
            <p:nvPr/>
          </p:nvSpPr>
          <p:spPr>
            <a:xfrm>
              <a:off x="4300767" y="4956362"/>
              <a:ext cx="514307" cy="577758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503138"/>
                <a:gd name="connsiteY0" fmla="*/ 961687 h 964568"/>
                <a:gd name="connsiteX1" fmla="*/ 0 w 503138"/>
                <a:gd name="connsiteY1" fmla="*/ 70 h 964568"/>
                <a:gd name="connsiteX2" fmla="*/ 503138 w 503138"/>
                <a:gd name="connsiteY2" fmla="*/ 154187 h 964568"/>
                <a:gd name="connsiteX3" fmla="*/ 273339 w 503138"/>
                <a:gd name="connsiteY3" fmla="*/ 964568 h 964568"/>
                <a:gd name="connsiteX4" fmla="*/ 197928 w 503138"/>
                <a:gd name="connsiteY4" fmla="*/ 961687 h 964568"/>
                <a:gd name="connsiteX0" fmla="*/ 201456 w 506666"/>
                <a:gd name="connsiteY0" fmla="*/ 807500 h 810381"/>
                <a:gd name="connsiteX1" fmla="*/ 0 w 506666"/>
                <a:gd name="connsiteY1" fmla="*/ 15216 h 810381"/>
                <a:gd name="connsiteX2" fmla="*/ 506666 w 506666"/>
                <a:gd name="connsiteY2" fmla="*/ 0 h 810381"/>
                <a:gd name="connsiteX3" fmla="*/ 276867 w 506666"/>
                <a:gd name="connsiteY3" fmla="*/ 810381 h 810381"/>
                <a:gd name="connsiteX4" fmla="*/ 201456 w 506666"/>
                <a:gd name="connsiteY4" fmla="*/ 807500 h 810381"/>
                <a:gd name="connsiteX0" fmla="*/ 201456 w 506666"/>
                <a:gd name="connsiteY0" fmla="*/ 807500 h 811593"/>
                <a:gd name="connsiteX1" fmla="*/ 0 w 506666"/>
                <a:gd name="connsiteY1" fmla="*/ 15216 h 811593"/>
                <a:gd name="connsiteX2" fmla="*/ 506666 w 506666"/>
                <a:gd name="connsiteY2" fmla="*/ 0 h 811593"/>
                <a:gd name="connsiteX3" fmla="*/ 276867 w 506666"/>
                <a:gd name="connsiteY3" fmla="*/ 810381 h 811593"/>
                <a:gd name="connsiteX4" fmla="*/ 201456 w 506666"/>
                <a:gd name="connsiteY4" fmla="*/ 807500 h 811593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276867 w 506666"/>
                <a:gd name="connsiteY3" fmla="*/ 81038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789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789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45472 w 559302"/>
                <a:gd name="connsiteY0" fmla="*/ 807500 h 807500"/>
                <a:gd name="connsiteX1" fmla="*/ 52636 w 559302"/>
                <a:gd name="connsiteY1" fmla="*/ 7896 h 807500"/>
                <a:gd name="connsiteX2" fmla="*/ 559302 w 559302"/>
                <a:gd name="connsiteY2" fmla="*/ 0 h 807500"/>
                <a:gd name="connsiteX3" fmla="*/ 384402 w 559302"/>
                <a:gd name="connsiteY3" fmla="*/ 803061 h 807500"/>
                <a:gd name="connsiteX4" fmla="*/ 45472 w 559302"/>
                <a:gd name="connsiteY4" fmla="*/ 807500 h 807500"/>
                <a:gd name="connsiteX0" fmla="*/ 21974 w 535804"/>
                <a:gd name="connsiteY0" fmla="*/ 807500 h 807500"/>
                <a:gd name="connsiteX1" fmla="*/ 29138 w 535804"/>
                <a:gd name="connsiteY1" fmla="*/ 7896 h 807500"/>
                <a:gd name="connsiteX2" fmla="*/ 535804 w 535804"/>
                <a:gd name="connsiteY2" fmla="*/ 0 h 807500"/>
                <a:gd name="connsiteX3" fmla="*/ 360904 w 535804"/>
                <a:gd name="connsiteY3" fmla="*/ 803061 h 807500"/>
                <a:gd name="connsiteX4" fmla="*/ 21974 w 535804"/>
                <a:gd name="connsiteY4" fmla="*/ 807500 h 807500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30473"/>
                <a:gd name="connsiteX1" fmla="*/ 0 w 506666"/>
                <a:gd name="connsiteY1" fmla="*/ 7896 h 830473"/>
                <a:gd name="connsiteX2" fmla="*/ 506666 w 506666"/>
                <a:gd name="connsiteY2" fmla="*/ 0 h 830473"/>
                <a:gd name="connsiteX3" fmla="*/ 331766 w 506666"/>
                <a:gd name="connsiteY3" fmla="*/ 828681 h 830473"/>
                <a:gd name="connsiteX4" fmla="*/ 128256 w 506666"/>
                <a:gd name="connsiteY4" fmla="*/ 829461 h 830473"/>
                <a:gd name="connsiteX0" fmla="*/ 128256 w 506666"/>
                <a:gd name="connsiteY0" fmla="*/ 829461 h 830473"/>
                <a:gd name="connsiteX1" fmla="*/ 0 w 506666"/>
                <a:gd name="connsiteY1" fmla="*/ 7896 h 830473"/>
                <a:gd name="connsiteX2" fmla="*/ 506666 w 506666"/>
                <a:gd name="connsiteY2" fmla="*/ 0 h 830473"/>
                <a:gd name="connsiteX3" fmla="*/ 331766 w 506666"/>
                <a:gd name="connsiteY3" fmla="*/ 828681 h 830473"/>
                <a:gd name="connsiteX4" fmla="*/ 128256 w 506666"/>
                <a:gd name="connsiteY4" fmla="*/ 829461 h 830473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180" h="578353">
                  <a:moveTo>
                    <a:pt x="135770" y="577341"/>
                  </a:moveTo>
                  <a:cubicBezTo>
                    <a:pt x="50587" y="214237"/>
                    <a:pt x="96631" y="442038"/>
                    <a:pt x="0" y="0"/>
                  </a:cubicBezTo>
                  <a:lnTo>
                    <a:pt x="514180" y="10891"/>
                  </a:lnTo>
                  <a:cubicBezTo>
                    <a:pt x="417353" y="348331"/>
                    <a:pt x="426658" y="280104"/>
                    <a:pt x="339280" y="576561"/>
                  </a:cubicBezTo>
                  <a:cubicBezTo>
                    <a:pt x="292835" y="580865"/>
                    <a:pt x="203869" y="575875"/>
                    <a:pt x="135770" y="577341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5" name="Freeform 274">
              <a:extLst>
                <a:ext uri="{FF2B5EF4-FFF2-40B4-BE49-F238E27FC236}">
                  <a16:creationId xmlns:a16="http://schemas.microsoft.com/office/drawing/2014/main" id="{42772937-46A4-6C4B-BB32-58F84B7AD189}"/>
                </a:ext>
              </a:extLst>
            </p:cNvPr>
            <p:cNvSpPr/>
            <p:nvPr/>
          </p:nvSpPr>
          <p:spPr>
            <a:xfrm>
              <a:off x="3521369" y="4919856"/>
              <a:ext cx="593675" cy="1215832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621064"/>
                <a:gd name="connsiteY0" fmla="*/ 973305 h 973305"/>
                <a:gd name="connsiteX1" fmla="*/ 0 w 621064"/>
                <a:gd name="connsiteY1" fmla="*/ 11688 h 973305"/>
                <a:gd name="connsiteX2" fmla="*/ 499610 w 621064"/>
                <a:gd name="connsiteY2" fmla="*/ 0 h 973305"/>
                <a:gd name="connsiteX3" fmla="*/ 558839 w 621064"/>
                <a:gd name="connsiteY3" fmla="*/ 754682 h 973305"/>
                <a:gd name="connsiteX4" fmla="*/ 197928 w 621064"/>
                <a:gd name="connsiteY4" fmla="*/ 973305 h 973305"/>
                <a:gd name="connsiteX0" fmla="*/ 197928 w 558839"/>
                <a:gd name="connsiteY0" fmla="*/ 973305 h 973305"/>
                <a:gd name="connsiteX1" fmla="*/ 0 w 558839"/>
                <a:gd name="connsiteY1" fmla="*/ 11688 h 973305"/>
                <a:gd name="connsiteX2" fmla="*/ 499610 w 558839"/>
                <a:gd name="connsiteY2" fmla="*/ 0 h 973305"/>
                <a:gd name="connsiteX3" fmla="*/ 558839 w 558839"/>
                <a:gd name="connsiteY3" fmla="*/ 754682 h 973305"/>
                <a:gd name="connsiteX4" fmla="*/ 197928 w 558839"/>
                <a:gd name="connsiteY4" fmla="*/ 973305 h 973305"/>
                <a:gd name="connsiteX0" fmla="*/ 197928 w 558839"/>
                <a:gd name="connsiteY0" fmla="*/ 973305 h 973305"/>
                <a:gd name="connsiteX1" fmla="*/ 0 w 558839"/>
                <a:gd name="connsiteY1" fmla="*/ 11688 h 973305"/>
                <a:gd name="connsiteX2" fmla="*/ 499610 w 558839"/>
                <a:gd name="connsiteY2" fmla="*/ 0 h 973305"/>
                <a:gd name="connsiteX3" fmla="*/ 558839 w 558839"/>
                <a:gd name="connsiteY3" fmla="*/ 754682 h 973305"/>
                <a:gd name="connsiteX4" fmla="*/ 197928 w 558839"/>
                <a:gd name="connsiteY4" fmla="*/ 973305 h 973305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1315828 h 1315828"/>
                <a:gd name="connsiteX1" fmla="*/ 0 w 558839"/>
                <a:gd name="connsiteY1" fmla="*/ 531414 h 1315828"/>
                <a:gd name="connsiteX2" fmla="*/ 506930 w 558839"/>
                <a:gd name="connsiteY2" fmla="*/ 0 h 1315828"/>
                <a:gd name="connsiteX3" fmla="*/ 558839 w 558839"/>
                <a:gd name="connsiteY3" fmla="*/ 1274408 h 1315828"/>
                <a:gd name="connsiteX4" fmla="*/ 370213 w 558839"/>
                <a:gd name="connsiteY4" fmla="*/ 1315828 h 1315828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88119"/>
                <a:gd name="connsiteY0" fmla="*/ 1326654 h 1326654"/>
                <a:gd name="connsiteX1" fmla="*/ 0 w 588119"/>
                <a:gd name="connsiteY1" fmla="*/ 554 h 1326654"/>
                <a:gd name="connsiteX2" fmla="*/ 521570 w 588119"/>
                <a:gd name="connsiteY2" fmla="*/ 10826 h 1326654"/>
                <a:gd name="connsiteX3" fmla="*/ 588119 w 588119"/>
                <a:gd name="connsiteY3" fmla="*/ 1321835 h 1326654"/>
                <a:gd name="connsiteX4" fmla="*/ 384853 w 588119"/>
                <a:gd name="connsiteY4" fmla="*/ 1326654 h 1326654"/>
                <a:gd name="connsiteX0" fmla="*/ 384853 w 588119"/>
                <a:gd name="connsiteY0" fmla="*/ 1326654 h 1326654"/>
                <a:gd name="connsiteX1" fmla="*/ 0 w 588119"/>
                <a:gd name="connsiteY1" fmla="*/ 554 h 1326654"/>
                <a:gd name="connsiteX2" fmla="*/ 521570 w 588119"/>
                <a:gd name="connsiteY2" fmla="*/ 10826 h 1326654"/>
                <a:gd name="connsiteX3" fmla="*/ 588119 w 588119"/>
                <a:gd name="connsiteY3" fmla="*/ 1321835 h 1326654"/>
                <a:gd name="connsiteX4" fmla="*/ 384853 w 588119"/>
                <a:gd name="connsiteY4" fmla="*/ 1326654 h 1326654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94113"/>
                <a:gd name="connsiteY0" fmla="*/ 1097905 h 1179971"/>
                <a:gd name="connsiteX1" fmla="*/ 0 w 594113"/>
                <a:gd name="connsiteY1" fmla="*/ 4757 h 1179971"/>
                <a:gd name="connsiteX2" fmla="*/ 502783 w 594113"/>
                <a:gd name="connsiteY2" fmla="*/ 0 h 1179971"/>
                <a:gd name="connsiteX3" fmla="*/ 594113 w 594113"/>
                <a:gd name="connsiteY3" fmla="*/ 1179818 h 1179971"/>
                <a:gd name="connsiteX4" fmla="*/ 366066 w 594113"/>
                <a:gd name="connsiteY4" fmla="*/ 1097905 h 1179971"/>
                <a:gd name="connsiteX0" fmla="*/ 403236 w 594113"/>
                <a:gd name="connsiteY0" fmla="*/ 1215612 h 1215612"/>
                <a:gd name="connsiteX1" fmla="*/ 0 w 594113"/>
                <a:gd name="connsiteY1" fmla="*/ 4757 h 1215612"/>
                <a:gd name="connsiteX2" fmla="*/ 502783 w 594113"/>
                <a:gd name="connsiteY2" fmla="*/ 0 h 1215612"/>
                <a:gd name="connsiteX3" fmla="*/ 594113 w 594113"/>
                <a:gd name="connsiteY3" fmla="*/ 1179818 h 1215612"/>
                <a:gd name="connsiteX4" fmla="*/ 403236 w 594113"/>
                <a:gd name="connsiteY4" fmla="*/ 1215612 h 1215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4113" h="1215612">
                  <a:moveTo>
                    <a:pt x="403236" y="1215612"/>
                  </a:moveTo>
                  <a:cubicBezTo>
                    <a:pt x="223947" y="663007"/>
                    <a:pt x="295574" y="908506"/>
                    <a:pt x="0" y="4757"/>
                  </a:cubicBezTo>
                  <a:cubicBezTo>
                    <a:pt x="166537" y="861"/>
                    <a:pt x="336246" y="3896"/>
                    <a:pt x="502783" y="0"/>
                  </a:cubicBezTo>
                  <a:cubicBezTo>
                    <a:pt x="555943" y="995541"/>
                    <a:pt x="557486" y="515061"/>
                    <a:pt x="594113" y="1179818"/>
                  </a:cubicBezTo>
                  <a:cubicBezTo>
                    <a:pt x="496428" y="1184123"/>
                    <a:pt x="599434" y="1214146"/>
                    <a:pt x="403236" y="1215612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47200" name="Group 17">
              <a:extLst>
                <a:ext uri="{FF2B5EF4-FFF2-40B4-BE49-F238E27FC236}">
                  <a16:creationId xmlns:a16="http://schemas.microsoft.com/office/drawing/2014/main" id="{2203B5C5-1456-844E-8F5E-AA592B41A31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57805" y="2331054"/>
              <a:ext cx="1079500" cy="2674334"/>
              <a:chOff x="1757805" y="2331054"/>
              <a:chExt cx="1079500" cy="2674334"/>
            </a:xfrm>
          </p:grpSpPr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3DFEBC2F-9148-3E4C-8144-752236C1CB4C}"/>
                  </a:ext>
                </a:extLst>
              </p:cNvPr>
              <p:cNvSpPr/>
              <p:nvPr/>
            </p:nvSpPr>
            <p:spPr bwMode="auto">
              <a:xfrm rot="10800000">
                <a:off x="1789552" y="2580252"/>
                <a:ext cx="1027025" cy="1084090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47296" name="Group 104">
                <a:extLst>
                  <a:ext uri="{FF2B5EF4-FFF2-40B4-BE49-F238E27FC236}">
                    <a16:creationId xmlns:a16="http://schemas.microsoft.com/office/drawing/2014/main" id="{A530DAED-1FE3-A544-9CC1-AF1C02DBFE3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82739" y="4616206"/>
                <a:ext cx="1034710" cy="389182"/>
                <a:chOff x="4128636" y="3606589"/>
                <a:chExt cx="568145" cy="338667"/>
              </a:xfrm>
            </p:grpSpPr>
            <p:sp>
              <p:nvSpPr>
                <p:cNvPr id="119" name="Oval 118">
                  <a:extLst>
                    <a:ext uri="{FF2B5EF4-FFF2-40B4-BE49-F238E27FC236}">
                      <a16:creationId xmlns:a16="http://schemas.microsoft.com/office/drawing/2014/main" id="{E4BD8D7B-86CD-8145-A428-DB72B0EF1A76}"/>
                    </a:ext>
                  </a:extLst>
                </p:cNvPr>
                <p:cNvSpPr/>
                <p:nvPr/>
              </p:nvSpPr>
              <p:spPr>
                <a:xfrm>
                  <a:off x="4128891" y="3720271"/>
                  <a:ext cx="565669" cy="225140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20" name="Rectangle 119">
                  <a:extLst>
                    <a:ext uri="{FF2B5EF4-FFF2-40B4-BE49-F238E27FC236}">
                      <a16:creationId xmlns:a16="http://schemas.microsoft.com/office/drawing/2014/main" id="{7EF41E68-9C12-C541-9F7C-A7469A09C860}"/>
                    </a:ext>
                  </a:extLst>
                </p:cNvPr>
                <p:cNvSpPr/>
                <p:nvPr/>
              </p:nvSpPr>
              <p:spPr>
                <a:xfrm>
                  <a:off x="4128891" y="3720271"/>
                  <a:ext cx="565669" cy="111880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21" name="Oval 120">
                  <a:extLst>
                    <a:ext uri="{FF2B5EF4-FFF2-40B4-BE49-F238E27FC236}">
                      <a16:creationId xmlns:a16="http://schemas.microsoft.com/office/drawing/2014/main" id="{5B91A080-4D05-2345-A3FA-B3D4BDCA80B9}"/>
                    </a:ext>
                  </a:extLst>
                </p:cNvPr>
                <p:cNvSpPr/>
                <p:nvPr/>
              </p:nvSpPr>
              <p:spPr>
                <a:xfrm>
                  <a:off x="4128891" y="3607011"/>
                  <a:ext cx="565669" cy="225140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  <a:alpha val="7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22" name="Straight Connector 121">
                  <a:extLst>
                    <a:ext uri="{FF2B5EF4-FFF2-40B4-BE49-F238E27FC236}">
                      <a16:creationId xmlns:a16="http://schemas.microsoft.com/office/drawing/2014/main" id="{325CD774-E63F-1545-A618-F75ECAD50739}"/>
                    </a:ext>
                  </a:extLst>
                </p:cNvPr>
                <p:cNvCxnSpPr/>
                <p:nvPr/>
              </p:nvCxnSpPr>
              <p:spPr>
                <a:xfrm>
                  <a:off x="4694560" y="3720271"/>
                  <a:ext cx="0" cy="11188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Connector 122">
                  <a:extLst>
                    <a:ext uri="{FF2B5EF4-FFF2-40B4-BE49-F238E27FC236}">
                      <a16:creationId xmlns:a16="http://schemas.microsoft.com/office/drawing/2014/main" id="{DD6FE1C9-FBEC-9940-ABC9-4BFFE4118773}"/>
                    </a:ext>
                  </a:extLst>
                </p:cNvPr>
                <p:cNvCxnSpPr/>
                <p:nvPr/>
              </p:nvCxnSpPr>
              <p:spPr>
                <a:xfrm>
                  <a:off x="4128891" y="3720271"/>
                  <a:ext cx="0" cy="11188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id="{80C4B95C-D1EB-834F-979D-54DB42FC06E8}"/>
                  </a:ext>
                </a:extLst>
              </p:cNvPr>
              <p:cNvSpPr/>
              <p:nvPr/>
            </p:nvSpPr>
            <p:spPr bwMode="auto">
              <a:xfrm>
                <a:off x="1802251" y="3602440"/>
                <a:ext cx="1027025" cy="1163452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60000"/>
                      <a:lumOff val="40000"/>
                      <a:alpha val="62000"/>
                    </a:schemeClr>
                  </a:gs>
                  <a:gs pos="54000">
                    <a:schemeClr val="accent2">
                      <a:lumMod val="40000"/>
                      <a:lumOff val="6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13" name="Straight Connector 112">
                <a:extLst>
                  <a:ext uri="{FF2B5EF4-FFF2-40B4-BE49-F238E27FC236}">
                    <a16:creationId xmlns:a16="http://schemas.microsoft.com/office/drawing/2014/main" id="{5C94EBF9-4455-274A-89FC-E94FEB3F90BB}"/>
                  </a:ext>
                </a:extLst>
              </p:cNvPr>
              <p:cNvCxnSpPr/>
              <p:nvPr/>
            </p:nvCxnSpPr>
            <p:spPr bwMode="auto">
              <a:xfrm>
                <a:off x="1781615" y="2805642"/>
                <a:ext cx="20636" cy="2020566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>
                <a:extLst>
                  <a:ext uri="{FF2B5EF4-FFF2-40B4-BE49-F238E27FC236}">
                    <a16:creationId xmlns:a16="http://schemas.microsoft.com/office/drawing/2014/main" id="{F8FF9376-02C8-2846-BF2D-E05976045300}"/>
                  </a:ext>
                </a:extLst>
              </p:cNvPr>
              <p:cNvCxnSpPr/>
              <p:nvPr/>
            </p:nvCxnSpPr>
            <p:spPr bwMode="auto">
              <a:xfrm flipH="1">
                <a:off x="2818166" y="2805642"/>
                <a:ext cx="4762" cy="1976123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300" name="Group 9">
                <a:extLst>
                  <a:ext uri="{FF2B5EF4-FFF2-40B4-BE49-F238E27FC236}">
                    <a16:creationId xmlns:a16="http://schemas.microsoft.com/office/drawing/2014/main" id="{38118CAF-643D-064E-9CBD-74FEFB2407D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57805" y="2331054"/>
                <a:ext cx="1079500" cy="430213"/>
                <a:chOff x="2183302" y="1574638"/>
                <a:chExt cx="1200154" cy="430181"/>
              </a:xfrm>
            </p:grpSpPr>
            <p:sp>
              <p:nvSpPr>
                <p:cNvPr id="369" name="Oval 368">
                  <a:extLst>
                    <a:ext uri="{FF2B5EF4-FFF2-40B4-BE49-F238E27FC236}">
                      <a16:creationId xmlns:a16="http://schemas.microsoft.com/office/drawing/2014/main" id="{B36E6C3C-0773-8D4D-89EE-267547B4CE36}"/>
                    </a:ext>
                  </a:extLst>
                </p:cNvPr>
                <p:cNvSpPr/>
                <p:nvPr/>
              </p:nvSpPr>
              <p:spPr bwMode="auto">
                <a:xfrm flipV="1">
                  <a:off x="2186832" y="1690499"/>
                  <a:ext cx="1194758" cy="31425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20000"/>
                        <a:lumOff val="80000"/>
                      </a:schemeClr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0" name="Rectangle 369">
                  <a:extLst>
                    <a:ext uri="{FF2B5EF4-FFF2-40B4-BE49-F238E27FC236}">
                      <a16:creationId xmlns:a16="http://schemas.microsoft.com/office/drawing/2014/main" id="{2B108E8A-EA03-C247-B6C5-10E80E978602}"/>
                    </a:ext>
                  </a:extLst>
                </p:cNvPr>
                <p:cNvSpPr/>
                <p:nvPr/>
              </p:nvSpPr>
              <p:spPr bwMode="auto">
                <a:xfrm>
                  <a:off x="2183302" y="1734939"/>
                  <a:ext cx="1198287" cy="112686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1" name="Oval 370">
                  <a:extLst>
                    <a:ext uri="{FF2B5EF4-FFF2-40B4-BE49-F238E27FC236}">
                      <a16:creationId xmlns:a16="http://schemas.microsoft.com/office/drawing/2014/main" id="{C8F7D730-6323-0445-AEAE-F16F94A24ED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183302" y="1574638"/>
                  <a:ext cx="1196523" cy="314252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372" name="Freeform 371">
                  <a:extLst>
                    <a:ext uri="{FF2B5EF4-FFF2-40B4-BE49-F238E27FC236}">
                      <a16:creationId xmlns:a16="http://schemas.microsoft.com/office/drawing/2014/main" id="{5C1EAB30-518B-F848-AEDF-68B849D1B983}"/>
                    </a:ext>
                  </a:extLst>
                </p:cNvPr>
                <p:cNvSpPr/>
                <p:nvPr/>
              </p:nvSpPr>
              <p:spPr bwMode="auto">
                <a:xfrm>
                  <a:off x="2490374" y="1671453"/>
                  <a:ext cx="582379" cy="157125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3" name="Freeform 372">
                  <a:extLst>
                    <a:ext uri="{FF2B5EF4-FFF2-40B4-BE49-F238E27FC236}">
                      <a16:creationId xmlns:a16="http://schemas.microsoft.com/office/drawing/2014/main" id="{535B07AC-4D6D-D84F-842D-FB45A734726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30372" y="1630188"/>
                  <a:ext cx="702384" cy="109512"/>
                </a:xfrm>
                <a:custGeom>
                  <a:avLst/>
                  <a:gdLst>
                    <a:gd name="T0" fmla="*/ 0 w 3723451"/>
                    <a:gd name="T1" fmla="*/ 26792 h 932950"/>
                    <a:gd name="T2" fmla="*/ 123590 w 3723451"/>
                    <a:gd name="T3" fmla="*/ 316 h 932950"/>
                    <a:gd name="T4" fmla="*/ 350070 w 3723451"/>
                    <a:gd name="T5" fmla="*/ 61105 h 932950"/>
                    <a:gd name="T6" fmla="*/ 566135 w 3723451"/>
                    <a:gd name="T7" fmla="*/ 0 h 932950"/>
                    <a:gd name="T8" fmla="*/ 702384 w 3723451"/>
                    <a:gd name="T9" fmla="*/ 24316 h 932950"/>
                    <a:gd name="T10" fmla="*/ 601015 w 3723451"/>
                    <a:gd name="T11" fmla="*/ 54216 h 932950"/>
                    <a:gd name="T12" fmla="*/ 568379 w 3723451"/>
                    <a:gd name="T13" fmla="*/ 46155 h 932950"/>
                    <a:gd name="T14" fmla="*/ 354049 w 3723451"/>
                    <a:gd name="T15" fmla="*/ 109512 h 932950"/>
                    <a:gd name="T16" fmla="*/ 134237 w 3723451"/>
                    <a:gd name="T17" fmla="*/ 48485 h 932950"/>
                    <a:gd name="T18" fmla="*/ 98698 w 3723451"/>
                    <a:gd name="T19" fmla="*/ 55072 h 932950"/>
                    <a:gd name="T20" fmla="*/ 0 w 3723451"/>
                    <a:gd name="T21" fmla="*/ 26792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374" name="Freeform 373">
                  <a:extLst>
                    <a:ext uri="{FF2B5EF4-FFF2-40B4-BE49-F238E27FC236}">
                      <a16:creationId xmlns:a16="http://schemas.microsoft.com/office/drawing/2014/main" id="{367DBA81-67EF-3D46-949F-6E2C472BE6E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2745" y="1723828"/>
                  <a:ext cx="257658" cy="95228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57658 w 1366596"/>
                    <a:gd name="T3" fmla="*/ 73585 h 809868"/>
                    <a:gd name="T4" fmla="*/ 163097 w 1366596"/>
                    <a:gd name="T5" fmla="*/ 95228 h 809868"/>
                    <a:gd name="T6" fmla="*/ 867 w 1366596"/>
                    <a:gd name="T7" fmla="*/ 50319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375" name="Freeform 374">
                  <a:extLst>
                    <a:ext uri="{FF2B5EF4-FFF2-40B4-BE49-F238E27FC236}">
                      <a16:creationId xmlns:a16="http://schemas.microsoft.com/office/drawing/2014/main" id="{0C74AC0B-7313-204A-B6A7-3AAFF917A6C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8018" y="1725416"/>
                  <a:ext cx="254129" cy="95228"/>
                </a:xfrm>
                <a:custGeom>
                  <a:avLst/>
                  <a:gdLst>
                    <a:gd name="T0" fmla="*/ 250660 w 1348191"/>
                    <a:gd name="T1" fmla="*/ 0 h 791462"/>
                    <a:gd name="T2" fmla="*/ 254129 w 1348191"/>
                    <a:gd name="T3" fmla="*/ 45953 h 791462"/>
                    <a:gd name="T4" fmla="*/ 91938 w 1348191"/>
                    <a:gd name="T5" fmla="*/ 95228 h 791462"/>
                    <a:gd name="T6" fmla="*/ 0 w 1348191"/>
                    <a:gd name="T7" fmla="*/ 73636 h 791462"/>
                    <a:gd name="T8" fmla="*/ 250660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cxnSp>
              <p:nvCxnSpPr>
                <p:cNvPr id="376" name="Straight Connector 375">
                  <a:extLst>
                    <a:ext uri="{FF2B5EF4-FFF2-40B4-BE49-F238E27FC236}">
                      <a16:creationId xmlns:a16="http://schemas.microsoft.com/office/drawing/2014/main" id="{FB9E0C25-5AA0-9040-AD86-384CC999BD55}"/>
                    </a:ext>
                  </a:extLst>
                </p:cNvPr>
                <p:cNvCxnSpPr>
                  <a:cxnSpLocks noChangeShapeType="1"/>
                  <a:endCxn id="371" idx="2"/>
                </p:cNvCxnSpPr>
                <p:nvPr/>
              </p:nvCxnSpPr>
              <p:spPr bwMode="auto">
                <a:xfrm flipH="1" flipV="1">
                  <a:off x="2183302" y="1731764"/>
                  <a:ext cx="3530" cy="122209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77" name="Straight Connector 376">
                  <a:extLst>
                    <a:ext uri="{FF2B5EF4-FFF2-40B4-BE49-F238E27FC236}">
                      <a16:creationId xmlns:a16="http://schemas.microsoft.com/office/drawing/2014/main" id="{C228D664-A64F-DE46-B884-C16F2C4BFA68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79825" y="1728590"/>
                  <a:ext cx="3530" cy="122209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47201" name="Group 18">
              <a:extLst>
                <a:ext uri="{FF2B5EF4-FFF2-40B4-BE49-F238E27FC236}">
                  <a16:creationId xmlns:a16="http://schemas.microsoft.com/office/drawing/2014/main" id="{28C76D16-ECC7-2044-B2EC-ABFB754C5A2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00438" y="3174091"/>
              <a:ext cx="522287" cy="1831297"/>
              <a:chOff x="3500438" y="3174091"/>
              <a:chExt cx="522287" cy="1831297"/>
            </a:xfrm>
          </p:grpSpPr>
          <p:sp>
            <p:nvSpPr>
              <p:cNvPr id="171" name="Rectangle 170">
                <a:extLst>
                  <a:ext uri="{FF2B5EF4-FFF2-40B4-BE49-F238E27FC236}">
                    <a16:creationId xmlns:a16="http://schemas.microsoft.com/office/drawing/2014/main" id="{ADFD9264-89F9-6C48-8C97-C83520CC9ED7}"/>
                  </a:ext>
                </a:extLst>
              </p:cNvPr>
              <p:cNvSpPr/>
              <p:nvPr/>
            </p:nvSpPr>
            <p:spPr bwMode="auto">
              <a:xfrm rot="10800000">
                <a:off x="3507320" y="3287221"/>
                <a:ext cx="498349" cy="306623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2C527D26-079D-2A4D-82A8-0D357D7CEFCD}"/>
                  </a:ext>
                </a:extLst>
              </p:cNvPr>
              <p:cNvCxnSpPr/>
              <p:nvPr/>
            </p:nvCxnSpPr>
            <p:spPr bwMode="auto">
              <a:xfrm flipH="1">
                <a:off x="4019802" y="3321497"/>
                <a:ext cx="1588" cy="1536456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7276" name="Picture 86" descr="router_top.png">
                <a:extLst>
                  <a:ext uri="{FF2B5EF4-FFF2-40B4-BE49-F238E27FC236}">
                    <a16:creationId xmlns:a16="http://schemas.microsoft.com/office/drawing/2014/main" id="{7C448A41-57DE-B045-AB4D-92C510EA2E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00438" y="3194292"/>
                <a:ext cx="522287" cy="220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47277" name="Group 82">
                <a:extLst>
                  <a:ext uri="{FF2B5EF4-FFF2-40B4-BE49-F238E27FC236}">
                    <a16:creationId xmlns:a16="http://schemas.microsoft.com/office/drawing/2014/main" id="{25586F75-62AA-7D45-BC23-A425F3245AA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11442" y="4783543"/>
                <a:ext cx="507858" cy="221845"/>
                <a:chOff x="4128636" y="3606589"/>
                <a:chExt cx="568145" cy="338667"/>
              </a:xfrm>
            </p:grpSpPr>
            <p:sp>
              <p:nvSpPr>
                <p:cNvPr id="97" name="Oval 96">
                  <a:extLst>
                    <a:ext uri="{FF2B5EF4-FFF2-40B4-BE49-F238E27FC236}">
                      <a16:creationId xmlns:a16="http://schemas.microsoft.com/office/drawing/2014/main" id="{C135B02A-DA94-7A4E-BF4C-2B0587368DC1}"/>
                    </a:ext>
                  </a:extLst>
                </p:cNvPr>
                <p:cNvSpPr/>
                <p:nvPr/>
              </p:nvSpPr>
              <p:spPr>
                <a:xfrm>
                  <a:off x="4129087" y="3720182"/>
                  <a:ext cx="568256" cy="225348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8" name="Rectangle 97">
                  <a:extLst>
                    <a:ext uri="{FF2B5EF4-FFF2-40B4-BE49-F238E27FC236}">
                      <a16:creationId xmlns:a16="http://schemas.microsoft.com/office/drawing/2014/main" id="{7D6ACF10-4A43-5440-96E7-5306600A7B2B}"/>
                    </a:ext>
                  </a:extLst>
                </p:cNvPr>
                <p:cNvSpPr/>
                <p:nvPr/>
              </p:nvSpPr>
              <p:spPr>
                <a:xfrm>
                  <a:off x="4129087" y="3720182"/>
                  <a:ext cx="568256" cy="111462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9" name="Oval 98">
                  <a:extLst>
                    <a:ext uri="{FF2B5EF4-FFF2-40B4-BE49-F238E27FC236}">
                      <a16:creationId xmlns:a16="http://schemas.microsoft.com/office/drawing/2014/main" id="{BC68F720-7F4D-3640-ACBC-66E9CC92667E}"/>
                    </a:ext>
                  </a:extLst>
                </p:cNvPr>
                <p:cNvSpPr/>
                <p:nvPr/>
              </p:nvSpPr>
              <p:spPr>
                <a:xfrm>
                  <a:off x="4129087" y="3606297"/>
                  <a:ext cx="568256" cy="225346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00" name="Straight Connector 99">
                  <a:extLst>
                    <a:ext uri="{FF2B5EF4-FFF2-40B4-BE49-F238E27FC236}">
                      <a16:creationId xmlns:a16="http://schemas.microsoft.com/office/drawing/2014/main" id="{FB5993D2-473D-5842-911A-7A8A28B3278B}"/>
                    </a:ext>
                  </a:extLst>
                </p:cNvPr>
                <p:cNvCxnSpPr/>
                <p:nvPr/>
              </p:nvCxnSpPr>
              <p:spPr>
                <a:xfrm>
                  <a:off x="4697343" y="3720182"/>
                  <a:ext cx="0" cy="111462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Connector 100">
                  <a:extLst>
                    <a:ext uri="{FF2B5EF4-FFF2-40B4-BE49-F238E27FC236}">
                      <a16:creationId xmlns:a16="http://schemas.microsoft.com/office/drawing/2014/main" id="{31F1AE57-3E50-6042-9E6B-3E65B5BE751A}"/>
                    </a:ext>
                  </a:extLst>
                </p:cNvPr>
                <p:cNvCxnSpPr/>
                <p:nvPr/>
              </p:nvCxnSpPr>
              <p:spPr>
                <a:xfrm>
                  <a:off x="4129087" y="3720182"/>
                  <a:ext cx="0" cy="111462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55" name="Rectangle 154">
                <a:extLst>
                  <a:ext uri="{FF2B5EF4-FFF2-40B4-BE49-F238E27FC236}">
                    <a16:creationId xmlns:a16="http://schemas.microsoft.com/office/drawing/2014/main" id="{853D9AE6-A568-8546-AAEA-9BFDF168D738}"/>
                  </a:ext>
                </a:extLst>
              </p:cNvPr>
              <p:cNvSpPr/>
              <p:nvPr/>
            </p:nvSpPr>
            <p:spPr bwMode="auto">
              <a:xfrm>
                <a:off x="3516608" y="3697675"/>
                <a:ext cx="498433" cy="1163452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74" name="Straight Connector 173">
                <a:extLst>
                  <a:ext uri="{FF2B5EF4-FFF2-40B4-BE49-F238E27FC236}">
                    <a16:creationId xmlns:a16="http://schemas.microsoft.com/office/drawing/2014/main" id="{6CD7E20C-58E4-E349-8902-730A4A376F12}"/>
                  </a:ext>
                </a:extLst>
              </p:cNvPr>
              <p:cNvCxnSpPr>
                <a:stCxn id="381" idx="2"/>
              </p:cNvCxnSpPr>
              <p:nvPr/>
            </p:nvCxnSpPr>
            <p:spPr bwMode="auto">
              <a:xfrm flipH="1">
                <a:off x="3507083" y="3262769"/>
                <a:ext cx="4762" cy="1688832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280" name="Group 377">
                <a:extLst>
                  <a:ext uri="{FF2B5EF4-FFF2-40B4-BE49-F238E27FC236}">
                    <a16:creationId xmlns:a16="http://schemas.microsoft.com/office/drawing/2014/main" id="{23C81A49-07B8-C840-A358-4FA3A1873BB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11057" y="3174091"/>
                <a:ext cx="504096" cy="242719"/>
                <a:chOff x="2183302" y="1574638"/>
                <a:chExt cx="1200154" cy="430218"/>
              </a:xfrm>
            </p:grpSpPr>
            <p:sp>
              <p:nvSpPr>
                <p:cNvPr id="379" name="Oval 378">
                  <a:extLst>
                    <a:ext uri="{FF2B5EF4-FFF2-40B4-BE49-F238E27FC236}">
                      <a16:creationId xmlns:a16="http://schemas.microsoft.com/office/drawing/2014/main" id="{C9B39705-C061-A14D-98DE-18B432D3183E}"/>
                    </a:ext>
                  </a:extLst>
                </p:cNvPr>
                <p:cNvSpPr/>
                <p:nvPr/>
              </p:nvSpPr>
              <p:spPr bwMode="auto">
                <a:xfrm flipV="1">
                  <a:off x="2188958" y="1689617"/>
                  <a:ext cx="1194231" cy="315099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80" name="Rectangle 379">
                  <a:extLst>
                    <a:ext uri="{FF2B5EF4-FFF2-40B4-BE49-F238E27FC236}">
                      <a16:creationId xmlns:a16="http://schemas.microsoft.com/office/drawing/2014/main" id="{688B5F26-D195-6441-8857-CDA96370D41C}"/>
                    </a:ext>
                  </a:extLst>
                </p:cNvPr>
                <p:cNvSpPr/>
                <p:nvPr/>
              </p:nvSpPr>
              <p:spPr bwMode="auto">
                <a:xfrm>
                  <a:off x="2185178" y="1734631"/>
                  <a:ext cx="1198011" cy="11253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1" name="Oval 380">
                  <a:extLst>
                    <a:ext uri="{FF2B5EF4-FFF2-40B4-BE49-F238E27FC236}">
                      <a16:creationId xmlns:a16="http://schemas.microsoft.com/office/drawing/2014/main" id="{E8F3781E-D5DB-9641-9694-546648D34FF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185178" y="1574269"/>
                  <a:ext cx="1194231" cy="315099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382" name="Freeform 381">
                  <a:extLst>
                    <a:ext uri="{FF2B5EF4-FFF2-40B4-BE49-F238E27FC236}">
                      <a16:creationId xmlns:a16="http://schemas.microsoft.com/office/drawing/2014/main" id="{16FC6907-2C7C-7048-99A3-1435676D4007}"/>
                    </a:ext>
                  </a:extLst>
                </p:cNvPr>
                <p:cNvSpPr/>
                <p:nvPr/>
              </p:nvSpPr>
              <p:spPr bwMode="auto">
                <a:xfrm>
                  <a:off x="2491295" y="1669924"/>
                  <a:ext cx="581999" cy="157549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3" name="Freeform 382">
                  <a:extLst>
                    <a:ext uri="{FF2B5EF4-FFF2-40B4-BE49-F238E27FC236}">
                      <a16:creationId xmlns:a16="http://schemas.microsoft.com/office/drawing/2014/main" id="{8E646897-0A22-2443-93E6-28238CD3078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30828" y="1630537"/>
                  <a:ext cx="702933" cy="109721"/>
                </a:xfrm>
                <a:custGeom>
                  <a:avLst/>
                  <a:gdLst>
                    <a:gd name="T0" fmla="*/ 0 w 3723451"/>
                    <a:gd name="T1" fmla="*/ 26843 h 932950"/>
                    <a:gd name="T2" fmla="*/ 123686 w 3723451"/>
                    <a:gd name="T3" fmla="*/ 316 h 932950"/>
                    <a:gd name="T4" fmla="*/ 350344 w 3723451"/>
                    <a:gd name="T5" fmla="*/ 61221 h 932950"/>
                    <a:gd name="T6" fmla="*/ 566578 w 3723451"/>
                    <a:gd name="T7" fmla="*/ 0 h 932950"/>
                    <a:gd name="T8" fmla="*/ 702933 w 3723451"/>
                    <a:gd name="T9" fmla="*/ 24362 h 932950"/>
                    <a:gd name="T10" fmla="*/ 601485 w 3723451"/>
                    <a:gd name="T11" fmla="*/ 54319 h 932950"/>
                    <a:gd name="T12" fmla="*/ 568823 w 3723451"/>
                    <a:gd name="T13" fmla="*/ 46243 h 932950"/>
                    <a:gd name="T14" fmla="*/ 354326 w 3723451"/>
                    <a:gd name="T15" fmla="*/ 109721 h 932950"/>
                    <a:gd name="T16" fmla="*/ 134342 w 3723451"/>
                    <a:gd name="T17" fmla="*/ 48578 h 932950"/>
                    <a:gd name="T18" fmla="*/ 98775 w 3723451"/>
                    <a:gd name="T19" fmla="*/ 55177 h 932950"/>
                    <a:gd name="T20" fmla="*/ 0 w 3723451"/>
                    <a:gd name="T21" fmla="*/ 26843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384" name="Freeform 383">
                  <a:extLst>
                    <a:ext uri="{FF2B5EF4-FFF2-40B4-BE49-F238E27FC236}">
                      <a16:creationId xmlns:a16="http://schemas.microsoft.com/office/drawing/2014/main" id="{597BFF48-A91A-4D4A-B8B5-A058EDA5A0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1892" y="1723378"/>
                  <a:ext cx="260764" cy="95655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60764 w 1366596"/>
                    <a:gd name="T3" fmla="*/ 73915 h 809868"/>
                    <a:gd name="T4" fmla="*/ 165063 w 1366596"/>
                    <a:gd name="T5" fmla="*/ 95655 h 809868"/>
                    <a:gd name="T6" fmla="*/ 878 w 1366596"/>
                    <a:gd name="T7" fmla="*/ 50545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385" name="Freeform 384">
                  <a:extLst>
                    <a:ext uri="{FF2B5EF4-FFF2-40B4-BE49-F238E27FC236}">
                      <a16:creationId xmlns:a16="http://schemas.microsoft.com/office/drawing/2014/main" id="{75099847-5914-5F49-B8DE-A3CAD73E5C7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9489" y="1726192"/>
                  <a:ext cx="253208" cy="92841"/>
                </a:xfrm>
                <a:custGeom>
                  <a:avLst/>
                  <a:gdLst>
                    <a:gd name="T0" fmla="*/ 249751 w 1348191"/>
                    <a:gd name="T1" fmla="*/ 0 h 791462"/>
                    <a:gd name="T2" fmla="*/ 253208 w 1348191"/>
                    <a:gd name="T3" fmla="*/ 44801 h 791462"/>
                    <a:gd name="T4" fmla="*/ 91604 w 1348191"/>
                    <a:gd name="T5" fmla="*/ 92841 h 791462"/>
                    <a:gd name="T6" fmla="*/ 0 w 1348191"/>
                    <a:gd name="T7" fmla="*/ 71790 h 791462"/>
                    <a:gd name="T8" fmla="*/ 249751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cxnSp>
              <p:nvCxnSpPr>
                <p:cNvPr id="386" name="Straight Connector 385">
                  <a:extLst>
                    <a:ext uri="{FF2B5EF4-FFF2-40B4-BE49-F238E27FC236}">
                      <a16:creationId xmlns:a16="http://schemas.microsoft.com/office/drawing/2014/main" id="{AB4E713B-E4B1-D54A-84D4-61ADEA7FB4F0}"/>
                    </a:ext>
                  </a:extLst>
                </p:cNvPr>
                <p:cNvCxnSpPr>
                  <a:cxnSpLocks noChangeShapeType="1"/>
                  <a:endCxn id="381" idx="2"/>
                </p:cNvCxnSpPr>
                <p:nvPr/>
              </p:nvCxnSpPr>
              <p:spPr bwMode="auto">
                <a:xfrm flipH="1" flipV="1">
                  <a:off x="2185178" y="1731819"/>
                  <a:ext cx="3780" cy="120975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87" name="Straight Connector 386">
                  <a:extLst>
                    <a:ext uri="{FF2B5EF4-FFF2-40B4-BE49-F238E27FC236}">
                      <a16:creationId xmlns:a16="http://schemas.microsoft.com/office/drawing/2014/main" id="{55AE7175-EB9D-3445-88C7-3E76335FB6D6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79409" y="1729005"/>
                  <a:ext cx="3780" cy="120976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47202" name="Group 19">
              <a:extLst>
                <a:ext uri="{FF2B5EF4-FFF2-40B4-BE49-F238E27FC236}">
                  <a16:creationId xmlns:a16="http://schemas.microsoft.com/office/drawing/2014/main" id="{1300D0CA-4008-354F-AAB6-2912D5E7EC9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99212" y="2486508"/>
              <a:ext cx="528376" cy="2517292"/>
              <a:chOff x="4299212" y="2486508"/>
              <a:chExt cx="528376" cy="2517292"/>
            </a:xfrm>
          </p:grpSpPr>
          <p:sp>
            <p:nvSpPr>
              <p:cNvPr id="439" name="Rectangle 438">
                <a:extLst>
                  <a:ext uri="{FF2B5EF4-FFF2-40B4-BE49-F238E27FC236}">
                    <a16:creationId xmlns:a16="http://schemas.microsoft.com/office/drawing/2014/main" id="{CF582CD9-8A31-4C4B-B6BD-00537AE7F9D0}"/>
                  </a:ext>
                </a:extLst>
              </p:cNvPr>
              <p:cNvSpPr/>
              <p:nvPr/>
            </p:nvSpPr>
            <p:spPr bwMode="auto">
              <a:xfrm rot="10800000">
                <a:off x="4315358" y="2675960"/>
                <a:ext cx="498350" cy="916575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40" name="Straight Connector 439">
                <a:extLst>
                  <a:ext uri="{FF2B5EF4-FFF2-40B4-BE49-F238E27FC236}">
                    <a16:creationId xmlns:a16="http://schemas.microsoft.com/office/drawing/2014/main" id="{46C9928E-4817-3044-A149-5B4A33769DE2}"/>
                  </a:ext>
                </a:extLst>
              </p:cNvPr>
              <p:cNvCxnSpPr/>
              <p:nvPr/>
            </p:nvCxnSpPr>
            <p:spPr bwMode="auto">
              <a:xfrm>
                <a:off x="4821424" y="2642154"/>
                <a:ext cx="6349" cy="2214211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254" name="Group 442">
                <a:extLst>
                  <a:ext uri="{FF2B5EF4-FFF2-40B4-BE49-F238E27FC236}">
                    <a16:creationId xmlns:a16="http://schemas.microsoft.com/office/drawing/2014/main" id="{B54537E1-C272-114E-9FB0-3E36E01413C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19479" y="4781999"/>
                <a:ext cx="507859" cy="221801"/>
                <a:chOff x="4128636" y="3606589"/>
                <a:chExt cx="568145" cy="338667"/>
              </a:xfrm>
            </p:grpSpPr>
            <p:sp>
              <p:nvSpPr>
                <p:cNvPr id="452" name="Oval 451">
                  <a:extLst>
                    <a:ext uri="{FF2B5EF4-FFF2-40B4-BE49-F238E27FC236}">
                      <a16:creationId xmlns:a16="http://schemas.microsoft.com/office/drawing/2014/main" id="{7F7D47F9-7673-3045-8692-4FEAE8071791}"/>
                    </a:ext>
                  </a:extLst>
                </p:cNvPr>
                <p:cNvSpPr/>
                <p:nvPr/>
              </p:nvSpPr>
              <p:spPr>
                <a:xfrm>
                  <a:off x="4129012" y="3720139"/>
                  <a:ext cx="568256" cy="225391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53" name="Rectangle 452">
                  <a:extLst>
                    <a:ext uri="{FF2B5EF4-FFF2-40B4-BE49-F238E27FC236}">
                      <a16:creationId xmlns:a16="http://schemas.microsoft.com/office/drawing/2014/main" id="{E5253033-7B56-684A-A748-FA80AF44CC65}"/>
                    </a:ext>
                  </a:extLst>
                </p:cNvPr>
                <p:cNvSpPr/>
                <p:nvPr/>
              </p:nvSpPr>
              <p:spPr>
                <a:xfrm>
                  <a:off x="4129012" y="3720139"/>
                  <a:ext cx="568256" cy="111484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54" name="Oval 453">
                  <a:extLst>
                    <a:ext uri="{FF2B5EF4-FFF2-40B4-BE49-F238E27FC236}">
                      <a16:creationId xmlns:a16="http://schemas.microsoft.com/office/drawing/2014/main" id="{1E3E8E3A-98C4-4D49-BF10-5C935379B12F}"/>
                    </a:ext>
                  </a:extLst>
                </p:cNvPr>
                <p:cNvSpPr/>
                <p:nvPr/>
              </p:nvSpPr>
              <p:spPr>
                <a:xfrm>
                  <a:off x="4129012" y="3606230"/>
                  <a:ext cx="568256" cy="225392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55" name="Straight Connector 454">
                  <a:extLst>
                    <a:ext uri="{FF2B5EF4-FFF2-40B4-BE49-F238E27FC236}">
                      <a16:creationId xmlns:a16="http://schemas.microsoft.com/office/drawing/2014/main" id="{F8F86FD4-2EC7-9748-832E-34EA8FFF619B}"/>
                    </a:ext>
                  </a:extLst>
                </p:cNvPr>
                <p:cNvCxnSpPr/>
                <p:nvPr/>
              </p:nvCxnSpPr>
              <p:spPr>
                <a:xfrm>
                  <a:off x="4697268" y="3720139"/>
                  <a:ext cx="0" cy="11148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6" name="Straight Connector 455">
                  <a:extLst>
                    <a:ext uri="{FF2B5EF4-FFF2-40B4-BE49-F238E27FC236}">
                      <a16:creationId xmlns:a16="http://schemas.microsoft.com/office/drawing/2014/main" id="{6EAC8429-B56C-E848-9962-AC9935440EF8}"/>
                    </a:ext>
                  </a:extLst>
                </p:cNvPr>
                <p:cNvCxnSpPr/>
                <p:nvPr/>
              </p:nvCxnSpPr>
              <p:spPr>
                <a:xfrm>
                  <a:off x="4129012" y="3720139"/>
                  <a:ext cx="0" cy="11148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44" name="Rectangle 443">
                <a:extLst>
                  <a:ext uri="{FF2B5EF4-FFF2-40B4-BE49-F238E27FC236}">
                    <a16:creationId xmlns:a16="http://schemas.microsoft.com/office/drawing/2014/main" id="{A609CFDB-6CFB-BF49-BB2B-75E875337E5E}"/>
                  </a:ext>
                </a:extLst>
              </p:cNvPr>
              <p:cNvSpPr/>
              <p:nvPr/>
            </p:nvSpPr>
            <p:spPr bwMode="auto">
              <a:xfrm>
                <a:off x="4324577" y="3696087"/>
                <a:ext cx="498433" cy="116345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47" name="Straight Connector 446">
                <a:extLst>
                  <a:ext uri="{FF2B5EF4-FFF2-40B4-BE49-F238E27FC236}">
                    <a16:creationId xmlns:a16="http://schemas.microsoft.com/office/drawing/2014/main" id="{D68F9DB2-1DBD-B349-B803-F063367F4348}"/>
                  </a:ext>
                </a:extLst>
              </p:cNvPr>
              <p:cNvCxnSpPr>
                <a:stCxn id="458" idx="2"/>
              </p:cNvCxnSpPr>
              <p:nvPr/>
            </p:nvCxnSpPr>
            <p:spPr bwMode="auto">
              <a:xfrm>
                <a:off x="4300767" y="2640568"/>
                <a:ext cx="14286" cy="230944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257" name="Group 456">
                <a:extLst>
                  <a:ext uri="{FF2B5EF4-FFF2-40B4-BE49-F238E27FC236}">
                    <a16:creationId xmlns:a16="http://schemas.microsoft.com/office/drawing/2014/main" id="{61114553-7AE6-F940-84CE-AD9DAC7D038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99212" y="2486508"/>
                <a:ext cx="504825" cy="242888"/>
                <a:chOff x="2183302" y="1574638"/>
                <a:chExt cx="1200154" cy="430218"/>
              </a:xfrm>
            </p:grpSpPr>
            <p:sp>
              <p:nvSpPr>
                <p:cNvPr id="458" name="Oval 457">
                  <a:extLst>
                    <a:ext uri="{FF2B5EF4-FFF2-40B4-BE49-F238E27FC236}">
                      <a16:creationId xmlns:a16="http://schemas.microsoft.com/office/drawing/2014/main" id="{FB85A90A-78CB-EB4B-A038-CE87274C18B9}"/>
                    </a:ext>
                  </a:extLst>
                </p:cNvPr>
                <p:cNvSpPr/>
                <p:nvPr/>
              </p:nvSpPr>
              <p:spPr bwMode="auto">
                <a:xfrm flipV="1">
                  <a:off x="2186998" y="1690077"/>
                  <a:ext cx="1196279" cy="31488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459" name="Rectangle 458">
                  <a:extLst>
                    <a:ext uri="{FF2B5EF4-FFF2-40B4-BE49-F238E27FC236}">
                      <a16:creationId xmlns:a16="http://schemas.microsoft.com/office/drawing/2014/main" id="{1EF26BA7-E8CF-554E-BF4F-83C3C69F2101}"/>
                    </a:ext>
                  </a:extLst>
                </p:cNvPr>
                <p:cNvSpPr/>
                <p:nvPr/>
              </p:nvSpPr>
              <p:spPr bwMode="auto">
                <a:xfrm>
                  <a:off x="2183224" y="1735060"/>
                  <a:ext cx="1200054" cy="112457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60" name="Oval 459">
                  <a:extLst>
                    <a:ext uri="{FF2B5EF4-FFF2-40B4-BE49-F238E27FC236}">
                      <a16:creationId xmlns:a16="http://schemas.microsoft.com/office/drawing/2014/main" id="{79274863-ADA2-D74D-8937-435AF80F507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183224" y="1574808"/>
                  <a:ext cx="1196282" cy="314880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461" name="Freeform 460">
                  <a:extLst>
                    <a:ext uri="{FF2B5EF4-FFF2-40B4-BE49-F238E27FC236}">
                      <a16:creationId xmlns:a16="http://schemas.microsoft.com/office/drawing/2014/main" id="{A6BCD9AD-AC54-2244-BA5D-72A3D60510BB}"/>
                    </a:ext>
                  </a:extLst>
                </p:cNvPr>
                <p:cNvSpPr/>
                <p:nvPr/>
              </p:nvSpPr>
              <p:spPr bwMode="auto">
                <a:xfrm>
                  <a:off x="2488899" y="1670396"/>
                  <a:ext cx="584931" cy="157440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62" name="Freeform 461">
                  <a:extLst>
                    <a:ext uri="{FF2B5EF4-FFF2-40B4-BE49-F238E27FC236}">
                      <a16:creationId xmlns:a16="http://schemas.microsoft.com/office/drawing/2014/main" id="{C060E590-B005-8443-81D4-1949DE4FADF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28519" y="1631037"/>
                  <a:ext cx="705691" cy="109646"/>
                </a:xfrm>
                <a:custGeom>
                  <a:avLst/>
                  <a:gdLst>
                    <a:gd name="T0" fmla="*/ 0 w 3723451"/>
                    <a:gd name="T1" fmla="*/ 26825 h 932950"/>
                    <a:gd name="T2" fmla="*/ 124171 w 3723451"/>
                    <a:gd name="T3" fmla="*/ 316 h 932950"/>
                    <a:gd name="T4" fmla="*/ 351718 w 3723451"/>
                    <a:gd name="T5" fmla="*/ 61180 h 932950"/>
                    <a:gd name="T6" fmla="*/ 568801 w 3723451"/>
                    <a:gd name="T7" fmla="*/ 0 h 932950"/>
                    <a:gd name="T8" fmla="*/ 705691 w 3723451"/>
                    <a:gd name="T9" fmla="*/ 24345 h 932950"/>
                    <a:gd name="T10" fmla="*/ 603845 w 3723451"/>
                    <a:gd name="T11" fmla="*/ 54282 h 932950"/>
                    <a:gd name="T12" fmla="*/ 571055 w 3723451"/>
                    <a:gd name="T13" fmla="*/ 46211 h 932950"/>
                    <a:gd name="T14" fmla="*/ 355716 w 3723451"/>
                    <a:gd name="T15" fmla="*/ 109646 h 932950"/>
                    <a:gd name="T16" fmla="*/ 134869 w 3723451"/>
                    <a:gd name="T17" fmla="*/ 48545 h 932950"/>
                    <a:gd name="T18" fmla="*/ 99163 w 3723451"/>
                    <a:gd name="T19" fmla="*/ 55139 h 932950"/>
                    <a:gd name="T20" fmla="*/ 0 w 3723451"/>
                    <a:gd name="T21" fmla="*/ 26825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463" name="Freeform 462">
                  <a:extLst>
                    <a:ext uri="{FF2B5EF4-FFF2-40B4-BE49-F238E27FC236}">
                      <a16:creationId xmlns:a16="http://schemas.microsoft.com/office/drawing/2014/main" id="{28A33C0F-3AA4-1F4A-A67A-96FE2C77ED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2690" y="1723814"/>
                  <a:ext cx="256615" cy="95588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56615 w 1366596"/>
                    <a:gd name="T3" fmla="*/ 73863 h 809868"/>
                    <a:gd name="T4" fmla="*/ 162436 w 1366596"/>
                    <a:gd name="T5" fmla="*/ 95588 h 809868"/>
                    <a:gd name="T6" fmla="*/ 864 w 1366596"/>
                    <a:gd name="T7" fmla="*/ 50510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464" name="Freeform 463">
                  <a:extLst>
                    <a:ext uri="{FF2B5EF4-FFF2-40B4-BE49-F238E27FC236}">
                      <a16:creationId xmlns:a16="http://schemas.microsoft.com/office/drawing/2014/main" id="{C3F89BD2-4382-8F45-BF74-6EC2EB48F0D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7196" y="1726625"/>
                  <a:ext cx="252843" cy="92778"/>
                </a:xfrm>
                <a:custGeom>
                  <a:avLst/>
                  <a:gdLst>
                    <a:gd name="T0" fmla="*/ 249391 w 1348191"/>
                    <a:gd name="T1" fmla="*/ 0 h 791462"/>
                    <a:gd name="T2" fmla="*/ 252843 w 1348191"/>
                    <a:gd name="T3" fmla="*/ 44771 h 791462"/>
                    <a:gd name="T4" fmla="*/ 91472 w 1348191"/>
                    <a:gd name="T5" fmla="*/ 92778 h 791462"/>
                    <a:gd name="T6" fmla="*/ 0 w 1348191"/>
                    <a:gd name="T7" fmla="*/ 71741 h 791462"/>
                    <a:gd name="T8" fmla="*/ 249391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cxnSp>
              <p:nvCxnSpPr>
                <p:cNvPr id="465" name="Straight Connector 464">
                  <a:extLst>
                    <a:ext uri="{FF2B5EF4-FFF2-40B4-BE49-F238E27FC236}">
                      <a16:creationId xmlns:a16="http://schemas.microsoft.com/office/drawing/2014/main" id="{5D24DC80-0F62-264A-94AD-B74D430662C7}"/>
                    </a:ext>
                  </a:extLst>
                </p:cNvPr>
                <p:cNvCxnSpPr>
                  <a:cxnSpLocks noChangeShapeType="1"/>
                  <a:endCxn id="460" idx="2"/>
                </p:cNvCxnSpPr>
                <p:nvPr/>
              </p:nvCxnSpPr>
              <p:spPr bwMode="auto">
                <a:xfrm flipH="1" flipV="1">
                  <a:off x="2183224" y="1732248"/>
                  <a:ext cx="3775" cy="120892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66" name="Straight Connector 465">
                  <a:extLst>
                    <a:ext uri="{FF2B5EF4-FFF2-40B4-BE49-F238E27FC236}">
                      <a16:creationId xmlns:a16="http://schemas.microsoft.com/office/drawing/2014/main" id="{680956C3-A075-5047-A8C9-17C8768EBACB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79505" y="1729437"/>
                  <a:ext cx="3773" cy="12089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47203" name="Group 20">
              <a:extLst>
                <a:ext uri="{FF2B5EF4-FFF2-40B4-BE49-F238E27FC236}">
                  <a16:creationId xmlns:a16="http://schemas.microsoft.com/office/drawing/2014/main" id="{A4C641B0-1DBF-D643-ACE0-EC7F615916A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91163" y="3179295"/>
              <a:ext cx="522287" cy="1824505"/>
              <a:chOff x="5491163" y="3179295"/>
              <a:chExt cx="522287" cy="1824505"/>
            </a:xfrm>
          </p:grpSpPr>
          <p:sp>
            <p:nvSpPr>
              <p:cNvPr id="468" name="Rectangle 467">
                <a:extLst>
                  <a:ext uri="{FF2B5EF4-FFF2-40B4-BE49-F238E27FC236}">
                    <a16:creationId xmlns:a16="http://schemas.microsoft.com/office/drawing/2014/main" id="{8140DFF3-0F19-A440-B162-7B638094FD6F}"/>
                  </a:ext>
                </a:extLst>
              </p:cNvPr>
              <p:cNvSpPr/>
              <p:nvPr/>
            </p:nvSpPr>
            <p:spPr bwMode="auto">
              <a:xfrm rot="10800000">
                <a:off x="5498044" y="3266845"/>
                <a:ext cx="498349" cy="325689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69" name="Straight Connector 468">
                <a:extLst>
                  <a:ext uri="{FF2B5EF4-FFF2-40B4-BE49-F238E27FC236}">
                    <a16:creationId xmlns:a16="http://schemas.microsoft.com/office/drawing/2014/main" id="{069F475E-76CC-8246-A82E-1A5305A1D3C6}"/>
                  </a:ext>
                </a:extLst>
              </p:cNvPr>
              <p:cNvCxnSpPr>
                <a:stCxn id="489" idx="6"/>
              </p:cNvCxnSpPr>
              <p:nvPr/>
            </p:nvCxnSpPr>
            <p:spPr bwMode="auto">
              <a:xfrm>
                <a:off x="6004011" y="3267530"/>
                <a:ext cx="6349" cy="1582486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7231" name="Picture 469" descr="router_top.png">
                <a:extLst>
                  <a:ext uri="{FF2B5EF4-FFF2-40B4-BE49-F238E27FC236}">
                    <a16:creationId xmlns:a16="http://schemas.microsoft.com/office/drawing/2014/main" id="{649CA784-DCE1-2941-B7FD-C2DF38ACD5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91163" y="3206725"/>
                <a:ext cx="522287" cy="2204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47232" name="Group 471">
                <a:extLst>
                  <a:ext uri="{FF2B5EF4-FFF2-40B4-BE49-F238E27FC236}">
                    <a16:creationId xmlns:a16="http://schemas.microsoft.com/office/drawing/2014/main" id="{F4070489-F1F3-5646-A5A5-ABC3E553008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502167" y="4781999"/>
                <a:ext cx="507858" cy="221801"/>
                <a:chOff x="4128636" y="3606589"/>
                <a:chExt cx="568145" cy="338667"/>
              </a:xfrm>
            </p:grpSpPr>
            <p:sp>
              <p:nvSpPr>
                <p:cNvPr id="481" name="Oval 480">
                  <a:extLst>
                    <a:ext uri="{FF2B5EF4-FFF2-40B4-BE49-F238E27FC236}">
                      <a16:creationId xmlns:a16="http://schemas.microsoft.com/office/drawing/2014/main" id="{F074608B-8A38-C946-BCD7-EACE6ADB0708}"/>
                    </a:ext>
                  </a:extLst>
                </p:cNvPr>
                <p:cNvSpPr/>
                <p:nvPr/>
              </p:nvSpPr>
              <p:spPr>
                <a:xfrm>
                  <a:off x="4128900" y="3720139"/>
                  <a:ext cx="568256" cy="225391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82" name="Rectangle 481">
                  <a:extLst>
                    <a:ext uri="{FF2B5EF4-FFF2-40B4-BE49-F238E27FC236}">
                      <a16:creationId xmlns:a16="http://schemas.microsoft.com/office/drawing/2014/main" id="{23ACA6D6-711A-AE47-BC36-E81675497128}"/>
                    </a:ext>
                  </a:extLst>
                </p:cNvPr>
                <p:cNvSpPr/>
                <p:nvPr/>
              </p:nvSpPr>
              <p:spPr>
                <a:xfrm>
                  <a:off x="4128900" y="3720139"/>
                  <a:ext cx="568256" cy="111484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83" name="Oval 482">
                  <a:extLst>
                    <a:ext uri="{FF2B5EF4-FFF2-40B4-BE49-F238E27FC236}">
                      <a16:creationId xmlns:a16="http://schemas.microsoft.com/office/drawing/2014/main" id="{2A26B3EB-0401-7440-8EAE-C5BCAE08943B}"/>
                    </a:ext>
                  </a:extLst>
                </p:cNvPr>
                <p:cNvSpPr/>
                <p:nvPr/>
              </p:nvSpPr>
              <p:spPr>
                <a:xfrm>
                  <a:off x="4128900" y="3606230"/>
                  <a:ext cx="568256" cy="225392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84" name="Straight Connector 483">
                  <a:extLst>
                    <a:ext uri="{FF2B5EF4-FFF2-40B4-BE49-F238E27FC236}">
                      <a16:creationId xmlns:a16="http://schemas.microsoft.com/office/drawing/2014/main" id="{0DDA3E96-8937-E54C-A10D-CBFCDEE962AC}"/>
                    </a:ext>
                  </a:extLst>
                </p:cNvPr>
                <p:cNvCxnSpPr/>
                <p:nvPr/>
              </p:nvCxnSpPr>
              <p:spPr>
                <a:xfrm>
                  <a:off x="4697156" y="3720139"/>
                  <a:ext cx="0" cy="11148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5" name="Straight Connector 484">
                  <a:extLst>
                    <a:ext uri="{FF2B5EF4-FFF2-40B4-BE49-F238E27FC236}">
                      <a16:creationId xmlns:a16="http://schemas.microsoft.com/office/drawing/2014/main" id="{0DE93C27-226F-C14F-9E57-20A0D6BE286A}"/>
                    </a:ext>
                  </a:extLst>
                </p:cNvPr>
                <p:cNvCxnSpPr/>
                <p:nvPr/>
              </p:nvCxnSpPr>
              <p:spPr>
                <a:xfrm>
                  <a:off x="4128900" y="3720139"/>
                  <a:ext cx="0" cy="11148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73" name="Rectangle 472">
                <a:extLst>
                  <a:ext uri="{FF2B5EF4-FFF2-40B4-BE49-F238E27FC236}">
                    <a16:creationId xmlns:a16="http://schemas.microsoft.com/office/drawing/2014/main" id="{E2410A82-0CA4-6C4A-B649-C3BED929F24B}"/>
                  </a:ext>
                </a:extLst>
              </p:cNvPr>
              <p:cNvSpPr/>
              <p:nvPr/>
            </p:nvSpPr>
            <p:spPr bwMode="auto">
              <a:xfrm>
                <a:off x="5507166" y="3694500"/>
                <a:ext cx="498433" cy="1165040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76" name="Straight Connector 475">
                <a:extLst>
                  <a:ext uri="{FF2B5EF4-FFF2-40B4-BE49-F238E27FC236}">
                    <a16:creationId xmlns:a16="http://schemas.microsoft.com/office/drawing/2014/main" id="{0EA580E3-479E-6D49-8052-A944F458217E}"/>
                  </a:ext>
                </a:extLst>
              </p:cNvPr>
              <p:cNvCxnSpPr>
                <a:stCxn id="47231" idx="1"/>
              </p:cNvCxnSpPr>
              <p:nvPr/>
            </p:nvCxnSpPr>
            <p:spPr bwMode="auto">
              <a:xfrm>
                <a:off x="5491292" y="3316735"/>
                <a:ext cx="6349" cy="163327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235" name="Group 485">
                <a:extLst>
                  <a:ext uri="{FF2B5EF4-FFF2-40B4-BE49-F238E27FC236}">
                    <a16:creationId xmlns:a16="http://schemas.microsoft.com/office/drawing/2014/main" id="{48ACEBED-19B8-194A-AF9F-948E2479195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500688" y="3179295"/>
                <a:ext cx="504825" cy="242888"/>
                <a:chOff x="2183302" y="1574638"/>
                <a:chExt cx="1200154" cy="430218"/>
              </a:xfrm>
            </p:grpSpPr>
            <p:sp>
              <p:nvSpPr>
                <p:cNvPr id="487" name="Oval 486">
                  <a:extLst>
                    <a:ext uri="{FF2B5EF4-FFF2-40B4-BE49-F238E27FC236}">
                      <a16:creationId xmlns:a16="http://schemas.microsoft.com/office/drawing/2014/main" id="{56019423-FB8B-9C41-9A5A-328BF71A1308}"/>
                    </a:ext>
                  </a:extLst>
                </p:cNvPr>
                <p:cNvSpPr/>
                <p:nvPr/>
              </p:nvSpPr>
              <p:spPr bwMode="auto">
                <a:xfrm flipV="1">
                  <a:off x="2187379" y="1688754"/>
                  <a:ext cx="1196279" cy="31488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488" name="Rectangle 487">
                  <a:extLst>
                    <a:ext uri="{FF2B5EF4-FFF2-40B4-BE49-F238E27FC236}">
                      <a16:creationId xmlns:a16="http://schemas.microsoft.com/office/drawing/2014/main" id="{FBC3D2F3-CA7D-2B4D-8FBE-B35EC6273A39}"/>
                    </a:ext>
                  </a:extLst>
                </p:cNvPr>
                <p:cNvSpPr/>
                <p:nvPr/>
              </p:nvSpPr>
              <p:spPr bwMode="auto">
                <a:xfrm>
                  <a:off x="2183606" y="1733737"/>
                  <a:ext cx="1200052" cy="112457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89" name="Oval 488">
                  <a:extLst>
                    <a:ext uri="{FF2B5EF4-FFF2-40B4-BE49-F238E27FC236}">
                      <a16:creationId xmlns:a16="http://schemas.microsoft.com/office/drawing/2014/main" id="{5D24200F-4557-FB41-B5F7-7B1B2DC74ED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183606" y="1573485"/>
                  <a:ext cx="1196277" cy="314880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490" name="Freeform 489">
                  <a:extLst>
                    <a:ext uri="{FF2B5EF4-FFF2-40B4-BE49-F238E27FC236}">
                      <a16:creationId xmlns:a16="http://schemas.microsoft.com/office/drawing/2014/main" id="{02D0117B-A9D3-F949-A0A4-D465E45403CF}"/>
                    </a:ext>
                  </a:extLst>
                </p:cNvPr>
                <p:cNvSpPr/>
                <p:nvPr/>
              </p:nvSpPr>
              <p:spPr bwMode="auto">
                <a:xfrm>
                  <a:off x="2489279" y="1669074"/>
                  <a:ext cx="584932" cy="157440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1" name="Freeform 490">
                  <a:extLst>
                    <a:ext uri="{FF2B5EF4-FFF2-40B4-BE49-F238E27FC236}">
                      <a16:creationId xmlns:a16="http://schemas.microsoft.com/office/drawing/2014/main" id="{35B249AE-4CD3-D349-A2D4-5C0373F1E1A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28899" y="1629714"/>
                  <a:ext cx="705692" cy="109646"/>
                </a:xfrm>
                <a:custGeom>
                  <a:avLst/>
                  <a:gdLst>
                    <a:gd name="T0" fmla="*/ 0 w 3723451"/>
                    <a:gd name="T1" fmla="*/ 26825 h 932950"/>
                    <a:gd name="T2" fmla="*/ 124172 w 3723451"/>
                    <a:gd name="T3" fmla="*/ 316 h 932950"/>
                    <a:gd name="T4" fmla="*/ 351719 w 3723451"/>
                    <a:gd name="T5" fmla="*/ 61180 h 932950"/>
                    <a:gd name="T6" fmla="*/ 568801 w 3723451"/>
                    <a:gd name="T7" fmla="*/ 0 h 932950"/>
                    <a:gd name="T8" fmla="*/ 705692 w 3723451"/>
                    <a:gd name="T9" fmla="*/ 24345 h 932950"/>
                    <a:gd name="T10" fmla="*/ 603846 w 3723451"/>
                    <a:gd name="T11" fmla="*/ 54282 h 932950"/>
                    <a:gd name="T12" fmla="*/ 571056 w 3723451"/>
                    <a:gd name="T13" fmla="*/ 46211 h 932950"/>
                    <a:gd name="T14" fmla="*/ 355717 w 3723451"/>
                    <a:gd name="T15" fmla="*/ 109646 h 932950"/>
                    <a:gd name="T16" fmla="*/ 134869 w 3723451"/>
                    <a:gd name="T17" fmla="*/ 48545 h 932950"/>
                    <a:gd name="T18" fmla="*/ 99163 w 3723451"/>
                    <a:gd name="T19" fmla="*/ 55139 h 932950"/>
                    <a:gd name="T20" fmla="*/ 0 w 3723451"/>
                    <a:gd name="T21" fmla="*/ 26825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492" name="Freeform 491">
                  <a:extLst>
                    <a:ext uri="{FF2B5EF4-FFF2-40B4-BE49-F238E27FC236}">
                      <a16:creationId xmlns:a16="http://schemas.microsoft.com/office/drawing/2014/main" id="{565D2813-1B6E-8046-86F4-C746C82543C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3071" y="1722492"/>
                  <a:ext cx="256615" cy="95588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56615 w 1366596"/>
                    <a:gd name="T3" fmla="*/ 73863 h 809868"/>
                    <a:gd name="T4" fmla="*/ 162436 w 1366596"/>
                    <a:gd name="T5" fmla="*/ 95588 h 809868"/>
                    <a:gd name="T6" fmla="*/ 864 w 1366596"/>
                    <a:gd name="T7" fmla="*/ 50510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493" name="Freeform 492">
                  <a:extLst>
                    <a:ext uri="{FF2B5EF4-FFF2-40B4-BE49-F238E27FC236}">
                      <a16:creationId xmlns:a16="http://schemas.microsoft.com/office/drawing/2014/main" id="{EDD5060A-E614-C04A-85FC-C8386138D8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7579" y="1725302"/>
                  <a:ext cx="252840" cy="92778"/>
                </a:xfrm>
                <a:custGeom>
                  <a:avLst/>
                  <a:gdLst>
                    <a:gd name="T0" fmla="*/ 249388 w 1348191"/>
                    <a:gd name="T1" fmla="*/ 0 h 791462"/>
                    <a:gd name="T2" fmla="*/ 252840 w 1348191"/>
                    <a:gd name="T3" fmla="*/ 44771 h 791462"/>
                    <a:gd name="T4" fmla="*/ 91471 w 1348191"/>
                    <a:gd name="T5" fmla="*/ 92778 h 791462"/>
                    <a:gd name="T6" fmla="*/ 0 w 1348191"/>
                    <a:gd name="T7" fmla="*/ 71741 h 791462"/>
                    <a:gd name="T8" fmla="*/ 249388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cxnSp>
              <p:nvCxnSpPr>
                <p:cNvPr id="494" name="Straight Connector 493">
                  <a:extLst>
                    <a:ext uri="{FF2B5EF4-FFF2-40B4-BE49-F238E27FC236}">
                      <a16:creationId xmlns:a16="http://schemas.microsoft.com/office/drawing/2014/main" id="{844D9062-F406-6A41-81DC-C249DE81F163}"/>
                    </a:ext>
                  </a:extLst>
                </p:cNvPr>
                <p:cNvCxnSpPr>
                  <a:cxnSpLocks noChangeShapeType="1"/>
                  <a:endCxn id="489" idx="2"/>
                </p:cNvCxnSpPr>
                <p:nvPr/>
              </p:nvCxnSpPr>
              <p:spPr bwMode="auto">
                <a:xfrm flipH="1" flipV="1">
                  <a:off x="2183606" y="1730925"/>
                  <a:ext cx="3773" cy="120892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95" name="Straight Connector 494">
                  <a:extLst>
                    <a:ext uri="{FF2B5EF4-FFF2-40B4-BE49-F238E27FC236}">
                      <a16:creationId xmlns:a16="http://schemas.microsoft.com/office/drawing/2014/main" id="{9C3366F1-3F1E-9C40-AB07-92C1BA611167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79883" y="1728114"/>
                  <a:ext cx="3775" cy="12089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47204" name="Group 21">
              <a:extLst>
                <a:ext uri="{FF2B5EF4-FFF2-40B4-BE49-F238E27FC236}">
                  <a16:creationId xmlns:a16="http://schemas.microsoft.com/office/drawing/2014/main" id="{2A292C81-E6E3-5F42-8781-2508EB0DA4E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472366" y="2647932"/>
              <a:ext cx="522159" cy="2354282"/>
              <a:chOff x="6472366" y="2647932"/>
              <a:chExt cx="522159" cy="2354282"/>
            </a:xfrm>
          </p:grpSpPr>
          <p:sp>
            <p:nvSpPr>
              <p:cNvPr id="497" name="Rectangle 496">
                <a:extLst>
                  <a:ext uri="{FF2B5EF4-FFF2-40B4-BE49-F238E27FC236}">
                    <a16:creationId xmlns:a16="http://schemas.microsoft.com/office/drawing/2014/main" id="{C6114D7F-A341-B048-B684-58AD610B2009}"/>
                  </a:ext>
                </a:extLst>
              </p:cNvPr>
              <p:cNvSpPr/>
              <p:nvPr/>
            </p:nvSpPr>
            <p:spPr bwMode="auto">
              <a:xfrm rot="10800000">
                <a:off x="6482296" y="2777838"/>
                <a:ext cx="498349" cy="722037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98" name="Straight Connector 497">
                <a:extLst>
                  <a:ext uri="{FF2B5EF4-FFF2-40B4-BE49-F238E27FC236}">
                    <a16:creationId xmlns:a16="http://schemas.microsoft.com/office/drawing/2014/main" id="{B9664657-7122-7D4F-B356-27D1EE2D8A3F}"/>
                  </a:ext>
                </a:extLst>
              </p:cNvPr>
              <p:cNvCxnSpPr/>
              <p:nvPr/>
            </p:nvCxnSpPr>
            <p:spPr bwMode="auto">
              <a:xfrm>
                <a:off x="6994528" y="2846910"/>
                <a:ext cx="0" cy="199834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209" name="Group 500">
                <a:extLst>
                  <a:ext uri="{FF2B5EF4-FFF2-40B4-BE49-F238E27FC236}">
                    <a16:creationId xmlns:a16="http://schemas.microsoft.com/office/drawing/2014/main" id="{E4A08BF4-7FD0-C047-B882-5C53BEC83BA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486417" y="4766099"/>
                <a:ext cx="507858" cy="236115"/>
                <a:chOff x="4128636" y="3606589"/>
                <a:chExt cx="568145" cy="338667"/>
              </a:xfrm>
            </p:grpSpPr>
            <p:sp>
              <p:nvSpPr>
                <p:cNvPr id="510" name="Oval 509">
                  <a:extLst>
                    <a:ext uri="{FF2B5EF4-FFF2-40B4-BE49-F238E27FC236}">
                      <a16:creationId xmlns:a16="http://schemas.microsoft.com/office/drawing/2014/main" id="{6C3AD4A8-D6D6-4E49-A769-BC1A9F30984B}"/>
                    </a:ext>
                  </a:extLst>
                </p:cNvPr>
                <p:cNvSpPr/>
                <p:nvPr/>
              </p:nvSpPr>
              <p:spPr>
                <a:xfrm>
                  <a:off x="4128808" y="3720125"/>
                  <a:ext cx="568256" cy="225387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1" name="Rectangle 510">
                  <a:extLst>
                    <a:ext uri="{FF2B5EF4-FFF2-40B4-BE49-F238E27FC236}">
                      <a16:creationId xmlns:a16="http://schemas.microsoft.com/office/drawing/2014/main" id="{225CD4CF-BDB5-734D-A573-ED5358879811}"/>
                    </a:ext>
                  </a:extLst>
                </p:cNvPr>
                <p:cNvSpPr/>
                <p:nvPr/>
              </p:nvSpPr>
              <p:spPr>
                <a:xfrm>
                  <a:off x="4128808" y="3720125"/>
                  <a:ext cx="568256" cy="111556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2" name="Oval 511">
                  <a:extLst>
                    <a:ext uri="{FF2B5EF4-FFF2-40B4-BE49-F238E27FC236}">
                      <a16:creationId xmlns:a16="http://schemas.microsoft.com/office/drawing/2014/main" id="{65A9F195-94FA-0E46-9021-DDA053690598}"/>
                    </a:ext>
                  </a:extLst>
                </p:cNvPr>
                <p:cNvSpPr/>
                <p:nvPr/>
              </p:nvSpPr>
              <p:spPr>
                <a:xfrm>
                  <a:off x="4128808" y="3606294"/>
                  <a:ext cx="568256" cy="225387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13" name="Straight Connector 512">
                  <a:extLst>
                    <a:ext uri="{FF2B5EF4-FFF2-40B4-BE49-F238E27FC236}">
                      <a16:creationId xmlns:a16="http://schemas.microsoft.com/office/drawing/2014/main" id="{F1B2B240-0D9D-5C4C-9987-1ADA8FCFD547}"/>
                    </a:ext>
                  </a:extLst>
                </p:cNvPr>
                <p:cNvCxnSpPr/>
                <p:nvPr/>
              </p:nvCxnSpPr>
              <p:spPr>
                <a:xfrm>
                  <a:off x="4697064" y="3720125"/>
                  <a:ext cx="0" cy="111556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4" name="Straight Connector 513">
                  <a:extLst>
                    <a:ext uri="{FF2B5EF4-FFF2-40B4-BE49-F238E27FC236}">
                      <a16:creationId xmlns:a16="http://schemas.microsoft.com/office/drawing/2014/main" id="{A1555B09-561F-C742-B1F3-1D7F74A124CD}"/>
                    </a:ext>
                  </a:extLst>
                </p:cNvPr>
                <p:cNvCxnSpPr/>
                <p:nvPr/>
              </p:nvCxnSpPr>
              <p:spPr>
                <a:xfrm>
                  <a:off x="4128808" y="3720125"/>
                  <a:ext cx="0" cy="111556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02" name="Rectangle 501">
                <a:extLst>
                  <a:ext uri="{FF2B5EF4-FFF2-40B4-BE49-F238E27FC236}">
                    <a16:creationId xmlns:a16="http://schemas.microsoft.com/office/drawing/2014/main" id="{59A7DF26-30E6-7C4F-BA65-4E76B6F49717}"/>
                  </a:ext>
                </a:extLst>
              </p:cNvPr>
              <p:cNvSpPr/>
              <p:nvPr/>
            </p:nvSpPr>
            <p:spPr bwMode="auto">
              <a:xfrm>
                <a:off x="6491333" y="3610376"/>
                <a:ext cx="498433" cy="123805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05" name="Straight Connector 504">
                <a:extLst>
                  <a:ext uri="{FF2B5EF4-FFF2-40B4-BE49-F238E27FC236}">
                    <a16:creationId xmlns:a16="http://schemas.microsoft.com/office/drawing/2014/main" id="{860E00C9-5CFF-CF43-A1AE-1DC946EBE4A7}"/>
                  </a:ext>
                </a:extLst>
              </p:cNvPr>
              <p:cNvCxnSpPr/>
              <p:nvPr/>
            </p:nvCxnSpPr>
            <p:spPr bwMode="auto">
              <a:xfrm>
                <a:off x="6472285" y="2818340"/>
                <a:ext cx="9524" cy="2126912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212" name="Group 514">
                <a:extLst>
                  <a:ext uri="{FF2B5EF4-FFF2-40B4-BE49-F238E27FC236}">
                    <a16:creationId xmlns:a16="http://schemas.microsoft.com/office/drawing/2014/main" id="{F485486B-3991-3F4B-AAB8-26DDD61E1E5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478146" y="2647932"/>
                <a:ext cx="504825" cy="242887"/>
                <a:chOff x="2183302" y="1574638"/>
                <a:chExt cx="1200154" cy="430218"/>
              </a:xfrm>
            </p:grpSpPr>
            <p:sp>
              <p:nvSpPr>
                <p:cNvPr id="516" name="Oval 515">
                  <a:extLst>
                    <a:ext uri="{FF2B5EF4-FFF2-40B4-BE49-F238E27FC236}">
                      <a16:creationId xmlns:a16="http://schemas.microsoft.com/office/drawing/2014/main" id="{6150FBCA-08E5-A24D-BDDD-4B4F386A0933}"/>
                    </a:ext>
                  </a:extLst>
                </p:cNvPr>
                <p:cNvSpPr/>
                <p:nvPr/>
              </p:nvSpPr>
              <p:spPr bwMode="auto">
                <a:xfrm flipV="1">
                  <a:off x="2188237" y="1690921"/>
                  <a:ext cx="1196279" cy="314881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17" name="Rectangle 516">
                  <a:extLst>
                    <a:ext uri="{FF2B5EF4-FFF2-40B4-BE49-F238E27FC236}">
                      <a16:creationId xmlns:a16="http://schemas.microsoft.com/office/drawing/2014/main" id="{8E079A08-57EE-4C40-96EC-52A5E13015F3}"/>
                    </a:ext>
                  </a:extLst>
                </p:cNvPr>
                <p:cNvSpPr/>
                <p:nvPr/>
              </p:nvSpPr>
              <p:spPr bwMode="auto">
                <a:xfrm>
                  <a:off x="2184464" y="1735904"/>
                  <a:ext cx="1200052" cy="112457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8" name="Oval 517">
                  <a:extLst>
                    <a:ext uri="{FF2B5EF4-FFF2-40B4-BE49-F238E27FC236}">
                      <a16:creationId xmlns:a16="http://schemas.microsoft.com/office/drawing/2014/main" id="{5BA5B3B3-0B7A-F141-87CA-B9E04385DE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184464" y="1575651"/>
                  <a:ext cx="1196277" cy="314881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519" name="Freeform 518">
                  <a:extLst>
                    <a:ext uri="{FF2B5EF4-FFF2-40B4-BE49-F238E27FC236}">
                      <a16:creationId xmlns:a16="http://schemas.microsoft.com/office/drawing/2014/main" id="{D6AD8155-7614-8B4F-BD51-ED95BDE86A2C}"/>
                    </a:ext>
                  </a:extLst>
                </p:cNvPr>
                <p:cNvSpPr/>
                <p:nvPr/>
              </p:nvSpPr>
              <p:spPr bwMode="auto">
                <a:xfrm>
                  <a:off x="2490137" y="1671240"/>
                  <a:ext cx="584932" cy="157440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20" name="Freeform 519">
                  <a:extLst>
                    <a:ext uri="{FF2B5EF4-FFF2-40B4-BE49-F238E27FC236}">
                      <a16:creationId xmlns:a16="http://schemas.microsoft.com/office/drawing/2014/main" id="{0B03137A-9376-F942-A0F4-B0F9A588C3A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29757" y="1631880"/>
                  <a:ext cx="705692" cy="109647"/>
                </a:xfrm>
                <a:custGeom>
                  <a:avLst/>
                  <a:gdLst>
                    <a:gd name="T0" fmla="*/ 0 w 3723451"/>
                    <a:gd name="T1" fmla="*/ 26825 h 932950"/>
                    <a:gd name="T2" fmla="*/ 124172 w 3723451"/>
                    <a:gd name="T3" fmla="*/ 316 h 932950"/>
                    <a:gd name="T4" fmla="*/ 351719 w 3723451"/>
                    <a:gd name="T5" fmla="*/ 61180 h 932950"/>
                    <a:gd name="T6" fmla="*/ 568801 w 3723451"/>
                    <a:gd name="T7" fmla="*/ 0 h 932950"/>
                    <a:gd name="T8" fmla="*/ 705692 w 3723451"/>
                    <a:gd name="T9" fmla="*/ 24346 h 932950"/>
                    <a:gd name="T10" fmla="*/ 603846 w 3723451"/>
                    <a:gd name="T11" fmla="*/ 54283 h 932950"/>
                    <a:gd name="T12" fmla="*/ 571056 w 3723451"/>
                    <a:gd name="T13" fmla="*/ 46212 h 932950"/>
                    <a:gd name="T14" fmla="*/ 355717 w 3723451"/>
                    <a:gd name="T15" fmla="*/ 109647 h 932950"/>
                    <a:gd name="T16" fmla="*/ 134869 w 3723451"/>
                    <a:gd name="T17" fmla="*/ 48545 h 932950"/>
                    <a:gd name="T18" fmla="*/ 99163 w 3723451"/>
                    <a:gd name="T19" fmla="*/ 55140 h 932950"/>
                    <a:gd name="T20" fmla="*/ 0 w 3723451"/>
                    <a:gd name="T21" fmla="*/ 26825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521" name="Freeform 520">
                  <a:extLst>
                    <a:ext uri="{FF2B5EF4-FFF2-40B4-BE49-F238E27FC236}">
                      <a16:creationId xmlns:a16="http://schemas.microsoft.com/office/drawing/2014/main" id="{57F15128-E725-6249-8E83-3497993CB8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3929" y="1724658"/>
                  <a:ext cx="256615" cy="95589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56615 w 1366596"/>
                    <a:gd name="T3" fmla="*/ 73864 h 809868"/>
                    <a:gd name="T4" fmla="*/ 162436 w 1366596"/>
                    <a:gd name="T5" fmla="*/ 95589 h 809868"/>
                    <a:gd name="T6" fmla="*/ 864 w 1366596"/>
                    <a:gd name="T7" fmla="*/ 50510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522" name="Freeform 521">
                  <a:extLst>
                    <a:ext uri="{FF2B5EF4-FFF2-40B4-BE49-F238E27FC236}">
                      <a16:creationId xmlns:a16="http://schemas.microsoft.com/office/drawing/2014/main" id="{C083A4B3-A361-D24F-B9F0-27DF8FDDD7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8437" y="1727469"/>
                  <a:ext cx="252840" cy="92778"/>
                </a:xfrm>
                <a:custGeom>
                  <a:avLst/>
                  <a:gdLst>
                    <a:gd name="T0" fmla="*/ 249388 w 1348191"/>
                    <a:gd name="T1" fmla="*/ 0 h 791462"/>
                    <a:gd name="T2" fmla="*/ 252840 w 1348191"/>
                    <a:gd name="T3" fmla="*/ 44771 h 791462"/>
                    <a:gd name="T4" fmla="*/ 91471 w 1348191"/>
                    <a:gd name="T5" fmla="*/ 92778 h 791462"/>
                    <a:gd name="T6" fmla="*/ 0 w 1348191"/>
                    <a:gd name="T7" fmla="*/ 71741 h 791462"/>
                    <a:gd name="T8" fmla="*/ 249388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cxnSp>
              <p:nvCxnSpPr>
                <p:cNvPr id="523" name="Straight Connector 522">
                  <a:extLst>
                    <a:ext uri="{FF2B5EF4-FFF2-40B4-BE49-F238E27FC236}">
                      <a16:creationId xmlns:a16="http://schemas.microsoft.com/office/drawing/2014/main" id="{648194A2-13CA-454B-B112-3E1FE79B952C}"/>
                    </a:ext>
                  </a:extLst>
                </p:cNvPr>
                <p:cNvCxnSpPr>
                  <a:cxnSpLocks noChangeShapeType="1"/>
                  <a:endCxn id="518" idx="2"/>
                </p:cNvCxnSpPr>
                <p:nvPr/>
              </p:nvCxnSpPr>
              <p:spPr bwMode="auto">
                <a:xfrm flipH="1" flipV="1">
                  <a:off x="2184464" y="1733091"/>
                  <a:ext cx="3773" cy="120893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24" name="Straight Connector 523">
                  <a:extLst>
                    <a:ext uri="{FF2B5EF4-FFF2-40B4-BE49-F238E27FC236}">
                      <a16:creationId xmlns:a16="http://schemas.microsoft.com/office/drawing/2014/main" id="{010B15FB-66B2-B049-8708-F397EA9ED003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80741" y="1730281"/>
                  <a:ext cx="3775" cy="120891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</p:grpSp>
      <p:grpSp>
        <p:nvGrpSpPr>
          <p:cNvPr id="229" name="Group 228">
            <a:extLst>
              <a:ext uri="{FF2B5EF4-FFF2-40B4-BE49-F238E27FC236}">
                <a16:creationId xmlns:a16="http://schemas.microsoft.com/office/drawing/2014/main" id="{224604E4-4E95-DB40-AFC9-5F65F575439F}"/>
              </a:ext>
            </a:extLst>
          </p:cNvPr>
          <p:cNvGrpSpPr>
            <a:grpSpLocks/>
          </p:cNvGrpSpPr>
          <p:nvPr/>
        </p:nvGrpSpPr>
        <p:grpSpPr bwMode="auto">
          <a:xfrm>
            <a:off x="4153779" y="2473563"/>
            <a:ext cx="5111750" cy="879475"/>
            <a:chOff x="1866825" y="707349"/>
            <a:chExt cx="5112820" cy="879389"/>
          </a:xfrm>
        </p:grpSpPr>
        <p:sp>
          <p:nvSpPr>
            <p:cNvPr id="233" name="Oval 232">
              <a:extLst>
                <a:ext uri="{FF2B5EF4-FFF2-40B4-BE49-F238E27FC236}">
                  <a16:creationId xmlns:a16="http://schemas.microsoft.com/office/drawing/2014/main" id="{54FC18E1-0801-154B-9929-59E0A83F3C19}"/>
                </a:ext>
              </a:extLst>
            </p:cNvPr>
            <p:cNvSpPr/>
            <p:nvPr/>
          </p:nvSpPr>
          <p:spPr>
            <a:xfrm>
              <a:off x="1866825" y="785129"/>
              <a:ext cx="954288" cy="492077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7182" name="TextBox 233">
              <a:extLst>
                <a:ext uri="{FF2B5EF4-FFF2-40B4-BE49-F238E27FC236}">
                  <a16:creationId xmlns:a16="http://schemas.microsoft.com/office/drawing/2014/main" id="{AED34F5E-F4CA-F640-BCBB-22B9E603BA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6347" y="783191"/>
              <a:ext cx="941481" cy="4770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1475"/>
                </a:lnSpc>
              </a:pPr>
              <a:r>
                <a:rPr lang="en-US" altLang="en-US" sz="1400"/>
                <a:t>Routing</a:t>
              </a:r>
            </a:p>
            <a:p>
              <a:pPr algn="ctr">
                <a:lnSpc>
                  <a:spcPts val="1475"/>
                </a:lnSpc>
              </a:pPr>
              <a:r>
                <a:rPr lang="en-US" altLang="en-US" sz="1400"/>
                <a:t>Algorithm</a:t>
              </a:r>
            </a:p>
          </p:txBody>
        </p:sp>
        <p:cxnSp>
          <p:nvCxnSpPr>
            <p:cNvPr id="235" name="Straight Arrow Connector 234">
              <a:extLst>
                <a:ext uri="{FF2B5EF4-FFF2-40B4-BE49-F238E27FC236}">
                  <a16:creationId xmlns:a16="http://schemas.microsoft.com/office/drawing/2014/main" id="{792B024C-5A1B-C546-A882-6D1ACAFA7172}"/>
                </a:ext>
              </a:extLst>
            </p:cNvPr>
            <p:cNvCxnSpPr/>
            <p:nvPr/>
          </p:nvCxnSpPr>
          <p:spPr>
            <a:xfrm flipV="1">
              <a:off x="2833815" y="807352"/>
              <a:ext cx="1517968" cy="214291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Arrow Connector 235">
              <a:extLst>
                <a:ext uri="{FF2B5EF4-FFF2-40B4-BE49-F238E27FC236}">
                  <a16:creationId xmlns:a16="http://schemas.microsoft.com/office/drawing/2014/main" id="{6D6B8A10-32ED-3D4E-95AE-A9405815D8DF}"/>
                </a:ext>
              </a:extLst>
            </p:cNvPr>
            <p:cNvCxnSpPr/>
            <p:nvPr/>
          </p:nvCxnSpPr>
          <p:spPr>
            <a:xfrm>
              <a:off x="2751248" y="1201014"/>
              <a:ext cx="797092" cy="279373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Arrow Connector 236">
              <a:extLst>
                <a:ext uri="{FF2B5EF4-FFF2-40B4-BE49-F238E27FC236}">
                  <a16:creationId xmlns:a16="http://schemas.microsoft.com/office/drawing/2014/main" id="{A9FAEE90-C60B-DD4C-8687-37C325EE2258}"/>
                </a:ext>
              </a:extLst>
            </p:cNvPr>
            <p:cNvCxnSpPr/>
            <p:nvPr/>
          </p:nvCxnSpPr>
          <p:spPr>
            <a:xfrm>
              <a:off x="4685228" y="894656"/>
              <a:ext cx="892362" cy="509538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Arrow Connector 237">
              <a:extLst>
                <a:ext uri="{FF2B5EF4-FFF2-40B4-BE49-F238E27FC236}">
                  <a16:creationId xmlns:a16="http://schemas.microsoft.com/office/drawing/2014/main" id="{39EF1FBF-A732-ED44-8AE5-F8F3231D0CBB}"/>
                </a:ext>
              </a:extLst>
            </p:cNvPr>
            <p:cNvCxnSpPr/>
            <p:nvPr/>
          </p:nvCxnSpPr>
          <p:spPr>
            <a:xfrm>
              <a:off x="4801139" y="801003"/>
              <a:ext cx="1695805" cy="130162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9" name="Oval 238">
              <a:extLst>
                <a:ext uri="{FF2B5EF4-FFF2-40B4-BE49-F238E27FC236}">
                  <a16:creationId xmlns:a16="http://schemas.microsoft.com/office/drawing/2014/main" id="{F87D3E59-10BD-7C4E-8474-05BE76E54AAE}"/>
                </a:ext>
              </a:extLst>
            </p:cNvPr>
            <p:cNvSpPr/>
            <p:nvPr/>
          </p:nvSpPr>
          <p:spPr>
            <a:xfrm>
              <a:off x="6558870" y="894656"/>
              <a:ext cx="420775" cy="180957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0" name="Oval 239">
              <a:extLst>
                <a:ext uri="{FF2B5EF4-FFF2-40B4-BE49-F238E27FC236}">
                  <a16:creationId xmlns:a16="http://schemas.microsoft.com/office/drawing/2014/main" id="{45D59D04-883C-F54C-8C35-381BF0106920}"/>
                </a:ext>
              </a:extLst>
            </p:cNvPr>
            <p:cNvSpPr/>
            <p:nvPr/>
          </p:nvSpPr>
          <p:spPr>
            <a:xfrm>
              <a:off x="5572826" y="1404194"/>
              <a:ext cx="420776" cy="182544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1" name="Oval 240">
              <a:extLst>
                <a:ext uri="{FF2B5EF4-FFF2-40B4-BE49-F238E27FC236}">
                  <a16:creationId xmlns:a16="http://schemas.microsoft.com/office/drawing/2014/main" id="{FF1BD261-DAFF-5A4C-8CEE-466F30507AC3}"/>
                </a:ext>
              </a:extLst>
            </p:cNvPr>
            <p:cNvSpPr/>
            <p:nvPr/>
          </p:nvSpPr>
          <p:spPr>
            <a:xfrm>
              <a:off x="4367661" y="707349"/>
              <a:ext cx="420775" cy="182545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2" name="Oval 241">
              <a:extLst>
                <a:ext uri="{FF2B5EF4-FFF2-40B4-BE49-F238E27FC236}">
                  <a16:creationId xmlns:a16="http://schemas.microsoft.com/office/drawing/2014/main" id="{5DFAD7CE-DFB4-134D-B5A5-3FA2FF2DF1AA}"/>
                </a:ext>
              </a:extLst>
            </p:cNvPr>
            <p:cNvSpPr/>
            <p:nvPr/>
          </p:nvSpPr>
          <p:spPr>
            <a:xfrm>
              <a:off x="3572157" y="1402606"/>
              <a:ext cx="420776" cy="180957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243" name="Straight Arrow Connector 242">
              <a:extLst>
                <a:ext uri="{FF2B5EF4-FFF2-40B4-BE49-F238E27FC236}">
                  <a16:creationId xmlns:a16="http://schemas.microsoft.com/office/drawing/2014/main" id="{74AB5883-4EF1-F941-86A0-109F286908CD}"/>
                </a:ext>
              </a:extLst>
            </p:cNvPr>
            <p:cNvCxnSpPr/>
            <p:nvPr/>
          </p:nvCxnSpPr>
          <p:spPr>
            <a:xfrm>
              <a:off x="2821113" y="1105773"/>
              <a:ext cx="2739010" cy="339692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Arrow Connector 243">
              <a:extLst>
                <a:ext uri="{FF2B5EF4-FFF2-40B4-BE49-F238E27FC236}">
                  <a16:creationId xmlns:a16="http://schemas.microsoft.com/office/drawing/2014/main" id="{4C4AD68E-3274-5444-8962-A927AFE3A050}"/>
                </a:ext>
              </a:extLst>
            </p:cNvPr>
            <p:cNvCxnSpPr>
              <a:endCxn id="239" idx="2"/>
            </p:cNvCxnSpPr>
            <p:nvPr/>
          </p:nvCxnSpPr>
          <p:spPr>
            <a:xfrm flipV="1">
              <a:off x="3997696" y="985135"/>
              <a:ext cx="2561174" cy="469854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Arrow Connector 244">
              <a:extLst>
                <a:ext uri="{FF2B5EF4-FFF2-40B4-BE49-F238E27FC236}">
                  <a16:creationId xmlns:a16="http://schemas.microsoft.com/office/drawing/2014/main" id="{1862B2AC-AC3B-7541-B8E5-F1B78C84765F}"/>
                </a:ext>
              </a:extLst>
            </p:cNvPr>
            <p:cNvCxnSpPr/>
            <p:nvPr/>
          </p:nvCxnSpPr>
          <p:spPr>
            <a:xfrm flipV="1">
              <a:off x="3991345" y="1508959"/>
              <a:ext cx="1581481" cy="0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Arrow Connector 245">
              <a:extLst>
                <a:ext uri="{FF2B5EF4-FFF2-40B4-BE49-F238E27FC236}">
                  <a16:creationId xmlns:a16="http://schemas.microsoft.com/office/drawing/2014/main" id="{393B2EDF-9F94-D048-96BD-11CF6BBA0940}"/>
                </a:ext>
              </a:extLst>
            </p:cNvPr>
            <p:cNvCxnSpPr/>
            <p:nvPr/>
          </p:nvCxnSpPr>
          <p:spPr>
            <a:xfrm flipV="1">
              <a:off x="5996777" y="1083550"/>
              <a:ext cx="751044" cy="396836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40F1C94-0639-964C-9BC8-CEC811088098}"/>
              </a:ext>
            </a:extLst>
          </p:cNvPr>
          <p:cNvGrpSpPr>
            <a:grpSpLocks/>
          </p:cNvGrpSpPr>
          <p:nvPr/>
        </p:nvGrpSpPr>
        <p:grpSpPr bwMode="auto">
          <a:xfrm>
            <a:off x="3882317" y="2462923"/>
            <a:ext cx="6534170" cy="1766939"/>
            <a:chOff x="1557338" y="2675411"/>
            <a:chExt cx="6534170" cy="1766939"/>
          </a:xfrm>
        </p:grpSpPr>
        <p:sp>
          <p:nvSpPr>
            <p:cNvPr id="47178" name="TextBox 232">
              <a:extLst>
                <a:ext uri="{FF2B5EF4-FFF2-40B4-BE49-F238E27FC236}">
                  <a16:creationId xmlns:a16="http://schemas.microsoft.com/office/drawing/2014/main" id="{CC96A214-C402-044F-AC6E-27AD8B72C9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92194" y="3734464"/>
              <a:ext cx="813043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2000" dirty="0">
                  <a:latin typeface="Helvetica" pitchFamily="2" charset="0"/>
                </a:rPr>
                <a:t>data</a:t>
              </a:r>
            </a:p>
            <a:p>
              <a:pPr algn="ctr"/>
              <a:r>
                <a:rPr lang="en-US" altLang="en-US" sz="2000" dirty="0">
                  <a:latin typeface="Helvetica" pitchFamily="2" charset="0"/>
                </a:rPr>
                <a:t>plane</a:t>
              </a:r>
            </a:p>
          </p:txBody>
        </p:sp>
        <p:sp>
          <p:nvSpPr>
            <p:cNvPr id="47179" name="TextBox 233">
              <a:extLst>
                <a:ext uri="{FF2B5EF4-FFF2-40B4-BE49-F238E27FC236}">
                  <a16:creationId xmlns:a16="http://schemas.microsoft.com/office/drawing/2014/main" id="{04A7B6C4-DE3E-CD43-9D57-5FBCB1E03C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37401" y="2675411"/>
              <a:ext cx="954107" cy="768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en-US" altLang="en-US" sz="2000" dirty="0">
                  <a:latin typeface="Helvetica" pitchFamily="2" charset="0"/>
                </a:rPr>
                <a:t>control</a:t>
              </a:r>
            </a:p>
            <a:p>
              <a:pPr algn="ctr">
                <a:lnSpc>
                  <a:spcPts val="1463"/>
                </a:lnSpc>
              </a:pPr>
              <a:r>
                <a:rPr lang="en-US" altLang="en-US" sz="2000" dirty="0">
                  <a:latin typeface="Helvetica" pitchFamily="2" charset="0"/>
                </a:rPr>
                <a:t>plane</a:t>
              </a:r>
            </a:p>
          </p:txBody>
        </p:sp>
        <p:cxnSp>
          <p:nvCxnSpPr>
            <p:cNvPr id="232" name="Straight Connector 231">
              <a:extLst>
                <a:ext uri="{FF2B5EF4-FFF2-40B4-BE49-F238E27FC236}">
                  <a16:creationId xmlns:a16="http://schemas.microsoft.com/office/drawing/2014/main" id="{9846EE91-AC88-6F45-821B-F27D733DF7D4}"/>
                </a:ext>
              </a:extLst>
            </p:cNvPr>
            <p:cNvCxnSpPr/>
            <p:nvPr/>
          </p:nvCxnSpPr>
          <p:spPr>
            <a:xfrm>
              <a:off x="1557338" y="3613150"/>
              <a:ext cx="6207125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29FE138-1728-CD4A-9008-41B5D8F58984}"/>
              </a:ext>
            </a:extLst>
          </p:cNvPr>
          <p:cNvGrpSpPr>
            <a:grpSpLocks/>
          </p:cNvGrpSpPr>
          <p:nvPr/>
        </p:nvGrpSpPr>
        <p:grpSpPr bwMode="auto">
          <a:xfrm>
            <a:off x="4153779" y="3489563"/>
            <a:ext cx="5126038" cy="1120775"/>
            <a:chOff x="-4746102" y="4471477"/>
            <a:chExt cx="5126173" cy="1120753"/>
          </a:xfrm>
        </p:grpSpPr>
        <p:pic>
          <p:nvPicPr>
            <p:cNvPr id="47156" name="Picture 10" descr="fig42_table.pdf">
              <a:extLst>
                <a:ext uri="{FF2B5EF4-FFF2-40B4-BE49-F238E27FC236}">
                  <a16:creationId xmlns:a16="http://schemas.microsoft.com/office/drawing/2014/main" id="{59C81313-79D9-E048-8AE2-9794B75462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746102" y="4471477"/>
              <a:ext cx="966463" cy="966962"/>
            </a:xfrm>
            <a:prstGeom prst="rect">
              <a:avLst/>
            </a:prstGeom>
            <a:noFill/>
            <a:ln w="9525">
              <a:solidFill>
                <a:srgbClr val="CC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7157" name="Group 25">
              <a:extLst>
                <a:ext uri="{FF2B5EF4-FFF2-40B4-BE49-F238E27FC236}">
                  <a16:creationId xmlns:a16="http://schemas.microsoft.com/office/drawing/2014/main" id="{D97046FC-06C7-274E-9581-20129682FC2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3025264" y="5228984"/>
              <a:ext cx="3405335" cy="363246"/>
              <a:chOff x="-3025264" y="5228984"/>
              <a:chExt cx="3405335" cy="363246"/>
            </a:xfrm>
          </p:grpSpPr>
          <p:grpSp>
            <p:nvGrpSpPr>
              <p:cNvPr id="47158" name="Group 241">
                <a:extLst>
                  <a:ext uri="{FF2B5EF4-FFF2-40B4-BE49-F238E27FC236}">
                    <a16:creationId xmlns:a16="http://schemas.microsoft.com/office/drawing/2014/main" id="{062920D3-3E88-C543-930A-1FEF8C405B7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3025264" y="5262858"/>
                <a:ext cx="430360" cy="329372"/>
                <a:chOff x="2931664" y="3912603"/>
                <a:chExt cx="430450" cy="329314"/>
              </a:xfrm>
            </p:grpSpPr>
            <p:sp>
              <p:nvSpPr>
                <p:cNvPr id="92" name="Rectangle 91">
                  <a:extLst>
                    <a:ext uri="{FF2B5EF4-FFF2-40B4-BE49-F238E27FC236}">
                      <a16:creationId xmlns:a16="http://schemas.microsoft.com/office/drawing/2014/main" id="{966C20B4-C4A9-7247-92A0-E0E39B19E67B}"/>
                    </a:ext>
                  </a:extLst>
                </p:cNvPr>
                <p:cNvSpPr/>
                <p:nvPr/>
              </p:nvSpPr>
              <p:spPr>
                <a:xfrm>
                  <a:off x="2936485" y="3908607"/>
                  <a:ext cx="425550" cy="333310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93" name="Straight Connector 92">
                  <a:extLst>
                    <a:ext uri="{FF2B5EF4-FFF2-40B4-BE49-F238E27FC236}">
                      <a16:creationId xmlns:a16="http://schemas.microsoft.com/office/drawing/2014/main" id="{40B28A7B-CD34-904C-BA35-88DBC284DA0B}"/>
                    </a:ext>
                  </a:extLst>
                </p:cNvPr>
                <p:cNvCxnSpPr/>
                <p:nvPr/>
              </p:nvCxnSpPr>
              <p:spPr>
                <a:xfrm>
                  <a:off x="2931721" y="4003838"/>
                  <a:ext cx="425550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Connector 93">
                  <a:extLst>
                    <a:ext uri="{FF2B5EF4-FFF2-40B4-BE49-F238E27FC236}">
                      <a16:creationId xmlns:a16="http://schemas.microsoft.com/office/drawing/2014/main" id="{2F700DA3-E48B-AB44-BF47-6945169DD442}"/>
                    </a:ext>
                  </a:extLst>
                </p:cNvPr>
                <p:cNvCxnSpPr/>
                <p:nvPr/>
              </p:nvCxnSpPr>
              <p:spPr>
                <a:xfrm>
                  <a:off x="2931721" y="4067326"/>
                  <a:ext cx="425550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Straight Connector 95">
                  <a:extLst>
                    <a:ext uri="{FF2B5EF4-FFF2-40B4-BE49-F238E27FC236}">
                      <a16:creationId xmlns:a16="http://schemas.microsoft.com/office/drawing/2014/main" id="{17162707-A751-C849-A3CC-E7078610248B}"/>
                    </a:ext>
                  </a:extLst>
                </p:cNvPr>
                <p:cNvCxnSpPr>
                  <a:stCxn id="92" idx="2"/>
                </p:cNvCxnSpPr>
                <p:nvPr/>
              </p:nvCxnSpPr>
              <p:spPr>
                <a:xfrm flipH="1" flipV="1">
                  <a:off x="3147672" y="4003838"/>
                  <a:ext cx="1588" cy="238079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159" name="Group 444">
                <a:extLst>
                  <a:ext uri="{FF2B5EF4-FFF2-40B4-BE49-F238E27FC236}">
                    <a16:creationId xmlns:a16="http://schemas.microsoft.com/office/drawing/2014/main" id="{B11A9085-4696-4349-9A4B-06217A8B398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2217227" y="5261364"/>
                <a:ext cx="430361" cy="329307"/>
                <a:chOff x="2931664" y="3912603"/>
                <a:chExt cx="430450" cy="329314"/>
              </a:xfrm>
            </p:grpSpPr>
            <p:sp>
              <p:nvSpPr>
                <p:cNvPr id="448" name="Rectangle 447">
                  <a:extLst>
                    <a:ext uri="{FF2B5EF4-FFF2-40B4-BE49-F238E27FC236}">
                      <a16:creationId xmlns:a16="http://schemas.microsoft.com/office/drawing/2014/main" id="{133B3D90-B34C-824F-A862-7613850A651C}"/>
                    </a:ext>
                  </a:extLst>
                </p:cNvPr>
                <p:cNvSpPr/>
                <p:nvPr/>
              </p:nvSpPr>
              <p:spPr>
                <a:xfrm>
                  <a:off x="2936506" y="3908513"/>
                  <a:ext cx="425549" cy="333376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49" name="Straight Connector 448">
                  <a:extLst>
                    <a:ext uri="{FF2B5EF4-FFF2-40B4-BE49-F238E27FC236}">
                      <a16:creationId xmlns:a16="http://schemas.microsoft.com/office/drawing/2014/main" id="{62CBAF07-4BE4-8C4E-A2EE-97113E034012}"/>
                    </a:ext>
                  </a:extLst>
                </p:cNvPr>
                <p:cNvCxnSpPr/>
                <p:nvPr/>
              </p:nvCxnSpPr>
              <p:spPr>
                <a:xfrm>
                  <a:off x="2931743" y="4003763"/>
                  <a:ext cx="425549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0" name="Straight Connector 449">
                  <a:extLst>
                    <a:ext uri="{FF2B5EF4-FFF2-40B4-BE49-F238E27FC236}">
                      <a16:creationId xmlns:a16="http://schemas.microsoft.com/office/drawing/2014/main" id="{62B088FD-9CE5-374C-9899-CC32605D8B60}"/>
                    </a:ext>
                  </a:extLst>
                </p:cNvPr>
                <p:cNvCxnSpPr/>
                <p:nvPr/>
              </p:nvCxnSpPr>
              <p:spPr>
                <a:xfrm>
                  <a:off x="2931743" y="4067263"/>
                  <a:ext cx="425549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1" name="Straight Connector 450">
                  <a:extLst>
                    <a:ext uri="{FF2B5EF4-FFF2-40B4-BE49-F238E27FC236}">
                      <a16:creationId xmlns:a16="http://schemas.microsoft.com/office/drawing/2014/main" id="{CB5F26BF-E7A1-0344-90FC-DB1E1A31C3E6}"/>
                    </a:ext>
                  </a:extLst>
                </p:cNvPr>
                <p:cNvCxnSpPr>
                  <a:stCxn id="448" idx="2"/>
                </p:cNvCxnSpPr>
                <p:nvPr/>
              </p:nvCxnSpPr>
              <p:spPr>
                <a:xfrm flipH="1" flipV="1">
                  <a:off x="3147693" y="4003763"/>
                  <a:ext cx="1587" cy="238126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160" name="Group 473">
                <a:extLst>
                  <a:ext uri="{FF2B5EF4-FFF2-40B4-BE49-F238E27FC236}">
                    <a16:creationId xmlns:a16="http://schemas.microsoft.com/office/drawing/2014/main" id="{45E5DFDF-3A4E-2B40-9B77-707F5FC1D73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1034539" y="5261364"/>
                <a:ext cx="430360" cy="329307"/>
                <a:chOff x="2931664" y="3912603"/>
                <a:chExt cx="430450" cy="329314"/>
              </a:xfrm>
            </p:grpSpPr>
            <p:sp>
              <p:nvSpPr>
                <p:cNvPr id="477" name="Rectangle 476">
                  <a:extLst>
                    <a:ext uri="{FF2B5EF4-FFF2-40B4-BE49-F238E27FC236}">
                      <a16:creationId xmlns:a16="http://schemas.microsoft.com/office/drawing/2014/main" id="{3F1B4138-B826-2C47-A5DD-F40EC73354E8}"/>
                    </a:ext>
                  </a:extLst>
                </p:cNvPr>
                <p:cNvSpPr/>
                <p:nvPr/>
              </p:nvSpPr>
              <p:spPr>
                <a:xfrm>
                  <a:off x="2936538" y="3908513"/>
                  <a:ext cx="425550" cy="333376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78" name="Straight Connector 477">
                  <a:extLst>
                    <a:ext uri="{FF2B5EF4-FFF2-40B4-BE49-F238E27FC236}">
                      <a16:creationId xmlns:a16="http://schemas.microsoft.com/office/drawing/2014/main" id="{DD15592C-2693-E24E-89F0-C506D020F050}"/>
                    </a:ext>
                  </a:extLst>
                </p:cNvPr>
                <p:cNvCxnSpPr/>
                <p:nvPr/>
              </p:nvCxnSpPr>
              <p:spPr>
                <a:xfrm>
                  <a:off x="2931774" y="4003763"/>
                  <a:ext cx="425550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9" name="Straight Connector 478">
                  <a:extLst>
                    <a:ext uri="{FF2B5EF4-FFF2-40B4-BE49-F238E27FC236}">
                      <a16:creationId xmlns:a16="http://schemas.microsoft.com/office/drawing/2014/main" id="{FA239C0B-4E92-AD46-98B9-9DEEB059ABAD}"/>
                    </a:ext>
                  </a:extLst>
                </p:cNvPr>
                <p:cNvCxnSpPr/>
                <p:nvPr/>
              </p:nvCxnSpPr>
              <p:spPr>
                <a:xfrm>
                  <a:off x="2931774" y="4067263"/>
                  <a:ext cx="425550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0" name="Straight Connector 479">
                  <a:extLst>
                    <a:ext uri="{FF2B5EF4-FFF2-40B4-BE49-F238E27FC236}">
                      <a16:creationId xmlns:a16="http://schemas.microsoft.com/office/drawing/2014/main" id="{0876A218-086A-D649-A045-906342ACBC13}"/>
                    </a:ext>
                  </a:extLst>
                </p:cNvPr>
                <p:cNvCxnSpPr>
                  <a:stCxn id="477" idx="2"/>
                </p:cNvCxnSpPr>
                <p:nvPr/>
              </p:nvCxnSpPr>
              <p:spPr>
                <a:xfrm flipH="1" flipV="1">
                  <a:off x="3147725" y="4003763"/>
                  <a:ext cx="1588" cy="238126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161" name="Group 502">
                <a:extLst>
                  <a:ext uri="{FF2B5EF4-FFF2-40B4-BE49-F238E27FC236}">
                    <a16:creationId xmlns:a16="http://schemas.microsoft.com/office/drawing/2014/main" id="{E8FC8CE4-97B7-7D48-88C5-EA266FC915D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50289" y="5228984"/>
                <a:ext cx="430360" cy="350559"/>
                <a:chOff x="2931664" y="3912603"/>
                <a:chExt cx="430450" cy="329314"/>
              </a:xfrm>
            </p:grpSpPr>
            <p:sp>
              <p:nvSpPr>
                <p:cNvPr id="506" name="Rectangle 505">
                  <a:extLst>
                    <a:ext uri="{FF2B5EF4-FFF2-40B4-BE49-F238E27FC236}">
                      <a16:creationId xmlns:a16="http://schemas.microsoft.com/office/drawing/2014/main" id="{DFDF0847-A411-4B4E-A31E-1F69D522BF93}"/>
                    </a:ext>
                  </a:extLst>
                </p:cNvPr>
                <p:cNvSpPr/>
                <p:nvPr/>
              </p:nvSpPr>
              <p:spPr>
                <a:xfrm>
                  <a:off x="2936564" y="3912336"/>
                  <a:ext cx="425550" cy="329569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07" name="Straight Connector 506">
                  <a:extLst>
                    <a:ext uri="{FF2B5EF4-FFF2-40B4-BE49-F238E27FC236}">
                      <a16:creationId xmlns:a16="http://schemas.microsoft.com/office/drawing/2014/main" id="{FA9778C7-8C84-D949-911E-22A9F9D0540A}"/>
                    </a:ext>
                  </a:extLst>
                </p:cNvPr>
                <p:cNvCxnSpPr/>
                <p:nvPr/>
              </p:nvCxnSpPr>
              <p:spPr>
                <a:xfrm>
                  <a:off x="2931800" y="4003303"/>
                  <a:ext cx="425550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8" name="Straight Connector 507">
                  <a:extLst>
                    <a:ext uri="{FF2B5EF4-FFF2-40B4-BE49-F238E27FC236}">
                      <a16:creationId xmlns:a16="http://schemas.microsoft.com/office/drawing/2014/main" id="{662F91FC-571F-5B46-A1FC-72BA2E2D4AE3}"/>
                    </a:ext>
                  </a:extLst>
                </p:cNvPr>
                <p:cNvCxnSpPr/>
                <p:nvPr/>
              </p:nvCxnSpPr>
              <p:spPr>
                <a:xfrm>
                  <a:off x="2931800" y="4067428"/>
                  <a:ext cx="425550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9" name="Straight Connector 508">
                  <a:extLst>
                    <a:ext uri="{FF2B5EF4-FFF2-40B4-BE49-F238E27FC236}">
                      <a16:creationId xmlns:a16="http://schemas.microsoft.com/office/drawing/2014/main" id="{3279F266-2A70-8742-BCD8-A176DA76B50C}"/>
                    </a:ext>
                  </a:extLst>
                </p:cNvPr>
                <p:cNvCxnSpPr>
                  <a:stCxn id="506" idx="2"/>
                </p:cNvCxnSpPr>
                <p:nvPr/>
              </p:nvCxnSpPr>
              <p:spPr>
                <a:xfrm flipH="1" flipV="1">
                  <a:off x="3147751" y="4003303"/>
                  <a:ext cx="1588" cy="238602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EA9FCEF-7859-C645-93B9-61AD73F8D0D2}"/>
              </a:ext>
            </a:extLst>
          </p:cNvPr>
          <p:cNvGrpSpPr>
            <a:grpSpLocks/>
          </p:cNvGrpSpPr>
          <p:nvPr/>
        </p:nvGrpSpPr>
        <p:grpSpPr bwMode="auto">
          <a:xfrm>
            <a:off x="4607805" y="2670413"/>
            <a:ext cx="4437063" cy="1577975"/>
            <a:chOff x="-4267279" y="3655204"/>
            <a:chExt cx="4437063" cy="1578510"/>
          </a:xfrm>
        </p:grpSpPr>
        <p:cxnSp>
          <p:nvCxnSpPr>
            <p:cNvPr id="111" name="Straight Arrow Connector 110">
              <a:extLst>
                <a:ext uri="{FF2B5EF4-FFF2-40B4-BE49-F238E27FC236}">
                  <a16:creationId xmlns:a16="http://schemas.microsoft.com/office/drawing/2014/main" id="{494E33A6-6F4C-A241-B67C-CF75CE6BB2EB}"/>
                </a:ext>
              </a:extLst>
            </p:cNvPr>
            <p:cNvCxnSpPr/>
            <p:nvPr/>
          </p:nvCxnSpPr>
          <p:spPr bwMode="auto">
            <a:xfrm>
              <a:off x="-4267279" y="4047450"/>
              <a:ext cx="0" cy="422418"/>
            </a:xfrm>
            <a:prstGeom prst="straightConnector1">
              <a:avLst/>
            </a:prstGeom>
            <a:ln w="12700">
              <a:solidFill>
                <a:srgbClr val="CC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B3040823-C89F-2742-AD78-B42F725F8C2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-2808366" y="4361882"/>
              <a:ext cx="0" cy="871832"/>
            </a:xfrm>
            <a:prstGeom prst="straightConnector1">
              <a:avLst/>
            </a:prstGeom>
            <a:noFill/>
            <a:ln w="6350">
              <a:solidFill>
                <a:srgbClr val="CC0000"/>
              </a:solidFill>
              <a:round/>
              <a:headEnd/>
              <a:tailEnd type="triangle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6" name="Straight Arrow Connector 445">
              <a:extLst>
                <a:ext uri="{FF2B5EF4-FFF2-40B4-BE49-F238E27FC236}">
                  <a16:creationId xmlns:a16="http://schemas.microsoft.com/office/drawing/2014/main" id="{38C3ACF3-D3B3-904F-ADC4-D01CCFBFD94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-2006679" y="3655204"/>
              <a:ext cx="6350" cy="1576922"/>
            </a:xfrm>
            <a:prstGeom prst="straightConnector1">
              <a:avLst/>
            </a:prstGeom>
            <a:noFill/>
            <a:ln w="6350">
              <a:solidFill>
                <a:srgbClr val="CC0000"/>
              </a:solidFill>
              <a:round/>
              <a:headEnd/>
              <a:tailEnd type="triangle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75" name="Straight Arrow Connector 474">
              <a:extLst>
                <a:ext uri="{FF2B5EF4-FFF2-40B4-BE49-F238E27FC236}">
                  <a16:creationId xmlns:a16="http://schemas.microsoft.com/office/drawing/2014/main" id="{532BEEE4-B2D6-8448-8474-D7809DFB486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-823991" y="4326945"/>
              <a:ext cx="6350" cy="905182"/>
            </a:xfrm>
            <a:prstGeom prst="straightConnector1">
              <a:avLst/>
            </a:prstGeom>
            <a:noFill/>
            <a:ln w="6350">
              <a:solidFill>
                <a:srgbClr val="CC0000"/>
              </a:solidFill>
              <a:round/>
              <a:headEnd/>
              <a:tailEnd type="triangle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04" name="Straight Arrow Connector 503">
              <a:extLst>
                <a:ext uri="{FF2B5EF4-FFF2-40B4-BE49-F238E27FC236}">
                  <a16:creationId xmlns:a16="http://schemas.microsoft.com/office/drawing/2014/main" id="{B86874C7-7404-C548-9688-8A53DD1B282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166609" y="3798127"/>
              <a:ext cx="3175" cy="1399062"/>
            </a:xfrm>
            <a:prstGeom prst="straightConnector1">
              <a:avLst/>
            </a:prstGeom>
            <a:noFill/>
            <a:ln w="6350">
              <a:solidFill>
                <a:srgbClr val="CC0000"/>
              </a:solidFill>
              <a:round/>
              <a:headEnd/>
              <a:tailEnd type="triangle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7129" name="TextBox 265">
            <a:extLst>
              <a:ext uri="{FF2B5EF4-FFF2-40B4-BE49-F238E27FC236}">
                <a16:creationId xmlns:a16="http://schemas.microsoft.com/office/drawing/2014/main" id="{CE305DF5-51E6-A04B-8657-93D5161603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3792" y="5261213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1</a:t>
            </a:r>
          </a:p>
        </p:txBody>
      </p:sp>
      <p:sp>
        <p:nvSpPr>
          <p:cNvPr id="47130" name="TextBox 281">
            <a:extLst>
              <a:ext uri="{FF2B5EF4-FFF2-40B4-BE49-F238E27FC236}">
                <a16:creationId xmlns:a16="http://schemas.microsoft.com/office/drawing/2014/main" id="{93383B5D-C970-8C45-A9C4-7292CE0D08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8417" y="5548551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2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6FF779B-EFA7-DD49-937D-3042ACF52C57}"/>
              </a:ext>
            </a:extLst>
          </p:cNvPr>
          <p:cNvGrpSpPr/>
          <p:nvPr/>
        </p:nvGrpSpPr>
        <p:grpSpPr>
          <a:xfrm>
            <a:off x="3263193" y="5259954"/>
            <a:ext cx="1316604" cy="277000"/>
            <a:chOff x="2462214" y="5472442"/>
            <a:chExt cx="1316604" cy="277000"/>
          </a:xfrm>
        </p:grpSpPr>
        <p:sp>
          <p:nvSpPr>
            <p:cNvPr id="47145" name="Rectangle 97">
              <a:extLst>
                <a:ext uri="{FF2B5EF4-FFF2-40B4-BE49-F238E27FC236}">
                  <a16:creationId xmlns:a16="http://schemas.microsoft.com/office/drawing/2014/main" id="{4DC7C216-72A9-6940-978C-9334894C58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8793" y="5484317"/>
              <a:ext cx="1290025" cy="20827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47146" name="Rectangle 98">
              <a:extLst>
                <a:ext uri="{FF2B5EF4-FFF2-40B4-BE49-F238E27FC236}">
                  <a16:creationId xmlns:a16="http://schemas.microsoft.com/office/drawing/2014/main" id="{868C809B-D485-6A4A-95A8-DB8F3CEC70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2214" y="5505144"/>
              <a:ext cx="1281165" cy="208274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47148" name="Rectangle 104">
              <a:extLst>
                <a:ext uri="{FF2B5EF4-FFF2-40B4-BE49-F238E27FC236}">
                  <a16:creationId xmlns:a16="http://schemas.microsoft.com/office/drawing/2014/main" id="{188942D6-7658-D240-AAB8-9F7536644E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3931" y="5507921"/>
              <a:ext cx="476671" cy="20966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47149" name="Text Box 105">
              <a:extLst>
                <a:ext uri="{FF2B5EF4-FFF2-40B4-BE49-F238E27FC236}">
                  <a16:creationId xmlns:a16="http://schemas.microsoft.com/office/drawing/2014/main" id="{464DE2F3-253A-7845-A03A-AA09B68F43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34520" y="5472442"/>
              <a:ext cx="501676" cy="27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200" dirty="0">
                  <a:solidFill>
                    <a:schemeClr val="bg1"/>
                  </a:solidFill>
                  <a:latin typeface="Helvetica" pitchFamily="2" charset="0"/>
                </a:rPr>
                <a:t>0111</a:t>
              </a:r>
            </a:p>
          </p:txBody>
        </p:sp>
      </p:grpSp>
      <p:sp>
        <p:nvSpPr>
          <p:cNvPr id="47150" name="Line 119">
            <a:extLst>
              <a:ext uri="{FF2B5EF4-FFF2-40B4-BE49-F238E27FC236}">
                <a16:creationId xmlns:a16="http://schemas.microsoft.com/office/drawing/2014/main" id="{05154368-2727-084D-ACFE-5648AF1D586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71261" y="5570819"/>
            <a:ext cx="602504" cy="4634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32" name="Freeform 120">
            <a:extLst>
              <a:ext uri="{FF2B5EF4-FFF2-40B4-BE49-F238E27FC236}">
                <a16:creationId xmlns:a16="http://schemas.microsoft.com/office/drawing/2014/main" id="{19808B60-D1ED-3440-B21E-60B16A6E78AF}"/>
              </a:ext>
            </a:extLst>
          </p:cNvPr>
          <p:cNvSpPr>
            <a:spLocks/>
          </p:cNvSpPr>
          <p:nvPr/>
        </p:nvSpPr>
        <p:spPr bwMode="auto">
          <a:xfrm>
            <a:off x="4818942" y="5456475"/>
            <a:ext cx="982662" cy="233362"/>
          </a:xfrm>
          <a:custGeom>
            <a:avLst/>
            <a:gdLst>
              <a:gd name="T0" fmla="*/ 0 w 554"/>
              <a:gd name="T1" fmla="*/ 2147483647 h 167"/>
              <a:gd name="T2" fmla="*/ 2147483647 w 554"/>
              <a:gd name="T3" fmla="*/ 2147483647 h 167"/>
              <a:gd name="T4" fmla="*/ 2147483647 w 554"/>
              <a:gd name="T5" fmla="*/ 2147483647 h 167"/>
              <a:gd name="T6" fmla="*/ 0 60000 65536"/>
              <a:gd name="T7" fmla="*/ 0 60000 65536"/>
              <a:gd name="T8" fmla="*/ 0 60000 65536"/>
              <a:gd name="T9" fmla="*/ 0 w 554"/>
              <a:gd name="T10" fmla="*/ 0 h 167"/>
              <a:gd name="T11" fmla="*/ 554 w 554"/>
              <a:gd name="T12" fmla="*/ 167 h 16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54" h="167">
                <a:moveTo>
                  <a:pt x="0" y="10"/>
                </a:moveTo>
                <a:cubicBezTo>
                  <a:pt x="102" y="0"/>
                  <a:pt x="240" y="5"/>
                  <a:pt x="324" y="26"/>
                </a:cubicBezTo>
                <a:cubicBezTo>
                  <a:pt x="416" y="52"/>
                  <a:pt x="502" y="120"/>
                  <a:pt x="554" y="167"/>
                </a:cubicBezTo>
              </a:path>
            </a:pathLst>
          </a:custGeom>
          <a:noFill/>
          <a:ln w="57150" cmpd="sng">
            <a:solidFill>
              <a:srgbClr val="FF33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7133" name="Group 357">
            <a:extLst>
              <a:ext uri="{FF2B5EF4-FFF2-40B4-BE49-F238E27FC236}">
                <a16:creationId xmlns:a16="http://schemas.microsoft.com/office/drawing/2014/main" id="{BD173ADB-AEAE-9645-B89F-B82F1A212A86}"/>
              </a:ext>
            </a:extLst>
          </p:cNvPr>
          <p:cNvGrpSpPr>
            <a:grpSpLocks/>
          </p:cNvGrpSpPr>
          <p:nvPr/>
        </p:nvGrpSpPr>
        <p:grpSpPr bwMode="auto">
          <a:xfrm>
            <a:off x="5039604" y="5446951"/>
            <a:ext cx="565150" cy="293687"/>
            <a:chOff x="1871277" y="1576300"/>
            <a:chExt cx="1128371" cy="437861"/>
          </a:xfrm>
        </p:grpSpPr>
        <p:sp>
          <p:nvSpPr>
            <p:cNvPr id="359" name="Oval 358">
              <a:extLst>
                <a:ext uri="{FF2B5EF4-FFF2-40B4-BE49-F238E27FC236}">
                  <a16:creationId xmlns:a16="http://schemas.microsoft.com/office/drawing/2014/main" id="{505F76D7-CADC-3441-8F60-3F9DCEE19FAF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4448" y="1694641"/>
              <a:ext cx="1125200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360" name="Rectangle 359">
              <a:extLst>
                <a:ext uri="{FF2B5EF4-FFF2-40B4-BE49-F238E27FC236}">
                  <a16:creationId xmlns:a16="http://schemas.microsoft.com/office/drawing/2014/main" id="{CB21D12F-43AA-BC4D-B6C4-9DDAD41AB6DE}"/>
                </a:ext>
              </a:extLst>
            </p:cNvPr>
            <p:cNvSpPr/>
            <p:nvPr/>
          </p:nvSpPr>
          <p:spPr bwMode="auto">
            <a:xfrm>
              <a:off x="1871277" y="1739610"/>
              <a:ext cx="1128371" cy="115975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1" name="Oval 360">
              <a:extLst>
                <a:ext uri="{FF2B5EF4-FFF2-40B4-BE49-F238E27FC236}">
                  <a16:creationId xmlns:a16="http://schemas.microsoft.com/office/drawing/2014/main" id="{ADBD47E6-312F-8B49-A3BC-3F8A49D1FFD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2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362" name="Freeform 361">
              <a:extLst>
                <a:ext uri="{FF2B5EF4-FFF2-40B4-BE49-F238E27FC236}">
                  <a16:creationId xmlns:a16="http://schemas.microsoft.com/office/drawing/2014/main" id="{468CC66D-2719-1147-A58E-F0C929D2886C}"/>
                </a:ext>
              </a:extLst>
            </p:cNvPr>
            <p:cNvSpPr/>
            <p:nvPr/>
          </p:nvSpPr>
          <p:spPr bwMode="auto">
            <a:xfrm>
              <a:off x="2159710" y="1673339"/>
              <a:ext cx="548337" cy="160944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3" name="Freeform 362">
              <a:extLst>
                <a:ext uri="{FF2B5EF4-FFF2-40B4-BE49-F238E27FC236}">
                  <a16:creationId xmlns:a16="http://schemas.microsoft.com/office/drawing/2014/main" id="{798B5AD2-0A9F-CD4A-A169-0718D9D7C7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2657" y="1633104"/>
              <a:ext cx="662442" cy="111240"/>
            </a:xfrm>
            <a:custGeom>
              <a:avLst/>
              <a:gdLst>
                <a:gd name="T0" fmla="*/ 0 w 3723451"/>
                <a:gd name="T1" fmla="*/ 27215 h 932950"/>
                <a:gd name="T2" fmla="*/ 116561 w 3723451"/>
                <a:gd name="T3" fmla="*/ 321 h 932950"/>
                <a:gd name="T4" fmla="*/ 330163 w 3723451"/>
                <a:gd name="T5" fmla="*/ 62069 h 932950"/>
                <a:gd name="T6" fmla="*/ 533941 w 3723451"/>
                <a:gd name="T7" fmla="*/ 0 h 932950"/>
                <a:gd name="T8" fmla="*/ 662442 w 3723451"/>
                <a:gd name="T9" fmla="*/ 24699 h 932950"/>
                <a:gd name="T10" fmla="*/ 566838 w 3723451"/>
                <a:gd name="T11" fmla="*/ 55071 h 932950"/>
                <a:gd name="T12" fmla="*/ 536057 w 3723451"/>
                <a:gd name="T13" fmla="*/ 46883 h 932950"/>
                <a:gd name="T14" fmla="*/ 333916 w 3723451"/>
                <a:gd name="T15" fmla="*/ 111240 h 932950"/>
                <a:gd name="T16" fmla="*/ 126604 w 3723451"/>
                <a:gd name="T17" fmla="*/ 49250 h 932950"/>
                <a:gd name="T18" fmla="*/ 93085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64" name="Freeform 363">
              <a:extLst>
                <a:ext uri="{FF2B5EF4-FFF2-40B4-BE49-F238E27FC236}">
                  <a16:creationId xmlns:a16="http://schemas.microsoft.com/office/drawing/2014/main" id="{084DED8B-512E-0B41-B970-2E594DD918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6889" y="1727776"/>
              <a:ext cx="244059" cy="97039"/>
            </a:xfrm>
            <a:custGeom>
              <a:avLst/>
              <a:gdLst>
                <a:gd name="T0" fmla="*/ 0 w 1366596"/>
                <a:gd name="T1" fmla="*/ 0 h 809868"/>
                <a:gd name="T2" fmla="*/ 244059 w 1366596"/>
                <a:gd name="T3" fmla="*/ 74985 h 809868"/>
                <a:gd name="T4" fmla="*/ 154488 w 1366596"/>
                <a:gd name="T5" fmla="*/ 97039 h 809868"/>
                <a:gd name="T6" fmla="*/ 822 w 1366596"/>
                <a:gd name="T7" fmla="*/ 51276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65" name="Freeform 364">
              <a:extLst>
                <a:ext uri="{FF2B5EF4-FFF2-40B4-BE49-F238E27FC236}">
                  <a16:creationId xmlns:a16="http://schemas.microsoft.com/office/drawing/2014/main" id="{6E7712E3-B41E-984C-8AC3-690DBE5595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9979" y="1730143"/>
              <a:ext cx="240888" cy="97040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40 h 791462"/>
                <a:gd name="T6" fmla="*/ 0 w 1348191"/>
                <a:gd name="T7" fmla="*/ 75037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cxnSp>
          <p:nvCxnSpPr>
            <p:cNvPr id="366" name="Straight Connector 365">
              <a:extLst>
                <a:ext uri="{FF2B5EF4-FFF2-40B4-BE49-F238E27FC236}">
                  <a16:creationId xmlns:a16="http://schemas.microsoft.com/office/drawing/2014/main" id="{91A649D5-1EBD-E24F-8B4A-020A7B05A22D}"/>
                </a:ext>
              </a:extLst>
            </p:cNvPr>
            <p:cNvCxnSpPr>
              <a:cxnSpLocks noChangeShapeType="1"/>
              <a:endCxn id="361" idx="2"/>
            </p:cNvCxnSpPr>
            <p:nvPr/>
          </p:nvCxnSpPr>
          <p:spPr bwMode="auto">
            <a:xfrm flipH="1" flipV="1">
              <a:off x="1871277" y="1737244"/>
              <a:ext cx="3171" cy="123075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7" name="Straight Connector 366">
              <a:extLst>
                <a:ext uri="{FF2B5EF4-FFF2-40B4-BE49-F238E27FC236}">
                  <a16:creationId xmlns:a16="http://schemas.microsoft.com/office/drawing/2014/main" id="{29C36AEB-A10D-E141-A17F-4A4E57E318E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996479" y="1734876"/>
              <a:ext cx="3169" cy="123075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7134" name="TextBox 6">
            <a:extLst>
              <a:ext uri="{FF2B5EF4-FFF2-40B4-BE49-F238E27FC236}">
                <a16:creationId xmlns:a16="http://schemas.microsoft.com/office/drawing/2014/main" id="{FA6F3E9E-FD16-B541-A26E-7BFEB01DE9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5444" y="5809108"/>
            <a:ext cx="291210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600" dirty="0"/>
              <a:t>values in arriving </a:t>
            </a:r>
          </a:p>
          <a:p>
            <a:r>
              <a:rPr lang="en-US" altLang="en-US" sz="1600" dirty="0"/>
              <a:t>packet header, </a:t>
            </a:r>
            <a:r>
              <a:rPr lang="en-US" altLang="en-US" sz="1600" dirty="0" err="1"/>
              <a:t>i.e</a:t>
            </a:r>
            <a:r>
              <a:rPr lang="en-US" altLang="en-US" sz="1600" dirty="0"/>
              <a:t>, destination IP address</a:t>
            </a:r>
            <a:endParaRPr lang="en-US" altLang="en-US" sz="2000" dirty="0"/>
          </a:p>
        </p:txBody>
      </p:sp>
      <p:sp>
        <p:nvSpPr>
          <p:cNvPr id="47135" name="TextBox 282">
            <a:extLst>
              <a:ext uri="{FF2B5EF4-FFF2-40B4-BE49-F238E27FC236}">
                <a16:creationId xmlns:a16="http://schemas.microsoft.com/office/drawing/2014/main" id="{A8701469-AECB-E045-BF87-6B7DAE2267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3617" y="5650151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3</a:t>
            </a:r>
          </a:p>
        </p:txBody>
      </p:sp>
      <p:sp>
        <p:nvSpPr>
          <p:cNvPr id="247" name="Text Box 8">
            <a:extLst>
              <a:ext uri="{FF2B5EF4-FFF2-40B4-BE49-F238E27FC236}">
                <a16:creationId xmlns:a16="http://schemas.microsoft.com/office/drawing/2014/main" id="{BF7E83CC-4903-9D4C-BFBF-B243D0E053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362" y="4099599"/>
            <a:ext cx="3213099" cy="1631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0" tIns="45716" rIns="91430" bIns="45716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dirty="0">
                <a:latin typeface="Helvetica" pitchFamily="2" charset="0"/>
              </a:rPr>
              <a:t>Data plane</a:t>
            </a:r>
            <a:endParaRPr lang="en-US" altLang="en-US" sz="2400" dirty="0">
              <a:latin typeface="Helvetica" pitchFamily="2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Helvetica" pitchFamily="2" charset="0"/>
              </a:rPr>
              <a:t>per-packet processing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Helvetica" pitchFamily="2" charset="0"/>
              </a:rPr>
              <a:t>(~ tens of nanoseconds)</a:t>
            </a:r>
          </a:p>
        </p:txBody>
      </p:sp>
      <p:sp>
        <p:nvSpPr>
          <p:cNvPr id="248" name="Line 2">
            <a:extLst>
              <a:ext uri="{FF2B5EF4-FFF2-40B4-BE49-F238E27FC236}">
                <a16:creationId xmlns:a16="http://schemas.microsoft.com/office/drawing/2014/main" id="{B6DEB6B7-2481-8548-8BED-96E25E32879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21339" y="3881002"/>
            <a:ext cx="1665685" cy="365781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250" name="Text Box 8">
            <a:extLst>
              <a:ext uri="{FF2B5EF4-FFF2-40B4-BE49-F238E27FC236}">
                <a16:creationId xmlns:a16="http://schemas.microsoft.com/office/drawing/2014/main" id="{E4898DAE-741C-FD41-9535-97A3839053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855" y="1593651"/>
            <a:ext cx="3213099" cy="2369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0" tIns="45716" rIns="91430" bIns="45716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dirty="0">
                <a:latin typeface="Helvetica" pitchFamily="2" charset="0"/>
              </a:rPr>
              <a:t>Control plane</a:t>
            </a:r>
            <a:endParaRPr lang="en-US" altLang="en-US" sz="2400" dirty="0">
              <a:latin typeface="Helvetica" pitchFamily="2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Helvetica" pitchFamily="2" charset="0"/>
              </a:rPr>
              <a:t>Traditional </a:t>
            </a:r>
            <a:r>
              <a:rPr lang="en-US" altLang="en-US" sz="2400" dirty="0">
                <a:solidFill>
                  <a:srgbClr val="C00000"/>
                </a:solidFill>
                <a:latin typeface="Helvetica" pitchFamily="2" charset="0"/>
              </a:rPr>
              <a:t>routing protocols</a:t>
            </a:r>
            <a:r>
              <a:rPr lang="en-US" altLang="en-US" sz="2400" dirty="0">
                <a:latin typeface="Helvetica" pitchFamily="2" charset="0"/>
              </a:rPr>
              <a:t>: per route-change processing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Helvetica" pitchFamily="2" charset="0"/>
              </a:rPr>
              <a:t>(~ a few tens of seconds)</a:t>
            </a:r>
          </a:p>
        </p:txBody>
      </p:sp>
      <p:sp>
        <p:nvSpPr>
          <p:cNvPr id="251" name="Line 2">
            <a:extLst>
              <a:ext uri="{FF2B5EF4-FFF2-40B4-BE49-F238E27FC236}">
                <a16:creationId xmlns:a16="http://schemas.microsoft.com/office/drawing/2014/main" id="{99FCF550-828A-914E-AB40-D03638F350E0}"/>
              </a:ext>
            </a:extLst>
          </p:cNvPr>
          <p:cNvSpPr>
            <a:spLocks noChangeShapeType="1"/>
          </p:cNvSpPr>
          <p:nvPr/>
        </p:nvSpPr>
        <p:spPr bwMode="auto">
          <a:xfrm>
            <a:off x="3090155" y="2605325"/>
            <a:ext cx="980608" cy="92065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252" name="Title 10">
            <a:extLst>
              <a:ext uri="{FF2B5EF4-FFF2-40B4-BE49-F238E27FC236}">
                <a16:creationId xmlns:a16="http://schemas.microsoft.com/office/drawing/2014/main" id="{28CD5BB6-FDC0-C04C-8B57-58190771DDC0}"/>
              </a:ext>
            </a:extLst>
          </p:cNvPr>
          <p:cNvSpPr txBox="1">
            <a:spLocks/>
          </p:cNvSpPr>
          <p:nvPr/>
        </p:nvSpPr>
        <p:spPr>
          <a:xfrm>
            <a:off x="635919" y="663266"/>
            <a:ext cx="10853488" cy="101344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r>
              <a:rPr lang="en-US" altLang="en-US" dirty="0"/>
              <a:t>Distributed routing</a:t>
            </a:r>
          </a:p>
        </p:txBody>
      </p:sp>
    </p:spTree>
    <p:extLst>
      <p:ext uri="{BB962C8B-B14F-4D97-AF65-F5344CB8AC3E}">
        <p14:creationId xmlns:p14="http://schemas.microsoft.com/office/powerpoint/2010/main" val="1497974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50" grpId="0" animBg="1"/>
      <p:bldP spid="47132" grpId="0" animBg="1"/>
      <p:bldP spid="47134" grpId="0"/>
      <p:bldP spid="247" grpId="0"/>
      <p:bldP spid="248" grpId="0" animBg="1"/>
      <p:bldP spid="250" grpId="0"/>
      <p:bldP spid="25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F392A-08AD-FC4F-B3CF-CE12DEDCC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Internet is a large federated network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76189BC-4653-B34E-9FC7-416F7EED3F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433" y="2322243"/>
            <a:ext cx="1548282" cy="1371787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21C415F-2919-1845-B448-67D110BEF995}"/>
              </a:ext>
            </a:extLst>
          </p:cNvPr>
          <p:cNvCxnSpPr>
            <a:cxnSpLocks/>
          </p:cNvCxnSpPr>
          <p:nvPr/>
        </p:nvCxnSpPr>
        <p:spPr>
          <a:xfrm flipV="1">
            <a:off x="9853082" y="3196154"/>
            <a:ext cx="756730" cy="768817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loud 12">
            <a:extLst>
              <a:ext uri="{FF2B5EF4-FFF2-40B4-BE49-F238E27FC236}">
                <a16:creationId xmlns:a16="http://schemas.microsoft.com/office/drawing/2014/main" id="{DD07D501-654B-FA4F-BA89-FC79187CC2CE}"/>
              </a:ext>
            </a:extLst>
          </p:cNvPr>
          <p:cNvSpPr/>
          <p:nvPr/>
        </p:nvSpPr>
        <p:spPr>
          <a:xfrm>
            <a:off x="2962960" y="3694030"/>
            <a:ext cx="2169197" cy="1935669"/>
          </a:xfrm>
          <a:prstGeom prst="cloud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6309EF2-5CF1-6643-90CD-EC03956D6FEF}"/>
              </a:ext>
            </a:extLst>
          </p:cNvPr>
          <p:cNvCxnSpPr>
            <a:cxnSpLocks/>
          </p:cNvCxnSpPr>
          <p:nvPr/>
        </p:nvCxnSpPr>
        <p:spPr>
          <a:xfrm flipH="1" flipV="1">
            <a:off x="3338312" y="3375628"/>
            <a:ext cx="306897" cy="436943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ECD9497-871D-FE46-A685-3427BE63A5AD}"/>
              </a:ext>
            </a:extLst>
          </p:cNvPr>
          <p:cNvCxnSpPr>
            <a:cxnSpLocks/>
          </p:cNvCxnSpPr>
          <p:nvPr/>
        </p:nvCxnSpPr>
        <p:spPr>
          <a:xfrm flipH="1">
            <a:off x="5022819" y="3617082"/>
            <a:ext cx="502161" cy="404577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C854922-DEF1-BE42-A7B5-FDF71E21A7A1}"/>
              </a:ext>
            </a:extLst>
          </p:cNvPr>
          <p:cNvCxnSpPr>
            <a:cxnSpLocks/>
          </p:cNvCxnSpPr>
          <p:nvPr/>
        </p:nvCxnSpPr>
        <p:spPr>
          <a:xfrm flipH="1" flipV="1">
            <a:off x="4881076" y="5118119"/>
            <a:ext cx="739795" cy="367103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6AF0C578-C2A0-1B4D-AA2D-5AAB32966C58}"/>
              </a:ext>
            </a:extLst>
          </p:cNvPr>
          <p:cNvSpPr txBox="1"/>
          <p:nvPr/>
        </p:nvSpPr>
        <p:spPr>
          <a:xfrm>
            <a:off x="5697172" y="3072729"/>
            <a:ext cx="18400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 pitchFamily="2" charset="0"/>
              </a:rPr>
              <a:t>AT&amp;T</a:t>
            </a:r>
          </a:p>
        </p:txBody>
      </p:sp>
      <p:sp>
        <p:nvSpPr>
          <p:cNvPr id="23" name="Cloud 22">
            <a:extLst>
              <a:ext uri="{FF2B5EF4-FFF2-40B4-BE49-F238E27FC236}">
                <a16:creationId xmlns:a16="http://schemas.microsoft.com/office/drawing/2014/main" id="{3D810E67-51ED-AB4D-876F-3DC12AF29962}"/>
              </a:ext>
            </a:extLst>
          </p:cNvPr>
          <p:cNvSpPr/>
          <p:nvPr/>
        </p:nvSpPr>
        <p:spPr>
          <a:xfrm>
            <a:off x="5524980" y="4774578"/>
            <a:ext cx="2169197" cy="1935669"/>
          </a:xfrm>
          <a:prstGeom prst="cloud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loud 24">
            <a:extLst>
              <a:ext uri="{FF2B5EF4-FFF2-40B4-BE49-F238E27FC236}">
                <a16:creationId xmlns:a16="http://schemas.microsoft.com/office/drawing/2014/main" id="{EBBA9FB3-9D97-8F43-B32D-A4CDB2B539F5}"/>
              </a:ext>
            </a:extLst>
          </p:cNvPr>
          <p:cNvSpPr/>
          <p:nvPr/>
        </p:nvSpPr>
        <p:spPr>
          <a:xfrm>
            <a:off x="5532589" y="2358435"/>
            <a:ext cx="2169197" cy="1935669"/>
          </a:xfrm>
          <a:prstGeom prst="cloud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84E592B-9F28-D548-9501-FC72FAAF7358}"/>
              </a:ext>
            </a:extLst>
          </p:cNvPr>
          <p:cNvSpPr txBox="1"/>
          <p:nvPr/>
        </p:nvSpPr>
        <p:spPr>
          <a:xfrm>
            <a:off x="8391417" y="4492502"/>
            <a:ext cx="18400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 pitchFamily="2" charset="0"/>
              </a:rPr>
              <a:t>Comcast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7942D84-8AE6-4C40-9256-B1FDEBA16BF4}"/>
              </a:ext>
            </a:extLst>
          </p:cNvPr>
          <p:cNvCxnSpPr>
            <a:cxnSpLocks/>
          </p:cNvCxnSpPr>
          <p:nvPr/>
        </p:nvCxnSpPr>
        <p:spPr>
          <a:xfrm flipH="1">
            <a:off x="7668230" y="5118119"/>
            <a:ext cx="640794" cy="404577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3D7E703-6EE3-7D43-986F-F7CA562DC79D}"/>
              </a:ext>
            </a:extLst>
          </p:cNvPr>
          <p:cNvCxnSpPr>
            <a:cxnSpLocks/>
          </p:cNvCxnSpPr>
          <p:nvPr/>
        </p:nvCxnSpPr>
        <p:spPr>
          <a:xfrm flipH="1" flipV="1">
            <a:off x="7683885" y="3510257"/>
            <a:ext cx="897185" cy="727674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loud 33">
            <a:extLst>
              <a:ext uri="{FF2B5EF4-FFF2-40B4-BE49-F238E27FC236}">
                <a16:creationId xmlns:a16="http://schemas.microsoft.com/office/drawing/2014/main" id="{6ADA2CEC-E595-F843-828F-528E22729A0C}"/>
              </a:ext>
            </a:extLst>
          </p:cNvPr>
          <p:cNvSpPr/>
          <p:nvPr/>
        </p:nvSpPr>
        <p:spPr>
          <a:xfrm>
            <a:off x="8296841" y="3964971"/>
            <a:ext cx="2169197" cy="1935669"/>
          </a:xfrm>
          <a:prstGeom prst="cloud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4223607-9614-B94D-ACFF-9CA4FB23E102}"/>
              </a:ext>
            </a:extLst>
          </p:cNvPr>
          <p:cNvCxnSpPr>
            <a:cxnSpLocks/>
          </p:cNvCxnSpPr>
          <p:nvPr/>
        </p:nvCxnSpPr>
        <p:spPr>
          <a:xfrm flipH="1" flipV="1">
            <a:off x="2333311" y="3090870"/>
            <a:ext cx="1311898" cy="281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44" descr="A close up of a device&#10;&#10;Description automatically generated">
            <a:extLst>
              <a:ext uri="{FF2B5EF4-FFF2-40B4-BE49-F238E27FC236}">
                <a16:creationId xmlns:a16="http://schemas.microsoft.com/office/drawing/2014/main" id="{5273333D-FBB7-8945-9EDB-1276135E96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0902" y="2463442"/>
            <a:ext cx="904308" cy="904308"/>
          </a:xfrm>
          <a:prstGeom prst="rect">
            <a:avLst/>
          </a:prstGeom>
        </p:spPr>
      </p:pic>
      <p:sp>
        <p:nvSpPr>
          <p:cNvPr id="33" name="Cloud 32">
            <a:extLst>
              <a:ext uri="{FF2B5EF4-FFF2-40B4-BE49-F238E27FC236}">
                <a16:creationId xmlns:a16="http://schemas.microsoft.com/office/drawing/2014/main" id="{53504743-AE82-C44E-B42F-E0358123DF9F}"/>
              </a:ext>
            </a:extLst>
          </p:cNvPr>
          <p:cNvSpPr/>
          <p:nvPr/>
        </p:nvSpPr>
        <p:spPr>
          <a:xfrm>
            <a:off x="9451098" y="1422847"/>
            <a:ext cx="2427878" cy="1773306"/>
          </a:xfrm>
          <a:prstGeom prst="cloud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Picture 38" descr="Shape&#10;&#10;Description automatically generated">
            <a:extLst>
              <a:ext uri="{FF2B5EF4-FFF2-40B4-BE49-F238E27FC236}">
                <a16:creationId xmlns:a16="http://schemas.microsoft.com/office/drawing/2014/main" id="{6464E2EC-0C07-CA41-8E7B-AA13ED4E56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67171" y="1880657"/>
            <a:ext cx="840890" cy="955556"/>
          </a:xfrm>
          <a:prstGeom prst="rect">
            <a:avLst/>
          </a:prstGeom>
        </p:spPr>
      </p:pic>
      <p:grpSp>
        <p:nvGrpSpPr>
          <p:cNvPr id="42" name="Group 135">
            <a:extLst>
              <a:ext uri="{FF2B5EF4-FFF2-40B4-BE49-F238E27FC236}">
                <a16:creationId xmlns:a16="http://schemas.microsoft.com/office/drawing/2014/main" id="{A401662E-BDA8-1340-A5AB-6C4E6BDB9087}"/>
              </a:ext>
            </a:extLst>
          </p:cNvPr>
          <p:cNvGrpSpPr>
            <a:grpSpLocks/>
          </p:cNvGrpSpPr>
          <p:nvPr/>
        </p:nvGrpSpPr>
        <p:grpSpPr bwMode="auto">
          <a:xfrm>
            <a:off x="10958213" y="1584964"/>
            <a:ext cx="1064210" cy="903201"/>
            <a:chOff x="-44" y="1473"/>
            <a:chExt cx="981" cy="1105"/>
          </a:xfrm>
        </p:grpSpPr>
        <p:pic>
          <p:nvPicPr>
            <p:cNvPr id="47" name="Picture 136" descr="desktop_computer_stylized_medium">
              <a:extLst>
                <a:ext uri="{FF2B5EF4-FFF2-40B4-BE49-F238E27FC236}">
                  <a16:creationId xmlns:a16="http://schemas.microsoft.com/office/drawing/2014/main" id="{259B94DE-3A05-8A4D-85F5-663AF359C1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" name="Freeform 137">
              <a:extLst>
                <a:ext uri="{FF2B5EF4-FFF2-40B4-BE49-F238E27FC236}">
                  <a16:creationId xmlns:a16="http://schemas.microsoft.com/office/drawing/2014/main" id="{9391504F-865E-F049-AF5A-142B3EBCCCF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pic>
        <p:nvPicPr>
          <p:cNvPr id="49" name="Picture 48">
            <a:extLst>
              <a:ext uri="{FF2B5EF4-FFF2-40B4-BE49-F238E27FC236}">
                <a16:creationId xmlns:a16="http://schemas.microsoft.com/office/drawing/2014/main" id="{ABBD00FD-9F1B-524B-8400-6675FA8869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85869" y="4268616"/>
            <a:ext cx="1723377" cy="517014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59E4A8D2-0086-AD49-9C5D-ABF767080728}"/>
              </a:ext>
            </a:extLst>
          </p:cNvPr>
          <p:cNvSpPr txBox="1"/>
          <p:nvPr/>
        </p:nvSpPr>
        <p:spPr>
          <a:xfrm>
            <a:off x="5724535" y="5377420"/>
            <a:ext cx="18400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 pitchFamily="2" charset="0"/>
              </a:rPr>
              <a:t>Verizon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8A01247F-6C77-434A-A41F-542AB0306F5C}"/>
              </a:ext>
            </a:extLst>
          </p:cNvPr>
          <p:cNvCxnSpPr>
            <a:cxnSpLocks/>
          </p:cNvCxnSpPr>
          <p:nvPr/>
        </p:nvCxnSpPr>
        <p:spPr>
          <a:xfrm flipH="1" flipV="1">
            <a:off x="6640018" y="4305444"/>
            <a:ext cx="4532" cy="591502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reeform 5">
            <a:extLst>
              <a:ext uri="{FF2B5EF4-FFF2-40B4-BE49-F238E27FC236}">
                <a16:creationId xmlns:a16="http://schemas.microsoft.com/office/drawing/2014/main" id="{F3C0E98A-7F80-9942-9DAA-6421B58A6D41}"/>
              </a:ext>
            </a:extLst>
          </p:cNvPr>
          <p:cNvSpPr/>
          <p:nvPr/>
        </p:nvSpPr>
        <p:spPr>
          <a:xfrm>
            <a:off x="5100651" y="2129624"/>
            <a:ext cx="5106030" cy="4371947"/>
          </a:xfrm>
          <a:custGeom>
            <a:avLst/>
            <a:gdLst>
              <a:gd name="connsiteX0" fmla="*/ 2690 w 5106030"/>
              <a:gd name="connsiteY0" fmla="*/ 2133457 h 4371947"/>
              <a:gd name="connsiteX1" fmla="*/ 188041 w 5106030"/>
              <a:gd name="connsiteY1" fmla="*/ 1181987 h 4371947"/>
              <a:gd name="connsiteX2" fmla="*/ 1201295 w 5106030"/>
              <a:gd name="connsiteY2" fmla="*/ 774214 h 4371947"/>
              <a:gd name="connsiteX3" fmla="*/ 1102441 w 5106030"/>
              <a:gd name="connsiteY3" fmla="*/ 2343522 h 4371947"/>
              <a:gd name="connsiteX4" fmla="*/ 1176581 w 5106030"/>
              <a:gd name="connsiteY4" fmla="*/ 3603911 h 4371947"/>
              <a:gd name="connsiteX5" fmla="*/ 2115695 w 5106030"/>
              <a:gd name="connsiteY5" fmla="*/ 1330268 h 4371947"/>
              <a:gd name="connsiteX6" fmla="*/ 2696463 w 5106030"/>
              <a:gd name="connsiteY6" fmla="*/ 32808 h 4371947"/>
              <a:gd name="connsiteX7" fmla="*/ 3128949 w 5106030"/>
              <a:gd name="connsiteY7" fmla="*/ 2640084 h 4371947"/>
              <a:gd name="connsiteX8" fmla="*/ 3783857 w 5106030"/>
              <a:gd name="connsiteY8" fmla="*/ 4357673 h 4371947"/>
              <a:gd name="connsiteX9" fmla="*/ 4933035 w 5106030"/>
              <a:gd name="connsiteY9" fmla="*/ 3393846 h 4371947"/>
              <a:gd name="connsiteX10" fmla="*/ 4760041 w 5106030"/>
              <a:gd name="connsiteY10" fmla="*/ 2232311 h 4371947"/>
              <a:gd name="connsiteX11" fmla="*/ 4475835 w 5106030"/>
              <a:gd name="connsiteY11" fmla="*/ 1107846 h 4371947"/>
              <a:gd name="connsiteX12" fmla="*/ 5106030 w 5106030"/>
              <a:gd name="connsiteY12" fmla="*/ 490008 h 4371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06030" h="4371947">
                <a:moveTo>
                  <a:pt x="2690" y="2133457"/>
                </a:moveTo>
                <a:cubicBezTo>
                  <a:pt x="-4518" y="1770992"/>
                  <a:pt x="-11726" y="1408527"/>
                  <a:pt x="188041" y="1181987"/>
                </a:cubicBezTo>
                <a:cubicBezTo>
                  <a:pt x="387808" y="955447"/>
                  <a:pt x="1048895" y="580625"/>
                  <a:pt x="1201295" y="774214"/>
                </a:cubicBezTo>
                <a:cubicBezTo>
                  <a:pt x="1353695" y="967803"/>
                  <a:pt x="1106560" y="1871906"/>
                  <a:pt x="1102441" y="2343522"/>
                </a:cubicBezTo>
                <a:cubicBezTo>
                  <a:pt x="1098322" y="2815138"/>
                  <a:pt x="1007705" y="3772787"/>
                  <a:pt x="1176581" y="3603911"/>
                </a:cubicBezTo>
                <a:cubicBezTo>
                  <a:pt x="1345457" y="3435035"/>
                  <a:pt x="1862381" y="1925452"/>
                  <a:pt x="2115695" y="1330268"/>
                </a:cubicBezTo>
                <a:cubicBezTo>
                  <a:pt x="2369009" y="735084"/>
                  <a:pt x="2527587" y="-185495"/>
                  <a:pt x="2696463" y="32808"/>
                </a:cubicBezTo>
                <a:cubicBezTo>
                  <a:pt x="2865339" y="251111"/>
                  <a:pt x="2947717" y="1919273"/>
                  <a:pt x="3128949" y="2640084"/>
                </a:cubicBezTo>
                <a:cubicBezTo>
                  <a:pt x="3310181" y="3360895"/>
                  <a:pt x="3483176" y="4232046"/>
                  <a:pt x="3783857" y="4357673"/>
                </a:cubicBezTo>
                <a:cubicBezTo>
                  <a:pt x="4084538" y="4483300"/>
                  <a:pt x="4770338" y="3748073"/>
                  <a:pt x="4933035" y="3393846"/>
                </a:cubicBezTo>
                <a:cubicBezTo>
                  <a:pt x="5095732" y="3039619"/>
                  <a:pt x="4836241" y="2613311"/>
                  <a:pt x="4760041" y="2232311"/>
                </a:cubicBezTo>
                <a:cubicBezTo>
                  <a:pt x="4683841" y="1851311"/>
                  <a:pt x="4418170" y="1398230"/>
                  <a:pt x="4475835" y="1107846"/>
                </a:cubicBezTo>
                <a:cubicBezTo>
                  <a:pt x="4533500" y="817462"/>
                  <a:pt x="4819765" y="653735"/>
                  <a:pt x="5106030" y="490008"/>
                </a:cubicBezTo>
              </a:path>
            </a:pathLst>
          </a:custGeom>
          <a:noFill/>
          <a:ln w="50800">
            <a:solidFill>
              <a:schemeClr val="bg1">
                <a:lumMod val="75000"/>
              </a:schemeClr>
            </a:solidFill>
            <a:prstDash val="sysDot"/>
            <a:tailEnd type="non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50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 animBg="1"/>
      <p:bldP spid="25" grpId="0" animBg="1"/>
      <p:bldP spid="26" grpId="0"/>
      <p:bldP spid="34" grpId="0" animBg="1"/>
      <p:bldP spid="50" grpId="0"/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F392A-08AD-FC4F-B3CF-CE12DEDCC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Internet is a large </a:t>
            </a:r>
            <a:r>
              <a:rPr lang="en-US" dirty="0">
                <a:solidFill>
                  <a:srgbClr val="C00000"/>
                </a:solidFill>
              </a:rPr>
              <a:t>federated</a:t>
            </a:r>
            <a:r>
              <a:rPr lang="en-US" dirty="0"/>
              <a:t> network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76189BC-4653-B34E-9FC7-416F7EED3F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433" y="2322243"/>
            <a:ext cx="1548282" cy="1371787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21C415F-2919-1845-B448-67D110BEF995}"/>
              </a:ext>
            </a:extLst>
          </p:cNvPr>
          <p:cNvCxnSpPr>
            <a:cxnSpLocks/>
          </p:cNvCxnSpPr>
          <p:nvPr/>
        </p:nvCxnSpPr>
        <p:spPr>
          <a:xfrm flipV="1">
            <a:off x="9853082" y="3196154"/>
            <a:ext cx="756730" cy="768817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loud 12">
            <a:extLst>
              <a:ext uri="{FF2B5EF4-FFF2-40B4-BE49-F238E27FC236}">
                <a16:creationId xmlns:a16="http://schemas.microsoft.com/office/drawing/2014/main" id="{DD07D501-654B-FA4F-BA89-FC79187CC2CE}"/>
              </a:ext>
            </a:extLst>
          </p:cNvPr>
          <p:cNvSpPr/>
          <p:nvPr/>
        </p:nvSpPr>
        <p:spPr>
          <a:xfrm>
            <a:off x="2962960" y="3694030"/>
            <a:ext cx="2169197" cy="1935669"/>
          </a:xfrm>
          <a:prstGeom prst="cloud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6309EF2-5CF1-6643-90CD-EC03956D6FEF}"/>
              </a:ext>
            </a:extLst>
          </p:cNvPr>
          <p:cNvCxnSpPr>
            <a:cxnSpLocks/>
          </p:cNvCxnSpPr>
          <p:nvPr/>
        </p:nvCxnSpPr>
        <p:spPr>
          <a:xfrm flipH="1" flipV="1">
            <a:off x="3338312" y="3375628"/>
            <a:ext cx="306897" cy="436943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ECD9497-871D-FE46-A685-3427BE63A5AD}"/>
              </a:ext>
            </a:extLst>
          </p:cNvPr>
          <p:cNvCxnSpPr>
            <a:cxnSpLocks/>
          </p:cNvCxnSpPr>
          <p:nvPr/>
        </p:nvCxnSpPr>
        <p:spPr>
          <a:xfrm flipH="1">
            <a:off x="5022819" y="3617082"/>
            <a:ext cx="502161" cy="404577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C854922-DEF1-BE42-A7B5-FDF71E21A7A1}"/>
              </a:ext>
            </a:extLst>
          </p:cNvPr>
          <p:cNvCxnSpPr>
            <a:cxnSpLocks/>
          </p:cNvCxnSpPr>
          <p:nvPr/>
        </p:nvCxnSpPr>
        <p:spPr>
          <a:xfrm flipH="1" flipV="1">
            <a:off x="4881076" y="5118119"/>
            <a:ext cx="739795" cy="367103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6AF0C578-C2A0-1B4D-AA2D-5AAB32966C58}"/>
              </a:ext>
            </a:extLst>
          </p:cNvPr>
          <p:cNvSpPr txBox="1"/>
          <p:nvPr/>
        </p:nvSpPr>
        <p:spPr>
          <a:xfrm>
            <a:off x="5697172" y="3072729"/>
            <a:ext cx="18400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 pitchFamily="2" charset="0"/>
              </a:rPr>
              <a:t>AT&amp;T</a:t>
            </a:r>
          </a:p>
        </p:txBody>
      </p:sp>
      <p:sp>
        <p:nvSpPr>
          <p:cNvPr id="23" name="Cloud 22">
            <a:extLst>
              <a:ext uri="{FF2B5EF4-FFF2-40B4-BE49-F238E27FC236}">
                <a16:creationId xmlns:a16="http://schemas.microsoft.com/office/drawing/2014/main" id="{3D810E67-51ED-AB4D-876F-3DC12AF29962}"/>
              </a:ext>
            </a:extLst>
          </p:cNvPr>
          <p:cNvSpPr/>
          <p:nvPr/>
        </p:nvSpPr>
        <p:spPr>
          <a:xfrm>
            <a:off x="5524980" y="4774578"/>
            <a:ext cx="2169197" cy="1935669"/>
          </a:xfrm>
          <a:prstGeom prst="cloud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loud 24">
            <a:extLst>
              <a:ext uri="{FF2B5EF4-FFF2-40B4-BE49-F238E27FC236}">
                <a16:creationId xmlns:a16="http://schemas.microsoft.com/office/drawing/2014/main" id="{EBBA9FB3-9D97-8F43-B32D-A4CDB2B539F5}"/>
              </a:ext>
            </a:extLst>
          </p:cNvPr>
          <p:cNvSpPr/>
          <p:nvPr/>
        </p:nvSpPr>
        <p:spPr>
          <a:xfrm>
            <a:off x="5532589" y="2358435"/>
            <a:ext cx="2169197" cy="1935669"/>
          </a:xfrm>
          <a:prstGeom prst="cloud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84E592B-9F28-D548-9501-FC72FAAF7358}"/>
              </a:ext>
            </a:extLst>
          </p:cNvPr>
          <p:cNvSpPr txBox="1"/>
          <p:nvPr/>
        </p:nvSpPr>
        <p:spPr>
          <a:xfrm>
            <a:off x="8391417" y="4492502"/>
            <a:ext cx="18400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 pitchFamily="2" charset="0"/>
              </a:rPr>
              <a:t>Comcast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7942D84-8AE6-4C40-9256-B1FDEBA16BF4}"/>
              </a:ext>
            </a:extLst>
          </p:cNvPr>
          <p:cNvCxnSpPr>
            <a:cxnSpLocks/>
          </p:cNvCxnSpPr>
          <p:nvPr/>
        </p:nvCxnSpPr>
        <p:spPr>
          <a:xfrm flipH="1">
            <a:off x="7668230" y="5118119"/>
            <a:ext cx="640794" cy="404577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3D7E703-6EE3-7D43-986F-F7CA562DC79D}"/>
              </a:ext>
            </a:extLst>
          </p:cNvPr>
          <p:cNvCxnSpPr>
            <a:cxnSpLocks/>
          </p:cNvCxnSpPr>
          <p:nvPr/>
        </p:nvCxnSpPr>
        <p:spPr>
          <a:xfrm flipH="1" flipV="1">
            <a:off x="7683885" y="3510257"/>
            <a:ext cx="897185" cy="727674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loud 33">
            <a:extLst>
              <a:ext uri="{FF2B5EF4-FFF2-40B4-BE49-F238E27FC236}">
                <a16:creationId xmlns:a16="http://schemas.microsoft.com/office/drawing/2014/main" id="{6ADA2CEC-E595-F843-828F-528E22729A0C}"/>
              </a:ext>
            </a:extLst>
          </p:cNvPr>
          <p:cNvSpPr/>
          <p:nvPr/>
        </p:nvSpPr>
        <p:spPr>
          <a:xfrm>
            <a:off x="8296841" y="3964971"/>
            <a:ext cx="2169197" cy="1935669"/>
          </a:xfrm>
          <a:prstGeom prst="cloud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4223607-9614-B94D-ACFF-9CA4FB23E102}"/>
              </a:ext>
            </a:extLst>
          </p:cNvPr>
          <p:cNvCxnSpPr>
            <a:cxnSpLocks/>
          </p:cNvCxnSpPr>
          <p:nvPr/>
        </p:nvCxnSpPr>
        <p:spPr>
          <a:xfrm flipH="1" flipV="1">
            <a:off x="2333311" y="3090870"/>
            <a:ext cx="1311898" cy="281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44" descr="A close up of a device&#10;&#10;Description automatically generated">
            <a:extLst>
              <a:ext uri="{FF2B5EF4-FFF2-40B4-BE49-F238E27FC236}">
                <a16:creationId xmlns:a16="http://schemas.microsoft.com/office/drawing/2014/main" id="{5273333D-FBB7-8945-9EDB-1276135E96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0902" y="2463442"/>
            <a:ext cx="904308" cy="904308"/>
          </a:xfrm>
          <a:prstGeom prst="rect">
            <a:avLst/>
          </a:prstGeom>
        </p:spPr>
      </p:pic>
      <p:sp>
        <p:nvSpPr>
          <p:cNvPr id="33" name="Cloud 32">
            <a:extLst>
              <a:ext uri="{FF2B5EF4-FFF2-40B4-BE49-F238E27FC236}">
                <a16:creationId xmlns:a16="http://schemas.microsoft.com/office/drawing/2014/main" id="{53504743-AE82-C44E-B42F-E0358123DF9F}"/>
              </a:ext>
            </a:extLst>
          </p:cNvPr>
          <p:cNvSpPr/>
          <p:nvPr/>
        </p:nvSpPr>
        <p:spPr>
          <a:xfrm>
            <a:off x="9451098" y="1422847"/>
            <a:ext cx="2427878" cy="1773306"/>
          </a:xfrm>
          <a:prstGeom prst="cloud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Picture 38" descr="Shape&#10;&#10;Description automatically generated">
            <a:extLst>
              <a:ext uri="{FF2B5EF4-FFF2-40B4-BE49-F238E27FC236}">
                <a16:creationId xmlns:a16="http://schemas.microsoft.com/office/drawing/2014/main" id="{6464E2EC-0C07-CA41-8E7B-AA13ED4E56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67171" y="1880657"/>
            <a:ext cx="840890" cy="955556"/>
          </a:xfrm>
          <a:prstGeom prst="rect">
            <a:avLst/>
          </a:prstGeom>
        </p:spPr>
      </p:pic>
      <p:grpSp>
        <p:nvGrpSpPr>
          <p:cNvPr id="42" name="Group 135">
            <a:extLst>
              <a:ext uri="{FF2B5EF4-FFF2-40B4-BE49-F238E27FC236}">
                <a16:creationId xmlns:a16="http://schemas.microsoft.com/office/drawing/2014/main" id="{A401662E-BDA8-1340-A5AB-6C4E6BDB9087}"/>
              </a:ext>
            </a:extLst>
          </p:cNvPr>
          <p:cNvGrpSpPr>
            <a:grpSpLocks/>
          </p:cNvGrpSpPr>
          <p:nvPr/>
        </p:nvGrpSpPr>
        <p:grpSpPr bwMode="auto">
          <a:xfrm>
            <a:off x="10958213" y="1584964"/>
            <a:ext cx="1064210" cy="903201"/>
            <a:chOff x="-44" y="1473"/>
            <a:chExt cx="981" cy="1105"/>
          </a:xfrm>
        </p:grpSpPr>
        <p:pic>
          <p:nvPicPr>
            <p:cNvPr id="47" name="Picture 136" descr="desktop_computer_stylized_medium">
              <a:extLst>
                <a:ext uri="{FF2B5EF4-FFF2-40B4-BE49-F238E27FC236}">
                  <a16:creationId xmlns:a16="http://schemas.microsoft.com/office/drawing/2014/main" id="{259B94DE-3A05-8A4D-85F5-663AF359C1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" name="Freeform 137">
              <a:extLst>
                <a:ext uri="{FF2B5EF4-FFF2-40B4-BE49-F238E27FC236}">
                  <a16:creationId xmlns:a16="http://schemas.microsoft.com/office/drawing/2014/main" id="{9391504F-865E-F049-AF5A-142B3EBCCCF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pic>
        <p:nvPicPr>
          <p:cNvPr id="49" name="Picture 48">
            <a:extLst>
              <a:ext uri="{FF2B5EF4-FFF2-40B4-BE49-F238E27FC236}">
                <a16:creationId xmlns:a16="http://schemas.microsoft.com/office/drawing/2014/main" id="{ABBD00FD-9F1B-524B-8400-6675FA8869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85869" y="4268616"/>
            <a:ext cx="1723377" cy="517014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59E4A8D2-0086-AD49-9C5D-ABF767080728}"/>
              </a:ext>
            </a:extLst>
          </p:cNvPr>
          <p:cNvSpPr txBox="1"/>
          <p:nvPr/>
        </p:nvSpPr>
        <p:spPr>
          <a:xfrm>
            <a:off x="5724535" y="5377420"/>
            <a:ext cx="18400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 pitchFamily="2" charset="0"/>
              </a:rPr>
              <a:t>Verizon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D2FB63-1085-6142-B98A-81D0D0A2C9C7}"/>
              </a:ext>
            </a:extLst>
          </p:cNvPr>
          <p:cNvSpPr txBox="1"/>
          <p:nvPr/>
        </p:nvSpPr>
        <p:spPr>
          <a:xfrm>
            <a:off x="948690" y="1373111"/>
            <a:ext cx="8944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Several autonomously run organizations (</a:t>
            </a:r>
            <a:r>
              <a:rPr lang="en-US" sz="2400" dirty="0" err="1">
                <a:solidFill>
                  <a:srgbClr val="C00000"/>
                </a:solidFill>
                <a:latin typeface="Helvetica" pitchFamily="2" charset="0"/>
              </a:rPr>
              <a:t>AS</a:t>
            </a:r>
            <a:r>
              <a:rPr lang="en-US" sz="2400" dirty="0" err="1">
                <a:latin typeface="Helvetica" pitchFamily="2" charset="0"/>
              </a:rPr>
              <a:t>’es</a:t>
            </a:r>
            <a:r>
              <a:rPr lang="en-US" sz="2400" dirty="0">
                <a:latin typeface="Helvetica" pitchFamily="2" charset="0"/>
              </a:rPr>
              <a:t>): No one “boss”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34E2D3E-EF56-5144-8969-E6FA5B911EF3}"/>
              </a:ext>
            </a:extLst>
          </p:cNvPr>
          <p:cNvSpPr txBox="1"/>
          <p:nvPr/>
        </p:nvSpPr>
        <p:spPr>
          <a:xfrm>
            <a:off x="2834405" y="1831865"/>
            <a:ext cx="62618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Organizations cooperate, but also </a:t>
            </a:r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compete</a:t>
            </a:r>
          </a:p>
        </p:txBody>
      </p:sp>
      <p:pic>
        <p:nvPicPr>
          <p:cNvPr id="28" name="Picture 19" descr="Router Clip Art">
            <a:extLst>
              <a:ext uri="{FF2B5EF4-FFF2-40B4-BE49-F238E27FC236}">
                <a16:creationId xmlns:a16="http://schemas.microsoft.com/office/drawing/2014/main" id="{D076B062-E414-9A4E-BE60-D44C49EB7A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544" y="4527123"/>
            <a:ext cx="843459" cy="62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19" descr="Router Clip Art">
            <a:extLst>
              <a:ext uri="{FF2B5EF4-FFF2-40B4-BE49-F238E27FC236}">
                <a16:creationId xmlns:a16="http://schemas.microsoft.com/office/drawing/2014/main" id="{41F5E368-397B-AF46-91E4-161362F6D6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9200" y="2697487"/>
            <a:ext cx="843459" cy="62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69D67E0-74F4-074B-BC42-3B65320D3421}"/>
              </a:ext>
            </a:extLst>
          </p:cNvPr>
          <p:cNvSpPr txBox="1"/>
          <p:nvPr/>
        </p:nvSpPr>
        <p:spPr>
          <a:xfrm>
            <a:off x="96773" y="4737721"/>
            <a:ext cx="29776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e.g., AT&amp;T has little  commercial interest in revealing its internal network structure to Verizon.</a:t>
            </a:r>
          </a:p>
        </p:txBody>
      </p:sp>
      <p:pic>
        <p:nvPicPr>
          <p:cNvPr id="32" name="Picture 19" descr="Router Clip Art">
            <a:extLst>
              <a:ext uri="{FF2B5EF4-FFF2-40B4-BE49-F238E27FC236}">
                <a16:creationId xmlns:a16="http://schemas.microsoft.com/office/drawing/2014/main" id="{F37B5AFD-91BF-4F49-9F28-36B5FF9E03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3797" y="2430430"/>
            <a:ext cx="682776" cy="50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9" descr="Router Clip Art">
            <a:extLst>
              <a:ext uri="{FF2B5EF4-FFF2-40B4-BE49-F238E27FC236}">
                <a16:creationId xmlns:a16="http://schemas.microsoft.com/office/drawing/2014/main" id="{17756B13-B210-BC45-B5B4-BB63E1D358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106" y="3040160"/>
            <a:ext cx="682776" cy="50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9" descr="Router Clip Art">
            <a:extLst>
              <a:ext uri="{FF2B5EF4-FFF2-40B4-BE49-F238E27FC236}">
                <a16:creationId xmlns:a16="http://schemas.microsoft.com/office/drawing/2014/main" id="{6211DBEB-DAB9-4941-9D17-C1DB2DCEAC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9808" y="3823735"/>
            <a:ext cx="682776" cy="50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729976B-76A8-FB41-9BCC-32A01B74C9B6}"/>
              </a:ext>
            </a:extLst>
          </p:cNvPr>
          <p:cNvCxnSpPr>
            <a:stCxn id="32" idx="2"/>
          </p:cNvCxnSpPr>
          <p:nvPr/>
        </p:nvCxnSpPr>
        <p:spPr>
          <a:xfrm>
            <a:off x="6055185" y="2933368"/>
            <a:ext cx="40815" cy="940726"/>
          </a:xfrm>
          <a:prstGeom prst="line">
            <a:avLst/>
          </a:prstGeom>
          <a:ln w="508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E9442E76-4EF7-A240-BD9C-163DBEBBC7DD}"/>
              </a:ext>
            </a:extLst>
          </p:cNvPr>
          <p:cNvCxnSpPr>
            <a:cxnSpLocks/>
            <a:stCxn id="31" idx="2"/>
          </p:cNvCxnSpPr>
          <p:nvPr/>
        </p:nvCxnSpPr>
        <p:spPr>
          <a:xfrm flipH="1">
            <a:off x="6292584" y="3318785"/>
            <a:ext cx="1308346" cy="637749"/>
          </a:xfrm>
          <a:prstGeom prst="line">
            <a:avLst/>
          </a:prstGeom>
          <a:ln w="508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3B8AB96-5D09-8343-B269-CFE39FD76D50}"/>
              </a:ext>
            </a:extLst>
          </p:cNvPr>
          <p:cNvCxnSpPr>
            <a:cxnSpLocks/>
            <a:stCxn id="31" idx="1"/>
            <a:endCxn id="32" idx="3"/>
          </p:cNvCxnSpPr>
          <p:nvPr/>
        </p:nvCxnSpPr>
        <p:spPr>
          <a:xfrm flipH="1" flipV="1">
            <a:off x="6396573" y="2681899"/>
            <a:ext cx="782627" cy="326237"/>
          </a:xfrm>
          <a:prstGeom prst="line">
            <a:avLst/>
          </a:prstGeom>
          <a:ln w="508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C1B913D9-003C-694C-A2C3-0DD284C8F183}"/>
              </a:ext>
            </a:extLst>
          </p:cNvPr>
          <p:cNvCxnSpPr>
            <a:cxnSpLocks/>
          </p:cNvCxnSpPr>
          <p:nvPr/>
        </p:nvCxnSpPr>
        <p:spPr>
          <a:xfrm flipH="1" flipV="1">
            <a:off x="6640018" y="4305444"/>
            <a:ext cx="4532" cy="591502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9850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7" grpId="0"/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F392A-08AD-FC4F-B3CF-CE12DEDCC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Internet is a large </a:t>
            </a:r>
            <a:r>
              <a:rPr lang="en-US" dirty="0">
                <a:solidFill>
                  <a:srgbClr val="C00000"/>
                </a:solidFill>
              </a:rPr>
              <a:t>federated</a:t>
            </a:r>
            <a:r>
              <a:rPr lang="en-US" dirty="0"/>
              <a:t> network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76189BC-4653-B34E-9FC7-416F7EED3F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433" y="2322243"/>
            <a:ext cx="1548282" cy="1371787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21C415F-2919-1845-B448-67D110BEF995}"/>
              </a:ext>
            </a:extLst>
          </p:cNvPr>
          <p:cNvCxnSpPr>
            <a:cxnSpLocks/>
          </p:cNvCxnSpPr>
          <p:nvPr/>
        </p:nvCxnSpPr>
        <p:spPr>
          <a:xfrm flipV="1">
            <a:off x="9853082" y="3196154"/>
            <a:ext cx="756730" cy="768817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loud 12">
            <a:extLst>
              <a:ext uri="{FF2B5EF4-FFF2-40B4-BE49-F238E27FC236}">
                <a16:creationId xmlns:a16="http://schemas.microsoft.com/office/drawing/2014/main" id="{DD07D501-654B-FA4F-BA89-FC79187CC2CE}"/>
              </a:ext>
            </a:extLst>
          </p:cNvPr>
          <p:cNvSpPr/>
          <p:nvPr/>
        </p:nvSpPr>
        <p:spPr>
          <a:xfrm>
            <a:off x="2962960" y="3694030"/>
            <a:ext cx="2169197" cy="1935669"/>
          </a:xfrm>
          <a:prstGeom prst="cloud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6309EF2-5CF1-6643-90CD-EC03956D6FEF}"/>
              </a:ext>
            </a:extLst>
          </p:cNvPr>
          <p:cNvCxnSpPr>
            <a:cxnSpLocks/>
          </p:cNvCxnSpPr>
          <p:nvPr/>
        </p:nvCxnSpPr>
        <p:spPr>
          <a:xfrm flipH="1" flipV="1">
            <a:off x="3338312" y="3375628"/>
            <a:ext cx="306897" cy="436943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ECD9497-871D-FE46-A685-3427BE63A5AD}"/>
              </a:ext>
            </a:extLst>
          </p:cNvPr>
          <p:cNvCxnSpPr>
            <a:cxnSpLocks/>
          </p:cNvCxnSpPr>
          <p:nvPr/>
        </p:nvCxnSpPr>
        <p:spPr>
          <a:xfrm flipH="1">
            <a:off x="5022819" y="3617082"/>
            <a:ext cx="502161" cy="404577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C854922-DEF1-BE42-A7B5-FDF71E21A7A1}"/>
              </a:ext>
            </a:extLst>
          </p:cNvPr>
          <p:cNvCxnSpPr>
            <a:cxnSpLocks/>
          </p:cNvCxnSpPr>
          <p:nvPr/>
        </p:nvCxnSpPr>
        <p:spPr>
          <a:xfrm flipH="1" flipV="1">
            <a:off x="4881076" y="5118119"/>
            <a:ext cx="739795" cy="367103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6AF0C578-C2A0-1B4D-AA2D-5AAB32966C58}"/>
              </a:ext>
            </a:extLst>
          </p:cNvPr>
          <p:cNvSpPr txBox="1"/>
          <p:nvPr/>
        </p:nvSpPr>
        <p:spPr>
          <a:xfrm>
            <a:off x="5697172" y="3072729"/>
            <a:ext cx="18400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 pitchFamily="2" charset="0"/>
              </a:rPr>
              <a:t>AT&amp;T</a:t>
            </a:r>
          </a:p>
        </p:txBody>
      </p:sp>
      <p:sp>
        <p:nvSpPr>
          <p:cNvPr id="23" name="Cloud 22">
            <a:extLst>
              <a:ext uri="{FF2B5EF4-FFF2-40B4-BE49-F238E27FC236}">
                <a16:creationId xmlns:a16="http://schemas.microsoft.com/office/drawing/2014/main" id="{3D810E67-51ED-AB4D-876F-3DC12AF29962}"/>
              </a:ext>
            </a:extLst>
          </p:cNvPr>
          <p:cNvSpPr/>
          <p:nvPr/>
        </p:nvSpPr>
        <p:spPr>
          <a:xfrm>
            <a:off x="5524980" y="4774578"/>
            <a:ext cx="2169197" cy="1935669"/>
          </a:xfrm>
          <a:prstGeom prst="cloud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loud 24">
            <a:extLst>
              <a:ext uri="{FF2B5EF4-FFF2-40B4-BE49-F238E27FC236}">
                <a16:creationId xmlns:a16="http://schemas.microsoft.com/office/drawing/2014/main" id="{EBBA9FB3-9D97-8F43-B32D-A4CDB2B539F5}"/>
              </a:ext>
            </a:extLst>
          </p:cNvPr>
          <p:cNvSpPr/>
          <p:nvPr/>
        </p:nvSpPr>
        <p:spPr>
          <a:xfrm>
            <a:off x="5532589" y="2358435"/>
            <a:ext cx="2169197" cy="1935669"/>
          </a:xfrm>
          <a:prstGeom prst="cloud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84E592B-9F28-D548-9501-FC72FAAF7358}"/>
              </a:ext>
            </a:extLst>
          </p:cNvPr>
          <p:cNvSpPr txBox="1"/>
          <p:nvPr/>
        </p:nvSpPr>
        <p:spPr>
          <a:xfrm>
            <a:off x="8391417" y="4492502"/>
            <a:ext cx="18400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 pitchFamily="2" charset="0"/>
              </a:rPr>
              <a:t>Comcast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7942D84-8AE6-4C40-9256-B1FDEBA16BF4}"/>
              </a:ext>
            </a:extLst>
          </p:cNvPr>
          <p:cNvCxnSpPr>
            <a:cxnSpLocks/>
          </p:cNvCxnSpPr>
          <p:nvPr/>
        </p:nvCxnSpPr>
        <p:spPr>
          <a:xfrm flipH="1">
            <a:off x="7668230" y="5118119"/>
            <a:ext cx="640794" cy="404577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3D7E703-6EE3-7D43-986F-F7CA562DC79D}"/>
              </a:ext>
            </a:extLst>
          </p:cNvPr>
          <p:cNvCxnSpPr>
            <a:cxnSpLocks/>
          </p:cNvCxnSpPr>
          <p:nvPr/>
        </p:nvCxnSpPr>
        <p:spPr>
          <a:xfrm flipH="1" flipV="1">
            <a:off x="7683885" y="3510257"/>
            <a:ext cx="897185" cy="727674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loud 33">
            <a:extLst>
              <a:ext uri="{FF2B5EF4-FFF2-40B4-BE49-F238E27FC236}">
                <a16:creationId xmlns:a16="http://schemas.microsoft.com/office/drawing/2014/main" id="{6ADA2CEC-E595-F843-828F-528E22729A0C}"/>
              </a:ext>
            </a:extLst>
          </p:cNvPr>
          <p:cNvSpPr/>
          <p:nvPr/>
        </p:nvSpPr>
        <p:spPr>
          <a:xfrm>
            <a:off x="8296841" y="3964971"/>
            <a:ext cx="2169197" cy="1935669"/>
          </a:xfrm>
          <a:prstGeom prst="cloud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4223607-9614-B94D-ACFF-9CA4FB23E102}"/>
              </a:ext>
            </a:extLst>
          </p:cNvPr>
          <p:cNvCxnSpPr>
            <a:cxnSpLocks/>
          </p:cNvCxnSpPr>
          <p:nvPr/>
        </p:nvCxnSpPr>
        <p:spPr>
          <a:xfrm flipH="1" flipV="1">
            <a:off x="2333311" y="3090870"/>
            <a:ext cx="1311898" cy="281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44" descr="A close up of a device&#10;&#10;Description automatically generated">
            <a:extLst>
              <a:ext uri="{FF2B5EF4-FFF2-40B4-BE49-F238E27FC236}">
                <a16:creationId xmlns:a16="http://schemas.microsoft.com/office/drawing/2014/main" id="{5273333D-FBB7-8945-9EDB-1276135E96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0902" y="2463442"/>
            <a:ext cx="904308" cy="904308"/>
          </a:xfrm>
          <a:prstGeom prst="rect">
            <a:avLst/>
          </a:prstGeom>
        </p:spPr>
      </p:pic>
      <p:sp>
        <p:nvSpPr>
          <p:cNvPr id="33" name="Cloud 32">
            <a:extLst>
              <a:ext uri="{FF2B5EF4-FFF2-40B4-BE49-F238E27FC236}">
                <a16:creationId xmlns:a16="http://schemas.microsoft.com/office/drawing/2014/main" id="{53504743-AE82-C44E-B42F-E0358123DF9F}"/>
              </a:ext>
            </a:extLst>
          </p:cNvPr>
          <p:cNvSpPr/>
          <p:nvPr/>
        </p:nvSpPr>
        <p:spPr>
          <a:xfrm>
            <a:off x="9451098" y="1422847"/>
            <a:ext cx="2427878" cy="1773306"/>
          </a:xfrm>
          <a:prstGeom prst="cloud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Picture 38" descr="Shape&#10;&#10;Description automatically generated">
            <a:extLst>
              <a:ext uri="{FF2B5EF4-FFF2-40B4-BE49-F238E27FC236}">
                <a16:creationId xmlns:a16="http://schemas.microsoft.com/office/drawing/2014/main" id="{6464E2EC-0C07-CA41-8E7B-AA13ED4E56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67171" y="1880657"/>
            <a:ext cx="840890" cy="955556"/>
          </a:xfrm>
          <a:prstGeom prst="rect">
            <a:avLst/>
          </a:prstGeom>
        </p:spPr>
      </p:pic>
      <p:grpSp>
        <p:nvGrpSpPr>
          <p:cNvPr id="42" name="Group 135">
            <a:extLst>
              <a:ext uri="{FF2B5EF4-FFF2-40B4-BE49-F238E27FC236}">
                <a16:creationId xmlns:a16="http://schemas.microsoft.com/office/drawing/2014/main" id="{A401662E-BDA8-1340-A5AB-6C4E6BDB9087}"/>
              </a:ext>
            </a:extLst>
          </p:cNvPr>
          <p:cNvGrpSpPr>
            <a:grpSpLocks/>
          </p:cNvGrpSpPr>
          <p:nvPr/>
        </p:nvGrpSpPr>
        <p:grpSpPr bwMode="auto">
          <a:xfrm>
            <a:off x="10958213" y="1584964"/>
            <a:ext cx="1064210" cy="903201"/>
            <a:chOff x="-44" y="1473"/>
            <a:chExt cx="981" cy="1105"/>
          </a:xfrm>
        </p:grpSpPr>
        <p:pic>
          <p:nvPicPr>
            <p:cNvPr id="47" name="Picture 136" descr="desktop_computer_stylized_medium">
              <a:extLst>
                <a:ext uri="{FF2B5EF4-FFF2-40B4-BE49-F238E27FC236}">
                  <a16:creationId xmlns:a16="http://schemas.microsoft.com/office/drawing/2014/main" id="{259B94DE-3A05-8A4D-85F5-663AF359C1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" name="Freeform 137">
              <a:extLst>
                <a:ext uri="{FF2B5EF4-FFF2-40B4-BE49-F238E27FC236}">
                  <a16:creationId xmlns:a16="http://schemas.microsoft.com/office/drawing/2014/main" id="{9391504F-865E-F049-AF5A-142B3EBCCCF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pic>
        <p:nvPicPr>
          <p:cNvPr id="49" name="Picture 48">
            <a:extLst>
              <a:ext uri="{FF2B5EF4-FFF2-40B4-BE49-F238E27FC236}">
                <a16:creationId xmlns:a16="http://schemas.microsoft.com/office/drawing/2014/main" id="{ABBD00FD-9F1B-524B-8400-6675FA8869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85869" y="4268616"/>
            <a:ext cx="1723377" cy="517014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59E4A8D2-0086-AD49-9C5D-ABF767080728}"/>
              </a:ext>
            </a:extLst>
          </p:cNvPr>
          <p:cNvSpPr txBox="1"/>
          <p:nvPr/>
        </p:nvSpPr>
        <p:spPr>
          <a:xfrm>
            <a:off x="5724535" y="5377420"/>
            <a:ext cx="18400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 pitchFamily="2" charset="0"/>
              </a:rPr>
              <a:t>Verizon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D2FB63-1085-6142-B98A-81D0D0A2C9C7}"/>
              </a:ext>
            </a:extLst>
          </p:cNvPr>
          <p:cNvSpPr txBox="1"/>
          <p:nvPr/>
        </p:nvSpPr>
        <p:spPr>
          <a:xfrm>
            <a:off x="1806874" y="1373111"/>
            <a:ext cx="8086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Several autonomously run organizations: No one “boss”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34E2D3E-EF56-5144-8969-E6FA5B911EF3}"/>
              </a:ext>
            </a:extLst>
          </p:cNvPr>
          <p:cNvSpPr txBox="1"/>
          <p:nvPr/>
        </p:nvSpPr>
        <p:spPr>
          <a:xfrm>
            <a:off x="2834405" y="1831865"/>
            <a:ext cx="62618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Organizations cooperate, but also </a:t>
            </a:r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compete</a:t>
            </a:r>
          </a:p>
        </p:txBody>
      </p:sp>
      <p:pic>
        <p:nvPicPr>
          <p:cNvPr id="28" name="Picture 19" descr="Router Clip Art">
            <a:extLst>
              <a:ext uri="{FF2B5EF4-FFF2-40B4-BE49-F238E27FC236}">
                <a16:creationId xmlns:a16="http://schemas.microsoft.com/office/drawing/2014/main" id="{D076B062-E414-9A4E-BE60-D44C49EB7A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544" y="4527123"/>
            <a:ext cx="843459" cy="62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19" descr="Router Clip Art">
            <a:extLst>
              <a:ext uri="{FF2B5EF4-FFF2-40B4-BE49-F238E27FC236}">
                <a16:creationId xmlns:a16="http://schemas.microsoft.com/office/drawing/2014/main" id="{41F5E368-397B-AF46-91E4-161362F6D6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9200" y="2697487"/>
            <a:ext cx="843459" cy="62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69D67E0-74F4-074B-BC42-3B65320D3421}"/>
              </a:ext>
            </a:extLst>
          </p:cNvPr>
          <p:cNvSpPr txBox="1"/>
          <p:nvPr/>
        </p:nvSpPr>
        <p:spPr>
          <a:xfrm>
            <a:off x="141217" y="3915229"/>
            <a:ext cx="29776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Message exchanges must</a:t>
            </a:r>
          </a:p>
          <a:p>
            <a:pPr algn="l"/>
            <a:r>
              <a:rPr lang="en-US" sz="2400" dirty="0">
                <a:latin typeface="Helvetica" pitchFamily="2" charset="0"/>
              </a:rPr>
              <a:t>not reveal internal  network details.</a:t>
            </a:r>
          </a:p>
        </p:txBody>
      </p:sp>
      <p:pic>
        <p:nvPicPr>
          <p:cNvPr id="32" name="Picture 19" descr="Router Clip Art">
            <a:extLst>
              <a:ext uri="{FF2B5EF4-FFF2-40B4-BE49-F238E27FC236}">
                <a16:creationId xmlns:a16="http://schemas.microsoft.com/office/drawing/2014/main" id="{F37B5AFD-91BF-4F49-9F28-36B5FF9E03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3797" y="2430430"/>
            <a:ext cx="682776" cy="50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9" descr="Router Clip Art">
            <a:extLst>
              <a:ext uri="{FF2B5EF4-FFF2-40B4-BE49-F238E27FC236}">
                <a16:creationId xmlns:a16="http://schemas.microsoft.com/office/drawing/2014/main" id="{17756B13-B210-BC45-B5B4-BB63E1D358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106" y="3040160"/>
            <a:ext cx="682776" cy="50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9" descr="Router Clip Art">
            <a:extLst>
              <a:ext uri="{FF2B5EF4-FFF2-40B4-BE49-F238E27FC236}">
                <a16:creationId xmlns:a16="http://schemas.microsoft.com/office/drawing/2014/main" id="{6211DBEB-DAB9-4941-9D17-C1DB2DCEAC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9808" y="3823735"/>
            <a:ext cx="682776" cy="50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729976B-76A8-FB41-9BCC-32A01B74C9B6}"/>
              </a:ext>
            </a:extLst>
          </p:cNvPr>
          <p:cNvCxnSpPr>
            <a:stCxn id="32" idx="2"/>
          </p:cNvCxnSpPr>
          <p:nvPr/>
        </p:nvCxnSpPr>
        <p:spPr>
          <a:xfrm>
            <a:off x="6055185" y="2933368"/>
            <a:ext cx="40815" cy="940726"/>
          </a:xfrm>
          <a:prstGeom prst="line">
            <a:avLst/>
          </a:prstGeom>
          <a:ln w="508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E9442E76-4EF7-A240-BD9C-163DBEBBC7DD}"/>
              </a:ext>
            </a:extLst>
          </p:cNvPr>
          <p:cNvCxnSpPr>
            <a:cxnSpLocks/>
            <a:stCxn id="31" idx="2"/>
          </p:cNvCxnSpPr>
          <p:nvPr/>
        </p:nvCxnSpPr>
        <p:spPr>
          <a:xfrm flipH="1">
            <a:off x="6292584" y="3318785"/>
            <a:ext cx="1308346" cy="637749"/>
          </a:xfrm>
          <a:prstGeom prst="line">
            <a:avLst/>
          </a:prstGeom>
          <a:ln w="508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3B8AB96-5D09-8343-B269-CFE39FD76D50}"/>
              </a:ext>
            </a:extLst>
          </p:cNvPr>
          <p:cNvCxnSpPr>
            <a:cxnSpLocks/>
            <a:stCxn id="31" idx="1"/>
            <a:endCxn id="32" idx="3"/>
          </p:cNvCxnSpPr>
          <p:nvPr/>
        </p:nvCxnSpPr>
        <p:spPr>
          <a:xfrm flipH="1" flipV="1">
            <a:off x="6396573" y="2681899"/>
            <a:ext cx="782627" cy="326237"/>
          </a:xfrm>
          <a:prstGeom prst="line">
            <a:avLst/>
          </a:prstGeom>
          <a:ln w="508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C1B913D9-003C-694C-A2C3-0DD284C8F183}"/>
              </a:ext>
            </a:extLst>
          </p:cNvPr>
          <p:cNvCxnSpPr>
            <a:cxnSpLocks/>
          </p:cNvCxnSpPr>
          <p:nvPr/>
        </p:nvCxnSpPr>
        <p:spPr>
          <a:xfrm flipH="1" flipV="1">
            <a:off x="6640018" y="4305444"/>
            <a:ext cx="4532" cy="591502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42" descr="Shape&#10;&#10;Description automatically generated with medium confidence">
            <a:extLst>
              <a:ext uri="{FF2B5EF4-FFF2-40B4-BE49-F238E27FC236}">
                <a16:creationId xmlns:a16="http://schemas.microsoft.com/office/drawing/2014/main" id="{43604FDD-2DD3-4D40-940A-98FB98D667C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25029" y="4275302"/>
            <a:ext cx="977536" cy="799802"/>
          </a:xfrm>
          <a:prstGeom prst="rect">
            <a:avLst/>
          </a:prstGeom>
        </p:spPr>
      </p:pic>
      <p:pic>
        <p:nvPicPr>
          <p:cNvPr id="40" name="Picture 39" descr="Shape&#10;&#10;Description automatically generated with low confidence">
            <a:extLst>
              <a:ext uri="{FF2B5EF4-FFF2-40B4-BE49-F238E27FC236}">
                <a16:creationId xmlns:a16="http://schemas.microsoft.com/office/drawing/2014/main" id="{31EDDF9B-559F-914C-9415-EFE387D6FD8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30016" y="2534892"/>
            <a:ext cx="1414120" cy="931115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7B48803E-6D43-C54A-B65C-0F51F64581A9}"/>
              </a:ext>
            </a:extLst>
          </p:cNvPr>
          <p:cNvSpPr txBox="1"/>
          <p:nvPr/>
        </p:nvSpPr>
        <p:spPr>
          <a:xfrm>
            <a:off x="366038" y="5619285"/>
            <a:ext cx="44081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Algorithm must work with “incomplete” information about its neighbors’ internal topology.</a:t>
            </a:r>
          </a:p>
        </p:txBody>
      </p:sp>
    </p:spTree>
    <p:extLst>
      <p:ext uri="{BB962C8B-B14F-4D97-AF65-F5344CB8AC3E}">
        <p14:creationId xmlns:p14="http://schemas.microsoft.com/office/powerpoint/2010/main" val="2445364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F392A-08AD-FC4F-B3CF-CE12DEDCC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Internet is a </a:t>
            </a:r>
            <a:r>
              <a:rPr lang="en-US" dirty="0">
                <a:solidFill>
                  <a:srgbClr val="C00000"/>
                </a:solidFill>
              </a:rPr>
              <a:t>large</a:t>
            </a:r>
            <a:r>
              <a:rPr lang="en-US" dirty="0"/>
              <a:t> federated network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76189BC-4653-B34E-9FC7-416F7EED3F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433" y="2322243"/>
            <a:ext cx="1548282" cy="1371787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21C415F-2919-1845-B448-67D110BEF995}"/>
              </a:ext>
            </a:extLst>
          </p:cNvPr>
          <p:cNvCxnSpPr>
            <a:cxnSpLocks/>
          </p:cNvCxnSpPr>
          <p:nvPr/>
        </p:nvCxnSpPr>
        <p:spPr>
          <a:xfrm flipV="1">
            <a:off x="9853082" y="3196154"/>
            <a:ext cx="756730" cy="768817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loud 12">
            <a:extLst>
              <a:ext uri="{FF2B5EF4-FFF2-40B4-BE49-F238E27FC236}">
                <a16:creationId xmlns:a16="http://schemas.microsoft.com/office/drawing/2014/main" id="{DD07D501-654B-FA4F-BA89-FC79187CC2CE}"/>
              </a:ext>
            </a:extLst>
          </p:cNvPr>
          <p:cNvSpPr/>
          <p:nvPr/>
        </p:nvSpPr>
        <p:spPr>
          <a:xfrm>
            <a:off x="2962960" y="3694030"/>
            <a:ext cx="2169197" cy="1935669"/>
          </a:xfrm>
          <a:prstGeom prst="cloud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6309EF2-5CF1-6643-90CD-EC03956D6FEF}"/>
              </a:ext>
            </a:extLst>
          </p:cNvPr>
          <p:cNvCxnSpPr>
            <a:cxnSpLocks/>
          </p:cNvCxnSpPr>
          <p:nvPr/>
        </p:nvCxnSpPr>
        <p:spPr>
          <a:xfrm flipH="1" flipV="1">
            <a:off x="3338312" y="3375628"/>
            <a:ext cx="306897" cy="436943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ECD9497-871D-FE46-A685-3427BE63A5AD}"/>
              </a:ext>
            </a:extLst>
          </p:cNvPr>
          <p:cNvCxnSpPr>
            <a:cxnSpLocks/>
          </p:cNvCxnSpPr>
          <p:nvPr/>
        </p:nvCxnSpPr>
        <p:spPr>
          <a:xfrm flipH="1">
            <a:off x="5022819" y="3617082"/>
            <a:ext cx="502161" cy="404577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C854922-DEF1-BE42-A7B5-FDF71E21A7A1}"/>
              </a:ext>
            </a:extLst>
          </p:cNvPr>
          <p:cNvCxnSpPr>
            <a:cxnSpLocks/>
          </p:cNvCxnSpPr>
          <p:nvPr/>
        </p:nvCxnSpPr>
        <p:spPr>
          <a:xfrm flipH="1" flipV="1">
            <a:off x="4881076" y="5118119"/>
            <a:ext cx="739795" cy="367103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6AF0C578-C2A0-1B4D-AA2D-5AAB32966C58}"/>
              </a:ext>
            </a:extLst>
          </p:cNvPr>
          <p:cNvSpPr txBox="1"/>
          <p:nvPr/>
        </p:nvSpPr>
        <p:spPr>
          <a:xfrm>
            <a:off x="5697172" y="3072729"/>
            <a:ext cx="18400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 pitchFamily="2" charset="0"/>
              </a:rPr>
              <a:t>AT&amp;T</a:t>
            </a:r>
          </a:p>
        </p:txBody>
      </p:sp>
      <p:sp>
        <p:nvSpPr>
          <p:cNvPr id="23" name="Cloud 22">
            <a:extLst>
              <a:ext uri="{FF2B5EF4-FFF2-40B4-BE49-F238E27FC236}">
                <a16:creationId xmlns:a16="http://schemas.microsoft.com/office/drawing/2014/main" id="{3D810E67-51ED-AB4D-876F-3DC12AF29962}"/>
              </a:ext>
            </a:extLst>
          </p:cNvPr>
          <p:cNvSpPr/>
          <p:nvPr/>
        </p:nvSpPr>
        <p:spPr>
          <a:xfrm>
            <a:off x="5524980" y="4774578"/>
            <a:ext cx="2169197" cy="1935669"/>
          </a:xfrm>
          <a:prstGeom prst="cloud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loud 24">
            <a:extLst>
              <a:ext uri="{FF2B5EF4-FFF2-40B4-BE49-F238E27FC236}">
                <a16:creationId xmlns:a16="http://schemas.microsoft.com/office/drawing/2014/main" id="{EBBA9FB3-9D97-8F43-B32D-A4CDB2B539F5}"/>
              </a:ext>
            </a:extLst>
          </p:cNvPr>
          <p:cNvSpPr/>
          <p:nvPr/>
        </p:nvSpPr>
        <p:spPr>
          <a:xfrm>
            <a:off x="5532589" y="2358435"/>
            <a:ext cx="2169197" cy="1935669"/>
          </a:xfrm>
          <a:prstGeom prst="cloud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84E592B-9F28-D548-9501-FC72FAAF7358}"/>
              </a:ext>
            </a:extLst>
          </p:cNvPr>
          <p:cNvSpPr txBox="1"/>
          <p:nvPr/>
        </p:nvSpPr>
        <p:spPr>
          <a:xfrm>
            <a:off x="8391417" y="4492502"/>
            <a:ext cx="18400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 pitchFamily="2" charset="0"/>
              </a:rPr>
              <a:t>Comcast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7942D84-8AE6-4C40-9256-B1FDEBA16BF4}"/>
              </a:ext>
            </a:extLst>
          </p:cNvPr>
          <p:cNvCxnSpPr>
            <a:cxnSpLocks/>
          </p:cNvCxnSpPr>
          <p:nvPr/>
        </p:nvCxnSpPr>
        <p:spPr>
          <a:xfrm flipH="1">
            <a:off x="7668230" y="5118119"/>
            <a:ext cx="640794" cy="404577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3D7E703-6EE3-7D43-986F-F7CA562DC79D}"/>
              </a:ext>
            </a:extLst>
          </p:cNvPr>
          <p:cNvCxnSpPr>
            <a:cxnSpLocks/>
          </p:cNvCxnSpPr>
          <p:nvPr/>
        </p:nvCxnSpPr>
        <p:spPr>
          <a:xfrm flipH="1" flipV="1">
            <a:off x="7683885" y="3510257"/>
            <a:ext cx="897185" cy="727674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loud 33">
            <a:extLst>
              <a:ext uri="{FF2B5EF4-FFF2-40B4-BE49-F238E27FC236}">
                <a16:creationId xmlns:a16="http://schemas.microsoft.com/office/drawing/2014/main" id="{6ADA2CEC-E595-F843-828F-528E22729A0C}"/>
              </a:ext>
            </a:extLst>
          </p:cNvPr>
          <p:cNvSpPr/>
          <p:nvPr/>
        </p:nvSpPr>
        <p:spPr>
          <a:xfrm>
            <a:off x="8296841" y="3964971"/>
            <a:ext cx="2169197" cy="1935669"/>
          </a:xfrm>
          <a:prstGeom prst="cloud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4223607-9614-B94D-ACFF-9CA4FB23E102}"/>
              </a:ext>
            </a:extLst>
          </p:cNvPr>
          <p:cNvCxnSpPr>
            <a:cxnSpLocks/>
          </p:cNvCxnSpPr>
          <p:nvPr/>
        </p:nvCxnSpPr>
        <p:spPr>
          <a:xfrm flipH="1" flipV="1">
            <a:off x="2333311" y="3090870"/>
            <a:ext cx="1311898" cy="281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44" descr="A close up of a device&#10;&#10;Description automatically generated">
            <a:extLst>
              <a:ext uri="{FF2B5EF4-FFF2-40B4-BE49-F238E27FC236}">
                <a16:creationId xmlns:a16="http://schemas.microsoft.com/office/drawing/2014/main" id="{5273333D-FBB7-8945-9EDB-1276135E96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0902" y="2463442"/>
            <a:ext cx="904308" cy="904308"/>
          </a:xfrm>
          <a:prstGeom prst="rect">
            <a:avLst/>
          </a:prstGeom>
        </p:spPr>
      </p:pic>
      <p:sp>
        <p:nvSpPr>
          <p:cNvPr id="33" name="Cloud 32">
            <a:extLst>
              <a:ext uri="{FF2B5EF4-FFF2-40B4-BE49-F238E27FC236}">
                <a16:creationId xmlns:a16="http://schemas.microsoft.com/office/drawing/2014/main" id="{53504743-AE82-C44E-B42F-E0358123DF9F}"/>
              </a:ext>
            </a:extLst>
          </p:cNvPr>
          <p:cNvSpPr/>
          <p:nvPr/>
        </p:nvSpPr>
        <p:spPr>
          <a:xfrm>
            <a:off x="9451098" y="1422847"/>
            <a:ext cx="2427878" cy="1773306"/>
          </a:xfrm>
          <a:prstGeom prst="cloud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Picture 38" descr="Shape&#10;&#10;Description automatically generated">
            <a:extLst>
              <a:ext uri="{FF2B5EF4-FFF2-40B4-BE49-F238E27FC236}">
                <a16:creationId xmlns:a16="http://schemas.microsoft.com/office/drawing/2014/main" id="{6464E2EC-0C07-CA41-8E7B-AA13ED4E56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67171" y="1880657"/>
            <a:ext cx="840890" cy="955556"/>
          </a:xfrm>
          <a:prstGeom prst="rect">
            <a:avLst/>
          </a:prstGeom>
        </p:spPr>
      </p:pic>
      <p:grpSp>
        <p:nvGrpSpPr>
          <p:cNvPr id="42" name="Group 135">
            <a:extLst>
              <a:ext uri="{FF2B5EF4-FFF2-40B4-BE49-F238E27FC236}">
                <a16:creationId xmlns:a16="http://schemas.microsoft.com/office/drawing/2014/main" id="{A401662E-BDA8-1340-A5AB-6C4E6BDB9087}"/>
              </a:ext>
            </a:extLst>
          </p:cNvPr>
          <p:cNvGrpSpPr>
            <a:grpSpLocks/>
          </p:cNvGrpSpPr>
          <p:nvPr/>
        </p:nvGrpSpPr>
        <p:grpSpPr bwMode="auto">
          <a:xfrm>
            <a:off x="10958213" y="1584964"/>
            <a:ext cx="1064210" cy="903201"/>
            <a:chOff x="-44" y="1473"/>
            <a:chExt cx="981" cy="1105"/>
          </a:xfrm>
        </p:grpSpPr>
        <p:pic>
          <p:nvPicPr>
            <p:cNvPr id="47" name="Picture 136" descr="desktop_computer_stylized_medium">
              <a:extLst>
                <a:ext uri="{FF2B5EF4-FFF2-40B4-BE49-F238E27FC236}">
                  <a16:creationId xmlns:a16="http://schemas.microsoft.com/office/drawing/2014/main" id="{259B94DE-3A05-8A4D-85F5-663AF359C1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" name="Freeform 137">
              <a:extLst>
                <a:ext uri="{FF2B5EF4-FFF2-40B4-BE49-F238E27FC236}">
                  <a16:creationId xmlns:a16="http://schemas.microsoft.com/office/drawing/2014/main" id="{9391504F-865E-F049-AF5A-142B3EBCCCF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pic>
        <p:nvPicPr>
          <p:cNvPr id="49" name="Picture 48">
            <a:extLst>
              <a:ext uri="{FF2B5EF4-FFF2-40B4-BE49-F238E27FC236}">
                <a16:creationId xmlns:a16="http://schemas.microsoft.com/office/drawing/2014/main" id="{ABBD00FD-9F1B-524B-8400-6675FA8869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85869" y="4268616"/>
            <a:ext cx="1723377" cy="517014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59E4A8D2-0086-AD49-9C5D-ABF767080728}"/>
              </a:ext>
            </a:extLst>
          </p:cNvPr>
          <p:cNvSpPr txBox="1"/>
          <p:nvPr/>
        </p:nvSpPr>
        <p:spPr>
          <a:xfrm>
            <a:off x="5724535" y="5377420"/>
            <a:ext cx="18400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 pitchFamily="2" charset="0"/>
              </a:rPr>
              <a:t>Verizon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D2FB63-1085-6142-B98A-81D0D0A2C9C7}"/>
              </a:ext>
            </a:extLst>
          </p:cNvPr>
          <p:cNvSpPr txBox="1"/>
          <p:nvPr/>
        </p:nvSpPr>
        <p:spPr>
          <a:xfrm>
            <a:off x="1893371" y="1372778"/>
            <a:ext cx="8086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Internet today: &gt; 70,000 unique autonomous networks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34E2D3E-EF56-5144-8969-E6FA5B911EF3}"/>
              </a:ext>
            </a:extLst>
          </p:cNvPr>
          <p:cNvSpPr txBox="1"/>
          <p:nvPr/>
        </p:nvSpPr>
        <p:spPr>
          <a:xfrm>
            <a:off x="1504144" y="1866554"/>
            <a:ext cx="7809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pitchFamily="2" charset="0"/>
              </a:rPr>
              <a:t> Internet routers: &gt; 800,000 forwarding table entries</a:t>
            </a:r>
            <a:endParaRPr lang="en-US" sz="2400" dirty="0">
              <a:solidFill>
                <a:srgbClr val="C00000"/>
              </a:solidFill>
              <a:latin typeface="Helvetica" pitchFamily="2" charset="0"/>
            </a:endParaRP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C1B913D9-003C-694C-A2C3-0DD284C8F183}"/>
              </a:ext>
            </a:extLst>
          </p:cNvPr>
          <p:cNvCxnSpPr>
            <a:cxnSpLocks/>
          </p:cNvCxnSpPr>
          <p:nvPr/>
        </p:nvCxnSpPr>
        <p:spPr>
          <a:xfrm flipH="1" flipV="1">
            <a:off x="6640018" y="4305444"/>
            <a:ext cx="4532" cy="591502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Picture 50" descr="Shape&#10;&#10;Description automatically generated with medium confidence">
            <a:extLst>
              <a:ext uri="{FF2B5EF4-FFF2-40B4-BE49-F238E27FC236}">
                <a16:creationId xmlns:a16="http://schemas.microsoft.com/office/drawing/2014/main" id="{C1F937AB-919F-EC46-B0C2-4C6FA727F9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90389" y="4127222"/>
            <a:ext cx="977536" cy="799802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F69AECDB-6B77-BE44-9D56-0AC4B6149BD2}"/>
              </a:ext>
            </a:extLst>
          </p:cNvPr>
          <p:cNvSpPr txBox="1"/>
          <p:nvPr/>
        </p:nvSpPr>
        <p:spPr>
          <a:xfrm>
            <a:off x="87127" y="4149719"/>
            <a:ext cx="29776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Keep messages &amp; tables as small as possible. </a:t>
            </a:r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Don’t flood</a:t>
            </a:r>
          </a:p>
        </p:txBody>
      </p:sp>
      <p:pic>
        <p:nvPicPr>
          <p:cNvPr id="53" name="Picture 52" descr="Shape&#10;&#10;Description automatically generated with low confidence">
            <a:extLst>
              <a:ext uri="{FF2B5EF4-FFF2-40B4-BE49-F238E27FC236}">
                <a16:creationId xmlns:a16="http://schemas.microsoft.com/office/drawing/2014/main" id="{1BDB9BE1-63B9-4445-8378-C495DB49EA5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30016" y="2534892"/>
            <a:ext cx="1414120" cy="931115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18C12F54-3FE4-6F47-BBF1-C34C407B5907}"/>
              </a:ext>
            </a:extLst>
          </p:cNvPr>
          <p:cNvSpPr txBox="1"/>
          <p:nvPr/>
        </p:nvSpPr>
        <p:spPr>
          <a:xfrm>
            <a:off x="366037" y="5619285"/>
            <a:ext cx="47661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Algorithm must be </a:t>
            </a:r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incremental</a:t>
            </a:r>
            <a:r>
              <a:rPr lang="en-US" sz="2400" dirty="0">
                <a:latin typeface="Helvetica" pitchFamily="2" charset="0"/>
              </a:rPr>
              <a:t>: don’t recompute the whole table on every message exchanged.</a:t>
            </a:r>
          </a:p>
        </p:txBody>
      </p:sp>
    </p:spTree>
    <p:extLst>
      <p:ext uri="{BB962C8B-B14F-4D97-AF65-F5344CB8AC3E}">
        <p14:creationId xmlns:p14="http://schemas.microsoft.com/office/powerpoint/2010/main" val="961317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7" grpId="0"/>
      <p:bldP spid="52" grpId="0"/>
      <p:bldP spid="5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0E7C525-C6E6-BFB3-1544-F216465698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2006" y="1281681"/>
            <a:ext cx="1407315" cy="427774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95D47B85-CE98-5C86-2E49-D016116137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3676" y="1160585"/>
            <a:ext cx="669966" cy="669966"/>
          </a:xfrm>
          <a:prstGeom prst="rect">
            <a:avLst/>
          </a:prstGeom>
        </p:spPr>
      </p:pic>
      <p:pic>
        <p:nvPicPr>
          <p:cNvPr id="18" name="Picture 17" descr="A room full of computer servers&#10;&#10;Description automatically generated with low confidence">
            <a:extLst>
              <a:ext uri="{FF2B5EF4-FFF2-40B4-BE49-F238E27FC236}">
                <a16:creationId xmlns:a16="http://schemas.microsoft.com/office/drawing/2014/main" id="{E33DBB89-C9C7-0BD0-0F80-A22E661295C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11000"/>
          </a:blip>
          <a:stretch>
            <a:fillRect/>
          </a:stretch>
        </p:blipFill>
        <p:spPr>
          <a:xfrm>
            <a:off x="5037440" y="1753998"/>
            <a:ext cx="7056529" cy="33500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BE0EC4D-2925-5D7E-E6A3-2A1F1DDCF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Monoliths</a:t>
            </a:r>
          </a:p>
        </p:txBody>
      </p:sp>
      <p:pic>
        <p:nvPicPr>
          <p:cNvPr id="5" name="Picture 25">
            <a:extLst>
              <a:ext uri="{FF2B5EF4-FFF2-40B4-BE49-F238E27FC236}">
                <a16:creationId xmlns:a16="http://schemas.microsoft.com/office/drawing/2014/main" id="{445B4EDF-4F43-A9A4-B6F9-F8D8B3EE9C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8059" y="1830551"/>
            <a:ext cx="1800677" cy="2386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0" name="Picture 9" descr="Shape&#10;&#10;Description automatically generated with low confidence">
            <a:extLst>
              <a:ext uri="{FF2B5EF4-FFF2-40B4-BE49-F238E27FC236}">
                <a16:creationId xmlns:a16="http://schemas.microsoft.com/office/drawing/2014/main" id="{3ADB88AC-4B9D-8CD9-8FDD-D89EB84F02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23221" y="366988"/>
            <a:ext cx="1852462" cy="1219738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52A83DE9-EFE7-3856-6E27-630BE5850539}"/>
              </a:ext>
            </a:extLst>
          </p:cNvPr>
          <p:cNvGrpSpPr/>
          <p:nvPr/>
        </p:nvGrpSpPr>
        <p:grpSpPr>
          <a:xfrm rot="512841">
            <a:off x="6303333" y="2532699"/>
            <a:ext cx="1798494" cy="414742"/>
            <a:chOff x="6486525" y="2157413"/>
            <a:chExt cx="1320578" cy="414742"/>
          </a:xfrm>
        </p:grpSpPr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AE27224E-7226-28F3-0E86-BCFD42C3A847}"/>
                </a:ext>
              </a:extLst>
            </p:cNvPr>
            <p:cNvCxnSpPr/>
            <p:nvPr/>
          </p:nvCxnSpPr>
          <p:spPr>
            <a:xfrm flipV="1">
              <a:off x="6543675" y="2157413"/>
              <a:ext cx="1263428" cy="188723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AC3618F7-42DB-2583-BF33-B1FEBADF5E62}"/>
                </a:ext>
              </a:extLst>
            </p:cNvPr>
            <p:cNvCxnSpPr/>
            <p:nvPr/>
          </p:nvCxnSpPr>
          <p:spPr>
            <a:xfrm flipH="1">
              <a:off x="6486525" y="2378426"/>
              <a:ext cx="1266666" cy="193729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1" name="Picture 60" descr="Shape&#10;&#10;Description automatically generated with low confidence">
            <a:extLst>
              <a:ext uri="{FF2B5EF4-FFF2-40B4-BE49-F238E27FC236}">
                <a16:creationId xmlns:a16="http://schemas.microsoft.com/office/drawing/2014/main" id="{2E4EACB5-7F5E-6B1D-0023-B55C7E7225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61849" y="4160495"/>
            <a:ext cx="1090512" cy="718039"/>
          </a:xfrm>
          <a:prstGeom prst="rect">
            <a:avLst/>
          </a:prstGeom>
        </p:spPr>
      </p:pic>
      <p:pic>
        <p:nvPicPr>
          <p:cNvPr id="66" name="Picture 65" descr="A picture containing shape&#10;&#10;Description automatically generated">
            <a:extLst>
              <a:ext uri="{FF2B5EF4-FFF2-40B4-BE49-F238E27FC236}">
                <a16:creationId xmlns:a16="http://schemas.microsoft.com/office/drawing/2014/main" id="{07A3894B-4B91-FE8F-F7AA-359246ED517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90386" y="2109374"/>
            <a:ext cx="1521952" cy="1828529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66E99D7A-9267-90DF-8F93-C148916A98C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81857" y="2007071"/>
            <a:ext cx="897805" cy="678130"/>
          </a:xfrm>
          <a:prstGeom prst="rect">
            <a:avLst/>
          </a:prstGeom>
        </p:spPr>
      </p:pic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4AC97A48-BE4B-F501-9C9D-F01B48D32241}"/>
              </a:ext>
            </a:extLst>
          </p:cNvPr>
          <p:cNvCxnSpPr>
            <a:cxnSpLocks/>
          </p:cNvCxnSpPr>
          <p:nvPr/>
        </p:nvCxnSpPr>
        <p:spPr>
          <a:xfrm>
            <a:off x="1512277" y="2855282"/>
            <a:ext cx="1312985" cy="124912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5E3B6926-D9DC-EB4D-F26F-A30EE58CAB0E}"/>
              </a:ext>
            </a:extLst>
          </p:cNvPr>
          <p:cNvSpPr/>
          <p:nvPr/>
        </p:nvSpPr>
        <p:spPr>
          <a:xfrm>
            <a:off x="2918462" y="2109374"/>
            <a:ext cx="1688123" cy="1377943"/>
          </a:xfrm>
          <a:prstGeom prst="round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Helvetica" pitchFamily="2" charset="0"/>
              </a:rPr>
              <a:t>HTTP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  <a:latin typeface="Helvetica" pitchFamily="2" charset="0"/>
              </a:rPr>
              <a:t>server</a:t>
            </a:r>
          </a:p>
        </p:txBody>
      </p: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70DEEE65-3F2D-2AD6-94D9-BD9C4A6C6D0B}"/>
              </a:ext>
            </a:extLst>
          </p:cNvPr>
          <p:cNvSpPr/>
          <p:nvPr/>
        </p:nvSpPr>
        <p:spPr>
          <a:xfrm>
            <a:off x="3009626" y="4468226"/>
            <a:ext cx="1688123" cy="820616"/>
          </a:xfrm>
          <a:prstGeom prst="round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Helvetica" pitchFamily="2" charset="0"/>
              </a:rPr>
              <a:t>App</a:t>
            </a: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47B87B8B-D9A5-ABF6-7A96-46265DB67C70}"/>
              </a:ext>
            </a:extLst>
          </p:cNvPr>
          <p:cNvCxnSpPr>
            <a:cxnSpLocks/>
          </p:cNvCxnSpPr>
          <p:nvPr/>
        </p:nvCxnSpPr>
        <p:spPr>
          <a:xfrm>
            <a:off x="3977951" y="3587262"/>
            <a:ext cx="0" cy="808892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E524B27E-1A87-0A79-A92D-12473247DA91}"/>
              </a:ext>
            </a:extLst>
          </p:cNvPr>
          <p:cNvCxnSpPr>
            <a:cxnSpLocks/>
          </p:cNvCxnSpPr>
          <p:nvPr/>
        </p:nvCxnSpPr>
        <p:spPr>
          <a:xfrm flipV="1">
            <a:off x="3634154" y="3527595"/>
            <a:ext cx="0" cy="820616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9" name="Picture 98" descr="A screen shot of a computer&#10;&#10;Description automatically generated">
            <a:extLst>
              <a:ext uri="{FF2B5EF4-FFF2-40B4-BE49-F238E27FC236}">
                <a16:creationId xmlns:a16="http://schemas.microsoft.com/office/drawing/2014/main" id="{68B06C10-0C6A-B001-5DAC-8D1E25F50D4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3269" y="1794079"/>
            <a:ext cx="788653" cy="1104114"/>
          </a:xfrm>
          <a:prstGeom prst="rect">
            <a:avLst/>
          </a:prstGeom>
        </p:spPr>
      </p:pic>
      <p:sp>
        <p:nvSpPr>
          <p:cNvPr id="103" name="TextBox 102">
            <a:extLst>
              <a:ext uri="{FF2B5EF4-FFF2-40B4-BE49-F238E27FC236}">
                <a16:creationId xmlns:a16="http://schemas.microsoft.com/office/drawing/2014/main" id="{38A78C4A-5576-EEF3-D461-EA4F430A410D}"/>
              </a:ext>
            </a:extLst>
          </p:cNvPr>
          <p:cNvSpPr txBox="1"/>
          <p:nvPr/>
        </p:nvSpPr>
        <p:spPr>
          <a:xfrm>
            <a:off x="2346759" y="3766140"/>
            <a:ext cx="1143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pitchFamily="2" charset="0"/>
              </a:rPr>
              <a:t>CGI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6DC444A6-8F5E-A770-89E8-CB2331BCC8FB}"/>
              </a:ext>
            </a:extLst>
          </p:cNvPr>
          <p:cNvSpPr txBox="1"/>
          <p:nvPr/>
        </p:nvSpPr>
        <p:spPr>
          <a:xfrm>
            <a:off x="377864" y="3493234"/>
            <a:ext cx="18451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pitchFamily="2" charset="0"/>
              </a:rPr>
              <a:t>Language frameworks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69B710A3-3EE9-6240-FB78-AC47A535C8DC}"/>
              </a:ext>
            </a:extLst>
          </p:cNvPr>
          <p:cNvSpPr txBox="1"/>
          <p:nvPr/>
        </p:nvSpPr>
        <p:spPr>
          <a:xfrm>
            <a:off x="371598" y="4579121"/>
            <a:ext cx="18451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pitchFamily="2" charset="0"/>
              </a:rPr>
              <a:t>Changes coupled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1FB78D9D-BEEF-B063-1850-D585CF01752E}"/>
              </a:ext>
            </a:extLst>
          </p:cNvPr>
          <p:cNvSpPr txBox="1"/>
          <p:nvPr/>
        </p:nvSpPr>
        <p:spPr>
          <a:xfrm>
            <a:off x="371598" y="5739720"/>
            <a:ext cx="20842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pitchFamily="2" charset="0"/>
              </a:rPr>
              <a:t>Coordination overheads</a:t>
            </a:r>
          </a:p>
        </p:txBody>
      </p:sp>
      <p:pic>
        <p:nvPicPr>
          <p:cNvPr id="108" name="Picture 107" descr="Logo&#10;&#10;Description automatically generated">
            <a:extLst>
              <a:ext uri="{FF2B5EF4-FFF2-40B4-BE49-F238E27FC236}">
                <a16:creationId xmlns:a16="http://schemas.microsoft.com/office/drawing/2014/main" id="{103C2A8E-2204-61F0-49BC-408D87533F8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2579662" y="5303579"/>
            <a:ext cx="1433871" cy="1449143"/>
          </a:xfrm>
          <a:prstGeom prst="rect">
            <a:avLst/>
          </a:prstGeom>
        </p:spPr>
      </p:pic>
      <p:pic>
        <p:nvPicPr>
          <p:cNvPr id="110" name="Picture 109" descr="Icon&#10;&#10;Description automatically generated">
            <a:extLst>
              <a:ext uri="{FF2B5EF4-FFF2-40B4-BE49-F238E27FC236}">
                <a16:creationId xmlns:a16="http://schemas.microsoft.com/office/drawing/2014/main" id="{17CB582E-EC03-2654-3B77-EF3C0C375AE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38103" y="5460887"/>
            <a:ext cx="1135345" cy="1081281"/>
          </a:xfrm>
          <a:prstGeom prst="rect">
            <a:avLst/>
          </a:prstGeom>
        </p:spPr>
      </p:pic>
      <p:sp>
        <p:nvSpPr>
          <p:cNvPr id="111" name="Rounded Rectangle 110">
            <a:extLst>
              <a:ext uri="{FF2B5EF4-FFF2-40B4-BE49-F238E27FC236}">
                <a16:creationId xmlns:a16="http://schemas.microsoft.com/office/drawing/2014/main" id="{39D4D4F0-A7EA-CBB6-EC87-3EC2B7398244}"/>
              </a:ext>
            </a:extLst>
          </p:cNvPr>
          <p:cNvSpPr/>
          <p:nvPr/>
        </p:nvSpPr>
        <p:spPr>
          <a:xfrm>
            <a:off x="3084859" y="4468226"/>
            <a:ext cx="732624" cy="820616"/>
          </a:xfrm>
          <a:prstGeom prst="roundRect">
            <a:avLst/>
          </a:prstGeom>
          <a:solidFill>
            <a:schemeClr val="accent4">
              <a:alpha val="21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Helvetica" pitchFamily="2" charset="0"/>
            </a:endParaRPr>
          </a:p>
        </p:txBody>
      </p:sp>
      <p:sp>
        <p:nvSpPr>
          <p:cNvPr id="112" name="Rounded Rectangle 111">
            <a:extLst>
              <a:ext uri="{FF2B5EF4-FFF2-40B4-BE49-F238E27FC236}">
                <a16:creationId xmlns:a16="http://schemas.microsoft.com/office/drawing/2014/main" id="{81BD1213-6439-D9BF-68AA-036A9E5F6D11}"/>
              </a:ext>
            </a:extLst>
          </p:cNvPr>
          <p:cNvSpPr/>
          <p:nvPr/>
        </p:nvSpPr>
        <p:spPr>
          <a:xfrm>
            <a:off x="3877756" y="4468226"/>
            <a:ext cx="723622" cy="820616"/>
          </a:xfrm>
          <a:prstGeom prst="roundRect">
            <a:avLst/>
          </a:prstGeom>
          <a:solidFill>
            <a:schemeClr val="accent1">
              <a:alpha val="1752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Helvetica" pitchFamily="2" charset="0"/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A93F8391-B835-B7A1-C3A1-1BA92E7D5B11}"/>
              </a:ext>
            </a:extLst>
          </p:cNvPr>
          <p:cNvSpPr txBox="1"/>
          <p:nvPr/>
        </p:nvSpPr>
        <p:spPr>
          <a:xfrm>
            <a:off x="5845950" y="5345486"/>
            <a:ext cx="54395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pitchFamily="2" charset="0"/>
              </a:rPr>
              <a:t>Releases, transient functions, etc.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EC35E2D8-AA30-C2F8-0B18-E9986FDCCC52}"/>
              </a:ext>
            </a:extLst>
          </p:cNvPr>
          <p:cNvSpPr txBox="1"/>
          <p:nvPr/>
        </p:nvSpPr>
        <p:spPr>
          <a:xfrm>
            <a:off x="5914292" y="5997528"/>
            <a:ext cx="54395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pitchFamily="2" charset="0"/>
              </a:rPr>
              <a:t>Scaling, troubleshooting incidents, …</a:t>
            </a:r>
          </a:p>
        </p:txBody>
      </p:sp>
    </p:spTree>
    <p:extLst>
      <p:ext uri="{BB962C8B-B14F-4D97-AF65-F5344CB8AC3E}">
        <p14:creationId xmlns:p14="http://schemas.microsoft.com/office/powerpoint/2010/main" val="368827135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52" grpId="0" animBg="1"/>
      <p:bldP spid="103" grpId="0"/>
      <p:bldP spid="104" grpId="0"/>
      <p:bldP spid="105" grpId="0"/>
      <p:bldP spid="106" grpId="0"/>
      <p:bldP spid="111" grpId="0" animBg="1"/>
      <p:bldP spid="112" grpId="0" animBg="1"/>
      <p:bldP spid="113" grpId="0"/>
      <p:bldP spid="11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E37CB-5CEB-194E-A2E8-82C1E47A0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Inter-domain Routing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92792C-6F14-D348-BF15-836B3377C9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Internet uses </a:t>
            </a:r>
            <a:r>
              <a:rPr lang="en-US" dirty="0">
                <a:solidFill>
                  <a:srgbClr val="C00000"/>
                </a:solidFill>
              </a:rPr>
              <a:t>Border Gateway Protocol (BGP)</a:t>
            </a:r>
            <a:endParaRPr lang="en-US" dirty="0"/>
          </a:p>
          <a:p>
            <a:r>
              <a:rPr lang="en-US" dirty="0">
                <a:solidFill>
                  <a:srgbClr val="C00000"/>
                </a:solidFill>
              </a:rPr>
              <a:t>All </a:t>
            </a:r>
            <a:r>
              <a:rPr lang="en-US" dirty="0" err="1">
                <a:solidFill>
                  <a:srgbClr val="C00000"/>
                </a:solidFill>
              </a:rPr>
              <a:t>AS’es</a:t>
            </a:r>
            <a:r>
              <a:rPr lang="en-US" dirty="0">
                <a:solidFill>
                  <a:srgbClr val="C00000"/>
                </a:solidFill>
              </a:rPr>
              <a:t> speak BGP. </a:t>
            </a:r>
            <a:r>
              <a:rPr lang="en-US" dirty="0"/>
              <a:t>It is the glue that holds the Internet together</a:t>
            </a:r>
          </a:p>
          <a:p>
            <a:r>
              <a:rPr lang="en-US" dirty="0"/>
              <a:t>BGP is a </a:t>
            </a:r>
            <a:r>
              <a:rPr lang="en-US" dirty="0">
                <a:solidFill>
                  <a:srgbClr val="C00000"/>
                </a:solidFill>
              </a:rPr>
              <a:t>path vector protocol</a:t>
            </a:r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89466FD-81C7-1843-9AF5-0FB13AF836FE}"/>
              </a:ext>
            </a:extLst>
          </p:cNvPr>
          <p:cNvGrpSpPr/>
          <p:nvPr/>
        </p:nvGrpSpPr>
        <p:grpSpPr>
          <a:xfrm>
            <a:off x="5709332" y="3845531"/>
            <a:ext cx="4404603" cy="1860511"/>
            <a:chOff x="8300523" y="1764680"/>
            <a:chExt cx="4821725" cy="186051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3437E83-969D-0D4A-976E-75486C0B00D7}"/>
                </a:ext>
              </a:extLst>
            </p:cNvPr>
            <p:cNvSpPr txBox="1"/>
            <p:nvPr/>
          </p:nvSpPr>
          <p:spPr>
            <a:xfrm>
              <a:off x="10048266" y="2978860"/>
              <a:ext cx="22986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Helvetica" pitchFamily="2" charset="0"/>
                </a:rPr>
                <a:t>Distance vector protocols</a:t>
              </a: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3BB1E02-A922-F74A-AC67-839F6D3E8636}"/>
                </a:ext>
              </a:extLst>
            </p:cNvPr>
            <p:cNvGrpSpPr/>
            <p:nvPr/>
          </p:nvGrpSpPr>
          <p:grpSpPr>
            <a:xfrm>
              <a:off x="8300523" y="1764680"/>
              <a:ext cx="4821725" cy="1857446"/>
              <a:chOff x="8300523" y="1764680"/>
              <a:chExt cx="4821725" cy="1857446"/>
            </a:xfrm>
          </p:grpSpPr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C4E69BAC-48DA-DF40-9A1F-D451245EB3F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327541" y="2268320"/>
                <a:ext cx="1243955" cy="618575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1200BE7E-6757-FE41-9948-0F4D0302866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353801" y="2307967"/>
                <a:ext cx="0" cy="522383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E10EAB1-C1D0-FF46-BA63-A94E7A9B823D}"/>
                  </a:ext>
                </a:extLst>
              </p:cNvPr>
              <p:cNvSpPr txBox="1"/>
              <p:nvPr/>
            </p:nvSpPr>
            <p:spPr>
              <a:xfrm>
                <a:off x="9908785" y="1764680"/>
                <a:ext cx="321346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Helvetica" pitchFamily="2" charset="0"/>
                  </a:rPr>
                  <a:t>Routing protocols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54878C1-FB36-D747-930E-DD04FFACB015}"/>
                  </a:ext>
                </a:extLst>
              </p:cNvPr>
              <p:cNvSpPr txBox="1"/>
              <p:nvPr/>
            </p:nvSpPr>
            <p:spPr>
              <a:xfrm>
                <a:off x="8300523" y="2975795"/>
                <a:ext cx="174774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Helvetica" pitchFamily="2" charset="0"/>
                  </a:rPr>
                  <a:t>Link state </a:t>
                </a:r>
              </a:p>
              <a:p>
                <a:pPr algn="ctr"/>
                <a:r>
                  <a:rPr lang="en-US" dirty="0">
                    <a:latin typeface="Helvetica" pitchFamily="2" charset="0"/>
                  </a:rPr>
                  <a:t>protocols</a:t>
                </a:r>
              </a:p>
            </p:txBody>
          </p:sp>
        </p:grp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559B32F9-55DF-5740-AAD7-49B036FF55F0}"/>
              </a:ext>
            </a:extLst>
          </p:cNvPr>
          <p:cNvSpPr txBox="1"/>
          <p:nvPr/>
        </p:nvSpPr>
        <p:spPr>
          <a:xfrm>
            <a:off x="9254010" y="5056646"/>
            <a:ext cx="20997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  <a:latin typeface="Helvetica" pitchFamily="2" charset="0"/>
              </a:rPr>
              <a:t>Path vector protocols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8BCB603-A168-7142-871B-991C103A1F74}"/>
              </a:ext>
            </a:extLst>
          </p:cNvPr>
          <p:cNvCxnSpPr>
            <a:cxnSpLocks/>
          </p:cNvCxnSpPr>
          <p:nvPr/>
        </p:nvCxnSpPr>
        <p:spPr>
          <a:xfrm>
            <a:off x="9405670" y="4349800"/>
            <a:ext cx="1040933" cy="558336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Shape&#10;&#10;Description automatically generated with medium confidence">
            <a:extLst>
              <a:ext uri="{FF2B5EF4-FFF2-40B4-BE49-F238E27FC236}">
                <a16:creationId xmlns:a16="http://schemas.microsoft.com/office/drawing/2014/main" id="{31356F2B-9EA7-AE49-BAB7-818DD38046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7008" y="4699613"/>
            <a:ext cx="1508676" cy="1234371"/>
          </a:xfrm>
          <a:prstGeom prst="rect">
            <a:avLst/>
          </a:prstGeom>
        </p:spPr>
      </p:pic>
      <p:pic>
        <p:nvPicPr>
          <p:cNvPr id="18" name="Picture 17" descr="Shape&#10;&#10;Description automatically generated with low confidence">
            <a:extLst>
              <a:ext uri="{FF2B5EF4-FFF2-40B4-BE49-F238E27FC236}">
                <a16:creationId xmlns:a16="http://schemas.microsoft.com/office/drawing/2014/main" id="{E37C49FA-35F1-F549-9D44-A5BC429A8C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5497" y="4816176"/>
            <a:ext cx="1634752" cy="107638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C5FB8EF-B5A7-5A49-BD86-83EB6EE3AFE6}"/>
              </a:ext>
            </a:extLst>
          </p:cNvPr>
          <p:cNvSpPr txBox="1"/>
          <p:nvPr/>
        </p:nvSpPr>
        <p:spPr>
          <a:xfrm>
            <a:off x="1423485" y="5915120"/>
            <a:ext cx="1787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Messages?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6061FA-7DFC-2744-9ABB-2CCDB1729B3E}"/>
              </a:ext>
            </a:extLst>
          </p:cNvPr>
          <p:cNvSpPr txBox="1"/>
          <p:nvPr/>
        </p:nvSpPr>
        <p:spPr>
          <a:xfrm>
            <a:off x="3729760" y="5942568"/>
            <a:ext cx="1787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Algorithm?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B4FEE36-6141-1347-3A71-3C6BD1C02C1B}"/>
              </a:ext>
            </a:extLst>
          </p:cNvPr>
          <p:cNvSpPr txBox="1"/>
          <p:nvPr/>
        </p:nvSpPr>
        <p:spPr>
          <a:xfrm>
            <a:off x="6096000" y="5892564"/>
            <a:ext cx="28854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pitchFamily="2" charset="0"/>
              </a:rPr>
              <a:t>Applicable within a single AS</a:t>
            </a:r>
          </a:p>
        </p:txBody>
      </p:sp>
    </p:spTree>
    <p:extLst>
      <p:ext uri="{BB962C8B-B14F-4D97-AF65-F5344CB8AC3E}">
        <p14:creationId xmlns:p14="http://schemas.microsoft.com/office/powerpoint/2010/main" val="1368422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9" grpId="0"/>
      <p:bldP spid="20" grpId="0"/>
      <p:bldP spid="1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CA807-144A-FE43-BF8F-E0A8BCCC7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(1) BGP Messages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FE057A-CCE8-0E47-8BF2-2DBCC906D0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0999573" cy="5032376"/>
          </a:xfrm>
        </p:spPr>
        <p:txBody>
          <a:bodyPr>
            <a:normAutofit/>
          </a:bodyPr>
          <a:lstStyle/>
          <a:p>
            <a:r>
              <a:rPr lang="en-US" dirty="0"/>
              <a:t>Routing </a:t>
            </a:r>
            <a:r>
              <a:rPr lang="en-US" dirty="0">
                <a:solidFill>
                  <a:srgbClr val="C00000"/>
                </a:solidFill>
              </a:rPr>
              <a:t>Announcements </a:t>
            </a:r>
            <a:r>
              <a:rPr lang="en-US" dirty="0"/>
              <a:t>or </a:t>
            </a:r>
            <a:r>
              <a:rPr lang="en-US" dirty="0">
                <a:solidFill>
                  <a:srgbClr val="C00000"/>
                </a:solidFill>
              </a:rPr>
              <a:t>Advertisements</a:t>
            </a:r>
          </a:p>
          <a:p>
            <a:pPr lvl="1"/>
            <a:r>
              <a:rPr lang="en-US" dirty="0"/>
              <a:t>“I am here” or “I can reach here”</a:t>
            </a:r>
          </a:p>
          <a:p>
            <a:pPr lvl="1"/>
            <a:r>
              <a:rPr lang="en-US" dirty="0"/>
              <a:t>Occur over a TCP connection (</a:t>
            </a:r>
            <a:r>
              <a:rPr lang="en-US" dirty="0">
                <a:solidFill>
                  <a:srgbClr val="C00000"/>
                </a:solidFill>
              </a:rPr>
              <a:t>BGP session</a:t>
            </a:r>
            <a:r>
              <a:rPr lang="en-US" dirty="0"/>
              <a:t>) between routers</a:t>
            </a:r>
          </a:p>
          <a:p>
            <a:r>
              <a:rPr lang="en-US" dirty="0"/>
              <a:t>Route announcement = destination + attributes</a:t>
            </a:r>
          </a:p>
          <a:p>
            <a:pPr lvl="1"/>
            <a:r>
              <a:rPr lang="en-US" dirty="0"/>
              <a:t>Destination: IP prefix</a:t>
            </a:r>
          </a:p>
          <a:p>
            <a:r>
              <a:rPr lang="en-US" dirty="0"/>
              <a:t>Route Attributes: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AS-level path</a:t>
            </a:r>
          </a:p>
          <a:p>
            <a:pPr lvl="1"/>
            <a:r>
              <a:rPr lang="en-US" dirty="0"/>
              <a:t>Next hop</a:t>
            </a:r>
          </a:p>
          <a:p>
            <a:pPr lvl="1"/>
            <a:r>
              <a:rPr lang="en-US" dirty="0"/>
              <a:t>Several others: origin, MED, community, etc.</a:t>
            </a:r>
          </a:p>
          <a:p>
            <a:r>
              <a:rPr lang="en-US" dirty="0"/>
              <a:t>An AS promises to use advertised path to reach destination</a:t>
            </a:r>
          </a:p>
          <a:p>
            <a:r>
              <a:rPr lang="en-US" dirty="0"/>
              <a:t>Only route changes are advertised after BGP session established</a:t>
            </a:r>
          </a:p>
          <a:p>
            <a:pPr lvl="1"/>
            <a:endParaRPr lang="en-US" dirty="0"/>
          </a:p>
          <a:p>
            <a:pPr lvl="1"/>
            <a:endParaRPr lang="en-US" dirty="0">
              <a:solidFill>
                <a:srgbClr val="C00000"/>
              </a:solidFill>
            </a:endParaRPr>
          </a:p>
          <a:p>
            <a:endParaRPr lang="en-US" dirty="0"/>
          </a:p>
        </p:txBody>
      </p:sp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910BE1EB-3694-E649-9A4C-C6DB1ED504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0439" y="365125"/>
            <a:ext cx="1508676" cy="1234371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C6ED9C1B-7FCB-5F41-9DB1-7E22302B42A1}"/>
              </a:ext>
            </a:extLst>
          </p:cNvPr>
          <p:cNvGrpSpPr/>
          <p:nvPr/>
        </p:nvGrpSpPr>
        <p:grpSpPr>
          <a:xfrm>
            <a:off x="7746728" y="4056139"/>
            <a:ext cx="2545688" cy="1648409"/>
            <a:chOff x="-2170772" y="2784954"/>
            <a:chExt cx="2712783" cy="1853712"/>
          </a:xfrm>
        </p:grpSpPr>
        <p:sp>
          <p:nvSpPr>
            <p:cNvPr id="7" name="Freeform 2">
              <a:extLst>
                <a:ext uri="{FF2B5EF4-FFF2-40B4-BE49-F238E27FC236}">
                  <a16:creationId xmlns:a16="http://schemas.microsoft.com/office/drawing/2014/main" id="{4E0464CF-02FE-384A-B5BF-7AE520F29DE1}"/>
                </a:ext>
              </a:extLst>
            </p:cNvPr>
            <p:cNvSpPr>
              <a:spLocks/>
            </p:cNvSpPr>
            <p:nvPr/>
          </p:nvSpPr>
          <p:spPr bwMode="auto">
            <a:xfrm>
              <a:off x="-2170772" y="2784954"/>
              <a:ext cx="2712783" cy="1853712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connsiteX0" fmla="*/ 4 w 10040"/>
                <a:gd name="connsiteY0" fmla="*/ 4039 h 10125"/>
                <a:gd name="connsiteX1" fmla="*/ 715 w 10040"/>
                <a:gd name="connsiteY1" fmla="*/ 1595 h 10125"/>
                <a:gd name="connsiteX2" fmla="*/ 3130 w 10040"/>
                <a:gd name="connsiteY2" fmla="*/ 1006 h 10125"/>
                <a:gd name="connsiteX3" fmla="*/ 4995 w 10040"/>
                <a:gd name="connsiteY3" fmla="*/ 0 h 10125"/>
                <a:gd name="connsiteX4" fmla="*/ 6720 w 10040"/>
                <a:gd name="connsiteY4" fmla="*/ 1009 h 10125"/>
                <a:gd name="connsiteX5" fmla="*/ 9989 w 10040"/>
                <a:gd name="connsiteY5" fmla="*/ 2989 h 10125"/>
                <a:gd name="connsiteX6" fmla="*/ 8599 w 10040"/>
                <a:gd name="connsiteY6" fmla="*/ 6797 h 10125"/>
                <a:gd name="connsiteX7" fmla="*/ 6995 w 10040"/>
                <a:gd name="connsiteY7" fmla="*/ 9322 h 10125"/>
                <a:gd name="connsiteX8" fmla="*/ 5307 w 10040"/>
                <a:gd name="connsiteY8" fmla="*/ 8843 h 10125"/>
                <a:gd name="connsiteX9" fmla="*/ 4371 w 10040"/>
                <a:gd name="connsiteY9" fmla="*/ 9912 h 10125"/>
                <a:gd name="connsiteX10" fmla="*/ 3140 w 10040"/>
                <a:gd name="connsiteY10" fmla="*/ 10019 h 10125"/>
                <a:gd name="connsiteX11" fmla="*/ 2179 w 10040"/>
                <a:gd name="connsiteY11" fmla="*/ 7895 h 10125"/>
                <a:gd name="connsiteX12" fmla="*/ 1187 w 10040"/>
                <a:gd name="connsiteY12" fmla="*/ 7495 h 10125"/>
                <a:gd name="connsiteX13" fmla="*/ 4 w 10040"/>
                <a:gd name="connsiteY13" fmla="*/ 4039 h 10125"/>
                <a:gd name="connsiteX0" fmla="*/ 4 w 8600"/>
                <a:gd name="connsiteY0" fmla="*/ 4042 h 10128"/>
                <a:gd name="connsiteX1" fmla="*/ 715 w 8600"/>
                <a:gd name="connsiteY1" fmla="*/ 1598 h 10128"/>
                <a:gd name="connsiteX2" fmla="*/ 3130 w 8600"/>
                <a:gd name="connsiteY2" fmla="*/ 1009 h 10128"/>
                <a:gd name="connsiteX3" fmla="*/ 4995 w 8600"/>
                <a:gd name="connsiteY3" fmla="*/ 3 h 10128"/>
                <a:gd name="connsiteX4" fmla="*/ 6720 w 8600"/>
                <a:gd name="connsiteY4" fmla="*/ 1012 h 10128"/>
                <a:gd name="connsiteX5" fmla="*/ 8599 w 8600"/>
                <a:gd name="connsiteY5" fmla="*/ 6800 h 10128"/>
                <a:gd name="connsiteX6" fmla="*/ 6995 w 8600"/>
                <a:gd name="connsiteY6" fmla="*/ 9325 h 10128"/>
                <a:gd name="connsiteX7" fmla="*/ 5307 w 8600"/>
                <a:gd name="connsiteY7" fmla="*/ 8846 h 10128"/>
                <a:gd name="connsiteX8" fmla="*/ 4371 w 8600"/>
                <a:gd name="connsiteY8" fmla="*/ 9915 h 10128"/>
                <a:gd name="connsiteX9" fmla="*/ 3140 w 8600"/>
                <a:gd name="connsiteY9" fmla="*/ 10022 h 10128"/>
                <a:gd name="connsiteX10" fmla="*/ 2179 w 8600"/>
                <a:gd name="connsiteY10" fmla="*/ 7898 h 10128"/>
                <a:gd name="connsiteX11" fmla="*/ 1187 w 8600"/>
                <a:gd name="connsiteY11" fmla="*/ 7498 h 10128"/>
                <a:gd name="connsiteX12" fmla="*/ 4 w 8600"/>
                <a:gd name="connsiteY12" fmla="*/ 4042 h 10128"/>
                <a:gd name="connsiteX0" fmla="*/ 4 w 9326"/>
                <a:gd name="connsiteY0" fmla="*/ 3988 h 9997"/>
                <a:gd name="connsiteX1" fmla="*/ 830 w 9326"/>
                <a:gd name="connsiteY1" fmla="*/ 1575 h 9997"/>
                <a:gd name="connsiteX2" fmla="*/ 3639 w 9326"/>
                <a:gd name="connsiteY2" fmla="*/ 993 h 9997"/>
                <a:gd name="connsiteX3" fmla="*/ 5807 w 9326"/>
                <a:gd name="connsiteY3" fmla="*/ 0 h 9997"/>
                <a:gd name="connsiteX4" fmla="*/ 7813 w 9326"/>
                <a:gd name="connsiteY4" fmla="*/ 996 h 9997"/>
                <a:gd name="connsiteX5" fmla="*/ 9324 w 9326"/>
                <a:gd name="connsiteY5" fmla="*/ 5746 h 9997"/>
                <a:gd name="connsiteX6" fmla="*/ 8133 w 9326"/>
                <a:gd name="connsiteY6" fmla="*/ 9204 h 9997"/>
                <a:gd name="connsiteX7" fmla="*/ 6170 w 9326"/>
                <a:gd name="connsiteY7" fmla="*/ 8731 h 9997"/>
                <a:gd name="connsiteX8" fmla="*/ 5082 w 9326"/>
                <a:gd name="connsiteY8" fmla="*/ 9787 h 9997"/>
                <a:gd name="connsiteX9" fmla="*/ 3650 w 9326"/>
                <a:gd name="connsiteY9" fmla="*/ 9892 h 9997"/>
                <a:gd name="connsiteX10" fmla="*/ 2533 w 9326"/>
                <a:gd name="connsiteY10" fmla="*/ 7795 h 9997"/>
                <a:gd name="connsiteX11" fmla="*/ 1379 w 9326"/>
                <a:gd name="connsiteY11" fmla="*/ 7400 h 9997"/>
                <a:gd name="connsiteX12" fmla="*/ 4 w 9326"/>
                <a:gd name="connsiteY12" fmla="*/ 3988 h 9997"/>
                <a:gd name="connsiteX0" fmla="*/ 4 w 10001"/>
                <a:gd name="connsiteY0" fmla="*/ 3989 h 10041"/>
                <a:gd name="connsiteX1" fmla="*/ 890 w 10001"/>
                <a:gd name="connsiteY1" fmla="*/ 1575 h 10041"/>
                <a:gd name="connsiteX2" fmla="*/ 3902 w 10001"/>
                <a:gd name="connsiteY2" fmla="*/ 993 h 10041"/>
                <a:gd name="connsiteX3" fmla="*/ 6227 w 10001"/>
                <a:gd name="connsiteY3" fmla="*/ 0 h 10041"/>
                <a:gd name="connsiteX4" fmla="*/ 8378 w 10001"/>
                <a:gd name="connsiteY4" fmla="*/ 996 h 10041"/>
                <a:gd name="connsiteX5" fmla="*/ 9998 w 10001"/>
                <a:gd name="connsiteY5" fmla="*/ 5748 h 10041"/>
                <a:gd name="connsiteX6" fmla="*/ 8721 w 10001"/>
                <a:gd name="connsiteY6" fmla="*/ 9207 h 10041"/>
                <a:gd name="connsiteX7" fmla="*/ 5449 w 10001"/>
                <a:gd name="connsiteY7" fmla="*/ 9790 h 10041"/>
                <a:gd name="connsiteX8" fmla="*/ 3914 w 10001"/>
                <a:gd name="connsiteY8" fmla="*/ 9895 h 10041"/>
                <a:gd name="connsiteX9" fmla="*/ 2716 w 10001"/>
                <a:gd name="connsiteY9" fmla="*/ 7797 h 10041"/>
                <a:gd name="connsiteX10" fmla="*/ 1479 w 10001"/>
                <a:gd name="connsiteY10" fmla="*/ 7402 h 10041"/>
                <a:gd name="connsiteX11" fmla="*/ 4 w 10001"/>
                <a:gd name="connsiteY11" fmla="*/ 3989 h 10041"/>
                <a:gd name="connsiteX0" fmla="*/ 4 w 10001"/>
                <a:gd name="connsiteY0" fmla="*/ 3989 h 14825"/>
                <a:gd name="connsiteX1" fmla="*/ 890 w 10001"/>
                <a:gd name="connsiteY1" fmla="*/ 1575 h 14825"/>
                <a:gd name="connsiteX2" fmla="*/ 3902 w 10001"/>
                <a:gd name="connsiteY2" fmla="*/ 993 h 14825"/>
                <a:gd name="connsiteX3" fmla="*/ 6227 w 10001"/>
                <a:gd name="connsiteY3" fmla="*/ 0 h 14825"/>
                <a:gd name="connsiteX4" fmla="*/ 8378 w 10001"/>
                <a:gd name="connsiteY4" fmla="*/ 996 h 14825"/>
                <a:gd name="connsiteX5" fmla="*/ 9998 w 10001"/>
                <a:gd name="connsiteY5" fmla="*/ 5748 h 14825"/>
                <a:gd name="connsiteX6" fmla="*/ 8721 w 10001"/>
                <a:gd name="connsiteY6" fmla="*/ 9207 h 14825"/>
                <a:gd name="connsiteX7" fmla="*/ 6011 w 10001"/>
                <a:gd name="connsiteY7" fmla="*/ 14823 h 14825"/>
                <a:gd name="connsiteX8" fmla="*/ 3914 w 10001"/>
                <a:gd name="connsiteY8" fmla="*/ 9895 h 14825"/>
                <a:gd name="connsiteX9" fmla="*/ 2716 w 10001"/>
                <a:gd name="connsiteY9" fmla="*/ 7797 h 14825"/>
                <a:gd name="connsiteX10" fmla="*/ 1479 w 10001"/>
                <a:gd name="connsiteY10" fmla="*/ 7402 h 14825"/>
                <a:gd name="connsiteX11" fmla="*/ 4 w 10001"/>
                <a:gd name="connsiteY11" fmla="*/ 3989 h 14825"/>
                <a:gd name="connsiteX0" fmla="*/ 4 w 10001"/>
                <a:gd name="connsiteY0" fmla="*/ 7436 h 18272"/>
                <a:gd name="connsiteX1" fmla="*/ 890 w 10001"/>
                <a:gd name="connsiteY1" fmla="*/ 5022 h 18272"/>
                <a:gd name="connsiteX2" fmla="*/ 3902 w 10001"/>
                <a:gd name="connsiteY2" fmla="*/ 4440 h 18272"/>
                <a:gd name="connsiteX3" fmla="*/ 6026 w 10001"/>
                <a:gd name="connsiteY3" fmla="*/ 0 h 18272"/>
                <a:gd name="connsiteX4" fmla="*/ 8378 w 10001"/>
                <a:gd name="connsiteY4" fmla="*/ 4443 h 18272"/>
                <a:gd name="connsiteX5" fmla="*/ 9998 w 10001"/>
                <a:gd name="connsiteY5" fmla="*/ 9195 h 18272"/>
                <a:gd name="connsiteX6" fmla="*/ 8721 w 10001"/>
                <a:gd name="connsiteY6" fmla="*/ 12654 h 18272"/>
                <a:gd name="connsiteX7" fmla="*/ 6011 w 10001"/>
                <a:gd name="connsiteY7" fmla="*/ 18270 h 18272"/>
                <a:gd name="connsiteX8" fmla="*/ 3914 w 10001"/>
                <a:gd name="connsiteY8" fmla="*/ 13342 h 18272"/>
                <a:gd name="connsiteX9" fmla="*/ 2716 w 10001"/>
                <a:gd name="connsiteY9" fmla="*/ 11244 h 18272"/>
                <a:gd name="connsiteX10" fmla="*/ 1479 w 10001"/>
                <a:gd name="connsiteY10" fmla="*/ 10849 h 18272"/>
                <a:gd name="connsiteX11" fmla="*/ 4 w 10001"/>
                <a:gd name="connsiteY11" fmla="*/ 7436 h 18272"/>
                <a:gd name="connsiteX0" fmla="*/ 1 w 9998"/>
                <a:gd name="connsiteY0" fmla="*/ 7436 h 18272"/>
                <a:gd name="connsiteX1" fmla="*/ 3899 w 9998"/>
                <a:gd name="connsiteY1" fmla="*/ 4440 h 18272"/>
                <a:gd name="connsiteX2" fmla="*/ 6023 w 9998"/>
                <a:gd name="connsiteY2" fmla="*/ 0 h 18272"/>
                <a:gd name="connsiteX3" fmla="*/ 8375 w 9998"/>
                <a:gd name="connsiteY3" fmla="*/ 4443 h 18272"/>
                <a:gd name="connsiteX4" fmla="*/ 9995 w 9998"/>
                <a:gd name="connsiteY4" fmla="*/ 9195 h 18272"/>
                <a:gd name="connsiteX5" fmla="*/ 8718 w 9998"/>
                <a:gd name="connsiteY5" fmla="*/ 12654 h 18272"/>
                <a:gd name="connsiteX6" fmla="*/ 6008 w 9998"/>
                <a:gd name="connsiteY6" fmla="*/ 18270 h 18272"/>
                <a:gd name="connsiteX7" fmla="*/ 3911 w 9998"/>
                <a:gd name="connsiteY7" fmla="*/ 13342 h 18272"/>
                <a:gd name="connsiteX8" fmla="*/ 2713 w 9998"/>
                <a:gd name="connsiteY8" fmla="*/ 11244 h 18272"/>
                <a:gd name="connsiteX9" fmla="*/ 1476 w 9998"/>
                <a:gd name="connsiteY9" fmla="*/ 10849 h 18272"/>
                <a:gd name="connsiteX10" fmla="*/ 1 w 9998"/>
                <a:gd name="connsiteY10" fmla="*/ 7436 h 18272"/>
                <a:gd name="connsiteX0" fmla="*/ 35 w 8559"/>
                <a:gd name="connsiteY0" fmla="*/ 5938 h 10000"/>
                <a:gd name="connsiteX1" fmla="*/ 2459 w 8559"/>
                <a:gd name="connsiteY1" fmla="*/ 2430 h 10000"/>
                <a:gd name="connsiteX2" fmla="*/ 4583 w 8559"/>
                <a:gd name="connsiteY2" fmla="*/ 0 h 10000"/>
                <a:gd name="connsiteX3" fmla="*/ 6936 w 8559"/>
                <a:gd name="connsiteY3" fmla="*/ 2432 h 10000"/>
                <a:gd name="connsiteX4" fmla="*/ 8556 w 8559"/>
                <a:gd name="connsiteY4" fmla="*/ 5032 h 10000"/>
                <a:gd name="connsiteX5" fmla="*/ 7279 w 8559"/>
                <a:gd name="connsiteY5" fmla="*/ 6925 h 10000"/>
                <a:gd name="connsiteX6" fmla="*/ 4568 w 8559"/>
                <a:gd name="connsiteY6" fmla="*/ 9999 h 10000"/>
                <a:gd name="connsiteX7" fmla="*/ 2471 w 8559"/>
                <a:gd name="connsiteY7" fmla="*/ 7302 h 10000"/>
                <a:gd name="connsiteX8" fmla="*/ 1273 w 8559"/>
                <a:gd name="connsiteY8" fmla="*/ 6154 h 10000"/>
                <a:gd name="connsiteX9" fmla="*/ 35 w 8559"/>
                <a:gd name="connsiteY9" fmla="*/ 5938 h 10000"/>
                <a:gd name="connsiteX0" fmla="*/ 49 w 9820"/>
                <a:gd name="connsiteY0" fmla="*/ 4655 h 10000"/>
                <a:gd name="connsiteX1" fmla="*/ 2693 w 9820"/>
                <a:gd name="connsiteY1" fmla="*/ 2430 h 10000"/>
                <a:gd name="connsiteX2" fmla="*/ 5175 w 9820"/>
                <a:gd name="connsiteY2" fmla="*/ 0 h 10000"/>
                <a:gd name="connsiteX3" fmla="*/ 7924 w 9820"/>
                <a:gd name="connsiteY3" fmla="*/ 2432 h 10000"/>
                <a:gd name="connsiteX4" fmla="*/ 9816 w 9820"/>
                <a:gd name="connsiteY4" fmla="*/ 5032 h 10000"/>
                <a:gd name="connsiteX5" fmla="*/ 8324 w 9820"/>
                <a:gd name="connsiteY5" fmla="*/ 6925 h 10000"/>
                <a:gd name="connsiteX6" fmla="*/ 5157 w 9820"/>
                <a:gd name="connsiteY6" fmla="*/ 9999 h 10000"/>
                <a:gd name="connsiteX7" fmla="*/ 2707 w 9820"/>
                <a:gd name="connsiteY7" fmla="*/ 7302 h 10000"/>
                <a:gd name="connsiteX8" fmla="*/ 1307 w 9820"/>
                <a:gd name="connsiteY8" fmla="*/ 6154 h 10000"/>
                <a:gd name="connsiteX9" fmla="*/ 49 w 9820"/>
                <a:gd name="connsiteY9" fmla="*/ 4655 h 10000"/>
                <a:gd name="connsiteX0" fmla="*/ 45 w 9995"/>
                <a:gd name="connsiteY0" fmla="*/ 4655 h 10000"/>
                <a:gd name="connsiteX1" fmla="*/ 2737 w 9995"/>
                <a:gd name="connsiteY1" fmla="*/ 2430 h 10000"/>
                <a:gd name="connsiteX2" fmla="*/ 5265 w 9995"/>
                <a:gd name="connsiteY2" fmla="*/ 0 h 10000"/>
                <a:gd name="connsiteX3" fmla="*/ 8064 w 9995"/>
                <a:gd name="connsiteY3" fmla="*/ 2432 h 10000"/>
                <a:gd name="connsiteX4" fmla="*/ 9991 w 9995"/>
                <a:gd name="connsiteY4" fmla="*/ 5032 h 10000"/>
                <a:gd name="connsiteX5" fmla="*/ 8472 w 9995"/>
                <a:gd name="connsiteY5" fmla="*/ 6925 h 10000"/>
                <a:gd name="connsiteX6" fmla="*/ 5247 w 9995"/>
                <a:gd name="connsiteY6" fmla="*/ 9999 h 10000"/>
                <a:gd name="connsiteX7" fmla="*/ 2752 w 9995"/>
                <a:gd name="connsiteY7" fmla="*/ 7302 h 10000"/>
                <a:gd name="connsiteX8" fmla="*/ 1374 w 9995"/>
                <a:gd name="connsiteY8" fmla="*/ 6984 h 10000"/>
                <a:gd name="connsiteX9" fmla="*/ 45 w 9995"/>
                <a:gd name="connsiteY9" fmla="*/ 4655 h 10000"/>
                <a:gd name="connsiteX0" fmla="*/ 45 w 10000"/>
                <a:gd name="connsiteY0" fmla="*/ 5032 h 10377"/>
                <a:gd name="connsiteX1" fmla="*/ 2738 w 10000"/>
                <a:gd name="connsiteY1" fmla="*/ 2807 h 10377"/>
                <a:gd name="connsiteX2" fmla="*/ 4886 w 10000"/>
                <a:gd name="connsiteY2" fmla="*/ 0 h 10377"/>
                <a:gd name="connsiteX3" fmla="*/ 8068 w 10000"/>
                <a:gd name="connsiteY3" fmla="*/ 2809 h 10377"/>
                <a:gd name="connsiteX4" fmla="*/ 9996 w 10000"/>
                <a:gd name="connsiteY4" fmla="*/ 5409 h 10377"/>
                <a:gd name="connsiteX5" fmla="*/ 8476 w 10000"/>
                <a:gd name="connsiteY5" fmla="*/ 7302 h 10377"/>
                <a:gd name="connsiteX6" fmla="*/ 5250 w 10000"/>
                <a:gd name="connsiteY6" fmla="*/ 10376 h 10377"/>
                <a:gd name="connsiteX7" fmla="*/ 2753 w 10000"/>
                <a:gd name="connsiteY7" fmla="*/ 7679 h 10377"/>
                <a:gd name="connsiteX8" fmla="*/ 1375 w 10000"/>
                <a:gd name="connsiteY8" fmla="*/ 7361 h 10377"/>
                <a:gd name="connsiteX9" fmla="*/ 45 w 10000"/>
                <a:gd name="connsiteY9" fmla="*/ 5032 h 10377"/>
                <a:gd name="connsiteX0" fmla="*/ 45 w 10000"/>
                <a:gd name="connsiteY0" fmla="*/ 5036 h 10381"/>
                <a:gd name="connsiteX1" fmla="*/ 2738 w 10000"/>
                <a:gd name="connsiteY1" fmla="*/ 2811 h 10381"/>
                <a:gd name="connsiteX2" fmla="*/ 4886 w 10000"/>
                <a:gd name="connsiteY2" fmla="*/ 4 h 10381"/>
                <a:gd name="connsiteX3" fmla="*/ 8068 w 10000"/>
                <a:gd name="connsiteY3" fmla="*/ 2813 h 10381"/>
                <a:gd name="connsiteX4" fmla="*/ 9996 w 10000"/>
                <a:gd name="connsiteY4" fmla="*/ 5413 h 10381"/>
                <a:gd name="connsiteX5" fmla="*/ 8476 w 10000"/>
                <a:gd name="connsiteY5" fmla="*/ 7306 h 10381"/>
                <a:gd name="connsiteX6" fmla="*/ 5250 w 10000"/>
                <a:gd name="connsiteY6" fmla="*/ 10380 h 10381"/>
                <a:gd name="connsiteX7" fmla="*/ 2753 w 10000"/>
                <a:gd name="connsiteY7" fmla="*/ 7683 h 10381"/>
                <a:gd name="connsiteX8" fmla="*/ 1375 w 10000"/>
                <a:gd name="connsiteY8" fmla="*/ 7365 h 10381"/>
                <a:gd name="connsiteX9" fmla="*/ 45 w 10000"/>
                <a:gd name="connsiteY9" fmla="*/ 5036 h 10381"/>
                <a:gd name="connsiteX0" fmla="*/ 45 w 10000"/>
                <a:gd name="connsiteY0" fmla="*/ 5036 h 10796"/>
                <a:gd name="connsiteX1" fmla="*/ 2738 w 10000"/>
                <a:gd name="connsiteY1" fmla="*/ 2811 h 10796"/>
                <a:gd name="connsiteX2" fmla="*/ 4886 w 10000"/>
                <a:gd name="connsiteY2" fmla="*/ 4 h 10796"/>
                <a:gd name="connsiteX3" fmla="*/ 8068 w 10000"/>
                <a:gd name="connsiteY3" fmla="*/ 2813 h 10796"/>
                <a:gd name="connsiteX4" fmla="*/ 9996 w 10000"/>
                <a:gd name="connsiteY4" fmla="*/ 5413 h 10796"/>
                <a:gd name="connsiteX5" fmla="*/ 8476 w 10000"/>
                <a:gd name="connsiteY5" fmla="*/ 7306 h 10796"/>
                <a:gd name="connsiteX6" fmla="*/ 5202 w 10000"/>
                <a:gd name="connsiteY6" fmla="*/ 10795 h 10796"/>
                <a:gd name="connsiteX7" fmla="*/ 2753 w 10000"/>
                <a:gd name="connsiteY7" fmla="*/ 7683 h 10796"/>
                <a:gd name="connsiteX8" fmla="*/ 1375 w 10000"/>
                <a:gd name="connsiteY8" fmla="*/ 7365 h 10796"/>
                <a:gd name="connsiteX9" fmla="*/ 45 w 10000"/>
                <a:gd name="connsiteY9" fmla="*/ 5036 h 10796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795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599526E7-BFC7-914E-BEA3-7477BDB8A852}"/>
                </a:ext>
              </a:extLst>
            </p:cNvPr>
            <p:cNvGrpSpPr/>
            <p:nvPr/>
          </p:nvGrpSpPr>
          <p:grpSpPr>
            <a:xfrm>
              <a:off x="-1935370" y="2935816"/>
              <a:ext cx="2333625" cy="1619237"/>
              <a:chOff x="833331" y="2873352"/>
              <a:chExt cx="2333625" cy="1619237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64BE463A-6CC3-1943-BE62-DB060E2FD60A}"/>
                  </a:ext>
                </a:extLst>
              </p:cNvPr>
              <p:cNvGrpSpPr/>
              <p:nvPr/>
            </p:nvGrpSpPr>
            <p:grpSpPr>
              <a:xfrm>
                <a:off x="1736090" y="2873352"/>
                <a:ext cx="565150" cy="397920"/>
                <a:chOff x="1736090" y="2873352"/>
                <a:chExt cx="565150" cy="397920"/>
              </a:xfrm>
            </p:grpSpPr>
            <p:grpSp>
              <p:nvGrpSpPr>
                <p:cNvPr id="58" name="Group 327">
                  <a:extLst>
                    <a:ext uri="{FF2B5EF4-FFF2-40B4-BE49-F238E27FC236}">
                      <a16:creationId xmlns:a16="http://schemas.microsoft.com/office/drawing/2014/main" id="{7F976791-8A6A-854F-88C0-7E1C590EDD4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62" name="Oval 61">
                    <a:extLst>
                      <a:ext uri="{FF2B5EF4-FFF2-40B4-BE49-F238E27FC236}">
                        <a16:creationId xmlns:a16="http://schemas.microsoft.com/office/drawing/2014/main" id="{5F4A9C61-9667-424E-AB98-28D2F96C2932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63" name="Rectangle 62">
                    <a:extLst>
                      <a:ext uri="{FF2B5EF4-FFF2-40B4-BE49-F238E27FC236}">
                        <a16:creationId xmlns:a16="http://schemas.microsoft.com/office/drawing/2014/main" id="{3E7EAE52-B2F9-6C41-A1F0-C35ADCDD305F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64" name="Oval 63">
                    <a:extLst>
                      <a:ext uri="{FF2B5EF4-FFF2-40B4-BE49-F238E27FC236}">
                        <a16:creationId xmlns:a16="http://schemas.microsoft.com/office/drawing/2014/main" id="{E7CA3E91-1B0A-1C4F-A9AD-0BEA98731EB3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65" name="Freeform 64">
                    <a:extLst>
                      <a:ext uri="{FF2B5EF4-FFF2-40B4-BE49-F238E27FC236}">
                        <a16:creationId xmlns:a16="http://schemas.microsoft.com/office/drawing/2014/main" id="{52D55834-6138-514C-AB56-B2BC5162A30C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66" name="Freeform 65">
                    <a:extLst>
                      <a:ext uri="{FF2B5EF4-FFF2-40B4-BE49-F238E27FC236}">
                        <a16:creationId xmlns:a16="http://schemas.microsoft.com/office/drawing/2014/main" id="{3FC4F773-8E7F-324C-B200-2C81B2C20090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67" name="Freeform 66">
                    <a:extLst>
                      <a:ext uri="{FF2B5EF4-FFF2-40B4-BE49-F238E27FC236}">
                        <a16:creationId xmlns:a16="http://schemas.microsoft.com/office/drawing/2014/main" id="{6E7B9E18-82B3-7C4D-9BA5-6E7AE6029F88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68" name="Freeform 67">
                    <a:extLst>
                      <a:ext uri="{FF2B5EF4-FFF2-40B4-BE49-F238E27FC236}">
                        <a16:creationId xmlns:a16="http://schemas.microsoft.com/office/drawing/2014/main" id="{E09FAB94-D376-734A-89B0-C4E1EC12E417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69" name="Straight Connector 68">
                    <a:extLst>
                      <a:ext uri="{FF2B5EF4-FFF2-40B4-BE49-F238E27FC236}">
                        <a16:creationId xmlns:a16="http://schemas.microsoft.com/office/drawing/2014/main" id="{E21BAEFC-0BB8-DD47-A0A7-7BFC132FC628}"/>
                      </a:ext>
                    </a:extLst>
                  </p:cNvPr>
                  <p:cNvCxnSpPr>
                    <a:endCxn id="64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" name="Straight Connector 69">
                    <a:extLst>
                      <a:ext uri="{FF2B5EF4-FFF2-40B4-BE49-F238E27FC236}">
                        <a16:creationId xmlns:a16="http://schemas.microsoft.com/office/drawing/2014/main" id="{AFA00F76-BA02-B444-905B-B50B6CAE3AC8}"/>
                      </a:ext>
                    </a:extLst>
                  </p:cNvPr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9" name="Group 58">
                  <a:extLst>
                    <a:ext uri="{FF2B5EF4-FFF2-40B4-BE49-F238E27FC236}">
                      <a16:creationId xmlns:a16="http://schemas.microsoft.com/office/drawing/2014/main" id="{EB2926A2-2D17-A141-A358-168F83DA7DE7}"/>
                    </a:ext>
                  </a:extLst>
                </p:cNvPr>
                <p:cNvGrpSpPr/>
                <p:nvPr/>
              </p:nvGrpSpPr>
              <p:grpSpPr>
                <a:xfrm>
                  <a:off x="1770362" y="2873352"/>
                  <a:ext cx="451313" cy="397920"/>
                  <a:chOff x="667045" y="1708643"/>
                  <a:chExt cx="451313" cy="397920"/>
                </a:xfrm>
              </p:grpSpPr>
              <p:sp>
                <p:nvSpPr>
                  <p:cNvPr id="60" name="Oval 59">
                    <a:extLst>
                      <a:ext uri="{FF2B5EF4-FFF2-40B4-BE49-F238E27FC236}">
                        <a16:creationId xmlns:a16="http://schemas.microsoft.com/office/drawing/2014/main" id="{14ACA7A9-C028-D54A-8B7A-0AC725D57747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1" name="TextBox 60">
                    <a:extLst>
                      <a:ext uri="{FF2B5EF4-FFF2-40B4-BE49-F238E27FC236}">
                        <a16:creationId xmlns:a16="http://schemas.microsoft.com/office/drawing/2014/main" id="{04FD3729-CA1A-6249-9E50-0E3601EFE4CC}"/>
                      </a:ext>
                    </a:extLst>
                  </p:cNvPr>
                  <p:cNvSpPr txBox="1"/>
                  <p:nvPr/>
                </p:nvSpPr>
                <p:spPr>
                  <a:xfrm>
                    <a:off x="667045" y="1708643"/>
                    <a:ext cx="451313" cy="3979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2b</a:t>
                    </a:r>
                  </a:p>
                </p:txBody>
              </p:sp>
            </p:grpSp>
          </p:grp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43189F3F-2D40-4D49-B704-9FBC340DB2D7}"/>
                  </a:ext>
                </a:extLst>
              </p:cNvPr>
              <p:cNvGrpSpPr/>
              <p:nvPr/>
            </p:nvGrpSpPr>
            <p:grpSpPr>
              <a:xfrm>
                <a:off x="1740320" y="4094669"/>
                <a:ext cx="565150" cy="397920"/>
                <a:chOff x="1736090" y="2873352"/>
                <a:chExt cx="565150" cy="397920"/>
              </a:xfrm>
            </p:grpSpPr>
            <p:grpSp>
              <p:nvGrpSpPr>
                <p:cNvPr id="45" name="Group 327">
                  <a:extLst>
                    <a:ext uri="{FF2B5EF4-FFF2-40B4-BE49-F238E27FC236}">
                      <a16:creationId xmlns:a16="http://schemas.microsoft.com/office/drawing/2014/main" id="{7F53CC45-BD0D-184F-AF7F-E0531E3E875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49" name="Oval 48">
                    <a:extLst>
                      <a:ext uri="{FF2B5EF4-FFF2-40B4-BE49-F238E27FC236}">
                        <a16:creationId xmlns:a16="http://schemas.microsoft.com/office/drawing/2014/main" id="{2B3B3C96-B48A-7D41-857A-615915D7F204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50" name="Rectangle 49">
                    <a:extLst>
                      <a:ext uri="{FF2B5EF4-FFF2-40B4-BE49-F238E27FC236}">
                        <a16:creationId xmlns:a16="http://schemas.microsoft.com/office/drawing/2014/main" id="{9EFE3636-1463-7043-A674-45184496521F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1" name="Oval 50">
                    <a:extLst>
                      <a:ext uri="{FF2B5EF4-FFF2-40B4-BE49-F238E27FC236}">
                        <a16:creationId xmlns:a16="http://schemas.microsoft.com/office/drawing/2014/main" id="{FB729CA9-C512-6A49-980F-626D33A89380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52" name="Freeform 51">
                    <a:extLst>
                      <a:ext uri="{FF2B5EF4-FFF2-40B4-BE49-F238E27FC236}">
                        <a16:creationId xmlns:a16="http://schemas.microsoft.com/office/drawing/2014/main" id="{FAEE8A71-0C86-244A-B227-4B5275DD8710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3" name="Freeform 52">
                    <a:extLst>
                      <a:ext uri="{FF2B5EF4-FFF2-40B4-BE49-F238E27FC236}">
                        <a16:creationId xmlns:a16="http://schemas.microsoft.com/office/drawing/2014/main" id="{E22AAA11-1927-914C-81BD-1D7DCC80C2EC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4" name="Freeform 53">
                    <a:extLst>
                      <a:ext uri="{FF2B5EF4-FFF2-40B4-BE49-F238E27FC236}">
                        <a16:creationId xmlns:a16="http://schemas.microsoft.com/office/drawing/2014/main" id="{CDF5FE47-A430-204D-8E3C-C9EDC26DC96C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5" name="Freeform 54">
                    <a:extLst>
                      <a:ext uri="{FF2B5EF4-FFF2-40B4-BE49-F238E27FC236}">
                        <a16:creationId xmlns:a16="http://schemas.microsoft.com/office/drawing/2014/main" id="{43E15134-5220-7549-89EC-B48765807CA6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56" name="Straight Connector 55">
                    <a:extLst>
                      <a:ext uri="{FF2B5EF4-FFF2-40B4-BE49-F238E27FC236}">
                        <a16:creationId xmlns:a16="http://schemas.microsoft.com/office/drawing/2014/main" id="{96E60B1A-1D59-4C45-ACEF-DC4D667BB938}"/>
                      </a:ext>
                    </a:extLst>
                  </p:cNvPr>
                  <p:cNvCxnSpPr>
                    <a:endCxn id="51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" name="Straight Connector 56">
                    <a:extLst>
                      <a:ext uri="{FF2B5EF4-FFF2-40B4-BE49-F238E27FC236}">
                        <a16:creationId xmlns:a16="http://schemas.microsoft.com/office/drawing/2014/main" id="{5F31B66F-8E3F-BF4B-B32B-961F6368C175}"/>
                      </a:ext>
                    </a:extLst>
                  </p:cNvPr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6" name="Group 45">
                  <a:extLst>
                    <a:ext uri="{FF2B5EF4-FFF2-40B4-BE49-F238E27FC236}">
                      <a16:creationId xmlns:a16="http://schemas.microsoft.com/office/drawing/2014/main" id="{6ACF6B2B-561F-D34E-80D0-67AA73DF81EF}"/>
                    </a:ext>
                  </a:extLst>
                </p:cNvPr>
                <p:cNvGrpSpPr/>
                <p:nvPr/>
              </p:nvGrpSpPr>
              <p:grpSpPr>
                <a:xfrm>
                  <a:off x="1770362" y="2873352"/>
                  <a:ext cx="451313" cy="397920"/>
                  <a:chOff x="667045" y="1708643"/>
                  <a:chExt cx="451313" cy="397920"/>
                </a:xfrm>
              </p:grpSpPr>
              <p:sp>
                <p:nvSpPr>
                  <p:cNvPr id="47" name="Oval 46">
                    <a:extLst>
                      <a:ext uri="{FF2B5EF4-FFF2-40B4-BE49-F238E27FC236}">
                        <a16:creationId xmlns:a16="http://schemas.microsoft.com/office/drawing/2014/main" id="{6E30F277-DC6D-F348-9CD9-CA0E411144DB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8" name="TextBox 47">
                    <a:extLst>
                      <a:ext uri="{FF2B5EF4-FFF2-40B4-BE49-F238E27FC236}">
                        <a16:creationId xmlns:a16="http://schemas.microsoft.com/office/drawing/2014/main" id="{71348268-C068-794B-A1EF-7509CCED909D}"/>
                      </a:ext>
                    </a:extLst>
                  </p:cNvPr>
                  <p:cNvSpPr txBox="1"/>
                  <p:nvPr/>
                </p:nvSpPr>
                <p:spPr>
                  <a:xfrm>
                    <a:off x="667045" y="1708643"/>
                    <a:ext cx="451313" cy="3979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2d</a:t>
                    </a:r>
                  </a:p>
                </p:txBody>
              </p:sp>
            </p:grpSp>
          </p:grp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B40D0799-FB5C-794E-8DDF-2E619159C4F0}"/>
                  </a:ext>
                </a:extLst>
              </p:cNvPr>
              <p:cNvGrpSpPr/>
              <p:nvPr/>
            </p:nvGrpSpPr>
            <p:grpSpPr>
              <a:xfrm>
                <a:off x="2601806" y="3485072"/>
                <a:ext cx="565150" cy="397920"/>
                <a:chOff x="1736090" y="2873352"/>
                <a:chExt cx="565150" cy="397920"/>
              </a:xfrm>
            </p:grpSpPr>
            <p:grpSp>
              <p:nvGrpSpPr>
                <p:cNvPr id="32" name="Group 327">
                  <a:extLst>
                    <a:ext uri="{FF2B5EF4-FFF2-40B4-BE49-F238E27FC236}">
                      <a16:creationId xmlns:a16="http://schemas.microsoft.com/office/drawing/2014/main" id="{68206E27-6755-6A44-882B-0DCB91DE3FC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6" name="Oval 35">
                    <a:extLst>
                      <a:ext uri="{FF2B5EF4-FFF2-40B4-BE49-F238E27FC236}">
                        <a16:creationId xmlns:a16="http://schemas.microsoft.com/office/drawing/2014/main" id="{D02BC878-4933-E743-96E2-AA8A8B9B33EF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7" name="Rectangle 36">
                    <a:extLst>
                      <a:ext uri="{FF2B5EF4-FFF2-40B4-BE49-F238E27FC236}">
                        <a16:creationId xmlns:a16="http://schemas.microsoft.com/office/drawing/2014/main" id="{801D97E0-EB5E-8241-B741-DCB2F47C6A6D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8" name="Oval 37">
                    <a:extLst>
                      <a:ext uri="{FF2B5EF4-FFF2-40B4-BE49-F238E27FC236}">
                        <a16:creationId xmlns:a16="http://schemas.microsoft.com/office/drawing/2014/main" id="{9588BCD5-C8F2-704D-A192-D910D3DB3E16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9" name="Freeform 38">
                    <a:extLst>
                      <a:ext uri="{FF2B5EF4-FFF2-40B4-BE49-F238E27FC236}">
                        <a16:creationId xmlns:a16="http://schemas.microsoft.com/office/drawing/2014/main" id="{35984A7D-27A9-674B-AAE9-DBCE66E4D79B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40" name="Freeform 39">
                    <a:extLst>
                      <a:ext uri="{FF2B5EF4-FFF2-40B4-BE49-F238E27FC236}">
                        <a16:creationId xmlns:a16="http://schemas.microsoft.com/office/drawing/2014/main" id="{E2B40C86-8A0F-544C-A39E-7CD68966706C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41" name="Freeform 40">
                    <a:extLst>
                      <a:ext uri="{FF2B5EF4-FFF2-40B4-BE49-F238E27FC236}">
                        <a16:creationId xmlns:a16="http://schemas.microsoft.com/office/drawing/2014/main" id="{2D877DEB-9911-4041-99B7-E86BD9F00622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42" name="Freeform 41">
                    <a:extLst>
                      <a:ext uri="{FF2B5EF4-FFF2-40B4-BE49-F238E27FC236}">
                        <a16:creationId xmlns:a16="http://schemas.microsoft.com/office/drawing/2014/main" id="{89CA76F2-E038-CF47-9E8F-B1F4CAED640C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43" name="Straight Connector 42">
                    <a:extLst>
                      <a:ext uri="{FF2B5EF4-FFF2-40B4-BE49-F238E27FC236}">
                        <a16:creationId xmlns:a16="http://schemas.microsoft.com/office/drawing/2014/main" id="{B94C0432-CFDC-0541-B8AE-30FD6474F63F}"/>
                      </a:ext>
                    </a:extLst>
                  </p:cNvPr>
                  <p:cNvCxnSpPr>
                    <a:endCxn id="38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" name="Straight Connector 43">
                    <a:extLst>
                      <a:ext uri="{FF2B5EF4-FFF2-40B4-BE49-F238E27FC236}">
                        <a16:creationId xmlns:a16="http://schemas.microsoft.com/office/drawing/2014/main" id="{60218514-D0E2-7D48-A420-D05F608F7327}"/>
                      </a:ext>
                    </a:extLst>
                  </p:cNvPr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3" name="Group 32">
                  <a:extLst>
                    <a:ext uri="{FF2B5EF4-FFF2-40B4-BE49-F238E27FC236}">
                      <a16:creationId xmlns:a16="http://schemas.microsoft.com/office/drawing/2014/main" id="{FC9EDFCA-1DB6-6340-877C-E1764748AB09}"/>
                    </a:ext>
                  </a:extLst>
                </p:cNvPr>
                <p:cNvGrpSpPr/>
                <p:nvPr/>
              </p:nvGrpSpPr>
              <p:grpSpPr>
                <a:xfrm>
                  <a:off x="1770362" y="2873352"/>
                  <a:ext cx="425688" cy="397920"/>
                  <a:chOff x="667045" y="1708643"/>
                  <a:chExt cx="425688" cy="397920"/>
                </a:xfrm>
              </p:grpSpPr>
              <p:sp>
                <p:nvSpPr>
                  <p:cNvPr id="34" name="Oval 33">
                    <a:extLst>
                      <a:ext uri="{FF2B5EF4-FFF2-40B4-BE49-F238E27FC236}">
                        <a16:creationId xmlns:a16="http://schemas.microsoft.com/office/drawing/2014/main" id="{91C19386-9FE4-C44A-96AA-0E7987CA2C01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5" name="TextBox 34">
                    <a:extLst>
                      <a:ext uri="{FF2B5EF4-FFF2-40B4-BE49-F238E27FC236}">
                        <a16:creationId xmlns:a16="http://schemas.microsoft.com/office/drawing/2014/main" id="{61505306-89EB-0E4D-8F58-7EFBC6C18D11}"/>
                      </a:ext>
                    </a:extLst>
                  </p:cNvPr>
                  <p:cNvSpPr txBox="1"/>
                  <p:nvPr/>
                </p:nvSpPr>
                <p:spPr>
                  <a:xfrm>
                    <a:off x="667045" y="1708643"/>
                    <a:ext cx="425688" cy="3979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2c</a:t>
                    </a:r>
                  </a:p>
                </p:txBody>
              </p:sp>
            </p:grpSp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B7B82C27-2339-924B-9B12-D7DCE2A99CDE}"/>
                  </a:ext>
                </a:extLst>
              </p:cNvPr>
              <p:cNvGrpSpPr/>
              <p:nvPr/>
            </p:nvGrpSpPr>
            <p:grpSpPr>
              <a:xfrm>
                <a:off x="833331" y="3478719"/>
                <a:ext cx="565150" cy="397920"/>
                <a:chOff x="1736090" y="2873352"/>
                <a:chExt cx="565150" cy="397920"/>
              </a:xfrm>
            </p:grpSpPr>
            <p:grpSp>
              <p:nvGrpSpPr>
                <p:cNvPr id="19" name="Group 327">
                  <a:extLst>
                    <a:ext uri="{FF2B5EF4-FFF2-40B4-BE49-F238E27FC236}">
                      <a16:creationId xmlns:a16="http://schemas.microsoft.com/office/drawing/2014/main" id="{4665C0B8-B02D-CD46-ADBB-3C9F29C79B9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3" name="Oval 22">
                    <a:extLst>
                      <a:ext uri="{FF2B5EF4-FFF2-40B4-BE49-F238E27FC236}">
                        <a16:creationId xmlns:a16="http://schemas.microsoft.com/office/drawing/2014/main" id="{E01CD01E-BA84-F141-A820-287277B15989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4" name="Rectangle 23">
                    <a:extLst>
                      <a:ext uri="{FF2B5EF4-FFF2-40B4-BE49-F238E27FC236}">
                        <a16:creationId xmlns:a16="http://schemas.microsoft.com/office/drawing/2014/main" id="{40B0B68A-5C44-1E41-B335-855D79044463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" name="Oval 24">
                    <a:extLst>
                      <a:ext uri="{FF2B5EF4-FFF2-40B4-BE49-F238E27FC236}">
                        <a16:creationId xmlns:a16="http://schemas.microsoft.com/office/drawing/2014/main" id="{0ACDA8C1-579D-F44D-BFAA-8034DC983D33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6" name="Freeform 25">
                    <a:extLst>
                      <a:ext uri="{FF2B5EF4-FFF2-40B4-BE49-F238E27FC236}">
                        <a16:creationId xmlns:a16="http://schemas.microsoft.com/office/drawing/2014/main" id="{36A09DC1-BF10-7342-A1CF-C4049E1D05B8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7" name="Freeform 26">
                    <a:extLst>
                      <a:ext uri="{FF2B5EF4-FFF2-40B4-BE49-F238E27FC236}">
                        <a16:creationId xmlns:a16="http://schemas.microsoft.com/office/drawing/2014/main" id="{E4F2BE5D-8B7D-DC4F-9D6C-787AE91A8627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" name="Freeform 27">
                    <a:extLst>
                      <a:ext uri="{FF2B5EF4-FFF2-40B4-BE49-F238E27FC236}">
                        <a16:creationId xmlns:a16="http://schemas.microsoft.com/office/drawing/2014/main" id="{8C318FDC-4438-B843-B382-10E390140D0F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" name="Freeform 28">
                    <a:extLst>
                      <a:ext uri="{FF2B5EF4-FFF2-40B4-BE49-F238E27FC236}">
                        <a16:creationId xmlns:a16="http://schemas.microsoft.com/office/drawing/2014/main" id="{E53894C7-2B9A-E547-97F9-BE5B07F06BC2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30" name="Straight Connector 29">
                    <a:extLst>
                      <a:ext uri="{FF2B5EF4-FFF2-40B4-BE49-F238E27FC236}">
                        <a16:creationId xmlns:a16="http://schemas.microsoft.com/office/drawing/2014/main" id="{5C38AEDF-9946-B74F-8544-DCC2B72E389D}"/>
                      </a:ext>
                    </a:extLst>
                  </p:cNvPr>
                  <p:cNvCxnSpPr>
                    <a:endCxn id="25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" name="Straight Connector 30">
                    <a:extLst>
                      <a:ext uri="{FF2B5EF4-FFF2-40B4-BE49-F238E27FC236}">
                        <a16:creationId xmlns:a16="http://schemas.microsoft.com/office/drawing/2014/main" id="{3C066F8C-152A-D14D-89B2-AED32D888F4C}"/>
                      </a:ext>
                    </a:extLst>
                  </p:cNvPr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0" name="Group 19">
                  <a:extLst>
                    <a:ext uri="{FF2B5EF4-FFF2-40B4-BE49-F238E27FC236}">
                      <a16:creationId xmlns:a16="http://schemas.microsoft.com/office/drawing/2014/main" id="{38A523F9-5BF3-6D40-BCC7-0BAAA54DD671}"/>
                    </a:ext>
                  </a:extLst>
                </p:cNvPr>
                <p:cNvGrpSpPr/>
                <p:nvPr/>
              </p:nvGrpSpPr>
              <p:grpSpPr>
                <a:xfrm>
                  <a:off x="1770362" y="2873352"/>
                  <a:ext cx="439355" cy="397920"/>
                  <a:chOff x="667045" y="1708643"/>
                  <a:chExt cx="439355" cy="397920"/>
                </a:xfrm>
              </p:grpSpPr>
              <p:sp>
                <p:nvSpPr>
                  <p:cNvPr id="21" name="Oval 20">
                    <a:extLst>
                      <a:ext uri="{FF2B5EF4-FFF2-40B4-BE49-F238E27FC236}">
                        <a16:creationId xmlns:a16="http://schemas.microsoft.com/office/drawing/2014/main" id="{8A519613-B968-5D42-9A3B-4D3D33CEE274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D6EFED8F-A716-FF45-ABC5-E860DC66AB29}"/>
                      </a:ext>
                    </a:extLst>
                  </p:cNvPr>
                  <p:cNvSpPr txBox="1"/>
                  <p:nvPr/>
                </p:nvSpPr>
                <p:spPr>
                  <a:xfrm>
                    <a:off x="667045" y="1708643"/>
                    <a:ext cx="439355" cy="3979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2a</a:t>
                    </a:r>
                  </a:p>
                </p:txBody>
              </p:sp>
            </p:grpSp>
          </p:grp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0BC77A45-9C91-3843-B776-573E26948DAB}"/>
                  </a:ext>
                </a:extLst>
              </p:cNvPr>
              <p:cNvCxnSpPr>
                <a:stCxn id="61" idx="2"/>
                <a:endCxn id="48" idx="0"/>
              </p:cNvCxnSpPr>
              <p:nvPr/>
            </p:nvCxnSpPr>
            <p:spPr bwMode="auto">
              <a:xfrm>
                <a:off x="1996018" y="3271272"/>
                <a:ext cx="4230" cy="823397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777B51F6-780E-594A-AFB4-626E58296C2E}"/>
                  </a:ext>
                </a:extLst>
              </p:cNvPr>
              <p:cNvCxnSpPr/>
              <p:nvPr/>
            </p:nvCxnSpPr>
            <p:spPr bwMode="auto">
              <a:xfrm>
                <a:off x="1407477" y="3648621"/>
                <a:ext cx="1204913" cy="635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D35DF989-B3D6-484B-B992-F5726A368B28}"/>
                  </a:ext>
                </a:extLst>
              </p:cNvPr>
              <p:cNvCxnSpPr>
                <a:stCxn id="62" idx="7"/>
              </p:cNvCxnSpPr>
              <p:nvPr/>
            </p:nvCxnSpPr>
            <p:spPr bwMode="auto">
              <a:xfrm>
                <a:off x="2218708" y="3154477"/>
                <a:ext cx="480042" cy="36977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404CB3F0-004A-5D4A-AEB0-316C15182B03}"/>
                  </a:ext>
                </a:extLst>
              </p:cNvPr>
              <p:cNvCxnSpPr/>
              <p:nvPr/>
            </p:nvCxnSpPr>
            <p:spPr bwMode="auto">
              <a:xfrm>
                <a:off x="1300073" y="3786304"/>
                <a:ext cx="477927" cy="357071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F52CC73C-2BF1-7845-8471-648462A5D73E}"/>
                  </a:ext>
                </a:extLst>
              </p:cNvPr>
              <p:cNvCxnSpPr/>
              <p:nvPr/>
            </p:nvCxnSpPr>
            <p:spPr bwMode="auto">
              <a:xfrm flipH="1">
                <a:off x="2196042" y="3783542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4A25C2E8-F189-694D-814F-21E9495B4E69}"/>
                  </a:ext>
                </a:extLst>
              </p:cNvPr>
              <p:cNvCxnSpPr/>
              <p:nvPr/>
            </p:nvCxnSpPr>
            <p:spPr bwMode="auto">
              <a:xfrm flipH="1">
                <a:off x="1287553" y="3166946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640C272F-B4F9-4949-9508-B9834EACB0E4}"/>
              </a:ext>
            </a:extLst>
          </p:cNvPr>
          <p:cNvGrpSpPr/>
          <p:nvPr/>
        </p:nvGrpSpPr>
        <p:grpSpPr>
          <a:xfrm>
            <a:off x="10019814" y="4662495"/>
            <a:ext cx="1701734" cy="616172"/>
            <a:chOff x="7073692" y="5469792"/>
            <a:chExt cx="1701734" cy="616172"/>
          </a:xfrm>
        </p:grpSpPr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47852196-1379-234A-8774-D4797B285924}"/>
                </a:ext>
              </a:extLst>
            </p:cNvPr>
            <p:cNvGrpSpPr/>
            <p:nvPr/>
          </p:nvGrpSpPr>
          <p:grpSpPr>
            <a:xfrm>
              <a:off x="7073692" y="5469792"/>
              <a:ext cx="1701734" cy="616172"/>
              <a:chOff x="6946249" y="5096269"/>
              <a:chExt cx="1701734" cy="616172"/>
            </a:xfrm>
          </p:grpSpPr>
          <p:sp>
            <p:nvSpPr>
              <p:cNvPr id="74" name="Freeform 2">
                <a:extLst>
                  <a:ext uri="{FF2B5EF4-FFF2-40B4-BE49-F238E27FC236}">
                    <a16:creationId xmlns:a16="http://schemas.microsoft.com/office/drawing/2014/main" id="{615B636F-3321-3243-8AC5-F1067A284D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46249" y="5096269"/>
                <a:ext cx="1701734" cy="616172"/>
              </a:xfrm>
              <a:custGeom>
                <a:avLst/>
                <a:gdLst>
                  <a:gd name="T0" fmla="*/ 648763 w 10001"/>
                  <a:gd name="T1" fmla="*/ 34777612 h 10125"/>
                  <a:gd name="T2" fmla="*/ 115976403 w 10001"/>
                  <a:gd name="T3" fmla="*/ 13733703 h 10125"/>
                  <a:gd name="T4" fmla="*/ 507700960 w 10001"/>
                  <a:gd name="T5" fmla="*/ 8662125 h 10125"/>
                  <a:gd name="T6" fmla="*/ 810212713 w 10001"/>
                  <a:gd name="T7" fmla="*/ 0 h 10125"/>
                  <a:gd name="T8" fmla="*/ 1090015738 w 10001"/>
                  <a:gd name="T9" fmla="*/ 8687929 h 10125"/>
                  <a:gd name="T10" fmla="*/ 1310938763 w 10001"/>
                  <a:gd name="T11" fmla="*/ 4279362 h 10125"/>
                  <a:gd name="T12" fmla="*/ 1620263134 w 10001"/>
                  <a:gd name="T13" fmla="*/ 25736690 h 10125"/>
                  <a:gd name="T14" fmla="*/ 1394798364 w 10001"/>
                  <a:gd name="T15" fmla="*/ 58525268 h 10125"/>
                  <a:gd name="T16" fmla="*/ 1134622140 w 10001"/>
                  <a:gd name="T17" fmla="*/ 80266624 h 10125"/>
                  <a:gd name="T18" fmla="*/ 860820276 w 10001"/>
                  <a:gd name="T19" fmla="*/ 76142271 h 10125"/>
                  <a:gd name="T20" fmla="*/ 708996782 w 10001"/>
                  <a:gd name="T21" fmla="*/ 85346835 h 10125"/>
                  <a:gd name="T22" fmla="*/ 509322667 w 10001"/>
                  <a:gd name="T23" fmla="*/ 86268164 h 10125"/>
                  <a:gd name="T24" fmla="*/ 353443899 w 10001"/>
                  <a:gd name="T25" fmla="*/ 67979516 h 10125"/>
                  <a:gd name="T26" fmla="*/ 192536914 w 10001"/>
                  <a:gd name="T27" fmla="*/ 64535347 h 10125"/>
                  <a:gd name="T28" fmla="*/ 648763 w 10001"/>
                  <a:gd name="T29" fmla="*/ 34777612 h 101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connsiteX0" fmla="*/ 4 w 10040"/>
                  <a:gd name="connsiteY0" fmla="*/ 4039 h 10125"/>
                  <a:gd name="connsiteX1" fmla="*/ 715 w 10040"/>
                  <a:gd name="connsiteY1" fmla="*/ 1595 h 10125"/>
                  <a:gd name="connsiteX2" fmla="*/ 3130 w 10040"/>
                  <a:gd name="connsiteY2" fmla="*/ 1006 h 10125"/>
                  <a:gd name="connsiteX3" fmla="*/ 4995 w 10040"/>
                  <a:gd name="connsiteY3" fmla="*/ 0 h 10125"/>
                  <a:gd name="connsiteX4" fmla="*/ 6720 w 10040"/>
                  <a:gd name="connsiteY4" fmla="*/ 1009 h 10125"/>
                  <a:gd name="connsiteX5" fmla="*/ 9989 w 10040"/>
                  <a:gd name="connsiteY5" fmla="*/ 2989 h 10125"/>
                  <a:gd name="connsiteX6" fmla="*/ 8599 w 10040"/>
                  <a:gd name="connsiteY6" fmla="*/ 6797 h 10125"/>
                  <a:gd name="connsiteX7" fmla="*/ 6995 w 10040"/>
                  <a:gd name="connsiteY7" fmla="*/ 9322 h 10125"/>
                  <a:gd name="connsiteX8" fmla="*/ 5307 w 10040"/>
                  <a:gd name="connsiteY8" fmla="*/ 8843 h 10125"/>
                  <a:gd name="connsiteX9" fmla="*/ 4371 w 10040"/>
                  <a:gd name="connsiteY9" fmla="*/ 9912 h 10125"/>
                  <a:gd name="connsiteX10" fmla="*/ 3140 w 10040"/>
                  <a:gd name="connsiteY10" fmla="*/ 10019 h 10125"/>
                  <a:gd name="connsiteX11" fmla="*/ 2179 w 10040"/>
                  <a:gd name="connsiteY11" fmla="*/ 7895 h 10125"/>
                  <a:gd name="connsiteX12" fmla="*/ 1187 w 10040"/>
                  <a:gd name="connsiteY12" fmla="*/ 7495 h 10125"/>
                  <a:gd name="connsiteX13" fmla="*/ 4 w 10040"/>
                  <a:gd name="connsiteY13" fmla="*/ 4039 h 10125"/>
                  <a:gd name="connsiteX0" fmla="*/ 4 w 8600"/>
                  <a:gd name="connsiteY0" fmla="*/ 4042 h 10128"/>
                  <a:gd name="connsiteX1" fmla="*/ 715 w 8600"/>
                  <a:gd name="connsiteY1" fmla="*/ 1598 h 10128"/>
                  <a:gd name="connsiteX2" fmla="*/ 3130 w 8600"/>
                  <a:gd name="connsiteY2" fmla="*/ 1009 h 10128"/>
                  <a:gd name="connsiteX3" fmla="*/ 4995 w 8600"/>
                  <a:gd name="connsiteY3" fmla="*/ 3 h 10128"/>
                  <a:gd name="connsiteX4" fmla="*/ 6720 w 8600"/>
                  <a:gd name="connsiteY4" fmla="*/ 1012 h 10128"/>
                  <a:gd name="connsiteX5" fmla="*/ 8599 w 8600"/>
                  <a:gd name="connsiteY5" fmla="*/ 6800 h 10128"/>
                  <a:gd name="connsiteX6" fmla="*/ 6995 w 8600"/>
                  <a:gd name="connsiteY6" fmla="*/ 9325 h 10128"/>
                  <a:gd name="connsiteX7" fmla="*/ 5307 w 8600"/>
                  <a:gd name="connsiteY7" fmla="*/ 8846 h 10128"/>
                  <a:gd name="connsiteX8" fmla="*/ 4371 w 8600"/>
                  <a:gd name="connsiteY8" fmla="*/ 9915 h 10128"/>
                  <a:gd name="connsiteX9" fmla="*/ 3140 w 8600"/>
                  <a:gd name="connsiteY9" fmla="*/ 10022 h 10128"/>
                  <a:gd name="connsiteX10" fmla="*/ 2179 w 8600"/>
                  <a:gd name="connsiteY10" fmla="*/ 7898 h 10128"/>
                  <a:gd name="connsiteX11" fmla="*/ 1187 w 8600"/>
                  <a:gd name="connsiteY11" fmla="*/ 7498 h 10128"/>
                  <a:gd name="connsiteX12" fmla="*/ 4 w 8600"/>
                  <a:gd name="connsiteY12" fmla="*/ 4042 h 10128"/>
                  <a:gd name="connsiteX0" fmla="*/ 4 w 9326"/>
                  <a:gd name="connsiteY0" fmla="*/ 3988 h 9997"/>
                  <a:gd name="connsiteX1" fmla="*/ 830 w 9326"/>
                  <a:gd name="connsiteY1" fmla="*/ 1575 h 9997"/>
                  <a:gd name="connsiteX2" fmla="*/ 3639 w 9326"/>
                  <a:gd name="connsiteY2" fmla="*/ 993 h 9997"/>
                  <a:gd name="connsiteX3" fmla="*/ 5807 w 9326"/>
                  <a:gd name="connsiteY3" fmla="*/ 0 h 9997"/>
                  <a:gd name="connsiteX4" fmla="*/ 7813 w 9326"/>
                  <a:gd name="connsiteY4" fmla="*/ 996 h 9997"/>
                  <a:gd name="connsiteX5" fmla="*/ 9324 w 9326"/>
                  <a:gd name="connsiteY5" fmla="*/ 5746 h 9997"/>
                  <a:gd name="connsiteX6" fmla="*/ 8133 w 9326"/>
                  <a:gd name="connsiteY6" fmla="*/ 9204 h 9997"/>
                  <a:gd name="connsiteX7" fmla="*/ 6170 w 9326"/>
                  <a:gd name="connsiteY7" fmla="*/ 8731 h 9997"/>
                  <a:gd name="connsiteX8" fmla="*/ 5082 w 9326"/>
                  <a:gd name="connsiteY8" fmla="*/ 9787 h 9997"/>
                  <a:gd name="connsiteX9" fmla="*/ 3650 w 9326"/>
                  <a:gd name="connsiteY9" fmla="*/ 9892 h 9997"/>
                  <a:gd name="connsiteX10" fmla="*/ 2533 w 9326"/>
                  <a:gd name="connsiteY10" fmla="*/ 7795 h 9997"/>
                  <a:gd name="connsiteX11" fmla="*/ 1379 w 9326"/>
                  <a:gd name="connsiteY11" fmla="*/ 7400 h 9997"/>
                  <a:gd name="connsiteX12" fmla="*/ 4 w 9326"/>
                  <a:gd name="connsiteY12" fmla="*/ 3988 h 9997"/>
                  <a:gd name="connsiteX0" fmla="*/ 4 w 10001"/>
                  <a:gd name="connsiteY0" fmla="*/ 3989 h 10041"/>
                  <a:gd name="connsiteX1" fmla="*/ 890 w 10001"/>
                  <a:gd name="connsiteY1" fmla="*/ 1575 h 10041"/>
                  <a:gd name="connsiteX2" fmla="*/ 3902 w 10001"/>
                  <a:gd name="connsiteY2" fmla="*/ 993 h 10041"/>
                  <a:gd name="connsiteX3" fmla="*/ 6227 w 10001"/>
                  <a:gd name="connsiteY3" fmla="*/ 0 h 10041"/>
                  <a:gd name="connsiteX4" fmla="*/ 8378 w 10001"/>
                  <a:gd name="connsiteY4" fmla="*/ 996 h 10041"/>
                  <a:gd name="connsiteX5" fmla="*/ 9998 w 10001"/>
                  <a:gd name="connsiteY5" fmla="*/ 5748 h 10041"/>
                  <a:gd name="connsiteX6" fmla="*/ 8721 w 10001"/>
                  <a:gd name="connsiteY6" fmla="*/ 9207 h 10041"/>
                  <a:gd name="connsiteX7" fmla="*/ 5449 w 10001"/>
                  <a:gd name="connsiteY7" fmla="*/ 9790 h 10041"/>
                  <a:gd name="connsiteX8" fmla="*/ 3914 w 10001"/>
                  <a:gd name="connsiteY8" fmla="*/ 9895 h 10041"/>
                  <a:gd name="connsiteX9" fmla="*/ 2716 w 10001"/>
                  <a:gd name="connsiteY9" fmla="*/ 7797 h 10041"/>
                  <a:gd name="connsiteX10" fmla="*/ 1479 w 10001"/>
                  <a:gd name="connsiteY10" fmla="*/ 7402 h 10041"/>
                  <a:gd name="connsiteX11" fmla="*/ 4 w 10001"/>
                  <a:gd name="connsiteY11" fmla="*/ 3989 h 10041"/>
                  <a:gd name="connsiteX0" fmla="*/ 4 w 10001"/>
                  <a:gd name="connsiteY0" fmla="*/ 3989 h 14825"/>
                  <a:gd name="connsiteX1" fmla="*/ 890 w 10001"/>
                  <a:gd name="connsiteY1" fmla="*/ 1575 h 14825"/>
                  <a:gd name="connsiteX2" fmla="*/ 3902 w 10001"/>
                  <a:gd name="connsiteY2" fmla="*/ 993 h 14825"/>
                  <a:gd name="connsiteX3" fmla="*/ 6227 w 10001"/>
                  <a:gd name="connsiteY3" fmla="*/ 0 h 14825"/>
                  <a:gd name="connsiteX4" fmla="*/ 8378 w 10001"/>
                  <a:gd name="connsiteY4" fmla="*/ 996 h 14825"/>
                  <a:gd name="connsiteX5" fmla="*/ 9998 w 10001"/>
                  <a:gd name="connsiteY5" fmla="*/ 5748 h 14825"/>
                  <a:gd name="connsiteX6" fmla="*/ 8721 w 10001"/>
                  <a:gd name="connsiteY6" fmla="*/ 9207 h 14825"/>
                  <a:gd name="connsiteX7" fmla="*/ 6011 w 10001"/>
                  <a:gd name="connsiteY7" fmla="*/ 14823 h 14825"/>
                  <a:gd name="connsiteX8" fmla="*/ 3914 w 10001"/>
                  <a:gd name="connsiteY8" fmla="*/ 9895 h 14825"/>
                  <a:gd name="connsiteX9" fmla="*/ 2716 w 10001"/>
                  <a:gd name="connsiteY9" fmla="*/ 7797 h 14825"/>
                  <a:gd name="connsiteX10" fmla="*/ 1479 w 10001"/>
                  <a:gd name="connsiteY10" fmla="*/ 7402 h 14825"/>
                  <a:gd name="connsiteX11" fmla="*/ 4 w 10001"/>
                  <a:gd name="connsiteY11" fmla="*/ 3989 h 14825"/>
                  <a:gd name="connsiteX0" fmla="*/ 4 w 10001"/>
                  <a:gd name="connsiteY0" fmla="*/ 7436 h 18272"/>
                  <a:gd name="connsiteX1" fmla="*/ 890 w 10001"/>
                  <a:gd name="connsiteY1" fmla="*/ 5022 h 18272"/>
                  <a:gd name="connsiteX2" fmla="*/ 3902 w 10001"/>
                  <a:gd name="connsiteY2" fmla="*/ 4440 h 18272"/>
                  <a:gd name="connsiteX3" fmla="*/ 6026 w 10001"/>
                  <a:gd name="connsiteY3" fmla="*/ 0 h 18272"/>
                  <a:gd name="connsiteX4" fmla="*/ 8378 w 10001"/>
                  <a:gd name="connsiteY4" fmla="*/ 4443 h 18272"/>
                  <a:gd name="connsiteX5" fmla="*/ 9998 w 10001"/>
                  <a:gd name="connsiteY5" fmla="*/ 9195 h 18272"/>
                  <a:gd name="connsiteX6" fmla="*/ 8721 w 10001"/>
                  <a:gd name="connsiteY6" fmla="*/ 12654 h 18272"/>
                  <a:gd name="connsiteX7" fmla="*/ 6011 w 10001"/>
                  <a:gd name="connsiteY7" fmla="*/ 18270 h 18272"/>
                  <a:gd name="connsiteX8" fmla="*/ 3914 w 10001"/>
                  <a:gd name="connsiteY8" fmla="*/ 13342 h 18272"/>
                  <a:gd name="connsiteX9" fmla="*/ 2716 w 10001"/>
                  <a:gd name="connsiteY9" fmla="*/ 11244 h 18272"/>
                  <a:gd name="connsiteX10" fmla="*/ 1479 w 10001"/>
                  <a:gd name="connsiteY10" fmla="*/ 10849 h 18272"/>
                  <a:gd name="connsiteX11" fmla="*/ 4 w 10001"/>
                  <a:gd name="connsiteY11" fmla="*/ 7436 h 18272"/>
                  <a:gd name="connsiteX0" fmla="*/ 1 w 9998"/>
                  <a:gd name="connsiteY0" fmla="*/ 7436 h 18272"/>
                  <a:gd name="connsiteX1" fmla="*/ 3899 w 9998"/>
                  <a:gd name="connsiteY1" fmla="*/ 4440 h 18272"/>
                  <a:gd name="connsiteX2" fmla="*/ 6023 w 9998"/>
                  <a:gd name="connsiteY2" fmla="*/ 0 h 18272"/>
                  <a:gd name="connsiteX3" fmla="*/ 8375 w 9998"/>
                  <a:gd name="connsiteY3" fmla="*/ 4443 h 18272"/>
                  <a:gd name="connsiteX4" fmla="*/ 9995 w 9998"/>
                  <a:gd name="connsiteY4" fmla="*/ 9195 h 18272"/>
                  <a:gd name="connsiteX5" fmla="*/ 8718 w 9998"/>
                  <a:gd name="connsiteY5" fmla="*/ 12654 h 18272"/>
                  <a:gd name="connsiteX6" fmla="*/ 6008 w 9998"/>
                  <a:gd name="connsiteY6" fmla="*/ 18270 h 18272"/>
                  <a:gd name="connsiteX7" fmla="*/ 3911 w 9998"/>
                  <a:gd name="connsiteY7" fmla="*/ 13342 h 18272"/>
                  <a:gd name="connsiteX8" fmla="*/ 2713 w 9998"/>
                  <a:gd name="connsiteY8" fmla="*/ 11244 h 18272"/>
                  <a:gd name="connsiteX9" fmla="*/ 1476 w 9998"/>
                  <a:gd name="connsiteY9" fmla="*/ 10849 h 18272"/>
                  <a:gd name="connsiteX10" fmla="*/ 1 w 9998"/>
                  <a:gd name="connsiteY10" fmla="*/ 7436 h 18272"/>
                  <a:gd name="connsiteX0" fmla="*/ 35 w 8559"/>
                  <a:gd name="connsiteY0" fmla="*/ 5938 h 10000"/>
                  <a:gd name="connsiteX1" fmla="*/ 2459 w 8559"/>
                  <a:gd name="connsiteY1" fmla="*/ 2430 h 10000"/>
                  <a:gd name="connsiteX2" fmla="*/ 4583 w 8559"/>
                  <a:gd name="connsiteY2" fmla="*/ 0 h 10000"/>
                  <a:gd name="connsiteX3" fmla="*/ 6936 w 8559"/>
                  <a:gd name="connsiteY3" fmla="*/ 2432 h 10000"/>
                  <a:gd name="connsiteX4" fmla="*/ 8556 w 8559"/>
                  <a:gd name="connsiteY4" fmla="*/ 5032 h 10000"/>
                  <a:gd name="connsiteX5" fmla="*/ 7279 w 8559"/>
                  <a:gd name="connsiteY5" fmla="*/ 6925 h 10000"/>
                  <a:gd name="connsiteX6" fmla="*/ 4568 w 8559"/>
                  <a:gd name="connsiteY6" fmla="*/ 9999 h 10000"/>
                  <a:gd name="connsiteX7" fmla="*/ 2471 w 8559"/>
                  <a:gd name="connsiteY7" fmla="*/ 7302 h 10000"/>
                  <a:gd name="connsiteX8" fmla="*/ 1273 w 8559"/>
                  <a:gd name="connsiteY8" fmla="*/ 6154 h 10000"/>
                  <a:gd name="connsiteX9" fmla="*/ 35 w 8559"/>
                  <a:gd name="connsiteY9" fmla="*/ 5938 h 10000"/>
                  <a:gd name="connsiteX0" fmla="*/ 49 w 9820"/>
                  <a:gd name="connsiteY0" fmla="*/ 4655 h 10000"/>
                  <a:gd name="connsiteX1" fmla="*/ 2693 w 9820"/>
                  <a:gd name="connsiteY1" fmla="*/ 2430 h 10000"/>
                  <a:gd name="connsiteX2" fmla="*/ 5175 w 9820"/>
                  <a:gd name="connsiteY2" fmla="*/ 0 h 10000"/>
                  <a:gd name="connsiteX3" fmla="*/ 7924 w 9820"/>
                  <a:gd name="connsiteY3" fmla="*/ 2432 h 10000"/>
                  <a:gd name="connsiteX4" fmla="*/ 9816 w 9820"/>
                  <a:gd name="connsiteY4" fmla="*/ 5032 h 10000"/>
                  <a:gd name="connsiteX5" fmla="*/ 8324 w 9820"/>
                  <a:gd name="connsiteY5" fmla="*/ 6925 h 10000"/>
                  <a:gd name="connsiteX6" fmla="*/ 5157 w 9820"/>
                  <a:gd name="connsiteY6" fmla="*/ 9999 h 10000"/>
                  <a:gd name="connsiteX7" fmla="*/ 2707 w 9820"/>
                  <a:gd name="connsiteY7" fmla="*/ 7302 h 10000"/>
                  <a:gd name="connsiteX8" fmla="*/ 1307 w 9820"/>
                  <a:gd name="connsiteY8" fmla="*/ 6154 h 10000"/>
                  <a:gd name="connsiteX9" fmla="*/ 49 w 9820"/>
                  <a:gd name="connsiteY9" fmla="*/ 4655 h 10000"/>
                  <a:gd name="connsiteX0" fmla="*/ 45 w 9995"/>
                  <a:gd name="connsiteY0" fmla="*/ 4655 h 10000"/>
                  <a:gd name="connsiteX1" fmla="*/ 2737 w 9995"/>
                  <a:gd name="connsiteY1" fmla="*/ 2430 h 10000"/>
                  <a:gd name="connsiteX2" fmla="*/ 5265 w 9995"/>
                  <a:gd name="connsiteY2" fmla="*/ 0 h 10000"/>
                  <a:gd name="connsiteX3" fmla="*/ 8064 w 9995"/>
                  <a:gd name="connsiteY3" fmla="*/ 2432 h 10000"/>
                  <a:gd name="connsiteX4" fmla="*/ 9991 w 9995"/>
                  <a:gd name="connsiteY4" fmla="*/ 5032 h 10000"/>
                  <a:gd name="connsiteX5" fmla="*/ 8472 w 9995"/>
                  <a:gd name="connsiteY5" fmla="*/ 6925 h 10000"/>
                  <a:gd name="connsiteX6" fmla="*/ 5247 w 9995"/>
                  <a:gd name="connsiteY6" fmla="*/ 9999 h 10000"/>
                  <a:gd name="connsiteX7" fmla="*/ 2752 w 9995"/>
                  <a:gd name="connsiteY7" fmla="*/ 7302 h 10000"/>
                  <a:gd name="connsiteX8" fmla="*/ 1374 w 9995"/>
                  <a:gd name="connsiteY8" fmla="*/ 6984 h 10000"/>
                  <a:gd name="connsiteX9" fmla="*/ 45 w 9995"/>
                  <a:gd name="connsiteY9" fmla="*/ 4655 h 10000"/>
                  <a:gd name="connsiteX0" fmla="*/ 45 w 10000"/>
                  <a:gd name="connsiteY0" fmla="*/ 5032 h 10377"/>
                  <a:gd name="connsiteX1" fmla="*/ 2738 w 10000"/>
                  <a:gd name="connsiteY1" fmla="*/ 2807 h 10377"/>
                  <a:gd name="connsiteX2" fmla="*/ 4886 w 10000"/>
                  <a:gd name="connsiteY2" fmla="*/ 0 h 10377"/>
                  <a:gd name="connsiteX3" fmla="*/ 8068 w 10000"/>
                  <a:gd name="connsiteY3" fmla="*/ 2809 h 10377"/>
                  <a:gd name="connsiteX4" fmla="*/ 9996 w 10000"/>
                  <a:gd name="connsiteY4" fmla="*/ 5409 h 10377"/>
                  <a:gd name="connsiteX5" fmla="*/ 8476 w 10000"/>
                  <a:gd name="connsiteY5" fmla="*/ 7302 h 10377"/>
                  <a:gd name="connsiteX6" fmla="*/ 5250 w 10000"/>
                  <a:gd name="connsiteY6" fmla="*/ 10376 h 10377"/>
                  <a:gd name="connsiteX7" fmla="*/ 2753 w 10000"/>
                  <a:gd name="connsiteY7" fmla="*/ 7679 h 10377"/>
                  <a:gd name="connsiteX8" fmla="*/ 1375 w 10000"/>
                  <a:gd name="connsiteY8" fmla="*/ 7361 h 10377"/>
                  <a:gd name="connsiteX9" fmla="*/ 45 w 10000"/>
                  <a:gd name="connsiteY9" fmla="*/ 5032 h 10377"/>
                  <a:gd name="connsiteX0" fmla="*/ 45 w 10000"/>
                  <a:gd name="connsiteY0" fmla="*/ 5036 h 10381"/>
                  <a:gd name="connsiteX1" fmla="*/ 2738 w 10000"/>
                  <a:gd name="connsiteY1" fmla="*/ 2811 h 10381"/>
                  <a:gd name="connsiteX2" fmla="*/ 4886 w 10000"/>
                  <a:gd name="connsiteY2" fmla="*/ 4 h 10381"/>
                  <a:gd name="connsiteX3" fmla="*/ 8068 w 10000"/>
                  <a:gd name="connsiteY3" fmla="*/ 2813 h 10381"/>
                  <a:gd name="connsiteX4" fmla="*/ 9996 w 10000"/>
                  <a:gd name="connsiteY4" fmla="*/ 5413 h 10381"/>
                  <a:gd name="connsiteX5" fmla="*/ 8476 w 10000"/>
                  <a:gd name="connsiteY5" fmla="*/ 7306 h 10381"/>
                  <a:gd name="connsiteX6" fmla="*/ 5250 w 10000"/>
                  <a:gd name="connsiteY6" fmla="*/ 10380 h 10381"/>
                  <a:gd name="connsiteX7" fmla="*/ 2753 w 10000"/>
                  <a:gd name="connsiteY7" fmla="*/ 7683 h 10381"/>
                  <a:gd name="connsiteX8" fmla="*/ 1375 w 10000"/>
                  <a:gd name="connsiteY8" fmla="*/ 7365 h 10381"/>
                  <a:gd name="connsiteX9" fmla="*/ 45 w 10000"/>
                  <a:gd name="connsiteY9" fmla="*/ 5036 h 10381"/>
                  <a:gd name="connsiteX0" fmla="*/ 45 w 10000"/>
                  <a:gd name="connsiteY0" fmla="*/ 5036 h 10796"/>
                  <a:gd name="connsiteX1" fmla="*/ 2738 w 10000"/>
                  <a:gd name="connsiteY1" fmla="*/ 2811 h 10796"/>
                  <a:gd name="connsiteX2" fmla="*/ 4886 w 10000"/>
                  <a:gd name="connsiteY2" fmla="*/ 4 h 10796"/>
                  <a:gd name="connsiteX3" fmla="*/ 8068 w 10000"/>
                  <a:gd name="connsiteY3" fmla="*/ 2813 h 10796"/>
                  <a:gd name="connsiteX4" fmla="*/ 9996 w 10000"/>
                  <a:gd name="connsiteY4" fmla="*/ 5413 h 10796"/>
                  <a:gd name="connsiteX5" fmla="*/ 8476 w 10000"/>
                  <a:gd name="connsiteY5" fmla="*/ 7306 h 10796"/>
                  <a:gd name="connsiteX6" fmla="*/ 5202 w 10000"/>
                  <a:gd name="connsiteY6" fmla="*/ 10795 h 10796"/>
                  <a:gd name="connsiteX7" fmla="*/ 2753 w 10000"/>
                  <a:gd name="connsiteY7" fmla="*/ 7683 h 10796"/>
                  <a:gd name="connsiteX8" fmla="*/ 1375 w 10000"/>
                  <a:gd name="connsiteY8" fmla="*/ 7365 h 10796"/>
                  <a:gd name="connsiteX9" fmla="*/ 45 w 10000"/>
                  <a:gd name="connsiteY9" fmla="*/ 5036 h 10796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 w 9959"/>
                  <a:gd name="connsiteY0" fmla="*/ 5593 h 11352"/>
                  <a:gd name="connsiteX1" fmla="*/ 1089 w 9959"/>
                  <a:gd name="connsiteY1" fmla="*/ 469 h 11352"/>
                  <a:gd name="connsiteX2" fmla="*/ 4845 w 9959"/>
                  <a:gd name="connsiteY2" fmla="*/ 561 h 11352"/>
                  <a:gd name="connsiteX3" fmla="*/ 8027 w 9959"/>
                  <a:gd name="connsiteY3" fmla="*/ 3370 h 11352"/>
                  <a:gd name="connsiteX4" fmla="*/ 9955 w 9959"/>
                  <a:gd name="connsiteY4" fmla="*/ 5970 h 11352"/>
                  <a:gd name="connsiteX5" fmla="*/ 8435 w 9959"/>
                  <a:gd name="connsiteY5" fmla="*/ 7863 h 11352"/>
                  <a:gd name="connsiteX6" fmla="*/ 5161 w 9959"/>
                  <a:gd name="connsiteY6" fmla="*/ 11352 h 11352"/>
                  <a:gd name="connsiteX7" fmla="*/ 2712 w 9959"/>
                  <a:gd name="connsiteY7" fmla="*/ 8240 h 11352"/>
                  <a:gd name="connsiteX8" fmla="*/ 1334 w 9959"/>
                  <a:gd name="connsiteY8" fmla="*/ 7922 h 11352"/>
                  <a:gd name="connsiteX9" fmla="*/ 4 w 9959"/>
                  <a:gd name="connsiteY9" fmla="*/ 5593 h 11352"/>
                  <a:gd name="connsiteX0" fmla="*/ 0 w 11223"/>
                  <a:gd name="connsiteY0" fmla="*/ 3835 h 9929"/>
                  <a:gd name="connsiteX1" fmla="*/ 2316 w 11223"/>
                  <a:gd name="connsiteY1" fmla="*/ 342 h 9929"/>
                  <a:gd name="connsiteX2" fmla="*/ 6088 w 11223"/>
                  <a:gd name="connsiteY2" fmla="*/ 423 h 9929"/>
                  <a:gd name="connsiteX3" fmla="*/ 9283 w 11223"/>
                  <a:gd name="connsiteY3" fmla="*/ 2898 h 9929"/>
                  <a:gd name="connsiteX4" fmla="*/ 11219 w 11223"/>
                  <a:gd name="connsiteY4" fmla="*/ 5188 h 9929"/>
                  <a:gd name="connsiteX5" fmla="*/ 9693 w 11223"/>
                  <a:gd name="connsiteY5" fmla="*/ 6856 h 9929"/>
                  <a:gd name="connsiteX6" fmla="*/ 6405 w 11223"/>
                  <a:gd name="connsiteY6" fmla="*/ 9929 h 9929"/>
                  <a:gd name="connsiteX7" fmla="*/ 3946 w 11223"/>
                  <a:gd name="connsiteY7" fmla="*/ 7188 h 9929"/>
                  <a:gd name="connsiteX8" fmla="*/ 2562 w 11223"/>
                  <a:gd name="connsiteY8" fmla="*/ 6908 h 9929"/>
                  <a:gd name="connsiteX9" fmla="*/ 0 w 11223"/>
                  <a:gd name="connsiteY9" fmla="*/ 3835 h 9929"/>
                  <a:gd name="connsiteX0" fmla="*/ 0 w 9999"/>
                  <a:gd name="connsiteY0" fmla="*/ 3862 h 10000"/>
                  <a:gd name="connsiteX1" fmla="*/ 2064 w 9999"/>
                  <a:gd name="connsiteY1" fmla="*/ 344 h 10000"/>
                  <a:gd name="connsiteX2" fmla="*/ 5425 w 9999"/>
                  <a:gd name="connsiteY2" fmla="*/ 426 h 10000"/>
                  <a:gd name="connsiteX3" fmla="*/ 8271 w 9999"/>
                  <a:gd name="connsiteY3" fmla="*/ 2919 h 10000"/>
                  <a:gd name="connsiteX4" fmla="*/ 9996 w 9999"/>
                  <a:gd name="connsiteY4" fmla="*/ 5225 h 10000"/>
                  <a:gd name="connsiteX5" fmla="*/ 8637 w 9999"/>
                  <a:gd name="connsiteY5" fmla="*/ 6905 h 10000"/>
                  <a:gd name="connsiteX6" fmla="*/ 5707 w 9999"/>
                  <a:gd name="connsiteY6" fmla="*/ 10000 h 10000"/>
                  <a:gd name="connsiteX7" fmla="*/ 2283 w 9999"/>
                  <a:gd name="connsiteY7" fmla="*/ 6957 h 10000"/>
                  <a:gd name="connsiteX8" fmla="*/ 0 w 9999"/>
                  <a:gd name="connsiteY8" fmla="*/ 3862 h 10000"/>
                  <a:gd name="connsiteX0" fmla="*/ 124 w 10124"/>
                  <a:gd name="connsiteY0" fmla="*/ 3862 h 10000"/>
                  <a:gd name="connsiteX1" fmla="*/ 2188 w 10124"/>
                  <a:gd name="connsiteY1" fmla="*/ 344 h 10000"/>
                  <a:gd name="connsiteX2" fmla="*/ 5550 w 10124"/>
                  <a:gd name="connsiteY2" fmla="*/ 426 h 10000"/>
                  <a:gd name="connsiteX3" fmla="*/ 8396 w 10124"/>
                  <a:gd name="connsiteY3" fmla="*/ 2919 h 10000"/>
                  <a:gd name="connsiteX4" fmla="*/ 10121 w 10124"/>
                  <a:gd name="connsiteY4" fmla="*/ 5225 h 10000"/>
                  <a:gd name="connsiteX5" fmla="*/ 8762 w 10124"/>
                  <a:gd name="connsiteY5" fmla="*/ 6905 h 10000"/>
                  <a:gd name="connsiteX6" fmla="*/ 5832 w 10124"/>
                  <a:gd name="connsiteY6" fmla="*/ 10000 h 10000"/>
                  <a:gd name="connsiteX7" fmla="*/ 124 w 10124"/>
                  <a:gd name="connsiteY7" fmla="*/ 3862 h 10000"/>
                  <a:gd name="connsiteX0" fmla="*/ 43 w 10045"/>
                  <a:gd name="connsiteY0" fmla="*/ 3862 h 6912"/>
                  <a:gd name="connsiteX1" fmla="*/ 2107 w 10045"/>
                  <a:gd name="connsiteY1" fmla="*/ 344 h 6912"/>
                  <a:gd name="connsiteX2" fmla="*/ 5469 w 10045"/>
                  <a:gd name="connsiteY2" fmla="*/ 426 h 6912"/>
                  <a:gd name="connsiteX3" fmla="*/ 8315 w 10045"/>
                  <a:gd name="connsiteY3" fmla="*/ 2919 h 6912"/>
                  <a:gd name="connsiteX4" fmla="*/ 10040 w 10045"/>
                  <a:gd name="connsiteY4" fmla="*/ 5225 h 6912"/>
                  <a:gd name="connsiteX5" fmla="*/ 8681 w 10045"/>
                  <a:gd name="connsiteY5" fmla="*/ 6905 h 6912"/>
                  <a:gd name="connsiteX6" fmla="*/ 3967 w 10045"/>
                  <a:gd name="connsiteY6" fmla="*/ 5885 h 6912"/>
                  <a:gd name="connsiteX7" fmla="*/ 43 w 10045"/>
                  <a:gd name="connsiteY7" fmla="*/ 3862 h 6912"/>
                  <a:gd name="connsiteX0" fmla="*/ 47 w 10004"/>
                  <a:gd name="connsiteY0" fmla="*/ 5106 h 9519"/>
                  <a:gd name="connsiteX1" fmla="*/ 2102 w 10004"/>
                  <a:gd name="connsiteY1" fmla="*/ 17 h 9519"/>
                  <a:gd name="connsiteX2" fmla="*/ 6651 w 10004"/>
                  <a:gd name="connsiteY2" fmla="*/ 3484 h 9519"/>
                  <a:gd name="connsiteX3" fmla="*/ 8282 w 10004"/>
                  <a:gd name="connsiteY3" fmla="*/ 3742 h 9519"/>
                  <a:gd name="connsiteX4" fmla="*/ 9999 w 10004"/>
                  <a:gd name="connsiteY4" fmla="*/ 7078 h 9519"/>
                  <a:gd name="connsiteX5" fmla="*/ 8646 w 10004"/>
                  <a:gd name="connsiteY5" fmla="*/ 9509 h 9519"/>
                  <a:gd name="connsiteX6" fmla="*/ 3953 w 10004"/>
                  <a:gd name="connsiteY6" fmla="*/ 8033 h 9519"/>
                  <a:gd name="connsiteX7" fmla="*/ 47 w 10004"/>
                  <a:gd name="connsiteY7" fmla="*/ 5106 h 9519"/>
                  <a:gd name="connsiteX0" fmla="*/ 43 w 9996"/>
                  <a:gd name="connsiteY0" fmla="*/ 6232 h 10868"/>
                  <a:gd name="connsiteX1" fmla="*/ 2097 w 9996"/>
                  <a:gd name="connsiteY1" fmla="*/ 886 h 10868"/>
                  <a:gd name="connsiteX2" fmla="*/ 5642 w 9996"/>
                  <a:gd name="connsiteY2" fmla="*/ 385 h 10868"/>
                  <a:gd name="connsiteX3" fmla="*/ 8275 w 9996"/>
                  <a:gd name="connsiteY3" fmla="*/ 4799 h 10868"/>
                  <a:gd name="connsiteX4" fmla="*/ 9991 w 9996"/>
                  <a:gd name="connsiteY4" fmla="*/ 8304 h 10868"/>
                  <a:gd name="connsiteX5" fmla="*/ 8639 w 9996"/>
                  <a:gd name="connsiteY5" fmla="*/ 10857 h 10868"/>
                  <a:gd name="connsiteX6" fmla="*/ 3947 w 9996"/>
                  <a:gd name="connsiteY6" fmla="*/ 9307 h 10868"/>
                  <a:gd name="connsiteX7" fmla="*/ 43 w 9996"/>
                  <a:gd name="connsiteY7" fmla="*/ 6232 h 10868"/>
                  <a:gd name="connsiteX0" fmla="*/ 43 w 10004"/>
                  <a:gd name="connsiteY0" fmla="*/ 5543 h 9809"/>
                  <a:gd name="connsiteX1" fmla="*/ 2098 w 10004"/>
                  <a:gd name="connsiteY1" fmla="*/ 624 h 9809"/>
                  <a:gd name="connsiteX2" fmla="*/ 5644 w 10004"/>
                  <a:gd name="connsiteY2" fmla="*/ 163 h 9809"/>
                  <a:gd name="connsiteX3" fmla="*/ 8163 w 10004"/>
                  <a:gd name="connsiteY3" fmla="*/ 1492 h 9809"/>
                  <a:gd name="connsiteX4" fmla="*/ 9995 w 10004"/>
                  <a:gd name="connsiteY4" fmla="*/ 7450 h 9809"/>
                  <a:gd name="connsiteX5" fmla="*/ 8642 w 10004"/>
                  <a:gd name="connsiteY5" fmla="*/ 9799 h 9809"/>
                  <a:gd name="connsiteX6" fmla="*/ 3949 w 10004"/>
                  <a:gd name="connsiteY6" fmla="*/ 8373 h 9809"/>
                  <a:gd name="connsiteX7" fmla="*/ 43 w 10004"/>
                  <a:gd name="connsiteY7" fmla="*/ 5543 h 9809"/>
                  <a:gd name="connsiteX0" fmla="*/ 43 w 8950"/>
                  <a:gd name="connsiteY0" fmla="*/ 5651 h 10081"/>
                  <a:gd name="connsiteX1" fmla="*/ 2097 w 8950"/>
                  <a:gd name="connsiteY1" fmla="*/ 636 h 10081"/>
                  <a:gd name="connsiteX2" fmla="*/ 5642 w 8950"/>
                  <a:gd name="connsiteY2" fmla="*/ 166 h 10081"/>
                  <a:gd name="connsiteX3" fmla="*/ 8160 w 8950"/>
                  <a:gd name="connsiteY3" fmla="*/ 1521 h 10081"/>
                  <a:gd name="connsiteX4" fmla="*/ 8473 w 8950"/>
                  <a:gd name="connsiteY4" fmla="*/ 5322 h 10081"/>
                  <a:gd name="connsiteX5" fmla="*/ 8639 w 8950"/>
                  <a:gd name="connsiteY5" fmla="*/ 9990 h 10081"/>
                  <a:gd name="connsiteX6" fmla="*/ 3947 w 8950"/>
                  <a:gd name="connsiteY6" fmla="*/ 8536 h 10081"/>
                  <a:gd name="connsiteX7" fmla="*/ 43 w 8950"/>
                  <a:gd name="connsiteY7" fmla="*/ 5651 h 10081"/>
                  <a:gd name="connsiteX0" fmla="*/ 48 w 9651"/>
                  <a:gd name="connsiteY0" fmla="*/ 5606 h 8648"/>
                  <a:gd name="connsiteX1" fmla="*/ 2343 w 9651"/>
                  <a:gd name="connsiteY1" fmla="*/ 631 h 8648"/>
                  <a:gd name="connsiteX2" fmla="*/ 6304 w 9651"/>
                  <a:gd name="connsiteY2" fmla="*/ 165 h 8648"/>
                  <a:gd name="connsiteX3" fmla="*/ 9117 w 9651"/>
                  <a:gd name="connsiteY3" fmla="*/ 1509 h 8648"/>
                  <a:gd name="connsiteX4" fmla="*/ 9467 w 9651"/>
                  <a:gd name="connsiteY4" fmla="*/ 5279 h 8648"/>
                  <a:gd name="connsiteX5" fmla="*/ 6997 w 9651"/>
                  <a:gd name="connsiteY5" fmla="*/ 8019 h 8648"/>
                  <a:gd name="connsiteX6" fmla="*/ 4410 w 9651"/>
                  <a:gd name="connsiteY6" fmla="*/ 8467 h 8648"/>
                  <a:gd name="connsiteX7" fmla="*/ 48 w 9651"/>
                  <a:gd name="connsiteY7" fmla="*/ 5606 h 8648"/>
                  <a:gd name="connsiteX0" fmla="*/ 41 w 9991"/>
                  <a:gd name="connsiteY0" fmla="*/ 6482 h 9316"/>
                  <a:gd name="connsiteX1" fmla="*/ 2419 w 9991"/>
                  <a:gd name="connsiteY1" fmla="*/ 730 h 9316"/>
                  <a:gd name="connsiteX2" fmla="*/ 6523 w 9991"/>
                  <a:gd name="connsiteY2" fmla="*/ 191 h 9316"/>
                  <a:gd name="connsiteX3" fmla="*/ 9438 w 9991"/>
                  <a:gd name="connsiteY3" fmla="*/ 1745 h 9316"/>
                  <a:gd name="connsiteX4" fmla="*/ 9800 w 9991"/>
                  <a:gd name="connsiteY4" fmla="*/ 6104 h 9316"/>
                  <a:gd name="connsiteX5" fmla="*/ 7241 w 9991"/>
                  <a:gd name="connsiteY5" fmla="*/ 9273 h 9316"/>
                  <a:gd name="connsiteX6" fmla="*/ 1411 w 9991"/>
                  <a:gd name="connsiteY6" fmla="*/ 7856 h 9316"/>
                  <a:gd name="connsiteX7" fmla="*/ 41 w 9991"/>
                  <a:gd name="connsiteY7" fmla="*/ 6482 h 9316"/>
                  <a:gd name="connsiteX0" fmla="*/ 19 w 10708"/>
                  <a:gd name="connsiteY0" fmla="*/ 7721 h 10038"/>
                  <a:gd name="connsiteX1" fmla="*/ 3129 w 10708"/>
                  <a:gd name="connsiteY1" fmla="*/ 825 h 10038"/>
                  <a:gd name="connsiteX2" fmla="*/ 7237 w 10708"/>
                  <a:gd name="connsiteY2" fmla="*/ 246 h 10038"/>
                  <a:gd name="connsiteX3" fmla="*/ 10155 w 10708"/>
                  <a:gd name="connsiteY3" fmla="*/ 1914 h 10038"/>
                  <a:gd name="connsiteX4" fmla="*/ 10517 w 10708"/>
                  <a:gd name="connsiteY4" fmla="*/ 6593 h 10038"/>
                  <a:gd name="connsiteX5" fmla="*/ 7956 w 10708"/>
                  <a:gd name="connsiteY5" fmla="*/ 9995 h 10038"/>
                  <a:gd name="connsiteX6" fmla="*/ 2120 w 10708"/>
                  <a:gd name="connsiteY6" fmla="*/ 8474 h 10038"/>
                  <a:gd name="connsiteX7" fmla="*/ 19 w 10708"/>
                  <a:gd name="connsiteY7" fmla="*/ 7721 h 10038"/>
                  <a:gd name="connsiteX0" fmla="*/ 359 w 11048"/>
                  <a:gd name="connsiteY0" fmla="*/ 7721 h 10038"/>
                  <a:gd name="connsiteX1" fmla="*/ 3469 w 11048"/>
                  <a:gd name="connsiteY1" fmla="*/ 825 h 10038"/>
                  <a:gd name="connsiteX2" fmla="*/ 7577 w 11048"/>
                  <a:gd name="connsiteY2" fmla="*/ 246 h 10038"/>
                  <a:gd name="connsiteX3" fmla="*/ 10495 w 11048"/>
                  <a:gd name="connsiteY3" fmla="*/ 1914 h 10038"/>
                  <a:gd name="connsiteX4" fmla="*/ 10857 w 11048"/>
                  <a:gd name="connsiteY4" fmla="*/ 6593 h 10038"/>
                  <a:gd name="connsiteX5" fmla="*/ 8296 w 11048"/>
                  <a:gd name="connsiteY5" fmla="*/ 9995 h 10038"/>
                  <a:gd name="connsiteX6" fmla="*/ 2460 w 11048"/>
                  <a:gd name="connsiteY6" fmla="*/ 8474 h 10038"/>
                  <a:gd name="connsiteX7" fmla="*/ 359 w 11048"/>
                  <a:gd name="connsiteY7" fmla="*/ 7721 h 10038"/>
                  <a:gd name="connsiteX0" fmla="*/ 359 w 11048"/>
                  <a:gd name="connsiteY0" fmla="*/ 8392 h 10075"/>
                  <a:gd name="connsiteX1" fmla="*/ 3469 w 11048"/>
                  <a:gd name="connsiteY1" fmla="*/ 864 h 10075"/>
                  <a:gd name="connsiteX2" fmla="*/ 7577 w 11048"/>
                  <a:gd name="connsiteY2" fmla="*/ 285 h 10075"/>
                  <a:gd name="connsiteX3" fmla="*/ 10495 w 11048"/>
                  <a:gd name="connsiteY3" fmla="*/ 1953 h 10075"/>
                  <a:gd name="connsiteX4" fmla="*/ 10857 w 11048"/>
                  <a:gd name="connsiteY4" fmla="*/ 6632 h 10075"/>
                  <a:gd name="connsiteX5" fmla="*/ 8296 w 11048"/>
                  <a:gd name="connsiteY5" fmla="*/ 10034 h 10075"/>
                  <a:gd name="connsiteX6" fmla="*/ 2460 w 11048"/>
                  <a:gd name="connsiteY6" fmla="*/ 8513 h 10075"/>
                  <a:gd name="connsiteX7" fmla="*/ 359 w 11048"/>
                  <a:gd name="connsiteY7" fmla="*/ 8392 h 10075"/>
                  <a:gd name="connsiteX0" fmla="*/ 371 w 11060"/>
                  <a:gd name="connsiteY0" fmla="*/ 8392 h 10075"/>
                  <a:gd name="connsiteX1" fmla="*/ 3481 w 11060"/>
                  <a:gd name="connsiteY1" fmla="*/ 864 h 10075"/>
                  <a:gd name="connsiteX2" fmla="*/ 7589 w 11060"/>
                  <a:gd name="connsiteY2" fmla="*/ 285 h 10075"/>
                  <a:gd name="connsiteX3" fmla="*/ 10507 w 11060"/>
                  <a:gd name="connsiteY3" fmla="*/ 1953 h 10075"/>
                  <a:gd name="connsiteX4" fmla="*/ 10869 w 11060"/>
                  <a:gd name="connsiteY4" fmla="*/ 6632 h 10075"/>
                  <a:gd name="connsiteX5" fmla="*/ 8308 w 11060"/>
                  <a:gd name="connsiteY5" fmla="*/ 10034 h 10075"/>
                  <a:gd name="connsiteX6" fmla="*/ 2472 w 11060"/>
                  <a:gd name="connsiteY6" fmla="*/ 8513 h 10075"/>
                  <a:gd name="connsiteX7" fmla="*/ 371 w 11060"/>
                  <a:gd name="connsiteY7" fmla="*/ 8392 h 10075"/>
                  <a:gd name="connsiteX0" fmla="*/ 54 w 10743"/>
                  <a:gd name="connsiteY0" fmla="*/ 9468 h 11151"/>
                  <a:gd name="connsiteX1" fmla="*/ 4027 w 10743"/>
                  <a:gd name="connsiteY1" fmla="*/ 495 h 11151"/>
                  <a:gd name="connsiteX2" fmla="*/ 7272 w 10743"/>
                  <a:gd name="connsiteY2" fmla="*/ 1361 h 11151"/>
                  <a:gd name="connsiteX3" fmla="*/ 10190 w 10743"/>
                  <a:gd name="connsiteY3" fmla="*/ 3029 h 11151"/>
                  <a:gd name="connsiteX4" fmla="*/ 10552 w 10743"/>
                  <a:gd name="connsiteY4" fmla="*/ 7708 h 11151"/>
                  <a:gd name="connsiteX5" fmla="*/ 7991 w 10743"/>
                  <a:gd name="connsiteY5" fmla="*/ 11110 h 11151"/>
                  <a:gd name="connsiteX6" fmla="*/ 2155 w 10743"/>
                  <a:gd name="connsiteY6" fmla="*/ 9589 h 11151"/>
                  <a:gd name="connsiteX7" fmla="*/ 54 w 10743"/>
                  <a:gd name="connsiteY7" fmla="*/ 9468 h 11151"/>
                  <a:gd name="connsiteX0" fmla="*/ 54 w 10743"/>
                  <a:gd name="connsiteY0" fmla="*/ 9506 h 11189"/>
                  <a:gd name="connsiteX1" fmla="*/ 4027 w 10743"/>
                  <a:gd name="connsiteY1" fmla="*/ 533 h 11189"/>
                  <a:gd name="connsiteX2" fmla="*/ 7272 w 10743"/>
                  <a:gd name="connsiteY2" fmla="*/ 1399 h 11189"/>
                  <a:gd name="connsiteX3" fmla="*/ 10190 w 10743"/>
                  <a:gd name="connsiteY3" fmla="*/ 3067 h 11189"/>
                  <a:gd name="connsiteX4" fmla="*/ 10552 w 10743"/>
                  <a:gd name="connsiteY4" fmla="*/ 7746 h 11189"/>
                  <a:gd name="connsiteX5" fmla="*/ 7991 w 10743"/>
                  <a:gd name="connsiteY5" fmla="*/ 11148 h 11189"/>
                  <a:gd name="connsiteX6" fmla="*/ 2155 w 10743"/>
                  <a:gd name="connsiteY6" fmla="*/ 9627 h 11189"/>
                  <a:gd name="connsiteX7" fmla="*/ 54 w 10743"/>
                  <a:gd name="connsiteY7" fmla="*/ 9506 h 11189"/>
                  <a:gd name="connsiteX0" fmla="*/ 40 w 11293"/>
                  <a:gd name="connsiteY0" fmla="*/ 9082 h 11127"/>
                  <a:gd name="connsiteX1" fmla="*/ 4577 w 11293"/>
                  <a:gd name="connsiteY1" fmla="*/ 470 h 11127"/>
                  <a:gd name="connsiteX2" fmla="*/ 7822 w 11293"/>
                  <a:gd name="connsiteY2" fmla="*/ 1336 h 11127"/>
                  <a:gd name="connsiteX3" fmla="*/ 10740 w 11293"/>
                  <a:gd name="connsiteY3" fmla="*/ 3004 h 11127"/>
                  <a:gd name="connsiteX4" fmla="*/ 11102 w 11293"/>
                  <a:gd name="connsiteY4" fmla="*/ 7683 h 11127"/>
                  <a:gd name="connsiteX5" fmla="*/ 8541 w 11293"/>
                  <a:gd name="connsiteY5" fmla="*/ 11085 h 11127"/>
                  <a:gd name="connsiteX6" fmla="*/ 2705 w 11293"/>
                  <a:gd name="connsiteY6" fmla="*/ 9564 h 11127"/>
                  <a:gd name="connsiteX7" fmla="*/ 40 w 11293"/>
                  <a:gd name="connsiteY7" fmla="*/ 9082 h 11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293" h="11127">
                    <a:moveTo>
                      <a:pt x="40" y="9082"/>
                    </a:moveTo>
                    <a:cubicBezTo>
                      <a:pt x="352" y="7566"/>
                      <a:pt x="3280" y="1761"/>
                      <a:pt x="4577" y="470"/>
                    </a:cubicBezTo>
                    <a:cubicBezTo>
                      <a:pt x="5874" y="-821"/>
                      <a:pt x="6795" y="914"/>
                      <a:pt x="7822" y="1336"/>
                    </a:cubicBezTo>
                    <a:cubicBezTo>
                      <a:pt x="8849" y="1758"/>
                      <a:pt x="10193" y="1947"/>
                      <a:pt x="10740" y="3004"/>
                    </a:cubicBezTo>
                    <a:cubicBezTo>
                      <a:pt x="11287" y="4061"/>
                      <a:pt x="11468" y="6337"/>
                      <a:pt x="11102" y="7683"/>
                    </a:cubicBezTo>
                    <a:cubicBezTo>
                      <a:pt x="10736" y="9030"/>
                      <a:pt x="9940" y="10771"/>
                      <a:pt x="8541" y="11085"/>
                    </a:cubicBezTo>
                    <a:cubicBezTo>
                      <a:pt x="7141" y="11398"/>
                      <a:pt x="4122" y="9898"/>
                      <a:pt x="2705" y="9564"/>
                    </a:cubicBezTo>
                    <a:cubicBezTo>
                      <a:pt x="1288" y="9230"/>
                      <a:pt x="-272" y="10598"/>
                      <a:pt x="40" y="9082"/>
                    </a:cubicBez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75" name="Group 327">
                <a:extLst>
                  <a:ext uri="{FF2B5EF4-FFF2-40B4-BE49-F238E27FC236}">
                    <a16:creationId xmlns:a16="http://schemas.microsoft.com/office/drawing/2014/main" id="{6AE75E75-572D-1542-94F1-85FDA44195B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908175" y="5241780"/>
                <a:ext cx="536554" cy="263548"/>
                <a:chOff x="1871277" y="1576300"/>
                <a:chExt cx="1128371" cy="437861"/>
              </a:xfrm>
            </p:grpSpPr>
            <p:sp>
              <p:nvSpPr>
                <p:cNvPr id="79" name="Oval 78">
                  <a:extLst>
                    <a:ext uri="{FF2B5EF4-FFF2-40B4-BE49-F238E27FC236}">
                      <a16:creationId xmlns:a16="http://schemas.microsoft.com/office/drawing/2014/main" id="{EEA53F04-B418-FD4B-AA0E-DF1163016A2D}"/>
                    </a:ext>
                  </a:extLst>
                </p:cNvPr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80" name="Rectangle 79">
                  <a:extLst>
                    <a:ext uri="{FF2B5EF4-FFF2-40B4-BE49-F238E27FC236}">
                      <a16:creationId xmlns:a16="http://schemas.microsoft.com/office/drawing/2014/main" id="{C53542AE-4087-CA45-B981-BCFEA3F8EAA4}"/>
                    </a:ext>
                  </a:extLst>
                </p:cNvPr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81" name="Oval 80">
                  <a:extLst>
                    <a:ext uri="{FF2B5EF4-FFF2-40B4-BE49-F238E27FC236}">
                      <a16:creationId xmlns:a16="http://schemas.microsoft.com/office/drawing/2014/main" id="{82C9326C-DB77-6C46-80E8-754CFBE6C825}"/>
                    </a:ext>
                  </a:extLst>
                </p:cNvPr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82" name="Freeform 81">
                  <a:extLst>
                    <a:ext uri="{FF2B5EF4-FFF2-40B4-BE49-F238E27FC236}">
                      <a16:creationId xmlns:a16="http://schemas.microsoft.com/office/drawing/2014/main" id="{FCD5B0BF-F974-554A-8B81-70FB6D8F2236}"/>
                    </a:ext>
                  </a:extLst>
                </p:cNvPr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83" name="Freeform 82">
                  <a:extLst>
                    <a:ext uri="{FF2B5EF4-FFF2-40B4-BE49-F238E27FC236}">
                      <a16:creationId xmlns:a16="http://schemas.microsoft.com/office/drawing/2014/main" id="{B575C0A0-2D05-A142-BDDC-BBA2154EE8DF}"/>
                    </a:ext>
                  </a:extLst>
                </p:cNvPr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84" name="Freeform 83">
                  <a:extLst>
                    <a:ext uri="{FF2B5EF4-FFF2-40B4-BE49-F238E27FC236}">
                      <a16:creationId xmlns:a16="http://schemas.microsoft.com/office/drawing/2014/main" id="{7BD46F05-076D-D24D-80F8-01F09A4D1DF2}"/>
                    </a:ext>
                  </a:extLst>
                </p:cNvPr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85" name="Freeform 84">
                  <a:extLst>
                    <a:ext uri="{FF2B5EF4-FFF2-40B4-BE49-F238E27FC236}">
                      <a16:creationId xmlns:a16="http://schemas.microsoft.com/office/drawing/2014/main" id="{91E25835-6D18-A145-83D2-2202252B94A9}"/>
                    </a:ext>
                  </a:extLst>
                </p:cNvPr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86" name="Straight Connector 85">
                  <a:extLst>
                    <a:ext uri="{FF2B5EF4-FFF2-40B4-BE49-F238E27FC236}">
                      <a16:creationId xmlns:a16="http://schemas.microsoft.com/office/drawing/2014/main" id="{9DCA3B2B-855B-5C49-BCC0-EBF65D73B3C3}"/>
                    </a:ext>
                  </a:extLst>
                </p:cNvPr>
                <p:cNvCxnSpPr>
                  <a:endCxn id="81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Straight Connector 86">
                  <a:extLst>
                    <a:ext uri="{FF2B5EF4-FFF2-40B4-BE49-F238E27FC236}">
                      <a16:creationId xmlns:a16="http://schemas.microsoft.com/office/drawing/2014/main" id="{242B81B4-CB25-1A47-AECC-7986AF9D7608}"/>
                    </a:ext>
                  </a:extLst>
                </p:cNvPr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6" name="Group 75">
                <a:extLst>
                  <a:ext uri="{FF2B5EF4-FFF2-40B4-BE49-F238E27FC236}">
                    <a16:creationId xmlns:a16="http://schemas.microsoft.com/office/drawing/2014/main" id="{ADE9F53D-7060-BA40-956F-32700F17C72B}"/>
                  </a:ext>
                </a:extLst>
              </p:cNvPr>
              <p:cNvGrpSpPr/>
              <p:nvPr/>
            </p:nvGrpSpPr>
            <p:grpSpPr>
              <a:xfrm>
                <a:off x="7904683" y="5223365"/>
                <a:ext cx="429781" cy="369332"/>
                <a:chOff x="629095" y="1708643"/>
                <a:chExt cx="452687" cy="409344"/>
              </a:xfrm>
            </p:grpSpPr>
            <p:sp>
              <p:nvSpPr>
                <p:cNvPr id="77" name="Oval 76">
                  <a:extLst>
                    <a:ext uri="{FF2B5EF4-FFF2-40B4-BE49-F238E27FC236}">
                      <a16:creationId xmlns:a16="http://schemas.microsoft.com/office/drawing/2014/main" id="{B4FF115D-8590-6647-A216-86B1F4D48CCD}"/>
                    </a:ext>
                  </a:extLst>
                </p:cNvPr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id="{53DD6B76-137B-A54D-A90A-65C4FE00F99E}"/>
                    </a:ext>
                  </a:extLst>
                </p:cNvPr>
                <p:cNvSpPr txBox="1"/>
                <p:nvPr/>
              </p:nvSpPr>
              <p:spPr>
                <a:xfrm>
                  <a:off x="629095" y="1708643"/>
                  <a:ext cx="432579" cy="4093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/>
                    <a:t>  X</a:t>
                  </a:r>
                </a:p>
              </p:txBody>
            </p:sp>
          </p:grpSp>
        </p:grp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A3EAF1C6-B874-2B47-89F4-138873E321FF}"/>
                </a:ext>
              </a:extLst>
            </p:cNvPr>
            <p:cNvCxnSpPr/>
            <p:nvPr/>
          </p:nvCxnSpPr>
          <p:spPr bwMode="auto">
            <a:xfrm flipH="1">
              <a:off x="7133690" y="5764030"/>
              <a:ext cx="870024" cy="9999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88" name="Down Arrow 87">
            <a:extLst>
              <a:ext uri="{FF2B5EF4-FFF2-40B4-BE49-F238E27FC236}">
                <a16:creationId xmlns:a16="http://schemas.microsoft.com/office/drawing/2014/main" id="{C5FFFAE5-6CEA-FA42-AE0D-7883B0016156}"/>
              </a:ext>
            </a:extLst>
          </p:cNvPr>
          <p:cNvSpPr/>
          <p:nvPr/>
        </p:nvSpPr>
        <p:spPr>
          <a:xfrm rot="5400000">
            <a:off x="10377654" y="4079296"/>
            <a:ext cx="394029" cy="927666"/>
          </a:xfrm>
          <a:prstGeom prst="downArrow">
            <a:avLst/>
          </a:prstGeom>
          <a:solidFill>
            <a:srgbClr val="C00000"/>
          </a:solidFill>
          <a:ln w="50800">
            <a:solidFill>
              <a:srgbClr val="C00000"/>
            </a:solidFill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94CBBC0F-5D68-4948-B9C4-BE96611A5C03}"/>
              </a:ext>
            </a:extLst>
          </p:cNvPr>
          <p:cNvSpPr txBox="1"/>
          <p:nvPr/>
        </p:nvSpPr>
        <p:spPr>
          <a:xfrm>
            <a:off x="9768644" y="3289729"/>
            <a:ext cx="25456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Helvetica" pitchFamily="2" charset="0"/>
              </a:rPr>
              <a:t>“I am here.”</a:t>
            </a:r>
          </a:p>
          <a:p>
            <a:pPr algn="l"/>
            <a:r>
              <a:rPr lang="en-US" sz="2000" dirty="0" err="1">
                <a:latin typeface="Helvetica" pitchFamily="2" charset="0"/>
              </a:rPr>
              <a:t>Dst</a:t>
            </a:r>
            <a:r>
              <a:rPr lang="en-US" sz="2000" dirty="0">
                <a:latin typeface="Helvetica" pitchFamily="2" charset="0"/>
              </a:rPr>
              <a:t>: 128.1.2.0/24</a:t>
            </a:r>
          </a:p>
          <a:p>
            <a:pPr algn="l"/>
            <a:r>
              <a:rPr lang="en-US" sz="2000" dirty="0">
                <a:latin typeface="Helvetica" pitchFamily="2" charset="0"/>
              </a:rPr>
              <a:t>AS path: X</a:t>
            </a:r>
          </a:p>
        </p:txBody>
      </p:sp>
      <p:sp>
        <p:nvSpPr>
          <p:cNvPr id="90" name="Down Arrow 89">
            <a:extLst>
              <a:ext uri="{FF2B5EF4-FFF2-40B4-BE49-F238E27FC236}">
                <a16:creationId xmlns:a16="http://schemas.microsoft.com/office/drawing/2014/main" id="{2C2DD7DC-769B-3541-A288-8D5B3A2B3DDD}"/>
              </a:ext>
            </a:extLst>
          </p:cNvPr>
          <p:cNvSpPr/>
          <p:nvPr/>
        </p:nvSpPr>
        <p:spPr>
          <a:xfrm rot="6122251">
            <a:off x="6672136" y="4479158"/>
            <a:ext cx="394029" cy="927666"/>
          </a:xfrm>
          <a:prstGeom prst="downArrow">
            <a:avLst/>
          </a:prstGeom>
          <a:solidFill>
            <a:srgbClr val="C00000"/>
          </a:solidFill>
          <a:ln w="50800">
            <a:solidFill>
              <a:srgbClr val="C00000"/>
            </a:solidFill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956DD7DA-6039-D349-868D-33C1ADCBB83A}"/>
              </a:ext>
            </a:extLst>
          </p:cNvPr>
          <p:cNvSpPr txBox="1"/>
          <p:nvPr/>
        </p:nvSpPr>
        <p:spPr>
          <a:xfrm>
            <a:off x="6463809" y="3564912"/>
            <a:ext cx="25456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Helvetica" pitchFamily="2" charset="0"/>
              </a:rPr>
              <a:t>“I can reach X”</a:t>
            </a:r>
          </a:p>
          <a:p>
            <a:pPr algn="l"/>
            <a:r>
              <a:rPr lang="en-US" sz="2000" dirty="0" err="1">
                <a:latin typeface="Helvetica" pitchFamily="2" charset="0"/>
              </a:rPr>
              <a:t>Dst</a:t>
            </a:r>
            <a:r>
              <a:rPr lang="en-US" sz="2000" dirty="0">
                <a:latin typeface="Helvetica" pitchFamily="2" charset="0"/>
              </a:rPr>
              <a:t>: 128.1.2.0/24</a:t>
            </a:r>
          </a:p>
          <a:p>
            <a:pPr algn="l"/>
            <a:r>
              <a:rPr lang="en-US" sz="2000" dirty="0">
                <a:latin typeface="Helvetica" pitchFamily="2" charset="0"/>
              </a:rPr>
              <a:t>AS path: AS2, X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D5FD7A40-D041-FA49-BE1B-4870322389D1}"/>
              </a:ext>
            </a:extLst>
          </p:cNvPr>
          <p:cNvSpPr txBox="1"/>
          <p:nvPr/>
        </p:nvSpPr>
        <p:spPr>
          <a:xfrm>
            <a:off x="8659671" y="3702287"/>
            <a:ext cx="935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AS 2</a:t>
            </a:r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id="{0F2AD44A-5A1B-C146-B55D-4A6974B6027F}"/>
              </a:ext>
            </a:extLst>
          </p:cNvPr>
          <p:cNvGrpSpPr/>
          <p:nvPr/>
        </p:nvGrpSpPr>
        <p:grpSpPr>
          <a:xfrm>
            <a:off x="3824190" y="3539511"/>
            <a:ext cx="2557336" cy="1719017"/>
            <a:chOff x="-2170772" y="2784954"/>
            <a:chExt cx="2712783" cy="1853712"/>
          </a:xfrm>
        </p:grpSpPr>
        <p:sp>
          <p:nvSpPr>
            <p:cNvPr id="94" name="Freeform 2">
              <a:extLst>
                <a:ext uri="{FF2B5EF4-FFF2-40B4-BE49-F238E27FC236}">
                  <a16:creationId xmlns:a16="http://schemas.microsoft.com/office/drawing/2014/main" id="{4B92BAD5-9732-C64D-87EB-40AFE63605BD}"/>
                </a:ext>
              </a:extLst>
            </p:cNvPr>
            <p:cNvSpPr>
              <a:spLocks/>
            </p:cNvSpPr>
            <p:nvPr/>
          </p:nvSpPr>
          <p:spPr bwMode="auto">
            <a:xfrm>
              <a:off x="-2170772" y="2784954"/>
              <a:ext cx="2712783" cy="1853712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connsiteX0" fmla="*/ 4 w 10040"/>
                <a:gd name="connsiteY0" fmla="*/ 4039 h 10125"/>
                <a:gd name="connsiteX1" fmla="*/ 715 w 10040"/>
                <a:gd name="connsiteY1" fmla="*/ 1595 h 10125"/>
                <a:gd name="connsiteX2" fmla="*/ 3130 w 10040"/>
                <a:gd name="connsiteY2" fmla="*/ 1006 h 10125"/>
                <a:gd name="connsiteX3" fmla="*/ 4995 w 10040"/>
                <a:gd name="connsiteY3" fmla="*/ 0 h 10125"/>
                <a:gd name="connsiteX4" fmla="*/ 6720 w 10040"/>
                <a:gd name="connsiteY4" fmla="*/ 1009 h 10125"/>
                <a:gd name="connsiteX5" fmla="*/ 9989 w 10040"/>
                <a:gd name="connsiteY5" fmla="*/ 2989 h 10125"/>
                <a:gd name="connsiteX6" fmla="*/ 8599 w 10040"/>
                <a:gd name="connsiteY6" fmla="*/ 6797 h 10125"/>
                <a:gd name="connsiteX7" fmla="*/ 6995 w 10040"/>
                <a:gd name="connsiteY7" fmla="*/ 9322 h 10125"/>
                <a:gd name="connsiteX8" fmla="*/ 5307 w 10040"/>
                <a:gd name="connsiteY8" fmla="*/ 8843 h 10125"/>
                <a:gd name="connsiteX9" fmla="*/ 4371 w 10040"/>
                <a:gd name="connsiteY9" fmla="*/ 9912 h 10125"/>
                <a:gd name="connsiteX10" fmla="*/ 3140 w 10040"/>
                <a:gd name="connsiteY10" fmla="*/ 10019 h 10125"/>
                <a:gd name="connsiteX11" fmla="*/ 2179 w 10040"/>
                <a:gd name="connsiteY11" fmla="*/ 7895 h 10125"/>
                <a:gd name="connsiteX12" fmla="*/ 1187 w 10040"/>
                <a:gd name="connsiteY12" fmla="*/ 7495 h 10125"/>
                <a:gd name="connsiteX13" fmla="*/ 4 w 10040"/>
                <a:gd name="connsiteY13" fmla="*/ 4039 h 10125"/>
                <a:gd name="connsiteX0" fmla="*/ 4 w 8600"/>
                <a:gd name="connsiteY0" fmla="*/ 4042 h 10128"/>
                <a:gd name="connsiteX1" fmla="*/ 715 w 8600"/>
                <a:gd name="connsiteY1" fmla="*/ 1598 h 10128"/>
                <a:gd name="connsiteX2" fmla="*/ 3130 w 8600"/>
                <a:gd name="connsiteY2" fmla="*/ 1009 h 10128"/>
                <a:gd name="connsiteX3" fmla="*/ 4995 w 8600"/>
                <a:gd name="connsiteY3" fmla="*/ 3 h 10128"/>
                <a:gd name="connsiteX4" fmla="*/ 6720 w 8600"/>
                <a:gd name="connsiteY4" fmla="*/ 1012 h 10128"/>
                <a:gd name="connsiteX5" fmla="*/ 8599 w 8600"/>
                <a:gd name="connsiteY5" fmla="*/ 6800 h 10128"/>
                <a:gd name="connsiteX6" fmla="*/ 6995 w 8600"/>
                <a:gd name="connsiteY6" fmla="*/ 9325 h 10128"/>
                <a:gd name="connsiteX7" fmla="*/ 5307 w 8600"/>
                <a:gd name="connsiteY7" fmla="*/ 8846 h 10128"/>
                <a:gd name="connsiteX8" fmla="*/ 4371 w 8600"/>
                <a:gd name="connsiteY8" fmla="*/ 9915 h 10128"/>
                <a:gd name="connsiteX9" fmla="*/ 3140 w 8600"/>
                <a:gd name="connsiteY9" fmla="*/ 10022 h 10128"/>
                <a:gd name="connsiteX10" fmla="*/ 2179 w 8600"/>
                <a:gd name="connsiteY10" fmla="*/ 7898 h 10128"/>
                <a:gd name="connsiteX11" fmla="*/ 1187 w 8600"/>
                <a:gd name="connsiteY11" fmla="*/ 7498 h 10128"/>
                <a:gd name="connsiteX12" fmla="*/ 4 w 8600"/>
                <a:gd name="connsiteY12" fmla="*/ 4042 h 10128"/>
                <a:gd name="connsiteX0" fmla="*/ 4 w 9326"/>
                <a:gd name="connsiteY0" fmla="*/ 3988 h 9997"/>
                <a:gd name="connsiteX1" fmla="*/ 830 w 9326"/>
                <a:gd name="connsiteY1" fmla="*/ 1575 h 9997"/>
                <a:gd name="connsiteX2" fmla="*/ 3639 w 9326"/>
                <a:gd name="connsiteY2" fmla="*/ 993 h 9997"/>
                <a:gd name="connsiteX3" fmla="*/ 5807 w 9326"/>
                <a:gd name="connsiteY3" fmla="*/ 0 h 9997"/>
                <a:gd name="connsiteX4" fmla="*/ 7813 w 9326"/>
                <a:gd name="connsiteY4" fmla="*/ 996 h 9997"/>
                <a:gd name="connsiteX5" fmla="*/ 9324 w 9326"/>
                <a:gd name="connsiteY5" fmla="*/ 5746 h 9997"/>
                <a:gd name="connsiteX6" fmla="*/ 8133 w 9326"/>
                <a:gd name="connsiteY6" fmla="*/ 9204 h 9997"/>
                <a:gd name="connsiteX7" fmla="*/ 6170 w 9326"/>
                <a:gd name="connsiteY7" fmla="*/ 8731 h 9997"/>
                <a:gd name="connsiteX8" fmla="*/ 5082 w 9326"/>
                <a:gd name="connsiteY8" fmla="*/ 9787 h 9997"/>
                <a:gd name="connsiteX9" fmla="*/ 3650 w 9326"/>
                <a:gd name="connsiteY9" fmla="*/ 9892 h 9997"/>
                <a:gd name="connsiteX10" fmla="*/ 2533 w 9326"/>
                <a:gd name="connsiteY10" fmla="*/ 7795 h 9997"/>
                <a:gd name="connsiteX11" fmla="*/ 1379 w 9326"/>
                <a:gd name="connsiteY11" fmla="*/ 7400 h 9997"/>
                <a:gd name="connsiteX12" fmla="*/ 4 w 9326"/>
                <a:gd name="connsiteY12" fmla="*/ 3988 h 9997"/>
                <a:gd name="connsiteX0" fmla="*/ 4 w 10001"/>
                <a:gd name="connsiteY0" fmla="*/ 3989 h 10041"/>
                <a:gd name="connsiteX1" fmla="*/ 890 w 10001"/>
                <a:gd name="connsiteY1" fmla="*/ 1575 h 10041"/>
                <a:gd name="connsiteX2" fmla="*/ 3902 w 10001"/>
                <a:gd name="connsiteY2" fmla="*/ 993 h 10041"/>
                <a:gd name="connsiteX3" fmla="*/ 6227 w 10001"/>
                <a:gd name="connsiteY3" fmla="*/ 0 h 10041"/>
                <a:gd name="connsiteX4" fmla="*/ 8378 w 10001"/>
                <a:gd name="connsiteY4" fmla="*/ 996 h 10041"/>
                <a:gd name="connsiteX5" fmla="*/ 9998 w 10001"/>
                <a:gd name="connsiteY5" fmla="*/ 5748 h 10041"/>
                <a:gd name="connsiteX6" fmla="*/ 8721 w 10001"/>
                <a:gd name="connsiteY6" fmla="*/ 9207 h 10041"/>
                <a:gd name="connsiteX7" fmla="*/ 5449 w 10001"/>
                <a:gd name="connsiteY7" fmla="*/ 9790 h 10041"/>
                <a:gd name="connsiteX8" fmla="*/ 3914 w 10001"/>
                <a:gd name="connsiteY8" fmla="*/ 9895 h 10041"/>
                <a:gd name="connsiteX9" fmla="*/ 2716 w 10001"/>
                <a:gd name="connsiteY9" fmla="*/ 7797 h 10041"/>
                <a:gd name="connsiteX10" fmla="*/ 1479 w 10001"/>
                <a:gd name="connsiteY10" fmla="*/ 7402 h 10041"/>
                <a:gd name="connsiteX11" fmla="*/ 4 w 10001"/>
                <a:gd name="connsiteY11" fmla="*/ 3989 h 10041"/>
                <a:gd name="connsiteX0" fmla="*/ 4 w 10001"/>
                <a:gd name="connsiteY0" fmla="*/ 3989 h 14825"/>
                <a:gd name="connsiteX1" fmla="*/ 890 w 10001"/>
                <a:gd name="connsiteY1" fmla="*/ 1575 h 14825"/>
                <a:gd name="connsiteX2" fmla="*/ 3902 w 10001"/>
                <a:gd name="connsiteY2" fmla="*/ 993 h 14825"/>
                <a:gd name="connsiteX3" fmla="*/ 6227 w 10001"/>
                <a:gd name="connsiteY3" fmla="*/ 0 h 14825"/>
                <a:gd name="connsiteX4" fmla="*/ 8378 w 10001"/>
                <a:gd name="connsiteY4" fmla="*/ 996 h 14825"/>
                <a:gd name="connsiteX5" fmla="*/ 9998 w 10001"/>
                <a:gd name="connsiteY5" fmla="*/ 5748 h 14825"/>
                <a:gd name="connsiteX6" fmla="*/ 8721 w 10001"/>
                <a:gd name="connsiteY6" fmla="*/ 9207 h 14825"/>
                <a:gd name="connsiteX7" fmla="*/ 6011 w 10001"/>
                <a:gd name="connsiteY7" fmla="*/ 14823 h 14825"/>
                <a:gd name="connsiteX8" fmla="*/ 3914 w 10001"/>
                <a:gd name="connsiteY8" fmla="*/ 9895 h 14825"/>
                <a:gd name="connsiteX9" fmla="*/ 2716 w 10001"/>
                <a:gd name="connsiteY9" fmla="*/ 7797 h 14825"/>
                <a:gd name="connsiteX10" fmla="*/ 1479 w 10001"/>
                <a:gd name="connsiteY10" fmla="*/ 7402 h 14825"/>
                <a:gd name="connsiteX11" fmla="*/ 4 w 10001"/>
                <a:gd name="connsiteY11" fmla="*/ 3989 h 14825"/>
                <a:gd name="connsiteX0" fmla="*/ 4 w 10001"/>
                <a:gd name="connsiteY0" fmla="*/ 7436 h 18272"/>
                <a:gd name="connsiteX1" fmla="*/ 890 w 10001"/>
                <a:gd name="connsiteY1" fmla="*/ 5022 h 18272"/>
                <a:gd name="connsiteX2" fmla="*/ 3902 w 10001"/>
                <a:gd name="connsiteY2" fmla="*/ 4440 h 18272"/>
                <a:gd name="connsiteX3" fmla="*/ 6026 w 10001"/>
                <a:gd name="connsiteY3" fmla="*/ 0 h 18272"/>
                <a:gd name="connsiteX4" fmla="*/ 8378 w 10001"/>
                <a:gd name="connsiteY4" fmla="*/ 4443 h 18272"/>
                <a:gd name="connsiteX5" fmla="*/ 9998 w 10001"/>
                <a:gd name="connsiteY5" fmla="*/ 9195 h 18272"/>
                <a:gd name="connsiteX6" fmla="*/ 8721 w 10001"/>
                <a:gd name="connsiteY6" fmla="*/ 12654 h 18272"/>
                <a:gd name="connsiteX7" fmla="*/ 6011 w 10001"/>
                <a:gd name="connsiteY7" fmla="*/ 18270 h 18272"/>
                <a:gd name="connsiteX8" fmla="*/ 3914 w 10001"/>
                <a:gd name="connsiteY8" fmla="*/ 13342 h 18272"/>
                <a:gd name="connsiteX9" fmla="*/ 2716 w 10001"/>
                <a:gd name="connsiteY9" fmla="*/ 11244 h 18272"/>
                <a:gd name="connsiteX10" fmla="*/ 1479 w 10001"/>
                <a:gd name="connsiteY10" fmla="*/ 10849 h 18272"/>
                <a:gd name="connsiteX11" fmla="*/ 4 w 10001"/>
                <a:gd name="connsiteY11" fmla="*/ 7436 h 18272"/>
                <a:gd name="connsiteX0" fmla="*/ 1 w 9998"/>
                <a:gd name="connsiteY0" fmla="*/ 7436 h 18272"/>
                <a:gd name="connsiteX1" fmla="*/ 3899 w 9998"/>
                <a:gd name="connsiteY1" fmla="*/ 4440 h 18272"/>
                <a:gd name="connsiteX2" fmla="*/ 6023 w 9998"/>
                <a:gd name="connsiteY2" fmla="*/ 0 h 18272"/>
                <a:gd name="connsiteX3" fmla="*/ 8375 w 9998"/>
                <a:gd name="connsiteY3" fmla="*/ 4443 h 18272"/>
                <a:gd name="connsiteX4" fmla="*/ 9995 w 9998"/>
                <a:gd name="connsiteY4" fmla="*/ 9195 h 18272"/>
                <a:gd name="connsiteX5" fmla="*/ 8718 w 9998"/>
                <a:gd name="connsiteY5" fmla="*/ 12654 h 18272"/>
                <a:gd name="connsiteX6" fmla="*/ 6008 w 9998"/>
                <a:gd name="connsiteY6" fmla="*/ 18270 h 18272"/>
                <a:gd name="connsiteX7" fmla="*/ 3911 w 9998"/>
                <a:gd name="connsiteY7" fmla="*/ 13342 h 18272"/>
                <a:gd name="connsiteX8" fmla="*/ 2713 w 9998"/>
                <a:gd name="connsiteY8" fmla="*/ 11244 h 18272"/>
                <a:gd name="connsiteX9" fmla="*/ 1476 w 9998"/>
                <a:gd name="connsiteY9" fmla="*/ 10849 h 18272"/>
                <a:gd name="connsiteX10" fmla="*/ 1 w 9998"/>
                <a:gd name="connsiteY10" fmla="*/ 7436 h 18272"/>
                <a:gd name="connsiteX0" fmla="*/ 35 w 8559"/>
                <a:gd name="connsiteY0" fmla="*/ 5938 h 10000"/>
                <a:gd name="connsiteX1" fmla="*/ 2459 w 8559"/>
                <a:gd name="connsiteY1" fmla="*/ 2430 h 10000"/>
                <a:gd name="connsiteX2" fmla="*/ 4583 w 8559"/>
                <a:gd name="connsiteY2" fmla="*/ 0 h 10000"/>
                <a:gd name="connsiteX3" fmla="*/ 6936 w 8559"/>
                <a:gd name="connsiteY3" fmla="*/ 2432 h 10000"/>
                <a:gd name="connsiteX4" fmla="*/ 8556 w 8559"/>
                <a:gd name="connsiteY4" fmla="*/ 5032 h 10000"/>
                <a:gd name="connsiteX5" fmla="*/ 7279 w 8559"/>
                <a:gd name="connsiteY5" fmla="*/ 6925 h 10000"/>
                <a:gd name="connsiteX6" fmla="*/ 4568 w 8559"/>
                <a:gd name="connsiteY6" fmla="*/ 9999 h 10000"/>
                <a:gd name="connsiteX7" fmla="*/ 2471 w 8559"/>
                <a:gd name="connsiteY7" fmla="*/ 7302 h 10000"/>
                <a:gd name="connsiteX8" fmla="*/ 1273 w 8559"/>
                <a:gd name="connsiteY8" fmla="*/ 6154 h 10000"/>
                <a:gd name="connsiteX9" fmla="*/ 35 w 8559"/>
                <a:gd name="connsiteY9" fmla="*/ 5938 h 10000"/>
                <a:gd name="connsiteX0" fmla="*/ 49 w 9820"/>
                <a:gd name="connsiteY0" fmla="*/ 4655 h 10000"/>
                <a:gd name="connsiteX1" fmla="*/ 2693 w 9820"/>
                <a:gd name="connsiteY1" fmla="*/ 2430 h 10000"/>
                <a:gd name="connsiteX2" fmla="*/ 5175 w 9820"/>
                <a:gd name="connsiteY2" fmla="*/ 0 h 10000"/>
                <a:gd name="connsiteX3" fmla="*/ 7924 w 9820"/>
                <a:gd name="connsiteY3" fmla="*/ 2432 h 10000"/>
                <a:gd name="connsiteX4" fmla="*/ 9816 w 9820"/>
                <a:gd name="connsiteY4" fmla="*/ 5032 h 10000"/>
                <a:gd name="connsiteX5" fmla="*/ 8324 w 9820"/>
                <a:gd name="connsiteY5" fmla="*/ 6925 h 10000"/>
                <a:gd name="connsiteX6" fmla="*/ 5157 w 9820"/>
                <a:gd name="connsiteY6" fmla="*/ 9999 h 10000"/>
                <a:gd name="connsiteX7" fmla="*/ 2707 w 9820"/>
                <a:gd name="connsiteY7" fmla="*/ 7302 h 10000"/>
                <a:gd name="connsiteX8" fmla="*/ 1307 w 9820"/>
                <a:gd name="connsiteY8" fmla="*/ 6154 h 10000"/>
                <a:gd name="connsiteX9" fmla="*/ 49 w 9820"/>
                <a:gd name="connsiteY9" fmla="*/ 4655 h 10000"/>
                <a:gd name="connsiteX0" fmla="*/ 45 w 9995"/>
                <a:gd name="connsiteY0" fmla="*/ 4655 h 10000"/>
                <a:gd name="connsiteX1" fmla="*/ 2737 w 9995"/>
                <a:gd name="connsiteY1" fmla="*/ 2430 h 10000"/>
                <a:gd name="connsiteX2" fmla="*/ 5265 w 9995"/>
                <a:gd name="connsiteY2" fmla="*/ 0 h 10000"/>
                <a:gd name="connsiteX3" fmla="*/ 8064 w 9995"/>
                <a:gd name="connsiteY3" fmla="*/ 2432 h 10000"/>
                <a:gd name="connsiteX4" fmla="*/ 9991 w 9995"/>
                <a:gd name="connsiteY4" fmla="*/ 5032 h 10000"/>
                <a:gd name="connsiteX5" fmla="*/ 8472 w 9995"/>
                <a:gd name="connsiteY5" fmla="*/ 6925 h 10000"/>
                <a:gd name="connsiteX6" fmla="*/ 5247 w 9995"/>
                <a:gd name="connsiteY6" fmla="*/ 9999 h 10000"/>
                <a:gd name="connsiteX7" fmla="*/ 2752 w 9995"/>
                <a:gd name="connsiteY7" fmla="*/ 7302 h 10000"/>
                <a:gd name="connsiteX8" fmla="*/ 1374 w 9995"/>
                <a:gd name="connsiteY8" fmla="*/ 6984 h 10000"/>
                <a:gd name="connsiteX9" fmla="*/ 45 w 9995"/>
                <a:gd name="connsiteY9" fmla="*/ 4655 h 10000"/>
                <a:gd name="connsiteX0" fmla="*/ 45 w 10000"/>
                <a:gd name="connsiteY0" fmla="*/ 5032 h 10377"/>
                <a:gd name="connsiteX1" fmla="*/ 2738 w 10000"/>
                <a:gd name="connsiteY1" fmla="*/ 2807 h 10377"/>
                <a:gd name="connsiteX2" fmla="*/ 4886 w 10000"/>
                <a:gd name="connsiteY2" fmla="*/ 0 h 10377"/>
                <a:gd name="connsiteX3" fmla="*/ 8068 w 10000"/>
                <a:gd name="connsiteY3" fmla="*/ 2809 h 10377"/>
                <a:gd name="connsiteX4" fmla="*/ 9996 w 10000"/>
                <a:gd name="connsiteY4" fmla="*/ 5409 h 10377"/>
                <a:gd name="connsiteX5" fmla="*/ 8476 w 10000"/>
                <a:gd name="connsiteY5" fmla="*/ 7302 h 10377"/>
                <a:gd name="connsiteX6" fmla="*/ 5250 w 10000"/>
                <a:gd name="connsiteY6" fmla="*/ 10376 h 10377"/>
                <a:gd name="connsiteX7" fmla="*/ 2753 w 10000"/>
                <a:gd name="connsiteY7" fmla="*/ 7679 h 10377"/>
                <a:gd name="connsiteX8" fmla="*/ 1375 w 10000"/>
                <a:gd name="connsiteY8" fmla="*/ 7361 h 10377"/>
                <a:gd name="connsiteX9" fmla="*/ 45 w 10000"/>
                <a:gd name="connsiteY9" fmla="*/ 5032 h 10377"/>
                <a:gd name="connsiteX0" fmla="*/ 45 w 10000"/>
                <a:gd name="connsiteY0" fmla="*/ 5036 h 10381"/>
                <a:gd name="connsiteX1" fmla="*/ 2738 w 10000"/>
                <a:gd name="connsiteY1" fmla="*/ 2811 h 10381"/>
                <a:gd name="connsiteX2" fmla="*/ 4886 w 10000"/>
                <a:gd name="connsiteY2" fmla="*/ 4 h 10381"/>
                <a:gd name="connsiteX3" fmla="*/ 8068 w 10000"/>
                <a:gd name="connsiteY3" fmla="*/ 2813 h 10381"/>
                <a:gd name="connsiteX4" fmla="*/ 9996 w 10000"/>
                <a:gd name="connsiteY4" fmla="*/ 5413 h 10381"/>
                <a:gd name="connsiteX5" fmla="*/ 8476 w 10000"/>
                <a:gd name="connsiteY5" fmla="*/ 7306 h 10381"/>
                <a:gd name="connsiteX6" fmla="*/ 5250 w 10000"/>
                <a:gd name="connsiteY6" fmla="*/ 10380 h 10381"/>
                <a:gd name="connsiteX7" fmla="*/ 2753 w 10000"/>
                <a:gd name="connsiteY7" fmla="*/ 7683 h 10381"/>
                <a:gd name="connsiteX8" fmla="*/ 1375 w 10000"/>
                <a:gd name="connsiteY8" fmla="*/ 7365 h 10381"/>
                <a:gd name="connsiteX9" fmla="*/ 45 w 10000"/>
                <a:gd name="connsiteY9" fmla="*/ 5036 h 10381"/>
                <a:gd name="connsiteX0" fmla="*/ 45 w 10000"/>
                <a:gd name="connsiteY0" fmla="*/ 5036 h 10796"/>
                <a:gd name="connsiteX1" fmla="*/ 2738 w 10000"/>
                <a:gd name="connsiteY1" fmla="*/ 2811 h 10796"/>
                <a:gd name="connsiteX2" fmla="*/ 4886 w 10000"/>
                <a:gd name="connsiteY2" fmla="*/ 4 h 10796"/>
                <a:gd name="connsiteX3" fmla="*/ 8068 w 10000"/>
                <a:gd name="connsiteY3" fmla="*/ 2813 h 10796"/>
                <a:gd name="connsiteX4" fmla="*/ 9996 w 10000"/>
                <a:gd name="connsiteY4" fmla="*/ 5413 h 10796"/>
                <a:gd name="connsiteX5" fmla="*/ 8476 w 10000"/>
                <a:gd name="connsiteY5" fmla="*/ 7306 h 10796"/>
                <a:gd name="connsiteX6" fmla="*/ 5202 w 10000"/>
                <a:gd name="connsiteY6" fmla="*/ 10795 h 10796"/>
                <a:gd name="connsiteX7" fmla="*/ 2753 w 10000"/>
                <a:gd name="connsiteY7" fmla="*/ 7683 h 10796"/>
                <a:gd name="connsiteX8" fmla="*/ 1375 w 10000"/>
                <a:gd name="connsiteY8" fmla="*/ 7365 h 10796"/>
                <a:gd name="connsiteX9" fmla="*/ 45 w 10000"/>
                <a:gd name="connsiteY9" fmla="*/ 5036 h 10796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795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BD68E6D5-38EB-804B-8BFB-AC9228B9DA65}"/>
                </a:ext>
              </a:extLst>
            </p:cNvPr>
            <p:cNvGrpSpPr/>
            <p:nvPr/>
          </p:nvGrpSpPr>
          <p:grpSpPr>
            <a:xfrm>
              <a:off x="-1935370" y="2935816"/>
              <a:ext cx="2333625" cy="1619588"/>
              <a:chOff x="833331" y="2873352"/>
              <a:chExt cx="2333625" cy="1619588"/>
            </a:xfrm>
          </p:grpSpPr>
          <p:grpSp>
            <p:nvGrpSpPr>
              <p:cNvPr id="96" name="Group 95">
                <a:extLst>
                  <a:ext uri="{FF2B5EF4-FFF2-40B4-BE49-F238E27FC236}">
                    <a16:creationId xmlns:a16="http://schemas.microsoft.com/office/drawing/2014/main" id="{E9959387-8D2B-1243-880E-CE7066AA1152}"/>
                  </a:ext>
                </a:extLst>
              </p:cNvPr>
              <p:cNvGrpSpPr/>
              <p:nvPr/>
            </p:nvGrpSpPr>
            <p:grpSpPr>
              <a:xfrm>
                <a:off x="1736090" y="2873352"/>
                <a:ext cx="565150" cy="398271"/>
                <a:chOff x="1736090" y="2873352"/>
                <a:chExt cx="565150" cy="398271"/>
              </a:xfrm>
            </p:grpSpPr>
            <p:grpSp>
              <p:nvGrpSpPr>
                <p:cNvPr id="145" name="Group 327">
                  <a:extLst>
                    <a:ext uri="{FF2B5EF4-FFF2-40B4-BE49-F238E27FC236}">
                      <a16:creationId xmlns:a16="http://schemas.microsoft.com/office/drawing/2014/main" id="{B0C41DCE-1B11-2346-A48B-991A1646743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149" name="Oval 148">
                    <a:extLst>
                      <a:ext uri="{FF2B5EF4-FFF2-40B4-BE49-F238E27FC236}">
                        <a16:creationId xmlns:a16="http://schemas.microsoft.com/office/drawing/2014/main" id="{D593A08F-8E00-F345-9765-7F2CC1FB5572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50" name="Rectangle 149">
                    <a:extLst>
                      <a:ext uri="{FF2B5EF4-FFF2-40B4-BE49-F238E27FC236}">
                        <a16:creationId xmlns:a16="http://schemas.microsoft.com/office/drawing/2014/main" id="{BBD041AA-8BEA-D248-8C9A-F4D2DDFCA944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51" name="Oval 150">
                    <a:extLst>
                      <a:ext uri="{FF2B5EF4-FFF2-40B4-BE49-F238E27FC236}">
                        <a16:creationId xmlns:a16="http://schemas.microsoft.com/office/drawing/2014/main" id="{DCA6BA0E-C35B-E740-985D-497BF796D416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52" name="Freeform 151">
                    <a:extLst>
                      <a:ext uri="{FF2B5EF4-FFF2-40B4-BE49-F238E27FC236}">
                        <a16:creationId xmlns:a16="http://schemas.microsoft.com/office/drawing/2014/main" id="{D4AAEA39-4CCB-3347-89AD-CED6D992BB2B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53" name="Freeform 152">
                    <a:extLst>
                      <a:ext uri="{FF2B5EF4-FFF2-40B4-BE49-F238E27FC236}">
                        <a16:creationId xmlns:a16="http://schemas.microsoft.com/office/drawing/2014/main" id="{9349728C-755B-544B-867C-CE1AC27ED547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54" name="Freeform 153">
                    <a:extLst>
                      <a:ext uri="{FF2B5EF4-FFF2-40B4-BE49-F238E27FC236}">
                        <a16:creationId xmlns:a16="http://schemas.microsoft.com/office/drawing/2014/main" id="{1775A8C1-C980-4142-B475-2BC3CFA14F4C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55" name="Freeform 154">
                    <a:extLst>
                      <a:ext uri="{FF2B5EF4-FFF2-40B4-BE49-F238E27FC236}">
                        <a16:creationId xmlns:a16="http://schemas.microsoft.com/office/drawing/2014/main" id="{1905AA4A-4EDE-E04C-AA69-F8A6DD6F6E6C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156" name="Straight Connector 155">
                    <a:extLst>
                      <a:ext uri="{FF2B5EF4-FFF2-40B4-BE49-F238E27FC236}">
                        <a16:creationId xmlns:a16="http://schemas.microsoft.com/office/drawing/2014/main" id="{219F8B1F-AFF5-B645-BE09-0CCE9EABEE52}"/>
                      </a:ext>
                    </a:extLst>
                  </p:cNvPr>
                  <p:cNvCxnSpPr>
                    <a:endCxn id="151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7" name="Straight Connector 156">
                    <a:extLst>
                      <a:ext uri="{FF2B5EF4-FFF2-40B4-BE49-F238E27FC236}">
                        <a16:creationId xmlns:a16="http://schemas.microsoft.com/office/drawing/2014/main" id="{68FFFBF9-CC98-2948-8030-A6F9605729D3}"/>
                      </a:ext>
                    </a:extLst>
                  </p:cNvPr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46" name="Group 145">
                  <a:extLst>
                    <a:ext uri="{FF2B5EF4-FFF2-40B4-BE49-F238E27FC236}">
                      <a16:creationId xmlns:a16="http://schemas.microsoft.com/office/drawing/2014/main" id="{83340E60-41E9-3A4D-B169-D05817929292}"/>
                    </a:ext>
                  </a:extLst>
                </p:cNvPr>
                <p:cNvGrpSpPr/>
                <p:nvPr/>
              </p:nvGrpSpPr>
              <p:grpSpPr>
                <a:xfrm>
                  <a:off x="1770362" y="2873352"/>
                  <a:ext cx="449257" cy="398271"/>
                  <a:chOff x="667045" y="1708643"/>
                  <a:chExt cx="449257" cy="398271"/>
                </a:xfrm>
              </p:grpSpPr>
              <p:sp>
                <p:nvSpPr>
                  <p:cNvPr id="147" name="Oval 146">
                    <a:extLst>
                      <a:ext uri="{FF2B5EF4-FFF2-40B4-BE49-F238E27FC236}">
                        <a16:creationId xmlns:a16="http://schemas.microsoft.com/office/drawing/2014/main" id="{4911B90E-803B-BE42-92D3-50C0A5528DD4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" name="TextBox 147">
                    <a:extLst>
                      <a:ext uri="{FF2B5EF4-FFF2-40B4-BE49-F238E27FC236}">
                        <a16:creationId xmlns:a16="http://schemas.microsoft.com/office/drawing/2014/main" id="{C2B574D6-8DCB-3946-9EBD-0E82E634A467}"/>
                      </a:ext>
                    </a:extLst>
                  </p:cNvPr>
                  <p:cNvSpPr txBox="1"/>
                  <p:nvPr/>
                </p:nvSpPr>
                <p:spPr>
                  <a:xfrm>
                    <a:off x="667045" y="1708643"/>
                    <a:ext cx="449257" cy="39827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1b</a:t>
                    </a:r>
                  </a:p>
                </p:txBody>
              </p:sp>
            </p:grpSp>
          </p:grpSp>
          <p:grpSp>
            <p:nvGrpSpPr>
              <p:cNvPr id="97" name="Group 96">
                <a:extLst>
                  <a:ext uri="{FF2B5EF4-FFF2-40B4-BE49-F238E27FC236}">
                    <a16:creationId xmlns:a16="http://schemas.microsoft.com/office/drawing/2014/main" id="{F3480911-1054-E342-A75B-9B698A80B2D5}"/>
                  </a:ext>
                </a:extLst>
              </p:cNvPr>
              <p:cNvGrpSpPr/>
              <p:nvPr/>
            </p:nvGrpSpPr>
            <p:grpSpPr>
              <a:xfrm>
                <a:off x="1740320" y="4094669"/>
                <a:ext cx="565150" cy="398271"/>
                <a:chOff x="1736090" y="2873352"/>
                <a:chExt cx="565150" cy="398271"/>
              </a:xfrm>
            </p:grpSpPr>
            <p:grpSp>
              <p:nvGrpSpPr>
                <p:cNvPr id="132" name="Group 327">
                  <a:extLst>
                    <a:ext uri="{FF2B5EF4-FFF2-40B4-BE49-F238E27FC236}">
                      <a16:creationId xmlns:a16="http://schemas.microsoft.com/office/drawing/2014/main" id="{57A4EE56-F656-4346-8B54-486C84258BA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136" name="Oval 135">
                    <a:extLst>
                      <a:ext uri="{FF2B5EF4-FFF2-40B4-BE49-F238E27FC236}">
                        <a16:creationId xmlns:a16="http://schemas.microsoft.com/office/drawing/2014/main" id="{CEFB2E75-9F9C-A841-8CB2-2B008EF2E512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37" name="Rectangle 136">
                    <a:extLst>
                      <a:ext uri="{FF2B5EF4-FFF2-40B4-BE49-F238E27FC236}">
                        <a16:creationId xmlns:a16="http://schemas.microsoft.com/office/drawing/2014/main" id="{BACB3613-4717-E741-9373-C502A5A1B927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38" name="Oval 137">
                    <a:extLst>
                      <a:ext uri="{FF2B5EF4-FFF2-40B4-BE49-F238E27FC236}">
                        <a16:creationId xmlns:a16="http://schemas.microsoft.com/office/drawing/2014/main" id="{874FD9D0-16BF-AB48-A251-8B85F4513C66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39" name="Freeform 138">
                    <a:extLst>
                      <a:ext uri="{FF2B5EF4-FFF2-40B4-BE49-F238E27FC236}">
                        <a16:creationId xmlns:a16="http://schemas.microsoft.com/office/drawing/2014/main" id="{C24072C7-8CCB-BC4F-AD05-E78F17A2FDBC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40" name="Freeform 139">
                    <a:extLst>
                      <a:ext uri="{FF2B5EF4-FFF2-40B4-BE49-F238E27FC236}">
                        <a16:creationId xmlns:a16="http://schemas.microsoft.com/office/drawing/2014/main" id="{ECC9C3A2-0B4A-4947-B1DE-6B002591C18B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41" name="Freeform 140">
                    <a:extLst>
                      <a:ext uri="{FF2B5EF4-FFF2-40B4-BE49-F238E27FC236}">
                        <a16:creationId xmlns:a16="http://schemas.microsoft.com/office/drawing/2014/main" id="{4C81F386-E6AB-8C4F-BF37-EA6F86B7BF51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42" name="Freeform 141">
                    <a:extLst>
                      <a:ext uri="{FF2B5EF4-FFF2-40B4-BE49-F238E27FC236}">
                        <a16:creationId xmlns:a16="http://schemas.microsoft.com/office/drawing/2014/main" id="{2B509D3E-3FB0-834F-87FB-E52AB407D00F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143" name="Straight Connector 142">
                    <a:extLst>
                      <a:ext uri="{FF2B5EF4-FFF2-40B4-BE49-F238E27FC236}">
                        <a16:creationId xmlns:a16="http://schemas.microsoft.com/office/drawing/2014/main" id="{740097C5-9DAB-B14A-927E-FC596D5CE4A5}"/>
                      </a:ext>
                    </a:extLst>
                  </p:cNvPr>
                  <p:cNvCxnSpPr>
                    <a:endCxn id="138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" name="Straight Connector 143">
                    <a:extLst>
                      <a:ext uri="{FF2B5EF4-FFF2-40B4-BE49-F238E27FC236}">
                        <a16:creationId xmlns:a16="http://schemas.microsoft.com/office/drawing/2014/main" id="{21F12294-6792-8D40-8FBE-534254216E6B}"/>
                      </a:ext>
                    </a:extLst>
                  </p:cNvPr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33" name="Group 132">
                  <a:extLst>
                    <a:ext uri="{FF2B5EF4-FFF2-40B4-BE49-F238E27FC236}">
                      <a16:creationId xmlns:a16="http://schemas.microsoft.com/office/drawing/2014/main" id="{A23449F4-E054-B64E-91B2-B5172D6CF5AE}"/>
                    </a:ext>
                  </a:extLst>
                </p:cNvPr>
                <p:cNvGrpSpPr/>
                <p:nvPr/>
              </p:nvGrpSpPr>
              <p:grpSpPr>
                <a:xfrm>
                  <a:off x="1770362" y="2873352"/>
                  <a:ext cx="449257" cy="398271"/>
                  <a:chOff x="667045" y="1708643"/>
                  <a:chExt cx="449257" cy="398271"/>
                </a:xfrm>
              </p:grpSpPr>
              <p:sp>
                <p:nvSpPr>
                  <p:cNvPr id="134" name="Oval 133">
                    <a:extLst>
                      <a:ext uri="{FF2B5EF4-FFF2-40B4-BE49-F238E27FC236}">
                        <a16:creationId xmlns:a16="http://schemas.microsoft.com/office/drawing/2014/main" id="{AD51F867-DBF6-154E-B4BF-13ED152BD441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" name="TextBox 134">
                    <a:extLst>
                      <a:ext uri="{FF2B5EF4-FFF2-40B4-BE49-F238E27FC236}">
                        <a16:creationId xmlns:a16="http://schemas.microsoft.com/office/drawing/2014/main" id="{C97640F2-A842-E847-8311-447FEAA89985}"/>
                      </a:ext>
                    </a:extLst>
                  </p:cNvPr>
                  <p:cNvSpPr txBox="1"/>
                  <p:nvPr/>
                </p:nvSpPr>
                <p:spPr>
                  <a:xfrm>
                    <a:off x="667045" y="1708643"/>
                    <a:ext cx="449257" cy="39827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1d</a:t>
                    </a:r>
                  </a:p>
                </p:txBody>
              </p:sp>
            </p:grpSp>
          </p:grpSp>
          <p:grpSp>
            <p:nvGrpSpPr>
              <p:cNvPr id="98" name="Group 97">
                <a:extLst>
                  <a:ext uri="{FF2B5EF4-FFF2-40B4-BE49-F238E27FC236}">
                    <a16:creationId xmlns:a16="http://schemas.microsoft.com/office/drawing/2014/main" id="{9C37F038-E198-7149-9F55-65D588A30F18}"/>
                  </a:ext>
                </a:extLst>
              </p:cNvPr>
              <p:cNvGrpSpPr/>
              <p:nvPr/>
            </p:nvGrpSpPr>
            <p:grpSpPr>
              <a:xfrm>
                <a:off x="2601806" y="3485072"/>
                <a:ext cx="565150" cy="398272"/>
                <a:chOff x="1736090" y="2873352"/>
                <a:chExt cx="565150" cy="398272"/>
              </a:xfrm>
            </p:grpSpPr>
            <p:grpSp>
              <p:nvGrpSpPr>
                <p:cNvPr id="119" name="Group 327">
                  <a:extLst>
                    <a:ext uri="{FF2B5EF4-FFF2-40B4-BE49-F238E27FC236}">
                      <a16:creationId xmlns:a16="http://schemas.microsoft.com/office/drawing/2014/main" id="{A8DC415E-B33C-3F4B-9B23-D4F7DA88AD0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123" name="Oval 122">
                    <a:extLst>
                      <a:ext uri="{FF2B5EF4-FFF2-40B4-BE49-F238E27FC236}">
                        <a16:creationId xmlns:a16="http://schemas.microsoft.com/office/drawing/2014/main" id="{3D47881A-479C-994B-9A9B-DCBE270552BA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24" name="Rectangle 123">
                    <a:extLst>
                      <a:ext uri="{FF2B5EF4-FFF2-40B4-BE49-F238E27FC236}">
                        <a16:creationId xmlns:a16="http://schemas.microsoft.com/office/drawing/2014/main" id="{4FD85BE0-624B-5243-9431-943062A79943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25" name="Oval 124">
                    <a:extLst>
                      <a:ext uri="{FF2B5EF4-FFF2-40B4-BE49-F238E27FC236}">
                        <a16:creationId xmlns:a16="http://schemas.microsoft.com/office/drawing/2014/main" id="{604D2CB9-AFD4-2644-91F0-08903976DD7E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26" name="Freeform 125">
                    <a:extLst>
                      <a:ext uri="{FF2B5EF4-FFF2-40B4-BE49-F238E27FC236}">
                        <a16:creationId xmlns:a16="http://schemas.microsoft.com/office/drawing/2014/main" id="{A1F57F3F-2E2E-7042-BAB8-16CA634AC542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27" name="Freeform 126">
                    <a:extLst>
                      <a:ext uri="{FF2B5EF4-FFF2-40B4-BE49-F238E27FC236}">
                        <a16:creationId xmlns:a16="http://schemas.microsoft.com/office/drawing/2014/main" id="{278C239D-44F4-9346-90D3-6EF421263E9F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28" name="Freeform 127">
                    <a:extLst>
                      <a:ext uri="{FF2B5EF4-FFF2-40B4-BE49-F238E27FC236}">
                        <a16:creationId xmlns:a16="http://schemas.microsoft.com/office/drawing/2014/main" id="{622F1AEF-2DEE-104D-8E13-1ABE0A56B0DD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29" name="Freeform 128">
                    <a:extLst>
                      <a:ext uri="{FF2B5EF4-FFF2-40B4-BE49-F238E27FC236}">
                        <a16:creationId xmlns:a16="http://schemas.microsoft.com/office/drawing/2014/main" id="{9A82B926-43E7-5644-8DA2-E93003448C3F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130" name="Straight Connector 129">
                    <a:extLst>
                      <a:ext uri="{FF2B5EF4-FFF2-40B4-BE49-F238E27FC236}">
                        <a16:creationId xmlns:a16="http://schemas.microsoft.com/office/drawing/2014/main" id="{ED51EA2B-76EC-2544-8CB1-DCB832F354AE}"/>
                      </a:ext>
                    </a:extLst>
                  </p:cNvPr>
                  <p:cNvCxnSpPr>
                    <a:endCxn id="125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1" name="Straight Connector 130">
                    <a:extLst>
                      <a:ext uri="{FF2B5EF4-FFF2-40B4-BE49-F238E27FC236}">
                        <a16:creationId xmlns:a16="http://schemas.microsoft.com/office/drawing/2014/main" id="{DD4FA4FF-E0BC-BD42-AF2D-16A271529C08}"/>
                      </a:ext>
                    </a:extLst>
                  </p:cNvPr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20" name="Group 119">
                  <a:extLst>
                    <a:ext uri="{FF2B5EF4-FFF2-40B4-BE49-F238E27FC236}">
                      <a16:creationId xmlns:a16="http://schemas.microsoft.com/office/drawing/2014/main" id="{A41223E0-CB75-844C-AE64-E96F7DDF2DB6}"/>
                    </a:ext>
                  </a:extLst>
                </p:cNvPr>
                <p:cNvGrpSpPr/>
                <p:nvPr/>
              </p:nvGrpSpPr>
              <p:grpSpPr>
                <a:xfrm>
                  <a:off x="1770362" y="2873352"/>
                  <a:ext cx="423749" cy="398272"/>
                  <a:chOff x="667045" y="1708643"/>
                  <a:chExt cx="423749" cy="398272"/>
                </a:xfrm>
              </p:grpSpPr>
              <p:sp>
                <p:nvSpPr>
                  <p:cNvPr id="121" name="Oval 120">
                    <a:extLst>
                      <a:ext uri="{FF2B5EF4-FFF2-40B4-BE49-F238E27FC236}">
                        <a16:creationId xmlns:a16="http://schemas.microsoft.com/office/drawing/2014/main" id="{1848AB5C-6B11-264F-94EA-EFB1C0A1C48A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" name="TextBox 121">
                    <a:extLst>
                      <a:ext uri="{FF2B5EF4-FFF2-40B4-BE49-F238E27FC236}">
                        <a16:creationId xmlns:a16="http://schemas.microsoft.com/office/drawing/2014/main" id="{C2B02B06-3889-4F4F-9135-1464391E37BD}"/>
                      </a:ext>
                    </a:extLst>
                  </p:cNvPr>
                  <p:cNvSpPr txBox="1"/>
                  <p:nvPr/>
                </p:nvSpPr>
                <p:spPr>
                  <a:xfrm>
                    <a:off x="667045" y="1708643"/>
                    <a:ext cx="423749" cy="39827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1c</a:t>
                    </a:r>
                  </a:p>
                </p:txBody>
              </p:sp>
            </p:grpSp>
          </p:grpSp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id="{B53030AA-D12C-6A49-A7D7-9C101D55A2CF}"/>
                  </a:ext>
                </a:extLst>
              </p:cNvPr>
              <p:cNvGrpSpPr/>
              <p:nvPr/>
            </p:nvGrpSpPr>
            <p:grpSpPr>
              <a:xfrm>
                <a:off x="833331" y="3478719"/>
                <a:ext cx="565150" cy="398272"/>
                <a:chOff x="1736090" y="2873352"/>
                <a:chExt cx="565150" cy="398272"/>
              </a:xfrm>
            </p:grpSpPr>
            <p:grpSp>
              <p:nvGrpSpPr>
                <p:cNvPr id="106" name="Group 327">
                  <a:extLst>
                    <a:ext uri="{FF2B5EF4-FFF2-40B4-BE49-F238E27FC236}">
                      <a16:creationId xmlns:a16="http://schemas.microsoft.com/office/drawing/2014/main" id="{4B6BCF3B-A3A4-8147-B5FC-5F93EBD9E54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110" name="Oval 109">
                    <a:extLst>
                      <a:ext uri="{FF2B5EF4-FFF2-40B4-BE49-F238E27FC236}">
                        <a16:creationId xmlns:a16="http://schemas.microsoft.com/office/drawing/2014/main" id="{251E9EAF-C90D-1B4D-90EA-F3FB79CA833D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11" name="Rectangle 110">
                    <a:extLst>
                      <a:ext uri="{FF2B5EF4-FFF2-40B4-BE49-F238E27FC236}">
                        <a16:creationId xmlns:a16="http://schemas.microsoft.com/office/drawing/2014/main" id="{E23AB099-133D-3245-9AFB-70B8EA11F8B3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12" name="Oval 111">
                    <a:extLst>
                      <a:ext uri="{FF2B5EF4-FFF2-40B4-BE49-F238E27FC236}">
                        <a16:creationId xmlns:a16="http://schemas.microsoft.com/office/drawing/2014/main" id="{3355593F-B422-7E40-B4C8-DC1DBC609427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13" name="Freeform 112">
                    <a:extLst>
                      <a:ext uri="{FF2B5EF4-FFF2-40B4-BE49-F238E27FC236}">
                        <a16:creationId xmlns:a16="http://schemas.microsoft.com/office/drawing/2014/main" id="{FF4BCCDA-5E49-F743-9F69-4A1E41AE158F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14" name="Freeform 113">
                    <a:extLst>
                      <a:ext uri="{FF2B5EF4-FFF2-40B4-BE49-F238E27FC236}">
                        <a16:creationId xmlns:a16="http://schemas.microsoft.com/office/drawing/2014/main" id="{52F3240B-9D01-DA45-87DA-21D0BFD73FC6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15" name="Freeform 114">
                    <a:extLst>
                      <a:ext uri="{FF2B5EF4-FFF2-40B4-BE49-F238E27FC236}">
                        <a16:creationId xmlns:a16="http://schemas.microsoft.com/office/drawing/2014/main" id="{3016AAEC-E794-4E44-A2C9-7EAB955644CD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16" name="Freeform 115">
                    <a:extLst>
                      <a:ext uri="{FF2B5EF4-FFF2-40B4-BE49-F238E27FC236}">
                        <a16:creationId xmlns:a16="http://schemas.microsoft.com/office/drawing/2014/main" id="{75C5C1F1-08CA-7C42-B3AC-8BAC911F4F41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117" name="Straight Connector 116">
                    <a:extLst>
                      <a:ext uri="{FF2B5EF4-FFF2-40B4-BE49-F238E27FC236}">
                        <a16:creationId xmlns:a16="http://schemas.microsoft.com/office/drawing/2014/main" id="{D8439A88-E30C-324F-8E7E-64BDCE188663}"/>
                      </a:ext>
                    </a:extLst>
                  </p:cNvPr>
                  <p:cNvCxnSpPr>
                    <a:endCxn id="112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8" name="Straight Connector 117">
                    <a:extLst>
                      <a:ext uri="{FF2B5EF4-FFF2-40B4-BE49-F238E27FC236}">
                        <a16:creationId xmlns:a16="http://schemas.microsoft.com/office/drawing/2014/main" id="{AE83602D-341E-3647-9CB2-24F4082637F2}"/>
                      </a:ext>
                    </a:extLst>
                  </p:cNvPr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07" name="Group 106">
                  <a:extLst>
                    <a:ext uri="{FF2B5EF4-FFF2-40B4-BE49-F238E27FC236}">
                      <a16:creationId xmlns:a16="http://schemas.microsoft.com/office/drawing/2014/main" id="{BAE2AEC1-FCA8-D041-B1C9-85E97C92F836}"/>
                    </a:ext>
                  </a:extLst>
                </p:cNvPr>
                <p:cNvGrpSpPr/>
                <p:nvPr/>
              </p:nvGrpSpPr>
              <p:grpSpPr>
                <a:xfrm>
                  <a:off x="1770362" y="2873352"/>
                  <a:ext cx="437353" cy="398272"/>
                  <a:chOff x="667045" y="1708643"/>
                  <a:chExt cx="437353" cy="398272"/>
                </a:xfrm>
              </p:grpSpPr>
              <p:sp>
                <p:nvSpPr>
                  <p:cNvPr id="108" name="Oval 107">
                    <a:extLst>
                      <a:ext uri="{FF2B5EF4-FFF2-40B4-BE49-F238E27FC236}">
                        <a16:creationId xmlns:a16="http://schemas.microsoft.com/office/drawing/2014/main" id="{839A3955-8EB8-6F46-AA26-43F0B8C7D4FB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" name="TextBox 108">
                    <a:extLst>
                      <a:ext uri="{FF2B5EF4-FFF2-40B4-BE49-F238E27FC236}">
                        <a16:creationId xmlns:a16="http://schemas.microsoft.com/office/drawing/2014/main" id="{BCBF38D8-BB5A-5D43-92EF-84153CC1D2A2}"/>
                      </a:ext>
                    </a:extLst>
                  </p:cNvPr>
                  <p:cNvSpPr txBox="1"/>
                  <p:nvPr/>
                </p:nvSpPr>
                <p:spPr>
                  <a:xfrm>
                    <a:off x="667045" y="1708643"/>
                    <a:ext cx="437353" cy="39827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1a</a:t>
                    </a:r>
                  </a:p>
                </p:txBody>
              </p:sp>
            </p:grpSp>
          </p:grpSp>
          <p:cxnSp>
            <p:nvCxnSpPr>
              <p:cNvPr id="100" name="Straight Connector 99">
                <a:extLst>
                  <a:ext uri="{FF2B5EF4-FFF2-40B4-BE49-F238E27FC236}">
                    <a16:creationId xmlns:a16="http://schemas.microsoft.com/office/drawing/2014/main" id="{A5F588C3-9FDD-8D4C-80EC-5585F92D2F2E}"/>
                  </a:ext>
                </a:extLst>
              </p:cNvPr>
              <p:cNvCxnSpPr>
                <a:stCxn id="148" idx="2"/>
                <a:endCxn id="135" idx="0"/>
              </p:cNvCxnSpPr>
              <p:nvPr/>
            </p:nvCxnSpPr>
            <p:spPr bwMode="auto">
              <a:xfrm>
                <a:off x="1994990" y="3271623"/>
                <a:ext cx="4230" cy="823045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1" name="Straight Connector 100">
                <a:extLst>
                  <a:ext uri="{FF2B5EF4-FFF2-40B4-BE49-F238E27FC236}">
                    <a16:creationId xmlns:a16="http://schemas.microsoft.com/office/drawing/2014/main" id="{BB6AB4CE-0BAF-F442-BFC1-D5E3D9280BAA}"/>
                  </a:ext>
                </a:extLst>
              </p:cNvPr>
              <p:cNvCxnSpPr/>
              <p:nvPr/>
            </p:nvCxnSpPr>
            <p:spPr bwMode="auto">
              <a:xfrm>
                <a:off x="1407477" y="3648621"/>
                <a:ext cx="1204913" cy="635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id="{B01E3C78-48BF-1342-B68C-E15C4A660B71}"/>
                  </a:ext>
                </a:extLst>
              </p:cNvPr>
              <p:cNvCxnSpPr>
                <a:stCxn id="149" idx="7"/>
              </p:cNvCxnSpPr>
              <p:nvPr/>
            </p:nvCxnSpPr>
            <p:spPr bwMode="auto">
              <a:xfrm>
                <a:off x="2218708" y="3154477"/>
                <a:ext cx="480042" cy="36977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id="{EEFE029E-4CC2-E84B-A244-7EFF1AA0D024}"/>
                  </a:ext>
                </a:extLst>
              </p:cNvPr>
              <p:cNvCxnSpPr/>
              <p:nvPr/>
            </p:nvCxnSpPr>
            <p:spPr bwMode="auto">
              <a:xfrm>
                <a:off x="1300073" y="3786304"/>
                <a:ext cx="477927" cy="357071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id="{F754594D-E773-AA4B-9673-E6FFB8F09ECE}"/>
                  </a:ext>
                </a:extLst>
              </p:cNvPr>
              <p:cNvCxnSpPr/>
              <p:nvPr/>
            </p:nvCxnSpPr>
            <p:spPr bwMode="auto">
              <a:xfrm flipH="1">
                <a:off x="2196042" y="3783542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5" name="Straight Connector 104">
                <a:extLst>
                  <a:ext uri="{FF2B5EF4-FFF2-40B4-BE49-F238E27FC236}">
                    <a16:creationId xmlns:a16="http://schemas.microsoft.com/office/drawing/2014/main" id="{7434EA2E-B864-A645-85B2-C05BC1B3F10D}"/>
                  </a:ext>
                </a:extLst>
              </p:cNvPr>
              <p:cNvCxnSpPr/>
              <p:nvPr/>
            </p:nvCxnSpPr>
            <p:spPr bwMode="auto">
              <a:xfrm flipH="1">
                <a:off x="1287553" y="3166946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cxnSp>
        <p:nvCxnSpPr>
          <p:cNvPr id="159" name="Straight Connector 158">
            <a:extLst>
              <a:ext uri="{FF2B5EF4-FFF2-40B4-BE49-F238E27FC236}">
                <a16:creationId xmlns:a16="http://schemas.microsoft.com/office/drawing/2014/main" id="{603BD5BE-A651-7B40-87BE-C13A52BAE449}"/>
              </a:ext>
            </a:extLst>
          </p:cNvPr>
          <p:cNvCxnSpPr>
            <a:stCxn id="7" idx="0"/>
          </p:cNvCxnSpPr>
          <p:nvPr/>
        </p:nvCxnSpPr>
        <p:spPr>
          <a:xfrm flipH="1" flipV="1">
            <a:off x="6267818" y="4466456"/>
            <a:ext cx="1490366" cy="358686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" name="TextBox 159">
            <a:extLst>
              <a:ext uri="{FF2B5EF4-FFF2-40B4-BE49-F238E27FC236}">
                <a16:creationId xmlns:a16="http://schemas.microsoft.com/office/drawing/2014/main" id="{459EE925-CF11-084A-973D-4C38664FA961}"/>
              </a:ext>
            </a:extLst>
          </p:cNvPr>
          <p:cNvSpPr txBox="1"/>
          <p:nvPr/>
        </p:nvSpPr>
        <p:spPr>
          <a:xfrm>
            <a:off x="8239259" y="1825921"/>
            <a:ext cx="3839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No link metrics, distances! </a:t>
            </a:r>
          </a:p>
        </p:txBody>
      </p:sp>
      <p:cxnSp>
        <p:nvCxnSpPr>
          <p:cNvPr id="161" name="Straight Arrow Connector 160">
            <a:extLst>
              <a:ext uri="{FF2B5EF4-FFF2-40B4-BE49-F238E27FC236}">
                <a16:creationId xmlns:a16="http://schemas.microsoft.com/office/drawing/2014/main" id="{EA19195D-C26C-4B4C-8E1D-D754E03A92E6}"/>
              </a:ext>
            </a:extLst>
          </p:cNvPr>
          <p:cNvCxnSpPr>
            <a:cxnSpLocks/>
          </p:cNvCxnSpPr>
          <p:nvPr/>
        </p:nvCxnSpPr>
        <p:spPr>
          <a:xfrm>
            <a:off x="10292416" y="2427445"/>
            <a:ext cx="18768" cy="821562"/>
          </a:xfrm>
          <a:prstGeom prst="straightConnector1">
            <a:avLst/>
          </a:prstGeom>
          <a:ln w="508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Arrow Connector 163">
            <a:extLst>
              <a:ext uri="{FF2B5EF4-FFF2-40B4-BE49-F238E27FC236}">
                <a16:creationId xmlns:a16="http://schemas.microsoft.com/office/drawing/2014/main" id="{CC4D54B6-EC0D-214D-A934-2CC016404CAD}"/>
              </a:ext>
            </a:extLst>
          </p:cNvPr>
          <p:cNvCxnSpPr>
            <a:cxnSpLocks/>
          </p:cNvCxnSpPr>
          <p:nvPr/>
        </p:nvCxnSpPr>
        <p:spPr>
          <a:xfrm flipH="1">
            <a:off x="8360916" y="2410267"/>
            <a:ext cx="881415" cy="1308558"/>
          </a:xfrm>
          <a:prstGeom prst="straightConnector1">
            <a:avLst/>
          </a:prstGeom>
          <a:ln w="508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9" name="TextBox 168">
            <a:extLst>
              <a:ext uri="{FF2B5EF4-FFF2-40B4-BE49-F238E27FC236}">
                <a16:creationId xmlns:a16="http://schemas.microsoft.com/office/drawing/2014/main" id="{6AED79F5-7DEC-F64D-8167-1EE6DB535DB0}"/>
              </a:ext>
            </a:extLst>
          </p:cNvPr>
          <p:cNvSpPr txBox="1"/>
          <p:nvPr/>
        </p:nvSpPr>
        <p:spPr>
          <a:xfrm>
            <a:off x="7967630" y="1373540"/>
            <a:ext cx="4945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Exchange paths: </a:t>
            </a:r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path vector</a:t>
            </a: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DD36612C-A4B1-1042-838C-AFD7EA6D6405}"/>
              </a:ext>
            </a:extLst>
          </p:cNvPr>
          <p:cNvSpPr txBox="1"/>
          <p:nvPr/>
        </p:nvSpPr>
        <p:spPr>
          <a:xfrm>
            <a:off x="8205937" y="515581"/>
            <a:ext cx="37869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Helvetica" pitchFamily="2" charset="0"/>
              </a:rPr>
              <a:t>Loop detection is easy</a:t>
            </a:r>
          </a:p>
          <a:p>
            <a:pPr algn="r"/>
            <a:r>
              <a:rPr lang="en-US" sz="2400" dirty="0">
                <a:latin typeface="Helvetica" pitchFamily="2" charset="0"/>
              </a:rPr>
              <a:t>(no “count to infinity”)</a:t>
            </a:r>
          </a:p>
        </p:txBody>
      </p:sp>
    </p:spTree>
    <p:extLst>
      <p:ext uri="{BB962C8B-B14F-4D97-AF65-F5344CB8AC3E}">
        <p14:creationId xmlns:p14="http://schemas.microsoft.com/office/powerpoint/2010/main" val="3319951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  <p:bldP spid="89" grpId="0"/>
      <p:bldP spid="90" grpId="0" animBg="1"/>
      <p:bldP spid="91" grpId="0"/>
      <p:bldP spid="92" grpId="0"/>
      <p:bldP spid="160" grpId="0"/>
      <p:bldP spid="169" grpId="0"/>
      <p:bldP spid="17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57391-5535-0043-AF4E-DFD82C633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(2) BGP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E87704-A8E2-D240-AA6B-4AA8EBAE9E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BGP router does </a:t>
            </a:r>
            <a:r>
              <a:rPr lang="en-US" i="1" dirty="0"/>
              <a:t>not</a:t>
            </a:r>
            <a:r>
              <a:rPr lang="en-US" dirty="0"/>
              <a:t> consider every routing advertisement it receives by default to make routing decisions!</a:t>
            </a:r>
          </a:p>
          <a:p>
            <a:pPr lvl="1"/>
            <a:r>
              <a:rPr lang="en-US" dirty="0"/>
              <a:t>An </a:t>
            </a:r>
            <a:r>
              <a:rPr lang="en-US" dirty="0">
                <a:solidFill>
                  <a:srgbClr val="C00000"/>
                </a:solidFill>
              </a:rPr>
              <a:t>import policy </a:t>
            </a:r>
            <a:r>
              <a:rPr lang="en-US" dirty="0"/>
              <a:t>determines whether a route is even considered a candidate</a:t>
            </a:r>
          </a:p>
          <a:p>
            <a:r>
              <a:rPr lang="en-US" dirty="0"/>
              <a:t>Once imported, the router performs </a:t>
            </a:r>
            <a:r>
              <a:rPr lang="en-US" dirty="0">
                <a:solidFill>
                  <a:srgbClr val="C00000"/>
                </a:solidFill>
              </a:rPr>
              <a:t>route selection</a:t>
            </a:r>
          </a:p>
          <a:p>
            <a:r>
              <a:rPr lang="en-US" dirty="0"/>
              <a:t>A BGP router does </a:t>
            </a:r>
            <a:r>
              <a:rPr lang="en-US" i="1" dirty="0"/>
              <a:t>not </a:t>
            </a:r>
            <a:r>
              <a:rPr lang="en-US" dirty="0"/>
              <a:t>propagate its chosen path to a destination to all other </a:t>
            </a:r>
            <a:r>
              <a:rPr lang="en-US" dirty="0" err="1"/>
              <a:t>AS’es</a:t>
            </a:r>
            <a:r>
              <a:rPr lang="en-US" dirty="0"/>
              <a:t> by default!</a:t>
            </a:r>
          </a:p>
          <a:p>
            <a:pPr lvl="1"/>
            <a:r>
              <a:rPr lang="en-US" dirty="0"/>
              <a:t>An </a:t>
            </a:r>
            <a:r>
              <a:rPr lang="en-US" dirty="0">
                <a:solidFill>
                  <a:srgbClr val="C00000"/>
                </a:solidFill>
              </a:rPr>
              <a:t>export policy </a:t>
            </a:r>
            <a:r>
              <a:rPr lang="en-US" dirty="0"/>
              <a:t>determines whether a (chosen) path can be advertised to other </a:t>
            </a:r>
            <a:r>
              <a:rPr lang="en-US" dirty="0" err="1"/>
              <a:t>AS’es</a:t>
            </a:r>
            <a:r>
              <a:rPr lang="en-US" dirty="0"/>
              <a:t> and routers</a:t>
            </a:r>
          </a:p>
          <a:p>
            <a:endParaRPr lang="en-US" dirty="0"/>
          </a:p>
        </p:txBody>
      </p:sp>
      <p:pic>
        <p:nvPicPr>
          <p:cNvPr id="4" name="Picture 3" descr="Shape&#10;&#10;Description automatically generated with low confidence">
            <a:extLst>
              <a:ext uri="{FF2B5EF4-FFF2-40B4-BE49-F238E27FC236}">
                <a16:creationId xmlns:a16="http://schemas.microsoft.com/office/drawing/2014/main" id="{3884C199-0546-4746-83AA-A16502DB18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8307" y="230188"/>
            <a:ext cx="1730525" cy="113944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B069292-BBC9-1442-8703-C338C6A32A74}"/>
              </a:ext>
            </a:extLst>
          </p:cNvPr>
          <p:cNvSpPr txBox="1"/>
          <p:nvPr/>
        </p:nvSpPr>
        <p:spPr>
          <a:xfrm>
            <a:off x="568411" y="5597611"/>
            <a:ext cx="113187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C00000"/>
                </a:solidFill>
                <a:latin typeface="Helvetica" pitchFamily="2" charset="0"/>
              </a:rPr>
              <a:t>Business policy considerations drive BGP. </a:t>
            </a:r>
          </a:p>
          <a:p>
            <a:pPr algn="ctr"/>
            <a:r>
              <a:rPr lang="en-US" sz="3600" dirty="0">
                <a:solidFill>
                  <a:srgbClr val="C00000"/>
                </a:solidFill>
                <a:latin typeface="Helvetica" pitchFamily="2" charset="0"/>
              </a:rPr>
              <a:t>NOT efficiency considerations.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DA59ED-12CE-2745-8CE9-B5739444D03F}"/>
              </a:ext>
            </a:extLst>
          </p:cNvPr>
          <p:cNvSpPr txBox="1"/>
          <p:nvPr/>
        </p:nvSpPr>
        <p:spPr>
          <a:xfrm>
            <a:off x="10292148" y="3429000"/>
            <a:ext cx="17392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Helvetica" pitchFamily="2" charset="0"/>
              </a:rPr>
              <a:t>Programmed by network operator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1A0677D-4E4E-A542-BB6D-4F85F97A0119}"/>
              </a:ext>
            </a:extLst>
          </p:cNvPr>
          <p:cNvCxnSpPr>
            <a:cxnSpLocks/>
          </p:cNvCxnSpPr>
          <p:nvPr/>
        </p:nvCxnSpPr>
        <p:spPr>
          <a:xfrm flipH="1" flipV="1">
            <a:off x="3484606" y="3064476"/>
            <a:ext cx="6774591" cy="464880"/>
          </a:xfrm>
          <a:prstGeom prst="straightConnector1">
            <a:avLst/>
          </a:prstGeom>
          <a:ln w="508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AA4DEB5-329F-3A4E-B44D-D98FDF8AE632}"/>
              </a:ext>
            </a:extLst>
          </p:cNvPr>
          <p:cNvCxnSpPr>
            <a:cxnSpLocks/>
          </p:cNvCxnSpPr>
          <p:nvPr/>
        </p:nvCxnSpPr>
        <p:spPr>
          <a:xfrm flipH="1">
            <a:off x="3793525" y="4249483"/>
            <a:ext cx="6437870" cy="603845"/>
          </a:xfrm>
          <a:prstGeom prst="straightConnector1">
            <a:avLst/>
          </a:prstGeom>
          <a:ln w="508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690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6DEDB-5DF1-7648-955F-E8359A265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47917" cy="1325563"/>
          </a:xfrm>
        </p:spPr>
        <p:txBody>
          <a:bodyPr/>
          <a:lstStyle/>
          <a:p>
            <a:r>
              <a:rPr lang="en-US" dirty="0"/>
              <a:t>Policy arises from business relationships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851AD4-8F11-D84C-9C86-D6F53B3BC6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1690688"/>
            <a:ext cx="11227421" cy="5032376"/>
          </a:xfrm>
        </p:spPr>
        <p:txBody>
          <a:bodyPr>
            <a:normAutofit/>
          </a:bodyPr>
          <a:lstStyle/>
          <a:p>
            <a:r>
              <a:rPr lang="en-US" dirty="0"/>
              <a:t>Customer-provider relationships:</a:t>
            </a:r>
          </a:p>
          <a:p>
            <a:pPr lvl="1"/>
            <a:r>
              <a:rPr lang="en-US" dirty="0"/>
              <a:t>E.g., Rutgers is a customer of AT&amp;T</a:t>
            </a:r>
          </a:p>
          <a:p>
            <a:pPr lvl="1"/>
            <a:endParaRPr lang="en-US" dirty="0"/>
          </a:p>
          <a:p>
            <a:r>
              <a:rPr lang="en-US" dirty="0"/>
              <a:t>Peer-peer relationships:</a:t>
            </a:r>
          </a:p>
          <a:p>
            <a:pPr lvl="1"/>
            <a:r>
              <a:rPr lang="en-US" dirty="0"/>
              <a:t>E.g., Verizon is a peer of AT&amp;T</a:t>
            </a:r>
          </a:p>
          <a:p>
            <a:pPr lvl="1"/>
            <a:endParaRPr lang="en-US" dirty="0"/>
          </a:p>
          <a:p>
            <a:r>
              <a:rPr lang="en-US" dirty="0"/>
              <a:t>Business relationships depend on </a:t>
            </a:r>
            <a:r>
              <a:rPr lang="en-US" dirty="0">
                <a:solidFill>
                  <a:srgbClr val="C00000"/>
                </a:solidFill>
              </a:rPr>
              <a:t>where</a:t>
            </a:r>
            <a:r>
              <a:rPr lang="en-US" dirty="0"/>
              <a:t> connectivity occurs</a:t>
            </a:r>
          </a:p>
          <a:p>
            <a:pPr lvl="1"/>
            <a:r>
              <a:rPr lang="en-US" dirty="0"/>
              <a:t>“Where”, also called a “point of presence” (</a:t>
            </a:r>
            <a:r>
              <a:rPr lang="en-US" dirty="0" err="1"/>
              <a:t>PoP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e.g., customers at one </a:t>
            </a:r>
            <a:r>
              <a:rPr lang="en-US" dirty="0" err="1"/>
              <a:t>PoP</a:t>
            </a:r>
            <a:r>
              <a:rPr lang="en-US" dirty="0"/>
              <a:t> but peers at another</a:t>
            </a:r>
          </a:p>
          <a:p>
            <a:pPr lvl="1"/>
            <a:r>
              <a:rPr lang="en-US" dirty="0"/>
              <a:t>Internet-</a:t>
            </a:r>
            <a:r>
              <a:rPr lang="en-US" dirty="0" err="1"/>
              <a:t>eXchange</a:t>
            </a:r>
            <a:r>
              <a:rPr lang="en-US" dirty="0"/>
              <a:t> Points (IXPs) are large </a:t>
            </a:r>
            <a:r>
              <a:rPr lang="en-US" dirty="0" err="1"/>
              <a:t>PoPs</a:t>
            </a:r>
            <a:r>
              <a:rPr lang="en-US" dirty="0"/>
              <a:t> where ISPs come together to connect with each other (often for free)</a:t>
            </a:r>
          </a:p>
        </p:txBody>
      </p:sp>
    </p:spTree>
    <p:extLst>
      <p:ext uri="{BB962C8B-B14F-4D97-AF65-F5344CB8AC3E}">
        <p14:creationId xmlns:p14="http://schemas.microsoft.com/office/powerpoint/2010/main" val="646799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9" name="Rectangle 3"/>
          <p:cNvSpPr>
            <a:spLocks noChangeArrowheads="1"/>
          </p:cNvSpPr>
          <p:nvPr/>
        </p:nvSpPr>
        <p:spPr bwMode="auto">
          <a:xfrm>
            <a:off x="2705100" y="3581400"/>
            <a:ext cx="4876800" cy="381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350" name="Rectangle 4"/>
          <p:cNvSpPr>
            <a:spLocks noChangeArrowheads="1"/>
          </p:cNvSpPr>
          <p:nvPr/>
        </p:nvSpPr>
        <p:spPr bwMode="auto">
          <a:xfrm>
            <a:off x="1034716" y="4513559"/>
            <a:ext cx="10900610" cy="223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57200" indent="-457200">
              <a:lnSpc>
                <a:spcPct val="85000"/>
              </a:lnSpc>
              <a:spcBef>
                <a:spcPct val="200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latin typeface="Helvetica" pitchFamily="2" charset="0"/>
              </a:rPr>
              <a:t>A,B,C are </a:t>
            </a:r>
            <a:r>
              <a:rPr lang="en-US" sz="2800" dirty="0">
                <a:solidFill>
                  <a:srgbClr val="C00000"/>
                </a:solidFill>
                <a:latin typeface="Helvetica" pitchFamily="2" charset="0"/>
              </a:rPr>
              <a:t>provider networks</a:t>
            </a:r>
          </a:p>
          <a:p>
            <a:pPr marL="457200" indent="-457200">
              <a:lnSpc>
                <a:spcPct val="85000"/>
              </a:lnSpc>
              <a:spcBef>
                <a:spcPct val="200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latin typeface="Helvetica" pitchFamily="2" charset="0"/>
              </a:rPr>
              <a:t>X,W,Y are customers (of provider networks)</a:t>
            </a:r>
          </a:p>
          <a:p>
            <a:pPr marL="457200" indent="-457200">
              <a:lnSpc>
                <a:spcPct val="85000"/>
              </a:lnSpc>
              <a:spcBef>
                <a:spcPct val="200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latin typeface="Helvetica" pitchFamily="2" charset="0"/>
              </a:rPr>
              <a:t>X is </a:t>
            </a:r>
            <a:r>
              <a:rPr lang="en-US" sz="2800" dirty="0">
                <a:solidFill>
                  <a:srgbClr val="CC0000"/>
                </a:solidFill>
                <a:latin typeface="Helvetica" pitchFamily="2" charset="0"/>
              </a:rPr>
              <a:t>dual-homed:</a:t>
            </a:r>
            <a:r>
              <a:rPr lang="en-US" sz="2800" dirty="0">
                <a:latin typeface="Helvetica" pitchFamily="2" charset="0"/>
              </a:rPr>
              <a:t> attached to two networks</a:t>
            </a:r>
          </a:p>
          <a:p>
            <a:pPr marL="457200" indent="-457200">
              <a:lnSpc>
                <a:spcPct val="85000"/>
              </a:lnSpc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Helvetica" pitchFamily="2" charset="0"/>
              </a:rPr>
              <a:t>policy to enforce: X does not want to route from B to C via X </a:t>
            </a:r>
          </a:p>
          <a:p>
            <a:pPr marL="800100" lvl="1" indent="-342900">
              <a:lnSpc>
                <a:spcPct val="85000"/>
              </a:lnSpc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Helvetica" pitchFamily="2" charset="0"/>
              </a:rPr>
              <a:t>So, X </a:t>
            </a:r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will not announce </a:t>
            </a:r>
            <a:r>
              <a:rPr lang="en-US" sz="2400" dirty="0">
                <a:latin typeface="Helvetica" pitchFamily="2" charset="0"/>
              </a:rPr>
              <a:t>to B a route to C</a:t>
            </a:r>
          </a:p>
          <a:p>
            <a:pPr marL="457200" indent="-457200">
              <a:lnSpc>
                <a:spcPct val="85000"/>
              </a:lnSpc>
              <a:spcBef>
                <a:spcPct val="20000"/>
              </a:spcBef>
              <a:buClr>
                <a:schemeClr val="tx1"/>
              </a:buClr>
              <a:buSzPct val="65000"/>
              <a:buFont typeface="Arial" panose="020B0604020202020204" pitchFamily="34" charset="0"/>
              <a:buChar char="•"/>
            </a:pPr>
            <a:endParaRPr lang="en-US" sz="2800" dirty="0">
              <a:latin typeface="Helvetica" pitchFamily="2" charset="0"/>
            </a:endParaRPr>
          </a:p>
        </p:txBody>
      </p:sp>
      <p:grpSp>
        <p:nvGrpSpPr>
          <p:cNvPr id="185351" name="Group 5"/>
          <p:cNvGrpSpPr>
            <a:grpSpLocks/>
          </p:cNvGrpSpPr>
          <p:nvPr/>
        </p:nvGrpSpPr>
        <p:grpSpPr bwMode="auto">
          <a:xfrm>
            <a:off x="1975998" y="1127534"/>
            <a:ext cx="7539038" cy="3048000"/>
            <a:chOff x="300" y="708"/>
            <a:chExt cx="4749" cy="1920"/>
          </a:xfrm>
        </p:grpSpPr>
        <p:sp>
          <p:nvSpPr>
            <p:cNvPr id="185352" name="AutoShape 6"/>
            <p:cNvSpPr>
              <a:spLocks noChangeAspect="1" noChangeArrowheads="1" noTextEdit="1"/>
            </p:cNvSpPr>
            <p:nvPr/>
          </p:nvSpPr>
          <p:spPr bwMode="auto">
            <a:xfrm>
              <a:off x="300" y="708"/>
              <a:ext cx="4749" cy="1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53" name="Freeform 7"/>
            <p:cNvSpPr>
              <a:spLocks/>
            </p:cNvSpPr>
            <p:nvPr/>
          </p:nvSpPr>
          <p:spPr bwMode="auto">
            <a:xfrm>
              <a:off x="1602" y="955"/>
              <a:ext cx="563" cy="364"/>
            </a:xfrm>
            <a:custGeom>
              <a:avLst/>
              <a:gdLst>
                <a:gd name="T0" fmla="*/ 148 w 563"/>
                <a:gd name="T1" fmla="*/ 5 h 364"/>
                <a:gd name="T2" fmla="*/ 119 w 563"/>
                <a:gd name="T3" fmla="*/ 10 h 364"/>
                <a:gd name="T4" fmla="*/ 94 w 563"/>
                <a:gd name="T5" fmla="*/ 21 h 364"/>
                <a:gd name="T6" fmla="*/ 70 w 563"/>
                <a:gd name="T7" fmla="*/ 37 h 364"/>
                <a:gd name="T8" fmla="*/ 46 w 563"/>
                <a:gd name="T9" fmla="*/ 61 h 364"/>
                <a:gd name="T10" fmla="*/ 24 w 563"/>
                <a:gd name="T11" fmla="*/ 91 h 364"/>
                <a:gd name="T12" fmla="*/ 8 w 563"/>
                <a:gd name="T13" fmla="*/ 120 h 364"/>
                <a:gd name="T14" fmla="*/ 3 w 563"/>
                <a:gd name="T15" fmla="*/ 136 h 364"/>
                <a:gd name="T16" fmla="*/ 0 w 563"/>
                <a:gd name="T17" fmla="*/ 150 h 364"/>
                <a:gd name="T18" fmla="*/ 0 w 563"/>
                <a:gd name="T19" fmla="*/ 166 h 364"/>
                <a:gd name="T20" fmla="*/ 8 w 563"/>
                <a:gd name="T21" fmla="*/ 195 h 364"/>
                <a:gd name="T22" fmla="*/ 27 w 563"/>
                <a:gd name="T23" fmla="*/ 228 h 364"/>
                <a:gd name="T24" fmla="*/ 49 w 563"/>
                <a:gd name="T25" fmla="*/ 257 h 364"/>
                <a:gd name="T26" fmla="*/ 70 w 563"/>
                <a:gd name="T27" fmla="*/ 284 h 364"/>
                <a:gd name="T28" fmla="*/ 92 w 563"/>
                <a:gd name="T29" fmla="*/ 305 h 364"/>
                <a:gd name="T30" fmla="*/ 111 w 563"/>
                <a:gd name="T31" fmla="*/ 321 h 364"/>
                <a:gd name="T32" fmla="*/ 127 w 563"/>
                <a:gd name="T33" fmla="*/ 332 h 364"/>
                <a:gd name="T34" fmla="*/ 146 w 563"/>
                <a:gd name="T35" fmla="*/ 340 h 364"/>
                <a:gd name="T36" fmla="*/ 170 w 563"/>
                <a:gd name="T37" fmla="*/ 346 h 364"/>
                <a:gd name="T38" fmla="*/ 191 w 563"/>
                <a:gd name="T39" fmla="*/ 348 h 364"/>
                <a:gd name="T40" fmla="*/ 218 w 563"/>
                <a:gd name="T41" fmla="*/ 354 h 364"/>
                <a:gd name="T42" fmla="*/ 261 w 563"/>
                <a:gd name="T43" fmla="*/ 356 h 364"/>
                <a:gd name="T44" fmla="*/ 310 w 563"/>
                <a:gd name="T45" fmla="*/ 362 h 364"/>
                <a:gd name="T46" fmla="*/ 361 w 563"/>
                <a:gd name="T47" fmla="*/ 364 h 364"/>
                <a:gd name="T48" fmla="*/ 409 w 563"/>
                <a:gd name="T49" fmla="*/ 362 h 364"/>
                <a:gd name="T50" fmla="*/ 458 w 563"/>
                <a:gd name="T51" fmla="*/ 359 h 364"/>
                <a:gd name="T52" fmla="*/ 495 w 563"/>
                <a:gd name="T53" fmla="*/ 348 h 364"/>
                <a:gd name="T54" fmla="*/ 511 w 563"/>
                <a:gd name="T55" fmla="*/ 340 h 364"/>
                <a:gd name="T56" fmla="*/ 525 w 563"/>
                <a:gd name="T57" fmla="*/ 332 h 364"/>
                <a:gd name="T58" fmla="*/ 536 w 563"/>
                <a:gd name="T59" fmla="*/ 321 h 364"/>
                <a:gd name="T60" fmla="*/ 549 w 563"/>
                <a:gd name="T61" fmla="*/ 295 h 364"/>
                <a:gd name="T62" fmla="*/ 557 w 563"/>
                <a:gd name="T63" fmla="*/ 257 h 364"/>
                <a:gd name="T64" fmla="*/ 563 w 563"/>
                <a:gd name="T65" fmla="*/ 217 h 364"/>
                <a:gd name="T66" fmla="*/ 563 w 563"/>
                <a:gd name="T67" fmla="*/ 174 h 364"/>
                <a:gd name="T68" fmla="*/ 557 w 563"/>
                <a:gd name="T69" fmla="*/ 134 h 364"/>
                <a:gd name="T70" fmla="*/ 555 w 563"/>
                <a:gd name="T71" fmla="*/ 96 h 364"/>
                <a:gd name="T72" fmla="*/ 549 w 563"/>
                <a:gd name="T73" fmla="*/ 67 h 364"/>
                <a:gd name="T74" fmla="*/ 546 w 563"/>
                <a:gd name="T75" fmla="*/ 56 h 364"/>
                <a:gd name="T76" fmla="*/ 541 w 563"/>
                <a:gd name="T77" fmla="*/ 40 h 364"/>
                <a:gd name="T78" fmla="*/ 536 w 563"/>
                <a:gd name="T79" fmla="*/ 29 h 364"/>
                <a:gd name="T80" fmla="*/ 528 w 563"/>
                <a:gd name="T81" fmla="*/ 21 h 364"/>
                <a:gd name="T82" fmla="*/ 520 w 563"/>
                <a:gd name="T83" fmla="*/ 18 h 364"/>
                <a:gd name="T84" fmla="*/ 495 w 563"/>
                <a:gd name="T85" fmla="*/ 16 h 364"/>
                <a:gd name="T86" fmla="*/ 466 w 563"/>
                <a:gd name="T87" fmla="*/ 16 h 364"/>
                <a:gd name="T88" fmla="*/ 450 w 563"/>
                <a:gd name="T89" fmla="*/ 13 h 364"/>
                <a:gd name="T90" fmla="*/ 409 w 563"/>
                <a:gd name="T91" fmla="*/ 13 h 364"/>
                <a:gd name="T92" fmla="*/ 364 w 563"/>
                <a:gd name="T93" fmla="*/ 16 h 364"/>
                <a:gd name="T94" fmla="*/ 320 w 563"/>
                <a:gd name="T95" fmla="*/ 16 h 364"/>
                <a:gd name="T96" fmla="*/ 283 w 563"/>
                <a:gd name="T97" fmla="*/ 13 h 364"/>
                <a:gd name="T98" fmla="*/ 248 w 563"/>
                <a:gd name="T99" fmla="*/ 8 h 364"/>
                <a:gd name="T100" fmla="*/ 213 w 563"/>
                <a:gd name="T101" fmla="*/ 2 h 364"/>
                <a:gd name="T102" fmla="*/ 186 w 563"/>
                <a:gd name="T103" fmla="*/ 0 h 364"/>
                <a:gd name="T104" fmla="*/ 175 w 563"/>
                <a:gd name="T105" fmla="*/ 0 h 36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63"/>
                <a:gd name="T160" fmla="*/ 0 h 364"/>
                <a:gd name="T161" fmla="*/ 563 w 563"/>
                <a:gd name="T162" fmla="*/ 364 h 36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63" h="364">
                  <a:moveTo>
                    <a:pt x="175" y="0"/>
                  </a:moveTo>
                  <a:lnTo>
                    <a:pt x="148" y="5"/>
                  </a:lnTo>
                  <a:lnTo>
                    <a:pt x="132" y="8"/>
                  </a:lnTo>
                  <a:lnTo>
                    <a:pt x="119" y="10"/>
                  </a:lnTo>
                  <a:lnTo>
                    <a:pt x="108" y="16"/>
                  </a:lnTo>
                  <a:lnTo>
                    <a:pt x="94" y="21"/>
                  </a:lnTo>
                  <a:lnTo>
                    <a:pt x="81" y="29"/>
                  </a:lnTo>
                  <a:lnTo>
                    <a:pt x="70" y="37"/>
                  </a:lnTo>
                  <a:lnTo>
                    <a:pt x="59" y="48"/>
                  </a:lnTo>
                  <a:lnTo>
                    <a:pt x="46" y="61"/>
                  </a:lnTo>
                  <a:lnTo>
                    <a:pt x="35" y="75"/>
                  </a:lnTo>
                  <a:lnTo>
                    <a:pt x="24" y="91"/>
                  </a:lnTo>
                  <a:lnTo>
                    <a:pt x="14" y="104"/>
                  </a:lnTo>
                  <a:lnTo>
                    <a:pt x="8" y="120"/>
                  </a:lnTo>
                  <a:lnTo>
                    <a:pt x="3" y="128"/>
                  </a:lnTo>
                  <a:lnTo>
                    <a:pt x="3" y="136"/>
                  </a:lnTo>
                  <a:lnTo>
                    <a:pt x="0" y="142"/>
                  </a:lnTo>
                  <a:lnTo>
                    <a:pt x="0" y="150"/>
                  </a:lnTo>
                  <a:lnTo>
                    <a:pt x="0" y="158"/>
                  </a:lnTo>
                  <a:lnTo>
                    <a:pt x="0" y="166"/>
                  </a:lnTo>
                  <a:lnTo>
                    <a:pt x="3" y="182"/>
                  </a:lnTo>
                  <a:lnTo>
                    <a:pt x="8" y="195"/>
                  </a:lnTo>
                  <a:lnTo>
                    <a:pt x="16" y="212"/>
                  </a:lnTo>
                  <a:lnTo>
                    <a:pt x="27" y="228"/>
                  </a:lnTo>
                  <a:lnTo>
                    <a:pt x="35" y="244"/>
                  </a:lnTo>
                  <a:lnTo>
                    <a:pt x="49" y="257"/>
                  </a:lnTo>
                  <a:lnTo>
                    <a:pt x="59" y="271"/>
                  </a:lnTo>
                  <a:lnTo>
                    <a:pt x="70" y="284"/>
                  </a:lnTo>
                  <a:lnTo>
                    <a:pt x="81" y="295"/>
                  </a:lnTo>
                  <a:lnTo>
                    <a:pt x="92" y="305"/>
                  </a:lnTo>
                  <a:lnTo>
                    <a:pt x="103" y="319"/>
                  </a:lnTo>
                  <a:lnTo>
                    <a:pt x="111" y="321"/>
                  </a:lnTo>
                  <a:lnTo>
                    <a:pt x="119" y="327"/>
                  </a:lnTo>
                  <a:lnTo>
                    <a:pt x="127" y="332"/>
                  </a:lnTo>
                  <a:lnTo>
                    <a:pt x="135" y="335"/>
                  </a:lnTo>
                  <a:lnTo>
                    <a:pt x="146" y="340"/>
                  </a:lnTo>
                  <a:lnTo>
                    <a:pt x="156" y="343"/>
                  </a:lnTo>
                  <a:lnTo>
                    <a:pt x="170" y="346"/>
                  </a:lnTo>
                  <a:lnTo>
                    <a:pt x="183" y="348"/>
                  </a:lnTo>
                  <a:lnTo>
                    <a:pt x="191" y="348"/>
                  </a:lnTo>
                  <a:lnTo>
                    <a:pt x="199" y="351"/>
                  </a:lnTo>
                  <a:lnTo>
                    <a:pt x="218" y="354"/>
                  </a:lnTo>
                  <a:lnTo>
                    <a:pt x="240" y="356"/>
                  </a:lnTo>
                  <a:lnTo>
                    <a:pt x="261" y="356"/>
                  </a:lnTo>
                  <a:lnTo>
                    <a:pt x="285" y="359"/>
                  </a:lnTo>
                  <a:lnTo>
                    <a:pt x="310" y="362"/>
                  </a:lnTo>
                  <a:lnTo>
                    <a:pt x="334" y="362"/>
                  </a:lnTo>
                  <a:lnTo>
                    <a:pt x="361" y="364"/>
                  </a:lnTo>
                  <a:lnTo>
                    <a:pt x="385" y="364"/>
                  </a:lnTo>
                  <a:lnTo>
                    <a:pt x="409" y="362"/>
                  </a:lnTo>
                  <a:lnTo>
                    <a:pt x="433" y="362"/>
                  </a:lnTo>
                  <a:lnTo>
                    <a:pt x="458" y="359"/>
                  </a:lnTo>
                  <a:lnTo>
                    <a:pt x="477" y="354"/>
                  </a:lnTo>
                  <a:lnTo>
                    <a:pt x="495" y="348"/>
                  </a:lnTo>
                  <a:lnTo>
                    <a:pt x="503" y="346"/>
                  </a:lnTo>
                  <a:lnTo>
                    <a:pt x="511" y="340"/>
                  </a:lnTo>
                  <a:lnTo>
                    <a:pt x="520" y="338"/>
                  </a:lnTo>
                  <a:lnTo>
                    <a:pt x="525" y="332"/>
                  </a:lnTo>
                  <a:lnTo>
                    <a:pt x="530" y="327"/>
                  </a:lnTo>
                  <a:lnTo>
                    <a:pt x="536" y="321"/>
                  </a:lnTo>
                  <a:lnTo>
                    <a:pt x="544" y="308"/>
                  </a:lnTo>
                  <a:lnTo>
                    <a:pt x="549" y="295"/>
                  </a:lnTo>
                  <a:lnTo>
                    <a:pt x="555" y="276"/>
                  </a:lnTo>
                  <a:lnTo>
                    <a:pt x="557" y="257"/>
                  </a:lnTo>
                  <a:lnTo>
                    <a:pt x="560" y="238"/>
                  </a:lnTo>
                  <a:lnTo>
                    <a:pt x="563" y="217"/>
                  </a:lnTo>
                  <a:lnTo>
                    <a:pt x="563" y="195"/>
                  </a:lnTo>
                  <a:lnTo>
                    <a:pt x="563" y="174"/>
                  </a:lnTo>
                  <a:lnTo>
                    <a:pt x="560" y="155"/>
                  </a:lnTo>
                  <a:lnTo>
                    <a:pt x="557" y="134"/>
                  </a:lnTo>
                  <a:lnTo>
                    <a:pt x="557" y="115"/>
                  </a:lnTo>
                  <a:lnTo>
                    <a:pt x="555" y="96"/>
                  </a:lnTo>
                  <a:lnTo>
                    <a:pt x="552" y="80"/>
                  </a:lnTo>
                  <a:lnTo>
                    <a:pt x="549" y="67"/>
                  </a:lnTo>
                  <a:lnTo>
                    <a:pt x="546" y="61"/>
                  </a:lnTo>
                  <a:lnTo>
                    <a:pt x="546" y="56"/>
                  </a:lnTo>
                  <a:lnTo>
                    <a:pt x="544" y="48"/>
                  </a:lnTo>
                  <a:lnTo>
                    <a:pt x="541" y="40"/>
                  </a:lnTo>
                  <a:lnTo>
                    <a:pt x="538" y="32"/>
                  </a:lnTo>
                  <a:lnTo>
                    <a:pt x="536" y="29"/>
                  </a:lnTo>
                  <a:lnTo>
                    <a:pt x="533" y="24"/>
                  </a:lnTo>
                  <a:lnTo>
                    <a:pt x="528" y="21"/>
                  </a:lnTo>
                  <a:lnTo>
                    <a:pt x="522" y="18"/>
                  </a:lnTo>
                  <a:lnTo>
                    <a:pt x="520" y="18"/>
                  </a:lnTo>
                  <a:lnTo>
                    <a:pt x="506" y="16"/>
                  </a:lnTo>
                  <a:lnTo>
                    <a:pt x="495" y="16"/>
                  </a:lnTo>
                  <a:lnTo>
                    <a:pt x="479" y="16"/>
                  </a:lnTo>
                  <a:lnTo>
                    <a:pt x="466" y="16"/>
                  </a:lnTo>
                  <a:lnTo>
                    <a:pt x="458" y="16"/>
                  </a:lnTo>
                  <a:lnTo>
                    <a:pt x="450" y="13"/>
                  </a:lnTo>
                  <a:lnTo>
                    <a:pt x="431" y="13"/>
                  </a:lnTo>
                  <a:lnTo>
                    <a:pt x="409" y="13"/>
                  </a:lnTo>
                  <a:lnTo>
                    <a:pt x="388" y="13"/>
                  </a:lnTo>
                  <a:lnTo>
                    <a:pt x="364" y="16"/>
                  </a:lnTo>
                  <a:lnTo>
                    <a:pt x="342" y="16"/>
                  </a:lnTo>
                  <a:lnTo>
                    <a:pt x="320" y="16"/>
                  </a:lnTo>
                  <a:lnTo>
                    <a:pt x="302" y="16"/>
                  </a:lnTo>
                  <a:lnTo>
                    <a:pt x="283" y="13"/>
                  </a:lnTo>
                  <a:lnTo>
                    <a:pt x="264" y="13"/>
                  </a:lnTo>
                  <a:lnTo>
                    <a:pt x="248" y="8"/>
                  </a:lnTo>
                  <a:lnTo>
                    <a:pt x="229" y="5"/>
                  </a:lnTo>
                  <a:lnTo>
                    <a:pt x="213" y="2"/>
                  </a:lnTo>
                  <a:lnTo>
                    <a:pt x="199" y="0"/>
                  </a:lnTo>
                  <a:lnTo>
                    <a:pt x="186" y="0"/>
                  </a:lnTo>
                  <a:lnTo>
                    <a:pt x="181" y="0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54" name="Freeform 8"/>
            <p:cNvSpPr>
              <a:spLocks/>
            </p:cNvSpPr>
            <p:nvPr/>
          </p:nvSpPr>
          <p:spPr bwMode="auto">
            <a:xfrm>
              <a:off x="951" y="1290"/>
              <a:ext cx="562" cy="365"/>
            </a:xfrm>
            <a:custGeom>
              <a:avLst/>
              <a:gdLst>
                <a:gd name="T0" fmla="*/ 148 w 562"/>
                <a:gd name="T1" fmla="*/ 5 h 365"/>
                <a:gd name="T2" fmla="*/ 121 w 562"/>
                <a:gd name="T3" fmla="*/ 11 h 365"/>
                <a:gd name="T4" fmla="*/ 94 w 562"/>
                <a:gd name="T5" fmla="*/ 21 h 365"/>
                <a:gd name="T6" fmla="*/ 70 w 562"/>
                <a:gd name="T7" fmla="*/ 37 h 365"/>
                <a:gd name="T8" fmla="*/ 46 w 562"/>
                <a:gd name="T9" fmla="*/ 62 h 365"/>
                <a:gd name="T10" fmla="*/ 24 w 562"/>
                <a:gd name="T11" fmla="*/ 91 h 365"/>
                <a:gd name="T12" fmla="*/ 8 w 562"/>
                <a:gd name="T13" fmla="*/ 121 h 365"/>
                <a:gd name="T14" fmla="*/ 3 w 562"/>
                <a:gd name="T15" fmla="*/ 137 h 365"/>
                <a:gd name="T16" fmla="*/ 0 w 562"/>
                <a:gd name="T17" fmla="*/ 150 h 365"/>
                <a:gd name="T18" fmla="*/ 0 w 562"/>
                <a:gd name="T19" fmla="*/ 166 h 365"/>
                <a:gd name="T20" fmla="*/ 3 w 562"/>
                <a:gd name="T21" fmla="*/ 182 h 365"/>
                <a:gd name="T22" fmla="*/ 19 w 562"/>
                <a:gd name="T23" fmla="*/ 212 h 365"/>
                <a:gd name="T24" fmla="*/ 38 w 562"/>
                <a:gd name="T25" fmla="*/ 244 h 365"/>
                <a:gd name="T26" fmla="*/ 59 w 562"/>
                <a:gd name="T27" fmla="*/ 271 h 365"/>
                <a:gd name="T28" fmla="*/ 81 w 562"/>
                <a:gd name="T29" fmla="*/ 295 h 365"/>
                <a:gd name="T30" fmla="*/ 105 w 562"/>
                <a:gd name="T31" fmla="*/ 319 h 365"/>
                <a:gd name="T32" fmla="*/ 119 w 562"/>
                <a:gd name="T33" fmla="*/ 327 h 365"/>
                <a:gd name="T34" fmla="*/ 137 w 562"/>
                <a:gd name="T35" fmla="*/ 335 h 365"/>
                <a:gd name="T36" fmla="*/ 156 w 562"/>
                <a:gd name="T37" fmla="*/ 343 h 365"/>
                <a:gd name="T38" fmla="*/ 183 w 562"/>
                <a:gd name="T39" fmla="*/ 349 h 365"/>
                <a:gd name="T40" fmla="*/ 199 w 562"/>
                <a:gd name="T41" fmla="*/ 351 h 365"/>
                <a:gd name="T42" fmla="*/ 240 w 562"/>
                <a:gd name="T43" fmla="*/ 357 h 365"/>
                <a:gd name="T44" fmla="*/ 285 w 562"/>
                <a:gd name="T45" fmla="*/ 359 h 365"/>
                <a:gd name="T46" fmla="*/ 334 w 562"/>
                <a:gd name="T47" fmla="*/ 362 h 365"/>
                <a:gd name="T48" fmla="*/ 385 w 562"/>
                <a:gd name="T49" fmla="*/ 365 h 365"/>
                <a:gd name="T50" fmla="*/ 433 w 562"/>
                <a:gd name="T51" fmla="*/ 362 h 365"/>
                <a:gd name="T52" fmla="*/ 476 w 562"/>
                <a:gd name="T53" fmla="*/ 354 h 365"/>
                <a:gd name="T54" fmla="*/ 503 w 562"/>
                <a:gd name="T55" fmla="*/ 346 h 365"/>
                <a:gd name="T56" fmla="*/ 519 w 562"/>
                <a:gd name="T57" fmla="*/ 338 h 365"/>
                <a:gd name="T58" fmla="*/ 530 w 562"/>
                <a:gd name="T59" fmla="*/ 327 h 365"/>
                <a:gd name="T60" fmla="*/ 544 w 562"/>
                <a:gd name="T61" fmla="*/ 308 h 365"/>
                <a:gd name="T62" fmla="*/ 554 w 562"/>
                <a:gd name="T63" fmla="*/ 276 h 365"/>
                <a:gd name="T64" fmla="*/ 560 w 562"/>
                <a:gd name="T65" fmla="*/ 239 h 365"/>
                <a:gd name="T66" fmla="*/ 562 w 562"/>
                <a:gd name="T67" fmla="*/ 196 h 365"/>
                <a:gd name="T68" fmla="*/ 560 w 562"/>
                <a:gd name="T69" fmla="*/ 155 h 365"/>
                <a:gd name="T70" fmla="*/ 557 w 562"/>
                <a:gd name="T71" fmla="*/ 115 h 365"/>
                <a:gd name="T72" fmla="*/ 552 w 562"/>
                <a:gd name="T73" fmla="*/ 80 h 365"/>
                <a:gd name="T74" fmla="*/ 549 w 562"/>
                <a:gd name="T75" fmla="*/ 62 h 365"/>
                <a:gd name="T76" fmla="*/ 546 w 562"/>
                <a:gd name="T77" fmla="*/ 48 h 365"/>
                <a:gd name="T78" fmla="*/ 541 w 562"/>
                <a:gd name="T79" fmla="*/ 32 h 365"/>
                <a:gd name="T80" fmla="*/ 533 w 562"/>
                <a:gd name="T81" fmla="*/ 24 h 365"/>
                <a:gd name="T82" fmla="*/ 525 w 562"/>
                <a:gd name="T83" fmla="*/ 19 h 365"/>
                <a:gd name="T84" fmla="*/ 509 w 562"/>
                <a:gd name="T85" fmla="*/ 16 h 365"/>
                <a:gd name="T86" fmla="*/ 482 w 562"/>
                <a:gd name="T87" fmla="*/ 16 h 365"/>
                <a:gd name="T88" fmla="*/ 458 w 562"/>
                <a:gd name="T89" fmla="*/ 16 h 365"/>
                <a:gd name="T90" fmla="*/ 431 w 562"/>
                <a:gd name="T91" fmla="*/ 13 h 365"/>
                <a:gd name="T92" fmla="*/ 388 w 562"/>
                <a:gd name="T93" fmla="*/ 13 h 365"/>
                <a:gd name="T94" fmla="*/ 342 w 562"/>
                <a:gd name="T95" fmla="*/ 16 h 365"/>
                <a:gd name="T96" fmla="*/ 301 w 562"/>
                <a:gd name="T97" fmla="*/ 16 h 365"/>
                <a:gd name="T98" fmla="*/ 264 w 562"/>
                <a:gd name="T99" fmla="*/ 13 h 365"/>
                <a:gd name="T100" fmla="*/ 229 w 562"/>
                <a:gd name="T101" fmla="*/ 5 h 365"/>
                <a:gd name="T102" fmla="*/ 199 w 562"/>
                <a:gd name="T103" fmla="*/ 0 h 365"/>
                <a:gd name="T104" fmla="*/ 183 w 562"/>
                <a:gd name="T105" fmla="*/ 0 h 36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62"/>
                <a:gd name="T160" fmla="*/ 0 h 365"/>
                <a:gd name="T161" fmla="*/ 562 w 562"/>
                <a:gd name="T162" fmla="*/ 365 h 36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62" h="365">
                  <a:moveTo>
                    <a:pt x="178" y="0"/>
                  </a:moveTo>
                  <a:lnTo>
                    <a:pt x="148" y="5"/>
                  </a:lnTo>
                  <a:lnTo>
                    <a:pt x="135" y="8"/>
                  </a:lnTo>
                  <a:lnTo>
                    <a:pt x="121" y="11"/>
                  </a:lnTo>
                  <a:lnTo>
                    <a:pt x="108" y="16"/>
                  </a:lnTo>
                  <a:lnTo>
                    <a:pt x="94" y="21"/>
                  </a:lnTo>
                  <a:lnTo>
                    <a:pt x="81" y="29"/>
                  </a:lnTo>
                  <a:lnTo>
                    <a:pt x="70" y="37"/>
                  </a:lnTo>
                  <a:lnTo>
                    <a:pt x="59" y="48"/>
                  </a:lnTo>
                  <a:lnTo>
                    <a:pt x="46" y="62"/>
                  </a:lnTo>
                  <a:lnTo>
                    <a:pt x="35" y="75"/>
                  </a:lnTo>
                  <a:lnTo>
                    <a:pt x="24" y="91"/>
                  </a:lnTo>
                  <a:lnTo>
                    <a:pt x="16" y="104"/>
                  </a:lnTo>
                  <a:lnTo>
                    <a:pt x="8" y="121"/>
                  </a:lnTo>
                  <a:lnTo>
                    <a:pt x="6" y="129"/>
                  </a:lnTo>
                  <a:lnTo>
                    <a:pt x="3" y="137"/>
                  </a:lnTo>
                  <a:lnTo>
                    <a:pt x="0" y="142"/>
                  </a:lnTo>
                  <a:lnTo>
                    <a:pt x="0" y="150"/>
                  </a:lnTo>
                  <a:lnTo>
                    <a:pt x="0" y="158"/>
                  </a:lnTo>
                  <a:lnTo>
                    <a:pt x="0" y="166"/>
                  </a:lnTo>
                  <a:lnTo>
                    <a:pt x="3" y="174"/>
                  </a:lnTo>
                  <a:lnTo>
                    <a:pt x="3" y="182"/>
                  </a:lnTo>
                  <a:lnTo>
                    <a:pt x="11" y="196"/>
                  </a:lnTo>
                  <a:lnTo>
                    <a:pt x="19" y="212"/>
                  </a:lnTo>
                  <a:lnTo>
                    <a:pt x="27" y="228"/>
                  </a:lnTo>
                  <a:lnTo>
                    <a:pt x="38" y="244"/>
                  </a:lnTo>
                  <a:lnTo>
                    <a:pt x="49" y="257"/>
                  </a:lnTo>
                  <a:lnTo>
                    <a:pt x="59" y="271"/>
                  </a:lnTo>
                  <a:lnTo>
                    <a:pt x="70" y="284"/>
                  </a:lnTo>
                  <a:lnTo>
                    <a:pt x="81" y="295"/>
                  </a:lnTo>
                  <a:lnTo>
                    <a:pt x="92" y="306"/>
                  </a:lnTo>
                  <a:lnTo>
                    <a:pt x="105" y="319"/>
                  </a:lnTo>
                  <a:lnTo>
                    <a:pt x="110" y="322"/>
                  </a:lnTo>
                  <a:lnTo>
                    <a:pt x="119" y="327"/>
                  </a:lnTo>
                  <a:lnTo>
                    <a:pt x="127" y="332"/>
                  </a:lnTo>
                  <a:lnTo>
                    <a:pt x="137" y="335"/>
                  </a:lnTo>
                  <a:lnTo>
                    <a:pt x="145" y="340"/>
                  </a:lnTo>
                  <a:lnTo>
                    <a:pt x="156" y="343"/>
                  </a:lnTo>
                  <a:lnTo>
                    <a:pt x="170" y="346"/>
                  </a:lnTo>
                  <a:lnTo>
                    <a:pt x="183" y="349"/>
                  </a:lnTo>
                  <a:lnTo>
                    <a:pt x="191" y="349"/>
                  </a:lnTo>
                  <a:lnTo>
                    <a:pt x="199" y="351"/>
                  </a:lnTo>
                  <a:lnTo>
                    <a:pt x="218" y="354"/>
                  </a:lnTo>
                  <a:lnTo>
                    <a:pt x="240" y="357"/>
                  </a:lnTo>
                  <a:lnTo>
                    <a:pt x="261" y="357"/>
                  </a:lnTo>
                  <a:lnTo>
                    <a:pt x="285" y="359"/>
                  </a:lnTo>
                  <a:lnTo>
                    <a:pt x="310" y="362"/>
                  </a:lnTo>
                  <a:lnTo>
                    <a:pt x="334" y="362"/>
                  </a:lnTo>
                  <a:lnTo>
                    <a:pt x="361" y="365"/>
                  </a:lnTo>
                  <a:lnTo>
                    <a:pt x="385" y="365"/>
                  </a:lnTo>
                  <a:lnTo>
                    <a:pt x="409" y="362"/>
                  </a:lnTo>
                  <a:lnTo>
                    <a:pt x="433" y="362"/>
                  </a:lnTo>
                  <a:lnTo>
                    <a:pt x="458" y="359"/>
                  </a:lnTo>
                  <a:lnTo>
                    <a:pt x="476" y="354"/>
                  </a:lnTo>
                  <a:lnTo>
                    <a:pt x="495" y="349"/>
                  </a:lnTo>
                  <a:lnTo>
                    <a:pt x="503" y="346"/>
                  </a:lnTo>
                  <a:lnTo>
                    <a:pt x="511" y="340"/>
                  </a:lnTo>
                  <a:lnTo>
                    <a:pt x="519" y="338"/>
                  </a:lnTo>
                  <a:lnTo>
                    <a:pt x="525" y="332"/>
                  </a:lnTo>
                  <a:lnTo>
                    <a:pt x="530" y="327"/>
                  </a:lnTo>
                  <a:lnTo>
                    <a:pt x="536" y="322"/>
                  </a:lnTo>
                  <a:lnTo>
                    <a:pt x="544" y="308"/>
                  </a:lnTo>
                  <a:lnTo>
                    <a:pt x="549" y="295"/>
                  </a:lnTo>
                  <a:lnTo>
                    <a:pt x="554" y="276"/>
                  </a:lnTo>
                  <a:lnTo>
                    <a:pt x="557" y="257"/>
                  </a:lnTo>
                  <a:lnTo>
                    <a:pt x="560" y="239"/>
                  </a:lnTo>
                  <a:lnTo>
                    <a:pt x="562" y="217"/>
                  </a:lnTo>
                  <a:lnTo>
                    <a:pt x="562" y="196"/>
                  </a:lnTo>
                  <a:lnTo>
                    <a:pt x="562" y="174"/>
                  </a:lnTo>
                  <a:lnTo>
                    <a:pt x="560" y="155"/>
                  </a:lnTo>
                  <a:lnTo>
                    <a:pt x="560" y="134"/>
                  </a:lnTo>
                  <a:lnTo>
                    <a:pt x="557" y="115"/>
                  </a:lnTo>
                  <a:lnTo>
                    <a:pt x="554" y="96"/>
                  </a:lnTo>
                  <a:lnTo>
                    <a:pt x="552" y="80"/>
                  </a:lnTo>
                  <a:lnTo>
                    <a:pt x="552" y="67"/>
                  </a:lnTo>
                  <a:lnTo>
                    <a:pt x="549" y="62"/>
                  </a:lnTo>
                  <a:lnTo>
                    <a:pt x="549" y="56"/>
                  </a:lnTo>
                  <a:lnTo>
                    <a:pt x="546" y="48"/>
                  </a:lnTo>
                  <a:lnTo>
                    <a:pt x="544" y="40"/>
                  </a:lnTo>
                  <a:lnTo>
                    <a:pt x="541" y="32"/>
                  </a:lnTo>
                  <a:lnTo>
                    <a:pt x="538" y="29"/>
                  </a:lnTo>
                  <a:lnTo>
                    <a:pt x="533" y="24"/>
                  </a:lnTo>
                  <a:lnTo>
                    <a:pt x="530" y="21"/>
                  </a:lnTo>
                  <a:lnTo>
                    <a:pt x="525" y="19"/>
                  </a:lnTo>
                  <a:lnTo>
                    <a:pt x="519" y="19"/>
                  </a:lnTo>
                  <a:lnTo>
                    <a:pt x="509" y="16"/>
                  </a:lnTo>
                  <a:lnTo>
                    <a:pt x="495" y="16"/>
                  </a:lnTo>
                  <a:lnTo>
                    <a:pt x="482" y="16"/>
                  </a:lnTo>
                  <a:lnTo>
                    <a:pt x="466" y="16"/>
                  </a:lnTo>
                  <a:lnTo>
                    <a:pt x="458" y="16"/>
                  </a:lnTo>
                  <a:lnTo>
                    <a:pt x="449" y="13"/>
                  </a:lnTo>
                  <a:lnTo>
                    <a:pt x="431" y="13"/>
                  </a:lnTo>
                  <a:lnTo>
                    <a:pt x="409" y="13"/>
                  </a:lnTo>
                  <a:lnTo>
                    <a:pt x="388" y="13"/>
                  </a:lnTo>
                  <a:lnTo>
                    <a:pt x="363" y="16"/>
                  </a:lnTo>
                  <a:lnTo>
                    <a:pt x="342" y="16"/>
                  </a:lnTo>
                  <a:lnTo>
                    <a:pt x="320" y="16"/>
                  </a:lnTo>
                  <a:lnTo>
                    <a:pt x="301" y="16"/>
                  </a:lnTo>
                  <a:lnTo>
                    <a:pt x="283" y="13"/>
                  </a:lnTo>
                  <a:lnTo>
                    <a:pt x="264" y="13"/>
                  </a:lnTo>
                  <a:lnTo>
                    <a:pt x="248" y="8"/>
                  </a:lnTo>
                  <a:lnTo>
                    <a:pt x="229" y="5"/>
                  </a:lnTo>
                  <a:lnTo>
                    <a:pt x="213" y="3"/>
                  </a:lnTo>
                  <a:lnTo>
                    <a:pt x="199" y="0"/>
                  </a:lnTo>
                  <a:lnTo>
                    <a:pt x="188" y="0"/>
                  </a:lnTo>
                  <a:lnTo>
                    <a:pt x="183" y="0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55" name="Rectangle 9"/>
            <p:cNvSpPr>
              <a:spLocks noChangeArrowheads="1"/>
            </p:cNvSpPr>
            <p:nvPr/>
          </p:nvSpPr>
          <p:spPr bwMode="auto">
            <a:xfrm flipH="1">
              <a:off x="1184" y="1385"/>
              <a:ext cx="7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185356" name="Rectangle 10"/>
            <p:cNvSpPr>
              <a:spLocks noChangeArrowheads="1"/>
            </p:cNvSpPr>
            <p:nvPr/>
          </p:nvSpPr>
          <p:spPr bwMode="auto">
            <a:xfrm>
              <a:off x="1867" y="1057"/>
              <a:ext cx="79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185357" name="Freeform 11"/>
            <p:cNvSpPr>
              <a:spLocks/>
            </p:cNvSpPr>
            <p:nvPr/>
          </p:nvSpPr>
          <p:spPr bwMode="auto">
            <a:xfrm>
              <a:off x="1640" y="1582"/>
              <a:ext cx="565" cy="362"/>
            </a:xfrm>
            <a:custGeom>
              <a:avLst/>
              <a:gdLst>
                <a:gd name="T0" fmla="*/ 164 w 565"/>
                <a:gd name="T1" fmla="*/ 0 h 362"/>
                <a:gd name="T2" fmla="*/ 134 w 565"/>
                <a:gd name="T3" fmla="*/ 6 h 362"/>
                <a:gd name="T4" fmla="*/ 108 w 565"/>
                <a:gd name="T5" fmla="*/ 14 h 362"/>
                <a:gd name="T6" fmla="*/ 83 w 565"/>
                <a:gd name="T7" fmla="*/ 30 h 362"/>
                <a:gd name="T8" fmla="*/ 62 w 565"/>
                <a:gd name="T9" fmla="*/ 48 h 362"/>
                <a:gd name="T10" fmla="*/ 38 w 565"/>
                <a:gd name="T11" fmla="*/ 73 h 362"/>
                <a:gd name="T12" fmla="*/ 16 w 565"/>
                <a:gd name="T13" fmla="*/ 105 h 362"/>
                <a:gd name="T14" fmla="*/ 5 w 565"/>
                <a:gd name="T15" fmla="*/ 126 h 362"/>
                <a:gd name="T16" fmla="*/ 0 w 565"/>
                <a:gd name="T17" fmla="*/ 142 h 362"/>
                <a:gd name="T18" fmla="*/ 0 w 565"/>
                <a:gd name="T19" fmla="*/ 158 h 362"/>
                <a:gd name="T20" fmla="*/ 5 w 565"/>
                <a:gd name="T21" fmla="*/ 180 h 362"/>
                <a:gd name="T22" fmla="*/ 19 w 565"/>
                <a:gd name="T23" fmla="*/ 212 h 362"/>
                <a:gd name="T24" fmla="*/ 38 w 565"/>
                <a:gd name="T25" fmla="*/ 242 h 362"/>
                <a:gd name="T26" fmla="*/ 59 w 565"/>
                <a:gd name="T27" fmla="*/ 268 h 362"/>
                <a:gd name="T28" fmla="*/ 81 w 565"/>
                <a:gd name="T29" fmla="*/ 295 h 362"/>
                <a:gd name="T30" fmla="*/ 105 w 565"/>
                <a:gd name="T31" fmla="*/ 317 h 362"/>
                <a:gd name="T32" fmla="*/ 121 w 565"/>
                <a:gd name="T33" fmla="*/ 327 h 362"/>
                <a:gd name="T34" fmla="*/ 137 w 565"/>
                <a:gd name="T35" fmla="*/ 335 h 362"/>
                <a:gd name="T36" fmla="*/ 159 w 565"/>
                <a:gd name="T37" fmla="*/ 343 h 362"/>
                <a:gd name="T38" fmla="*/ 186 w 565"/>
                <a:gd name="T39" fmla="*/ 349 h 362"/>
                <a:gd name="T40" fmla="*/ 202 w 565"/>
                <a:gd name="T41" fmla="*/ 351 h 362"/>
                <a:gd name="T42" fmla="*/ 239 w 565"/>
                <a:gd name="T43" fmla="*/ 354 h 362"/>
                <a:gd name="T44" fmla="*/ 285 w 565"/>
                <a:gd name="T45" fmla="*/ 360 h 362"/>
                <a:gd name="T46" fmla="*/ 334 w 565"/>
                <a:gd name="T47" fmla="*/ 362 h 362"/>
                <a:gd name="T48" fmla="*/ 385 w 565"/>
                <a:gd name="T49" fmla="*/ 362 h 362"/>
                <a:gd name="T50" fmla="*/ 433 w 565"/>
                <a:gd name="T51" fmla="*/ 360 h 362"/>
                <a:gd name="T52" fmla="*/ 476 w 565"/>
                <a:gd name="T53" fmla="*/ 354 h 362"/>
                <a:gd name="T54" fmla="*/ 503 w 565"/>
                <a:gd name="T55" fmla="*/ 343 h 362"/>
                <a:gd name="T56" fmla="*/ 519 w 565"/>
                <a:gd name="T57" fmla="*/ 338 h 362"/>
                <a:gd name="T58" fmla="*/ 530 w 565"/>
                <a:gd name="T59" fmla="*/ 327 h 362"/>
                <a:gd name="T60" fmla="*/ 543 w 565"/>
                <a:gd name="T61" fmla="*/ 309 h 362"/>
                <a:gd name="T62" fmla="*/ 557 w 565"/>
                <a:gd name="T63" fmla="*/ 276 h 362"/>
                <a:gd name="T64" fmla="*/ 562 w 565"/>
                <a:gd name="T65" fmla="*/ 236 h 362"/>
                <a:gd name="T66" fmla="*/ 565 w 565"/>
                <a:gd name="T67" fmla="*/ 196 h 362"/>
                <a:gd name="T68" fmla="*/ 562 w 565"/>
                <a:gd name="T69" fmla="*/ 153 h 362"/>
                <a:gd name="T70" fmla="*/ 560 w 565"/>
                <a:gd name="T71" fmla="*/ 113 h 362"/>
                <a:gd name="T72" fmla="*/ 554 w 565"/>
                <a:gd name="T73" fmla="*/ 78 h 362"/>
                <a:gd name="T74" fmla="*/ 549 w 565"/>
                <a:gd name="T75" fmla="*/ 59 h 362"/>
                <a:gd name="T76" fmla="*/ 546 w 565"/>
                <a:gd name="T77" fmla="*/ 46 h 362"/>
                <a:gd name="T78" fmla="*/ 541 w 565"/>
                <a:gd name="T79" fmla="*/ 32 h 362"/>
                <a:gd name="T80" fmla="*/ 533 w 565"/>
                <a:gd name="T81" fmla="*/ 24 h 362"/>
                <a:gd name="T82" fmla="*/ 525 w 565"/>
                <a:gd name="T83" fmla="*/ 19 h 362"/>
                <a:gd name="T84" fmla="*/ 508 w 565"/>
                <a:gd name="T85" fmla="*/ 16 h 362"/>
                <a:gd name="T86" fmla="*/ 482 w 565"/>
                <a:gd name="T87" fmla="*/ 16 h 362"/>
                <a:gd name="T88" fmla="*/ 460 w 565"/>
                <a:gd name="T89" fmla="*/ 14 h 362"/>
                <a:gd name="T90" fmla="*/ 430 w 565"/>
                <a:gd name="T91" fmla="*/ 11 h 362"/>
                <a:gd name="T92" fmla="*/ 387 w 565"/>
                <a:gd name="T93" fmla="*/ 14 h 362"/>
                <a:gd name="T94" fmla="*/ 342 w 565"/>
                <a:gd name="T95" fmla="*/ 14 h 362"/>
                <a:gd name="T96" fmla="*/ 301 w 565"/>
                <a:gd name="T97" fmla="*/ 14 h 362"/>
                <a:gd name="T98" fmla="*/ 264 w 565"/>
                <a:gd name="T99" fmla="*/ 11 h 362"/>
                <a:gd name="T100" fmla="*/ 229 w 565"/>
                <a:gd name="T101" fmla="*/ 3 h 362"/>
                <a:gd name="T102" fmla="*/ 199 w 565"/>
                <a:gd name="T103" fmla="*/ 0 h 362"/>
                <a:gd name="T104" fmla="*/ 183 w 565"/>
                <a:gd name="T105" fmla="*/ 0 h 36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65"/>
                <a:gd name="T160" fmla="*/ 0 h 362"/>
                <a:gd name="T161" fmla="*/ 565 w 565"/>
                <a:gd name="T162" fmla="*/ 362 h 36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65" h="362">
                  <a:moveTo>
                    <a:pt x="178" y="0"/>
                  </a:moveTo>
                  <a:lnTo>
                    <a:pt x="164" y="0"/>
                  </a:lnTo>
                  <a:lnTo>
                    <a:pt x="148" y="3"/>
                  </a:lnTo>
                  <a:lnTo>
                    <a:pt x="134" y="6"/>
                  </a:lnTo>
                  <a:lnTo>
                    <a:pt x="121" y="11"/>
                  </a:lnTo>
                  <a:lnTo>
                    <a:pt x="108" y="14"/>
                  </a:lnTo>
                  <a:lnTo>
                    <a:pt x="94" y="22"/>
                  </a:lnTo>
                  <a:lnTo>
                    <a:pt x="83" y="30"/>
                  </a:lnTo>
                  <a:lnTo>
                    <a:pt x="73" y="38"/>
                  </a:lnTo>
                  <a:lnTo>
                    <a:pt x="62" y="48"/>
                  </a:lnTo>
                  <a:lnTo>
                    <a:pt x="48" y="59"/>
                  </a:lnTo>
                  <a:lnTo>
                    <a:pt x="38" y="73"/>
                  </a:lnTo>
                  <a:lnTo>
                    <a:pt x="27" y="89"/>
                  </a:lnTo>
                  <a:lnTo>
                    <a:pt x="16" y="105"/>
                  </a:lnTo>
                  <a:lnTo>
                    <a:pt x="8" y="118"/>
                  </a:lnTo>
                  <a:lnTo>
                    <a:pt x="5" y="126"/>
                  </a:lnTo>
                  <a:lnTo>
                    <a:pt x="3" y="134"/>
                  </a:lnTo>
                  <a:lnTo>
                    <a:pt x="0" y="142"/>
                  </a:lnTo>
                  <a:lnTo>
                    <a:pt x="0" y="150"/>
                  </a:lnTo>
                  <a:lnTo>
                    <a:pt x="0" y="158"/>
                  </a:lnTo>
                  <a:lnTo>
                    <a:pt x="3" y="164"/>
                  </a:lnTo>
                  <a:lnTo>
                    <a:pt x="5" y="180"/>
                  </a:lnTo>
                  <a:lnTo>
                    <a:pt x="11" y="196"/>
                  </a:lnTo>
                  <a:lnTo>
                    <a:pt x="19" y="212"/>
                  </a:lnTo>
                  <a:lnTo>
                    <a:pt x="27" y="228"/>
                  </a:lnTo>
                  <a:lnTo>
                    <a:pt x="38" y="242"/>
                  </a:lnTo>
                  <a:lnTo>
                    <a:pt x="48" y="255"/>
                  </a:lnTo>
                  <a:lnTo>
                    <a:pt x="59" y="268"/>
                  </a:lnTo>
                  <a:lnTo>
                    <a:pt x="70" y="282"/>
                  </a:lnTo>
                  <a:lnTo>
                    <a:pt x="81" y="295"/>
                  </a:lnTo>
                  <a:lnTo>
                    <a:pt x="94" y="306"/>
                  </a:lnTo>
                  <a:lnTo>
                    <a:pt x="105" y="317"/>
                  </a:lnTo>
                  <a:lnTo>
                    <a:pt x="113" y="322"/>
                  </a:lnTo>
                  <a:lnTo>
                    <a:pt x="121" y="327"/>
                  </a:lnTo>
                  <a:lnTo>
                    <a:pt x="129" y="333"/>
                  </a:lnTo>
                  <a:lnTo>
                    <a:pt x="137" y="335"/>
                  </a:lnTo>
                  <a:lnTo>
                    <a:pt x="148" y="341"/>
                  </a:lnTo>
                  <a:lnTo>
                    <a:pt x="159" y="343"/>
                  </a:lnTo>
                  <a:lnTo>
                    <a:pt x="172" y="346"/>
                  </a:lnTo>
                  <a:lnTo>
                    <a:pt x="186" y="349"/>
                  </a:lnTo>
                  <a:lnTo>
                    <a:pt x="194" y="349"/>
                  </a:lnTo>
                  <a:lnTo>
                    <a:pt x="202" y="351"/>
                  </a:lnTo>
                  <a:lnTo>
                    <a:pt x="221" y="354"/>
                  </a:lnTo>
                  <a:lnTo>
                    <a:pt x="239" y="354"/>
                  </a:lnTo>
                  <a:lnTo>
                    <a:pt x="261" y="357"/>
                  </a:lnTo>
                  <a:lnTo>
                    <a:pt x="285" y="360"/>
                  </a:lnTo>
                  <a:lnTo>
                    <a:pt x="309" y="362"/>
                  </a:lnTo>
                  <a:lnTo>
                    <a:pt x="334" y="362"/>
                  </a:lnTo>
                  <a:lnTo>
                    <a:pt x="360" y="362"/>
                  </a:lnTo>
                  <a:lnTo>
                    <a:pt x="385" y="362"/>
                  </a:lnTo>
                  <a:lnTo>
                    <a:pt x="409" y="362"/>
                  </a:lnTo>
                  <a:lnTo>
                    <a:pt x="433" y="360"/>
                  </a:lnTo>
                  <a:lnTo>
                    <a:pt x="457" y="357"/>
                  </a:lnTo>
                  <a:lnTo>
                    <a:pt x="476" y="354"/>
                  </a:lnTo>
                  <a:lnTo>
                    <a:pt x="495" y="349"/>
                  </a:lnTo>
                  <a:lnTo>
                    <a:pt x="503" y="343"/>
                  </a:lnTo>
                  <a:lnTo>
                    <a:pt x="511" y="341"/>
                  </a:lnTo>
                  <a:lnTo>
                    <a:pt x="519" y="338"/>
                  </a:lnTo>
                  <a:lnTo>
                    <a:pt x="525" y="333"/>
                  </a:lnTo>
                  <a:lnTo>
                    <a:pt x="530" y="327"/>
                  </a:lnTo>
                  <a:lnTo>
                    <a:pt x="535" y="322"/>
                  </a:lnTo>
                  <a:lnTo>
                    <a:pt x="543" y="309"/>
                  </a:lnTo>
                  <a:lnTo>
                    <a:pt x="552" y="292"/>
                  </a:lnTo>
                  <a:lnTo>
                    <a:pt x="557" y="276"/>
                  </a:lnTo>
                  <a:lnTo>
                    <a:pt x="560" y="258"/>
                  </a:lnTo>
                  <a:lnTo>
                    <a:pt x="562" y="236"/>
                  </a:lnTo>
                  <a:lnTo>
                    <a:pt x="565" y="217"/>
                  </a:lnTo>
                  <a:lnTo>
                    <a:pt x="565" y="196"/>
                  </a:lnTo>
                  <a:lnTo>
                    <a:pt x="562" y="174"/>
                  </a:lnTo>
                  <a:lnTo>
                    <a:pt x="562" y="153"/>
                  </a:lnTo>
                  <a:lnTo>
                    <a:pt x="560" y="132"/>
                  </a:lnTo>
                  <a:lnTo>
                    <a:pt x="560" y="113"/>
                  </a:lnTo>
                  <a:lnTo>
                    <a:pt x="557" y="97"/>
                  </a:lnTo>
                  <a:lnTo>
                    <a:pt x="554" y="78"/>
                  </a:lnTo>
                  <a:lnTo>
                    <a:pt x="552" y="65"/>
                  </a:lnTo>
                  <a:lnTo>
                    <a:pt x="549" y="59"/>
                  </a:lnTo>
                  <a:lnTo>
                    <a:pt x="549" y="54"/>
                  </a:lnTo>
                  <a:lnTo>
                    <a:pt x="546" y="46"/>
                  </a:lnTo>
                  <a:lnTo>
                    <a:pt x="543" y="38"/>
                  </a:lnTo>
                  <a:lnTo>
                    <a:pt x="541" y="32"/>
                  </a:lnTo>
                  <a:lnTo>
                    <a:pt x="538" y="27"/>
                  </a:lnTo>
                  <a:lnTo>
                    <a:pt x="533" y="24"/>
                  </a:lnTo>
                  <a:lnTo>
                    <a:pt x="530" y="22"/>
                  </a:lnTo>
                  <a:lnTo>
                    <a:pt x="525" y="19"/>
                  </a:lnTo>
                  <a:lnTo>
                    <a:pt x="519" y="19"/>
                  </a:lnTo>
                  <a:lnTo>
                    <a:pt x="508" y="16"/>
                  </a:lnTo>
                  <a:lnTo>
                    <a:pt x="495" y="16"/>
                  </a:lnTo>
                  <a:lnTo>
                    <a:pt x="482" y="16"/>
                  </a:lnTo>
                  <a:lnTo>
                    <a:pt x="468" y="14"/>
                  </a:lnTo>
                  <a:lnTo>
                    <a:pt x="460" y="14"/>
                  </a:lnTo>
                  <a:lnTo>
                    <a:pt x="452" y="11"/>
                  </a:lnTo>
                  <a:lnTo>
                    <a:pt x="430" y="11"/>
                  </a:lnTo>
                  <a:lnTo>
                    <a:pt x="409" y="11"/>
                  </a:lnTo>
                  <a:lnTo>
                    <a:pt x="387" y="14"/>
                  </a:lnTo>
                  <a:lnTo>
                    <a:pt x="363" y="14"/>
                  </a:lnTo>
                  <a:lnTo>
                    <a:pt x="342" y="14"/>
                  </a:lnTo>
                  <a:lnTo>
                    <a:pt x="320" y="14"/>
                  </a:lnTo>
                  <a:lnTo>
                    <a:pt x="301" y="14"/>
                  </a:lnTo>
                  <a:lnTo>
                    <a:pt x="282" y="11"/>
                  </a:lnTo>
                  <a:lnTo>
                    <a:pt x="264" y="11"/>
                  </a:lnTo>
                  <a:lnTo>
                    <a:pt x="247" y="6"/>
                  </a:lnTo>
                  <a:lnTo>
                    <a:pt x="229" y="3"/>
                  </a:lnTo>
                  <a:lnTo>
                    <a:pt x="213" y="0"/>
                  </a:lnTo>
                  <a:lnTo>
                    <a:pt x="199" y="0"/>
                  </a:lnTo>
                  <a:lnTo>
                    <a:pt x="188" y="0"/>
                  </a:lnTo>
                  <a:lnTo>
                    <a:pt x="183" y="0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58" name="Rectangle 12"/>
            <p:cNvSpPr>
              <a:spLocks noChangeArrowheads="1"/>
            </p:cNvSpPr>
            <p:nvPr/>
          </p:nvSpPr>
          <p:spPr bwMode="auto">
            <a:xfrm>
              <a:off x="1896" y="1657"/>
              <a:ext cx="77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</a:rPr>
                <a:t>C</a:t>
              </a:r>
            </a:p>
          </p:txBody>
        </p:sp>
        <p:sp>
          <p:nvSpPr>
            <p:cNvPr id="185359" name="Rectangle 13"/>
            <p:cNvSpPr>
              <a:spLocks noChangeArrowheads="1"/>
            </p:cNvSpPr>
            <p:nvPr/>
          </p:nvSpPr>
          <p:spPr bwMode="auto">
            <a:xfrm>
              <a:off x="1963" y="1657"/>
              <a:ext cx="2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 </a:t>
              </a:r>
              <a:endParaRPr lang="en-US"/>
            </a:p>
          </p:txBody>
        </p:sp>
        <p:sp>
          <p:nvSpPr>
            <p:cNvPr id="185360" name="Freeform 14"/>
            <p:cNvSpPr>
              <a:spLocks/>
            </p:cNvSpPr>
            <p:nvPr/>
          </p:nvSpPr>
          <p:spPr bwMode="auto">
            <a:xfrm>
              <a:off x="443" y="1335"/>
              <a:ext cx="218" cy="215"/>
            </a:xfrm>
            <a:custGeom>
              <a:avLst/>
              <a:gdLst>
                <a:gd name="T0" fmla="*/ 99 w 218"/>
                <a:gd name="T1" fmla="*/ 0 h 215"/>
                <a:gd name="T2" fmla="*/ 78 w 218"/>
                <a:gd name="T3" fmla="*/ 6 h 215"/>
                <a:gd name="T4" fmla="*/ 56 w 218"/>
                <a:gd name="T5" fmla="*/ 14 h 215"/>
                <a:gd name="T6" fmla="*/ 40 w 218"/>
                <a:gd name="T7" fmla="*/ 25 h 215"/>
                <a:gd name="T8" fmla="*/ 24 w 218"/>
                <a:gd name="T9" fmla="*/ 41 h 215"/>
                <a:gd name="T10" fmla="*/ 13 w 218"/>
                <a:gd name="T11" fmla="*/ 57 h 215"/>
                <a:gd name="T12" fmla="*/ 5 w 218"/>
                <a:gd name="T13" fmla="*/ 76 h 215"/>
                <a:gd name="T14" fmla="*/ 0 w 218"/>
                <a:gd name="T15" fmla="*/ 97 h 215"/>
                <a:gd name="T16" fmla="*/ 0 w 218"/>
                <a:gd name="T17" fmla="*/ 118 h 215"/>
                <a:gd name="T18" fmla="*/ 5 w 218"/>
                <a:gd name="T19" fmla="*/ 140 h 215"/>
                <a:gd name="T20" fmla="*/ 13 w 218"/>
                <a:gd name="T21" fmla="*/ 159 h 215"/>
                <a:gd name="T22" fmla="*/ 24 w 218"/>
                <a:gd name="T23" fmla="*/ 175 h 215"/>
                <a:gd name="T24" fmla="*/ 40 w 218"/>
                <a:gd name="T25" fmla="*/ 191 h 215"/>
                <a:gd name="T26" fmla="*/ 56 w 218"/>
                <a:gd name="T27" fmla="*/ 202 h 215"/>
                <a:gd name="T28" fmla="*/ 78 w 218"/>
                <a:gd name="T29" fmla="*/ 210 h 215"/>
                <a:gd name="T30" fmla="*/ 99 w 218"/>
                <a:gd name="T31" fmla="*/ 215 h 215"/>
                <a:gd name="T32" fmla="*/ 121 w 218"/>
                <a:gd name="T33" fmla="*/ 215 h 215"/>
                <a:gd name="T34" fmla="*/ 142 w 218"/>
                <a:gd name="T35" fmla="*/ 210 h 215"/>
                <a:gd name="T36" fmla="*/ 161 w 218"/>
                <a:gd name="T37" fmla="*/ 202 h 215"/>
                <a:gd name="T38" fmla="*/ 177 w 218"/>
                <a:gd name="T39" fmla="*/ 191 h 215"/>
                <a:gd name="T40" fmla="*/ 193 w 218"/>
                <a:gd name="T41" fmla="*/ 175 h 215"/>
                <a:gd name="T42" fmla="*/ 204 w 218"/>
                <a:gd name="T43" fmla="*/ 159 h 215"/>
                <a:gd name="T44" fmla="*/ 212 w 218"/>
                <a:gd name="T45" fmla="*/ 140 h 215"/>
                <a:gd name="T46" fmla="*/ 218 w 218"/>
                <a:gd name="T47" fmla="*/ 118 h 215"/>
                <a:gd name="T48" fmla="*/ 218 w 218"/>
                <a:gd name="T49" fmla="*/ 97 h 215"/>
                <a:gd name="T50" fmla="*/ 212 w 218"/>
                <a:gd name="T51" fmla="*/ 76 h 215"/>
                <a:gd name="T52" fmla="*/ 204 w 218"/>
                <a:gd name="T53" fmla="*/ 57 h 215"/>
                <a:gd name="T54" fmla="*/ 193 w 218"/>
                <a:gd name="T55" fmla="*/ 41 h 215"/>
                <a:gd name="T56" fmla="*/ 177 w 218"/>
                <a:gd name="T57" fmla="*/ 25 h 215"/>
                <a:gd name="T58" fmla="*/ 161 w 218"/>
                <a:gd name="T59" fmla="*/ 14 h 215"/>
                <a:gd name="T60" fmla="*/ 142 w 218"/>
                <a:gd name="T61" fmla="*/ 6 h 215"/>
                <a:gd name="T62" fmla="*/ 121 w 218"/>
                <a:gd name="T63" fmla="*/ 0 h 21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18"/>
                <a:gd name="T97" fmla="*/ 0 h 215"/>
                <a:gd name="T98" fmla="*/ 218 w 218"/>
                <a:gd name="T99" fmla="*/ 215 h 21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18" h="215">
                  <a:moveTo>
                    <a:pt x="110" y="0"/>
                  </a:moveTo>
                  <a:lnTo>
                    <a:pt x="99" y="0"/>
                  </a:lnTo>
                  <a:lnTo>
                    <a:pt x="88" y="3"/>
                  </a:lnTo>
                  <a:lnTo>
                    <a:pt x="78" y="6"/>
                  </a:lnTo>
                  <a:lnTo>
                    <a:pt x="67" y="9"/>
                  </a:lnTo>
                  <a:lnTo>
                    <a:pt x="56" y="14"/>
                  </a:lnTo>
                  <a:lnTo>
                    <a:pt x="48" y="19"/>
                  </a:lnTo>
                  <a:lnTo>
                    <a:pt x="40" y="25"/>
                  </a:lnTo>
                  <a:lnTo>
                    <a:pt x="32" y="33"/>
                  </a:lnTo>
                  <a:lnTo>
                    <a:pt x="24" y="41"/>
                  </a:lnTo>
                  <a:lnTo>
                    <a:pt x="18" y="49"/>
                  </a:lnTo>
                  <a:lnTo>
                    <a:pt x="13" y="57"/>
                  </a:lnTo>
                  <a:lnTo>
                    <a:pt x="8" y="65"/>
                  </a:lnTo>
                  <a:lnTo>
                    <a:pt x="5" y="76"/>
                  </a:lnTo>
                  <a:lnTo>
                    <a:pt x="2" y="86"/>
                  </a:lnTo>
                  <a:lnTo>
                    <a:pt x="0" y="97"/>
                  </a:lnTo>
                  <a:lnTo>
                    <a:pt x="0" y="108"/>
                  </a:lnTo>
                  <a:lnTo>
                    <a:pt x="0" y="118"/>
                  </a:lnTo>
                  <a:lnTo>
                    <a:pt x="2" y="129"/>
                  </a:lnTo>
                  <a:lnTo>
                    <a:pt x="5" y="140"/>
                  </a:lnTo>
                  <a:lnTo>
                    <a:pt x="8" y="151"/>
                  </a:lnTo>
                  <a:lnTo>
                    <a:pt x="13" y="159"/>
                  </a:lnTo>
                  <a:lnTo>
                    <a:pt x="18" y="167"/>
                  </a:lnTo>
                  <a:lnTo>
                    <a:pt x="24" y="175"/>
                  </a:lnTo>
                  <a:lnTo>
                    <a:pt x="32" y="183"/>
                  </a:lnTo>
                  <a:lnTo>
                    <a:pt x="40" y="191"/>
                  </a:lnTo>
                  <a:lnTo>
                    <a:pt x="48" y="196"/>
                  </a:lnTo>
                  <a:lnTo>
                    <a:pt x="56" y="202"/>
                  </a:lnTo>
                  <a:lnTo>
                    <a:pt x="67" y="207"/>
                  </a:lnTo>
                  <a:lnTo>
                    <a:pt x="78" y="210"/>
                  </a:lnTo>
                  <a:lnTo>
                    <a:pt x="88" y="212"/>
                  </a:lnTo>
                  <a:lnTo>
                    <a:pt x="99" y="215"/>
                  </a:lnTo>
                  <a:lnTo>
                    <a:pt x="110" y="215"/>
                  </a:lnTo>
                  <a:lnTo>
                    <a:pt x="121" y="215"/>
                  </a:lnTo>
                  <a:lnTo>
                    <a:pt x="131" y="212"/>
                  </a:lnTo>
                  <a:lnTo>
                    <a:pt x="142" y="210"/>
                  </a:lnTo>
                  <a:lnTo>
                    <a:pt x="153" y="207"/>
                  </a:lnTo>
                  <a:lnTo>
                    <a:pt x="161" y="202"/>
                  </a:lnTo>
                  <a:lnTo>
                    <a:pt x="169" y="196"/>
                  </a:lnTo>
                  <a:lnTo>
                    <a:pt x="177" y="191"/>
                  </a:lnTo>
                  <a:lnTo>
                    <a:pt x="185" y="183"/>
                  </a:lnTo>
                  <a:lnTo>
                    <a:pt x="193" y="175"/>
                  </a:lnTo>
                  <a:lnTo>
                    <a:pt x="199" y="167"/>
                  </a:lnTo>
                  <a:lnTo>
                    <a:pt x="204" y="159"/>
                  </a:lnTo>
                  <a:lnTo>
                    <a:pt x="209" y="151"/>
                  </a:lnTo>
                  <a:lnTo>
                    <a:pt x="212" y="140"/>
                  </a:lnTo>
                  <a:lnTo>
                    <a:pt x="215" y="129"/>
                  </a:lnTo>
                  <a:lnTo>
                    <a:pt x="218" y="118"/>
                  </a:lnTo>
                  <a:lnTo>
                    <a:pt x="218" y="108"/>
                  </a:lnTo>
                  <a:lnTo>
                    <a:pt x="218" y="97"/>
                  </a:lnTo>
                  <a:lnTo>
                    <a:pt x="215" y="86"/>
                  </a:lnTo>
                  <a:lnTo>
                    <a:pt x="212" y="76"/>
                  </a:lnTo>
                  <a:lnTo>
                    <a:pt x="209" y="65"/>
                  </a:lnTo>
                  <a:lnTo>
                    <a:pt x="204" y="57"/>
                  </a:lnTo>
                  <a:lnTo>
                    <a:pt x="199" y="49"/>
                  </a:lnTo>
                  <a:lnTo>
                    <a:pt x="193" y="41"/>
                  </a:lnTo>
                  <a:lnTo>
                    <a:pt x="185" y="33"/>
                  </a:lnTo>
                  <a:lnTo>
                    <a:pt x="177" y="25"/>
                  </a:lnTo>
                  <a:lnTo>
                    <a:pt x="169" y="19"/>
                  </a:lnTo>
                  <a:lnTo>
                    <a:pt x="161" y="14"/>
                  </a:lnTo>
                  <a:lnTo>
                    <a:pt x="153" y="9"/>
                  </a:lnTo>
                  <a:lnTo>
                    <a:pt x="142" y="6"/>
                  </a:lnTo>
                  <a:lnTo>
                    <a:pt x="131" y="3"/>
                  </a:lnTo>
                  <a:lnTo>
                    <a:pt x="121" y="0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61" name="Rectangle 15"/>
            <p:cNvSpPr>
              <a:spLocks noChangeArrowheads="1"/>
            </p:cNvSpPr>
            <p:nvPr/>
          </p:nvSpPr>
          <p:spPr bwMode="auto">
            <a:xfrm>
              <a:off x="493" y="1378"/>
              <a:ext cx="12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chemeClr val="bg1"/>
                  </a:solidFill>
                </a:rPr>
                <a:t>W</a:t>
              </a:r>
            </a:p>
          </p:txBody>
        </p:sp>
        <p:sp>
          <p:nvSpPr>
            <p:cNvPr id="185362" name="Rectangle 16"/>
            <p:cNvSpPr>
              <a:spLocks noChangeArrowheads="1"/>
            </p:cNvSpPr>
            <p:nvPr/>
          </p:nvSpPr>
          <p:spPr bwMode="auto">
            <a:xfrm>
              <a:off x="617" y="1360"/>
              <a:ext cx="2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 </a:t>
              </a:r>
              <a:endParaRPr lang="en-US"/>
            </a:p>
          </p:txBody>
        </p:sp>
        <p:sp>
          <p:nvSpPr>
            <p:cNvPr id="185363" name="Freeform 17"/>
            <p:cNvSpPr>
              <a:spLocks/>
            </p:cNvSpPr>
            <p:nvPr/>
          </p:nvSpPr>
          <p:spPr bwMode="auto">
            <a:xfrm>
              <a:off x="2584" y="1220"/>
              <a:ext cx="218" cy="212"/>
            </a:xfrm>
            <a:custGeom>
              <a:avLst/>
              <a:gdLst>
                <a:gd name="T0" fmla="*/ 100 w 218"/>
                <a:gd name="T1" fmla="*/ 0 h 212"/>
                <a:gd name="T2" fmla="*/ 78 w 218"/>
                <a:gd name="T3" fmla="*/ 6 h 212"/>
                <a:gd name="T4" fmla="*/ 57 w 218"/>
                <a:gd name="T5" fmla="*/ 14 h 212"/>
                <a:gd name="T6" fmla="*/ 41 w 218"/>
                <a:gd name="T7" fmla="*/ 24 h 212"/>
                <a:gd name="T8" fmla="*/ 25 w 218"/>
                <a:gd name="T9" fmla="*/ 38 h 212"/>
                <a:gd name="T10" fmla="*/ 14 w 218"/>
                <a:gd name="T11" fmla="*/ 54 h 212"/>
                <a:gd name="T12" fmla="*/ 6 w 218"/>
                <a:gd name="T13" fmla="*/ 73 h 212"/>
                <a:gd name="T14" fmla="*/ 0 w 218"/>
                <a:gd name="T15" fmla="*/ 94 h 212"/>
                <a:gd name="T16" fmla="*/ 0 w 218"/>
                <a:gd name="T17" fmla="*/ 115 h 212"/>
                <a:gd name="T18" fmla="*/ 6 w 218"/>
                <a:gd name="T19" fmla="*/ 137 h 212"/>
                <a:gd name="T20" fmla="*/ 14 w 218"/>
                <a:gd name="T21" fmla="*/ 156 h 212"/>
                <a:gd name="T22" fmla="*/ 25 w 218"/>
                <a:gd name="T23" fmla="*/ 172 h 212"/>
                <a:gd name="T24" fmla="*/ 41 w 218"/>
                <a:gd name="T25" fmla="*/ 188 h 212"/>
                <a:gd name="T26" fmla="*/ 57 w 218"/>
                <a:gd name="T27" fmla="*/ 199 h 212"/>
                <a:gd name="T28" fmla="*/ 78 w 218"/>
                <a:gd name="T29" fmla="*/ 207 h 212"/>
                <a:gd name="T30" fmla="*/ 100 w 218"/>
                <a:gd name="T31" fmla="*/ 212 h 212"/>
                <a:gd name="T32" fmla="*/ 121 w 218"/>
                <a:gd name="T33" fmla="*/ 212 h 212"/>
                <a:gd name="T34" fmla="*/ 143 w 218"/>
                <a:gd name="T35" fmla="*/ 207 h 212"/>
                <a:gd name="T36" fmla="*/ 162 w 218"/>
                <a:gd name="T37" fmla="*/ 199 h 212"/>
                <a:gd name="T38" fmla="*/ 178 w 218"/>
                <a:gd name="T39" fmla="*/ 188 h 212"/>
                <a:gd name="T40" fmla="*/ 194 w 218"/>
                <a:gd name="T41" fmla="*/ 172 h 212"/>
                <a:gd name="T42" fmla="*/ 205 w 218"/>
                <a:gd name="T43" fmla="*/ 156 h 212"/>
                <a:gd name="T44" fmla="*/ 213 w 218"/>
                <a:gd name="T45" fmla="*/ 137 h 212"/>
                <a:gd name="T46" fmla="*/ 218 w 218"/>
                <a:gd name="T47" fmla="*/ 115 h 212"/>
                <a:gd name="T48" fmla="*/ 218 w 218"/>
                <a:gd name="T49" fmla="*/ 94 h 212"/>
                <a:gd name="T50" fmla="*/ 213 w 218"/>
                <a:gd name="T51" fmla="*/ 73 h 212"/>
                <a:gd name="T52" fmla="*/ 205 w 218"/>
                <a:gd name="T53" fmla="*/ 54 h 212"/>
                <a:gd name="T54" fmla="*/ 194 w 218"/>
                <a:gd name="T55" fmla="*/ 38 h 212"/>
                <a:gd name="T56" fmla="*/ 178 w 218"/>
                <a:gd name="T57" fmla="*/ 24 h 212"/>
                <a:gd name="T58" fmla="*/ 162 w 218"/>
                <a:gd name="T59" fmla="*/ 14 h 212"/>
                <a:gd name="T60" fmla="*/ 143 w 218"/>
                <a:gd name="T61" fmla="*/ 6 h 212"/>
                <a:gd name="T62" fmla="*/ 121 w 218"/>
                <a:gd name="T63" fmla="*/ 0 h 2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18"/>
                <a:gd name="T97" fmla="*/ 0 h 212"/>
                <a:gd name="T98" fmla="*/ 218 w 218"/>
                <a:gd name="T99" fmla="*/ 212 h 21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18" h="212">
                  <a:moveTo>
                    <a:pt x="111" y="0"/>
                  </a:moveTo>
                  <a:lnTo>
                    <a:pt x="100" y="0"/>
                  </a:lnTo>
                  <a:lnTo>
                    <a:pt x="89" y="3"/>
                  </a:lnTo>
                  <a:lnTo>
                    <a:pt x="78" y="6"/>
                  </a:lnTo>
                  <a:lnTo>
                    <a:pt x="68" y="8"/>
                  </a:lnTo>
                  <a:lnTo>
                    <a:pt x="57" y="14"/>
                  </a:lnTo>
                  <a:lnTo>
                    <a:pt x="49" y="19"/>
                  </a:lnTo>
                  <a:lnTo>
                    <a:pt x="41" y="24"/>
                  </a:lnTo>
                  <a:lnTo>
                    <a:pt x="33" y="30"/>
                  </a:lnTo>
                  <a:lnTo>
                    <a:pt x="25" y="38"/>
                  </a:lnTo>
                  <a:lnTo>
                    <a:pt x="19" y="46"/>
                  </a:lnTo>
                  <a:lnTo>
                    <a:pt x="14" y="54"/>
                  </a:lnTo>
                  <a:lnTo>
                    <a:pt x="8" y="65"/>
                  </a:lnTo>
                  <a:lnTo>
                    <a:pt x="6" y="73"/>
                  </a:lnTo>
                  <a:lnTo>
                    <a:pt x="3" y="83"/>
                  </a:lnTo>
                  <a:lnTo>
                    <a:pt x="0" y="94"/>
                  </a:lnTo>
                  <a:lnTo>
                    <a:pt x="0" y="105"/>
                  </a:lnTo>
                  <a:lnTo>
                    <a:pt x="0" y="115"/>
                  </a:lnTo>
                  <a:lnTo>
                    <a:pt x="3" y="126"/>
                  </a:lnTo>
                  <a:lnTo>
                    <a:pt x="6" y="137"/>
                  </a:lnTo>
                  <a:lnTo>
                    <a:pt x="8" y="148"/>
                  </a:lnTo>
                  <a:lnTo>
                    <a:pt x="14" y="156"/>
                  </a:lnTo>
                  <a:lnTo>
                    <a:pt x="19" y="164"/>
                  </a:lnTo>
                  <a:lnTo>
                    <a:pt x="25" y="172"/>
                  </a:lnTo>
                  <a:lnTo>
                    <a:pt x="33" y="180"/>
                  </a:lnTo>
                  <a:lnTo>
                    <a:pt x="41" y="188"/>
                  </a:lnTo>
                  <a:lnTo>
                    <a:pt x="49" y="193"/>
                  </a:lnTo>
                  <a:lnTo>
                    <a:pt x="57" y="199"/>
                  </a:lnTo>
                  <a:lnTo>
                    <a:pt x="68" y="204"/>
                  </a:lnTo>
                  <a:lnTo>
                    <a:pt x="78" y="207"/>
                  </a:lnTo>
                  <a:lnTo>
                    <a:pt x="89" y="209"/>
                  </a:lnTo>
                  <a:lnTo>
                    <a:pt x="100" y="212"/>
                  </a:lnTo>
                  <a:lnTo>
                    <a:pt x="111" y="212"/>
                  </a:lnTo>
                  <a:lnTo>
                    <a:pt x="121" y="212"/>
                  </a:lnTo>
                  <a:lnTo>
                    <a:pt x="132" y="209"/>
                  </a:lnTo>
                  <a:lnTo>
                    <a:pt x="143" y="207"/>
                  </a:lnTo>
                  <a:lnTo>
                    <a:pt x="154" y="204"/>
                  </a:lnTo>
                  <a:lnTo>
                    <a:pt x="162" y="199"/>
                  </a:lnTo>
                  <a:lnTo>
                    <a:pt x="170" y="193"/>
                  </a:lnTo>
                  <a:lnTo>
                    <a:pt x="178" y="188"/>
                  </a:lnTo>
                  <a:lnTo>
                    <a:pt x="186" y="180"/>
                  </a:lnTo>
                  <a:lnTo>
                    <a:pt x="194" y="172"/>
                  </a:lnTo>
                  <a:lnTo>
                    <a:pt x="199" y="164"/>
                  </a:lnTo>
                  <a:lnTo>
                    <a:pt x="205" y="156"/>
                  </a:lnTo>
                  <a:lnTo>
                    <a:pt x="210" y="148"/>
                  </a:lnTo>
                  <a:lnTo>
                    <a:pt x="213" y="137"/>
                  </a:lnTo>
                  <a:lnTo>
                    <a:pt x="216" y="126"/>
                  </a:lnTo>
                  <a:lnTo>
                    <a:pt x="218" y="115"/>
                  </a:lnTo>
                  <a:lnTo>
                    <a:pt x="218" y="105"/>
                  </a:lnTo>
                  <a:lnTo>
                    <a:pt x="218" y="94"/>
                  </a:lnTo>
                  <a:lnTo>
                    <a:pt x="216" y="83"/>
                  </a:lnTo>
                  <a:lnTo>
                    <a:pt x="213" y="73"/>
                  </a:lnTo>
                  <a:lnTo>
                    <a:pt x="210" y="65"/>
                  </a:lnTo>
                  <a:lnTo>
                    <a:pt x="205" y="54"/>
                  </a:lnTo>
                  <a:lnTo>
                    <a:pt x="199" y="46"/>
                  </a:lnTo>
                  <a:lnTo>
                    <a:pt x="194" y="38"/>
                  </a:lnTo>
                  <a:lnTo>
                    <a:pt x="186" y="30"/>
                  </a:lnTo>
                  <a:lnTo>
                    <a:pt x="178" y="24"/>
                  </a:lnTo>
                  <a:lnTo>
                    <a:pt x="170" y="19"/>
                  </a:lnTo>
                  <a:lnTo>
                    <a:pt x="162" y="14"/>
                  </a:lnTo>
                  <a:lnTo>
                    <a:pt x="154" y="8"/>
                  </a:lnTo>
                  <a:lnTo>
                    <a:pt x="143" y="6"/>
                  </a:lnTo>
                  <a:lnTo>
                    <a:pt x="132" y="3"/>
                  </a:lnTo>
                  <a:lnTo>
                    <a:pt x="121" y="0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64" name="Rectangle 18"/>
            <p:cNvSpPr>
              <a:spLocks noChangeArrowheads="1"/>
            </p:cNvSpPr>
            <p:nvPr/>
          </p:nvSpPr>
          <p:spPr bwMode="auto">
            <a:xfrm>
              <a:off x="2641" y="1262"/>
              <a:ext cx="7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chemeClr val="bg1"/>
                  </a:solidFill>
                </a:rPr>
                <a:t>X</a:t>
              </a:r>
            </a:p>
          </p:txBody>
        </p:sp>
        <p:sp>
          <p:nvSpPr>
            <p:cNvPr id="185365" name="Freeform 19"/>
            <p:cNvSpPr>
              <a:spLocks/>
            </p:cNvSpPr>
            <p:nvPr/>
          </p:nvSpPr>
          <p:spPr bwMode="auto">
            <a:xfrm>
              <a:off x="2579" y="1952"/>
              <a:ext cx="218" cy="212"/>
            </a:xfrm>
            <a:custGeom>
              <a:avLst/>
              <a:gdLst>
                <a:gd name="T0" fmla="*/ 97 w 218"/>
                <a:gd name="T1" fmla="*/ 0 h 212"/>
                <a:gd name="T2" fmla="*/ 75 w 218"/>
                <a:gd name="T3" fmla="*/ 6 h 212"/>
                <a:gd name="T4" fmla="*/ 56 w 218"/>
                <a:gd name="T5" fmla="*/ 14 h 212"/>
                <a:gd name="T6" fmla="*/ 40 w 218"/>
                <a:gd name="T7" fmla="*/ 24 h 212"/>
                <a:gd name="T8" fmla="*/ 24 w 218"/>
                <a:gd name="T9" fmla="*/ 38 h 212"/>
                <a:gd name="T10" fmla="*/ 13 w 218"/>
                <a:gd name="T11" fmla="*/ 54 h 212"/>
                <a:gd name="T12" fmla="*/ 5 w 218"/>
                <a:gd name="T13" fmla="*/ 73 h 212"/>
                <a:gd name="T14" fmla="*/ 0 w 218"/>
                <a:gd name="T15" fmla="*/ 94 h 212"/>
                <a:gd name="T16" fmla="*/ 0 w 218"/>
                <a:gd name="T17" fmla="*/ 116 h 212"/>
                <a:gd name="T18" fmla="*/ 5 w 218"/>
                <a:gd name="T19" fmla="*/ 137 h 212"/>
                <a:gd name="T20" fmla="*/ 13 w 218"/>
                <a:gd name="T21" fmla="*/ 156 h 212"/>
                <a:gd name="T22" fmla="*/ 24 w 218"/>
                <a:gd name="T23" fmla="*/ 172 h 212"/>
                <a:gd name="T24" fmla="*/ 40 w 218"/>
                <a:gd name="T25" fmla="*/ 188 h 212"/>
                <a:gd name="T26" fmla="*/ 56 w 218"/>
                <a:gd name="T27" fmla="*/ 199 h 212"/>
                <a:gd name="T28" fmla="*/ 75 w 218"/>
                <a:gd name="T29" fmla="*/ 207 h 212"/>
                <a:gd name="T30" fmla="*/ 97 w 218"/>
                <a:gd name="T31" fmla="*/ 212 h 212"/>
                <a:gd name="T32" fmla="*/ 118 w 218"/>
                <a:gd name="T33" fmla="*/ 212 h 212"/>
                <a:gd name="T34" fmla="*/ 140 w 218"/>
                <a:gd name="T35" fmla="*/ 207 h 212"/>
                <a:gd name="T36" fmla="*/ 161 w 218"/>
                <a:gd name="T37" fmla="*/ 199 h 212"/>
                <a:gd name="T38" fmla="*/ 178 w 218"/>
                <a:gd name="T39" fmla="*/ 188 h 212"/>
                <a:gd name="T40" fmla="*/ 194 w 218"/>
                <a:gd name="T41" fmla="*/ 172 h 212"/>
                <a:gd name="T42" fmla="*/ 204 w 218"/>
                <a:gd name="T43" fmla="*/ 156 h 212"/>
                <a:gd name="T44" fmla="*/ 213 w 218"/>
                <a:gd name="T45" fmla="*/ 137 h 212"/>
                <a:gd name="T46" fmla="*/ 218 w 218"/>
                <a:gd name="T47" fmla="*/ 116 h 212"/>
                <a:gd name="T48" fmla="*/ 218 w 218"/>
                <a:gd name="T49" fmla="*/ 94 h 212"/>
                <a:gd name="T50" fmla="*/ 213 w 218"/>
                <a:gd name="T51" fmla="*/ 73 h 212"/>
                <a:gd name="T52" fmla="*/ 204 w 218"/>
                <a:gd name="T53" fmla="*/ 54 h 212"/>
                <a:gd name="T54" fmla="*/ 194 w 218"/>
                <a:gd name="T55" fmla="*/ 38 h 212"/>
                <a:gd name="T56" fmla="*/ 178 w 218"/>
                <a:gd name="T57" fmla="*/ 24 h 212"/>
                <a:gd name="T58" fmla="*/ 161 w 218"/>
                <a:gd name="T59" fmla="*/ 14 h 212"/>
                <a:gd name="T60" fmla="*/ 140 w 218"/>
                <a:gd name="T61" fmla="*/ 6 h 212"/>
                <a:gd name="T62" fmla="*/ 118 w 218"/>
                <a:gd name="T63" fmla="*/ 0 h 2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18"/>
                <a:gd name="T97" fmla="*/ 0 h 212"/>
                <a:gd name="T98" fmla="*/ 218 w 218"/>
                <a:gd name="T99" fmla="*/ 212 h 21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18" h="212">
                  <a:moveTo>
                    <a:pt x="108" y="0"/>
                  </a:moveTo>
                  <a:lnTo>
                    <a:pt x="97" y="0"/>
                  </a:lnTo>
                  <a:lnTo>
                    <a:pt x="86" y="3"/>
                  </a:lnTo>
                  <a:lnTo>
                    <a:pt x="75" y="6"/>
                  </a:lnTo>
                  <a:lnTo>
                    <a:pt x="65" y="8"/>
                  </a:lnTo>
                  <a:lnTo>
                    <a:pt x="56" y="14"/>
                  </a:lnTo>
                  <a:lnTo>
                    <a:pt x="48" y="19"/>
                  </a:lnTo>
                  <a:lnTo>
                    <a:pt x="40" y="24"/>
                  </a:lnTo>
                  <a:lnTo>
                    <a:pt x="32" y="30"/>
                  </a:lnTo>
                  <a:lnTo>
                    <a:pt x="24" y="38"/>
                  </a:lnTo>
                  <a:lnTo>
                    <a:pt x="19" y="46"/>
                  </a:lnTo>
                  <a:lnTo>
                    <a:pt x="13" y="54"/>
                  </a:lnTo>
                  <a:lnTo>
                    <a:pt x="8" y="65"/>
                  </a:lnTo>
                  <a:lnTo>
                    <a:pt x="5" y="73"/>
                  </a:lnTo>
                  <a:lnTo>
                    <a:pt x="3" y="83"/>
                  </a:lnTo>
                  <a:lnTo>
                    <a:pt x="0" y="94"/>
                  </a:lnTo>
                  <a:lnTo>
                    <a:pt x="0" y="105"/>
                  </a:lnTo>
                  <a:lnTo>
                    <a:pt x="0" y="116"/>
                  </a:lnTo>
                  <a:lnTo>
                    <a:pt x="3" y="126"/>
                  </a:lnTo>
                  <a:lnTo>
                    <a:pt x="5" y="137"/>
                  </a:lnTo>
                  <a:lnTo>
                    <a:pt x="8" y="148"/>
                  </a:lnTo>
                  <a:lnTo>
                    <a:pt x="13" y="156"/>
                  </a:lnTo>
                  <a:lnTo>
                    <a:pt x="19" y="164"/>
                  </a:lnTo>
                  <a:lnTo>
                    <a:pt x="24" y="172"/>
                  </a:lnTo>
                  <a:lnTo>
                    <a:pt x="32" y="180"/>
                  </a:lnTo>
                  <a:lnTo>
                    <a:pt x="40" y="188"/>
                  </a:lnTo>
                  <a:lnTo>
                    <a:pt x="48" y="193"/>
                  </a:lnTo>
                  <a:lnTo>
                    <a:pt x="56" y="199"/>
                  </a:lnTo>
                  <a:lnTo>
                    <a:pt x="65" y="204"/>
                  </a:lnTo>
                  <a:lnTo>
                    <a:pt x="75" y="207"/>
                  </a:lnTo>
                  <a:lnTo>
                    <a:pt x="86" y="209"/>
                  </a:lnTo>
                  <a:lnTo>
                    <a:pt x="97" y="212"/>
                  </a:lnTo>
                  <a:lnTo>
                    <a:pt x="108" y="212"/>
                  </a:lnTo>
                  <a:lnTo>
                    <a:pt x="118" y="212"/>
                  </a:lnTo>
                  <a:lnTo>
                    <a:pt x="129" y="209"/>
                  </a:lnTo>
                  <a:lnTo>
                    <a:pt x="140" y="207"/>
                  </a:lnTo>
                  <a:lnTo>
                    <a:pt x="151" y="204"/>
                  </a:lnTo>
                  <a:lnTo>
                    <a:pt x="161" y="199"/>
                  </a:lnTo>
                  <a:lnTo>
                    <a:pt x="169" y="193"/>
                  </a:lnTo>
                  <a:lnTo>
                    <a:pt x="178" y="188"/>
                  </a:lnTo>
                  <a:lnTo>
                    <a:pt x="186" y="180"/>
                  </a:lnTo>
                  <a:lnTo>
                    <a:pt x="194" y="172"/>
                  </a:lnTo>
                  <a:lnTo>
                    <a:pt x="199" y="164"/>
                  </a:lnTo>
                  <a:lnTo>
                    <a:pt x="204" y="156"/>
                  </a:lnTo>
                  <a:lnTo>
                    <a:pt x="210" y="148"/>
                  </a:lnTo>
                  <a:lnTo>
                    <a:pt x="213" y="137"/>
                  </a:lnTo>
                  <a:lnTo>
                    <a:pt x="215" y="126"/>
                  </a:lnTo>
                  <a:lnTo>
                    <a:pt x="218" y="116"/>
                  </a:lnTo>
                  <a:lnTo>
                    <a:pt x="218" y="105"/>
                  </a:lnTo>
                  <a:lnTo>
                    <a:pt x="218" y="94"/>
                  </a:lnTo>
                  <a:lnTo>
                    <a:pt x="215" y="83"/>
                  </a:lnTo>
                  <a:lnTo>
                    <a:pt x="213" y="73"/>
                  </a:lnTo>
                  <a:lnTo>
                    <a:pt x="210" y="65"/>
                  </a:lnTo>
                  <a:lnTo>
                    <a:pt x="204" y="54"/>
                  </a:lnTo>
                  <a:lnTo>
                    <a:pt x="199" y="46"/>
                  </a:lnTo>
                  <a:lnTo>
                    <a:pt x="194" y="38"/>
                  </a:lnTo>
                  <a:lnTo>
                    <a:pt x="186" y="30"/>
                  </a:lnTo>
                  <a:lnTo>
                    <a:pt x="178" y="24"/>
                  </a:lnTo>
                  <a:lnTo>
                    <a:pt x="169" y="19"/>
                  </a:lnTo>
                  <a:lnTo>
                    <a:pt x="161" y="14"/>
                  </a:lnTo>
                  <a:lnTo>
                    <a:pt x="151" y="8"/>
                  </a:lnTo>
                  <a:lnTo>
                    <a:pt x="140" y="6"/>
                  </a:lnTo>
                  <a:lnTo>
                    <a:pt x="129" y="3"/>
                  </a:lnTo>
                  <a:lnTo>
                    <a:pt x="118" y="0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66" name="Rectangle 20"/>
            <p:cNvSpPr>
              <a:spLocks noChangeArrowheads="1"/>
            </p:cNvSpPr>
            <p:nvPr/>
          </p:nvSpPr>
          <p:spPr bwMode="auto">
            <a:xfrm>
              <a:off x="2653" y="1983"/>
              <a:ext cx="68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chemeClr val="bg1"/>
                  </a:solidFill>
                </a:rPr>
                <a:t>Y</a:t>
              </a:r>
            </a:p>
          </p:txBody>
        </p:sp>
        <p:sp>
          <p:nvSpPr>
            <p:cNvPr id="185367" name="Line 21"/>
            <p:cNvSpPr>
              <a:spLocks noChangeShapeType="1"/>
            </p:cNvSpPr>
            <p:nvPr/>
          </p:nvSpPr>
          <p:spPr bwMode="auto">
            <a:xfrm>
              <a:off x="674" y="1448"/>
              <a:ext cx="280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68" name="Line 22"/>
            <p:cNvSpPr>
              <a:spLocks noChangeShapeType="1"/>
            </p:cNvSpPr>
            <p:nvPr/>
          </p:nvSpPr>
          <p:spPr bwMode="auto">
            <a:xfrm>
              <a:off x="2165" y="1140"/>
              <a:ext cx="419" cy="174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69" name="Line 23"/>
            <p:cNvSpPr>
              <a:spLocks noChangeShapeType="1"/>
            </p:cNvSpPr>
            <p:nvPr/>
          </p:nvSpPr>
          <p:spPr bwMode="auto">
            <a:xfrm flipV="1">
              <a:off x="2192" y="1381"/>
              <a:ext cx="422" cy="357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0" name="Line 24"/>
            <p:cNvSpPr>
              <a:spLocks noChangeShapeType="1"/>
            </p:cNvSpPr>
            <p:nvPr/>
          </p:nvSpPr>
          <p:spPr bwMode="auto">
            <a:xfrm>
              <a:off x="2197" y="1821"/>
              <a:ext cx="387" cy="20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1" name="Line 25"/>
            <p:cNvSpPr>
              <a:spLocks noChangeShapeType="1"/>
            </p:cNvSpPr>
            <p:nvPr/>
          </p:nvSpPr>
          <p:spPr bwMode="auto">
            <a:xfrm flipV="1">
              <a:off x="1481" y="1228"/>
              <a:ext cx="183" cy="148"/>
            </a:xfrm>
            <a:prstGeom prst="line">
              <a:avLst/>
            </a:prstGeom>
            <a:noFill/>
            <a:ln w="555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2" name="Line 26"/>
            <p:cNvSpPr>
              <a:spLocks noChangeShapeType="1"/>
            </p:cNvSpPr>
            <p:nvPr/>
          </p:nvSpPr>
          <p:spPr bwMode="auto">
            <a:xfrm flipV="1">
              <a:off x="2030" y="1309"/>
              <a:ext cx="1" cy="268"/>
            </a:xfrm>
            <a:prstGeom prst="line">
              <a:avLst/>
            </a:prstGeom>
            <a:noFill/>
            <a:ln w="555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3" name="Line 27"/>
            <p:cNvSpPr>
              <a:spLocks noChangeShapeType="1"/>
            </p:cNvSpPr>
            <p:nvPr/>
          </p:nvSpPr>
          <p:spPr bwMode="auto">
            <a:xfrm>
              <a:off x="1497" y="1577"/>
              <a:ext cx="167" cy="104"/>
            </a:xfrm>
            <a:prstGeom prst="line">
              <a:avLst/>
            </a:prstGeom>
            <a:noFill/>
            <a:ln w="555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4" name="Rectangle 28"/>
            <p:cNvSpPr>
              <a:spLocks noChangeArrowheads="1"/>
            </p:cNvSpPr>
            <p:nvPr/>
          </p:nvSpPr>
          <p:spPr bwMode="auto">
            <a:xfrm>
              <a:off x="3050" y="853"/>
              <a:ext cx="608" cy="28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5" name="Rectangle 29"/>
            <p:cNvSpPr>
              <a:spLocks noChangeArrowheads="1"/>
            </p:cNvSpPr>
            <p:nvPr/>
          </p:nvSpPr>
          <p:spPr bwMode="auto">
            <a:xfrm>
              <a:off x="3131" y="896"/>
              <a:ext cx="531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Helvetica" pitchFamily="2" charset="0"/>
                </a:rPr>
                <a:t>legend</a:t>
              </a:r>
              <a:r>
                <a:rPr lang="en-US" sz="1700" b="1">
                  <a:solidFill>
                    <a:srgbClr val="000000"/>
                  </a:solidFill>
                  <a:latin typeface="Helvetica" pitchFamily="2" charset="0"/>
                </a:rPr>
                <a:t>:</a:t>
              </a:r>
              <a:endParaRPr lang="en-US">
                <a:latin typeface="Helvetica" pitchFamily="2" charset="0"/>
              </a:endParaRPr>
            </a:p>
          </p:txBody>
        </p:sp>
        <p:sp>
          <p:nvSpPr>
            <p:cNvPr id="185376" name="Rectangle 30"/>
            <p:cNvSpPr>
              <a:spLocks noChangeArrowheads="1"/>
            </p:cNvSpPr>
            <p:nvPr/>
          </p:nvSpPr>
          <p:spPr bwMode="auto">
            <a:xfrm>
              <a:off x="3548" y="898"/>
              <a:ext cx="31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</a:rPr>
                <a:t> </a:t>
              </a:r>
              <a:endParaRPr lang="en-US"/>
            </a:p>
          </p:txBody>
        </p:sp>
        <p:sp>
          <p:nvSpPr>
            <p:cNvPr id="185377" name="Rectangle 31"/>
            <p:cNvSpPr>
              <a:spLocks noChangeArrowheads="1"/>
            </p:cNvSpPr>
            <p:nvPr/>
          </p:nvSpPr>
          <p:spPr bwMode="auto">
            <a:xfrm>
              <a:off x="4261" y="1432"/>
              <a:ext cx="731" cy="4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8" name="Rectangle 32"/>
            <p:cNvSpPr>
              <a:spLocks noChangeArrowheads="1"/>
            </p:cNvSpPr>
            <p:nvPr/>
          </p:nvSpPr>
          <p:spPr bwMode="auto">
            <a:xfrm>
              <a:off x="4341" y="1472"/>
              <a:ext cx="708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Helvetica" pitchFamily="2" charset="0"/>
                </a:rPr>
                <a:t>customer </a:t>
              </a:r>
              <a:endParaRPr lang="en-US" sz="2000" dirty="0">
                <a:latin typeface="Helvetica" pitchFamily="2" charset="0"/>
              </a:endParaRPr>
            </a:p>
          </p:txBody>
        </p:sp>
        <p:sp>
          <p:nvSpPr>
            <p:cNvPr id="185379" name="Rectangle 33"/>
            <p:cNvSpPr>
              <a:spLocks noChangeArrowheads="1"/>
            </p:cNvSpPr>
            <p:nvPr/>
          </p:nvSpPr>
          <p:spPr bwMode="auto">
            <a:xfrm>
              <a:off x="4341" y="1630"/>
              <a:ext cx="60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Helvetica" pitchFamily="2" charset="0"/>
                </a:rPr>
                <a:t>network:</a:t>
              </a:r>
              <a:endParaRPr lang="en-US" sz="2000">
                <a:latin typeface="Helvetica" pitchFamily="2" charset="0"/>
              </a:endParaRPr>
            </a:p>
          </p:txBody>
        </p:sp>
        <p:sp>
          <p:nvSpPr>
            <p:cNvPr id="185380" name="Rectangle 34"/>
            <p:cNvSpPr>
              <a:spLocks noChangeArrowheads="1"/>
            </p:cNvSpPr>
            <p:nvPr/>
          </p:nvSpPr>
          <p:spPr bwMode="auto">
            <a:xfrm>
              <a:off x="4823" y="1630"/>
              <a:ext cx="36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 </a:t>
              </a:r>
              <a:endParaRPr lang="en-US" sz="2000"/>
            </a:p>
          </p:txBody>
        </p:sp>
        <p:sp>
          <p:nvSpPr>
            <p:cNvPr id="185381" name="Rectangle 35"/>
            <p:cNvSpPr>
              <a:spLocks noChangeArrowheads="1"/>
            </p:cNvSpPr>
            <p:nvPr/>
          </p:nvSpPr>
          <p:spPr bwMode="auto">
            <a:xfrm>
              <a:off x="4261" y="869"/>
              <a:ext cx="697" cy="42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82" name="Rectangle 36"/>
            <p:cNvSpPr>
              <a:spLocks noChangeArrowheads="1"/>
            </p:cNvSpPr>
            <p:nvPr/>
          </p:nvSpPr>
          <p:spPr bwMode="auto">
            <a:xfrm>
              <a:off x="4341" y="909"/>
              <a:ext cx="58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Helvetica" pitchFamily="2" charset="0"/>
                </a:rPr>
                <a:t>provider</a:t>
              </a:r>
              <a:endParaRPr lang="en-US" sz="2000" dirty="0">
                <a:latin typeface="Helvetica" pitchFamily="2" charset="0"/>
              </a:endParaRPr>
            </a:p>
          </p:txBody>
        </p:sp>
        <p:sp>
          <p:nvSpPr>
            <p:cNvPr id="185383" name="Rectangle 37"/>
            <p:cNvSpPr>
              <a:spLocks noChangeArrowheads="1"/>
            </p:cNvSpPr>
            <p:nvPr/>
          </p:nvSpPr>
          <p:spPr bwMode="auto">
            <a:xfrm>
              <a:off x="4796" y="909"/>
              <a:ext cx="36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 </a:t>
              </a:r>
              <a:endParaRPr lang="en-US" sz="2000"/>
            </a:p>
          </p:txBody>
        </p:sp>
        <p:sp>
          <p:nvSpPr>
            <p:cNvPr id="185384" name="Rectangle 38"/>
            <p:cNvSpPr>
              <a:spLocks noChangeArrowheads="1"/>
            </p:cNvSpPr>
            <p:nvPr/>
          </p:nvSpPr>
          <p:spPr bwMode="auto">
            <a:xfrm>
              <a:off x="4341" y="1064"/>
              <a:ext cx="56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Helvetica" pitchFamily="2" charset="0"/>
                </a:rPr>
                <a:t>network</a:t>
              </a:r>
              <a:endParaRPr lang="en-US" sz="2000" dirty="0">
                <a:latin typeface="Helvetica" pitchFamily="2" charset="0"/>
              </a:endParaRPr>
            </a:p>
          </p:txBody>
        </p:sp>
        <p:sp>
          <p:nvSpPr>
            <p:cNvPr id="185385" name="Rectangle 39"/>
            <p:cNvSpPr>
              <a:spLocks noChangeArrowheads="1"/>
            </p:cNvSpPr>
            <p:nvPr/>
          </p:nvSpPr>
          <p:spPr bwMode="auto">
            <a:xfrm>
              <a:off x="4785" y="1064"/>
              <a:ext cx="36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 </a:t>
              </a:r>
              <a:endParaRPr lang="en-US" sz="2000"/>
            </a:p>
          </p:txBody>
        </p:sp>
        <p:sp>
          <p:nvSpPr>
            <p:cNvPr id="185386" name="Freeform 40"/>
            <p:cNvSpPr>
              <a:spLocks/>
            </p:cNvSpPr>
            <p:nvPr/>
          </p:nvSpPr>
          <p:spPr bwMode="auto">
            <a:xfrm>
              <a:off x="3749" y="901"/>
              <a:ext cx="563" cy="362"/>
            </a:xfrm>
            <a:custGeom>
              <a:avLst/>
              <a:gdLst>
                <a:gd name="T0" fmla="*/ 162 w 563"/>
                <a:gd name="T1" fmla="*/ 0 h 362"/>
                <a:gd name="T2" fmla="*/ 132 w 563"/>
                <a:gd name="T3" fmla="*/ 5 h 362"/>
                <a:gd name="T4" fmla="*/ 108 w 563"/>
                <a:gd name="T5" fmla="*/ 13 h 362"/>
                <a:gd name="T6" fmla="*/ 81 w 563"/>
                <a:gd name="T7" fmla="*/ 30 h 362"/>
                <a:gd name="T8" fmla="*/ 60 w 563"/>
                <a:gd name="T9" fmla="*/ 48 h 362"/>
                <a:gd name="T10" fmla="*/ 35 w 563"/>
                <a:gd name="T11" fmla="*/ 72 h 362"/>
                <a:gd name="T12" fmla="*/ 14 w 563"/>
                <a:gd name="T13" fmla="*/ 102 h 362"/>
                <a:gd name="T14" fmla="*/ 3 w 563"/>
                <a:gd name="T15" fmla="*/ 126 h 362"/>
                <a:gd name="T16" fmla="*/ 0 w 563"/>
                <a:gd name="T17" fmla="*/ 140 h 362"/>
                <a:gd name="T18" fmla="*/ 0 w 563"/>
                <a:gd name="T19" fmla="*/ 156 h 362"/>
                <a:gd name="T20" fmla="*/ 3 w 563"/>
                <a:gd name="T21" fmla="*/ 180 h 362"/>
                <a:gd name="T22" fmla="*/ 17 w 563"/>
                <a:gd name="T23" fmla="*/ 212 h 362"/>
                <a:gd name="T24" fmla="*/ 35 w 563"/>
                <a:gd name="T25" fmla="*/ 241 h 362"/>
                <a:gd name="T26" fmla="*/ 60 w 563"/>
                <a:gd name="T27" fmla="*/ 268 h 362"/>
                <a:gd name="T28" fmla="*/ 81 w 563"/>
                <a:gd name="T29" fmla="*/ 292 h 362"/>
                <a:gd name="T30" fmla="*/ 103 w 563"/>
                <a:gd name="T31" fmla="*/ 316 h 362"/>
                <a:gd name="T32" fmla="*/ 119 w 563"/>
                <a:gd name="T33" fmla="*/ 327 h 362"/>
                <a:gd name="T34" fmla="*/ 135 w 563"/>
                <a:gd name="T35" fmla="*/ 335 h 362"/>
                <a:gd name="T36" fmla="*/ 156 w 563"/>
                <a:gd name="T37" fmla="*/ 341 h 362"/>
                <a:gd name="T38" fmla="*/ 183 w 563"/>
                <a:gd name="T39" fmla="*/ 346 h 362"/>
                <a:gd name="T40" fmla="*/ 200 w 563"/>
                <a:gd name="T41" fmla="*/ 349 h 362"/>
                <a:gd name="T42" fmla="*/ 240 w 563"/>
                <a:gd name="T43" fmla="*/ 354 h 362"/>
                <a:gd name="T44" fmla="*/ 286 w 563"/>
                <a:gd name="T45" fmla="*/ 357 h 362"/>
                <a:gd name="T46" fmla="*/ 334 w 563"/>
                <a:gd name="T47" fmla="*/ 359 h 362"/>
                <a:gd name="T48" fmla="*/ 385 w 563"/>
                <a:gd name="T49" fmla="*/ 362 h 362"/>
                <a:gd name="T50" fmla="*/ 434 w 563"/>
                <a:gd name="T51" fmla="*/ 359 h 362"/>
                <a:gd name="T52" fmla="*/ 477 w 563"/>
                <a:gd name="T53" fmla="*/ 351 h 362"/>
                <a:gd name="T54" fmla="*/ 504 w 563"/>
                <a:gd name="T55" fmla="*/ 343 h 362"/>
                <a:gd name="T56" fmla="*/ 517 w 563"/>
                <a:gd name="T57" fmla="*/ 335 h 362"/>
                <a:gd name="T58" fmla="*/ 528 w 563"/>
                <a:gd name="T59" fmla="*/ 325 h 362"/>
                <a:gd name="T60" fmla="*/ 541 w 563"/>
                <a:gd name="T61" fmla="*/ 306 h 362"/>
                <a:gd name="T62" fmla="*/ 555 w 563"/>
                <a:gd name="T63" fmla="*/ 274 h 362"/>
                <a:gd name="T64" fmla="*/ 560 w 563"/>
                <a:gd name="T65" fmla="*/ 236 h 362"/>
                <a:gd name="T66" fmla="*/ 563 w 563"/>
                <a:gd name="T67" fmla="*/ 193 h 362"/>
                <a:gd name="T68" fmla="*/ 560 w 563"/>
                <a:gd name="T69" fmla="*/ 153 h 362"/>
                <a:gd name="T70" fmla="*/ 557 w 563"/>
                <a:gd name="T71" fmla="*/ 113 h 362"/>
                <a:gd name="T72" fmla="*/ 552 w 563"/>
                <a:gd name="T73" fmla="*/ 78 h 362"/>
                <a:gd name="T74" fmla="*/ 547 w 563"/>
                <a:gd name="T75" fmla="*/ 59 h 362"/>
                <a:gd name="T76" fmla="*/ 544 w 563"/>
                <a:gd name="T77" fmla="*/ 46 h 362"/>
                <a:gd name="T78" fmla="*/ 539 w 563"/>
                <a:gd name="T79" fmla="*/ 30 h 362"/>
                <a:gd name="T80" fmla="*/ 533 w 563"/>
                <a:gd name="T81" fmla="*/ 22 h 362"/>
                <a:gd name="T82" fmla="*/ 522 w 563"/>
                <a:gd name="T83" fmla="*/ 19 h 362"/>
                <a:gd name="T84" fmla="*/ 506 w 563"/>
                <a:gd name="T85" fmla="*/ 16 h 362"/>
                <a:gd name="T86" fmla="*/ 479 w 563"/>
                <a:gd name="T87" fmla="*/ 16 h 362"/>
                <a:gd name="T88" fmla="*/ 466 w 563"/>
                <a:gd name="T89" fmla="*/ 13 h 362"/>
                <a:gd name="T90" fmla="*/ 450 w 563"/>
                <a:gd name="T91" fmla="*/ 11 h 362"/>
                <a:gd name="T92" fmla="*/ 409 w 563"/>
                <a:gd name="T93" fmla="*/ 11 h 362"/>
                <a:gd name="T94" fmla="*/ 364 w 563"/>
                <a:gd name="T95" fmla="*/ 13 h 362"/>
                <a:gd name="T96" fmla="*/ 321 w 563"/>
                <a:gd name="T97" fmla="*/ 13 h 362"/>
                <a:gd name="T98" fmla="*/ 283 w 563"/>
                <a:gd name="T99" fmla="*/ 11 h 362"/>
                <a:gd name="T100" fmla="*/ 248 w 563"/>
                <a:gd name="T101" fmla="*/ 5 h 362"/>
                <a:gd name="T102" fmla="*/ 213 w 563"/>
                <a:gd name="T103" fmla="*/ 0 h 362"/>
                <a:gd name="T104" fmla="*/ 186 w 563"/>
                <a:gd name="T105" fmla="*/ 0 h 362"/>
                <a:gd name="T106" fmla="*/ 175 w 563"/>
                <a:gd name="T107" fmla="*/ 0 h 3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63"/>
                <a:gd name="T163" fmla="*/ 0 h 362"/>
                <a:gd name="T164" fmla="*/ 563 w 563"/>
                <a:gd name="T165" fmla="*/ 362 h 36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63" h="362">
                  <a:moveTo>
                    <a:pt x="175" y="0"/>
                  </a:moveTo>
                  <a:lnTo>
                    <a:pt x="162" y="0"/>
                  </a:lnTo>
                  <a:lnTo>
                    <a:pt x="148" y="3"/>
                  </a:lnTo>
                  <a:lnTo>
                    <a:pt x="132" y="5"/>
                  </a:lnTo>
                  <a:lnTo>
                    <a:pt x="119" y="11"/>
                  </a:lnTo>
                  <a:lnTo>
                    <a:pt x="108" y="13"/>
                  </a:lnTo>
                  <a:lnTo>
                    <a:pt x="95" y="22"/>
                  </a:lnTo>
                  <a:lnTo>
                    <a:pt x="81" y="30"/>
                  </a:lnTo>
                  <a:lnTo>
                    <a:pt x="70" y="38"/>
                  </a:lnTo>
                  <a:lnTo>
                    <a:pt x="60" y="48"/>
                  </a:lnTo>
                  <a:lnTo>
                    <a:pt x="46" y="59"/>
                  </a:lnTo>
                  <a:lnTo>
                    <a:pt x="35" y="72"/>
                  </a:lnTo>
                  <a:lnTo>
                    <a:pt x="25" y="89"/>
                  </a:lnTo>
                  <a:lnTo>
                    <a:pt x="14" y="102"/>
                  </a:lnTo>
                  <a:lnTo>
                    <a:pt x="8" y="118"/>
                  </a:lnTo>
                  <a:lnTo>
                    <a:pt x="3" y="126"/>
                  </a:lnTo>
                  <a:lnTo>
                    <a:pt x="3" y="134"/>
                  </a:lnTo>
                  <a:lnTo>
                    <a:pt x="0" y="140"/>
                  </a:lnTo>
                  <a:lnTo>
                    <a:pt x="0" y="148"/>
                  </a:lnTo>
                  <a:lnTo>
                    <a:pt x="0" y="156"/>
                  </a:lnTo>
                  <a:lnTo>
                    <a:pt x="0" y="164"/>
                  </a:lnTo>
                  <a:lnTo>
                    <a:pt x="3" y="180"/>
                  </a:lnTo>
                  <a:lnTo>
                    <a:pt x="8" y="196"/>
                  </a:lnTo>
                  <a:lnTo>
                    <a:pt x="17" y="212"/>
                  </a:lnTo>
                  <a:lnTo>
                    <a:pt x="27" y="225"/>
                  </a:lnTo>
                  <a:lnTo>
                    <a:pt x="35" y="241"/>
                  </a:lnTo>
                  <a:lnTo>
                    <a:pt x="49" y="255"/>
                  </a:lnTo>
                  <a:lnTo>
                    <a:pt x="60" y="268"/>
                  </a:lnTo>
                  <a:lnTo>
                    <a:pt x="70" y="282"/>
                  </a:lnTo>
                  <a:lnTo>
                    <a:pt x="81" y="292"/>
                  </a:lnTo>
                  <a:lnTo>
                    <a:pt x="92" y="306"/>
                  </a:lnTo>
                  <a:lnTo>
                    <a:pt x="103" y="316"/>
                  </a:lnTo>
                  <a:lnTo>
                    <a:pt x="111" y="322"/>
                  </a:lnTo>
                  <a:lnTo>
                    <a:pt x="119" y="327"/>
                  </a:lnTo>
                  <a:lnTo>
                    <a:pt x="127" y="330"/>
                  </a:lnTo>
                  <a:lnTo>
                    <a:pt x="135" y="335"/>
                  </a:lnTo>
                  <a:lnTo>
                    <a:pt x="146" y="338"/>
                  </a:lnTo>
                  <a:lnTo>
                    <a:pt x="156" y="341"/>
                  </a:lnTo>
                  <a:lnTo>
                    <a:pt x="170" y="343"/>
                  </a:lnTo>
                  <a:lnTo>
                    <a:pt x="183" y="346"/>
                  </a:lnTo>
                  <a:lnTo>
                    <a:pt x="191" y="346"/>
                  </a:lnTo>
                  <a:lnTo>
                    <a:pt x="200" y="349"/>
                  </a:lnTo>
                  <a:lnTo>
                    <a:pt x="218" y="351"/>
                  </a:lnTo>
                  <a:lnTo>
                    <a:pt x="240" y="354"/>
                  </a:lnTo>
                  <a:lnTo>
                    <a:pt x="261" y="354"/>
                  </a:lnTo>
                  <a:lnTo>
                    <a:pt x="286" y="357"/>
                  </a:lnTo>
                  <a:lnTo>
                    <a:pt x="310" y="359"/>
                  </a:lnTo>
                  <a:lnTo>
                    <a:pt x="334" y="359"/>
                  </a:lnTo>
                  <a:lnTo>
                    <a:pt x="361" y="362"/>
                  </a:lnTo>
                  <a:lnTo>
                    <a:pt x="385" y="362"/>
                  </a:lnTo>
                  <a:lnTo>
                    <a:pt x="409" y="359"/>
                  </a:lnTo>
                  <a:lnTo>
                    <a:pt x="434" y="359"/>
                  </a:lnTo>
                  <a:lnTo>
                    <a:pt x="455" y="357"/>
                  </a:lnTo>
                  <a:lnTo>
                    <a:pt x="477" y="351"/>
                  </a:lnTo>
                  <a:lnTo>
                    <a:pt x="493" y="346"/>
                  </a:lnTo>
                  <a:lnTo>
                    <a:pt x="504" y="343"/>
                  </a:lnTo>
                  <a:lnTo>
                    <a:pt x="509" y="338"/>
                  </a:lnTo>
                  <a:lnTo>
                    <a:pt x="517" y="335"/>
                  </a:lnTo>
                  <a:lnTo>
                    <a:pt x="522" y="330"/>
                  </a:lnTo>
                  <a:lnTo>
                    <a:pt x="528" y="325"/>
                  </a:lnTo>
                  <a:lnTo>
                    <a:pt x="533" y="319"/>
                  </a:lnTo>
                  <a:lnTo>
                    <a:pt x="541" y="306"/>
                  </a:lnTo>
                  <a:lnTo>
                    <a:pt x="549" y="292"/>
                  </a:lnTo>
                  <a:lnTo>
                    <a:pt x="555" y="274"/>
                  </a:lnTo>
                  <a:lnTo>
                    <a:pt x="557" y="255"/>
                  </a:lnTo>
                  <a:lnTo>
                    <a:pt x="560" y="236"/>
                  </a:lnTo>
                  <a:lnTo>
                    <a:pt x="563" y="215"/>
                  </a:lnTo>
                  <a:lnTo>
                    <a:pt x="563" y="193"/>
                  </a:lnTo>
                  <a:lnTo>
                    <a:pt x="560" y="172"/>
                  </a:lnTo>
                  <a:lnTo>
                    <a:pt x="560" y="153"/>
                  </a:lnTo>
                  <a:lnTo>
                    <a:pt x="557" y="131"/>
                  </a:lnTo>
                  <a:lnTo>
                    <a:pt x="557" y="113"/>
                  </a:lnTo>
                  <a:lnTo>
                    <a:pt x="555" y="94"/>
                  </a:lnTo>
                  <a:lnTo>
                    <a:pt x="552" y="78"/>
                  </a:lnTo>
                  <a:lnTo>
                    <a:pt x="549" y="64"/>
                  </a:lnTo>
                  <a:lnTo>
                    <a:pt x="547" y="59"/>
                  </a:lnTo>
                  <a:lnTo>
                    <a:pt x="547" y="54"/>
                  </a:lnTo>
                  <a:lnTo>
                    <a:pt x="544" y="46"/>
                  </a:lnTo>
                  <a:lnTo>
                    <a:pt x="541" y="38"/>
                  </a:lnTo>
                  <a:lnTo>
                    <a:pt x="539" y="30"/>
                  </a:lnTo>
                  <a:lnTo>
                    <a:pt x="536" y="27"/>
                  </a:lnTo>
                  <a:lnTo>
                    <a:pt x="533" y="22"/>
                  </a:lnTo>
                  <a:lnTo>
                    <a:pt x="528" y="19"/>
                  </a:lnTo>
                  <a:lnTo>
                    <a:pt x="522" y="19"/>
                  </a:lnTo>
                  <a:lnTo>
                    <a:pt x="520" y="16"/>
                  </a:lnTo>
                  <a:lnTo>
                    <a:pt x="506" y="16"/>
                  </a:lnTo>
                  <a:lnTo>
                    <a:pt x="495" y="16"/>
                  </a:lnTo>
                  <a:lnTo>
                    <a:pt x="479" y="16"/>
                  </a:lnTo>
                  <a:lnTo>
                    <a:pt x="474" y="13"/>
                  </a:lnTo>
                  <a:lnTo>
                    <a:pt x="466" y="13"/>
                  </a:lnTo>
                  <a:lnTo>
                    <a:pt x="458" y="13"/>
                  </a:lnTo>
                  <a:lnTo>
                    <a:pt x="450" y="11"/>
                  </a:lnTo>
                  <a:lnTo>
                    <a:pt x="431" y="11"/>
                  </a:lnTo>
                  <a:lnTo>
                    <a:pt x="409" y="11"/>
                  </a:lnTo>
                  <a:lnTo>
                    <a:pt x="388" y="13"/>
                  </a:lnTo>
                  <a:lnTo>
                    <a:pt x="364" y="13"/>
                  </a:lnTo>
                  <a:lnTo>
                    <a:pt x="342" y="13"/>
                  </a:lnTo>
                  <a:lnTo>
                    <a:pt x="321" y="13"/>
                  </a:lnTo>
                  <a:lnTo>
                    <a:pt x="302" y="13"/>
                  </a:lnTo>
                  <a:lnTo>
                    <a:pt x="283" y="11"/>
                  </a:lnTo>
                  <a:lnTo>
                    <a:pt x="264" y="11"/>
                  </a:lnTo>
                  <a:lnTo>
                    <a:pt x="248" y="5"/>
                  </a:lnTo>
                  <a:lnTo>
                    <a:pt x="229" y="3"/>
                  </a:lnTo>
                  <a:lnTo>
                    <a:pt x="213" y="0"/>
                  </a:lnTo>
                  <a:lnTo>
                    <a:pt x="200" y="0"/>
                  </a:lnTo>
                  <a:lnTo>
                    <a:pt x="186" y="0"/>
                  </a:lnTo>
                  <a:lnTo>
                    <a:pt x="181" y="0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87" name="Freeform 41"/>
            <p:cNvSpPr>
              <a:spLocks/>
            </p:cNvSpPr>
            <p:nvPr/>
          </p:nvSpPr>
          <p:spPr bwMode="auto">
            <a:xfrm>
              <a:off x="4064" y="1504"/>
              <a:ext cx="218" cy="212"/>
            </a:xfrm>
            <a:custGeom>
              <a:avLst/>
              <a:gdLst>
                <a:gd name="T0" fmla="*/ 100 w 218"/>
                <a:gd name="T1" fmla="*/ 0 h 212"/>
                <a:gd name="T2" fmla="*/ 78 w 218"/>
                <a:gd name="T3" fmla="*/ 6 h 212"/>
                <a:gd name="T4" fmla="*/ 57 w 218"/>
                <a:gd name="T5" fmla="*/ 14 h 212"/>
                <a:gd name="T6" fmla="*/ 41 w 218"/>
                <a:gd name="T7" fmla="*/ 25 h 212"/>
                <a:gd name="T8" fmla="*/ 24 w 218"/>
                <a:gd name="T9" fmla="*/ 38 h 212"/>
                <a:gd name="T10" fmla="*/ 14 w 218"/>
                <a:gd name="T11" fmla="*/ 57 h 212"/>
                <a:gd name="T12" fmla="*/ 6 w 218"/>
                <a:gd name="T13" fmla="*/ 76 h 212"/>
                <a:gd name="T14" fmla="*/ 0 w 218"/>
                <a:gd name="T15" fmla="*/ 94 h 212"/>
                <a:gd name="T16" fmla="*/ 0 w 218"/>
                <a:gd name="T17" fmla="*/ 116 h 212"/>
                <a:gd name="T18" fmla="*/ 6 w 218"/>
                <a:gd name="T19" fmla="*/ 137 h 212"/>
                <a:gd name="T20" fmla="*/ 14 w 218"/>
                <a:gd name="T21" fmla="*/ 156 h 212"/>
                <a:gd name="T22" fmla="*/ 24 w 218"/>
                <a:gd name="T23" fmla="*/ 172 h 212"/>
                <a:gd name="T24" fmla="*/ 41 w 218"/>
                <a:gd name="T25" fmla="*/ 188 h 212"/>
                <a:gd name="T26" fmla="*/ 57 w 218"/>
                <a:gd name="T27" fmla="*/ 199 h 212"/>
                <a:gd name="T28" fmla="*/ 78 w 218"/>
                <a:gd name="T29" fmla="*/ 207 h 212"/>
                <a:gd name="T30" fmla="*/ 100 w 218"/>
                <a:gd name="T31" fmla="*/ 212 h 212"/>
                <a:gd name="T32" fmla="*/ 121 w 218"/>
                <a:gd name="T33" fmla="*/ 212 h 212"/>
                <a:gd name="T34" fmla="*/ 143 w 218"/>
                <a:gd name="T35" fmla="*/ 207 h 212"/>
                <a:gd name="T36" fmla="*/ 162 w 218"/>
                <a:gd name="T37" fmla="*/ 199 h 212"/>
                <a:gd name="T38" fmla="*/ 178 w 218"/>
                <a:gd name="T39" fmla="*/ 188 h 212"/>
                <a:gd name="T40" fmla="*/ 194 w 218"/>
                <a:gd name="T41" fmla="*/ 172 h 212"/>
                <a:gd name="T42" fmla="*/ 205 w 218"/>
                <a:gd name="T43" fmla="*/ 156 h 212"/>
                <a:gd name="T44" fmla="*/ 213 w 218"/>
                <a:gd name="T45" fmla="*/ 137 h 212"/>
                <a:gd name="T46" fmla="*/ 218 w 218"/>
                <a:gd name="T47" fmla="*/ 116 h 212"/>
                <a:gd name="T48" fmla="*/ 218 w 218"/>
                <a:gd name="T49" fmla="*/ 94 h 212"/>
                <a:gd name="T50" fmla="*/ 213 w 218"/>
                <a:gd name="T51" fmla="*/ 76 h 212"/>
                <a:gd name="T52" fmla="*/ 205 w 218"/>
                <a:gd name="T53" fmla="*/ 57 h 212"/>
                <a:gd name="T54" fmla="*/ 194 w 218"/>
                <a:gd name="T55" fmla="*/ 38 h 212"/>
                <a:gd name="T56" fmla="*/ 178 w 218"/>
                <a:gd name="T57" fmla="*/ 25 h 212"/>
                <a:gd name="T58" fmla="*/ 162 w 218"/>
                <a:gd name="T59" fmla="*/ 14 h 212"/>
                <a:gd name="T60" fmla="*/ 143 w 218"/>
                <a:gd name="T61" fmla="*/ 6 h 212"/>
                <a:gd name="T62" fmla="*/ 121 w 218"/>
                <a:gd name="T63" fmla="*/ 0 h 2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18"/>
                <a:gd name="T97" fmla="*/ 0 h 212"/>
                <a:gd name="T98" fmla="*/ 218 w 218"/>
                <a:gd name="T99" fmla="*/ 212 h 21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18" h="212">
                  <a:moveTo>
                    <a:pt x="111" y="0"/>
                  </a:moveTo>
                  <a:lnTo>
                    <a:pt x="100" y="0"/>
                  </a:lnTo>
                  <a:lnTo>
                    <a:pt x="89" y="3"/>
                  </a:lnTo>
                  <a:lnTo>
                    <a:pt x="78" y="6"/>
                  </a:lnTo>
                  <a:lnTo>
                    <a:pt x="67" y="8"/>
                  </a:lnTo>
                  <a:lnTo>
                    <a:pt x="57" y="14"/>
                  </a:lnTo>
                  <a:lnTo>
                    <a:pt x="49" y="19"/>
                  </a:lnTo>
                  <a:lnTo>
                    <a:pt x="41" y="25"/>
                  </a:lnTo>
                  <a:lnTo>
                    <a:pt x="33" y="33"/>
                  </a:lnTo>
                  <a:lnTo>
                    <a:pt x="24" y="38"/>
                  </a:lnTo>
                  <a:lnTo>
                    <a:pt x="19" y="46"/>
                  </a:lnTo>
                  <a:lnTo>
                    <a:pt x="14" y="57"/>
                  </a:lnTo>
                  <a:lnTo>
                    <a:pt x="8" y="65"/>
                  </a:lnTo>
                  <a:lnTo>
                    <a:pt x="6" y="76"/>
                  </a:lnTo>
                  <a:lnTo>
                    <a:pt x="3" y="84"/>
                  </a:lnTo>
                  <a:lnTo>
                    <a:pt x="0" y="94"/>
                  </a:lnTo>
                  <a:lnTo>
                    <a:pt x="0" y="105"/>
                  </a:lnTo>
                  <a:lnTo>
                    <a:pt x="0" y="116"/>
                  </a:lnTo>
                  <a:lnTo>
                    <a:pt x="3" y="126"/>
                  </a:lnTo>
                  <a:lnTo>
                    <a:pt x="6" y="137"/>
                  </a:lnTo>
                  <a:lnTo>
                    <a:pt x="8" y="148"/>
                  </a:lnTo>
                  <a:lnTo>
                    <a:pt x="14" y="156"/>
                  </a:lnTo>
                  <a:lnTo>
                    <a:pt x="19" y="164"/>
                  </a:lnTo>
                  <a:lnTo>
                    <a:pt x="24" y="172"/>
                  </a:lnTo>
                  <a:lnTo>
                    <a:pt x="33" y="180"/>
                  </a:lnTo>
                  <a:lnTo>
                    <a:pt x="41" y="188"/>
                  </a:lnTo>
                  <a:lnTo>
                    <a:pt x="49" y="193"/>
                  </a:lnTo>
                  <a:lnTo>
                    <a:pt x="57" y="199"/>
                  </a:lnTo>
                  <a:lnTo>
                    <a:pt x="67" y="204"/>
                  </a:lnTo>
                  <a:lnTo>
                    <a:pt x="78" y="207"/>
                  </a:lnTo>
                  <a:lnTo>
                    <a:pt x="89" y="210"/>
                  </a:lnTo>
                  <a:lnTo>
                    <a:pt x="100" y="212"/>
                  </a:lnTo>
                  <a:lnTo>
                    <a:pt x="111" y="212"/>
                  </a:lnTo>
                  <a:lnTo>
                    <a:pt x="121" y="212"/>
                  </a:lnTo>
                  <a:lnTo>
                    <a:pt x="132" y="210"/>
                  </a:lnTo>
                  <a:lnTo>
                    <a:pt x="143" y="207"/>
                  </a:lnTo>
                  <a:lnTo>
                    <a:pt x="154" y="204"/>
                  </a:lnTo>
                  <a:lnTo>
                    <a:pt x="162" y="199"/>
                  </a:lnTo>
                  <a:lnTo>
                    <a:pt x="170" y="193"/>
                  </a:lnTo>
                  <a:lnTo>
                    <a:pt x="178" y="188"/>
                  </a:lnTo>
                  <a:lnTo>
                    <a:pt x="186" y="180"/>
                  </a:lnTo>
                  <a:lnTo>
                    <a:pt x="194" y="172"/>
                  </a:lnTo>
                  <a:lnTo>
                    <a:pt x="199" y="164"/>
                  </a:lnTo>
                  <a:lnTo>
                    <a:pt x="205" y="156"/>
                  </a:lnTo>
                  <a:lnTo>
                    <a:pt x="210" y="148"/>
                  </a:lnTo>
                  <a:lnTo>
                    <a:pt x="213" y="137"/>
                  </a:lnTo>
                  <a:lnTo>
                    <a:pt x="215" y="126"/>
                  </a:lnTo>
                  <a:lnTo>
                    <a:pt x="218" y="116"/>
                  </a:lnTo>
                  <a:lnTo>
                    <a:pt x="218" y="105"/>
                  </a:lnTo>
                  <a:lnTo>
                    <a:pt x="218" y="94"/>
                  </a:lnTo>
                  <a:lnTo>
                    <a:pt x="215" y="84"/>
                  </a:lnTo>
                  <a:lnTo>
                    <a:pt x="213" y="76"/>
                  </a:lnTo>
                  <a:lnTo>
                    <a:pt x="210" y="65"/>
                  </a:lnTo>
                  <a:lnTo>
                    <a:pt x="205" y="57"/>
                  </a:lnTo>
                  <a:lnTo>
                    <a:pt x="199" y="46"/>
                  </a:lnTo>
                  <a:lnTo>
                    <a:pt x="194" y="38"/>
                  </a:lnTo>
                  <a:lnTo>
                    <a:pt x="186" y="33"/>
                  </a:lnTo>
                  <a:lnTo>
                    <a:pt x="178" y="25"/>
                  </a:lnTo>
                  <a:lnTo>
                    <a:pt x="170" y="19"/>
                  </a:lnTo>
                  <a:lnTo>
                    <a:pt x="162" y="14"/>
                  </a:lnTo>
                  <a:lnTo>
                    <a:pt x="154" y="8"/>
                  </a:lnTo>
                  <a:lnTo>
                    <a:pt x="143" y="6"/>
                  </a:lnTo>
                  <a:lnTo>
                    <a:pt x="132" y="3"/>
                  </a:lnTo>
                  <a:lnTo>
                    <a:pt x="121" y="0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8" name="Title 3">
            <a:extLst>
              <a:ext uri="{FF2B5EF4-FFF2-40B4-BE49-F238E27FC236}">
                <a16:creationId xmlns:a16="http://schemas.microsoft.com/office/drawing/2014/main" id="{83418B40-7F2E-2C4E-95FA-BF4A6820B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BGP Export Policy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D958254-4B36-5B4D-B899-4CD83D866EED}"/>
              </a:ext>
            </a:extLst>
          </p:cNvPr>
          <p:cNvSpPr txBox="1"/>
          <p:nvPr/>
        </p:nvSpPr>
        <p:spPr>
          <a:xfrm>
            <a:off x="1019906" y="3468273"/>
            <a:ext cx="109006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 pitchFamily="2" charset="0"/>
              </a:rPr>
              <a:t>Suppose an ISP only wants to route traffic to/from its customer networks (does not want to carry </a:t>
            </a:r>
            <a:r>
              <a:rPr lang="en-US" sz="2800" dirty="0">
                <a:solidFill>
                  <a:srgbClr val="C00000"/>
                </a:solidFill>
                <a:latin typeface="Helvetica" pitchFamily="2" charset="0"/>
              </a:rPr>
              <a:t>transit traffic </a:t>
            </a:r>
            <a:r>
              <a:rPr lang="en-US" sz="2800" dirty="0">
                <a:latin typeface="Helvetica" pitchFamily="2" charset="0"/>
              </a:rPr>
              <a:t>between other ISPs)</a:t>
            </a:r>
          </a:p>
        </p:txBody>
      </p:sp>
      <p:pic>
        <p:nvPicPr>
          <p:cNvPr id="43" name="Picture 42" descr="Shape&#10;&#10;Description automatically generated with low confidence">
            <a:extLst>
              <a:ext uri="{FF2B5EF4-FFF2-40B4-BE49-F238E27FC236}">
                <a16:creationId xmlns:a16="http://schemas.microsoft.com/office/drawing/2014/main" id="{4DB9E5E2-506E-D445-9698-C1D8E8A313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9336" y="381347"/>
            <a:ext cx="1218996" cy="802637"/>
          </a:xfrm>
          <a:prstGeom prst="rect">
            <a:avLst/>
          </a:prstGeom>
        </p:spPr>
      </p:pic>
      <p:pic>
        <p:nvPicPr>
          <p:cNvPr id="44" name="Picture 43" descr="Shape&#10;&#10;Description automatically generated with medium confidence">
            <a:extLst>
              <a:ext uri="{FF2B5EF4-FFF2-40B4-BE49-F238E27FC236}">
                <a16:creationId xmlns:a16="http://schemas.microsoft.com/office/drawing/2014/main" id="{CE144EB7-1BC1-9547-AFA3-89F8EECE12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6823" y="352425"/>
            <a:ext cx="1036109" cy="84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870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9" name="Rectangle 3"/>
          <p:cNvSpPr>
            <a:spLocks noChangeArrowheads="1"/>
          </p:cNvSpPr>
          <p:nvPr/>
        </p:nvSpPr>
        <p:spPr bwMode="auto">
          <a:xfrm>
            <a:off x="2705100" y="3581400"/>
            <a:ext cx="4876800" cy="381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350" name="Rectangle 4"/>
          <p:cNvSpPr>
            <a:spLocks noChangeArrowheads="1"/>
          </p:cNvSpPr>
          <p:nvPr/>
        </p:nvSpPr>
        <p:spPr bwMode="auto">
          <a:xfrm>
            <a:off x="1034716" y="4513559"/>
            <a:ext cx="10900610" cy="223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57200" indent="-457200">
              <a:lnSpc>
                <a:spcPct val="85000"/>
              </a:lnSpc>
              <a:spcBef>
                <a:spcPct val="200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latin typeface="Helvetica" pitchFamily="2" charset="0"/>
              </a:rPr>
              <a:t>A announces path Aw to B and to C</a:t>
            </a:r>
          </a:p>
          <a:p>
            <a:pPr marL="457200" indent="-457200">
              <a:lnSpc>
                <a:spcPct val="85000"/>
              </a:lnSpc>
              <a:spcBef>
                <a:spcPct val="200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latin typeface="Helvetica" pitchFamily="2" charset="0"/>
              </a:rPr>
              <a:t>B </a:t>
            </a:r>
            <a:r>
              <a:rPr lang="en-US" sz="2800" dirty="0">
                <a:solidFill>
                  <a:srgbClr val="CC0000"/>
                </a:solidFill>
                <a:latin typeface="Helvetica" pitchFamily="2" charset="0"/>
              </a:rPr>
              <a:t>will not announce </a:t>
            </a:r>
            <a:r>
              <a:rPr lang="en-US" sz="2800" dirty="0" err="1">
                <a:latin typeface="Helvetica" pitchFamily="2" charset="0"/>
              </a:rPr>
              <a:t>BAw</a:t>
            </a:r>
            <a:r>
              <a:rPr lang="en-US" sz="2800" dirty="0">
                <a:latin typeface="Helvetica" pitchFamily="2" charset="0"/>
              </a:rPr>
              <a:t> to C:  </a:t>
            </a:r>
          </a:p>
          <a:p>
            <a:pPr marL="800100" lvl="1" indent="-342900">
              <a:lnSpc>
                <a:spcPct val="85000"/>
              </a:lnSpc>
              <a:spcBef>
                <a:spcPct val="200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latin typeface="Helvetica" pitchFamily="2" charset="0"/>
              </a:rPr>
              <a:t>B gets no </a:t>
            </a:r>
            <a:r>
              <a:rPr lang="ja-JP" altLang="en-US" sz="2400">
                <a:latin typeface="Helvetica" pitchFamily="2" charset="0"/>
              </a:rPr>
              <a:t>“</a:t>
            </a:r>
            <a:r>
              <a:rPr lang="en-US" altLang="ja-JP" sz="2400" dirty="0">
                <a:latin typeface="Helvetica" pitchFamily="2" charset="0"/>
              </a:rPr>
              <a:t>revenue</a:t>
            </a:r>
            <a:r>
              <a:rPr lang="ja-JP" altLang="en-US" sz="2400">
                <a:latin typeface="Helvetica" pitchFamily="2" charset="0"/>
              </a:rPr>
              <a:t>”</a:t>
            </a:r>
            <a:r>
              <a:rPr lang="en-US" altLang="ja-JP" sz="2400" dirty="0">
                <a:latin typeface="Helvetica" pitchFamily="2" charset="0"/>
              </a:rPr>
              <a:t> for routing </a:t>
            </a:r>
            <a:r>
              <a:rPr lang="en-US" altLang="ja-JP" sz="2400" dirty="0" err="1">
                <a:latin typeface="Helvetica" pitchFamily="2" charset="0"/>
              </a:rPr>
              <a:t>CBAw</a:t>
            </a:r>
            <a:r>
              <a:rPr lang="en-US" altLang="ja-JP" sz="2400" dirty="0">
                <a:latin typeface="Helvetica" pitchFamily="2" charset="0"/>
              </a:rPr>
              <a:t>, since none of C, A, w are B</a:t>
            </a:r>
            <a:r>
              <a:rPr lang="ja-JP" altLang="en-US" sz="2400">
                <a:latin typeface="Helvetica" pitchFamily="2" charset="0"/>
              </a:rPr>
              <a:t>’</a:t>
            </a:r>
            <a:r>
              <a:rPr lang="en-US" altLang="ja-JP" sz="2400" dirty="0">
                <a:latin typeface="Helvetica" pitchFamily="2" charset="0"/>
              </a:rPr>
              <a:t>s customers</a:t>
            </a:r>
          </a:p>
          <a:p>
            <a:pPr marL="457200" indent="-457200">
              <a:lnSpc>
                <a:spcPct val="85000"/>
              </a:lnSpc>
              <a:spcBef>
                <a:spcPct val="200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latin typeface="Helvetica" pitchFamily="2" charset="0"/>
              </a:rPr>
              <a:t>C will route </a:t>
            </a:r>
            <a:r>
              <a:rPr lang="en-US" sz="2800" dirty="0" err="1">
                <a:latin typeface="Helvetica" pitchFamily="2" charset="0"/>
              </a:rPr>
              <a:t>CAw</a:t>
            </a:r>
            <a:r>
              <a:rPr lang="en-US" sz="2800" dirty="0">
                <a:latin typeface="Helvetica" pitchFamily="2" charset="0"/>
              </a:rPr>
              <a:t> (not using B) to get to w</a:t>
            </a:r>
          </a:p>
          <a:p>
            <a:pPr marL="457200" indent="-457200">
              <a:lnSpc>
                <a:spcPct val="85000"/>
              </a:lnSpc>
              <a:spcBef>
                <a:spcPct val="20000"/>
              </a:spcBef>
              <a:buClr>
                <a:schemeClr val="tx1"/>
              </a:buClr>
              <a:buSzPct val="65000"/>
              <a:buFont typeface="Arial" panose="020B0604020202020204" pitchFamily="34" charset="0"/>
              <a:buChar char="•"/>
            </a:pPr>
            <a:endParaRPr lang="en-US" sz="3200" dirty="0">
              <a:latin typeface="Helvetica" pitchFamily="2" charset="0"/>
            </a:endParaRPr>
          </a:p>
        </p:txBody>
      </p:sp>
      <p:grpSp>
        <p:nvGrpSpPr>
          <p:cNvPr id="185351" name="Group 5"/>
          <p:cNvGrpSpPr>
            <a:grpSpLocks/>
          </p:cNvGrpSpPr>
          <p:nvPr/>
        </p:nvGrpSpPr>
        <p:grpSpPr bwMode="auto">
          <a:xfrm>
            <a:off x="1975998" y="1127534"/>
            <a:ext cx="7539038" cy="3048000"/>
            <a:chOff x="300" y="708"/>
            <a:chExt cx="4749" cy="1920"/>
          </a:xfrm>
        </p:grpSpPr>
        <p:sp>
          <p:nvSpPr>
            <p:cNvPr id="185352" name="AutoShape 6"/>
            <p:cNvSpPr>
              <a:spLocks noChangeAspect="1" noChangeArrowheads="1" noTextEdit="1"/>
            </p:cNvSpPr>
            <p:nvPr/>
          </p:nvSpPr>
          <p:spPr bwMode="auto">
            <a:xfrm>
              <a:off x="300" y="708"/>
              <a:ext cx="4749" cy="1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53" name="Freeform 7"/>
            <p:cNvSpPr>
              <a:spLocks/>
            </p:cNvSpPr>
            <p:nvPr/>
          </p:nvSpPr>
          <p:spPr bwMode="auto">
            <a:xfrm>
              <a:off x="1602" y="955"/>
              <a:ext cx="563" cy="364"/>
            </a:xfrm>
            <a:custGeom>
              <a:avLst/>
              <a:gdLst>
                <a:gd name="T0" fmla="*/ 148 w 563"/>
                <a:gd name="T1" fmla="*/ 5 h 364"/>
                <a:gd name="T2" fmla="*/ 119 w 563"/>
                <a:gd name="T3" fmla="*/ 10 h 364"/>
                <a:gd name="T4" fmla="*/ 94 w 563"/>
                <a:gd name="T5" fmla="*/ 21 h 364"/>
                <a:gd name="T6" fmla="*/ 70 w 563"/>
                <a:gd name="T7" fmla="*/ 37 h 364"/>
                <a:gd name="T8" fmla="*/ 46 w 563"/>
                <a:gd name="T9" fmla="*/ 61 h 364"/>
                <a:gd name="T10" fmla="*/ 24 w 563"/>
                <a:gd name="T11" fmla="*/ 91 h 364"/>
                <a:gd name="T12" fmla="*/ 8 w 563"/>
                <a:gd name="T13" fmla="*/ 120 h 364"/>
                <a:gd name="T14" fmla="*/ 3 w 563"/>
                <a:gd name="T15" fmla="*/ 136 h 364"/>
                <a:gd name="T16" fmla="*/ 0 w 563"/>
                <a:gd name="T17" fmla="*/ 150 h 364"/>
                <a:gd name="T18" fmla="*/ 0 w 563"/>
                <a:gd name="T19" fmla="*/ 166 h 364"/>
                <a:gd name="T20" fmla="*/ 8 w 563"/>
                <a:gd name="T21" fmla="*/ 195 h 364"/>
                <a:gd name="T22" fmla="*/ 27 w 563"/>
                <a:gd name="T23" fmla="*/ 228 h 364"/>
                <a:gd name="T24" fmla="*/ 49 w 563"/>
                <a:gd name="T25" fmla="*/ 257 h 364"/>
                <a:gd name="T26" fmla="*/ 70 w 563"/>
                <a:gd name="T27" fmla="*/ 284 h 364"/>
                <a:gd name="T28" fmla="*/ 92 w 563"/>
                <a:gd name="T29" fmla="*/ 305 h 364"/>
                <a:gd name="T30" fmla="*/ 111 w 563"/>
                <a:gd name="T31" fmla="*/ 321 h 364"/>
                <a:gd name="T32" fmla="*/ 127 w 563"/>
                <a:gd name="T33" fmla="*/ 332 h 364"/>
                <a:gd name="T34" fmla="*/ 146 w 563"/>
                <a:gd name="T35" fmla="*/ 340 h 364"/>
                <a:gd name="T36" fmla="*/ 170 w 563"/>
                <a:gd name="T37" fmla="*/ 346 h 364"/>
                <a:gd name="T38" fmla="*/ 191 w 563"/>
                <a:gd name="T39" fmla="*/ 348 h 364"/>
                <a:gd name="T40" fmla="*/ 218 w 563"/>
                <a:gd name="T41" fmla="*/ 354 h 364"/>
                <a:gd name="T42" fmla="*/ 261 w 563"/>
                <a:gd name="T43" fmla="*/ 356 h 364"/>
                <a:gd name="T44" fmla="*/ 310 w 563"/>
                <a:gd name="T45" fmla="*/ 362 h 364"/>
                <a:gd name="T46" fmla="*/ 361 w 563"/>
                <a:gd name="T47" fmla="*/ 364 h 364"/>
                <a:gd name="T48" fmla="*/ 409 w 563"/>
                <a:gd name="T49" fmla="*/ 362 h 364"/>
                <a:gd name="T50" fmla="*/ 458 w 563"/>
                <a:gd name="T51" fmla="*/ 359 h 364"/>
                <a:gd name="T52" fmla="*/ 495 w 563"/>
                <a:gd name="T53" fmla="*/ 348 h 364"/>
                <a:gd name="T54" fmla="*/ 511 w 563"/>
                <a:gd name="T55" fmla="*/ 340 h 364"/>
                <a:gd name="T56" fmla="*/ 525 w 563"/>
                <a:gd name="T57" fmla="*/ 332 h 364"/>
                <a:gd name="T58" fmla="*/ 536 w 563"/>
                <a:gd name="T59" fmla="*/ 321 h 364"/>
                <a:gd name="T60" fmla="*/ 549 w 563"/>
                <a:gd name="T61" fmla="*/ 295 h 364"/>
                <a:gd name="T62" fmla="*/ 557 w 563"/>
                <a:gd name="T63" fmla="*/ 257 h 364"/>
                <a:gd name="T64" fmla="*/ 563 w 563"/>
                <a:gd name="T65" fmla="*/ 217 h 364"/>
                <a:gd name="T66" fmla="*/ 563 w 563"/>
                <a:gd name="T67" fmla="*/ 174 h 364"/>
                <a:gd name="T68" fmla="*/ 557 w 563"/>
                <a:gd name="T69" fmla="*/ 134 h 364"/>
                <a:gd name="T70" fmla="*/ 555 w 563"/>
                <a:gd name="T71" fmla="*/ 96 h 364"/>
                <a:gd name="T72" fmla="*/ 549 w 563"/>
                <a:gd name="T73" fmla="*/ 67 h 364"/>
                <a:gd name="T74" fmla="*/ 546 w 563"/>
                <a:gd name="T75" fmla="*/ 56 h 364"/>
                <a:gd name="T76" fmla="*/ 541 w 563"/>
                <a:gd name="T77" fmla="*/ 40 h 364"/>
                <a:gd name="T78" fmla="*/ 536 w 563"/>
                <a:gd name="T79" fmla="*/ 29 h 364"/>
                <a:gd name="T80" fmla="*/ 528 w 563"/>
                <a:gd name="T81" fmla="*/ 21 h 364"/>
                <a:gd name="T82" fmla="*/ 520 w 563"/>
                <a:gd name="T83" fmla="*/ 18 h 364"/>
                <a:gd name="T84" fmla="*/ 495 w 563"/>
                <a:gd name="T85" fmla="*/ 16 h 364"/>
                <a:gd name="T86" fmla="*/ 466 w 563"/>
                <a:gd name="T87" fmla="*/ 16 h 364"/>
                <a:gd name="T88" fmla="*/ 450 w 563"/>
                <a:gd name="T89" fmla="*/ 13 h 364"/>
                <a:gd name="T90" fmla="*/ 409 w 563"/>
                <a:gd name="T91" fmla="*/ 13 h 364"/>
                <a:gd name="T92" fmla="*/ 364 w 563"/>
                <a:gd name="T93" fmla="*/ 16 h 364"/>
                <a:gd name="T94" fmla="*/ 320 w 563"/>
                <a:gd name="T95" fmla="*/ 16 h 364"/>
                <a:gd name="T96" fmla="*/ 283 w 563"/>
                <a:gd name="T97" fmla="*/ 13 h 364"/>
                <a:gd name="T98" fmla="*/ 248 w 563"/>
                <a:gd name="T99" fmla="*/ 8 h 364"/>
                <a:gd name="T100" fmla="*/ 213 w 563"/>
                <a:gd name="T101" fmla="*/ 2 h 364"/>
                <a:gd name="T102" fmla="*/ 186 w 563"/>
                <a:gd name="T103" fmla="*/ 0 h 364"/>
                <a:gd name="T104" fmla="*/ 175 w 563"/>
                <a:gd name="T105" fmla="*/ 0 h 36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63"/>
                <a:gd name="T160" fmla="*/ 0 h 364"/>
                <a:gd name="T161" fmla="*/ 563 w 563"/>
                <a:gd name="T162" fmla="*/ 364 h 36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63" h="364">
                  <a:moveTo>
                    <a:pt x="175" y="0"/>
                  </a:moveTo>
                  <a:lnTo>
                    <a:pt x="148" y="5"/>
                  </a:lnTo>
                  <a:lnTo>
                    <a:pt x="132" y="8"/>
                  </a:lnTo>
                  <a:lnTo>
                    <a:pt x="119" y="10"/>
                  </a:lnTo>
                  <a:lnTo>
                    <a:pt x="108" y="16"/>
                  </a:lnTo>
                  <a:lnTo>
                    <a:pt x="94" y="21"/>
                  </a:lnTo>
                  <a:lnTo>
                    <a:pt x="81" y="29"/>
                  </a:lnTo>
                  <a:lnTo>
                    <a:pt x="70" y="37"/>
                  </a:lnTo>
                  <a:lnTo>
                    <a:pt x="59" y="48"/>
                  </a:lnTo>
                  <a:lnTo>
                    <a:pt x="46" y="61"/>
                  </a:lnTo>
                  <a:lnTo>
                    <a:pt x="35" y="75"/>
                  </a:lnTo>
                  <a:lnTo>
                    <a:pt x="24" y="91"/>
                  </a:lnTo>
                  <a:lnTo>
                    <a:pt x="14" y="104"/>
                  </a:lnTo>
                  <a:lnTo>
                    <a:pt x="8" y="120"/>
                  </a:lnTo>
                  <a:lnTo>
                    <a:pt x="3" y="128"/>
                  </a:lnTo>
                  <a:lnTo>
                    <a:pt x="3" y="136"/>
                  </a:lnTo>
                  <a:lnTo>
                    <a:pt x="0" y="142"/>
                  </a:lnTo>
                  <a:lnTo>
                    <a:pt x="0" y="150"/>
                  </a:lnTo>
                  <a:lnTo>
                    <a:pt x="0" y="158"/>
                  </a:lnTo>
                  <a:lnTo>
                    <a:pt x="0" y="166"/>
                  </a:lnTo>
                  <a:lnTo>
                    <a:pt x="3" y="182"/>
                  </a:lnTo>
                  <a:lnTo>
                    <a:pt x="8" y="195"/>
                  </a:lnTo>
                  <a:lnTo>
                    <a:pt x="16" y="212"/>
                  </a:lnTo>
                  <a:lnTo>
                    <a:pt x="27" y="228"/>
                  </a:lnTo>
                  <a:lnTo>
                    <a:pt x="35" y="244"/>
                  </a:lnTo>
                  <a:lnTo>
                    <a:pt x="49" y="257"/>
                  </a:lnTo>
                  <a:lnTo>
                    <a:pt x="59" y="271"/>
                  </a:lnTo>
                  <a:lnTo>
                    <a:pt x="70" y="284"/>
                  </a:lnTo>
                  <a:lnTo>
                    <a:pt x="81" y="295"/>
                  </a:lnTo>
                  <a:lnTo>
                    <a:pt x="92" y="305"/>
                  </a:lnTo>
                  <a:lnTo>
                    <a:pt x="103" y="319"/>
                  </a:lnTo>
                  <a:lnTo>
                    <a:pt x="111" y="321"/>
                  </a:lnTo>
                  <a:lnTo>
                    <a:pt x="119" y="327"/>
                  </a:lnTo>
                  <a:lnTo>
                    <a:pt x="127" y="332"/>
                  </a:lnTo>
                  <a:lnTo>
                    <a:pt x="135" y="335"/>
                  </a:lnTo>
                  <a:lnTo>
                    <a:pt x="146" y="340"/>
                  </a:lnTo>
                  <a:lnTo>
                    <a:pt x="156" y="343"/>
                  </a:lnTo>
                  <a:lnTo>
                    <a:pt x="170" y="346"/>
                  </a:lnTo>
                  <a:lnTo>
                    <a:pt x="183" y="348"/>
                  </a:lnTo>
                  <a:lnTo>
                    <a:pt x="191" y="348"/>
                  </a:lnTo>
                  <a:lnTo>
                    <a:pt x="199" y="351"/>
                  </a:lnTo>
                  <a:lnTo>
                    <a:pt x="218" y="354"/>
                  </a:lnTo>
                  <a:lnTo>
                    <a:pt x="240" y="356"/>
                  </a:lnTo>
                  <a:lnTo>
                    <a:pt x="261" y="356"/>
                  </a:lnTo>
                  <a:lnTo>
                    <a:pt x="285" y="359"/>
                  </a:lnTo>
                  <a:lnTo>
                    <a:pt x="310" y="362"/>
                  </a:lnTo>
                  <a:lnTo>
                    <a:pt x="334" y="362"/>
                  </a:lnTo>
                  <a:lnTo>
                    <a:pt x="361" y="364"/>
                  </a:lnTo>
                  <a:lnTo>
                    <a:pt x="385" y="364"/>
                  </a:lnTo>
                  <a:lnTo>
                    <a:pt x="409" y="362"/>
                  </a:lnTo>
                  <a:lnTo>
                    <a:pt x="433" y="362"/>
                  </a:lnTo>
                  <a:lnTo>
                    <a:pt x="458" y="359"/>
                  </a:lnTo>
                  <a:lnTo>
                    <a:pt x="477" y="354"/>
                  </a:lnTo>
                  <a:lnTo>
                    <a:pt x="495" y="348"/>
                  </a:lnTo>
                  <a:lnTo>
                    <a:pt x="503" y="346"/>
                  </a:lnTo>
                  <a:lnTo>
                    <a:pt x="511" y="340"/>
                  </a:lnTo>
                  <a:lnTo>
                    <a:pt x="520" y="338"/>
                  </a:lnTo>
                  <a:lnTo>
                    <a:pt x="525" y="332"/>
                  </a:lnTo>
                  <a:lnTo>
                    <a:pt x="530" y="327"/>
                  </a:lnTo>
                  <a:lnTo>
                    <a:pt x="536" y="321"/>
                  </a:lnTo>
                  <a:lnTo>
                    <a:pt x="544" y="308"/>
                  </a:lnTo>
                  <a:lnTo>
                    <a:pt x="549" y="295"/>
                  </a:lnTo>
                  <a:lnTo>
                    <a:pt x="555" y="276"/>
                  </a:lnTo>
                  <a:lnTo>
                    <a:pt x="557" y="257"/>
                  </a:lnTo>
                  <a:lnTo>
                    <a:pt x="560" y="238"/>
                  </a:lnTo>
                  <a:lnTo>
                    <a:pt x="563" y="217"/>
                  </a:lnTo>
                  <a:lnTo>
                    <a:pt x="563" y="195"/>
                  </a:lnTo>
                  <a:lnTo>
                    <a:pt x="563" y="174"/>
                  </a:lnTo>
                  <a:lnTo>
                    <a:pt x="560" y="155"/>
                  </a:lnTo>
                  <a:lnTo>
                    <a:pt x="557" y="134"/>
                  </a:lnTo>
                  <a:lnTo>
                    <a:pt x="557" y="115"/>
                  </a:lnTo>
                  <a:lnTo>
                    <a:pt x="555" y="96"/>
                  </a:lnTo>
                  <a:lnTo>
                    <a:pt x="552" y="80"/>
                  </a:lnTo>
                  <a:lnTo>
                    <a:pt x="549" y="67"/>
                  </a:lnTo>
                  <a:lnTo>
                    <a:pt x="546" y="61"/>
                  </a:lnTo>
                  <a:lnTo>
                    <a:pt x="546" y="56"/>
                  </a:lnTo>
                  <a:lnTo>
                    <a:pt x="544" y="48"/>
                  </a:lnTo>
                  <a:lnTo>
                    <a:pt x="541" y="40"/>
                  </a:lnTo>
                  <a:lnTo>
                    <a:pt x="538" y="32"/>
                  </a:lnTo>
                  <a:lnTo>
                    <a:pt x="536" y="29"/>
                  </a:lnTo>
                  <a:lnTo>
                    <a:pt x="533" y="24"/>
                  </a:lnTo>
                  <a:lnTo>
                    <a:pt x="528" y="21"/>
                  </a:lnTo>
                  <a:lnTo>
                    <a:pt x="522" y="18"/>
                  </a:lnTo>
                  <a:lnTo>
                    <a:pt x="520" y="18"/>
                  </a:lnTo>
                  <a:lnTo>
                    <a:pt x="506" y="16"/>
                  </a:lnTo>
                  <a:lnTo>
                    <a:pt x="495" y="16"/>
                  </a:lnTo>
                  <a:lnTo>
                    <a:pt x="479" y="16"/>
                  </a:lnTo>
                  <a:lnTo>
                    <a:pt x="466" y="16"/>
                  </a:lnTo>
                  <a:lnTo>
                    <a:pt x="458" y="16"/>
                  </a:lnTo>
                  <a:lnTo>
                    <a:pt x="450" y="13"/>
                  </a:lnTo>
                  <a:lnTo>
                    <a:pt x="431" y="13"/>
                  </a:lnTo>
                  <a:lnTo>
                    <a:pt x="409" y="13"/>
                  </a:lnTo>
                  <a:lnTo>
                    <a:pt x="388" y="13"/>
                  </a:lnTo>
                  <a:lnTo>
                    <a:pt x="364" y="16"/>
                  </a:lnTo>
                  <a:lnTo>
                    <a:pt x="342" y="16"/>
                  </a:lnTo>
                  <a:lnTo>
                    <a:pt x="320" y="16"/>
                  </a:lnTo>
                  <a:lnTo>
                    <a:pt x="302" y="16"/>
                  </a:lnTo>
                  <a:lnTo>
                    <a:pt x="283" y="13"/>
                  </a:lnTo>
                  <a:lnTo>
                    <a:pt x="264" y="13"/>
                  </a:lnTo>
                  <a:lnTo>
                    <a:pt x="248" y="8"/>
                  </a:lnTo>
                  <a:lnTo>
                    <a:pt x="229" y="5"/>
                  </a:lnTo>
                  <a:lnTo>
                    <a:pt x="213" y="2"/>
                  </a:lnTo>
                  <a:lnTo>
                    <a:pt x="199" y="0"/>
                  </a:lnTo>
                  <a:lnTo>
                    <a:pt x="186" y="0"/>
                  </a:lnTo>
                  <a:lnTo>
                    <a:pt x="181" y="0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54" name="Freeform 8"/>
            <p:cNvSpPr>
              <a:spLocks/>
            </p:cNvSpPr>
            <p:nvPr/>
          </p:nvSpPr>
          <p:spPr bwMode="auto">
            <a:xfrm>
              <a:off x="951" y="1290"/>
              <a:ext cx="562" cy="365"/>
            </a:xfrm>
            <a:custGeom>
              <a:avLst/>
              <a:gdLst>
                <a:gd name="T0" fmla="*/ 148 w 562"/>
                <a:gd name="T1" fmla="*/ 5 h 365"/>
                <a:gd name="T2" fmla="*/ 121 w 562"/>
                <a:gd name="T3" fmla="*/ 11 h 365"/>
                <a:gd name="T4" fmla="*/ 94 w 562"/>
                <a:gd name="T5" fmla="*/ 21 h 365"/>
                <a:gd name="T6" fmla="*/ 70 w 562"/>
                <a:gd name="T7" fmla="*/ 37 h 365"/>
                <a:gd name="T8" fmla="*/ 46 w 562"/>
                <a:gd name="T9" fmla="*/ 62 h 365"/>
                <a:gd name="T10" fmla="*/ 24 w 562"/>
                <a:gd name="T11" fmla="*/ 91 h 365"/>
                <a:gd name="T12" fmla="*/ 8 w 562"/>
                <a:gd name="T13" fmla="*/ 121 h 365"/>
                <a:gd name="T14" fmla="*/ 3 w 562"/>
                <a:gd name="T15" fmla="*/ 137 h 365"/>
                <a:gd name="T16" fmla="*/ 0 w 562"/>
                <a:gd name="T17" fmla="*/ 150 h 365"/>
                <a:gd name="T18" fmla="*/ 0 w 562"/>
                <a:gd name="T19" fmla="*/ 166 h 365"/>
                <a:gd name="T20" fmla="*/ 3 w 562"/>
                <a:gd name="T21" fmla="*/ 182 h 365"/>
                <a:gd name="T22" fmla="*/ 19 w 562"/>
                <a:gd name="T23" fmla="*/ 212 h 365"/>
                <a:gd name="T24" fmla="*/ 38 w 562"/>
                <a:gd name="T25" fmla="*/ 244 h 365"/>
                <a:gd name="T26" fmla="*/ 59 w 562"/>
                <a:gd name="T27" fmla="*/ 271 h 365"/>
                <a:gd name="T28" fmla="*/ 81 w 562"/>
                <a:gd name="T29" fmla="*/ 295 h 365"/>
                <a:gd name="T30" fmla="*/ 105 w 562"/>
                <a:gd name="T31" fmla="*/ 319 h 365"/>
                <a:gd name="T32" fmla="*/ 119 w 562"/>
                <a:gd name="T33" fmla="*/ 327 h 365"/>
                <a:gd name="T34" fmla="*/ 137 w 562"/>
                <a:gd name="T35" fmla="*/ 335 h 365"/>
                <a:gd name="T36" fmla="*/ 156 w 562"/>
                <a:gd name="T37" fmla="*/ 343 h 365"/>
                <a:gd name="T38" fmla="*/ 183 w 562"/>
                <a:gd name="T39" fmla="*/ 349 h 365"/>
                <a:gd name="T40" fmla="*/ 199 w 562"/>
                <a:gd name="T41" fmla="*/ 351 h 365"/>
                <a:gd name="T42" fmla="*/ 240 w 562"/>
                <a:gd name="T43" fmla="*/ 357 h 365"/>
                <a:gd name="T44" fmla="*/ 285 w 562"/>
                <a:gd name="T45" fmla="*/ 359 h 365"/>
                <a:gd name="T46" fmla="*/ 334 w 562"/>
                <a:gd name="T47" fmla="*/ 362 h 365"/>
                <a:gd name="T48" fmla="*/ 385 w 562"/>
                <a:gd name="T49" fmla="*/ 365 h 365"/>
                <a:gd name="T50" fmla="*/ 433 w 562"/>
                <a:gd name="T51" fmla="*/ 362 h 365"/>
                <a:gd name="T52" fmla="*/ 476 w 562"/>
                <a:gd name="T53" fmla="*/ 354 h 365"/>
                <a:gd name="T54" fmla="*/ 503 w 562"/>
                <a:gd name="T55" fmla="*/ 346 h 365"/>
                <a:gd name="T56" fmla="*/ 519 w 562"/>
                <a:gd name="T57" fmla="*/ 338 h 365"/>
                <a:gd name="T58" fmla="*/ 530 w 562"/>
                <a:gd name="T59" fmla="*/ 327 h 365"/>
                <a:gd name="T60" fmla="*/ 544 w 562"/>
                <a:gd name="T61" fmla="*/ 308 h 365"/>
                <a:gd name="T62" fmla="*/ 554 w 562"/>
                <a:gd name="T63" fmla="*/ 276 h 365"/>
                <a:gd name="T64" fmla="*/ 560 w 562"/>
                <a:gd name="T65" fmla="*/ 239 h 365"/>
                <a:gd name="T66" fmla="*/ 562 w 562"/>
                <a:gd name="T67" fmla="*/ 196 h 365"/>
                <a:gd name="T68" fmla="*/ 560 w 562"/>
                <a:gd name="T69" fmla="*/ 155 h 365"/>
                <a:gd name="T70" fmla="*/ 557 w 562"/>
                <a:gd name="T71" fmla="*/ 115 h 365"/>
                <a:gd name="T72" fmla="*/ 552 w 562"/>
                <a:gd name="T73" fmla="*/ 80 h 365"/>
                <a:gd name="T74" fmla="*/ 549 w 562"/>
                <a:gd name="T75" fmla="*/ 62 h 365"/>
                <a:gd name="T76" fmla="*/ 546 w 562"/>
                <a:gd name="T77" fmla="*/ 48 h 365"/>
                <a:gd name="T78" fmla="*/ 541 w 562"/>
                <a:gd name="T79" fmla="*/ 32 h 365"/>
                <a:gd name="T80" fmla="*/ 533 w 562"/>
                <a:gd name="T81" fmla="*/ 24 h 365"/>
                <a:gd name="T82" fmla="*/ 525 w 562"/>
                <a:gd name="T83" fmla="*/ 19 h 365"/>
                <a:gd name="T84" fmla="*/ 509 w 562"/>
                <a:gd name="T85" fmla="*/ 16 h 365"/>
                <a:gd name="T86" fmla="*/ 482 w 562"/>
                <a:gd name="T87" fmla="*/ 16 h 365"/>
                <a:gd name="T88" fmla="*/ 458 w 562"/>
                <a:gd name="T89" fmla="*/ 16 h 365"/>
                <a:gd name="T90" fmla="*/ 431 w 562"/>
                <a:gd name="T91" fmla="*/ 13 h 365"/>
                <a:gd name="T92" fmla="*/ 388 w 562"/>
                <a:gd name="T93" fmla="*/ 13 h 365"/>
                <a:gd name="T94" fmla="*/ 342 w 562"/>
                <a:gd name="T95" fmla="*/ 16 h 365"/>
                <a:gd name="T96" fmla="*/ 301 w 562"/>
                <a:gd name="T97" fmla="*/ 16 h 365"/>
                <a:gd name="T98" fmla="*/ 264 w 562"/>
                <a:gd name="T99" fmla="*/ 13 h 365"/>
                <a:gd name="T100" fmla="*/ 229 w 562"/>
                <a:gd name="T101" fmla="*/ 5 h 365"/>
                <a:gd name="T102" fmla="*/ 199 w 562"/>
                <a:gd name="T103" fmla="*/ 0 h 365"/>
                <a:gd name="T104" fmla="*/ 183 w 562"/>
                <a:gd name="T105" fmla="*/ 0 h 36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62"/>
                <a:gd name="T160" fmla="*/ 0 h 365"/>
                <a:gd name="T161" fmla="*/ 562 w 562"/>
                <a:gd name="T162" fmla="*/ 365 h 36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62" h="365">
                  <a:moveTo>
                    <a:pt x="178" y="0"/>
                  </a:moveTo>
                  <a:lnTo>
                    <a:pt x="148" y="5"/>
                  </a:lnTo>
                  <a:lnTo>
                    <a:pt x="135" y="8"/>
                  </a:lnTo>
                  <a:lnTo>
                    <a:pt x="121" y="11"/>
                  </a:lnTo>
                  <a:lnTo>
                    <a:pt x="108" y="16"/>
                  </a:lnTo>
                  <a:lnTo>
                    <a:pt x="94" y="21"/>
                  </a:lnTo>
                  <a:lnTo>
                    <a:pt x="81" y="29"/>
                  </a:lnTo>
                  <a:lnTo>
                    <a:pt x="70" y="37"/>
                  </a:lnTo>
                  <a:lnTo>
                    <a:pt x="59" y="48"/>
                  </a:lnTo>
                  <a:lnTo>
                    <a:pt x="46" y="62"/>
                  </a:lnTo>
                  <a:lnTo>
                    <a:pt x="35" y="75"/>
                  </a:lnTo>
                  <a:lnTo>
                    <a:pt x="24" y="91"/>
                  </a:lnTo>
                  <a:lnTo>
                    <a:pt x="16" y="104"/>
                  </a:lnTo>
                  <a:lnTo>
                    <a:pt x="8" y="121"/>
                  </a:lnTo>
                  <a:lnTo>
                    <a:pt x="6" y="129"/>
                  </a:lnTo>
                  <a:lnTo>
                    <a:pt x="3" y="137"/>
                  </a:lnTo>
                  <a:lnTo>
                    <a:pt x="0" y="142"/>
                  </a:lnTo>
                  <a:lnTo>
                    <a:pt x="0" y="150"/>
                  </a:lnTo>
                  <a:lnTo>
                    <a:pt x="0" y="158"/>
                  </a:lnTo>
                  <a:lnTo>
                    <a:pt x="0" y="166"/>
                  </a:lnTo>
                  <a:lnTo>
                    <a:pt x="3" y="174"/>
                  </a:lnTo>
                  <a:lnTo>
                    <a:pt x="3" y="182"/>
                  </a:lnTo>
                  <a:lnTo>
                    <a:pt x="11" y="196"/>
                  </a:lnTo>
                  <a:lnTo>
                    <a:pt x="19" y="212"/>
                  </a:lnTo>
                  <a:lnTo>
                    <a:pt x="27" y="228"/>
                  </a:lnTo>
                  <a:lnTo>
                    <a:pt x="38" y="244"/>
                  </a:lnTo>
                  <a:lnTo>
                    <a:pt x="49" y="257"/>
                  </a:lnTo>
                  <a:lnTo>
                    <a:pt x="59" y="271"/>
                  </a:lnTo>
                  <a:lnTo>
                    <a:pt x="70" y="284"/>
                  </a:lnTo>
                  <a:lnTo>
                    <a:pt x="81" y="295"/>
                  </a:lnTo>
                  <a:lnTo>
                    <a:pt x="92" y="306"/>
                  </a:lnTo>
                  <a:lnTo>
                    <a:pt x="105" y="319"/>
                  </a:lnTo>
                  <a:lnTo>
                    <a:pt x="110" y="322"/>
                  </a:lnTo>
                  <a:lnTo>
                    <a:pt x="119" y="327"/>
                  </a:lnTo>
                  <a:lnTo>
                    <a:pt x="127" y="332"/>
                  </a:lnTo>
                  <a:lnTo>
                    <a:pt x="137" y="335"/>
                  </a:lnTo>
                  <a:lnTo>
                    <a:pt x="145" y="340"/>
                  </a:lnTo>
                  <a:lnTo>
                    <a:pt x="156" y="343"/>
                  </a:lnTo>
                  <a:lnTo>
                    <a:pt x="170" y="346"/>
                  </a:lnTo>
                  <a:lnTo>
                    <a:pt x="183" y="349"/>
                  </a:lnTo>
                  <a:lnTo>
                    <a:pt x="191" y="349"/>
                  </a:lnTo>
                  <a:lnTo>
                    <a:pt x="199" y="351"/>
                  </a:lnTo>
                  <a:lnTo>
                    <a:pt x="218" y="354"/>
                  </a:lnTo>
                  <a:lnTo>
                    <a:pt x="240" y="357"/>
                  </a:lnTo>
                  <a:lnTo>
                    <a:pt x="261" y="357"/>
                  </a:lnTo>
                  <a:lnTo>
                    <a:pt x="285" y="359"/>
                  </a:lnTo>
                  <a:lnTo>
                    <a:pt x="310" y="362"/>
                  </a:lnTo>
                  <a:lnTo>
                    <a:pt x="334" y="362"/>
                  </a:lnTo>
                  <a:lnTo>
                    <a:pt x="361" y="365"/>
                  </a:lnTo>
                  <a:lnTo>
                    <a:pt x="385" y="365"/>
                  </a:lnTo>
                  <a:lnTo>
                    <a:pt x="409" y="362"/>
                  </a:lnTo>
                  <a:lnTo>
                    <a:pt x="433" y="362"/>
                  </a:lnTo>
                  <a:lnTo>
                    <a:pt x="458" y="359"/>
                  </a:lnTo>
                  <a:lnTo>
                    <a:pt x="476" y="354"/>
                  </a:lnTo>
                  <a:lnTo>
                    <a:pt x="495" y="349"/>
                  </a:lnTo>
                  <a:lnTo>
                    <a:pt x="503" y="346"/>
                  </a:lnTo>
                  <a:lnTo>
                    <a:pt x="511" y="340"/>
                  </a:lnTo>
                  <a:lnTo>
                    <a:pt x="519" y="338"/>
                  </a:lnTo>
                  <a:lnTo>
                    <a:pt x="525" y="332"/>
                  </a:lnTo>
                  <a:lnTo>
                    <a:pt x="530" y="327"/>
                  </a:lnTo>
                  <a:lnTo>
                    <a:pt x="536" y="322"/>
                  </a:lnTo>
                  <a:lnTo>
                    <a:pt x="544" y="308"/>
                  </a:lnTo>
                  <a:lnTo>
                    <a:pt x="549" y="295"/>
                  </a:lnTo>
                  <a:lnTo>
                    <a:pt x="554" y="276"/>
                  </a:lnTo>
                  <a:lnTo>
                    <a:pt x="557" y="257"/>
                  </a:lnTo>
                  <a:lnTo>
                    <a:pt x="560" y="239"/>
                  </a:lnTo>
                  <a:lnTo>
                    <a:pt x="562" y="217"/>
                  </a:lnTo>
                  <a:lnTo>
                    <a:pt x="562" y="196"/>
                  </a:lnTo>
                  <a:lnTo>
                    <a:pt x="562" y="174"/>
                  </a:lnTo>
                  <a:lnTo>
                    <a:pt x="560" y="155"/>
                  </a:lnTo>
                  <a:lnTo>
                    <a:pt x="560" y="134"/>
                  </a:lnTo>
                  <a:lnTo>
                    <a:pt x="557" y="115"/>
                  </a:lnTo>
                  <a:lnTo>
                    <a:pt x="554" y="96"/>
                  </a:lnTo>
                  <a:lnTo>
                    <a:pt x="552" y="80"/>
                  </a:lnTo>
                  <a:lnTo>
                    <a:pt x="552" y="67"/>
                  </a:lnTo>
                  <a:lnTo>
                    <a:pt x="549" y="62"/>
                  </a:lnTo>
                  <a:lnTo>
                    <a:pt x="549" y="56"/>
                  </a:lnTo>
                  <a:lnTo>
                    <a:pt x="546" y="48"/>
                  </a:lnTo>
                  <a:lnTo>
                    <a:pt x="544" y="40"/>
                  </a:lnTo>
                  <a:lnTo>
                    <a:pt x="541" y="32"/>
                  </a:lnTo>
                  <a:lnTo>
                    <a:pt x="538" y="29"/>
                  </a:lnTo>
                  <a:lnTo>
                    <a:pt x="533" y="24"/>
                  </a:lnTo>
                  <a:lnTo>
                    <a:pt x="530" y="21"/>
                  </a:lnTo>
                  <a:lnTo>
                    <a:pt x="525" y="19"/>
                  </a:lnTo>
                  <a:lnTo>
                    <a:pt x="519" y="19"/>
                  </a:lnTo>
                  <a:lnTo>
                    <a:pt x="509" y="16"/>
                  </a:lnTo>
                  <a:lnTo>
                    <a:pt x="495" y="16"/>
                  </a:lnTo>
                  <a:lnTo>
                    <a:pt x="482" y="16"/>
                  </a:lnTo>
                  <a:lnTo>
                    <a:pt x="466" y="16"/>
                  </a:lnTo>
                  <a:lnTo>
                    <a:pt x="458" y="16"/>
                  </a:lnTo>
                  <a:lnTo>
                    <a:pt x="449" y="13"/>
                  </a:lnTo>
                  <a:lnTo>
                    <a:pt x="431" y="13"/>
                  </a:lnTo>
                  <a:lnTo>
                    <a:pt x="409" y="13"/>
                  </a:lnTo>
                  <a:lnTo>
                    <a:pt x="388" y="13"/>
                  </a:lnTo>
                  <a:lnTo>
                    <a:pt x="363" y="16"/>
                  </a:lnTo>
                  <a:lnTo>
                    <a:pt x="342" y="16"/>
                  </a:lnTo>
                  <a:lnTo>
                    <a:pt x="320" y="16"/>
                  </a:lnTo>
                  <a:lnTo>
                    <a:pt x="301" y="16"/>
                  </a:lnTo>
                  <a:lnTo>
                    <a:pt x="283" y="13"/>
                  </a:lnTo>
                  <a:lnTo>
                    <a:pt x="264" y="13"/>
                  </a:lnTo>
                  <a:lnTo>
                    <a:pt x="248" y="8"/>
                  </a:lnTo>
                  <a:lnTo>
                    <a:pt x="229" y="5"/>
                  </a:lnTo>
                  <a:lnTo>
                    <a:pt x="213" y="3"/>
                  </a:lnTo>
                  <a:lnTo>
                    <a:pt x="199" y="0"/>
                  </a:lnTo>
                  <a:lnTo>
                    <a:pt x="188" y="0"/>
                  </a:lnTo>
                  <a:lnTo>
                    <a:pt x="183" y="0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55" name="Rectangle 9"/>
            <p:cNvSpPr>
              <a:spLocks noChangeArrowheads="1"/>
            </p:cNvSpPr>
            <p:nvPr/>
          </p:nvSpPr>
          <p:spPr bwMode="auto">
            <a:xfrm flipH="1">
              <a:off x="1184" y="1385"/>
              <a:ext cx="7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185356" name="Rectangle 10"/>
            <p:cNvSpPr>
              <a:spLocks noChangeArrowheads="1"/>
            </p:cNvSpPr>
            <p:nvPr/>
          </p:nvSpPr>
          <p:spPr bwMode="auto">
            <a:xfrm>
              <a:off x="1867" y="1057"/>
              <a:ext cx="79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185357" name="Freeform 11"/>
            <p:cNvSpPr>
              <a:spLocks/>
            </p:cNvSpPr>
            <p:nvPr/>
          </p:nvSpPr>
          <p:spPr bwMode="auto">
            <a:xfrm>
              <a:off x="1640" y="1582"/>
              <a:ext cx="565" cy="362"/>
            </a:xfrm>
            <a:custGeom>
              <a:avLst/>
              <a:gdLst>
                <a:gd name="T0" fmla="*/ 164 w 565"/>
                <a:gd name="T1" fmla="*/ 0 h 362"/>
                <a:gd name="T2" fmla="*/ 134 w 565"/>
                <a:gd name="T3" fmla="*/ 6 h 362"/>
                <a:gd name="T4" fmla="*/ 108 w 565"/>
                <a:gd name="T5" fmla="*/ 14 h 362"/>
                <a:gd name="T6" fmla="*/ 83 w 565"/>
                <a:gd name="T7" fmla="*/ 30 h 362"/>
                <a:gd name="T8" fmla="*/ 62 w 565"/>
                <a:gd name="T9" fmla="*/ 48 h 362"/>
                <a:gd name="T10" fmla="*/ 38 w 565"/>
                <a:gd name="T11" fmla="*/ 73 h 362"/>
                <a:gd name="T12" fmla="*/ 16 w 565"/>
                <a:gd name="T13" fmla="*/ 105 h 362"/>
                <a:gd name="T14" fmla="*/ 5 w 565"/>
                <a:gd name="T15" fmla="*/ 126 h 362"/>
                <a:gd name="T16" fmla="*/ 0 w 565"/>
                <a:gd name="T17" fmla="*/ 142 h 362"/>
                <a:gd name="T18" fmla="*/ 0 w 565"/>
                <a:gd name="T19" fmla="*/ 158 h 362"/>
                <a:gd name="T20" fmla="*/ 5 w 565"/>
                <a:gd name="T21" fmla="*/ 180 h 362"/>
                <a:gd name="T22" fmla="*/ 19 w 565"/>
                <a:gd name="T23" fmla="*/ 212 h 362"/>
                <a:gd name="T24" fmla="*/ 38 w 565"/>
                <a:gd name="T25" fmla="*/ 242 h 362"/>
                <a:gd name="T26" fmla="*/ 59 w 565"/>
                <a:gd name="T27" fmla="*/ 268 h 362"/>
                <a:gd name="T28" fmla="*/ 81 w 565"/>
                <a:gd name="T29" fmla="*/ 295 h 362"/>
                <a:gd name="T30" fmla="*/ 105 w 565"/>
                <a:gd name="T31" fmla="*/ 317 h 362"/>
                <a:gd name="T32" fmla="*/ 121 w 565"/>
                <a:gd name="T33" fmla="*/ 327 h 362"/>
                <a:gd name="T34" fmla="*/ 137 w 565"/>
                <a:gd name="T35" fmla="*/ 335 h 362"/>
                <a:gd name="T36" fmla="*/ 159 w 565"/>
                <a:gd name="T37" fmla="*/ 343 h 362"/>
                <a:gd name="T38" fmla="*/ 186 w 565"/>
                <a:gd name="T39" fmla="*/ 349 h 362"/>
                <a:gd name="T40" fmla="*/ 202 w 565"/>
                <a:gd name="T41" fmla="*/ 351 h 362"/>
                <a:gd name="T42" fmla="*/ 239 w 565"/>
                <a:gd name="T43" fmla="*/ 354 h 362"/>
                <a:gd name="T44" fmla="*/ 285 w 565"/>
                <a:gd name="T45" fmla="*/ 360 h 362"/>
                <a:gd name="T46" fmla="*/ 334 w 565"/>
                <a:gd name="T47" fmla="*/ 362 h 362"/>
                <a:gd name="T48" fmla="*/ 385 w 565"/>
                <a:gd name="T49" fmla="*/ 362 h 362"/>
                <a:gd name="T50" fmla="*/ 433 w 565"/>
                <a:gd name="T51" fmla="*/ 360 h 362"/>
                <a:gd name="T52" fmla="*/ 476 w 565"/>
                <a:gd name="T53" fmla="*/ 354 h 362"/>
                <a:gd name="T54" fmla="*/ 503 w 565"/>
                <a:gd name="T55" fmla="*/ 343 h 362"/>
                <a:gd name="T56" fmla="*/ 519 w 565"/>
                <a:gd name="T57" fmla="*/ 338 h 362"/>
                <a:gd name="T58" fmla="*/ 530 w 565"/>
                <a:gd name="T59" fmla="*/ 327 h 362"/>
                <a:gd name="T60" fmla="*/ 543 w 565"/>
                <a:gd name="T61" fmla="*/ 309 h 362"/>
                <a:gd name="T62" fmla="*/ 557 w 565"/>
                <a:gd name="T63" fmla="*/ 276 h 362"/>
                <a:gd name="T64" fmla="*/ 562 w 565"/>
                <a:gd name="T65" fmla="*/ 236 h 362"/>
                <a:gd name="T66" fmla="*/ 565 w 565"/>
                <a:gd name="T67" fmla="*/ 196 h 362"/>
                <a:gd name="T68" fmla="*/ 562 w 565"/>
                <a:gd name="T69" fmla="*/ 153 h 362"/>
                <a:gd name="T70" fmla="*/ 560 w 565"/>
                <a:gd name="T71" fmla="*/ 113 h 362"/>
                <a:gd name="T72" fmla="*/ 554 w 565"/>
                <a:gd name="T73" fmla="*/ 78 h 362"/>
                <a:gd name="T74" fmla="*/ 549 w 565"/>
                <a:gd name="T75" fmla="*/ 59 h 362"/>
                <a:gd name="T76" fmla="*/ 546 w 565"/>
                <a:gd name="T77" fmla="*/ 46 h 362"/>
                <a:gd name="T78" fmla="*/ 541 w 565"/>
                <a:gd name="T79" fmla="*/ 32 h 362"/>
                <a:gd name="T80" fmla="*/ 533 w 565"/>
                <a:gd name="T81" fmla="*/ 24 h 362"/>
                <a:gd name="T82" fmla="*/ 525 w 565"/>
                <a:gd name="T83" fmla="*/ 19 h 362"/>
                <a:gd name="T84" fmla="*/ 508 w 565"/>
                <a:gd name="T85" fmla="*/ 16 h 362"/>
                <a:gd name="T86" fmla="*/ 482 w 565"/>
                <a:gd name="T87" fmla="*/ 16 h 362"/>
                <a:gd name="T88" fmla="*/ 460 w 565"/>
                <a:gd name="T89" fmla="*/ 14 h 362"/>
                <a:gd name="T90" fmla="*/ 430 w 565"/>
                <a:gd name="T91" fmla="*/ 11 h 362"/>
                <a:gd name="T92" fmla="*/ 387 w 565"/>
                <a:gd name="T93" fmla="*/ 14 h 362"/>
                <a:gd name="T94" fmla="*/ 342 w 565"/>
                <a:gd name="T95" fmla="*/ 14 h 362"/>
                <a:gd name="T96" fmla="*/ 301 w 565"/>
                <a:gd name="T97" fmla="*/ 14 h 362"/>
                <a:gd name="T98" fmla="*/ 264 w 565"/>
                <a:gd name="T99" fmla="*/ 11 h 362"/>
                <a:gd name="T100" fmla="*/ 229 w 565"/>
                <a:gd name="T101" fmla="*/ 3 h 362"/>
                <a:gd name="T102" fmla="*/ 199 w 565"/>
                <a:gd name="T103" fmla="*/ 0 h 362"/>
                <a:gd name="T104" fmla="*/ 183 w 565"/>
                <a:gd name="T105" fmla="*/ 0 h 36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65"/>
                <a:gd name="T160" fmla="*/ 0 h 362"/>
                <a:gd name="T161" fmla="*/ 565 w 565"/>
                <a:gd name="T162" fmla="*/ 362 h 36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65" h="362">
                  <a:moveTo>
                    <a:pt x="178" y="0"/>
                  </a:moveTo>
                  <a:lnTo>
                    <a:pt x="164" y="0"/>
                  </a:lnTo>
                  <a:lnTo>
                    <a:pt x="148" y="3"/>
                  </a:lnTo>
                  <a:lnTo>
                    <a:pt x="134" y="6"/>
                  </a:lnTo>
                  <a:lnTo>
                    <a:pt x="121" y="11"/>
                  </a:lnTo>
                  <a:lnTo>
                    <a:pt x="108" y="14"/>
                  </a:lnTo>
                  <a:lnTo>
                    <a:pt x="94" y="22"/>
                  </a:lnTo>
                  <a:lnTo>
                    <a:pt x="83" y="30"/>
                  </a:lnTo>
                  <a:lnTo>
                    <a:pt x="73" y="38"/>
                  </a:lnTo>
                  <a:lnTo>
                    <a:pt x="62" y="48"/>
                  </a:lnTo>
                  <a:lnTo>
                    <a:pt x="48" y="59"/>
                  </a:lnTo>
                  <a:lnTo>
                    <a:pt x="38" y="73"/>
                  </a:lnTo>
                  <a:lnTo>
                    <a:pt x="27" y="89"/>
                  </a:lnTo>
                  <a:lnTo>
                    <a:pt x="16" y="105"/>
                  </a:lnTo>
                  <a:lnTo>
                    <a:pt x="8" y="118"/>
                  </a:lnTo>
                  <a:lnTo>
                    <a:pt x="5" y="126"/>
                  </a:lnTo>
                  <a:lnTo>
                    <a:pt x="3" y="134"/>
                  </a:lnTo>
                  <a:lnTo>
                    <a:pt x="0" y="142"/>
                  </a:lnTo>
                  <a:lnTo>
                    <a:pt x="0" y="150"/>
                  </a:lnTo>
                  <a:lnTo>
                    <a:pt x="0" y="158"/>
                  </a:lnTo>
                  <a:lnTo>
                    <a:pt x="3" y="164"/>
                  </a:lnTo>
                  <a:lnTo>
                    <a:pt x="5" y="180"/>
                  </a:lnTo>
                  <a:lnTo>
                    <a:pt x="11" y="196"/>
                  </a:lnTo>
                  <a:lnTo>
                    <a:pt x="19" y="212"/>
                  </a:lnTo>
                  <a:lnTo>
                    <a:pt x="27" y="228"/>
                  </a:lnTo>
                  <a:lnTo>
                    <a:pt x="38" y="242"/>
                  </a:lnTo>
                  <a:lnTo>
                    <a:pt x="48" y="255"/>
                  </a:lnTo>
                  <a:lnTo>
                    <a:pt x="59" y="268"/>
                  </a:lnTo>
                  <a:lnTo>
                    <a:pt x="70" y="282"/>
                  </a:lnTo>
                  <a:lnTo>
                    <a:pt x="81" y="295"/>
                  </a:lnTo>
                  <a:lnTo>
                    <a:pt x="94" y="306"/>
                  </a:lnTo>
                  <a:lnTo>
                    <a:pt x="105" y="317"/>
                  </a:lnTo>
                  <a:lnTo>
                    <a:pt x="113" y="322"/>
                  </a:lnTo>
                  <a:lnTo>
                    <a:pt x="121" y="327"/>
                  </a:lnTo>
                  <a:lnTo>
                    <a:pt x="129" y="333"/>
                  </a:lnTo>
                  <a:lnTo>
                    <a:pt x="137" y="335"/>
                  </a:lnTo>
                  <a:lnTo>
                    <a:pt x="148" y="341"/>
                  </a:lnTo>
                  <a:lnTo>
                    <a:pt x="159" y="343"/>
                  </a:lnTo>
                  <a:lnTo>
                    <a:pt x="172" y="346"/>
                  </a:lnTo>
                  <a:lnTo>
                    <a:pt x="186" y="349"/>
                  </a:lnTo>
                  <a:lnTo>
                    <a:pt x="194" y="349"/>
                  </a:lnTo>
                  <a:lnTo>
                    <a:pt x="202" y="351"/>
                  </a:lnTo>
                  <a:lnTo>
                    <a:pt x="221" y="354"/>
                  </a:lnTo>
                  <a:lnTo>
                    <a:pt x="239" y="354"/>
                  </a:lnTo>
                  <a:lnTo>
                    <a:pt x="261" y="357"/>
                  </a:lnTo>
                  <a:lnTo>
                    <a:pt x="285" y="360"/>
                  </a:lnTo>
                  <a:lnTo>
                    <a:pt x="309" y="362"/>
                  </a:lnTo>
                  <a:lnTo>
                    <a:pt x="334" y="362"/>
                  </a:lnTo>
                  <a:lnTo>
                    <a:pt x="360" y="362"/>
                  </a:lnTo>
                  <a:lnTo>
                    <a:pt x="385" y="362"/>
                  </a:lnTo>
                  <a:lnTo>
                    <a:pt x="409" y="362"/>
                  </a:lnTo>
                  <a:lnTo>
                    <a:pt x="433" y="360"/>
                  </a:lnTo>
                  <a:lnTo>
                    <a:pt x="457" y="357"/>
                  </a:lnTo>
                  <a:lnTo>
                    <a:pt x="476" y="354"/>
                  </a:lnTo>
                  <a:lnTo>
                    <a:pt x="495" y="349"/>
                  </a:lnTo>
                  <a:lnTo>
                    <a:pt x="503" y="343"/>
                  </a:lnTo>
                  <a:lnTo>
                    <a:pt x="511" y="341"/>
                  </a:lnTo>
                  <a:lnTo>
                    <a:pt x="519" y="338"/>
                  </a:lnTo>
                  <a:lnTo>
                    <a:pt x="525" y="333"/>
                  </a:lnTo>
                  <a:lnTo>
                    <a:pt x="530" y="327"/>
                  </a:lnTo>
                  <a:lnTo>
                    <a:pt x="535" y="322"/>
                  </a:lnTo>
                  <a:lnTo>
                    <a:pt x="543" y="309"/>
                  </a:lnTo>
                  <a:lnTo>
                    <a:pt x="552" y="292"/>
                  </a:lnTo>
                  <a:lnTo>
                    <a:pt x="557" y="276"/>
                  </a:lnTo>
                  <a:lnTo>
                    <a:pt x="560" y="258"/>
                  </a:lnTo>
                  <a:lnTo>
                    <a:pt x="562" y="236"/>
                  </a:lnTo>
                  <a:lnTo>
                    <a:pt x="565" y="217"/>
                  </a:lnTo>
                  <a:lnTo>
                    <a:pt x="565" y="196"/>
                  </a:lnTo>
                  <a:lnTo>
                    <a:pt x="562" y="174"/>
                  </a:lnTo>
                  <a:lnTo>
                    <a:pt x="562" y="153"/>
                  </a:lnTo>
                  <a:lnTo>
                    <a:pt x="560" y="132"/>
                  </a:lnTo>
                  <a:lnTo>
                    <a:pt x="560" y="113"/>
                  </a:lnTo>
                  <a:lnTo>
                    <a:pt x="557" y="97"/>
                  </a:lnTo>
                  <a:lnTo>
                    <a:pt x="554" y="78"/>
                  </a:lnTo>
                  <a:lnTo>
                    <a:pt x="552" y="65"/>
                  </a:lnTo>
                  <a:lnTo>
                    <a:pt x="549" y="59"/>
                  </a:lnTo>
                  <a:lnTo>
                    <a:pt x="549" y="54"/>
                  </a:lnTo>
                  <a:lnTo>
                    <a:pt x="546" y="46"/>
                  </a:lnTo>
                  <a:lnTo>
                    <a:pt x="543" y="38"/>
                  </a:lnTo>
                  <a:lnTo>
                    <a:pt x="541" y="32"/>
                  </a:lnTo>
                  <a:lnTo>
                    <a:pt x="538" y="27"/>
                  </a:lnTo>
                  <a:lnTo>
                    <a:pt x="533" y="24"/>
                  </a:lnTo>
                  <a:lnTo>
                    <a:pt x="530" y="22"/>
                  </a:lnTo>
                  <a:lnTo>
                    <a:pt x="525" y="19"/>
                  </a:lnTo>
                  <a:lnTo>
                    <a:pt x="519" y="19"/>
                  </a:lnTo>
                  <a:lnTo>
                    <a:pt x="508" y="16"/>
                  </a:lnTo>
                  <a:lnTo>
                    <a:pt x="495" y="16"/>
                  </a:lnTo>
                  <a:lnTo>
                    <a:pt x="482" y="16"/>
                  </a:lnTo>
                  <a:lnTo>
                    <a:pt x="468" y="14"/>
                  </a:lnTo>
                  <a:lnTo>
                    <a:pt x="460" y="14"/>
                  </a:lnTo>
                  <a:lnTo>
                    <a:pt x="452" y="11"/>
                  </a:lnTo>
                  <a:lnTo>
                    <a:pt x="430" y="11"/>
                  </a:lnTo>
                  <a:lnTo>
                    <a:pt x="409" y="11"/>
                  </a:lnTo>
                  <a:lnTo>
                    <a:pt x="387" y="14"/>
                  </a:lnTo>
                  <a:lnTo>
                    <a:pt x="363" y="14"/>
                  </a:lnTo>
                  <a:lnTo>
                    <a:pt x="342" y="14"/>
                  </a:lnTo>
                  <a:lnTo>
                    <a:pt x="320" y="14"/>
                  </a:lnTo>
                  <a:lnTo>
                    <a:pt x="301" y="14"/>
                  </a:lnTo>
                  <a:lnTo>
                    <a:pt x="282" y="11"/>
                  </a:lnTo>
                  <a:lnTo>
                    <a:pt x="264" y="11"/>
                  </a:lnTo>
                  <a:lnTo>
                    <a:pt x="247" y="6"/>
                  </a:lnTo>
                  <a:lnTo>
                    <a:pt x="229" y="3"/>
                  </a:lnTo>
                  <a:lnTo>
                    <a:pt x="213" y="0"/>
                  </a:lnTo>
                  <a:lnTo>
                    <a:pt x="199" y="0"/>
                  </a:lnTo>
                  <a:lnTo>
                    <a:pt x="188" y="0"/>
                  </a:lnTo>
                  <a:lnTo>
                    <a:pt x="183" y="0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58" name="Rectangle 12"/>
            <p:cNvSpPr>
              <a:spLocks noChangeArrowheads="1"/>
            </p:cNvSpPr>
            <p:nvPr/>
          </p:nvSpPr>
          <p:spPr bwMode="auto">
            <a:xfrm>
              <a:off x="1896" y="1657"/>
              <a:ext cx="77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</a:rPr>
                <a:t>C</a:t>
              </a:r>
            </a:p>
          </p:txBody>
        </p:sp>
        <p:sp>
          <p:nvSpPr>
            <p:cNvPr id="185359" name="Rectangle 13"/>
            <p:cNvSpPr>
              <a:spLocks noChangeArrowheads="1"/>
            </p:cNvSpPr>
            <p:nvPr/>
          </p:nvSpPr>
          <p:spPr bwMode="auto">
            <a:xfrm>
              <a:off x="1963" y="1657"/>
              <a:ext cx="2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 </a:t>
              </a:r>
              <a:endParaRPr lang="en-US"/>
            </a:p>
          </p:txBody>
        </p:sp>
        <p:sp>
          <p:nvSpPr>
            <p:cNvPr id="185360" name="Freeform 14"/>
            <p:cNvSpPr>
              <a:spLocks/>
            </p:cNvSpPr>
            <p:nvPr/>
          </p:nvSpPr>
          <p:spPr bwMode="auto">
            <a:xfrm>
              <a:off x="443" y="1335"/>
              <a:ext cx="218" cy="215"/>
            </a:xfrm>
            <a:custGeom>
              <a:avLst/>
              <a:gdLst>
                <a:gd name="T0" fmla="*/ 99 w 218"/>
                <a:gd name="T1" fmla="*/ 0 h 215"/>
                <a:gd name="T2" fmla="*/ 78 w 218"/>
                <a:gd name="T3" fmla="*/ 6 h 215"/>
                <a:gd name="T4" fmla="*/ 56 w 218"/>
                <a:gd name="T5" fmla="*/ 14 h 215"/>
                <a:gd name="T6" fmla="*/ 40 w 218"/>
                <a:gd name="T7" fmla="*/ 25 h 215"/>
                <a:gd name="T8" fmla="*/ 24 w 218"/>
                <a:gd name="T9" fmla="*/ 41 h 215"/>
                <a:gd name="T10" fmla="*/ 13 w 218"/>
                <a:gd name="T11" fmla="*/ 57 h 215"/>
                <a:gd name="T12" fmla="*/ 5 w 218"/>
                <a:gd name="T13" fmla="*/ 76 h 215"/>
                <a:gd name="T14" fmla="*/ 0 w 218"/>
                <a:gd name="T15" fmla="*/ 97 h 215"/>
                <a:gd name="T16" fmla="*/ 0 w 218"/>
                <a:gd name="T17" fmla="*/ 118 h 215"/>
                <a:gd name="T18" fmla="*/ 5 w 218"/>
                <a:gd name="T19" fmla="*/ 140 h 215"/>
                <a:gd name="T20" fmla="*/ 13 w 218"/>
                <a:gd name="T21" fmla="*/ 159 h 215"/>
                <a:gd name="T22" fmla="*/ 24 w 218"/>
                <a:gd name="T23" fmla="*/ 175 h 215"/>
                <a:gd name="T24" fmla="*/ 40 w 218"/>
                <a:gd name="T25" fmla="*/ 191 h 215"/>
                <a:gd name="T26" fmla="*/ 56 w 218"/>
                <a:gd name="T27" fmla="*/ 202 h 215"/>
                <a:gd name="T28" fmla="*/ 78 w 218"/>
                <a:gd name="T29" fmla="*/ 210 h 215"/>
                <a:gd name="T30" fmla="*/ 99 w 218"/>
                <a:gd name="T31" fmla="*/ 215 h 215"/>
                <a:gd name="T32" fmla="*/ 121 w 218"/>
                <a:gd name="T33" fmla="*/ 215 h 215"/>
                <a:gd name="T34" fmla="*/ 142 w 218"/>
                <a:gd name="T35" fmla="*/ 210 h 215"/>
                <a:gd name="T36" fmla="*/ 161 w 218"/>
                <a:gd name="T37" fmla="*/ 202 h 215"/>
                <a:gd name="T38" fmla="*/ 177 w 218"/>
                <a:gd name="T39" fmla="*/ 191 h 215"/>
                <a:gd name="T40" fmla="*/ 193 w 218"/>
                <a:gd name="T41" fmla="*/ 175 h 215"/>
                <a:gd name="T42" fmla="*/ 204 w 218"/>
                <a:gd name="T43" fmla="*/ 159 h 215"/>
                <a:gd name="T44" fmla="*/ 212 w 218"/>
                <a:gd name="T45" fmla="*/ 140 h 215"/>
                <a:gd name="T46" fmla="*/ 218 w 218"/>
                <a:gd name="T47" fmla="*/ 118 h 215"/>
                <a:gd name="T48" fmla="*/ 218 w 218"/>
                <a:gd name="T49" fmla="*/ 97 h 215"/>
                <a:gd name="T50" fmla="*/ 212 w 218"/>
                <a:gd name="T51" fmla="*/ 76 h 215"/>
                <a:gd name="T52" fmla="*/ 204 w 218"/>
                <a:gd name="T53" fmla="*/ 57 h 215"/>
                <a:gd name="T54" fmla="*/ 193 w 218"/>
                <a:gd name="T55" fmla="*/ 41 h 215"/>
                <a:gd name="T56" fmla="*/ 177 w 218"/>
                <a:gd name="T57" fmla="*/ 25 h 215"/>
                <a:gd name="T58" fmla="*/ 161 w 218"/>
                <a:gd name="T59" fmla="*/ 14 h 215"/>
                <a:gd name="T60" fmla="*/ 142 w 218"/>
                <a:gd name="T61" fmla="*/ 6 h 215"/>
                <a:gd name="T62" fmla="*/ 121 w 218"/>
                <a:gd name="T63" fmla="*/ 0 h 21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18"/>
                <a:gd name="T97" fmla="*/ 0 h 215"/>
                <a:gd name="T98" fmla="*/ 218 w 218"/>
                <a:gd name="T99" fmla="*/ 215 h 21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18" h="215">
                  <a:moveTo>
                    <a:pt x="110" y="0"/>
                  </a:moveTo>
                  <a:lnTo>
                    <a:pt x="99" y="0"/>
                  </a:lnTo>
                  <a:lnTo>
                    <a:pt x="88" y="3"/>
                  </a:lnTo>
                  <a:lnTo>
                    <a:pt x="78" y="6"/>
                  </a:lnTo>
                  <a:lnTo>
                    <a:pt x="67" y="9"/>
                  </a:lnTo>
                  <a:lnTo>
                    <a:pt x="56" y="14"/>
                  </a:lnTo>
                  <a:lnTo>
                    <a:pt x="48" y="19"/>
                  </a:lnTo>
                  <a:lnTo>
                    <a:pt x="40" y="25"/>
                  </a:lnTo>
                  <a:lnTo>
                    <a:pt x="32" y="33"/>
                  </a:lnTo>
                  <a:lnTo>
                    <a:pt x="24" y="41"/>
                  </a:lnTo>
                  <a:lnTo>
                    <a:pt x="18" y="49"/>
                  </a:lnTo>
                  <a:lnTo>
                    <a:pt x="13" y="57"/>
                  </a:lnTo>
                  <a:lnTo>
                    <a:pt x="8" y="65"/>
                  </a:lnTo>
                  <a:lnTo>
                    <a:pt x="5" y="76"/>
                  </a:lnTo>
                  <a:lnTo>
                    <a:pt x="2" y="86"/>
                  </a:lnTo>
                  <a:lnTo>
                    <a:pt x="0" y="97"/>
                  </a:lnTo>
                  <a:lnTo>
                    <a:pt x="0" y="108"/>
                  </a:lnTo>
                  <a:lnTo>
                    <a:pt x="0" y="118"/>
                  </a:lnTo>
                  <a:lnTo>
                    <a:pt x="2" y="129"/>
                  </a:lnTo>
                  <a:lnTo>
                    <a:pt x="5" y="140"/>
                  </a:lnTo>
                  <a:lnTo>
                    <a:pt x="8" y="151"/>
                  </a:lnTo>
                  <a:lnTo>
                    <a:pt x="13" y="159"/>
                  </a:lnTo>
                  <a:lnTo>
                    <a:pt x="18" y="167"/>
                  </a:lnTo>
                  <a:lnTo>
                    <a:pt x="24" y="175"/>
                  </a:lnTo>
                  <a:lnTo>
                    <a:pt x="32" y="183"/>
                  </a:lnTo>
                  <a:lnTo>
                    <a:pt x="40" y="191"/>
                  </a:lnTo>
                  <a:lnTo>
                    <a:pt x="48" y="196"/>
                  </a:lnTo>
                  <a:lnTo>
                    <a:pt x="56" y="202"/>
                  </a:lnTo>
                  <a:lnTo>
                    <a:pt x="67" y="207"/>
                  </a:lnTo>
                  <a:lnTo>
                    <a:pt x="78" y="210"/>
                  </a:lnTo>
                  <a:lnTo>
                    <a:pt x="88" y="212"/>
                  </a:lnTo>
                  <a:lnTo>
                    <a:pt x="99" y="215"/>
                  </a:lnTo>
                  <a:lnTo>
                    <a:pt x="110" y="215"/>
                  </a:lnTo>
                  <a:lnTo>
                    <a:pt x="121" y="215"/>
                  </a:lnTo>
                  <a:lnTo>
                    <a:pt x="131" y="212"/>
                  </a:lnTo>
                  <a:lnTo>
                    <a:pt x="142" y="210"/>
                  </a:lnTo>
                  <a:lnTo>
                    <a:pt x="153" y="207"/>
                  </a:lnTo>
                  <a:lnTo>
                    <a:pt x="161" y="202"/>
                  </a:lnTo>
                  <a:lnTo>
                    <a:pt x="169" y="196"/>
                  </a:lnTo>
                  <a:lnTo>
                    <a:pt x="177" y="191"/>
                  </a:lnTo>
                  <a:lnTo>
                    <a:pt x="185" y="183"/>
                  </a:lnTo>
                  <a:lnTo>
                    <a:pt x="193" y="175"/>
                  </a:lnTo>
                  <a:lnTo>
                    <a:pt x="199" y="167"/>
                  </a:lnTo>
                  <a:lnTo>
                    <a:pt x="204" y="159"/>
                  </a:lnTo>
                  <a:lnTo>
                    <a:pt x="209" y="151"/>
                  </a:lnTo>
                  <a:lnTo>
                    <a:pt x="212" y="140"/>
                  </a:lnTo>
                  <a:lnTo>
                    <a:pt x="215" y="129"/>
                  </a:lnTo>
                  <a:lnTo>
                    <a:pt x="218" y="118"/>
                  </a:lnTo>
                  <a:lnTo>
                    <a:pt x="218" y="108"/>
                  </a:lnTo>
                  <a:lnTo>
                    <a:pt x="218" y="97"/>
                  </a:lnTo>
                  <a:lnTo>
                    <a:pt x="215" y="86"/>
                  </a:lnTo>
                  <a:lnTo>
                    <a:pt x="212" y="76"/>
                  </a:lnTo>
                  <a:lnTo>
                    <a:pt x="209" y="65"/>
                  </a:lnTo>
                  <a:lnTo>
                    <a:pt x="204" y="57"/>
                  </a:lnTo>
                  <a:lnTo>
                    <a:pt x="199" y="49"/>
                  </a:lnTo>
                  <a:lnTo>
                    <a:pt x="193" y="41"/>
                  </a:lnTo>
                  <a:lnTo>
                    <a:pt x="185" y="33"/>
                  </a:lnTo>
                  <a:lnTo>
                    <a:pt x="177" y="25"/>
                  </a:lnTo>
                  <a:lnTo>
                    <a:pt x="169" y="19"/>
                  </a:lnTo>
                  <a:lnTo>
                    <a:pt x="161" y="14"/>
                  </a:lnTo>
                  <a:lnTo>
                    <a:pt x="153" y="9"/>
                  </a:lnTo>
                  <a:lnTo>
                    <a:pt x="142" y="6"/>
                  </a:lnTo>
                  <a:lnTo>
                    <a:pt x="131" y="3"/>
                  </a:lnTo>
                  <a:lnTo>
                    <a:pt x="121" y="0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61" name="Rectangle 15"/>
            <p:cNvSpPr>
              <a:spLocks noChangeArrowheads="1"/>
            </p:cNvSpPr>
            <p:nvPr/>
          </p:nvSpPr>
          <p:spPr bwMode="auto">
            <a:xfrm>
              <a:off x="493" y="1378"/>
              <a:ext cx="12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chemeClr val="bg1"/>
                  </a:solidFill>
                </a:rPr>
                <a:t>W</a:t>
              </a:r>
            </a:p>
          </p:txBody>
        </p:sp>
        <p:sp>
          <p:nvSpPr>
            <p:cNvPr id="185362" name="Rectangle 16"/>
            <p:cNvSpPr>
              <a:spLocks noChangeArrowheads="1"/>
            </p:cNvSpPr>
            <p:nvPr/>
          </p:nvSpPr>
          <p:spPr bwMode="auto">
            <a:xfrm>
              <a:off x="617" y="1360"/>
              <a:ext cx="2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 </a:t>
              </a:r>
              <a:endParaRPr lang="en-US"/>
            </a:p>
          </p:txBody>
        </p:sp>
        <p:sp>
          <p:nvSpPr>
            <p:cNvPr id="185363" name="Freeform 17"/>
            <p:cNvSpPr>
              <a:spLocks/>
            </p:cNvSpPr>
            <p:nvPr/>
          </p:nvSpPr>
          <p:spPr bwMode="auto">
            <a:xfrm>
              <a:off x="2584" y="1220"/>
              <a:ext cx="218" cy="212"/>
            </a:xfrm>
            <a:custGeom>
              <a:avLst/>
              <a:gdLst>
                <a:gd name="T0" fmla="*/ 100 w 218"/>
                <a:gd name="T1" fmla="*/ 0 h 212"/>
                <a:gd name="T2" fmla="*/ 78 w 218"/>
                <a:gd name="T3" fmla="*/ 6 h 212"/>
                <a:gd name="T4" fmla="*/ 57 w 218"/>
                <a:gd name="T5" fmla="*/ 14 h 212"/>
                <a:gd name="T6" fmla="*/ 41 w 218"/>
                <a:gd name="T7" fmla="*/ 24 h 212"/>
                <a:gd name="T8" fmla="*/ 25 w 218"/>
                <a:gd name="T9" fmla="*/ 38 h 212"/>
                <a:gd name="T10" fmla="*/ 14 w 218"/>
                <a:gd name="T11" fmla="*/ 54 h 212"/>
                <a:gd name="T12" fmla="*/ 6 w 218"/>
                <a:gd name="T13" fmla="*/ 73 h 212"/>
                <a:gd name="T14" fmla="*/ 0 w 218"/>
                <a:gd name="T15" fmla="*/ 94 h 212"/>
                <a:gd name="T16" fmla="*/ 0 w 218"/>
                <a:gd name="T17" fmla="*/ 115 h 212"/>
                <a:gd name="T18" fmla="*/ 6 w 218"/>
                <a:gd name="T19" fmla="*/ 137 h 212"/>
                <a:gd name="T20" fmla="*/ 14 w 218"/>
                <a:gd name="T21" fmla="*/ 156 h 212"/>
                <a:gd name="T22" fmla="*/ 25 w 218"/>
                <a:gd name="T23" fmla="*/ 172 h 212"/>
                <a:gd name="T24" fmla="*/ 41 w 218"/>
                <a:gd name="T25" fmla="*/ 188 h 212"/>
                <a:gd name="T26" fmla="*/ 57 w 218"/>
                <a:gd name="T27" fmla="*/ 199 h 212"/>
                <a:gd name="T28" fmla="*/ 78 w 218"/>
                <a:gd name="T29" fmla="*/ 207 h 212"/>
                <a:gd name="T30" fmla="*/ 100 w 218"/>
                <a:gd name="T31" fmla="*/ 212 h 212"/>
                <a:gd name="T32" fmla="*/ 121 w 218"/>
                <a:gd name="T33" fmla="*/ 212 h 212"/>
                <a:gd name="T34" fmla="*/ 143 w 218"/>
                <a:gd name="T35" fmla="*/ 207 h 212"/>
                <a:gd name="T36" fmla="*/ 162 w 218"/>
                <a:gd name="T37" fmla="*/ 199 h 212"/>
                <a:gd name="T38" fmla="*/ 178 w 218"/>
                <a:gd name="T39" fmla="*/ 188 h 212"/>
                <a:gd name="T40" fmla="*/ 194 w 218"/>
                <a:gd name="T41" fmla="*/ 172 h 212"/>
                <a:gd name="T42" fmla="*/ 205 w 218"/>
                <a:gd name="T43" fmla="*/ 156 h 212"/>
                <a:gd name="T44" fmla="*/ 213 w 218"/>
                <a:gd name="T45" fmla="*/ 137 h 212"/>
                <a:gd name="T46" fmla="*/ 218 w 218"/>
                <a:gd name="T47" fmla="*/ 115 h 212"/>
                <a:gd name="T48" fmla="*/ 218 w 218"/>
                <a:gd name="T49" fmla="*/ 94 h 212"/>
                <a:gd name="T50" fmla="*/ 213 w 218"/>
                <a:gd name="T51" fmla="*/ 73 h 212"/>
                <a:gd name="T52" fmla="*/ 205 w 218"/>
                <a:gd name="T53" fmla="*/ 54 h 212"/>
                <a:gd name="T54" fmla="*/ 194 w 218"/>
                <a:gd name="T55" fmla="*/ 38 h 212"/>
                <a:gd name="T56" fmla="*/ 178 w 218"/>
                <a:gd name="T57" fmla="*/ 24 h 212"/>
                <a:gd name="T58" fmla="*/ 162 w 218"/>
                <a:gd name="T59" fmla="*/ 14 h 212"/>
                <a:gd name="T60" fmla="*/ 143 w 218"/>
                <a:gd name="T61" fmla="*/ 6 h 212"/>
                <a:gd name="T62" fmla="*/ 121 w 218"/>
                <a:gd name="T63" fmla="*/ 0 h 2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18"/>
                <a:gd name="T97" fmla="*/ 0 h 212"/>
                <a:gd name="T98" fmla="*/ 218 w 218"/>
                <a:gd name="T99" fmla="*/ 212 h 21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18" h="212">
                  <a:moveTo>
                    <a:pt x="111" y="0"/>
                  </a:moveTo>
                  <a:lnTo>
                    <a:pt x="100" y="0"/>
                  </a:lnTo>
                  <a:lnTo>
                    <a:pt x="89" y="3"/>
                  </a:lnTo>
                  <a:lnTo>
                    <a:pt x="78" y="6"/>
                  </a:lnTo>
                  <a:lnTo>
                    <a:pt x="68" y="8"/>
                  </a:lnTo>
                  <a:lnTo>
                    <a:pt x="57" y="14"/>
                  </a:lnTo>
                  <a:lnTo>
                    <a:pt x="49" y="19"/>
                  </a:lnTo>
                  <a:lnTo>
                    <a:pt x="41" y="24"/>
                  </a:lnTo>
                  <a:lnTo>
                    <a:pt x="33" y="30"/>
                  </a:lnTo>
                  <a:lnTo>
                    <a:pt x="25" y="38"/>
                  </a:lnTo>
                  <a:lnTo>
                    <a:pt x="19" y="46"/>
                  </a:lnTo>
                  <a:lnTo>
                    <a:pt x="14" y="54"/>
                  </a:lnTo>
                  <a:lnTo>
                    <a:pt x="8" y="65"/>
                  </a:lnTo>
                  <a:lnTo>
                    <a:pt x="6" y="73"/>
                  </a:lnTo>
                  <a:lnTo>
                    <a:pt x="3" y="83"/>
                  </a:lnTo>
                  <a:lnTo>
                    <a:pt x="0" y="94"/>
                  </a:lnTo>
                  <a:lnTo>
                    <a:pt x="0" y="105"/>
                  </a:lnTo>
                  <a:lnTo>
                    <a:pt x="0" y="115"/>
                  </a:lnTo>
                  <a:lnTo>
                    <a:pt x="3" y="126"/>
                  </a:lnTo>
                  <a:lnTo>
                    <a:pt x="6" y="137"/>
                  </a:lnTo>
                  <a:lnTo>
                    <a:pt x="8" y="148"/>
                  </a:lnTo>
                  <a:lnTo>
                    <a:pt x="14" y="156"/>
                  </a:lnTo>
                  <a:lnTo>
                    <a:pt x="19" y="164"/>
                  </a:lnTo>
                  <a:lnTo>
                    <a:pt x="25" y="172"/>
                  </a:lnTo>
                  <a:lnTo>
                    <a:pt x="33" y="180"/>
                  </a:lnTo>
                  <a:lnTo>
                    <a:pt x="41" y="188"/>
                  </a:lnTo>
                  <a:lnTo>
                    <a:pt x="49" y="193"/>
                  </a:lnTo>
                  <a:lnTo>
                    <a:pt x="57" y="199"/>
                  </a:lnTo>
                  <a:lnTo>
                    <a:pt x="68" y="204"/>
                  </a:lnTo>
                  <a:lnTo>
                    <a:pt x="78" y="207"/>
                  </a:lnTo>
                  <a:lnTo>
                    <a:pt x="89" y="209"/>
                  </a:lnTo>
                  <a:lnTo>
                    <a:pt x="100" y="212"/>
                  </a:lnTo>
                  <a:lnTo>
                    <a:pt x="111" y="212"/>
                  </a:lnTo>
                  <a:lnTo>
                    <a:pt x="121" y="212"/>
                  </a:lnTo>
                  <a:lnTo>
                    <a:pt x="132" y="209"/>
                  </a:lnTo>
                  <a:lnTo>
                    <a:pt x="143" y="207"/>
                  </a:lnTo>
                  <a:lnTo>
                    <a:pt x="154" y="204"/>
                  </a:lnTo>
                  <a:lnTo>
                    <a:pt x="162" y="199"/>
                  </a:lnTo>
                  <a:lnTo>
                    <a:pt x="170" y="193"/>
                  </a:lnTo>
                  <a:lnTo>
                    <a:pt x="178" y="188"/>
                  </a:lnTo>
                  <a:lnTo>
                    <a:pt x="186" y="180"/>
                  </a:lnTo>
                  <a:lnTo>
                    <a:pt x="194" y="172"/>
                  </a:lnTo>
                  <a:lnTo>
                    <a:pt x="199" y="164"/>
                  </a:lnTo>
                  <a:lnTo>
                    <a:pt x="205" y="156"/>
                  </a:lnTo>
                  <a:lnTo>
                    <a:pt x="210" y="148"/>
                  </a:lnTo>
                  <a:lnTo>
                    <a:pt x="213" y="137"/>
                  </a:lnTo>
                  <a:lnTo>
                    <a:pt x="216" y="126"/>
                  </a:lnTo>
                  <a:lnTo>
                    <a:pt x="218" y="115"/>
                  </a:lnTo>
                  <a:lnTo>
                    <a:pt x="218" y="105"/>
                  </a:lnTo>
                  <a:lnTo>
                    <a:pt x="218" y="94"/>
                  </a:lnTo>
                  <a:lnTo>
                    <a:pt x="216" y="83"/>
                  </a:lnTo>
                  <a:lnTo>
                    <a:pt x="213" y="73"/>
                  </a:lnTo>
                  <a:lnTo>
                    <a:pt x="210" y="65"/>
                  </a:lnTo>
                  <a:lnTo>
                    <a:pt x="205" y="54"/>
                  </a:lnTo>
                  <a:lnTo>
                    <a:pt x="199" y="46"/>
                  </a:lnTo>
                  <a:lnTo>
                    <a:pt x="194" y="38"/>
                  </a:lnTo>
                  <a:lnTo>
                    <a:pt x="186" y="30"/>
                  </a:lnTo>
                  <a:lnTo>
                    <a:pt x="178" y="24"/>
                  </a:lnTo>
                  <a:lnTo>
                    <a:pt x="170" y="19"/>
                  </a:lnTo>
                  <a:lnTo>
                    <a:pt x="162" y="14"/>
                  </a:lnTo>
                  <a:lnTo>
                    <a:pt x="154" y="8"/>
                  </a:lnTo>
                  <a:lnTo>
                    <a:pt x="143" y="6"/>
                  </a:lnTo>
                  <a:lnTo>
                    <a:pt x="132" y="3"/>
                  </a:lnTo>
                  <a:lnTo>
                    <a:pt x="121" y="0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64" name="Rectangle 18"/>
            <p:cNvSpPr>
              <a:spLocks noChangeArrowheads="1"/>
            </p:cNvSpPr>
            <p:nvPr/>
          </p:nvSpPr>
          <p:spPr bwMode="auto">
            <a:xfrm>
              <a:off x="2641" y="1262"/>
              <a:ext cx="7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chemeClr val="bg1"/>
                  </a:solidFill>
                </a:rPr>
                <a:t>X</a:t>
              </a:r>
            </a:p>
          </p:txBody>
        </p:sp>
        <p:sp>
          <p:nvSpPr>
            <p:cNvPr id="185365" name="Freeform 19"/>
            <p:cNvSpPr>
              <a:spLocks/>
            </p:cNvSpPr>
            <p:nvPr/>
          </p:nvSpPr>
          <p:spPr bwMode="auto">
            <a:xfrm>
              <a:off x="2579" y="1952"/>
              <a:ext cx="218" cy="212"/>
            </a:xfrm>
            <a:custGeom>
              <a:avLst/>
              <a:gdLst>
                <a:gd name="T0" fmla="*/ 97 w 218"/>
                <a:gd name="T1" fmla="*/ 0 h 212"/>
                <a:gd name="T2" fmla="*/ 75 w 218"/>
                <a:gd name="T3" fmla="*/ 6 h 212"/>
                <a:gd name="T4" fmla="*/ 56 w 218"/>
                <a:gd name="T5" fmla="*/ 14 h 212"/>
                <a:gd name="T6" fmla="*/ 40 w 218"/>
                <a:gd name="T7" fmla="*/ 24 h 212"/>
                <a:gd name="T8" fmla="*/ 24 w 218"/>
                <a:gd name="T9" fmla="*/ 38 h 212"/>
                <a:gd name="T10" fmla="*/ 13 w 218"/>
                <a:gd name="T11" fmla="*/ 54 h 212"/>
                <a:gd name="T12" fmla="*/ 5 w 218"/>
                <a:gd name="T13" fmla="*/ 73 h 212"/>
                <a:gd name="T14" fmla="*/ 0 w 218"/>
                <a:gd name="T15" fmla="*/ 94 h 212"/>
                <a:gd name="T16" fmla="*/ 0 w 218"/>
                <a:gd name="T17" fmla="*/ 116 h 212"/>
                <a:gd name="T18" fmla="*/ 5 w 218"/>
                <a:gd name="T19" fmla="*/ 137 h 212"/>
                <a:gd name="T20" fmla="*/ 13 w 218"/>
                <a:gd name="T21" fmla="*/ 156 h 212"/>
                <a:gd name="T22" fmla="*/ 24 w 218"/>
                <a:gd name="T23" fmla="*/ 172 h 212"/>
                <a:gd name="T24" fmla="*/ 40 w 218"/>
                <a:gd name="T25" fmla="*/ 188 h 212"/>
                <a:gd name="T26" fmla="*/ 56 w 218"/>
                <a:gd name="T27" fmla="*/ 199 h 212"/>
                <a:gd name="T28" fmla="*/ 75 w 218"/>
                <a:gd name="T29" fmla="*/ 207 h 212"/>
                <a:gd name="T30" fmla="*/ 97 w 218"/>
                <a:gd name="T31" fmla="*/ 212 h 212"/>
                <a:gd name="T32" fmla="*/ 118 w 218"/>
                <a:gd name="T33" fmla="*/ 212 h 212"/>
                <a:gd name="T34" fmla="*/ 140 w 218"/>
                <a:gd name="T35" fmla="*/ 207 h 212"/>
                <a:gd name="T36" fmla="*/ 161 w 218"/>
                <a:gd name="T37" fmla="*/ 199 h 212"/>
                <a:gd name="T38" fmla="*/ 178 w 218"/>
                <a:gd name="T39" fmla="*/ 188 h 212"/>
                <a:gd name="T40" fmla="*/ 194 w 218"/>
                <a:gd name="T41" fmla="*/ 172 h 212"/>
                <a:gd name="T42" fmla="*/ 204 w 218"/>
                <a:gd name="T43" fmla="*/ 156 h 212"/>
                <a:gd name="T44" fmla="*/ 213 w 218"/>
                <a:gd name="T45" fmla="*/ 137 h 212"/>
                <a:gd name="T46" fmla="*/ 218 w 218"/>
                <a:gd name="T47" fmla="*/ 116 h 212"/>
                <a:gd name="T48" fmla="*/ 218 w 218"/>
                <a:gd name="T49" fmla="*/ 94 h 212"/>
                <a:gd name="T50" fmla="*/ 213 w 218"/>
                <a:gd name="T51" fmla="*/ 73 h 212"/>
                <a:gd name="T52" fmla="*/ 204 w 218"/>
                <a:gd name="T53" fmla="*/ 54 h 212"/>
                <a:gd name="T54" fmla="*/ 194 w 218"/>
                <a:gd name="T55" fmla="*/ 38 h 212"/>
                <a:gd name="T56" fmla="*/ 178 w 218"/>
                <a:gd name="T57" fmla="*/ 24 h 212"/>
                <a:gd name="T58" fmla="*/ 161 w 218"/>
                <a:gd name="T59" fmla="*/ 14 h 212"/>
                <a:gd name="T60" fmla="*/ 140 w 218"/>
                <a:gd name="T61" fmla="*/ 6 h 212"/>
                <a:gd name="T62" fmla="*/ 118 w 218"/>
                <a:gd name="T63" fmla="*/ 0 h 2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18"/>
                <a:gd name="T97" fmla="*/ 0 h 212"/>
                <a:gd name="T98" fmla="*/ 218 w 218"/>
                <a:gd name="T99" fmla="*/ 212 h 21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18" h="212">
                  <a:moveTo>
                    <a:pt x="108" y="0"/>
                  </a:moveTo>
                  <a:lnTo>
                    <a:pt x="97" y="0"/>
                  </a:lnTo>
                  <a:lnTo>
                    <a:pt x="86" y="3"/>
                  </a:lnTo>
                  <a:lnTo>
                    <a:pt x="75" y="6"/>
                  </a:lnTo>
                  <a:lnTo>
                    <a:pt x="65" y="8"/>
                  </a:lnTo>
                  <a:lnTo>
                    <a:pt x="56" y="14"/>
                  </a:lnTo>
                  <a:lnTo>
                    <a:pt x="48" y="19"/>
                  </a:lnTo>
                  <a:lnTo>
                    <a:pt x="40" y="24"/>
                  </a:lnTo>
                  <a:lnTo>
                    <a:pt x="32" y="30"/>
                  </a:lnTo>
                  <a:lnTo>
                    <a:pt x="24" y="38"/>
                  </a:lnTo>
                  <a:lnTo>
                    <a:pt x="19" y="46"/>
                  </a:lnTo>
                  <a:lnTo>
                    <a:pt x="13" y="54"/>
                  </a:lnTo>
                  <a:lnTo>
                    <a:pt x="8" y="65"/>
                  </a:lnTo>
                  <a:lnTo>
                    <a:pt x="5" y="73"/>
                  </a:lnTo>
                  <a:lnTo>
                    <a:pt x="3" y="83"/>
                  </a:lnTo>
                  <a:lnTo>
                    <a:pt x="0" y="94"/>
                  </a:lnTo>
                  <a:lnTo>
                    <a:pt x="0" y="105"/>
                  </a:lnTo>
                  <a:lnTo>
                    <a:pt x="0" y="116"/>
                  </a:lnTo>
                  <a:lnTo>
                    <a:pt x="3" y="126"/>
                  </a:lnTo>
                  <a:lnTo>
                    <a:pt x="5" y="137"/>
                  </a:lnTo>
                  <a:lnTo>
                    <a:pt x="8" y="148"/>
                  </a:lnTo>
                  <a:lnTo>
                    <a:pt x="13" y="156"/>
                  </a:lnTo>
                  <a:lnTo>
                    <a:pt x="19" y="164"/>
                  </a:lnTo>
                  <a:lnTo>
                    <a:pt x="24" y="172"/>
                  </a:lnTo>
                  <a:lnTo>
                    <a:pt x="32" y="180"/>
                  </a:lnTo>
                  <a:lnTo>
                    <a:pt x="40" y="188"/>
                  </a:lnTo>
                  <a:lnTo>
                    <a:pt x="48" y="193"/>
                  </a:lnTo>
                  <a:lnTo>
                    <a:pt x="56" y="199"/>
                  </a:lnTo>
                  <a:lnTo>
                    <a:pt x="65" y="204"/>
                  </a:lnTo>
                  <a:lnTo>
                    <a:pt x="75" y="207"/>
                  </a:lnTo>
                  <a:lnTo>
                    <a:pt x="86" y="209"/>
                  </a:lnTo>
                  <a:lnTo>
                    <a:pt x="97" y="212"/>
                  </a:lnTo>
                  <a:lnTo>
                    <a:pt x="108" y="212"/>
                  </a:lnTo>
                  <a:lnTo>
                    <a:pt x="118" y="212"/>
                  </a:lnTo>
                  <a:lnTo>
                    <a:pt x="129" y="209"/>
                  </a:lnTo>
                  <a:lnTo>
                    <a:pt x="140" y="207"/>
                  </a:lnTo>
                  <a:lnTo>
                    <a:pt x="151" y="204"/>
                  </a:lnTo>
                  <a:lnTo>
                    <a:pt x="161" y="199"/>
                  </a:lnTo>
                  <a:lnTo>
                    <a:pt x="169" y="193"/>
                  </a:lnTo>
                  <a:lnTo>
                    <a:pt x="178" y="188"/>
                  </a:lnTo>
                  <a:lnTo>
                    <a:pt x="186" y="180"/>
                  </a:lnTo>
                  <a:lnTo>
                    <a:pt x="194" y="172"/>
                  </a:lnTo>
                  <a:lnTo>
                    <a:pt x="199" y="164"/>
                  </a:lnTo>
                  <a:lnTo>
                    <a:pt x="204" y="156"/>
                  </a:lnTo>
                  <a:lnTo>
                    <a:pt x="210" y="148"/>
                  </a:lnTo>
                  <a:lnTo>
                    <a:pt x="213" y="137"/>
                  </a:lnTo>
                  <a:lnTo>
                    <a:pt x="215" y="126"/>
                  </a:lnTo>
                  <a:lnTo>
                    <a:pt x="218" y="116"/>
                  </a:lnTo>
                  <a:lnTo>
                    <a:pt x="218" y="105"/>
                  </a:lnTo>
                  <a:lnTo>
                    <a:pt x="218" y="94"/>
                  </a:lnTo>
                  <a:lnTo>
                    <a:pt x="215" y="83"/>
                  </a:lnTo>
                  <a:lnTo>
                    <a:pt x="213" y="73"/>
                  </a:lnTo>
                  <a:lnTo>
                    <a:pt x="210" y="65"/>
                  </a:lnTo>
                  <a:lnTo>
                    <a:pt x="204" y="54"/>
                  </a:lnTo>
                  <a:lnTo>
                    <a:pt x="199" y="46"/>
                  </a:lnTo>
                  <a:lnTo>
                    <a:pt x="194" y="38"/>
                  </a:lnTo>
                  <a:lnTo>
                    <a:pt x="186" y="30"/>
                  </a:lnTo>
                  <a:lnTo>
                    <a:pt x="178" y="24"/>
                  </a:lnTo>
                  <a:lnTo>
                    <a:pt x="169" y="19"/>
                  </a:lnTo>
                  <a:lnTo>
                    <a:pt x="161" y="14"/>
                  </a:lnTo>
                  <a:lnTo>
                    <a:pt x="151" y="8"/>
                  </a:lnTo>
                  <a:lnTo>
                    <a:pt x="140" y="6"/>
                  </a:lnTo>
                  <a:lnTo>
                    <a:pt x="129" y="3"/>
                  </a:lnTo>
                  <a:lnTo>
                    <a:pt x="118" y="0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66" name="Rectangle 20"/>
            <p:cNvSpPr>
              <a:spLocks noChangeArrowheads="1"/>
            </p:cNvSpPr>
            <p:nvPr/>
          </p:nvSpPr>
          <p:spPr bwMode="auto">
            <a:xfrm>
              <a:off x="2653" y="1983"/>
              <a:ext cx="68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chemeClr val="bg1"/>
                  </a:solidFill>
                </a:rPr>
                <a:t>Y</a:t>
              </a:r>
            </a:p>
          </p:txBody>
        </p:sp>
        <p:sp>
          <p:nvSpPr>
            <p:cNvPr id="185367" name="Line 21"/>
            <p:cNvSpPr>
              <a:spLocks noChangeShapeType="1"/>
            </p:cNvSpPr>
            <p:nvPr/>
          </p:nvSpPr>
          <p:spPr bwMode="auto">
            <a:xfrm>
              <a:off x="674" y="1448"/>
              <a:ext cx="280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68" name="Line 22"/>
            <p:cNvSpPr>
              <a:spLocks noChangeShapeType="1"/>
            </p:cNvSpPr>
            <p:nvPr/>
          </p:nvSpPr>
          <p:spPr bwMode="auto">
            <a:xfrm>
              <a:off x="2165" y="1140"/>
              <a:ext cx="419" cy="174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69" name="Line 23"/>
            <p:cNvSpPr>
              <a:spLocks noChangeShapeType="1"/>
            </p:cNvSpPr>
            <p:nvPr/>
          </p:nvSpPr>
          <p:spPr bwMode="auto">
            <a:xfrm flipV="1">
              <a:off x="2192" y="1381"/>
              <a:ext cx="422" cy="357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0" name="Line 24"/>
            <p:cNvSpPr>
              <a:spLocks noChangeShapeType="1"/>
            </p:cNvSpPr>
            <p:nvPr/>
          </p:nvSpPr>
          <p:spPr bwMode="auto">
            <a:xfrm>
              <a:off x="2197" y="1821"/>
              <a:ext cx="387" cy="20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1" name="Line 25"/>
            <p:cNvSpPr>
              <a:spLocks noChangeShapeType="1"/>
            </p:cNvSpPr>
            <p:nvPr/>
          </p:nvSpPr>
          <p:spPr bwMode="auto">
            <a:xfrm flipV="1">
              <a:off x="1481" y="1228"/>
              <a:ext cx="183" cy="148"/>
            </a:xfrm>
            <a:prstGeom prst="line">
              <a:avLst/>
            </a:prstGeom>
            <a:noFill/>
            <a:ln w="555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2" name="Line 26"/>
            <p:cNvSpPr>
              <a:spLocks noChangeShapeType="1"/>
            </p:cNvSpPr>
            <p:nvPr/>
          </p:nvSpPr>
          <p:spPr bwMode="auto">
            <a:xfrm flipV="1">
              <a:off x="2030" y="1309"/>
              <a:ext cx="1" cy="268"/>
            </a:xfrm>
            <a:prstGeom prst="line">
              <a:avLst/>
            </a:prstGeom>
            <a:noFill/>
            <a:ln w="555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3" name="Line 27"/>
            <p:cNvSpPr>
              <a:spLocks noChangeShapeType="1"/>
            </p:cNvSpPr>
            <p:nvPr/>
          </p:nvSpPr>
          <p:spPr bwMode="auto">
            <a:xfrm>
              <a:off x="1497" y="1577"/>
              <a:ext cx="167" cy="104"/>
            </a:xfrm>
            <a:prstGeom prst="line">
              <a:avLst/>
            </a:prstGeom>
            <a:noFill/>
            <a:ln w="555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4" name="Rectangle 28"/>
            <p:cNvSpPr>
              <a:spLocks noChangeArrowheads="1"/>
            </p:cNvSpPr>
            <p:nvPr/>
          </p:nvSpPr>
          <p:spPr bwMode="auto">
            <a:xfrm>
              <a:off x="3050" y="853"/>
              <a:ext cx="608" cy="28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5" name="Rectangle 29"/>
            <p:cNvSpPr>
              <a:spLocks noChangeArrowheads="1"/>
            </p:cNvSpPr>
            <p:nvPr/>
          </p:nvSpPr>
          <p:spPr bwMode="auto">
            <a:xfrm>
              <a:off x="3131" y="896"/>
              <a:ext cx="531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Helvetica" pitchFamily="2" charset="0"/>
                </a:rPr>
                <a:t>legend</a:t>
              </a:r>
              <a:r>
                <a:rPr lang="en-US" sz="1700" b="1">
                  <a:solidFill>
                    <a:srgbClr val="000000"/>
                  </a:solidFill>
                  <a:latin typeface="Helvetica" pitchFamily="2" charset="0"/>
                </a:rPr>
                <a:t>:</a:t>
              </a:r>
              <a:endParaRPr lang="en-US">
                <a:latin typeface="Helvetica" pitchFamily="2" charset="0"/>
              </a:endParaRPr>
            </a:p>
          </p:txBody>
        </p:sp>
        <p:sp>
          <p:nvSpPr>
            <p:cNvPr id="185376" name="Rectangle 30"/>
            <p:cNvSpPr>
              <a:spLocks noChangeArrowheads="1"/>
            </p:cNvSpPr>
            <p:nvPr/>
          </p:nvSpPr>
          <p:spPr bwMode="auto">
            <a:xfrm>
              <a:off x="3548" y="898"/>
              <a:ext cx="31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</a:rPr>
                <a:t> </a:t>
              </a:r>
              <a:endParaRPr lang="en-US"/>
            </a:p>
          </p:txBody>
        </p:sp>
        <p:sp>
          <p:nvSpPr>
            <p:cNvPr id="185377" name="Rectangle 31"/>
            <p:cNvSpPr>
              <a:spLocks noChangeArrowheads="1"/>
            </p:cNvSpPr>
            <p:nvPr/>
          </p:nvSpPr>
          <p:spPr bwMode="auto">
            <a:xfrm>
              <a:off x="4261" y="1432"/>
              <a:ext cx="731" cy="4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8" name="Rectangle 32"/>
            <p:cNvSpPr>
              <a:spLocks noChangeArrowheads="1"/>
            </p:cNvSpPr>
            <p:nvPr/>
          </p:nvSpPr>
          <p:spPr bwMode="auto">
            <a:xfrm>
              <a:off x="4341" y="1472"/>
              <a:ext cx="708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Helvetica" pitchFamily="2" charset="0"/>
                </a:rPr>
                <a:t>customer </a:t>
              </a:r>
              <a:endParaRPr lang="en-US" sz="2000" dirty="0">
                <a:latin typeface="Helvetica" pitchFamily="2" charset="0"/>
              </a:endParaRPr>
            </a:p>
          </p:txBody>
        </p:sp>
        <p:sp>
          <p:nvSpPr>
            <p:cNvPr id="185379" name="Rectangle 33"/>
            <p:cNvSpPr>
              <a:spLocks noChangeArrowheads="1"/>
            </p:cNvSpPr>
            <p:nvPr/>
          </p:nvSpPr>
          <p:spPr bwMode="auto">
            <a:xfrm>
              <a:off x="4341" y="1630"/>
              <a:ext cx="60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Helvetica" pitchFamily="2" charset="0"/>
                </a:rPr>
                <a:t>network:</a:t>
              </a:r>
              <a:endParaRPr lang="en-US" sz="2000">
                <a:latin typeface="Helvetica" pitchFamily="2" charset="0"/>
              </a:endParaRPr>
            </a:p>
          </p:txBody>
        </p:sp>
        <p:sp>
          <p:nvSpPr>
            <p:cNvPr id="185380" name="Rectangle 34"/>
            <p:cNvSpPr>
              <a:spLocks noChangeArrowheads="1"/>
            </p:cNvSpPr>
            <p:nvPr/>
          </p:nvSpPr>
          <p:spPr bwMode="auto">
            <a:xfrm>
              <a:off x="4823" y="1630"/>
              <a:ext cx="36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 </a:t>
              </a:r>
              <a:endParaRPr lang="en-US" sz="2000"/>
            </a:p>
          </p:txBody>
        </p:sp>
        <p:sp>
          <p:nvSpPr>
            <p:cNvPr id="185381" name="Rectangle 35"/>
            <p:cNvSpPr>
              <a:spLocks noChangeArrowheads="1"/>
            </p:cNvSpPr>
            <p:nvPr/>
          </p:nvSpPr>
          <p:spPr bwMode="auto">
            <a:xfrm>
              <a:off x="4261" y="869"/>
              <a:ext cx="697" cy="42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82" name="Rectangle 36"/>
            <p:cNvSpPr>
              <a:spLocks noChangeArrowheads="1"/>
            </p:cNvSpPr>
            <p:nvPr/>
          </p:nvSpPr>
          <p:spPr bwMode="auto">
            <a:xfrm>
              <a:off x="4341" y="909"/>
              <a:ext cx="58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Helvetica" pitchFamily="2" charset="0"/>
                </a:rPr>
                <a:t>provider</a:t>
              </a:r>
              <a:endParaRPr lang="en-US" sz="2000" dirty="0">
                <a:latin typeface="Helvetica" pitchFamily="2" charset="0"/>
              </a:endParaRPr>
            </a:p>
          </p:txBody>
        </p:sp>
        <p:sp>
          <p:nvSpPr>
            <p:cNvPr id="185383" name="Rectangle 37"/>
            <p:cNvSpPr>
              <a:spLocks noChangeArrowheads="1"/>
            </p:cNvSpPr>
            <p:nvPr/>
          </p:nvSpPr>
          <p:spPr bwMode="auto">
            <a:xfrm>
              <a:off x="4796" y="909"/>
              <a:ext cx="36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 </a:t>
              </a:r>
              <a:endParaRPr lang="en-US" sz="2000"/>
            </a:p>
          </p:txBody>
        </p:sp>
        <p:sp>
          <p:nvSpPr>
            <p:cNvPr id="185384" name="Rectangle 38"/>
            <p:cNvSpPr>
              <a:spLocks noChangeArrowheads="1"/>
            </p:cNvSpPr>
            <p:nvPr/>
          </p:nvSpPr>
          <p:spPr bwMode="auto">
            <a:xfrm>
              <a:off x="4341" y="1064"/>
              <a:ext cx="56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Helvetica" pitchFamily="2" charset="0"/>
                </a:rPr>
                <a:t>network</a:t>
              </a:r>
              <a:endParaRPr lang="en-US" sz="2000" dirty="0">
                <a:latin typeface="Helvetica" pitchFamily="2" charset="0"/>
              </a:endParaRPr>
            </a:p>
          </p:txBody>
        </p:sp>
        <p:sp>
          <p:nvSpPr>
            <p:cNvPr id="185385" name="Rectangle 39"/>
            <p:cNvSpPr>
              <a:spLocks noChangeArrowheads="1"/>
            </p:cNvSpPr>
            <p:nvPr/>
          </p:nvSpPr>
          <p:spPr bwMode="auto">
            <a:xfrm>
              <a:off x="4785" y="1064"/>
              <a:ext cx="36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 </a:t>
              </a:r>
              <a:endParaRPr lang="en-US" sz="2000"/>
            </a:p>
          </p:txBody>
        </p:sp>
        <p:sp>
          <p:nvSpPr>
            <p:cNvPr id="185386" name="Freeform 40"/>
            <p:cNvSpPr>
              <a:spLocks/>
            </p:cNvSpPr>
            <p:nvPr/>
          </p:nvSpPr>
          <p:spPr bwMode="auto">
            <a:xfrm>
              <a:off x="3749" y="901"/>
              <a:ext cx="563" cy="362"/>
            </a:xfrm>
            <a:custGeom>
              <a:avLst/>
              <a:gdLst>
                <a:gd name="T0" fmla="*/ 162 w 563"/>
                <a:gd name="T1" fmla="*/ 0 h 362"/>
                <a:gd name="T2" fmla="*/ 132 w 563"/>
                <a:gd name="T3" fmla="*/ 5 h 362"/>
                <a:gd name="T4" fmla="*/ 108 w 563"/>
                <a:gd name="T5" fmla="*/ 13 h 362"/>
                <a:gd name="T6" fmla="*/ 81 w 563"/>
                <a:gd name="T7" fmla="*/ 30 h 362"/>
                <a:gd name="T8" fmla="*/ 60 w 563"/>
                <a:gd name="T9" fmla="*/ 48 h 362"/>
                <a:gd name="T10" fmla="*/ 35 w 563"/>
                <a:gd name="T11" fmla="*/ 72 h 362"/>
                <a:gd name="T12" fmla="*/ 14 w 563"/>
                <a:gd name="T13" fmla="*/ 102 h 362"/>
                <a:gd name="T14" fmla="*/ 3 w 563"/>
                <a:gd name="T15" fmla="*/ 126 h 362"/>
                <a:gd name="T16" fmla="*/ 0 w 563"/>
                <a:gd name="T17" fmla="*/ 140 h 362"/>
                <a:gd name="T18" fmla="*/ 0 w 563"/>
                <a:gd name="T19" fmla="*/ 156 h 362"/>
                <a:gd name="T20" fmla="*/ 3 w 563"/>
                <a:gd name="T21" fmla="*/ 180 h 362"/>
                <a:gd name="T22" fmla="*/ 17 w 563"/>
                <a:gd name="T23" fmla="*/ 212 h 362"/>
                <a:gd name="T24" fmla="*/ 35 w 563"/>
                <a:gd name="T25" fmla="*/ 241 h 362"/>
                <a:gd name="T26" fmla="*/ 60 w 563"/>
                <a:gd name="T27" fmla="*/ 268 h 362"/>
                <a:gd name="T28" fmla="*/ 81 w 563"/>
                <a:gd name="T29" fmla="*/ 292 h 362"/>
                <a:gd name="T30" fmla="*/ 103 w 563"/>
                <a:gd name="T31" fmla="*/ 316 h 362"/>
                <a:gd name="T32" fmla="*/ 119 w 563"/>
                <a:gd name="T33" fmla="*/ 327 h 362"/>
                <a:gd name="T34" fmla="*/ 135 w 563"/>
                <a:gd name="T35" fmla="*/ 335 h 362"/>
                <a:gd name="T36" fmla="*/ 156 w 563"/>
                <a:gd name="T37" fmla="*/ 341 h 362"/>
                <a:gd name="T38" fmla="*/ 183 w 563"/>
                <a:gd name="T39" fmla="*/ 346 h 362"/>
                <a:gd name="T40" fmla="*/ 200 w 563"/>
                <a:gd name="T41" fmla="*/ 349 h 362"/>
                <a:gd name="T42" fmla="*/ 240 w 563"/>
                <a:gd name="T43" fmla="*/ 354 h 362"/>
                <a:gd name="T44" fmla="*/ 286 w 563"/>
                <a:gd name="T45" fmla="*/ 357 h 362"/>
                <a:gd name="T46" fmla="*/ 334 w 563"/>
                <a:gd name="T47" fmla="*/ 359 h 362"/>
                <a:gd name="T48" fmla="*/ 385 w 563"/>
                <a:gd name="T49" fmla="*/ 362 h 362"/>
                <a:gd name="T50" fmla="*/ 434 w 563"/>
                <a:gd name="T51" fmla="*/ 359 h 362"/>
                <a:gd name="T52" fmla="*/ 477 w 563"/>
                <a:gd name="T53" fmla="*/ 351 h 362"/>
                <a:gd name="T54" fmla="*/ 504 w 563"/>
                <a:gd name="T55" fmla="*/ 343 h 362"/>
                <a:gd name="T56" fmla="*/ 517 w 563"/>
                <a:gd name="T57" fmla="*/ 335 h 362"/>
                <a:gd name="T58" fmla="*/ 528 w 563"/>
                <a:gd name="T59" fmla="*/ 325 h 362"/>
                <a:gd name="T60" fmla="*/ 541 w 563"/>
                <a:gd name="T61" fmla="*/ 306 h 362"/>
                <a:gd name="T62" fmla="*/ 555 w 563"/>
                <a:gd name="T63" fmla="*/ 274 h 362"/>
                <a:gd name="T64" fmla="*/ 560 w 563"/>
                <a:gd name="T65" fmla="*/ 236 h 362"/>
                <a:gd name="T66" fmla="*/ 563 w 563"/>
                <a:gd name="T67" fmla="*/ 193 h 362"/>
                <a:gd name="T68" fmla="*/ 560 w 563"/>
                <a:gd name="T69" fmla="*/ 153 h 362"/>
                <a:gd name="T70" fmla="*/ 557 w 563"/>
                <a:gd name="T71" fmla="*/ 113 h 362"/>
                <a:gd name="T72" fmla="*/ 552 w 563"/>
                <a:gd name="T73" fmla="*/ 78 h 362"/>
                <a:gd name="T74" fmla="*/ 547 w 563"/>
                <a:gd name="T75" fmla="*/ 59 h 362"/>
                <a:gd name="T76" fmla="*/ 544 w 563"/>
                <a:gd name="T77" fmla="*/ 46 h 362"/>
                <a:gd name="T78" fmla="*/ 539 w 563"/>
                <a:gd name="T79" fmla="*/ 30 h 362"/>
                <a:gd name="T80" fmla="*/ 533 w 563"/>
                <a:gd name="T81" fmla="*/ 22 h 362"/>
                <a:gd name="T82" fmla="*/ 522 w 563"/>
                <a:gd name="T83" fmla="*/ 19 h 362"/>
                <a:gd name="T84" fmla="*/ 506 w 563"/>
                <a:gd name="T85" fmla="*/ 16 h 362"/>
                <a:gd name="T86" fmla="*/ 479 w 563"/>
                <a:gd name="T87" fmla="*/ 16 h 362"/>
                <a:gd name="T88" fmla="*/ 466 w 563"/>
                <a:gd name="T89" fmla="*/ 13 h 362"/>
                <a:gd name="T90" fmla="*/ 450 w 563"/>
                <a:gd name="T91" fmla="*/ 11 h 362"/>
                <a:gd name="T92" fmla="*/ 409 w 563"/>
                <a:gd name="T93" fmla="*/ 11 h 362"/>
                <a:gd name="T94" fmla="*/ 364 w 563"/>
                <a:gd name="T95" fmla="*/ 13 h 362"/>
                <a:gd name="T96" fmla="*/ 321 w 563"/>
                <a:gd name="T97" fmla="*/ 13 h 362"/>
                <a:gd name="T98" fmla="*/ 283 w 563"/>
                <a:gd name="T99" fmla="*/ 11 h 362"/>
                <a:gd name="T100" fmla="*/ 248 w 563"/>
                <a:gd name="T101" fmla="*/ 5 h 362"/>
                <a:gd name="T102" fmla="*/ 213 w 563"/>
                <a:gd name="T103" fmla="*/ 0 h 362"/>
                <a:gd name="T104" fmla="*/ 186 w 563"/>
                <a:gd name="T105" fmla="*/ 0 h 362"/>
                <a:gd name="T106" fmla="*/ 175 w 563"/>
                <a:gd name="T107" fmla="*/ 0 h 3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63"/>
                <a:gd name="T163" fmla="*/ 0 h 362"/>
                <a:gd name="T164" fmla="*/ 563 w 563"/>
                <a:gd name="T165" fmla="*/ 362 h 36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63" h="362">
                  <a:moveTo>
                    <a:pt x="175" y="0"/>
                  </a:moveTo>
                  <a:lnTo>
                    <a:pt x="162" y="0"/>
                  </a:lnTo>
                  <a:lnTo>
                    <a:pt x="148" y="3"/>
                  </a:lnTo>
                  <a:lnTo>
                    <a:pt x="132" y="5"/>
                  </a:lnTo>
                  <a:lnTo>
                    <a:pt x="119" y="11"/>
                  </a:lnTo>
                  <a:lnTo>
                    <a:pt x="108" y="13"/>
                  </a:lnTo>
                  <a:lnTo>
                    <a:pt x="95" y="22"/>
                  </a:lnTo>
                  <a:lnTo>
                    <a:pt x="81" y="30"/>
                  </a:lnTo>
                  <a:lnTo>
                    <a:pt x="70" y="38"/>
                  </a:lnTo>
                  <a:lnTo>
                    <a:pt x="60" y="48"/>
                  </a:lnTo>
                  <a:lnTo>
                    <a:pt x="46" y="59"/>
                  </a:lnTo>
                  <a:lnTo>
                    <a:pt x="35" y="72"/>
                  </a:lnTo>
                  <a:lnTo>
                    <a:pt x="25" y="89"/>
                  </a:lnTo>
                  <a:lnTo>
                    <a:pt x="14" y="102"/>
                  </a:lnTo>
                  <a:lnTo>
                    <a:pt x="8" y="118"/>
                  </a:lnTo>
                  <a:lnTo>
                    <a:pt x="3" y="126"/>
                  </a:lnTo>
                  <a:lnTo>
                    <a:pt x="3" y="134"/>
                  </a:lnTo>
                  <a:lnTo>
                    <a:pt x="0" y="140"/>
                  </a:lnTo>
                  <a:lnTo>
                    <a:pt x="0" y="148"/>
                  </a:lnTo>
                  <a:lnTo>
                    <a:pt x="0" y="156"/>
                  </a:lnTo>
                  <a:lnTo>
                    <a:pt x="0" y="164"/>
                  </a:lnTo>
                  <a:lnTo>
                    <a:pt x="3" y="180"/>
                  </a:lnTo>
                  <a:lnTo>
                    <a:pt x="8" y="196"/>
                  </a:lnTo>
                  <a:lnTo>
                    <a:pt x="17" y="212"/>
                  </a:lnTo>
                  <a:lnTo>
                    <a:pt x="27" y="225"/>
                  </a:lnTo>
                  <a:lnTo>
                    <a:pt x="35" y="241"/>
                  </a:lnTo>
                  <a:lnTo>
                    <a:pt x="49" y="255"/>
                  </a:lnTo>
                  <a:lnTo>
                    <a:pt x="60" y="268"/>
                  </a:lnTo>
                  <a:lnTo>
                    <a:pt x="70" y="282"/>
                  </a:lnTo>
                  <a:lnTo>
                    <a:pt x="81" y="292"/>
                  </a:lnTo>
                  <a:lnTo>
                    <a:pt x="92" y="306"/>
                  </a:lnTo>
                  <a:lnTo>
                    <a:pt x="103" y="316"/>
                  </a:lnTo>
                  <a:lnTo>
                    <a:pt x="111" y="322"/>
                  </a:lnTo>
                  <a:lnTo>
                    <a:pt x="119" y="327"/>
                  </a:lnTo>
                  <a:lnTo>
                    <a:pt x="127" y="330"/>
                  </a:lnTo>
                  <a:lnTo>
                    <a:pt x="135" y="335"/>
                  </a:lnTo>
                  <a:lnTo>
                    <a:pt x="146" y="338"/>
                  </a:lnTo>
                  <a:lnTo>
                    <a:pt x="156" y="341"/>
                  </a:lnTo>
                  <a:lnTo>
                    <a:pt x="170" y="343"/>
                  </a:lnTo>
                  <a:lnTo>
                    <a:pt x="183" y="346"/>
                  </a:lnTo>
                  <a:lnTo>
                    <a:pt x="191" y="346"/>
                  </a:lnTo>
                  <a:lnTo>
                    <a:pt x="200" y="349"/>
                  </a:lnTo>
                  <a:lnTo>
                    <a:pt x="218" y="351"/>
                  </a:lnTo>
                  <a:lnTo>
                    <a:pt x="240" y="354"/>
                  </a:lnTo>
                  <a:lnTo>
                    <a:pt x="261" y="354"/>
                  </a:lnTo>
                  <a:lnTo>
                    <a:pt x="286" y="357"/>
                  </a:lnTo>
                  <a:lnTo>
                    <a:pt x="310" y="359"/>
                  </a:lnTo>
                  <a:lnTo>
                    <a:pt x="334" y="359"/>
                  </a:lnTo>
                  <a:lnTo>
                    <a:pt x="361" y="362"/>
                  </a:lnTo>
                  <a:lnTo>
                    <a:pt x="385" y="362"/>
                  </a:lnTo>
                  <a:lnTo>
                    <a:pt x="409" y="359"/>
                  </a:lnTo>
                  <a:lnTo>
                    <a:pt x="434" y="359"/>
                  </a:lnTo>
                  <a:lnTo>
                    <a:pt x="455" y="357"/>
                  </a:lnTo>
                  <a:lnTo>
                    <a:pt x="477" y="351"/>
                  </a:lnTo>
                  <a:lnTo>
                    <a:pt x="493" y="346"/>
                  </a:lnTo>
                  <a:lnTo>
                    <a:pt x="504" y="343"/>
                  </a:lnTo>
                  <a:lnTo>
                    <a:pt x="509" y="338"/>
                  </a:lnTo>
                  <a:lnTo>
                    <a:pt x="517" y="335"/>
                  </a:lnTo>
                  <a:lnTo>
                    <a:pt x="522" y="330"/>
                  </a:lnTo>
                  <a:lnTo>
                    <a:pt x="528" y="325"/>
                  </a:lnTo>
                  <a:lnTo>
                    <a:pt x="533" y="319"/>
                  </a:lnTo>
                  <a:lnTo>
                    <a:pt x="541" y="306"/>
                  </a:lnTo>
                  <a:lnTo>
                    <a:pt x="549" y="292"/>
                  </a:lnTo>
                  <a:lnTo>
                    <a:pt x="555" y="274"/>
                  </a:lnTo>
                  <a:lnTo>
                    <a:pt x="557" y="255"/>
                  </a:lnTo>
                  <a:lnTo>
                    <a:pt x="560" y="236"/>
                  </a:lnTo>
                  <a:lnTo>
                    <a:pt x="563" y="215"/>
                  </a:lnTo>
                  <a:lnTo>
                    <a:pt x="563" y="193"/>
                  </a:lnTo>
                  <a:lnTo>
                    <a:pt x="560" y="172"/>
                  </a:lnTo>
                  <a:lnTo>
                    <a:pt x="560" y="153"/>
                  </a:lnTo>
                  <a:lnTo>
                    <a:pt x="557" y="131"/>
                  </a:lnTo>
                  <a:lnTo>
                    <a:pt x="557" y="113"/>
                  </a:lnTo>
                  <a:lnTo>
                    <a:pt x="555" y="94"/>
                  </a:lnTo>
                  <a:lnTo>
                    <a:pt x="552" y="78"/>
                  </a:lnTo>
                  <a:lnTo>
                    <a:pt x="549" y="64"/>
                  </a:lnTo>
                  <a:lnTo>
                    <a:pt x="547" y="59"/>
                  </a:lnTo>
                  <a:lnTo>
                    <a:pt x="547" y="54"/>
                  </a:lnTo>
                  <a:lnTo>
                    <a:pt x="544" y="46"/>
                  </a:lnTo>
                  <a:lnTo>
                    <a:pt x="541" y="38"/>
                  </a:lnTo>
                  <a:lnTo>
                    <a:pt x="539" y="30"/>
                  </a:lnTo>
                  <a:lnTo>
                    <a:pt x="536" y="27"/>
                  </a:lnTo>
                  <a:lnTo>
                    <a:pt x="533" y="22"/>
                  </a:lnTo>
                  <a:lnTo>
                    <a:pt x="528" y="19"/>
                  </a:lnTo>
                  <a:lnTo>
                    <a:pt x="522" y="19"/>
                  </a:lnTo>
                  <a:lnTo>
                    <a:pt x="520" y="16"/>
                  </a:lnTo>
                  <a:lnTo>
                    <a:pt x="506" y="16"/>
                  </a:lnTo>
                  <a:lnTo>
                    <a:pt x="495" y="16"/>
                  </a:lnTo>
                  <a:lnTo>
                    <a:pt x="479" y="16"/>
                  </a:lnTo>
                  <a:lnTo>
                    <a:pt x="474" y="13"/>
                  </a:lnTo>
                  <a:lnTo>
                    <a:pt x="466" y="13"/>
                  </a:lnTo>
                  <a:lnTo>
                    <a:pt x="458" y="13"/>
                  </a:lnTo>
                  <a:lnTo>
                    <a:pt x="450" y="11"/>
                  </a:lnTo>
                  <a:lnTo>
                    <a:pt x="431" y="11"/>
                  </a:lnTo>
                  <a:lnTo>
                    <a:pt x="409" y="11"/>
                  </a:lnTo>
                  <a:lnTo>
                    <a:pt x="388" y="13"/>
                  </a:lnTo>
                  <a:lnTo>
                    <a:pt x="364" y="13"/>
                  </a:lnTo>
                  <a:lnTo>
                    <a:pt x="342" y="13"/>
                  </a:lnTo>
                  <a:lnTo>
                    <a:pt x="321" y="13"/>
                  </a:lnTo>
                  <a:lnTo>
                    <a:pt x="302" y="13"/>
                  </a:lnTo>
                  <a:lnTo>
                    <a:pt x="283" y="11"/>
                  </a:lnTo>
                  <a:lnTo>
                    <a:pt x="264" y="11"/>
                  </a:lnTo>
                  <a:lnTo>
                    <a:pt x="248" y="5"/>
                  </a:lnTo>
                  <a:lnTo>
                    <a:pt x="229" y="3"/>
                  </a:lnTo>
                  <a:lnTo>
                    <a:pt x="213" y="0"/>
                  </a:lnTo>
                  <a:lnTo>
                    <a:pt x="200" y="0"/>
                  </a:lnTo>
                  <a:lnTo>
                    <a:pt x="186" y="0"/>
                  </a:lnTo>
                  <a:lnTo>
                    <a:pt x="181" y="0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87" name="Freeform 41"/>
            <p:cNvSpPr>
              <a:spLocks/>
            </p:cNvSpPr>
            <p:nvPr/>
          </p:nvSpPr>
          <p:spPr bwMode="auto">
            <a:xfrm>
              <a:off x="4064" y="1504"/>
              <a:ext cx="218" cy="212"/>
            </a:xfrm>
            <a:custGeom>
              <a:avLst/>
              <a:gdLst>
                <a:gd name="T0" fmla="*/ 100 w 218"/>
                <a:gd name="T1" fmla="*/ 0 h 212"/>
                <a:gd name="T2" fmla="*/ 78 w 218"/>
                <a:gd name="T3" fmla="*/ 6 h 212"/>
                <a:gd name="T4" fmla="*/ 57 w 218"/>
                <a:gd name="T5" fmla="*/ 14 h 212"/>
                <a:gd name="T6" fmla="*/ 41 w 218"/>
                <a:gd name="T7" fmla="*/ 25 h 212"/>
                <a:gd name="T8" fmla="*/ 24 w 218"/>
                <a:gd name="T9" fmla="*/ 38 h 212"/>
                <a:gd name="T10" fmla="*/ 14 w 218"/>
                <a:gd name="T11" fmla="*/ 57 h 212"/>
                <a:gd name="T12" fmla="*/ 6 w 218"/>
                <a:gd name="T13" fmla="*/ 76 h 212"/>
                <a:gd name="T14" fmla="*/ 0 w 218"/>
                <a:gd name="T15" fmla="*/ 94 h 212"/>
                <a:gd name="T16" fmla="*/ 0 w 218"/>
                <a:gd name="T17" fmla="*/ 116 h 212"/>
                <a:gd name="T18" fmla="*/ 6 w 218"/>
                <a:gd name="T19" fmla="*/ 137 h 212"/>
                <a:gd name="T20" fmla="*/ 14 w 218"/>
                <a:gd name="T21" fmla="*/ 156 h 212"/>
                <a:gd name="T22" fmla="*/ 24 w 218"/>
                <a:gd name="T23" fmla="*/ 172 h 212"/>
                <a:gd name="T24" fmla="*/ 41 w 218"/>
                <a:gd name="T25" fmla="*/ 188 h 212"/>
                <a:gd name="T26" fmla="*/ 57 w 218"/>
                <a:gd name="T27" fmla="*/ 199 h 212"/>
                <a:gd name="T28" fmla="*/ 78 w 218"/>
                <a:gd name="T29" fmla="*/ 207 h 212"/>
                <a:gd name="T30" fmla="*/ 100 w 218"/>
                <a:gd name="T31" fmla="*/ 212 h 212"/>
                <a:gd name="T32" fmla="*/ 121 w 218"/>
                <a:gd name="T33" fmla="*/ 212 h 212"/>
                <a:gd name="T34" fmla="*/ 143 w 218"/>
                <a:gd name="T35" fmla="*/ 207 h 212"/>
                <a:gd name="T36" fmla="*/ 162 w 218"/>
                <a:gd name="T37" fmla="*/ 199 h 212"/>
                <a:gd name="T38" fmla="*/ 178 w 218"/>
                <a:gd name="T39" fmla="*/ 188 h 212"/>
                <a:gd name="T40" fmla="*/ 194 w 218"/>
                <a:gd name="T41" fmla="*/ 172 h 212"/>
                <a:gd name="T42" fmla="*/ 205 w 218"/>
                <a:gd name="T43" fmla="*/ 156 h 212"/>
                <a:gd name="T44" fmla="*/ 213 w 218"/>
                <a:gd name="T45" fmla="*/ 137 h 212"/>
                <a:gd name="T46" fmla="*/ 218 w 218"/>
                <a:gd name="T47" fmla="*/ 116 h 212"/>
                <a:gd name="T48" fmla="*/ 218 w 218"/>
                <a:gd name="T49" fmla="*/ 94 h 212"/>
                <a:gd name="T50" fmla="*/ 213 w 218"/>
                <a:gd name="T51" fmla="*/ 76 h 212"/>
                <a:gd name="T52" fmla="*/ 205 w 218"/>
                <a:gd name="T53" fmla="*/ 57 h 212"/>
                <a:gd name="T54" fmla="*/ 194 w 218"/>
                <a:gd name="T55" fmla="*/ 38 h 212"/>
                <a:gd name="T56" fmla="*/ 178 w 218"/>
                <a:gd name="T57" fmla="*/ 25 h 212"/>
                <a:gd name="T58" fmla="*/ 162 w 218"/>
                <a:gd name="T59" fmla="*/ 14 h 212"/>
                <a:gd name="T60" fmla="*/ 143 w 218"/>
                <a:gd name="T61" fmla="*/ 6 h 212"/>
                <a:gd name="T62" fmla="*/ 121 w 218"/>
                <a:gd name="T63" fmla="*/ 0 h 2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18"/>
                <a:gd name="T97" fmla="*/ 0 h 212"/>
                <a:gd name="T98" fmla="*/ 218 w 218"/>
                <a:gd name="T99" fmla="*/ 212 h 21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18" h="212">
                  <a:moveTo>
                    <a:pt x="111" y="0"/>
                  </a:moveTo>
                  <a:lnTo>
                    <a:pt x="100" y="0"/>
                  </a:lnTo>
                  <a:lnTo>
                    <a:pt x="89" y="3"/>
                  </a:lnTo>
                  <a:lnTo>
                    <a:pt x="78" y="6"/>
                  </a:lnTo>
                  <a:lnTo>
                    <a:pt x="67" y="8"/>
                  </a:lnTo>
                  <a:lnTo>
                    <a:pt x="57" y="14"/>
                  </a:lnTo>
                  <a:lnTo>
                    <a:pt x="49" y="19"/>
                  </a:lnTo>
                  <a:lnTo>
                    <a:pt x="41" y="25"/>
                  </a:lnTo>
                  <a:lnTo>
                    <a:pt x="33" y="33"/>
                  </a:lnTo>
                  <a:lnTo>
                    <a:pt x="24" y="38"/>
                  </a:lnTo>
                  <a:lnTo>
                    <a:pt x="19" y="46"/>
                  </a:lnTo>
                  <a:lnTo>
                    <a:pt x="14" y="57"/>
                  </a:lnTo>
                  <a:lnTo>
                    <a:pt x="8" y="65"/>
                  </a:lnTo>
                  <a:lnTo>
                    <a:pt x="6" y="76"/>
                  </a:lnTo>
                  <a:lnTo>
                    <a:pt x="3" y="84"/>
                  </a:lnTo>
                  <a:lnTo>
                    <a:pt x="0" y="94"/>
                  </a:lnTo>
                  <a:lnTo>
                    <a:pt x="0" y="105"/>
                  </a:lnTo>
                  <a:lnTo>
                    <a:pt x="0" y="116"/>
                  </a:lnTo>
                  <a:lnTo>
                    <a:pt x="3" y="126"/>
                  </a:lnTo>
                  <a:lnTo>
                    <a:pt x="6" y="137"/>
                  </a:lnTo>
                  <a:lnTo>
                    <a:pt x="8" y="148"/>
                  </a:lnTo>
                  <a:lnTo>
                    <a:pt x="14" y="156"/>
                  </a:lnTo>
                  <a:lnTo>
                    <a:pt x="19" y="164"/>
                  </a:lnTo>
                  <a:lnTo>
                    <a:pt x="24" y="172"/>
                  </a:lnTo>
                  <a:lnTo>
                    <a:pt x="33" y="180"/>
                  </a:lnTo>
                  <a:lnTo>
                    <a:pt x="41" y="188"/>
                  </a:lnTo>
                  <a:lnTo>
                    <a:pt x="49" y="193"/>
                  </a:lnTo>
                  <a:lnTo>
                    <a:pt x="57" y="199"/>
                  </a:lnTo>
                  <a:lnTo>
                    <a:pt x="67" y="204"/>
                  </a:lnTo>
                  <a:lnTo>
                    <a:pt x="78" y="207"/>
                  </a:lnTo>
                  <a:lnTo>
                    <a:pt x="89" y="210"/>
                  </a:lnTo>
                  <a:lnTo>
                    <a:pt x="100" y="212"/>
                  </a:lnTo>
                  <a:lnTo>
                    <a:pt x="111" y="212"/>
                  </a:lnTo>
                  <a:lnTo>
                    <a:pt x="121" y="212"/>
                  </a:lnTo>
                  <a:lnTo>
                    <a:pt x="132" y="210"/>
                  </a:lnTo>
                  <a:lnTo>
                    <a:pt x="143" y="207"/>
                  </a:lnTo>
                  <a:lnTo>
                    <a:pt x="154" y="204"/>
                  </a:lnTo>
                  <a:lnTo>
                    <a:pt x="162" y="199"/>
                  </a:lnTo>
                  <a:lnTo>
                    <a:pt x="170" y="193"/>
                  </a:lnTo>
                  <a:lnTo>
                    <a:pt x="178" y="188"/>
                  </a:lnTo>
                  <a:lnTo>
                    <a:pt x="186" y="180"/>
                  </a:lnTo>
                  <a:lnTo>
                    <a:pt x="194" y="172"/>
                  </a:lnTo>
                  <a:lnTo>
                    <a:pt x="199" y="164"/>
                  </a:lnTo>
                  <a:lnTo>
                    <a:pt x="205" y="156"/>
                  </a:lnTo>
                  <a:lnTo>
                    <a:pt x="210" y="148"/>
                  </a:lnTo>
                  <a:lnTo>
                    <a:pt x="213" y="137"/>
                  </a:lnTo>
                  <a:lnTo>
                    <a:pt x="215" y="126"/>
                  </a:lnTo>
                  <a:lnTo>
                    <a:pt x="218" y="116"/>
                  </a:lnTo>
                  <a:lnTo>
                    <a:pt x="218" y="105"/>
                  </a:lnTo>
                  <a:lnTo>
                    <a:pt x="218" y="94"/>
                  </a:lnTo>
                  <a:lnTo>
                    <a:pt x="215" y="84"/>
                  </a:lnTo>
                  <a:lnTo>
                    <a:pt x="213" y="76"/>
                  </a:lnTo>
                  <a:lnTo>
                    <a:pt x="210" y="65"/>
                  </a:lnTo>
                  <a:lnTo>
                    <a:pt x="205" y="57"/>
                  </a:lnTo>
                  <a:lnTo>
                    <a:pt x="199" y="46"/>
                  </a:lnTo>
                  <a:lnTo>
                    <a:pt x="194" y="38"/>
                  </a:lnTo>
                  <a:lnTo>
                    <a:pt x="186" y="33"/>
                  </a:lnTo>
                  <a:lnTo>
                    <a:pt x="178" y="25"/>
                  </a:lnTo>
                  <a:lnTo>
                    <a:pt x="170" y="19"/>
                  </a:lnTo>
                  <a:lnTo>
                    <a:pt x="162" y="14"/>
                  </a:lnTo>
                  <a:lnTo>
                    <a:pt x="154" y="8"/>
                  </a:lnTo>
                  <a:lnTo>
                    <a:pt x="143" y="6"/>
                  </a:lnTo>
                  <a:lnTo>
                    <a:pt x="132" y="3"/>
                  </a:lnTo>
                  <a:lnTo>
                    <a:pt x="121" y="0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8" name="Title 3">
            <a:extLst>
              <a:ext uri="{FF2B5EF4-FFF2-40B4-BE49-F238E27FC236}">
                <a16:creationId xmlns:a16="http://schemas.microsoft.com/office/drawing/2014/main" id="{83418B40-7F2E-2C4E-95FA-BF4A6820B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BGP Export Policy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D958254-4B36-5B4D-B899-4CD83D866EED}"/>
              </a:ext>
            </a:extLst>
          </p:cNvPr>
          <p:cNvSpPr txBox="1"/>
          <p:nvPr/>
        </p:nvSpPr>
        <p:spPr>
          <a:xfrm>
            <a:off x="1019906" y="3468273"/>
            <a:ext cx="109006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 pitchFamily="2" charset="0"/>
              </a:rPr>
              <a:t>Suppose an ISP only wants to route traffic to/from its customer networks (does not want to carry </a:t>
            </a:r>
            <a:r>
              <a:rPr lang="en-US" sz="2800" dirty="0">
                <a:solidFill>
                  <a:srgbClr val="C00000"/>
                </a:solidFill>
                <a:latin typeface="Helvetica" pitchFamily="2" charset="0"/>
              </a:rPr>
              <a:t>transit traffic </a:t>
            </a:r>
            <a:r>
              <a:rPr lang="en-US" sz="2800" dirty="0">
                <a:latin typeface="Helvetica" pitchFamily="2" charset="0"/>
              </a:rPr>
              <a:t>between other ISPs)</a:t>
            </a:r>
          </a:p>
        </p:txBody>
      </p:sp>
      <p:pic>
        <p:nvPicPr>
          <p:cNvPr id="43" name="Picture 42" descr="Shape&#10;&#10;Description automatically generated with low confidence">
            <a:extLst>
              <a:ext uri="{FF2B5EF4-FFF2-40B4-BE49-F238E27FC236}">
                <a16:creationId xmlns:a16="http://schemas.microsoft.com/office/drawing/2014/main" id="{DE07F3DD-8D6F-3B4B-AA73-BF55268958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9336" y="381347"/>
            <a:ext cx="1218996" cy="802637"/>
          </a:xfrm>
          <a:prstGeom prst="rect">
            <a:avLst/>
          </a:prstGeom>
        </p:spPr>
      </p:pic>
      <p:pic>
        <p:nvPicPr>
          <p:cNvPr id="44" name="Picture 43" descr="Shape&#10;&#10;Description automatically generated with medium confidence">
            <a:extLst>
              <a:ext uri="{FF2B5EF4-FFF2-40B4-BE49-F238E27FC236}">
                <a16:creationId xmlns:a16="http://schemas.microsoft.com/office/drawing/2014/main" id="{BBEEC914-CF5F-4B47-B801-EAF262B6D3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6823" y="352425"/>
            <a:ext cx="1036109" cy="84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065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9" name="Rectangle 3"/>
          <p:cNvSpPr>
            <a:spLocks noChangeArrowheads="1"/>
          </p:cNvSpPr>
          <p:nvPr/>
        </p:nvSpPr>
        <p:spPr bwMode="auto">
          <a:xfrm>
            <a:off x="2705100" y="3581400"/>
            <a:ext cx="4876800" cy="381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350" name="Rectangle 4"/>
          <p:cNvSpPr>
            <a:spLocks noChangeArrowheads="1"/>
          </p:cNvSpPr>
          <p:nvPr/>
        </p:nvSpPr>
        <p:spPr bwMode="auto">
          <a:xfrm>
            <a:off x="1034716" y="4513559"/>
            <a:ext cx="10900610" cy="223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57200" indent="-457200">
              <a:lnSpc>
                <a:spcPct val="85000"/>
              </a:lnSpc>
              <a:spcBef>
                <a:spcPct val="200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latin typeface="Helvetica" pitchFamily="2" charset="0"/>
              </a:rPr>
              <a:t>Suppose C announces path Cy to x</a:t>
            </a:r>
          </a:p>
          <a:p>
            <a:pPr marL="457200" indent="-457200">
              <a:lnSpc>
                <a:spcPct val="85000"/>
              </a:lnSpc>
              <a:spcBef>
                <a:spcPct val="200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latin typeface="Helvetica" pitchFamily="2" charset="0"/>
              </a:rPr>
              <a:t>Further, y announces a direct path (“y”) to x</a:t>
            </a:r>
          </a:p>
          <a:p>
            <a:pPr marL="457200" indent="-457200">
              <a:lnSpc>
                <a:spcPct val="85000"/>
              </a:lnSpc>
              <a:spcBef>
                <a:spcPct val="200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latin typeface="Helvetica" pitchFamily="2" charset="0"/>
              </a:rPr>
              <a:t>Then x may </a:t>
            </a:r>
            <a:r>
              <a:rPr lang="en-US" sz="2800" dirty="0">
                <a:solidFill>
                  <a:srgbClr val="C00000"/>
                </a:solidFill>
                <a:latin typeface="Helvetica" pitchFamily="2" charset="0"/>
              </a:rPr>
              <a:t>choose not to import </a:t>
            </a:r>
            <a:r>
              <a:rPr lang="en-US" sz="2800" dirty="0">
                <a:latin typeface="Helvetica" pitchFamily="2" charset="0"/>
              </a:rPr>
              <a:t>the path Cy to y since it has a peer path (“y”) towards y</a:t>
            </a:r>
            <a:endParaRPr lang="en-US" sz="3200" dirty="0">
              <a:latin typeface="Helvetica" pitchFamily="2" charset="0"/>
            </a:endParaRPr>
          </a:p>
        </p:txBody>
      </p:sp>
      <p:grpSp>
        <p:nvGrpSpPr>
          <p:cNvPr id="185351" name="Group 5"/>
          <p:cNvGrpSpPr>
            <a:grpSpLocks/>
          </p:cNvGrpSpPr>
          <p:nvPr/>
        </p:nvGrpSpPr>
        <p:grpSpPr bwMode="auto">
          <a:xfrm>
            <a:off x="1975998" y="1127534"/>
            <a:ext cx="7539038" cy="3048000"/>
            <a:chOff x="300" y="708"/>
            <a:chExt cx="4749" cy="1920"/>
          </a:xfrm>
        </p:grpSpPr>
        <p:sp>
          <p:nvSpPr>
            <p:cNvPr id="185352" name="AutoShape 6"/>
            <p:cNvSpPr>
              <a:spLocks noChangeAspect="1" noChangeArrowheads="1" noTextEdit="1"/>
            </p:cNvSpPr>
            <p:nvPr/>
          </p:nvSpPr>
          <p:spPr bwMode="auto">
            <a:xfrm>
              <a:off x="300" y="708"/>
              <a:ext cx="4749" cy="1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53" name="Freeform 7"/>
            <p:cNvSpPr>
              <a:spLocks/>
            </p:cNvSpPr>
            <p:nvPr/>
          </p:nvSpPr>
          <p:spPr bwMode="auto">
            <a:xfrm>
              <a:off x="1602" y="955"/>
              <a:ext cx="563" cy="364"/>
            </a:xfrm>
            <a:custGeom>
              <a:avLst/>
              <a:gdLst>
                <a:gd name="T0" fmla="*/ 148 w 563"/>
                <a:gd name="T1" fmla="*/ 5 h 364"/>
                <a:gd name="T2" fmla="*/ 119 w 563"/>
                <a:gd name="T3" fmla="*/ 10 h 364"/>
                <a:gd name="T4" fmla="*/ 94 w 563"/>
                <a:gd name="T5" fmla="*/ 21 h 364"/>
                <a:gd name="T6" fmla="*/ 70 w 563"/>
                <a:gd name="T7" fmla="*/ 37 h 364"/>
                <a:gd name="T8" fmla="*/ 46 w 563"/>
                <a:gd name="T9" fmla="*/ 61 h 364"/>
                <a:gd name="T10" fmla="*/ 24 w 563"/>
                <a:gd name="T11" fmla="*/ 91 h 364"/>
                <a:gd name="T12" fmla="*/ 8 w 563"/>
                <a:gd name="T13" fmla="*/ 120 h 364"/>
                <a:gd name="T14" fmla="*/ 3 w 563"/>
                <a:gd name="T15" fmla="*/ 136 h 364"/>
                <a:gd name="T16" fmla="*/ 0 w 563"/>
                <a:gd name="T17" fmla="*/ 150 h 364"/>
                <a:gd name="T18" fmla="*/ 0 w 563"/>
                <a:gd name="T19" fmla="*/ 166 h 364"/>
                <a:gd name="T20" fmla="*/ 8 w 563"/>
                <a:gd name="T21" fmla="*/ 195 h 364"/>
                <a:gd name="T22" fmla="*/ 27 w 563"/>
                <a:gd name="T23" fmla="*/ 228 h 364"/>
                <a:gd name="T24" fmla="*/ 49 w 563"/>
                <a:gd name="T25" fmla="*/ 257 h 364"/>
                <a:gd name="T26" fmla="*/ 70 w 563"/>
                <a:gd name="T27" fmla="*/ 284 h 364"/>
                <a:gd name="T28" fmla="*/ 92 w 563"/>
                <a:gd name="T29" fmla="*/ 305 h 364"/>
                <a:gd name="T30" fmla="*/ 111 w 563"/>
                <a:gd name="T31" fmla="*/ 321 h 364"/>
                <a:gd name="T32" fmla="*/ 127 w 563"/>
                <a:gd name="T33" fmla="*/ 332 h 364"/>
                <a:gd name="T34" fmla="*/ 146 w 563"/>
                <a:gd name="T35" fmla="*/ 340 h 364"/>
                <a:gd name="T36" fmla="*/ 170 w 563"/>
                <a:gd name="T37" fmla="*/ 346 h 364"/>
                <a:gd name="T38" fmla="*/ 191 w 563"/>
                <a:gd name="T39" fmla="*/ 348 h 364"/>
                <a:gd name="T40" fmla="*/ 218 w 563"/>
                <a:gd name="T41" fmla="*/ 354 h 364"/>
                <a:gd name="T42" fmla="*/ 261 w 563"/>
                <a:gd name="T43" fmla="*/ 356 h 364"/>
                <a:gd name="T44" fmla="*/ 310 w 563"/>
                <a:gd name="T45" fmla="*/ 362 h 364"/>
                <a:gd name="T46" fmla="*/ 361 w 563"/>
                <a:gd name="T47" fmla="*/ 364 h 364"/>
                <a:gd name="T48" fmla="*/ 409 w 563"/>
                <a:gd name="T49" fmla="*/ 362 h 364"/>
                <a:gd name="T50" fmla="*/ 458 w 563"/>
                <a:gd name="T51" fmla="*/ 359 h 364"/>
                <a:gd name="T52" fmla="*/ 495 w 563"/>
                <a:gd name="T53" fmla="*/ 348 h 364"/>
                <a:gd name="T54" fmla="*/ 511 w 563"/>
                <a:gd name="T55" fmla="*/ 340 h 364"/>
                <a:gd name="T56" fmla="*/ 525 w 563"/>
                <a:gd name="T57" fmla="*/ 332 h 364"/>
                <a:gd name="T58" fmla="*/ 536 w 563"/>
                <a:gd name="T59" fmla="*/ 321 h 364"/>
                <a:gd name="T60" fmla="*/ 549 w 563"/>
                <a:gd name="T61" fmla="*/ 295 h 364"/>
                <a:gd name="T62" fmla="*/ 557 w 563"/>
                <a:gd name="T63" fmla="*/ 257 h 364"/>
                <a:gd name="T64" fmla="*/ 563 w 563"/>
                <a:gd name="T65" fmla="*/ 217 h 364"/>
                <a:gd name="T66" fmla="*/ 563 w 563"/>
                <a:gd name="T67" fmla="*/ 174 h 364"/>
                <a:gd name="T68" fmla="*/ 557 w 563"/>
                <a:gd name="T69" fmla="*/ 134 h 364"/>
                <a:gd name="T70" fmla="*/ 555 w 563"/>
                <a:gd name="T71" fmla="*/ 96 h 364"/>
                <a:gd name="T72" fmla="*/ 549 w 563"/>
                <a:gd name="T73" fmla="*/ 67 h 364"/>
                <a:gd name="T74" fmla="*/ 546 w 563"/>
                <a:gd name="T75" fmla="*/ 56 h 364"/>
                <a:gd name="T76" fmla="*/ 541 w 563"/>
                <a:gd name="T77" fmla="*/ 40 h 364"/>
                <a:gd name="T78" fmla="*/ 536 w 563"/>
                <a:gd name="T79" fmla="*/ 29 h 364"/>
                <a:gd name="T80" fmla="*/ 528 w 563"/>
                <a:gd name="T81" fmla="*/ 21 h 364"/>
                <a:gd name="T82" fmla="*/ 520 w 563"/>
                <a:gd name="T83" fmla="*/ 18 h 364"/>
                <a:gd name="T84" fmla="*/ 495 w 563"/>
                <a:gd name="T85" fmla="*/ 16 h 364"/>
                <a:gd name="T86" fmla="*/ 466 w 563"/>
                <a:gd name="T87" fmla="*/ 16 h 364"/>
                <a:gd name="T88" fmla="*/ 450 w 563"/>
                <a:gd name="T89" fmla="*/ 13 h 364"/>
                <a:gd name="T90" fmla="*/ 409 w 563"/>
                <a:gd name="T91" fmla="*/ 13 h 364"/>
                <a:gd name="T92" fmla="*/ 364 w 563"/>
                <a:gd name="T93" fmla="*/ 16 h 364"/>
                <a:gd name="T94" fmla="*/ 320 w 563"/>
                <a:gd name="T95" fmla="*/ 16 h 364"/>
                <a:gd name="T96" fmla="*/ 283 w 563"/>
                <a:gd name="T97" fmla="*/ 13 h 364"/>
                <a:gd name="T98" fmla="*/ 248 w 563"/>
                <a:gd name="T99" fmla="*/ 8 h 364"/>
                <a:gd name="T100" fmla="*/ 213 w 563"/>
                <a:gd name="T101" fmla="*/ 2 h 364"/>
                <a:gd name="T102" fmla="*/ 186 w 563"/>
                <a:gd name="T103" fmla="*/ 0 h 364"/>
                <a:gd name="T104" fmla="*/ 175 w 563"/>
                <a:gd name="T105" fmla="*/ 0 h 36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63"/>
                <a:gd name="T160" fmla="*/ 0 h 364"/>
                <a:gd name="T161" fmla="*/ 563 w 563"/>
                <a:gd name="T162" fmla="*/ 364 h 36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63" h="364">
                  <a:moveTo>
                    <a:pt x="175" y="0"/>
                  </a:moveTo>
                  <a:lnTo>
                    <a:pt x="148" y="5"/>
                  </a:lnTo>
                  <a:lnTo>
                    <a:pt x="132" y="8"/>
                  </a:lnTo>
                  <a:lnTo>
                    <a:pt x="119" y="10"/>
                  </a:lnTo>
                  <a:lnTo>
                    <a:pt x="108" y="16"/>
                  </a:lnTo>
                  <a:lnTo>
                    <a:pt x="94" y="21"/>
                  </a:lnTo>
                  <a:lnTo>
                    <a:pt x="81" y="29"/>
                  </a:lnTo>
                  <a:lnTo>
                    <a:pt x="70" y="37"/>
                  </a:lnTo>
                  <a:lnTo>
                    <a:pt x="59" y="48"/>
                  </a:lnTo>
                  <a:lnTo>
                    <a:pt x="46" y="61"/>
                  </a:lnTo>
                  <a:lnTo>
                    <a:pt x="35" y="75"/>
                  </a:lnTo>
                  <a:lnTo>
                    <a:pt x="24" y="91"/>
                  </a:lnTo>
                  <a:lnTo>
                    <a:pt x="14" y="104"/>
                  </a:lnTo>
                  <a:lnTo>
                    <a:pt x="8" y="120"/>
                  </a:lnTo>
                  <a:lnTo>
                    <a:pt x="3" y="128"/>
                  </a:lnTo>
                  <a:lnTo>
                    <a:pt x="3" y="136"/>
                  </a:lnTo>
                  <a:lnTo>
                    <a:pt x="0" y="142"/>
                  </a:lnTo>
                  <a:lnTo>
                    <a:pt x="0" y="150"/>
                  </a:lnTo>
                  <a:lnTo>
                    <a:pt x="0" y="158"/>
                  </a:lnTo>
                  <a:lnTo>
                    <a:pt x="0" y="166"/>
                  </a:lnTo>
                  <a:lnTo>
                    <a:pt x="3" y="182"/>
                  </a:lnTo>
                  <a:lnTo>
                    <a:pt x="8" y="195"/>
                  </a:lnTo>
                  <a:lnTo>
                    <a:pt x="16" y="212"/>
                  </a:lnTo>
                  <a:lnTo>
                    <a:pt x="27" y="228"/>
                  </a:lnTo>
                  <a:lnTo>
                    <a:pt x="35" y="244"/>
                  </a:lnTo>
                  <a:lnTo>
                    <a:pt x="49" y="257"/>
                  </a:lnTo>
                  <a:lnTo>
                    <a:pt x="59" y="271"/>
                  </a:lnTo>
                  <a:lnTo>
                    <a:pt x="70" y="284"/>
                  </a:lnTo>
                  <a:lnTo>
                    <a:pt x="81" y="295"/>
                  </a:lnTo>
                  <a:lnTo>
                    <a:pt x="92" y="305"/>
                  </a:lnTo>
                  <a:lnTo>
                    <a:pt x="103" y="319"/>
                  </a:lnTo>
                  <a:lnTo>
                    <a:pt x="111" y="321"/>
                  </a:lnTo>
                  <a:lnTo>
                    <a:pt x="119" y="327"/>
                  </a:lnTo>
                  <a:lnTo>
                    <a:pt x="127" y="332"/>
                  </a:lnTo>
                  <a:lnTo>
                    <a:pt x="135" y="335"/>
                  </a:lnTo>
                  <a:lnTo>
                    <a:pt x="146" y="340"/>
                  </a:lnTo>
                  <a:lnTo>
                    <a:pt x="156" y="343"/>
                  </a:lnTo>
                  <a:lnTo>
                    <a:pt x="170" y="346"/>
                  </a:lnTo>
                  <a:lnTo>
                    <a:pt x="183" y="348"/>
                  </a:lnTo>
                  <a:lnTo>
                    <a:pt x="191" y="348"/>
                  </a:lnTo>
                  <a:lnTo>
                    <a:pt x="199" y="351"/>
                  </a:lnTo>
                  <a:lnTo>
                    <a:pt x="218" y="354"/>
                  </a:lnTo>
                  <a:lnTo>
                    <a:pt x="240" y="356"/>
                  </a:lnTo>
                  <a:lnTo>
                    <a:pt x="261" y="356"/>
                  </a:lnTo>
                  <a:lnTo>
                    <a:pt x="285" y="359"/>
                  </a:lnTo>
                  <a:lnTo>
                    <a:pt x="310" y="362"/>
                  </a:lnTo>
                  <a:lnTo>
                    <a:pt x="334" y="362"/>
                  </a:lnTo>
                  <a:lnTo>
                    <a:pt x="361" y="364"/>
                  </a:lnTo>
                  <a:lnTo>
                    <a:pt x="385" y="364"/>
                  </a:lnTo>
                  <a:lnTo>
                    <a:pt x="409" y="362"/>
                  </a:lnTo>
                  <a:lnTo>
                    <a:pt x="433" y="362"/>
                  </a:lnTo>
                  <a:lnTo>
                    <a:pt x="458" y="359"/>
                  </a:lnTo>
                  <a:lnTo>
                    <a:pt x="477" y="354"/>
                  </a:lnTo>
                  <a:lnTo>
                    <a:pt x="495" y="348"/>
                  </a:lnTo>
                  <a:lnTo>
                    <a:pt x="503" y="346"/>
                  </a:lnTo>
                  <a:lnTo>
                    <a:pt x="511" y="340"/>
                  </a:lnTo>
                  <a:lnTo>
                    <a:pt x="520" y="338"/>
                  </a:lnTo>
                  <a:lnTo>
                    <a:pt x="525" y="332"/>
                  </a:lnTo>
                  <a:lnTo>
                    <a:pt x="530" y="327"/>
                  </a:lnTo>
                  <a:lnTo>
                    <a:pt x="536" y="321"/>
                  </a:lnTo>
                  <a:lnTo>
                    <a:pt x="544" y="308"/>
                  </a:lnTo>
                  <a:lnTo>
                    <a:pt x="549" y="295"/>
                  </a:lnTo>
                  <a:lnTo>
                    <a:pt x="555" y="276"/>
                  </a:lnTo>
                  <a:lnTo>
                    <a:pt x="557" y="257"/>
                  </a:lnTo>
                  <a:lnTo>
                    <a:pt x="560" y="238"/>
                  </a:lnTo>
                  <a:lnTo>
                    <a:pt x="563" y="217"/>
                  </a:lnTo>
                  <a:lnTo>
                    <a:pt x="563" y="195"/>
                  </a:lnTo>
                  <a:lnTo>
                    <a:pt x="563" y="174"/>
                  </a:lnTo>
                  <a:lnTo>
                    <a:pt x="560" y="155"/>
                  </a:lnTo>
                  <a:lnTo>
                    <a:pt x="557" y="134"/>
                  </a:lnTo>
                  <a:lnTo>
                    <a:pt x="557" y="115"/>
                  </a:lnTo>
                  <a:lnTo>
                    <a:pt x="555" y="96"/>
                  </a:lnTo>
                  <a:lnTo>
                    <a:pt x="552" y="80"/>
                  </a:lnTo>
                  <a:lnTo>
                    <a:pt x="549" y="67"/>
                  </a:lnTo>
                  <a:lnTo>
                    <a:pt x="546" y="61"/>
                  </a:lnTo>
                  <a:lnTo>
                    <a:pt x="546" y="56"/>
                  </a:lnTo>
                  <a:lnTo>
                    <a:pt x="544" y="48"/>
                  </a:lnTo>
                  <a:lnTo>
                    <a:pt x="541" y="40"/>
                  </a:lnTo>
                  <a:lnTo>
                    <a:pt x="538" y="32"/>
                  </a:lnTo>
                  <a:lnTo>
                    <a:pt x="536" y="29"/>
                  </a:lnTo>
                  <a:lnTo>
                    <a:pt x="533" y="24"/>
                  </a:lnTo>
                  <a:lnTo>
                    <a:pt x="528" y="21"/>
                  </a:lnTo>
                  <a:lnTo>
                    <a:pt x="522" y="18"/>
                  </a:lnTo>
                  <a:lnTo>
                    <a:pt x="520" y="18"/>
                  </a:lnTo>
                  <a:lnTo>
                    <a:pt x="506" y="16"/>
                  </a:lnTo>
                  <a:lnTo>
                    <a:pt x="495" y="16"/>
                  </a:lnTo>
                  <a:lnTo>
                    <a:pt x="479" y="16"/>
                  </a:lnTo>
                  <a:lnTo>
                    <a:pt x="466" y="16"/>
                  </a:lnTo>
                  <a:lnTo>
                    <a:pt x="458" y="16"/>
                  </a:lnTo>
                  <a:lnTo>
                    <a:pt x="450" y="13"/>
                  </a:lnTo>
                  <a:lnTo>
                    <a:pt x="431" y="13"/>
                  </a:lnTo>
                  <a:lnTo>
                    <a:pt x="409" y="13"/>
                  </a:lnTo>
                  <a:lnTo>
                    <a:pt x="388" y="13"/>
                  </a:lnTo>
                  <a:lnTo>
                    <a:pt x="364" y="16"/>
                  </a:lnTo>
                  <a:lnTo>
                    <a:pt x="342" y="16"/>
                  </a:lnTo>
                  <a:lnTo>
                    <a:pt x="320" y="16"/>
                  </a:lnTo>
                  <a:lnTo>
                    <a:pt x="302" y="16"/>
                  </a:lnTo>
                  <a:lnTo>
                    <a:pt x="283" y="13"/>
                  </a:lnTo>
                  <a:lnTo>
                    <a:pt x="264" y="13"/>
                  </a:lnTo>
                  <a:lnTo>
                    <a:pt x="248" y="8"/>
                  </a:lnTo>
                  <a:lnTo>
                    <a:pt x="229" y="5"/>
                  </a:lnTo>
                  <a:lnTo>
                    <a:pt x="213" y="2"/>
                  </a:lnTo>
                  <a:lnTo>
                    <a:pt x="199" y="0"/>
                  </a:lnTo>
                  <a:lnTo>
                    <a:pt x="186" y="0"/>
                  </a:lnTo>
                  <a:lnTo>
                    <a:pt x="181" y="0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54" name="Freeform 8"/>
            <p:cNvSpPr>
              <a:spLocks/>
            </p:cNvSpPr>
            <p:nvPr/>
          </p:nvSpPr>
          <p:spPr bwMode="auto">
            <a:xfrm>
              <a:off x="951" y="1290"/>
              <a:ext cx="562" cy="365"/>
            </a:xfrm>
            <a:custGeom>
              <a:avLst/>
              <a:gdLst>
                <a:gd name="T0" fmla="*/ 148 w 562"/>
                <a:gd name="T1" fmla="*/ 5 h 365"/>
                <a:gd name="T2" fmla="*/ 121 w 562"/>
                <a:gd name="T3" fmla="*/ 11 h 365"/>
                <a:gd name="T4" fmla="*/ 94 w 562"/>
                <a:gd name="T5" fmla="*/ 21 h 365"/>
                <a:gd name="T6" fmla="*/ 70 w 562"/>
                <a:gd name="T7" fmla="*/ 37 h 365"/>
                <a:gd name="T8" fmla="*/ 46 w 562"/>
                <a:gd name="T9" fmla="*/ 62 h 365"/>
                <a:gd name="T10" fmla="*/ 24 w 562"/>
                <a:gd name="T11" fmla="*/ 91 h 365"/>
                <a:gd name="T12" fmla="*/ 8 w 562"/>
                <a:gd name="T13" fmla="*/ 121 h 365"/>
                <a:gd name="T14" fmla="*/ 3 w 562"/>
                <a:gd name="T15" fmla="*/ 137 h 365"/>
                <a:gd name="T16" fmla="*/ 0 w 562"/>
                <a:gd name="T17" fmla="*/ 150 h 365"/>
                <a:gd name="T18" fmla="*/ 0 w 562"/>
                <a:gd name="T19" fmla="*/ 166 h 365"/>
                <a:gd name="T20" fmla="*/ 3 w 562"/>
                <a:gd name="T21" fmla="*/ 182 h 365"/>
                <a:gd name="T22" fmla="*/ 19 w 562"/>
                <a:gd name="T23" fmla="*/ 212 h 365"/>
                <a:gd name="T24" fmla="*/ 38 w 562"/>
                <a:gd name="T25" fmla="*/ 244 h 365"/>
                <a:gd name="T26" fmla="*/ 59 w 562"/>
                <a:gd name="T27" fmla="*/ 271 h 365"/>
                <a:gd name="T28" fmla="*/ 81 w 562"/>
                <a:gd name="T29" fmla="*/ 295 h 365"/>
                <a:gd name="T30" fmla="*/ 105 w 562"/>
                <a:gd name="T31" fmla="*/ 319 h 365"/>
                <a:gd name="T32" fmla="*/ 119 w 562"/>
                <a:gd name="T33" fmla="*/ 327 h 365"/>
                <a:gd name="T34" fmla="*/ 137 w 562"/>
                <a:gd name="T35" fmla="*/ 335 h 365"/>
                <a:gd name="T36" fmla="*/ 156 w 562"/>
                <a:gd name="T37" fmla="*/ 343 h 365"/>
                <a:gd name="T38" fmla="*/ 183 w 562"/>
                <a:gd name="T39" fmla="*/ 349 h 365"/>
                <a:gd name="T40" fmla="*/ 199 w 562"/>
                <a:gd name="T41" fmla="*/ 351 h 365"/>
                <a:gd name="T42" fmla="*/ 240 w 562"/>
                <a:gd name="T43" fmla="*/ 357 h 365"/>
                <a:gd name="T44" fmla="*/ 285 w 562"/>
                <a:gd name="T45" fmla="*/ 359 h 365"/>
                <a:gd name="T46" fmla="*/ 334 w 562"/>
                <a:gd name="T47" fmla="*/ 362 h 365"/>
                <a:gd name="T48" fmla="*/ 385 w 562"/>
                <a:gd name="T49" fmla="*/ 365 h 365"/>
                <a:gd name="T50" fmla="*/ 433 w 562"/>
                <a:gd name="T51" fmla="*/ 362 h 365"/>
                <a:gd name="T52" fmla="*/ 476 w 562"/>
                <a:gd name="T53" fmla="*/ 354 h 365"/>
                <a:gd name="T54" fmla="*/ 503 w 562"/>
                <a:gd name="T55" fmla="*/ 346 h 365"/>
                <a:gd name="T56" fmla="*/ 519 w 562"/>
                <a:gd name="T57" fmla="*/ 338 h 365"/>
                <a:gd name="T58" fmla="*/ 530 w 562"/>
                <a:gd name="T59" fmla="*/ 327 h 365"/>
                <a:gd name="T60" fmla="*/ 544 w 562"/>
                <a:gd name="T61" fmla="*/ 308 h 365"/>
                <a:gd name="T62" fmla="*/ 554 w 562"/>
                <a:gd name="T63" fmla="*/ 276 h 365"/>
                <a:gd name="T64" fmla="*/ 560 w 562"/>
                <a:gd name="T65" fmla="*/ 239 h 365"/>
                <a:gd name="T66" fmla="*/ 562 w 562"/>
                <a:gd name="T67" fmla="*/ 196 h 365"/>
                <a:gd name="T68" fmla="*/ 560 w 562"/>
                <a:gd name="T69" fmla="*/ 155 h 365"/>
                <a:gd name="T70" fmla="*/ 557 w 562"/>
                <a:gd name="T71" fmla="*/ 115 h 365"/>
                <a:gd name="T72" fmla="*/ 552 w 562"/>
                <a:gd name="T73" fmla="*/ 80 h 365"/>
                <a:gd name="T74" fmla="*/ 549 w 562"/>
                <a:gd name="T75" fmla="*/ 62 h 365"/>
                <a:gd name="T76" fmla="*/ 546 w 562"/>
                <a:gd name="T77" fmla="*/ 48 h 365"/>
                <a:gd name="T78" fmla="*/ 541 w 562"/>
                <a:gd name="T79" fmla="*/ 32 h 365"/>
                <a:gd name="T80" fmla="*/ 533 w 562"/>
                <a:gd name="T81" fmla="*/ 24 h 365"/>
                <a:gd name="T82" fmla="*/ 525 w 562"/>
                <a:gd name="T83" fmla="*/ 19 h 365"/>
                <a:gd name="T84" fmla="*/ 509 w 562"/>
                <a:gd name="T85" fmla="*/ 16 h 365"/>
                <a:gd name="T86" fmla="*/ 482 w 562"/>
                <a:gd name="T87" fmla="*/ 16 h 365"/>
                <a:gd name="T88" fmla="*/ 458 w 562"/>
                <a:gd name="T89" fmla="*/ 16 h 365"/>
                <a:gd name="T90" fmla="*/ 431 w 562"/>
                <a:gd name="T91" fmla="*/ 13 h 365"/>
                <a:gd name="T92" fmla="*/ 388 w 562"/>
                <a:gd name="T93" fmla="*/ 13 h 365"/>
                <a:gd name="T94" fmla="*/ 342 w 562"/>
                <a:gd name="T95" fmla="*/ 16 h 365"/>
                <a:gd name="T96" fmla="*/ 301 w 562"/>
                <a:gd name="T97" fmla="*/ 16 h 365"/>
                <a:gd name="T98" fmla="*/ 264 w 562"/>
                <a:gd name="T99" fmla="*/ 13 h 365"/>
                <a:gd name="T100" fmla="*/ 229 w 562"/>
                <a:gd name="T101" fmla="*/ 5 h 365"/>
                <a:gd name="T102" fmla="*/ 199 w 562"/>
                <a:gd name="T103" fmla="*/ 0 h 365"/>
                <a:gd name="T104" fmla="*/ 183 w 562"/>
                <a:gd name="T105" fmla="*/ 0 h 36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62"/>
                <a:gd name="T160" fmla="*/ 0 h 365"/>
                <a:gd name="T161" fmla="*/ 562 w 562"/>
                <a:gd name="T162" fmla="*/ 365 h 36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62" h="365">
                  <a:moveTo>
                    <a:pt x="178" y="0"/>
                  </a:moveTo>
                  <a:lnTo>
                    <a:pt x="148" y="5"/>
                  </a:lnTo>
                  <a:lnTo>
                    <a:pt x="135" y="8"/>
                  </a:lnTo>
                  <a:lnTo>
                    <a:pt x="121" y="11"/>
                  </a:lnTo>
                  <a:lnTo>
                    <a:pt x="108" y="16"/>
                  </a:lnTo>
                  <a:lnTo>
                    <a:pt x="94" y="21"/>
                  </a:lnTo>
                  <a:lnTo>
                    <a:pt x="81" y="29"/>
                  </a:lnTo>
                  <a:lnTo>
                    <a:pt x="70" y="37"/>
                  </a:lnTo>
                  <a:lnTo>
                    <a:pt x="59" y="48"/>
                  </a:lnTo>
                  <a:lnTo>
                    <a:pt x="46" y="62"/>
                  </a:lnTo>
                  <a:lnTo>
                    <a:pt x="35" y="75"/>
                  </a:lnTo>
                  <a:lnTo>
                    <a:pt x="24" y="91"/>
                  </a:lnTo>
                  <a:lnTo>
                    <a:pt x="16" y="104"/>
                  </a:lnTo>
                  <a:lnTo>
                    <a:pt x="8" y="121"/>
                  </a:lnTo>
                  <a:lnTo>
                    <a:pt x="6" y="129"/>
                  </a:lnTo>
                  <a:lnTo>
                    <a:pt x="3" y="137"/>
                  </a:lnTo>
                  <a:lnTo>
                    <a:pt x="0" y="142"/>
                  </a:lnTo>
                  <a:lnTo>
                    <a:pt x="0" y="150"/>
                  </a:lnTo>
                  <a:lnTo>
                    <a:pt x="0" y="158"/>
                  </a:lnTo>
                  <a:lnTo>
                    <a:pt x="0" y="166"/>
                  </a:lnTo>
                  <a:lnTo>
                    <a:pt x="3" y="174"/>
                  </a:lnTo>
                  <a:lnTo>
                    <a:pt x="3" y="182"/>
                  </a:lnTo>
                  <a:lnTo>
                    <a:pt x="11" y="196"/>
                  </a:lnTo>
                  <a:lnTo>
                    <a:pt x="19" y="212"/>
                  </a:lnTo>
                  <a:lnTo>
                    <a:pt x="27" y="228"/>
                  </a:lnTo>
                  <a:lnTo>
                    <a:pt x="38" y="244"/>
                  </a:lnTo>
                  <a:lnTo>
                    <a:pt x="49" y="257"/>
                  </a:lnTo>
                  <a:lnTo>
                    <a:pt x="59" y="271"/>
                  </a:lnTo>
                  <a:lnTo>
                    <a:pt x="70" y="284"/>
                  </a:lnTo>
                  <a:lnTo>
                    <a:pt x="81" y="295"/>
                  </a:lnTo>
                  <a:lnTo>
                    <a:pt x="92" y="306"/>
                  </a:lnTo>
                  <a:lnTo>
                    <a:pt x="105" y="319"/>
                  </a:lnTo>
                  <a:lnTo>
                    <a:pt x="110" y="322"/>
                  </a:lnTo>
                  <a:lnTo>
                    <a:pt x="119" y="327"/>
                  </a:lnTo>
                  <a:lnTo>
                    <a:pt x="127" y="332"/>
                  </a:lnTo>
                  <a:lnTo>
                    <a:pt x="137" y="335"/>
                  </a:lnTo>
                  <a:lnTo>
                    <a:pt x="145" y="340"/>
                  </a:lnTo>
                  <a:lnTo>
                    <a:pt x="156" y="343"/>
                  </a:lnTo>
                  <a:lnTo>
                    <a:pt x="170" y="346"/>
                  </a:lnTo>
                  <a:lnTo>
                    <a:pt x="183" y="349"/>
                  </a:lnTo>
                  <a:lnTo>
                    <a:pt x="191" y="349"/>
                  </a:lnTo>
                  <a:lnTo>
                    <a:pt x="199" y="351"/>
                  </a:lnTo>
                  <a:lnTo>
                    <a:pt x="218" y="354"/>
                  </a:lnTo>
                  <a:lnTo>
                    <a:pt x="240" y="357"/>
                  </a:lnTo>
                  <a:lnTo>
                    <a:pt x="261" y="357"/>
                  </a:lnTo>
                  <a:lnTo>
                    <a:pt x="285" y="359"/>
                  </a:lnTo>
                  <a:lnTo>
                    <a:pt x="310" y="362"/>
                  </a:lnTo>
                  <a:lnTo>
                    <a:pt x="334" y="362"/>
                  </a:lnTo>
                  <a:lnTo>
                    <a:pt x="361" y="365"/>
                  </a:lnTo>
                  <a:lnTo>
                    <a:pt x="385" y="365"/>
                  </a:lnTo>
                  <a:lnTo>
                    <a:pt x="409" y="362"/>
                  </a:lnTo>
                  <a:lnTo>
                    <a:pt x="433" y="362"/>
                  </a:lnTo>
                  <a:lnTo>
                    <a:pt x="458" y="359"/>
                  </a:lnTo>
                  <a:lnTo>
                    <a:pt x="476" y="354"/>
                  </a:lnTo>
                  <a:lnTo>
                    <a:pt x="495" y="349"/>
                  </a:lnTo>
                  <a:lnTo>
                    <a:pt x="503" y="346"/>
                  </a:lnTo>
                  <a:lnTo>
                    <a:pt x="511" y="340"/>
                  </a:lnTo>
                  <a:lnTo>
                    <a:pt x="519" y="338"/>
                  </a:lnTo>
                  <a:lnTo>
                    <a:pt x="525" y="332"/>
                  </a:lnTo>
                  <a:lnTo>
                    <a:pt x="530" y="327"/>
                  </a:lnTo>
                  <a:lnTo>
                    <a:pt x="536" y="322"/>
                  </a:lnTo>
                  <a:lnTo>
                    <a:pt x="544" y="308"/>
                  </a:lnTo>
                  <a:lnTo>
                    <a:pt x="549" y="295"/>
                  </a:lnTo>
                  <a:lnTo>
                    <a:pt x="554" y="276"/>
                  </a:lnTo>
                  <a:lnTo>
                    <a:pt x="557" y="257"/>
                  </a:lnTo>
                  <a:lnTo>
                    <a:pt x="560" y="239"/>
                  </a:lnTo>
                  <a:lnTo>
                    <a:pt x="562" y="217"/>
                  </a:lnTo>
                  <a:lnTo>
                    <a:pt x="562" y="196"/>
                  </a:lnTo>
                  <a:lnTo>
                    <a:pt x="562" y="174"/>
                  </a:lnTo>
                  <a:lnTo>
                    <a:pt x="560" y="155"/>
                  </a:lnTo>
                  <a:lnTo>
                    <a:pt x="560" y="134"/>
                  </a:lnTo>
                  <a:lnTo>
                    <a:pt x="557" y="115"/>
                  </a:lnTo>
                  <a:lnTo>
                    <a:pt x="554" y="96"/>
                  </a:lnTo>
                  <a:lnTo>
                    <a:pt x="552" y="80"/>
                  </a:lnTo>
                  <a:lnTo>
                    <a:pt x="552" y="67"/>
                  </a:lnTo>
                  <a:lnTo>
                    <a:pt x="549" y="62"/>
                  </a:lnTo>
                  <a:lnTo>
                    <a:pt x="549" y="56"/>
                  </a:lnTo>
                  <a:lnTo>
                    <a:pt x="546" y="48"/>
                  </a:lnTo>
                  <a:lnTo>
                    <a:pt x="544" y="40"/>
                  </a:lnTo>
                  <a:lnTo>
                    <a:pt x="541" y="32"/>
                  </a:lnTo>
                  <a:lnTo>
                    <a:pt x="538" y="29"/>
                  </a:lnTo>
                  <a:lnTo>
                    <a:pt x="533" y="24"/>
                  </a:lnTo>
                  <a:lnTo>
                    <a:pt x="530" y="21"/>
                  </a:lnTo>
                  <a:lnTo>
                    <a:pt x="525" y="19"/>
                  </a:lnTo>
                  <a:lnTo>
                    <a:pt x="519" y="19"/>
                  </a:lnTo>
                  <a:lnTo>
                    <a:pt x="509" y="16"/>
                  </a:lnTo>
                  <a:lnTo>
                    <a:pt x="495" y="16"/>
                  </a:lnTo>
                  <a:lnTo>
                    <a:pt x="482" y="16"/>
                  </a:lnTo>
                  <a:lnTo>
                    <a:pt x="466" y="16"/>
                  </a:lnTo>
                  <a:lnTo>
                    <a:pt x="458" y="16"/>
                  </a:lnTo>
                  <a:lnTo>
                    <a:pt x="449" y="13"/>
                  </a:lnTo>
                  <a:lnTo>
                    <a:pt x="431" y="13"/>
                  </a:lnTo>
                  <a:lnTo>
                    <a:pt x="409" y="13"/>
                  </a:lnTo>
                  <a:lnTo>
                    <a:pt x="388" y="13"/>
                  </a:lnTo>
                  <a:lnTo>
                    <a:pt x="363" y="16"/>
                  </a:lnTo>
                  <a:lnTo>
                    <a:pt x="342" y="16"/>
                  </a:lnTo>
                  <a:lnTo>
                    <a:pt x="320" y="16"/>
                  </a:lnTo>
                  <a:lnTo>
                    <a:pt x="301" y="16"/>
                  </a:lnTo>
                  <a:lnTo>
                    <a:pt x="283" y="13"/>
                  </a:lnTo>
                  <a:lnTo>
                    <a:pt x="264" y="13"/>
                  </a:lnTo>
                  <a:lnTo>
                    <a:pt x="248" y="8"/>
                  </a:lnTo>
                  <a:lnTo>
                    <a:pt x="229" y="5"/>
                  </a:lnTo>
                  <a:lnTo>
                    <a:pt x="213" y="3"/>
                  </a:lnTo>
                  <a:lnTo>
                    <a:pt x="199" y="0"/>
                  </a:lnTo>
                  <a:lnTo>
                    <a:pt x="188" y="0"/>
                  </a:lnTo>
                  <a:lnTo>
                    <a:pt x="183" y="0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55" name="Rectangle 9"/>
            <p:cNvSpPr>
              <a:spLocks noChangeArrowheads="1"/>
            </p:cNvSpPr>
            <p:nvPr/>
          </p:nvSpPr>
          <p:spPr bwMode="auto">
            <a:xfrm flipH="1">
              <a:off x="1184" y="1385"/>
              <a:ext cx="7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185356" name="Rectangle 10"/>
            <p:cNvSpPr>
              <a:spLocks noChangeArrowheads="1"/>
            </p:cNvSpPr>
            <p:nvPr/>
          </p:nvSpPr>
          <p:spPr bwMode="auto">
            <a:xfrm>
              <a:off x="1867" y="1057"/>
              <a:ext cx="79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185357" name="Freeform 11"/>
            <p:cNvSpPr>
              <a:spLocks/>
            </p:cNvSpPr>
            <p:nvPr/>
          </p:nvSpPr>
          <p:spPr bwMode="auto">
            <a:xfrm>
              <a:off x="1640" y="1582"/>
              <a:ext cx="565" cy="362"/>
            </a:xfrm>
            <a:custGeom>
              <a:avLst/>
              <a:gdLst>
                <a:gd name="T0" fmla="*/ 164 w 565"/>
                <a:gd name="T1" fmla="*/ 0 h 362"/>
                <a:gd name="T2" fmla="*/ 134 w 565"/>
                <a:gd name="T3" fmla="*/ 6 h 362"/>
                <a:gd name="T4" fmla="*/ 108 w 565"/>
                <a:gd name="T5" fmla="*/ 14 h 362"/>
                <a:gd name="T6" fmla="*/ 83 w 565"/>
                <a:gd name="T7" fmla="*/ 30 h 362"/>
                <a:gd name="T8" fmla="*/ 62 w 565"/>
                <a:gd name="T9" fmla="*/ 48 h 362"/>
                <a:gd name="T10" fmla="*/ 38 w 565"/>
                <a:gd name="T11" fmla="*/ 73 h 362"/>
                <a:gd name="T12" fmla="*/ 16 w 565"/>
                <a:gd name="T13" fmla="*/ 105 h 362"/>
                <a:gd name="T14" fmla="*/ 5 w 565"/>
                <a:gd name="T15" fmla="*/ 126 h 362"/>
                <a:gd name="T16" fmla="*/ 0 w 565"/>
                <a:gd name="T17" fmla="*/ 142 h 362"/>
                <a:gd name="T18" fmla="*/ 0 w 565"/>
                <a:gd name="T19" fmla="*/ 158 h 362"/>
                <a:gd name="T20" fmla="*/ 5 w 565"/>
                <a:gd name="T21" fmla="*/ 180 h 362"/>
                <a:gd name="T22" fmla="*/ 19 w 565"/>
                <a:gd name="T23" fmla="*/ 212 h 362"/>
                <a:gd name="T24" fmla="*/ 38 w 565"/>
                <a:gd name="T25" fmla="*/ 242 h 362"/>
                <a:gd name="T26" fmla="*/ 59 w 565"/>
                <a:gd name="T27" fmla="*/ 268 h 362"/>
                <a:gd name="T28" fmla="*/ 81 w 565"/>
                <a:gd name="T29" fmla="*/ 295 h 362"/>
                <a:gd name="T30" fmla="*/ 105 w 565"/>
                <a:gd name="T31" fmla="*/ 317 h 362"/>
                <a:gd name="T32" fmla="*/ 121 w 565"/>
                <a:gd name="T33" fmla="*/ 327 h 362"/>
                <a:gd name="T34" fmla="*/ 137 w 565"/>
                <a:gd name="T35" fmla="*/ 335 h 362"/>
                <a:gd name="T36" fmla="*/ 159 w 565"/>
                <a:gd name="T37" fmla="*/ 343 h 362"/>
                <a:gd name="T38" fmla="*/ 186 w 565"/>
                <a:gd name="T39" fmla="*/ 349 h 362"/>
                <a:gd name="T40" fmla="*/ 202 w 565"/>
                <a:gd name="T41" fmla="*/ 351 h 362"/>
                <a:gd name="T42" fmla="*/ 239 w 565"/>
                <a:gd name="T43" fmla="*/ 354 h 362"/>
                <a:gd name="T44" fmla="*/ 285 w 565"/>
                <a:gd name="T45" fmla="*/ 360 h 362"/>
                <a:gd name="T46" fmla="*/ 334 w 565"/>
                <a:gd name="T47" fmla="*/ 362 h 362"/>
                <a:gd name="T48" fmla="*/ 385 w 565"/>
                <a:gd name="T49" fmla="*/ 362 h 362"/>
                <a:gd name="T50" fmla="*/ 433 w 565"/>
                <a:gd name="T51" fmla="*/ 360 h 362"/>
                <a:gd name="T52" fmla="*/ 476 w 565"/>
                <a:gd name="T53" fmla="*/ 354 h 362"/>
                <a:gd name="T54" fmla="*/ 503 w 565"/>
                <a:gd name="T55" fmla="*/ 343 h 362"/>
                <a:gd name="T56" fmla="*/ 519 w 565"/>
                <a:gd name="T57" fmla="*/ 338 h 362"/>
                <a:gd name="T58" fmla="*/ 530 w 565"/>
                <a:gd name="T59" fmla="*/ 327 h 362"/>
                <a:gd name="T60" fmla="*/ 543 w 565"/>
                <a:gd name="T61" fmla="*/ 309 h 362"/>
                <a:gd name="T62" fmla="*/ 557 w 565"/>
                <a:gd name="T63" fmla="*/ 276 h 362"/>
                <a:gd name="T64" fmla="*/ 562 w 565"/>
                <a:gd name="T65" fmla="*/ 236 h 362"/>
                <a:gd name="T66" fmla="*/ 565 w 565"/>
                <a:gd name="T67" fmla="*/ 196 h 362"/>
                <a:gd name="T68" fmla="*/ 562 w 565"/>
                <a:gd name="T69" fmla="*/ 153 h 362"/>
                <a:gd name="T70" fmla="*/ 560 w 565"/>
                <a:gd name="T71" fmla="*/ 113 h 362"/>
                <a:gd name="T72" fmla="*/ 554 w 565"/>
                <a:gd name="T73" fmla="*/ 78 h 362"/>
                <a:gd name="T74" fmla="*/ 549 w 565"/>
                <a:gd name="T75" fmla="*/ 59 h 362"/>
                <a:gd name="T76" fmla="*/ 546 w 565"/>
                <a:gd name="T77" fmla="*/ 46 h 362"/>
                <a:gd name="T78" fmla="*/ 541 w 565"/>
                <a:gd name="T79" fmla="*/ 32 h 362"/>
                <a:gd name="T80" fmla="*/ 533 w 565"/>
                <a:gd name="T81" fmla="*/ 24 h 362"/>
                <a:gd name="T82" fmla="*/ 525 w 565"/>
                <a:gd name="T83" fmla="*/ 19 h 362"/>
                <a:gd name="T84" fmla="*/ 508 w 565"/>
                <a:gd name="T85" fmla="*/ 16 h 362"/>
                <a:gd name="T86" fmla="*/ 482 w 565"/>
                <a:gd name="T87" fmla="*/ 16 h 362"/>
                <a:gd name="T88" fmla="*/ 460 w 565"/>
                <a:gd name="T89" fmla="*/ 14 h 362"/>
                <a:gd name="T90" fmla="*/ 430 w 565"/>
                <a:gd name="T91" fmla="*/ 11 h 362"/>
                <a:gd name="T92" fmla="*/ 387 w 565"/>
                <a:gd name="T93" fmla="*/ 14 h 362"/>
                <a:gd name="T94" fmla="*/ 342 w 565"/>
                <a:gd name="T95" fmla="*/ 14 h 362"/>
                <a:gd name="T96" fmla="*/ 301 w 565"/>
                <a:gd name="T97" fmla="*/ 14 h 362"/>
                <a:gd name="T98" fmla="*/ 264 w 565"/>
                <a:gd name="T99" fmla="*/ 11 h 362"/>
                <a:gd name="T100" fmla="*/ 229 w 565"/>
                <a:gd name="T101" fmla="*/ 3 h 362"/>
                <a:gd name="T102" fmla="*/ 199 w 565"/>
                <a:gd name="T103" fmla="*/ 0 h 362"/>
                <a:gd name="T104" fmla="*/ 183 w 565"/>
                <a:gd name="T105" fmla="*/ 0 h 36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65"/>
                <a:gd name="T160" fmla="*/ 0 h 362"/>
                <a:gd name="T161" fmla="*/ 565 w 565"/>
                <a:gd name="T162" fmla="*/ 362 h 36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65" h="362">
                  <a:moveTo>
                    <a:pt x="178" y="0"/>
                  </a:moveTo>
                  <a:lnTo>
                    <a:pt x="164" y="0"/>
                  </a:lnTo>
                  <a:lnTo>
                    <a:pt x="148" y="3"/>
                  </a:lnTo>
                  <a:lnTo>
                    <a:pt x="134" y="6"/>
                  </a:lnTo>
                  <a:lnTo>
                    <a:pt x="121" y="11"/>
                  </a:lnTo>
                  <a:lnTo>
                    <a:pt x="108" y="14"/>
                  </a:lnTo>
                  <a:lnTo>
                    <a:pt x="94" y="22"/>
                  </a:lnTo>
                  <a:lnTo>
                    <a:pt x="83" y="30"/>
                  </a:lnTo>
                  <a:lnTo>
                    <a:pt x="73" y="38"/>
                  </a:lnTo>
                  <a:lnTo>
                    <a:pt x="62" y="48"/>
                  </a:lnTo>
                  <a:lnTo>
                    <a:pt x="48" y="59"/>
                  </a:lnTo>
                  <a:lnTo>
                    <a:pt x="38" y="73"/>
                  </a:lnTo>
                  <a:lnTo>
                    <a:pt x="27" y="89"/>
                  </a:lnTo>
                  <a:lnTo>
                    <a:pt x="16" y="105"/>
                  </a:lnTo>
                  <a:lnTo>
                    <a:pt x="8" y="118"/>
                  </a:lnTo>
                  <a:lnTo>
                    <a:pt x="5" y="126"/>
                  </a:lnTo>
                  <a:lnTo>
                    <a:pt x="3" y="134"/>
                  </a:lnTo>
                  <a:lnTo>
                    <a:pt x="0" y="142"/>
                  </a:lnTo>
                  <a:lnTo>
                    <a:pt x="0" y="150"/>
                  </a:lnTo>
                  <a:lnTo>
                    <a:pt x="0" y="158"/>
                  </a:lnTo>
                  <a:lnTo>
                    <a:pt x="3" y="164"/>
                  </a:lnTo>
                  <a:lnTo>
                    <a:pt x="5" y="180"/>
                  </a:lnTo>
                  <a:lnTo>
                    <a:pt x="11" y="196"/>
                  </a:lnTo>
                  <a:lnTo>
                    <a:pt x="19" y="212"/>
                  </a:lnTo>
                  <a:lnTo>
                    <a:pt x="27" y="228"/>
                  </a:lnTo>
                  <a:lnTo>
                    <a:pt x="38" y="242"/>
                  </a:lnTo>
                  <a:lnTo>
                    <a:pt x="48" y="255"/>
                  </a:lnTo>
                  <a:lnTo>
                    <a:pt x="59" y="268"/>
                  </a:lnTo>
                  <a:lnTo>
                    <a:pt x="70" y="282"/>
                  </a:lnTo>
                  <a:lnTo>
                    <a:pt x="81" y="295"/>
                  </a:lnTo>
                  <a:lnTo>
                    <a:pt x="94" y="306"/>
                  </a:lnTo>
                  <a:lnTo>
                    <a:pt x="105" y="317"/>
                  </a:lnTo>
                  <a:lnTo>
                    <a:pt x="113" y="322"/>
                  </a:lnTo>
                  <a:lnTo>
                    <a:pt x="121" y="327"/>
                  </a:lnTo>
                  <a:lnTo>
                    <a:pt x="129" y="333"/>
                  </a:lnTo>
                  <a:lnTo>
                    <a:pt x="137" y="335"/>
                  </a:lnTo>
                  <a:lnTo>
                    <a:pt x="148" y="341"/>
                  </a:lnTo>
                  <a:lnTo>
                    <a:pt x="159" y="343"/>
                  </a:lnTo>
                  <a:lnTo>
                    <a:pt x="172" y="346"/>
                  </a:lnTo>
                  <a:lnTo>
                    <a:pt x="186" y="349"/>
                  </a:lnTo>
                  <a:lnTo>
                    <a:pt x="194" y="349"/>
                  </a:lnTo>
                  <a:lnTo>
                    <a:pt x="202" y="351"/>
                  </a:lnTo>
                  <a:lnTo>
                    <a:pt x="221" y="354"/>
                  </a:lnTo>
                  <a:lnTo>
                    <a:pt x="239" y="354"/>
                  </a:lnTo>
                  <a:lnTo>
                    <a:pt x="261" y="357"/>
                  </a:lnTo>
                  <a:lnTo>
                    <a:pt x="285" y="360"/>
                  </a:lnTo>
                  <a:lnTo>
                    <a:pt x="309" y="362"/>
                  </a:lnTo>
                  <a:lnTo>
                    <a:pt x="334" y="362"/>
                  </a:lnTo>
                  <a:lnTo>
                    <a:pt x="360" y="362"/>
                  </a:lnTo>
                  <a:lnTo>
                    <a:pt x="385" y="362"/>
                  </a:lnTo>
                  <a:lnTo>
                    <a:pt x="409" y="362"/>
                  </a:lnTo>
                  <a:lnTo>
                    <a:pt x="433" y="360"/>
                  </a:lnTo>
                  <a:lnTo>
                    <a:pt x="457" y="357"/>
                  </a:lnTo>
                  <a:lnTo>
                    <a:pt x="476" y="354"/>
                  </a:lnTo>
                  <a:lnTo>
                    <a:pt x="495" y="349"/>
                  </a:lnTo>
                  <a:lnTo>
                    <a:pt x="503" y="343"/>
                  </a:lnTo>
                  <a:lnTo>
                    <a:pt x="511" y="341"/>
                  </a:lnTo>
                  <a:lnTo>
                    <a:pt x="519" y="338"/>
                  </a:lnTo>
                  <a:lnTo>
                    <a:pt x="525" y="333"/>
                  </a:lnTo>
                  <a:lnTo>
                    <a:pt x="530" y="327"/>
                  </a:lnTo>
                  <a:lnTo>
                    <a:pt x="535" y="322"/>
                  </a:lnTo>
                  <a:lnTo>
                    <a:pt x="543" y="309"/>
                  </a:lnTo>
                  <a:lnTo>
                    <a:pt x="552" y="292"/>
                  </a:lnTo>
                  <a:lnTo>
                    <a:pt x="557" y="276"/>
                  </a:lnTo>
                  <a:lnTo>
                    <a:pt x="560" y="258"/>
                  </a:lnTo>
                  <a:lnTo>
                    <a:pt x="562" y="236"/>
                  </a:lnTo>
                  <a:lnTo>
                    <a:pt x="565" y="217"/>
                  </a:lnTo>
                  <a:lnTo>
                    <a:pt x="565" y="196"/>
                  </a:lnTo>
                  <a:lnTo>
                    <a:pt x="562" y="174"/>
                  </a:lnTo>
                  <a:lnTo>
                    <a:pt x="562" y="153"/>
                  </a:lnTo>
                  <a:lnTo>
                    <a:pt x="560" y="132"/>
                  </a:lnTo>
                  <a:lnTo>
                    <a:pt x="560" y="113"/>
                  </a:lnTo>
                  <a:lnTo>
                    <a:pt x="557" y="97"/>
                  </a:lnTo>
                  <a:lnTo>
                    <a:pt x="554" y="78"/>
                  </a:lnTo>
                  <a:lnTo>
                    <a:pt x="552" y="65"/>
                  </a:lnTo>
                  <a:lnTo>
                    <a:pt x="549" y="59"/>
                  </a:lnTo>
                  <a:lnTo>
                    <a:pt x="549" y="54"/>
                  </a:lnTo>
                  <a:lnTo>
                    <a:pt x="546" y="46"/>
                  </a:lnTo>
                  <a:lnTo>
                    <a:pt x="543" y="38"/>
                  </a:lnTo>
                  <a:lnTo>
                    <a:pt x="541" y="32"/>
                  </a:lnTo>
                  <a:lnTo>
                    <a:pt x="538" y="27"/>
                  </a:lnTo>
                  <a:lnTo>
                    <a:pt x="533" y="24"/>
                  </a:lnTo>
                  <a:lnTo>
                    <a:pt x="530" y="22"/>
                  </a:lnTo>
                  <a:lnTo>
                    <a:pt x="525" y="19"/>
                  </a:lnTo>
                  <a:lnTo>
                    <a:pt x="519" y="19"/>
                  </a:lnTo>
                  <a:lnTo>
                    <a:pt x="508" y="16"/>
                  </a:lnTo>
                  <a:lnTo>
                    <a:pt x="495" y="16"/>
                  </a:lnTo>
                  <a:lnTo>
                    <a:pt x="482" y="16"/>
                  </a:lnTo>
                  <a:lnTo>
                    <a:pt x="468" y="14"/>
                  </a:lnTo>
                  <a:lnTo>
                    <a:pt x="460" y="14"/>
                  </a:lnTo>
                  <a:lnTo>
                    <a:pt x="452" y="11"/>
                  </a:lnTo>
                  <a:lnTo>
                    <a:pt x="430" y="11"/>
                  </a:lnTo>
                  <a:lnTo>
                    <a:pt x="409" y="11"/>
                  </a:lnTo>
                  <a:lnTo>
                    <a:pt x="387" y="14"/>
                  </a:lnTo>
                  <a:lnTo>
                    <a:pt x="363" y="14"/>
                  </a:lnTo>
                  <a:lnTo>
                    <a:pt x="342" y="14"/>
                  </a:lnTo>
                  <a:lnTo>
                    <a:pt x="320" y="14"/>
                  </a:lnTo>
                  <a:lnTo>
                    <a:pt x="301" y="14"/>
                  </a:lnTo>
                  <a:lnTo>
                    <a:pt x="282" y="11"/>
                  </a:lnTo>
                  <a:lnTo>
                    <a:pt x="264" y="11"/>
                  </a:lnTo>
                  <a:lnTo>
                    <a:pt x="247" y="6"/>
                  </a:lnTo>
                  <a:lnTo>
                    <a:pt x="229" y="3"/>
                  </a:lnTo>
                  <a:lnTo>
                    <a:pt x="213" y="0"/>
                  </a:lnTo>
                  <a:lnTo>
                    <a:pt x="199" y="0"/>
                  </a:lnTo>
                  <a:lnTo>
                    <a:pt x="188" y="0"/>
                  </a:lnTo>
                  <a:lnTo>
                    <a:pt x="183" y="0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58" name="Rectangle 12"/>
            <p:cNvSpPr>
              <a:spLocks noChangeArrowheads="1"/>
            </p:cNvSpPr>
            <p:nvPr/>
          </p:nvSpPr>
          <p:spPr bwMode="auto">
            <a:xfrm>
              <a:off x="1896" y="1657"/>
              <a:ext cx="77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</a:rPr>
                <a:t>C</a:t>
              </a:r>
            </a:p>
          </p:txBody>
        </p:sp>
        <p:sp>
          <p:nvSpPr>
            <p:cNvPr id="185359" name="Rectangle 13"/>
            <p:cNvSpPr>
              <a:spLocks noChangeArrowheads="1"/>
            </p:cNvSpPr>
            <p:nvPr/>
          </p:nvSpPr>
          <p:spPr bwMode="auto">
            <a:xfrm>
              <a:off x="1963" y="1657"/>
              <a:ext cx="2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 </a:t>
              </a:r>
              <a:endParaRPr lang="en-US"/>
            </a:p>
          </p:txBody>
        </p:sp>
        <p:sp>
          <p:nvSpPr>
            <p:cNvPr id="185360" name="Freeform 14"/>
            <p:cNvSpPr>
              <a:spLocks/>
            </p:cNvSpPr>
            <p:nvPr/>
          </p:nvSpPr>
          <p:spPr bwMode="auto">
            <a:xfrm>
              <a:off x="443" y="1335"/>
              <a:ext cx="218" cy="215"/>
            </a:xfrm>
            <a:custGeom>
              <a:avLst/>
              <a:gdLst>
                <a:gd name="T0" fmla="*/ 99 w 218"/>
                <a:gd name="T1" fmla="*/ 0 h 215"/>
                <a:gd name="T2" fmla="*/ 78 w 218"/>
                <a:gd name="T3" fmla="*/ 6 h 215"/>
                <a:gd name="T4" fmla="*/ 56 w 218"/>
                <a:gd name="T5" fmla="*/ 14 h 215"/>
                <a:gd name="T6" fmla="*/ 40 w 218"/>
                <a:gd name="T7" fmla="*/ 25 h 215"/>
                <a:gd name="T8" fmla="*/ 24 w 218"/>
                <a:gd name="T9" fmla="*/ 41 h 215"/>
                <a:gd name="T10" fmla="*/ 13 w 218"/>
                <a:gd name="T11" fmla="*/ 57 h 215"/>
                <a:gd name="T12" fmla="*/ 5 w 218"/>
                <a:gd name="T13" fmla="*/ 76 h 215"/>
                <a:gd name="T14" fmla="*/ 0 w 218"/>
                <a:gd name="T15" fmla="*/ 97 h 215"/>
                <a:gd name="T16" fmla="*/ 0 w 218"/>
                <a:gd name="T17" fmla="*/ 118 h 215"/>
                <a:gd name="T18" fmla="*/ 5 w 218"/>
                <a:gd name="T19" fmla="*/ 140 h 215"/>
                <a:gd name="T20" fmla="*/ 13 w 218"/>
                <a:gd name="T21" fmla="*/ 159 h 215"/>
                <a:gd name="T22" fmla="*/ 24 w 218"/>
                <a:gd name="T23" fmla="*/ 175 h 215"/>
                <a:gd name="T24" fmla="*/ 40 w 218"/>
                <a:gd name="T25" fmla="*/ 191 h 215"/>
                <a:gd name="T26" fmla="*/ 56 w 218"/>
                <a:gd name="T27" fmla="*/ 202 h 215"/>
                <a:gd name="T28" fmla="*/ 78 w 218"/>
                <a:gd name="T29" fmla="*/ 210 h 215"/>
                <a:gd name="T30" fmla="*/ 99 w 218"/>
                <a:gd name="T31" fmla="*/ 215 h 215"/>
                <a:gd name="T32" fmla="*/ 121 w 218"/>
                <a:gd name="T33" fmla="*/ 215 h 215"/>
                <a:gd name="T34" fmla="*/ 142 w 218"/>
                <a:gd name="T35" fmla="*/ 210 h 215"/>
                <a:gd name="T36" fmla="*/ 161 w 218"/>
                <a:gd name="T37" fmla="*/ 202 h 215"/>
                <a:gd name="T38" fmla="*/ 177 w 218"/>
                <a:gd name="T39" fmla="*/ 191 h 215"/>
                <a:gd name="T40" fmla="*/ 193 w 218"/>
                <a:gd name="T41" fmla="*/ 175 h 215"/>
                <a:gd name="T42" fmla="*/ 204 w 218"/>
                <a:gd name="T43" fmla="*/ 159 h 215"/>
                <a:gd name="T44" fmla="*/ 212 w 218"/>
                <a:gd name="T45" fmla="*/ 140 h 215"/>
                <a:gd name="T46" fmla="*/ 218 w 218"/>
                <a:gd name="T47" fmla="*/ 118 h 215"/>
                <a:gd name="T48" fmla="*/ 218 w 218"/>
                <a:gd name="T49" fmla="*/ 97 h 215"/>
                <a:gd name="T50" fmla="*/ 212 w 218"/>
                <a:gd name="T51" fmla="*/ 76 h 215"/>
                <a:gd name="T52" fmla="*/ 204 w 218"/>
                <a:gd name="T53" fmla="*/ 57 h 215"/>
                <a:gd name="T54" fmla="*/ 193 w 218"/>
                <a:gd name="T55" fmla="*/ 41 h 215"/>
                <a:gd name="T56" fmla="*/ 177 w 218"/>
                <a:gd name="T57" fmla="*/ 25 h 215"/>
                <a:gd name="T58" fmla="*/ 161 w 218"/>
                <a:gd name="T59" fmla="*/ 14 h 215"/>
                <a:gd name="T60" fmla="*/ 142 w 218"/>
                <a:gd name="T61" fmla="*/ 6 h 215"/>
                <a:gd name="T62" fmla="*/ 121 w 218"/>
                <a:gd name="T63" fmla="*/ 0 h 21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18"/>
                <a:gd name="T97" fmla="*/ 0 h 215"/>
                <a:gd name="T98" fmla="*/ 218 w 218"/>
                <a:gd name="T99" fmla="*/ 215 h 21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18" h="215">
                  <a:moveTo>
                    <a:pt x="110" y="0"/>
                  </a:moveTo>
                  <a:lnTo>
                    <a:pt x="99" y="0"/>
                  </a:lnTo>
                  <a:lnTo>
                    <a:pt x="88" y="3"/>
                  </a:lnTo>
                  <a:lnTo>
                    <a:pt x="78" y="6"/>
                  </a:lnTo>
                  <a:lnTo>
                    <a:pt x="67" y="9"/>
                  </a:lnTo>
                  <a:lnTo>
                    <a:pt x="56" y="14"/>
                  </a:lnTo>
                  <a:lnTo>
                    <a:pt x="48" y="19"/>
                  </a:lnTo>
                  <a:lnTo>
                    <a:pt x="40" y="25"/>
                  </a:lnTo>
                  <a:lnTo>
                    <a:pt x="32" y="33"/>
                  </a:lnTo>
                  <a:lnTo>
                    <a:pt x="24" y="41"/>
                  </a:lnTo>
                  <a:lnTo>
                    <a:pt x="18" y="49"/>
                  </a:lnTo>
                  <a:lnTo>
                    <a:pt x="13" y="57"/>
                  </a:lnTo>
                  <a:lnTo>
                    <a:pt x="8" y="65"/>
                  </a:lnTo>
                  <a:lnTo>
                    <a:pt x="5" y="76"/>
                  </a:lnTo>
                  <a:lnTo>
                    <a:pt x="2" y="86"/>
                  </a:lnTo>
                  <a:lnTo>
                    <a:pt x="0" y="97"/>
                  </a:lnTo>
                  <a:lnTo>
                    <a:pt x="0" y="108"/>
                  </a:lnTo>
                  <a:lnTo>
                    <a:pt x="0" y="118"/>
                  </a:lnTo>
                  <a:lnTo>
                    <a:pt x="2" y="129"/>
                  </a:lnTo>
                  <a:lnTo>
                    <a:pt x="5" y="140"/>
                  </a:lnTo>
                  <a:lnTo>
                    <a:pt x="8" y="151"/>
                  </a:lnTo>
                  <a:lnTo>
                    <a:pt x="13" y="159"/>
                  </a:lnTo>
                  <a:lnTo>
                    <a:pt x="18" y="167"/>
                  </a:lnTo>
                  <a:lnTo>
                    <a:pt x="24" y="175"/>
                  </a:lnTo>
                  <a:lnTo>
                    <a:pt x="32" y="183"/>
                  </a:lnTo>
                  <a:lnTo>
                    <a:pt x="40" y="191"/>
                  </a:lnTo>
                  <a:lnTo>
                    <a:pt x="48" y="196"/>
                  </a:lnTo>
                  <a:lnTo>
                    <a:pt x="56" y="202"/>
                  </a:lnTo>
                  <a:lnTo>
                    <a:pt x="67" y="207"/>
                  </a:lnTo>
                  <a:lnTo>
                    <a:pt x="78" y="210"/>
                  </a:lnTo>
                  <a:lnTo>
                    <a:pt x="88" y="212"/>
                  </a:lnTo>
                  <a:lnTo>
                    <a:pt x="99" y="215"/>
                  </a:lnTo>
                  <a:lnTo>
                    <a:pt x="110" y="215"/>
                  </a:lnTo>
                  <a:lnTo>
                    <a:pt x="121" y="215"/>
                  </a:lnTo>
                  <a:lnTo>
                    <a:pt x="131" y="212"/>
                  </a:lnTo>
                  <a:lnTo>
                    <a:pt x="142" y="210"/>
                  </a:lnTo>
                  <a:lnTo>
                    <a:pt x="153" y="207"/>
                  </a:lnTo>
                  <a:lnTo>
                    <a:pt x="161" y="202"/>
                  </a:lnTo>
                  <a:lnTo>
                    <a:pt x="169" y="196"/>
                  </a:lnTo>
                  <a:lnTo>
                    <a:pt x="177" y="191"/>
                  </a:lnTo>
                  <a:lnTo>
                    <a:pt x="185" y="183"/>
                  </a:lnTo>
                  <a:lnTo>
                    <a:pt x="193" y="175"/>
                  </a:lnTo>
                  <a:lnTo>
                    <a:pt x="199" y="167"/>
                  </a:lnTo>
                  <a:lnTo>
                    <a:pt x="204" y="159"/>
                  </a:lnTo>
                  <a:lnTo>
                    <a:pt x="209" y="151"/>
                  </a:lnTo>
                  <a:lnTo>
                    <a:pt x="212" y="140"/>
                  </a:lnTo>
                  <a:lnTo>
                    <a:pt x="215" y="129"/>
                  </a:lnTo>
                  <a:lnTo>
                    <a:pt x="218" y="118"/>
                  </a:lnTo>
                  <a:lnTo>
                    <a:pt x="218" y="108"/>
                  </a:lnTo>
                  <a:lnTo>
                    <a:pt x="218" y="97"/>
                  </a:lnTo>
                  <a:lnTo>
                    <a:pt x="215" y="86"/>
                  </a:lnTo>
                  <a:lnTo>
                    <a:pt x="212" y="76"/>
                  </a:lnTo>
                  <a:lnTo>
                    <a:pt x="209" y="65"/>
                  </a:lnTo>
                  <a:lnTo>
                    <a:pt x="204" y="57"/>
                  </a:lnTo>
                  <a:lnTo>
                    <a:pt x="199" y="49"/>
                  </a:lnTo>
                  <a:lnTo>
                    <a:pt x="193" y="41"/>
                  </a:lnTo>
                  <a:lnTo>
                    <a:pt x="185" y="33"/>
                  </a:lnTo>
                  <a:lnTo>
                    <a:pt x="177" y="25"/>
                  </a:lnTo>
                  <a:lnTo>
                    <a:pt x="169" y="19"/>
                  </a:lnTo>
                  <a:lnTo>
                    <a:pt x="161" y="14"/>
                  </a:lnTo>
                  <a:lnTo>
                    <a:pt x="153" y="9"/>
                  </a:lnTo>
                  <a:lnTo>
                    <a:pt x="142" y="6"/>
                  </a:lnTo>
                  <a:lnTo>
                    <a:pt x="131" y="3"/>
                  </a:lnTo>
                  <a:lnTo>
                    <a:pt x="121" y="0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61" name="Rectangle 15"/>
            <p:cNvSpPr>
              <a:spLocks noChangeArrowheads="1"/>
            </p:cNvSpPr>
            <p:nvPr/>
          </p:nvSpPr>
          <p:spPr bwMode="auto">
            <a:xfrm>
              <a:off x="493" y="1378"/>
              <a:ext cx="12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chemeClr val="bg1"/>
                  </a:solidFill>
                </a:rPr>
                <a:t>W</a:t>
              </a:r>
            </a:p>
          </p:txBody>
        </p:sp>
        <p:sp>
          <p:nvSpPr>
            <p:cNvPr id="185362" name="Rectangle 16"/>
            <p:cNvSpPr>
              <a:spLocks noChangeArrowheads="1"/>
            </p:cNvSpPr>
            <p:nvPr/>
          </p:nvSpPr>
          <p:spPr bwMode="auto">
            <a:xfrm>
              <a:off x="617" y="1360"/>
              <a:ext cx="2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 </a:t>
              </a:r>
              <a:endParaRPr lang="en-US"/>
            </a:p>
          </p:txBody>
        </p:sp>
        <p:sp>
          <p:nvSpPr>
            <p:cNvPr id="185363" name="Freeform 17"/>
            <p:cNvSpPr>
              <a:spLocks/>
            </p:cNvSpPr>
            <p:nvPr/>
          </p:nvSpPr>
          <p:spPr bwMode="auto">
            <a:xfrm>
              <a:off x="2584" y="1220"/>
              <a:ext cx="218" cy="212"/>
            </a:xfrm>
            <a:custGeom>
              <a:avLst/>
              <a:gdLst>
                <a:gd name="T0" fmla="*/ 100 w 218"/>
                <a:gd name="T1" fmla="*/ 0 h 212"/>
                <a:gd name="T2" fmla="*/ 78 w 218"/>
                <a:gd name="T3" fmla="*/ 6 h 212"/>
                <a:gd name="T4" fmla="*/ 57 w 218"/>
                <a:gd name="T5" fmla="*/ 14 h 212"/>
                <a:gd name="T6" fmla="*/ 41 w 218"/>
                <a:gd name="T7" fmla="*/ 24 h 212"/>
                <a:gd name="T8" fmla="*/ 25 w 218"/>
                <a:gd name="T9" fmla="*/ 38 h 212"/>
                <a:gd name="T10" fmla="*/ 14 w 218"/>
                <a:gd name="T11" fmla="*/ 54 h 212"/>
                <a:gd name="T12" fmla="*/ 6 w 218"/>
                <a:gd name="T13" fmla="*/ 73 h 212"/>
                <a:gd name="T14" fmla="*/ 0 w 218"/>
                <a:gd name="T15" fmla="*/ 94 h 212"/>
                <a:gd name="T16" fmla="*/ 0 w 218"/>
                <a:gd name="T17" fmla="*/ 115 h 212"/>
                <a:gd name="T18" fmla="*/ 6 w 218"/>
                <a:gd name="T19" fmla="*/ 137 h 212"/>
                <a:gd name="T20" fmla="*/ 14 w 218"/>
                <a:gd name="T21" fmla="*/ 156 h 212"/>
                <a:gd name="T22" fmla="*/ 25 w 218"/>
                <a:gd name="T23" fmla="*/ 172 h 212"/>
                <a:gd name="T24" fmla="*/ 41 w 218"/>
                <a:gd name="T25" fmla="*/ 188 h 212"/>
                <a:gd name="T26" fmla="*/ 57 w 218"/>
                <a:gd name="T27" fmla="*/ 199 h 212"/>
                <a:gd name="T28" fmla="*/ 78 w 218"/>
                <a:gd name="T29" fmla="*/ 207 h 212"/>
                <a:gd name="T30" fmla="*/ 100 w 218"/>
                <a:gd name="T31" fmla="*/ 212 h 212"/>
                <a:gd name="T32" fmla="*/ 121 w 218"/>
                <a:gd name="T33" fmla="*/ 212 h 212"/>
                <a:gd name="T34" fmla="*/ 143 w 218"/>
                <a:gd name="T35" fmla="*/ 207 h 212"/>
                <a:gd name="T36" fmla="*/ 162 w 218"/>
                <a:gd name="T37" fmla="*/ 199 h 212"/>
                <a:gd name="T38" fmla="*/ 178 w 218"/>
                <a:gd name="T39" fmla="*/ 188 h 212"/>
                <a:gd name="T40" fmla="*/ 194 w 218"/>
                <a:gd name="T41" fmla="*/ 172 h 212"/>
                <a:gd name="T42" fmla="*/ 205 w 218"/>
                <a:gd name="T43" fmla="*/ 156 h 212"/>
                <a:gd name="T44" fmla="*/ 213 w 218"/>
                <a:gd name="T45" fmla="*/ 137 h 212"/>
                <a:gd name="T46" fmla="*/ 218 w 218"/>
                <a:gd name="T47" fmla="*/ 115 h 212"/>
                <a:gd name="T48" fmla="*/ 218 w 218"/>
                <a:gd name="T49" fmla="*/ 94 h 212"/>
                <a:gd name="T50" fmla="*/ 213 w 218"/>
                <a:gd name="T51" fmla="*/ 73 h 212"/>
                <a:gd name="T52" fmla="*/ 205 w 218"/>
                <a:gd name="T53" fmla="*/ 54 h 212"/>
                <a:gd name="T54" fmla="*/ 194 w 218"/>
                <a:gd name="T55" fmla="*/ 38 h 212"/>
                <a:gd name="T56" fmla="*/ 178 w 218"/>
                <a:gd name="T57" fmla="*/ 24 h 212"/>
                <a:gd name="T58" fmla="*/ 162 w 218"/>
                <a:gd name="T59" fmla="*/ 14 h 212"/>
                <a:gd name="T60" fmla="*/ 143 w 218"/>
                <a:gd name="T61" fmla="*/ 6 h 212"/>
                <a:gd name="T62" fmla="*/ 121 w 218"/>
                <a:gd name="T63" fmla="*/ 0 h 2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18"/>
                <a:gd name="T97" fmla="*/ 0 h 212"/>
                <a:gd name="T98" fmla="*/ 218 w 218"/>
                <a:gd name="T99" fmla="*/ 212 h 21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18" h="212">
                  <a:moveTo>
                    <a:pt x="111" y="0"/>
                  </a:moveTo>
                  <a:lnTo>
                    <a:pt x="100" y="0"/>
                  </a:lnTo>
                  <a:lnTo>
                    <a:pt x="89" y="3"/>
                  </a:lnTo>
                  <a:lnTo>
                    <a:pt x="78" y="6"/>
                  </a:lnTo>
                  <a:lnTo>
                    <a:pt x="68" y="8"/>
                  </a:lnTo>
                  <a:lnTo>
                    <a:pt x="57" y="14"/>
                  </a:lnTo>
                  <a:lnTo>
                    <a:pt x="49" y="19"/>
                  </a:lnTo>
                  <a:lnTo>
                    <a:pt x="41" y="24"/>
                  </a:lnTo>
                  <a:lnTo>
                    <a:pt x="33" y="30"/>
                  </a:lnTo>
                  <a:lnTo>
                    <a:pt x="25" y="38"/>
                  </a:lnTo>
                  <a:lnTo>
                    <a:pt x="19" y="46"/>
                  </a:lnTo>
                  <a:lnTo>
                    <a:pt x="14" y="54"/>
                  </a:lnTo>
                  <a:lnTo>
                    <a:pt x="8" y="65"/>
                  </a:lnTo>
                  <a:lnTo>
                    <a:pt x="6" y="73"/>
                  </a:lnTo>
                  <a:lnTo>
                    <a:pt x="3" y="83"/>
                  </a:lnTo>
                  <a:lnTo>
                    <a:pt x="0" y="94"/>
                  </a:lnTo>
                  <a:lnTo>
                    <a:pt x="0" y="105"/>
                  </a:lnTo>
                  <a:lnTo>
                    <a:pt x="0" y="115"/>
                  </a:lnTo>
                  <a:lnTo>
                    <a:pt x="3" y="126"/>
                  </a:lnTo>
                  <a:lnTo>
                    <a:pt x="6" y="137"/>
                  </a:lnTo>
                  <a:lnTo>
                    <a:pt x="8" y="148"/>
                  </a:lnTo>
                  <a:lnTo>
                    <a:pt x="14" y="156"/>
                  </a:lnTo>
                  <a:lnTo>
                    <a:pt x="19" y="164"/>
                  </a:lnTo>
                  <a:lnTo>
                    <a:pt x="25" y="172"/>
                  </a:lnTo>
                  <a:lnTo>
                    <a:pt x="33" y="180"/>
                  </a:lnTo>
                  <a:lnTo>
                    <a:pt x="41" y="188"/>
                  </a:lnTo>
                  <a:lnTo>
                    <a:pt x="49" y="193"/>
                  </a:lnTo>
                  <a:lnTo>
                    <a:pt x="57" y="199"/>
                  </a:lnTo>
                  <a:lnTo>
                    <a:pt x="68" y="204"/>
                  </a:lnTo>
                  <a:lnTo>
                    <a:pt x="78" y="207"/>
                  </a:lnTo>
                  <a:lnTo>
                    <a:pt x="89" y="209"/>
                  </a:lnTo>
                  <a:lnTo>
                    <a:pt x="100" y="212"/>
                  </a:lnTo>
                  <a:lnTo>
                    <a:pt x="111" y="212"/>
                  </a:lnTo>
                  <a:lnTo>
                    <a:pt x="121" y="212"/>
                  </a:lnTo>
                  <a:lnTo>
                    <a:pt x="132" y="209"/>
                  </a:lnTo>
                  <a:lnTo>
                    <a:pt x="143" y="207"/>
                  </a:lnTo>
                  <a:lnTo>
                    <a:pt x="154" y="204"/>
                  </a:lnTo>
                  <a:lnTo>
                    <a:pt x="162" y="199"/>
                  </a:lnTo>
                  <a:lnTo>
                    <a:pt x="170" y="193"/>
                  </a:lnTo>
                  <a:lnTo>
                    <a:pt x="178" y="188"/>
                  </a:lnTo>
                  <a:lnTo>
                    <a:pt x="186" y="180"/>
                  </a:lnTo>
                  <a:lnTo>
                    <a:pt x="194" y="172"/>
                  </a:lnTo>
                  <a:lnTo>
                    <a:pt x="199" y="164"/>
                  </a:lnTo>
                  <a:lnTo>
                    <a:pt x="205" y="156"/>
                  </a:lnTo>
                  <a:lnTo>
                    <a:pt x="210" y="148"/>
                  </a:lnTo>
                  <a:lnTo>
                    <a:pt x="213" y="137"/>
                  </a:lnTo>
                  <a:lnTo>
                    <a:pt x="216" y="126"/>
                  </a:lnTo>
                  <a:lnTo>
                    <a:pt x="218" y="115"/>
                  </a:lnTo>
                  <a:lnTo>
                    <a:pt x="218" y="105"/>
                  </a:lnTo>
                  <a:lnTo>
                    <a:pt x="218" y="94"/>
                  </a:lnTo>
                  <a:lnTo>
                    <a:pt x="216" y="83"/>
                  </a:lnTo>
                  <a:lnTo>
                    <a:pt x="213" y="73"/>
                  </a:lnTo>
                  <a:lnTo>
                    <a:pt x="210" y="65"/>
                  </a:lnTo>
                  <a:lnTo>
                    <a:pt x="205" y="54"/>
                  </a:lnTo>
                  <a:lnTo>
                    <a:pt x="199" y="46"/>
                  </a:lnTo>
                  <a:lnTo>
                    <a:pt x="194" y="38"/>
                  </a:lnTo>
                  <a:lnTo>
                    <a:pt x="186" y="30"/>
                  </a:lnTo>
                  <a:lnTo>
                    <a:pt x="178" y="24"/>
                  </a:lnTo>
                  <a:lnTo>
                    <a:pt x="170" y="19"/>
                  </a:lnTo>
                  <a:lnTo>
                    <a:pt x="162" y="14"/>
                  </a:lnTo>
                  <a:lnTo>
                    <a:pt x="154" y="8"/>
                  </a:lnTo>
                  <a:lnTo>
                    <a:pt x="143" y="6"/>
                  </a:lnTo>
                  <a:lnTo>
                    <a:pt x="132" y="3"/>
                  </a:lnTo>
                  <a:lnTo>
                    <a:pt x="121" y="0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64" name="Rectangle 18"/>
            <p:cNvSpPr>
              <a:spLocks noChangeArrowheads="1"/>
            </p:cNvSpPr>
            <p:nvPr/>
          </p:nvSpPr>
          <p:spPr bwMode="auto">
            <a:xfrm>
              <a:off x="2641" y="1262"/>
              <a:ext cx="7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chemeClr val="bg1"/>
                  </a:solidFill>
                </a:rPr>
                <a:t>X</a:t>
              </a:r>
            </a:p>
          </p:txBody>
        </p:sp>
        <p:sp>
          <p:nvSpPr>
            <p:cNvPr id="185365" name="Freeform 19"/>
            <p:cNvSpPr>
              <a:spLocks/>
            </p:cNvSpPr>
            <p:nvPr/>
          </p:nvSpPr>
          <p:spPr bwMode="auto">
            <a:xfrm>
              <a:off x="2579" y="1952"/>
              <a:ext cx="218" cy="212"/>
            </a:xfrm>
            <a:custGeom>
              <a:avLst/>
              <a:gdLst>
                <a:gd name="T0" fmla="*/ 97 w 218"/>
                <a:gd name="T1" fmla="*/ 0 h 212"/>
                <a:gd name="T2" fmla="*/ 75 w 218"/>
                <a:gd name="T3" fmla="*/ 6 h 212"/>
                <a:gd name="T4" fmla="*/ 56 w 218"/>
                <a:gd name="T5" fmla="*/ 14 h 212"/>
                <a:gd name="T6" fmla="*/ 40 w 218"/>
                <a:gd name="T7" fmla="*/ 24 h 212"/>
                <a:gd name="T8" fmla="*/ 24 w 218"/>
                <a:gd name="T9" fmla="*/ 38 h 212"/>
                <a:gd name="T10" fmla="*/ 13 w 218"/>
                <a:gd name="T11" fmla="*/ 54 h 212"/>
                <a:gd name="T12" fmla="*/ 5 w 218"/>
                <a:gd name="T13" fmla="*/ 73 h 212"/>
                <a:gd name="T14" fmla="*/ 0 w 218"/>
                <a:gd name="T15" fmla="*/ 94 h 212"/>
                <a:gd name="T16" fmla="*/ 0 w 218"/>
                <a:gd name="T17" fmla="*/ 116 h 212"/>
                <a:gd name="T18" fmla="*/ 5 w 218"/>
                <a:gd name="T19" fmla="*/ 137 h 212"/>
                <a:gd name="T20" fmla="*/ 13 w 218"/>
                <a:gd name="T21" fmla="*/ 156 h 212"/>
                <a:gd name="T22" fmla="*/ 24 w 218"/>
                <a:gd name="T23" fmla="*/ 172 h 212"/>
                <a:gd name="T24" fmla="*/ 40 w 218"/>
                <a:gd name="T25" fmla="*/ 188 h 212"/>
                <a:gd name="T26" fmla="*/ 56 w 218"/>
                <a:gd name="T27" fmla="*/ 199 h 212"/>
                <a:gd name="T28" fmla="*/ 75 w 218"/>
                <a:gd name="T29" fmla="*/ 207 h 212"/>
                <a:gd name="T30" fmla="*/ 97 w 218"/>
                <a:gd name="T31" fmla="*/ 212 h 212"/>
                <a:gd name="T32" fmla="*/ 118 w 218"/>
                <a:gd name="T33" fmla="*/ 212 h 212"/>
                <a:gd name="T34" fmla="*/ 140 w 218"/>
                <a:gd name="T35" fmla="*/ 207 h 212"/>
                <a:gd name="T36" fmla="*/ 161 w 218"/>
                <a:gd name="T37" fmla="*/ 199 h 212"/>
                <a:gd name="T38" fmla="*/ 178 w 218"/>
                <a:gd name="T39" fmla="*/ 188 h 212"/>
                <a:gd name="T40" fmla="*/ 194 w 218"/>
                <a:gd name="T41" fmla="*/ 172 h 212"/>
                <a:gd name="T42" fmla="*/ 204 w 218"/>
                <a:gd name="T43" fmla="*/ 156 h 212"/>
                <a:gd name="T44" fmla="*/ 213 w 218"/>
                <a:gd name="T45" fmla="*/ 137 h 212"/>
                <a:gd name="T46" fmla="*/ 218 w 218"/>
                <a:gd name="T47" fmla="*/ 116 h 212"/>
                <a:gd name="T48" fmla="*/ 218 w 218"/>
                <a:gd name="T49" fmla="*/ 94 h 212"/>
                <a:gd name="T50" fmla="*/ 213 w 218"/>
                <a:gd name="T51" fmla="*/ 73 h 212"/>
                <a:gd name="T52" fmla="*/ 204 w 218"/>
                <a:gd name="T53" fmla="*/ 54 h 212"/>
                <a:gd name="T54" fmla="*/ 194 w 218"/>
                <a:gd name="T55" fmla="*/ 38 h 212"/>
                <a:gd name="T56" fmla="*/ 178 w 218"/>
                <a:gd name="T57" fmla="*/ 24 h 212"/>
                <a:gd name="T58" fmla="*/ 161 w 218"/>
                <a:gd name="T59" fmla="*/ 14 h 212"/>
                <a:gd name="T60" fmla="*/ 140 w 218"/>
                <a:gd name="T61" fmla="*/ 6 h 212"/>
                <a:gd name="T62" fmla="*/ 118 w 218"/>
                <a:gd name="T63" fmla="*/ 0 h 2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18"/>
                <a:gd name="T97" fmla="*/ 0 h 212"/>
                <a:gd name="T98" fmla="*/ 218 w 218"/>
                <a:gd name="T99" fmla="*/ 212 h 21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18" h="212">
                  <a:moveTo>
                    <a:pt x="108" y="0"/>
                  </a:moveTo>
                  <a:lnTo>
                    <a:pt x="97" y="0"/>
                  </a:lnTo>
                  <a:lnTo>
                    <a:pt x="86" y="3"/>
                  </a:lnTo>
                  <a:lnTo>
                    <a:pt x="75" y="6"/>
                  </a:lnTo>
                  <a:lnTo>
                    <a:pt x="65" y="8"/>
                  </a:lnTo>
                  <a:lnTo>
                    <a:pt x="56" y="14"/>
                  </a:lnTo>
                  <a:lnTo>
                    <a:pt x="48" y="19"/>
                  </a:lnTo>
                  <a:lnTo>
                    <a:pt x="40" y="24"/>
                  </a:lnTo>
                  <a:lnTo>
                    <a:pt x="32" y="30"/>
                  </a:lnTo>
                  <a:lnTo>
                    <a:pt x="24" y="38"/>
                  </a:lnTo>
                  <a:lnTo>
                    <a:pt x="19" y="46"/>
                  </a:lnTo>
                  <a:lnTo>
                    <a:pt x="13" y="54"/>
                  </a:lnTo>
                  <a:lnTo>
                    <a:pt x="8" y="65"/>
                  </a:lnTo>
                  <a:lnTo>
                    <a:pt x="5" y="73"/>
                  </a:lnTo>
                  <a:lnTo>
                    <a:pt x="3" y="83"/>
                  </a:lnTo>
                  <a:lnTo>
                    <a:pt x="0" y="94"/>
                  </a:lnTo>
                  <a:lnTo>
                    <a:pt x="0" y="105"/>
                  </a:lnTo>
                  <a:lnTo>
                    <a:pt x="0" y="116"/>
                  </a:lnTo>
                  <a:lnTo>
                    <a:pt x="3" y="126"/>
                  </a:lnTo>
                  <a:lnTo>
                    <a:pt x="5" y="137"/>
                  </a:lnTo>
                  <a:lnTo>
                    <a:pt x="8" y="148"/>
                  </a:lnTo>
                  <a:lnTo>
                    <a:pt x="13" y="156"/>
                  </a:lnTo>
                  <a:lnTo>
                    <a:pt x="19" y="164"/>
                  </a:lnTo>
                  <a:lnTo>
                    <a:pt x="24" y="172"/>
                  </a:lnTo>
                  <a:lnTo>
                    <a:pt x="32" y="180"/>
                  </a:lnTo>
                  <a:lnTo>
                    <a:pt x="40" y="188"/>
                  </a:lnTo>
                  <a:lnTo>
                    <a:pt x="48" y="193"/>
                  </a:lnTo>
                  <a:lnTo>
                    <a:pt x="56" y="199"/>
                  </a:lnTo>
                  <a:lnTo>
                    <a:pt x="65" y="204"/>
                  </a:lnTo>
                  <a:lnTo>
                    <a:pt x="75" y="207"/>
                  </a:lnTo>
                  <a:lnTo>
                    <a:pt x="86" y="209"/>
                  </a:lnTo>
                  <a:lnTo>
                    <a:pt x="97" y="212"/>
                  </a:lnTo>
                  <a:lnTo>
                    <a:pt x="108" y="212"/>
                  </a:lnTo>
                  <a:lnTo>
                    <a:pt x="118" y="212"/>
                  </a:lnTo>
                  <a:lnTo>
                    <a:pt x="129" y="209"/>
                  </a:lnTo>
                  <a:lnTo>
                    <a:pt x="140" y="207"/>
                  </a:lnTo>
                  <a:lnTo>
                    <a:pt x="151" y="204"/>
                  </a:lnTo>
                  <a:lnTo>
                    <a:pt x="161" y="199"/>
                  </a:lnTo>
                  <a:lnTo>
                    <a:pt x="169" y="193"/>
                  </a:lnTo>
                  <a:lnTo>
                    <a:pt x="178" y="188"/>
                  </a:lnTo>
                  <a:lnTo>
                    <a:pt x="186" y="180"/>
                  </a:lnTo>
                  <a:lnTo>
                    <a:pt x="194" y="172"/>
                  </a:lnTo>
                  <a:lnTo>
                    <a:pt x="199" y="164"/>
                  </a:lnTo>
                  <a:lnTo>
                    <a:pt x="204" y="156"/>
                  </a:lnTo>
                  <a:lnTo>
                    <a:pt x="210" y="148"/>
                  </a:lnTo>
                  <a:lnTo>
                    <a:pt x="213" y="137"/>
                  </a:lnTo>
                  <a:lnTo>
                    <a:pt x="215" y="126"/>
                  </a:lnTo>
                  <a:lnTo>
                    <a:pt x="218" y="116"/>
                  </a:lnTo>
                  <a:lnTo>
                    <a:pt x="218" y="105"/>
                  </a:lnTo>
                  <a:lnTo>
                    <a:pt x="218" y="94"/>
                  </a:lnTo>
                  <a:lnTo>
                    <a:pt x="215" y="83"/>
                  </a:lnTo>
                  <a:lnTo>
                    <a:pt x="213" y="73"/>
                  </a:lnTo>
                  <a:lnTo>
                    <a:pt x="210" y="65"/>
                  </a:lnTo>
                  <a:lnTo>
                    <a:pt x="204" y="54"/>
                  </a:lnTo>
                  <a:lnTo>
                    <a:pt x="199" y="46"/>
                  </a:lnTo>
                  <a:lnTo>
                    <a:pt x="194" y="38"/>
                  </a:lnTo>
                  <a:lnTo>
                    <a:pt x="186" y="30"/>
                  </a:lnTo>
                  <a:lnTo>
                    <a:pt x="178" y="24"/>
                  </a:lnTo>
                  <a:lnTo>
                    <a:pt x="169" y="19"/>
                  </a:lnTo>
                  <a:lnTo>
                    <a:pt x="161" y="14"/>
                  </a:lnTo>
                  <a:lnTo>
                    <a:pt x="151" y="8"/>
                  </a:lnTo>
                  <a:lnTo>
                    <a:pt x="140" y="6"/>
                  </a:lnTo>
                  <a:lnTo>
                    <a:pt x="129" y="3"/>
                  </a:lnTo>
                  <a:lnTo>
                    <a:pt x="118" y="0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66" name="Rectangle 20"/>
            <p:cNvSpPr>
              <a:spLocks noChangeArrowheads="1"/>
            </p:cNvSpPr>
            <p:nvPr/>
          </p:nvSpPr>
          <p:spPr bwMode="auto">
            <a:xfrm>
              <a:off x="2653" y="1983"/>
              <a:ext cx="68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chemeClr val="bg1"/>
                  </a:solidFill>
                </a:rPr>
                <a:t>Y</a:t>
              </a:r>
            </a:p>
          </p:txBody>
        </p:sp>
        <p:sp>
          <p:nvSpPr>
            <p:cNvPr id="185367" name="Line 21"/>
            <p:cNvSpPr>
              <a:spLocks noChangeShapeType="1"/>
            </p:cNvSpPr>
            <p:nvPr/>
          </p:nvSpPr>
          <p:spPr bwMode="auto">
            <a:xfrm>
              <a:off x="674" y="1448"/>
              <a:ext cx="280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68" name="Line 22"/>
            <p:cNvSpPr>
              <a:spLocks noChangeShapeType="1"/>
            </p:cNvSpPr>
            <p:nvPr/>
          </p:nvSpPr>
          <p:spPr bwMode="auto">
            <a:xfrm>
              <a:off x="2165" y="1140"/>
              <a:ext cx="419" cy="174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69" name="Line 23"/>
            <p:cNvSpPr>
              <a:spLocks noChangeShapeType="1"/>
            </p:cNvSpPr>
            <p:nvPr/>
          </p:nvSpPr>
          <p:spPr bwMode="auto">
            <a:xfrm flipV="1">
              <a:off x="2192" y="1381"/>
              <a:ext cx="422" cy="357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0" name="Line 24"/>
            <p:cNvSpPr>
              <a:spLocks noChangeShapeType="1"/>
            </p:cNvSpPr>
            <p:nvPr/>
          </p:nvSpPr>
          <p:spPr bwMode="auto">
            <a:xfrm>
              <a:off x="2197" y="1821"/>
              <a:ext cx="387" cy="20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1" name="Line 25"/>
            <p:cNvSpPr>
              <a:spLocks noChangeShapeType="1"/>
            </p:cNvSpPr>
            <p:nvPr/>
          </p:nvSpPr>
          <p:spPr bwMode="auto">
            <a:xfrm flipV="1">
              <a:off x="1481" y="1228"/>
              <a:ext cx="183" cy="148"/>
            </a:xfrm>
            <a:prstGeom prst="line">
              <a:avLst/>
            </a:prstGeom>
            <a:noFill/>
            <a:ln w="555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2" name="Line 26"/>
            <p:cNvSpPr>
              <a:spLocks noChangeShapeType="1"/>
            </p:cNvSpPr>
            <p:nvPr/>
          </p:nvSpPr>
          <p:spPr bwMode="auto">
            <a:xfrm flipV="1">
              <a:off x="2030" y="1309"/>
              <a:ext cx="1" cy="268"/>
            </a:xfrm>
            <a:prstGeom prst="line">
              <a:avLst/>
            </a:prstGeom>
            <a:noFill/>
            <a:ln w="555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3" name="Line 27"/>
            <p:cNvSpPr>
              <a:spLocks noChangeShapeType="1"/>
            </p:cNvSpPr>
            <p:nvPr/>
          </p:nvSpPr>
          <p:spPr bwMode="auto">
            <a:xfrm>
              <a:off x="1497" y="1577"/>
              <a:ext cx="167" cy="104"/>
            </a:xfrm>
            <a:prstGeom prst="line">
              <a:avLst/>
            </a:prstGeom>
            <a:noFill/>
            <a:ln w="555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4" name="Rectangle 28"/>
            <p:cNvSpPr>
              <a:spLocks noChangeArrowheads="1"/>
            </p:cNvSpPr>
            <p:nvPr/>
          </p:nvSpPr>
          <p:spPr bwMode="auto">
            <a:xfrm>
              <a:off x="3050" y="853"/>
              <a:ext cx="608" cy="28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5" name="Rectangle 29"/>
            <p:cNvSpPr>
              <a:spLocks noChangeArrowheads="1"/>
            </p:cNvSpPr>
            <p:nvPr/>
          </p:nvSpPr>
          <p:spPr bwMode="auto">
            <a:xfrm>
              <a:off x="3131" y="896"/>
              <a:ext cx="531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Helvetica" pitchFamily="2" charset="0"/>
                </a:rPr>
                <a:t>legend</a:t>
              </a:r>
              <a:r>
                <a:rPr lang="en-US" sz="1700" b="1">
                  <a:solidFill>
                    <a:srgbClr val="000000"/>
                  </a:solidFill>
                  <a:latin typeface="Helvetica" pitchFamily="2" charset="0"/>
                </a:rPr>
                <a:t>:</a:t>
              </a:r>
              <a:endParaRPr lang="en-US">
                <a:latin typeface="Helvetica" pitchFamily="2" charset="0"/>
              </a:endParaRPr>
            </a:p>
          </p:txBody>
        </p:sp>
        <p:sp>
          <p:nvSpPr>
            <p:cNvPr id="185376" name="Rectangle 30"/>
            <p:cNvSpPr>
              <a:spLocks noChangeArrowheads="1"/>
            </p:cNvSpPr>
            <p:nvPr/>
          </p:nvSpPr>
          <p:spPr bwMode="auto">
            <a:xfrm>
              <a:off x="3548" y="898"/>
              <a:ext cx="31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</a:rPr>
                <a:t> </a:t>
              </a:r>
              <a:endParaRPr lang="en-US"/>
            </a:p>
          </p:txBody>
        </p:sp>
        <p:sp>
          <p:nvSpPr>
            <p:cNvPr id="185377" name="Rectangle 31"/>
            <p:cNvSpPr>
              <a:spLocks noChangeArrowheads="1"/>
            </p:cNvSpPr>
            <p:nvPr/>
          </p:nvSpPr>
          <p:spPr bwMode="auto">
            <a:xfrm>
              <a:off x="4261" y="1432"/>
              <a:ext cx="731" cy="4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8" name="Rectangle 32"/>
            <p:cNvSpPr>
              <a:spLocks noChangeArrowheads="1"/>
            </p:cNvSpPr>
            <p:nvPr/>
          </p:nvSpPr>
          <p:spPr bwMode="auto">
            <a:xfrm>
              <a:off x="4341" y="1472"/>
              <a:ext cx="708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Helvetica" pitchFamily="2" charset="0"/>
                </a:rPr>
                <a:t>customer </a:t>
              </a:r>
              <a:endParaRPr lang="en-US" sz="2000" dirty="0">
                <a:latin typeface="Helvetica" pitchFamily="2" charset="0"/>
              </a:endParaRPr>
            </a:p>
          </p:txBody>
        </p:sp>
        <p:sp>
          <p:nvSpPr>
            <p:cNvPr id="185379" name="Rectangle 33"/>
            <p:cNvSpPr>
              <a:spLocks noChangeArrowheads="1"/>
            </p:cNvSpPr>
            <p:nvPr/>
          </p:nvSpPr>
          <p:spPr bwMode="auto">
            <a:xfrm>
              <a:off x="4341" y="1630"/>
              <a:ext cx="60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Helvetica" pitchFamily="2" charset="0"/>
                </a:rPr>
                <a:t>network:</a:t>
              </a:r>
              <a:endParaRPr lang="en-US" sz="2000">
                <a:latin typeface="Helvetica" pitchFamily="2" charset="0"/>
              </a:endParaRPr>
            </a:p>
          </p:txBody>
        </p:sp>
        <p:sp>
          <p:nvSpPr>
            <p:cNvPr id="185380" name="Rectangle 34"/>
            <p:cNvSpPr>
              <a:spLocks noChangeArrowheads="1"/>
            </p:cNvSpPr>
            <p:nvPr/>
          </p:nvSpPr>
          <p:spPr bwMode="auto">
            <a:xfrm>
              <a:off x="4823" y="1630"/>
              <a:ext cx="36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 </a:t>
              </a:r>
              <a:endParaRPr lang="en-US" sz="2000"/>
            </a:p>
          </p:txBody>
        </p:sp>
        <p:sp>
          <p:nvSpPr>
            <p:cNvPr id="185381" name="Rectangle 35"/>
            <p:cNvSpPr>
              <a:spLocks noChangeArrowheads="1"/>
            </p:cNvSpPr>
            <p:nvPr/>
          </p:nvSpPr>
          <p:spPr bwMode="auto">
            <a:xfrm>
              <a:off x="4261" y="869"/>
              <a:ext cx="697" cy="42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82" name="Rectangle 36"/>
            <p:cNvSpPr>
              <a:spLocks noChangeArrowheads="1"/>
            </p:cNvSpPr>
            <p:nvPr/>
          </p:nvSpPr>
          <p:spPr bwMode="auto">
            <a:xfrm>
              <a:off x="4341" y="909"/>
              <a:ext cx="58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Helvetica" pitchFamily="2" charset="0"/>
                </a:rPr>
                <a:t>provider</a:t>
              </a:r>
              <a:endParaRPr lang="en-US" sz="2000" dirty="0">
                <a:latin typeface="Helvetica" pitchFamily="2" charset="0"/>
              </a:endParaRPr>
            </a:p>
          </p:txBody>
        </p:sp>
        <p:sp>
          <p:nvSpPr>
            <p:cNvPr id="185383" name="Rectangle 37"/>
            <p:cNvSpPr>
              <a:spLocks noChangeArrowheads="1"/>
            </p:cNvSpPr>
            <p:nvPr/>
          </p:nvSpPr>
          <p:spPr bwMode="auto">
            <a:xfrm>
              <a:off x="4796" y="909"/>
              <a:ext cx="36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 </a:t>
              </a:r>
              <a:endParaRPr lang="en-US" sz="2000"/>
            </a:p>
          </p:txBody>
        </p:sp>
        <p:sp>
          <p:nvSpPr>
            <p:cNvPr id="185384" name="Rectangle 38"/>
            <p:cNvSpPr>
              <a:spLocks noChangeArrowheads="1"/>
            </p:cNvSpPr>
            <p:nvPr/>
          </p:nvSpPr>
          <p:spPr bwMode="auto">
            <a:xfrm>
              <a:off x="4341" y="1064"/>
              <a:ext cx="56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Helvetica" pitchFamily="2" charset="0"/>
                </a:rPr>
                <a:t>network</a:t>
              </a:r>
              <a:endParaRPr lang="en-US" sz="2000" dirty="0">
                <a:latin typeface="Helvetica" pitchFamily="2" charset="0"/>
              </a:endParaRPr>
            </a:p>
          </p:txBody>
        </p:sp>
        <p:sp>
          <p:nvSpPr>
            <p:cNvPr id="185385" name="Rectangle 39"/>
            <p:cNvSpPr>
              <a:spLocks noChangeArrowheads="1"/>
            </p:cNvSpPr>
            <p:nvPr/>
          </p:nvSpPr>
          <p:spPr bwMode="auto">
            <a:xfrm>
              <a:off x="4785" y="1064"/>
              <a:ext cx="36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 </a:t>
              </a:r>
              <a:endParaRPr lang="en-US" sz="2000"/>
            </a:p>
          </p:txBody>
        </p:sp>
        <p:sp>
          <p:nvSpPr>
            <p:cNvPr id="185386" name="Freeform 40"/>
            <p:cNvSpPr>
              <a:spLocks/>
            </p:cNvSpPr>
            <p:nvPr/>
          </p:nvSpPr>
          <p:spPr bwMode="auto">
            <a:xfrm>
              <a:off x="3749" y="901"/>
              <a:ext cx="563" cy="362"/>
            </a:xfrm>
            <a:custGeom>
              <a:avLst/>
              <a:gdLst>
                <a:gd name="T0" fmla="*/ 162 w 563"/>
                <a:gd name="T1" fmla="*/ 0 h 362"/>
                <a:gd name="T2" fmla="*/ 132 w 563"/>
                <a:gd name="T3" fmla="*/ 5 h 362"/>
                <a:gd name="T4" fmla="*/ 108 w 563"/>
                <a:gd name="T5" fmla="*/ 13 h 362"/>
                <a:gd name="T6" fmla="*/ 81 w 563"/>
                <a:gd name="T7" fmla="*/ 30 h 362"/>
                <a:gd name="T8" fmla="*/ 60 w 563"/>
                <a:gd name="T9" fmla="*/ 48 h 362"/>
                <a:gd name="T10" fmla="*/ 35 w 563"/>
                <a:gd name="T11" fmla="*/ 72 h 362"/>
                <a:gd name="T12" fmla="*/ 14 w 563"/>
                <a:gd name="T13" fmla="*/ 102 h 362"/>
                <a:gd name="T14" fmla="*/ 3 w 563"/>
                <a:gd name="T15" fmla="*/ 126 h 362"/>
                <a:gd name="T16" fmla="*/ 0 w 563"/>
                <a:gd name="T17" fmla="*/ 140 h 362"/>
                <a:gd name="T18" fmla="*/ 0 w 563"/>
                <a:gd name="T19" fmla="*/ 156 h 362"/>
                <a:gd name="T20" fmla="*/ 3 w 563"/>
                <a:gd name="T21" fmla="*/ 180 h 362"/>
                <a:gd name="T22" fmla="*/ 17 w 563"/>
                <a:gd name="T23" fmla="*/ 212 h 362"/>
                <a:gd name="T24" fmla="*/ 35 w 563"/>
                <a:gd name="T25" fmla="*/ 241 h 362"/>
                <a:gd name="T26" fmla="*/ 60 w 563"/>
                <a:gd name="T27" fmla="*/ 268 h 362"/>
                <a:gd name="T28" fmla="*/ 81 w 563"/>
                <a:gd name="T29" fmla="*/ 292 h 362"/>
                <a:gd name="T30" fmla="*/ 103 w 563"/>
                <a:gd name="T31" fmla="*/ 316 h 362"/>
                <a:gd name="T32" fmla="*/ 119 w 563"/>
                <a:gd name="T33" fmla="*/ 327 h 362"/>
                <a:gd name="T34" fmla="*/ 135 w 563"/>
                <a:gd name="T35" fmla="*/ 335 h 362"/>
                <a:gd name="T36" fmla="*/ 156 w 563"/>
                <a:gd name="T37" fmla="*/ 341 h 362"/>
                <a:gd name="T38" fmla="*/ 183 w 563"/>
                <a:gd name="T39" fmla="*/ 346 h 362"/>
                <a:gd name="T40" fmla="*/ 200 w 563"/>
                <a:gd name="T41" fmla="*/ 349 h 362"/>
                <a:gd name="T42" fmla="*/ 240 w 563"/>
                <a:gd name="T43" fmla="*/ 354 h 362"/>
                <a:gd name="T44" fmla="*/ 286 w 563"/>
                <a:gd name="T45" fmla="*/ 357 h 362"/>
                <a:gd name="T46" fmla="*/ 334 w 563"/>
                <a:gd name="T47" fmla="*/ 359 h 362"/>
                <a:gd name="T48" fmla="*/ 385 w 563"/>
                <a:gd name="T49" fmla="*/ 362 h 362"/>
                <a:gd name="T50" fmla="*/ 434 w 563"/>
                <a:gd name="T51" fmla="*/ 359 h 362"/>
                <a:gd name="T52" fmla="*/ 477 w 563"/>
                <a:gd name="T53" fmla="*/ 351 h 362"/>
                <a:gd name="T54" fmla="*/ 504 w 563"/>
                <a:gd name="T55" fmla="*/ 343 h 362"/>
                <a:gd name="T56" fmla="*/ 517 w 563"/>
                <a:gd name="T57" fmla="*/ 335 h 362"/>
                <a:gd name="T58" fmla="*/ 528 w 563"/>
                <a:gd name="T59" fmla="*/ 325 h 362"/>
                <a:gd name="T60" fmla="*/ 541 w 563"/>
                <a:gd name="T61" fmla="*/ 306 h 362"/>
                <a:gd name="T62" fmla="*/ 555 w 563"/>
                <a:gd name="T63" fmla="*/ 274 h 362"/>
                <a:gd name="T64" fmla="*/ 560 w 563"/>
                <a:gd name="T65" fmla="*/ 236 h 362"/>
                <a:gd name="T66" fmla="*/ 563 w 563"/>
                <a:gd name="T67" fmla="*/ 193 h 362"/>
                <a:gd name="T68" fmla="*/ 560 w 563"/>
                <a:gd name="T69" fmla="*/ 153 h 362"/>
                <a:gd name="T70" fmla="*/ 557 w 563"/>
                <a:gd name="T71" fmla="*/ 113 h 362"/>
                <a:gd name="T72" fmla="*/ 552 w 563"/>
                <a:gd name="T73" fmla="*/ 78 h 362"/>
                <a:gd name="T74" fmla="*/ 547 w 563"/>
                <a:gd name="T75" fmla="*/ 59 h 362"/>
                <a:gd name="T76" fmla="*/ 544 w 563"/>
                <a:gd name="T77" fmla="*/ 46 h 362"/>
                <a:gd name="T78" fmla="*/ 539 w 563"/>
                <a:gd name="T79" fmla="*/ 30 h 362"/>
                <a:gd name="T80" fmla="*/ 533 w 563"/>
                <a:gd name="T81" fmla="*/ 22 h 362"/>
                <a:gd name="T82" fmla="*/ 522 w 563"/>
                <a:gd name="T83" fmla="*/ 19 h 362"/>
                <a:gd name="T84" fmla="*/ 506 w 563"/>
                <a:gd name="T85" fmla="*/ 16 h 362"/>
                <a:gd name="T86" fmla="*/ 479 w 563"/>
                <a:gd name="T87" fmla="*/ 16 h 362"/>
                <a:gd name="T88" fmla="*/ 466 w 563"/>
                <a:gd name="T89" fmla="*/ 13 h 362"/>
                <a:gd name="T90" fmla="*/ 450 w 563"/>
                <a:gd name="T91" fmla="*/ 11 h 362"/>
                <a:gd name="T92" fmla="*/ 409 w 563"/>
                <a:gd name="T93" fmla="*/ 11 h 362"/>
                <a:gd name="T94" fmla="*/ 364 w 563"/>
                <a:gd name="T95" fmla="*/ 13 h 362"/>
                <a:gd name="T96" fmla="*/ 321 w 563"/>
                <a:gd name="T97" fmla="*/ 13 h 362"/>
                <a:gd name="T98" fmla="*/ 283 w 563"/>
                <a:gd name="T99" fmla="*/ 11 h 362"/>
                <a:gd name="T100" fmla="*/ 248 w 563"/>
                <a:gd name="T101" fmla="*/ 5 h 362"/>
                <a:gd name="T102" fmla="*/ 213 w 563"/>
                <a:gd name="T103" fmla="*/ 0 h 362"/>
                <a:gd name="T104" fmla="*/ 186 w 563"/>
                <a:gd name="T105" fmla="*/ 0 h 362"/>
                <a:gd name="T106" fmla="*/ 175 w 563"/>
                <a:gd name="T107" fmla="*/ 0 h 3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63"/>
                <a:gd name="T163" fmla="*/ 0 h 362"/>
                <a:gd name="T164" fmla="*/ 563 w 563"/>
                <a:gd name="T165" fmla="*/ 362 h 36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63" h="362">
                  <a:moveTo>
                    <a:pt x="175" y="0"/>
                  </a:moveTo>
                  <a:lnTo>
                    <a:pt x="162" y="0"/>
                  </a:lnTo>
                  <a:lnTo>
                    <a:pt x="148" y="3"/>
                  </a:lnTo>
                  <a:lnTo>
                    <a:pt x="132" y="5"/>
                  </a:lnTo>
                  <a:lnTo>
                    <a:pt x="119" y="11"/>
                  </a:lnTo>
                  <a:lnTo>
                    <a:pt x="108" y="13"/>
                  </a:lnTo>
                  <a:lnTo>
                    <a:pt x="95" y="22"/>
                  </a:lnTo>
                  <a:lnTo>
                    <a:pt x="81" y="30"/>
                  </a:lnTo>
                  <a:lnTo>
                    <a:pt x="70" y="38"/>
                  </a:lnTo>
                  <a:lnTo>
                    <a:pt x="60" y="48"/>
                  </a:lnTo>
                  <a:lnTo>
                    <a:pt x="46" y="59"/>
                  </a:lnTo>
                  <a:lnTo>
                    <a:pt x="35" y="72"/>
                  </a:lnTo>
                  <a:lnTo>
                    <a:pt x="25" y="89"/>
                  </a:lnTo>
                  <a:lnTo>
                    <a:pt x="14" y="102"/>
                  </a:lnTo>
                  <a:lnTo>
                    <a:pt x="8" y="118"/>
                  </a:lnTo>
                  <a:lnTo>
                    <a:pt x="3" y="126"/>
                  </a:lnTo>
                  <a:lnTo>
                    <a:pt x="3" y="134"/>
                  </a:lnTo>
                  <a:lnTo>
                    <a:pt x="0" y="140"/>
                  </a:lnTo>
                  <a:lnTo>
                    <a:pt x="0" y="148"/>
                  </a:lnTo>
                  <a:lnTo>
                    <a:pt x="0" y="156"/>
                  </a:lnTo>
                  <a:lnTo>
                    <a:pt x="0" y="164"/>
                  </a:lnTo>
                  <a:lnTo>
                    <a:pt x="3" y="180"/>
                  </a:lnTo>
                  <a:lnTo>
                    <a:pt x="8" y="196"/>
                  </a:lnTo>
                  <a:lnTo>
                    <a:pt x="17" y="212"/>
                  </a:lnTo>
                  <a:lnTo>
                    <a:pt x="27" y="225"/>
                  </a:lnTo>
                  <a:lnTo>
                    <a:pt x="35" y="241"/>
                  </a:lnTo>
                  <a:lnTo>
                    <a:pt x="49" y="255"/>
                  </a:lnTo>
                  <a:lnTo>
                    <a:pt x="60" y="268"/>
                  </a:lnTo>
                  <a:lnTo>
                    <a:pt x="70" y="282"/>
                  </a:lnTo>
                  <a:lnTo>
                    <a:pt x="81" y="292"/>
                  </a:lnTo>
                  <a:lnTo>
                    <a:pt x="92" y="306"/>
                  </a:lnTo>
                  <a:lnTo>
                    <a:pt x="103" y="316"/>
                  </a:lnTo>
                  <a:lnTo>
                    <a:pt x="111" y="322"/>
                  </a:lnTo>
                  <a:lnTo>
                    <a:pt x="119" y="327"/>
                  </a:lnTo>
                  <a:lnTo>
                    <a:pt x="127" y="330"/>
                  </a:lnTo>
                  <a:lnTo>
                    <a:pt x="135" y="335"/>
                  </a:lnTo>
                  <a:lnTo>
                    <a:pt x="146" y="338"/>
                  </a:lnTo>
                  <a:lnTo>
                    <a:pt x="156" y="341"/>
                  </a:lnTo>
                  <a:lnTo>
                    <a:pt x="170" y="343"/>
                  </a:lnTo>
                  <a:lnTo>
                    <a:pt x="183" y="346"/>
                  </a:lnTo>
                  <a:lnTo>
                    <a:pt x="191" y="346"/>
                  </a:lnTo>
                  <a:lnTo>
                    <a:pt x="200" y="349"/>
                  </a:lnTo>
                  <a:lnTo>
                    <a:pt x="218" y="351"/>
                  </a:lnTo>
                  <a:lnTo>
                    <a:pt x="240" y="354"/>
                  </a:lnTo>
                  <a:lnTo>
                    <a:pt x="261" y="354"/>
                  </a:lnTo>
                  <a:lnTo>
                    <a:pt x="286" y="357"/>
                  </a:lnTo>
                  <a:lnTo>
                    <a:pt x="310" y="359"/>
                  </a:lnTo>
                  <a:lnTo>
                    <a:pt x="334" y="359"/>
                  </a:lnTo>
                  <a:lnTo>
                    <a:pt x="361" y="362"/>
                  </a:lnTo>
                  <a:lnTo>
                    <a:pt x="385" y="362"/>
                  </a:lnTo>
                  <a:lnTo>
                    <a:pt x="409" y="359"/>
                  </a:lnTo>
                  <a:lnTo>
                    <a:pt x="434" y="359"/>
                  </a:lnTo>
                  <a:lnTo>
                    <a:pt x="455" y="357"/>
                  </a:lnTo>
                  <a:lnTo>
                    <a:pt x="477" y="351"/>
                  </a:lnTo>
                  <a:lnTo>
                    <a:pt x="493" y="346"/>
                  </a:lnTo>
                  <a:lnTo>
                    <a:pt x="504" y="343"/>
                  </a:lnTo>
                  <a:lnTo>
                    <a:pt x="509" y="338"/>
                  </a:lnTo>
                  <a:lnTo>
                    <a:pt x="517" y="335"/>
                  </a:lnTo>
                  <a:lnTo>
                    <a:pt x="522" y="330"/>
                  </a:lnTo>
                  <a:lnTo>
                    <a:pt x="528" y="325"/>
                  </a:lnTo>
                  <a:lnTo>
                    <a:pt x="533" y="319"/>
                  </a:lnTo>
                  <a:lnTo>
                    <a:pt x="541" y="306"/>
                  </a:lnTo>
                  <a:lnTo>
                    <a:pt x="549" y="292"/>
                  </a:lnTo>
                  <a:lnTo>
                    <a:pt x="555" y="274"/>
                  </a:lnTo>
                  <a:lnTo>
                    <a:pt x="557" y="255"/>
                  </a:lnTo>
                  <a:lnTo>
                    <a:pt x="560" y="236"/>
                  </a:lnTo>
                  <a:lnTo>
                    <a:pt x="563" y="215"/>
                  </a:lnTo>
                  <a:lnTo>
                    <a:pt x="563" y="193"/>
                  </a:lnTo>
                  <a:lnTo>
                    <a:pt x="560" y="172"/>
                  </a:lnTo>
                  <a:lnTo>
                    <a:pt x="560" y="153"/>
                  </a:lnTo>
                  <a:lnTo>
                    <a:pt x="557" y="131"/>
                  </a:lnTo>
                  <a:lnTo>
                    <a:pt x="557" y="113"/>
                  </a:lnTo>
                  <a:lnTo>
                    <a:pt x="555" y="94"/>
                  </a:lnTo>
                  <a:lnTo>
                    <a:pt x="552" y="78"/>
                  </a:lnTo>
                  <a:lnTo>
                    <a:pt x="549" y="64"/>
                  </a:lnTo>
                  <a:lnTo>
                    <a:pt x="547" y="59"/>
                  </a:lnTo>
                  <a:lnTo>
                    <a:pt x="547" y="54"/>
                  </a:lnTo>
                  <a:lnTo>
                    <a:pt x="544" y="46"/>
                  </a:lnTo>
                  <a:lnTo>
                    <a:pt x="541" y="38"/>
                  </a:lnTo>
                  <a:lnTo>
                    <a:pt x="539" y="30"/>
                  </a:lnTo>
                  <a:lnTo>
                    <a:pt x="536" y="27"/>
                  </a:lnTo>
                  <a:lnTo>
                    <a:pt x="533" y="22"/>
                  </a:lnTo>
                  <a:lnTo>
                    <a:pt x="528" y="19"/>
                  </a:lnTo>
                  <a:lnTo>
                    <a:pt x="522" y="19"/>
                  </a:lnTo>
                  <a:lnTo>
                    <a:pt x="520" y="16"/>
                  </a:lnTo>
                  <a:lnTo>
                    <a:pt x="506" y="16"/>
                  </a:lnTo>
                  <a:lnTo>
                    <a:pt x="495" y="16"/>
                  </a:lnTo>
                  <a:lnTo>
                    <a:pt x="479" y="16"/>
                  </a:lnTo>
                  <a:lnTo>
                    <a:pt x="474" y="13"/>
                  </a:lnTo>
                  <a:lnTo>
                    <a:pt x="466" y="13"/>
                  </a:lnTo>
                  <a:lnTo>
                    <a:pt x="458" y="13"/>
                  </a:lnTo>
                  <a:lnTo>
                    <a:pt x="450" y="11"/>
                  </a:lnTo>
                  <a:lnTo>
                    <a:pt x="431" y="11"/>
                  </a:lnTo>
                  <a:lnTo>
                    <a:pt x="409" y="11"/>
                  </a:lnTo>
                  <a:lnTo>
                    <a:pt x="388" y="13"/>
                  </a:lnTo>
                  <a:lnTo>
                    <a:pt x="364" y="13"/>
                  </a:lnTo>
                  <a:lnTo>
                    <a:pt x="342" y="13"/>
                  </a:lnTo>
                  <a:lnTo>
                    <a:pt x="321" y="13"/>
                  </a:lnTo>
                  <a:lnTo>
                    <a:pt x="302" y="13"/>
                  </a:lnTo>
                  <a:lnTo>
                    <a:pt x="283" y="11"/>
                  </a:lnTo>
                  <a:lnTo>
                    <a:pt x="264" y="11"/>
                  </a:lnTo>
                  <a:lnTo>
                    <a:pt x="248" y="5"/>
                  </a:lnTo>
                  <a:lnTo>
                    <a:pt x="229" y="3"/>
                  </a:lnTo>
                  <a:lnTo>
                    <a:pt x="213" y="0"/>
                  </a:lnTo>
                  <a:lnTo>
                    <a:pt x="200" y="0"/>
                  </a:lnTo>
                  <a:lnTo>
                    <a:pt x="186" y="0"/>
                  </a:lnTo>
                  <a:lnTo>
                    <a:pt x="181" y="0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87" name="Freeform 41"/>
            <p:cNvSpPr>
              <a:spLocks/>
            </p:cNvSpPr>
            <p:nvPr/>
          </p:nvSpPr>
          <p:spPr bwMode="auto">
            <a:xfrm>
              <a:off x="4064" y="1504"/>
              <a:ext cx="218" cy="212"/>
            </a:xfrm>
            <a:custGeom>
              <a:avLst/>
              <a:gdLst>
                <a:gd name="T0" fmla="*/ 100 w 218"/>
                <a:gd name="T1" fmla="*/ 0 h 212"/>
                <a:gd name="T2" fmla="*/ 78 w 218"/>
                <a:gd name="T3" fmla="*/ 6 h 212"/>
                <a:gd name="T4" fmla="*/ 57 w 218"/>
                <a:gd name="T5" fmla="*/ 14 h 212"/>
                <a:gd name="T6" fmla="*/ 41 w 218"/>
                <a:gd name="T7" fmla="*/ 25 h 212"/>
                <a:gd name="T8" fmla="*/ 24 w 218"/>
                <a:gd name="T9" fmla="*/ 38 h 212"/>
                <a:gd name="T10" fmla="*/ 14 w 218"/>
                <a:gd name="T11" fmla="*/ 57 h 212"/>
                <a:gd name="T12" fmla="*/ 6 w 218"/>
                <a:gd name="T13" fmla="*/ 76 h 212"/>
                <a:gd name="T14" fmla="*/ 0 w 218"/>
                <a:gd name="T15" fmla="*/ 94 h 212"/>
                <a:gd name="T16" fmla="*/ 0 w 218"/>
                <a:gd name="T17" fmla="*/ 116 h 212"/>
                <a:gd name="T18" fmla="*/ 6 w 218"/>
                <a:gd name="T19" fmla="*/ 137 h 212"/>
                <a:gd name="T20" fmla="*/ 14 w 218"/>
                <a:gd name="T21" fmla="*/ 156 h 212"/>
                <a:gd name="T22" fmla="*/ 24 w 218"/>
                <a:gd name="T23" fmla="*/ 172 h 212"/>
                <a:gd name="T24" fmla="*/ 41 w 218"/>
                <a:gd name="T25" fmla="*/ 188 h 212"/>
                <a:gd name="T26" fmla="*/ 57 w 218"/>
                <a:gd name="T27" fmla="*/ 199 h 212"/>
                <a:gd name="T28" fmla="*/ 78 w 218"/>
                <a:gd name="T29" fmla="*/ 207 h 212"/>
                <a:gd name="T30" fmla="*/ 100 w 218"/>
                <a:gd name="T31" fmla="*/ 212 h 212"/>
                <a:gd name="T32" fmla="*/ 121 w 218"/>
                <a:gd name="T33" fmla="*/ 212 h 212"/>
                <a:gd name="T34" fmla="*/ 143 w 218"/>
                <a:gd name="T35" fmla="*/ 207 h 212"/>
                <a:gd name="T36" fmla="*/ 162 w 218"/>
                <a:gd name="T37" fmla="*/ 199 h 212"/>
                <a:gd name="T38" fmla="*/ 178 w 218"/>
                <a:gd name="T39" fmla="*/ 188 h 212"/>
                <a:gd name="T40" fmla="*/ 194 w 218"/>
                <a:gd name="T41" fmla="*/ 172 h 212"/>
                <a:gd name="T42" fmla="*/ 205 w 218"/>
                <a:gd name="T43" fmla="*/ 156 h 212"/>
                <a:gd name="T44" fmla="*/ 213 w 218"/>
                <a:gd name="T45" fmla="*/ 137 h 212"/>
                <a:gd name="T46" fmla="*/ 218 w 218"/>
                <a:gd name="T47" fmla="*/ 116 h 212"/>
                <a:gd name="T48" fmla="*/ 218 w 218"/>
                <a:gd name="T49" fmla="*/ 94 h 212"/>
                <a:gd name="T50" fmla="*/ 213 w 218"/>
                <a:gd name="T51" fmla="*/ 76 h 212"/>
                <a:gd name="T52" fmla="*/ 205 w 218"/>
                <a:gd name="T53" fmla="*/ 57 h 212"/>
                <a:gd name="T54" fmla="*/ 194 w 218"/>
                <a:gd name="T55" fmla="*/ 38 h 212"/>
                <a:gd name="T56" fmla="*/ 178 w 218"/>
                <a:gd name="T57" fmla="*/ 25 h 212"/>
                <a:gd name="T58" fmla="*/ 162 w 218"/>
                <a:gd name="T59" fmla="*/ 14 h 212"/>
                <a:gd name="T60" fmla="*/ 143 w 218"/>
                <a:gd name="T61" fmla="*/ 6 h 212"/>
                <a:gd name="T62" fmla="*/ 121 w 218"/>
                <a:gd name="T63" fmla="*/ 0 h 2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18"/>
                <a:gd name="T97" fmla="*/ 0 h 212"/>
                <a:gd name="T98" fmla="*/ 218 w 218"/>
                <a:gd name="T99" fmla="*/ 212 h 21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18" h="212">
                  <a:moveTo>
                    <a:pt x="111" y="0"/>
                  </a:moveTo>
                  <a:lnTo>
                    <a:pt x="100" y="0"/>
                  </a:lnTo>
                  <a:lnTo>
                    <a:pt x="89" y="3"/>
                  </a:lnTo>
                  <a:lnTo>
                    <a:pt x="78" y="6"/>
                  </a:lnTo>
                  <a:lnTo>
                    <a:pt x="67" y="8"/>
                  </a:lnTo>
                  <a:lnTo>
                    <a:pt x="57" y="14"/>
                  </a:lnTo>
                  <a:lnTo>
                    <a:pt x="49" y="19"/>
                  </a:lnTo>
                  <a:lnTo>
                    <a:pt x="41" y="25"/>
                  </a:lnTo>
                  <a:lnTo>
                    <a:pt x="33" y="33"/>
                  </a:lnTo>
                  <a:lnTo>
                    <a:pt x="24" y="38"/>
                  </a:lnTo>
                  <a:lnTo>
                    <a:pt x="19" y="46"/>
                  </a:lnTo>
                  <a:lnTo>
                    <a:pt x="14" y="57"/>
                  </a:lnTo>
                  <a:lnTo>
                    <a:pt x="8" y="65"/>
                  </a:lnTo>
                  <a:lnTo>
                    <a:pt x="6" y="76"/>
                  </a:lnTo>
                  <a:lnTo>
                    <a:pt x="3" y="84"/>
                  </a:lnTo>
                  <a:lnTo>
                    <a:pt x="0" y="94"/>
                  </a:lnTo>
                  <a:lnTo>
                    <a:pt x="0" y="105"/>
                  </a:lnTo>
                  <a:lnTo>
                    <a:pt x="0" y="116"/>
                  </a:lnTo>
                  <a:lnTo>
                    <a:pt x="3" y="126"/>
                  </a:lnTo>
                  <a:lnTo>
                    <a:pt x="6" y="137"/>
                  </a:lnTo>
                  <a:lnTo>
                    <a:pt x="8" y="148"/>
                  </a:lnTo>
                  <a:lnTo>
                    <a:pt x="14" y="156"/>
                  </a:lnTo>
                  <a:lnTo>
                    <a:pt x="19" y="164"/>
                  </a:lnTo>
                  <a:lnTo>
                    <a:pt x="24" y="172"/>
                  </a:lnTo>
                  <a:lnTo>
                    <a:pt x="33" y="180"/>
                  </a:lnTo>
                  <a:lnTo>
                    <a:pt x="41" y="188"/>
                  </a:lnTo>
                  <a:lnTo>
                    <a:pt x="49" y="193"/>
                  </a:lnTo>
                  <a:lnTo>
                    <a:pt x="57" y="199"/>
                  </a:lnTo>
                  <a:lnTo>
                    <a:pt x="67" y="204"/>
                  </a:lnTo>
                  <a:lnTo>
                    <a:pt x="78" y="207"/>
                  </a:lnTo>
                  <a:lnTo>
                    <a:pt x="89" y="210"/>
                  </a:lnTo>
                  <a:lnTo>
                    <a:pt x="100" y="212"/>
                  </a:lnTo>
                  <a:lnTo>
                    <a:pt x="111" y="212"/>
                  </a:lnTo>
                  <a:lnTo>
                    <a:pt x="121" y="212"/>
                  </a:lnTo>
                  <a:lnTo>
                    <a:pt x="132" y="210"/>
                  </a:lnTo>
                  <a:lnTo>
                    <a:pt x="143" y="207"/>
                  </a:lnTo>
                  <a:lnTo>
                    <a:pt x="154" y="204"/>
                  </a:lnTo>
                  <a:lnTo>
                    <a:pt x="162" y="199"/>
                  </a:lnTo>
                  <a:lnTo>
                    <a:pt x="170" y="193"/>
                  </a:lnTo>
                  <a:lnTo>
                    <a:pt x="178" y="188"/>
                  </a:lnTo>
                  <a:lnTo>
                    <a:pt x="186" y="180"/>
                  </a:lnTo>
                  <a:lnTo>
                    <a:pt x="194" y="172"/>
                  </a:lnTo>
                  <a:lnTo>
                    <a:pt x="199" y="164"/>
                  </a:lnTo>
                  <a:lnTo>
                    <a:pt x="205" y="156"/>
                  </a:lnTo>
                  <a:lnTo>
                    <a:pt x="210" y="148"/>
                  </a:lnTo>
                  <a:lnTo>
                    <a:pt x="213" y="137"/>
                  </a:lnTo>
                  <a:lnTo>
                    <a:pt x="215" y="126"/>
                  </a:lnTo>
                  <a:lnTo>
                    <a:pt x="218" y="116"/>
                  </a:lnTo>
                  <a:lnTo>
                    <a:pt x="218" y="105"/>
                  </a:lnTo>
                  <a:lnTo>
                    <a:pt x="218" y="94"/>
                  </a:lnTo>
                  <a:lnTo>
                    <a:pt x="215" y="84"/>
                  </a:lnTo>
                  <a:lnTo>
                    <a:pt x="213" y="76"/>
                  </a:lnTo>
                  <a:lnTo>
                    <a:pt x="210" y="65"/>
                  </a:lnTo>
                  <a:lnTo>
                    <a:pt x="205" y="57"/>
                  </a:lnTo>
                  <a:lnTo>
                    <a:pt x="199" y="46"/>
                  </a:lnTo>
                  <a:lnTo>
                    <a:pt x="194" y="38"/>
                  </a:lnTo>
                  <a:lnTo>
                    <a:pt x="186" y="33"/>
                  </a:lnTo>
                  <a:lnTo>
                    <a:pt x="178" y="25"/>
                  </a:lnTo>
                  <a:lnTo>
                    <a:pt x="170" y="19"/>
                  </a:lnTo>
                  <a:lnTo>
                    <a:pt x="162" y="14"/>
                  </a:lnTo>
                  <a:lnTo>
                    <a:pt x="154" y="8"/>
                  </a:lnTo>
                  <a:lnTo>
                    <a:pt x="143" y="6"/>
                  </a:lnTo>
                  <a:lnTo>
                    <a:pt x="132" y="3"/>
                  </a:lnTo>
                  <a:lnTo>
                    <a:pt x="121" y="0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8" name="Title 3">
            <a:extLst>
              <a:ext uri="{FF2B5EF4-FFF2-40B4-BE49-F238E27FC236}">
                <a16:creationId xmlns:a16="http://schemas.microsoft.com/office/drawing/2014/main" id="{83418B40-7F2E-2C4E-95FA-BF4A6820B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BGP Import Policy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D958254-4B36-5B4D-B899-4CD83D866EED}"/>
              </a:ext>
            </a:extLst>
          </p:cNvPr>
          <p:cNvSpPr txBox="1"/>
          <p:nvPr/>
        </p:nvSpPr>
        <p:spPr>
          <a:xfrm>
            <a:off x="1019906" y="3468273"/>
            <a:ext cx="109006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 pitchFamily="2" charset="0"/>
              </a:rPr>
              <a:t>Suppose an ISP wants to </a:t>
            </a:r>
            <a:r>
              <a:rPr lang="en-US" sz="2800" dirty="0">
                <a:solidFill>
                  <a:srgbClr val="C00000"/>
                </a:solidFill>
                <a:latin typeface="Helvetica" pitchFamily="2" charset="0"/>
              </a:rPr>
              <a:t>minimize costs</a:t>
            </a:r>
            <a:r>
              <a:rPr lang="en-US" sz="2800" dirty="0">
                <a:latin typeface="Helvetica" pitchFamily="2" charset="0"/>
              </a:rPr>
              <a:t> by avoiding routing through its providers when possible.</a:t>
            </a:r>
          </a:p>
        </p:txBody>
      </p:sp>
      <p:sp>
        <p:nvSpPr>
          <p:cNvPr id="43" name="Line 23">
            <a:extLst>
              <a:ext uri="{FF2B5EF4-FFF2-40B4-BE49-F238E27FC236}">
                <a16:creationId xmlns:a16="http://schemas.microsoft.com/office/drawing/2014/main" id="{D99E0A30-B0D4-7541-A9DC-78635C1D15D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759011" y="2280350"/>
            <a:ext cx="6349" cy="81644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4" name="Picture 43" descr="Shape&#10;&#10;Description automatically generated with low confidence">
            <a:extLst>
              <a:ext uri="{FF2B5EF4-FFF2-40B4-BE49-F238E27FC236}">
                <a16:creationId xmlns:a16="http://schemas.microsoft.com/office/drawing/2014/main" id="{497209EC-504A-1145-ACAB-70F36D930E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9336" y="381347"/>
            <a:ext cx="1218996" cy="802637"/>
          </a:xfrm>
          <a:prstGeom prst="rect">
            <a:avLst/>
          </a:prstGeom>
        </p:spPr>
      </p:pic>
      <p:pic>
        <p:nvPicPr>
          <p:cNvPr id="2" name="Picture 1" descr="Shape&#10;&#10;Description automatically generated with medium confidence">
            <a:extLst>
              <a:ext uri="{FF2B5EF4-FFF2-40B4-BE49-F238E27FC236}">
                <a16:creationId xmlns:a16="http://schemas.microsoft.com/office/drawing/2014/main" id="{51F47044-3218-12D0-E867-212F0F1768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6823" y="352425"/>
            <a:ext cx="1036109" cy="84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143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690687"/>
            <a:ext cx="10515600" cy="5057527"/>
          </a:xfrm>
        </p:spPr>
        <p:txBody>
          <a:bodyPr>
            <a:normAutofit/>
          </a:bodyPr>
          <a:lstStyle/>
          <a:p>
            <a:pPr marL="346075" indent="-346075">
              <a:defRPr/>
            </a:pPr>
            <a:r>
              <a:rPr lang="en-US" sz="3200" dirty="0"/>
              <a:t>When a r</a:t>
            </a:r>
            <a:r>
              <a:rPr lang="en-US" sz="3200" dirty="0">
                <a:cs typeface="+mn-cs"/>
              </a:rPr>
              <a:t>outer imports more than one route to a destination IP prefix, it selects route based on:</a:t>
            </a:r>
          </a:p>
          <a:p>
            <a:pPr marL="1084263" lvl="1" indent="-457200">
              <a:buFont typeface="ZapfDingbats" charset="0"/>
              <a:buAutoNum type="arabicPeriod"/>
              <a:defRPr/>
            </a:pPr>
            <a:r>
              <a:rPr lang="en-US" sz="3200" dirty="0">
                <a:solidFill>
                  <a:srgbClr val="C00000"/>
                </a:solidFill>
              </a:rPr>
              <a:t>local preference value</a:t>
            </a:r>
            <a:r>
              <a:rPr lang="en-US" sz="3200" dirty="0"/>
              <a:t> attribute (import policy decision -- set by network admin)</a:t>
            </a:r>
          </a:p>
          <a:p>
            <a:pPr marL="1084263" lvl="1" indent="-457200">
              <a:buFont typeface="ZapfDingbats" charset="0"/>
              <a:buAutoNum type="arabicPeriod"/>
              <a:defRPr/>
            </a:pPr>
            <a:r>
              <a:rPr lang="en-US" sz="3200" dirty="0"/>
              <a:t>shortest AS-PATH </a:t>
            </a:r>
          </a:p>
          <a:p>
            <a:pPr marL="1084263" lvl="1" indent="-457200">
              <a:buFont typeface="ZapfDingbats" charset="0"/>
              <a:buAutoNum type="arabicPeriod"/>
              <a:defRPr/>
            </a:pPr>
            <a:r>
              <a:rPr lang="en-US" sz="3200" dirty="0"/>
              <a:t>closest NEXT-HOP router</a:t>
            </a:r>
          </a:p>
          <a:p>
            <a:pPr marL="1084263" lvl="1" indent="-457200">
              <a:buFont typeface="ZapfDingbats" charset="0"/>
              <a:buAutoNum type="arabicPeriod"/>
              <a:defRPr/>
            </a:pPr>
            <a:r>
              <a:rPr lang="en-US" sz="3200" dirty="0"/>
              <a:t>Several additional criteria: You can read up on the full, complex, list of criteria, e.g., at </a:t>
            </a:r>
            <a:r>
              <a:rPr lang="en-US" dirty="0">
                <a:hlinkClick r:id="rId2"/>
              </a:rPr>
              <a:t>https://www.cisco.com/c/en/us/support/docs/ip/border-gateway-protocol-bgp/13753-25.html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80155" y="6475896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E8C6E93-DF5B-BC4B-80F9-500DED1EEDCC}" type="slidenum">
              <a:rPr lang="en-US" sz="1200" smtClean="0">
                <a:latin typeface="Tahoma" charset="0"/>
              </a:rPr>
              <a:pPr/>
              <a:t>37</a:t>
            </a:fld>
            <a:endParaRPr lang="en-US" sz="1200" dirty="0">
              <a:latin typeface="Tahoma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5967DC7-A2C6-A940-BE1B-C2B193E5B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Q2. BGP Route Selection</a:t>
            </a:r>
          </a:p>
        </p:txBody>
      </p:sp>
      <p:pic>
        <p:nvPicPr>
          <p:cNvPr id="6" name="Picture 5" descr="Shape&#10;&#10;Description automatically generated with low confidence">
            <a:extLst>
              <a:ext uri="{FF2B5EF4-FFF2-40B4-BE49-F238E27FC236}">
                <a16:creationId xmlns:a16="http://schemas.microsoft.com/office/drawing/2014/main" id="{19DB0FAB-AED0-324E-A288-EF03A4D729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5714" y="253914"/>
            <a:ext cx="1678706" cy="1105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503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D68E7-9522-B03F-5539-91702D145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with BGP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85A74A-94E2-978E-CDEF-40634D09B7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929506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Not designed for efficiency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Only a single path per destination</a:t>
            </a:r>
          </a:p>
          <a:p>
            <a:endParaRPr lang="en-US" dirty="0"/>
          </a:p>
          <a:p>
            <a:r>
              <a:rPr lang="en-US" dirty="0"/>
              <a:t>Slow to converge after a change</a:t>
            </a:r>
          </a:p>
          <a:p>
            <a:endParaRPr lang="en-US" dirty="0"/>
          </a:p>
          <a:p>
            <a:r>
              <a:rPr lang="en-US" dirty="0"/>
              <a:t>Vulnerable to bugs &amp; malice</a:t>
            </a:r>
          </a:p>
          <a:p>
            <a:endParaRPr lang="en-US" dirty="0"/>
          </a:p>
        </p:txBody>
      </p:sp>
      <p:pic>
        <p:nvPicPr>
          <p:cNvPr id="4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58BB5EAA-97BD-8EFC-EE9C-344960BA85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260" y="2491740"/>
            <a:ext cx="6850374" cy="1509554"/>
          </a:xfrm>
          <a:prstGeom prst="rect">
            <a:avLst/>
          </a:prstGeom>
        </p:spPr>
      </p:pic>
      <p:sp>
        <p:nvSpPr>
          <p:cNvPr id="5" name="Right Brace 4">
            <a:extLst>
              <a:ext uri="{FF2B5EF4-FFF2-40B4-BE49-F238E27FC236}">
                <a16:creationId xmlns:a16="http://schemas.microsoft.com/office/drawing/2014/main" id="{A5FD30E7-01F0-F320-3D88-B78C774DDCCC}"/>
              </a:ext>
            </a:extLst>
          </p:cNvPr>
          <p:cNvSpPr/>
          <p:nvPr/>
        </p:nvSpPr>
        <p:spPr>
          <a:xfrm>
            <a:off x="7863840" y="2320290"/>
            <a:ext cx="685800" cy="1977390"/>
          </a:xfrm>
          <a:prstGeom prst="rightBrac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9D0F68-716B-B39A-58E2-10E01D36E716}"/>
              </a:ext>
            </a:extLst>
          </p:cNvPr>
          <p:cNvSpPr txBox="1"/>
          <p:nvPr/>
        </p:nvSpPr>
        <p:spPr>
          <a:xfrm>
            <a:off x="8745223" y="2646352"/>
            <a:ext cx="30340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pitchFamily="2" charset="0"/>
              </a:rPr>
              <a:t>Nothing to do with path length, delay, or available capacity.</a:t>
            </a:r>
          </a:p>
        </p:txBody>
      </p:sp>
      <p:pic>
        <p:nvPicPr>
          <p:cNvPr id="8" name="Picture 7" descr="Diagram, map&#10;&#10;Description automatically generated">
            <a:extLst>
              <a:ext uri="{FF2B5EF4-FFF2-40B4-BE49-F238E27FC236}">
                <a16:creationId xmlns:a16="http://schemas.microsoft.com/office/drawing/2014/main" id="{3EF47EEF-3F00-B2B5-9AB7-88DA083C7A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7333" y="4346142"/>
            <a:ext cx="4655820" cy="22347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ACF3EA5-972F-01C9-1384-F6F7F99A53E9}"/>
              </a:ext>
            </a:extLst>
          </p:cNvPr>
          <p:cNvSpPr txBox="1"/>
          <p:nvPr/>
        </p:nvSpPr>
        <p:spPr>
          <a:xfrm>
            <a:off x="6305798" y="237506"/>
            <a:ext cx="56645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pitchFamily="2" charset="0"/>
              </a:rPr>
              <a:t>Approaches to bring flexibility:</a:t>
            </a:r>
          </a:p>
          <a:p>
            <a:pPr algn="ctr"/>
            <a:r>
              <a:rPr lang="en-US" sz="2400" dirty="0">
                <a:latin typeface="Helvetica" pitchFamily="2" charset="0"/>
              </a:rPr>
              <a:t>Flexible control logic for path selection</a:t>
            </a:r>
          </a:p>
          <a:p>
            <a:pPr algn="ctr"/>
            <a:r>
              <a:rPr lang="en-US" sz="2400" dirty="0">
                <a:latin typeface="Helvetica" pitchFamily="2" charset="0"/>
              </a:rPr>
              <a:t>(Google, Facebook)</a:t>
            </a:r>
          </a:p>
          <a:p>
            <a:pPr algn="ctr"/>
            <a:r>
              <a:rPr lang="en-US" sz="2400" dirty="0">
                <a:latin typeface="Helvetica" pitchFamily="2" charset="0"/>
              </a:rPr>
              <a:t>Detour/overlay routing (Akamai)</a:t>
            </a:r>
          </a:p>
        </p:txBody>
      </p:sp>
    </p:spTree>
    <p:extLst>
      <p:ext uri="{BB962C8B-B14F-4D97-AF65-F5344CB8AC3E}">
        <p14:creationId xmlns:p14="http://schemas.microsoft.com/office/powerpoint/2010/main" val="3835620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0E7C525-C6E6-BFB3-1544-F216465698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2006" y="1281681"/>
            <a:ext cx="1407315" cy="427774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95D47B85-CE98-5C86-2E49-D016116137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3676" y="1160585"/>
            <a:ext cx="669966" cy="669966"/>
          </a:xfrm>
          <a:prstGeom prst="rect">
            <a:avLst/>
          </a:prstGeom>
        </p:spPr>
      </p:pic>
      <p:pic>
        <p:nvPicPr>
          <p:cNvPr id="18" name="Picture 17" descr="A room full of computer servers&#10;&#10;Description automatically generated with low confidence">
            <a:extLst>
              <a:ext uri="{FF2B5EF4-FFF2-40B4-BE49-F238E27FC236}">
                <a16:creationId xmlns:a16="http://schemas.microsoft.com/office/drawing/2014/main" id="{E33DBB89-C9C7-0BD0-0F80-A22E661295C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11000"/>
          </a:blip>
          <a:stretch>
            <a:fillRect/>
          </a:stretch>
        </p:blipFill>
        <p:spPr>
          <a:xfrm>
            <a:off x="5037440" y="1753998"/>
            <a:ext cx="7056529" cy="33500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BE0EC4D-2925-5D7E-E6A3-2A1F1DDCF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Microservices</a:t>
            </a:r>
          </a:p>
        </p:txBody>
      </p:sp>
      <p:pic>
        <p:nvPicPr>
          <p:cNvPr id="5" name="Picture 25">
            <a:extLst>
              <a:ext uri="{FF2B5EF4-FFF2-40B4-BE49-F238E27FC236}">
                <a16:creationId xmlns:a16="http://schemas.microsoft.com/office/drawing/2014/main" id="{445B4EDF-4F43-A9A4-B6F9-F8D8B3EE9C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8059" y="1830551"/>
            <a:ext cx="1800677" cy="2386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0" name="Picture 9" descr="Shape&#10;&#10;Description automatically generated with low confidence">
            <a:extLst>
              <a:ext uri="{FF2B5EF4-FFF2-40B4-BE49-F238E27FC236}">
                <a16:creationId xmlns:a16="http://schemas.microsoft.com/office/drawing/2014/main" id="{3ADB88AC-4B9D-8CD9-8FDD-D89EB84F02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23221" y="366988"/>
            <a:ext cx="1852462" cy="1219738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52A83DE9-EFE7-3856-6E27-630BE5850539}"/>
              </a:ext>
            </a:extLst>
          </p:cNvPr>
          <p:cNvGrpSpPr/>
          <p:nvPr/>
        </p:nvGrpSpPr>
        <p:grpSpPr>
          <a:xfrm rot="512841">
            <a:off x="6303333" y="2532699"/>
            <a:ext cx="1798494" cy="414742"/>
            <a:chOff x="6486525" y="2157413"/>
            <a:chExt cx="1320578" cy="414742"/>
          </a:xfrm>
        </p:grpSpPr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AE27224E-7226-28F3-0E86-BCFD42C3A847}"/>
                </a:ext>
              </a:extLst>
            </p:cNvPr>
            <p:cNvCxnSpPr/>
            <p:nvPr/>
          </p:nvCxnSpPr>
          <p:spPr>
            <a:xfrm flipV="1">
              <a:off x="6543675" y="2157413"/>
              <a:ext cx="1263428" cy="188723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AC3618F7-42DB-2583-BF33-B1FEBADF5E62}"/>
                </a:ext>
              </a:extLst>
            </p:cNvPr>
            <p:cNvCxnSpPr/>
            <p:nvPr/>
          </p:nvCxnSpPr>
          <p:spPr>
            <a:xfrm flipH="1">
              <a:off x="6486525" y="2378426"/>
              <a:ext cx="1266666" cy="193729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1" name="Picture 60" descr="Shape&#10;&#10;Description automatically generated with low confidence">
            <a:extLst>
              <a:ext uri="{FF2B5EF4-FFF2-40B4-BE49-F238E27FC236}">
                <a16:creationId xmlns:a16="http://schemas.microsoft.com/office/drawing/2014/main" id="{2E4EACB5-7F5E-6B1D-0023-B55C7E7225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61849" y="4160495"/>
            <a:ext cx="1090512" cy="718039"/>
          </a:xfrm>
          <a:prstGeom prst="rect">
            <a:avLst/>
          </a:prstGeom>
        </p:spPr>
      </p:pic>
      <p:pic>
        <p:nvPicPr>
          <p:cNvPr id="66" name="Picture 65" descr="A picture containing shape&#10;&#10;Description automatically generated">
            <a:extLst>
              <a:ext uri="{FF2B5EF4-FFF2-40B4-BE49-F238E27FC236}">
                <a16:creationId xmlns:a16="http://schemas.microsoft.com/office/drawing/2014/main" id="{07A3894B-4B91-FE8F-F7AA-359246ED517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53276" y="2169172"/>
            <a:ext cx="958278" cy="1151310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66E99D7A-9267-90DF-8F93-C148916A98C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81857" y="2007071"/>
            <a:ext cx="897805" cy="678130"/>
          </a:xfrm>
          <a:prstGeom prst="rect">
            <a:avLst/>
          </a:prstGeom>
        </p:spPr>
      </p:pic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4AC97A48-BE4B-F501-9C9D-F01B48D32241}"/>
              </a:ext>
            </a:extLst>
          </p:cNvPr>
          <p:cNvCxnSpPr>
            <a:cxnSpLocks/>
          </p:cNvCxnSpPr>
          <p:nvPr/>
        </p:nvCxnSpPr>
        <p:spPr>
          <a:xfrm>
            <a:off x="1512277" y="2855282"/>
            <a:ext cx="1312985" cy="124912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5E3B6926-D9DC-EB4D-F26F-A30EE58CAB0E}"/>
              </a:ext>
            </a:extLst>
          </p:cNvPr>
          <p:cNvSpPr/>
          <p:nvPr/>
        </p:nvSpPr>
        <p:spPr>
          <a:xfrm>
            <a:off x="2918462" y="2109374"/>
            <a:ext cx="1688123" cy="1377943"/>
          </a:xfrm>
          <a:prstGeom prst="round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Helvetica" pitchFamily="2" charset="0"/>
              </a:rPr>
              <a:t>HTTP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  <a:latin typeface="Helvetica" pitchFamily="2" charset="0"/>
              </a:rPr>
              <a:t>server</a:t>
            </a:r>
          </a:p>
        </p:txBody>
      </p:sp>
      <p:pic>
        <p:nvPicPr>
          <p:cNvPr id="99" name="Picture 98" descr="A screen shot of a computer&#10;&#10;Description automatically generated">
            <a:extLst>
              <a:ext uri="{FF2B5EF4-FFF2-40B4-BE49-F238E27FC236}">
                <a16:creationId xmlns:a16="http://schemas.microsoft.com/office/drawing/2014/main" id="{68B06C10-0C6A-B001-5DAC-8D1E25F50D4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3269" y="1794079"/>
            <a:ext cx="788653" cy="1104114"/>
          </a:xfrm>
          <a:prstGeom prst="rect">
            <a:avLst/>
          </a:prstGeom>
        </p:spPr>
      </p:pic>
      <p:sp>
        <p:nvSpPr>
          <p:cNvPr id="104" name="TextBox 103">
            <a:extLst>
              <a:ext uri="{FF2B5EF4-FFF2-40B4-BE49-F238E27FC236}">
                <a16:creationId xmlns:a16="http://schemas.microsoft.com/office/drawing/2014/main" id="{6DC444A6-8F5E-A770-89E8-CB2331BCC8FB}"/>
              </a:ext>
            </a:extLst>
          </p:cNvPr>
          <p:cNvSpPr txBox="1"/>
          <p:nvPr/>
        </p:nvSpPr>
        <p:spPr>
          <a:xfrm>
            <a:off x="568235" y="3342274"/>
            <a:ext cx="18451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pitchFamily="2" charset="0"/>
              </a:rPr>
              <a:t>Language of choice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69B710A3-3EE9-6240-FB78-AC47A535C8DC}"/>
              </a:ext>
            </a:extLst>
          </p:cNvPr>
          <p:cNvSpPr txBox="1"/>
          <p:nvPr/>
        </p:nvSpPr>
        <p:spPr>
          <a:xfrm>
            <a:off x="217368" y="4278369"/>
            <a:ext cx="2546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pitchFamily="2" charset="0"/>
              </a:rPr>
              <a:t>Independently upgrade and deploy</a:t>
            </a:r>
          </a:p>
        </p:txBody>
      </p:sp>
      <p:pic>
        <p:nvPicPr>
          <p:cNvPr id="108" name="Picture 107" descr="Logo&#10;&#10;Description automatically generated">
            <a:extLst>
              <a:ext uri="{FF2B5EF4-FFF2-40B4-BE49-F238E27FC236}">
                <a16:creationId xmlns:a16="http://schemas.microsoft.com/office/drawing/2014/main" id="{103C2A8E-2204-61F0-49BC-408D87533F8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5882459" y="5029654"/>
            <a:ext cx="1433871" cy="1449143"/>
          </a:xfrm>
          <a:prstGeom prst="rect">
            <a:avLst/>
          </a:prstGeom>
        </p:spPr>
      </p:pic>
      <p:pic>
        <p:nvPicPr>
          <p:cNvPr id="110" name="Picture 109" descr="Icon&#10;&#10;Description automatically generated">
            <a:extLst>
              <a:ext uri="{FF2B5EF4-FFF2-40B4-BE49-F238E27FC236}">
                <a16:creationId xmlns:a16="http://schemas.microsoft.com/office/drawing/2014/main" id="{17CB582E-EC03-2654-3B77-EF3C0C375AE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742913" y="4070314"/>
            <a:ext cx="1135345" cy="1081281"/>
          </a:xfrm>
          <a:prstGeom prst="rect">
            <a:avLst/>
          </a:prstGeom>
        </p:spPr>
      </p:pic>
      <p:pic>
        <p:nvPicPr>
          <p:cNvPr id="7" name="Picture 25">
            <a:extLst>
              <a:ext uri="{FF2B5EF4-FFF2-40B4-BE49-F238E27FC236}">
                <a16:creationId xmlns:a16="http://schemas.microsoft.com/office/drawing/2014/main" id="{4735707D-0B09-4E2E-27ED-60C6C97E97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7205" y="3599451"/>
            <a:ext cx="948347" cy="1256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1CBF6049-A6CB-5742-F37C-28BC502D04A7}"/>
              </a:ext>
            </a:extLst>
          </p:cNvPr>
          <p:cNvGrpSpPr/>
          <p:nvPr/>
        </p:nvGrpSpPr>
        <p:grpSpPr>
          <a:xfrm rot="2384934" flipV="1">
            <a:off x="6086742" y="3410723"/>
            <a:ext cx="1198122" cy="369791"/>
            <a:chOff x="6486525" y="2157413"/>
            <a:chExt cx="1320578" cy="414742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1D633182-B65A-160F-E317-2094C33B9AEC}"/>
                </a:ext>
              </a:extLst>
            </p:cNvPr>
            <p:cNvCxnSpPr/>
            <p:nvPr/>
          </p:nvCxnSpPr>
          <p:spPr>
            <a:xfrm flipV="1">
              <a:off x="6543675" y="2157413"/>
              <a:ext cx="1263428" cy="188723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1C0B0FBE-9F1F-159E-A5EA-9EB2351B2717}"/>
                </a:ext>
              </a:extLst>
            </p:cNvPr>
            <p:cNvCxnSpPr/>
            <p:nvPr/>
          </p:nvCxnSpPr>
          <p:spPr>
            <a:xfrm flipH="1">
              <a:off x="6486525" y="2378426"/>
              <a:ext cx="1266666" cy="193729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09E8760-F253-63D1-CC94-E5F791C30186}"/>
              </a:ext>
            </a:extLst>
          </p:cNvPr>
          <p:cNvGrpSpPr/>
          <p:nvPr/>
        </p:nvGrpSpPr>
        <p:grpSpPr>
          <a:xfrm rot="781698" flipV="1">
            <a:off x="6614152" y="3226922"/>
            <a:ext cx="1623500" cy="323940"/>
            <a:chOff x="6486525" y="2157413"/>
            <a:chExt cx="1320578" cy="414742"/>
          </a:xfrm>
        </p:grpSpPr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B8C83F26-CE18-B385-D9BF-C455A7F9A047}"/>
                </a:ext>
              </a:extLst>
            </p:cNvPr>
            <p:cNvCxnSpPr/>
            <p:nvPr/>
          </p:nvCxnSpPr>
          <p:spPr>
            <a:xfrm flipV="1">
              <a:off x="6543675" y="2157413"/>
              <a:ext cx="1263428" cy="188723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B14E8844-1C93-8F1A-0E07-9B76B6E1ED92}"/>
                </a:ext>
              </a:extLst>
            </p:cNvPr>
            <p:cNvCxnSpPr/>
            <p:nvPr/>
          </p:nvCxnSpPr>
          <p:spPr>
            <a:xfrm flipH="1">
              <a:off x="6486525" y="2378426"/>
              <a:ext cx="1266666" cy="193729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Picture 25">
            <a:extLst>
              <a:ext uri="{FF2B5EF4-FFF2-40B4-BE49-F238E27FC236}">
                <a16:creationId xmlns:a16="http://schemas.microsoft.com/office/drawing/2014/main" id="{FA9AEB6C-E40E-F86B-4C65-78CF0D9618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0849" y="3918585"/>
            <a:ext cx="948347" cy="1256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11" name="Rounded Rectangle 110">
            <a:extLst>
              <a:ext uri="{FF2B5EF4-FFF2-40B4-BE49-F238E27FC236}">
                <a16:creationId xmlns:a16="http://schemas.microsoft.com/office/drawing/2014/main" id="{39D4D4F0-A7EA-CBB6-EC87-3EC2B7398244}"/>
              </a:ext>
            </a:extLst>
          </p:cNvPr>
          <p:cNvSpPr/>
          <p:nvPr/>
        </p:nvSpPr>
        <p:spPr>
          <a:xfrm>
            <a:off x="5944407" y="4219396"/>
            <a:ext cx="1051627" cy="820616"/>
          </a:xfrm>
          <a:prstGeom prst="roundRect">
            <a:avLst/>
          </a:prstGeom>
          <a:solidFill>
            <a:schemeClr val="accent4">
              <a:alpha val="21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Helvetica" pitchFamily="2" charset="0"/>
              </a:rPr>
              <a:t>App</a:t>
            </a:r>
          </a:p>
        </p:txBody>
      </p:sp>
      <p:sp>
        <p:nvSpPr>
          <p:cNvPr id="112" name="Rounded Rectangle 111">
            <a:extLst>
              <a:ext uri="{FF2B5EF4-FFF2-40B4-BE49-F238E27FC236}">
                <a16:creationId xmlns:a16="http://schemas.microsoft.com/office/drawing/2014/main" id="{81BD1213-6439-D9BF-68AA-036A9E5F6D11}"/>
              </a:ext>
            </a:extLst>
          </p:cNvPr>
          <p:cNvSpPr/>
          <p:nvPr/>
        </p:nvSpPr>
        <p:spPr>
          <a:xfrm>
            <a:off x="8965551" y="3325470"/>
            <a:ext cx="1075909" cy="820616"/>
          </a:xfrm>
          <a:prstGeom prst="roundRect">
            <a:avLst/>
          </a:prstGeom>
          <a:solidFill>
            <a:schemeClr val="accent1">
              <a:alpha val="1752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Helvetica" pitchFamily="2" charset="0"/>
              </a:rPr>
              <a:t>App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5BD7FA6-480D-2F55-AF7E-4A2FCC09CD89}"/>
              </a:ext>
            </a:extLst>
          </p:cNvPr>
          <p:cNvSpPr txBox="1"/>
          <p:nvPr/>
        </p:nvSpPr>
        <p:spPr>
          <a:xfrm>
            <a:off x="278398" y="5661878"/>
            <a:ext cx="2546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pitchFamily="2" charset="0"/>
              </a:rPr>
              <a:t>Independent data models</a:t>
            </a:r>
          </a:p>
        </p:txBody>
      </p:sp>
      <p:pic>
        <p:nvPicPr>
          <p:cNvPr id="21" name="Picture 20" descr="A picture containing shape&#10;&#10;Description automatically generated">
            <a:extLst>
              <a:ext uri="{FF2B5EF4-FFF2-40B4-BE49-F238E27FC236}">
                <a16:creationId xmlns:a16="http://schemas.microsoft.com/office/drawing/2014/main" id="{5519CBED-E13D-2469-B3AE-46F5794EB45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62647" y="5040012"/>
            <a:ext cx="752791" cy="904431"/>
          </a:xfrm>
          <a:prstGeom prst="rect">
            <a:avLst/>
          </a:prstGeom>
        </p:spPr>
      </p:pic>
      <p:pic>
        <p:nvPicPr>
          <p:cNvPr id="22" name="Picture 21" descr="A picture containing shape&#10;&#10;Description automatically generated">
            <a:extLst>
              <a:ext uri="{FF2B5EF4-FFF2-40B4-BE49-F238E27FC236}">
                <a16:creationId xmlns:a16="http://schemas.microsoft.com/office/drawing/2014/main" id="{9E90E33A-C6BC-5453-DE5F-3B217D1A016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77837" y="4403942"/>
            <a:ext cx="752791" cy="904431"/>
          </a:xfrm>
          <a:prstGeom prst="rect">
            <a:avLst/>
          </a:prstGeom>
        </p:spPr>
      </p:pic>
      <p:sp>
        <p:nvSpPr>
          <p:cNvPr id="23" name="Freeform 22">
            <a:extLst>
              <a:ext uri="{FF2B5EF4-FFF2-40B4-BE49-F238E27FC236}">
                <a16:creationId xmlns:a16="http://schemas.microsoft.com/office/drawing/2014/main" id="{EFF50B63-C788-54B0-92D8-D39386E7640C}"/>
              </a:ext>
            </a:extLst>
          </p:cNvPr>
          <p:cNvSpPr/>
          <p:nvPr/>
        </p:nvSpPr>
        <p:spPr>
          <a:xfrm>
            <a:off x="8475785" y="5392615"/>
            <a:ext cx="1076370" cy="791367"/>
          </a:xfrm>
          <a:custGeom>
            <a:avLst/>
            <a:gdLst>
              <a:gd name="connsiteX0" fmla="*/ 0 w 1076370"/>
              <a:gd name="connsiteY0" fmla="*/ 668216 h 791367"/>
              <a:gd name="connsiteX1" fmla="*/ 715107 w 1076370"/>
              <a:gd name="connsiteY1" fmla="*/ 785447 h 791367"/>
              <a:gd name="connsiteX2" fmla="*/ 1031630 w 1076370"/>
              <a:gd name="connsiteY2" fmla="*/ 504093 h 791367"/>
              <a:gd name="connsiteX3" fmla="*/ 1066800 w 1076370"/>
              <a:gd name="connsiteY3" fmla="*/ 0 h 791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6370" h="791367">
                <a:moveTo>
                  <a:pt x="0" y="668216"/>
                </a:moveTo>
                <a:cubicBezTo>
                  <a:pt x="271584" y="740508"/>
                  <a:pt x="543169" y="812801"/>
                  <a:pt x="715107" y="785447"/>
                </a:cubicBezTo>
                <a:cubicBezTo>
                  <a:pt x="887045" y="758093"/>
                  <a:pt x="973015" y="635001"/>
                  <a:pt x="1031630" y="504093"/>
                </a:cubicBezTo>
                <a:cubicBezTo>
                  <a:pt x="1090245" y="373185"/>
                  <a:pt x="1078522" y="186592"/>
                  <a:pt x="1066800" y="0"/>
                </a:cubicBezTo>
              </a:path>
            </a:pathLst>
          </a:custGeom>
          <a:noFill/>
          <a:ln w="50800">
            <a:solidFill>
              <a:schemeClr val="tx1"/>
            </a:solidFill>
            <a:prstDash val="sysDot"/>
            <a:headEnd type="triangle" w="lg" len="med"/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B4E235B-44CD-428F-5CE2-D5C07A9081C0}"/>
              </a:ext>
            </a:extLst>
          </p:cNvPr>
          <p:cNvSpPr txBox="1"/>
          <p:nvPr/>
        </p:nvSpPr>
        <p:spPr>
          <a:xfrm>
            <a:off x="9674893" y="5631405"/>
            <a:ext cx="2546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 pitchFamily="2" charset="0"/>
              </a:rPr>
              <a:t>Must be explicitly related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2099634-A13D-73BB-92FD-AA4E1C88EF3D}"/>
              </a:ext>
            </a:extLst>
          </p:cNvPr>
          <p:cNvSpPr txBox="1"/>
          <p:nvPr/>
        </p:nvSpPr>
        <p:spPr>
          <a:xfrm>
            <a:off x="2918462" y="4070314"/>
            <a:ext cx="143959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pitchFamily="2" charset="0"/>
              </a:rPr>
              <a:t>Distinct from a software library.</a:t>
            </a:r>
          </a:p>
          <a:p>
            <a:pPr algn="ctr"/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Out of process.</a:t>
            </a:r>
          </a:p>
        </p:txBody>
      </p:sp>
    </p:spTree>
    <p:extLst>
      <p:ext uri="{BB962C8B-B14F-4D97-AF65-F5344CB8AC3E}">
        <p14:creationId xmlns:p14="http://schemas.microsoft.com/office/powerpoint/2010/main" val="411295765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/>
      <p:bldP spid="105" grpId="0"/>
      <p:bldP spid="20" grpId="0"/>
      <p:bldP spid="23" grpId="0" animBg="1"/>
      <p:bldP spid="24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0E7C525-C6E6-BFB3-1544-F216465698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2006" y="1281681"/>
            <a:ext cx="1407315" cy="427774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95D47B85-CE98-5C86-2E49-D016116137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3676" y="1160585"/>
            <a:ext cx="669966" cy="669966"/>
          </a:xfrm>
          <a:prstGeom prst="rect">
            <a:avLst/>
          </a:prstGeom>
        </p:spPr>
      </p:pic>
      <p:pic>
        <p:nvPicPr>
          <p:cNvPr id="18" name="Picture 17" descr="A room full of computer servers&#10;&#10;Description automatically generated with low confidence">
            <a:extLst>
              <a:ext uri="{FF2B5EF4-FFF2-40B4-BE49-F238E27FC236}">
                <a16:creationId xmlns:a16="http://schemas.microsoft.com/office/drawing/2014/main" id="{E33DBB89-C9C7-0BD0-0F80-A22E661295C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11000"/>
          </a:blip>
          <a:stretch>
            <a:fillRect/>
          </a:stretch>
        </p:blipFill>
        <p:spPr>
          <a:xfrm>
            <a:off x="5037440" y="1753998"/>
            <a:ext cx="7056529" cy="33500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BE0EC4D-2925-5D7E-E6A3-2A1F1DDCF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split?</a:t>
            </a:r>
          </a:p>
        </p:txBody>
      </p:sp>
      <p:pic>
        <p:nvPicPr>
          <p:cNvPr id="5" name="Picture 25">
            <a:extLst>
              <a:ext uri="{FF2B5EF4-FFF2-40B4-BE49-F238E27FC236}">
                <a16:creationId xmlns:a16="http://schemas.microsoft.com/office/drawing/2014/main" id="{445B4EDF-4F43-A9A4-B6F9-F8D8B3EE9C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8059" y="1830551"/>
            <a:ext cx="1800677" cy="2386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0" name="Picture 9" descr="Shape&#10;&#10;Description automatically generated with low confidence">
            <a:extLst>
              <a:ext uri="{FF2B5EF4-FFF2-40B4-BE49-F238E27FC236}">
                <a16:creationId xmlns:a16="http://schemas.microsoft.com/office/drawing/2014/main" id="{3ADB88AC-4B9D-8CD9-8FDD-D89EB84F02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23221" y="366988"/>
            <a:ext cx="1852462" cy="1219738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52A83DE9-EFE7-3856-6E27-630BE5850539}"/>
              </a:ext>
            </a:extLst>
          </p:cNvPr>
          <p:cNvGrpSpPr/>
          <p:nvPr/>
        </p:nvGrpSpPr>
        <p:grpSpPr>
          <a:xfrm rot="512841">
            <a:off x="6303333" y="2532699"/>
            <a:ext cx="1798494" cy="414742"/>
            <a:chOff x="6486525" y="2157413"/>
            <a:chExt cx="1320578" cy="414742"/>
          </a:xfrm>
        </p:grpSpPr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AE27224E-7226-28F3-0E86-BCFD42C3A847}"/>
                </a:ext>
              </a:extLst>
            </p:cNvPr>
            <p:cNvCxnSpPr/>
            <p:nvPr/>
          </p:nvCxnSpPr>
          <p:spPr>
            <a:xfrm flipV="1">
              <a:off x="6543675" y="2157413"/>
              <a:ext cx="1263428" cy="188723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AC3618F7-42DB-2583-BF33-B1FEBADF5E62}"/>
                </a:ext>
              </a:extLst>
            </p:cNvPr>
            <p:cNvCxnSpPr/>
            <p:nvPr/>
          </p:nvCxnSpPr>
          <p:spPr>
            <a:xfrm flipH="1">
              <a:off x="6486525" y="2378426"/>
              <a:ext cx="1266666" cy="193729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1" name="Picture 60" descr="Shape&#10;&#10;Description automatically generated with low confidence">
            <a:extLst>
              <a:ext uri="{FF2B5EF4-FFF2-40B4-BE49-F238E27FC236}">
                <a16:creationId xmlns:a16="http://schemas.microsoft.com/office/drawing/2014/main" id="{2E4EACB5-7F5E-6B1D-0023-B55C7E7225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61849" y="4160495"/>
            <a:ext cx="1090512" cy="718039"/>
          </a:xfrm>
          <a:prstGeom prst="rect">
            <a:avLst/>
          </a:prstGeom>
        </p:spPr>
      </p:pic>
      <p:pic>
        <p:nvPicPr>
          <p:cNvPr id="66" name="Picture 65" descr="A picture containing shape&#10;&#10;Description automatically generated">
            <a:extLst>
              <a:ext uri="{FF2B5EF4-FFF2-40B4-BE49-F238E27FC236}">
                <a16:creationId xmlns:a16="http://schemas.microsoft.com/office/drawing/2014/main" id="{07A3894B-4B91-FE8F-F7AA-359246ED517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53276" y="2169172"/>
            <a:ext cx="958278" cy="1151310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66E99D7A-9267-90DF-8F93-C148916A98C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81857" y="2007071"/>
            <a:ext cx="897805" cy="678130"/>
          </a:xfrm>
          <a:prstGeom prst="rect">
            <a:avLst/>
          </a:prstGeom>
        </p:spPr>
      </p:pic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4AC97A48-BE4B-F501-9C9D-F01B48D32241}"/>
              </a:ext>
            </a:extLst>
          </p:cNvPr>
          <p:cNvCxnSpPr>
            <a:cxnSpLocks/>
          </p:cNvCxnSpPr>
          <p:nvPr/>
        </p:nvCxnSpPr>
        <p:spPr>
          <a:xfrm>
            <a:off x="1512277" y="2855282"/>
            <a:ext cx="1312985" cy="124912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5E3B6926-D9DC-EB4D-F26F-A30EE58CAB0E}"/>
              </a:ext>
            </a:extLst>
          </p:cNvPr>
          <p:cNvSpPr/>
          <p:nvPr/>
        </p:nvSpPr>
        <p:spPr>
          <a:xfrm>
            <a:off x="2918462" y="2109374"/>
            <a:ext cx="1688123" cy="1377943"/>
          </a:xfrm>
          <a:prstGeom prst="round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Helvetica" pitchFamily="2" charset="0"/>
              </a:rPr>
              <a:t>HTTP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  <a:latin typeface="Helvetica" pitchFamily="2" charset="0"/>
              </a:rPr>
              <a:t>server</a:t>
            </a:r>
          </a:p>
        </p:txBody>
      </p:sp>
      <p:pic>
        <p:nvPicPr>
          <p:cNvPr id="99" name="Picture 98" descr="A screen shot of a computer&#10;&#10;Description automatically generated">
            <a:extLst>
              <a:ext uri="{FF2B5EF4-FFF2-40B4-BE49-F238E27FC236}">
                <a16:creationId xmlns:a16="http://schemas.microsoft.com/office/drawing/2014/main" id="{68B06C10-0C6A-B001-5DAC-8D1E25F50D4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3269" y="1794079"/>
            <a:ext cx="788653" cy="1104114"/>
          </a:xfrm>
          <a:prstGeom prst="rect">
            <a:avLst/>
          </a:prstGeom>
        </p:spPr>
      </p:pic>
      <p:pic>
        <p:nvPicPr>
          <p:cNvPr id="108" name="Picture 107" descr="Logo&#10;&#10;Description automatically generated">
            <a:extLst>
              <a:ext uri="{FF2B5EF4-FFF2-40B4-BE49-F238E27FC236}">
                <a16:creationId xmlns:a16="http://schemas.microsoft.com/office/drawing/2014/main" id="{103C2A8E-2204-61F0-49BC-408D87533F8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5882459" y="5029654"/>
            <a:ext cx="1433871" cy="1449143"/>
          </a:xfrm>
          <a:prstGeom prst="rect">
            <a:avLst/>
          </a:prstGeom>
        </p:spPr>
      </p:pic>
      <p:pic>
        <p:nvPicPr>
          <p:cNvPr id="110" name="Picture 109" descr="Icon&#10;&#10;Description automatically generated">
            <a:extLst>
              <a:ext uri="{FF2B5EF4-FFF2-40B4-BE49-F238E27FC236}">
                <a16:creationId xmlns:a16="http://schemas.microsoft.com/office/drawing/2014/main" id="{17CB582E-EC03-2654-3B77-EF3C0C375AE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742913" y="4070314"/>
            <a:ext cx="1135345" cy="1081281"/>
          </a:xfrm>
          <a:prstGeom prst="rect">
            <a:avLst/>
          </a:prstGeom>
        </p:spPr>
      </p:pic>
      <p:pic>
        <p:nvPicPr>
          <p:cNvPr id="7" name="Picture 25">
            <a:extLst>
              <a:ext uri="{FF2B5EF4-FFF2-40B4-BE49-F238E27FC236}">
                <a16:creationId xmlns:a16="http://schemas.microsoft.com/office/drawing/2014/main" id="{4735707D-0B09-4E2E-27ED-60C6C97E97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7205" y="3599451"/>
            <a:ext cx="948347" cy="1256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1CBF6049-A6CB-5742-F37C-28BC502D04A7}"/>
              </a:ext>
            </a:extLst>
          </p:cNvPr>
          <p:cNvGrpSpPr/>
          <p:nvPr/>
        </p:nvGrpSpPr>
        <p:grpSpPr>
          <a:xfrm rot="2384934" flipV="1">
            <a:off x="6086742" y="3410723"/>
            <a:ext cx="1198122" cy="369791"/>
            <a:chOff x="6486525" y="2157413"/>
            <a:chExt cx="1320578" cy="414742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1D633182-B65A-160F-E317-2094C33B9AEC}"/>
                </a:ext>
              </a:extLst>
            </p:cNvPr>
            <p:cNvCxnSpPr/>
            <p:nvPr/>
          </p:nvCxnSpPr>
          <p:spPr>
            <a:xfrm flipV="1">
              <a:off x="6543675" y="2157413"/>
              <a:ext cx="1263428" cy="188723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1C0B0FBE-9F1F-159E-A5EA-9EB2351B2717}"/>
                </a:ext>
              </a:extLst>
            </p:cNvPr>
            <p:cNvCxnSpPr/>
            <p:nvPr/>
          </p:nvCxnSpPr>
          <p:spPr>
            <a:xfrm flipH="1">
              <a:off x="6486525" y="2378426"/>
              <a:ext cx="1266666" cy="193729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09E8760-F253-63D1-CC94-E5F791C30186}"/>
              </a:ext>
            </a:extLst>
          </p:cNvPr>
          <p:cNvGrpSpPr/>
          <p:nvPr/>
        </p:nvGrpSpPr>
        <p:grpSpPr>
          <a:xfrm rot="781698" flipV="1">
            <a:off x="6614152" y="3226922"/>
            <a:ext cx="1623500" cy="323940"/>
            <a:chOff x="6486525" y="2157413"/>
            <a:chExt cx="1320578" cy="414742"/>
          </a:xfrm>
        </p:grpSpPr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B8C83F26-CE18-B385-D9BF-C455A7F9A047}"/>
                </a:ext>
              </a:extLst>
            </p:cNvPr>
            <p:cNvCxnSpPr/>
            <p:nvPr/>
          </p:nvCxnSpPr>
          <p:spPr>
            <a:xfrm flipV="1">
              <a:off x="6543675" y="2157413"/>
              <a:ext cx="1263428" cy="188723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B14E8844-1C93-8F1A-0E07-9B76B6E1ED92}"/>
                </a:ext>
              </a:extLst>
            </p:cNvPr>
            <p:cNvCxnSpPr/>
            <p:nvPr/>
          </p:nvCxnSpPr>
          <p:spPr>
            <a:xfrm flipH="1">
              <a:off x="6486525" y="2378426"/>
              <a:ext cx="1266666" cy="193729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Picture 25">
            <a:extLst>
              <a:ext uri="{FF2B5EF4-FFF2-40B4-BE49-F238E27FC236}">
                <a16:creationId xmlns:a16="http://schemas.microsoft.com/office/drawing/2014/main" id="{FA9AEB6C-E40E-F86B-4C65-78CF0D9618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0849" y="3918585"/>
            <a:ext cx="948347" cy="1256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11" name="Rounded Rectangle 110">
            <a:extLst>
              <a:ext uri="{FF2B5EF4-FFF2-40B4-BE49-F238E27FC236}">
                <a16:creationId xmlns:a16="http://schemas.microsoft.com/office/drawing/2014/main" id="{39D4D4F0-A7EA-CBB6-EC87-3EC2B7398244}"/>
              </a:ext>
            </a:extLst>
          </p:cNvPr>
          <p:cNvSpPr/>
          <p:nvPr/>
        </p:nvSpPr>
        <p:spPr>
          <a:xfrm>
            <a:off x="5944407" y="4219396"/>
            <a:ext cx="1051627" cy="820616"/>
          </a:xfrm>
          <a:prstGeom prst="roundRect">
            <a:avLst/>
          </a:prstGeom>
          <a:solidFill>
            <a:schemeClr val="accent4">
              <a:alpha val="21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Helvetica" pitchFamily="2" charset="0"/>
              </a:rPr>
              <a:t>App</a:t>
            </a:r>
          </a:p>
        </p:txBody>
      </p:sp>
      <p:sp>
        <p:nvSpPr>
          <p:cNvPr id="112" name="Rounded Rectangle 111">
            <a:extLst>
              <a:ext uri="{FF2B5EF4-FFF2-40B4-BE49-F238E27FC236}">
                <a16:creationId xmlns:a16="http://schemas.microsoft.com/office/drawing/2014/main" id="{81BD1213-6439-D9BF-68AA-036A9E5F6D11}"/>
              </a:ext>
            </a:extLst>
          </p:cNvPr>
          <p:cNvSpPr/>
          <p:nvPr/>
        </p:nvSpPr>
        <p:spPr>
          <a:xfrm>
            <a:off x="8965551" y="3325470"/>
            <a:ext cx="1075909" cy="820616"/>
          </a:xfrm>
          <a:prstGeom prst="roundRect">
            <a:avLst/>
          </a:prstGeom>
          <a:solidFill>
            <a:schemeClr val="accent1">
              <a:alpha val="1752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Helvetica" pitchFamily="2" charset="0"/>
              </a:rPr>
              <a:t>App</a:t>
            </a:r>
          </a:p>
        </p:txBody>
      </p:sp>
      <p:pic>
        <p:nvPicPr>
          <p:cNvPr id="21" name="Picture 20" descr="A picture containing shape&#10;&#10;Description automatically generated">
            <a:extLst>
              <a:ext uri="{FF2B5EF4-FFF2-40B4-BE49-F238E27FC236}">
                <a16:creationId xmlns:a16="http://schemas.microsoft.com/office/drawing/2014/main" id="{5519CBED-E13D-2469-B3AE-46F5794EB45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62647" y="5040012"/>
            <a:ext cx="752791" cy="904431"/>
          </a:xfrm>
          <a:prstGeom prst="rect">
            <a:avLst/>
          </a:prstGeom>
        </p:spPr>
      </p:pic>
      <p:pic>
        <p:nvPicPr>
          <p:cNvPr id="22" name="Picture 21" descr="A picture containing shape&#10;&#10;Description automatically generated">
            <a:extLst>
              <a:ext uri="{FF2B5EF4-FFF2-40B4-BE49-F238E27FC236}">
                <a16:creationId xmlns:a16="http://schemas.microsoft.com/office/drawing/2014/main" id="{9E90E33A-C6BC-5453-DE5F-3B217D1A016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77837" y="4403942"/>
            <a:ext cx="752791" cy="904431"/>
          </a:xfrm>
          <a:prstGeom prst="rect">
            <a:avLst/>
          </a:prstGeom>
        </p:spPr>
      </p:pic>
      <p:sp>
        <p:nvSpPr>
          <p:cNvPr id="23" name="Freeform 22">
            <a:extLst>
              <a:ext uri="{FF2B5EF4-FFF2-40B4-BE49-F238E27FC236}">
                <a16:creationId xmlns:a16="http://schemas.microsoft.com/office/drawing/2014/main" id="{EFF50B63-C788-54B0-92D8-D39386E7640C}"/>
              </a:ext>
            </a:extLst>
          </p:cNvPr>
          <p:cNvSpPr/>
          <p:nvPr/>
        </p:nvSpPr>
        <p:spPr>
          <a:xfrm>
            <a:off x="8475785" y="5392615"/>
            <a:ext cx="1076370" cy="791367"/>
          </a:xfrm>
          <a:custGeom>
            <a:avLst/>
            <a:gdLst>
              <a:gd name="connsiteX0" fmla="*/ 0 w 1076370"/>
              <a:gd name="connsiteY0" fmla="*/ 668216 h 791367"/>
              <a:gd name="connsiteX1" fmla="*/ 715107 w 1076370"/>
              <a:gd name="connsiteY1" fmla="*/ 785447 h 791367"/>
              <a:gd name="connsiteX2" fmla="*/ 1031630 w 1076370"/>
              <a:gd name="connsiteY2" fmla="*/ 504093 h 791367"/>
              <a:gd name="connsiteX3" fmla="*/ 1066800 w 1076370"/>
              <a:gd name="connsiteY3" fmla="*/ 0 h 791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6370" h="791367">
                <a:moveTo>
                  <a:pt x="0" y="668216"/>
                </a:moveTo>
                <a:cubicBezTo>
                  <a:pt x="271584" y="740508"/>
                  <a:pt x="543169" y="812801"/>
                  <a:pt x="715107" y="785447"/>
                </a:cubicBezTo>
                <a:cubicBezTo>
                  <a:pt x="887045" y="758093"/>
                  <a:pt x="973015" y="635001"/>
                  <a:pt x="1031630" y="504093"/>
                </a:cubicBezTo>
                <a:cubicBezTo>
                  <a:pt x="1090245" y="373185"/>
                  <a:pt x="1078522" y="186592"/>
                  <a:pt x="1066800" y="0"/>
                </a:cubicBezTo>
              </a:path>
            </a:pathLst>
          </a:custGeom>
          <a:noFill/>
          <a:ln w="50800">
            <a:solidFill>
              <a:schemeClr val="tx1"/>
            </a:solidFill>
            <a:prstDash val="sysDot"/>
            <a:headEnd type="triangle" w="lg" len="med"/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B4E235B-44CD-428F-5CE2-D5C07A9081C0}"/>
              </a:ext>
            </a:extLst>
          </p:cNvPr>
          <p:cNvSpPr txBox="1"/>
          <p:nvPr/>
        </p:nvSpPr>
        <p:spPr>
          <a:xfrm>
            <a:off x="9674893" y="5631405"/>
            <a:ext cx="2275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Disparate data views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039BA2-54F4-7B4E-1CC0-C067A5824C13}"/>
              </a:ext>
            </a:extLst>
          </p:cNvPr>
          <p:cNvSpPr txBox="1"/>
          <p:nvPr/>
        </p:nvSpPr>
        <p:spPr>
          <a:xfrm>
            <a:off x="720081" y="3513750"/>
            <a:ext cx="3087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Business Capabilities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67D8976-C8F5-104A-FB61-F9B2351A2FEE}"/>
              </a:ext>
            </a:extLst>
          </p:cNvPr>
          <p:cNvSpPr txBox="1"/>
          <p:nvPr/>
        </p:nvSpPr>
        <p:spPr>
          <a:xfrm>
            <a:off x="66278" y="4000967"/>
            <a:ext cx="41169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Churn Boundaries</a:t>
            </a:r>
          </a:p>
          <a:p>
            <a:pPr algn="ctr"/>
            <a:r>
              <a:rPr lang="en-US" sz="2400" dirty="0">
                <a:latin typeface="Helvetica" pitchFamily="2" charset="0"/>
              </a:rPr>
              <a:t>Fleeting? </a:t>
            </a:r>
          </a:p>
          <a:p>
            <a:pPr algn="ctr"/>
            <a:r>
              <a:rPr lang="en-US" sz="2400" dirty="0">
                <a:latin typeface="Helvetica" pitchFamily="2" charset="0"/>
              </a:rPr>
              <a:t>Who should know (or not)?</a:t>
            </a:r>
          </a:p>
          <a:p>
            <a:pPr algn="ctr"/>
            <a:r>
              <a:rPr lang="en-US" sz="2400" dirty="0">
                <a:latin typeface="Helvetica" pitchFamily="2" charset="0"/>
              </a:rPr>
              <a:t>Changing together?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31ADC19-3260-3446-C22C-3FD9AEE5E4ED}"/>
              </a:ext>
            </a:extLst>
          </p:cNvPr>
          <p:cNvSpPr txBox="1"/>
          <p:nvPr/>
        </p:nvSpPr>
        <p:spPr>
          <a:xfrm>
            <a:off x="241659" y="5682533"/>
            <a:ext cx="4472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Heterogeneity in resource use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0AE3316-AF92-B613-535A-FF315DD292CE}"/>
              </a:ext>
            </a:extLst>
          </p:cNvPr>
          <p:cNvSpPr txBox="1"/>
          <p:nvPr/>
        </p:nvSpPr>
        <p:spPr>
          <a:xfrm>
            <a:off x="312860" y="6244506"/>
            <a:ext cx="4724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Refactoring common functionality</a:t>
            </a:r>
          </a:p>
        </p:txBody>
      </p:sp>
      <p:pic>
        <p:nvPicPr>
          <p:cNvPr id="28" name="Picture 27" descr="Text&#10;&#10;Description automatically generated with medium confidence">
            <a:extLst>
              <a:ext uri="{FF2B5EF4-FFF2-40B4-BE49-F238E27FC236}">
                <a16:creationId xmlns:a16="http://schemas.microsoft.com/office/drawing/2014/main" id="{BB301DAB-EC99-E5BB-4189-668524EB51D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248659" y="6286361"/>
            <a:ext cx="2331769" cy="436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279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  <p:bldP spid="8" grpId="0"/>
      <p:bldP spid="9" grpId="0"/>
      <p:bldP spid="11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0E7C525-C6E6-BFB3-1544-F216465698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2006" y="1281681"/>
            <a:ext cx="1407315" cy="427774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95D47B85-CE98-5C86-2E49-D016116137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3676" y="1160585"/>
            <a:ext cx="669966" cy="669966"/>
          </a:xfrm>
          <a:prstGeom prst="rect">
            <a:avLst/>
          </a:prstGeom>
        </p:spPr>
      </p:pic>
      <p:pic>
        <p:nvPicPr>
          <p:cNvPr id="18" name="Picture 17" descr="A room full of computer servers&#10;&#10;Description automatically generated with low confidence">
            <a:extLst>
              <a:ext uri="{FF2B5EF4-FFF2-40B4-BE49-F238E27FC236}">
                <a16:creationId xmlns:a16="http://schemas.microsoft.com/office/drawing/2014/main" id="{E33DBB89-C9C7-0BD0-0F80-A22E661295C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11000"/>
          </a:blip>
          <a:stretch>
            <a:fillRect/>
          </a:stretch>
        </p:blipFill>
        <p:spPr>
          <a:xfrm>
            <a:off x="5037440" y="1753998"/>
            <a:ext cx="7056529" cy="33500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BE0EC4D-2925-5D7E-E6A3-2A1F1DDCF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Salient new concerns!</a:t>
            </a:r>
          </a:p>
        </p:txBody>
      </p:sp>
      <p:pic>
        <p:nvPicPr>
          <p:cNvPr id="5" name="Picture 25">
            <a:extLst>
              <a:ext uri="{FF2B5EF4-FFF2-40B4-BE49-F238E27FC236}">
                <a16:creationId xmlns:a16="http://schemas.microsoft.com/office/drawing/2014/main" id="{445B4EDF-4F43-A9A4-B6F9-F8D8B3EE9C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8059" y="1830551"/>
            <a:ext cx="1800677" cy="2386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0" name="Picture 9" descr="Shape&#10;&#10;Description automatically generated with low confidence">
            <a:extLst>
              <a:ext uri="{FF2B5EF4-FFF2-40B4-BE49-F238E27FC236}">
                <a16:creationId xmlns:a16="http://schemas.microsoft.com/office/drawing/2014/main" id="{3ADB88AC-4B9D-8CD9-8FDD-D89EB84F02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23221" y="366988"/>
            <a:ext cx="1852462" cy="1219738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52A83DE9-EFE7-3856-6E27-630BE5850539}"/>
              </a:ext>
            </a:extLst>
          </p:cNvPr>
          <p:cNvGrpSpPr/>
          <p:nvPr/>
        </p:nvGrpSpPr>
        <p:grpSpPr>
          <a:xfrm rot="512841">
            <a:off x="6303333" y="2532699"/>
            <a:ext cx="1798494" cy="414742"/>
            <a:chOff x="6486525" y="2157413"/>
            <a:chExt cx="1320578" cy="414742"/>
          </a:xfrm>
        </p:grpSpPr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AE27224E-7226-28F3-0E86-BCFD42C3A847}"/>
                </a:ext>
              </a:extLst>
            </p:cNvPr>
            <p:cNvCxnSpPr/>
            <p:nvPr/>
          </p:nvCxnSpPr>
          <p:spPr>
            <a:xfrm flipV="1">
              <a:off x="6543675" y="2157413"/>
              <a:ext cx="1263428" cy="188723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AC3618F7-42DB-2583-BF33-B1FEBADF5E62}"/>
                </a:ext>
              </a:extLst>
            </p:cNvPr>
            <p:cNvCxnSpPr/>
            <p:nvPr/>
          </p:nvCxnSpPr>
          <p:spPr>
            <a:xfrm flipH="1">
              <a:off x="6486525" y="2378426"/>
              <a:ext cx="1266666" cy="193729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1" name="Picture 60" descr="Shape&#10;&#10;Description automatically generated with low confidence">
            <a:extLst>
              <a:ext uri="{FF2B5EF4-FFF2-40B4-BE49-F238E27FC236}">
                <a16:creationId xmlns:a16="http://schemas.microsoft.com/office/drawing/2014/main" id="{2E4EACB5-7F5E-6B1D-0023-B55C7E7225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61849" y="4160495"/>
            <a:ext cx="1090512" cy="718039"/>
          </a:xfrm>
          <a:prstGeom prst="rect">
            <a:avLst/>
          </a:prstGeom>
        </p:spPr>
      </p:pic>
      <p:pic>
        <p:nvPicPr>
          <p:cNvPr id="66" name="Picture 65" descr="A picture containing shape&#10;&#10;Description automatically generated">
            <a:extLst>
              <a:ext uri="{FF2B5EF4-FFF2-40B4-BE49-F238E27FC236}">
                <a16:creationId xmlns:a16="http://schemas.microsoft.com/office/drawing/2014/main" id="{07A3894B-4B91-FE8F-F7AA-359246ED517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53276" y="2169172"/>
            <a:ext cx="958278" cy="1151310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66E99D7A-9267-90DF-8F93-C148916A98C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81857" y="2007071"/>
            <a:ext cx="897805" cy="678130"/>
          </a:xfrm>
          <a:prstGeom prst="rect">
            <a:avLst/>
          </a:prstGeom>
        </p:spPr>
      </p:pic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4AC97A48-BE4B-F501-9C9D-F01B48D32241}"/>
              </a:ext>
            </a:extLst>
          </p:cNvPr>
          <p:cNvCxnSpPr>
            <a:cxnSpLocks/>
          </p:cNvCxnSpPr>
          <p:nvPr/>
        </p:nvCxnSpPr>
        <p:spPr>
          <a:xfrm>
            <a:off x="1512277" y="2855282"/>
            <a:ext cx="1312985" cy="124912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5E3B6926-D9DC-EB4D-F26F-A30EE58CAB0E}"/>
              </a:ext>
            </a:extLst>
          </p:cNvPr>
          <p:cNvSpPr/>
          <p:nvPr/>
        </p:nvSpPr>
        <p:spPr>
          <a:xfrm>
            <a:off x="2918462" y="2109374"/>
            <a:ext cx="1688123" cy="1377943"/>
          </a:xfrm>
          <a:prstGeom prst="round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Helvetica" pitchFamily="2" charset="0"/>
              </a:rPr>
              <a:t>HTTP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  <a:latin typeface="Helvetica" pitchFamily="2" charset="0"/>
              </a:rPr>
              <a:t>server</a:t>
            </a:r>
          </a:p>
        </p:txBody>
      </p:sp>
      <p:pic>
        <p:nvPicPr>
          <p:cNvPr id="99" name="Picture 98" descr="A screen shot of a computer&#10;&#10;Description automatically generated">
            <a:extLst>
              <a:ext uri="{FF2B5EF4-FFF2-40B4-BE49-F238E27FC236}">
                <a16:creationId xmlns:a16="http://schemas.microsoft.com/office/drawing/2014/main" id="{68B06C10-0C6A-B001-5DAC-8D1E25F50D4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3269" y="1794079"/>
            <a:ext cx="788653" cy="1104114"/>
          </a:xfrm>
          <a:prstGeom prst="rect">
            <a:avLst/>
          </a:prstGeom>
        </p:spPr>
      </p:pic>
      <p:pic>
        <p:nvPicPr>
          <p:cNvPr id="108" name="Picture 107" descr="Logo&#10;&#10;Description automatically generated">
            <a:extLst>
              <a:ext uri="{FF2B5EF4-FFF2-40B4-BE49-F238E27FC236}">
                <a16:creationId xmlns:a16="http://schemas.microsoft.com/office/drawing/2014/main" id="{103C2A8E-2204-61F0-49BC-408D87533F8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5882459" y="5029654"/>
            <a:ext cx="1433871" cy="1449143"/>
          </a:xfrm>
          <a:prstGeom prst="rect">
            <a:avLst/>
          </a:prstGeom>
        </p:spPr>
      </p:pic>
      <p:pic>
        <p:nvPicPr>
          <p:cNvPr id="110" name="Picture 109" descr="Icon&#10;&#10;Description automatically generated">
            <a:extLst>
              <a:ext uri="{FF2B5EF4-FFF2-40B4-BE49-F238E27FC236}">
                <a16:creationId xmlns:a16="http://schemas.microsoft.com/office/drawing/2014/main" id="{17CB582E-EC03-2654-3B77-EF3C0C375AE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742913" y="4070314"/>
            <a:ext cx="1135345" cy="1081281"/>
          </a:xfrm>
          <a:prstGeom prst="rect">
            <a:avLst/>
          </a:prstGeom>
        </p:spPr>
      </p:pic>
      <p:pic>
        <p:nvPicPr>
          <p:cNvPr id="7" name="Picture 25">
            <a:extLst>
              <a:ext uri="{FF2B5EF4-FFF2-40B4-BE49-F238E27FC236}">
                <a16:creationId xmlns:a16="http://schemas.microsoft.com/office/drawing/2014/main" id="{4735707D-0B09-4E2E-27ED-60C6C97E97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7205" y="3599451"/>
            <a:ext cx="948347" cy="1256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1CBF6049-A6CB-5742-F37C-28BC502D04A7}"/>
              </a:ext>
            </a:extLst>
          </p:cNvPr>
          <p:cNvGrpSpPr/>
          <p:nvPr/>
        </p:nvGrpSpPr>
        <p:grpSpPr>
          <a:xfrm rot="2384934" flipV="1">
            <a:off x="6086742" y="3410723"/>
            <a:ext cx="1198122" cy="369791"/>
            <a:chOff x="6486525" y="2157413"/>
            <a:chExt cx="1320578" cy="414742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1D633182-B65A-160F-E317-2094C33B9AEC}"/>
                </a:ext>
              </a:extLst>
            </p:cNvPr>
            <p:cNvCxnSpPr/>
            <p:nvPr/>
          </p:nvCxnSpPr>
          <p:spPr>
            <a:xfrm flipV="1">
              <a:off x="6543675" y="2157413"/>
              <a:ext cx="1263428" cy="188723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1C0B0FBE-9F1F-159E-A5EA-9EB2351B2717}"/>
                </a:ext>
              </a:extLst>
            </p:cNvPr>
            <p:cNvCxnSpPr/>
            <p:nvPr/>
          </p:nvCxnSpPr>
          <p:spPr>
            <a:xfrm flipH="1">
              <a:off x="6486525" y="2378426"/>
              <a:ext cx="1266666" cy="193729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09E8760-F253-63D1-CC94-E5F791C30186}"/>
              </a:ext>
            </a:extLst>
          </p:cNvPr>
          <p:cNvGrpSpPr/>
          <p:nvPr/>
        </p:nvGrpSpPr>
        <p:grpSpPr>
          <a:xfrm rot="781698" flipV="1">
            <a:off x="6614152" y="3226922"/>
            <a:ext cx="1623500" cy="323940"/>
            <a:chOff x="6486525" y="2157413"/>
            <a:chExt cx="1320578" cy="414742"/>
          </a:xfrm>
        </p:grpSpPr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B8C83F26-CE18-B385-D9BF-C455A7F9A047}"/>
                </a:ext>
              </a:extLst>
            </p:cNvPr>
            <p:cNvCxnSpPr/>
            <p:nvPr/>
          </p:nvCxnSpPr>
          <p:spPr>
            <a:xfrm flipV="1">
              <a:off x="6543675" y="2157413"/>
              <a:ext cx="1263428" cy="188723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B14E8844-1C93-8F1A-0E07-9B76B6E1ED92}"/>
                </a:ext>
              </a:extLst>
            </p:cNvPr>
            <p:cNvCxnSpPr/>
            <p:nvPr/>
          </p:nvCxnSpPr>
          <p:spPr>
            <a:xfrm flipH="1">
              <a:off x="6486525" y="2378426"/>
              <a:ext cx="1266666" cy="193729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Picture 25">
            <a:extLst>
              <a:ext uri="{FF2B5EF4-FFF2-40B4-BE49-F238E27FC236}">
                <a16:creationId xmlns:a16="http://schemas.microsoft.com/office/drawing/2014/main" id="{FA9AEB6C-E40E-F86B-4C65-78CF0D9618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0849" y="3918585"/>
            <a:ext cx="948347" cy="1256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11" name="Rounded Rectangle 110">
            <a:extLst>
              <a:ext uri="{FF2B5EF4-FFF2-40B4-BE49-F238E27FC236}">
                <a16:creationId xmlns:a16="http://schemas.microsoft.com/office/drawing/2014/main" id="{39D4D4F0-A7EA-CBB6-EC87-3EC2B7398244}"/>
              </a:ext>
            </a:extLst>
          </p:cNvPr>
          <p:cNvSpPr/>
          <p:nvPr/>
        </p:nvSpPr>
        <p:spPr>
          <a:xfrm>
            <a:off x="5944407" y="4219396"/>
            <a:ext cx="1051627" cy="820616"/>
          </a:xfrm>
          <a:prstGeom prst="roundRect">
            <a:avLst/>
          </a:prstGeom>
          <a:solidFill>
            <a:schemeClr val="accent4">
              <a:alpha val="21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Helvetica" pitchFamily="2" charset="0"/>
              </a:rPr>
              <a:t>App</a:t>
            </a:r>
          </a:p>
        </p:txBody>
      </p:sp>
      <p:sp>
        <p:nvSpPr>
          <p:cNvPr id="112" name="Rounded Rectangle 111">
            <a:extLst>
              <a:ext uri="{FF2B5EF4-FFF2-40B4-BE49-F238E27FC236}">
                <a16:creationId xmlns:a16="http://schemas.microsoft.com/office/drawing/2014/main" id="{81BD1213-6439-D9BF-68AA-036A9E5F6D11}"/>
              </a:ext>
            </a:extLst>
          </p:cNvPr>
          <p:cNvSpPr/>
          <p:nvPr/>
        </p:nvSpPr>
        <p:spPr>
          <a:xfrm>
            <a:off x="8965551" y="3325470"/>
            <a:ext cx="1075909" cy="820616"/>
          </a:xfrm>
          <a:prstGeom prst="roundRect">
            <a:avLst/>
          </a:prstGeom>
          <a:solidFill>
            <a:schemeClr val="accent1">
              <a:alpha val="1752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Helvetica" pitchFamily="2" charset="0"/>
              </a:rPr>
              <a:t>App</a:t>
            </a:r>
          </a:p>
        </p:txBody>
      </p:sp>
      <p:pic>
        <p:nvPicPr>
          <p:cNvPr id="21" name="Picture 20" descr="A picture containing shape&#10;&#10;Description automatically generated">
            <a:extLst>
              <a:ext uri="{FF2B5EF4-FFF2-40B4-BE49-F238E27FC236}">
                <a16:creationId xmlns:a16="http://schemas.microsoft.com/office/drawing/2014/main" id="{5519CBED-E13D-2469-B3AE-46F5794EB45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62647" y="5040012"/>
            <a:ext cx="752791" cy="904431"/>
          </a:xfrm>
          <a:prstGeom prst="rect">
            <a:avLst/>
          </a:prstGeom>
        </p:spPr>
      </p:pic>
      <p:pic>
        <p:nvPicPr>
          <p:cNvPr id="22" name="Picture 21" descr="A picture containing shape&#10;&#10;Description automatically generated">
            <a:extLst>
              <a:ext uri="{FF2B5EF4-FFF2-40B4-BE49-F238E27FC236}">
                <a16:creationId xmlns:a16="http://schemas.microsoft.com/office/drawing/2014/main" id="{9E90E33A-C6BC-5453-DE5F-3B217D1A016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77837" y="4403942"/>
            <a:ext cx="752791" cy="904431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192768B-F4BF-AA0F-F666-7F956BE6B7F0}"/>
              </a:ext>
            </a:extLst>
          </p:cNvPr>
          <p:cNvSpPr txBox="1"/>
          <p:nvPr/>
        </p:nvSpPr>
        <p:spPr>
          <a:xfrm>
            <a:off x="476487" y="3938045"/>
            <a:ext cx="38719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C00000"/>
                </a:solidFill>
                <a:latin typeface="Helvetica" pitchFamily="2" charset="0"/>
              </a:rPr>
              <a:t>Communication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3CFB666-BE63-3898-E482-137A8E79ED8F}"/>
              </a:ext>
            </a:extLst>
          </p:cNvPr>
          <p:cNvSpPr txBox="1"/>
          <p:nvPr/>
        </p:nvSpPr>
        <p:spPr>
          <a:xfrm>
            <a:off x="474824" y="5107894"/>
            <a:ext cx="38719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C00000"/>
                </a:solidFill>
                <a:latin typeface="Helvetica" pitchFamily="2" charset="0"/>
              </a:rPr>
              <a:t>Failures</a:t>
            </a:r>
          </a:p>
        </p:txBody>
      </p:sp>
    </p:spTree>
    <p:extLst>
      <p:ext uri="{BB962C8B-B14F-4D97-AF65-F5344CB8AC3E}">
        <p14:creationId xmlns:p14="http://schemas.microsoft.com/office/powerpoint/2010/main" val="237403306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0EC4D-2925-5D7E-E6A3-2A1F1DDCF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</a:t>
            </a:r>
          </a:p>
        </p:txBody>
      </p:sp>
      <p:pic>
        <p:nvPicPr>
          <p:cNvPr id="7" name="Picture 25">
            <a:extLst>
              <a:ext uri="{FF2B5EF4-FFF2-40B4-BE49-F238E27FC236}">
                <a16:creationId xmlns:a16="http://schemas.microsoft.com/office/drawing/2014/main" id="{4735707D-0B09-4E2E-27ED-60C6C97E97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8212" y="1635137"/>
            <a:ext cx="1984527" cy="2629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" name="Picture 25">
            <a:extLst>
              <a:ext uri="{FF2B5EF4-FFF2-40B4-BE49-F238E27FC236}">
                <a16:creationId xmlns:a16="http://schemas.microsoft.com/office/drawing/2014/main" id="{FA9AEB6C-E40E-F86B-4C65-78CF0D9618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459" y="1635137"/>
            <a:ext cx="1987510" cy="2633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11" name="Rounded Rectangle 110">
            <a:extLst>
              <a:ext uri="{FF2B5EF4-FFF2-40B4-BE49-F238E27FC236}">
                <a16:creationId xmlns:a16="http://schemas.microsoft.com/office/drawing/2014/main" id="{39D4D4F0-A7EA-CBB6-EC87-3EC2B7398244}"/>
              </a:ext>
            </a:extLst>
          </p:cNvPr>
          <p:cNvSpPr/>
          <p:nvPr/>
        </p:nvSpPr>
        <p:spPr>
          <a:xfrm>
            <a:off x="511770" y="2373711"/>
            <a:ext cx="1051627" cy="820616"/>
          </a:xfrm>
          <a:prstGeom prst="roundRect">
            <a:avLst/>
          </a:prstGeom>
          <a:solidFill>
            <a:schemeClr val="accent4">
              <a:alpha val="21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Helvetica" pitchFamily="2" charset="0"/>
              </a:rPr>
              <a:t>App</a:t>
            </a:r>
          </a:p>
        </p:txBody>
      </p:sp>
      <p:sp>
        <p:nvSpPr>
          <p:cNvPr id="112" name="Rounded Rectangle 111">
            <a:extLst>
              <a:ext uri="{FF2B5EF4-FFF2-40B4-BE49-F238E27FC236}">
                <a16:creationId xmlns:a16="http://schemas.microsoft.com/office/drawing/2014/main" id="{81BD1213-6439-D9BF-68AA-036A9E5F6D11}"/>
              </a:ext>
            </a:extLst>
          </p:cNvPr>
          <p:cNvSpPr/>
          <p:nvPr/>
        </p:nvSpPr>
        <p:spPr>
          <a:xfrm>
            <a:off x="10949158" y="2373711"/>
            <a:ext cx="1075909" cy="820616"/>
          </a:xfrm>
          <a:prstGeom prst="roundRect">
            <a:avLst/>
          </a:prstGeom>
          <a:solidFill>
            <a:schemeClr val="accent1">
              <a:alpha val="1752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Helvetica" pitchFamily="2" charset="0"/>
              </a:rPr>
              <a:t>App</a:t>
            </a: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06EF2ABF-F3F2-35A1-400F-BE220FFA4505}"/>
              </a:ext>
            </a:extLst>
          </p:cNvPr>
          <p:cNvSpPr/>
          <p:nvPr/>
        </p:nvSpPr>
        <p:spPr>
          <a:xfrm>
            <a:off x="4277153" y="1929596"/>
            <a:ext cx="4863813" cy="1190755"/>
          </a:xfrm>
          <a:custGeom>
            <a:avLst/>
            <a:gdLst>
              <a:gd name="connsiteX0" fmla="*/ 23446 w 5405511"/>
              <a:gd name="connsiteY0" fmla="*/ 53181 h 604166"/>
              <a:gd name="connsiteX1" fmla="*/ 4736123 w 5405511"/>
              <a:gd name="connsiteY1" fmla="*/ 41458 h 604166"/>
              <a:gd name="connsiteX2" fmla="*/ 5263662 w 5405511"/>
              <a:gd name="connsiteY2" fmla="*/ 510381 h 604166"/>
              <a:gd name="connsiteX3" fmla="*/ 3681046 w 5405511"/>
              <a:gd name="connsiteY3" fmla="*/ 580720 h 604166"/>
              <a:gd name="connsiteX4" fmla="*/ 0 w 5405511"/>
              <a:gd name="connsiteY4" fmla="*/ 604166 h 604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05511" h="604166">
                <a:moveTo>
                  <a:pt x="23446" y="53181"/>
                </a:moveTo>
                <a:cubicBezTo>
                  <a:pt x="1943100" y="9219"/>
                  <a:pt x="3862754" y="-34742"/>
                  <a:pt x="4736123" y="41458"/>
                </a:cubicBezTo>
                <a:cubicBezTo>
                  <a:pt x="5609492" y="117658"/>
                  <a:pt x="5439508" y="420504"/>
                  <a:pt x="5263662" y="510381"/>
                </a:cubicBezTo>
                <a:cubicBezTo>
                  <a:pt x="5087816" y="600258"/>
                  <a:pt x="4558323" y="565089"/>
                  <a:pt x="3681046" y="580720"/>
                </a:cubicBezTo>
                <a:cubicBezTo>
                  <a:pt x="2803769" y="596351"/>
                  <a:pt x="1401884" y="600258"/>
                  <a:pt x="0" y="604166"/>
                </a:cubicBezTo>
              </a:path>
            </a:pathLst>
          </a:custGeom>
          <a:noFill/>
          <a:ln w="50800">
            <a:solidFill>
              <a:schemeClr val="tx1"/>
            </a:solidFill>
            <a:headEnd w="lg" len="med"/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A8910F8-78BB-61EB-D883-EE1EB6B2E3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467718" y="2133771"/>
            <a:ext cx="684687" cy="119075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F0999FE-2CC6-CC5A-04E3-F0035E574EDC}"/>
              </a:ext>
            </a:extLst>
          </p:cNvPr>
          <p:cNvSpPr txBox="1"/>
          <p:nvPr/>
        </p:nvSpPr>
        <p:spPr>
          <a:xfrm>
            <a:off x="4954809" y="2130495"/>
            <a:ext cx="33059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pitchFamily="2" charset="0"/>
              </a:rPr>
              <a:t>Synchronous blocking</a:t>
            </a:r>
          </a:p>
          <a:p>
            <a:pPr algn="ctr"/>
            <a:r>
              <a:rPr lang="en-US" sz="2400" dirty="0">
                <a:latin typeface="Helvetica" pitchFamily="2" charset="0"/>
              </a:rPr>
              <a:t>(request-response)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3988BCF-256D-AE26-6E5C-733482349641}"/>
              </a:ext>
            </a:extLst>
          </p:cNvPr>
          <p:cNvSpPr txBox="1"/>
          <p:nvPr/>
        </p:nvSpPr>
        <p:spPr>
          <a:xfrm>
            <a:off x="4277153" y="3485796"/>
            <a:ext cx="4661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pitchFamily="2" charset="0"/>
              </a:rPr>
              <a:t>Remote Procedure Call (RPC)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9F188F9-D57E-5B00-8507-3F8311F2650C}"/>
              </a:ext>
            </a:extLst>
          </p:cNvPr>
          <p:cNvSpPr txBox="1"/>
          <p:nvPr/>
        </p:nvSpPr>
        <p:spPr>
          <a:xfrm>
            <a:off x="3867586" y="4145668"/>
            <a:ext cx="5405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Serialization</a:t>
            </a:r>
            <a:r>
              <a:rPr lang="en-US" sz="2400" dirty="0">
                <a:latin typeface="Helvetica" pitchFamily="2" charset="0"/>
              </a:rPr>
              <a:t> format (e.g., </a:t>
            </a:r>
            <a:r>
              <a:rPr lang="en-US" sz="2400" dirty="0" err="1">
                <a:latin typeface="Helvetica" pitchFamily="2" charset="0"/>
              </a:rPr>
              <a:t>protobufs</a:t>
            </a:r>
            <a:r>
              <a:rPr lang="en-US" sz="2400" dirty="0">
                <a:latin typeface="Helvetica" pitchFamily="2" charset="0"/>
              </a:rPr>
              <a:t>)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D50DAEE-C541-8EEF-65AF-5953EE0B9FBE}"/>
              </a:ext>
            </a:extLst>
          </p:cNvPr>
          <p:cNvSpPr txBox="1"/>
          <p:nvPr/>
        </p:nvSpPr>
        <p:spPr>
          <a:xfrm>
            <a:off x="1149187" y="4697967"/>
            <a:ext cx="331763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urier" pitchFamily="2" charset="0"/>
              </a:rPr>
              <a:t>struct customer {</a:t>
            </a:r>
          </a:p>
          <a:p>
            <a:r>
              <a:rPr lang="en-US" sz="2000" dirty="0">
                <a:latin typeface="Courier" pitchFamily="2" charset="0"/>
              </a:rPr>
              <a:t>  string name;</a:t>
            </a:r>
          </a:p>
          <a:p>
            <a:r>
              <a:rPr lang="en-US" sz="2000" dirty="0">
                <a:latin typeface="Courier" pitchFamily="2" charset="0"/>
              </a:rPr>
              <a:t>  int </a:t>
            </a:r>
            <a:r>
              <a:rPr lang="en-US" sz="2000" dirty="0" err="1">
                <a:latin typeface="Courier" pitchFamily="2" charset="0"/>
              </a:rPr>
              <a:t>customer_id</a:t>
            </a:r>
            <a:r>
              <a:rPr lang="en-US" sz="2000" dirty="0">
                <a:latin typeface="Courier" pitchFamily="2" charset="0"/>
              </a:rPr>
              <a:t>;</a:t>
            </a:r>
          </a:p>
          <a:p>
            <a:r>
              <a:rPr lang="en-US" sz="2000" dirty="0">
                <a:latin typeface="Courier" pitchFamily="2" charset="0"/>
              </a:rPr>
              <a:t>  ..;</a:t>
            </a:r>
          </a:p>
          <a:p>
            <a:r>
              <a:rPr lang="en-US" sz="2000" dirty="0">
                <a:latin typeface="Courier" pitchFamily="2" charset="0"/>
              </a:rPr>
              <a:t>}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E024668-8331-C5A7-B3DB-5DDFEBF91B85}"/>
              </a:ext>
            </a:extLst>
          </p:cNvPr>
          <p:cNvSpPr txBox="1"/>
          <p:nvPr/>
        </p:nvSpPr>
        <p:spPr>
          <a:xfrm>
            <a:off x="4841631" y="5047414"/>
            <a:ext cx="34190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urier" pitchFamily="2" charset="0"/>
              </a:rPr>
              <a:t>01101010101…</a:t>
            </a:r>
          </a:p>
          <a:p>
            <a:pPr algn="ctr"/>
            <a:r>
              <a:rPr lang="en-US" sz="2000" dirty="0">
                <a:latin typeface="Courier" pitchFamily="2" charset="0"/>
              </a:rPr>
              <a:t>JSON</a:t>
            </a:r>
          </a:p>
          <a:p>
            <a:pPr algn="ctr"/>
            <a:r>
              <a:rPr lang="en-US" sz="2000" dirty="0">
                <a:latin typeface="Courier" pitchFamily="2" charset="0"/>
              </a:rPr>
              <a:t>XML</a:t>
            </a:r>
          </a:p>
        </p:txBody>
      </p:sp>
      <p:pic>
        <p:nvPicPr>
          <p:cNvPr id="45" name="Picture 44" descr="Icon&#10;&#10;Description automatically generated">
            <a:extLst>
              <a:ext uri="{FF2B5EF4-FFF2-40B4-BE49-F238E27FC236}">
                <a16:creationId xmlns:a16="http://schemas.microsoft.com/office/drawing/2014/main" id="{7FBD152D-F97F-7056-D5A4-A77A3082C2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8569" y="5422941"/>
            <a:ext cx="897805" cy="678130"/>
          </a:xfrm>
          <a:prstGeom prst="rect">
            <a:avLst/>
          </a:prstGeom>
        </p:spPr>
      </p:pic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657AC843-2CB8-0DA2-E903-DEC4DFD0E6DA}"/>
              </a:ext>
            </a:extLst>
          </p:cNvPr>
          <p:cNvCxnSpPr/>
          <p:nvPr/>
        </p:nvCxnSpPr>
        <p:spPr>
          <a:xfrm>
            <a:off x="3810061" y="6329183"/>
            <a:ext cx="5645894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3B61068B-B980-FAFE-C166-38ABF5A08128}"/>
              </a:ext>
            </a:extLst>
          </p:cNvPr>
          <p:cNvSpPr txBox="1"/>
          <p:nvPr/>
        </p:nvSpPr>
        <p:spPr>
          <a:xfrm>
            <a:off x="8938370" y="4660300"/>
            <a:ext cx="331763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urier" pitchFamily="2" charset="0"/>
              </a:rPr>
              <a:t>struct customer {</a:t>
            </a:r>
          </a:p>
          <a:p>
            <a:r>
              <a:rPr lang="en-US" sz="2000" dirty="0">
                <a:latin typeface="Courier" pitchFamily="2" charset="0"/>
              </a:rPr>
              <a:t>  string name;</a:t>
            </a:r>
          </a:p>
          <a:p>
            <a:r>
              <a:rPr lang="en-US" sz="2000" dirty="0">
                <a:latin typeface="Courier" pitchFamily="2" charset="0"/>
              </a:rPr>
              <a:t>  int </a:t>
            </a:r>
            <a:r>
              <a:rPr lang="en-US" sz="2000" dirty="0" err="1">
                <a:latin typeface="Courier" pitchFamily="2" charset="0"/>
              </a:rPr>
              <a:t>customer_id</a:t>
            </a:r>
            <a:r>
              <a:rPr lang="en-US" sz="2000" dirty="0">
                <a:latin typeface="Courier" pitchFamily="2" charset="0"/>
              </a:rPr>
              <a:t>;</a:t>
            </a:r>
          </a:p>
          <a:p>
            <a:r>
              <a:rPr lang="en-US" sz="2000" dirty="0">
                <a:latin typeface="Courier" pitchFamily="2" charset="0"/>
              </a:rPr>
              <a:t>  ..;</a:t>
            </a:r>
          </a:p>
          <a:p>
            <a:r>
              <a:rPr lang="en-US" sz="2000" dirty="0">
                <a:latin typeface="Courier" pitchFamily="2" charset="0"/>
              </a:rPr>
              <a:t>}</a:t>
            </a:r>
          </a:p>
        </p:txBody>
      </p:sp>
      <p:pic>
        <p:nvPicPr>
          <p:cNvPr id="51" name="Picture 25">
            <a:extLst>
              <a:ext uri="{FF2B5EF4-FFF2-40B4-BE49-F238E27FC236}">
                <a16:creationId xmlns:a16="http://schemas.microsoft.com/office/drawing/2014/main" id="{0F9A1359-1295-CA54-A82D-3B909A3127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7790" y="317567"/>
            <a:ext cx="776785" cy="1029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52" name="Picture 25">
            <a:extLst>
              <a:ext uri="{FF2B5EF4-FFF2-40B4-BE49-F238E27FC236}">
                <a16:creationId xmlns:a16="http://schemas.microsoft.com/office/drawing/2014/main" id="{059B538C-48E1-37FE-85EA-DA2438DDEC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2205" y="314294"/>
            <a:ext cx="776785" cy="1029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55" name="Freeform 54">
            <a:extLst>
              <a:ext uri="{FF2B5EF4-FFF2-40B4-BE49-F238E27FC236}">
                <a16:creationId xmlns:a16="http://schemas.microsoft.com/office/drawing/2014/main" id="{FDC0BF1B-5519-8E16-AB30-CCA91F01A7EA}"/>
              </a:ext>
            </a:extLst>
          </p:cNvPr>
          <p:cNvSpPr/>
          <p:nvPr/>
        </p:nvSpPr>
        <p:spPr>
          <a:xfrm rot="13269134">
            <a:off x="8264077" y="1310012"/>
            <a:ext cx="1037656" cy="484922"/>
          </a:xfrm>
          <a:custGeom>
            <a:avLst/>
            <a:gdLst>
              <a:gd name="connsiteX0" fmla="*/ 0 w 1037656"/>
              <a:gd name="connsiteY0" fmla="*/ 25945 h 484922"/>
              <a:gd name="connsiteX1" fmla="*/ 832339 w 1037656"/>
              <a:gd name="connsiteY1" fmla="*/ 25945 h 484922"/>
              <a:gd name="connsiteX2" fmla="*/ 1031631 w 1037656"/>
              <a:gd name="connsiteY2" fmla="*/ 295576 h 484922"/>
              <a:gd name="connsiteX3" fmla="*/ 679939 w 1037656"/>
              <a:gd name="connsiteY3" fmla="*/ 471422 h 484922"/>
              <a:gd name="connsiteX4" fmla="*/ 0 w 1037656"/>
              <a:gd name="connsiteY4" fmla="*/ 459699 h 484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7656" h="484922">
                <a:moveTo>
                  <a:pt x="0" y="25945"/>
                </a:moveTo>
                <a:cubicBezTo>
                  <a:pt x="330200" y="3475"/>
                  <a:pt x="660401" y="-18994"/>
                  <a:pt x="832339" y="25945"/>
                </a:cubicBezTo>
                <a:cubicBezTo>
                  <a:pt x="1004278" y="70884"/>
                  <a:pt x="1057031" y="221330"/>
                  <a:pt x="1031631" y="295576"/>
                </a:cubicBezTo>
                <a:cubicBezTo>
                  <a:pt x="1006231" y="369822"/>
                  <a:pt x="851877" y="444068"/>
                  <a:pt x="679939" y="471422"/>
                </a:cubicBezTo>
                <a:cubicBezTo>
                  <a:pt x="508001" y="498776"/>
                  <a:pt x="254000" y="479237"/>
                  <a:pt x="0" y="459699"/>
                </a:cubicBezTo>
              </a:path>
            </a:pathLst>
          </a:custGeom>
          <a:noFill/>
          <a:ln w="50800">
            <a:solidFill>
              <a:schemeClr val="tx1"/>
            </a:solidFill>
            <a:prstDash val="sysDash"/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55">
            <a:extLst>
              <a:ext uri="{FF2B5EF4-FFF2-40B4-BE49-F238E27FC236}">
                <a16:creationId xmlns:a16="http://schemas.microsoft.com/office/drawing/2014/main" id="{7445BF8A-20E4-C108-DAFC-299CAE157AFB}"/>
              </a:ext>
            </a:extLst>
          </p:cNvPr>
          <p:cNvSpPr/>
          <p:nvPr/>
        </p:nvSpPr>
        <p:spPr>
          <a:xfrm>
            <a:off x="8364181" y="595212"/>
            <a:ext cx="776785" cy="327081"/>
          </a:xfrm>
          <a:custGeom>
            <a:avLst/>
            <a:gdLst>
              <a:gd name="connsiteX0" fmla="*/ 0 w 1037656"/>
              <a:gd name="connsiteY0" fmla="*/ 25945 h 484922"/>
              <a:gd name="connsiteX1" fmla="*/ 832339 w 1037656"/>
              <a:gd name="connsiteY1" fmla="*/ 25945 h 484922"/>
              <a:gd name="connsiteX2" fmla="*/ 1031631 w 1037656"/>
              <a:gd name="connsiteY2" fmla="*/ 295576 h 484922"/>
              <a:gd name="connsiteX3" fmla="*/ 679939 w 1037656"/>
              <a:gd name="connsiteY3" fmla="*/ 471422 h 484922"/>
              <a:gd name="connsiteX4" fmla="*/ 0 w 1037656"/>
              <a:gd name="connsiteY4" fmla="*/ 459699 h 484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7656" h="484922">
                <a:moveTo>
                  <a:pt x="0" y="25945"/>
                </a:moveTo>
                <a:cubicBezTo>
                  <a:pt x="330200" y="3475"/>
                  <a:pt x="660401" y="-18994"/>
                  <a:pt x="832339" y="25945"/>
                </a:cubicBezTo>
                <a:cubicBezTo>
                  <a:pt x="1004278" y="70884"/>
                  <a:pt x="1057031" y="221330"/>
                  <a:pt x="1031631" y="295576"/>
                </a:cubicBezTo>
                <a:cubicBezTo>
                  <a:pt x="1006231" y="369822"/>
                  <a:pt x="851877" y="444068"/>
                  <a:pt x="679939" y="471422"/>
                </a:cubicBezTo>
                <a:cubicBezTo>
                  <a:pt x="508001" y="498776"/>
                  <a:pt x="254000" y="479237"/>
                  <a:pt x="0" y="459699"/>
                </a:cubicBezTo>
              </a:path>
            </a:pathLst>
          </a:custGeom>
          <a:noFill/>
          <a:ln w="50800">
            <a:solidFill>
              <a:schemeClr val="tx1"/>
            </a:solidFill>
            <a:prstDash val="sysDash"/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7" name="Picture 25">
            <a:extLst>
              <a:ext uri="{FF2B5EF4-FFF2-40B4-BE49-F238E27FC236}">
                <a16:creationId xmlns:a16="http://schemas.microsoft.com/office/drawing/2014/main" id="{9E3D40F6-E1DF-C7E6-F196-D2A79F0CD2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6818" y="327346"/>
            <a:ext cx="776785" cy="1029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58" name="Freeform 57">
            <a:extLst>
              <a:ext uri="{FF2B5EF4-FFF2-40B4-BE49-F238E27FC236}">
                <a16:creationId xmlns:a16="http://schemas.microsoft.com/office/drawing/2014/main" id="{27EBB038-9697-C1AA-D795-2E3EF8A15416}"/>
              </a:ext>
            </a:extLst>
          </p:cNvPr>
          <p:cNvSpPr/>
          <p:nvPr/>
        </p:nvSpPr>
        <p:spPr>
          <a:xfrm>
            <a:off x="9938794" y="608264"/>
            <a:ext cx="776785" cy="327081"/>
          </a:xfrm>
          <a:custGeom>
            <a:avLst/>
            <a:gdLst>
              <a:gd name="connsiteX0" fmla="*/ 0 w 1037656"/>
              <a:gd name="connsiteY0" fmla="*/ 25945 h 484922"/>
              <a:gd name="connsiteX1" fmla="*/ 832339 w 1037656"/>
              <a:gd name="connsiteY1" fmla="*/ 25945 h 484922"/>
              <a:gd name="connsiteX2" fmla="*/ 1031631 w 1037656"/>
              <a:gd name="connsiteY2" fmla="*/ 295576 h 484922"/>
              <a:gd name="connsiteX3" fmla="*/ 679939 w 1037656"/>
              <a:gd name="connsiteY3" fmla="*/ 471422 h 484922"/>
              <a:gd name="connsiteX4" fmla="*/ 0 w 1037656"/>
              <a:gd name="connsiteY4" fmla="*/ 459699 h 484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7656" h="484922">
                <a:moveTo>
                  <a:pt x="0" y="25945"/>
                </a:moveTo>
                <a:cubicBezTo>
                  <a:pt x="330200" y="3475"/>
                  <a:pt x="660401" y="-18994"/>
                  <a:pt x="832339" y="25945"/>
                </a:cubicBezTo>
                <a:cubicBezTo>
                  <a:pt x="1004278" y="70884"/>
                  <a:pt x="1057031" y="221330"/>
                  <a:pt x="1031631" y="295576"/>
                </a:cubicBezTo>
                <a:cubicBezTo>
                  <a:pt x="1006231" y="369822"/>
                  <a:pt x="851877" y="444068"/>
                  <a:pt x="679939" y="471422"/>
                </a:cubicBezTo>
                <a:cubicBezTo>
                  <a:pt x="508001" y="498776"/>
                  <a:pt x="254000" y="479237"/>
                  <a:pt x="0" y="459699"/>
                </a:cubicBezTo>
              </a:path>
            </a:pathLst>
          </a:custGeom>
          <a:noFill/>
          <a:ln w="50800">
            <a:solidFill>
              <a:schemeClr val="tx1"/>
            </a:solidFill>
            <a:prstDash val="sysDash"/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38D46D24-B225-0692-1A62-A6A640CD9ECD}"/>
              </a:ext>
            </a:extLst>
          </p:cNvPr>
          <p:cNvSpPr txBox="1"/>
          <p:nvPr/>
        </p:nvSpPr>
        <p:spPr>
          <a:xfrm>
            <a:off x="11547231" y="595212"/>
            <a:ext cx="4778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pitchFamily="2" charset="0"/>
              </a:rPr>
              <a:t>…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B4EAC7CE-064E-170C-BFED-EC048976F155}"/>
              </a:ext>
            </a:extLst>
          </p:cNvPr>
          <p:cNvSpPr txBox="1"/>
          <p:nvPr/>
        </p:nvSpPr>
        <p:spPr>
          <a:xfrm>
            <a:off x="4806492" y="341430"/>
            <a:ext cx="27562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pitchFamily="2" charset="0"/>
              </a:rPr>
              <a:t>Lots of waiting.</a:t>
            </a:r>
          </a:p>
          <a:p>
            <a:pPr algn="ctr"/>
            <a:r>
              <a:rPr lang="en-US" sz="2400" dirty="0">
                <a:latin typeface="Helvetica" pitchFamily="2" charset="0"/>
              </a:rPr>
              <a:t>Increasing failures.</a:t>
            </a:r>
          </a:p>
        </p:txBody>
      </p:sp>
    </p:spTree>
    <p:extLst>
      <p:ext uri="{BB962C8B-B14F-4D97-AF65-F5344CB8AC3E}">
        <p14:creationId xmlns:p14="http://schemas.microsoft.com/office/powerpoint/2010/main" val="176346786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  <p:bldP spid="40" grpId="0"/>
      <p:bldP spid="41" grpId="0"/>
      <p:bldP spid="42" grpId="0"/>
      <p:bldP spid="44" grpId="0"/>
      <p:bldP spid="50" grpId="0"/>
      <p:bldP spid="55" grpId="0" animBg="1"/>
      <p:bldP spid="56" grpId="0" animBg="1"/>
      <p:bldP spid="58" grpId="0" animBg="1"/>
      <p:bldP spid="59" grpId="0"/>
      <p:bldP spid="6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0EC4D-2925-5D7E-E6A3-2A1F1DDCF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</a:t>
            </a:r>
          </a:p>
        </p:txBody>
      </p:sp>
      <p:pic>
        <p:nvPicPr>
          <p:cNvPr id="7" name="Picture 25">
            <a:extLst>
              <a:ext uri="{FF2B5EF4-FFF2-40B4-BE49-F238E27FC236}">
                <a16:creationId xmlns:a16="http://schemas.microsoft.com/office/drawing/2014/main" id="{4735707D-0B09-4E2E-27ED-60C6C97E97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8212" y="1635137"/>
            <a:ext cx="1984527" cy="2629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" name="Picture 25">
            <a:extLst>
              <a:ext uri="{FF2B5EF4-FFF2-40B4-BE49-F238E27FC236}">
                <a16:creationId xmlns:a16="http://schemas.microsoft.com/office/drawing/2014/main" id="{FA9AEB6C-E40E-F86B-4C65-78CF0D9618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459" y="1635137"/>
            <a:ext cx="1987510" cy="2633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11" name="Rounded Rectangle 110">
            <a:extLst>
              <a:ext uri="{FF2B5EF4-FFF2-40B4-BE49-F238E27FC236}">
                <a16:creationId xmlns:a16="http://schemas.microsoft.com/office/drawing/2014/main" id="{39D4D4F0-A7EA-CBB6-EC87-3EC2B7398244}"/>
              </a:ext>
            </a:extLst>
          </p:cNvPr>
          <p:cNvSpPr/>
          <p:nvPr/>
        </p:nvSpPr>
        <p:spPr>
          <a:xfrm>
            <a:off x="511770" y="2373711"/>
            <a:ext cx="1051627" cy="820616"/>
          </a:xfrm>
          <a:prstGeom prst="roundRect">
            <a:avLst/>
          </a:prstGeom>
          <a:solidFill>
            <a:schemeClr val="accent4">
              <a:alpha val="21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Helvetica" pitchFamily="2" charset="0"/>
              </a:rPr>
              <a:t>App</a:t>
            </a:r>
          </a:p>
        </p:txBody>
      </p:sp>
      <p:sp>
        <p:nvSpPr>
          <p:cNvPr id="112" name="Rounded Rectangle 111">
            <a:extLst>
              <a:ext uri="{FF2B5EF4-FFF2-40B4-BE49-F238E27FC236}">
                <a16:creationId xmlns:a16="http://schemas.microsoft.com/office/drawing/2014/main" id="{81BD1213-6439-D9BF-68AA-036A9E5F6D11}"/>
              </a:ext>
            </a:extLst>
          </p:cNvPr>
          <p:cNvSpPr/>
          <p:nvPr/>
        </p:nvSpPr>
        <p:spPr>
          <a:xfrm>
            <a:off x="10949158" y="2373711"/>
            <a:ext cx="1075909" cy="820616"/>
          </a:xfrm>
          <a:prstGeom prst="roundRect">
            <a:avLst/>
          </a:prstGeom>
          <a:solidFill>
            <a:schemeClr val="accent1">
              <a:alpha val="1752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Helvetica" pitchFamily="2" charset="0"/>
              </a:rPr>
              <a:t>App</a:t>
            </a: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06EF2ABF-F3F2-35A1-400F-BE220FFA4505}"/>
              </a:ext>
            </a:extLst>
          </p:cNvPr>
          <p:cNvSpPr/>
          <p:nvPr/>
        </p:nvSpPr>
        <p:spPr>
          <a:xfrm>
            <a:off x="4277153" y="1929596"/>
            <a:ext cx="4863813" cy="1190755"/>
          </a:xfrm>
          <a:custGeom>
            <a:avLst/>
            <a:gdLst>
              <a:gd name="connsiteX0" fmla="*/ 23446 w 5405511"/>
              <a:gd name="connsiteY0" fmla="*/ 53181 h 604166"/>
              <a:gd name="connsiteX1" fmla="*/ 4736123 w 5405511"/>
              <a:gd name="connsiteY1" fmla="*/ 41458 h 604166"/>
              <a:gd name="connsiteX2" fmla="*/ 5263662 w 5405511"/>
              <a:gd name="connsiteY2" fmla="*/ 510381 h 604166"/>
              <a:gd name="connsiteX3" fmla="*/ 3681046 w 5405511"/>
              <a:gd name="connsiteY3" fmla="*/ 580720 h 604166"/>
              <a:gd name="connsiteX4" fmla="*/ 0 w 5405511"/>
              <a:gd name="connsiteY4" fmla="*/ 604166 h 604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05511" h="604166">
                <a:moveTo>
                  <a:pt x="23446" y="53181"/>
                </a:moveTo>
                <a:cubicBezTo>
                  <a:pt x="1943100" y="9219"/>
                  <a:pt x="3862754" y="-34742"/>
                  <a:pt x="4736123" y="41458"/>
                </a:cubicBezTo>
                <a:cubicBezTo>
                  <a:pt x="5609492" y="117658"/>
                  <a:pt x="5439508" y="420504"/>
                  <a:pt x="5263662" y="510381"/>
                </a:cubicBezTo>
                <a:cubicBezTo>
                  <a:pt x="5087816" y="600258"/>
                  <a:pt x="4558323" y="565089"/>
                  <a:pt x="3681046" y="580720"/>
                </a:cubicBezTo>
                <a:cubicBezTo>
                  <a:pt x="2803769" y="596351"/>
                  <a:pt x="1401884" y="600258"/>
                  <a:pt x="0" y="604166"/>
                </a:cubicBezTo>
              </a:path>
            </a:pathLst>
          </a:custGeom>
          <a:noFill/>
          <a:ln w="50800">
            <a:solidFill>
              <a:schemeClr val="tx1"/>
            </a:solidFill>
            <a:headEnd w="lg" len="med"/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A8910F8-78BB-61EB-D883-EE1EB6B2E3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467718" y="2133771"/>
            <a:ext cx="684687" cy="119075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F0999FE-2CC6-CC5A-04E3-F0035E574EDC}"/>
              </a:ext>
            </a:extLst>
          </p:cNvPr>
          <p:cNvSpPr txBox="1"/>
          <p:nvPr/>
        </p:nvSpPr>
        <p:spPr>
          <a:xfrm>
            <a:off x="4954809" y="2130495"/>
            <a:ext cx="33059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pitchFamily="2" charset="0"/>
              </a:rPr>
              <a:t>Synchronous blocking</a:t>
            </a:r>
          </a:p>
          <a:p>
            <a:pPr algn="ctr"/>
            <a:r>
              <a:rPr lang="en-US" sz="2400" dirty="0">
                <a:latin typeface="Helvetica" pitchFamily="2" charset="0"/>
              </a:rPr>
              <a:t>(request-response)</a:t>
            </a:r>
          </a:p>
        </p:txBody>
      </p:sp>
      <p:pic>
        <p:nvPicPr>
          <p:cNvPr id="45" name="Picture 44" descr="Icon&#10;&#10;Description automatically generated">
            <a:extLst>
              <a:ext uri="{FF2B5EF4-FFF2-40B4-BE49-F238E27FC236}">
                <a16:creationId xmlns:a16="http://schemas.microsoft.com/office/drawing/2014/main" id="{7FBD152D-F97F-7056-D5A4-A77A3082C2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2024" y="4026565"/>
            <a:ext cx="897805" cy="678130"/>
          </a:xfrm>
          <a:prstGeom prst="rect">
            <a:avLst/>
          </a:prstGeom>
        </p:spPr>
      </p:pic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657AC843-2CB8-0DA2-E903-DEC4DFD0E6DA}"/>
              </a:ext>
            </a:extLst>
          </p:cNvPr>
          <p:cNvCxnSpPr>
            <a:cxnSpLocks/>
            <a:endCxn id="19" idx="1"/>
          </p:cNvCxnSpPr>
          <p:nvPr/>
        </p:nvCxnSpPr>
        <p:spPr>
          <a:xfrm>
            <a:off x="3404894" y="3703716"/>
            <a:ext cx="2218373" cy="224301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1CD58EF3-ED4F-4BAA-7FE6-69AB12D60F4A}"/>
              </a:ext>
            </a:extLst>
          </p:cNvPr>
          <p:cNvGrpSpPr/>
          <p:nvPr/>
        </p:nvGrpSpPr>
        <p:grpSpPr>
          <a:xfrm>
            <a:off x="5576374" y="4795661"/>
            <a:ext cx="1182532" cy="308517"/>
            <a:chOff x="769327" y="4628470"/>
            <a:chExt cx="1182532" cy="308517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BCF659F-9514-739C-F7B4-82F453DF7737}"/>
                </a:ext>
              </a:extLst>
            </p:cNvPr>
            <p:cNvGrpSpPr/>
            <p:nvPr/>
          </p:nvGrpSpPr>
          <p:grpSpPr>
            <a:xfrm>
              <a:off x="769327" y="4628470"/>
              <a:ext cx="1175972" cy="308517"/>
              <a:chOff x="1204332" y="579863"/>
              <a:chExt cx="2029522" cy="308517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3D1DF451-3609-5C49-6A0C-558991EE403B}"/>
                  </a:ext>
                </a:extLst>
              </p:cNvPr>
              <p:cNvGrpSpPr/>
              <p:nvPr/>
            </p:nvGrpSpPr>
            <p:grpSpPr>
              <a:xfrm>
                <a:off x="1204332" y="579863"/>
                <a:ext cx="2029522" cy="302941"/>
                <a:chOff x="1204332" y="579863"/>
                <a:chExt cx="2029522" cy="302941"/>
              </a:xfrm>
            </p:grpSpPr>
            <p:cxnSp>
              <p:nvCxnSpPr>
                <p:cNvPr id="17" name="Straight Connector 16">
                  <a:extLst>
                    <a:ext uri="{FF2B5EF4-FFF2-40B4-BE49-F238E27FC236}">
                      <a16:creationId xmlns:a16="http://schemas.microsoft.com/office/drawing/2014/main" id="{99433D13-1EA9-BD18-FB7C-350DC88275B7}"/>
                    </a:ext>
                  </a:extLst>
                </p:cNvPr>
                <p:cNvCxnSpPr/>
                <p:nvPr/>
              </p:nvCxnSpPr>
              <p:spPr>
                <a:xfrm>
                  <a:off x="1204332" y="579863"/>
                  <a:ext cx="2029522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>
                  <a:extLst>
                    <a:ext uri="{FF2B5EF4-FFF2-40B4-BE49-F238E27FC236}">
                      <a16:creationId xmlns:a16="http://schemas.microsoft.com/office/drawing/2014/main" id="{F6B6CCA5-ADEC-8151-B74B-8EF3F8C66597}"/>
                    </a:ext>
                  </a:extLst>
                </p:cNvPr>
                <p:cNvCxnSpPr/>
                <p:nvPr/>
              </p:nvCxnSpPr>
              <p:spPr>
                <a:xfrm>
                  <a:off x="1204332" y="882804"/>
                  <a:ext cx="2029522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5C86B5AF-97B2-1F0E-2FB0-F3B782E2FF9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17126" y="579863"/>
                <a:ext cx="0" cy="308517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4D4DF1FB-64BB-C93E-41E5-8281F7CF61CF}"/>
                </a:ext>
              </a:extLst>
            </p:cNvPr>
            <p:cNvGrpSpPr/>
            <p:nvPr/>
          </p:nvGrpSpPr>
          <p:grpSpPr>
            <a:xfrm>
              <a:off x="1423832" y="4634045"/>
              <a:ext cx="528027" cy="273935"/>
              <a:chOff x="2357191" y="1228840"/>
              <a:chExt cx="528027" cy="273935"/>
            </a:xfrm>
          </p:grpSpPr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4EB55644-50B7-1CA8-985A-63E5FC9BB6E0}"/>
                  </a:ext>
                </a:extLst>
              </p:cNvPr>
              <p:cNvSpPr/>
              <p:nvPr/>
            </p:nvSpPr>
            <p:spPr>
              <a:xfrm>
                <a:off x="2629558" y="1237375"/>
                <a:ext cx="197794" cy="261188"/>
              </a:xfrm>
              <a:prstGeom prst="roundRect">
                <a:avLst/>
              </a:prstGeom>
              <a:solidFill>
                <a:schemeClr val="accent4"/>
              </a:solidFill>
              <a:ln w="25400">
                <a:solidFill>
                  <a:schemeClr val="tx1"/>
                </a:solidFill>
                <a:tailEnd type="arrow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FF4CC801-862B-CD32-3B4E-712E5480AE5E}"/>
                  </a:ext>
                </a:extLst>
              </p:cNvPr>
              <p:cNvSpPr/>
              <p:nvPr/>
            </p:nvSpPr>
            <p:spPr>
              <a:xfrm>
                <a:off x="2401104" y="1241587"/>
                <a:ext cx="197794" cy="261188"/>
              </a:xfrm>
              <a:prstGeom prst="roundRect">
                <a:avLst/>
              </a:prstGeom>
              <a:solidFill>
                <a:schemeClr val="accent4"/>
              </a:solidFill>
              <a:ln w="25400">
                <a:solidFill>
                  <a:schemeClr val="tx1"/>
                </a:solidFill>
                <a:tailEnd type="arrow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F7A799B-5AF7-B6DA-D43F-540E91F02E47}"/>
                  </a:ext>
                </a:extLst>
              </p:cNvPr>
              <p:cNvSpPr/>
              <p:nvPr/>
            </p:nvSpPr>
            <p:spPr>
              <a:xfrm>
                <a:off x="2590447" y="1228840"/>
                <a:ext cx="294771" cy="269723"/>
              </a:xfrm>
              <a:prstGeom prst="rect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solidFill>
                    <a:schemeClr val="tx1"/>
                  </a:solidFill>
                  <a:latin typeface="Helvetica" pitchFamily="2" charset="0"/>
                </a:endParaRP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79CE1476-1502-0193-F6A4-3A92C9884089}"/>
                  </a:ext>
                </a:extLst>
              </p:cNvPr>
              <p:cNvSpPr/>
              <p:nvPr/>
            </p:nvSpPr>
            <p:spPr>
              <a:xfrm>
                <a:off x="2357191" y="1229116"/>
                <a:ext cx="294771" cy="269723"/>
              </a:xfrm>
              <a:prstGeom prst="rect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solidFill>
                    <a:schemeClr val="tx1"/>
                  </a:solidFill>
                  <a:latin typeface="Helvetica" pitchFamily="2" charset="0"/>
                </a:endParaRPr>
              </a:p>
            </p:txBody>
          </p:sp>
        </p:grpSp>
      </p:grpSp>
      <p:pic>
        <p:nvPicPr>
          <p:cNvPr id="19" name="Picture 25">
            <a:extLst>
              <a:ext uri="{FF2B5EF4-FFF2-40B4-BE49-F238E27FC236}">
                <a16:creationId xmlns:a16="http://schemas.microsoft.com/office/drawing/2014/main" id="{841EF96F-AEF3-4261-420A-B941938A43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3267" y="3321250"/>
            <a:ext cx="915767" cy="1213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DD62623-92E8-9978-46C4-0755A91A438C}"/>
              </a:ext>
            </a:extLst>
          </p:cNvPr>
          <p:cNvSpPr txBox="1"/>
          <p:nvPr/>
        </p:nvSpPr>
        <p:spPr>
          <a:xfrm>
            <a:off x="6558428" y="3578640"/>
            <a:ext cx="1735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pitchFamily="2" charset="0"/>
              </a:rPr>
              <a:t>Message broker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D58E752-ED89-65D2-1670-3915777E6B16}"/>
              </a:ext>
            </a:extLst>
          </p:cNvPr>
          <p:cNvGrpSpPr/>
          <p:nvPr/>
        </p:nvGrpSpPr>
        <p:grpSpPr>
          <a:xfrm>
            <a:off x="5576374" y="5247284"/>
            <a:ext cx="1182532" cy="308517"/>
            <a:chOff x="769327" y="4628470"/>
            <a:chExt cx="1182532" cy="308517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5E8B8515-829D-3FA9-A796-404399AFFE44}"/>
                </a:ext>
              </a:extLst>
            </p:cNvPr>
            <p:cNvGrpSpPr/>
            <p:nvPr/>
          </p:nvGrpSpPr>
          <p:grpSpPr>
            <a:xfrm>
              <a:off x="769327" y="4628470"/>
              <a:ext cx="1175972" cy="308517"/>
              <a:chOff x="1204332" y="579863"/>
              <a:chExt cx="2029522" cy="308517"/>
            </a:xfrm>
          </p:grpSpPr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16DB1DFA-A178-1A31-AEBF-ED44BD195131}"/>
                  </a:ext>
                </a:extLst>
              </p:cNvPr>
              <p:cNvGrpSpPr/>
              <p:nvPr/>
            </p:nvGrpSpPr>
            <p:grpSpPr>
              <a:xfrm>
                <a:off x="1204332" y="579863"/>
                <a:ext cx="2029522" cy="302941"/>
                <a:chOff x="1204332" y="579863"/>
                <a:chExt cx="2029522" cy="302941"/>
              </a:xfrm>
            </p:grpSpPr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id="{406FD750-1E62-AE22-B91C-FD9D9AE65A85}"/>
                    </a:ext>
                  </a:extLst>
                </p:cNvPr>
                <p:cNvCxnSpPr/>
                <p:nvPr/>
              </p:nvCxnSpPr>
              <p:spPr>
                <a:xfrm>
                  <a:off x="1204332" y="579863"/>
                  <a:ext cx="2029522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>
                  <a:extLst>
                    <a:ext uri="{FF2B5EF4-FFF2-40B4-BE49-F238E27FC236}">
                      <a16:creationId xmlns:a16="http://schemas.microsoft.com/office/drawing/2014/main" id="{0CC6EADC-6E98-BA46-4487-FAEEB0171075}"/>
                    </a:ext>
                  </a:extLst>
                </p:cNvPr>
                <p:cNvCxnSpPr/>
                <p:nvPr/>
              </p:nvCxnSpPr>
              <p:spPr>
                <a:xfrm>
                  <a:off x="1204332" y="882804"/>
                  <a:ext cx="2029522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9D154FB5-2BEA-21B0-83EA-42E4A1386EC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17126" y="579863"/>
                <a:ext cx="0" cy="308517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ABC23FB4-DD8C-B3BC-29DA-74F30E0836FF}"/>
                </a:ext>
              </a:extLst>
            </p:cNvPr>
            <p:cNvGrpSpPr/>
            <p:nvPr/>
          </p:nvGrpSpPr>
          <p:grpSpPr>
            <a:xfrm>
              <a:off x="1423832" y="4634045"/>
              <a:ext cx="528027" cy="273935"/>
              <a:chOff x="2357191" y="1228840"/>
              <a:chExt cx="528027" cy="273935"/>
            </a:xfrm>
          </p:grpSpPr>
          <p:sp>
            <p:nvSpPr>
              <p:cNvPr id="26" name="Rounded Rectangle 25">
                <a:extLst>
                  <a:ext uri="{FF2B5EF4-FFF2-40B4-BE49-F238E27FC236}">
                    <a16:creationId xmlns:a16="http://schemas.microsoft.com/office/drawing/2014/main" id="{E5DD5F71-8FB4-7438-9BCA-F69B7F32F5DB}"/>
                  </a:ext>
                </a:extLst>
              </p:cNvPr>
              <p:cNvSpPr/>
              <p:nvPr/>
            </p:nvSpPr>
            <p:spPr>
              <a:xfrm>
                <a:off x="2629558" y="1237375"/>
                <a:ext cx="197794" cy="261188"/>
              </a:xfrm>
              <a:prstGeom prst="roundRect">
                <a:avLst/>
              </a:prstGeom>
              <a:solidFill>
                <a:schemeClr val="accent4"/>
              </a:solidFill>
              <a:ln w="25400">
                <a:solidFill>
                  <a:schemeClr val="tx1"/>
                </a:solidFill>
                <a:tailEnd type="arrow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ounded Rectangle 26">
                <a:extLst>
                  <a:ext uri="{FF2B5EF4-FFF2-40B4-BE49-F238E27FC236}">
                    <a16:creationId xmlns:a16="http://schemas.microsoft.com/office/drawing/2014/main" id="{7EECA7DC-E918-17B0-32AB-E39E6D134138}"/>
                  </a:ext>
                </a:extLst>
              </p:cNvPr>
              <p:cNvSpPr/>
              <p:nvPr/>
            </p:nvSpPr>
            <p:spPr>
              <a:xfrm>
                <a:off x="2401104" y="1241587"/>
                <a:ext cx="197794" cy="261188"/>
              </a:xfrm>
              <a:prstGeom prst="roundRect">
                <a:avLst/>
              </a:prstGeom>
              <a:solidFill>
                <a:schemeClr val="accent4"/>
              </a:solidFill>
              <a:ln w="25400">
                <a:solidFill>
                  <a:schemeClr val="tx1"/>
                </a:solidFill>
                <a:tailEnd type="arrow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178B297B-962C-3324-21F1-F7937AEA7321}"/>
                  </a:ext>
                </a:extLst>
              </p:cNvPr>
              <p:cNvSpPr/>
              <p:nvPr/>
            </p:nvSpPr>
            <p:spPr>
              <a:xfrm>
                <a:off x="2590447" y="1228840"/>
                <a:ext cx="294771" cy="269723"/>
              </a:xfrm>
              <a:prstGeom prst="rect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solidFill>
                    <a:schemeClr val="tx1"/>
                  </a:solidFill>
                  <a:latin typeface="Helvetica" pitchFamily="2" charset="0"/>
                </a:endParaRPr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21917ED8-04FA-7085-6F43-C366EAAE2F11}"/>
                  </a:ext>
                </a:extLst>
              </p:cNvPr>
              <p:cNvSpPr/>
              <p:nvPr/>
            </p:nvSpPr>
            <p:spPr>
              <a:xfrm>
                <a:off x="2357191" y="1229116"/>
                <a:ext cx="294771" cy="269723"/>
              </a:xfrm>
              <a:prstGeom prst="rect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solidFill>
                    <a:schemeClr val="tx1"/>
                  </a:solidFill>
                  <a:latin typeface="Helvetica" pitchFamily="2" charset="0"/>
                </a:endParaRPr>
              </a:p>
            </p:txBody>
          </p:sp>
        </p:grp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E723C0B8-A8D4-A600-532F-41BE49D7A0AB}"/>
              </a:ext>
            </a:extLst>
          </p:cNvPr>
          <p:cNvGrpSpPr/>
          <p:nvPr/>
        </p:nvGrpSpPr>
        <p:grpSpPr>
          <a:xfrm flipH="1">
            <a:off x="5535138" y="5722315"/>
            <a:ext cx="1175972" cy="308517"/>
            <a:chOff x="769327" y="4628470"/>
            <a:chExt cx="1182532" cy="308517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BD1E027-DD6D-BA4D-C161-30B8B10E460C}"/>
                </a:ext>
              </a:extLst>
            </p:cNvPr>
            <p:cNvGrpSpPr/>
            <p:nvPr/>
          </p:nvGrpSpPr>
          <p:grpSpPr>
            <a:xfrm>
              <a:off x="769327" y="4628470"/>
              <a:ext cx="1175972" cy="308517"/>
              <a:chOff x="1204332" y="579863"/>
              <a:chExt cx="2029522" cy="308517"/>
            </a:xfrm>
          </p:grpSpPr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7FC5FF52-864E-F553-C2C2-878DF14264C3}"/>
                  </a:ext>
                </a:extLst>
              </p:cNvPr>
              <p:cNvGrpSpPr/>
              <p:nvPr/>
            </p:nvGrpSpPr>
            <p:grpSpPr>
              <a:xfrm>
                <a:off x="1204332" y="579863"/>
                <a:ext cx="2029522" cy="302941"/>
                <a:chOff x="1204332" y="579863"/>
                <a:chExt cx="2029522" cy="302941"/>
              </a:xfrm>
            </p:grpSpPr>
            <p:cxnSp>
              <p:nvCxnSpPr>
                <p:cNvPr id="48" name="Straight Connector 47">
                  <a:extLst>
                    <a:ext uri="{FF2B5EF4-FFF2-40B4-BE49-F238E27FC236}">
                      <a16:creationId xmlns:a16="http://schemas.microsoft.com/office/drawing/2014/main" id="{752A19F9-D8C2-E851-A737-4C41184CAF42}"/>
                    </a:ext>
                  </a:extLst>
                </p:cNvPr>
                <p:cNvCxnSpPr/>
                <p:nvPr/>
              </p:nvCxnSpPr>
              <p:spPr>
                <a:xfrm>
                  <a:off x="1204332" y="579863"/>
                  <a:ext cx="2029522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>
                  <a:extLst>
                    <a:ext uri="{FF2B5EF4-FFF2-40B4-BE49-F238E27FC236}">
                      <a16:creationId xmlns:a16="http://schemas.microsoft.com/office/drawing/2014/main" id="{92101913-DF63-3AF5-F863-064EA9CEB3EC}"/>
                    </a:ext>
                  </a:extLst>
                </p:cNvPr>
                <p:cNvCxnSpPr/>
                <p:nvPr/>
              </p:nvCxnSpPr>
              <p:spPr>
                <a:xfrm>
                  <a:off x="1204332" y="882804"/>
                  <a:ext cx="2029522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2113C696-D570-6213-1CC8-D7A0621B641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17126" y="579863"/>
                <a:ext cx="0" cy="308517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9623E6A1-A27F-FA14-6972-BE3028E05BB7}"/>
                </a:ext>
              </a:extLst>
            </p:cNvPr>
            <p:cNvGrpSpPr/>
            <p:nvPr/>
          </p:nvGrpSpPr>
          <p:grpSpPr>
            <a:xfrm>
              <a:off x="1423832" y="4634045"/>
              <a:ext cx="528027" cy="273935"/>
              <a:chOff x="2357191" y="1228840"/>
              <a:chExt cx="528027" cy="273935"/>
            </a:xfrm>
          </p:grpSpPr>
          <p:sp>
            <p:nvSpPr>
              <p:cNvPr id="37" name="Rounded Rectangle 36">
                <a:extLst>
                  <a:ext uri="{FF2B5EF4-FFF2-40B4-BE49-F238E27FC236}">
                    <a16:creationId xmlns:a16="http://schemas.microsoft.com/office/drawing/2014/main" id="{A8B55C9E-75C4-69AE-A720-DE1BE27187FA}"/>
                  </a:ext>
                </a:extLst>
              </p:cNvPr>
              <p:cNvSpPr/>
              <p:nvPr/>
            </p:nvSpPr>
            <p:spPr>
              <a:xfrm>
                <a:off x="2629558" y="1237375"/>
                <a:ext cx="197794" cy="261188"/>
              </a:xfrm>
              <a:prstGeom prst="roundRect">
                <a:avLst/>
              </a:prstGeom>
              <a:solidFill>
                <a:schemeClr val="accent4"/>
              </a:solidFill>
              <a:ln w="25400">
                <a:solidFill>
                  <a:schemeClr val="tx1"/>
                </a:solidFill>
                <a:tailEnd type="arrow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ounded Rectangle 37">
                <a:extLst>
                  <a:ext uri="{FF2B5EF4-FFF2-40B4-BE49-F238E27FC236}">
                    <a16:creationId xmlns:a16="http://schemas.microsoft.com/office/drawing/2014/main" id="{05ADA605-A379-32E2-E34A-A53B7ECEC648}"/>
                  </a:ext>
                </a:extLst>
              </p:cNvPr>
              <p:cNvSpPr/>
              <p:nvPr/>
            </p:nvSpPr>
            <p:spPr>
              <a:xfrm>
                <a:off x="2401104" y="1241587"/>
                <a:ext cx="197794" cy="261188"/>
              </a:xfrm>
              <a:prstGeom prst="roundRect">
                <a:avLst/>
              </a:prstGeom>
              <a:solidFill>
                <a:schemeClr val="accent4"/>
              </a:solidFill>
              <a:ln w="25400">
                <a:solidFill>
                  <a:schemeClr val="tx1"/>
                </a:solidFill>
                <a:tailEnd type="arrow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67B2CB1F-3C5B-B7E6-4728-4AE755FE4E8E}"/>
                  </a:ext>
                </a:extLst>
              </p:cNvPr>
              <p:cNvSpPr/>
              <p:nvPr/>
            </p:nvSpPr>
            <p:spPr>
              <a:xfrm>
                <a:off x="2590447" y="1228840"/>
                <a:ext cx="294771" cy="269723"/>
              </a:xfrm>
              <a:prstGeom prst="rect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solidFill>
                    <a:schemeClr val="tx1"/>
                  </a:solidFill>
                  <a:latin typeface="Helvetica" pitchFamily="2" charset="0"/>
                </a:endParaRPr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B64617F7-AA4C-CE2B-F520-C868C8EC3726}"/>
                  </a:ext>
                </a:extLst>
              </p:cNvPr>
              <p:cNvSpPr/>
              <p:nvPr/>
            </p:nvSpPr>
            <p:spPr>
              <a:xfrm>
                <a:off x="2357191" y="1229116"/>
                <a:ext cx="294771" cy="269723"/>
              </a:xfrm>
              <a:prstGeom prst="rect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solidFill>
                    <a:schemeClr val="tx1"/>
                  </a:solidFill>
                  <a:latin typeface="Helvetica" pitchFamily="2" charset="0"/>
                </a:endParaRPr>
              </a:p>
            </p:txBody>
          </p:sp>
        </p:grp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2E7D5440-5C46-BABE-62D8-B9FA840989D9}"/>
              </a:ext>
            </a:extLst>
          </p:cNvPr>
          <p:cNvGrpSpPr/>
          <p:nvPr/>
        </p:nvGrpSpPr>
        <p:grpSpPr>
          <a:xfrm flipH="1">
            <a:off x="5508014" y="6229153"/>
            <a:ext cx="1175972" cy="308517"/>
            <a:chOff x="769327" y="4628470"/>
            <a:chExt cx="1182532" cy="308517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060AA09E-586E-4EAC-CD84-5559CCD1B206}"/>
                </a:ext>
              </a:extLst>
            </p:cNvPr>
            <p:cNvGrpSpPr/>
            <p:nvPr/>
          </p:nvGrpSpPr>
          <p:grpSpPr>
            <a:xfrm>
              <a:off x="769327" y="4628470"/>
              <a:ext cx="1175972" cy="308517"/>
              <a:chOff x="1204332" y="579863"/>
              <a:chExt cx="2029522" cy="308517"/>
            </a:xfrm>
          </p:grpSpPr>
          <p:grpSp>
            <p:nvGrpSpPr>
              <p:cNvPr id="67" name="Group 66">
                <a:extLst>
                  <a:ext uri="{FF2B5EF4-FFF2-40B4-BE49-F238E27FC236}">
                    <a16:creationId xmlns:a16="http://schemas.microsoft.com/office/drawing/2014/main" id="{D530DEF8-F649-1157-6F8C-A489E8C2E813}"/>
                  </a:ext>
                </a:extLst>
              </p:cNvPr>
              <p:cNvGrpSpPr/>
              <p:nvPr/>
            </p:nvGrpSpPr>
            <p:grpSpPr>
              <a:xfrm>
                <a:off x="1204332" y="579863"/>
                <a:ext cx="2029522" cy="302941"/>
                <a:chOff x="1204332" y="579863"/>
                <a:chExt cx="2029522" cy="302941"/>
              </a:xfrm>
            </p:grpSpPr>
            <p:cxnSp>
              <p:nvCxnSpPr>
                <p:cNvPr id="69" name="Straight Connector 68">
                  <a:extLst>
                    <a:ext uri="{FF2B5EF4-FFF2-40B4-BE49-F238E27FC236}">
                      <a16:creationId xmlns:a16="http://schemas.microsoft.com/office/drawing/2014/main" id="{566BB3C9-6068-7F33-B53F-0122B76F0A50}"/>
                    </a:ext>
                  </a:extLst>
                </p:cNvPr>
                <p:cNvCxnSpPr/>
                <p:nvPr/>
              </p:nvCxnSpPr>
              <p:spPr>
                <a:xfrm>
                  <a:off x="1204332" y="579863"/>
                  <a:ext cx="2029522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69">
                  <a:extLst>
                    <a:ext uri="{FF2B5EF4-FFF2-40B4-BE49-F238E27FC236}">
                      <a16:creationId xmlns:a16="http://schemas.microsoft.com/office/drawing/2014/main" id="{2F8A7F79-B5DF-DB27-5624-60C290272EBC}"/>
                    </a:ext>
                  </a:extLst>
                </p:cNvPr>
                <p:cNvCxnSpPr/>
                <p:nvPr/>
              </p:nvCxnSpPr>
              <p:spPr>
                <a:xfrm>
                  <a:off x="1204332" y="882804"/>
                  <a:ext cx="2029522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B4CFA072-EB19-C80C-3568-4E3F5F96410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17126" y="579863"/>
                <a:ext cx="0" cy="308517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0388AFB4-F6EA-61EF-93DC-10FF2CC9FCE6}"/>
                </a:ext>
              </a:extLst>
            </p:cNvPr>
            <p:cNvGrpSpPr/>
            <p:nvPr/>
          </p:nvGrpSpPr>
          <p:grpSpPr>
            <a:xfrm>
              <a:off x="1423832" y="4634045"/>
              <a:ext cx="528027" cy="273935"/>
              <a:chOff x="2357191" y="1228840"/>
              <a:chExt cx="528027" cy="273935"/>
            </a:xfrm>
          </p:grpSpPr>
          <p:sp>
            <p:nvSpPr>
              <p:cNvPr id="63" name="Rounded Rectangle 62">
                <a:extLst>
                  <a:ext uri="{FF2B5EF4-FFF2-40B4-BE49-F238E27FC236}">
                    <a16:creationId xmlns:a16="http://schemas.microsoft.com/office/drawing/2014/main" id="{DE5B6615-9A2B-0F71-202C-A4A91DDA10BB}"/>
                  </a:ext>
                </a:extLst>
              </p:cNvPr>
              <p:cNvSpPr/>
              <p:nvPr/>
            </p:nvSpPr>
            <p:spPr>
              <a:xfrm>
                <a:off x="2629558" y="1237375"/>
                <a:ext cx="197794" cy="261188"/>
              </a:xfrm>
              <a:prstGeom prst="roundRect">
                <a:avLst/>
              </a:prstGeom>
              <a:solidFill>
                <a:schemeClr val="accent4"/>
              </a:solidFill>
              <a:ln w="25400">
                <a:solidFill>
                  <a:schemeClr val="tx1"/>
                </a:solidFill>
                <a:tailEnd type="arrow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ounded Rectangle 63">
                <a:extLst>
                  <a:ext uri="{FF2B5EF4-FFF2-40B4-BE49-F238E27FC236}">
                    <a16:creationId xmlns:a16="http://schemas.microsoft.com/office/drawing/2014/main" id="{1E42CFFA-DFA5-775E-659B-6A1896107ED0}"/>
                  </a:ext>
                </a:extLst>
              </p:cNvPr>
              <p:cNvSpPr/>
              <p:nvPr/>
            </p:nvSpPr>
            <p:spPr>
              <a:xfrm>
                <a:off x="2401104" y="1241587"/>
                <a:ext cx="197794" cy="261188"/>
              </a:xfrm>
              <a:prstGeom prst="roundRect">
                <a:avLst/>
              </a:prstGeom>
              <a:solidFill>
                <a:schemeClr val="accent4"/>
              </a:solidFill>
              <a:ln w="25400">
                <a:solidFill>
                  <a:schemeClr val="tx1"/>
                </a:solidFill>
                <a:tailEnd type="arrow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078C6567-37E6-4883-1994-82B2C4ADA9FC}"/>
                  </a:ext>
                </a:extLst>
              </p:cNvPr>
              <p:cNvSpPr/>
              <p:nvPr/>
            </p:nvSpPr>
            <p:spPr>
              <a:xfrm>
                <a:off x="2590447" y="1228840"/>
                <a:ext cx="294771" cy="269723"/>
              </a:xfrm>
              <a:prstGeom prst="rect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solidFill>
                    <a:schemeClr val="tx1"/>
                  </a:solidFill>
                  <a:latin typeface="Helvetica" pitchFamily="2" charset="0"/>
                </a:endParaRPr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3BCE98D4-A583-9C8F-E4ED-DB8F1D886919}"/>
                  </a:ext>
                </a:extLst>
              </p:cNvPr>
              <p:cNvSpPr/>
              <p:nvPr/>
            </p:nvSpPr>
            <p:spPr>
              <a:xfrm>
                <a:off x="2357191" y="1229116"/>
                <a:ext cx="294771" cy="269723"/>
              </a:xfrm>
              <a:prstGeom prst="rect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solidFill>
                    <a:schemeClr val="tx1"/>
                  </a:solidFill>
                  <a:latin typeface="Helvetica" pitchFamily="2" charset="0"/>
                </a:endParaRPr>
              </a:p>
            </p:txBody>
          </p:sp>
        </p:grpSp>
      </p:grpSp>
      <p:pic>
        <p:nvPicPr>
          <p:cNvPr id="72" name="Picture 71" descr="Shape&#10;&#10;Description automatically generated with medium confidence">
            <a:extLst>
              <a:ext uri="{FF2B5EF4-FFF2-40B4-BE49-F238E27FC236}">
                <a16:creationId xmlns:a16="http://schemas.microsoft.com/office/drawing/2014/main" id="{E4A720E4-EF57-3415-92A4-AB9166DA81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8900" y="4371414"/>
            <a:ext cx="1132998" cy="1371752"/>
          </a:xfrm>
          <a:prstGeom prst="rect">
            <a:avLst/>
          </a:prstGeom>
        </p:spPr>
      </p:pic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BAA2C8B2-F219-5082-578A-DB1E7EB52AF0}"/>
              </a:ext>
            </a:extLst>
          </p:cNvPr>
          <p:cNvCxnSpPr>
            <a:cxnSpLocks/>
          </p:cNvCxnSpPr>
          <p:nvPr/>
        </p:nvCxnSpPr>
        <p:spPr>
          <a:xfrm flipV="1">
            <a:off x="6795277" y="3912203"/>
            <a:ext cx="2388367" cy="1475517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Freeform 77">
            <a:extLst>
              <a:ext uri="{FF2B5EF4-FFF2-40B4-BE49-F238E27FC236}">
                <a16:creationId xmlns:a16="http://schemas.microsoft.com/office/drawing/2014/main" id="{0EF1E71A-3BA5-0ADD-027F-AB94509082C1}"/>
              </a:ext>
            </a:extLst>
          </p:cNvPr>
          <p:cNvSpPr/>
          <p:nvPr/>
        </p:nvSpPr>
        <p:spPr>
          <a:xfrm>
            <a:off x="4551276" y="4208585"/>
            <a:ext cx="1427493" cy="1195753"/>
          </a:xfrm>
          <a:custGeom>
            <a:avLst/>
            <a:gdLst>
              <a:gd name="connsiteX0" fmla="*/ 1052355 w 1427493"/>
              <a:gd name="connsiteY0" fmla="*/ 0 h 1195753"/>
              <a:gd name="connsiteX1" fmla="*/ 9001 w 1427493"/>
              <a:gd name="connsiteY1" fmla="*/ 785446 h 1195753"/>
              <a:gd name="connsiteX2" fmla="*/ 595155 w 1427493"/>
              <a:gd name="connsiteY2" fmla="*/ 1101969 h 1195753"/>
              <a:gd name="connsiteX3" fmla="*/ 1427493 w 1427493"/>
              <a:gd name="connsiteY3" fmla="*/ 1195753 h 1195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27493" h="1195753">
                <a:moveTo>
                  <a:pt x="1052355" y="0"/>
                </a:moveTo>
                <a:cubicBezTo>
                  <a:pt x="568778" y="300892"/>
                  <a:pt x="85201" y="601785"/>
                  <a:pt x="9001" y="785446"/>
                </a:cubicBezTo>
                <a:cubicBezTo>
                  <a:pt x="-67199" y="969108"/>
                  <a:pt x="358740" y="1033585"/>
                  <a:pt x="595155" y="1101969"/>
                </a:cubicBezTo>
                <a:cubicBezTo>
                  <a:pt x="831570" y="1170354"/>
                  <a:pt x="1129531" y="1183053"/>
                  <a:pt x="1427493" y="1195753"/>
                </a:cubicBezTo>
              </a:path>
            </a:pathLst>
          </a:custGeom>
          <a:noFill/>
          <a:ln w="50800">
            <a:solidFill>
              <a:schemeClr val="tx1"/>
            </a:solidFill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5838C558-7839-3732-CE68-68E55E19F6AB}"/>
              </a:ext>
            </a:extLst>
          </p:cNvPr>
          <p:cNvCxnSpPr/>
          <p:nvPr/>
        </p:nvCxnSpPr>
        <p:spPr>
          <a:xfrm flipH="1">
            <a:off x="6881446" y="4365630"/>
            <a:ext cx="2625969" cy="1505601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17BCE1B9-5E52-CB06-32A5-FE0A42506F56}"/>
              </a:ext>
            </a:extLst>
          </p:cNvPr>
          <p:cNvCxnSpPr/>
          <p:nvPr/>
        </p:nvCxnSpPr>
        <p:spPr>
          <a:xfrm flipH="1">
            <a:off x="3317631" y="5862751"/>
            <a:ext cx="2051538" cy="366402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>
            <a:extLst>
              <a:ext uri="{FF2B5EF4-FFF2-40B4-BE49-F238E27FC236}">
                <a16:creationId xmlns:a16="http://schemas.microsoft.com/office/drawing/2014/main" id="{AA017293-41C5-65B0-4FCF-342689DB682C}"/>
              </a:ext>
            </a:extLst>
          </p:cNvPr>
          <p:cNvSpPr txBox="1"/>
          <p:nvPr/>
        </p:nvSpPr>
        <p:spPr>
          <a:xfrm>
            <a:off x="8294420" y="4845895"/>
            <a:ext cx="33059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pitchFamily="2" charset="0"/>
              </a:rPr>
              <a:t>Asynchronous request-response</a:t>
            </a:r>
          </a:p>
        </p:txBody>
      </p:sp>
      <p:pic>
        <p:nvPicPr>
          <p:cNvPr id="87" name="Picture 86" descr="A red and white logo&#10;&#10;Description automatically generated with low confidence">
            <a:extLst>
              <a:ext uri="{FF2B5EF4-FFF2-40B4-BE49-F238E27FC236}">
                <a16:creationId xmlns:a16="http://schemas.microsoft.com/office/drawing/2014/main" id="{AEB1DD10-E4AD-EEFD-B48D-B5C1A7E33E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37156" y="5743166"/>
            <a:ext cx="1587500" cy="520700"/>
          </a:xfrm>
          <a:prstGeom prst="rect">
            <a:avLst/>
          </a:prstGeom>
        </p:spPr>
      </p:pic>
      <p:sp>
        <p:nvSpPr>
          <p:cNvPr id="89" name="TextBox 88">
            <a:extLst>
              <a:ext uri="{FF2B5EF4-FFF2-40B4-BE49-F238E27FC236}">
                <a16:creationId xmlns:a16="http://schemas.microsoft.com/office/drawing/2014/main" id="{086E5361-34D0-D863-022E-FD6083BF9DD0}"/>
              </a:ext>
            </a:extLst>
          </p:cNvPr>
          <p:cNvSpPr txBox="1"/>
          <p:nvPr/>
        </p:nvSpPr>
        <p:spPr>
          <a:xfrm>
            <a:off x="212807" y="4303003"/>
            <a:ext cx="24593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pitchFamily="2" charset="0"/>
              </a:rPr>
              <a:t>Can do useful work while waiting (but still need timeouts)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4E17280F-7C63-1943-F3A2-A17EE8E25153}"/>
              </a:ext>
            </a:extLst>
          </p:cNvPr>
          <p:cNvSpPr txBox="1"/>
          <p:nvPr/>
        </p:nvSpPr>
        <p:spPr>
          <a:xfrm>
            <a:off x="5585264" y="270798"/>
            <a:ext cx="2197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pitchFamily="2" charset="0"/>
              </a:rPr>
              <a:t>Shared data</a:t>
            </a:r>
          </a:p>
        </p:txBody>
      </p:sp>
      <p:pic>
        <p:nvPicPr>
          <p:cNvPr id="91" name="Picture 90" descr="A picture containing shape&#10;&#10;Description automatically generated">
            <a:extLst>
              <a:ext uri="{FF2B5EF4-FFF2-40B4-BE49-F238E27FC236}">
                <a16:creationId xmlns:a16="http://schemas.microsoft.com/office/drawing/2014/main" id="{591BFCE5-3006-C393-04C0-A63AFFD7928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64360" y="726264"/>
            <a:ext cx="776828" cy="933309"/>
          </a:xfrm>
          <a:prstGeom prst="rect">
            <a:avLst/>
          </a:prstGeom>
        </p:spPr>
      </p:pic>
      <p:pic>
        <p:nvPicPr>
          <p:cNvPr id="93" name="Picture 92" descr="Icon&#10;&#10;Description automatically generated">
            <a:extLst>
              <a:ext uri="{FF2B5EF4-FFF2-40B4-BE49-F238E27FC236}">
                <a16:creationId xmlns:a16="http://schemas.microsoft.com/office/drawing/2014/main" id="{3C074768-AC5B-D098-2E6F-E7040F87D6B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68615" y="656335"/>
            <a:ext cx="996401" cy="1073047"/>
          </a:xfrm>
          <a:prstGeom prst="rect">
            <a:avLst/>
          </a:prstGeom>
        </p:spPr>
      </p:pic>
      <p:sp>
        <p:nvSpPr>
          <p:cNvPr id="94" name="TextBox 93">
            <a:extLst>
              <a:ext uri="{FF2B5EF4-FFF2-40B4-BE49-F238E27FC236}">
                <a16:creationId xmlns:a16="http://schemas.microsoft.com/office/drawing/2014/main" id="{77F2FE2B-669E-60CA-258B-32BC007FAE67}"/>
              </a:ext>
            </a:extLst>
          </p:cNvPr>
          <p:cNvSpPr txBox="1"/>
          <p:nvPr/>
        </p:nvSpPr>
        <p:spPr>
          <a:xfrm>
            <a:off x="1307863" y="6130206"/>
            <a:ext cx="21922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urier" pitchFamily="2" charset="0"/>
              </a:rPr>
              <a:t>callback()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AC7EC7BB-2904-FA83-C279-1D993CF133B8}"/>
              </a:ext>
            </a:extLst>
          </p:cNvPr>
          <p:cNvSpPr txBox="1"/>
          <p:nvPr/>
        </p:nvSpPr>
        <p:spPr>
          <a:xfrm>
            <a:off x="7989460" y="216903"/>
            <a:ext cx="2910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pitchFamily="2" charset="0"/>
              </a:rPr>
              <a:t>Event streaming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0CC34F38-0474-2397-8D74-A41F6945474C}"/>
              </a:ext>
            </a:extLst>
          </p:cNvPr>
          <p:cNvSpPr txBox="1"/>
          <p:nvPr/>
        </p:nvSpPr>
        <p:spPr>
          <a:xfrm>
            <a:off x="7534596" y="6402536"/>
            <a:ext cx="471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" pitchFamily="2" charset="0"/>
              </a:rPr>
              <a:t>“Building microservices”, Sam Newman</a:t>
            </a:r>
          </a:p>
        </p:txBody>
      </p:sp>
    </p:spTree>
    <p:extLst>
      <p:ext uri="{BB962C8B-B14F-4D97-AF65-F5344CB8AC3E}">
        <p14:creationId xmlns:p14="http://schemas.microsoft.com/office/powerpoint/2010/main" val="205740602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78" grpId="0" animBg="1"/>
      <p:bldP spid="85" grpId="0"/>
      <p:bldP spid="89" grpId="0"/>
      <p:bldP spid="90" grpId="0"/>
      <p:bldP spid="94" grpId="0"/>
      <p:bldP spid="95" grpId="0"/>
      <p:bldP spid="9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35151-7C8A-86AF-9099-25065EBB8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 of communication: Performance</a:t>
            </a:r>
          </a:p>
        </p:txBody>
      </p:sp>
      <p:pic>
        <p:nvPicPr>
          <p:cNvPr id="6" name="Picture 5" descr="Chart, line chart&#10;&#10;Description automatically generated">
            <a:extLst>
              <a:ext uri="{FF2B5EF4-FFF2-40B4-BE49-F238E27FC236}">
                <a16:creationId xmlns:a16="http://schemas.microsoft.com/office/drawing/2014/main" id="{CA8BCB98-89BB-BD58-E754-B87843F2B3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661380"/>
            <a:ext cx="7772400" cy="4214492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A59A6A70-C0EE-E450-B8AA-4141B80B28D6}"/>
              </a:ext>
            </a:extLst>
          </p:cNvPr>
          <p:cNvSpPr/>
          <p:nvPr/>
        </p:nvSpPr>
        <p:spPr>
          <a:xfrm>
            <a:off x="3446585" y="5287108"/>
            <a:ext cx="2098430" cy="703384"/>
          </a:xfrm>
          <a:prstGeom prst="round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Helvetica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DC5482-1BD3-3DDD-66FD-DF1AE854594E}"/>
              </a:ext>
            </a:extLst>
          </p:cNvPr>
          <p:cNvSpPr txBox="1"/>
          <p:nvPr/>
        </p:nvSpPr>
        <p:spPr>
          <a:xfrm>
            <a:off x="5427784" y="6308209"/>
            <a:ext cx="6547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" pitchFamily="2" charset="0"/>
              </a:rPr>
              <a:t>Profiling a warehouse-scale computer (Google). ISCA’15.</a:t>
            </a:r>
          </a:p>
        </p:txBody>
      </p:sp>
    </p:spTree>
    <p:extLst>
      <p:ext uri="{BB962C8B-B14F-4D97-AF65-F5344CB8AC3E}">
        <p14:creationId xmlns:p14="http://schemas.microsoft.com/office/powerpoint/2010/main" val="3665419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50800">
          <a:solidFill>
            <a:schemeClr val="tx1"/>
          </a:solidFill>
        </a:ln>
      </a:spPr>
      <a:bodyPr rtlCol="0" anchor="ctr"/>
      <a:lstStyle>
        <a:defPPr algn="ctr">
          <a:defRPr sz="3200" dirty="0" smtClean="0">
            <a:solidFill>
              <a:schemeClr val="tx1"/>
            </a:solidFill>
            <a:latin typeface="Helvetica" pitchFamily="2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508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ctr">
          <a:defRPr sz="2400" dirty="0" smtClean="0">
            <a:latin typeface="Helvetica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2320</TotalTime>
  <Words>1876</Words>
  <Application>Microsoft Macintosh PowerPoint</Application>
  <PresentationFormat>Widescreen</PresentationFormat>
  <Paragraphs>468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7" baseType="lpstr">
      <vt:lpstr>Arial</vt:lpstr>
      <vt:lpstr>Calibri</vt:lpstr>
      <vt:lpstr>Courier</vt:lpstr>
      <vt:lpstr>Helvetica</vt:lpstr>
      <vt:lpstr>Tahoma</vt:lpstr>
      <vt:lpstr>Times New Roman</vt:lpstr>
      <vt:lpstr>Wingdings</vt:lpstr>
      <vt:lpstr>ZapfDingbats</vt:lpstr>
      <vt:lpstr>Office Theme</vt:lpstr>
      <vt:lpstr>Application Architecture</vt:lpstr>
      <vt:lpstr>Application architecture</vt:lpstr>
      <vt:lpstr>Monoliths</vt:lpstr>
      <vt:lpstr>Microservices</vt:lpstr>
      <vt:lpstr>How to split?</vt:lpstr>
      <vt:lpstr>Salient new concerns!</vt:lpstr>
      <vt:lpstr>Communication</vt:lpstr>
      <vt:lpstr>Communication</vt:lpstr>
      <vt:lpstr>Cost of communication: Performance</vt:lpstr>
      <vt:lpstr>Cost of comm: Hotspot spreading</vt:lpstr>
      <vt:lpstr>Cost of comm: high level failure handling</vt:lpstr>
      <vt:lpstr>Microservices aren’t always good</vt:lpstr>
      <vt:lpstr>Partition-Aggregate</vt:lpstr>
      <vt:lpstr>Web search: some numbers (circa 2003)</vt:lpstr>
      <vt:lpstr>Quick Review: Compute &amp; Memory Org</vt:lpstr>
      <vt:lpstr>Measurements from one (index) server</vt:lpstr>
      <vt:lpstr>How to use parallelism?</vt:lpstr>
      <vt:lpstr>Data parallelism</vt:lpstr>
      <vt:lpstr>Google search</vt:lpstr>
      <vt:lpstr>Internet architecture: Review</vt:lpstr>
      <vt:lpstr>Software/hardware organization at hosts</vt:lpstr>
      <vt:lpstr>Routing</vt:lpstr>
      <vt:lpstr>Two key network-layer functions</vt:lpstr>
      <vt:lpstr>Control/Data Planes</vt:lpstr>
      <vt:lpstr>PowerPoint Presentation</vt:lpstr>
      <vt:lpstr>The Internet is a large federated network</vt:lpstr>
      <vt:lpstr>The Internet is a large federated network</vt:lpstr>
      <vt:lpstr>The Internet is a large federated network</vt:lpstr>
      <vt:lpstr>The Internet is a large federated network</vt:lpstr>
      <vt:lpstr>Inter-domain Routing</vt:lpstr>
      <vt:lpstr>(1) BGP Messages</vt:lpstr>
      <vt:lpstr>(2) BGP algorithm</vt:lpstr>
      <vt:lpstr>Policy arises from business relationships</vt:lpstr>
      <vt:lpstr>BGP Export Policy</vt:lpstr>
      <vt:lpstr>BGP Export Policy</vt:lpstr>
      <vt:lpstr>BGP Import Policy</vt:lpstr>
      <vt:lpstr>Q2. BGP Route Selection</vt:lpstr>
      <vt:lpstr>Problems with BGP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Srinivas Narayana Ganapathy</dc:creator>
  <cp:lastModifiedBy>Srinivas Narayana Ganapathy</cp:lastModifiedBy>
  <cp:revision>2859</cp:revision>
  <dcterms:created xsi:type="dcterms:W3CDTF">2019-01-23T03:40:12Z</dcterms:created>
  <dcterms:modified xsi:type="dcterms:W3CDTF">2023-02-08T05:22:16Z</dcterms:modified>
</cp:coreProperties>
</file>