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-2870684717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01" r:id="rId2"/>
    <p:sldId id="471" r:id="rId3"/>
    <p:sldId id="1085" r:id="rId4"/>
    <p:sldId id="527" r:id="rId5"/>
    <p:sldId id="665" r:id="rId6"/>
    <p:sldId id="617" r:id="rId7"/>
    <p:sldId id="670" r:id="rId8"/>
    <p:sldId id="618" r:id="rId9"/>
    <p:sldId id="619" r:id="rId10"/>
    <p:sldId id="621" r:id="rId11"/>
    <p:sldId id="673" r:id="rId12"/>
    <p:sldId id="968" r:id="rId13"/>
    <p:sldId id="967" r:id="rId14"/>
    <p:sldId id="523" r:id="rId15"/>
    <p:sldId id="785" r:id="rId16"/>
    <p:sldId id="1075" r:id="rId17"/>
    <p:sldId id="428" r:id="rId18"/>
    <p:sldId id="1079" r:id="rId19"/>
    <p:sldId id="1080" r:id="rId20"/>
    <p:sldId id="1077" r:id="rId21"/>
    <p:sldId id="1081" r:id="rId22"/>
    <p:sldId id="1083" r:id="rId23"/>
    <p:sldId id="10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4"/>
  </p:normalViewPr>
  <p:slideViewPr>
    <p:cSldViewPr snapToGrid="0" snapToObjects="1">
      <p:cViewPr varScale="1">
        <p:scale>
          <a:sx n="141" d="100"/>
          <a:sy n="14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svg-2870684717"/><Relationship Id="rId12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Internet Architecture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9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</a:rPr>
              <a:t>A review</a:t>
            </a:r>
          </a:p>
          <a:p>
            <a:pPr>
              <a:defRPr/>
            </a:pPr>
            <a:r>
              <a:rPr lang="en-US" sz="2800">
                <a:ea typeface="ＭＳ Ｐゴシック" charset="0"/>
              </a:rPr>
              <a:t>Lecture 3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http://www.cs.rutgers.edu/~sn624/553-S23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F492-FD49-2D46-AE15-0A7F6170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New Reno: Additive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10FC7-5A50-684F-B306-9E69113A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Courier" pitchFamily="2" charset="0"/>
              </a:rPr>
              <a:t> = 64K bytes</a:t>
            </a:r>
            <a:r>
              <a:rPr lang="en-US" dirty="0"/>
              <a:t> (TCP default)</a:t>
            </a:r>
          </a:p>
          <a:p>
            <a:r>
              <a:rPr lang="en-US" dirty="0"/>
              <a:t>Do slow start until </a:t>
            </a:r>
            <a:r>
              <a:rPr lang="en-US" dirty="0" err="1">
                <a:latin typeface="Courier" pitchFamily="2" charset="0"/>
              </a:rPr>
              <a:t>ssthresh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Once the threshold is passed, do </a:t>
            </a:r>
            <a:r>
              <a:rPr lang="en-US" dirty="0">
                <a:solidFill>
                  <a:srgbClr val="C00000"/>
                </a:solidFill>
              </a:rPr>
              <a:t>additive increase</a:t>
            </a:r>
          </a:p>
          <a:p>
            <a:pPr lvl="1"/>
            <a:r>
              <a:rPr lang="en-US" dirty="0"/>
              <a:t>Add one MSS to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for each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worth data </a:t>
            </a:r>
            <a:r>
              <a:rPr lang="en-US" dirty="0" err="1"/>
              <a:t>ACK’ed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For each MSS </a:t>
            </a:r>
            <a:r>
              <a:rPr lang="en-US" dirty="0" err="1"/>
              <a:t>ACK’ed</a:t>
            </a:r>
            <a:r>
              <a:rPr lang="en-US" dirty="0"/>
              <a:t>,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 + (MSS * MSS) / </a:t>
            </a:r>
            <a:r>
              <a:rPr lang="en-US" dirty="0" err="1">
                <a:latin typeface="Courier" pitchFamily="2" charset="0"/>
              </a:rPr>
              <a:t>cwnd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Upon a TCP timeout (RTO),</a:t>
            </a:r>
          </a:p>
          <a:p>
            <a:pPr lvl="1"/>
            <a:r>
              <a:rPr lang="en-US" dirty="0"/>
              <a:t>Set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 = 1 MSS</a:t>
            </a:r>
          </a:p>
          <a:p>
            <a:pPr lvl="1"/>
            <a:r>
              <a:rPr lang="en-US" dirty="0"/>
              <a:t>Set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Courier" pitchFamily="2" charset="0"/>
              </a:rPr>
              <a:t> = max(2 * MSS, 0.5 *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lvl="1"/>
            <a:r>
              <a:rPr lang="en-US" dirty="0"/>
              <a:t>i.e., </a:t>
            </a:r>
            <a:r>
              <a:rPr lang="en-US" dirty="0">
                <a:solidFill>
                  <a:srgbClr val="C00000"/>
                </a:solidFill>
              </a:rPr>
              <a:t>the next linear increase will start at half the current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endParaRPr lang="en-US" dirty="0">
              <a:solidFill>
                <a:srgbClr val="C00000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CCBD-4A27-6442-BB71-ED866F19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Additive Increase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5BDA53-813F-104B-A560-A6F549B88A04}"/>
              </a:ext>
            </a:extLst>
          </p:cNvPr>
          <p:cNvCxnSpPr>
            <a:cxnSpLocks/>
          </p:cNvCxnSpPr>
          <p:nvPr/>
        </p:nvCxnSpPr>
        <p:spPr>
          <a:xfrm flipV="1">
            <a:off x="2128838" y="2494546"/>
            <a:ext cx="0" cy="3700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50E337-9895-C24A-B030-44E2397F065B}"/>
              </a:ext>
            </a:extLst>
          </p:cNvPr>
          <p:cNvCxnSpPr>
            <a:cxnSpLocks/>
          </p:cNvCxnSpPr>
          <p:nvPr/>
        </p:nvCxnSpPr>
        <p:spPr>
          <a:xfrm>
            <a:off x="2114550" y="6195013"/>
            <a:ext cx="89439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E9C775F0-CAF6-FE45-8F10-F3C9EB7E9CB3}"/>
              </a:ext>
            </a:extLst>
          </p:cNvPr>
          <p:cNvSpPr/>
          <p:nvPr/>
        </p:nvSpPr>
        <p:spPr>
          <a:xfrm>
            <a:off x="2128838" y="3323221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9CEFD-B3CF-2242-B357-296D225C3BD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672013" y="3323221"/>
            <a:ext cx="42862" cy="27289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7A096A-5950-6A43-B398-EAE439E4A559}"/>
              </a:ext>
            </a:extLst>
          </p:cNvPr>
          <p:cNvCxnSpPr>
            <a:cxnSpLocks/>
          </p:cNvCxnSpPr>
          <p:nvPr/>
        </p:nvCxnSpPr>
        <p:spPr>
          <a:xfrm flipV="1">
            <a:off x="2128838" y="6015700"/>
            <a:ext cx="6918909" cy="786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7268E-0D2C-5F40-A0B9-0390C2839CC8}"/>
              </a:ext>
            </a:extLst>
          </p:cNvPr>
          <p:cNvSpPr txBox="1"/>
          <p:nvPr/>
        </p:nvSpPr>
        <p:spPr>
          <a:xfrm>
            <a:off x="952501" y="5799603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E71D-EF1C-0244-9B29-BD0E22F18B85}"/>
              </a:ext>
            </a:extLst>
          </p:cNvPr>
          <p:cNvSpPr txBox="1"/>
          <p:nvPr/>
        </p:nvSpPr>
        <p:spPr>
          <a:xfrm>
            <a:off x="5155406" y="6337893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775D69-B5C0-594E-9FDE-EAB99EEE1F57}"/>
              </a:ext>
            </a:extLst>
          </p:cNvPr>
          <p:cNvSpPr txBox="1"/>
          <p:nvPr/>
        </p:nvSpPr>
        <p:spPr>
          <a:xfrm>
            <a:off x="5126831" y="222255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Packet drops/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RTO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618B1D-6E4D-814A-A2E7-DFACD9F5D26A}"/>
              </a:ext>
            </a:extLst>
          </p:cNvPr>
          <p:cNvCxnSpPr>
            <a:cxnSpLocks/>
          </p:cNvCxnSpPr>
          <p:nvPr/>
        </p:nvCxnSpPr>
        <p:spPr>
          <a:xfrm flipH="1">
            <a:off x="4714875" y="2867193"/>
            <a:ext cx="914400" cy="35476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583323-556F-364B-8754-3F27D9D21A0D}"/>
              </a:ext>
            </a:extLst>
          </p:cNvPr>
          <p:cNvSpPr txBox="1"/>
          <p:nvPr/>
        </p:nvSpPr>
        <p:spPr>
          <a:xfrm rot="19039414">
            <a:off x="2503903" y="4904757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57B465-255D-3E42-9E87-CFB385FCA515}"/>
              </a:ext>
            </a:extLst>
          </p:cNvPr>
          <p:cNvCxnSpPr>
            <a:cxnSpLocks/>
          </p:cNvCxnSpPr>
          <p:nvPr/>
        </p:nvCxnSpPr>
        <p:spPr>
          <a:xfrm>
            <a:off x="6272213" y="2898331"/>
            <a:ext cx="2355054" cy="7580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EF7CF7-B5F9-FD4A-8452-A1DDC047A5B1}"/>
              </a:ext>
            </a:extLst>
          </p:cNvPr>
          <p:cNvSpPr txBox="1"/>
          <p:nvPr/>
        </p:nvSpPr>
        <p:spPr>
          <a:xfrm rot="19039414">
            <a:off x="5388454" y="4932836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43EBA-5E70-D944-8095-8A62E1491213}"/>
              </a:ext>
            </a:extLst>
          </p:cNvPr>
          <p:cNvSpPr txBox="1"/>
          <p:nvPr/>
        </p:nvSpPr>
        <p:spPr>
          <a:xfrm>
            <a:off x="99630" y="4250747"/>
            <a:ext cx="188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Congestion Window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30E70-EBBC-6340-9E2A-9CB9BB86905D}"/>
              </a:ext>
            </a:extLst>
          </p:cNvPr>
          <p:cNvSpPr txBox="1"/>
          <p:nvPr/>
        </p:nvSpPr>
        <p:spPr>
          <a:xfrm>
            <a:off x="815766" y="1362984"/>
            <a:ext cx="5169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Say </a:t>
            </a:r>
            <a:r>
              <a:rPr lang="en-US" sz="2400" dirty="0">
                <a:latin typeface="Courier" pitchFamily="2" charset="0"/>
              </a:rPr>
              <a:t>MSS </a:t>
            </a:r>
            <a:r>
              <a:rPr lang="en-US" sz="2400" dirty="0">
                <a:latin typeface="Helvetica" pitchFamily="2" charset="0"/>
              </a:rPr>
              <a:t>= 1 </a:t>
            </a:r>
            <a:r>
              <a:rPr lang="en-US" sz="2400" dirty="0" err="1">
                <a:latin typeface="Helvetica" pitchFamily="2" charset="0"/>
              </a:rPr>
              <a:t>KByte</a:t>
            </a:r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Default </a:t>
            </a:r>
            <a:r>
              <a:rPr lang="en-US" sz="2400" dirty="0" err="1">
                <a:latin typeface="Courier" pitchFamily="2" charset="0"/>
              </a:rPr>
              <a:t>ssthresh</a:t>
            </a:r>
            <a:r>
              <a:rPr lang="en-US" sz="2400" dirty="0">
                <a:latin typeface="Helvetica" pitchFamily="2" charset="0"/>
              </a:rPr>
              <a:t> = 64KB = 64 </a:t>
            </a:r>
            <a:r>
              <a:rPr lang="en-US" sz="2400" dirty="0">
                <a:latin typeface="Courier" pitchFamily="2" charset="0"/>
              </a:rPr>
              <a:t>MSS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72EE57-FBF7-A243-BD2E-D0BF35388994}"/>
              </a:ext>
            </a:extLst>
          </p:cNvPr>
          <p:cNvCxnSpPr/>
          <p:nvPr/>
        </p:nvCxnSpPr>
        <p:spPr>
          <a:xfrm>
            <a:off x="2128838" y="3374310"/>
            <a:ext cx="2543175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1264FB-C0A7-2546-A55F-B0C624FCC7CB}"/>
              </a:ext>
            </a:extLst>
          </p:cNvPr>
          <p:cNvSpPr txBox="1"/>
          <p:nvPr/>
        </p:nvSpPr>
        <p:spPr>
          <a:xfrm>
            <a:off x="973932" y="3189644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54 MSS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1585EA-780F-4841-BFB5-26B61835901A}"/>
              </a:ext>
            </a:extLst>
          </p:cNvPr>
          <p:cNvCxnSpPr>
            <a:cxnSpLocks/>
          </p:cNvCxnSpPr>
          <p:nvPr/>
        </p:nvCxnSpPr>
        <p:spPr>
          <a:xfrm flipV="1">
            <a:off x="4575972" y="4506391"/>
            <a:ext cx="3204449" cy="146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CF874D-8930-B844-8000-D9C05DFEB860}"/>
              </a:ext>
            </a:extLst>
          </p:cNvPr>
          <p:cNvSpPr txBox="1"/>
          <p:nvPr/>
        </p:nvSpPr>
        <p:spPr>
          <a:xfrm>
            <a:off x="4714875" y="3904891"/>
            <a:ext cx="216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Set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ssthresh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27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MSS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66B1CBB-C7DC-D94A-BEBE-C0026247675C}"/>
              </a:ext>
            </a:extLst>
          </p:cNvPr>
          <p:cNvSpPr/>
          <p:nvPr/>
        </p:nvSpPr>
        <p:spPr>
          <a:xfrm>
            <a:off x="4716379" y="4491789"/>
            <a:ext cx="2550695" cy="1491916"/>
          </a:xfrm>
          <a:custGeom>
            <a:avLst/>
            <a:gdLst>
              <a:gd name="connsiteX0" fmla="*/ 0 w 2550695"/>
              <a:gd name="connsiteY0" fmla="*/ 1491916 h 1491916"/>
              <a:gd name="connsiteX1" fmla="*/ 1540042 w 2550695"/>
              <a:gd name="connsiteY1" fmla="*/ 1058779 h 1491916"/>
              <a:gd name="connsiteX2" fmla="*/ 2550695 w 2550695"/>
              <a:gd name="connsiteY2" fmla="*/ 0 h 149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0695" h="1491916">
                <a:moveTo>
                  <a:pt x="0" y="1491916"/>
                </a:moveTo>
                <a:cubicBezTo>
                  <a:pt x="557463" y="1399674"/>
                  <a:pt x="1114926" y="1307432"/>
                  <a:pt x="1540042" y="1058779"/>
                </a:cubicBezTo>
                <a:cubicBezTo>
                  <a:pt x="1965158" y="810126"/>
                  <a:pt x="2257926" y="405063"/>
                  <a:pt x="255069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4A5412-2E53-E446-90D8-7588BCFCD2CE}"/>
              </a:ext>
            </a:extLst>
          </p:cNvPr>
          <p:cNvCxnSpPr>
            <a:cxnSpLocks/>
            <a:stCxn id="32" idx="2"/>
          </p:cNvCxnSpPr>
          <p:nvPr/>
        </p:nvCxnSpPr>
        <p:spPr>
          <a:xfrm flipV="1">
            <a:off x="7267074" y="3705727"/>
            <a:ext cx="1507958" cy="78606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3FF5F1-7987-5443-A0DB-5380DF48F928}"/>
              </a:ext>
            </a:extLst>
          </p:cNvPr>
          <p:cNvSpPr txBox="1"/>
          <p:nvPr/>
        </p:nvSpPr>
        <p:spPr>
          <a:xfrm>
            <a:off x="8473024" y="2867193"/>
            <a:ext cx="177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Loss occurs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= 40K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B93330-959A-C647-ADC2-3C77472FE128}"/>
              </a:ext>
            </a:extLst>
          </p:cNvPr>
          <p:cNvSpPr txBox="1"/>
          <p:nvPr/>
        </p:nvSpPr>
        <p:spPr>
          <a:xfrm>
            <a:off x="2294235" y="2627194"/>
            <a:ext cx="177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Loss occurs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= 54K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FCF71F-D88C-9C4D-8F96-81086269A105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8775032" y="3697706"/>
            <a:ext cx="48126" cy="22539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F1F38C-C11F-E54A-A8CF-85D4EEF1C8A0}"/>
              </a:ext>
            </a:extLst>
          </p:cNvPr>
          <p:cNvCxnSpPr>
            <a:cxnSpLocks/>
          </p:cNvCxnSpPr>
          <p:nvPr/>
        </p:nvCxnSpPr>
        <p:spPr>
          <a:xfrm>
            <a:off x="8499665" y="5121225"/>
            <a:ext cx="2639215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6E4F36E-2470-A24C-BC49-8FF881768E42}"/>
              </a:ext>
            </a:extLst>
          </p:cNvPr>
          <p:cNvSpPr txBox="1"/>
          <p:nvPr/>
        </p:nvSpPr>
        <p:spPr>
          <a:xfrm>
            <a:off x="8775032" y="4454450"/>
            <a:ext cx="204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Set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Helvetica" pitchFamily="2" charset="0"/>
              </a:rPr>
              <a:t> to</a:t>
            </a:r>
          </a:p>
          <a:p>
            <a:r>
              <a:rPr lang="en-US" dirty="0">
                <a:latin typeface="Helvetica" pitchFamily="2" charset="0"/>
              </a:rPr>
              <a:t>20 </a:t>
            </a:r>
            <a:r>
              <a:rPr lang="en-US" dirty="0">
                <a:latin typeface="Courier" pitchFamily="2" charset="0"/>
              </a:rPr>
              <a:t>MSS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35BE1C5A-A509-894D-B866-1A1B7E57DBF4}"/>
              </a:ext>
            </a:extLst>
          </p:cNvPr>
          <p:cNvSpPr/>
          <p:nvPr/>
        </p:nvSpPr>
        <p:spPr>
          <a:xfrm>
            <a:off x="8823158" y="5117432"/>
            <a:ext cx="1010653" cy="834189"/>
          </a:xfrm>
          <a:custGeom>
            <a:avLst/>
            <a:gdLst>
              <a:gd name="connsiteX0" fmla="*/ 0 w 1010653"/>
              <a:gd name="connsiteY0" fmla="*/ 834189 h 834189"/>
              <a:gd name="connsiteX1" fmla="*/ 641684 w 1010653"/>
              <a:gd name="connsiteY1" fmla="*/ 529389 h 834189"/>
              <a:gd name="connsiteX2" fmla="*/ 1010653 w 1010653"/>
              <a:gd name="connsiteY2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653" h="834189">
                <a:moveTo>
                  <a:pt x="0" y="834189"/>
                </a:moveTo>
                <a:cubicBezTo>
                  <a:pt x="236621" y="751304"/>
                  <a:pt x="473242" y="668420"/>
                  <a:pt x="641684" y="529389"/>
                </a:cubicBezTo>
                <a:cubicBezTo>
                  <a:pt x="810126" y="390357"/>
                  <a:pt x="910389" y="195178"/>
                  <a:pt x="1010653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0EDB4D-E8DD-6546-90CD-1E916EF6553C}"/>
              </a:ext>
            </a:extLst>
          </p:cNvPr>
          <p:cNvCxnSpPr>
            <a:cxnSpLocks/>
          </p:cNvCxnSpPr>
          <p:nvPr/>
        </p:nvCxnSpPr>
        <p:spPr>
          <a:xfrm flipV="1">
            <a:off x="9829339" y="4250747"/>
            <a:ext cx="2011239" cy="8602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E9BF1C-4FFB-DA4D-9817-B7BCA6AE55D3}"/>
              </a:ext>
            </a:extLst>
          </p:cNvPr>
          <p:cNvSpPr txBox="1"/>
          <p:nvPr/>
        </p:nvSpPr>
        <p:spPr>
          <a:xfrm rot="19947845">
            <a:off x="6981200" y="3475314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Additive increase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40FFF7-C66D-B243-9EAE-F68F1691C564}"/>
              </a:ext>
            </a:extLst>
          </p:cNvPr>
          <p:cNvSpPr txBox="1"/>
          <p:nvPr/>
        </p:nvSpPr>
        <p:spPr>
          <a:xfrm rot="19039414">
            <a:off x="9464364" y="5352786"/>
            <a:ext cx="91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start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F5AFC6-1B66-FC42-AA7E-F9F798B022EA}"/>
              </a:ext>
            </a:extLst>
          </p:cNvPr>
          <p:cNvSpPr txBox="1"/>
          <p:nvPr/>
        </p:nvSpPr>
        <p:spPr>
          <a:xfrm rot="20224594">
            <a:off x="10549363" y="3775109"/>
            <a:ext cx="119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Additive increase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69712-B3EE-877F-7BD9-921E798D6FCD}"/>
              </a:ext>
            </a:extLst>
          </p:cNvPr>
          <p:cNvSpPr txBox="1"/>
          <p:nvPr/>
        </p:nvSpPr>
        <p:spPr>
          <a:xfrm>
            <a:off x="8499664" y="365125"/>
            <a:ext cx="3335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AI is slow.</a:t>
            </a:r>
          </a:p>
          <a:p>
            <a:r>
              <a:rPr lang="en-US" sz="2400" dirty="0">
                <a:latin typeface="Helvetica" pitchFamily="2" charset="0"/>
              </a:rPr>
              <a:t>Persistent connections</a:t>
            </a:r>
          </a:p>
          <a:p>
            <a:r>
              <a:rPr lang="en-US" sz="2400" dirty="0">
                <a:latin typeface="Helvetica" pitchFamily="2" charset="0"/>
              </a:rPr>
              <a:t>Large window sizes</a:t>
            </a:r>
          </a:p>
          <a:p>
            <a:r>
              <a:rPr lang="en-US" sz="2400" dirty="0">
                <a:latin typeface="Helvetica" pitchFamily="2" charset="0"/>
              </a:rPr>
              <a:t>Different laws to evolve congestion window</a:t>
            </a:r>
          </a:p>
        </p:txBody>
      </p:sp>
    </p:spTree>
    <p:extLst>
      <p:ext uri="{BB962C8B-B14F-4D97-AF65-F5344CB8AC3E}">
        <p14:creationId xmlns:p14="http://schemas.microsoft.com/office/powerpoint/2010/main" val="34085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7" grpId="0"/>
      <p:bldP spid="20" grpId="0"/>
      <p:bldP spid="22" grpId="0"/>
      <p:bldP spid="26" grpId="0"/>
      <p:bldP spid="28" grpId="0"/>
      <p:bldP spid="32" grpId="0" animBg="1"/>
      <p:bldP spid="37" grpId="0"/>
      <p:bldP spid="38" grpId="0"/>
      <p:bldP spid="42" grpId="0"/>
      <p:bldP spid="43" grpId="0" animBg="1"/>
      <p:bldP spid="45" grpId="0"/>
      <p:bldP spid="47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D3B4-2682-F6FA-919B-2F878C6A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8D42-2C5E-91B1-280E-8CEC3685B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91A92A1-3764-C968-EB9C-E7A881F4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28" y="1104870"/>
            <a:ext cx="7171243" cy="44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50A4D-AF6F-19E3-254F-BA484C512A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C3446A-B3A1-F161-BC0A-3F9BA9EDEC27}"/>
              </a:ext>
            </a:extLst>
          </p:cNvPr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9F100B10-87E6-B669-B9E9-C419E97E572F}"/>
                </a:ext>
              </a:extLst>
            </p:cNvPr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7865AC-3957-ECA7-DA95-55A6330E846B}"/>
                </a:ext>
              </a:extLst>
            </p:cNvPr>
            <p:cNvSpPr txBox="1"/>
            <p:nvPr/>
          </p:nvSpPr>
          <p:spPr>
            <a:xfrm>
              <a:off x="3466508" y="2787861"/>
              <a:ext cx="3371278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600" dirty="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507A48-E1B1-CD0C-DDF8-9BE48A236607}"/>
              </a:ext>
            </a:extLst>
          </p:cNvPr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BA4491-F6D2-798E-2627-3A3B65F6AB6C}"/>
              </a:ext>
            </a:extLst>
          </p:cNvPr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5">
            <a:extLst>
              <a:ext uri="{FF2B5EF4-FFF2-40B4-BE49-F238E27FC236}">
                <a16:creationId xmlns:a16="http://schemas.microsoft.com/office/drawing/2014/main" id="{3B0E35AB-8F29-07B3-96CE-D9165351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A4D6A-6219-3A44-DCFC-CED34987C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033F02-6037-9DFB-7EB7-D9D7B4474158}"/>
              </a:ext>
            </a:extLst>
          </p:cNvPr>
          <p:cNvSpPr txBox="1"/>
          <p:nvPr/>
        </p:nvSpPr>
        <p:spPr>
          <a:xfrm>
            <a:off x="8815228" y="1834687"/>
            <a:ext cx="241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Google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6708B0-0471-ADEC-9008-4E1A9B38C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75" y="1947368"/>
            <a:ext cx="7000258" cy="674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4E7A77-419C-3510-92B9-888C869D7A7C}"/>
              </a:ext>
            </a:extLst>
          </p:cNvPr>
          <p:cNvSpPr txBox="1"/>
          <p:nvPr/>
        </p:nvSpPr>
        <p:spPr>
          <a:xfrm>
            <a:off x="1822831" y="2074188"/>
            <a:ext cx="241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" pitchFamily="2" charset="0"/>
              </a:rPr>
              <a:t>google.com</a:t>
            </a:r>
            <a:endParaRPr lang="en-US" sz="2000" dirty="0"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F573C8-F6C1-7A8E-2127-28B2FD3D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2448F1-13D4-82B6-5D79-749B27DB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8AFAEC-0D61-F036-EE17-916611EC6AC7}"/>
              </a:ext>
            </a:extLst>
          </p:cNvPr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AA28D3-9A8C-B226-7310-CA8D84A5E292}"/>
              </a:ext>
            </a:extLst>
          </p:cNvPr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05A295-C39C-A40E-65D2-3476CF10C55A}"/>
              </a:ext>
            </a:extLst>
          </p:cNvPr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F58C34-AAA6-BDF0-2667-68BBC1361A4C}"/>
              </a:ext>
            </a:extLst>
          </p:cNvPr>
          <p:cNvGrpSpPr/>
          <p:nvPr/>
        </p:nvGrpSpPr>
        <p:grpSpPr>
          <a:xfrm>
            <a:off x="331011" y="2954106"/>
            <a:ext cx="2697939" cy="3545420"/>
            <a:chOff x="472567" y="1985463"/>
            <a:chExt cx="3026956" cy="4512399"/>
          </a:xfrm>
        </p:grpSpPr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4B8578DB-4802-A158-51CB-4988ABB7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E382D7F4-B93D-C139-B16F-F5D60DE3E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3A91627A-34BA-6935-418B-948C0F0DC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A9F0FD4B-7C2C-B33F-0CE6-8BD0D0C0A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74C38B-B52A-7D03-E0BC-3F49B4AC0A8A}"/>
              </a:ext>
            </a:extLst>
          </p:cNvPr>
          <p:cNvGrpSpPr/>
          <p:nvPr/>
        </p:nvGrpSpPr>
        <p:grpSpPr>
          <a:xfrm>
            <a:off x="8706762" y="2954760"/>
            <a:ext cx="2697939" cy="3545420"/>
            <a:chOff x="472567" y="1985463"/>
            <a:chExt cx="3026956" cy="4512399"/>
          </a:xfrm>
        </p:grpSpPr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9A444810-28D9-51F5-F96E-4CF586223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2A7B017-2CB0-CC45-FAC5-E3BFF63C9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0A859292-E1FA-B454-6C2E-7FFDBE28D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E4FA82AF-D541-C771-4546-2AEB6CFA3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2107901-C9D1-C0CD-0C4F-D29ECF57B580}"/>
              </a:ext>
            </a:extLst>
          </p:cNvPr>
          <p:cNvCxnSpPr/>
          <p:nvPr/>
        </p:nvCxnSpPr>
        <p:spPr>
          <a:xfrm>
            <a:off x="3028950" y="3840288"/>
            <a:ext cx="5677812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FCAC26D-EAFF-D079-AF2E-CC671CD1D9E1}"/>
              </a:ext>
            </a:extLst>
          </p:cNvPr>
          <p:cNvSpPr/>
          <p:nvPr/>
        </p:nvSpPr>
        <p:spPr>
          <a:xfrm>
            <a:off x="4961915" y="3581921"/>
            <a:ext cx="1727847" cy="43746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itchFamily="2" charset="0"/>
              </a:rPr>
              <a:t>Socket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50EB5E-B10B-6B2B-126C-F062991154D8}"/>
              </a:ext>
            </a:extLst>
          </p:cNvPr>
          <p:cNvSpPr txBox="1"/>
          <p:nvPr/>
        </p:nvSpPr>
        <p:spPr>
          <a:xfrm>
            <a:off x="7518042" y="334633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User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7EE3CB-C6EC-E9A2-FFDA-A019CC12042D}"/>
              </a:ext>
            </a:extLst>
          </p:cNvPr>
          <p:cNvSpPr txBox="1"/>
          <p:nvPr/>
        </p:nvSpPr>
        <p:spPr>
          <a:xfrm>
            <a:off x="7400786" y="3896042"/>
            <a:ext cx="126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Kernel</a:t>
            </a:r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428183B9-A33B-6277-C006-9AD988BAA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349" y="3577162"/>
            <a:ext cx="1674840" cy="167484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6DA15D90-3F1E-2D5B-292F-2A7390994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349" y="4463344"/>
            <a:ext cx="1674840" cy="1674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5AF1ED-D48B-456B-0AEA-420A0BB457AC}"/>
              </a:ext>
            </a:extLst>
          </p:cNvPr>
          <p:cNvSpPr txBox="1"/>
          <p:nvPr/>
        </p:nvSpPr>
        <p:spPr>
          <a:xfrm>
            <a:off x="4302860" y="4571389"/>
            <a:ext cx="3045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Demultiplexing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Reliability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Congestion control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9636CD-73B0-4180-041A-A30E9847D31C}"/>
              </a:ext>
            </a:extLst>
          </p:cNvPr>
          <p:cNvCxnSpPr/>
          <p:nvPr/>
        </p:nvCxnSpPr>
        <p:spPr>
          <a:xfrm>
            <a:off x="3028419" y="3896042"/>
            <a:ext cx="1637083" cy="567302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30E59A-00EA-D0A6-DAC8-1A05CB84468F}"/>
              </a:ext>
            </a:extLst>
          </p:cNvPr>
          <p:cNvCxnSpPr>
            <a:cxnSpLocks/>
          </p:cNvCxnSpPr>
          <p:nvPr/>
        </p:nvCxnSpPr>
        <p:spPr>
          <a:xfrm>
            <a:off x="3046613" y="4684700"/>
            <a:ext cx="1453008" cy="119506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12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0081 L 0.00052 0.1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674"/>
            <a:ext cx="4892039" cy="46200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Forwarding: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endParaRPr lang="en-US" altLang="ja-JP" dirty="0"/>
          </a:p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Routing: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routing algorithms</a:t>
            </a:r>
          </a:p>
          <a:p>
            <a:pPr lvl="1">
              <a:spcBef>
                <a:spcPts val="600"/>
              </a:spcBef>
            </a:pPr>
            <a:endParaRPr lang="en-US" altLang="en-US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dirty="0"/>
              <a:t>The network layer solves the routing problem.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1884363"/>
            <a:ext cx="40687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Analogy: taking a road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800" dirty="0">
              <a:solidFill>
                <a:srgbClr val="000099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exit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4649778"/>
            <a:ext cx="4068761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14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21B47-825F-D845-BC93-57B3677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7" y="4348199"/>
            <a:ext cx="1824168" cy="182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B9BC-E6B6-9046-B26A-0A1A501F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9" y="2508285"/>
            <a:ext cx="1824168" cy="12159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078808-AEA2-884A-902F-04818A3A97C5}"/>
              </a:ext>
            </a:extLst>
          </p:cNvPr>
          <p:cNvGrpSpPr/>
          <p:nvPr/>
        </p:nvGrpSpPr>
        <p:grpSpPr>
          <a:xfrm>
            <a:off x="4745515" y="4501890"/>
            <a:ext cx="6030736" cy="2311994"/>
            <a:chOff x="4745515" y="4501890"/>
            <a:chExt cx="6030736" cy="2311994"/>
          </a:xfrm>
        </p:grpSpPr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8CB77293-4E1C-B14B-869D-5A4EAA0F2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11" y="5803503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outer Clip Art">
              <a:extLst>
                <a:ext uri="{FF2B5EF4-FFF2-40B4-BE49-F238E27FC236}">
                  <a16:creationId xmlns:a16="http://schemas.microsoft.com/office/drawing/2014/main" id="{31F2F233-66E7-AD43-8409-711250AE2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362" y="5910197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979279-B7A4-194E-8039-FA08012A05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4661" y="6210936"/>
              <a:ext cx="811803" cy="50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4">
              <a:extLst>
                <a:ext uri="{FF2B5EF4-FFF2-40B4-BE49-F238E27FC236}">
                  <a16:creationId xmlns:a16="http://schemas.microsoft.com/office/drawing/2014/main" id="{DB747AA0-6EF4-9440-AFBD-22E9E29964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5515" y="4501890"/>
              <a:ext cx="869950" cy="906462"/>
              <a:chOff x="-44" y="1473"/>
              <a:chExt cx="981" cy="1105"/>
            </a:xfrm>
          </p:grpSpPr>
          <p:pic>
            <p:nvPicPr>
              <p:cNvPr id="16" name="Picture 125" descr="desktop_computer_stylized_medium">
                <a:extLst>
                  <a:ext uri="{FF2B5EF4-FFF2-40B4-BE49-F238E27FC236}">
                    <a16:creationId xmlns:a16="http://schemas.microsoft.com/office/drawing/2014/main" id="{A73E5A37-1A0F-6242-B1C5-550B1B9C1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126">
                <a:extLst>
                  <a:ext uri="{FF2B5EF4-FFF2-40B4-BE49-F238E27FC236}">
                    <a16:creationId xmlns:a16="http://schemas.microsoft.com/office/drawing/2014/main" id="{C970E33D-00A1-334B-8B0C-7011FDA788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B92483-9533-7949-B24A-8059A9D1F1F8}"/>
                </a:ext>
              </a:extLst>
            </p:cNvPr>
            <p:cNvCxnSpPr>
              <a:cxnSpLocks/>
            </p:cNvCxnSpPr>
            <p:nvPr/>
          </p:nvCxnSpPr>
          <p:spPr>
            <a:xfrm>
              <a:off x="5180920" y="5360833"/>
              <a:ext cx="349210" cy="336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581192D-1B9D-B744-9CCB-23CF1C7884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06301" y="5907422"/>
              <a:ext cx="869950" cy="906462"/>
              <a:chOff x="-44" y="1473"/>
              <a:chExt cx="981" cy="1105"/>
            </a:xfrm>
          </p:grpSpPr>
          <p:pic>
            <p:nvPicPr>
              <p:cNvPr id="23" name="Picture 125" descr="desktop_computer_stylized_medium">
                <a:extLst>
                  <a:ext uri="{FF2B5EF4-FFF2-40B4-BE49-F238E27FC236}">
                    <a16:creationId xmlns:a16="http://schemas.microsoft.com/office/drawing/2014/main" id="{188B5852-4B9D-6948-A628-DDD32FBCE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26">
                <a:extLst>
                  <a:ext uri="{FF2B5EF4-FFF2-40B4-BE49-F238E27FC236}">
                    <a16:creationId xmlns:a16="http://schemas.microsoft.com/office/drawing/2014/main" id="{C69B08C3-57FB-E140-BA5E-1D34C5535C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BA9657-CF47-7148-AE74-6DE45610B1EB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12" y="6275711"/>
              <a:ext cx="771965" cy="246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AB869-9357-B944-B72F-617A8E51A3C6}"/>
              </a:ext>
            </a:extLst>
          </p:cNvPr>
          <p:cNvGrpSpPr/>
          <p:nvPr/>
        </p:nvGrpSpPr>
        <p:grpSpPr>
          <a:xfrm>
            <a:off x="5523219" y="4483540"/>
            <a:ext cx="6454954" cy="1890567"/>
            <a:chOff x="5523219" y="4483540"/>
            <a:chExt cx="6454954" cy="18905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C96F6-2885-9648-8371-BA7A48E17F13}"/>
                </a:ext>
              </a:extLst>
            </p:cNvPr>
            <p:cNvSpPr txBox="1"/>
            <p:nvPr/>
          </p:nvSpPr>
          <p:spPr>
            <a:xfrm rot="4035978">
              <a:off x="5158818" y="4847941"/>
              <a:ext cx="109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63E-AD66-7747-A4FC-7559C7DA81FE}"/>
                </a:ext>
              </a:extLst>
            </p:cNvPr>
            <p:cNvSpPr txBox="1"/>
            <p:nvPr/>
          </p:nvSpPr>
          <p:spPr>
            <a:xfrm rot="1292375">
              <a:off x="6268878" y="5661290"/>
              <a:ext cx="79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layer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A4A265-BB5F-2043-9488-A7AA58FF97BD}"/>
                </a:ext>
              </a:extLst>
            </p:cNvPr>
            <p:cNvSpPr txBox="1"/>
            <p:nvPr/>
          </p:nvSpPr>
          <p:spPr>
            <a:xfrm rot="246824">
              <a:off x="8664621" y="5757810"/>
              <a:ext cx="79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runs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AB46A-D1D7-C143-8318-113CD79D2254}"/>
                </a:ext>
              </a:extLst>
            </p:cNvPr>
            <p:cNvSpPr txBox="1"/>
            <p:nvPr/>
          </p:nvSpPr>
          <p:spPr>
            <a:xfrm>
              <a:off x="10378546" y="6004775"/>
              <a:ext cx="159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everywhere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BE8B-2F98-EF40-98CD-072468EB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Control/Data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73D1-1069-084E-A8AD-DF2EAEC59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Data plane = Forwarding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local, per-router function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determines how datagram arriving on router input port is forwarded to router output 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80C51-FD08-D148-88ED-D82891AB0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8063" cy="49409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Control plane = Routing</a:t>
            </a:r>
          </a:p>
          <a:p>
            <a:pPr>
              <a:defRPr/>
            </a:pPr>
            <a:r>
              <a:rPr lang="en-US" sz="2600" dirty="0"/>
              <a:t>network-wide logic</a:t>
            </a:r>
          </a:p>
          <a:p>
            <a:pPr>
              <a:defRPr/>
            </a:pPr>
            <a:r>
              <a:rPr lang="en-US" sz="2600" dirty="0"/>
              <a:t>determines how datagram is routed along end-to-end path from source to destination endpoint</a:t>
            </a:r>
          </a:p>
          <a:p>
            <a:pPr>
              <a:defRPr/>
            </a:pPr>
            <a:r>
              <a:rPr lang="en-US" sz="2600" dirty="0"/>
              <a:t>two control-plane approaches: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Distributed routing</a:t>
            </a:r>
            <a:r>
              <a:rPr lang="en-US" sz="2600" dirty="0"/>
              <a:t> algorithm running on each router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Centralized routing</a:t>
            </a:r>
            <a:r>
              <a:rPr lang="en-US" sz="2600" dirty="0"/>
              <a:t> algorithm running on a (logically) centralized machine</a:t>
            </a:r>
            <a:endParaRPr lang="en-US" sz="2600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2E341F-3E37-F84B-A4A9-148395A005FA}"/>
              </a:ext>
            </a:extLst>
          </p:cNvPr>
          <p:cNvGrpSpPr/>
          <p:nvPr/>
        </p:nvGrpSpPr>
        <p:grpSpPr>
          <a:xfrm>
            <a:off x="985363" y="4751734"/>
            <a:ext cx="2308340" cy="1296448"/>
            <a:chOff x="985363" y="4751734"/>
            <a:chExt cx="2308340" cy="129644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800D77-A398-E345-987B-FE27F80501C6}"/>
                </a:ext>
              </a:extLst>
            </p:cNvPr>
            <p:cNvCxnSpPr/>
            <p:nvPr/>
          </p:nvCxnSpPr>
          <p:spPr bwMode="auto">
            <a:xfrm flipH="1">
              <a:off x="1787165" y="6046595"/>
              <a:ext cx="1506538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C329AB07-D0EF-954F-A977-F8FF2FA8F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980" y="5379402"/>
              <a:ext cx="1615695" cy="626977"/>
              <a:chOff x="-4079003" y="2614285"/>
              <a:chExt cx="1616718" cy="628511"/>
            </a:xfrm>
          </p:grpSpPr>
          <p:sp>
            <p:nvSpPr>
              <p:cNvPr id="27" name="Rectangle 97">
                <a:extLst>
                  <a:ext uri="{FF2B5EF4-FFF2-40B4-BE49-F238E27FC236}">
                    <a16:creationId xmlns:a16="http://schemas.microsoft.com/office/drawing/2014/main" id="{E96B3FA6-FCE2-EB48-B29C-3A8DA760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" name="Rectangle 98">
                <a:extLst>
                  <a:ext uri="{FF2B5EF4-FFF2-40B4-BE49-F238E27FC236}">
                    <a16:creationId xmlns:a16="http://schemas.microsoft.com/office/drawing/2014/main" id="{BA14CC9A-6623-5449-A9D3-6FF28B491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9" name="Line 99">
                <a:extLst>
                  <a:ext uri="{FF2B5EF4-FFF2-40B4-BE49-F238E27FC236}">
                    <a16:creationId xmlns:a16="http://schemas.microsoft.com/office/drawing/2014/main" id="{67744588-5D7C-6344-BEFF-70FFE98D5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4">
                <a:extLst>
                  <a:ext uri="{FF2B5EF4-FFF2-40B4-BE49-F238E27FC236}">
                    <a16:creationId xmlns:a16="http://schemas.microsoft.com/office/drawing/2014/main" id="{298F4EE6-63B9-0B4A-84B5-C108B9FA4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1" name="Text Box 105">
                <a:extLst>
                  <a:ext uri="{FF2B5EF4-FFF2-40B4-BE49-F238E27FC236}">
                    <a16:creationId xmlns:a16="http://schemas.microsoft.com/office/drawing/2014/main" id="{2BE3D8C7-1BFE-584E-B59F-35BF6EFF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01994" cy="277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chemeClr val="bg1"/>
                    </a:solidFill>
                  </a:rPr>
                  <a:t>0111</a:t>
                </a:r>
              </a:p>
            </p:txBody>
          </p:sp>
          <p:sp>
            <p:nvSpPr>
              <p:cNvPr id="32" name="Line 119">
                <a:extLst>
                  <a:ext uri="{FF2B5EF4-FFF2-40B4-BE49-F238E27FC236}">
                    <a16:creationId xmlns:a16="http://schemas.microsoft.com/office/drawing/2014/main" id="{4D0A322A-E27A-DE48-8E60-07210B25A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742333" y="2614285"/>
                <a:ext cx="405953" cy="3006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0C951A0-0095-0A4E-9B8D-6FD693A5E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63" y="4751734"/>
              <a:ext cx="19918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values in arriving </a:t>
              </a:r>
            </a:p>
            <a:p>
              <a:r>
                <a:rPr lang="en-US" altLang="en-US" sz="1800" dirty="0"/>
                <a:t>packet header</a:t>
              </a:r>
              <a:endParaRPr lang="en-US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701D1-9F03-A346-93C0-A27485D748BB}"/>
              </a:ext>
            </a:extLst>
          </p:cNvPr>
          <p:cNvGrpSpPr/>
          <p:nvPr/>
        </p:nvGrpSpPr>
        <p:grpSpPr>
          <a:xfrm>
            <a:off x="3217504" y="5718765"/>
            <a:ext cx="1258886" cy="681842"/>
            <a:chOff x="3217504" y="5718765"/>
            <a:chExt cx="1258886" cy="6818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EE0B67-8E8F-CD46-8721-D9A0A0985C5B}"/>
                </a:ext>
              </a:extLst>
            </p:cNvPr>
            <p:cNvCxnSpPr/>
            <p:nvPr/>
          </p:nvCxnSpPr>
          <p:spPr bwMode="auto">
            <a:xfrm flipV="1">
              <a:off x="3765189" y="5803707"/>
              <a:ext cx="500063" cy="1571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C9C248-4EEB-8D40-A32D-951EBBF874C3}"/>
                </a:ext>
              </a:extLst>
            </p:cNvPr>
            <p:cNvCxnSpPr/>
            <p:nvPr/>
          </p:nvCxnSpPr>
          <p:spPr bwMode="auto">
            <a:xfrm>
              <a:off x="3614377" y="6019607"/>
              <a:ext cx="862013" cy="104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F13D1-155D-A74A-A0DC-A845924E7C8E}"/>
                </a:ext>
              </a:extLst>
            </p:cNvPr>
            <p:cNvCxnSpPr/>
            <p:nvPr/>
          </p:nvCxnSpPr>
          <p:spPr bwMode="auto">
            <a:xfrm>
              <a:off x="3627077" y="6125970"/>
              <a:ext cx="714375" cy="274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5">
              <a:extLst>
                <a:ext uri="{FF2B5EF4-FFF2-40B4-BE49-F238E27FC236}">
                  <a16:creationId xmlns:a16="http://schemas.microsoft.com/office/drawing/2014/main" id="{9F3C4F97-EC09-9340-A503-5A4CBC8A1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049" y="5718765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12" name="TextBox 281">
              <a:extLst>
                <a:ext uri="{FF2B5EF4-FFF2-40B4-BE49-F238E27FC236}">
                  <a16:creationId xmlns:a16="http://schemas.microsoft.com/office/drawing/2014/main" id="{14310247-6ADD-2446-A30E-A4ECC68D4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633" y="600605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13" name="TextBox 282">
              <a:extLst>
                <a:ext uri="{FF2B5EF4-FFF2-40B4-BE49-F238E27FC236}">
                  <a16:creationId xmlns:a16="http://schemas.microsoft.com/office/drawing/2014/main" id="{5E0DCA69-543D-874F-ABC2-97E3B2A3E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904" y="610764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16" name="Group 357">
              <a:extLst>
                <a:ext uri="{FF2B5EF4-FFF2-40B4-BE49-F238E27FC236}">
                  <a16:creationId xmlns:a16="http://schemas.microsoft.com/office/drawing/2014/main" id="{6ACCB86F-D036-AD40-9F5B-69503EBED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504" y="5903719"/>
              <a:ext cx="565151" cy="293687"/>
              <a:chOff x="1870334" y="1575177"/>
              <a:chExt cx="1128637" cy="43793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DC1055-0E35-ED4D-BEE7-4F5BD38D4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E3279DC-9414-0041-9D6F-97CA1FE005E0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3F725B-DE57-6240-ACF4-128F68CF8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3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7C6AC13-78AB-B046-88C7-628580AB04B2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DD280D5-BB54-CF47-B8D1-6B41BC67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666B87A-6684-004C-838D-13EA6BF4A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4E3EA70-3998-8749-9FED-85143E38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9BF9A2-1965-4747-A3D8-A06E78B3DA97}"/>
                  </a:ext>
                </a:extLst>
              </p:cNvPr>
              <p:cNvCxnSpPr>
                <a:cxnSpLocks noChangeShapeType="1"/>
                <a:endCxn id="20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38F921-4CEF-BF4A-87A1-85AA82D8B7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" name="Freeform 120">
            <a:extLst>
              <a:ext uri="{FF2B5EF4-FFF2-40B4-BE49-F238E27FC236}">
                <a16:creationId xmlns:a16="http://schemas.microsoft.com/office/drawing/2014/main" id="{AFC7775E-5BA7-2B4E-9295-5983AC8CD973}"/>
              </a:ext>
            </a:extLst>
          </p:cNvPr>
          <p:cNvSpPr>
            <a:spLocks/>
          </p:cNvSpPr>
          <p:nvPr/>
        </p:nvSpPr>
        <p:spPr bwMode="auto">
          <a:xfrm>
            <a:off x="2997364" y="5913995"/>
            <a:ext cx="1013093" cy="578879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448C-97EB-ACAD-D84A-F1AC7D22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A89FB-7AA8-D32D-EEA7-87C456408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servers</a:t>
            </a:r>
          </a:p>
        </p:txBody>
      </p:sp>
    </p:spTree>
    <p:extLst>
      <p:ext uri="{BB962C8B-B14F-4D97-AF65-F5344CB8AC3E}">
        <p14:creationId xmlns:p14="http://schemas.microsoft.com/office/powerpoint/2010/main" val="52990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5534162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7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4A9E8A-1D82-3DAA-BF2D-0881E1EDBF29}"/>
              </a:ext>
            </a:extLst>
          </p:cNvPr>
          <p:cNvSpPr txBox="1"/>
          <p:nvPr/>
        </p:nvSpPr>
        <p:spPr>
          <a:xfrm>
            <a:off x="5800880" y="4690986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Servers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2BD8350-7352-94B4-3B17-363E24A57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7518" y="1029761"/>
            <a:ext cx="2319701" cy="1527387"/>
          </a:xfrm>
          <a:prstGeom prst="rect">
            <a:avLst/>
          </a:prstGeom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5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99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15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7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7696C4FC-4D79-3908-F412-4B6E9462A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6042" y="3162538"/>
            <a:ext cx="779821" cy="936906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F68543E9-8107-1AC6-0A9F-8BBC70694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624" y="1359216"/>
            <a:ext cx="779821" cy="936906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1CD6388C-4981-C777-11B1-0FE3870D2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9556" y="1316611"/>
            <a:ext cx="888120" cy="584775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D9A2412F-809D-1DEF-E918-F8E65487E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6971" y="4811613"/>
            <a:ext cx="888120" cy="584775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58BB1FA8-AD54-7C04-4564-61C9184F8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0108" y="2737211"/>
            <a:ext cx="888120" cy="5847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D35705F-E823-F7DE-3539-D5C6574C84C4}"/>
              </a:ext>
            </a:extLst>
          </p:cNvPr>
          <p:cNvSpPr txBox="1"/>
          <p:nvPr/>
        </p:nvSpPr>
        <p:spPr>
          <a:xfrm>
            <a:off x="3665072" y="5279356"/>
            <a:ext cx="518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Modularized applications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CC42F5-6C8B-CB0B-79D8-C82D6F0AB999}"/>
              </a:ext>
            </a:extLst>
          </p:cNvPr>
          <p:cNvSpPr txBox="1"/>
          <p:nvPr/>
        </p:nvSpPr>
        <p:spPr>
          <a:xfrm>
            <a:off x="3657914" y="6051475"/>
            <a:ext cx="177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Storage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876322-C5A8-24CB-2E5C-E4956AD0B11A}"/>
              </a:ext>
            </a:extLst>
          </p:cNvPr>
          <p:cNvSpPr txBox="1"/>
          <p:nvPr/>
        </p:nvSpPr>
        <p:spPr>
          <a:xfrm>
            <a:off x="5748797" y="6051475"/>
            <a:ext cx="420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Interconnect: Routers</a:t>
            </a:r>
          </a:p>
        </p:txBody>
      </p:sp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10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47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818084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740943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702183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718088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740943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825799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924000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51032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61629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D234247-4BD2-7CC9-93FA-6FC66122E8DB}"/>
              </a:ext>
            </a:extLst>
          </p:cNvPr>
          <p:cNvSpPr txBox="1"/>
          <p:nvPr/>
        </p:nvSpPr>
        <p:spPr>
          <a:xfrm>
            <a:off x="3727446" y="3675385"/>
            <a:ext cx="4656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App compute and communication patterns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1FD8CCE-0CF4-C79D-10DD-B9CAE9DC9AAC}"/>
              </a:ext>
            </a:extLst>
          </p:cNvPr>
          <p:cNvSpPr/>
          <p:nvPr/>
        </p:nvSpPr>
        <p:spPr>
          <a:xfrm>
            <a:off x="7143951" y="1016354"/>
            <a:ext cx="4401413" cy="4263001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90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69" grpId="0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8" y="1553311"/>
            <a:ext cx="740424" cy="6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67" y="1378365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C73BFF4-FCAC-90E4-1666-E117B036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B16C40-1E4A-277B-EC8D-7ED8D9B5069E}"/>
              </a:ext>
            </a:extLst>
          </p:cNvPr>
          <p:cNvSpPr txBox="1"/>
          <p:nvPr/>
        </p:nvSpPr>
        <p:spPr>
          <a:xfrm>
            <a:off x="1319010" y="1646587"/>
            <a:ext cx="739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Often the first app point where a user request lands</a:t>
            </a:r>
          </a:p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94B26D-BCD6-45B8-A4C0-26BB8D5E13B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B0A7E-07B9-4004-074C-F95879408DF7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2E7B8CA8-1B0C-A65C-B4F2-2A1014D2E77A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4845642-C701-C8D3-41E5-CB4693B52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65C930B8-4760-8519-CC6D-B2BB6DDAD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43" name="Rectangle 40">
            <a:extLst>
              <a:ext uri="{FF2B5EF4-FFF2-40B4-BE49-F238E27FC236}">
                <a16:creationId xmlns:a16="http://schemas.microsoft.com/office/drawing/2014/main" id="{E2B4104E-EF2A-E814-DC4F-567A2710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45" name="Picture 44" descr="Shape&#10;&#10;Description automatically generated">
            <a:extLst>
              <a:ext uri="{FF2B5EF4-FFF2-40B4-BE49-F238E27FC236}">
                <a16:creationId xmlns:a16="http://schemas.microsoft.com/office/drawing/2014/main" id="{3E71D938-0478-BC26-6731-74F88C41E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5F6C83-4CC3-2078-1DF5-E53B2AA6B20D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8214932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CB2E2196-966E-57E3-1533-6D8FA2EF7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142" y="855715"/>
            <a:ext cx="1407315" cy="42777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61EA215A-AA4D-E6E8-4AA6-9524613E6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4118" y="785499"/>
            <a:ext cx="669966" cy="66996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D7D1ED2-8FBB-3737-3E23-291FB304604B}"/>
              </a:ext>
            </a:extLst>
          </p:cNvPr>
          <p:cNvSpPr txBox="1"/>
          <p:nvPr/>
        </p:nvSpPr>
        <p:spPr>
          <a:xfrm>
            <a:off x="838200" y="2734901"/>
            <a:ext cx="298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Parse HTTP request</a:t>
            </a:r>
          </a:p>
        </p:txBody>
      </p:sp>
      <p:pic>
        <p:nvPicPr>
          <p:cNvPr id="62" name="Picture 61" descr="Text&#10;&#10;Description automatically generated with medium confidence">
            <a:extLst>
              <a:ext uri="{FF2B5EF4-FFF2-40B4-BE49-F238E27FC236}">
                <a16:creationId xmlns:a16="http://schemas.microsoft.com/office/drawing/2014/main" id="{D3301349-5687-94C8-4E70-8867D05E6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573" y="2738934"/>
            <a:ext cx="3716069" cy="81812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0EB9A24-BB28-6301-A136-56F55B0D76ED}"/>
              </a:ext>
            </a:extLst>
          </p:cNvPr>
          <p:cNvSpPr txBox="1"/>
          <p:nvPr/>
        </p:nvSpPr>
        <p:spPr>
          <a:xfrm>
            <a:off x="3903163" y="3587578"/>
            <a:ext cx="35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(many other headers!)</a:t>
            </a:r>
          </a:p>
        </p:txBody>
      </p:sp>
      <p:pic>
        <p:nvPicPr>
          <p:cNvPr id="64" name="Picture 63" descr="A picture containing shape&#10;&#10;Description automatically generated">
            <a:extLst>
              <a:ext uri="{FF2B5EF4-FFF2-40B4-BE49-F238E27FC236}">
                <a16:creationId xmlns:a16="http://schemas.microsoft.com/office/drawing/2014/main" id="{2D4B99C0-6DF9-3656-C55B-BAB4429E2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9919" y="4227034"/>
            <a:ext cx="779821" cy="93690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1767929-A190-8F79-145F-8EAAFC2512AE}"/>
              </a:ext>
            </a:extLst>
          </p:cNvPr>
          <p:cNvSpPr txBox="1"/>
          <p:nvPr/>
        </p:nvSpPr>
        <p:spPr>
          <a:xfrm>
            <a:off x="838199" y="4233822"/>
            <a:ext cx="404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Find a file, run a script, 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AB16B0C-4A6B-DD4F-D342-FB934F929A95}"/>
              </a:ext>
            </a:extLst>
          </p:cNvPr>
          <p:cNvSpPr txBox="1"/>
          <p:nvPr/>
        </p:nvSpPr>
        <p:spPr>
          <a:xfrm>
            <a:off x="838198" y="5440141"/>
            <a:ext cx="404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Send response header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2EA9F1B-A3D0-A037-42B3-3585FE3A9A45}"/>
              </a:ext>
            </a:extLst>
          </p:cNvPr>
          <p:cNvSpPr txBox="1"/>
          <p:nvPr/>
        </p:nvSpPr>
        <p:spPr>
          <a:xfrm>
            <a:off x="4464830" y="5077364"/>
            <a:ext cx="484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HTTP/1.1 200 OK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Content-Type: text/html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B085494-D195-55AD-822A-27574B8D8DA4}"/>
              </a:ext>
            </a:extLst>
          </p:cNvPr>
          <p:cNvSpPr txBox="1"/>
          <p:nvPr/>
        </p:nvSpPr>
        <p:spPr>
          <a:xfrm>
            <a:off x="838197" y="6115988"/>
            <a:ext cx="404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Read file, </a:t>
            </a:r>
            <a:r>
              <a:rPr lang="en-US" sz="2400" dirty="0">
                <a:latin typeface="Courier" pitchFamily="2" charset="0"/>
              </a:rPr>
              <a:t>send()</a:t>
            </a:r>
            <a:r>
              <a:rPr lang="en-US" sz="2400" dirty="0">
                <a:latin typeface="Helvetica" pitchFamily="2" charset="0"/>
              </a:rPr>
              <a:t> data</a:t>
            </a:r>
          </a:p>
        </p:txBody>
      </p:sp>
      <p:pic>
        <p:nvPicPr>
          <p:cNvPr id="73" name="Picture 72" descr="A picture containing shape&#10;&#10;Description automatically generated">
            <a:extLst>
              <a:ext uri="{FF2B5EF4-FFF2-40B4-BE49-F238E27FC236}">
                <a16:creationId xmlns:a16="http://schemas.microsoft.com/office/drawing/2014/main" id="{D7F731CA-DADF-07E5-3B26-A64BE8799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2227" y="5910303"/>
            <a:ext cx="779821" cy="936906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40BFE8D5-648F-856B-0AA3-BA473D4BC2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6333" y="5989765"/>
            <a:ext cx="897805" cy="678130"/>
          </a:xfrm>
          <a:prstGeom prst="rect">
            <a:avLst/>
          </a:prstGeom>
        </p:spPr>
      </p:pic>
      <p:sp>
        <p:nvSpPr>
          <p:cNvPr id="76" name="Freeform 75">
            <a:extLst>
              <a:ext uri="{FF2B5EF4-FFF2-40B4-BE49-F238E27FC236}">
                <a16:creationId xmlns:a16="http://schemas.microsoft.com/office/drawing/2014/main" id="{3B8D2B40-4974-B6EB-D6CA-5462595382EB}"/>
              </a:ext>
            </a:extLst>
          </p:cNvPr>
          <p:cNvSpPr/>
          <p:nvPr/>
        </p:nvSpPr>
        <p:spPr>
          <a:xfrm>
            <a:off x="5747657" y="5985045"/>
            <a:ext cx="718012" cy="645186"/>
          </a:xfrm>
          <a:custGeom>
            <a:avLst/>
            <a:gdLst>
              <a:gd name="connsiteX0" fmla="*/ 0 w 718012"/>
              <a:gd name="connsiteY0" fmla="*/ 213874 h 645186"/>
              <a:gd name="connsiteX1" fmla="*/ 261257 w 718012"/>
              <a:gd name="connsiteY1" fmla="*/ 119 h 645186"/>
              <a:gd name="connsiteX2" fmla="*/ 712520 w 718012"/>
              <a:gd name="connsiteY2" fmla="*/ 190124 h 645186"/>
              <a:gd name="connsiteX3" fmla="*/ 486888 w 718012"/>
              <a:gd name="connsiteY3" fmla="*/ 593885 h 645186"/>
              <a:gd name="connsiteX4" fmla="*/ 118753 w 718012"/>
              <a:gd name="connsiteY4" fmla="*/ 617636 h 645186"/>
              <a:gd name="connsiteX5" fmla="*/ 47501 w 718012"/>
              <a:gd name="connsiteY5" fmla="*/ 392004 h 645186"/>
              <a:gd name="connsiteX6" fmla="*/ 190005 w 718012"/>
              <a:gd name="connsiteY6" fmla="*/ 261376 h 6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012" h="645186">
                <a:moveTo>
                  <a:pt x="0" y="213874"/>
                </a:moveTo>
                <a:cubicBezTo>
                  <a:pt x="71252" y="108975"/>
                  <a:pt x="142504" y="4077"/>
                  <a:pt x="261257" y="119"/>
                </a:cubicBezTo>
                <a:cubicBezTo>
                  <a:pt x="380010" y="-3839"/>
                  <a:pt x="674915" y="91163"/>
                  <a:pt x="712520" y="190124"/>
                </a:cubicBezTo>
                <a:cubicBezTo>
                  <a:pt x="750125" y="289085"/>
                  <a:pt x="585849" y="522633"/>
                  <a:pt x="486888" y="593885"/>
                </a:cubicBezTo>
                <a:cubicBezTo>
                  <a:pt x="387927" y="665137"/>
                  <a:pt x="191984" y="651283"/>
                  <a:pt x="118753" y="617636"/>
                </a:cubicBezTo>
                <a:cubicBezTo>
                  <a:pt x="45522" y="583989"/>
                  <a:pt x="35626" y="451381"/>
                  <a:pt x="47501" y="392004"/>
                </a:cubicBezTo>
                <a:cubicBezTo>
                  <a:pt x="59376" y="332627"/>
                  <a:pt x="124690" y="297001"/>
                  <a:pt x="190005" y="26137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1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 animBg="1"/>
      <p:bldP spid="60" grpId="0"/>
      <p:bldP spid="63" grpId="0"/>
      <p:bldP spid="66" grpId="0"/>
      <p:bldP spid="68" grpId="0"/>
      <p:bldP spid="71" grpId="0"/>
      <p:bldP spid="72" grpId="0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0F053B22-EE42-FAEB-12BF-4F2507DAF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68" y="4169301"/>
            <a:ext cx="740424" cy="6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8" y="1553311"/>
            <a:ext cx="740424" cy="6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67" y="1378365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C73BFF4-FCAC-90E4-1666-E117B036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Overloaded with functionality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B16C40-1E4A-277B-EC8D-7ED8D9B5069E}"/>
              </a:ext>
            </a:extLst>
          </p:cNvPr>
          <p:cNvSpPr txBox="1"/>
          <p:nvPr/>
        </p:nvSpPr>
        <p:spPr>
          <a:xfrm>
            <a:off x="1319010" y="1646587"/>
            <a:ext cx="739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Often the first app point where a user request lands</a:t>
            </a:r>
          </a:p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94B26D-BCD6-45B8-A4C0-26BB8D5E13B9}"/>
              </a:ext>
            </a:extLst>
          </p:cNvPr>
          <p:cNvSpPr txBox="1"/>
          <p:nvPr/>
        </p:nvSpPr>
        <p:spPr>
          <a:xfrm>
            <a:off x="8951363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B0A7E-07B9-4004-074C-F95879408DF7}"/>
              </a:ext>
            </a:extLst>
          </p:cNvPr>
          <p:cNvSpPr txBox="1"/>
          <p:nvPr/>
        </p:nvSpPr>
        <p:spPr>
          <a:xfrm>
            <a:off x="8922202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2E7B8CA8-1B0C-A65C-B4F2-2A1014D2E77A}"/>
              </a:ext>
            </a:extLst>
          </p:cNvPr>
          <p:cNvGrpSpPr>
            <a:grpSpLocks/>
          </p:cNvGrpSpPr>
          <p:nvPr/>
        </p:nvGrpSpPr>
        <p:grpSpPr bwMode="auto">
          <a:xfrm>
            <a:off x="7860407" y="2916373"/>
            <a:ext cx="1062038" cy="560387"/>
            <a:chOff x="3046" y="1508"/>
            <a:chExt cx="669" cy="35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4845642-C701-C8D3-41E5-CB4693B52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65C930B8-4760-8519-CC6D-B2BB6DDAD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43" name="Rectangle 40">
            <a:extLst>
              <a:ext uri="{FF2B5EF4-FFF2-40B4-BE49-F238E27FC236}">
                <a16:creationId xmlns:a16="http://schemas.microsoft.com/office/drawing/2014/main" id="{E2B4104E-EF2A-E814-DC4F-567A2710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65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45" name="Picture 44" descr="Shape&#10;&#10;Description automatically generated">
            <a:extLst>
              <a:ext uri="{FF2B5EF4-FFF2-40B4-BE49-F238E27FC236}">
                <a16:creationId xmlns:a16="http://schemas.microsoft.com/office/drawing/2014/main" id="{3E71D938-0478-BC26-6731-74F88C41E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470" y="4169301"/>
            <a:ext cx="825651" cy="82565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5F6C83-4CC3-2078-1DF5-E53B2AA6B20D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8381184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CB2E2196-966E-57E3-1533-6D8FA2EF7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142" y="855715"/>
            <a:ext cx="1407315" cy="42777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61EA215A-AA4D-E6E8-4AA6-9524613E6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4118" y="785499"/>
            <a:ext cx="669966" cy="669966"/>
          </a:xfrm>
          <a:prstGeom prst="rect">
            <a:avLst/>
          </a:prstGeom>
        </p:spPr>
      </p:pic>
      <p:pic>
        <p:nvPicPr>
          <p:cNvPr id="64" name="Picture 63" descr="A picture containing shape&#10;&#10;Description automatically generated">
            <a:extLst>
              <a:ext uri="{FF2B5EF4-FFF2-40B4-BE49-F238E27FC236}">
                <a16:creationId xmlns:a16="http://schemas.microsoft.com/office/drawing/2014/main" id="{2D4B99C0-6DF9-3656-C55B-BAB4429E2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850" y="2167159"/>
            <a:ext cx="779821" cy="93690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1767929-A190-8F79-145F-8EAAFC2512AE}"/>
              </a:ext>
            </a:extLst>
          </p:cNvPr>
          <p:cNvSpPr txBox="1"/>
          <p:nvPr/>
        </p:nvSpPr>
        <p:spPr>
          <a:xfrm>
            <a:off x="777107" y="2518592"/>
            <a:ext cx="404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Find a file, run a script,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53269-D410-09A1-22F3-89E2302B4466}"/>
              </a:ext>
            </a:extLst>
          </p:cNvPr>
          <p:cNvSpPr txBox="1"/>
          <p:nvPr/>
        </p:nvSpPr>
        <p:spPr>
          <a:xfrm>
            <a:off x="777107" y="3578096"/>
            <a:ext cx="210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Scripting: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914E9-CBBA-00D9-C2D1-E0727431FF3C}"/>
              </a:ext>
            </a:extLst>
          </p:cNvPr>
          <p:cNvSpPr txBox="1"/>
          <p:nvPr/>
        </p:nvSpPr>
        <p:spPr>
          <a:xfrm>
            <a:off x="2717733" y="3574928"/>
            <a:ext cx="3348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Python/PHP/</a:t>
            </a:r>
            <a:r>
              <a:rPr lang="en-US" sz="2400" dirty="0" err="1">
                <a:latin typeface="Helvetica" pitchFamily="2" charset="0"/>
              </a:rPr>
              <a:t>nodejs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C436C-7BAE-7070-3F8A-34052C150717}"/>
              </a:ext>
            </a:extLst>
          </p:cNvPr>
          <p:cNvSpPr txBox="1"/>
          <p:nvPr/>
        </p:nvSpPr>
        <p:spPr>
          <a:xfrm>
            <a:off x="5846846" y="3574927"/>
            <a:ext cx="128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elvetica" pitchFamily="2" charset="0"/>
              </a:rPr>
              <a:t>fastCGI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ADBC3-DDF5-5948-72F9-49AA5B0856D4}"/>
              </a:ext>
            </a:extLst>
          </p:cNvPr>
          <p:cNvSpPr txBox="1"/>
          <p:nvPr/>
        </p:nvSpPr>
        <p:spPr>
          <a:xfrm>
            <a:off x="738523" y="4227572"/>
            <a:ext cx="232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Reverse proxy </a:t>
            </a:r>
          </a:p>
        </p:txBody>
      </p:sp>
      <p:pic>
        <p:nvPicPr>
          <p:cNvPr id="10" name="Picture 25">
            <a:extLst>
              <a:ext uri="{FF2B5EF4-FFF2-40B4-BE49-F238E27FC236}">
                <a16:creationId xmlns:a16="http://schemas.microsoft.com/office/drawing/2014/main" id="{49EFB0EA-A8F9-56BE-B777-6B3F2DFF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05" y="4091237"/>
            <a:ext cx="815036" cy="10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21EC1AAE-EF4D-18C8-465D-3E7F7743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38" y="4091237"/>
            <a:ext cx="815036" cy="10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Can 12">
            <a:extLst>
              <a:ext uri="{FF2B5EF4-FFF2-40B4-BE49-F238E27FC236}">
                <a16:creationId xmlns:a16="http://schemas.microsoft.com/office/drawing/2014/main" id="{74320BD9-EDDC-7D41-F696-70A324393AF9}"/>
              </a:ext>
            </a:extLst>
          </p:cNvPr>
          <p:cNvSpPr/>
          <p:nvPr/>
        </p:nvSpPr>
        <p:spPr>
          <a:xfrm rot="5400000">
            <a:off x="4450053" y="3798368"/>
            <a:ext cx="347256" cy="14379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95A30304-43EB-E78F-487C-2DD42F364A9A}"/>
              </a:ext>
            </a:extLst>
          </p:cNvPr>
          <p:cNvSpPr/>
          <p:nvPr/>
        </p:nvSpPr>
        <p:spPr>
          <a:xfrm rot="5400000">
            <a:off x="6448746" y="4146527"/>
            <a:ext cx="347256" cy="8150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19916-E901-5A98-1951-CC35335DE139}"/>
              </a:ext>
            </a:extLst>
          </p:cNvPr>
          <p:cNvSpPr txBox="1"/>
          <p:nvPr/>
        </p:nvSpPr>
        <p:spPr>
          <a:xfrm>
            <a:off x="738523" y="4940453"/>
            <a:ext cx="210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Caching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F4B2E6-B742-1F42-3061-7DB636F0AA8F}"/>
              </a:ext>
            </a:extLst>
          </p:cNvPr>
          <p:cNvSpPr txBox="1"/>
          <p:nvPr/>
        </p:nvSpPr>
        <p:spPr>
          <a:xfrm>
            <a:off x="767395" y="5881315"/>
            <a:ext cx="105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TLS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65B57-7869-D3FD-1B6D-B11D53C365C3}"/>
              </a:ext>
            </a:extLst>
          </p:cNvPr>
          <p:cNvSpPr txBox="1"/>
          <p:nvPr/>
        </p:nvSpPr>
        <p:spPr>
          <a:xfrm>
            <a:off x="2566767" y="5474657"/>
            <a:ext cx="214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Compression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A3FC0-09AC-E1C8-1689-D33154F52AA1}"/>
              </a:ext>
            </a:extLst>
          </p:cNvPr>
          <p:cNvSpPr txBox="1"/>
          <p:nvPr/>
        </p:nvSpPr>
        <p:spPr>
          <a:xfrm>
            <a:off x="4925730" y="5484579"/>
            <a:ext cx="26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Access control</a:t>
            </a:r>
          </a:p>
        </p:txBody>
      </p:sp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F6E6EBDC-8BCD-36F2-00AF-DC433229D6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2271" y="5248276"/>
            <a:ext cx="1441565" cy="14415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D9BD65-6339-7C2A-5CEE-C3BD1871014A}"/>
              </a:ext>
            </a:extLst>
          </p:cNvPr>
          <p:cNvSpPr txBox="1"/>
          <p:nvPr/>
        </p:nvSpPr>
        <p:spPr>
          <a:xfrm>
            <a:off x="2583591" y="6159023"/>
            <a:ext cx="26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Media streaming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A2C157-7BED-5936-FF32-E47583FB5666}"/>
              </a:ext>
            </a:extLst>
          </p:cNvPr>
          <p:cNvSpPr txBox="1"/>
          <p:nvPr/>
        </p:nvSpPr>
        <p:spPr>
          <a:xfrm>
            <a:off x="5113960" y="6202179"/>
            <a:ext cx="26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Image filtering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C9AF4EB-70C6-3891-1CFB-9A446C46F27D}"/>
              </a:ext>
            </a:extLst>
          </p:cNvPr>
          <p:cNvSpPr/>
          <p:nvPr/>
        </p:nvSpPr>
        <p:spPr>
          <a:xfrm rot="5400000">
            <a:off x="3110996" y="575329"/>
            <a:ext cx="581983" cy="532913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27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3" grpId="0" animBg="1"/>
      <p:bldP spid="14" grpId="0" animBg="1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2371" y="5178224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2371" y="4052011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370" y="2922857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2371" y="1790762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Software/hardware organization at hosts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5790" y="1690688"/>
            <a:ext cx="4282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Communication functions broken up and “stacked”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B58AD-251F-B67D-984A-5B2F50696D2A}"/>
              </a:ext>
            </a:extLst>
          </p:cNvPr>
          <p:cNvSpPr txBox="1"/>
          <p:nvPr/>
        </p:nvSpPr>
        <p:spPr>
          <a:xfrm>
            <a:off x="7779332" y="2922857"/>
            <a:ext cx="4282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depends on the one below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supports the one above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The interfaces between layers are well-defined and standardized.</a:t>
            </a:r>
          </a:p>
        </p:txBody>
      </p:sp>
    </p:spTree>
    <p:extLst>
      <p:ext uri="{BB962C8B-B14F-4D97-AF65-F5344CB8AC3E}">
        <p14:creationId xmlns:p14="http://schemas.microsoft.com/office/powerpoint/2010/main" val="19155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A44-BDA3-16A2-68CA-38AA9C37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one design a web server?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E7-3531-1FE1-E716-7796D0FC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connections one at a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EA77D-71E7-8A89-EBCD-A556CFE29B1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57E79-81B3-3788-959B-E5DA50F56F1A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4D55F7A0-6DB1-F1CF-FDB9-BB4DFC169138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51E7EE-EE7F-9CE7-E019-D393266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8" name="Text Box 39">
              <a:extLst>
                <a:ext uri="{FF2B5EF4-FFF2-40B4-BE49-F238E27FC236}">
                  <a16:creationId xmlns:a16="http://schemas.microsoft.com/office/drawing/2014/main" id="{63EF1256-7B0F-99B9-B77B-8B567571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9" name="Rectangle 40">
            <a:extLst>
              <a:ext uri="{FF2B5EF4-FFF2-40B4-BE49-F238E27FC236}">
                <a16:creationId xmlns:a16="http://schemas.microsoft.com/office/drawing/2014/main" id="{2BDC40CC-11B6-0BBD-770D-1A8FEA02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418E836-6DC9-43D6-C2FE-0EAFDD1F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70A645-7883-2418-AD68-D830BC55F03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214932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>
            <a:extLst>
              <a:ext uri="{FF2B5EF4-FFF2-40B4-BE49-F238E27FC236}">
                <a16:creationId xmlns:a16="http://schemas.microsoft.com/office/drawing/2014/main" id="{EA8D81AA-C71C-D174-39E0-7114B22A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0" y="1690688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B45B7-CBB8-30D6-4511-8DF33FAA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315" y="1168038"/>
            <a:ext cx="1407315" cy="42777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7B37D13-7052-42BF-2FA8-C664003C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291" y="1097822"/>
            <a:ext cx="669966" cy="669966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2F62901D-8F90-DA5A-4B8A-0D04C4C1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1" y="2417231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A43C7-2497-BD60-6971-5AD21956DF80}"/>
              </a:ext>
            </a:extLst>
          </p:cNvPr>
          <p:cNvCxnSpPr/>
          <p:nvPr/>
        </p:nvCxnSpPr>
        <p:spPr>
          <a:xfrm>
            <a:off x="2301742" y="3232984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47F420-81E5-E36D-9D33-2434DFE6E990}"/>
              </a:ext>
            </a:extLst>
          </p:cNvPr>
          <p:cNvSpPr txBox="1"/>
          <p:nvPr/>
        </p:nvSpPr>
        <p:spPr>
          <a:xfrm>
            <a:off x="2183205" y="2723720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accept()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AC21E-8E88-5E27-7D6D-EFD0538D3321}"/>
              </a:ext>
            </a:extLst>
          </p:cNvPr>
          <p:cNvSpPr txBox="1"/>
          <p:nvPr/>
        </p:nvSpPr>
        <p:spPr>
          <a:xfrm>
            <a:off x="976793" y="3704700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pic>
        <p:nvPicPr>
          <p:cNvPr id="35" name="Picture 25">
            <a:extLst>
              <a:ext uri="{FF2B5EF4-FFF2-40B4-BE49-F238E27FC236}">
                <a16:creationId xmlns:a16="http://schemas.microsoft.com/office/drawing/2014/main" id="{2CD679A7-B6AC-EBE8-9731-13FDCA65C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85" y="2402300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59661C9-DE14-55DB-283F-28A13E2B7BF6}"/>
              </a:ext>
            </a:extLst>
          </p:cNvPr>
          <p:cNvSpPr txBox="1"/>
          <p:nvPr/>
        </p:nvSpPr>
        <p:spPr>
          <a:xfrm>
            <a:off x="3156562" y="3703886"/>
            <a:ext cx="189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send/</a:t>
            </a:r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84C5A1-5B65-55DF-5620-B6847C1D2D1D}"/>
              </a:ext>
            </a:extLst>
          </p:cNvPr>
          <p:cNvCxnSpPr/>
          <p:nvPr/>
        </p:nvCxnSpPr>
        <p:spPr>
          <a:xfrm>
            <a:off x="4709932" y="3232984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E93917C-60A2-9A63-963C-169F566FCB7B}"/>
              </a:ext>
            </a:extLst>
          </p:cNvPr>
          <p:cNvSpPr txBox="1"/>
          <p:nvPr/>
        </p:nvSpPr>
        <p:spPr>
          <a:xfrm>
            <a:off x="4591395" y="2723720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close()</a:t>
            </a: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2F17AE9D-A66C-3C84-D589-E7F6CBEF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05" y="2402300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7FEE9CB-21B6-0F6E-997B-840D34D18483}"/>
              </a:ext>
            </a:extLst>
          </p:cNvPr>
          <p:cNvSpPr txBox="1"/>
          <p:nvPr/>
        </p:nvSpPr>
        <p:spPr>
          <a:xfrm>
            <a:off x="5606107" y="3689769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BF88E799-FB7E-036F-8949-F1D88B387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338" y="5173247"/>
            <a:ext cx="1709245" cy="1538321"/>
          </a:xfrm>
          <a:prstGeom prst="rect">
            <a:avLst/>
          </a:prstGeom>
        </p:spPr>
      </p:pic>
      <p:sp>
        <p:nvSpPr>
          <p:cNvPr id="43" name="Freeform 42">
            <a:extLst>
              <a:ext uri="{FF2B5EF4-FFF2-40B4-BE49-F238E27FC236}">
                <a16:creationId xmlns:a16="http://schemas.microsoft.com/office/drawing/2014/main" id="{8FC2AADA-681D-ED20-4952-8A3A75C9A5B3}"/>
              </a:ext>
            </a:extLst>
          </p:cNvPr>
          <p:cNvSpPr/>
          <p:nvPr/>
        </p:nvSpPr>
        <p:spPr>
          <a:xfrm>
            <a:off x="1632560" y="3169281"/>
            <a:ext cx="4589639" cy="1380236"/>
          </a:xfrm>
          <a:custGeom>
            <a:avLst/>
            <a:gdLst>
              <a:gd name="connsiteX0" fmla="*/ 4589639 w 4589639"/>
              <a:gd name="connsiteY0" fmla="*/ 1019400 h 1900470"/>
              <a:gd name="connsiteX1" fmla="*/ 3912745 w 4589639"/>
              <a:gd name="connsiteY1" fmla="*/ 1779420 h 1900470"/>
              <a:gd name="connsiteX2" fmla="*/ 943914 w 4589639"/>
              <a:gd name="connsiteY2" fmla="*/ 1826922 h 1900470"/>
              <a:gd name="connsiteX3" fmla="*/ 53265 w 4589639"/>
              <a:gd name="connsiteY3" fmla="*/ 1066901 h 1900470"/>
              <a:gd name="connsiteX4" fmla="*/ 160142 w 4589639"/>
              <a:gd name="connsiteY4" fmla="*/ 105000 h 1900470"/>
              <a:gd name="connsiteX5" fmla="*/ 647031 w 4589639"/>
              <a:gd name="connsiteY5" fmla="*/ 69374 h 190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639" h="1900470">
                <a:moveTo>
                  <a:pt x="4589639" y="1019400"/>
                </a:moveTo>
                <a:cubicBezTo>
                  <a:pt x="4555002" y="1332116"/>
                  <a:pt x="4520366" y="1644833"/>
                  <a:pt x="3912745" y="1779420"/>
                </a:cubicBezTo>
                <a:cubicBezTo>
                  <a:pt x="3305124" y="1914007"/>
                  <a:pt x="1587161" y="1945675"/>
                  <a:pt x="943914" y="1826922"/>
                </a:cubicBezTo>
                <a:cubicBezTo>
                  <a:pt x="300667" y="1708169"/>
                  <a:pt x="183894" y="1353888"/>
                  <a:pt x="53265" y="1066901"/>
                </a:cubicBezTo>
                <a:cubicBezTo>
                  <a:pt x="-77364" y="779914"/>
                  <a:pt x="61181" y="271254"/>
                  <a:pt x="160142" y="105000"/>
                </a:cubicBezTo>
                <a:cubicBezTo>
                  <a:pt x="259103" y="-61254"/>
                  <a:pt x="453067" y="4060"/>
                  <a:pt x="647031" y="69374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7C21D3-F759-3C11-CF80-958201CC8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37535" y="4013189"/>
            <a:ext cx="762203" cy="1325564"/>
          </a:xfrm>
          <a:prstGeom prst="rect">
            <a:avLst/>
          </a:prstGeom>
        </p:spPr>
      </p:pic>
      <p:pic>
        <p:nvPicPr>
          <p:cNvPr id="48" name="Picture 4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E98827-7F4D-8AEA-9B0B-9F85372CA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25788" y="5386818"/>
            <a:ext cx="762203" cy="1325564"/>
          </a:xfrm>
          <a:prstGeom prst="rect">
            <a:avLst/>
          </a:prstGeom>
        </p:spPr>
      </p:pic>
      <p:pic>
        <p:nvPicPr>
          <p:cNvPr id="49" name="Picture 4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BA83C2-82AA-36A3-0BB2-4C6B950CA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38583" y="5338753"/>
            <a:ext cx="762203" cy="132556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34F1820-C40F-6D39-A7FE-B71BE3E2C597}"/>
              </a:ext>
            </a:extLst>
          </p:cNvPr>
          <p:cNvSpPr txBox="1"/>
          <p:nvPr/>
        </p:nvSpPr>
        <p:spPr>
          <a:xfrm>
            <a:off x="5716389" y="5880571"/>
            <a:ext cx="445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Powerful server doing nothing most of the time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40A116-7AF0-C750-6E78-8A8BF38A62C9}"/>
              </a:ext>
            </a:extLst>
          </p:cNvPr>
          <p:cNvSpPr txBox="1"/>
          <p:nvPr/>
        </p:nvSpPr>
        <p:spPr>
          <a:xfrm>
            <a:off x="1128899" y="4654506"/>
            <a:ext cx="445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Many other requests waiting in the meanwhile</a:t>
            </a:r>
          </a:p>
        </p:txBody>
      </p:sp>
    </p:spTree>
    <p:extLst>
      <p:ext uri="{BB962C8B-B14F-4D97-AF65-F5344CB8AC3E}">
        <p14:creationId xmlns:p14="http://schemas.microsoft.com/office/powerpoint/2010/main" val="32997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6" grpId="0"/>
      <p:bldP spid="38" grpId="0"/>
      <p:bldP spid="40" grpId="0"/>
      <p:bldP spid="43" grpId="0" animBg="1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A44-BDA3-16A2-68CA-38AA9C37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one design a web server?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E7-3531-1FE1-E716-7796D0FC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other requests while waiting for one to finish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EA77D-71E7-8A89-EBCD-A556CFE29B1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57E79-81B3-3788-959B-E5DA50F56F1A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4D55F7A0-6DB1-F1CF-FDB9-BB4DFC169138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51E7EE-EE7F-9CE7-E019-D393266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8" name="Text Box 39">
              <a:extLst>
                <a:ext uri="{FF2B5EF4-FFF2-40B4-BE49-F238E27FC236}">
                  <a16:creationId xmlns:a16="http://schemas.microsoft.com/office/drawing/2014/main" id="{63EF1256-7B0F-99B9-B77B-8B567571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9" name="Rectangle 40">
            <a:extLst>
              <a:ext uri="{FF2B5EF4-FFF2-40B4-BE49-F238E27FC236}">
                <a16:creationId xmlns:a16="http://schemas.microsoft.com/office/drawing/2014/main" id="{2BDC40CC-11B6-0BBD-770D-1A8FEA02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418E836-6DC9-43D6-C2FE-0EAFDD1F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EA8D81AA-C71C-D174-39E0-7114B22A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0" y="1690688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B45B7-CBB8-30D6-4511-8DF33FAA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315" y="1168038"/>
            <a:ext cx="1407315" cy="42777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7B37D13-7052-42BF-2FA8-C664003C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291" y="1097822"/>
            <a:ext cx="669966" cy="669966"/>
          </a:xfrm>
          <a:prstGeom prst="rect">
            <a:avLst/>
          </a:prstGeom>
        </p:spPr>
      </p:pic>
      <p:pic>
        <p:nvPicPr>
          <p:cNvPr id="16" name="Picture 15" descr="A group of people playing chess&#10;&#10;Description automatically generated with medium confidence">
            <a:extLst>
              <a:ext uri="{FF2B5EF4-FFF2-40B4-BE49-F238E27FC236}">
                <a16:creationId xmlns:a16="http://schemas.microsoft.com/office/drawing/2014/main" id="{30DFD3CD-E0E1-62D4-14E1-C24548A70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783" y="2702896"/>
            <a:ext cx="5646153" cy="3789979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94513237-0FBF-43F8-B843-A0553FF83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300" y="4001294"/>
            <a:ext cx="897805" cy="678130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4F3B4275-D27C-90BD-25F5-6EBE29DFD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685" y="3686801"/>
            <a:ext cx="897805" cy="678130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DAB19C9A-8EDF-8C60-A897-B919F846A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651" y="3515984"/>
            <a:ext cx="897805" cy="678130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6D8C0BB3-B886-C32B-3428-384378857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519" y="3321797"/>
            <a:ext cx="897805" cy="678130"/>
          </a:xfrm>
          <a:prstGeom prst="rect">
            <a:avLst/>
          </a:prstGeom>
        </p:spPr>
      </p:pic>
      <p:pic>
        <p:nvPicPr>
          <p:cNvPr id="38" name="Picture 25">
            <a:extLst>
              <a:ext uri="{FF2B5EF4-FFF2-40B4-BE49-F238E27FC236}">
                <a16:creationId xmlns:a16="http://schemas.microsoft.com/office/drawing/2014/main" id="{F7F0FC4D-138C-9A9E-DFB1-731EFB51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46" y="2127534"/>
            <a:ext cx="735507" cy="9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7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A44-BDA3-16A2-68CA-38AA9C37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E7-3531-1FE1-E716-7796D0FC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other requests while waiting for one to finish</a:t>
            </a:r>
          </a:p>
          <a:p>
            <a:r>
              <a:rPr lang="en-US" dirty="0"/>
              <a:t>A first design: multiprocessing/threading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EA77D-71E7-8A89-EBCD-A556CFE29B1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fork</a:t>
            </a:r>
            <a:r>
              <a:rPr lang="en-US" sz="2000" dirty="0">
                <a:latin typeface="Courier" pitchFamily="2" charset="0"/>
              </a:rPr>
              <a:t>()</a:t>
            </a: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57E79-81B3-3788-959B-E5DA50F56F1A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4D55F7A0-6DB1-F1CF-FDB9-BB4DFC169138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51E7EE-EE7F-9CE7-E019-D393266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8" name="Text Box 39">
              <a:extLst>
                <a:ext uri="{FF2B5EF4-FFF2-40B4-BE49-F238E27FC236}">
                  <a16:creationId xmlns:a16="http://schemas.microsoft.com/office/drawing/2014/main" id="{63EF1256-7B0F-99B9-B77B-8B567571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9" name="Rectangle 40">
            <a:extLst>
              <a:ext uri="{FF2B5EF4-FFF2-40B4-BE49-F238E27FC236}">
                <a16:creationId xmlns:a16="http://schemas.microsoft.com/office/drawing/2014/main" id="{2BDC40CC-11B6-0BBD-770D-1A8FEA02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418E836-6DC9-43D6-C2FE-0EAFDD1F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70A645-7883-2418-AD68-D830BC55F03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214932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>
            <a:extLst>
              <a:ext uri="{FF2B5EF4-FFF2-40B4-BE49-F238E27FC236}">
                <a16:creationId xmlns:a16="http://schemas.microsoft.com/office/drawing/2014/main" id="{EA8D81AA-C71C-D174-39E0-7114B22A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0" y="1690688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B45B7-CBB8-30D6-4511-8DF33FAA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315" y="1168038"/>
            <a:ext cx="1407315" cy="42777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7B37D13-7052-42BF-2FA8-C664003C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291" y="1097822"/>
            <a:ext cx="669966" cy="669966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2F62901D-8F90-DA5A-4B8A-0D04C4C1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0" y="2966805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A43C7-2497-BD60-6971-5AD21956DF80}"/>
              </a:ext>
            </a:extLst>
          </p:cNvPr>
          <p:cNvCxnSpPr/>
          <p:nvPr/>
        </p:nvCxnSpPr>
        <p:spPr>
          <a:xfrm>
            <a:off x="2207211" y="3782558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47F420-81E5-E36D-9D33-2434DFE6E990}"/>
              </a:ext>
            </a:extLst>
          </p:cNvPr>
          <p:cNvSpPr txBox="1"/>
          <p:nvPr/>
        </p:nvSpPr>
        <p:spPr>
          <a:xfrm>
            <a:off x="2088674" y="327329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accept()</a:t>
            </a:r>
          </a:p>
        </p:txBody>
      </p:sp>
      <p:pic>
        <p:nvPicPr>
          <p:cNvPr id="19" name="Picture 25">
            <a:extLst>
              <a:ext uri="{FF2B5EF4-FFF2-40B4-BE49-F238E27FC236}">
                <a16:creationId xmlns:a16="http://schemas.microsoft.com/office/drawing/2014/main" id="{62691BF3-9A5F-2523-C622-52D9192C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33" y="3048620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E124094F-C016-47A7-0A0C-C139C524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2" y="3048620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6AC21E-8E88-5E27-7D6D-EFD0538D3321}"/>
              </a:ext>
            </a:extLst>
          </p:cNvPr>
          <p:cNvSpPr txBox="1"/>
          <p:nvPr/>
        </p:nvSpPr>
        <p:spPr>
          <a:xfrm>
            <a:off x="882262" y="425427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691165-06E4-A6CC-EF9D-F2BA304C2D91}"/>
              </a:ext>
            </a:extLst>
          </p:cNvPr>
          <p:cNvSpPr txBox="1"/>
          <p:nvPr/>
        </p:nvSpPr>
        <p:spPr>
          <a:xfrm>
            <a:off x="3303853" y="4034692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D879C9-C706-14EE-87DC-9EBDDD298081}"/>
              </a:ext>
            </a:extLst>
          </p:cNvPr>
          <p:cNvSpPr txBox="1"/>
          <p:nvPr/>
        </p:nvSpPr>
        <p:spPr>
          <a:xfrm>
            <a:off x="4744950" y="3908696"/>
            <a:ext cx="137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send()</a:t>
            </a:r>
          </a:p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BFF3859-0B59-0967-ED00-B780FCC6D6A4}"/>
              </a:ext>
            </a:extLst>
          </p:cNvPr>
          <p:cNvSpPr/>
          <p:nvPr/>
        </p:nvSpPr>
        <p:spPr>
          <a:xfrm>
            <a:off x="1338073" y="4417621"/>
            <a:ext cx="2739384" cy="466403"/>
          </a:xfrm>
          <a:custGeom>
            <a:avLst/>
            <a:gdLst>
              <a:gd name="connsiteX0" fmla="*/ 2628285 w 2739384"/>
              <a:gd name="connsiteY0" fmla="*/ 0 h 807522"/>
              <a:gd name="connsiteX1" fmla="*/ 2545158 w 2739384"/>
              <a:gd name="connsiteY1" fmla="*/ 332509 h 807522"/>
              <a:gd name="connsiteX2" fmla="*/ 835111 w 2739384"/>
              <a:gd name="connsiteY2" fmla="*/ 261257 h 807522"/>
              <a:gd name="connsiteX3" fmla="*/ 86966 w 2739384"/>
              <a:gd name="connsiteY3" fmla="*/ 475013 h 807522"/>
              <a:gd name="connsiteX4" fmla="*/ 86966 w 2739384"/>
              <a:gd name="connsiteY4" fmla="*/ 724395 h 807522"/>
              <a:gd name="connsiteX5" fmla="*/ 728233 w 2739384"/>
              <a:gd name="connsiteY5" fmla="*/ 807522 h 80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9384" h="807522">
                <a:moveTo>
                  <a:pt x="2628285" y="0"/>
                </a:moveTo>
                <a:cubicBezTo>
                  <a:pt x="2736152" y="144483"/>
                  <a:pt x="2844020" y="288966"/>
                  <a:pt x="2545158" y="332509"/>
                </a:cubicBezTo>
                <a:cubicBezTo>
                  <a:pt x="2246296" y="376052"/>
                  <a:pt x="1244810" y="237506"/>
                  <a:pt x="835111" y="261257"/>
                </a:cubicBezTo>
                <a:cubicBezTo>
                  <a:pt x="425412" y="285008"/>
                  <a:pt x="211657" y="397823"/>
                  <a:pt x="86966" y="475013"/>
                </a:cubicBezTo>
                <a:cubicBezTo>
                  <a:pt x="-37725" y="552203"/>
                  <a:pt x="-19912" y="668977"/>
                  <a:pt x="86966" y="724395"/>
                </a:cubicBezTo>
                <a:cubicBezTo>
                  <a:pt x="193844" y="779813"/>
                  <a:pt x="461038" y="793667"/>
                  <a:pt x="728233" y="80752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6DD93E-549C-7691-A526-E4DE3DBA636F}"/>
              </a:ext>
            </a:extLst>
          </p:cNvPr>
          <p:cNvCxnSpPr/>
          <p:nvPr/>
        </p:nvCxnSpPr>
        <p:spPr>
          <a:xfrm>
            <a:off x="2088674" y="4908736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5A19557-8E6F-AD50-486B-426215BF24DF}"/>
              </a:ext>
            </a:extLst>
          </p:cNvPr>
          <p:cNvSpPr txBox="1"/>
          <p:nvPr/>
        </p:nvSpPr>
        <p:spPr>
          <a:xfrm>
            <a:off x="1974677" y="493613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accept()</a:t>
            </a:r>
          </a:p>
        </p:txBody>
      </p:sp>
      <p:pic>
        <p:nvPicPr>
          <p:cNvPr id="27" name="Picture 25">
            <a:extLst>
              <a:ext uri="{FF2B5EF4-FFF2-40B4-BE49-F238E27FC236}">
                <a16:creationId xmlns:a16="http://schemas.microsoft.com/office/drawing/2014/main" id="{A0517264-97EB-9D27-6240-EE00232D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33" y="4659352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5F765267-0D77-CFDB-728E-F24DB09E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52" y="4659352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F03D301-E5DE-8FE6-4841-6DD896DA24CB}"/>
              </a:ext>
            </a:extLst>
          </p:cNvPr>
          <p:cNvSpPr txBox="1"/>
          <p:nvPr/>
        </p:nvSpPr>
        <p:spPr>
          <a:xfrm>
            <a:off x="2955853" y="564542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91A28B-FEE1-158B-E4FC-1DEE2381E678}"/>
              </a:ext>
            </a:extLst>
          </p:cNvPr>
          <p:cNvSpPr txBox="1"/>
          <p:nvPr/>
        </p:nvSpPr>
        <p:spPr>
          <a:xfrm>
            <a:off x="4396950" y="5519428"/>
            <a:ext cx="137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send()</a:t>
            </a:r>
          </a:p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pic>
        <p:nvPicPr>
          <p:cNvPr id="31" name="Picture 25">
            <a:extLst>
              <a:ext uri="{FF2B5EF4-FFF2-40B4-BE49-F238E27FC236}">
                <a16:creationId xmlns:a16="http://schemas.microsoft.com/office/drawing/2014/main" id="{9F7EAC56-6E9B-7F54-FC64-BF7E901CE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04" y="4659352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A23C19-C0F5-0736-35B8-DFAEFCC3C91B}"/>
              </a:ext>
            </a:extLst>
          </p:cNvPr>
          <p:cNvSpPr txBox="1"/>
          <p:nvPr/>
        </p:nvSpPr>
        <p:spPr>
          <a:xfrm>
            <a:off x="5605802" y="5519428"/>
            <a:ext cx="137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send()</a:t>
            </a:r>
          </a:p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02983B-A9F8-C88F-2342-0EBE441B6612}"/>
              </a:ext>
            </a:extLst>
          </p:cNvPr>
          <p:cNvSpPr txBox="1"/>
          <p:nvPr/>
        </p:nvSpPr>
        <p:spPr>
          <a:xfrm>
            <a:off x="30460" y="5957498"/>
            <a:ext cx="4496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Great to avoid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blocking</a:t>
            </a:r>
            <a:r>
              <a:rPr lang="en-US" sz="2400" dirty="0">
                <a:latin typeface="Helvetica" pitchFamily="2" charset="0"/>
              </a:rPr>
              <a:t> (disk I/O, </a:t>
            </a:r>
            <a:r>
              <a:rPr lang="en-US" sz="2400" dirty="0" err="1">
                <a:latin typeface="Helvetica" pitchFamily="2" charset="0"/>
              </a:rPr>
              <a:t>fastCGI</a:t>
            </a:r>
            <a:r>
              <a:rPr lang="en-US" sz="2400" dirty="0">
                <a:latin typeface="Helvetica" pitchFamily="2" charset="0"/>
              </a:rPr>
              <a:t>, …)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DA5758-8908-2A5D-C899-E93B661200F6}"/>
              </a:ext>
            </a:extLst>
          </p:cNvPr>
          <p:cNvSpPr txBox="1"/>
          <p:nvPr/>
        </p:nvSpPr>
        <p:spPr>
          <a:xfrm>
            <a:off x="4163955" y="6276886"/>
            <a:ext cx="532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Overhead grows with # connections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047591-D839-61E4-B103-25451FD7BD42}"/>
              </a:ext>
            </a:extLst>
          </p:cNvPr>
          <p:cNvSpPr txBox="1"/>
          <p:nvPr/>
        </p:nvSpPr>
        <p:spPr>
          <a:xfrm>
            <a:off x="9259057" y="5934926"/>
            <a:ext cx="227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more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193B92-8116-EB18-F0A4-2BBAD21D61ED}"/>
              </a:ext>
            </a:extLst>
          </p:cNvPr>
          <p:cNvSpPr txBox="1"/>
          <p:nvPr/>
        </p:nvSpPr>
        <p:spPr>
          <a:xfrm>
            <a:off x="9667744" y="6372996"/>
            <a:ext cx="227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longer lived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0E8C-97D0-8319-CBCB-F08EAD078F5C}"/>
              </a:ext>
            </a:extLst>
          </p:cNvPr>
          <p:cNvCxnSpPr/>
          <p:nvPr/>
        </p:nvCxnSpPr>
        <p:spPr>
          <a:xfrm flipV="1">
            <a:off x="9373721" y="6165758"/>
            <a:ext cx="520397" cy="26395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D8177BF-7D9A-8B29-2325-49E53CA09E59}"/>
              </a:ext>
            </a:extLst>
          </p:cNvPr>
          <p:cNvCxnSpPr>
            <a:cxnSpLocks/>
          </p:cNvCxnSpPr>
          <p:nvPr/>
        </p:nvCxnSpPr>
        <p:spPr>
          <a:xfrm>
            <a:off x="9373721" y="6592624"/>
            <a:ext cx="520397" cy="555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69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 animBg="1"/>
      <p:bldP spid="26" grpId="0"/>
      <p:bldP spid="29" grpId="0"/>
      <p:bldP spid="30" grpId="0"/>
      <p:bldP spid="32" grpId="0"/>
      <p:bldP spid="16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A44-BDA3-16A2-68CA-38AA9C37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E7-3531-1FE1-E716-7796D0FC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other requests while waiting for one to finish</a:t>
            </a:r>
          </a:p>
          <a:p>
            <a:r>
              <a:rPr lang="en-US" dirty="0"/>
              <a:t>A better design: event driven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EA77D-71E7-8A89-EBCD-A556CFE29B1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solidFill>
                <a:srgbClr val="C00000"/>
              </a:solidFill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57E79-81B3-3788-959B-E5DA50F56F1A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4D55F7A0-6DB1-F1CF-FDB9-BB4DFC169138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51E7EE-EE7F-9CE7-E019-D393266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8" name="Text Box 39">
              <a:extLst>
                <a:ext uri="{FF2B5EF4-FFF2-40B4-BE49-F238E27FC236}">
                  <a16:creationId xmlns:a16="http://schemas.microsoft.com/office/drawing/2014/main" id="{63EF1256-7B0F-99B9-B77B-8B567571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9" name="Rectangle 40">
            <a:extLst>
              <a:ext uri="{FF2B5EF4-FFF2-40B4-BE49-F238E27FC236}">
                <a16:creationId xmlns:a16="http://schemas.microsoft.com/office/drawing/2014/main" id="{2BDC40CC-11B6-0BBD-770D-1A8FEA02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418E836-6DC9-43D6-C2FE-0EAFDD1F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70A645-7883-2418-AD68-D830BC55F03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214932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>
            <a:extLst>
              <a:ext uri="{FF2B5EF4-FFF2-40B4-BE49-F238E27FC236}">
                <a16:creationId xmlns:a16="http://schemas.microsoft.com/office/drawing/2014/main" id="{EA8D81AA-C71C-D174-39E0-7114B22A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0" y="1690688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B45B7-CBB8-30D6-4511-8DF33FAA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315" y="1168038"/>
            <a:ext cx="1407315" cy="42777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7B37D13-7052-42BF-2FA8-C664003C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291" y="1097822"/>
            <a:ext cx="669966" cy="669966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2F62901D-8F90-DA5A-4B8A-0D04C4C1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0" y="2966805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A43C7-2497-BD60-6971-5AD21956DF80}"/>
              </a:ext>
            </a:extLst>
          </p:cNvPr>
          <p:cNvCxnSpPr/>
          <p:nvPr/>
        </p:nvCxnSpPr>
        <p:spPr>
          <a:xfrm>
            <a:off x="2178989" y="3476069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47F420-81E5-E36D-9D33-2434DFE6E990}"/>
              </a:ext>
            </a:extLst>
          </p:cNvPr>
          <p:cNvSpPr txBox="1"/>
          <p:nvPr/>
        </p:nvSpPr>
        <p:spPr>
          <a:xfrm>
            <a:off x="2060452" y="2966805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accept()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02983B-A9F8-C88F-2342-0EBE441B6612}"/>
              </a:ext>
            </a:extLst>
          </p:cNvPr>
          <p:cNvSpPr txBox="1"/>
          <p:nvPr/>
        </p:nvSpPr>
        <p:spPr>
          <a:xfrm>
            <a:off x="129940" y="5256853"/>
            <a:ext cx="300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Lightweight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C3B3EE9-ED4D-A5AB-8E97-C7D54D9F077B}"/>
              </a:ext>
            </a:extLst>
          </p:cNvPr>
          <p:cNvCxnSpPr/>
          <p:nvPr/>
        </p:nvCxnSpPr>
        <p:spPr>
          <a:xfrm>
            <a:off x="2178989" y="4273761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5E8B5AF-FDD9-7452-3DA5-3E1A46E1D3EB}"/>
              </a:ext>
            </a:extLst>
          </p:cNvPr>
          <p:cNvSpPr txBox="1"/>
          <p:nvPr/>
        </p:nvSpPr>
        <p:spPr>
          <a:xfrm>
            <a:off x="2060452" y="3764497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F1D8D8-9C9E-93CB-79E3-63E030A19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439" y="3321254"/>
            <a:ext cx="664644" cy="132556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F54FAD4-6626-5B93-2CBC-48A4751771DD}"/>
              </a:ext>
            </a:extLst>
          </p:cNvPr>
          <p:cNvSpPr txBox="1"/>
          <p:nvPr/>
        </p:nvSpPr>
        <p:spPr>
          <a:xfrm>
            <a:off x="3377181" y="2761005"/>
            <a:ext cx="449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 queue of events</a:t>
            </a:r>
          </a:p>
        </p:txBody>
      </p:sp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5005079-6944-6196-B166-9FAACFB5B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602" y="3336137"/>
            <a:ext cx="664644" cy="1325564"/>
          </a:xfrm>
          <a:prstGeom prst="rect">
            <a:avLst/>
          </a:prstGeom>
        </p:spPr>
      </p:pic>
      <p:pic>
        <p:nvPicPr>
          <p:cNvPr id="44" name="Picture 4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05BE60-161C-D05E-EB1D-F6E428CB3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342" y="3335561"/>
            <a:ext cx="664644" cy="1325564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FD3E81-3E55-4A88-DC48-5EE69D8FF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082" y="3286381"/>
            <a:ext cx="664644" cy="1325564"/>
          </a:xfrm>
          <a:prstGeom prst="rect">
            <a:avLst/>
          </a:prstGeom>
        </p:spPr>
      </p:pic>
      <p:pic>
        <p:nvPicPr>
          <p:cNvPr id="46" name="Picture 25">
            <a:extLst>
              <a:ext uri="{FF2B5EF4-FFF2-40B4-BE49-F238E27FC236}">
                <a16:creationId xmlns:a16="http://schemas.microsoft.com/office/drawing/2014/main" id="{9179133D-2A44-1046-4ABE-5E12B716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9" y="3508369"/>
            <a:ext cx="6270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E2018B9-870D-5527-71A6-F303972256F4}"/>
              </a:ext>
            </a:extLst>
          </p:cNvPr>
          <p:cNvSpPr txBox="1"/>
          <p:nvPr/>
        </p:nvSpPr>
        <p:spPr>
          <a:xfrm>
            <a:off x="143484" y="5870612"/>
            <a:ext cx="300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Can block if any of the requests block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D3D322-58A9-74AA-D314-8F8CA2EC39A7}"/>
              </a:ext>
            </a:extLst>
          </p:cNvPr>
          <p:cNvSpPr txBox="1"/>
          <p:nvPr/>
        </p:nvSpPr>
        <p:spPr>
          <a:xfrm>
            <a:off x="3705359" y="5337229"/>
            <a:ext cx="478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State of the art designs combine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parallelism</a:t>
            </a:r>
            <a:r>
              <a:rPr lang="en-US" sz="2400" dirty="0">
                <a:latin typeface="Helvetica" pitchFamily="2" charset="0"/>
              </a:rPr>
              <a:t> (</a:t>
            </a:r>
            <a:r>
              <a:rPr lang="en-US" sz="2400" dirty="0" err="1">
                <a:latin typeface="Helvetica" pitchFamily="2" charset="0"/>
              </a:rPr>
              <a:t>multiprocess</a:t>
            </a:r>
            <a:r>
              <a:rPr lang="en-US" sz="2400" dirty="0">
                <a:latin typeface="Helvetica" pitchFamily="2" charset="0"/>
              </a:rPr>
              <a:t>/thread) with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concurrency</a:t>
            </a:r>
            <a:r>
              <a:rPr lang="en-US" sz="2400" dirty="0">
                <a:latin typeface="Helvetica" pitchFamily="2" charset="0"/>
              </a:rPr>
              <a:t> (event-driven)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50FDDD-7601-FD73-BF1D-2BD6E847C901}"/>
              </a:ext>
            </a:extLst>
          </p:cNvPr>
          <p:cNvSpPr txBox="1"/>
          <p:nvPr/>
        </p:nvSpPr>
        <p:spPr>
          <a:xfrm>
            <a:off x="1343332" y="4795188"/>
            <a:ext cx="478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" pitchFamily="2" charset="0"/>
              </a:rPr>
              <a:t>epoll</a:t>
            </a:r>
            <a:r>
              <a:rPr lang="en-US" sz="2000" dirty="0">
                <a:latin typeface="Courier" pitchFamily="2" charset="0"/>
              </a:rPr>
              <a:t>, select, </a:t>
            </a:r>
            <a:r>
              <a:rPr lang="en-US" sz="2000" dirty="0" err="1">
                <a:latin typeface="Courier" pitchFamily="2" charset="0"/>
              </a:rPr>
              <a:t>kqueue</a:t>
            </a:r>
            <a:r>
              <a:rPr lang="en-US" sz="2000" dirty="0">
                <a:latin typeface="Courier" pitchFamily="2" charset="0"/>
              </a:rPr>
              <a:t>,</a:t>
            </a:r>
            <a:r>
              <a:rPr lang="en-US" sz="2400" dirty="0">
                <a:latin typeface="Helvetica" pitchFamily="2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325356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6875 L 0.02161 0.18796 L 0.1151 0.2331 L 0.17356 0.2331 L 0.19492 0.19491 L 0.19401 0.14815 L 0.19987 0.18982 L 0.20755 0.22963 L 0.2319 0.23657 L 0.26315 0.21574 L 0.26601 0.13611 L 0.26901 0.18449 L 0.28359 0.22963 L 0.31185 0.2331 L 0.33033 0.20695 L 0.33424 0.15162 L 0.33815 0.21042 L 0.35377 0.22963 L 0.39948 0.23472 L 0.40442 0.19144 L 0.40442 0.15347 " pathEditMode="relative" ptsTypes="AAAAAAAAAAAAAAAAAAAAA">
                                      <p:cBhvr>
                                        <p:cTn id="4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40" grpId="0"/>
      <p:bldP spid="42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2371" y="5178224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2371" y="4052011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370" y="2922857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2371" y="1790762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Software/hardware organization at hosts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012BE-CB60-18A2-8AFC-A8AF88E09569}"/>
              </a:ext>
            </a:extLst>
          </p:cNvPr>
          <p:cNvSpPr txBox="1"/>
          <p:nvPr/>
        </p:nvSpPr>
        <p:spPr>
          <a:xfrm>
            <a:off x="8300852" y="2676125"/>
            <a:ext cx="3800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Demultiplexing</a:t>
            </a:r>
          </a:p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Reliability</a:t>
            </a:r>
          </a:p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Congestion control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C1FFA7-041F-981E-756A-5C2B2D87D391}"/>
              </a:ext>
            </a:extLst>
          </p:cNvPr>
          <p:cNvCxnSpPr/>
          <p:nvPr/>
        </p:nvCxnSpPr>
        <p:spPr>
          <a:xfrm flipV="1">
            <a:off x="7573777" y="2576945"/>
            <a:ext cx="1451470" cy="345912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8C6385-8C7D-4DEF-83BC-E01D6AB0C5A4}"/>
              </a:ext>
            </a:extLst>
          </p:cNvPr>
          <p:cNvCxnSpPr>
            <a:cxnSpLocks/>
          </p:cNvCxnSpPr>
          <p:nvPr/>
        </p:nvCxnSpPr>
        <p:spPr>
          <a:xfrm>
            <a:off x="7572437" y="4081250"/>
            <a:ext cx="1357807" cy="787633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4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60DF-432D-2E35-69CA-2F097F55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How much data to keep in flight?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89EE6D-4423-64E1-B97F-91315F94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0162"/>
            <a:ext cx="10515600" cy="2607377"/>
          </a:xfrm>
        </p:spPr>
        <p:txBody>
          <a:bodyPr>
            <a:normAutofit/>
          </a:bodyPr>
          <a:lstStyle/>
          <a:p>
            <a:r>
              <a:rPr lang="en-US" dirty="0"/>
              <a:t>Avoid overwhelming network resources: </a:t>
            </a:r>
            <a:r>
              <a:rPr lang="en-US" dirty="0">
                <a:solidFill>
                  <a:srgbClr val="C00000"/>
                </a:solidFill>
              </a:rPr>
              <a:t>Congestion control</a:t>
            </a:r>
          </a:p>
          <a:p>
            <a:r>
              <a:rPr lang="en-US" dirty="0"/>
              <a:t>Internet: every endpoint makes its own decisions!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Distributed</a:t>
            </a:r>
            <a:r>
              <a:rPr lang="en-US" dirty="0"/>
              <a:t> algorithm: no central authority</a:t>
            </a:r>
          </a:p>
          <a:p>
            <a:pPr lvl="1"/>
            <a:r>
              <a:rPr lang="en-US" dirty="0"/>
              <a:t>Goal 1: </a:t>
            </a:r>
            <a:r>
              <a:rPr lang="en-US" dirty="0">
                <a:solidFill>
                  <a:srgbClr val="C00000"/>
                </a:solidFill>
              </a:rPr>
              <a:t>efficiency</a:t>
            </a:r>
            <a:r>
              <a:rPr lang="en-US" dirty="0"/>
              <a:t> (use available capacity)</a:t>
            </a:r>
          </a:p>
          <a:p>
            <a:pPr lvl="1"/>
            <a:r>
              <a:rPr lang="en-US" dirty="0"/>
              <a:t>Goal 2: </a:t>
            </a:r>
            <a:r>
              <a:rPr lang="en-US" dirty="0">
                <a:solidFill>
                  <a:srgbClr val="C00000"/>
                </a:solidFill>
              </a:rPr>
              <a:t>fairness</a:t>
            </a:r>
            <a:r>
              <a:rPr lang="en-US" dirty="0"/>
              <a:t> (distribute capacity equitably)</a:t>
            </a:r>
          </a:p>
        </p:txBody>
      </p:sp>
      <p:pic>
        <p:nvPicPr>
          <p:cNvPr id="8" name="Picture 5" descr="ANd9GcTXHm9XcH9T0I0EOJrLBOGANosV-xO3mlldiVZue4LYNHmLIOt0">
            <a:extLst>
              <a:ext uri="{FF2B5EF4-FFF2-40B4-BE49-F238E27FC236}">
                <a16:creationId xmlns:a16="http://schemas.microsoft.com/office/drawing/2014/main" id="{A6C834C3-CEAA-3F2A-815D-1C496F7CE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54" y="2552275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Nd9GcTXHm9XcH9T0I0EOJrLBOGANosV-xO3mlldiVZue4LYNHmLIOt0">
            <a:extLst>
              <a:ext uri="{FF2B5EF4-FFF2-40B4-BE49-F238E27FC236}">
                <a16:creationId xmlns:a16="http://schemas.microsoft.com/office/drawing/2014/main" id="{35BA8DCA-2C38-B0B3-A2E2-F3706A90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86" y="1945056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3867C2-8850-1CE8-34D9-46561F6B6C6C}"/>
              </a:ext>
            </a:extLst>
          </p:cNvPr>
          <p:cNvCxnSpPr>
            <a:cxnSpLocks/>
          </p:cNvCxnSpPr>
          <p:nvPr/>
        </p:nvCxnSpPr>
        <p:spPr>
          <a:xfrm>
            <a:off x="4744697" y="2310334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2487E6-A67F-0207-2D0D-D08E3EBBFF33}"/>
              </a:ext>
            </a:extLst>
          </p:cNvPr>
          <p:cNvCxnSpPr>
            <a:cxnSpLocks/>
          </p:cNvCxnSpPr>
          <p:nvPr/>
        </p:nvCxnSpPr>
        <p:spPr>
          <a:xfrm flipV="1">
            <a:off x="3033522" y="3216230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9" descr="Router Clip Art">
            <a:extLst>
              <a:ext uri="{FF2B5EF4-FFF2-40B4-BE49-F238E27FC236}">
                <a16:creationId xmlns:a16="http://schemas.microsoft.com/office/drawing/2014/main" id="{D41226AC-9055-DCFB-8793-034B4186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61" y="2521562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D8F466-41BD-483D-1AC5-FBFE1D434E80}"/>
              </a:ext>
            </a:extLst>
          </p:cNvPr>
          <p:cNvCxnSpPr>
            <a:cxnSpLocks/>
          </p:cNvCxnSpPr>
          <p:nvPr/>
        </p:nvCxnSpPr>
        <p:spPr>
          <a:xfrm>
            <a:off x="8813962" y="3124652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flower&#10;&#10;Description automatically generated">
            <a:extLst>
              <a:ext uri="{FF2B5EF4-FFF2-40B4-BE49-F238E27FC236}">
                <a16:creationId xmlns:a16="http://schemas.microsoft.com/office/drawing/2014/main" id="{E206B999-E83F-A422-46D1-2C2D11EF6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223" y="2521562"/>
            <a:ext cx="939800" cy="101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8D435D-B8E5-5C66-CD02-59744E0CE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752" y="1252725"/>
            <a:ext cx="2093843" cy="15703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399141-24D3-3860-8036-3C27D2CD2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9883" y="1161360"/>
            <a:ext cx="2495057" cy="1661747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B2838B3-5684-07DE-E674-0D6E01F78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3752" y="5471073"/>
            <a:ext cx="1317138" cy="1226585"/>
          </a:xfrm>
          <a:prstGeom prst="rect">
            <a:avLst/>
          </a:prstGeom>
        </p:spPr>
      </p:pic>
      <p:pic>
        <p:nvPicPr>
          <p:cNvPr id="18" name="Picture 17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10101F-A8E7-A677-A046-811B4A0AB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085243" y="4401630"/>
            <a:ext cx="1123041" cy="103632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19E56D6-AB46-0AEF-088E-82EC47947C2C}"/>
              </a:ext>
            </a:extLst>
          </p:cNvPr>
          <p:cNvGrpSpPr/>
          <p:nvPr/>
        </p:nvGrpSpPr>
        <p:grpSpPr>
          <a:xfrm>
            <a:off x="10436670" y="4618944"/>
            <a:ext cx="1734099" cy="1036320"/>
            <a:chOff x="10040373" y="2516898"/>
            <a:chExt cx="2205319" cy="1284975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E715E205-4C1B-CEB1-52C8-FF0EEB761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16360" y="2516898"/>
              <a:ext cx="1284975" cy="12849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DE2083-1B18-CE24-F2AD-45D8F5DDC4D0}"/>
                </a:ext>
              </a:extLst>
            </p:cNvPr>
            <p:cNvSpPr txBox="1"/>
            <p:nvPr/>
          </p:nvSpPr>
          <p:spPr>
            <a:xfrm>
              <a:off x="10040373" y="2974719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3DD38B-71ED-E1FB-996F-A6BDF5871321}"/>
                </a:ext>
              </a:extLst>
            </p:cNvPr>
            <p:cNvSpPr txBox="1"/>
            <p:nvPr/>
          </p:nvSpPr>
          <p:spPr>
            <a:xfrm>
              <a:off x="11743416" y="2984520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  <a:latin typeface="Helvetica" pitchFamily="2" charset="0"/>
                </a:rPr>
                <a:t>C</a:t>
              </a:r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9814D9B-EFC7-DB06-3605-A2BB26B25F2E}"/>
              </a:ext>
            </a:extLst>
          </p:cNvPr>
          <p:cNvSpPr/>
          <p:nvPr/>
        </p:nvSpPr>
        <p:spPr>
          <a:xfrm>
            <a:off x="3293718" y="6159952"/>
            <a:ext cx="5037357" cy="5892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elvetica" pitchFamily="2" charset="0"/>
              </a:rPr>
              <a:t>Feedback Control</a:t>
            </a:r>
          </a:p>
        </p:txBody>
      </p:sp>
    </p:spTree>
    <p:extLst>
      <p:ext uri="{BB962C8B-B14F-4D97-AF65-F5344CB8AC3E}">
        <p14:creationId xmlns:p14="http://schemas.microsoft.com/office/powerpoint/2010/main" val="2040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3DC-AFB0-0248-9850-0B01F04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right congestion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A370B-C7E3-0F48-A5DC-E4D52BA2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1306"/>
          </a:xfrm>
        </p:spPr>
        <p:txBody>
          <a:bodyPr>
            <a:normAutofit/>
          </a:bodyPr>
          <a:lstStyle/>
          <a:p>
            <a:r>
              <a:rPr lang="en-US" dirty="0"/>
              <a:t>There is an </a:t>
            </a:r>
            <a:r>
              <a:rPr lang="en-US" dirty="0">
                <a:solidFill>
                  <a:srgbClr val="C00000"/>
                </a:solidFill>
              </a:rPr>
              <a:t>unknown</a:t>
            </a:r>
            <a:r>
              <a:rPr lang="en-US" dirty="0"/>
              <a:t> bottleneck link rate that the sender must match</a:t>
            </a:r>
          </a:p>
          <a:p>
            <a:endParaRPr lang="en-US" dirty="0"/>
          </a:p>
          <a:p>
            <a:r>
              <a:rPr lang="en-US" dirty="0"/>
              <a:t>If sender sends more than the bottleneck link rate:</a:t>
            </a:r>
          </a:p>
          <a:p>
            <a:pPr lvl="1"/>
            <a:r>
              <a:rPr lang="en-US" dirty="0"/>
              <a:t>packet loss, delays, etc.</a:t>
            </a:r>
          </a:p>
          <a:p>
            <a:endParaRPr lang="en-US" dirty="0"/>
          </a:p>
          <a:p>
            <a:r>
              <a:rPr lang="en-US" dirty="0"/>
              <a:t>If sender sends less than the bottleneck link rate:</a:t>
            </a:r>
          </a:p>
          <a:p>
            <a:pPr lvl="1"/>
            <a:r>
              <a:rPr lang="en-US" dirty="0"/>
              <a:t>all packets get through; successful ACKs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Congestion window (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):</a:t>
            </a:r>
            <a:r>
              <a:rPr lang="en-US" dirty="0"/>
              <a:t> amount of data in flight</a:t>
            </a:r>
          </a:p>
        </p:txBody>
      </p:sp>
    </p:spTree>
    <p:extLst>
      <p:ext uri="{BB962C8B-B14F-4D97-AF65-F5344CB8AC3E}">
        <p14:creationId xmlns:p14="http://schemas.microsoft.com/office/powerpoint/2010/main" val="34596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D89B-39F6-A245-AE5C-4FDFDF11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Quickly finding a rate: TCP slow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127E8-8A18-224D-9FA1-FB7164122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5786" cy="4915144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en-US" dirty="0"/>
              <a:t>Initially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= 1 MSS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MSS is “maximum segment size”</a:t>
            </a:r>
          </a:p>
          <a:p>
            <a:pPr>
              <a:buFont typeface="Arial"/>
              <a:buChar char="•"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/>
              <a:t>Upon receiving an ACK of each MSS, increase the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</a:t>
            </a:r>
          </a:p>
          <a:p>
            <a:pPr>
              <a:buFont typeface="Arial"/>
              <a:buChar char="•"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/>
              <a:t>Effectively, double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every RTT</a:t>
            </a:r>
          </a:p>
          <a:p>
            <a:pPr>
              <a:buFont typeface="Wingdings" charset="2"/>
              <a:buChar char="§"/>
              <a:defRPr/>
            </a:pPr>
            <a:endParaRPr lang="en-US" i="1" u="sng" dirty="0">
              <a:solidFill>
                <a:srgbClr val="CC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Initial rate is slow but ramps up </a:t>
            </a:r>
            <a:r>
              <a:rPr lang="en-US" dirty="0">
                <a:solidFill>
                  <a:srgbClr val="C00000"/>
                </a:solidFill>
              </a:rPr>
              <a:t>exponentially fast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On loss (RTO), restart from </a:t>
            </a:r>
            <a:r>
              <a:rPr lang="en-US" sz="2600" dirty="0" err="1">
                <a:latin typeface="Courier" pitchFamily="2" charset="0"/>
              </a:rPr>
              <a:t>cwnd</a:t>
            </a:r>
            <a:r>
              <a:rPr lang="en-US" sz="2600" dirty="0">
                <a:latin typeface="Courier" pitchFamily="2" charset="0"/>
              </a:rPr>
              <a:t> := 1 MSS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42EC9F7F-1181-204D-8A53-1E081A978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5653" y="284321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E6D1E4D-E41B-3648-8D31-DA07844D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427" y="17049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A540B02-5F6D-9B43-93C2-C7FBA9D14711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202127" y="2809875"/>
            <a:ext cx="1208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one segment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37C51D12-EB6D-864F-B342-36C9BB76FBD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53534" y="3047207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409033F3-FAB0-3E49-A368-8765C9595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9240" y="16906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6FD247F9-8668-BD45-B5BA-508A6C76B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0890" y="26574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229951FB-A266-0742-8FBB-7B6012AB6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5490" y="26955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873290F0-DE72-3C47-BAD0-53A9DF6051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9915" y="2806701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B06B7177-0914-DD46-B987-ACB227941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9440" y="34131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26587D59-13B2-6F4D-BA3A-E207E2132C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1841" y="3248026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4107F2CA-D25A-4F41-A2E3-C0EC16E3B337}"/>
              </a:ext>
            </a:extLst>
          </p:cNvPr>
          <p:cNvGrpSpPr>
            <a:grpSpLocks/>
          </p:cNvGrpSpPr>
          <p:nvPr/>
        </p:nvGrpSpPr>
        <p:grpSpPr bwMode="auto">
          <a:xfrm>
            <a:off x="10419740" y="5989638"/>
            <a:ext cx="615950" cy="366712"/>
            <a:chOff x="3317" y="3527"/>
            <a:chExt cx="388" cy="231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8F8CD2E7-B4D4-DF43-9D8D-81DEFD521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811DE8CE-A79A-DF4B-80E2-04EF49A17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time</a:t>
              </a:r>
              <a:endParaRPr lang="en-US" altLang="en-US" sz="1000">
                <a:latin typeface="Arial" panose="020B0604020202020204" pitchFamily="34" charset="0"/>
              </a:endParaRPr>
            </a:p>
          </p:txBody>
        </p:sp>
      </p:grpSp>
      <p:sp>
        <p:nvSpPr>
          <p:cNvPr id="17" name="Line 21">
            <a:extLst>
              <a:ext uri="{FF2B5EF4-FFF2-40B4-BE49-F238E27FC236}">
                <a16:creationId xmlns:a16="http://schemas.microsoft.com/office/drawing/2014/main" id="{B41BDC01-0BE3-A04D-8347-4BBB59B8F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416" y="362426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0FABD25F-1380-0B4F-B131-E26B0DFFB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5653" y="3709989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C04B1DEB-4075-3F49-B0FB-F0CE0A8B1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5652" y="4233863"/>
            <a:ext cx="2528888" cy="3619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105FA6D7-AC90-1442-9DED-647E754A50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8666" y="449421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9A2615BC-D34E-6A42-982B-53D1AA59705F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200541" y="3595688"/>
            <a:ext cx="1277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two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FA41857B-CE16-E54F-8E60-1167839DBF47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292615" y="461010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four segments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grpSp>
        <p:nvGrpSpPr>
          <p:cNvPr id="23" name="Group 27">
            <a:extLst>
              <a:ext uri="{FF2B5EF4-FFF2-40B4-BE49-F238E27FC236}">
                <a16:creationId xmlns:a16="http://schemas.microsoft.com/office/drawing/2014/main" id="{549E6E03-B5CC-3A4D-9332-EAB1984E6835}"/>
              </a:ext>
            </a:extLst>
          </p:cNvPr>
          <p:cNvGrpSpPr>
            <a:grpSpLocks/>
          </p:cNvGrpSpPr>
          <p:nvPr/>
        </p:nvGrpSpPr>
        <p:grpSpPr bwMode="auto">
          <a:xfrm>
            <a:off x="8190890" y="4629151"/>
            <a:ext cx="2519362" cy="652463"/>
            <a:chOff x="3954" y="2214"/>
            <a:chExt cx="1587" cy="411"/>
          </a:xfrm>
        </p:grpSpPr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965C330E-88C5-3E4C-AEE7-4582BB34E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711FA423-3C2D-1B47-850E-07F874DED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6C3D94F1-5882-6844-A0B2-F0A7B6072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B28B37A7-7130-064F-BB2D-0E0B0E4A2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8E08C848-6EDA-6B47-90DD-0A9716BF326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445118" y="5011017"/>
            <a:ext cx="2228850" cy="604838"/>
            <a:chOff x="3954" y="2214"/>
            <a:chExt cx="1587" cy="411"/>
          </a:xfrm>
        </p:grpSpPr>
        <p:sp>
          <p:nvSpPr>
            <p:cNvPr id="29" name="Line 33">
              <a:extLst>
                <a:ext uri="{FF2B5EF4-FFF2-40B4-BE49-F238E27FC236}">
                  <a16:creationId xmlns:a16="http://schemas.microsoft.com/office/drawing/2014/main" id="{2E01F91F-1E42-4549-B740-1F7042A2B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A6584283-2075-8046-9944-028DA5387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5">
              <a:extLst>
                <a:ext uri="{FF2B5EF4-FFF2-40B4-BE49-F238E27FC236}">
                  <a16:creationId xmlns:a16="http://schemas.microsoft.com/office/drawing/2014/main" id="{622E231E-5174-884A-BC90-793337018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CC2D1AEC-4278-5241-85D0-3B31EE120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43">
            <a:extLst>
              <a:ext uri="{FF2B5EF4-FFF2-40B4-BE49-F238E27FC236}">
                <a16:creationId xmlns:a16="http://schemas.microsoft.com/office/drawing/2014/main" id="{FC8F57BE-BA57-E54F-A28C-6234C55EA5BA}"/>
              </a:ext>
            </a:extLst>
          </p:cNvPr>
          <p:cNvGrpSpPr>
            <a:grpSpLocks/>
          </p:cNvGrpSpPr>
          <p:nvPr/>
        </p:nvGrpSpPr>
        <p:grpSpPr bwMode="auto">
          <a:xfrm>
            <a:off x="7752740" y="2028826"/>
            <a:ext cx="654050" cy="601663"/>
            <a:chOff x="-44" y="1473"/>
            <a:chExt cx="981" cy="1105"/>
          </a:xfrm>
        </p:grpSpPr>
        <p:pic>
          <p:nvPicPr>
            <p:cNvPr id="34" name="Picture 44" descr="desktop_computer_stylized_medium">
              <a:extLst>
                <a:ext uri="{FF2B5EF4-FFF2-40B4-BE49-F238E27FC236}">
                  <a16:creationId xmlns:a16="http://schemas.microsoft.com/office/drawing/2014/main" id="{59F222C5-ECC5-F84D-AF76-36F4E7F43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D6672549-707D-AE4D-9C82-7E5FBF4987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" name="Group 46">
            <a:extLst>
              <a:ext uri="{FF2B5EF4-FFF2-40B4-BE49-F238E27FC236}">
                <a16:creationId xmlns:a16="http://schemas.microsoft.com/office/drawing/2014/main" id="{983FD372-A889-C543-AADA-C25B26DA8342}"/>
              </a:ext>
            </a:extLst>
          </p:cNvPr>
          <p:cNvGrpSpPr>
            <a:grpSpLocks/>
          </p:cNvGrpSpPr>
          <p:nvPr/>
        </p:nvGrpSpPr>
        <p:grpSpPr bwMode="auto">
          <a:xfrm>
            <a:off x="10488002" y="2043114"/>
            <a:ext cx="382588" cy="547687"/>
            <a:chOff x="4140" y="429"/>
            <a:chExt cx="1425" cy="2396"/>
          </a:xfrm>
        </p:grpSpPr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69E502C7-BD7B-1542-A922-1213C45C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5 w 354"/>
                <a:gd name="T1" fmla="*/ 0 h 2742"/>
                <a:gd name="T2" fmla="*/ 24 w 354"/>
                <a:gd name="T3" fmla="*/ 38 h 2742"/>
                <a:gd name="T4" fmla="*/ 24 w 354"/>
                <a:gd name="T5" fmla="*/ 295 h 2742"/>
                <a:gd name="T6" fmla="*/ 0 w 354"/>
                <a:gd name="T7" fmla="*/ 309 h 2742"/>
                <a:gd name="T8" fmla="*/ 5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48">
              <a:extLst>
                <a:ext uri="{FF2B5EF4-FFF2-40B4-BE49-F238E27FC236}">
                  <a16:creationId xmlns:a16="http://schemas.microsoft.com/office/drawing/2014/main" id="{F15BD19A-239E-3F44-9CBC-4510DF476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CE8FC58C-878F-AC4B-A6E4-9DB47896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4 w 211"/>
                <a:gd name="T3" fmla="*/ 25 h 2537"/>
                <a:gd name="T4" fmla="*/ 2 w 211"/>
                <a:gd name="T5" fmla="*/ 282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2F5C9DF2-02BA-C44E-B4ED-207E70C24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5 h 226"/>
                <a:gd name="T4" fmla="*/ 23 w 328"/>
                <a:gd name="T5" fmla="*/ 27 h 226"/>
                <a:gd name="T6" fmla="*/ 0 w 328"/>
                <a:gd name="T7" fmla="*/ 1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51">
              <a:extLst>
                <a:ext uri="{FF2B5EF4-FFF2-40B4-BE49-F238E27FC236}">
                  <a16:creationId xmlns:a16="http://schemas.microsoft.com/office/drawing/2014/main" id="{29924B22-7124-2548-8E2D-8850F2318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2" name="Group 52">
              <a:extLst>
                <a:ext uri="{FF2B5EF4-FFF2-40B4-BE49-F238E27FC236}">
                  <a16:creationId xmlns:a16="http://schemas.microsoft.com/office/drawing/2014/main" id="{9323EA00-CAA1-DE45-9E39-1476229EC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" name="AutoShape 53">
                <a:extLst>
                  <a:ext uri="{FF2B5EF4-FFF2-40B4-BE49-F238E27FC236}">
                    <a16:creationId xmlns:a16="http://schemas.microsoft.com/office/drawing/2014/main" id="{43F33A17-4214-EC45-A641-02238388F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AutoShape 54">
                <a:extLst>
                  <a:ext uri="{FF2B5EF4-FFF2-40B4-BE49-F238E27FC236}">
                    <a16:creationId xmlns:a16="http://schemas.microsoft.com/office/drawing/2014/main" id="{F85F2356-C862-084C-A61C-032E9B956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3" name="Rectangle 55">
              <a:extLst>
                <a:ext uri="{FF2B5EF4-FFF2-40B4-BE49-F238E27FC236}">
                  <a16:creationId xmlns:a16="http://schemas.microsoft.com/office/drawing/2014/main" id="{93E7D005-9BFB-6145-BAB2-07BE4B668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4" name="Group 56">
              <a:extLst>
                <a:ext uri="{FF2B5EF4-FFF2-40B4-BE49-F238E27FC236}">
                  <a16:creationId xmlns:a16="http://schemas.microsoft.com/office/drawing/2014/main" id="{C8938580-7212-164A-B9C9-C7184B5A8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" name="AutoShape 57">
                <a:extLst>
                  <a:ext uri="{FF2B5EF4-FFF2-40B4-BE49-F238E27FC236}">
                    <a16:creationId xmlns:a16="http://schemas.microsoft.com/office/drawing/2014/main" id="{E6461A90-46B2-9D4B-B387-72ACD2993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AutoShape 58">
                <a:extLst>
                  <a:ext uri="{FF2B5EF4-FFF2-40B4-BE49-F238E27FC236}">
                    <a16:creationId xmlns:a16="http://schemas.microsoft.com/office/drawing/2014/main" id="{29F3CDFE-918F-5946-827C-B616F180D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364F1EE-46B6-C342-8EB4-67AF0E11F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6" name="Rectangle 60">
              <a:extLst>
                <a:ext uri="{FF2B5EF4-FFF2-40B4-BE49-F238E27FC236}">
                  <a16:creationId xmlns:a16="http://schemas.microsoft.com/office/drawing/2014/main" id="{6814A1D1-96E9-2140-928D-011DD5ED3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7" name="Group 61">
              <a:extLst>
                <a:ext uri="{FF2B5EF4-FFF2-40B4-BE49-F238E27FC236}">
                  <a16:creationId xmlns:a16="http://schemas.microsoft.com/office/drawing/2014/main" id="{6E11B592-10F1-8E49-A4DF-5ECB9F6C7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" name="AutoShape 62">
                <a:extLst>
                  <a:ext uri="{FF2B5EF4-FFF2-40B4-BE49-F238E27FC236}">
                    <a16:creationId xmlns:a16="http://schemas.microsoft.com/office/drawing/2014/main" id="{611532BC-32FD-AB4D-AE9E-375C7E0FD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4" name="AutoShape 63">
                <a:extLst>
                  <a:ext uri="{FF2B5EF4-FFF2-40B4-BE49-F238E27FC236}">
                    <a16:creationId xmlns:a16="http://schemas.microsoft.com/office/drawing/2014/main" id="{9BBEA71E-630C-CB45-BF16-1D9F5AED0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8" name="Freeform 64">
              <a:extLst>
                <a:ext uri="{FF2B5EF4-FFF2-40B4-BE49-F238E27FC236}">
                  <a16:creationId xmlns:a16="http://schemas.microsoft.com/office/drawing/2014/main" id="{0C74802D-DD7E-E448-80E6-63681751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4 h 226"/>
                <a:gd name="T4" fmla="*/ 23 w 328"/>
                <a:gd name="T5" fmla="*/ 25 h 226"/>
                <a:gd name="T6" fmla="*/ 0 w 328"/>
                <a:gd name="T7" fmla="*/ 1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65">
              <a:extLst>
                <a:ext uri="{FF2B5EF4-FFF2-40B4-BE49-F238E27FC236}">
                  <a16:creationId xmlns:a16="http://schemas.microsoft.com/office/drawing/2014/main" id="{906EB24C-5D32-D543-AE98-123F843B62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" name="AutoShape 66">
                <a:extLst>
                  <a:ext uri="{FF2B5EF4-FFF2-40B4-BE49-F238E27FC236}">
                    <a16:creationId xmlns:a16="http://schemas.microsoft.com/office/drawing/2014/main" id="{4B1AF8A5-8100-3146-8E03-7F0BE845B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AutoShape 67">
                <a:extLst>
                  <a:ext uri="{FF2B5EF4-FFF2-40B4-BE49-F238E27FC236}">
                    <a16:creationId xmlns:a16="http://schemas.microsoft.com/office/drawing/2014/main" id="{6A974AC5-7728-1044-A511-974A6E6AB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0" name="Rectangle 68">
              <a:extLst>
                <a:ext uri="{FF2B5EF4-FFF2-40B4-BE49-F238E27FC236}">
                  <a16:creationId xmlns:a16="http://schemas.microsoft.com/office/drawing/2014/main" id="{208F6130-4C07-DA4F-A03D-0612D5DE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6AE7248A-A579-C041-90A8-787FCCB47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1 w 296"/>
                <a:gd name="T3" fmla="*/ 15 h 256"/>
                <a:gd name="T4" fmla="*/ 21 w 296"/>
                <a:gd name="T5" fmla="*/ 28 h 256"/>
                <a:gd name="T6" fmla="*/ 0 w 296"/>
                <a:gd name="T7" fmla="*/ 10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0">
              <a:extLst>
                <a:ext uri="{FF2B5EF4-FFF2-40B4-BE49-F238E27FC236}">
                  <a16:creationId xmlns:a16="http://schemas.microsoft.com/office/drawing/2014/main" id="{21375480-3826-144C-9C65-6D5C8C2B8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2 w 304"/>
                <a:gd name="T3" fmla="*/ 19 h 288"/>
                <a:gd name="T4" fmla="*/ 20 w 304"/>
                <a:gd name="T5" fmla="*/ 33 h 288"/>
                <a:gd name="T6" fmla="*/ 2 w 304"/>
                <a:gd name="T7" fmla="*/ 1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F8FA7245-EAD5-FF47-8862-D58E604C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id="{E65DC736-5BDE-EF46-A223-D0B5BADC6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3 h 240"/>
                <a:gd name="T2" fmla="*/ 2 w 306"/>
                <a:gd name="T3" fmla="*/ 28 h 240"/>
                <a:gd name="T4" fmla="*/ 22 w 306"/>
                <a:gd name="T5" fmla="*/ 13 h 240"/>
                <a:gd name="T6" fmla="*/ 21 w 306"/>
                <a:gd name="T7" fmla="*/ 0 h 240"/>
                <a:gd name="T8" fmla="*/ 0 w 306"/>
                <a:gd name="T9" fmla="*/ 1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73">
              <a:extLst>
                <a:ext uri="{FF2B5EF4-FFF2-40B4-BE49-F238E27FC236}">
                  <a16:creationId xmlns:a16="http://schemas.microsoft.com/office/drawing/2014/main" id="{1A46C3E8-9441-1642-95FA-E06E3DD3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6" name="AutoShape 74">
              <a:extLst>
                <a:ext uri="{FF2B5EF4-FFF2-40B4-BE49-F238E27FC236}">
                  <a16:creationId xmlns:a16="http://schemas.microsoft.com/office/drawing/2014/main" id="{9EDDB2D2-F406-CC40-81C6-B1BC40498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32CF8E36-D7AC-D545-83C8-51AC6B955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E5F6E137-08D1-8342-9287-5AA207513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94A8BC10-96A2-5D4E-A2DA-F5EB6005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0" name="Rectangle 78">
              <a:extLst>
                <a:ext uri="{FF2B5EF4-FFF2-40B4-BE49-F238E27FC236}">
                  <a16:creationId xmlns:a16="http://schemas.microsoft.com/office/drawing/2014/main" id="{CC08AF0A-0653-CD48-979F-07E9C51F5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1E962275-DC79-E9EE-AD77-59E1D607D527}"/>
              </a:ext>
            </a:extLst>
          </p:cNvPr>
          <p:cNvSpPr/>
          <p:nvPr/>
        </p:nvSpPr>
        <p:spPr>
          <a:xfrm>
            <a:off x="6421308" y="1462928"/>
            <a:ext cx="1052521" cy="4555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Payload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E6A2A8-C2BD-EBBF-EF08-F1CB2C2D5F90}"/>
              </a:ext>
            </a:extLst>
          </p:cNvPr>
          <p:cNvSpPr/>
          <p:nvPr/>
        </p:nvSpPr>
        <p:spPr>
          <a:xfrm>
            <a:off x="5856939" y="1462928"/>
            <a:ext cx="483262" cy="45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A916252-4DE9-9472-C8E3-109E8F842CE9}"/>
              </a:ext>
            </a:extLst>
          </p:cNvPr>
          <p:cNvSpPr/>
          <p:nvPr/>
        </p:nvSpPr>
        <p:spPr>
          <a:xfrm>
            <a:off x="5320791" y="1465176"/>
            <a:ext cx="483262" cy="4555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E770DF6-88CE-57A0-383C-9D35EC99571B}"/>
              </a:ext>
            </a:extLst>
          </p:cNvPr>
          <p:cNvSpPr/>
          <p:nvPr/>
        </p:nvSpPr>
        <p:spPr>
          <a:xfrm>
            <a:off x="4784643" y="1453824"/>
            <a:ext cx="483262" cy="4555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L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7FFF383B-DFAF-CC95-002B-0C4BA7C0B4BB}"/>
              </a:ext>
            </a:extLst>
          </p:cNvPr>
          <p:cNvSpPr/>
          <p:nvPr/>
        </p:nvSpPr>
        <p:spPr>
          <a:xfrm rot="5400000">
            <a:off x="6830444" y="1649388"/>
            <a:ext cx="241275" cy="101294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F3554B-1233-0B17-1E76-10DEAF0F68DA}"/>
              </a:ext>
            </a:extLst>
          </p:cNvPr>
          <p:cNvSpPr txBox="1"/>
          <p:nvPr/>
        </p:nvSpPr>
        <p:spPr>
          <a:xfrm>
            <a:off x="6595958" y="2349266"/>
            <a:ext cx="111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MSS</a:t>
            </a:r>
          </a:p>
        </p:txBody>
      </p:sp>
    </p:spTree>
    <p:extLst>
      <p:ext uri="{BB962C8B-B14F-4D97-AF65-F5344CB8AC3E}">
        <p14:creationId xmlns:p14="http://schemas.microsoft.com/office/powerpoint/2010/main" val="17839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/>
      <p:bldP spid="22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C46A-1E89-1A49-BCD9-AA5D3614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slow start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27BA0B-E2E0-7245-9B53-83ED3CF448E5}"/>
              </a:ext>
            </a:extLst>
          </p:cNvPr>
          <p:cNvCxnSpPr>
            <a:cxnSpLocks/>
          </p:cNvCxnSpPr>
          <p:nvPr/>
        </p:nvCxnSpPr>
        <p:spPr>
          <a:xfrm flipV="1">
            <a:off x="2128838" y="2286000"/>
            <a:ext cx="0" cy="3700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05C690-B62C-E048-9CD7-131476B229D4}"/>
              </a:ext>
            </a:extLst>
          </p:cNvPr>
          <p:cNvCxnSpPr>
            <a:cxnSpLocks/>
          </p:cNvCxnSpPr>
          <p:nvPr/>
        </p:nvCxnSpPr>
        <p:spPr>
          <a:xfrm>
            <a:off x="2114550" y="5986467"/>
            <a:ext cx="89439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51272401-A19D-1941-B532-48E137CFA066}"/>
              </a:ext>
            </a:extLst>
          </p:cNvPr>
          <p:cNvSpPr/>
          <p:nvPr/>
        </p:nvSpPr>
        <p:spPr>
          <a:xfrm>
            <a:off x="2128838" y="3114675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A77A3F-8C7A-A848-86AD-8D0B3E01E6F4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672013" y="3114675"/>
            <a:ext cx="42862" cy="27289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A0398D10-56CF-0948-851A-A663E4E8AC2E}"/>
              </a:ext>
            </a:extLst>
          </p:cNvPr>
          <p:cNvSpPr/>
          <p:nvPr/>
        </p:nvSpPr>
        <p:spPr>
          <a:xfrm>
            <a:off x="4714875" y="3114677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6DEE92-BA71-7040-8F72-67FFE5441A42}"/>
              </a:ext>
            </a:extLst>
          </p:cNvPr>
          <p:cNvCxnSpPr>
            <a:cxnSpLocks/>
            <a:stCxn id="13" idx="3"/>
            <a:endCxn id="16" idx="0"/>
          </p:cNvCxnSpPr>
          <p:nvPr/>
        </p:nvCxnSpPr>
        <p:spPr>
          <a:xfrm>
            <a:off x="7258050" y="3114677"/>
            <a:ext cx="42862" cy="268604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4621397C-3C82-F24A-81EE-8CFC9704A360}"/>
              </a:ext>
            </a:extLst>
          </p:cNvPr>
          <p:cNvSpPr/>
          <p:nvPr/>
        </p:nvSpPr>
        <p:spPr>
          <a:xfrm>
            <a:off x="7300912" y="3114675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D52FB5-2EC7-294B-A915-4531AE40026E}"/>
              </a:ext>
            </a:extLst>
          </p:cNvPr>
          <p:cNvCxnSpPr>
            <a:stCxn id="16" idx="3"/>
          </p:cNvCxnSpPr>
          <p:nvPr/>
        </p:nvCxnSpPr>
        <p:spPr>
          <a:xfrm>
            <a:off x="9844087" y="3114675"/>
            <a:ext cx="42862" cy="25860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9EBBEB-9983-314B-B5AF-109E5F85D37A}"/>
              </a:ext>
            </a:extLst>
          </p:cNvPr>
          <p:cNvCxnSpPr>
            <a:cxnSpLocks/>
          </p:cNvCxnSpPr>
          <p:nvPr/>
        </p:nvCxnSpPr>
        <p:spPr>
          <a:xfrm flipV="1">
            <a:off x="2128838" y="5736434"/>
            <a:ext cx="8929687" cy="78579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F2EC7E7-0C9A-BA46-8435-9E28A8DA7566}"/>
              </a:ext>
            </a:extLst>
          </p:cNvPr>
          <p:cNvSpPr txBox="1"/>
          <p:nvPr/>
        </p:nvSpPr>
        <p:spPr>
          <a:xfrm>
            <a:off x="952501" y="5591057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 MSS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C5518D-6D56-7846-9B03-E35EA5BAB338}"/>
              </a:ext>
            </a:extLst>
          </p:cNvPr>
          <p:cNvSpPr txBox="1"/>
          <p:nvPr/>
        </p:nvSpPr>
        <p:spPr>
          <a:xfrm>
            <a:off x="90488" y="3576697"/>
            <a:ext cx="188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Congestion Window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2B333A-6484-C54C-A692-04675362FF51}"/>
              </a:ext>
            </a:extLst>
          </p:cNvPr>
          <p:cNvSpPr txBox="1"/>
          <p:nvPr/>
        </p:nvSpPr>
        <p:spPr>
          <a:xfrm>
            <a:off x="5155406" y="6129347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F3F7AB-20E0-9E41-B9C2-1F1B118B23F6}"/>
              </a:ext>
            </a:extLst>
          </p:cNvPr>
          <p:cNvSpPr txBox="1"/>
          <p:nvPr/>
        </p:nvSpPr>
        <p:spPr>
          <a:xfrm>
            <a:off x="5126831" y="201401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Packet drops/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RTO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784307-7915-034E-BE50-986C93FB2A2C}"/>
              </a:ext>
            </a:extLst>
          </p:cNvPr>
          <p:cNvCxnSpPr>
            <a:cxnSpLocks/>
          </p:cNvCxnSpPr>
          <p:nvPr/>
        </p:nvCxnSpPr>
        <p:spPr>
          <a:xfrm flipH="1">
            <a:off x="4714875" y="2658647"/>
            <a:ext cx="914400" cy="35476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DCAE4A1-9C81-0C47-A5D0-BFC44008FE06}"/>
              </a:ext>
            </a:extLst>
          </p:cNvPr>
          <p:cNvSpPr txBox="1"/>
          <p:nvPr/>
        </p:nvSpPr>
        <p:spPr>
          <a:xfrm rot="19039414">
            <a:off x="2714625" y="4543533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Slow start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A436F0-A39E-834B-B847-D35E05CB8F25}"/>
              </a:ext>
            </a:extLst>
          </p:cNvPr>
          <p:cNvCxnSpPr>
            <a:cxnSpLocks/>
          </p:cNvCxnSpPr>
          <p:nvPr/>
        </p:nvCxnSpPr>
        <p:spPr>
          <a:xfrm>
            <a:off x="6272213" y="2689785"/>
            <a:ext cx="942974" cy="333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9F5CCC-43C0-5A45-807A-FC7365E48648}"/>
              </a:ext>
            </a:extLst>
          </p:cNvPr>
          <p:cNvCxnSpPr>
            <a:cxnSpLocks/>
          </p:cNvCxnSpPr>
          <p:nvPr/>
        </p:nvCxnSpPr>
        <p:spPr>
          <a:xfrm>
            <a:off x="6400800" y="2533799"/>
            <a:ext cx="3314700" cy="63196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9EBBA07-27E0-7146-AC6B-6E59C00619D6}"/>
              </a:ext>
            </a:extLst>
          </p:cNvPr>
          <p:cNvSpPr txBox="1"/>
          <p:nvPr/>
        </p:nvSpPr>
        <p:spPr>
          <a:xfrm rot="19039414">
            <a:off x="5054351" y="4660241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5CE5A3-656D-2342-86F7-313B0DE3AADA}"/>
              </a:ext>
            </a:extLst>
          </p:cNvPr>
          <p:cNvSpPr txBox="1"/>
          <p:nvPr/>
        </p:nvSpPr>
        <p:spPr>
          <a:xfrm rot="19039414">
            <a:off x="7653039" y="4685178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</p:spTree>
    <p:extLst>
      <p:ext uri="{BB962C8B-B14F-4D97-AF65-F5344CB8AC3E}">
        <p14:creationId xmlns:p14="http://schemas.microsoft.com/office/powerpoint/2010/main" val="1191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4" grpId="0"/>
      <p:bldP spid="25" grpId="0"/>
      <p:bldP spid="26" grpId="0"/>
      <p:bldP spid="29" grpId="0"/>
      <p:bldP spid="33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0EAF-9CD0-2845-96DB-7D7CFB0B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start has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8C68-E9DA-264A-BF28-7F9BBF5B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03280" cy="4952365"/>
          </a:xfrm>
        </p:spPr>
        <p:txBody>
          <a:bodyPr>
            <a:normAutofit/>
          </a:bodyPr>
          <a:lstStyle/>
          <a:p>
            <a:r>
              <a:rPr lang="en-US" dirty="0"/>
              <a:t>Congestion window </a:t>
            </a:r>
            <a:r>
              <a:rPr lang="en-US" dirty="0">
                <a:solidFill>
                  <a:srgbClr val="C00000"/>
                </a:solidFill>
              </a:rPr>
              <a:t>increases too rapidly</a:t>
            </a:r>
          </a:p>
          <a:p>
            <a:pPr lvl="1"/>
            <a:r>
              <a:rPr lang="en-US" dirty="0"/>
              <a:t>Example: suppose the “right” window size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is 17</a:t>
            </a:r>
          </a:p>
          <a:p>
            <a:pPr lvl="1"/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would go from 16 to 32 and then dropping down to 1</a:t>
            </a:r>
          </a:p>
          <a:p>
            <a:pPr lvl="1"/>
            <a:r>
              <a:rPr lang="en-US" dirty="0"/>
              <a:t>Result: massive packet drops</a:t>
            </a:r>
          </a:p>
          <a:p>
            <a:pPr lvl="1"/>
            <a:endParaRPr lang="en-US" dirty="0"/>
          </a:p>
          <a:p>
            <a:r>
              <a:rPr lang="en-US" dirty="0"/>
              <a:t>Congestion window </a:t>
            </a:r>
            <a:r>
              <a:rPr lang="en-US" dirty="0">
                <a:solidFill>
                  <a:srgbClr val="C00000"/>
                </a:solidFill>
              </a:rPr>
              <a:t>decreases too rapidly</a:t>
            </a:r>
          </a:p>
          <a:p>
            <a:pPr lvl="1"/>
            <a:r>
              <a:rPr lang="en-US" dirty="0"/>
              <a:t>Suppose the right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is 31, and there is a loss when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is 32</a:t>
            </a:r>
          </a:p>
          <a:p>
            <a:pPr lvl="1"/>
            <a:r>
              <a:rPr lang="en-US" dirty="0"/>
              <a:t>Slow start will resume all the way back from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1</a:t>
            </a:r>
          </a:p>
          <a:p>
            <a:pPr lvl="1"/>
            <a:r>
              <a:rPr lang="en-US" dirty="0"/>
              <a:t>Result: unnecessarily low speed of sending data</a:t>
            </a:r>
          </a:p>
          <a:p>
            <a:pPr lvl="1"/>
            <a:endParaRPr lang="en-US" dirty="0"/>
          </a:p>
          <a:p>
            <a:r>
              <a:rPr lang="en-US" dirty="0"/>
              <a:t>Instead, perform finer adjustments of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congestion avoidance</a:t>
            </a:r>
          </a:p>
        </p:txBody>
      </p:sp>
    </p:spTree>
    <p:extLst>
      <p:ext uri="{BB962C8B-B14F-4D97-AF65-F5344CB8AC3E}">
        <p14:creationId xmlns:p14="http://schemas.microsoft.com/office/powerpoint/2010/main" val="387998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9819-EFA7-3A4E-BB8F-863E464B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New Reno: Additive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C41AA-AD2F-6149-9E7F-3A05BAA1A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62675" cy="4803775"/>
          </a:xfrm>
        </p:spPr>
        <p:txBody>
          <a:bodyPr>
            <a:normAutofit/>
          </a:bodyPr>
          <a:lstStyle/>
          <a:p>
            <a:r>
              <a:rPr lang="en-US" dirty="0"/>
              <a:t>Remember the recent past to find a good estimate of link rate</a:t>
            </a:r>
          </a:p>
          <a:p>
            <a:r>
              <a:rPr lang="en-US" dirty="0"/>
              <a:t>The last good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without packet drop is a good indicator</a:t>
            </a:r>
          </a:p>
          <a:p>
            <a:pPr lvl="1"/>
            <a:r>
              <a:rPr lang="en-US" dirty="0"/>
              <a:t>TCP New Reno calls this the </a:t>
            </a:r>
            <a:r>
              <a:rPr lang="en-US" dirty="0">
                <a:solidFill>
                  <a:srgbClr val="C00000"/>
                </a:solidFill>
              </a:rPr>
              <a:t>slow start threshold (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ssthresh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Increase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by 1 MSS every RTT </a:t>
            </a:r>
            <a:r>
              <a:rPr lang="en-US" dirty="0"/>
              <a:t>after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hits </a:t>
            </a:r>
            <a:r>
              <a:rPr lang="en-US" dirty="0" err="1">
                <a:latin typeface="Courier" pitchFamily="2" charset="0"/>
              </a:rPr>
              <a:t>ssthresh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/>
              <a:t>Effect: increase window </a:t>
            </a:r>
            <a:r>
              <a:rPr lang="en-US" dirty="0">
                <a:solidFill>
                  <a:srgbClr val="C00000"/>
                </a:solidFill>
              </a:rPr>
              <a:t>additively</a:t>
            </a:r>
            <a:r>
              <a:rPr lang="en-US" dirty="0"/>
              <a:t> per RTT</a:t>
            </a:r>
          </a:p>
          <a:p>
            <a:endParaRPr lang="en-US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16774AC-8773-A749-A87E-F7600A45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052" y="17049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9D7334A-6C10-604B-B55A-0A53D1B5D6C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82159" y="3047207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B6B5A368-5E86-254F-B6E8-13C1D5FF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7865" y="16906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991E5FD8-D93E-5F42-865B-1AE3E4197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9515" y="26574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B8B57E37-08E5-0840-9923-406B7A1F8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34115" y="26955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E3D3E21F-D583-0B45-A2FE-8DC30AB9EE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8540" y="2806701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71F11DE2-9F85-E442-91C2-057A3874CA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8540" y="3413125"/>
            <a:ext cx="0" cy="179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6D7FBA1F-2AE1-774D-A3F8-A2E7550F9782}"/>
              </a:ext>
            </a:extLst>
          </p:cNvPr>
          <p:cNvGrpSpPr>
            <a:grpSpLocks/>
          </p:cNvGrpSpPr>
          <p:nvPr/>
        </p:nvGrpSpPr>
        <p:grpSpPr bwMode="auto">
          <a:xfrm>
            <a:off x="10848365" y="5989638"/>
            <a:ext cx="615950" cy="366712"/>
            <a:chOff x="3317" y="3527"/>
            <a:chExt cx="388" cy="231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7DDCBE06-7301-8F4F-A02E-7A84A35F0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7A1753C5-D005-4349-B96F-83717E9E8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time</a:t>
              </a:r>
              <a:endParaRPr lang="en-US" altLang="en-US" sz="1000">
                <a:latin typeface="Arial" panose="020B0604020202020204" pitchFamily="34" charset="0"/>
              </a:endParaRPr>
            </a:p>
          </p:txBody>
        </p:sp>
      </p:grpSp>
      <p:sp>
        <p:nvSpPr>
          <p:cNvPr id="22" name="Text Box 26">
            <a:extLst>
              <a:ext uri="{FF2B5EF4-FFF2-40B4-BE49-F238E27FC236}">
                <a16:creationId xmlns:a16="http://schemas.microsoft.com/office/drawing/2014/main" id="{EB247D5E-ACE3-AA43-A9B5-D2552EFD9B27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528391" y="274809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four segments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grpSp>
        <p:nvGrpSpPr>
          <p:cNvPr id="23" name="Group 27">
            <a:extLst>
              <a:ext uri="{FF2B5EF4-FFF2-40B4-BE49-F238E27FC236}">
                <a16:creationId xmlns:a16="http://schemas.microsoft.com/office/drawing/2014/main" id="{5A988FBB-3179-8345-B62B-098FE971E673}"/>
              </a:ext>
            </a:extLst>
          </p:cNvPr>
          <p:cNvGrpSpPr>
            <a:grpSpLocks/>
          </p:cNvGrpSpPr>
          <p:nvPr/>
        </p:nvGrpSpPr>
        <p:grpSpPr bwMode="auto">
          <a:xfrm>
            <a:off x="8629040" y="2830694"/>
            <a:ext cx="2519362" cy="652463"/>
            <a:chOff x="3954" y="2214"/>
            <a:chExt cx="1587" cy="411"/>
          </a:xfrm>
        </p:grpSpPr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5FA30CAF-0A18-5E48-990F-746AF6A12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59B287AD-905D-BD48-93B9-57326C674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3FC8724C-3C1C-574A-B9E3-DFEC25FCF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ACB4BB1C-473C-9143-8CF2-457AF48A4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0BA65452-F071-AE48-A5BC-2B3F62305A8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835517" y="3212560"/>
            <a:ext cx="2276601" cy="604838"/>
            <a:chOff x="3920" y="2214"/>
            <a:chExt cx="1621" cy="411"/>
          </a:xfrm>
        </p:grpSpPr>
        <p:sp>
          <p:nvSpPr>
            <p:cNvPr id="29" name="Line 33">
              <a:extLst>
                <a:ext uri="{FF2B5EF4-FFF2-40B4-BE49-F238E27FC236}">
                  <a16:creationId xmlns:a16="http://schemas.microsoft.com/office/drawing/2014/main" id="{6E70C7C9-62B6-FC41-BB62-B9F4D949B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7073EB2F-3D08-3A4B-98B7-61C9D7C23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5">
              <a:extLst>
                <a:ext uri="{FF2B5EF4-FFF2-40B4-BE49-F238E27FC236}">
                  <a16:creationId xmlns:a16="http://schemas.microsoft.com/office/drawing/2014/main" id="{E35D656E-A9FC-5640-87A4-98B8CBCA0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7662FD56-5881-9C41-B107-C24FCD7E3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0" y="2401"/>
              <a:ext cx="1615" cy="22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43">
            <a:extLst>
              <a:ext uri="{FF2B5EF4-FFF2-40B4-BE49-F238E27FC236}">
                <a16:creationId xmlns:a16="http://schemas.microsoft.com/office/drawing/2014/main" id="{FD2C02DF-CBDF-F04F-802A-38429992B20A}"/>
              </a:ext>
            </a:extLst>
          </p:cNvPr>
          <p:cNvGrpSpPr>
            <a:grpSpLocks/>
          </p:cNvGrpSpPr>
          <p:nvPr/>
        </p:nvGrpSpPr>
        <p:grpSpPr bwMode="auto">
          <a:xfrm>
            <a:off x="8181365" y="2028826"/>
            <a:ext cx="654050" cy="601663"/>
            <a:chOff x="-44" y="1473"/>
            <a:chExt cx="981" cy="1105"/>
          </a:xfrm>
        </p:grpSpPr>
        <p:pic>
          <p:nvPicPr>
            <p:cNvPr id="34" name="Picture 44" descr="desktop_computer_stylized_medium">
              <a:extLst>
                <a:ext uri="{FF2B5EF4-FFF2-40B4-BE49-F238E27FC236}">
                  <a16:creationId xmlns:a16="http://schemas.microsoft.com/office/drawing/2014/main" id="{740C5454-4D10-6B48-B233-A69C9C69A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4D34B7AC-508D-6946-BA07-DA2AFDFC12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" name="Group 46">
            <a:extLst>
              <a:ext uri="{FF2B5EF4-FFF2-40B4-BE49-F238E27FC236}">
                <a16:creationId xmlns:a16="http://schemas.microsoft.com/office/drawing/2014/main" id="{BA7880FA-4D9B-6C4B-A679-1746258D987B}"/>
              </a:ext>
            </a:extLst>
          </p:cNvPr>
          <p:cNvGrpSpPr>
            <a:grpSpLocks/>
          </p:cNvGrpSpPr>
          <p:nvPr/>
        </p:nvGrpSpPr>
        <p:grpSpPr bwMode="auto">
          <a:xfrm>
            <a:off x="10916627" y="2043114"/>
            <a:ext cx="382588" cy="547687"/>
            <a:chOff x="4140" y="429"/>
            <a:chExt cx="1425" cy="2396"/>
          </a:xfrm>
        </p:grpSpPr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0EEC81B9-412E-D145-8947-45E9E8ED1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5 w 354"/>
                <a:gd name="T1" fmla="*/ 0 h 2742"/>
                <a:gd name="T2" fmla="*/ 24 w 354"/>
                <a:gd name="T3" fmla="*/ 38 h 2742"/>
                <a:gd name="T4" fmla="*/ 24 w 354"/>
                <a:gd name="T5" fmla="*/ 295 h 2742"/>
                <a:gd name="T6" fmla="*/ 0 w 354"/>
                <a:gd name="T7" fmla="*/ 309 h 2742"/>
                <a:gd name="T8" fmla="*/ 5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48">
              <a:extLst>
                <a:ext uri="{FF2B5EF4-FFF2-40B4-BE49-F238E27FC236}">
                  <a16:creationId xmlns:a16="http://schemas.microsoft.com/office/drawing/2014/main" id="{C365649C-DA63-1C40-8076-E3045AA5F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8FBAE15D-4AA5-0B43-9F39-68BB93676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4 w 211"/>
                <a:gd name="T3" fmla="*/ 25 h 2537"/>
                <a:gd name="T4" fmla="*/ 2 w 211"/>
                <a:gd name="T5" fmla="*/ 282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38AA084E-BA51-DE47-AEFA-F67D7AC7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5 h 226"/>
                <a:gd name="T4" fmla="*/ 23 w 328"/>
                <a:gd name="T5" fmla="*/ 27 h 226"/>
                <a:gd name="T6" fmla="*/ 0 w 328"/>
                <a:gd name="T7" fmla="*/ 1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51">
              <a:extLst>
                <a:ext uri="{FF2B5EF4-FFF2-40B4-BE49-F238E27FC236}">
                  <a16:creationId xmlns:a16="http://schemas.microsoft.com/office/drawing/2014/main" id="{74358B34-032D-724A-9245-7BA7AEB25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2" name="Group 52">
              <a:extLst>
                <a:ext uri="{FF2B5EF4-FFF2-40B4-BE49-F238E27FC236}">
                  <a16:creationId xmlns:a16="http://schemas.microsoft.com/office/drawing/2014/main" id="{C31B7E34-6775-C149-877A-4003F853B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" name="AutoShape 53">
                <a:extLst>
                  <a:ext uri="{FF2B5EF4-FFF2-40B4-BE49-F238E27FC236}">
                    <a16:creationId xmlns:a16="http://schemas.microsoft.com/office/drawing/2014/main" id="{88B2F2FF-D5F1-9A4B-809D-C112CA030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AutoShape 54">
                <a:extLst>
                  <a:ext uri="{FF2B5EF4-FFF2-40B4-BE49-F238E27FC236}">
                    <a16:creationId xmlns:a16="http://schemas.microsoft.com/office/drawing/2014/main" id="{19C12166-5755-3A48-97C0-D8AAEEE56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3" name="Rectangle 55">
              <a:extLst>
                <a:ext uri="{FF2B5EF4-FFF2-40B4-BE49-F238E27FC236}">
                  <a16:creationId xmlns:a16="http://schemas.microsoft.com/office/drawing/2014/main" id="{9D9A9485-DD34-0F41-AFB5-954B8A72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4" name="Group 56">
              <a:extLst>
                <a:ext uri="{FF2B5EF4-FFF2-40B4-BE49-F238E27FC236}">
                  <a16:creationId xmlns:a16="http://schemas.microsoft.com/office/drawing/2014/main" id="{2FFA3B08-E875-FD48-94E1-F4371505A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" name="AutoShape 57">
                <a:extLst>
                  <a:ext uri="{FF2B5EF4-FFF2-40B4-BE49-F238E27FC236}">
                    <a16:creationId xmlns:a16="http://schemas.microsoft.com/office/drawing/2014/main" id="{76476184-6444-564E-8F2D-0791E67E7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AutoShape 58">
                <a:extLst>
                  <a:ext uri="{FF2B5EF4-FFF2-40B4-BE49-F238E27FC236}">
                    <a16:creationId xmlns:a16="http://schemas.microsoft.com/office/drawing/2014/main" id="{B3BB2EFD-E42B-2B42-987E-379968D98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5302017-91FF-2F49-BAD2-9CC13F4DC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6" name="Rectangle 60">
              <a:extLst>
                <a:ext uri="{FF2B5EF4-FFF2-40B4-BE49-F238E27FC236}">
                  <a16:creationId xmlns:a16="http://schemas.microsoft.com/office/drawing/2014/main" id="{BE2B79DB-5FFC-8E45-BFC5-0CFF47EF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7" name="Group 61">
              <a:extLst>
                <a:ext uri="{FF2B5EF4-FFF2-40B4-BE49-F238E27FC236}">
                  <a16:creationId xmlns:a16="http://schemas.microsoft.com/office/drawing/2014/main" id="{3D8C05D2-59BB-334F-8265-8797C04AF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" name="AutoShape 62">
                <a:extLst>
                  <a:ext uri="{FF2B5EF4-FFF2-40B4-BE49-F238E27FC236}">
                    <a16:creationId xmlns:a16="http://schemas.microsoft.com/office/drawing/2014/main" id="{8D541DFB-C680-FA4D-9379-35CA1E6C2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4" name="AutoShape 63">
                <a:extLst>
                  <a:ext uri="{FF2B5EF4-FFF2-40B4-BE49-F238E27FC236}">
                    <a16:creationId xmlns:a16="http://schemas.microsoft.com/office/drawing/2014/main" id="{EE12AFD5-29EA-0B41-BB09-C4CD1CFAA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8" name="Freeform 64">
              <a:extLst>
                <a:ext uri="{FF2B5EF4-FFF2-40B4-BE49-F238E27FC236}">
                  <a16:creationId xmlns:a16="http://schemas.microsoft.com/office/drawing/2014/main" id="{51F65051-4D18-D943-BCA0-CFCF16AB3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4 h 226"/>
                <a:gd name="T4" fmla="*/ 23 w 328"/>
                <a:gd name="T5" fmla="*/ 25 h 226"/>
                <a:gd name="T6" fmla="*/ 0 w 328"/>
                <a:gd name="T7" fmla="*/ 1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65">
              <a:extLst>
                <a:ext uri="{FF2B5EF4-FFF2-40B4-BE49-F238E27FC236}">
                  <a16:creationId xmlns:a16="http://schemas.microsoft.com/office/drawing/2014/main" id="{0040AEED-C3DB-7C41-84EC-5FD0D356C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" name="AutoShape 66">
                <a:extLst>
                  <a:ext uri="{FF2B5EF4-FFF2-40B4-BE49-F238E27FC236}">
                    <a16:creationId xmlns:a16="http://schemas.microsoft.com/office/drawing/2014/main" id="{BBEACDCA-DF60-E845-8A73-DF0401D09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AutoShape 67">
                <a:extLst>
                  <a:ext uri="{FF2B5EF4-FFF2-40B4-BE49-F238E27FC236}">
                    <a16:creationId xmlns:a16="http://schemas.microsoft.com/office/drawing/2014/main" id="{0C5CC1B4-7EA2-9640-926D-A69E38B14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0" name="Rectangle 68">
              <a:extLst>
                <a:ext uri="{FF2B5EF4-FFF2-40B4-BE49-F238E27FC236}">
                  <a16:creationId xmlns:a16="http://schemas.microsoft.com/office/drawing/2014/main" id="{F6E87732-186A-FD40-8A21-2B25FC0B6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3FC3EF41-5A7D-324B-A226-90A202A8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1 w 296"/>
                <a:gd name="T3" fmla="*/ 15 h 256"/>
                <a:gd name="T4" fmla="*/ 21 w 296"/>
                <a:gd name="T5" fmla="*/ 28 h 256"/>
                <a:gd name="T6" fmla="*/ 0 w 296"/>
                <a:gd name="T7" fmla="*/ 10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0">
              <a:extLst>
                <a:ext uri="{FF2B5EF4-FFF2-40B4-BE49-F238E27FC236}">
                  <a16:creationId xmlns:a16="http://schemas.microsoft.com/office/drawing/2014/main" id="{2F77E2E9-E9BA-1546-95D2-DDBC9D18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2 w 304"/>
                <a:gd name="T3" fmla="*/ 19 h 288"/>
                <a:gd name="T4" fmla="*/ 20 w 304"/>
                <a:gd name="T5" fmla="*/ 33 h 288"/>
                <a:gd name="T6" fmla="*/ 2 w 304"/>
                <a:gd name="T7" fmla="*/ 1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C5C37FA6-4A1A-644A-991D-4E9F4BDF7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id="{019F4BD4-C4C2-ED4B-9FF4-E9FDB074C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3 h 240"/>
                <a:gd name="T2" fmla="*/ 2 w 306"/>
                <a:gd name="T3" fmla="*/ 28 h 240"/>
                <a:gd name="T4" fmla="*/ 22 w 306"/>
                <a:gd name="T5" fmla="*/ 13 h 240"/>
                <a:gd name="T6" fmla="*/ 21 w 306"/>
                <a:gd name="T7" fmla="*/ 0 h 240"/>
                <a:gd name="T8" fmla="*/ 0 w 306"/>
                <a:gd name="T9" fmla="*/ 1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73">
              <a:extLst>
                <a:ext uri="{FF2B5EF4-FFF2-40B4-BE49-F238E27FC236}">
                  <a16:creationId xmlns:a16="http://schemas.microsoft.com/office/drawing/2014/main" id="{DEE84281-BBBC-AB48-9B4D-26D47F41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6" name="AutoShape 74">
              <a:extLst>
                <a:ext uri="{FF2B5EF4-FFF2-40B4-BE49-F238E27FC236}">
                  <a16:creationId xmlns:a16="http://schemas.microsoft.com/office/drawing/2014/main" id="{D6DE68F2-91E4-104E-9B12-4EC6B13A9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D05AF487-4D4B-6F4B-8F88-4BEC8564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1C3E3CA6-0CB3-284D-A761-7870D1CE0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F6CD6B25-C136-054E-B1AA-DAE6A1C8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0" name="Rectangle 78">
              <a:extLst>
                <a:ext uri="{FF2B5EF4-FFF2-40B4-BE49-F238E27FC236}">
                  <a16:creationId xmlns:a16="http://schemas.microsoft.com/office/drawing/2014/main" id="{DFF45D9F-663D-D74E-8CF5-AD3F5C130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EBE96DF-EF0F-A442-85E5-A8B1FA04F6F9}"/>
              </a:ext>
            </a:extLst>
          </p:cNvPr>
          <p:cNvGrpSpPr/>
          <p:nvPr/>
        </p:nvGrpSpPr>
        <p:grpSpPr>
          <a:xfrm>
            <a:off x="8620613" y="3644503"/>
            <a:ext cx="2519362" cy="757237"/>
            <a:chOff x="8620613" y="3517286"/>
            <a:chExt cx="2519362" cy="757237"/>
          </a:xfrm>
        </p:grpSpPr>
        <p:grpSp>
          <p:nvGrpSpPr>
            <p:cNvPr id="69" name="Group 27">
              <a:extLst>
                <a:ext uri="{FF2B5EF4-FFF2-40B4-BE49-F238E27FC236}">
                  <a16:creationId xmlns:a16="http://schemas.microsoft.com/office/drawing/2014/main" id="{E2C31389-FD25-D84A-84C0-E746EE0678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0613" y="3517286"/>
              <a:ext cx="2519362" cy="652463"/>
              <a:chOff x="3954" y="2214"/>
              <a:chExt cx="1587" cy="411"/>
            </a:xfrm>
          </p:grpSpPr>
          <p:sp>
            <p:nvSpPr>
              <p:cNvPr id="70" name="Line 28">
                <a:extLst>
                  <a:ext uri="{FF2B5EF4-FFF2-40B4-BE49-F238E27FC236}">
                    <a16:creationId xmlns:a16="http://schemas.microsoft.com/office/drawing/2014/main" id="{6CF54A8E-22E1-5C46-95C9-AED4BDD21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29">
                <a:extLst>
                  <a:ext uri="{FF2B5EF4-FFF2-40B4-BE49-F238E27FC236}">
                    <a16:creationId xmlns:a16="http://schemas.microsoft.com/office/drawing/2014/main" id="{943B4CF8-0F40-154A-8747-DD06173C2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30">
                <a:extLst>
                  <a:ext uri="{FF2B5EF4-FFF2-40B4-BE49-F238E27FC236}">
                    <a16:creationId xmlns:a16="http://schemas.microsoft.com/office/drawing/2014/main" id="{4ED2591C-F102-6E42-AC9A-A0D8CD300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31">
                <a:extLst>
                  <a:ext uri="{FF2B5EF4-FFF2-40B4-BE49-F238E27FC236}">
                    <a16:creationId xmlns:a16="http://schemas.microsoft.com/office/drawing/2014/main" id="{E1587A0B-8745-DD41-8504-95C3558D6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" name="Line 31">
              <a:extLst>
                <a:ext uri="{FF2B5EF4-FFF2-40B4-BE49-F238E27FC236}">
                  <a16:creationId xmlns:a16="http://schemas.microsoft.com/office/drawing/2014/main" id="{A2AD7391-475E-1747-9621-095ED3991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3802" y="3922098"/>
              <a:ext cx="2505075" cy="35242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55A30AF-FABD-784F-BBC7-D137A6C7523A}"/>
              </a:ext>
            </a:extLst>
          </p:cNvPr>
          <p:cNvGrpSpPr/>
          <p:nvPr/>
        </p:nvGrpSpPr>
        <p:grpSpPr>
          <a:xfrm>
            <a:off x="8865578" y="4026369"/>
            <a:ext cx="2238113" cy="717456"/>
            <a:chOff x="8865578" y="3899152"/>
            <a:chExt cx="2238113" cy="717456"/>
          </a:xfrm>
        </p:grpSpPr>
        <p:grpSp>
          <p:nvGrpSpPr>
            <p:cNvPr id="74" name="Group 32">
              <a:extLst>
                <a:ext uri="{FF2B5EF4-FFF2-40B4-BE49-F238E27FC236}">
                  <a16:creationId xmlns:a16="http://schemas.microsoft.com/office/drawing/2014/main" id="{D5D0CFE0-967D-3A44-983F-1DC5624E45B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874841" y="3899152"/>
              <a:ext cx="2228850" cy="604838"/>
              <a:chOff x="3954" y="2214"/>
              <a:chExt cx="1587" cy="411"/>
            </a:xfrm>
          </p:grpSpPr>
          <p:sp>
            <p:nvSpPr>
              <p:cNvPr id="75" name="Line 33">
                <a:extLst>
                  <a:ext uri="{FF2B5EF4-FFF2-40B4-BE49-F238E27FC236}">
                    <a16:creationId xmlns:a16="http://schemas.microsoft.com/office/drawing/2014/main" id="{189E9A25-0E86-8943-8D87-490FE3F2E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4">
                <a:extLst>
                  <a:ext uri="{FF2B5EF4-FFF2-40B4-BE49-F238E27FC236}">
                    <a16:creationId xmlns:a16="http://schemas.microsoft.com/office/drawing/2014/main" id="{25D33CA5-137D-B54B-9B56-D4679B6CD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35">
                <a:extLst>
                  <a:ext uri="{FF2B5EF4-FFF2-40B4-BE49-F238E27FC236}">
                    <a16:creationId xmlns:a16="http://schemas.microsoft.com/office/drawing/2014/main" id="{8F4172C4-7863-6042-B2CF-5FCA472CC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36">
                <a:extLst>
                  <a:ext uri="{FF2B5EF4-FFF2-40B4-BE49-F238E27FC236}">
                    <a16:creationId xmlns:a16="http://schemas.microsoft.com/office/drawing/2014/main" id="{97A61225-768D-8143-95DD-C3A297452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" name="Line 33">
              <a:extLst>
                <a:ext uri="{FF2B5EF4-FFF2-40B4-BE49-F238E27FC236}">
                  <a16:creationId xmlns:a16="http://schemas.microsoft.com/office/drawing/2014/main" id="{65AA6AC7-0BEA-444B-B5C2-90A329081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65578" y="4289907"/>
              <a:ext cx="2216210" cy="32670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Text Box 26">
            <a:extLst>
              <a:ext uri="{FF2B5EF4-FFF2-40B4-BE49-F238E27FC236}">
                <a16:creationId xmlns:a16="http://schemas.microsoft.com/office/drawing/2014/main" id="{2AA64127-A1C1-C149-9139-4CCA4B23F14D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925770" y="3644647"/>
            <a:ext cx="128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five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98" name="Text Box 26">
            <a:extLst>
              <a:ext uri="{FF2B5EF4-FFF2-40B4-BE49-F238E27FC236}">
                <a16:creationId xmlns:a16="http://schemas.microsoft.com/office/drawing/2014/main" id="{03A340FD-E9C2-EB4C-8182-44CF1BA2A342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974792" y="4532507"/>
            <a:ext cx="1229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six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99" name="Text Box 10">
            <a:extLst>
              <a:ext uri="{FF2B5EF4-FFF2-40B4-BE49-F238E27FC236}">
                <a16:creationId xmlns:a16="http://schemas.microsoft.com/office/drawing/2014/main" id="{4A78BB69-1E03-C344-BBA1-F29408B16B4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82493" y="3873968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0" name="Line 15">
            <a:extLst>
              <a:ext uri="{FF2B5EF4-FFF2-40B4-BE49-F238E27FC236}">
                <a16:creationId xmlns:a16="http://schemas.microsoft.com/office/drawing/2014/main" id="{017648BA-7EE0-A544-8AA5-A2B33E0213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8874" y="3633462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16">
            <a:extLst>
              <a:ext uri="{FF2B5EF4-FFF2-40B4-BE49-F238E27FC236}">
                <a16:creationId xmlns:a16="http://schemas.microsoft.com/office/drawing/2014/main" id="{2128764F-CC0A-BF49-98F5-DFCB7F2550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8540" y="4239886"/>
            <a:ext cx="0" cy="3489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770959C-5CD7-574F-8FF5-1EA4DE693C25}"/>
              </a:ext>
            </a:extLst>
          </p:cNvPr>
          <p:cNvSpPr txBox="1"/>
          <p:nvPr/>
        </p:nvSpPr>
        <p:spPr>
          <a:xfrm>
            <a:off x="8831283" y="2324321"/>
            <a:ext cx="208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say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Helvetica" pitchFamily="2" charset="0"/>
              </a:rPr>
              <a:t>=4</a:t>
            </a:r>
          </a:p>
        </p:txBody>
      </p:sp>
      <p:sp>
        <p:nvSpPr>
          <p:cNvPr id="103" name="Text Box 26">
            <a:extLst>
              <a:ext uri="{FF2B5EF4-FFF2-40B4-BE49-F238E27FC236}">
                <a16:creationId xmlns:a16="http://schemas.microsoft.com/office/drawing/2014/main" id="{D2AD1570-C279-AD46-8316-48ABA3F81855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731289" y="5472592"/>
            <a:ext cx="14879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seven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8554012-DDCC-ED48-8D06-58FD2CA7669A}"/>
              </a:ext>
            </a:extLst>
          </p:cNvPr>
          <p:cNvSpPr txBox="1"/>
          <p:nvPr/>
        </p:nvSpPr>
        <p:spPr>
          <a:xfrm>
            <a:off x="9423061" y="5564568"/>
            <a:ext cx="115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…</a:t>
            </a:r>
          </a:p>
        </p:txBody>
      </p:sp>
      <p:sp>
        <p:nvSpPr>
          <p:cNvPr id="105" name="Text Box 10">
            <a:extLst>
              <a:ext uri="{FF2B5EF4-FFF2-40B4-BE49-F238E27FC236}">
                <a16:creationId xmlns:a16="http://schemas.microsoft.com/office/drawing/2014/main" id="{E1B7DE45-EBFE-DD49-AB8B-5598B569842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83008" y="4823758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6" name="Line 15">
            <a:extLst>
              <a:ext uri="{FF2B5EF4-FFF2-40B4-BE49-F238E27FC236}">
                <a16:creationId xmlns:a16="http://schemas.microsoft.com/office/drawing/2014/main" id="{795D18E2-14B3-4046-B2F4-826280452D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9389" y="4583252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16">
            <a:extLst>
              <a:ext uri="{FF2B5EF4-FFF2-40B4-BE49-F238E27FC236}">
                <a16:creationId xmlns:a16="http://schemas.microsoft.com/office/drawing/2014/main" id="{1DE1821D-1EA0-4E49-BE7F-99A1F8E01D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9055" y="5189676"/>
            <a:ext cx="0" cy="3489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CAD1D5F-DA62-0A45-9A75-DAC99663FA98}"/>
              </a:ext>
            </a:extLst>
          </p:cNvPr>
          <p:cNvGrpSpPr/>
          <p:nvPr/>
        </p:nvGrpSpPr>
        <p:grpSpPr>
          <a:xfrm>
            <a:off x="8641240" y="4538758"/>
            <a:ext cx="2522928" cy="871917"/>
            <a:chOff x="8641240" y="4538758"/>
            <a:chExt cx="2522928" cy="87191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9855456-66F2-5642-A1CD-A44CCC82EFD4}"/>
                </a:ext>
              </a:extLst>
            </p:cNvPr>
            <p:cNvGrpSpPr/>
            <p:nvPr/>
          </p:nvGrpSpPr>
          <p:grpSpPr>
            <a:xfrm>
              <a:off x="8644806" y="4538758"/>
              <a:ext cx="2519362" cy="757237"/>
              <a:chOff x="8620613" y="3517286"/>
              <a:chExt cx="2519362" cy="757237"/>
            </a:xfrm>
          </p:grpSpPr>
          <p:grpSp>
            <p:nvGrpSpPr>
              <p:cNvPr id="85" name="Group 27">
                <a:extLst>
                  <a:ext uri="{FF2B5EF4-FFF2-40B4-BE49-F238E27FC236}">
                    <a16:creationId xmlns:a16="http://schemas.microsoft.com/office/drawing/2014/main" id="{B3545617-1C79-824C-BCDA-696988E87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20613" y="3517286"/>
                <a:ext cx="2519362" cy="652463"/>
                <a:chOff x="3954" y="2214"/>
                <a:chExt cx="1587" cy="411"/>
              </a:xfrm>
            </p:grpSpPr>
            <p:sp>
              <p:nvSpPr>
                <p:cNvPr id="87" name="Line 28">
                  <a:extLst>
                    <a:ext uri="{FF2B5EF4-FFF2-40B4-BE49-F238E27FC236}">
                      <a16:creationId xmlns:a16="http://schemas.microsoft.com/office/drawing/2014/main" id="{FD0EBF05-44CE-8340-BABE-269395FCE9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214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29">
                  <a:extLst>
                    <a:ext uri="{FF2B5EF4-FFF2-40B4-BE49-F238E27FC236}">
                      <a16:creationId xmlns:a16="http://schemas.microsoft.com/office/drawing/2014/main" id="{E8B20EE6-9D5C-F542-9800-3C063AFF2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4" y="2274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30">
                  <a:extLst>
                    <a:ext uri="{FF2B5EF4-FFF2-40B4-BE49-F238E27FC236}">
                      <a16:creationId xmlns:a16="http://schemas.microsoft.com/office/drawing/2014/main" id="{70D96B8C-1FDE-254C-81BA-7E307AE7A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340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31">
                  <a:extLst>
                    <a:ext uri="{FF2B5EF4-FFF2-40B4-BE49-F238E27FC236}">
                      <a16:creationId xmlns:a16="http://schemas.microsoft.com/office/drawing/2014/main" id="{19EB2260-675C-254F-9C31-3AB65E5C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7" y="2403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" name="Line 31">
                <a:extLst>
                  <a:ext uri="{FF2B5EF4-FFF2-40B4-BE49-F238E27FC236}">
                    <a16:creationId xmlns:a16="http://schemas.microsoft.com/office/drawing/2014/main" id="{FB469DF3-F1B1-5E49-9D6D-2E717B516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3802" y="3922098"/>
                <a:ext cx="2505075" cy="352425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" name="Line 31">
              <a:extLst>
                <a:ext uri="{FF2B5EF4-FFF2-40B4-BE49-F238E27FC236}">
                  <a16:creationId xmlns:a16="http://schemas.microsoft.com/office/drawing/2014/main" id="{FC81BF95-8F2B-0846-B214-DD7FE1C41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1240" y="5058250"/>
              <a:ext cx="2505075" cy="35242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9FAB63C-0658-7F4D-B737-C9B41A3551DB}"/>
              </a:ext>
            </a:extLst>
          </p:cNvPr>
          <p:cNvGrpSpPr/>
          <p:nvPr/>
        </p:nvGrpSpPr>
        <p:grpSpPr>
          <a:xfrm>
            <a:off x="8889771" y="4920624"/>
            <a:ext cx="2238113" cy="807848"/>
            <a:chOff x="8889771" y="4920624"/>
            <a:chExt cx="2238113" cy="80784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3570DD2-D9ED-544A-BEAE-2CE75CD5D0A6}"/>
                </a:ext>
              </a:extLst>
            </p:cNvPr>
            <p:cNvGrpSpPr/>
            <p:nvPr/>
          </p:nvGrpSpPr>
          <p:grpSpPr>
            <a:xfrm>
              <a:off x="8889771" y="4920624"/>
              <a:ext cx="2238113" cy="717456"/>
              <a:chOff x="8865578" y="3899152"/>
              <a:chExt cx="2238113" cy="717456"/>
            </a:xfrm>
          </p:grpSpPr>
          <p:grpSp>
            <p:nvGrpSpPr>
              <p:cNvPr id="92" name="Group 32">
                <a:extLst>
                  <a:ext uri="{FF2B5EF4-FFF2-40B4-BE49-F238E27FC236}">
                    <a16:creationId xmlns:a16="http://schemas.microsoft.com/office/drawing/2014/main" id="{41ACE3D6-1A7B-0C49-B311-27084301D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8874841" y="3899152"/>
                <a:ext cx="2228850" cy="604838"/>
                <a:chOff x="3954" y="2214"/>
                <a:chExt cx="1587" cy="411"/>
              </a:xfrm>
            </p:grpSpPr>
            <p:sp>
              <p:nvSpPr>
                <p:cNvPr id="94" name="Line 33">
                  <a:extLst>
                    <a:ext uri="{FF2B5EF4-FFF2-40B4-BE49-F238E27FC236}">
                      <a16:creationId xmlns:a16="http://schemas.microsoft.com/office/drawing/2014/main" id="{D3F62816-9D2D-C248-86EC-E87A695DC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214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34">
                  <a:extLst>
                    <a:ext uri="{FF2B5EF4-FFF2-40B4-BE49-F238E27FC236}">
                      <a16:creationId xmlns:a16="http://schemas.microsoft.com/office/drawing/2014/main" id="{3C3E2F68-2B9B-FA4F-A6B0-5725C8ECF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4" y="2274"/>
                  <a:ext cx="1578" cy="22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35">
                  <a:extLst>
                    <a:ext uri="{FF2B5EF4-FFF2-40B4-BE49-F238E27FC236}">
                      <a16:creationId xmlns:a16="http://schemas.microsoft.com/office/drawing/2014/main" id="{33C59597-E2E7-004B-A03E-1C20482EE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340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36">
                  <a:extLst>
                    <a:ext uri="{FF2B5EF4-FFF2-40B4-BE49-F238E27FC236}">
                      <a16:creationId xmlns:a16="http://schemas.microsoft.com/office/drawing/2014/main" id="{1FC1898B-AAE2-614E-90A2-A03E75FB05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7" y="2403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" name="Line 33">
                <a:extLst>
                  <a:ext uri="{FF2B5EF4-FFF2-40B4-BE49-F238E27FC236}">
                    <a16:creationId xmlns:a16="http://schemas.microsoft.com/office/drawing/2014/main" id="{627D2EFF-5E95-914C-9BF4-154EEDC56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65578" y="4289907"/>
                <a:ext cx="2216210" cy="32670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" name="Line 33">
              <a:extLst>
                <a:ext uri="{FF2B5EF4-FFF2-40B4-BE49-F238E27FC236}">
                  <a16:creationId xmlns:a16="http://schemas.microsoft.com/office/drawing/2014/main" id="{EB7BDA89-36DD-E54E-81D8-F27601262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10088" y="5401771"/>
              <a:ext cx="2216210" cy="32670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7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22" grpId="0"/>
      <p:bldP spid="83" grpId="0"/>
      <p:bldP spid="98" grpId="0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 animBg="1"/>
      <p:bldP spid="10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1241</Words>
  <Application>Microsoft Macintosh PowerPoint</Application>
  <PresentationFormat>Widescreen</PresentationFormat>
  <Paragraphs>337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</vt:lpstr>
      <vt:lpstr>Helvetica</vt:lpstr>
      <vt:lpstr>Tahoma</vt:lpstr>
      <vt:lpstr>Times New Roman</vt:lpstr>
      <vt:lpstr>Wingdings</vt:lpstr>
      <vt:lpstr>ZapfDingbats</vt:lpstr>
      <vt:lpstr>Office Theme</vt:lpstr>
      <vt:lpstr>Internet Architecture</vt:lpstr>
      <vt:lpstr>Software/hardware organization at hosts</vt:lpstr>
      <vt:lpstr>Software/hardware organization at hosts</vt:lpstr>
      <vt:lpstr>(3) How much data to keep in flight?</vt:lpstr>
      <vt:lpstr>Finding the right congestion window</vt:lpstr>
      <vt:lpstr>Quickly finding a rate: TCP slow start</vt:lpstr>
      <vt:lpstr>Behavior of slow start</vt:lpstr>
      <vt:lpstr>Slow start has problems</vt:lpstr>
      <vt:lpstr>TCP New Reno: Additive Increase</vt:lpstr>
      <vt:lpstr>TCP New Reno: Additive increase</vt:lpstr>
      <vt:lpstr>Behavior of Additive Increase</vt:lpstr>
      <vt:lpstr>Routing</vt:lpstr>
      <vt:lpstr>PowerPoint Presentation</vt:lpstr>
      <vt:lpstr>Two key network-layer functions</vt:lpstr>
      <vt:lpstr>Control/Data Planes</vt:lpstr>
      <vt:lpstr>Application architecture</vt:lpstr>
      <vt:lpstr>Components of an Internet Service</vt:lpstr>
      <vt:lpstr>Web server</vt:lpstr>
      <vt:lpstr>Overloaded with functionality</vt:lpstr>
      <vt:lpstr>How does one design a web server?</vt:lpstr>
      <vt:lpstr>How does one design a web server?</vt:lpstr>
      <vt:lpstr>Parallelism</vt:lpstr>
      <vt:lpstr>Concurrency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2295</cp:revision>
  <dcterms:created xsi:type="dcterms:W3CDTF">2019-01-23T03:40:12Z</dcterms:created>
  <dcterms:modified xsi:type="dcterms:W3CDTF">2023-02-08T00:17:59Z</dcterms:modified>
</cp:coreProperties>
</file>