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401" r:id="rId2"/>
    <p:sldId id="469" r:id="rId3"/>
    <p:sldId id="471" r:id="rId4"/>
    <p:sldId id="470" r:id="rId5"/>
    <p:sldId id="520" r:id="rId6"/>
    <p:sldId id="505" r:id="rId7"/>
    <p:sldId id="518" r:id="rId8"/>
    <p:sldId id="519" r:id="rId9"/>
    <p:sldId id="522" r:id="rId10"/>
    <p:sldId id="526" r:id="rId11"/>
    <p:sldId id="501" r:id="rId12"/>
    <p:sldId id="529" r:id="rId13"/>
    <p:sldId id="482" r:id="rId14"/>
    <p:sldId id="533" r:id="rId15"/>
    <p:sldId id="273" r:id="rId16"/>
    <p:sldId id="436" r:id="rId17"/>
    <p:sldId id="534" r:id="rId18"/>
    <p:sldId id="438" r:id="rId19"/>
    <p:sldId id="479" r:id="rId20"/>
    <p:sldId id="531" r:id="rId21"/>
    <p:sldId id="480" r:id="rId22"/>
    <p:sldId id="547" r:id="rId23"/>
    <p:sldId id="1075" r:id="rId24"/>
    <p:sldId id="535" r:id="rId25"/>
    <p:sldId id="536" r:id="rId26"/>
    <p:sldId id="537" r:id="rId27"/>
    <p:sldId id="540" r:id="rId28"/>
    <p:sldId id="966" r:id="rId29"/>
    <p:sldId id="592" r:id="rId30"/>
    <p:sldId id="605" r:id="rId31"/>
    <p:sldId id="585" r:id="rId32"/>
    <p:sldId id="915" r:id="rId33"/>
    <p:sldId id="916" r:id="rId34"/>
    <p:sldId id="527" r:id="rId35"/>
    <p:sldId id="665" r:id="rId36"/>
    <p:sldId id="617" r:id="rId37"/>
    <p:sldId id="670" r:id="rId38"/>
    <p:sldId id="618" r:id="rId39"/>
    <p:sldId id="619" r:id="rId40"/>
    <p:sldId id="621" r:id="rId41"/>
    <p:sldId id="673" r:id="rId42"/>
    <p:sldId id="968" r:id="rId43"/>
    <p:sldId id="967" r:id="rId44"/>
    <p:sldId id="523" r:id="rId45"/>
    <p:sldId id="785" r:id="rId46"/>
    <p:sldId id="814" r:id="rId47"/>
    <p:sldId id="1066" r:id="rId48"/>
    <p:sldId id="1067" r:id="rId49"/>
    <p:sldId id="1068" r:id="rId50"/>
    <p:sldId id="1069" r:id="rId51"/>
    <p:sldId id="1070" r:id="rId52"/>
    <p:sldId id="1072" r:id="rId53"/>
    <p:sldId id="1073" r:id="rId54"/>
    <p:sldId id="864" r:id="rId55"/>
    <p:sldId id="842" r:id="rId56"/>
    <p:sldId id="912" r:id="rId57"/>
    <p:sldId id="1057" r:id="rId58"/>
    <p:sldId id="859" r:id="rId59"/>
    <p:sldId id="107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/>
    <p:restoredTop sz="94664"/>
  </p:normalViewPr>
  <p:slideViewPr>
    <p:cSldViewPr snapToGrid="0" snapToObjects="1">
      <p:cViewPr varScale="1">
        <p:scale>
          <a:sx n="112" d="100"/>
          <a:sy n="112" d="100"/>
        </p:scale>
        <p:origin x="224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4" d="100"/>
          <a:sy n="114" d="100"/>
        </p:scale>
        <p:origin x="30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C490B-630B-7F46-B6FE-05D0FD1689A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F09D5-B346-194E-BAD1-FA5CF7158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CC37-3420-4F49-8C33-4BCB3B51A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A51D8-7D8A-A547-B24D-6DD12E8CC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51904-F682-B84A-BF47-8129AB4C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BB43-14AB-9945-9BCA-9BC503CC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1333A-8598-4B4F-AB52-6579A2E1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43C6-896E-584A-A963-7E16D546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5AA53-208E-C24B-8273-CFDD1A5E7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51F6-81D0-1643-BAF0-AA0E98E0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0A3A-9A82-3C4C-AEFA-7B416F14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61641-65CD-7949-9285-F9862F78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2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D0A2B-7DBB-9445-8542-8AC8F7964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F09A6-0358-8E43-A178-3CA003BDF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EA068-5062-7E4F-B99C-2CEC343E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A096-D83E-7542-A78C-9916C369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814C3-12DF-0447-9420-294EF2C8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5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27CD0-90AB-BC40-9704-E77AEDB06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F2828-6624-954C-9710-E7375980A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64B113-EFD0-1841-AF88-80611DD0A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B058C-AF56-774E-B1D8-3AF39D0312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3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A4C2-71EB-354A-A4E4-7A79F167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6FC06-E8D0-3A4C-BEE2-AA99DC380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652FB-D490-114D-8030-09CCB72C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62229-71C9-9847-AFE6-26AB269E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C6DF4-CA65-8E43-B3A5-ECEF9025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5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248A-A301-5341-9BAF-2DDE80F1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EDBBF-4F90-A34F-A685-DE4F2964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B94B2-28BF-6945-A21C-40A2B76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DE3C9-54E8-A94F-AD40-66CFF7B8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8432-5359-0147-8D5C-B145EE76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5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FC0B-F311-BC4B-A2D1-928B3513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07925-946E-B44F-8713-0F0928FD5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2E5B-AB30-F441-99C3-073B0FE0C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D735A-AFB0-C44A-9FC0-AFD3B6C0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6E5E5-7866-8E4B-B450-B712A2F3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134CB-E65A-B242-BD74-667132F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8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191B-B3D5-974E-BBCC-0A9D6A62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9E461-1B18-F04F-9E78-C3FEBD28C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1FC9F-4459-2448-8E0B-F470C373A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D66B2-805B-A347-89AD-F16943266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48249-093E-884B-B6CE-B747B284E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CDBF6-1121-9347-BF6B-B703CCE9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F1FD6-CCAB-754B-B876-ABFCFD3D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E9FA76-646A-F442-AA4F-7622918B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6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A493-905D-7F41-8284-D8B4EC88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5B470-4001-1843-A7E0-885C2295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13A0A-FB55-8649-B9A5-3E90CD8C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BD0C7-127F-CD4E-A6B8-5585A152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D34EC-7616-9043-AFD5-6B69E3B6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7B0C35-6B39-4749-9595-C856AFB8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FF505-CB2B-2747-B2DD-2A89C941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F38C-28DD-4A42-9056-3793483F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099AD-DABE-D64C-A905-1CF03DB10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12F0B-A50A-5B46-A535-733D6975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7C4E6-3C25-644D-80DE-2E788E62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8BFEC-CC7B-C94C-BED5-57FB1536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55941-3DC9-AB49-B0A6-6F452E06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FD44-FAA2-E347-8F67-9E8E93EAA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020F24-3635-8346-AFAC-53CE49F08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FCCF6-452E-F34D-AD7C-72567CD4B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B2EA6-16EC-4048-B8E5-91A7889C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377BF-EE8D-7042-B5F8-CF9C0C3D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220C2-4FEF-C549-AF12-DB388DD3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2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5AAC6-6E42-5E44-9318-18A5B93B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BE2B0-9C88-F545-A1BD-247458A50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DABF1-4F3F-744C-8157-1FC51AAF1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CE603-2B12-5844-BEA7-E98E825B38C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51C6-01D3-BC48-8763-B839BC079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6E372-E70D-1E47-8FDB-0CADB973B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B7A7F-ECAC-A944-82A9-768B682C8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rutgers.edu/~sn624/553-S23" TargetMode="External"/><Relationship Id="rId2" Type="http://schemas.openxmlformats.org/officeDocument/2006/relationships/hyperlink" Target="http://www.cs.rutgers.edu/~sn624/352-F2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28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3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cisco.com/c/en/us/support/docs/ip/border-gateway-protocol-bgp/13753-25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13A6475-F152-7546-A2A3-6A39089E06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48747" y="1813812"/>
            <a:ext cx="10753442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+mj-cs"/>
              </a:rPr>
              <a:t>Internet and Web Architecture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97461AD-287F-0C42-AFC6-5022951D3B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3428999"/>
            <a:ext cx="9144000" cy="23446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9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</a:rPr>
              <a:t>A review</a:t>
            </a:r>
          </a:p>
          <a:p>
            <a:pPr>
              <a:defRPr/>
            </a:pPr>
            <a:r>
              <a:rPr lang="en-US" sz="2800" dirty="0">
                <a:ea typeface="ＭＳ Ｐゴシック" charset="0"/>
              </a:rPr>
              <a:t>Lecture 2</a:t>
            </a:r>
          </a:p>
          <a:p>
            <a:pPr>
              <a:defRPr/>
            </a:pPr>
            <a:r>
              <a:rPr lang="en-US" sz="2800" dirty="0">
                <a:ea typeface="ＭＳ Ｐゴシック" charset="0"/>
              </a:rPr>
              <a:t>Srinivas Narayana</a:t>
            </a:r>
            <a:endParaRPr lang="en-US" sz="2800" dirty="0">
              <a:ea typeface="ＭＳ Ｐゴシック" charset="0"/>
              <a:hlinkClick r:id="rId2"/>
            </a:endParaRPr>
          </a:p>
          <a:p>
            <a:pPr>
              <a:defRPr/>
            </a:pPr>
            <a:r>
              <a:rPr lang="en-US" sz="2800" dirty="0">
                <a:ea typeface="ＭＳ Ｐゴシック" charset="0"/>
                <a:hlinkClick r:id="rId3"/>
              </a:rPr>
              <a:t>http://www.cs.rutgers.edu/~sn624/553-S23</a:t>
            </a:r>
            <a:endParaRPr lang="en-US" sz="2800" dirty="0">
              <a:ea typeface="ＭＳ Ｐゴシック" charset="0"/>
            </a:endParaRPr>
          </a:p>
        </p:txBody>
      </p:sp>
      <p:sp>
        <p:nvSpPr>
          <p:cNvPr id="2052" name="Slide Number Placeholder 1">
            <a:extLst>
              <a:ext uri="{FF2B5EF4-FFF2-40B4-BE49-F238E27FC236}">
                <a16:creationId xmlns:a16="http://schemas.microsoft.com/office/drawing/2014/main" id="{D4CF2330-96EE-C641-B787-BBF6068A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7F7F7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CE658-F681-9E4A-B882-87E501708491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BF204-951A-1944-B88D-F7620664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26" y="5773629"/>
            <a:ext cx="2853305" cy="9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3">
            <a:extLst>
              <a:ext uri="{FF2B5EF4-FFF2-40B4-BE49-F238E27FC236}">
                <a16:creationId xmlns:a16="http://schemas.microsoft.com/office/drawing/2014/main" id="{3B25F23A-A7B8-084A-BCC3-F4A276C9B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922" y="4892994"/>
            <a:ext cx="19127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Helvetica" pitchFamily="2" charset="0"/>
              </a:rPr>
              <a:t>requesting host</a:t>
            </a:r>
            <a:endParaRPr lang="en-US" altLang="en-US" sz="2400" dirty="0">
              <a:latin typeface="Helvetica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err="1">
                <a:latin typeface="Courier New" panose="02070309020205020404" pitchFamily="49" charset="0"/>
              </a:rPr>
              <a:t>cs.rutgers.edu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BBCF3E96-3AE7-D942-9277-042603DEA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220" y="5681980"/>
            <a:ext cx="22829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gaia.cs.umass.edu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grpSp>
        <p:nvGrpSpPr>
          <p:cNvPr id="17415" name="Group 6">
            <a:extLst>
              <a:ext uri="{FF2B5EF4-FFF2-40B4-BE49-F238E27FC236}">
                <a16:creationId xmlns:a16="http://schemas.microsoft.com/office/drawing/2014/main" id="{66182696-CC57-074A-ADD5-82E1D4AF0C78}"/>
              </a:ext>
            </a:extLst>
          </p:cNvPr>
          <p:cNvGrpSpPr>
            <a:grpSpLocks/>
          </p:cNvGrpSpPr>
          <p:nvPr/>
        </p:nvGrpSpPr>
        <p:grpSpPr bwMode="auto">
          <a:xfrm>
            <a:off x="8315644" y="2240281"/>
            <a:ext cx="369887" cy="657225"/>
            <a:chOff x="4180" y="783"/>
            <a:chExt cx="150" cy="307"/>
          </a:xfrm>
        </p:grpSpPr>
        <p:sp>
          <p:nvSpPr>
            <p:cNvPr id="17467" name="AutoShape 7">
              <a:extLst>
                <a:ext uri="{FF2B5EF4-FFF2-40B4-BE49-F238E27FC236}">
                  <a16:creationId xmlns:a16="http://schemas.microsoft.com/office/drawing/2014/main" id="{1D285F26-CD84-2F4A-AB86-840BFA87F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8" name="Rectangle 8">
              <a:extLst>
                <a:ext uri="{FF2B5EF4-FFF2-40B4-BE49-F238E27FC236}">
                  <a16:creationId xmlns:a16="http://schemas.microsoft.com/office/drawing/2014/main" id="{0C1FAEE6-BCDF-4146-9845-32DD4724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9" name="Rectangle 9">
              <a:extLst>
                <a:ext uri="{FF2B5EF4-FFF2-40B4-BE49-F238E27FC236}">
                  <a16:creationId xmlns:a16="http://schemas.microsoft.com/office/drawing/2014/main" id="{E93C2E75-9C9B-4E4A-AB9A-D3E10A526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70" name="AutoShape 10">
              <a:extLst>
                <a:ext uri="{FF2B5EF4-FFF2-40B4-BE49-F238E27FC236}">
                  <a16:creationId xmlns:a16="http://schemas.microsoft.com/office/drawing/2014/main" id="{FED19E6A-66A0-1045-82E3-0B958138D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71" name="Line 11">
              <a:extLst>
                <a:ext uri="{FF2B5EF4-FFF2-40B4-BE49-F238E27FC236}">
                  <a16:creationId xmlns:a16="http://schemas.microsoft.com/office/drawing/2014/main" id="{1DD0C8BE-9053-D249-AD5D-4E6BFA212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2" name="Line 12">
              <a:extLst>
                <a:ext uri="{FF2B5EF4-FFF2-40B4-BE49-F238E27FC236}">
                  <a16:creationId xmlns:a16="http://schemas.microsoft.com/office/drawing/2014/main" id="{059633E5-7500-424C-83C0-9769BF42B8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3" name="Rectangle 13">
              <a:extLst>
                <a:ext uri="{FF2B5EF4-FFF2-40B4-BE49-F238E27FC236}">
                  <a16:creationId xmlns:a16="http://schemas.microsoft.com/office/drawing/2014/main" id="{BCDDE357-6053-BF4B-8D64-3D284CC9A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74" name="Rectangle 14">
              <a:extLst>
                <a:ext uri="{FF2B5EF4-FFF2-40B4-BE49-F238E27FC236}">
                  <a16:creationId xmlns:a16="http://schemas.microsoft.com/office/drawing/2014/main" id="{652D3DD2-5E94-1742-B4A4-469A1CCF9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sp>
        <p:nvSpPr>
          <p:cNvPr id="17416" name="Text Box 15">
            <a:extLst>
              <a:ext uri="{FF2B5EF4-FFF2-40B4-BE49-F238E27FC236}">
                <a16:creationId xmlns:a16="http://schemas.microsoft.com/office/drawing/2014/main" id="{D02D3F32-01D5-7348-BC19-CA6B873AB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681" y="49244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Helvetica" pitchFamily="2" charset="0"/>
              </a:rPr>
              <a:t>root DNS server</a:t>
            </a:r>
            <a:endParaRPr lang="en-US" altLang="en-US" sz="1600" dirty="0">
              <a:latin typeface="Helvetica" pitchFamily="2" charset="0"/>
            </a:endParaRPr>
          </a:p>
        </p:txBody>
      </p:sp>
      <p:sp>
        <p:nvSpPr>
          <p:cNvPr id="283664" name="Line 16">
            <a:extLst>
              <a:ext uri="{FF2B5EF4-FFF2-40B4-BE49-F238E27FC236}">
                <a16:creationId xmlns:a16="http://schemas.microsoft.com/office/drawing/2014/main" id="{A973488D-B557-4741-BA71-41C8B3B94B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64855" y="2927668"/>
            <a:ext cx="0" cy="13144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5" name="Line 17">
            <a:extLst>
              <a:ext uri="{FF2B5EF4-FFF2-40B4-BE49-F238E27FC236}">
                <a16:creationId xmlns:a16="http://schemas.microsoft.com/office/drawing/2014/main" id="{0713F039-7FE1-F944-A822-897085BBB7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79155" y="1232218"/>
            <a:ext cx="914400" cy="9715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283666" name="Line 18">
            <a:extLst>
              <a:ext uri="{FF2B5EF4-FFF2-40B4-BE49-F238E27FC236}">
                <a16:creationId xmlns:a16="http://schemas.microsoft.com/office/drawing/2014/main" id="{EA3A7AFB-5976-0146-BDF3-3B15E91FD3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4905" y="2394269"/>
            <a:ext cx="1485900" cy="95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7" name="Line 19">
            <a:extLst>
              <a:ext uri="{FF2B5EF4-FFF2-40B4-BE49-F238E27FC236}">
                <a16:creationId xmlns:a16="http://schemas.microsoft.com/office/drawing/2014/main" id="{0519D182-DF37-C442-B562-B732727CED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64906" y="2565718"/>
            <a:ext cx="1419225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8" name="Line 20">
            <a:extLst>
              <a:ext uri="{FF2B5EF4-FFF2-40B4-BE49-F238E27FC236}">
                <a16:creationId xmlns:a16="http://schemas.microsoft.com/office/drawing/2014/main" id="{BA8720A9-5BB5-B046-843C-0445F490FA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8706" y="1460818"/>
            <a:ext cx="733425" cy="7620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283669" name="Line 21">
            <a:extLst>
              <a:ext uri="{FF2B5EF4-FFF2-40B4-BE49-F238E27FC236}">
                <a16:creationId xmlns:a16="http://schemas.microsoft.com/office/drawing/2014/main" id="{DF61498B-7FA2-C149-B358-BA3C892823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5356" y="2956244"/>
            <a:ext cx="9525" cy="132397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23" name="Group 22">
            <a:extLst>
              <a:ext uri="{FF2B5EF4-FFF2-40B4-BE49-F238E27FC236}">
                <a16:creationId xmlns:a16="http://schemas.microsoft.com/office/drawing/2014/main" id="{CDCD15D2-C0A7-9A48-B390-D7E61E797C51}"/>
              </a:ext>
            </a:extLst>
          </p:cNvPr>
          <p:cNvGrpSpPr>
            <a:grpSpLocks/>
          </p:cNvGrpSpPr>
          <p:nvPr/>
        </p:nvGrpSpPr>
        <p:grpSpPr bwMode="auto">
          <a:xfrm>
            <a:off x="7190106" y="3073716"/>
            <a:ext cx="2036763" cy="615949"/>
            <a:chOff x="2788" y="2132"/>
            <a:chExt cx="1283" cy="388"/>
          </a:xfrm>
        </p:grpSpPr>
        <p:sp>
          <p:nvSpPr>
            <p:cNvPr id="17465" name="Rectangle 23">
              <a:extLst>
                <a:ext uri="{FF2B5EF4-FFF2-40B4-BE49-F238E27FC236}">
                  <a16:creationId xmlns:a16="http://schemas.microsoft.com/office/drawing/2014/main" id="{5199C91D-2E70-6C44-8C70-86E5630CC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6" name="Text Box 24">
              <a:extLst>
                <a:ext uri="{FF2B5EF4-FFF2-40B4-BE49-F238E27FC236}">
                  <a16:creationId xmlns:a16="http://schemas.microsoft.com/office/drawing/2014/main" id="{277B345F-DD19-8141-A4F5-266C84E8D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8" y="2132"/>
              <a:ext cx="128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Helvetica" pitchFamily="2" charset="0"/>
                </a:rPr>
                <a:t>local DNS server</a:t>
              </a:r>
              <a:endParaRPr lang="en-US" altLang="en-US" sz="2400" dirty="0">
                <a:latin typeface="Helvetica" pitchFamily="2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dirty="0" err="1">
                  <a:latin typeface="Courier New" panose="02070309020205020404" pitchFamily="49" charset="0"/>
                </a:rPr>
                <a:t>dns.rutgers.edu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83673" name="Text Box 25">
            <a:extLst>
              <a:ext uri="{FF2B5EF4-FFF2-40B4-BE49-F238E27FC236}">
                <a16:creationId xmlns:a16="http://schemas.microsoft.com/office/drawing/2014/main" id="{647EEE41-C689-C142-A30B-3318C35CA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930" y="378333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4" name="Text Box 26">
            <a:extLst>
              <a:ext uri="{FF2B5EF4-FFF2-40B4-BE49-F238E27FC236}">
                <a16:creationId xmlns:a16="http://schemas.microsoft.com/office/drawing/2014/main" id="{9155D20E-2E32-C645-A3CE-6336090DA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855" y="1449706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5" name="Text Box 27">
            <a:extLst>
              <a:ext uri="{FF2B5EF4-FFF2-40B4-BE49-F238E27FC236}">
                <a16:creationId xmlns:a16="http://schemas.microsoft.com/office/drawing/2014/main" id="{0F1E03DC-7CB5-5B49-8E57-604FD4855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7005" y="1687831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6" name="Text Box 28">
            <a:extLst>
              <a:ext uri="{FF2B5EF4-FFF2-40B4-BE49-F238E27FC236}">
                <a16:creationId xmlns:a16="http://schemas.microsoft.com/office/drawing/2014/main" id="{6C44E1AC-91CD-C847-8E32-73E4855CA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1330" y="2097406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7" name="Text Box 29">
            <a:extLst>
              <a:ext uri="{FF2B5EF4-FFF2-40B4-BE49-F238E27FC236}">
                <a16:creationId xmlns:a16="http://schemas.microsoft.com/office/drawing/2014/main" id="{708A60B0-8F07-0746-A8D2-0DF7ED00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493" y="258476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5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8" name="Text Box 30">
            <a:extLst>
              <a:ext uri="{FF2B5EF4-FFF2-40B4-BE49-F238E27FC236}">
                <a16:creationId xmlns:a16="http://schemas.microsoft.com/office/drawing/2014/main" id="{1E535EFE-33CB-F94C-B3D4-67F7622DB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8393" y="362458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6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430" name="Group 31">
            <a:extLst>
              <a:ext uri="{FF2B5EF4-FFF2-40B4-BE49-F238E27FC236}">
                <a16:creationId xmlns:a16="http://schemas.microsoft.com/office/drawing/2014/main" id="{CBFD1E0A-8D94-5E40-8A2B-95BD3F83CDCF}"/>
              </a:ext>
            </a:extLst>
          </p:cNvPr>
          <p:cNvGrpSpPr>
            <a:grpSpLocks/>
          </p:cNvGrpSpPr>
          <p:nvPr/>
        </p:nvGrpSpPr>
        <p:grpSpPr bwMode="auto">
          <a:xfrm>
            <a:off x="9430069" y="821056"/>
            <a:ext cx="369887" cy="657225"/>
            <a:chOff x="4180" y="783"/>
            <a:chExt cx="150" cy="307"/>
          </a:xfrm>
        </p:grpSpPr>
        <p:sp>
          <p:nvSpPr>
            <p:cNvPr id="17457" name="AutoShape 32">
              <a:extLst>
                <a:ext uri="{FF2B5EF4-FFF2-40B4-BE49-F238E27FC236}">
                  <a16:creationId xmlns:a16="http://schemas.microsoft.com/office/drawing/2014/main" id="{62402978-A093-8148-ABA0-EA7428F34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8" name="Rectangle 33">
              <a:extLst>
                <a:ext uri="{FF2B5EF4-FFF2-40B4-BE49-F238E27FC236}">
                  <a16:creationId xmlns:a16="http://schemas.microsoft.com/office/drawing/2014/main" id="{FAFDA25B-6817-1442-8504-A16ED0969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9" name="Rectangle 34">
              <a:extLst>
                <a:ext uri="{FF2B5EF4-FFF2-40B4-BE49-F238E27FC236}">
                  <a16:creationId xmlns:a16="http://schemas.microsoft.com/office/drawing/2014/main" id="{13851F92-9A23-5C44-966D-D554BA3CA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0" name="AutoShape 35">
              <a:extLst>
                <a:ext uri="{FF2B5EF4-FFF2-40B4-BE49-F238E27FC236}">
                  <a16:creationId xmlns:a16="http://schemas.microsoft.com/office/drawing/2014/main" id="{3B039433-EAB9-B74A-8CDD-2BE46774C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1" name="Line 36">
              <a:extLst>
                <a:ext uri="{FF2B5EF4-FFF2-40B4-BE49-F238E27FC236}">
                  <a16:creationId xmlns:a16="http://schemas.microsoft.com/office/drawing/2014/main" id="{3660847E-8D97-B544-BB42-8F24A3328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2" name="Line 37">
              <a:extLst>
                <a:ext uri="{FF2B5EF4-FFF2-40B4-BE49-F238E27FC236}">
                  <a16:creationId xmlns:a16="http://schemas.microsoft.com/office/drawing/2014/main" id="{2795D185-9BBC-614D-A0E2-B98F06879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3" name="Rectangle 38">
              <a:extLst>
                <a:ext uri="{FF2B5EF4-FFF2-40B4-BE49-F238E27FC236}">
                  <a16:creationId xmlns:a16="http://schemas.microsoft.com/office/drawing/2014/main" id="{6A22BA70-02FB-3949-AE48-7C2746F78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4" name="Rectangle 39">
              <a:extLst>
                <a:ext uri="{FF2B5EF4-FFF2-40B4-BE49-F238E27FC236}">
                  <a16:creationId xmlns:a16="http://schemas.microsoft.com/office/drawing/2014/main" id="{62F4C58E-40A7-4C46-8392-32EC6434F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grpSp>
        <p:nvGrpSpPr>
          <p:cNvPr id="17431" name="Group 40">
            <a:extLst>
              <a:ext uri="{FF2B5EF4-FFF2-40B4-BE49-F238E27FC236}">
                <a16:creationId xmlns:a16="http://schemas.microsoft.com/office/drawing/2014/main" id="{E614F220-F126-BE47-8FDA-9A9E09840D08}"/>
              </a:ext>
            </a:extLst>
          </p:cNvPr>
          <p:cNvGrpSpPr>
            <a:grpSpLocks/>
          </p:cNvGrpSpPr>
          <p:nvPr/>
        </p:nvGrpSpPr>
        <p:grpSpPr bwMode="auto">
          <a:xfrm>
            <a:off x="10258744" y="2249806"/>
            <a:ext cx="369887" cy="657225"/>
            <a:chOff x="4180" y="783"/>
            <a:chExt cx="150" cy="307"/>
          </a:xfrm>
        </p:grpSpPr>
        <p:sp>
          <p:nvSpPr>
            <p:cNvPr id="17449" name="AutoShape 41">
              <a:extLst>
                <a:ext uri="{FF2B5EF4-FFF2-40B4-BE49-F238E27FC236}">
                  <a16:creationId xmlns:a16="http://schemas.microsoft.com/office/drawing/2014/main" id="{83F89C41-2D52-A841-BF38-A9FB6079D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0" name="Rectangle 42">
              <a:extLst>
                <a:ext uri="{FF2B5EF4-FFF2-40B4-BE49-F238E27FC236}">
                  <a16:creationId xmlns:a16="http://schemas.microsoft.com/office/drawing/2014/main" id="{ED176173-C65B-214A-97ED-F00077D52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1" name="Rectangle 43">
              <a:extLst>
                <a:ext uri="{FF2B5EF4-FFF2-40B4-BE49-F238E27FC236}">
                  <a16:creationId xmlns:a16="http://schemas.microsoft.com/office/drawing/2014/main" id="{599974E9-0444-3143-87E1-7551051F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2" name="AutoShape 44">
              <a:extLst>
                <a:ext uri="{FF2B5EF4-FFF2-40B4-BE49-F238E27FC236}">
                  <a16:creationId xmlns:a16="http://schemas.microsoft.com/office/drawing/2014/main" id="{54D5B14F-7626-8D4D-9C24-4C1192061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3" name="Line 45">
              <a:extLst>
                <a:ext uri="{FF2B5EF4-FFF2-40B4-BE49-F238E27FC236}">
                  <a16:creationId xmlns:a16="http://schemas.microsoft.com/office/drawing/2014/main" id="{3CFA95F3-1B44-7F4D-B431-35F6FAB5F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4" name="Line 46">
              <a:extLst>
                <a:ext uri="{FF2B5EF4-FFF2-40B4-BE49-F238E27FC236}">
                  <a16:creationId xmlns:a16="http://schemas.microsoft.com/office/drawing/2014/main" id="{3D7DE643-6879-1941-9751-20A45AB039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5" name="Rectangle 47">
              <a:extLst>
                <a:ext uri="{FF2B5EF4-FFF2-40B4-BE49-F238E27FC236}">
                  <a16:creationId xmlns:a16="http://schemas.microsoft.com/office/drawing/2014/main" id="{04D012EE-B447-D944-998C-37B5E44B6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6" name="Rectangle 48">
              <a:extLst>
                <a:ext uri="{FF2B5EF4-FFF2-40B4-BE49-F238E27FC236}">
                  <a16:creationId xmlns:a16="http://schemas.microsoft.com/office/drawing/2014/main" id="{2EA67A6A-9A54-0A48-B42F-FF2FE3B17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grpSp>
        <p:nvGrpSpPr>
          <p:cNvPr id="17432" name="Group 49">
            <a:extLst>
              <a:ext uri="{FF2B5EF4-FFF2-40B4-BE49-F238E27FC236}">
                <a16:creationId xmlns:a16="http://schemas.microsoft.com/office/drawing/2014/main" id="{D7FB0BA3-62A6-7E42-9E80-702E2890D7B5}"/>
              </a:ext>
            </a:extLst>
          </p:cNvPr>
          <p:cNvGrpSpPr>
            <a:grpSpLocks/>
          </p:cNvGrpSpPr>
          <p:nvPr/>
        </p:nvGrpSpPr>
        <p:grpSpPr bwMode="auto">
          <a:xfrm>
            <a:off x="10239694" y="3869056"/>
            <a:ext cx="369887" cy="657225"/>
            <a:chOff x="4180" y="783"/>
            <a:chExt cx="150" cy="307"/>
          </a:xfrm>
        </p:grpSpPr>
        <p:sp>
          <p:nvSpPr>
            <p:cNvPr id="17441" name="AutoShape 50">
              <a:extLst>
                <a:ext uri="{FF2B5EF4-FFF2-40B4-BE49-F238E27FC236}">
                  <a16:creationId xmlns:a16="http://schemas.microsoft.com/office/drawing/2014/main" id="{E2901950-092F-D343-A243-B619E4E1B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2" name="Rectangle 51">
              <a:extLst>
                <a:ext uri="{FF2B5EF4-FFF2-40B4-BE49-F238E27FC236}">
                  <a16:creationId xmlns:a16="http://schemas.microsoft.com/office/drawing/2014/main" id="{1BD2CE92-40E4-544F-B316-804CDF07C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3" name="Rectangle 52">
              <a:extLst>
                <a:ext uri="{FF2B5EF4-FFF2-40B4-BE49-F238E27FC236}">
                  <a16:creationId xmlns:a16="http://schemas.microsoft.com/office/drawing/2014/main" id="{2A77C53D-F7BB-C149-B044-E12D63A2F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4" name="AutoShape 53">
              <a:extLst>
                <a:ext uri="{FF2B5EF4-FFF2-40B4-BE49-F238E27FC236}">
                  <a16:creationId xmlns:a16="http://schemas.microsoft.com/office/drawing/2014/main" id="{73D1A70A-D630-4144-98C6-4D7C571EB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5" name="Line 54">
              <a:extLst>
                <a:ext uri="{FF2B5EF4-FFF2-40B4-BE49-F238E27FC236}">
                  <a16:creationId xmlns:a16="http://schemas.microsoft.com/office/drawing/2014/main" id="{A9F673C3-E96E-5940-A6AD-FDEC6DF84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6" name="Line 55">
              <a:extLst>
                <a:ext uri="{FF2B5EF4-FFF2-40B4-BE49-F238E27FC236}">
                  <a16:creationId xmlns:a16="http://schemas.microsoft.com/office/drawing/2014/main" id="{53DD9561-DC2C-C942-AC48-BD7EEA956B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7" name="Rectangle 56">
              <a:extLst>
                <a:ext uri="{FF2B5EF4-FFF2-40B4-BE49-F238E27FC236}">
                  <a16:creationId xmlns:a16="http://schemas.microsoft.com/office/drawing/2014/main" id="{AC27C8A4-41E0-1D45-AAEE-0BBA3117F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8" name="Rectangle 57">
              <a:extLst>
                <a:ext uri="{FF2B5EF4-FFF2-40B4-BE49-F238E27FC236}">
                  <a16:creationId xmlns:a16="http://schemas.microsoft.com/office/drawing/2014/main" id="{B42274C5-5419-5747-8188-D0072606B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sp>
        <p:nvSpPr>
          <p:cNvPr id="17433" name="Text Box 58">
            <a:extLst>
              <a:ext uri="{FF2B5EF4-FFF2-40B4-BE49-F238E27FC236}">
                <a16:creationId xmlns:a16="http://schemas.microsoft.com/office/drawing/2014/main" id="{119CADB3-B2A7-A948-81C6-435FAA9CB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230" y="4543428"/>
            <a:ext cx="2305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>
                <a:latin typeface="Helvetica" pitchFamily="2" charset="0"/>
              </a:rPr>
              <a:t>umass.edu</a:t>
            </a:r>
            <a:r>
              <a:rPr lang="en-US" altLang="en-US" sz="1600" dirty="0">
                <a:latin typeface="Helvetica" pitchFamily="2" charset="0"/>
              </a:rPr>
              <a:t> DNS server</a:t>
            </a:r>
            <a:endParaRPr lang="en-US" altLang="en-US" sz="2400" dirty="0">
              <a:latin typeface="Helvetica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err="1">
                <a:latin typeface="Courier New" panose="02070309020205020404" pitchFamily="49" charset="0"/>
              </a:rPr>
              <a:t>dns.umass.edu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283707" name="Text Box 59">
            <a:extLst>
              <a:ext uri="{FF2B5EF4-FFF2-40B4-BE49-F238E27FC236}">
                <a16:creationId xmlns:a16="http://schemas.microsoft.com/office/drawing/2014/main" id="{9BA6AF96-B805-E045-A7D3-9E174E255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1330" y="365474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7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708" name="Text Box 60">
            <a:extLst>
              <a:ext uri="{FF2B5EF4-FFF2-40B4-BE49-F238E27FC236}">
                <a16:creationId xmlns:a16="http://schemas.microsoft.com/office/drawing/2014/main" id="{DB43A675-63D6-134C-ACAC-EC1ECEA52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380" y="380238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8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709" name="Line 61">
            <a:extLst>
              <a:ext uri="{FF2B5EF4-FFF2-40B4-BE49-F238E27FC236}">
                <a16:creationId xmlns:a16="http://schemas.microsoft.com/office/drawing/2014/main" id="{833EE6B7-E08F-0E48-9AE8-0BFC5B8F9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8230" y="2726055"/>
            <a:ext cx="1493838" cy="13144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10" name="Line 62">
            <a:extLst>
              <a:ext uri="{FF2B5EF4-FFF2-40B4-BE49-F238E27FC236}">
                <a16:creationId xmlns:a16="http://schemas.microsoft.com/office/drawing/2014/main" id="{56884C0C-EE29-5C45-9B74-C2BFE81677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58544" y="2841943"/>
            <a:ext cx="1493837" cy="13017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Text Box 63">
            <a:extLst>
              <a:ext uri="{FF2B5EF4-FFF2-40B4-BE49-F238E27FC236}">
                <a16:creationId xmlns:a16="http://schemas.microsoft.com/office/drawing/2014/main" id="{BC3CC6E1-537F-9040-8E32-2999ED02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0093" y="1864043"/>
            <a:ext cx="2011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pitchFamily="2" charset="0"/>
              </a:rPr>
              <a:t>.edu DNS server</a:t>
            </a:r>
            <a:endParaRPr lang="en-US" altLang="en-US" sz="1600">
              <a:latin typeface="Helvetica" pitchFamily="2" charset="0"/>
            </a:endParaRPr>
          </a:p>
        </p:txBody>
      </p:sp>
      <p:sp>
        <p:nvSpPr>
          <p:cNvPr id="17440" name="Rectangle 65">
            <a:extLst>
              <a:ext uri="{FF2B5EF4-FFF2-40B4-BE49-F238E27FC236}">
                <a16:creationId xmlns:a16="http://schemas.microsoft.com/office/drawing/2014/main" id="{A92D57E0-F811-BF4D-9158-8028B2B33F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47606"/>
            <a:ext cx="6431280" cy="4847504"/>
          </a:xfrm>
        </p:spPr>
        <p:txBody>
          <a:bodyPr>
            <a:normAutofit/>
          </a:bodyPr>
          <a:lstStyle/>
          <a:p>
            <a:r>
              <a:rPr lang="en-US" altLang="en-US" dirty="0"/>
              <a:t>Once (any) name server learns a name to IP address mapping, it </a:t>
            </a:r>
            <a:r>
              <a:rPr lang="en-US" altLang="en-US" i="1" dirty="0">
                <a:solidFill>
                  <a:srgbClr val="C00000"/>
                </a:solidFill>
              </a:rPr>
              <a:t>caches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/>
              <a:t>the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/>
              <a:t>mapping</a:t>
            </a:r>
          </a:p>
          <a:p>
            <a:r>
              <a:rPr lang="en-US" altLang="en-US" dirty="0"/>
              <a:t>Cache entries timeout (disappear) after some time</a:t>
            </a:r>
          </a:p>
          <a:p>
            <a:r>
              <a:rPr lang="en-US" altLang="en-US" dirty="0"/>
              <a:t>TLD servers typically cached in local name servers</a:t>
            </a:r>
          </a:p>
          <a:p>
            <a:r>
              <a:rPr lang="en-US" altLang="en-US" dirty="0"/>
              <a:t>In practice, root name servers aren’t visited often!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Caching is pervasive in DNS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A429CF-A33F-1144-BE7E-0D234444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caching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06F6B-5952-84CA-2B9D-BD3B82114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99" y="4383830"/>
            <a:ext cx="914189" cy="551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455A43-772E-203F-7140-A84C10284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855" y="5166102"/>
            <a:ext cx="914189" cy="551599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74A21AD2-C881-D389-EE97-D1EBDE159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738" y="1740045"/>
            <a:ext cx="726037" cy="4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23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F971-FD53-9649-9F2D-AAB0380F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DNS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16E48-0A7F-9646-9A59-9EEFFF02D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urier" pitchFamily="2" charset="0"/>
              </a:rPr>
              <a:t>dig &lt;domain-name&gt;</a:t>
            </a:r>
          </a:p>
          <a:p>
            <a:r>
              <a:rPr lang="en-US" dirty="0">
                <a:latin typeface="Courier" pitchFamily="2" charset="0"/>
              </a:rPr>
              <a:t>dig +trace &lt;domain-name&gt;</a:t>
            </a:r>
          </a:p>
          <a:p>
            <a:r>
              <a:rPr lang="en-US" dirty="0">
                <a:latin typeface="Courier" pitchFamily="2" charset="0"/>
              </a:rPr>
              <a:t>dig @&lt;</a:t>
            </a:r>
            <a:r>
              <a:rPr lang="en-US" dirty="0" err="1">
                <a:latin typeface="Courier" pitchFamily="2" charset="0"/>
              </a:rPr>
              <a:t>dns</a:t>
            </a:r>
            <a:r>
              <a:rPr lang="en-US" dirty="0">
                <a:latin typeface="Courier" pitchFamily="2" charset="0"/>
              </a:rPr>
              <a:t>-server&gt; &lt;domain-name&gt;</a:t>
            </a:r>
          </a:p>
        </p:txBody>
      </p:sp>
    </p:spTree>
    <p:extLst>
      <p:ext uri="{BB962C8B-B14F-4D97-AF65-F5344CB8AC3E}">
        <p14:creationId xmlns:p14="http://schemas.microsoft.com/office/powerpoint/2010/main" val="264295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57" name="Cloud 56"/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55" name="Straight Connector 54"/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C02449-2208-DF77-ABAB-09C041A77ADF}"/>
              </a:ext>
            </a:extLst>
          </p:cNvPr>
          <p:cNvSpPr txBox="1"/>
          <p:nvPr/>
        </p:nvSpPr>
        <p:spPr>
          <a:xfrm>
            <a:off x="8815228" y="1834687"/>
            <a:ext cx="241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Google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ACB8D6-A5AD-34D0-C813-D1192C57B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5" y="1947368"/>
            <a:ext cx="7000258" cy="6745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46AB68-2330-58CD-3E8E-051A30F56B10}"/>
              </a:ext>
            </a:extLst>
          </p:cNvPr>
          <p:cNvSpPr txBox="1"/>
          <p:nvPr/>
        </p:nvSpPr>
        <p:spPr>
          <a:xfrm>
            <a:off x="1822831" y="2074188"/>
            <a:ext cx="2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" pitchFamily="2" charset="0"/>
              </a:rPr>
              <a:t>google.com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F5F970-CA5C-DDBF-BE10-BCEF94A4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F4C99A-4801-BD6B-1CA9-7461ADA5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171C13-835D-D8D7-3526-9F72D58B533F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4ECE1-5FB4-CB8D-6529-76F43C68364B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7639FA-B6DE-88D9-864C-AB83C6EAE387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C6E93A-3F33-F11E-538A-3CA501E1A6C9}"/>
              </a:ext>
            </a:extLst>
          </p:cNvPr>
          <p:cNvSpPr txBox="1"/>
          <p:nvPr/>
        </p:nvSpPr>
        <p:spPr>
          <a:xfrm>
            <a:off x="480060" y="2891790"/>
            <a:ext cx="8361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The web is a </a:t>
            </a:r>
            <a:r>
              <a:rPr lang="en-US" sz="2400" i="1" dirty="0">
                <a:latin typeface="Helvetica" pitchFamily="2" charset="0"/>
              </a:rPr>
              <a:t>specific</a:t>
            </a:r>
            <a:r>
              <a:rPr lang="en-US" sz="2400" dirty="0">
                <a:latin typeface="Helvetica" pitchFamily="2" charset="0"/>
              </a:rPr>
              <a:t> application protocol running over a network: </a:t>
            </a:r>
            <a:r>
              <a:rPr lang="en-US" sz="2400" dirty="0" err="1">
                <a:solidFill>
                  <a:srgbClr val="C00000"/>
                </a:solidFill>
                <a:latin typeface="Helvetica" pitchFamily="2" charset="0"/>
              </a:rPr>
              <a:t>HyperText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 Transfer Protocol (HTTP)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AAA0A-7E0F-36FD-1CD3-5A13BD2A6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7970" y="3635974"/>
            <a:ext cx="3566317" cy="22231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537346-906F-C932-BC83-EB2470C445C8}"/>
              </a:ext>
            </a:extLst>
          </p:cNvPr>
          <p:cNvCxnSpPr>
            <a:cxnSpLocks/>
          </p:cNvCxnSpPr>
          <p:nvPr/>
        </p:nvCxnSpPr>
        <p:spPr>
          <a:xfrm flipV="1">
            <a:off x="6290968" y="3826059"/>
            <a:ext cx="2015994" cy="231233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ED5412-249B-2491-9100-3DE98AF64014}"/>
              </a:ext>
            </a:extLst>
          </p:cNvPr>
          <p:cNvCxnSpPr>
            <a:cxnSpLocks/>
          </p:cNvCxnSpPr>
          <p:nvPr/>
        </p:nvCxnSpPr>
        <p:spPr>
          <a:xfrm flipV="1">
            <a:off x="6344352" y="5077923"/>
            <a:ext cx="1885961" cy="9613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D298E8-5DF5-8D3F-1C8F-A51F4E7613CA}"/>
              </a:ext>
            </a:extLst>
          </p:cNvPr>
          <p:cNvCxnSpPr>
            <a:cxnSpLocks/>
          </p:cNvCxnSpPr>
          <p:nvPr/>
        </p:nvCxnSpPr>
        <p:spPr>
          <a:xfrm flipV="1">
            <a:off x="6325414" y="5667928"/>
            <a:ext cx="1981548" cy="48447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AA9EB3-8058-6F54-F8A9-33B0CA4EAB2A}"/>
              </a:ext>
            </a:extLst>
          </p:cNvPr>
          <p:cNvCxnSpPr>
            <a:cxnSpLocks/>
          </p:cNvCxnSpPr>
          <p:nvPr/>
        </p:nvCxnSpPr>
        <p:spPr>
          <a:xfrm flipV="1">
            <a:off x="6344352" y="4683309"/>
            <a:ext cx="4432608" cy="139074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FFFF17-DFC0-2FD6-570F-A7524253316D}"/>
              </a:ext>
            </a:extLst>
          </p:cNvPr>
          <p:cNvSpPr txBox="1"/>
          <p:nvPr/>
        </p:nvSpPr>
        <p:spPr>
          <a:xfrm>
            <a:off x="5006340" y="6103609"/>
            <a:ext cx="165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Objects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27EAD-3795-6317-258E-FD999D5A5F89}"/>
              </a:ext>
            </a:extLst>
          </p:cNvPr>
          <p:cNvSpPr txBox="1"/>
          <p:nvPr/>
        </p:nvSpPr>
        <p:spPr>
          <a:xfrm>
            <a:off x="453353" y="3937590"/>
            <a:ext cx="7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Each object addressable by a name (URL)</a:t>
            </a:r>
            <a:endParaRPr lang="en-US" sz="24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6ECE2-FD30-8F03-0EE6-C16B68DFA37E}"/>
              </a:ext>
            </a:extLst>
          </p:cNvPr>
          <p:cNvSpPr txBox="1"/>
          <p:nvPr/>
        </p:nvSpPr>
        <p:spPr>
          <a:xfrm>
            <a:off x="3280888" y="4391144"/>
            <a:ext cx="423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Named objects can be static (image, video)</a:t>
            </a:r>
            <a:endParaRPr lang="en-US" sz="24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9B2FD9-B01A-A3EA-178E-DF5FBF9FD827}"/>
              </a:ext>
            </a:extLst>
          </p:cNvPr>
          <p:cNvSpPr txBox="1"/>
          <p:nvPr/>
        </p:nvSpPr>
        <p:spPr>
          <a:xfrm>
            <a:off x="3281592" y="5200151"/>
            <a:ext cx="3449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… or the result of a dynamic app process</a:t>
            </a:r>
            <a:endParaRPr lang="en-US" sz="2400" dirty="0">
              <a:solidFill>
                <a:srgbClr val="C00000"/>
              </a:solidFill>
              <a:latin typeface="Helvetica" pitchFamily="2" charset="0"/>
            </a:endParaRPr>
          </a:p>
        </p:txBody>
      </p:sp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1B75DA-D865-35B3-A55D-177542412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65" y="4426073"/>
            <a:ext cx="2868939" cy="22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B60DA6-CC41-7B60-90B0-B127300B7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0" y="3158821"/>
            <a:ext cx="1208936" cy="729443"/>
          </a:xfrm>
          <a:prstGeom prst="rect">
            <a:avLst/>
          </a:prstGeom>
        </p:spPr>
      </p:pic>
      <p:sp>
        <p:nvSpPr>
          <p:cNvPr id="32770" name="Title 1">
            <a:extLst>
              <a:ext uri="{FF2B5EF4-FFF2-40B4-BE49-F238E27FC236}">
                <a16:creationId xmlns:a16="http://schemas.microsoft.com/office/drawing/2014/main" id="{1C3A7CB3-4D02-4148-9D9F-1911F91E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Web interactions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23AF20A3-0353-3A4B-BB87-73F2924CDD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57762" y="1671638"/>
          <a:ext cx="3652838" cy="1096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6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r>
                        <a:rPr lang="en-US" sz="1800" dirty="0"/>
                        <a:t>Hostname</a:t>
                      </a:r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IP address</a:t>
                      </a:r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r>
                        <a:rPr lang="en-US" sz="1800" dirty="0" err="1"/>
                        <a:t>Google.com</a:t>
                      </a:r>
                      <a:endParaRPr lang="en-US" sz="18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10.0.1.2</a:t>
                      </a:r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2788" name="Straight Arrow Connector 17">
            <a:extLst>
              <a:ext uri="{FF2B5EF4-FFF2-40B4-BE49-F238E27FC236}">
                <a16:creationId xmlns:a16="http://schemas.microsoft.com/office/drawing/2014/main" id="{63AE6AE5-21BE-724F-8DC7-4C54E74220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52801" y="2357438"/>
            <a:ext cx="1585913" cy="10287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9" name="Straight Arrow Connector 19">
            <a:extLst>
              <a:ext uri="{FF2B5EF4-FFF2-40B4-BE49-F238E27FC236}">
                <a16:creationId xmlns:a16="http://schemas.microsoft.com/office/drawing/2014/main" id="{3B0AE718-DC9C-7245-9F71-F30147A1CA9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71851" y="2714625"/>
            <a:ext cx="1566863" cy="9286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0" name="TextBox 20">
            <a:extLst>
              <a:ext uri="{FF2B5EF4-FFF2-40B4-BE49-F238E27FC236}">
                <a16:creationId xmlns:a16="http://schemas.microsoft.com/office/drawing/2014/main" id="{3A528E30-E85D-2A4D-B7C7-A04D1EC4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198" y="2158206"/>
            <a:ext cx="1693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Host name</a:t>
            </a:r>
          </a:p>
        </p:txBody>
      </p:sp>
      <p:sp>
        <p:nvSpPr>
          <p:cNvPr id="32791" name="TextBox 21">
            <a:extLst>
              <a:ext uri="{FF2B5EF4-FFF2-40B4-BE49-F238E27FC236}">
                <a16:creationId xmlns:a16="http://schemas.microsoft.com/office/drawing/2014/main" id="{482AB3F6-2676-AD41-A4B9-8BB066A36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985" y="3032068"/>
            <a:ext cx="26598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Server IP Address</a:t>
            </a:r>
          </a:p>
        </p:txBody>
      </p:sp>
      <p:sp>
        <p:nvSpPr>
          <p:cNvPr id="32792" name="TextBox 22">
            <a:extLst>
              <a:ext uri="{FF2B5EF4-FFF2-40B4-BE49-F238E27FC236}">
                <a16:creationId xmlns:a16="http://schemas.microsoft.com/office/drawing/2014/main" id="{BB2DD28A-3DCB-5B4F-8BB9-8FC0FA6E2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648" y="1725255"/>
            <a:ext cx="2452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DNS server</a:t>
            </a:r>
          </a:p>
        </p:txBody>
      </p:sp>
      <p:cxnSp>
        <p:nvCxnSpPr>
          <p:cNvPr id="32793" name="Straight Arrow Connector 24">
            <a:extLst>
              <a:ext uri="{FF2B5EF4-FFF2-40B4-BE49-F238E27FC236}">
                <a16:creationId xmlns:a16="http://schemas.microsoft.com/office/drawing/2014/main" id="{924D0F0A-E8EC-974D-BDC9-2C901EDF1C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2800" y="3808413"/>
            <a:ext cx="5437188" cy="474662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4" name="TextBox 25">
            <a:extLst>
              <a:ext uri="{FF2B5EF4-FFF2-40B4-BE49-F238E27FC236}">
                <a16:creationId xmlns:a16="http://schemas.microsoft.com/office/drawing/2014/main" id="{FF06B9D9-B8D0-3C4E-8950-4F5FF1A218B8}"/>
              </a:ext>
            </a:extLst>
          </p:cNvPr>
          <p:cNvSpPr txBox="1">
            <a:spLocks noChangeArrowheads="1"/>
          </p:cNvSpPr>
          <p:nvPr/>
        </p:nvSpPr>
        <p:spPr bwMode="auto">
          <a:xfrm rot="286625">
            <a:off x="3650368" y="4144488"/>
            <a:ext cx="47881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000" dirty="0" err="1">
                <a:latin typeface="Helvetica" pitchFamily="2" charset="0"/>
              </a:rPr>
              <a:t>clientIP</a:t>
            </a:r>
            <a:r>
              <a:rPr lang="en-US" altLang="en-US" sz="2000" dirty="0">
                <a:latin typeface="Helvetica" pitchFamily="2" charset="0"/>
              </a:rPr>
              <a:t>, </a:t>
            </a:r>
            <a:r>
              <a:rPr lang="en-US" altLang="en-US" sz="2000" dirty="0" err="1">
                <a:latin typeface="Helvetica" pitchFamily="2" charset="0"/>
              </a:rPr>
              <a:t>clientPort</a:t>
            </a:r>
            <a:r>
              <a:rPr lang="en-US" altLang="en-US" sz="2000" dirty="0">
                <a:latin typeface="Helvetica" pitchFamily="2" charset="0"/>
              </a:rPr>
              <a:t>, server IP Address, </a:t>
            </a:r>
            <a:r>
              <a:rPr lang="en-US" altLang="en-US" sz="2000" dirty="0">
                <a:solidFill>
                  <a:srgbClr val="C00000"/>
                </a:solidFill>
                <a:latin typeface="Helvetica" pitchFamily="2" charset="0"/>
              </a:rPr>
              <a:t>80</a:t>
            </a:r>
          </a:p>
        </p:txBody>
      </p:sp>
      <p:cxnSp>
        <p:nvCxnSpPr>
          <p:cNvPr id="32795" name="Straight Connector 27">
            <a:extLst>
              <a:ext uri="{FF2B5EF4-FFF2-40B4-BE49-F238E27FC236}">
                <a16:creationId xmlns:a16="http://schemas.microsoft.com/office/drawing/2014/main" id="{56C06757-EEDF-3F40-8987-DE6DBE4FB0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52750" y="3951289"/>
            <a:ext cx="0" cy="2551111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6" name="Straight Connector 28">
            <a:extLst>
              <a:ext uri="{FF2B5EF4-FFF2-40B4-BE49-F238E27FC236}">
                <a16:creationId xmlns:a16="http://schemas.microsoft.com/office/drawing/2014/main" id="{AFF0DC42-1F82-BB49-BFB2-2FFD180B96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6525" y="4522788"/>
            <a:ext cx="0" cy="1979612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8" name="Straight Arrow Connector 32">
            <a:extLst>
              <a:ext uri="{FF2B5EF4-FFF2-40B4-BE49-F238E27FC236}">
                <a16:creationId xmlns:a16="http://schemas.microsoft.com/office/drawing/2014/main" id="{403A01A4-3E8D-5F4D-AA71-D0AC62ADAC1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52750" y="5297714"/>
            <a:ext cx="6072824" cy="374424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9" name="TextBox 33">
            <a:extLst>
              <a:ext uri="{FF2B5EF4-FFF2-40B4-BE49-F238E27FC236}">
                <a16:creationId xmlns:a16="http://schemas.microsoft.com/office/drawing/2014/main" id="{C474D03E-BD09-374D-B04F-760801C89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118" y="6125368"/>
            <a:ext cx="2471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HTTP messages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506B9-DE05-7343-B73C-7D7AE8B7CA38}"/>
              </a:ext>
            </a:extLst>
          </p:cNvPr>
          <p:cNvSpPr txBox="1"/>
          <p:nvPr/>
        </p:nvSpPr>
        <p:spPr>
          <a:xfrm>
            <a:off x="9342437" y="3665752"/>
            <a:ext cx="2323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(HTTP application typically associated with port 80)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3737F-505F-1E41-9262-A57BE1B96EED}"/>
              </a:ext>
            </a:extLst>
          </p:cNvPr>
          <p:cNvSpPr txBox="1"/>
          <p:nvPr/>
        </p:nvSpPr>
        <p:spPr>
          <a:xfrm rot="240940">
            <a:off x="4979197" y="4544188"/>
            <a:ext cx="194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HTTP request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A61D42-80E0-0945-9A09-B049F7DEF8D9}"/>
              </a:ext>
            </a:extLst>
          </p:cNvPr>
          <p:cNvSpPr txBox="1"/>
          <p:nvPr/>
        </p:nvSpPr>
        <p:spPr>
          <a:xfrm rot="21414183">
            <a:off x="5213477" y="5537092"/>
            <a:ext cx="194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HTTP response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553F935-2929-044E-BB2A-F63A2DA8DC71}"/>
              </a:ext>
            </a:extLst>
          </p:cNvPr>
          <p:cNvSpPr/>
          <p:nvPr/>
        </p:nvSpPr>
        <p:spPr>
          <a:xfrm>
            <a:off x="130721" y="2082908"/>
            <a:ext cx="2568858" cy="11906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want to browse </a:t>
            </a:r>
            <a:r>
              <a:rPr lang="en-US" dirty="0" err="1"/>
              <a:t>google.com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C1CCC8-A338-954A-BB18-DBF4511B0518}"/>
              </a:ext>
            </a:extLst>
          </p:cNvPr>
          <p:cNvSpPr/>
          <p:nvPr/>
        </p:nvSpPr>
        <p:spPr>
          <a:xfrm>
            <a:off x="2326032" y="3244169"/>
            <a:ext cx="219919" cy="2500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3B3A086-6AF7-EF4C-A2D3-1F337B5379E2}"/>
              </a:ext>
            </a:extLst>
          </p:cNvPr>
          <p:cNvSpPr/>
          <p:nvPr/>
        </p:nvSpPr>
        <p:spPr>
          <a:xfrm>
            <a:off x="2062444" y="3208189"/>
            <a:ext cx="219919" cy="2500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98997302-ED13-D107-8C44-FE2B50E37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795" y="1645566"/>
            <a:ext cx="660061" cy="8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FADE0856-A8EB-C860-0BAC-73F5C22D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48" y="3592769"/>
            <a:ext cx="660061" cy="8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8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0" grpId="0"/>
      <p:bldP spid="32791" grpId="0"/>
      <p:bldP spid="32792" grpId="0"/>
      <p:bldP spid="32794" grpId="0"/>
      <p:bldP spid="2" grpId="0"/>
      <p:bldP spid="3" grpId="0"/>
      <p:bldP spid="31" grpId="0"/>
      <p:bldP spid="4" grpId="0" animBg="1"/>
      <p:bldP spid="5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6736-95A4-0948-A838-52DBD0B3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HTTP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4AA15-3D59-524B-AC90-648CE701B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Courier" pitchFamily="2" charset="0"/>
              </a:rPr>
              <a:t>wget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google.com</a:t>
            </a:r>
            <a:r>
              <a:rPr lang="en-US" dirty="0">
                <a:latin typeface="Courier" pitchFamily="2" charset="0"/>
              </a:rPr>
              <a:t> (or) curl </a:t>
            </a:r>
            <a:r>
              <a:rPr lang="en-US" dirty="0" err="1">
                <a:latin typeface="Courier" pitchFamily="2" charset="0"/>
              </a:rPr>
              <a:t>google.com</a:t>
            </a: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Courier" pitchFamily="2" charset="0"/>
              </a:rPr>
              <a:t>telnet </a:t>
            </a:r>
            <a:r>
              <a:rPr lang="en-US" dirty="0" err="1">
                <a:latin typeface="Courier" pitchFamily="2" charset="0"/>
              </a:rPr>
              <a:t>example.com</a:t>
            </a:r>
            <a:r>
              <a:rPr lang="en-US" dirty="0">
                <a:latin typeface="Courier" pitchFamily="2" charset="0"/>
              </a:rPr>
              <a:t> 80</a:t>
            </a:r>
          </a:p>
          <a:p>
            <a:pPr lvl="1"/>
            <a:r>
              <a:rPr lang="en-US" dirty="0">
                <a:latin typeface="Courier" pitchFamily="2" charset="0"/>
              </a:rPr>
              <a:t>GET / HTTP/1.1</a:t>
            </a:r>
          </a:p>
          <a:p>
            <a:pPr lvl="1"/>
            <a:r>
              <a:rPr lang="en-US" dirty="0">
                <a:latin typeface="Courier" pitchFamily="2" charset="0"/>
              </a:rPr>
              <a:t>Host: </a:t>
            </a:r>
            <a:r>
              <a:rPr lang="en-US" dirty="0" err="1">
                <a:latin typeface="Courier" pitchFamily="2" charset="0"/>
              </a:rPr>
              <a:t>example.com</a:t>
            </a: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2400" dirty="0"/>
              <a:t>(followed by two </a:t>
            </a:r>
            <a:r>
              <a:rPr lang="en-US" sz="2400" dirty="0" err="1"/>
              <a:t>enter’s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Exercise: try </a:t>
            </a:r>
          </a:p>
          <a:p>
            <a:pPr lvl="1"/>
            <a:r>
              <a:rPr lang="en-US" dirty="0">
                <a:latin typeface="Courier" pitchFamily="2" charset="0"/>
              </a:rPr>
              <a:t>telnet </a:t>
            </a:r>
            <a:r>
              <a:rPr lang="en-US" dirty="0" err="1">
                <a:latin typeface="Courier" pitchFamily="2" charset="0"/>
              </a:rPr>
              <a:t>google.com</a:t>
            </a:r>
            <a:r>
              <a:rPr lang="en-US" dirty="0">
                <a:latin typeface="Courier" pitchFamily="2" charset="0"/>
              </a:rPr>
              <a:t> 80</a:t>
            </a:r>
          </a:p>
          <a:p>
            <a:pPr lvl="1"/>
            <a:r>
              <a:rPr lang="en-US" dirty="0">
                <a:latin typeface="Courier" pitchFamily="2" charset="0"/>
              </a:rPr>
              <a:t>telnet </a:t>
            </a:r>
            <a:r>
              <a:rPr lang="en-US" dirty="0" err="1">
                <a:latin typeface="Courier" pitchFamily="2" charset="0"/>
              </a:rPr>
              <a:t>web.mit.edu</a:t>
            </a:r>
            <a:r>
              <a:rPr lang="en-US" dirty="0">
                <a:latin typeface="Courier" pitchFamily="2" charset="0"/>
              </a:rPr>
              <a:t> 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5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6">
            <a:extLst>
              <a:ext uri="{FF2B5EF4-FFF2-40B4-BE49-F238E27FC236}">
                <a16:creationId xmlns:a16="http://schemas.microsoft.com/office/drawing/2014/main" id="{9E20689F-3D50-3A4D-BBF0-37956FE7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A3765D27-8828-824E-89A7-1D515A3E1CF3}" type="slidenum">
              <a:rPr lang="en-US" altLang="en-US" sz="1400">
                <a:latin typeface="Times New Roman" panose="02020603050405020304" pitchFamily="18" charset="0"/>
              </a:rPr>
              <a:pPr>
                <a:buFontTx/>
                <a:buNone/>
              </a:pPr>
              <a:t>15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9184" name="Line 4">
            <a:extLst>
              <a:ext uri="{FF2B5EF4-FFF2-40B4-BE49-F238E27FC236}">
                <a16:creationId xmlns:a16="http://schemas.microsoft.com/office/drawing/2014/main" id="{2F4561EC-7180-C442-A87B-D15AE2BC7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1463" y="2008189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sp>
        <p:nvSpPr>
          <p:cNvPr id="49185" name="Text Box 5">
            <a:extLst>
              <a:ext uri="{FF2B5EF4-FFF2-40B4-BE49-F238E27FC236}">
                <a16:creationId xmlns:a16="http://schemas.microsoft.com/office/drawing/2014/main" id="{7FCB9588-B38A-EA4F-AA70-BCC0B6F1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5" y="1423989"/>
            <a:ext cx="90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 dirty="0">
                <a:latin typeface="Helvetica" pitchFamily="2" charset="0"/>
              </a:rPr>
              <a:t>client</a:t>
            </a:r>
            <a:endParaRPr lang="en-US" altLang="en-US" sz="2400" dirty="0">
              <a:latin typeface="Helvetica" pitchFamily="2" charset="0"/>
            </a:endParaRPr>
          </a:p>
        </p:txBody>
      </p:sp>
      <p:sp>
        <p:nvSpPr>
          <p:cNvPr id="49186" name="Text Box 6">
            <a:extLst>
              <a:ext uri="{FF2B5EF4-FFF2-40B4-BE49-F238E27FC236}">
                <a16:creationId xmlns:a16="http://schemas.microsoft.com/office/drawing/2014/main" id="{F5E0F167-8452-5F48-9190-74C25DE3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1444626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Helvetica" pitchFamily="2" charset="0"/>
              </a:rPr>
              <a:t>server</a:t>
            </a:r>
            <a:endParaRPr lang="en-US" altLang="en-US" sz="2400">
              <a:latin typeface="Helvetica" pitchFamily="2" charset="0"/>
            </a:endParaRPr>
          </a:p>
        </p:txBody>
      </p:sp>
      <p:sp>
        <p:nvSpPr>
          <p:cNvPr id="49188" name="Text Box 8">
            <a:extLst>
              <a:ext uri="{FF2B5EF4-FFF2-40B4-BE49-F238E27FC236}">
                <a16:creationId xmlns:a16="http://schemas.microsoft.com/office/drawing/2014/main" id="{A62F7B23-AFF2-4F47-91F0-E01400FFD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038" y="1937885"/>
            <a:ext cx="2681288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Helvetica" pitchFamily="2" charset="0"/>
              </a:rPr>
              <a:t>http request </a:t>
            </a:r>
            <a:r>
              <a:rPr lang="en-US" altLang="en-US" sz="1800" dirty="0" err="1">
                <a:latin typeface="Helvetica" pitchFamily="2" charset="0"/>
              </a:rPr>
              <a:t>msg</a:t>
            </a:r>
            <a:r>
              <a:rPr lang="en-US" altLang="en-US" sz="1800" dirty="0">
                <a:latin typeface="Helvetica" pitchFamily="2" charset="0"/>
              </a:rPr>
              <a:t> + </a:t>
            </a:r>
            <a:r>
              <a:rPr lang="en-US" altLang="en-US" sz="1800" dirty="0" err="1">
                <a:solidFill>
                  <a:srgbClr val="C00000"/>
                </a:solidFill>
                <a:latin typeface="Helvetica" pitchFamily="2" charset="0"/>
              </a:rPr>
              <a:t>auth</a:t>
            </a:r>
            <a:endParaRPr lang="en-US" altLang="en-US" sz="24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49189" name="Line 9">
            <a:extLst>
              <a:ext uri="{FF2B5EF4-FFF2-40B4-BE49-F238E27FC236}">
                <a16:creationId xmlns:a16="http://schemas.microsoft.com/office/drawing/2014/main" id="{B477D7CC-639B-404B-BBCA-3043B19803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0038" y="2455864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sp>
        <p:nvSpPr>
          <p:cNvPr id="49191" name="Text Box 11">
            <a:extLst>
              <a:ext uri="{FF2B5EF4-FFF2-40B4-BE49-F238E27FC236}">
                <a16:creationId xmlns:a16="http://schemas.microsoft.com/office/drawing/2014/main" id="{549FE7CA-6693-724D-AC0D-F1A12480C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2435226"/>
            <a:ext cx="2643188" cy="68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Helvetica" pitchFamily="2" charset="0"/>
              </a:rPr>
              <a:t>http response +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Helvetica" pitchFamily="2" charset="0"/>
              </a:rPr>
              <a:t>Set-cookie: 1678 </a:t>
            </a:r>
          </a:p>
        </p:txBody>
      </p:sp>
      <p:sp>
        <p:nvSpPr>
          <p:cNvPr id="49192" name="Line 12">
            <a:extLst>
              <a:ext uri="{FF2B5EF4-FFF2-40B4-BE49-F238E27FC236}">
                <a16:creationId xmlns:a16="http://schemas.microsoft.com/office/drawing/2014/main" id="{534F17D4-6768-AB41-BEB4-964E354A1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0988" y="3598864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grpSp>
        <p:nvGrpSpPr>
          <p:cNvPr id="49193" name="Group 13">
            <a:extLst>
              <a:ext uri="{FF2B5EF4-FFF2-40B4-BE49-F238E27FC236}">
                <a16:creationId xmlns:a16="http://schemas.microsoft.com/office/drawing/2014/main" id="{DE61FDBD-CF60-D841-A836-C06C90955D49}"/>
              </a:ext>
            </a:extLst>
          </p:cNvPr>
          <p:cNvGrpSpPr>
            <a:grpSpLocks/>
          </p:cNvGrpSpPr>
          <p:nvPr/>
        </p:nvGrpSpPr>
        <p:grpSpPr bwMode="auto">
          <a:xfrm>
            <a:off x="4362677" y="3359153"/>
            <a:ext cx="2681288" cy="677862"/>
            <a:chOff x="3124" y="2762"/>
            <a:chExt cx="1689" cy="427"/>
          </a:xfrm>
        </p:grpSpPr>
        <p:sp>
          <p:nvSpPr>
            <p:cNvPr id="49208" name="Rectangle 14">
              <a:extLst>
                <a:ext uri="{FF2B5EF4-FFF2-40B4-BE49-F238E27FC236}">
                  <a16:creationId xmlns:a16="http://schemas.microsoft.com/office/drawing/2014/main" id="{50CFDE8B-6C81-2141-95DF-D30111217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" y="2791"/>
              <a:ext cx="1578" cy="3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>
                <a:latin typeface="Helvetica" pitchFamily="2" charset="0"/>
              </a:endParaRPr>
            </a:p>
          </p:txBody>
        </p:sp>
        <p:sp>
          <p:nvSpPr>
            <p:cNvPr id="49209" name="Text Box 15">
              <a:extLst>
                <a:ext uri="{FF2B5EF4-FFF2-40B4-BE49-F238E27FC236}">
                  <a16:creationId xmlns:a16="http://schemas.microsoft.com/office/drawing/2014/main" id="{032B95E7-E4B2-344D-A03F-BE29F2301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" y="2762"/>
              <a:ext cx="1689" cy="4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Helvetica" pitchFamily="2" charset="0"/>
                </a:rPr>
                <a:t>http request (no </a:t>
              </a:r>
              <a:r>
                <a:rPr lang="en-US" altLang="en-US" sz="1800" dirty="0" err="1">
                  <a:latin typeface="Helvetica" pitchFamily="2" charset="0"/>
                </a:rPr>
                <a:t>auth</a:t>
              </a:r>
              <a:r>
                <a:rPr lang="en-US" altLang="en-US" sz="1800" dirty="0">
                  <a:latin typeface="Helvetica" pitchFamily="2" charset="0"/>
                </a:rPr>
                <a:t>)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C00000"/>
                  </a:solidFill>
                  <a:latin typeface="Helvetica" pitchFamily="2" charset="0"/>
                </a:rPr>
                <a:t>cookie: 1678</a:t>
              </a:r>
            </a:p>
          </p:txBody>
        </p:sp>
      </p:grpSp>
      <p:sp>
        <p:nvSpPr>
          <p:cNvPr id="49194" name="Line 16">
            <a:extLst>
              <a:ext uri="{FF2B5EF4-FFF2-40B4-BE49-F238E27FC236}">
                <a16:creationId xmlns:a16="http://schemas.microsoft.com/office/drawing/2014/main" id="{241DB6EC-D029-CA49-96D0-0B12DD249D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1463" y="4084639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grpSp>
        <p:nvGrpSpPr>
          <p:cNvPr id="49195" name="Group 17">
            <a:extLst>
              <a:ext uri="{FF2B5EF4-FFF2-40B4-BE49-F238E27FC236}">
                <a16:creationId xmlns:a16="http://schemas.microsoft.com/office/drawing/2014/main" id="{EB8A8696-A390-EF4A-B61B-86A484434C43}"/>
              </a:ext>
            </a:extLst>
          </p:cNvPr>
          <p:cNvGrpSpPr>
            <a:grpSpLocks/>
          </p:cNvGrpSpPr>
          <p:nvPr/>
        </p:nvGrpSpPr>
        <p:grpSpPr bwMode="auto">
          <a:xfrm>
            <a:off x="4297363" y="4116392"/>
            <a:ext cx="2767013" cy="646112"/>
            <a:chOff x="3268" y="2846"/>
            <a:chExt cx="1743" cy="407"/>
          </a:xfrm>
        </p:grpSpPr>
        <p:sp>
          <p:nvSpPr>
            <p:cNvPr id="49206" name="Rectangle 18">
              <a:extLst>
                <a:ext uri="{FF2B5EF4-FFF2-40B4-BE49-F238E27FC236}">
                  <a16:creationId xmlns:a16="http://schemas.microsoft.com/office/drawing/2014/main" id="{5C2EEB76-4EFD-984C-A952-34E4536CA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" y="2856"/>
              <a:ext cx="1692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>
                <a:latin typeface="Helvetica" pitchFamily="2" charset="0"/>
              </a:endParaRPr>
            </a:p>
          </p:txBody>
        </p:sp>
        <p:sp>
          <p:nvSpPr>
            <p:cNvPr id="49207" name="Text Box 19">
              <a:extLst>
                <a:ext uri="{FF2B5EF4-FFF2-40B4-BE49-F238E27FC236}">
                  <a16:creationId xmlns:a16="http://schemas.microsoft.com/office/drawing/2014/main" id="{27F7DA55-5BE3-0B40-85A7-AD79335BC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2846"/>
              <a:ext cx="1743" cy="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rgbClr val="C00000"/>
                  </a:solidFill>
                  <a:latin typeface="Helvetica" pitchFamily="2" charset="0"/>
                </a:rPr>
                <a:t>Personalized</a:t>
              </a:r>
              <a:r>
                <a:rPr lang="en-US" altLang="en-US" sz="1800" dirty="0">
                  <a:latin typeface="Helvetica" pitchFamily="2" charset="0"/>
                </a:rPr>
                <a:t> http response</a:t>
              </a:r>
              <a:endParaRPr lang="en-US" altLang="en-US" sz="2400" dirty="0">
                <a:latin typeface="Helvetica" pitchFamily="2" charset="0"/>
              </a:endParaRPr>
            </a:p>
          </p:txBody>
        </p:sp>
      </p:grpSp>
      <p:sp>
        <p:nvSpPr>
          <p:cNvPr id="49196" name="Line 20">
            <a:extLst>
              <a:ext uri="{FF2B5EF4-FFF2-40B4-BE49-F238E27FC236}">
                <a16:creationId xmlns:a16="http://schemas.microsoft.com/office/drawing/2014/main" id="{D0338C49-87CB-3B4D-A947-E4B09DE27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2413" y="5084764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grpSp>
        <p:nvGrpSpPr>
          <p:cNvPr id="49197" name="Group 21">
            <a:extLst>
              <a:ext uri="{FF2B5EF4-FFF2-40B4-BE49-F238E27FC236}">
                <a16:creationId xmlns:a16="http://schemas.microsoft.com/office/drawing/2014/main" id="{FF23E2D0-54A7-8B43-A58D-E7849FD52DFB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4906964"/>
            <a:ext cx="2681288" cy="677862"/>
            <a:chOff x="3124" y="2762"/>
            <a:chExt cx="1689" cy="427"/>
          </a:xfrm>
        </p:grpSpPr>
        <p:sp>
          <p:nvSpPr>
            <p:cNvPr id="49204" name="Rectangle 22">
              <a:extLst>
                <a:ext uri="{FF2B5EF4-FFF2-40B4-BE49-F238E27FC236}">
                  <a16:creationId xmlns:a16="http://schemas.microsoft.com/office/drawing/2014/main" id="{F85098E8-7FC5-A240-989F-5DCA2E2A4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" y="2791"/>
              <a:ext cx="1578" cy="3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>
                <a:latin typeface="Helvetica" pitchFamily="2" charset="0"/>
              </a:endParaRPr>
            </a:p>
          </p:txBody>
        </p:sp>
        <p:sp>
          <p:nvSpPr>
            <p:cNvPr id="49205" name="Text Box 23">
              <a:extLst>
                <a:ext uri="{FF2B5EF4-FFF2-40B4-BE49-F238E27FC236}">
                  <a16:creationId xmlns:a16="http://schemas.microsoft.com/office/drawing/2014/main" id="{20FF12FD-0900-D644-942B-86FC6FFD3B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" y="2762"/>
              <a:ext cx="1689" cy="4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Helvetica" pitchFamily="2" charset="0"/>
                </a:rPr>
                <a:t>http request (no </a:t>
              </a:r>
              <a:r>
                <a:rPr lang="en-US" altLang="en-US" sz="1800" dirty="0" err="1">
                  <a:latin typeface="Helvetica" pitchFamily="2" charset="0"/>
                </a:rPr>
                <a:t>auth</a:t>
              </a:r>
              <a:r>
                <a:rPr lang="en-US" altLang="en-US" sz="1800" dirty="0">
                  <a:latin typeface="Helvetica" pitchFamily="2" charset="0"/>
                </a:rPr>
                <a:t>)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C00000"/>
                  </a:solidFill>
                  <a:latin typeface="Helvetica" pitchFamily="2" charset="0"/>
                </a:rPr>
                <a:t>cookie: 1678</a:t>
              </a:r>
            </a:p>
          </p:txBody>
        </p:sp>
      </p:grpSp>
      <p:sp>
        <p:nvSpPr>
          <p:cNvPr id="49198" name="Line 24">
            <a:extLst>
              <a:ext uri="{FF2B5EF4-FFF2-40B4-BE49-F238E27FC236}">
                <a16:creationId xmlns:a16="http://schemas.microsoft.com/office/drawing/2014/main" id="{C73C16EC-EA9C-4145-BE1D-215F4993D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0988" y="5580064"/>
            <a:ext cx="3305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grpSp>
        <p:nvGrpSpPr>
          <p:cNvPr id="49199" name="Group 25">
            <a:extLst>
              <a:ext uri="{FF2B5EF4-FFF2-40B4-BE49-F238E27FC236}">
                <a16:creationId xmlns:a16="http://schemas.microsoft.com/office/drawing/2014/main" id="{4BBF421F-ACE1-3A4C-89FA-4DC2DA90BFCF}"/>
              </a:ext>
            </a:extLst>
          </p:cNvPr>
          <p:cNvGrpSpPr>
            <a:grpSpLocks/>
          </p:cNvGrpSpPr>
          <p:nvPr/>
        </p:nvGrpSpPr>
        <p:grpSpPr bwMode="auto">
          <a:xfrm>
            <a:off x="4306888" y="5611817"/>
            <a:ext cx="2767013" cy="646112"/>
            <a:chOff x="3268" y="2846"/>
            <a:chExt cx="1743" cy="407"/>
          </a:xfrm>
        </p:grpSpPr>
        <p:sp>
          <p:nvSpPr>
            <p:cNvPr id="49202" name="Rectangle 26">
              <a:extLst>
                <a:ext uri="{FF2B5EF4-FFF2-40B4-BE49-F238E27FC236}">
                  <a16:creationId xmlns:a16="http://schemas.microsoft.com/office/drawing/2014/main" id="{4CC456D9-52B2-7540-8839-75BED414A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" y="2856"/>
              <a:ext cx="1692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>
                <a:latin typeface="Helvetica" pitchFamily="2" charset="0"/>
              </a:endParaRPr>
            </a:p>
          </p:txBody>
        </p:sp>
        <p:sp>
          <p:nvSpPr>
            <p:cNvPr id="49203" name="Text Box 27">
              <a:extLst>
                <a:ext uri="{FF2B5EF4-FFF2-40B4-BE49-F238E27FC236}">
                  <a16:creationId xmlns:a16="http://schemas.microsoft.com/office/drawing/2014/main" id="{AB83370F-C874-F24C-B433-F131A9082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2846"/>
              <a:ext cx="1743" cy="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Helvetica" pitchFamily="2" charset="0"/>
                </a:rPr>
                <a:t>Personalized http response</a:t>
              </a:r>
              <a:endParaRPr lang="en-US" altLang="en-US" sz="2400" dirty="0">
                <a:latin typeface="Helvetica" pitchFamily="2" charset="0"/>
              </a:endParaRPr>
            </a:p>
          </p:txBody>
        </p:sp>
      </p:grpSp>
      <p:sp>
        <p:nvSpPr>
          <p:cNvPr id="49200" name="Text Box 28">
            <a:extLst>
              <a:ext uri="{FF2B5EF4-FFF2-40B4-BE49-F238E27FC236}">
                <a16:creationId xmlns:a16="http://schemas.microsoft.com/office/drawing/2014/main" id="{AC598EED-7D96-CB4F-B164-8F72444F2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3559176"/>
            <a:ext cx="104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Helvetica" pitchFamily="2" charset="0"/>
              </a:rPr>
              <a:t>cookie-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Helvetica" pitchFamily="2" charset="0"/>
              </a:rPr>
              <a:t>specific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Helvetica" pitchFamily="2" charset="0"/>
              </a:rPr>
              <a:t>action</a:t>
            </a:r>
            <a:endParaRPr lang="en-US" altLang="en-US" sz="24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49201" name="Text Box 29">
            <a:extLst>
              <a:ext uri="{FF2B5EF4-FFF2-40B4-BE49-F238E27FC236}">
                <a16:creationId xmlns:a16="http://schemas.microsoft.com/office/drawing/2014/main" id="{94FAF6FB-0B9B-ED4A-BFD2-011337D6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035551"/>
            <a:ext cx="104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cookie-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specific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action</a:t>
            </a:r>
            <a:endParaRPr lang="en-US" altLang="en-US" sz="2400" dirty="0">
              <a:latin typeface="Helvetica" pitchFamily="2" charset="0"/>
            </a:endParaRPr>
          </a:p>
        </p:txBody>
      </p:sp>
      <p:sp>
        <p:nvSpPr>
          <p:cNvPr id="49157" name="Text Box 31">
            <a:extLst>
              <a:ext uri="{FF2B5EF4-FFF2-40B4-BE49-F238E27FC236}">
                <a16:creationId xmlns:a16="http://schemas.microsoft.com/office/drawing/2014/main" id="{B67E70DE-E92D-9641-A70D-5FC6CE9BF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699" y="2063751"/>
            <a:ext cx="16930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server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creates ID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1678 for user</a:t>
            </a:r>
          </a:p>
        </p:txBody>
      </p:sp>
      <p:grpSp>
        <p:nvGrpSpPr>
          <p:cNvPr id="49158" name="Group 39">
            <a:extLst>
              <a:ext uri="{FF2B5EF4-FFF2-40B4-BE49-F238E27FC236}">
                <a16:creationId xmlns:a16="http://schemas.microsoft.com/office/drawing/2014/main" id="{DE8AC255-8BB8-904C-AF59-21084998D5F9}"/>
              </a:ext>
            </a:extLst>
          </p:cNvPr>
          <p:cNvGrpSpPr>
            <a:grpSpLocks/>
          </p:cNvGrpSpPr>
          <p:nvPr/>
        </p:nvGrpSpPr>
        <p:grpSpPr bwMode="auto">
          <a:xfrm>
            <a:off x="9912350" y="3319464"/>
            <a:ext cx="293688" cy="395287"/>
            <a:chOff x="5115" y="1292"/>
            <a:chExt cx="185" cy="249"/>
          </a:xfrm>
        </p:grpSpPr>
        <p:sp>
          <p:nvSpPr>
            <p:cNvPr id="49180" name="Oval 34">
              <a:extLst>
                <a:ext uri="{FF2B5EF4-FFF2-40B4-BE49-F238E27FC236}">
                  <a16:creationId xmlns:a16="http://schemas.microsoft.com/office/drawing/2014/main" id="{3F7A0347-451F-F847-8AF6-D55EB2635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1292"/>
              <a:ext cx="177" cy="6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49181" name="Oval 35">
              <a:extLst>
                <a:ext uri="{FF2B5EF4-FFF2-40B4-BE49-F238E27FC236}">
                  <a16:creationId xmlns:a16="http://schemas.microsoft.com/office/drawing/2014/main" id="{32CB764A-1002-5644-B505-747B8E9E4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" y="1472"/>
              <a:ext cx="177" cy="6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49182" name="Line 36">
              <a:extLst>
                <a:ext uri="{FF2B5EF4-FFF2-40B4-BE49-F238E27FC236}">
                  <a16:creationId xmlns:a16="http://schemas.microsoft.com/office/drawing/2014/main" id="{453A7A0A-217A-5748-879B-9F689F46C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0" y="1315"/>
              <a:ext cx="0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3" name="Line 38">
              <a:extLst>
                <a:ext uri="{FF2B5EF4-FFF2-40B4-BE49-F238E27FC236}">
                  <a16:creationId xmlns:a16="http://schemas.microsoft.com/office/drawing/2014/main" id="{C7BAD602-E047-4543-B517-CC2BAA5AC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5" y="133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9" name="Line 40">
            <a:extLst>
              <a:ext uri="{FF2B5EF4-FFF2-40B4-BE49-F238E27FC236}">
                <a16:creationId xmlns:a16="http://schemas.microsoft.com/office/drawing/2014/main" id="{120F99B4-036A-2241-9562-974D9DC9A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9064" y="2686051"/>
            <a:ext cx="86677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Text Box 41">
            <a:extLst>
              <a:ext uri="{FF2B5EF4-FFF2-40B4-BE49-F238E27FC236}">
                <a16:creationId xmlns:a16="http://schemas.microsoft.com/office/drawing/2014/main" id="{F0EBC000-2664-2242-8932-EF7B1CB99E87}"/>
              </a:ext>
            </a:extLst>
          </p:cNvPr>
          <p:cNvSpPr txBox="1">
            <a:spLocks noChangeArrowheads="1"/>
          </p:cNvSpPr>
          <p:nvPr/>
        </p:nvSpPr>
        <p:spPr bwMode="auto">
          <a:xfrm rot="2225390">
            <a:off x="8521534" y="2324171"/>
            <a:ext cx="21355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entry in backend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database</a:t>
            </a:r>
          </a:p>
        </p:txBody>
      </p:sp>
      <p:sp>
        <p:nvSpPr>
          <p:cNvPr id="49161" name="Line 42">
            <a:extLst>
              <a:ext uri="{FF2B5EF4-FFF2-40B4-BE49-F238E27FC236}">
                <a16:creationId xmlns:a16="http://schemas.microsoft.com/office/drawing/2014/main" id="{254DEDCE-5DAF-0E46-985A-C07A0F9C76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31238" y="3614739"/>
            <a:ext cx="1098550" cy="42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Text Box 43">
            <a:extLst>
              <a:ext uri="{FF2B5EF4-FFF2-40B4-BE49-F238E27FC236}">
                <a16:creationId xmlns:a16="http://schemas.microsoft.com/office/drawing/2014/main" id="{E3759F1B-96DC-984A-AC4F-C10075DA6C12}"/>
              </a:ext>
            </a:extLst>
          </p:cNvPr>
          <p:cNvSpPr txBox="1">
            <a:spLocks noChangeArrowheads="1"/>
          </p:cNvSpPr>
          <p:nvPr/>
        </p:nvSpPr>
        <p:spPr bwMode="auto">
          <a:xfrm rot="20455586">
            <a:off x="8789840" y="3740120"/>
            <a:ext cx="98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Helvetica" pitchFamily="2" charset="0"/>
              </a:rPr>
              <a:t>access</a:t>
            </a:r>
          </a:p>
        </p:txBody>
      </p:sp>
      <p:sp>
        <p:nvSpPr>
          <p:cNvPr id="49163" name="Line 44">
            <a:extLst>
              <a:ext uri="{FF2B5EF4-FFF2-40B4-BE49-F238E27FC236}">
                <a16:creationId xmlns:a16="http://schemas.microsoft.com/office/drawing/2014/main" id="{250301E3-C6E7-A24C-861B-9CA9AD0EEE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53475" y="3870325"/>
            <a:ext cx="1195388" cy="128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Text Box 45">
            <a:extLst>
              <a:ext uri="{FF2B5EF4-FFF2-40B4-BE49-F238E27FC236}">
                <a16:creationId xmlns:a16="http://schemas.microsoft.com/office/drawing/2014/main" id="{5C665F08-99F9-0045-BB08-4A87D1338B5D}"/>
              </a:ext>
            </a:extLst>
          </p:cNvPr>
          <p:cNvSpPr txBox="1">
            <a:spLocks noChangeArrowheads="1"/>
          </p:cNvSpPr>
          <p:nvPr/>
        </p:nvSpPr>
        <p:spPr bwMode="auto">
          <a:xfrm rot="18871725">
            <a:off x="9055746" y="4426714"/>
            <a:ext cx="98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Helvetica" pitchFamily="2" charset="0"/>
              </a:rPr>
              <a:t>access</a:t>
            </a:r>
          </a:p>
        </p:txBody>
      </p:sp>
      <p:grpSp>
        <p:nvGrpSpPr>
          <p:cNvPr id="49165" name="Group 55">
            <a:extLst>
              <a:ext uri="{FF2B5EF4-FFF2-40B4-BE49-F238E27FC236}">
                <a16:creationId xmlns:a16="http://schemas.microsoft.com/office/drawing/2014/main" id="{92DD1B49-AB8F-034D-82D8-0A1CAC0DF7A6}"/>
              </a:ext>
            </a:extLst>
          </p:cNvPr>
          <p:cNvGrpSpPr>
            <a:grpSpLocks/>
          </p:cNvGrpSpPr>
          <p:nvPr/>
        </p:nvGrpSpPr>
        <p:grpSpPr bwMode="auto">
          <a:xfrm>
            <a:off x="1744664" y="3309940"/>
            <a:ext cx="2192337" cy="925513"/>
            <a:chOff x="654" y="1693"/>
            <a:chExt cx="1126" cy="583"/>
          </a:xfrm>
        </p:grpSpPr>
        <p:sp>
          <p:nvSpPr>
            <p:cNvPr id="49176" name="AutoShape 48">
              <a:extLst>
                <a:ext uri="{FF2B5EF4-FFF2-40B4-BE49-F238E27FC236}">
                  <a16:creationId xmlns:a16="http://schemas.microsoft.com/office/drawing/2014/main" id="{43B614A5-C4BE-544D-A392-65F49D934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1700"/>
              <a:ext cx="1126" cy="576"/>
            </a:xfrm>
            <a:prstGeom prst="parallelogram">
              <a:avLst>
                <a:gd name="adj" fmla="val 4887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Helvetica" pitchFamily="2" charset="0"/>
              </a:endParaRPr>
            </a:p>
          </p:txBody>
        </p:sp>
        <p:grpSp>
          <p:nvGrpSpPr>
            <p:cNvPr id="49177" name="Group 54">
              <a:extLst>
                <a:ext uri="{FF2B5EF4-FFF2-40B4-BE49-F238E27FC236}">
                  <a16:creationId xmlns:a16="http://schemas.microsoft.com/office/drawing/2014/main" id="{9B86CBB3-9089-044F-9834-E499AF9AEA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7" y="1693"/>
              <a:ext cx="964" cy="574"/>
              <a:chOff x="787" y="1693"/>
              <a:chExt cx="964" cy="574"/>
            </a:xfrm>
          </p:grpSpPr>
          <p:sp>
            <p:nvSpPr>
              <p:cNvPr id="49178" name="Text Box 49">
                <a:extLst>
                  <a:ext uri="{FF2B5EF4-FFF2-40B4-BE49-F238E27FC236}">
                    <a16:creationId xmlns:a16="http://schemas.microsoft.com/office/drawing/2014/main" id="{B674B196-58AE-1045-B179-E681284217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0" y="1693"/>
                <a:ext cx="77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r"/>
                  <a:defRPr sz="2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buSzPct val="75000"/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>
                    <a:latin typeface="Helvetica" pitchFamily="2" charset="0"/>
                  </a:rPr>
                  <a:t>Cookie file</a:t>
                </a:r>
                <a:endParaRPr lang="en-US" altLang="en-US" sz="1600">
                  <a:latin typeface="Helvetica" pitchFamily="2" charset="0"/>
                </a:endParaRPr>
              </a:p>
            </p:txBody>
          </p:sp>
          <p:sp>
            <p:nvSpPr>
              <p:cNvPr id="49179" name="Text Box 52">
                <a:extLst>
                  <a:ext uri="{FF2B5EF4-FFF2-40B4-BE49-F238E27FC236}">
                    <a16:creationId xmlns:a16="http://schemas.microsoft.com/office/drawing/2014/main" id="{15521382-0F3C-3D49-B6FA-9ACAB8837A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7" y="2054"/>
                <a:ext cx="77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r"/>
                  <a:defRPr sz="2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buSzPct val="75000"/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dirty="0">
                    <a:latin typeface="Helvetica" pitchFamily="2" charset="0"/>
                  </a:rPr>
                  <a:t>Amazon: 1678</a:t>
                </a:r>
              </a:p>
            </p:txBody>
          </p:sp>
        </p:grpSp>
      </p:grpSp>
      <p:sp>
        <p:nvSpPr>
          <p:cNvPr id="49166" name="AutoShape 57">
            <a:extLst>
              <a:ext uri="{FF2B5EF4-FFF2-40B4-BE49-F238E27FC236}">
                <a16:creationId xmlns:a16="http://schemas.microsoft.com/office/drawing/2014/main" id="{92F808C2-A5EC-2841-8462-07944B5CA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9" y="2057400"/>
            <a:ext cx="2028872" cy="914400"/>
          </a:xfrm>
          <a:prstGeom prst="parallelogram">
            <a:avLst>
              <a:gd name="adj" fmla="val 4887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49174" name="Text Box 59">
            <a:extLst>
              <a:ext uri="{FF2B5EF4-FFF2-40B4-BE49-F238E27FC236}">
                <a16:creationId xmlns:a16="http://schemas.microsoft.com/office/drawing/2014/main" id="{8B6A9AC9-3ED4-4C45-AF80-530FB0FFF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2033589"/>
            <a:ext cx="1223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Helvetica" pitchFamily="2" charset="0"/>
              </a:rPr>
              <a:t>Cookie file</a:t>
            </a:r>
            <a:endParaRPr lang="en-US" altLang="en-US" sz="1600" dirty="0">
              <a:latin typeface="Helvetica" pitchFamily="2" charset="0"/>
            </a:endParaRPr>
          </a:p>
        </p:txBody>
      </p:sp>
      <p:sp>
        <p:nvSpPr>
          <p:cNvPr id="49175" name="Text Box 60">
            <a:extLst>
              <a:ext uri="{FF2B5EF4-FFF2-40B4-BE49-F238E27FC236}">
                <a16:creationId xmlns:a16="http://schemas.microsoft.com/office/drawing/2014/main" id="{BD41D959-E207-1247-9608-1138EB314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2386014"/>
            <a:ext cx="1506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latin typeface="Helvetica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C00000"/>
                </a:solidFill>
                <a:latin typeface="Helvetica" pitchFamily="2" charset="0"/>
              </a:rPr>
              <a:t>Amazon: 1678</a:t>
            </a:r>
          </a:p>
        </p:txBody>
      </p:sp>
      <p:grpSp>
        <p:nvGrpSpPr>
          <p:cNvPr id="49168" name="Group 61">
            <a:extLst>
              <a:ext uri="{FF2B5EF4-FFF2-40B4-BE49-F238E27FC236}">
                <a16:creationId xmlns:a16="http://schemas.microsoft.com/office/drawing/2014/main" id="{CEF2ED23-9AB5-8543-A26B-9E65928400ED}"/>
              </a:ext>
            </a:extLst>
          </p:cNvPr>
          <p:cNvGrpSpPr>
            <a:grpSpLocks/>
          </p:cNvGrpSpPr>
          <p:nvPr/>
        </p:nvGrpSpPr>
        <p:grpSpPr bwMode="auto">
          <a:xfrm>
            <a:off x="1785939" y="4989515"/>
            <a:ext cx="2211387" cy="925513"/>
            <a:chOff x="654" y="1693"/>
            <a:chExt cx="1126" cy="583"/>
          </a:xfrm>
        </p:grpSpPr>
        <p:sp>
          <p:nvSpPr>
            <p:cNvPr id="49170" name="AutoShape 62">
              <a:extLst>
                <a:ext uri="{FF2B5EF4-FFF2-40B4-BE49-F238E27FC236}">
                  <a16:creationId xmlns:a16="http://schemas.microsoft.com/office/drawing/2014/main" id="{E1E8185A-72AC-2E4C-9157-0E07242AE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1700"/>
              <a:ext cx="1126" cy="576"/>
            </a:xfrm>
            <a:prstGeom prst="parallelogram">
              <a:avLst>
                <a:gd name="adj" fmla="val 4887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Helvetica" pitchFamily="2" charset="0"/>
              </a:endParaRPr>
            </a:p>
          </p:txBody>
        </p:sp>
        <p:grpSp>
          <p:nvGrpSpPr>
            <p:cNvPr id="49171" name="Group 63">
              <a:extLst>
                <a:ext uri="{FF2B5EF4-FFF2-40B4-BE49-F238E27FC236}">
                  <a16:creationId xmlns:a16="http://schemas.microsoft.com/office/drawing/2014/main" id="{4B5DEFB6-C785-FF41-B8A5-1B81EFFB2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" y="1693"/>
              <a:ext cx="986" cy="581"/>
              <a:chOff x="765" y="1693"/>
              <a:chExt cx="986" cy="581"/>
            </a:xfrm>
          </p:grpSpPr>
          <p:sp>
            <p:nvSpPr>
              <p:cNvPr id="49172" name="Text Box 64">
                <a:extLst>
                  <a:ext uri="{FF2B5EF4-FFF2-40B4-BE49-F238E27FC236}">
                    <a16:creationId xmlns:a16="http://schemas.microsoft.com/office/drawing/2014/main" id="{EBC2DA4C-A827-9D48-B423-C883B92851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0" y="1693"/>
                <a:ext cx="77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r"/>
                  <a:defRPr sz="2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buSzPct val="75000"/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>
                    <a:latin typeface="Helvetica" pitchFamily="2" charset="0"/>
                  </a:rPr>
                  <a:t>Cookie file</a:t>
                </a:r>
                <a:endParaRPr lang="en-US" altLang="en-US" sz="1600">
                  <a:latin typeface="Helvetica" pitchFamily="2" charset="0"/>
                </a:endParaRPr>
              </a:p>
            </p:txBody>
          </p:sp>
          <p:sp>
            <p:nvSpPr>
              <p:cNvPr id="49173" name="Text Box 65">
                <a:extLst>
                  <a:ext uri="{FF2B5EF4-FFF2-40B4-BE49-F238E27FC236}">
                    <a16:creationId xmlns:a16="http://schemas.microsoft.com/office/drawing/2014/main" id="{969EF6EB-2B74-AC4A-BFDD-B0B45C94D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" y="2061"/>
                <a:ext cx="76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r"/>
                  <a:defRPr sz="2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buSzPct val="75000"/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dirty="0">
                    <a:latin typeface="Helvetica" pitchFamily="2" charset="0"/>
                  </a:rPr>
                  <a:t>Amazon: 1678</a:t>
                </a:r>
              </a:p>
            </p:txBody>
          </p:sp>
        </p:grpSp>
      </p:grpSp>
      <p:sp>
        <p:nvSpPr>
          <p:cNvPr id="49169" name="Text Box 66">
            <a:extLst>
              <a:ext uri="{FF2B5EF4-FFF2-40B4-BE49-F238E27FC236}">
                <a16:creationId xmlns:a16="http://schemas.microsoft.com/office/drawing/2014/main" id="{0BBE1A72-7F14-4A46-9A73-E8C9835C2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25" y="4484688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Helvetica" pitchFamily="2" charset="0"/>
              </a:rPr>
              <a:t>one week later:</a:t>
            </a:r>
          </a:p>
        </p:txBody>
      </p:sp>
      <p:pic>
        <p:nvPicPr>
          <p:cNvPr id="3" name="Picture 2" descr="A close up of food&#13;&#10;&#13;&#10;Description automatically generated">
            <a:extLst>
              <a:ext uri="{FF2B5EF4-FFF2-40B4-BE49-F238E27FC236}">
                <a16:creationId xmlns:a16="http://schemas.microsoft.com/office/drawing/2014/main" id="{8FED4276-42AB-3944-8C4E-FBA4E67C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138" y="195516"/>
            <a:ext cx="2712649" cy="20984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7503D0-C2DC-1B4B-B0CC-ABF595E0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dirty="0"/>
              <a:t>Remembering users:</a:t>
            </a:r>
            <a:r>
              <a:rPr lang="en-US" altLang="en-US" dirty="0">
                <a:solidFill>
                  <a:srgbClr val="C00000"/>
                </a:solidFill>
              </a:rPr>
              <a:t> cookies</a:t>
            </a:r>
            <a:endParaRPr lang="en-US" dirty="0"/>
          </a:p>
        </p:txBody>
      </p:sp>
      <p:sp>
        <p:nvSpPr>
          <p:cNvPr id="59" name="Text Box 60">
            <a:extLst>
              <a:ext uri="{FF2B5EF4-FFF2-40B4-BE49-F238E27FC236}">
                <a16:creationId xmlns:a16="http://schemas.microsoft.com/office/drawing/2014/main" id="{83A9C98C-FFD4-B542-9111-8FD15456D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434" y="2161662"/>
            <a:ext cx="121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latin typeface="Helvetica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Helvetica" pitchFamily="2" charset="0"/>
              </a:rPr>
              <a:t>Netflix: 436</a:t>
            </a:r>
          </a:p>
        </p:txBody>
      </p:sp>
      <p:sp>
        <p:nvSpPr>
          <p:cNvPr id="61" name="Text Box 60">
            <a:extLst>
              <a:ext uri="{FF2B5EF4-FFF2-40B4-BE49-F238E27FC236}">
                <a16:creationId xmlns:a16="http://schemas.microsoft.com/office/drawing/2014/main" id="{85C21684-C3AB-A542-A3BC-3EF1C68E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74" y="3374232"/>
            <a:ext cx="121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latin typeface="Helvetica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Helvetica" pitchFamily="2" charset="0"/>
              </a:rPr>
              <a:t>Netflix: 436</a:t>
            </a:r>
          </a:p>
        </p:txBody>
      </p:sp>
      <p:sp>
        <p:nvSpPr>
          <p:cNvPr id="62" name="Text Box 60">
            <a:extLst>
              <a:ext uri="{FF2B5EF4-FFF2-40B4-BE49-F238E27FC236}">
                <a16:creationId xmlns:a16="http://schemas.microsoft.com/office/drawing/2014/main" id="{4ED7EAD1-955B-A94C-A38D-FF27C417B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711" y="5072067"/>
            <a:ext cx="121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latin typeface="Helvetica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Helvetica" pitchFamily="2" charset="0"/>
              </a:rPr>
              <a:t>Netflix: 436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A07221-1048-3B49-850B-632D39BDE881}"/>
              </a:ext>
            </a:extLst>
          </p:cNvPr>
          <p:cNvSpPr txBox="1"/>
          <p:nvPr/>
        </p:nvSpPr>
        <p:spPr>
          <a:xfrm>
            <a:off x="432189" y="1767206"/>
            <a:ext cx="111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pitchFamily="2" charset="0"/>
              </a:rPr>
              <a:t>Cookie is typically opaque to client.</a:t>
            </a:r>
          </a:p>
        </p:txBody>
      </p:sp>
    </p:spTree>
    <p:extLst>
      <p:ext uri="{BB962C8B-B14F-4D97-AF65-F5344CB8AC3E}">
        <p14:creationId xmlns:p14="http://schemas.microsoft.com/office/powerpoint/2010/main" val="29928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4" grpId="0" animBg="1"/>
      <p:bldP spid="49188" grpId="0" animBg="1"/>
      <p:bldP spid="49189" grpId="0" animBg="1"/>
      <p:bldP spid="49191" grpId="0" animBg="1"/>
      <p:bldP spid="49192" grpId="0" animBg="1"/>
      <p:bldP spid="49194" grpId="0" animBg="1"/>
      <p:bldP spid="49196" grpId="0" animBg="1"/>
      <p:bldP spid="49198" grpId="0" animBg="1"/>
      <p:bldP spid="49200" grpId="0"/>
      <p:bldP spid="49201" grpId="0"/>
      <p:bldP spid="49157" grpId="0"/>
      <p:bldP spid="49159" grpId="0" animBg="1"/>
      <p:bldP spid="49160" grpId="0"/>
      <p:bldP spid="49161" grpId="0" animBg="1"/>
      <p:bldP spid="49162" grpId="0"/>
      <p:bldP spid="49163" grpId="0" animBg="1"/>
      <p:bldP spid="49164" grpId="0"/>
      <p:bldP spid="49175" grpId="0"/>
      <p:bldP spid="49169" grpId="0"/>
      <p:bldP spid="59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450A1D17-AE85-E243-BEC4-D4DC7B14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24EBC938-BF6F-BE46-B779-CC793CDA1E03}" type="slidenum">
              <a:rPr lang="en-US" altLang="en-US" sz="1400">
                <a:latin typeface="Times New Roman" panose="02020603050405020304" pitchFamily="18" charset="0"/>
              </a:rPr>
              <a:pPr>
                <a:buFontTx/>
                <a:buNone/>
              </a:pPr>
              <a:t>16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F1F16BDE-13A9-BB4C-824E-66E12EDCC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Improving performance: Web caching</a:t>
            </a:r>
          </a:p>
        </p:txBody>
      </p:sp>
      <p:sp>
        <p:nvSpPr>
          <p:cNvPr id="53252" name="Text Box 33">
            <a:extLst>
              <a:ext uri="{FF2B5EF4-FFF2-40B4-BE49-F238E27FC236}">
                <a16:creationId xmlns:a16="http://schemas.microsoft.com/office/drawing/2014/main" id="{85DC600E-4847-F840-BE5A-25604DD88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155" y="3965579"/>
            <a:ext cx="1539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GET </a:t>
            </a:r>
            <a:r>
              <a:rPr lang="en-US" altLang="en-US" sz="1800" dirty="0" err="1">
                <a:latin typeface="Arial" panose="020B0604020202020204" pitchFamily="34" charset="0"/>
              </a:rPr>
              <a:t>foo.html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3256" name="Text Box 4">
            <a:extLst>
              <a:ext uri="{FF2B5EF4-FFF2-40B4-BE49-F238E27FC236}">
                <a16:creationId xmlns:a16="http://schemas.microsoft.com/office/drawing/2014/main" id="{2BECCDB1-EAA5-044B-A2C7-3C986AEC4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477" y="3394710"/>
            <a:ext cx="1881786" cy="13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46800" rIns="18000" bIns="46800"/>
          <a:lstStyle>
            <a:lvl1pPr>
              <a:buChar char="r"/>
              <a:tabLst>
                <a:tab pos="863600" algn="l"/>
              </a:tabLst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tabLst>
                <a:tab pos="863600" algn="l"/>
              </a:tabLst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tabLst>
                <a:tab pos="863600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Bef>
                <a:spcPts val="538"/>
              </a:spcBef>
              <a:buNone/>
            </a:pPr>
            <a:r>
              <a:rPr lang="en-GB" altLang="en-US" sz="2000" dirty="0">
                <a:latin typeface="Helvetica" pitchFamily="2" charset="0"/>
              </a:rPr>
              <a:t>Web Server </a:t>
            </a:r>
          </a:p>
          <a:p>
            <a:pPr>
              <a:lnSpc>
                <a:spcPct val="85000"/>
              </a:lnSpc>
              <a:spcBef>
                <a:spcPts val="538"/>
              </a:spcBef>
              <a:buNone/>
            </a:pPr>
            <a:r>
              <a:rPr lang="en-GB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(also called </a:t>
            </a:r>
            <a:r>
              <a:rPr lang="en-GB" altLang="en-US" sz="2000" dirty="0">
                <a:solidFill>
                  <a:srgbClr val="C00000"/>
                </a:solidFill>
                <a:latin typeface="Helvetica" pitchFamily="2" charset="0"/>
              </a:rPr>
              <a:t>origin server</a:t>
            </a:r>
            <a:r>
              <a:rPr lang="en-GB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 in this context)</a:t>
            </a:r>
          </a:p>
        </p:txBody>
      </p:sp>
      <p:sp>
        <p:nvSpPr>
          <p:cNvPr id="53258" name="Text Box 6">
            <a:extLst>
              <a:ext uri="{FF2B5EF4-FFF2-40B4-BE49-F238E27FC236}">
                <a16:creationId xmlns:a16="http://schemas.microsoft.com/office/drawing/2014/main" id="{F1460457-93A6-6F4E-B6F7-FD72A78B2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5" y="2421500"/>
            <a:ext cx="881917" cy="3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Clients</a:t>
            </a:r>
          </a:p>
        </p:txBody>
      </p:sp>
      <p:sp>
        <p:nvSpPr>
          <p:cNvPr id="53268" name="Line 16">
            <a:extLst>
              <a:ext uri="{FF2B5EF4-FFF2-40B4-BE49-F238E27FC236}">
                <a16:creationId xmlns:a16="http://schemas.microsoft.com/office/drawing/2014/main" id="{D087E724-1D80-3E4A-A66C-93940E221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371" y="5396468"/>
            <a:ext cx="381943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9" name="Line 17">
            <a:extLst>
              <a:ext uri="{FF2B5EF4-FFF2-40B4-BE49-F238E27FC236}">
                <a16:creationId xmlns:a16="http://schemas.microsoft.com/office/drawing/2014/main" id="{95B5A104-903F-7141-A6AC-01EC8DE1B3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64366" y="5233619"/>
            <a:ext cx="4456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4" name="Text Box 22">
            <a:extLst>
              <a:ext uri="{FF2B5EF4-FFF2-40B4-BE49-F238E27FC236}">
                <a16:creationId xmlns:a16="http://schemas.microsoft.com/office/drawing/2014/main" id="{91998529-DE44-E645-AA5E-189CC7D3E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68" y="4666048"/>
            <a:ext cx="1176502" cy="98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46800" rIns="18000" bIns="46800"/>
          <a:lstStyle>
            <a:lvl1pPr>
              <a:buChar char="r"/>
              <a:tabLst>
                <a:tab pos="863600" algn="l"/>
              </a:tabLst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tabLst>
                <a:tab pos="863600" algn="l"/>
              </a:tabLst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tabLst>
                <a:tab pos="863600" algn="l"/>
              </a:tabLst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63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38"/>
              </a:spcBef>
              <a:buNone/>
            </a:pPr>
            <a:r>
              <a:rPr lang="en-GB" altLang="en-US" sz="2400" dirty="0">
                <a:solidFill>
                  <a:srgbClr val="C00000"/>
                </a:solidFill>
                <a:latin typeface="Helvetica" pitchFamily="2" charset="0"/>
              </a:rPr>
              <a:t>Web cache</a:t>
            </a:r>
          </a:p>
        </p:txBody>
      </p:sp>
      <p:sp>
        <p:nvSpPr>
          <p:cNvPr id="53277" name="Line 25">
            <a:extLst>
              <a:ext uri="{FF2B5EF4-FFF2-40B4-BE49-F238E27FC236}">
                <a16:creationId xmlns:a16="http://schemas.microsoft.com/office/drawing/2014/main" id="{434EB90D-A4E9-5749-A6D5-CDF8832A8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1689" y="3085477"/>
            <a:ext cx="254629" cy="133333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0" name="Line 28">
            <a:extLst>
              <a:ext uri="{FF2B5EF4-FFF2-40B4-BE49-F238E27FC236}">
                <a16:creationId xmlns:a16="http://schemas.microsoft.com/office/drawing/2014/main" id="{5FB5B2DF-E50E-E14C-BFE1-152D0DB02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38387" y="3038903"/>
            <a:ext cx="1336801" cy="133333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2" name="Line 30">
            <a:extLst>
              <a:ext uri="{FF2B5EF4-FFF2-40B4-BE49-F238E27FC236}">
                <a16:creationId xmlns:a16="http://schemas.microsoft.com/office/drawing/2014/main" id="{28B9FEF5-F151-F84C-AD63-BF4005C72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941" y="3099331"/>
            <a:ext cx="254629" cy="133333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3" name="Line 31">
            <a:extLst>
              <a:ext uri="{FF2B5EF4-FFF2-40B4-BE49-F238E27FC236}">
                <a16:creationId xmlns:a16="http://schemas.microsoft.com/office/drawing/2014/main" id="{0963D937-EB8D-D14D-8C42-24D883C1F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5894" y="5233619"/>
            <a:ext cx="956493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4" name="Text Box 32">
            <a:extLst>
              <a:ext uri="{FF2B5EF4-FFF2-40B4-BE49-F238E27FC236}">
                <a16:creationId xmlns:a16="http://schemas.microsoft.com/office/drawing/2014/main" id="{ACC7F504-3823-BE4D-8703-C9BDB8F85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900" y="3747025"/>
            <a:ext cx="1530425" cy="3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GET </a:t>
            </a:r>
            <a:r>
              <a:rPr lang="en-US" altLang="en-US" sz="1800" dirty="0" err="1">
                <a:latin typeface="Arial" panose="020B0604020202020204" pitchFamily="34" charset="0"/>
              </a:rPr>
              <a:t>foo.html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3285" name="Line 34">
            <a:extLst>
              <a:ext uri="{FF2B5EF4-FFF2-40B4-BE49-F238E27FC236}">
                <a16:creationId xmlns:a16="http://schemas.microsoft.com/office/drawing/2014/main" id="{B29316AE-865A-754E-8FD2-AA8C4F3002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63844" y="2977131"/>
            <a:ext cx="1336801" cy="133333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6" name="Text Box 35">
            <a:extLst>
              <a:ext uri="{FF2B5EF4-FFF2-40B4-BE49-F238E27FC236}">
                <a16:creationId xmlns:a16="http://schemas.microsoft.com/office/drawing/2014/main" id="{3A59A449-0732-A14A-AD2E-3BB68BFBF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53" y="5844482"/>
            <a:ext cx="16134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Store </a:t>
            </a:r>
            <a:r>
              <a:rPr lang="en-US" altLang="en-US" sz="1800" dirty="0" err="1">
                <a:latin typeface="Arial" panose="020B0604020202020204" pitchFamily="34" charset="0"/>
              </a:rPr>
              <a:t>foo.html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on receiving response</a:t>
            </a:r>
          </a:p>
        </p:txBody>
      </p:sp>
      <p:sp>
        <p:nvSpPr>
          <p:cNvPr id="53254" name="Rectangle 39">
            <a:extLst>
              <a:ext uri="{FF2B5EF4-FFF2-40B4-BE49-F238E27FC236}">
                <a16:creationId xmlns:a16="http://schemas.microsoft.com/office/drawing/2014/main" id="{DE3378C7-E5AA-754F-8982-D5059219F8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95143" y="1600295"/>
            <a:ext cx="4640600" cy="5121179"/>
          </a:xfrm>
          <a:noFill/>
        </p:spPr>
        <p:txBody>
          <a:bodyPr>
            <a:normAutofit/>
          </a:bodyPr>
          <a:lstStyle/>
          <a:p>
            <a:r>
              <a:rPr lang="en-US" altLang="en-US" sz="2400" dirty="0"/>
              <a:t>Network administrators (e.g., Rutgers) may run </a:t>
            </a:r>
            <a:r>
              <a:rPr lang="en-US" altLang="en-US" sz="2400" dirty="0">
                <a:solidFill>
                  <a:srgbClr val="C00000"/>
                </a:solidFill>
              </a:rPr>
              <a:t>web caches </a:t>
            </a:r>
            <a:r>
              <a:rPr lang="en-US" altLang="en-US" sz="2400" dirty="0"/>
              <a:t>to remember popular web objects </a:t>
            </a:r>
          </a:p>
          <a:p>
            <a:r>
              <a:rPr lang="en-US" altLang="en-US" sz="2400" dirty="0"/>
              <a:t>Hit: cache returns object </a:t>
            </a:r>
          </a:p>
          <a:p>
            <a:r>
              <a:rPr lang="en-US" altLang="en-US" sz="2400" dirty="0"/>
              <a:t>Miss: obtain object from originating web server (</a:t>
            </a:r>
            <a:r>
              <a:rPr lang="en-US" altLang="en-US" sz="2400" dirty="0">
                <a:solidFill>
                  <a:srgbClr val="C00000"/>
                </a:solidFill>
              </a:rPr>
              <a:t>origin server</a:t>
            </a:r>
            <a:r>
              <a:rPr lang="en-US" altLang="en-US" sz="2400" dirty="0"/>
              <a:t>) and return to client</a:t>
            </a:r>
          </a:p>
          <a:p>
            <a:pPr lvl="1"/>
            <a:r>
              <a:rPr lang="en-US" altLang="en-US" sz="2000" dirty="0"/>
              <a:t>Also cache the object locally</a:t>
            </a:r>
          </a:p>
          <a:p>
            <a:r>
              <a:rPr lang="en-US" altLang="en-US" sz="2400" dirty="0"/>
              <a:t>Reduce response time</a:t>
            </a:r>
          </a:p>
          <a:p>
            <a:r>
              <a:rPr lang="en-US" altLang="en-US" sz="2400" dirty="0"/>
              <a:t>Reduce traffic requirements (and $$) on an organization’s network connections</a:t>
            </a:r>
          </a:p>
        </p:txBody>
      </p:sp>
      <p:pic>
        <p:nvPicPr>
          <p:cNvPr id="42" name="Picture 27" descr="ANd9GcTxPLH7geI9YctTbt0tziC9-zZAWvCxFSthtLXwscnWaTnRXLSlcA">
            <a:extLst>
              <a:ext uri="{FF2B5EF4-FFF2-40B4-BE49-F238E27FC236}">
                <a16:creationId xmlns:a16="http://schemas.microsoft.com/office/drawing/2014/main" id="{73CBF4CD-2C36-7446-AB67-98F510DC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8" y="2554187"/>
            <a:ext cx="709254" cy="5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BFCC3915-465E-C24B-B968-E688A2B53CC1}"/>
              </a:ext>
            </a:extLst>
          </p:cNvPr>
          <p:cNvSpPr/>
          <p:nvPr/>
        </p:nvSpPr>
        <p:spPr>
          <a:xfrm>
            <a:off x="3084741" y="4492880"/>
            <a:ext cx="2379625" cy="18634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The Internet</a:t>
            </a:r>
          </a:p>
        </p:txBody>
      </p:sp>
      <p:sp>
        <p:nvSpPr>
          <p:cNvPr id="45" name="Line 30">
            <a:extLst>
              <a:ext uri="{FF2B5EF4-FFF2-40B4-BE49-F238E27FC236}">
                <a16:creationId xmlns:a16="http://schemas.microsoft.com/office/drawing/2014/main" id="{4BE27A40-C70A-8747-858E-0593E74BDD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6066" y="5396468"/>
            <a:ext cx="88567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C11D2-5775-4D41-A173-B423BC3F45CC}"/>
              </a:ext>
            </a:extLst>
          </p:cNvPr>
          <p:cNvSpPr txBox="1"/>
          <p:nvPr/>
        </p:nvSpPr>
        <p:spPr>
          <a:xfrm rot="18721820">
            <a:off x="1262005" y="2831967"/>
            <a:ext cx="300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Return cached object!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83EAD7-84C2-7323-3A19-C58CA971DDCA}"/>
              </a:ext>
            </a:extLst>
          </p:cNvPr>
          <p:cNvCxnSpPr>
            <a:cxnSpLocks/>
          </p:cNvCxnSpPr>
          <p:nvPr/>
        </p:nvCxnSpPr>
        <p:spPr>
          <a:xfrm flipH="1">
            <a:off x="2521946" y="4690334"/>
            <a:ext cx="0" cy="203114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71E121-D2E4-C135-DDB8-C3018EDE7C04}"/>
              </a:ext>
            </a:extLst>
          </p:cNvPr>
          <p:cNvSpPr txBox="1"/>
          <p:nvPr/>
        </p:nvSpPr>
        <p:spPr>
          <a:xfrm rot="16200000">
            <a:off x="1826586" y="5905923"/>
            <a:ext cx="1081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Helvetica" pitchFamily="2" charset="0"/>
              </a:rPr>
              <a:t>Rutgers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2F8B7-6D87-2757-011F-3513E1DDB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6" y="2295815"/>
            <a:ext cx="1208936" cy="729443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DFEA8228-891A-92DA-0EF5-6ABBF363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" y="4639683"/>
            <a:ext cx="922305" cy="122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5CBE2AE5-3509-4F15-55E0-2EA709DF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02" y="4693751"/>
            <a:ext cx="922305" cy="122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8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6" grpId="0"/>
      <p:bldP spid="53268" grpId="0" animBg="1"/>
      <p:bldP spid="53269" grpId="0" animBg="1"/>
      <p:bldP spid="53274" grpId="0"/>
      <p:bldP spid="53277" grpId="0" animBg="1"/>
      <p:bldP spid="53280" grpId="0" animBg="1"/>
      <p:bldP spid="53282" grpId="0" animBg="1"/>
      <p:bldP spid="53283" grpId="0" animBg="1"/>
      <p:bldP spid="53284" grpId="0"/>
      <p:bldP spid="53285" grpId="0" animBg="1"/>
      <p:bldP spid="53286" grpId="0"/>
      <p:bldP spid="2" grpId="0" animBg="1"/>
      <p:bldP spid="45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A33C-E0BF-93FD-955C-D7683CBE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content is effectively cacheable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24936-A02C-0F1F-DAD0-DE925BED5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Personalized content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Interactive processing </a:t>
            </a:r>
          </a:p>
          <a:p>
            <a:pPr lvl="1"/>
            <a:r>
              <a:rPr lang="en-US" dirty="0"/>
              <a:t>e.g., forms, shopping carts, ajax, etc.</a:t>
            </a:r>
          </a:p>
          <a:p>
            <a:endParaRPr lang="en-US" dirty="0"/>
          </a:p>
          <a:p>
            <a:r>
              <a:rPr lang="en-US" dirty="0"/>
              <a:t>Long tail of (obscure)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3690D-53BB-6CD5-3014-EE02B06AD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32" y="2441784"/>
            <a:ext cx="11692206" cy="1215815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98F9B7-85CA-53F5-3D3C-EF1A1F99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901" y="3881813"/>
            <a:ext cx="2868939" cy="22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8474259-FA8A-AC7D-DD62-1C9BD66A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181100"/>
            <a:ext cx="3220173" cy="2422170"/>
          </a:xfrm>
          <a:prstGeom prst="rect">
            <a:avLst/>
          </a:prstGeom>
        </p:spPr>
      </p:pic>
      <p:sp>
        <p:nvSpPr>
          <p:cNvPr id="55299" name="Slide Number Placeholder 4">
            <a:extLst>
              <a:ext uri="{FF2B5EF4-FFF2-40B4-BE49-F238E27FC236}">
                <a16:creationId xmlns:a16="http://schemas.microsoft.com/office/drawing/2014/main" id="{F20C449B-F2C6-7142-94F3-A6C46F23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CF0566F3-06B0-1849-8DF3-C6F4B7717FD4}" type="slidenum">
              <a:rPr lang="en-US" altLang="en-US" sz="1400">
                <a:latin typeface="Times New Roman" panose="02020603050405020304" pitchFamily="18" charset="0"/>
              </a:rPr>
              <a:pPr>
                <a:buFontTx/>
                <a:buNone/>
              </a:pPr>
              <a:t>18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5300" name="Rectangle 5">
            <a:extLst>
              <a:ext uri="{FF2B5EF4-FFF2-40B4-BE49-F238E27FC236}">
                <a16:creationId xmlns:a16="http://schemas.microsoft.com/office/drawing/2014/main" id="{3D2013E3-34EC-2F41-8FB9-4A019ED8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25" y="1573213"/>
            <a:ext cx="10228549" cy="496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dirty="0">
                <a:solidFill>
                  <a:srgbClr val="C00000"/>
                </a:solidFill>
                <a:latin typeface="Helvetica" pitchFamily="2" charset="0"/>
              </a:rPr>
              <a:t>A global network of web caches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itchFamily="2" charset="0"/>
              </a:rPr>
              <a:t>Provisioned by ISPs and network operators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itchFamily="2" charset="0"/>
              </a:rPr>
              <a:t>Or content providers, like Netflix, Google, etc.</a:t>
            </a:r>
          </a:p>
          <a:p>
            <a:pPr>
              <a:buFont typeface="ZapfDingbats" pitchFamily="82" charset="2"/>
              <a:buNone/>
            </a:pPr>
            <a:endParaRPr lang="en-US" altLang="en-US" u="sng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ZapfDingbats" pitchFamily="82" charset="2"/>
              <a:buNone/>
            </a:pPr>
            <a:r>
              <a:rPr lang="en-US" altLang="en-US" dirty="0">
                <a:latin typeface="Helvetica" pitchFamily="2" charset="0"/>
              </a:rPr>
              <a:t>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itchFamily="2" charset="0"/>
              </a:rPr>
              <a:t>Reduce traffic on a network’s Internet connection, e.g., Rutgers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itchFamily="2" charset="0"/>
              </a:rPr>
              <a:t>Improve response time for users: CDN nodes are closer to users than origin servers (servers holding original content)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itchFamily="2" charset="0"/>
              </a:rPr>
              <a:t>Reduce bandwidth requirements on content provider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itchFamily="2" charset="0"/>
              </a:rPr>
              <a:t>Reduce $$ to maintain origin servers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88D2FA-86FA-CD42-9ED1-91DE4B63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Helvetica" pitchFamily="2" charset="0"/>
              </a:rPr>
              <a:t>Content Distribution Networks (CDNs)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5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0DCC82D2-36EC-D248-9CF3-EAE8B828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Without CDN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B3D737-A890-EB48-8F68-CC4D0F0C5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614" y="4473575"/>
            <a:ext cx="10863186" cy="2247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Problems:</a:t>
            </a:r>
          </a:p>
          <a:p>
            <a:pPr>
              <a:defRPr/>
            </a:pPr>
            <a:r>
              <a:rPr lang="en-US" dirty="0"/>
              <a:t>Huge bandwidth requirements for Rutgers</a:t>
            </a:r>
          </a:p>
          <a:p>
            <a:pPr>
              <a:defRPr/>
            </a:pPr>
            <a:r>
              <a:rPr lang="en-US" dirty="0"/>
              <a:t>Large propagation delays to reach users</a:t>
            </a:r>
          </a:p>
        </p:txBody>
      </p:sp>
      <p:sp>
        <p:nvSpPr>
          <p:cNvPr id="56324" name="Slide Number Placeholder 4">
            <a:extLst>
              <a:ext uri="{FF2B5EF4-FFF2-40B4-BE49-F238E27FC236}">
                <a16:creationId xmlns:a16="http://schemas.microsoft.com/office/drawing/2014/main" id="{2B254643-71FF-6C4A-BB0D-9A8ED995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F111BC69-22F1-9747-8784-71DBD062EB49}" type="slidenum">
              <a:rPr lang="en-US" altLang="en-US" sz="1400">
                <a:latin typeface="Times New Roman" panose="02020603050405020304" pitchFamily="18" charset="0"/>
              </a:rPr>
              <a:pPr>
                <a:buFontTx/>
                <a:buNone/>
              </a:pPr>
              <a:t>19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56325" name="Picture 4" descr="https://encrypted-tbn2.gstatic.com/images?q=tbn:ANd9GcSe1nrwqPkzRMiKhnkPOtm20J1ptXmQDP2metMTujvptz5hG3N63Q">
            <a:extLst>
              <a:ext uri="{FF2B5EF4-FFF2-40B4-BE49-F238E27FC236}">
                <a16:creationId xmlns:a16="http://schemas.microsoft.com/office/drawing/2014/main" id="{0CF1284B-3951-C249-A522-53D53247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3390901"/>
            <a:ext cx="14541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Box 7">
            <a:extLst>
              <a:ext uri="{FF2B5EF4-FFF2-40B4-BE49-F238E27FC236}">
                <a16:creationId xmlns:a16="http://schemas.microsoft.com/office/drawing/2014/main" id="{1940EBF1-BC58-0A4A-A39A-1F2AC7F2D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038" y="4354382"/>
            <a:ext cx="1468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128.6.4.2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74BE70-97D7-FA43-95BD-91AB3A13A777}"/>
              </a:ext>
            </a:extLst>
          </p:cNvPr>
          <p:cNvGraphicFramePr>
            <a:graphicFrameLocks noGrp="1"/>
          </p:cNvGraphicFramePr>
          <p:nvPr/>
        </p:nvGraphicFramePr>
        <p:xfrm>
          <a:off x="5448300" y="904876"/>
          <a:ext cx="5105400" cy="1431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935">
                <a:tc>
                  <a:txBody>
                    <a:bodyPr/>
                    <a:lstStyle/>
                    <a:p>
                      <a:r>
                        <a:rPr lang="en-US" sz="1400" dirty="0"/>
                        <a:t>DOMAIN</a:t>
                      </a:r>
                      <a:r>
                        <a:rPr lang="en-US" sz="1400" baseline="0" dirty="0"/>
                        <a:t> NAME</a:t>
                      </a:r>
                      <a:endParaRPr lang="en-US" sz="14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IP</a:t>
                      </a:r>
                      <a:r>
                        <a:rPr lang="en-US" sz="1400" baseline="0" dirty="0"/>
                        <a:t> ADDRESS</a:t>
                      </a:r>
                      <a:endParaRPr lang="en-US" sz="1400" dirty="0"/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 err="1"/>
                        <a:t>www.yahoo.com</a:t>
                      </a:r>
                      <a:endParaRPr lang="en-US" sz="12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98.138.253.109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/>
                        <a:t>cs.rutgers.edu</a:t>
                      </a:r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128.6.4.2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/>
                        <a:t>www.google.com</a:t>
                      </a:r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74.125.225.243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/>
                        <a:t>www.princeton.edu</a:t>
                      </a:r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128.112.132.86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6347" name="Straight Arrow Connector 12">
            <a:extLst>
              <a:ext uri="{FF2B5EF4-FFF2-40B4-BE49-F238E27FC236}">
                <a16:creationId xmlns:a16="http://schemas.microsoft.com/office/drawing/2014/main" id="{84FC861B-94B6-CD4B-9337-FCC7028B3C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1363" y="3390900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9C2DE0-C341-BE46-A20F-E29F4C39DB5E}"/>
              </a:ext>
            </a:extLst>
          </p:cNvPr>
          <p:cNvCxnSpPr/>
          <p:nvPr/>
        </p:nvCxnSpPr>
        <p:spPr bwMode="auto">
          <a:xfrm>
            <a:off x="3281364" y="3271839"/>
            <a:ext cx="5329237" cy="41433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29E80440-C57A-3749-AC05-F5DE6A48CA83}"/>
              </a:ext>
            </a:extLst>
          </p:cNvPr>
          <p:cNvSpPr/>
          <p:nvPr/>
        </p:nvSpPr>
        <p:spPr bwMode="auto">
          <a:xfrm>
            <a:off x="3381375" y="1328739"/>
            <a:ext cx="2071688" cy="1971675"/>
          </a:xfrm>
          <a:custGeom>
            <a:avLst/>
            <a:gdLst>
              <a:gd name="connsiteX0" fmla="*/ 0 w 2071688"/>
              <a:gd name="connsiteY0" fmla="*/ 1971675 h 1971675"/>
              <a:gd name="connsiteX1" fmla="*/ 928688 w 2071688"/>
              <a:gd name="connsiteY1" fmla="*/ 771525 h 1971675"/>
              <a:gd name="connsiteX2" fmla="*/ 2071688 w 2071688"/>
              <a:gd name="connsiteY2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1688" h="1971675">
                <a:moveTo>
                  <a:pt x="0" y="1971675"/>
                </a:moveTo>
                <a:cubicBezTo>
                  <a:pt x="291703" y="1535906"/>
                  <a:pt x="583407" y="1100137"/>
                  <a:pt x="928688" y="771525"/>
                </a:cubicBezTo>
                <a:cubicBezTo>
                  <a:pt x="1273969" y="442913"/>
                  <a:pt x="1672828" y="221456"/>
                  <a:pt x="2071688" y="0"/>
                </a:cubicBez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graphicFrame>
        <p:nvGraphicFramePr>
          <p:cNvPr id="56350" name="Object 16">
            <a:extLst>
              <a:ext uri="{FF2B5EF4-FFF2-40B4-BE49-F238E27FC236}">
                <a16:creationId xmlns:a16="http://schemas.microsoft.com/office/drawing/2014/main" id="{6BC43F13-713A-A94C-86F3-1F3E831D07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7476" y="2314575"/>
          <a:ext cx="752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7462500" imgH="14478000" progId="MS_ClipArt_Gallery.2">
                  <p:embed/>
                </p:oleObj>
              </mc:Choice>
              <mc:Fallback>
                <p:oleObj name="Clip" r:id="rId3" imgW="17462500" imgH="14478000" progId="MS_ClipArt_Gallery.2">
                  <p:embed/>
                  <p:pic>
                    <p:nvPicPr>
                      <p:cNvPr id="56350" name="Object 16">
                        <a:extLst>
                          <a:ext uri="{FF2B5EF4-FFF2-40B4-BE49-F238E27FC236}">
                            <a16:creationId xmlns:a16="http://schemas.microsoft.com/office/drawing/2014/main" id="{6BC43F13-713A-A94C-86F3-1F3E831D07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476" y="2314575"/>
                        <a:ext cx="75247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51" name="Object 19">
            <a:extLst>
              <a:ext uri="{FF2B5EF4-FFF2-40B4-BE49-F238E27FC236}">
                <a16:creationId xmlns:a16="http://schemas.microsoft.com/office/drawing/2014/main" id="{B542E105-4B50-C446-ABD3-BBBC509CBA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8901" y="1717675"/>
          <a:ext cx="752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7462500" imgH="14478000" progId="MS_ClipArt_Gallery.2">
                  <p:embed/>
                </p:oleObj>
              </mc:Choice>
              <mc:Fallback>
                <p:oleObj name="Clip" r:id="rId5" imgW="17462500" imgH="14478000" progId="MS_ClipArt_Gallery.2">
                  <p:embed/>
                  <p:pic>
                    <p:nvPicPr>
                      <p:cNvPr id="56351" name="Object 19">
                        <a:extLst>
                          <a:ext uri="{FF2B5EF4-FFF2-40B4-BE49-F238E27FC236}">
                            <a16:creationId xmlns:a16="http://schemas.microsoft.com/office/drawing/2014/main" id="{B542E105-4B50-C446-ABD3-BBBC509CBA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1" y="1717675"/>
                        <a:ext cx="75247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52" name="Object 20">
            <a:extLst>
              <a:ext uri="{FF2B5EF4-FFF2-40B4-BE49-F238E27FC236}">
                <a16:creationId xmlns:a16="http://schemas.microsoft.com/office/drawing/2014/main" id="{05220338-D7C0-514A-AF13-AD8D0AEED1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8901" y="2774950"/>
          <a:ext cx="752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7462500" imgH="14478000" progId="MS_ClipArt_Gallery.2">
                  <p:embed/>
                </p:oleObj>
              </mc:Choice>
              <mc:Fallback>
                <p:oleObj name="Clip" r:id="rId6" imgW="17462500" imgH="14478000" progId="MS_ClipArt_Gallery.2">
                  <p:embed/>
                  <p:pic>
                    <p:nvPicPr>
                      <p:cNvPr id="56352" name="Object 20">
                        <a:extLst>
                          <a:ext uri="{FF2B5EF4-FFF2-40B4-BE49-F238E27FC236}">
                            <a16:creationId xmlns:a16="http://schemas.microsoft.com/office/drawing/2014/main" id="{05220338-D7C0-514A-AF13-AD8D0AEED1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1" y="2774950"/>
                        <a:ext cx="75247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53" name="Object 21">
            <a:extLst>
              <a:ext uri="{FF2B5EF4-FFF2-40B4-BE49-F238E27FC236}">
                <a16:creationId xmlns:a16="http://schemas.microsoft.com/office/drawing/2014/main" id="{43914D26-6069-1341-B37B-3D46097C17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05126" y="3271838"/>
          <a:ext cx="752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7462500" imgH="14478000" progId="MS_ClipArt_Gallery.2">
                  <p:embed/>
                </p:oleObj>
              </mc:Choice>
              <mc:Fallback>
                <p:oleObj name="Clip" r:id="rId7" imgW="17462500" imgH="14478000" progId="MS_ClipArt_Gallery.2">
                  <p:embed/>
                  <p:pic>
                    <p:nvPicPr>
                      <p:cNvPr id="56353" name="Object 21">
                        <a:extLst>
                          <a:ext uri="{FF2B5EF4-FFF2-40B4-BE49-F238E27FC236}">
                            <a16:creationId xmlns:a16="http://schemas.microsoft.com/office/drawing/2014/main" id="{43914D26-6069-1341-B37B-3D46097C17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26" y="3271838"/>
                        <a:ext cx="75247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54" name="Object 22">
            <a:extLst>
              <a:ext uri="{FF2B5EF4-FFF2-40B4-BE49-F238E27FC236}">
                <a16:creationId xmlns:a16="http://schemas.microsoft.com/office/drawing/2014/main" id="{9F7BEF0A-40A6-0B43-9AFB-58E2F57C4D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1364" y="3403600"/>
          <a:ext cx="752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7462500" imgH="14478000" progId="MS_ClipArt_Gallery.2">
                  <p:embed/>
                </p:oleObj>
              </mc:Choice>
              <mc:Fallback>
                <p:oleObj name="Clip" r:id="rId8" imgW="17462500" imgH="14478000" progId="MS_ClipArt_Gallery.2">
                  <p:embed/>
                  <p:pic>
                    <p:nvPicPr>
                      <p:cNvPr id="56354" name="Object 22">
                        <a:extLst>
                          <a:ext uri="{FF2B5EF4-FFF2-40B4-BE49-F238E27FC236}">
                            <a16:creationId xmlns:a16="http://schemas.microsoft.com/office/drawing/2014/main" id="{9F7BEF0A-40A6-0B43-9AFB-58E2F57C4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1364" y="3403600"/>
                        <a:ext cx="75247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673DAD-77D8-124F-9414-A4FE6E5FF76E}"/>
              </a:ext>
            </a:extLst>
          </p:cNvPr>
          <p:cNvCxnSpPr/>
          <p:nvPr/>
        </p:nvCxnSpPr>
        <p:spPr bwMode="auto">
          <a:xfrm>
            <a:off x="3890963" y="3686176"/>
            <a:ext cx="4565650" cy="16192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6ABA72-103C-874B-8748-C415570E5B24}"/>
              </a:ext>
            </a:extLst>
          </p:cNvPr>
          <p:cNvCxnSpPr/>
          <p:nvPr/>
        </p:nvCxnSpPr>
        <p:spPr bwMode="auto">
          <a:xfrm>
            <a:off x="3362325" y="2566989"/>
            <a:ext cx="5246688" cy="111918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467F7E-6140-CE4A-AD69-9A0241409C42}"/>
              </a:ext>
            </a:extLst>
          </p:cNvPr>
          <p:cNvCxnSpPr/>
          <p:nvPr/>
        </p:nvCxnSpPr>
        <p:spPr bwMode="auto">
          <a:xfrm>
            <a:off x="3095625" y="2143126"/>
            <a:ext cx="5437188" cy="17049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CCEEFE-469B-6742-83F6-889E532ADC29}"/>
              </a:ext>
            </a:extLst>
          </p:cNvPr>
          <p:cNvCxnSpPr>
            <a:cxnSpLocks/>
          </p:cNvCxnSpPr>
          <p:nvPr/>
        </p:nvCxnSpPr>
        <p:spPr bwMode="auto">
          <a:xfrm>
            <a:off x="3281363" y="2995614"/>
            <a:ext cx="5175250" cy="8731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359" name="TextBox 83968">
            <a:extLst>
              <a:ext uri="{FF2B5EF4-FFF2-40B4-BE49-F238E27FC236}">
                <a16:creationId xmlns:a16="http://schemas.microsoft.com/office/drawing/2014/main" id="{0A631508-0578-1E4F-9069-3E644663F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474" y="2553922"/>
            <a:ext cx="49185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Cluster of Rutgers CS origin servers (located in NJ, USA)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2FBA8-3E42-874A-AFFA-AF18CB978DE8}"/>
              </a:ext>
            </a:extLst>
          </p:cNvPr>
          <p:cNvSpPr txBox="1"/>
          <p:nvPr/>
        </p:nvSpPr>
        <p:spPr>
          <a:xfrm rot="18887807">
            <a:off x="3778597" y="1611951"/>
            <a:ext cx="95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DNS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414D6-65FB-8641-8818-586B56C732A9}"/>
              </a:ext>
            </a:extLst>
          </p:cNvPr>
          <p:cNvSpPr txBox="1"/>
          <p:nvPr/>
        </p:nvSpPr>
        <p:spPr>
          <a:xfrm>
            <a:off x="577674" y="1944026"/>
            <a:ext cx="19416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Helvetica" pitchFamily="2" charset="0"/>
              </a:rPr>
              <a:t>Clients distributed all over the world</a:t>
            </a:r>
          </a:p>
        </p:txBody>
      </p:sp>
    </p:spTree>
    <p:extLst>
      <p:ext uri="{BB962C8B-B14F-4D97-AF65-F5344CB8AC3E}">
        <p14:creationId xmlns:p14="http://schemas.microsoft.com/office/powerpoint/2010/main" val="17709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2DD0-D4BE-05AA-6FFE-6130392F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F7816-7343-3308-C29E-3CB067AAA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Name resolution</a:t>
            </a:r>
          </a:p>
          <a:p>
            <a:r>
              <a:rPr lang="en-US" dirty="0"/>
              <a:t>The HTTP protocol</a:t>
            </a:r>
          </a:p>
          <a:p>
            <a:r>
              <a:rPr lang="en-US" dirty="0"/>
              <a:t>Socket abstraction</a:t>
            </a:r>
          </a:p>
          <a:p>
            <a:r>
              <a:rPr lang="en-US" dirty="0"/>
              <a:t>Underlying transport concerns: reliability, basic congestion control</a:t>
            </a:r>
          </a:p>
          <a:p>
            <a:r>
              <a:rPr lang="en-US" dirty="0"/>
              <a:t>Internet routing: IP address organization, BGP, and concerns</a:t>
            </a:r>
          </a:p>
          <a:p>
            <a:r>
              <a:rPr lang="en-US" dirty="0"/>
              <a:t>CDN reading : Tom Leighton, Akamai full detailed study</a:t>
            </a:r>
          </a:p>
          <a:p>
            <a:r>
              <a:rPr lang="en-US" dirty="0"/>
              <a:t>Relevant points from Google, FB, Microsoft edge and peering papers</a:t>
            </a:r>
          </a:p>
          <a:p>
            <a:r>
              <a:rPr lang="en-US" dirty="0"/>
              <a:t>HTTP/TCP interaction?</a:t>
            </a:r>
          </a:p>
        </p:txBody>
      </p:sp>
    </p:spTree>
    <p:extLst>
      <p:ext uri="{BB962C8B-B14F-4D97-AF65-F5344CB8AC3E}">
        <p14:creationId xmlns:p14="http://schemas.microsoft.com/office/powerpoint/2010/main" val="1234267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318E-1E9E-2A4E-A8F3-84B58DA7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CDN comes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6F36A-B043-044C-BC14-1451F878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566"/>
            <a:ext cx="10515600" cy="51198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Distribute content of the origin server over geographically distributed </a:t>
            </a:r>
            <a:r>
              <a:rPr lang="en-US" dirty="0">
                <a:solidFill>
                  <a:srgbClr val="C00000"/>
                </a:solidFill>
              </a:rPr>
              <a:t>CDN servers</a:t>
            </a:r>
          </a:p>
          <a:p>
            <a:endParaRPr lang="en-US" dirty="0"/>
          </a:p>
          <a:p>
            <a:r>
              <a:rPr lang="en-US" dirty="0"/>
              <a:t>But how will users get to these CDN servers?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Use DNS!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 provides an additional layer of indirection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Instead of returning IP address, return another DNS server (NS record)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second DNS server (run by the CDN) returns IP address to client</a:t>
            </a:r>
          </a:p>
          <a:p>
            <a:pPr lvl="1"/>
            <a:endParaRPr lang="en-US" dirty="0"/>
          </a:p>
          <a:p>
            <a:r>
              <a:rPr lang="en-US" dirty="0"/>
              <a:t>The CDN runs its own DNS servers (</a:t>
            </a:r>
            <a:r>
              <a:rPr lang="en-US" dirty="0">
                <a:solidFill>
                  <a:srgbClr val="C00000"/>
                </a:solidFill>
              </a:rPr>
              <a:t>CDN name servers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Custom logic to send users to the “closest” CDN web server</a:t>
            </a:r>
          </a:p>
        </p:txBody>
      </p:sp>
    </p:spTree>
    <p:extLst>
      <p:ext uri="{BB962C8B-B14F-4D97-AF65-F5344CB8AC3E}">
        <p14:creationId xmlns:p14="http://schemas.microsoft.com/office/powerpoint/2010/main" val="343997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2" descr="https://encrypted-tbn3.gstatic.com/images?q=tbn:ANd9GcTPnLcrHHyFnDcaVhgn9GwosqUPmPZZ4cDWzW48r6gcbvtNp-XBsA">
            <a:extLst>
              <a:ext uri="{FF2B5EF4-FFF2-40B4-BE49-F238E27FC236}">
                <a16:creationId xmlns:a16="http://schemas.microsoft.com/office/drawing/2014/main" id="{34D82F08-B2FA-944C-882F-93B0404DC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6" y="3390901"/>
            <a:ext cx="380206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https://encrypted-tbn2.gstatic.com/images?q=tbn:ANd9GcSe1nrwqPkzRMiKhnkPOtm20J1ptXmQDP2metMTujvptz5hG3N63Q">
            <a:extLst>
              <a:ext uri="{FF2B5EF4-FFF2-40B4-BE49-F238E27FC236}">
                <a16:creationId xmlns:a16="http://schemas.microsoft.com/office/drawing/2014/main" id="{EAC895A6-DB5D-684C-9744-313C5B40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666" y="3908425"/>
            <a:ext cx="1454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7">
            <a:extLst>
              <a:ext uri="{FF2B5EF4-FFF2-40B4-BE49-F238E27FC236}">
                <a16:creationId xmlns:a16="http://schemas.microsoft.com/office/drawing/2014/main" id="{F2628EF1-3139-B849-8EB5-8D1932A49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420" y="5092224"/>
            <a:ext cx="1468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128.6.4.2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133045-33A1-CC4F-BD76-142DCBA6EDA0}"/>
              </a:ext>
            </a:extLst>
          </p:cNvPr>
          <p:cNvGraphicFramePr>
            <a:graphicFrameLocks noGrp="1"/>
          </p:cNvGraphicFramePr>
          <p:nvPr/>
        </p:nvGraphicFramePr>
        <p:xfrm>
          <a:off x="5495925" y="125414"/>
          <a:ext cx="5910724" cy="150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935">
                <a:tc>
                  <a:txBody>
                    <a:bodyPr/>
                    <a:lstStyle/>
                    <a:p>
                      <a:r>
                        <a:rPr lang="en-US" sz="1400"/>
                        <a:t>DOMAIN</a:t>
                      </a:r>
                      <a:r>
                        <a:rPr lang="en-US" sz="1400" baseline="0"/>
                        <a:t> NAME</a:t>
                      </a:r>
                      <a:endParaRPr lang="en-US" sz="14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IP</a:t>
                      </a:r>
                      <a:r>
                        <a:rPr lang="en-US" sz="1400" baseline="0"/>
                        <a:t> ADDRESS</a:t>
                      </a:r>
                      <a:endParaRPr lang="en-US" sz="1400" dirty="0"/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/>
                        <a:t>www.yahoo.com</a:t>
                      </a:r>
                      <a:endParaRPr lang="en-US" sz="12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98.138.253.109</a:t>
                      </a:r>
                      <a:endParaRPr lang="en-US" sz="1200" dirty="0"/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 err="1"/>
                        <a:t>cs.rutgers.edu</a:t>
                      </a:r>
                      <a:endParaRPr lang="en-US" sz="12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124.8.9.8 (NS record pointing to CDN name server)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/>
                        <a:t>www.google.com</a:t>
                      </a:r>
                      <a:endParaRPr lang="en-US" sz="12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74.125.225.243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435074-8BD8-BC47-8E0B-DE6A68507205}"/>
              </a:ext>
            </a:extLst>
          </p:cNvPr>
          <p:cNvCxnSpPr>
            <a:cxnSpLocks/>
            <a:endCxn id="8" idx="6"/>
          </p:cNvCxnSpPr>
          <p:nvPr/>
        </p:nvCxnSpPr>
        <p:spPr bwMode="auto">
          <a:xfrm flipH="1" flipV="1">
            <a:off x="4580732" y="4233144"/>
            <a:ext cx="3875882" cy="35314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13892D-653F-454A-8475-A9BCA4A2DDCA}"/>
              </a:ext>
            </a:extLst>
          </p:cNvPr>
          <p:cNvCxnSpPr/>
          <p:nvPr/>
        </p:nvCxnSpPr>
        <p:spPr bwMode="auto">
          <a:xfrm flipH="1">
            <a:off x="5181601" y="4816475"/>
            <a:ext cx="3275013" cy="5397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7713E2-69B2-D249-B56D-6AB762669B2F}"/>
              </a:ext>
            </a:extLst>
          </p:cNvPr>
          <p:cNvGraphicFramePr>
            <a:graphicFrameLocks noGrp="1"/>
          </p:cNvGraphicFramePr>
          <p:nvPr/>
        </p:nvGraphicFramePr>
        <p:xfrm>
          <a:off x="5181600" y="2157413"/>
          <a:ext cx="5105400" cy="1431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60">
                <a:tc>
                  <a:txBody>
                    <a:bodyPr/>
                    <a:lstStyle/>
                    <a:p>
                      <a:r>
                        <a:rPr lang="en-US" sz="1400" dirty="0"/>
                        <a:t>DOMAIN</a:t>
                      </a:r>
                      <a:r>
                        <a:rPr lang="en-US" sz="1400" baseline="0" dirty="0"/>
                        <a:t> NAME</a:t>
                      </a:r>
                      <a:endParaRPr lang="en-US" sz="1400" dirty="0"/>
                    </a:p>
                  </a:txBody>
                  <a:tcPr marL="91445" marR="91445" marT="45743" marB="457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IP</a:t>
                      </a:r>
                      <a:r>
                        <a:rPr lang="en-US" sz="1400" baseline="0" dirty="0"/>
                        <a:t> ADDRESS</a:t>
                      </a:r>
                      <a:endParaRPr lang="en-US" sz="1400" dirty="0"/>
                    </a:p>
                  </a:txBody>
                  <a:tcPr marL="91445" marR="91445" marT="45743" marB="457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766">
                <a:tc>
                  <a:txBody>
                    <a:bodyPr/>
                    <a:lstStyle/>
                    <a:p>
                      <a:r>
                        <a:rPr lang="en-US" sz="1200" dirty="0" err="1"/>
                        <a:t>Cs.Rutgers.edu</a:t>
                      </a:r>
                      <a:endParaRPr lang="en-US" sz="1200" dirty="0"/>
                    </a:p>
                  </a:txBody>
                  <a:tcPr marL="91445" marR="91445" marT="45743" marB="4574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12.1.2.3</a:t>
                      </a:r>
                    </a:p>
                  </a:txBody>
                  <a:tcPr marL="91445" marR="91445" marT="45743" marB="457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766">
                <a:tc>
                  <a:txBody>
                    <a:bodyPr/>
                    <a:lstStyle/>
                    <a:p>
                      <a:r>
                        <a:rPr lang="en-US" sz="1200" dirty="0" err="1"/>
                        <a:t>Cs.Rutgers.edu</a:t>
                      </a:r>
                      <a:endParaRPr lang="en-US" sz="1200" dirty="0"/>
                    </a:p>
                  </a:txBody>
                  <a:tcPr marL="91445" marR="91445" marT="45743" marB="4574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12.1.2.4</a:t>
                      </a:r>
                    </a:p>
                  </a:txBody>
                  <a:tcPr marL="91445" marR="91445" marT="45743" marB="457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766">
                <a:tc>
                  <a:txBody>
                    <a:bodyPr/>
                    <a:lstStyle/>
                    <a:p>
                      <a:r>
                        <a:rPr lang="en-US" sz="1200" dirty="0" err="1"/>
                        <a:t>Cs.Rutgers.edu</a:t>
                      </a:r>
                      <a:endParaRPr lang="en-US" sz="1200" dirty="0"/>
                    </a:p>
                  </a:txBody>
                  <a:tcPr marL="91445" marR="91445" marT="45743" marB="4574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12.1.2.5</a:t>
                      </a:r>
                    </a:p>
                  </a:txBody>
                  <a:tcPr marL="91445" marR="91445" marT="45743" marB="4574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766">
                <a:tc>
                  <a:txBody>
                    <a:bodyPr/>
                    <a:lstStyle/>
                    <a:p>
                      <a:r>
                        <a:rPr lang="en-US" sz="1200" dirty="0" err="1"/>
                        <a:t>Cs.Rutgers.edu</a:t>
                      </a:r>
                      <a:endParaRPr lang="en-US" sz="1200" dirty="0"/>
                    </a:p>
                  </a:txBody>
                  <a:tcPr marL="91445" marR="91445" marT="45743" marB="4574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12.1.2.6</a:t>
                      </a:r>
                    </a:p>
                  </a:txBody>
                  <a:tcPr marL="91445" marR="91445" marT="45743" marB="457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Freeform 8">
            <a:extLst>
              <a:ext uri="{FF2B5EF4-FFF2-40B4-BE49-F238E27FC236}">
                <a16:creationId xmlns:a16="http://schemas.microsoft.com/office/drawing/2014/main" id="{F6168C62-03D3-4944-B861-44E69A5CF6B2}"/>
              </a:ext>
            </a:extLst>
          </p:cNvPr>
          <p:cNvSpPr/>
          <p:nvPr/>
        </p:nvSpPr>
        <p:spPr bwMode="auto">
          <a:xfrm>
            <a:off x="3309938" y="700088"/>
            <a:ext cx="2214562" cy="2557462"/>
          </a:xfrm>
          <a:custGeom>
            <a:avLst/>
            <a:gdLst>
              <a:gd name="connsiteX0" fmla="*/ 0 w 2214562"/>
              <a:gd name="connsiteY0" fmla="*/ 2557462 h 2557462"/>
              <a:gd name="connsiteX1" fmla="*/ 742950 w 2214562"/>
              <a:gd name="connsiteY1" fmla="*/ 1243012 h 2557462"/>
              <a:gd name="connsiteX2" fmla="*/ 2214562 w 2214562"/>
              <a:gd name="connsiteY2" fmla="*/ 0 h 255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2" h="2557462">
                <a:moveTo>
                  <a:pt x="0" y="2557462"/>
                </a:moveTo>
                <a:cubicBezTo>
                  <a:pt x="186928" y="2113359"/>
                  <a:pt x="373856" y="1669256"/>
                  <a:pt x="742950" y="1243012"/>
                </a:cubicBezTo>
                <a:cubicBezTo>
                  <a:pt x="1112044" y="816768"/>
                  <a:pt x="1663303" y="408384"/>
                  <a:pt x="2214562" y="0"/>
                </a:cubicBez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58418" name="TextBox 15">
            <a:extLst>
              <a:ext uri="{FF2B5EF4-FFF2-40B4-BE49-F238E27FC236}">
                <a16:creationId xmlns:a16="http://schemas.microsoft.com/office/drawing/2014/main" id="{402DB3C1-1F8B-5C44-85A9-089935AD9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9" y="1665288"/>
            <a:ext cx="4446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CDN Name Server (124.8.9.8)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2C647-3536-7C49-8617-90358B1CBBE9}"/>
              </a:ext>
            </a:extLst>
          </p:cNvPr>
          <p:cNvSpPr txBox="1"/>
          <p:nvPr/>
        </p:nvSpPr>
        <p:spPr>
          <a:xfrm>
            <a:off x="2392364" y="4270375"/>
            <a:ext cx="101822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Helvetica" pitchFamily="2" charset="0"/>
              </a:rPr>
              <a:t>12.1.2.3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D758B4-D626-E34D-9BF1-FF3404B8C917}"/>
              </a:ext>
            </a:extLst>
          </p:cNvPr>
          <p:cNvSpPr txBox="1"/>
          <p:nvPr/>
        </p:nvSpPr>
        <p:spPr>
          <a:xfrm>
            <a:off x="5310189" y="4394200"/>
            <a:ext cx="101822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Helvetica" pitchFamily="2" charset="0"/>
              </a:rPr>
              <a:t>12.1.2.4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A44CF72-04EB-BC44-8B16-B52FE5FAC5C7}"/>
              </a:ext>
            </a:extLst>
          </p:cNvPr>
          <p:cNvSpPr/>
          <p:nvPr/>
        </p:nvSpPr>
        <p:spPr bwMode="auto">
          <a:xfrm>
            <a:off x="3181350" y="2544764"/>
            <a:ext cx="2000250" cy="1279525"/>
          </a:xfrm>
          <a:custGeom>
            <a:avLst/>
            <a:gdLst>
              <a:gd name="connsiteX0" fmla="*/ 0 w 2214562"/>
              <a:gd name="connsiteY0" fmla="*/ 2557462 h 2557462"/>
              <a:gd name="connsiteX1" fmla="*/ 742950 w 2214562"/>
              <a:gd name="connsiteY1" fmla="*/ 1243012 h 2557462"/>
              <a:gd name="connsiteX2" fmla="*/ 2214562 w 2214562"/>
              <a:gd name="connsiteY2" fmla="*/ 0 h 255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2" h="2557462">
                <a:moveTo>
                  <a:pt x="0" y="2557462"/>
                </a:moveTo>
                <a:cubicBezTo>
                  <a:pt x="186928" y="2113359"/>
                  <a:pt x="373856" y="1669256"/>
                  <a:pt x="742950" y="1243012"/>
                </a:cubicBezTo>
                <a:cubicBezTo>
                  <a:pt x="1112044" y="816768"/>
                  <a:pt x="1663303" y="408384"/>
                  <a:pt x="2214562" y="0"/>
                </a:cubicBez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C452B9-67A0-204B-8FCB-C28120565237}"/>
              </a:ext>
            </a:extLst>
          </p:cNvPr>
          <p:cNvSpPr txBox="1"/>
          <p:nvPr/>
        </p:nvSpPr>
        <p:spPr>
          <a:xfrm>
            <a:off x="5524501" y="5086350"/>
            <a:ext cx="101822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Helvetica" pitchFamily="2" charset="0"/>
              </a:rPr>
              <a:t>12.1.2.5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0A5450-C4C6-2940-8881-D21925BF4214}"/>
              </a:ext>
            </a:extLst>
          </p:cNvPr>
          <p:cNvSpPr txBox="1"/>
          <p:nvPr/>
        </p:nvSpPr>
        <p:spPr>
          <a:xfrm>
            <a:off x="2287589" y="5013325"/>
            <a:ext cx="101822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Helvetica" pitchFamily="2" charset="0"/>
              </a:rPr>
              <a:t>12.1.2.6</a:t>
            </a:r>
          </a:p>
        </p:txBody>
      </p:sp>
      <p:sp>
        <p:nvSpPr>
          <p:cNvPr id="58424" name="TextBox 1">
            <a:extLst>
              <a:ext uri="{FF2B5EF4-FFF2-40B4-BE49-F238E27FC236}">
                <a16:creationId xmlns:a16="http://schemas.microsoft.com/office/drawing/2014/main" id="{C510AAFB-8907-4844-B012-4B7D3896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320" y="5485771"/>
            <a:ext cx="1359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1600" dirty="0">
                <a:latin typeface="Helvetica" pitchFamily="2" charset="0"/>
              </a:rPr>
              <a:t>Origin server</a:t>
            </a:r>
          </a:p>
        </p:txBody>
      </p:sp>
      <p:sp>
        <p:nvSpPr>
          <p:cNvPr id="58425" name="TextBox 18">
            <a:extLst>
              <a:ext uri="{FF2B5EF4-FFF2-40B4-BE49-F238E27FC236}">
                <a16:creationId xmlns:a16="http://schemas.microsoft.com/office/drawing/2014/main" id="{277F9D24-848E-5F4A-8B2C-C41D20AEE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89" y="623887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1600">
                <a:latin typeface="Helvetica" pitchFamily="2" charset="0"/>
              </a:rPr>
              <a:t>Client</a:t>
            </a:r>
          </a:p>
        </p:txBody>
      </p:sp>
      <p:sp>
        <p:nvSpPr>
          <p:cNvPr id="58426" name="TextBox 20">
            <a:extLst>
              <a:ext uri="{FF2B5EF4-FFF2-40B4-BE49-F238E27FC236}">
                <a16:creationId xmlns:a16="http://schemas.microsoft.com/office/drawing/2014/main" id="{C3D9736E-13E5-524A-B9C9-00376BEA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1" y="4470400"/>
            <a:ext cx="1401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1600" dirty="0">
                <a:latin typeface="Helvetica" pitchFamily="2" charset="0"/>
              </a:rPr>
              <a:t>CDN servers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758476-2551-0642-9AE0-9939554B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With CDN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F338A-06B3-2343-8EE4-3942A8C3D575}"/>
              </a:ext>
            </a:extLst>
          </p:cNvPr>
          <p:cNvSpPr txBox="1"/>
          <p:nvPr/>
        </p:nvSpPr>
        <p:spPr>
          <a:xfrm>
            <a:off x="10440986" y="1896269"/>
            <a:ext cx="1717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Custom logic</a:t>
            </a:r>
            <a:r>
              <a:rPr lang="en-US" sz="2400" dirty="0">
                <a:latin typeface="Helvetica" pitchFamily="2" charset="0"/>
              </a:rPr>
              <a:t> to map ONE domain name to one of many IP addresses!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12F1C-B6B9-9947-85AC-AF74E2F3290C}"/>
              </a:ext>
            </a:extLst>
          </p:cNvPr>
          <p:cNvSpPr txBox="1"/>
          <p:nvPr/>
        </p:nvSpPr>
        <p:spPr>
          <a:xfrm>
            <a:off x="5471" y="1809642"/>
            <a:ext cx="4360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NS record delegates the choice of IP address to the CDN name server.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C8C32-E1F8-5348-92AB-2EDF2BF086EB}"/>
              </a:ext>
            </a:extLst>
          </p:cNvPr>
          <p:cNvSpPr txBox="1"/>
          <p:nvPr/>
        </p:nvSpPr>
        <p:spPr>
          <a:xfrm>
            <a:off x="6750051" y="5844482"/>
            <a:ext cx="5413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Most requests go to CDN servers (caches).</a:t>
            </a:r>
          </a:p>
          <a:p>
            <a:pPr algn="l"/>
            <a:r>
              <a:rPr lang="en-US" sz="2000" dirty="0">
                <a:latin typeface="Helvetica" pitchFamily="2" charset="0"/>
              </a:rPr>
              <a:t>CDN servers may request object from origin</a:t>
            </a:r>
          </a:p>
          <a:p>
            <a:pPr algn="l"/>
            <a:r>
              <a:rPr lang="en-US" sz="2000" dirty="0">
                <a:latin typeface="Helvetica" pitchFamily="2" charset="0"/>
              </a:rPr>
              <a:t>Few client requests go directly to origin server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601BA-0B2F-F04B-B568-997DB1E52A11}"/>
              </a:ext>
            </a:extLst>
          </p:cNvPr>
          <p:cNvSpPr txBox="1"/>
          <p:nvPr/>
        </p:nvSpPr>
        <p:spPr>
          <a:xfrm rot="18841541">
            <a:off x="3522133" y="1196622"/>
            <a:ext cx="84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DNS reply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9ECCC0-69C9-4647-BCE6-720778F3CD75}"/>
              </a:ext>
            </a:extLst>
          </p:cNvPr>
          <p:cNvSpPr/>
          <p:nvPr/>
        </p:nvSpPr>
        <p:spPr>
          <a:xfrm>
            <a:off x="3418892" y="3702756"/>
            <a:ext cx="1161840" cy="1060776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605A0-4764-F146-83B2-323AA408DFAC}"/>
              </a:ext>
            </a:extLst>
          </p:cNvPr>
          <p:cNvSpPr txBox="1"/>
          <p:nvPr/>
        </p:nvSpPr>
        <p:spPr>
          <a:xfrm>
            <a:off x="237067" y="4233144"/>
            <a:ext cx="1519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Popular CDNs:</a:t>
            </a:r>
          </a:p>
          <a:p>
            <a:pPr algn="l"/>
            <a:r>
              <a:rPr lang="en-US" dirty="0" err="1">
                <a:latin typeface="Helvetica" pitchFamily="2" charset="0"/>
              </a:rPr>
              <a:t>CloudFlare</a:t>
            </a:r>
            <a:endParaRPr lang="en-US" dirty="0">
              <a:latin typeface="Helvetica" pitchFamily="2" charset="0"/>
            </a:endParaRPr>
          </a:p>
          <a:p>
            <a:pPr algn="l"/>
            <a:r>
              <a:rPr lang="en-US" dirty="0">
                <a:latin typeface="Helvetica" pitchFamily="2" charset="0"/>
              </a:rPr>
              <a:t>Akamai</a:t>
            </a:r>
          </a:p>
          <a:p>
            <a:pPr algn="l"/>
            <a:r>
              <a:rPr lang="en-US" dirty="0">
                <a:latin typeface="Helvetica" pitchFamily="2" charset="0"/>
              </a:rPr>
              <a:t>Level3</a:t>
            </a:r>
          </a:p>
          <a:p>
            <a:pPr algn="l"/>
            <a:r>
              <a:rPr lang="en-US" dirty="0">
                <a:latin typeface="Helvetica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787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8418" grpId="0"/>
      <p:bldP spid="22" grpId="0" animBg="1"/>
      <p:bldP spid="5" grpId="0"/>
      <p:bldP spid="6" grpId="0"/>
      <p:bldP spid="7" grpId="0"/>
      <p:bldP spid="8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608D-229A-9A27-C0CB-8A3E61CE2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a CDN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880F-7773-1FAD-1201-F7BF875DB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urier" pitchFamily="2" charset="0"/>
              </a:rPr>
              <a:t>dig </a:t>
            </a:r>
            <a:r>
              <a:rPr lang="en-US" sz="2400" dirty="0" err="1">
                <a:latin typeface="Courier" pitchFamily="2" charset="0"/>
              </a:rPr>
              <a:t>web.mit.edu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/>
              <a:t>(or)</a:t>
            </a:r>
            <a:r>
              <a:rPr lang="en-US" sz="2400" dirty="0">
                <a:latin typeface="Courier" pitchFamily="2" charset="0"/>
              </a:rPr>
              <a:t> dig +trace </a:t>
            </a:r>
            <a:r>
              <a:rPr lang="en-US" sz="2400" dirty="0" err="1">
                <a:latin typeface="Courier" pitchFamily="2" charset="0"/>
              </a:rPr>
              <a:t>web.mit.edu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telnet </a:t>
            </a:r>
            <a:r>
              <a:rPr lang="en-US" sz="2400" dirty="0" err="1">
                <a:latin typeface="Courier" pitchFamily="2" charset="0"/>
              </a:rPr>
              <a:t>web.mit.edu</a:t>
            </a:r>
            <a:r>
              <a:rPr lang="en-US" sz="2400" dirty="0">
                <a:latin typeface="Courier" pitchFamily="2" charset="0"/>
              </a:rPr>
              <a:t> 80</a:t>
            </a:r>
          </a:p>
        </p:txBody>
      </p:sp>
    </p:spTree>
    <p:extLst>
      <p:ext uri="{BB962C8B-B14F-4D97-AF65-F5344CB8AC3E}">
        <p14:creationId xmlns:p14="http://schemas.microsoft.com/office/powerpoint/2010/main" val="2204516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4025-4A6B-8F5D-8BC8-ED974896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Application-OS interface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3340A-F5BC-EC06-F9E8-117C6AB89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9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0A4D-AF6F-19E3-254F-BA484C51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3446A-B3A1-F161-BC0A-3F9BA9EDEC27}"/>
              </a:ext>
            </a:extLst>
          </p:cNvPr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9F100B10-87E6-B669-B9E9-C419E97E572F}"/>
                </a:ext>
              </a:extLst>
            </p:cNvPr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865AC-3957-ECA7-DA95-55A6330E846B}"/>
                </a:ext>
              </a:extLst>
            </p:cNvPr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07A48-E1B1-CD0C-DDF8-9BE48A236607}"/>
              </a:ext>
            </a:extLst>
          </p:cNvPr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A4491-F6D2-798E-2627-3A3B65F6AB6C}"/>
              </a:ext>
            </a:extLst>
          </p:cNvPr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5">
            <a:extLst>
              <a:ext uri="{FF2B5EF4-FFF2-40B4-BE49-F238E27FC236}">
                <a16:creationId xmlns:a16="http://schemas.microsoft.com/office/drawing/2014/main" id="{3B0E35AB-8F29-07B3-96CE-D9165351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A4D6A-6219-3A44-DCFC-CED34987C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033F02-6037-9DFB-7EB7-D9D7B4474158}"/>
              </a:ext>
            </a:extLst>
          </p:cNvPr>
          <p:cNvSpPr txBox="1"/>
          <p:nvPr/>
        </p:nvSpPr>
        <p:spPr>
          <a:xfrm>
            <a:off x="8815228" y="1834687"/>
            <a:ext cx="241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Google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708B0-0471-ADEC-9008-4E1A9B38C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5" y="1947368"/>
            <a:ext cx="7000258" cy="674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E7A77-419C-3510-92B9-888C869D7A7C}"/>
              </a:ext>
            </a:extLst>
          </p:cNvPr>
          <p:cNvSpPr txBox="1"/>
          <p:nvPr/>
        </p:nvSpPr>
        <p:spPr>
          <a:xfrm>
            <a:off x="1822831" y="2074188"/>
            <a:ext cx="2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" pitchFamily="2" charset="0"/>
              </a:rPr>
              <a:t>google.com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F573C8-F6C1-7A8E-2127-28B2FD3D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448F1-13D4-82B6-5D79-749B27DB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AFAEC-0D61-F036-EE17-916611EC6AC7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AA28D3-9A8C-B226-7310-CA8D84A5E292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05A295-C39C-A40E-65D2-3476CF10C55A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500543-0598-A628-2E64-EBA6A09A6EA5}"/>
              </a:ext>
            </a:extLst>
          </p:cNvPr>
          <p:cNvGrpSpPr/>
          <p:nvPr/>
        </p:nvGrpSpPr>
        <p:grpSpPr>
          <a:xfrm>
            <a:off x="331011" y="2954106"/>
            <a:ext cx="2697939" cy="3545420"/>
            <a:chOff x="472567" y="1985463"/>
            <a:chExt cx="3026956" cy="4512399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22978683-C29D-D36A-4D64-D4039DFB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BA518328-B6EC-77F0-4C82-643258314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4AD28197-6F16-76DB-4673-11C14DCCC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CFF551CE-79D1-7CFF-2137-5D29FE503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6FE6F3-A6D7-8B7F-CAD9-A029D265B34D}"/>
              </a:ext>
            </a:extLst>
          </p:cNvPr>
          <p:cNvGrpSpPr/>
          <p:nvPr/>
        </p:nvGrpSpPr>
        <p:grpSpPr>
          <a:xfrm>
            <a:off x="8706762" y="2954760"/>
            <a:ext cx="2697939" cy="3545420"/>
            <a:chOff x="472567" y="1985463"/>
            <a:chExt cx="3026956" cy="4512399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7634FBF1-0655-36F0-CF76-18D8032BB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4381F6E8-EE37-5F40-B7FB-1712D3C3D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9867F1CD-19E5-4982-AB18-316F5964D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446540AD-D7B9-CF7A-FB01-11DCC66B5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FC959-BD5B-A33B-3B42-0715A697CDFD}"/>
              </a:ext>
            </a:extLst>
          </p:cNvPr>
          <p:cNvCxnSpPr/>
          <p:nvPr/>
        </p:nvCxnSpPr>
        <p:spPr>
          <a:xfrm>
            <a:off x="3028950" y="3840288"/>
            <a:ext cx="5677812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9695E86-41D3-4219-3C6A-C0CDFF014F11}"/>
              </a:ext>
            </a:extLst>
          </p:cNvPr>
          <p:cNvSpPr txBox="1"/>
          <p:nvPr/>
        </p:nvSpPr>
        <p:spPr>
          <a:xfrm>
            <a:off x="5311489" y="3363045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User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192BC7-66CE-D9C9-1148-6517F5BDACFD}"/>
              </a:ext>
            </a:extLst>
          </p:cNvPr>
          <p:cNvSpPr txBox="1"/>
          <p:nvPr/>
        </p:nvSpPr>
        <p:spPr>
          <a:xfrm>
            <a:off x="5194233" y="3912757"/>
            <a:ext cx="126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Kernel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62BEEB8-538C-04F3-F642-BFF33B934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649" y="3268445"/>
            <a:ext cx="1674840" cy="1674840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20A0DD8-7E7F-F92F-CCD8-E0AC9974749F}"/>
              </a:ext>
            </a:extLst>
          </p:cNvPr>
          <p:cNvSpPr/>
          <p:nvPr/>
        </p:nvSpPr>
        <p:spPr>
          <a:xfrm>
            <a:off x="6716954" y="3605010"/>
            <a:ext cx="1727847" cy="43746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Helvetica" pitchFamily="2" charset="0"/>
              </a:rPr>
              <a:t>Socket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40873A-4349-F0B7-91AC-43EB8A6C1DAE}"/>
              </a:ext>
            </a:extLst>
          </p:cNvPr>
          <p:cNvSpPr txBox="1"/>
          <p:nvPr/>
        </p:nvSpPr>
        <p:spPr>
          <a:xfrm>
            <a:off x="4234007" y="5612343"/>
            <a:ext cx="301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Example: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connected </a:t>
            </a:r>
            <a:r>
              <a:rPr lang="en-US" sz="2400" dirty="0">
                <a:latin typeface="Helvetica" pitchFamily="2" charset="0"/>
              </a:rPr>
              <a:t>socket (TCP)</a:t>
            </a:r>
          </a:p>
        </p:txBody>
      </p:sp>
    </p:spTree>
    <p:extLst>
      <p:ext uri="{BB962C8B-B14F-4D97-AF65-F5344CB8AC3E}">
        <p14:creationId xmlns:p14="http://schemas.microsoft.com/office/powerpoint/2010/main" val="3227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0A4D-AF6F-19E3-254F-BA484C51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3446A-B3A1-F161-BC0A-3F9BA9EDEC27}"/>
              </a:ext>
            </a:extLst>
          </p:cNvPr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9F100B10-87E6-B669-B9E9-C419E97E572F}"/>
                </a:ext>
              </a:extLst>
            </p:cNvPr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865AC-3957-ECA7-DA95-55A6330E846B}"/>
                </a:ext>
              </a:extLst>
            </p:cNvPr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07A48-E1B1-CD0C-DDF8-9BE48A236607}"/>
              </a:ext>
            </a:extLst>
          </p:cNvPr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A4491-F6D2-798E-2627-3A3B65F6AB6C}"/>
              </a:ext>
            </a:extLst>
          </p:cNvPr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5">
            <a:extLst>
              <a:ext uri="{FF2B5EF4-FFF2-40B4-BE49-F238E27FC236}">
                <a16:creationId xmlns:a16="http://schemas.microsoft.com/office/drawing/2014/main" id="{3B0E35AB-8F29-07B3-96CE-D9165351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A4D6A-6219-3A44-DCFC-CED34987C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033F02-6037-9DFB-7EB7-D9D7B4474158}"/>
              </a:ext>
            </a:extLst>
          </p:cNvPr>
          <p:cNvSpPr txBox="1"/>
          <p:nvPr/>
        </p:nvSpPr>
        <p:spPr>
          <a:xfrm>
            <a:off x="8815228" y="1834687"/>
            <a:ext cx="241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Google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708B0-0471-ADEC-9008-4E1A9B38C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5" y="1947368"/>
            <a:ext cx="7000258" cy="674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E7A77-419C-3510-92B9-888C869D7A7C}"/>
              </a:ext>
            </a:extLst>
          </p:cNvPr>
          <p:cNvSpPr txBox="1"/>
          <p:nvPr/>
        </p:nvSpPr>
        <p:spPr>
          <a:xfrm>
            <a:off x="1822831" y="2074188"/>
            <a:ext cx="2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" pitchFamily="2" charset="0"/>
              </a:rPr>
              <a:t>google.com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F573C8-F6C1-7A8E-2127-28B2FD3D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448F1-13D4-82B6-5D79-749B27DB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AFAEC-0D61-F036-EE17-916611EC6AC7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AA28D3-9A8C-B226-7310-CA8D84A5E292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05A295-C39C-A40E-65D2-3476CF10C55A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8579797E-8A9E-3663-F6FF-155536B7200C}"/>
              </a:ext>
            </a:extLst>
          </p:cNvPr>
          <p:cNvSpPr txBox="1">
            <a:spLocks/>
          </p:cNvSpPr>
          <p:nvPr/>
        </p:nvSpPr>
        <p:spPr>
          <a:xfrm>
            <a:off x="1116102" y="3935591"/>
            <a:ext cx="2254671" cy="2701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  <a:cs typeface="Arial" panose="020B0604020202020204" pitchFamily="34" charset="0"/>
              </a:rPr>
              <a:t>connect(  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  <a:cs typeface="Arial" panose="020B0604020202020204" pitchFamily="34" charset="0"/>
              </a:rPr>
              <a:t>IP</a:t>
            </a:r>
            <a:r>
              <a:rPr lang="en-US" sz="2000" baseline="-25000" dirty="0">
                <a:latin typeface="Courier" pitchFamily="2" charset="0"/>
                <a:cs typeface="Arial" panose="020B0604020202020204" pitchFamily="34" charset="0"/>
              </a:rPr>
              <a:t>B</a:t>
            </a:r>
            <a:r>
              <a:rPr lang="en-US" sz="2000" dirty="0">
                <a:latin typeface="Courier" pitchFamily="2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Courier" pitchFamily="2" charset="0"/>
                <a:cs typeface="Arial" panose="020B0604020202020204" pitchFamily="34" charset="0"/>
              </a:rPr>
              <a:t>port</a:t>
            </a:r>
            <a:r>
              <a:rPr lang="en-US" sz="2000" baseline="-25000" dirty="0" err="1">
                <a:latin typeface="Courier" pitchFamily="2" charset="0"/>
                <a:cs typeface="Arial" panose="020B0604020202020204" pitchFamily="34" charset="0"/>
              </a:rPr>
              <a:t>B</a:t>
            </a:r>
            <a:r>
              <a:rPr lang="en-US" sz="2000" dirty="0">
                <a:latin typeface="Courier" pitchFamily="2" charset="0"/>
                <a:cs typeface="Arial" panose="020B0604020202020204" pitchFamily="34" charset="0"/>
              </a:rPr>
              <a:t>)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2000" dirty="0">
              <a:latin typeface="Courier" pitchFamily="2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000" dirty="0">
              <a:latin typeface="Courier" pitchFamily="2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  <a:cs typeface="Arial" panose="020B0604020202020204" pitchFamily="34" charset="0"/>
              </a:rPr>
              <a:t>send()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396C25-530C-C66C-8C59-BB0DBBCCB6DA}"/>
              </a:ext>
            </a:extLst>
          </p:cNvPr>
          <p:cNvSpPr txBox="1"/>
          <p:nvPr/>
        </p:nvSpPr>
        <p:spPr>
          <a:xfrm>
            <a:off x="8583872" y="2866842"/>
            <a:ext cx="3407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800" dirty="0">
              <a:latin typeface="Helvetica" pitchFamily="2" charset="0"/>
            </a:endParaRPr>
          </a:p>
          <a:p>
            <a:pPr algn="l"/>
            <a:endParaRPr lang="en-US" sz="2800" dirty="0">
              <a:latin typeface="Helvetica" pitchFamily="2" charset="0"/>
            </a:endParaRPr>
          </a:p>
          <a:p>
            <a:pPr algn="l"/>
            <a:endParaRPr lang="en-US" sz="2000" dirty="0">
              <a:latin typeface="Courier" pitchFamily="2" charset="0"/>
            </a:endParaRPr>
          </a:p>
          <a:p>
            <a:pPr algn="l"/>
            <a:r>
              <a:rPr lang="en-US" sz="2000" dirty="0">
                <a:latin typeface="Courier" pitchFamily="2" charset="0"/>
              </a:rPr>
              <a:t>bind(</a:t>
            </a:r>
            <a:r>
              <a:rPr lang="en-US" sz="2000" dirty="0" err="1">
                <a:latin typeface="Courier" pitchFamily="2" charset="0"/>
              </a:rPr>
              <a:t>IPaddr</a:t>
            </a:r>
            <a:r>
              <a:rPr lang="en-US" sz="2000" baseline="-25000" dirty="0" err="1">
                <a:latin typeface="Courier" pitchFamily="2" charset="0"/>
              </a:rPr>
              <a:t>B</a:t>
            </a:r>
            <a:r>
              <a:rPr lang="en-US" sz="2000" dirty="0">
                <a:latin typeface="Courier" pitchFamily="2" charset="0"/>
              </a:rPr>
              <a:t>, </a:t>
            </a:r>
            <a:r>
              <a:rPr lang="en-US" sz="2000" dirty="0" err="1">
                <a:latin typeface="Courier" pitchFamily="2" charset="0"/>
              </a:rPr>
              <a:t>port</a:t>
            </a:r>
            <a:r>
              <a:rPr lang="en-US" sz="2000" baseline="-25000" dirty="0" err="1">
                <a:latin typeface="Courier" pitchFamily="2" charset="0"/>
              </a:rPr>
              <a:t>B</a:t>
            </a:r>
            <a:r>
              <a:rPr lang="en-US" sz="2000" dirty="0">
                <a:latin typeface="Courier" pitchFamily="2" charset="0"/>
              </a:rPr>
              <a:t>)</a:t>
            </a:r>
          </a:p>
          <a:p>
            <a:pPr algn="l"/>
            <a:endParaRPr lang="en-US" sz="2000" dirty="0">
              <a:latin typeface="Courier" pitchFamily="2" charset="0"/>
            </a:endParaRPr>
          </a:p>
          <a:p>
            <a:pPr algn="l"/>
            <a:r>
              <a:rPr lang="en-US" sz="2000" dirty="0">
                <a:latin typeface="Courier" pitchFamily="2" charset="0"/>
              </a:rPr>
              <a:t>    listen()</a:t>
            </a:r>
          </a:p>
          <a:p>
            <a:pPr algn="l"/>
            <a:endParaRPr lang="en-US" sz="2000" dirty="0">
              <a:latin typeface="Courier" pitchFamily="2" charset="0"/>
            </a:endParaRPr>
          </a:p>
          <a:p>
            <a:pPr algn="l"/>
            <a:r>
              <a:rPr lang="en-US" sz="2000" dirty="0">
                <a:latin typeface="Courier" pitchFamily="2" charset="0"/>
              </a:rPr>
              <a:t>    accept()</a:t>
            </a:r>
          </a:p>
          <a:p>
            <a:pPr algn="l"/>
            <a:endParaRPr lang="en-US" sz="2000" dirty="0">
              <a:latin typeface="Courier" pitchFamily="2" charset="0"/>
            </a:endParaRPr>
          </a:p>
          <a:p>
            <a:pPr algn="l"/>
            <a:r>
              <a:rPr lang="en-US" sz="2000" dirty="0" err="1">
                <a:latin typeface="Courier" pitchFamily="2" charset="0"/>
              </a:rPr>
              <a:t>recv</a:t>
            </a:r>
            <a:r>
              <a:rPr lang="en-US" sz="2000" dirty="0">
                <a:latin typeface="Courier" pitchFamily="2" charset="0"/>
              </a:rPr>
              <a:t>()</a:t>
            </a:r>
          </a:p>
        </p:txBody>
      </p:sp>
      <p:grpSp>
        <p:nvGrpSpPr>
          <p:cNvPr id="58" name="Group 37">
            <a:extLst>
              <a:ext uri="{FF2B5EF4-FFF2-40B4-BE49-F238E27FC236}">
                <a16:creationId xmlns:a16="http://schemas.microsoft.com/office/drawing/2014/main" id="{A2BC1AFC-52CA-DAD8-A42C-7168436A254C}"/>
              </a:ext>
            </a:extLst>
          </p:cNvPr>
          <p:cNvGrpSpPr>
            <a:grpSpLocks/>
          </p:cNvGrpSpPr>
          <p:nvPr/>
        </p:nvGrpSpPr>
        <p:grpSpPr bwMode="auto">
          <a:xfrm>
            <a:off x="3234088" y="3210897"/>
            <a:ext cx="1062038" cy="560387"/>
            <a:chOff x="3046" y="1508"/>
            <a:chExt cx="669" cy="353"/>
          </a:xfrm>
        </p:grpSpPr>
        <p:sp>
          <p:nvSpPr>
            <p:cNvPr id="59" name="Oval 38">
              <a:extLst>
                <a:ext uri="{FF2B5EF4-FFF2-40B4-BE49-F238E27FC236}">
                  <a16:creationId xmlns:a16="http://schemas.microsoft.com/office/drawing/2014/main" id="{916983D0-AF13-FEAD-BD0F-5022AA8FF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508"/>
              <a:ext cx="669" cy="3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>
                <a:latin typeface="Helvetica" pitchFamily="2" charset="0"/>
              </a:endParaRPr>
            </a:p>
          </p:txBody>
        </p:sp>
        <p:sp>
          <p:nvSpPr>
            <p:cNvPr id="60" name="Text Box 39">
              <a:extLst>
                <a:ext uri="{FF2B5EF4-FFF2-40B4-BE49-F238E27FC236}">
                  <a16:creationId xmlns:a16="http://schemas.microsoft.com/office/drawing/2014/main" id="{3710C3AE-4506-B137-481F-6F6789758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" y="1578"/>
              <a:ext cx="56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latin typeface="Helvetica" pitchFamily="2" charset="0"/>
                </a:rPr>
                <a:t>process</a:t>
              </a:r>
            </a:p>
          </p:txBody>
        </p:sp>
      </p:grpSp>
      <p:sp>
        <p:nvSpPr>
          <p:cNvPr id="61" name="Rectangle 40">
            <a:extLst>
              <a:ext uri="{FF2B5EF4-FFF2-40B4-BE49-F238E27FC236}">
                <a16:creationId xmlns:a16="http://schemas.microsoft.com/office/drawing/2014/main" id="{EAB6E4E5-4AF1-0A5F-F8AA-EBD22AE9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586" y="3771285"/>
            <a:ext cx="658812" cy="3286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Helvetica" pitchFamily="2" charset="0"/>
              </a:rPr>
              <a:t>socket</a:t>
            </a:r>
          </a:p>
        </p:txBody>
      </p:sp>
      <p:grpSp>
        <p:nvGrpSpPr>
          <p:cNvPr id="62" name="Group 37">
            <a:extLst>
              <a:ext uri="{FF2B5EF4-FFF2-40B4-BE49-F238E27FC236}">
                <a16:creationId xmlns:a16="http://schemas.microsoft.com/office/drawing/2014/main" id="{FD1FE161-2210-D3DB-B110-5B502D3799B8}"/>
              </a:ext>
            </a:extLst>
          </p:cNvPr>
          <p:cNvGrpSpPr>
            <a:grpSpLocks/>
          </p:cNvGrpSpPr>
          <p:nvPr/>
        </p:nvGrpSpPr>
        <p:grpSpPr bwMode="auto">
          <a:xfrm>
            <a:off x="7402771" y="3146950"/>
            <a:ext cx="1062038" cy="560387"/>
            <a:chOff x="3046" y="1508"/>
            <a:chExt cx="669" cy="353"/>
          </a:xfrm>
        </p:grpSpPr>
        <p:sp>
          <p:nvSpPr>
            <p:cNvPr id="63" name="Oval 38">
              <a:extLst>
                <a:ext uri="{FF2B5EF4-FFF2-40B4-BE49-F238E27FC236}">
                  <a16:creationId xmlns:a16="http://schemas.microsoft.com/office/drawing/2014/main" id="{5B079692-3140-AD03-9087-76A92F73E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508"/>
              <a:ext cx="669" cy="3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>
                <a:latin typeface="Helvetica" pitchFamily="2" charset="0"/>
              </a:endParaRPr>
            </a:p>
          </p:txBody>
        </p:sp>
        <p:sp>
          <p:nvSpPr>
            <p:cNvPr id="64" name="Text Box 39">
              <a:extLst>
                <a:ext uri="{FF2B5EF4-FFF2-40B4-BE49-F238E27FC236}">
                  <a16:creationId xmlns:a16="http://schemas.microsoft.com/office/drawing/2014/main" id="{BF3E03B7-F76B-7593-8E6F-E289AA765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" y="1578"/>
              <a:ext cx="56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Helvetica" pitchFamily="2" charset="0"/>
                </a:rPr>
                <a:t>process</a:t>
              </a:r>
            </a:p>
          </p:txBody>
        </p:sp>
      </p:grpSp>
      <p:sp>
        <p:nvSpPr>
          <p:cNvPr id="65" name="Rectangle 40">
            <a:extLst>
              <a:ext uri="{FF2B5EF4-FFF2-40B4-BE49-F238E27FC236}">
                <a16:creationId xmlns:a16="http://schemas.microsoft.com/office/drawing/2014/main" id="{7181FD8A-020D-7060-E8C4-975402920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527" y="3688010"/>
            <a:ext cx="658812" cy="3286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Helvetica" pitchFamily="2" charset="0"/>
              </a:rPr>
              <a:t>socket</a:t>
            </a:r>
          </a:p>
        </p:txBody>
      </p:sp>
      <p:pic>
        <p:nvPicPr>
          <p:cNvPr id="66" name="Picture 65" descr="Cars driving through a tunnel&#10;&#10;Description automatically generated with medium confidence">
            <a:extLst>
              <a:ext uri="{FF2B5EF4-FFF2-40B4-BE49-F238E27FC236}">
                <a16:creationId xmlns:a16="http://schemas.microsoft.com/office/drawing/2014/main" id="{542897D8-42A8-8B55-60EA-84861610C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541" y="2748692"/>
            <a:ext cx="1917075" cy="1431739"/>
          </a:xfrm>
          <a:prstGeom prst="rect">
            <a:avLst/>
          </a:prstGeom>
        </p:spPr>
      </p:pic>
      <p:pic>
        <p:nvPicPr>
          <p:cNvPr id="67" name="Picture 66" descr="Shape&#10;&#10;Description automatically generated">
            <a:extLst>
              <a:ext uri="{FF2B5EF4-FFF2-40B4-BE49-F238E27FC236}">
                <a16:creationId xmlns:a16="http://schemas.microsoft.com/office/drawing/2014/main" id="{43EC1201-BA4E-C1C9-DED5-7ABE76DD7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8632" y="4380162"/>
            <a:ext cx="825651" cy="825651"/>
          </a:xfrm>
          <a:prstGeom prst="rect">
            <a:avLst/>
          </a:prstGeom>
        </p:spPr>
      </p:pic>
      <p:sp>
        <p:nvSpPr>
          <p:cNvPr id="68" name="Can 67">
            <a:extLst>
              <a:ext uri="{FF2B5EF4-FFF2-40B4-BE49-F238E27FC236}">
                <a16:creationId xmlns:a16="http://schemas.microsoft.com/office/drawing/2014/main" id="{61C5958E-407A-81D6-37EF-3566C509E45C}"/>
              </a:ext>
            </a:extLst>
          </p:cNvPr>
          <p:cNvSpPr/>
          <p:nvPr/>
        </p:nvSpPr>
        <p:spPr>
          <a:xfrm rot="5400000">
            <a:off x="5666022" y="3748918"/>
            <a:ext cx="560387" cy="31193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34241C-70FB-13EE-CECF-20986FD92B27}"/>
              </a:ext>
            </a:extLst>
          </p:cNvPr>
          <p:cNvCxnSpPr>
            <a:cxnSpLocks/>
            <a:stCxn id="65" idx="2"/>
          </p:cNvCxnSpPr>
          <p:nvPr/>
        </p:nvCxnSpPr>
        <p:spPr>
          <a:xfrm flipH="1">
            <a:off x="8030346" y="4016622"/>
            <a:ext cx="1587" cy="46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A picture containing toy&#10;&#10;Description automatically generated">
            <a:extLst>
              <a:ext uri="{FF2B5EF4-FFF2-40B4-BE49-F238E27FC236}">
                <a16:creationId xmlns:a16="http://schemas.microsoft.com/office/drawing/2014/main" id="{2F996D01-1F76-AFA7-5285-121079F9F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357140" y="4623842"/>
            <a:ext cx="825651" cy="825651"/>
          </a:xfrm>
          <a:prstGeom prst="rect">
            <a:avLst/>
          </a:prstGeom>
        </p:spPr>
      </p:pic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B0C273C6-7778-DA0A-110A-CF5F041D1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2589" y="4524353"/>
            <a:ext cx="825651" cy="825651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A9F5D4A-4A8F-B6F2-C682-7612C25CEB8F}"/>
              </a:ext>
            </a:extLst>
          </p:cNvPr>
          <p:cNvCxnSpPr>
            <a:cxnSpLocks/>
          </p:cNvCxnSpPr>
          <p:nvPr/>
        </p:nvCxnSpPr>
        <p:spPr>
          <a:xfrm flipH="1">
            <a:off x="3819882" y="4099897"/>
            <a:ext cx="1587" cy="46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356C341C-BAF6-7717-FA11-529D175AAD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3561" y="5583446"/>
            <a:ext cx="723092" cy="96412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752A9F2-5E71-7689-203A-3B6BBDE771DE}"/>
              </a:ext>
            </a:extLst>
          </p:cNvPr>
          <p:cNvSpPr txBox="1"/>
          <p:nvPr/>
        </p:nvSpPr>
        <p:spPr>
          <a:xfrm>
            <a:off x="1763642" y="3771911"/>
            <a:ext cx="206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IP</a:t>
            </a:r>
            <a:r>
              <a:rPr lang="en-US" baseline="-25000" dirty="0"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+ </a:t>
            </a:r>
            <a:r>
              <a:rPr lang="en-US" dirty="0" err="1">
                <a:latin typeface="Helvetica" pitchFamily="2" charset="0"/>
              </a:rPr>
              <a:t>port</a:t>
            </a:r>
            <a:r>
              <a:rPr lang="en-US" baseline="-25000" dirty="0" err="1">
                <a:latin typeface="Helvetica" pitchFamily="2" charset="0"/>
              </a:rPr>
              <a:t>A</a:t>
            </a:r>
            <a:endParaRPr lang="en-US" baseline="-25000" dirty="0">
              <a:latin typeface="Helvetica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4672712-86AD-9784-8C0B-CCF78573295F}"/>
              </a:ext>
            </a:extLst>
          </p:cNvPr>
          <p:cNvSpPr txBox="1"/>
          <p:nvPr/>
        </p:nvSpPr>
        <p:spPr>
          <a:xfrm>
            <a:off x="8623278" y="3427144"/>
            <a:ext cx="206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IP</a:t>
            </a:r>
            <a:r>
              <a:rPr lang="en-US" baseline="-25000" dirty="0"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+ </a:t>
            </a:r>
            <a:r>
              <a:rPr lang="en-US" dirty="0" err="1">
                <a:latin typeface="Helvetica" pitchFamily="2" charset="0"/>
              </a:rPr>
              <a:t>port</a:t>
            </a:r>
            <a:r>
              <a:rPr lang="en-US" baseline="-25000" dirty="0" err="1">
                <a:latin typeface="Helvetica" pitchFamily="2" charset="0"/>
              </a:rPr>
              <a:t>B</a:t>
            </a:r>
            <a:endParaRPr lang="en-US" baseline="-25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38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6068 -0.09352 L 0.29193 -0.10255 L 0.34284 -0.10047 L 0.36967 -0.02431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5" grpId="0" animBg="1"/>
      <p:bldP spid="68" grpId="0" animBg="1"/>
      <p:bldP spid="74" grpId="0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0A4D-AF6F-19E3-254F-BA484C51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3446A-B3A1-F161-BC0A-3F9BA9EDEC27}"/>
              </a:ext>
            </a:extLst>
          </p:cNvPr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9F100B10-87E6-B669-B9E9-C419E97E572F}"/>
                </a:ext>
              </a:extLst>
            </p:cNvPr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865AC-3957-ECA7-DA95-55A6330E846B}"/>
                </a:ext>
              </a:extLst>
            </p:cNvPr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07A48-E1B1-CD0C-DDF8-9BE48A236607}"/>
              </a:ext>
            </a:extLst>
          </p:cNvPr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A4491-F6D2-798E-2627-3A3B65F6AB6C}"/>
              </a:ext>
            </a:extLst>
          </p:cNvPr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5">
            <a:extLst>
              <a:ext uri="{FF2B5EF4-FFF2-40B4-BE49-F238E27FC236}">
                <a16:creationId xmlns:a16="http://schemas.microsoft.com/office/drawing/2014/main" id="{3B0E35AB-8F29-07B3-96CE-D9165351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A4D6A-6219-3A44-DCFC-CED34987C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033F02-6037-9DFB-7EB7-D9D7B4474158}"/>
              </a:ext>
            </a:extLst>
          </p:cNvPr>
          <p:cNvSpPr txBox="1"/>
          <p:nvPr/>
        </p:nvSpPr>
        <p:spPr>
          <a:xfrm>
            <a:off x="8815228" y="1834687"/>
            <a:ext cx="241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Google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708B0-0471-ADEC-9008-4E1A9B38C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5" y="1947368"/>
            <a:ext cx="7000258" cy="674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E7A77-419C-3510-92B9-888C869D7A7C}"/>
              </a:ext>
            </a:extLst>
          </p:cNvPr>
          <p:cNvSpPr txBox="1"/>
          <p:nvPr/>
        </p:nvSpPr>
        <p:spPr>
          <a:xfrm>
            <a:off x="1822831" y="2074188"/>
            <a:ext cx="2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" pitchFamily="2" charset="0"/>
              </a:rPr>
              <a:t>google.com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F573C8-F6C1-7A8E-2127-28B2FD3D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448F1-13D4-82B6-5D79-749B27DB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AFAEC-0D61-F036-EE17-916611EC6AC7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AA28D3-9A8C-B226-7310-CA8D84A5E292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05A295-C39C-A40E-65D2-3476CF10C55A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8579797E-8A9E-3663-F6FF-155536B7200C}"/>
              </a:ext>
            </a:extLst>
          </p:cNvPr>
          <p:cNvSpPr txBox="1">
            <a:spLocks/>
          </p:cNvSpPr>
          <p:nvPr/>
        </p:nvSpPr>
        <p:spPr>
          <a:xfrm>
            <a:off x="1116102" y="3935591"/>
            <a:ext cx="2254671" cy="2701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  <a:latin typeface="Courier" pitchFamily="2" charset="0"/>
                <a:cs typeface="Arial" panose="020B0604020202020204" pitchFamily="34" charset="0"/>
              </a:rPr>
              <a:t>connect(  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  <a:latin typeface="Courier" pitchFamily="2" charset="0"/>
                <a:cs typeface="Arial" panose="020B0604020202020204" pitchFamily="34" charset="0"/>
              </a:rPr>
              <a:t>IP</a:t>
            </a:r>
            <a:r>
              <a:rPr lang="en-US" sz="2000" baseline="-25000" dirty="0">
                <a:solidFill>
                  <a:schemeClr val="bg1"/>
                </a:solidFill>
                <a:latin typeface="Courier" pitchFamily="2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bg1"/>
                </a:solidFill>
                <a:latin typeface="Courier" pitchFamily="2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ourier" pitchFamily="2" charset="0"/>
                <a:cs typeface="Arial" panose="020B0604020202020204" pitchFamily="34" charset="0"/>
              </a:rPr>
              <a:t>port</a:t>
            </a:r>
            <a:r>
              <a:rPr lang="en-US" sz="2000" baseline="-25000" dirty="0" err="1">
                <a:solidFill>
                  <a:schemeClr val="bg1"/>
                </a:solidFill>
                <a:latin typeface="Courier" pitchFamily="2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bg1"/>
                </a:solidFill>
                <a:latin typeface="Courier" pitchFamily="2" charset="0"/>
                <a:cs typeface="Arial" panose="020B0604020202020204" pitchFamily="34" charset="0"/>
              </a:rPr>
              <a:t>)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latin typeface="Courier" pitchFamily="2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000" dirty="0">
              <a:latin typeface="Courier" pitchFamily="2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>
                <a:latin typeface="Courier" pitchFamily="2" charset="0"/>
                <a:cs typeface="Arial" panose="020B0604020202020204" pitchFamily="34" charset="0"/>
              </a:rPr>
              <a:t>send()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396C25-530C-C66C-8C59-BB0DBBCCB6DA}"/>
              </a:ext>
            </a:extLst>
          </p:cNvPr>
          <p:cNvSpPr txBox="1"/>
          <p:nvPr/>
        </p:nvSpPr>
        <p:spPr>
          <a:xfrm>
            <a:off x="8583872" y="2866842"/>
            <a:ext cx="3407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800" dirty="0">
              <a:latin typeface="Helvetica" pitchFamily="2" charset="0"/>
            </a:endParaRPr>
          </a:p>
          <a:p>
            <a:pPr algn="l"/>
            <a:endParaRPr lang="en-US" sz="2800" dirty="0">
              <a:latin typeface="Helvetica" pitchFamily="2" charset="0"/>
            </a:endParaRPr>
          </a:p>
          <a:p>
            <a:pPr algn="l"/>
            <a:endParaRPr lang="en-US" sz="2000" dirty="0">
              <a:latin typeface="Courier" pitchFamily="2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urier" pitchFamily="2" charset="0"/>
              </a:rPr>
              <a:t>bind(</a:t>
            </a:r>
            <a:r>
              <a:rPr lang="en-US" sz="2000" dirty="0" err="1">
                <a:solidFill>
                  <a:schemeClr val="bg1"/>
                </a:solidFill>
                <a:latin typeface="Courier" pitchFamily="2" charset="0"/>
              </a:rPr>
              <a:t>IPaddr</a:t>
            </a:r>
            <a:r>
              <a:rPr lang="en-US" sz="2000" baseline="-25000" dirty="0" err="1">
                <a:solidFill>
                  <a:schemeClr val="bg1"/>
                </a:solidFill>
                <a:latin typeface="Courier" pitchFamily="2" charset="0"/>
              </a:rPr>
              <a:t>B</a:t>
            </a:r>
            <a:r>
              <a:rPr lang="en-US" sz="2000" dirty="0">
                <a:solidFill>
                  <a:schemeClr val="bg1"/>
                </a:solidFill>
                <a:latin typeface="Courier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ourier" pitchFamily="2" charset="0"/>
              </a:rPr>
              <a:t>port</a:t>
            </a:r>
            <a:r>
              <a:rPr lang="en-US" sz="2000" baseline="-25000" dirty="0" err="1">
                <a:solidFill>
                  <a:schemeClr val="bg1"/>
                </a:solidFill>
                <a:latin typeface="Courier" pitchFamily="2" charset="0"/>
              </a:rPr>
              <a:t>B</a:t>
            </a:r>
            <a:r>
              <a:rPr lang="en-US" sz="2000" dirty="0">
                <a:solidFill>
                  <a:schemeClr val="bg1"/>
                </a:solidFill>
                <a:latin typeface="Courier" pitchFamily="2" charset="0"/>
              </a:rPr>
              <a:t>)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Courier" pitchFamily="2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urier" pitchFamily="2" charset="0"/>
              </a:rPr>
              <a:t>    listen()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Courier" pitchFamily="2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urier" pitchFamily="2" charset="0"/>
              </a:rPr>
              <a:t>    accept()</a:t>
            </a:r>
          </a:p>
          <a:p>
            <a:pPr algn="l"/>
            <a:endParaRPr lang="en-US" sz="2000" dirty="0">
              <a:latin typeface="Courier" pitchFamily="2" charset="0"/>
            </a:endParaRPr>
          </a:p>
          <a:p>
            <a:pPr algn="l"/>
            <a:r>
              <a:rPr lang="en-US" sz="2000" dirty="0" err="1">
                <a:latin typeface="Courier" pitchFamily="2" charset="0"/>
              </a:rPr>
              <a:t>recv</a:t>
            </a:r>
            <a:r>
              <a:rPr lang="en-US" sz="2000" dirty="0">
                <a:latin typeface="Courier" pitchFamily="2" charset="0"/>
              </a:rPr>
              <a:t>()</a:t>
            </a:r>
          </a:p>
        </p:txBody>
      </p:sp>
      <p:pic>
        <p:nvPicPr>
          <p:cNvPr id="1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827271E-E1BB-E833-CF75-5A9FE5FE8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198" y="2928853"/>
            <a:ext cx="2218728" cy="2701506"/>
          </a:xfrm>
          <a:prstGeom prst="rect">
            <a:avLst/>
          </a:prstGeom>
        </p:spPr>
      </p:pic>
      <p:pic>
        <p:nvPicPr>
          <p:cNvPr id="19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DD83CBE-2D17-5C05-12B3-8E8FFB8A5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577" y="2954106"/>
            <a:ext cx="5229301" cy="243864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57E64-0277-E7D6-EECE-D370B171F7D9}"/>
              </a:ext>
            </a:extLst>
          </p:cNvPr>
          <p:cNvCxnSpPr/>
          <p:nvPr/>
        </p:nvCxnSpPr>
        <p:spPr>
          <a:xfrm flipH="1" flipV="1">
            <a:off x="1901198" y="5509260"/>
            <a:ext cx="337330" cy="58017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48FAED-21C1-2DA6-3994-8016B227F101}"/>
              </a:ext>
            </a:extLst>
          </p:cNvPr>
          <p:cNvCxnSpPr>
            <a:cxnSpLocks/>
          </p:cNvCxnSpPr>
          <p:nvPr/>
        </p:nvCxnSpPr>
        <p:spPr>
          <a:xfrm flipV="1">
            <a:off x="3370773" y="5630359"/>
            <a:ext cx="377931" cy="459071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5525946-C81B-456A-2563-7AC26B3F6DB5}"/>
              </a:ext>
            </a:extLst>
          </p:cNvPr>
          <p:cNvCxnSpPr>
            <a:cxnSpLocks/>
          </p:cNvCxnSpPr>
          <p:nvPr/>
        </p:nvCxnSpPr>
        <p:spPr>
          <a:xfrm flipV="1">
            <a:off x="3370773" y="4265571"/>
            <a:ext cx="3780812" cy="1823859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579673-5BC1-BF6A-18A1-3CCC904D8980}"/>
              </a:ext>
            </a:extLst>
          </p:cNvPr>
          <p:cNvCxnSpPr>
            <a:cxnSpLocks/>
          </p:cNvCxnSpPr>
          <p:nvPr/>
        </p:nvCxnSpPr>
        <p:spPr>
          <a:xfrm flipV="1">
            <a:off x="3370773" y="5392746"/>
            <a:ext cx="6744777" cy="965663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9321560-38FC-8CF6-C431-52B23CA1ECEB}"/>
              </a:ext>
            </a:extLst>
          </p:cNvPr>
          <p:cNvCxnSpPr>
            <a:cxnSpLocks/>
          </p:cNvCxnSpPr>
          <p:nvPr/>
        </p:nvCxnSpPr>
        <p:spPr>
          <a:xfrm flipH="1" flipV="1">
            <a:off x="7223559" y="5392746"/>
            <a:ext cx="1292808" cy="517328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B312E0-F0EA-1B42-C52A-EDC8BBB35E89}"/>
              </a:ext>
            </a:extLst>
          </p:cNvPr>
          <p:cNvCxnSpPr>
            <a:cxnSpLocks/>
          </p:cNvCxnSpPr>
          <p:nvPr/>
        </p:nvCxnSpPr>
        <p:spPr>
          <a:xfrm flipV="1">
            <a:off x="9648612" y="5392746"/>
            <a:ext cx="642190" cy="517328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4F4213-9D95-82B7-00A8-B1A9244BFD4E}"/>
              </a:ext>
            </a:extLst>
          </p:cNvPr>
          <p:cNvCxnSpPr>
            <a:cxnSpLocks/>
          </p:cNvCxnSpPr>
          <p:nvPr/>
        </p:nvCxnSpPr>
        <p:spPr>
          <a:xfrm flipH="1" flipV="1">
            <a:off x="1989582" y="5579290"/>
            <a:ext cx="6561555" cy="607719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A0A9B76-5865-CB5E-A645-1D065E928C9C}"/>
              </a:ext>
            </a:extLst>
          </p:cNvPr>
          <p:cNvCxnSpPr>
            <a:cxnSpLocks/>
          </p:cNvCxnSpPr>
          <p:nvPr/>
        </p:nvCxnSpPr>
        <p:spPr>
          <a:xfrm flipH="1" flipV="1">
            <a:off x="4210807" y="5391730"/>
            <a:ext cx="4272825" cy="57712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22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0A4D-AF6F-19E3-254F-BA484C51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3446A-B3A1-F161-BC0A-3F9BA9EDEC27}"/>
              </a:ext>
            </a:extLst>
          </p:cNvPr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9F100B10-87E6-B669-B9E9-C419E97E572F}"/>
                </a:ext>
              </a:extLst>
            </p:cNvPr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865AC-3957-ECA7-DA95-55A6330E846B}"/>
                </a:ext>
              </a:extLst>
            </p:cNvPr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07A48-E1B1-CD0C-DDF8-9BE48A236607}"/>
              </a:ext>
            </a:extLst>
          </p:cNvPr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A4491-F6D2-798E-2627-3A3B65F6AB6C}"/>
              </a:ext>
            </a:extLst>
          </p:cNvPr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5">
            <a:extLst>
              <a:ext uri="{FF2B5EF4-FFF2-40B4-BE49-F238E27FC236}">
                <a16:creationId xmlns:a16="http://schemas.microsoft.com/office/drawing/2014/main" id="{3B0E35AB-8F29-07B3-96CE-D9165351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A4D6A-6219-3A44-DCFC-CED34987C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033F02-6037-9DFB-7EB7-D9D7B4474158}"/>
              </a:ext>
            </a:extLst>
          </p:cNvPr>
          <p:cNvSpPr txBox="1"/>
          <p:nvPr/>
        </p:nvSpPr>
        <p:spPr>
          <a:xfrm>
            <a:off x="8815228" y="1834687"/>
            <a:ext cx="241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Google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708B0-0471-ADEC-9008-4E1A9B38C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5" y="1947368"/>
            <a:ext cx="7000258" cy="674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E7A77-419C-3510-92B9-888C869D7A7C}"/>
              </a:ext>
            </a:extLst>
          </p:cNvPr>
          <p:cNvSpPr txBox="1"/>
          <p:nvPr/>
        </p:nvSpPr>
        <p:spPr>
          <a:xfrm>
            <a:off x="1822831" y="2074188"/>
            <a:ext cx="2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" pitchFamily="2" charset="0"/>
              </a:rPr>
              <a:t>google.com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F573C8-F6C1-7A8E-2127-28B2FD3D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448F1-13D4-82B6-5D79-749B27DB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AFAEC-0D61-F036-EE17-916611EC6AC7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AA28D3-9A8C-B226-7310-CA8D84A5E292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05A295-C39C-A40E-65D2-3476CF10C55A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F58C34-AAA6-BDF0-2667-68BBC1361A4C}"/>
              </a:ext>
            </a:extLst>
          </p:cNvPr>
          <p:cNvGrpSpPr/>
          <p:nvPr/>
        </p:nvGrpSpPr>
        <p:grpSpPr>
          <a:xfrm>
            <a:off x="331011" y="2954106"/>
            <a:ext cx="2697939" cy="3545420"/>
            <a:chOff x="472567" y="1985463"/>
            <a:chExt cx="3026956" cy="4512399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4B8578DB-4802-A158-51CB-4988ABB7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E382D7F4-B93D-C139-B16F-F5D60DE3E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3A91627A-34BA-6935-418B-948C0F0DC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A9F0FD4B-7C2C-B33F-0CE6-8BD0D0C0A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74C38B-B52A-7D03-E0BC-3F49B4AC0A8A}"/>
              </a:ext>
            </a:extLst>
          </p:cNvPr>
          <p:cNvGrpSpPr/>
          <p:nvPr/>
        </p:nvGrpSpPr>
        <p:grpSpPr>
          <a:xfrm>
            <a:off x="8706762" y="2954760"/>
            <a:ext cx="2697939" cy="3545420"/>
            <a:chOff x="472567" y="1985463"/>
            <a:chExt cx="3026956" cy="4512399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9A444810-28D9-51F5-F96E-4CF58622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33" name="Rectangle 5">
              <a:extLst>
                <a:ext uri="{FF2B5EF4-FFF2-40B4-BE49-F238E27FC236}">
                  <a16:creationId xmlns:a16="http://schemas.microsoft.com/office/drawing/2014/main" id="{82A7B017-2CB0-CC45-FAC5-E3BFF63C9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0A859292-E1FA-B454-6C2E-7FFDBE28D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E4FA82AF-D541-C771-4546-2AEB6CFA3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107901-C9D1-C0CD-0C4F-D29ECF57B580}"/>
              </a:ext>
            </a:extLst>
          </p:cNvPr>
          <p:cNvCxnSpPr/>
          <p:nvPr/>
        </p:nvCxnSpPr>
        <p:spPr>
          <a:xfrm>
            <a:off x="3028950" y="3840288"/>
            <a:ext cx="5677812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FCAC26D-EAFF-D079-AF2E-CC671CD1D9E1}"/>
              </a:ext>
            </a:extLst>
          </p:cNvPr>
          <p:cNvSpPr/>
          <p:nvPr/>
        </p:nvSpPr>
        <p:spPr>
          <a:xfrm>
            <a:off x="4961915" y="3581921"/>
            <a:ext cx="1727847" cy="43746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Helvetica" pitchFamily="2" charset="0"/>
              </a:rPr>
              <a:t>Socket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50EB5E-B10B-6B2B-126C-F062991154D8}"/>
              </a:ext>
            </a:extLst>
          </p:cNvPr>
          <p:cNvSpPr txBox="1"/>
          <p:nvPr/>
        </p:nvSpPr>
        <p:spPr>
          <a:xfrm>
            <a:off x="7518042" y="3346330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User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7EE3CB-C6EC-E9A2-FFDA-A019CC12042D}"/>
              </a:ext>
            </a:extLst>
          </p:cNvPr>
          <p:cNvSpPr txBox="1"/>
          <p:nvPr/>
        </p:nvSpPr>
        <p:spPr>
          <a:xfrm>
            <a:off x="7400786" y="3896042"/>
            <a:ext cx="126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Kernel</a:t>
            </a: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94AFD5C3-1507-463A-0558-060BFC15C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012" y="3052630"/>
            <a:ext cx="1674840" cy="167484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428183B9-A33B-6277-C006-9AD988BAA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349" y="3577162"/>
            <a:ext cx="1674840" cy="16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7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16419 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E2B73-83D7-62D6-95A8-16A8EF0F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A63D-5505-C006-585C-AE9274C76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39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F6C1-0987-F141-996E-768AAB80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(1) (De)multiplexing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04E525-13F0-5E4F-B52F-8DF67B72D08C}"/>
              </a:ext>
            </a:extLst>
          </p:cNvPr>
          <p:cNvSpPr/>
          <p:nvPr/>
        </p:nvSpPr>
        <p:spPr>
          <a:xfrm>
            <a:off x="838199" y="1656648"/>
            <a:ext cx="4441723" cy="43017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0ED4C-0773-8946-A543-73598899D6EF}"/>
              </a:ext>
            </a:extLst>
          </p:cNvPr>
          <p:cNvSpPr txBox="1"/>
          <p:nvPr/>
        </p:nvSpPr>
        <p:spPr>
          <a:xfrm>
            <a:off x="1598970" y="6141544"/>
            <a:ext cx="292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Machine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F55065-ECF3-A24D-A0F1-43034EAD81F4}"/>
              </a:ext>
            </a:extLst>
          </p:cNvPr>
          <p:cNvSpPr/>
          <p:nvPr/>
        </p:nvSpPr>
        <p:spPr>
          <a:xfrm>
            <a:off x="5279922" y="1919269"/>
            <a:ext cx="1799304" cy="676447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48FD2F-0E29-2342-AE24-A7DB3CB4DF0E}"/>
              </a:ext>
            </a:extLst>
          </p:cNvPr>
          <p:cNvSpPr/>
          <p:nvPr/>
        </p:nvSpPr>
        <p:spPr>
          <a:xfrm>
            <a:off x="5279922" y="4652549"/>
            <a:ext cx="1799304" cy="676447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BB85E-FC1F-1740-99EA-237505E37BA3}"/>
              </a:ext>
            </a:extLst>
          </p:cNvPr>
          <p:cNvSpPr txBox="1"/>
          <p:nvPr/>
        </p:nvSpPr>
        <p:spPr>
          <a:xfrm>
            <a:off x="5279922" y="1995882"/>
            <a:ext cx="168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IP </a:t>
            </a:r>
            <a:r>
              <a:rPr lang="en-US" sz="2800" dirty="0" err="1">
                <a:latin typeface="Helvetica" pitchFamily="2" charset="0"/>
              </a:rPr>
              <a:t>addr</a:t>
            </a:r>
            <a:r>
              <a:rPr lang="en-US" sz="2800" dirty="0">
                <a:latin typeface="Helvetica" pitchFamily="2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17D67-6785-A047-8B6E-98A9CA851F99}"/>
              </a:ext>
            </a:extLst>
          </p:cNvPr>
          <p:cNvSpPr txBox="1"/>
          <p:nvPr/>
        </p:nvSpPr>
        <p:spPr>
          <a:xfrm>
            <a:off x="5338916" y="4729162"/>
            <a:ext cx="168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IP </a:t>
            </a:r>
            <a:r>
              <a:rPr lang="en-US" sz="2800" dirty="0" err="1">
                <a:latin typeface="Helvetica" pitchFamily="2" charset="0"/>
              </a:rPr>
              <a:t>addr</a:t>
            </a:r>
            <a:r>
              <a:rPr lang="en-US" sz="2800" dirty="0">
                <a:latin typeface="Helvetica" pitchFamily="2" charset="0"/>
              </a:rPr>
              <a:t>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7D962-C2FC-1941-9446-C86C85913E1A}"/>
              </a:ext>
            </a:extLst>
          </p:cNvPr>
          <p:cNvSpPr/>
          <p:nvPr/>
        </p:nvSpPr>
        <p:spPr>
          <a:xfrm>
            <a:off x="2808337" y="1892730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Port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D13FD-84F6-194B-9D9B-2C804966A676}"/>
              </a:ext>
            </a:extLst>
          </p:cNvPr>
          <p:cNvSpPr/>
          <p:nvPr/>
        </p:nvSpPr>
        <p:spPr>
          <a:xfrm>
            <a:off x="2808336" y="2252907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Port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B77FBE-9A6E-214F-9551-8E0E8284E6CF}"/>
              </a:ext>
            </a:extLst>
          </p:cNvPr>
          <p:cNvSpPr/>
          <p:nvPr/>
        </p:nvSpPr>
        <p:spPr>
          <a:xfrm>
            <a:off x="2799730" y="2619970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AF0B0C-960E-2F4E-9F18-31A0C9BB4F14}"/>
              </a:ext>
            </a:extLst>
          </p:cNvPr>
          <p:cNvSpPr/>
          <p:nvPr/>
        </p:nvSpPr>
        <p:spPr>
          <a:xfrm>
            <a:off x="2798506" y="2994450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870540-A848-914D-B641-E9D5C249D8B2}"/>
              </a:ext>
            </a:extLst>
          </p:cNvPr>
          <p:cNvSpPr/>
          <p:nvPr/>
        </p:nvSpPr>
        <p:spPr>
          <a:xfrm>
            <a:off x="2801573" y="3376419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42B9D6-0E05-EE49-975E-0147E17F3EC8}"/>
              </a:ext>
            </a:extLst>
          </p:cNvPr>
          <p:cNvSpPr/>
          <p:nvPr/>
        </p:nvSpPr>
        <p:spPr>
          <a:xfrm>
            <a:off x="2801572" y="3736596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C0C036-74BB-AB43-B1D6-DFCF75B79DF0}"/>
              </a:ext>
            </a:extLst>
          </p:cNvPr>
          <p:cNvSpPr/>
          <p:nvPr/>
        </p:nvSpPr>
        <p:spPr>
          <a:xfrm>
            <a:off x="2807714" y="4103659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2BB44-CDD5-B346-9688-3367E637ADFB}"/>
              </a:ext>
            </a:extLst>
          </p:cNvPr>
          <p:cNvSpPr/>
          <p:nvPr/>
        </p:nvSpPr>
        <p:spPr>
          <a:xfrm>
            <a:off x="2806490" y="4478139"/>
            <a:ext cx="1548581" cy="348101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Port 65535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A5235-43AF-1B40-B137-C10AA7F7D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8" y="4061540"/>
            <a:ext cx="696234" cy="667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B08CE-D9EB-DA4F-AC16-7D0A25920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05" y="1944329"/>
            <a:ext cx="675641" cy="6756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B27D09-28AC-5E49-8A73-D2A9890A730F}"/>
              </a:ext>
            </a:extLst>
          </p:cNvPr>
          <p:cNvCxnSpPr>
            <a:cxnSpLocks/>
          </p:cNvCxnSpPr>
          <p:nvPr/>
        </p:nvCxnSpPr>
        <p:spPr>
          <a:xfrm>
            <a:off x="1684345" y="2511214"/>
            <a:ext cx="987446" cy="70496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AED9C8-923A-1545-BCCD-B9F0FBA9F5E3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1684346" y="2282150"/>
            <a:ext cx="997396" cy="54029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F30A55-8A60-8148-8D67-57C683773BAA}"/>
              </a:ext>
            </a:extLst>
          </p:cNvPr>
          <p:cNvCxnSpPr>
            <a:cxnSpLocks/>
          </p:cNvCxnSpPr>
          <p:nvPr/>
        </p:nvCxnSpPr>
        <p:spPr>
          <a:xfrm flipV="1">
            <a:off x="1725862" y="3984147"/>
            <a:ext cx="945929" cy="2743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ABEDFD-202E-2D44-9427-EF802A0AF23F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725862" y="4395351"/>
            <a:ext cx="975726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AABB797-4A17-1544-B3C4-82680A30EE32}"/>
              </a:ext>
            </a:extLst>
          </p:cNvPr>
          <p:cNvCxnSpPr>
            <a:cxnSpLocks/>
          </p:cNvCxnSpPr>
          <p:nvPr/>
        </p:nvCxnSpPr>
        <p:spPr>
          <a:xfrm>
            <a:off x="1725862" y="4578548"/>
            <a:ext cx="965781" cy="1075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0DCCB59-CDE3-EA4D-ABE6-8D23C360494F}"/>
              </a:ext>
            </a:extLst>
          </p:cNvPr>
          <p:cNvSpPr txBox="1"/>
          <p:nvPr/>
        </p:nvSpPr>
        <p:spPr>
          <a:xfrm>
            <a:off x="1725860" y="5462028"/>
            <a:ext cx="146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socket()</a:t>
            </a: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1EC6DD4A-A5B4-2B40-B20E-6548EC31F4EB}"/>
              </a:ext>
            </a:extLst>
          </p:cNvPr>
          <p:cNvSpPr/>
          <p:nvPr/>
        </p:nvSpPr>
        <p:spPr>
          <a:xfrm rot="5400000">
            <a:off x="1998234" y="4778523"/>
            <a:ext cx="411134" cy="955880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0E7A83-12D6-A54C-A2F0-B8674F37D0C1}"/>
              </a:ext>
            </a:extLst>
          </p:cNvPr>
          <p:cNvSpPr txBox="1"/>
          <p:nvPr/>
        </p:nvSpPr>
        <p:spPr>
          <a:xfrm>
            <a:off x="3227134" y="5462028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Ports</a:t>
            </a: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57D67C5-E92B-4546-8281-BE0214F42CE3}"/>
              </a:ext>
            </a:extLst>
          </p:cNvPr>
          <p:cNvSpPr/>
          <p:nvPr/>
        </p:nvSpPr>
        <p:spPr>
          <a:xfrm rot="5400000">
            <a:off x="3364045" y="4471002"/>
            <a:ext cx="433470" cy="1548581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5">
            <a:extLst>
              <a:ext uri="{FF2B5EF4-FFF2-40B4-BE49-F238E27FC236}">
                <a16:creationId xmlns:a16="http://schemas.microsoft.com/office/drawing/2014/main" id="{1ECA4C59-ADA9-CD44-A35E-73370FC47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0316" y="3830122"/>
            <a:ext cx="2551987" cy="1122226"/>
          </a:xfrm>
          <a:prstGeom prst="rect">
            <a:avLst/>
          </a:prstGeom>
          <a:solidFill>
            <a:srgbClr val="3C82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>
                <a:solidFill>
                  <a:srgbClr val="FFFFFF"/>
                </a:solidFill>
              </a:rPr>
              <a:t>Src</a:t>
            </a:r>
            <a:r>
              <a:rPr lang="en-US" altLang="en-US" sz="2400" b="0" dirty="0">
                <a:solidFill>
                  <a:srgbClr val="FFFFFF"/>
                </a:solidFill>
              </a:rPr>
              <a:t> IP, </a:t>
            </a:r>
            <a:r>
              <a:rPr lang="en-US" altLang="en-US" sz="2400" b="0" dirty="0" err="1">
                <a:solidFill>
                  <a:srgbClr val="FFFFFF"/>
                </a:solidFill>
              </a:rPr>
              <a:t>Dst</a:t>
            </a:r>
            <a:r>
              <a:rPr lang="en-US" altLang="en-US" sz="2400" b="0" dirty="0">
                <a:solidFill>
                  <a:srgbClr val="FFFFFF"/>
                </a:solidFill>
              </a:rPr>
              <a:t> IP,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FFFF"/>
                </a:solidFill>
              </a:rPr>
              <a:t>Tp</a:t>
            </a:r>
            <a:r>
              <a:rPr lang="en-US" altLang="en-US" sz="2400" dirty="0">
                <a:solidFill>
                  <a:srgbClr val="FFFFFF"/>
                </a:solidFill>
              </a:rPr>
              <a:t> Protocol</a:t>
            </a:r>
            <a:endParaRPr lang="en-US" altLang="en-US" sz="2400" b="0" dirty="0">
              <a:solidFill>
                <a:srgbClr val="FFFFFF"/>
              </a:solidFill>
            </a:endParaRPr>
          </a:p>
        </p:txBody>
      </p:sp>
      <p:sp>
        <p:nvSpPr>
          <p:cNvPr id="65" name="Rectangle 6">
            <a:extLst>
              <a:ext uri="{FF2B5EF4-FFF2-40B4-BE49-F238E27FC236}">
                <a16:creationId xmlns:a16="http://schemas.microsoft.com/office/drawing/2014/main" id="{34918B52-19C7-E841-9025-AB6B1B39C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0316" y="2700770"/>
            <a:ext cx="2551987" cy="112515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err="1">
                <a:solidFill>
                  <a:srgbClr val="FFFFFF"/>
                </a:solidFill>
              </a:rPr>
              <a:t>Src</a:t>
            </a:r>
            <a:r>
              <a:rPr lang="en-US" altLang="en-US" sz="2400" b="0" dirty="0">
                <a:solidFill>
                  <a:srgbClr val="FFFFFF"/>
                </a:solidFill>
              </a:rPr>
              <a:t> port, </a:t>
            </a:r>
            <a:r>
              <a:rPr lang="en-US" altLang="en-US" sz="2400" b="0" dirty="0" err="1">
                <a:solidFill>
                  <a:srgbClr val="FFFFFF"/>
                </a:solidFill>
              </a:rPr>
              <a:t>Dst</a:t>
            </a:r>
            <a:r>
              <a:rPr lang="en-US" altLang="en-US" sz="2400" b="0" dirty="0">
                <a:solidFill>
                  <a:srgbClr val="FFFFFF"/>
                </a:solidFill>
              </a:rPr>
              <a:t> port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1FBA3BA-B34E-2E4B-940B-4ED7759C914C}"/>
              </a:ext>
            </a:extLst>
          </p:cNvPr>
          <p:cNvGrpSpPr/>
          <p:nvPr/>
        </p:nvGrpSpPr>
        <p:grpSpPr>
          <a:xfrm>
            <a:off x="10670715" y="3163579"/>
            <a:ext cx="762000" cy="304800"/>
            <a:chOff x="4113213" y="3733800"/>
            <a:chExt cx="762000" cy="304800"/>
          </a:xfrm>
        </p:grpSpPr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3D02F52A-BF47-E349-BD69-18D47E2D24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265613" y="3733800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70" name="Rectangle 6">
              <a:extLst>
                <a:ext uri="{FF2B5EF4-FFF2-40B4-BE49-F238E27FC236}">
                  <a16:creationId xmlns:a16="http://schemas.microsoft.com/office/drawing/2014/main" id="{2C8B88D4-A394-704A-81C8-1F12A13D75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13213" y="3733800"/>
              <a:ext cx="2286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7B039F8-5211-E647-9149-E6E000ACB60B}"/>
              </a:ext>
            </a:extLst>
          </p:cNvPr>
          <p:cNvGrpSpPr/>
          <p:nvPr/>
        </p:nvGrpSpPr>
        <p:grpSpPr>
          <a:xfrm>
            <a:off x="10672302" y="4244240"/>
            <a:ext cx="983671" cy="304801"/>
            <a:chOff x="3117267" y="4662057"/>
            <a:chExt cx="983671" cy="304801"/>
          </a:xfrm>
        </p:grpSpPr>
        <p:sp>
          <p:nvSpPr>
            <p:cNvPr id="77" name="Rectangle 8">
              <a:extLst>
                <a:ext uri="{FF2B5EF4-FFF2-40B4-BE49-F238E27FC236}">
                  <a16:creationId xmlns:a16="http://schemas.microsoft.com/office/drawing/2014/main" id="{EC4F4792-D029-D940-8DA8-3DFFDEE866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193467" y="4662057"/>
              <a:ext cx="3048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78" name="Rectangle 9">
              <a:extLst>
                <a:ext uri="{FF2B5EF4-FFF2-40B4-BE49-F238E27FC236}">
                  <a16:creationId xmlns:a16="http://schemas.microsoft.com/office/drawing/2014/main" id="{2768FCEB-FCC0-9D47-9EA7-70D49E3406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117267" y="4662057"/>
              <a:ext cx="1524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79" name="Rectangle 4">
              <a:extLst>
                <a:ext uri="{FF2B5EF4-FFF2-40B4-BE49-F238E27FC236}">
                  <a16:creationId xmlns:a16="http://schemas.microsoft.com/office/drawing/2014/main" id="{B762EA08-7B22-E245-A8DE-16DD7EC8E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338" y="4662058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50420EB-6637-F64E-A584-2826A6DA9100}"/>
              </a:ext>
            </a:extLst>
          </p:cNvPr>
          <p:cNvSpPr txBox="1"/>
          <p:nvPr/>
        </p:nvSpPr>
        <p:spPr>
          <a:xfrm>
            <a:off x="7841433" y="450762"/>
            <a:ext cx="3436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Connection lookup: </a:t>
            </a:r>
            <a:r>
              <a:rPr lang="en-US" sz="2400" dirty="0">
                <a:latin typeface="Helvetica" pitchFamily="2" charset="0"/>
              </a:rPr>
              <a:t>The operating system does a lookup using these data to determine the right socket and app.</a:t>
            </a:r>
          </a:p>
          <a:p>
            <a:r>
              <a:rPr lang="en-US" sz="2400" dirty="0">
                <a:latin typeface="Helvetica" pitchFamily="2" charset="0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24E0F8-FA5B-294B-9537-81B4CCDC872B}"/>
              </a:ext>
            </a:extLst>
          </p:cNvPr>
          <p:cNvSpPr txBox="1"/>
          <p:nvPr/>
        </p:nvSpPr>
        <p:spPr>
          <a:xfrm>
            <a:off x="5371472" y="2794020"/>
            <a:ext cx="2138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Denotes an 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attachment point </a:t>
            </a:r>
            <a:r>
              <a:rPr lang="en-US" dirty="0">
                <a:latin typeface="Helvetica" pitchFamily="2" charset="0"/>
              </a:rPr>
              <a:t>with the network.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865EA0-52AB-A34C-A282-922AF3B255DD}"/>
              </a:ext>
            </a:extLst>
          </p:cNvPr>
          <p:cNvSpPr txBox="1"/>
          <p:nvPr/>
        </p:nvSpPr>
        <p:spPr>
          <a:xfrm>
            <a:off x="5418182" y="5462028"/>
            <a:ext cx="2138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Each IP address comes with a full copy of its own ports.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EF5EF31-B787-334F-9AC8-0DAFB82BFCF0}"/>
              </a:ext>
            </a:extLst>
          </p:cNvPr>
          <p:cNvCxnSpPr/>
          <p:nvPr/>
        </p:nvCxnSpPr>
        <p:spPr>
          <a:xfrm>
            <a:off x="4519150" y="1892730"/>
            <a:ext cx="642785" cy="40884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E35DDFE-DFC2-DEFB-C93F-B93C7B7FEE5C}"/>
              </a:ext>
            </a:extLst>
          </p:cNvPr>
          <p:cNvSpPr txBox="1"/>
          <p:nvPr/>
        </p:nvSpPr>
        <p:spPr>
          <a:xfrm>
            <a:off x="7571668" y="5188627"/>
            <a:ext cx="4299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UDP or TCP listening: </a:t>
            </a:r>
          </a:p>
          <a:p>
            <a:pPr algn="ctr"/>
            <a:r>
              <a:rPr lang="en-US" sz="2000" dirty="0">
                <a:latin typeface="Helvetica" pitchFamily="2" charset="0"/>
              </a:rPr>
              <a:t>(</a:t>
            </a:r>
            <a:r>
              <a:rPr lang="en-US" sz="2000" dirty="0" err="1">
                <a:latin typeface="Helvetica" pitchFamily="2" charset="0"/>
              </a:rPr>
              <a:t>dst</a:t>
            </a:r>
            <a:r>
              <a:rPr lang="en-US" sz="2000" dirty="0">
                <a:latin typeface="Helvetica" pitchFamily="2" charset="0"/>
              </a:rPr>
              <a:t> IP, </a:t>
            </a:r>
            <a:r>
              <a:rPr lang="en-US" sz="2000" dirty="0" err="1">
                <a:latin typeface="Helvetica" pitchFamily="2" charset="0"/>
              </a:rPr>
              <a:t>dst</a:t>
            </a:r>
            <a:r>
              <a:rPr lang="en-US" sz="2000" dirty="0">
                <a:latin typeface="Helvetica" pitchFamily="2" charset="0"/>
              </a:rPr>
              <a:t> port, TCP)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E65B7-D6E3-FF41-F369-668C45BBF45B}"/>
              </a:ext>
            </a:extLst>
          </p:cNvPr>
          <p:cNvSpPr txBox="1"/>
          <p:nvPr/>
        </p:nvSpPr>
        <p:spPr>
          <a:xfrm>
            <a:off x="7437514" y="5982002"/>
            <a:ext cx="4568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TCP established: </a:t>
            </a:r>
          </a:p>
          <a:p>
            <a:pPr algn="ctr"/>
            <a:r>
              <a:rPr lang="en-US" sz="2000" dirty="0">
                <a:latin typeface="Helvetica" pitchFamily="2" charset="0"/>
              </a:rPr>
              <a:t>(</a:t>
            </a:r>
            <a:r>
              <a:rPr lang="en-US" sz="2000" dirty="0" err="1">
                <a:latin typeface="Helvetica" pitchFamily="2" charset="0"/>
              </a:rPr>
              <a:t>dst</a:t>
            </a:r>
            <a:r>
              <a:rPr lang="en-US" sz="2000" dirty="0">
                <a:latin typeface="Helvetica" pitchFamily="2" charset="0"/>
              </a:rPr>
              <a:t> IP, </a:t>
            </a:r>
            <a:r>
              <a:rPr lang="en-US" sz="2000" dirty="0" err="1">
                <a:latin typeface="Helvetica" pitchFamily="2" charset="0"/>
              </a:rPr>
              <a:t>dst</a:t>
            </a:r>
            <a:r>
              <a:rPr lang="en-US" sz="2000" dirty="0">
                <a:latin typeface="Helvetica" pitchFamily="2" charset="0"/>
              </a:rPr>
              <a:t> port, </a:t>
            </a:r>
            <a:r>
              <a:rPr lang="en-US" sz="2000" dirty="0" err="1">
                <a:latin typeface="Helvetica" pitchFamily="2" charset="0"/>
              </a:rPr>
              <a:t>src</a:t>
            </a:r>
            <a:r>
              <a:rPr lang="en-US" sz="2000" dirty="0">
                <a:latin typeface="Helvetica" pitchFamily="2" charset="0"/>
              </a:rPr>
              <a:t> IP, </a:t>
            </a:r>
            <a:r>
              <a:rPr lang="en-US" sz="2000" dirty="0" err="1">
                <a:latin typeface="Helvetica" pitchFamily="2" charset="0"/>
              </a:rPr>
              <a:t>src</a:t>
            </a:r>
            <a:r>
              <a:rPr lang="en-US" sz="2000" dirty="0">
                <a:latin typeface="Helvetica" pitchFamily="2" charset="0"/>
              </a:rPr>
              <a:t> port, TCP)</a:t>
            </a:r>
          </a:p>
        </p:txBody>
      </p:sp>
    </p:spTree>
    <p:extLst>
      <p:ext uri="{BB962C8B-B14F-4D97-AF65-F5344CB8AC3E}">
        <p14:creationId xmlns:p14="http://schemas.microsoft.com/office/powerpoint/2010/main" val="10735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 animBg="1"/>
      <p:bldP spid="11" grpId="0"/>
      <p:bldP spid="12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51" grpId="0"/>
      <p:bldP spid="57" grpId="0" animBg="1"/>
      <p:bldP spid="58" grpId="0"/>
      <p:bldP spid="59" grpId="0" animBg="1"/>
      <p:bldP spid="64" grpId="0" animBg="1"/>
      <p:bldP spid="65" grpId="0" animBg="1"/>
      <p:bldP spid="41" grpId="0"/>
      <p:bldP spid="48" grpId="0"/>
      <p:bldP spid="49" grpId="0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12371" y="5178224"/>
            <a:ext cx="6561406" cy="1129154"/>
          </a:xfrm>
          <a:prstGeom prst="rect">
            <a:avLst/>
          </a:prstGeom>
          <a:solidFill>
            <a:srgbClr val="66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Link: best-effort local </a:t>
            </a:r>
            <a:r>
              <a:rPr lang="en-US" altLang="en-US" sz="2400" dirty="0" err="1">
                <a:solidFill>
                  <a:schemeClr val="bg1"/>
                </a:solidFill>
              </a:rPr>
              <a:t>pkt</a:t>
            </a:r>
            <a:r>
              <a:rPr lang="en-US" altLang="en-US" sz="2400" dirty="0">
                <a:solidFill>
                  <a:schemeClr val="bg1"/>
                </a:solidFill>
              </a:rPr>
              <a:t> delivery</a:t>
            </a:r>
            <a:endParaRPr lang="en-US" altLang="en-US" sz="2400" b="0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12371" y="4052011"/>
            <a:ext cx="6561406" cy="1126213"/>
          </a:xfrm>
          <a:prstGeom prst="rect">
            <a:avLst/>
          </a:prstGeom>
          <a:solidFill>
            <a:srgbClr val="3C82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FFFF"/>
                </a:solidFill>
              </a:rPr>
              <a:t>Network: best-effort global </a:t>
            </a:r>
            <a:r>
              <a:rPr lang="en-US" altLang="en-US" sz="2400" b="0" dirty="0" err="1">
                <a:solidFill>
                  <a:srgbClr val="FFFFFF"/>
                </a:solidFill>
              </a:rPr>
              <a:t>pkt</a:t>
            </a:r>
            <a:r>
              <a:rPr lang="en-US" altLang="en-US" sz="2400" b="0" dirty="0">
                <a:solidFill>
                  <a:srgbClr val="FFFFFF"/>
                </a:solidFill>
              </a:rPr>
              <a:t> delivery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12370" y="2922857"/>
            <a:ext cx="6561407" cy="1129154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FFFF"/>
                </a:solidFill>
              </a:rPr>
              <a:t>Transport: provide guarantees to apps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12371" y="1790762"/>
            <a:ext cx="6561406" cy="1132095"/>
          </a:xfrm>
          <a:prstGeom prst="rect">
            <a:avLst/>
          </a:prstGeom>
          <a:solidFill>
            <a:srgbClr val="00D16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0" tIns="45712" rIns="91420" bIns="45712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FFFFFF"/>
                </a:solidFill>
              </a:rPr>
              <a:t>Application: useful user-level functions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7327" cy="1325563"/>
          </a:xfrm>
        </p:spPr>
        <p:txBody>
          <a:bodyPr/>
          <a:lstStyle/>
          <a:p>
            <a:r>
              <a:rPr lang="en-US" dirty="0"/>
              <a:t>Software/hardware organization at hosts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735790" y="1690688"/>
            <a:ext cx="4282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Communication functions broken up and “stacked”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3B58AD-251F-B67D-984A-5B2F50696D2A}"/>
              </a:ext>
            </a:extLst>
          </p:cNvPr>
          <p:cNvSpPr txBox="1"/>
          <p:nvPr/>
        </p:nvSpPr>
        <p:spPr>
          <a:xfrm>
            <a:off x="7779332" y="2922857"/>
            <a:ext cx="42820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Each layer depends on the one below it.</a:t>
            </a:r>
          </a:p>
          <a:p>
            <a:pPr algn="ctr"/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Each layer supports the one above it.</a:t>
            </a:r>
          </a:p>
          <a:p>
            <a:pPr algn="ctr"/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The interfaces between layers are well-defined and standardized.</a:t>
            </a:r>
          </a:p>
        </p:txBody>
      </p:sp>
    </p:spTree>
    <p:extLst>
      <p:ext uri="{BB962C8B-B14F-4D97-AF65-F5344CB8AC3E}">
        <p14:creationId xmlns:p14="http://schemas.microsoft.com/office/powerpoint/2010/main" val="19155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7E4B2-BE29-524C-AFA6-6FB92B96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sockets of different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42DAD-131F-4246-81A5-60E67D05E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066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Listening</a:t>
            </a:r>
            <a:r>
              <a:rPr lang="en-US" sz="3200" dirty="0"/>
              <a:t> (bound but  unconnected)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# On server side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ls = socket(AF_INET, SOCK_STREAM)</a:t>
            </a:r>
          </a:p>
          <a:p>
            <a:pPr marL="0" indent="0">
              <a:buNone/>
            </a:pP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ls.bind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serv_ip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serv_port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ls.listen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() # no accept() yet</a:t>
            </a:r>
          </a:p>
          <a:p>
            <a:pPr marL="0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EF27A-9C96-2649-8AEA-087423FE1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066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Connected (</a:t>
            </a:r>
            <a:r>
              <a:rPr lang="en-US" sz="3200" dirty="0">
                <a:solidFill>
                  <a:srgbClr val="C00000"/>
                </a:solidFill>
              </a:rPr>
              <a:t>Established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# On server side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cs,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addr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ls.accept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# On client side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serv_ip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serv_port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F3EF4F2-5CDE-EA47-8B3E-0685475F2BD4}"/>
              </a:ext>
            </a:extLst>
          </p:cNvPr>
          <p:cNvSpPr txBox="1">
            <a:spLocks/>
          </p:cNvSpPr>
          <p:nvPr/>
        </p:nvSpPr>
        <p:spPr>
          <a:xfrm>
            <a:off x="6199239" y="4863801"/>
            <a:ext cx="5181600" cy="149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(</a:t>
            </a:r>
            <a:r>
              <a:rPr lang="en-US" sz="2400" dirty="0" err="1"/>
              <a:t>src</a:t>
            </a:r>
            <a:r>
              <a:rPr lang="en-US" sz="2400" dirty="0"/>
              <a:t> IP,  </a:t>
            </a:r>
            <a:r>
              <a:rPr lang="en-US" sz="2400" dirty="0" err="1"/>
              <a:t>dst</a:t>
            </a:r>
            <a:r>
              <a:rPr lang="en-US" sz="2400" dirty="0"/>
              <a:t> IP, </a:t>
            </a:r>
            <a:r>
              <a:rPr lang="en-US" sz="2400" dirty="0" err="1"/>
              <a:t>src</a:t>
            </a:r>
            <a:r>
              <a:rPr lang="en-US" sz="2400" dirty="0"/>
              <a:t> port, </a:t>
            </a:r>
            <a:r>
              <a:rPr lang="en-US" sz="2400" dirty="0" err="1"/>
              <a:t>dst</a:t>
            </a:r>
            <a:r>
              <a:rPr lang="en-US" sz="2400" dirty="0"/>
              <a:t> port)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ym typeface="Wingdings" pitchFamily="2" charset="2"/>
              </a:rPr>
              <a:t></a:t>
            </a:r>
          </a:p>
          <a:p>
            <a:pPr marL="0" indent="0" algn="ctr">
              <a:buNone/>
            </a:pPr>
            <a:r>
              <a:rPr lang="en-US" sz="2400" dirty="0"/>
              <a:t>Socket</a:t>
            </a:r>
            <a:r>
              <a:rPr lang="en-US" sz="3200" dirty="0"/>
              <a:t> 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 NOT ls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6EEF089-3B60-A840-B2B4-75511CD2D03B}"/>
              </a:ext>
            </a:extLst>
          </p:cNvPr>
          <p:cNvSpPr txBox="1">
            <a:spLocks/>
          </p:cNvSpPr>
          <p:nvPr/>
        </p:nvSpPr>
        <p:spPr>
          <a:xfrm>
            <a:off x="1870586" y="4863801"/>
            <a:ext cx="2701413" cy="149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err="1">
                <a:solidFill>
                  <a:srgbClr val="C00000"/>
                </a:solidFill>
              </a:rPr>
              <a:t>dst</a:t>
            </a:r>
            <a:r>
              <a:rPr lang="en-US" sz="2400" dirty="0">
                <a:solidFill>
                  <a:srgbClr val="C00000"/>
                </a:solidFill>
              </a:rPr>
              <a:t> IP, </a:t>
            </a:r>
            <a:r>
              <a:rPr lang="en-US" sz="2400" dirty="0" err="1">
                <a:solidFill>
                  <a:srgbClr val="C00000"/>
                </a:solidFill>
              </a:rPr>
              <a:t>dst</a:t>
            </a:r>
            <a:r>
              <a:rPr lang="en-US" sz="2400" dirty="0">
                <a:solidFill>
                  <a:srgbClr val="C00000"/>
                </a:solidFill>
              </a:rPr>
              <a:t> port)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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00000"/>
                </a:solidFill>
              </a:rPr>
              <a:t>Socket </a:t>
            </a:r>
            <a:r>
              <a:rPr lang="en-US" sz="18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ss</a:t>
            </a:r>
            <a:r>
              <a:rPr lang="en-US" sz="18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dirty="0">
              <a:solidFill>
                <a:srgbClr val="C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D3457-9879-D443-B670-7A088A35503C}"/>
              </a:ext>
            </a:extLst>
          </p:cNvPr>
          <p:cNvSpPr/>
          <p:nvPr/>
        </p:nvSpPr>
        <p:spPr>
          <a:xfrm>
            <a:off x="7691283" y="2856228"/>
            <a:ext cx="1740310" cy="56043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0DD38-DB71-0E44-A64D-06426D0A4CC9}"/>
              </a:ext>
            </a:extLst>
          </p:cNvPr>
          <p:cNvSpPr txBox="1"/>
          <p:nvPr/>
        </p:nvSpPr>
        <p:spPr>
          <a:xfrm>
            <a:off x="10513757" y="2270562"/>
            <a:ext cx="170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accept()</a:t>
            </a:r>
            <a:r>
              <a:rPr lang="en-US" dirty="0">
                <a:latin typeface="Helvetica" pitchFamily="2" charset="0"/>
              </a:rPr>
              <a:t> creates a new socket with the</a:t>
            </a:r>
          </a:p>
          <a:p>
            <a:pPr algn="l"/>
            <a:r>
              <a:rPr lang="en-US" dirty="0">
                <a:latin typeface="Helvetica" pitchFamily="2" charset="0"/>
              </a:rPr>
              <a:t>4-tuple (established) mapping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83159-F704-A642-8342-9931C521AC9C}"/>
              </a:ext>
            </a:extLst>
          </p:cNvPr>
          <p:cNvSpPr txBox="1"/>
          <p:nvPr/>
        </p:nvSpPr>
        <p:spPr>
          <a:xfrm>
            <a:off x="959258" y="6167432"/>
            <a:ext cx="441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Enables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connections to be demultiplexed correctly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D56363-D9E9-944A-99E0-A2B59D3BF18A}"/>
              </a:ext>
            </a:extLst>
          </p:cNvPr>
          <p:cNvSpPr txBox="1"/>
          <p:nvPr/>
        </p:nvSpPr>
        <p:spPr>
          <a:xfrm>
            <a:off x="5239981" y="6350168"/>
            <a:ext cx="696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Enables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connections to be demultiplexed correctly</a:t>
            </a:r>
          </a:p>
        </p:txBody>
      </p:sp>
    </p:spTree>
    <p:extLst>
      <p:ext uri="{BB962C8B-B14F-4D97-AF65-F5344CB8AC3E}">
        <p14:creationId xmlns:p14="http://schemas.microsoft.com/office/powerpoint/2010/main" val="18299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AD7AE-BE90-8643-8048-BF9300C9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Reliability: Stop and Wait. 3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E6B44-7BF5-834F-BD2F-A3D7B3A2E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504" y="1647310"/>
            <a:ext cx="6332056" cy="503237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C00000"/>
                </a:solidFill>
              </a:rPr>
              <a:t>ACKs:</a:t>
            </a:r>
            <a:r>
              <a:rPr lang="en-US" dirty="0"/>
              <a:t> Sender sends a single packet, then waits for an ACK to know the packet was successfully received. Then the sender transmits the next packet.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RTO:</a:t>
            </a:r>
            <a:r>
              <a:rPr lang="en-US" dirty="0"/>
              <a:t> If ACK is not received until a timeout, sender </a:t>
            </a:r>
            <a:r>
              <a:rPr lang="en-US" dirty="0">
                <a:solidFill>
                  <a:srgbClr val="C00000"/>
                </a:solidFill>
              </a:rPr>
              <a:t>retransmits</a:t>
            </a:r>
            <a:r>
              <a:rPr lang="en-US" dirty="0"/>
              <a:t> the packet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Seq:</a:t>
            </a:r>
            <a:r>
              <a:rPr lang="en-US" dirty="0"/>
              <a:t> Disambiguate duplicate vs. fresh packets using sequence numbers that change on “adjacent” packets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ED50B6-800D-7E46-8405-B1B7F35EC0F2}"/>
              </a:ext>
            </a:extLst>
          </p:cNvPr>
          <p:cNvCxnSpPr/>
          <p:nvPr/>
        </p:nvCxnSpPr>
        <p:spPr>
          <a:xfrm>
            <a:off x="7407966" y="2212115"/>
            <a:ext cx="0" cy="39093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2EB30D-A8A6-9840-9EFA-439E1EB82C32}"/>
              </a:ext>
            </a:extLst>
          </p:cNvPr>
          <p:cNvCxnSpPr/>
          <p:nvPr/>
        </p:nvCxnSpPr>
        <p:spPr>
          <a:xfrm>
            <a:off x="10316818" y="2212115"/>
            <a:ext cx="0" cy="39093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A8AC84-4B7B-6248-947C-9B8E910156FB}"/>
              </a:ext>
            </a:extLst>
          </p:cNvPr>
          <p:cNvCxnSpPr>
            <a:cxnSpLocks/>
          </p:cNvCxnSpPr>
          <p:nvPr/>
        </p:nvCxnSpPr>
        <p:spPr>
          <a:xfrm>
            <a:off x="7580245" y="2450654"/>
            <a:ext cx="2580859" cy="55446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7BAFE5-84A2-AB45-A4E8-A60AAD356AE1}"/>
              </a:ext>
            </a:extLst>
          </p:cNvPr>
          <p:cNvSpPr txBox="1"/>
          <p:nvPr/>
        </p:nvSpPr>
        <p:spPr>
          <a:xfrm>
            <a:off x="7292840" y="1712561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Sender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0672-6BED-1149-8DEB-3EB16BBCBC59}"/>
              </a:ext>
            </a:extLst>
          </p:cNvPr>
          <p:cNvSpPr txBox="1"/>
          <p:nvPr/>
        </p:nvSpPr>
        <p:spPr>
          <a:xfrm>
            <a:off x="9718813" y="1690688"/>
            <a:ext cx="153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Receiver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DC3F8D-E3E6-D44D-8587-AB5872F00866}"/>
              </a:ext>
            </a:extLst>
          </p:cNvPr>
          <p:cNvGrpSpPr/>
          <p:nvPr/>
        </p:nvGrpSpPr>
        <p:grpSpPr>
          <a:xfrm>
            <a:off x="8879831" y="2553722"/>
            <a:ext cx="914398" cy="461665"/>
            <a:chOff x="9342783" y="1192696"/>
            <a:chExt cx="2011017" cy="101941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04FFF5C-C9C1-7744-B65B-5EE4FC163A15}"/>
                </a:ext>
              </a:extLst>
            </p:cNvPr>
            <p:cNvSpPr/>
            <p:nvPr/>
          </p:nvSpPr>
          <p:spPr>
            <a:xfrm>
              <a:off x="9342783" y="1192696"/>
              <a:ext cx="2011017" cy="10194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F96447-B603-954A-823E-07BDA54C5B7E}"/>
                </a:ext>
              </a:extLst>
            </p:cNvPr>
            <p:cNvCxnSpPr>
              <a:cxnSpLocks/>
            </p:cNvCxnSpPr>
            <p:nvPr/>
          </p:nvCxnSpPr>
          <p:spPr>
            <a:xfrm>
              <a:off x="9342783" y="1285461"/>
              <a:ext cx="1005508" cy="40522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153CE2-9FDC-2046-B482-3658441C8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8291" y="1285461"/>
              <a:ext cx="1005509" cy="41288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CFF101-3EEC-4340-BEDB-5EC9AC00E5F0}"/>
              </a:ext>
            </a:extLst>
          </p:cNvPr>
          <p:cNvCxnSpPr>
            <a:cxnSpLocks/>
          </p:cNvCxnSpPr>
          <p:nvPr/>
        </p:nvCxnSpPr>
        <p:spPr>
          <a:xfrm flipH="1">
            <a:off x="7531611" y="3172752"/>
            <a:ext cx="2604646" cy="153936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A792B-D465-074B-8203-D689DCA0FAE6}"/>
              </a:ext>
            </a:extLst>
          </p:cNvPr>
          <p:cNvGrpSpPr/>
          <p:nvPr/>
        </p:nvGrpSpPr>
        <p:grpSpPr>
          <a:xfrm>
            <a:off x="8404369" y="3632239"/>
            <a:ext cx="453882" cy="281889"/>
            <a:chOff x="9342783" y="1192696"/>
            <a:chExt cx="2011017" cy="101941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58D13F-1136-6047-B08A-6FDCA05EEFB4}"/>
                </a:ext>
              </a:extLst>
            </p:cNvPr>
            <p:cNvSpPr/>
            <p:nvPr/>
          </p:nvSpPr>
          <p:spPr>
            <a:xfrm>
              <a:off x="9342783" y="1192696"/>
              <a:ext cx="2011017" cy="10194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3E3931-F36C-4D4E-A5C1-23C755426E46}"/>
                </a:ext>
              </a:extLst>
            </p:cNvPr>
            <p:cNvCxnSpPr>
              <a:cxnSpLocks/>
            </p:cNvCxnSpPr>
            <p:nvPr/>
          </p:nvCxnSpPr>
          <p:spPr>
            <a:xfrm>
              <a:off x="9342783" y="1285461"/>
              <a:ext cx="1005508" cy="40522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1F0E19-3C59-8F43-9FBA-470232294F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8291" y="1285461"/>
              <a:ext cx="1005509" cy="41288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5DCF74-25B0-E343-8CBD-153F03372E57}"/>
              </a:ext>
            </a:extLst>
          </p:cNvPr>
          <p:cNvCxnSpPr/>
          <p:nvPr/>
        </p:nvCxnSpPr>
        <p:spPr>
          <a:xfrm>
            <a:off x="7518473" y="5596013"/>
            <a:ext cx="2605705" cy="0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6C424E-2D75-0245-9089-0CA66C99C259}"/>
              </a:ext>
            </a:extLst>
          </p:cNvPr>
          <p:cNvCxnSpPr/>
          <p:nvPr/>
        </p:nvCxnSpPr>
        <p:spPr>
          <a:xfrm>
            <a:off x="7555399" y="2339812"/>
            <a:ext cx="2605705" cy="0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6F24F5-21F9-C544-90C8-F098434896B9}"/>
              </a:ext>
            </a:extLst>
          </p:cNvPr>
          <p:cNvCxnSpPr>
            <a:cxnSpLocks/>
          </p:cNvCxnSpPr>
          <p:nvPr/>
        </p:nvCxnSpPr>
        <p:spPr>
          <a:xfrm>
            <a:off x="7580245" y="2487462"/>
            <a:ext cx="0" cy="2158394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DC5618-EBA4-6A4C-A18A-E54B6F600207}"/>
              </a:ext>
            </a:extLst>
          </p:cNvPr>
          <p:cNvSpPr txBox="1"/>
          <p:nvPr/>
        </p:nvSpPr>
        <p:spPr>
          <a:xfrm rot="5400000">
            <a:off x="7351210" y="3431452"/>
            <a:ext cx="100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RTT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EEC8A7-C6D7-5E49-B732-7FC18A83207F}"/>
              </a:ext>
            </a:extLst>
          </p:cNvPr>
          <p:cNvCxnSpPr>
            <a:cxnSpLocks/>
          </p:cNvCxnSpPr>
          <p:nvPr/>
        </p:nvCxnSpPr>
        <p:spPr>
          <a:xfrm>
            <a:off x="7645677" y="4786275"/>
            <a:ext cx="2602145" cy="116178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4AA0D6-0A25-DF41-980E-30E07A13E83F}"/>
              </a:ext>
            </a:extLst>
          </p:cNvPr>
          <p:cNvGrpSpPr/>
          <p:nvPr/>
        </p:nvGrpSpPr>
        <p:grpSpPr>
          <a:xfrm>
            <a:off x="8821325" y="5134348"/>
            <a:ext cx="914398" cy="461665"/>
            <a:chOff x="9342783" y="1192696"/>
            <a:chExt cx="2011017" cy="101941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56B6009-A818-1F40-B58A-164CB373DA55}"/>
                </a:ext>
              </a:extLst>
            </p:cNvPr>
            <p:cNvSpPr/>
            <p:nvPr/>
          </p:nvSpPr>
          <p:spPr>
            <a:xfrm>
              <a:off x="9342783" y="1192696"/>
              <a:ext cx="2011017" cy="10194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C8702E9-427D-5840-9784-B02FAC22FE3C}"/>
                </a:ext>
              </a:extLst>
            </p:cNvPr>
            <p:cNvCxnSpPr>
              <a:cxnSpLocks/>
            </p:cNvCxnSpPr>
            <p:nvPr/>
          </p:nvCxnSpPr>
          <p:spPr>
            <a:xfrm>
              <a:off x="9342783" y="1285461"/>
              <a:ext cx="1005508" cy="40522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844226-9A0A-3F4F-AAE2-5475DDA653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8291" y="1285461"/>
              <a:ext cx="1005509" cy="41288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509A54F-16E7-4B40-8F92-A5CF29C3500A}"/>
              </a:ext>
            </a:extLst>
          </p:cNvPr>
          <p:cNvSpPr txBox="1"/>
          <p:nvPr/>
        </p:nvSpPr>
        <p:spPr>
          <a:xfrm>
            <a:off x="7444893" y="5626626"/>
            <a:ext cx="100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RTO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01B603-5955-1A4F-B077-38367151CCDC}"/>
              </a:ext>
            </a:extLst>
          </p:cNvPr>
          <p:cNvCxnSpPr>
            <a:cxnSpLocks/>
          </p:cNvCxnSpPr>
          <p:nvPr/>
        </p:nvCxnSpPr>
        <p:spPr>
          <a:xfrm flipH="1">
            <a:off x="7588528" y="3330117"/>
            <a:ext cx="2596363" cy="3075634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0085E6A-E105-1346-B8A3-546BBCEE0C34}"/>
              </a:ext>
            </a:extLst>
          </p:cNvPr>
          <p:cNvSpPr txBox="1"/>
          <p:nvPr/>
        </p:nvSpPr>
        <p:spPr>
          <a:xfrm>
            <a:off x="8008724" y="2694444"/>
            <a:ext cx="9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SEQ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97D8E0-AF2A-1C48-88D7-424BC1440088}"/>
              </a:ext>
            </a:extLst>
          </p:cNvPr>
          <p:cNvSpPr txBox="1"/>
          <p:nvPr/>
        </p:nvSpPr>
        <p:spPr>
          <a:xfrm>
            <a:off x="8340513" y="3230674"/>
            <a:ext cx="9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ACK 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3B1EDC-5B20-654F-B33A-2A5EA1A873D8}"/>
              </a:ext>
            </a:extLst>
          </p:cNvPr>
          <p:cNvSpPr txBox="1"/>
          <p:nvPr/>
        </p:nvSpPr>
        <p:spPr>
          <a:xfrm>
            <a:off x="9295478" y="4740052"/>
            <a:ext cx="9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SEQ 1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8AD1B1C-2A3E-CC45-8A38-B1F85467D16F}"/>
              </a:ext>
            </a:extLst>
          </p:cNvPr>
          <p:cNvCxnSpPr>
            <a:cxnSpLocks/>
          </p:cNvCxnSpPr>
          <p:nvPr/>
        </p:nvCxnSpPr>
        <p:spPr>
          <a:xfrm>
            <a:off x="7456601" y="5702420"/>
            <a:ext cx="2797286" cy="72448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3093B9-A484-BD4D-9CCE-96101DBE5864}"/>
              </a:ext>
            </a:extLst>
          </p:cNvPr>
          <p:cNvGrpSpPr/>
          <p:nvPr/>
        </p:nvGrpSpPr>
        <p:grpSpPr>
          <a:xfrm>
            <a:off x="8632249" y="6050493"/>
            <a:ext cx="914398" cy="461665"/>
            <a:chOff x="9342783" y="1192696"/>
            <a:chExt cx="2011017" cy="1019419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4EA8431C-6746-3B4D-91B9-C110858F7BA0}"/>
                </a:ext>
              </a:extLst>
            </p:cNvPr>
            <p:cNvSpPr/>
            <p:nvPr/>
          </p:nvSpPr>
          <p:spPr>
            <a:xfrm>
              <a:off x="9342783" y="1192696"/>
              <a:ext cx="2011017" cy="10194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9CDDC0A-2A8F-FA42-A2FC-2A72EC9F05C6}"/>
                </a:ext>
              </a:extLst>
            </p:cNvPr>
            <p:cNvCxnSpPr>
              <a:cxnSpLocks/>
            </p:cNvCxnSpPr>
            <p:nvPr/>
          </p:nvCxnSpPr>
          <p:spPr>
            <a:xfrm>
              <a:off x="9342783" y="1285461"/>
              <a:ext cx="1005508" cy="40522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5071CA9-6E9D-444D-892C-465DAE9DD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8291" y="1285461"/>
              <a:ext cx="1005509" cy="41288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4E5363-2B71-D14F-84BF-0A9683DC28B1}"/>
              </a:ext>
            </a:extLst>
          </p:cNvPr>
          <p:cNvCxnSpPr>
            <a:cxnSpLocks/>
          </p:cNvCxnSpPr>
          <p:nvPr/>
        </p:nvCxnSpPr>
        <p:spPr>
          <a:xfrm flipH="1">
            <a:off x="8266220" y="3273742"/>
            <a:ext cx="1832833" cy="1388996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EBF3A2-1508-FA45-844F-9EF089C0F68E}"/>
              </a:ext>
            </a:extLst>
          </p:cNvPr>
          <p:cNvGrpSpPr/>
          <p:nvPr/>
        </p:nvGrpSpPr>
        <p:grpSpPr>
          <a:xfrm>
            <a:off x="8707687" y="4276537"/>
            <a:ext cx="453882" cy="281889"/>
            <a:chOff x="9342783" y="1192696"/>
            <a:chExt cx="2011017" cy="101941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A9387DBB-658F-AF42-A41D-A263F3A82DA4}"/>
                </a:ext>
              </a:extLst>
            </p:cNvPr>
            <p:cNvSpPr/>
            <p:nvPr/>
          </p:nvSpPr>
          <p:spPr>
            <a:xfrm>
              <a:off x="9342783" y="1192696"/>
              <a:ext cx="2011017" cy="1019419"/>
            </a:xfrm>
            <a:prstGeom prst="roundRect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E9BAC04-1251-1249-A12B-58B26CD58FA0}"/>
                </a:ext>
              </a:extLst>
            </p:cNvPr>
            <p:cNvCxnSpPr>
              <a:cxnSpLocks/>
            </p:cNvCxnSpPr>
            <p:nvPr/>
          </p:nvCxnSpPr>
          <p:spPr>
            <a:xfrm>
              <a:off x="9342783" y="1285461"/>
              <a:ext cx="1005508" cy="405227"/>
            </a:xfrm>
            <a:prstGeom prst="line">
              <a:avLst/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689FD78-919B-4349-8D49-BA2545CF3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8291" y="1285461"/>
              <a:ext cx="1005509" cy="412889"/>
            </a:xfrm>
            <a:prstGeom prst="line">
              <a:avLst/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Explosion 1 1">
            <a:extLst>
              <a:ext uri="{FF2B5EF4-FFF2-40B4-BE49-F238E27FC236}">
                <a16:creationId xmlns:a16="http://schemas.microsoft.com/office/drawing/2014/main" id="{0579FB0C-840A-B54B-942F-43D2B19A1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4601" y="4362356"/>
            <a:ext cx="503238" cy="536575"/>
          </a:xfrm>
          <a:prstGeom prst="irregularSeal1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2" name="Explosion 1 1">
            <a:extLst>
              <a:ext uri="{FF2B5EF4-FFF2-40B4-BE49-F238E27FC236}">
                <a16:creationId xmlns:a16="http://schemas.microsoft.com/office/drawing/2014/main" id="{5A4C9575-DB2B-DB4D-923E-9897A5603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72" y="2272937"/>
            <a:ext cx="503238" cy="536575"/>
          </a:xfrm>
          <a:prstGeom prst="irregularSeal1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264318-52D4-054C-9CC9-017CC3BCD0FB}"/>
              </a:ext>
            </a:extLst>
          </p:cNvPr>
          <p:cNvSpPr txBox="1"/>
          <p:nvPr/>
        </p:nvSpPr>
        <p:spPr>
          <a:xfrm>
            <a:off x="9483790" y="6479910"/>
            <a:ext cx="231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Retransmit</a:t>
            </a:r>
          </a:p>
        </p:txBody>
      </p:sp>
    </p:spTree>
    <p:extLst>
      <p:ext uri="{BB962C8B-B14F-4D97-AF65-F5344CB8AC3E}">
        <p14:creationId xmlns:p14="http://schemas.microsoft.com/office/powerpoint/2010/main" val="334101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  <p:bldP spid="22" grpId="1"/>
      <p:bldP spid="30" grpId="0"/>
      <p:bldP spid="23" grpId="0"/>
      <p:bldP spid="37" grpId="0"/>
      <p:bldP spid="38" grpId="0"/>
      <p:bldP spid="50" grpId="0" animBg="1"/>
      <p:bldP spid="50" grpId="1" animBg="1"/>
      <p:bldP spid="52" grpId="0" animBg="1"/>
      <p:bldP spid="52" grpId="1" animBg="1"/>
      <p:bldP spid="53" grpId="0"/>
      <p:bldP spid="5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&#13;&#10;&#13;&#10;Description automatically generated">
            <a:extLst>
              <a:ext uri="{FF2B5EF4-FFF2-40B4-BE49-F238E27FC236}">
                <a16:creationId xmlns:a16="http://schemas.microsoft.com/office/drawing/2014/main" id="{2F1566B4-D112-DD4F-9C3D-D27809CCC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690" y="3011828"/>
            <a:ext cx="2224686" cy="2103470"/>
          </a:xfrm>
          <a:prstGeom prst="rect">
            <a:avLst/>
          </a:prstGeom>
        </p:spPr>
      </p:pic>
      <p:pic>
        <p:nvPicPr>
          <p:cNvPr id="11" name="Picture 10" descr="A picture containing sky&#13;&#10;&#13;&#10;Description automatically generated">
            <a:extLst>
              <a:ext uri="{FF2B5EF4-FFF2-40B4-BE49-F238E27FC236}">
                <a16:creationId xmlns:a16="http://schemas.microsoft.com/office/drawing/2014/main" id="{5B7F0B1B-272B-254A-8112-9865DA412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05" y="3011828"/>
            <a:ext cx="2312448" cy="2186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613C1A-0784-4F4C-8C6A-96B839AD8A4B}"/>
              </a:ext>
            </a:extLst>
          </p:cNvPr>
          <p:cNvSpPr txBox="1"/>
          <p:nvPr/>
        </p:nvSpPr>
        <p:spPr>
          <a:xfrm>
            <a:off x="1223960" y="530732"/>
            <a:ext cx="10301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Helvetica" pitchFamily="2" charset="0"/>
              </a:rPr>
              <a:t>Sending one packet per RTT makes the data transfer rate limited by the </a:t>
            </a:r>
            <a:r>
              <a:rPr lang="en-US" sz="3600" dirty="0">
                <a:solidFill>
                  <a:srgbClr val="C00000"/>
                </a:solidFill>
                <a:latin typeface="Helvetica" pitchFamily="2" charset="0"/>
              </a:rPr>
              <a:t>time</a:t>
            </a:r>
            <a:r>
              <a:rPr lang="en-US" sz="3600" dirty="0">
                <a:latin typeface="Helvetica" pitchFamily="2" charset="0"/>
              </a:rPr>
              <a:t> between the endpoints, rather than the </a:t>
            </a:r>
            <a:r>
              <a:rPr lang="en-US" sz="3600" dirty="0">
                <a:solidFill>
                  <a:srgbClr val="C00000"/>
                </a:solidFill>
                <a:latin typeface="Helvetica" pitchFamily="2" charset="0"/>
              </a:rPr>
              <a:t>bandwidth</a:t>
            </a:r>
            <a:r>
              <a:rPr lang="en-US" sz="3600" dirty="0">
                <a:latin typeface="Helvetica" pitchFamily="2" charset="0"/>
              </a:rPr>
              <a:t>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37B952-0398-BB4C-9959-01D4051BE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2" y="2773900"/>
            <a:ext cx="4285626" cy="303080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BB2F944-C21F-704E-8751-F0B828B3C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2" y="2773899"/>
            <a:ext cx="4285626" cy="30308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89BF0D1-422B-254A-83BC-13B34D7FD7A2}"/>
              </a:ext>
            </a:extLst>
          </p:cNvPr>
          <p:cNvGrpSpPr/>
          <p:nvPr/>
        </p:nvGrpSpPr>
        <p:grpSpPr>
          <a:xfrm>
            <a:off x="8059048" y="3333985"/>
            <a:ext cx="1053682" cy="1067426"/>
            <a:chOff x="3656094" y="5265652"/>
            <a:chExt cx="1053682" cy="1067426"/>
          </a:xfrm>
        </p:grpSpPr>
        <p:pic>
          <p:nvPicPr>
            <p:cNvPr id="10" name="Picture 9" descr="Shape, rectangle&#10;&#10;Description automatically generated">
              <a:extLst>
                <a:ext uri="{FF2B5EF4-FFF2-40B4-BE49-F238E27FC236}">
                  <a16:creationId xmlns:a16="http://schemas.microsoft.com/office/drawing/2014/main" id="{DFBF782F-C262-4E4E-8618-F73441F8F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6094" y="5639436"/>
              <a:ext cx="406085" cy="330534"/>
            </a:xfrm>
            <a:prstGeom prst="rect">
              <a:avLst/>
            </a:prstGeom>
          </p:spPr>
        </p:pic>
        <p:pic>
          <p:nvPicPr>
            <p:cNvPr id="13" name="Picture 12" descr="Shape, rectangle&#10;&#10;Description automatically generated">
              <a:extLst>
                <a:ext uri="{FF2B5EF4-FFF2-40B4-BE49-F238E27FC236}">
                  <a16:creationId xmlns:a16="http://schemas.microsoft.com/office/drawing/2014/main" id="{CE6675B7-B439-F148-AF6C-7354A1E2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6202" y="5636325"/>
              <a:ext cx="406085" cy="330534"/>
            </a:xfrm>
            <a:prstGeom prst="rect">
              <a:avLst/>
            </a:prstGeom>
          </p:spPr>
        </p:pic>
        <p:pic>
          <p:nvPicPr>
            <p:cNvPr id="14" name="Picture 13" descr="Shape, rectangle&#10;&#10;Description automatically generated">
              <a:extLst>
                <a:ext uri="{FF2B5EF4-FFF2-40B4-BE49-F238E27FC236}">
                  <a16:creationId xmlns:a16="http://schemas.microsoft.com/office/drawing/2014/main" id="{FFFF73E9-D030-FE49-AAD4-88342AD0E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0977" y="5645246"/>
              <a:ext cx="406085" cy="330534"/>
            </a:xfrm>
            <a:prstGeom prst="rect">
              <a:avLst/>
            </a:prstGeom>
          </p:spPr>
        </p:pic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046F5E86-8095-8E42-902A-1D118F43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6094" y="5996734"/>
              <a:ext cx="406085" cy="330534"/>
            </a:xfrm>
            <a:prstGeom prst="rect">
              <a:avLst/>
            </a:prstGeom>
          </p:spPr>
        </p:pic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id="{48BCBEDB-A700-5A48-B822-18C1709A0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6202" y="5993623"/>
              <a:ext cx="406085" cy="330534"/>
            </a:xfrm>
            <a:prstGeom prst="rect">
              <a:avLst/>
            </a:prstGeom>
          </p:spPr>
        </p:pic>
        <p:pic>
          <p:nvPicPr>
            <p:cNvPr id="17" name="Picture 16" descr="Shape, rectangle&#10;&#10;Description automatically generated">
              <a:extLst>
                <a:ext uri="{FF2B5EF4-FFF2-40B4-BE49-F238E27FC236}">
                  <a16:creationId xmlns:a16="http://schemas.microsoft.com/office/drawing/2014/main" id="{8606CF9F-7CDB-FF41-AC19-BD138E30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0977" y="6002544"/>
              <a:ext cx="406085" cy="330534"/>
            </a:xfrm>
            <a:prstGeom prst="rect">
              <a:avLst/>
            </a:prstGeom>
          </p:spPr>
        </p:pic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B8869DBA-AEAC-B14E-BD85-33491EE0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8808" y="5268763"/>
              <a:ext cx="406085" cy="330534"/>
            </a:xfrm>
            <a:prstGeom prst="rect">
              <a:avLst/>
            </a:prstGeom>
          </p:spPr>
        </p:pic>
        <p:pic>
          <p:nvPicPr>
            <p:cNvPr id="19" name="Picture 18" descr="Shape, rectangle&#10;&#10;Description automatically generated">
              <a:extLst>
                <a:ext uri="{FF2B5EF4-FFF2-40B4-BE49-F238E27FC236}">
                  <a16:creationId xmlns:a16="http://schemas.microsoft.com/office/drawing/2014/main" id="{0FF6D313-B5C8-A343-AEB4-C9CD22CEE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8916" y="5265652"/>
              <a:ext cx="406085" cy="330534"/>
            </a:xfrm>
            <a:prstGeom prst="rect">
              <a:avLst/>
            </a:prstGeom>
          </p:spPr>
        </p:pic>
        <p:pic>
          <p:nvPicPr>
            <p:cNvPr id="20" name="Picture 19" descr="Shape, rectangle&#10;&#10;Description automatically generated">
              <a:extLst>
                <a:ext uri="{FF2B5EF4-FFF2-40B4-BE49-F238E27FC236}">
                  <a16:creationId xmlns:a16="http://schemas.microsoft.com/office/drawing/2014/main" id="{34308211-29CB-E84C-9589-E94F07C61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3691" y="5274573"/>
              <a:ext cx="406085" cy="33053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BEA8458-8727-194E-8CB0-205E9EE74E4B}"/>
              </a:ext>
            </a:extLst>
          </p:cNvPr>
          <p:cNvSpPr txBox="1"/>
          <p:nvPr/>
        </p:nvSpPr>
        <p:spPr>
          <a:xfrm>
            <a:off x="153859" y="5386103"/>
            <a:ext cx="304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pitchFamily="2" charset="0"/>
              </a:rPr>
              <a:t>Ensure you got the (one) box safely; make N trips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32DA7A-B498-E846-B224-0028E3908AEA}"/>
              </a:ext>
            </a:extLst>
          </p:cNvPr>
          <p:cNvSpPr txBox="1"/>
          <p:nvPr/>
        </p:nvSpPr>
        <p:spPr>
          <a:xfrm>
            <a:off x="153859" y="5989245"/>
            <a:ext cx="304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pitchFamily="2" charset="0"/>
              </a:rPr>
              <a:t>Ensure you get 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N </a:t>
            </a:r>
            <a:r>
              <a:rPr lang="en-US" dirty="0">
                <a:latin typeface="Helvetica" pitchFamily="2" charset="0"/>
              </a:rPr>
              <a:t>boxes safely; make 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just 1 trip!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782753-6AA7-464F-AF48-F2B0B5A27690}"/>
              </a:ext>
            </a:extLst>
          </p:cNvPr>
          <p:cNvSpPr txBox="1"/>
          <p:nvPr/>
        </p:nvSpPr>
        <p:spPr>
          <a:xfrm>
            <a:off x="4379494" y="5852419"/>
            <a:ext cx="667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  <a:latin typeface="Helvetica" pitchFamily="2" charset="0"/>
              </a:rPr>
              <a:t>Keep many packets in flight</a:t>
            </a:r>
          </a:p>
        </p:txBody>
      </p:sp>
    </p:spTree>
    <p:extLst>
      <p:ext uri="{BB962C8B-B14F-4D97-AF65-F5344CB8AC3E}">
        <p14:creationId xmlns:p14="http://schemas.microsoft.com/office/powerpoint/2010/main" val="36356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412 L -0.33334 -0.04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3194 L -0.33256 -0.03194 " pathEditMode="relative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1D01-0CF3-3A46-8355-E206F999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Pipelined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55DF8-CFBE-BA43-86AB-DF7E30A08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Data in flight:</a:t>
            </a:r>
            <a:r>
              <a:rPr lang="en-US" dirty="0"/>
              <a:t> data that has been sent, but sender hasn’t yet received ACKs from the receiver</a:t>
            </a:r>
          </a:p>
          <a:p>
            <a:pPr lvl="1"/>
            <a:r>
              <a:rPr lang="en-US" dirty="0"/>
              <a:t>Note: can refer to packets in flight or bytes in flight</a:t>
            </a:r>
          </a:p>
          <a:p>
            <a:r>
              <a:rPr lang="en-US" dirty="0"/>
              <a:t>New packets sent at the same time as older ones still in flight</a:t>
            </a:r>
          </a:p>
          <a:p>
            <a:r>
              <a:rPr lang="en-US" dirty="0"/>
              <a:t>New packets sent at the same time as ACKs are returning</a:t>
            </a:r>
          </a:p>
          <a:p>
            <a:r>
              <a:rPr lang="en-US" dirty="0"/>
              <a:t>More data moving in same time!</a:t>
            </a:r>
          </a:p>
          <a:p>
            <a:r>
              <a:rPr lang="en-US" dirty="0"/>
              <a:t>Improves </a:t>
            </a:r>
            <a:r>
              <a:rPr lang="en-US" dirty="0">
                <a:solidFill>
                  <a:srgbClr val="C00000"/>
                </a:solidFill>
              </a:rPr>
              <a:t>throughput</a:t>
            </a:r>
          </a:p>
          <a:p>
            <a:pPr lvl="1"/>
            <a:r>
              <a:rPr lang="en-US" dirty="0"/>
              <a:t>Rate of data transfer</a:t>
            </a:r>
          </a:p>
        </p:txBody>
      </p:sp>
      <p:pic>
        <p:nvPicPr>
          <p:cNvPr id="4" name="Picture 4" descr="rdt_pipelined1">
            <a:extLst>
              <a:ext uri="{FF2B5EF4-FFF2-40B4-BE49-F238E27FC236}">
                <a16:creationId xmlns:a16="http://schemas.microsoft.com/office/drawing/2014/main" id="{B7B53C58-3228-984F-A5B7-37405C125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94" y="4049195"/>
            <a:ext cx="5688932" cy="250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8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60DF-432D-2E35-69CA-2F097F55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How much data to keep in flight?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89EE6D-4423-64E1-B97F-91315F94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30162"/>
            <a:ext cx="10515600" cy="2607377"/>
          </a:xfrm>
        </p:spPr>
        <p:txBody>
          <a:bodyPr>
            <a:normAutofit/>
          </a:bodyPr>
          <a:lstStyle/>
          <a:p>
            <a:r>
              <a:rPr lang="en-US" dirty="0"/>
              <a:t>Avoid overwhelming network resources: </a:t>
            </a:r>
            <a:r>
              <a:rPr lang="en-US" dirty="0">
                <a:solidFill>
                  <a:srgbClr val="C00000"/>
                </a:solidFill>
              </a:rPr>
              <a:t>Congestion control</a:t>
            </a:r>
          </a:p>
          <a:p>
            <a:r>
              <a:rPr lang="en-US" dirty="0"/>
              <a:t>Internet: every endpoint makes its own decisions!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Distributed</a:t>
            </a:r>
            <a:r>
              <a:rPr lang="en-US" dirty="0"/>
              <a:t> algorithm: no central authority</a:t>
            </a:r>
          </a:p>
          <a:p>
            <a:pPr lvl="1"/>
            <a:r>
              <a:rPr lang="en-US" dirty="0"/>
              <a:t>Goal 1: </a:t>
            </a:r>
            <a:r>
              <a:rPr lang="en-US" dirty="0">
                <a:solidFill>
                  <a:srgbClr val="C00000"/>
                </a:solidFill>
              </a:rPr>
              <a:t>efficiency</a:t>
            </a:r>
            <a:r>
              <a:rPr lang="en-US" dirty="0"/>
              <a:t> (use available capacity)</a:t>
            </a:r>
          </a:p>
          <a:p>
            <a:pPr lvl="1"/>
            <a:r>
              <a:rPr lang="en-US" dirty="0"/>
              <a:t>Goal 2: </a:t>
            </a:r>
            <a:r>
              <a:rPr lang="en-US" dirty="0">
                <a:solidFill>
                  <a:srgbClr val="C00000"/>
                </a:solidFill>
              </a:rPr>
              <a:t>fairness</a:t>
            </a:r>
            <a:r>
              <a:rPr lang="en-US" dirty="0"/>
              <a:t> (distribute capacity equitably)</a:t>
            </a:r>
          </a:p>
        </p:txBody>
      </p:sp>
      <p:pic>
        <p:nvPicPr>
          <p:cNvPr id="8" name="Picture 5" descr="ANd9GcTXHm9XcH9T0I0EOJrLBOGANosV-xO3mlldiVZue4LYNHmLIOt0">
            <a:extLst>
              <a:ext uri="{FF2B5EF4-FFF2-40B4-BE49-F238E27FC236}">
                <a16:creationId xmlns:a16="http://schemas.microsoft.com/office/drawing/2014/main" id="{A6C834C3-CEAA-3F2A-815D-1C496F7C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54" y="2552275"/>
            <a:ext cx="12192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d9GcTXHm9XcH9T0I0EOJrLBOGANosV-xO3mlldiVZue4LYNHmLIOt0">
            <a:extLst>
              <a:ext uri="{FF2B5EF4-FFF2-40B4-BE49-F238E27FC236}">
                <a16:creationId xmlns:a16="http://schemas.microsoft.com/office/drawing/2014/main" id="{35BA8DCA-2C38-B0B3-A2E2-F3706A90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86" y="1945056"/>
            <a:ext cx="12192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3867C2-8850-1CE8-34D9-46561F6B6C6C}"/>
              </a:ext>
            </a:extLst>
          </p:cNvPr>
          <p:cNvCxnSpPr>
            <a:cxnSpLocks/>
          </p:cNvCxnSpPr>
          <p:nvPr/>
        </p:nvCxnSpPr>
        <p:spPr>
          <a:xfrm>
            <a:off x="4744697" y="2310334"/>
            <a:ext cx="2135401" cy="42701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2487E6-A67F-0207-2D0D-D08E3EBBFF33}"/>
              </a:ext>
            </a:extLst>
          </p:cNvPr>
          <p:cNvCxnSpPr>
            <a:cxnSpLocks/>
          </p:cNvCxnSpPr>
          <p:nvPr/>
        </p:nvCxnSpPr>
        <p:spPr>
          <a:xfrm flipV="1">
            <a:off x="3033522" y="3216230"/>
            <a:ext cx="3724286" cy="14059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9" descr="Router Clip Art">
            <a:extLst>
              <a:ext uri="{FF2B5EF4-FFF2-40B4-BE49-F238E27FC236}">
                <a16:creationId xmlns:a16="http://schemas.microsoft.com/office/drawing/2014/main" id="{D41226AC-9055-DCFB-8793-034B4186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61" y="2521562"/>
            <a:ext cx="1648691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D8F466-41BD-483D-1AC5-FBFE1D434E80}"/>
              </a:ext>
            </a:extLst>
          </p:cNvPr>
          <p:cNvCxnSpPr>
            <a:cxnSpLocks/>
          </p:cNvCxnSpPr>
          <p:nvPr/>
        </p:nvCxnSpPr>
        <p:spPr>
          <a:xfrm>
            <a:off x="8813962" y="3124652"/>
            <a:ext cx="139432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E206B999-E83F-A422-46D1-2C2D11EF6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223" y="2521562"/>
            <a:ext cx="939800" cy="101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8D435D-B8E5-5C66-CD02-59744E0CE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752" y="1252725"/>
            <a:ext cx="2093843" cy="1570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399141-24D3-3860-8036-3C27D2CD2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9883" y="1161360"/>
            <a:ext cx="2495057" cy="166174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B2838B3-5684-07DE-E674-0D6E01F78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3752" y="5471073"/>
            <a:ext cx="1317138" cy="1226585"/>
          </a:xfrm>
          <a:prstGeom prst="rect">
            <a:avLst/>
          </a:prstGeom>
        </p:spPr>
      </p:pic>
      <p:pic>
        <p:nvPicPr>
          <p:cNvPr id="18" name="Picture 17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610101F-A8E7-A677-A046-811B4A0AB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085243" y="4401630"/>
            <a:ext cx="1123041" cy="10363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19E56D6-AB46-0AEF-088E-82EC47947C2C}"/>
              </a:ext>
            </a:extLst>
          </p:cNvPr>
          <p:cNvGrpSpPr/>
          <p:nvPr/>
        </p:nvGrpSpPr>
        <p:grpSpPr>
          <a:xfrm>
            <a:off x="10436670" y="4618944"/>
            <a:ext cx="1734099" cy="1036320"/>
            <a:chOff x="10040373" y="2516898"/>
            <a:chExt cx="2205319" cy="1284975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15E205-4C1B-CEB1-52C8-FF0EEB761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16360" y="2516898"/>
              <a:ext cx="1284975" cy="12849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DE2083-1B18-CE24-F2AD-45D8F5DDC4D0}"/>
                </a:ext>
              </a:extLst>
            </p:cNvPr>
            <p:cNvSpPr txBox="1"/>
            <p:nvPr/>
          </p:nvSpPr>
          <p:spPr>
            <a:xfrm>
              <a:off x="10040373" y="2974719"/>
              <a:ext cx="50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C00000"/>
                  </a:solidFill>
                  <a:latin typeface="Helvetica" pitchFamily="2" charset="0"/>
                </a:rPr>
                <a:t>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3DD38B-71ED-E1FB-996F-A6BDF5871321}"/>
                </a:ext>
              </a:extLst>
            </p:cNvPr>
            <p:cNvSpPr txBox="1"/>
            <p:nvPr/>
          </p:nvSpPr>
          <p:spPr>
            <a:xfrm>
              <a:off x="11743416" y="2984520"/>
              <a:ext cx="50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accent1"/>
                  </a:solidFill>
                  <a:latin typeface="Helvetica" pitchFamily="2" charset="0"/>
                </a:rPr>
                <a:t>C</a:t>
              </a: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814D9B-EFC7-DB06-3605-A2BB26B25F2E}"/>
              </a:ext>
            </a:extLst>
          </p:cNvPr>
          <p:cNvSpPr/>
          <p:nvPr/>
        </p:nvSpPr>
        <p:spPr>
          <a:xfrm>
            <a:off x="3293718" y="6159952"/>
            <a:ext cx="5037357" cy="5892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elvetica" pitchFamily="2" charset="0"/>
              </a:rPr>
              <a:t>Feedback Control</a:t>
            </a:r>
          </a:p>
        </p:txBody>
      </p:sp>
    </p:spTree>
    <p:extLst>
      <p:ext uri="{BB962C8B-B14F-4D97-AF65-F5344CB8AC3E}">
        <p14:creationId xmlns:p14="http://schemas.microsoft.com/office/powerpoint/2010/main" val="2040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33DC-AFB0-0248-9850-0B01F04C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right congestion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A370B-C7E3-0F48-A5DC-E4D52BA2A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1306"/>
          </a:xfrm>
        </p:spPr>
        <p:txBody>
          <a:bodyPr>
            <a:normAutofit/>
          </a:bodyPr>
          <a:lstStyle/>
          <a:p>
            <a:r>
              <a:rPr lang="en-US" dirty="0"/>
              <a:t>There is an </a:t>
            </a:r>
            <a:r>
              <a:rPr lang="en-US" dirty="0">
                <a:solidFill>
                  <a:srgbClr val="C00000"/>
                </a:solidFill>
              </a:rPr>
              <a:t>unknown</a:t>
            </a:r>
            <a:r>
              <a:rPr lang="en-US" dirty="0"/>
              <a:t> bottleneck link rate that the sender must match</a:t>
            </a:r>
          </a:p>
          <a:p>
            <a:endParaRPr lang="en-US" dirty="0"/>
          </a:p>
          <a:p>
            <a:r>
              <a:rPr lang="en-US" dirty="0"/>
              <a:t>If sender sends more than the bottleneck link rate:</a:t>
            </a:r>
          </a:p>
          <a:p>
            <a:pPr lvl="1"/>
            <a:r>
              <a:rPr lang="en-US" dirty="0"/>
              <a:t>packet loss, delays, etc.</a:t>
            </a:r>
          </a:p>
          <a:p>
            <a:endParaRPr lang="en-US" dirty="0"/>
          </a:p>
          <a:p>
            <a:r>
              <a:rPr lang="en-US" dirty="0"/>
              <a:t>If sender sends less than the bottleneck link rate:</a:t>
            </a:r>
          </a:p>
          <a:p>
            <a:pPr lvl="1"/>
            <a:r>
              <a:rPr lang="en-US" dirty="0"/>
              <a:t>all packets get through; successful ACKs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Congestion window (</a:t>
            </a:r>
            <a:r>
              <a:rPr lang="en-US" dirty="0" err="1">
                <a:solidFill>
                  <a:srgbClr val="C00000"/>
                </a:solidFill>
                <a:latin typeface="Courier" pitchFamily="2" charset="0"/>
              </a:rPr>
              <a:t>cwnd</a:t>
            </a:r>
            <a:r>
              <a:rPr lang="en-US" dirty="0">
                <a:solidFill>
                  <a:srgbClr val="C00000"/>
                </a:solidFill>
              </a:rPr>
              <a:t>):</a:t>
            </a:r>
            <a:r>
              <a:rPr lang="en-US" dirty="0"/>
              <a:t> amount of data in flight</a:t>
            </a:r>
          </a:p>
        </p:txBody>
      </p:sp>
    </p:spTree>
    <p:extLst>
      <p:ext uri="{BB962C8B-B14F-4D97-AF65-F5344CB8AC3E}">
        <p14:creationId xmlns:p14="http://schemas.microsoft.com/office/powerpoint/2010/main" val="34596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D89B-39F6-A245-AE5C-4FDFDF11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Quickly finding a rate: TCP slow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127E8-8A18-224D-9FA1-FB7164122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5786" cy="4915144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  <a:defRPr/>
            </a:pPr>
            <a:r>
              <a:rPr lang="en-US" dirty="0"/>
              <a:t>Initially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= 1 MSS</a:t>
            </a:r>
          </a:p>
          <a:p>
            <a:pPr lvl="1">
              <a:buFont typeface="Arial"/>
              <a:buChar char="•"/>
              <a:defRPr/>
            </a:pPr>
            <a:r>
              <a:rPr lang="en-US" dirty="0"/>
              <a:t>MSS is “maximum segment size”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/>
              <a:t>Upon receiving an ACK of each MSS, increase the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by 1 MSS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/>
              <a:t>Effectively, double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every RTT</a:t>
            </a:r>
          </a:p>
          <a:p>
            <a:pPr>
              <a:buFont typeface="Wingdings" charset="2"/>
              <a:buChar char="§"/>
              <a:defRPr/>
            </a:pPr>
            <a:endParaRPr lang="en-US" i="1" u="sng" dirty="0">
              <a:solidFill>
                <a:srgbClr val="CC0000"/>
              </a:solidFill>
            </a:endParaRP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Initial rate is slow but ramps up </a:t>
            </a:r>
            <a:r>
              <a:rPr lang="en-US" dirty="0">
                <a:solidFill>
                  <a:srgbClr val="C00000"/>
                </a:solidFill>
              </a:rPr>
              <a:t>exponentially fast</a:t>
            </a:r>
          </a:p>
          <a:p>
            <a:pPr>
              <a:buFont typeface="Wingdings" charset="2"/>
              <a:buChar char="§"/>
              <a:defRPr/>
            </a:pPr>
            <a:endParaRPr lang="en-US" dirty="0">
              <a:solidFill>
                <a:srgbClr val="C00000"/>
              </a:solidFill>
            </a:endParaRP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On loss (RTO), restart from </a:t>
            </a:r>
            <a:r>
              <a:rPr lang="en-US" sz="2600" dirty="0" err="1">
                <a:latin typeface="Courier" pitchFamily="2" charset="0"/>
              </a:rPr>
              <a:t>cwnd</a:t>
            </a:r>
            <a:r>
              <a:rPr lang="en-US" sz="2600" dirty="0">
                <a:latin typeface="Courier" pitchFamily="2" charset="0"/>
              </a:rPr>
              <a:t> := 1 MSS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42EC9F7F-1181-204D-8A53-1E081A9789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5653" y="2843214"/>
            <a:ext cx="2505075" cy="3524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3E6D1E4D-E41B-3648-8D31-DA07844DC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427" y="1704976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Host A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AA540B02-5F6D-9B43-93C2-C7FBA9D14711}"/>
              </a:ext>
            </a:extLst>
          </p:cNvPr>
          <p:cNvSpPr txBox="1">
            <a:spLocks noChangeArrowheads="1"/>
          </p:cNvSpPr>
          <p:nvPr/>
        </p:nvSpPr>
        <p:spPr bwMode="auto">
          <a:xfrm rot="408567">
            <a:off x="9202127" y="2809875"/>
            <a:ext cx="1208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one segment</a:t>
            </a:r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7C51D12-EB6D-864F-B342-36C9BB76FBD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753534" y="3047207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RTT</a:t>
            </a: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409033F3-FAB0-3E49-A368-8765C959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9240" y="16906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Host B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6FD247F9-8668-BD45-B5BA-508A6C76B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0890" y="2657475"/>
            <a:ext cx="0" cy="3848100"/>
          </a:xfrm>
          <a:prstGeom prst="line">
            <a:avLst/>
          </a:prstGeom>
          <a:noFill/>
          <a:ln w="1905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229951FB-A266-0742-8FBB-7B6012AB6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05490" y="2695575"/>
            <a:ext cx="0" cy="3848100"/>
          </a:xfrm>
          <a:prstGeom prst="line">
            <a:avLst/>
          </a:prstGeom>
          <a:noFill/>
          <a:ln w="1905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873290F0-DE72-3C47-BAD0-53A9DF6051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09915" y="2806701"/>
            <a:ext cx="4762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B06B7177-0914-DD46-B987-ACB227941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9440" y="3413125"/>
            <a:ext cx="4762" cy="223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7">
            <a:extLst>
              <a:ext uri="{FF2B5EF4-FFF2-40B4-BE49-F238E27FC236}">
                <a16:creationId xmlns:a16="http://schemas.microsoft.com/office/drawing/2014/main" id="{26587D59-13B2-6F4D-BA3A-E207E2132C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1841" y="3248026"/>
            <a:ext cx="2505075" cy="3524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4107F2CA-D25A-4F41-A2E3-C0EC16E3B337}"/>
              </a:ext>
            </a:extLst>
          </p:cNvPr>
          <p:cNvGrpSpPr>
            <a:grpSpLocks/>
          </p:cNvGrpSpPr>
          <p:nvPr/>
        </p:nvGrpSpPr>
        <p:grpSpPr bwMode="auto">
          <a:xfrm>
            <a:off x="10419740" y="5989638"/>
            <a:ext cx="615950" cy="366712"/>
            <a:chOff x="3317" y="3527"/>
            <a:chExt cx="388" cy="231"/>
          </a:xfrm>
        </p:grpSpPr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8F8CD2E7-B4D4-DF43-9D8D-81DEFD521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3576"/>
              <a:ext cx="324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811DE8CE-A79A-DF4B-80E2-04EF49A17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7" y="3527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time</a:t>
              </a:r>
              <a:endParaRPr lang="en-US" altLang="en-US" sz="1000">
                <a:latin typeface="Arial" panose="020B0604020202020204" pitchFamily="34" charset="0"/>
              </a:endParaRPr>
            </a:p>
          </p:txBody>
        </p:sp>
      </p:grpSp>
      <p:sp>
        <p:nvSpPr>
          <p:cNvPr id="17" name="Line 21">
            <a:extLst>
              <a:ext uri="{FF2B5EF4-FFF2-40B4-BE49-F238E27FC236}">
                <a16:creationId xmlns:a16="http://schemas.microsoft.com/office/drawing/2014/main" id="{B41BDC01-0BE3-A04D-8347-4BBB59B8F8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0416" y="3624264"/>
            <a:ext cx="2505075" cy="3524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FABD25F-1380-0B4F-B131-E26B0DFFB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5653" y="3709989"/>
            <a:ext cx="2505075" cy="3524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C04B1DEB-4075-3F49-B0FB-F0CE0A8B11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5652" y="4233863"/>
            <a:ext cx="2528888" cy="3619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4">
            <a:extLst>
              <a:ext uri="{FF2B5EF4-FFF2-40B4-BE49-F238E27FC236}">
                <a16:creationId xmlns:a16="http://schemas.microsoft.com/office/drawing/2014/main" id="{105FA6D7-AC90-1442-9DED-647E754A50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68666" y="4494214"/>
            <a:ext cx="2505075" cy="3524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9A2615BC-D34E-6A42-982B-53D1AA59705F}"/>
              </a:ext>
            </a:extLst>
          </p:cNvPr>
          <p:cNvSpPr txBox="1">
            <a:spLocks noChangeArrowheads="1"/>
          </p:cNvSpPr>
          <p:nvPr/>
        </p:nvSpPr>
        <p:spPr bwMode="auto">
          <a:xfrm rot="408567">
            <a:off x="9200541" y="3595688"/>
            <a:ext cx="1277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two segments</a:t>
            </a:r>
            <a:endParaRPr lang="en-US" altLang="en-US" sz="1000" dirty="0">
              <a:latin typeface="Times New Roman" panose="02020603050405020304" pitchFamily="18" charset="0"/>
            </a:endParaRP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FA41857B-CE16-E54F-8E60-1167839DBF47}"/>
              </a:ext>
            </a:extLst>
          </p:cNvPr>
          <p:cNvSpPr txBox="1">
            <a:spLocks noChangeArrowheads="1"/>
          </p:cNvSpPr>
          <p:nvPr/>
        </p:nvSpPr>
        <p:spPr bwMode="auto">
          <a:xfrm rot="408567">
            <a:off x="9292615" y="4610100"/>
            <a:ext cx="1306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four segments</a:t>
            </a:r>
            <a:endParaRPr lang="en-US" altLang="en-US" sz="1000">
              <a:latin typeface="Times New Roman" panose="02020603050405020304" pitchFamily="18" charset="0"/>
            </a:endParaRPr>
          </a:p>
        </p:txBody>
      </p:sp>
      <p:grpSp>
        <p:nvGrpSpPr>
          <p:cNvPr id="23" name="Group 27">
            <a:extLst>
              <a:ext uri="{FF2B5EF4-FFF2-40B4-BE49-F238E27FC236}">
                <a16:creationId xmlns:a16="http://schemas.microsoft.com/office/drawing/2014/main" id="{549E6E03-B5CC-3A4D-9332-EAB1984E6835}"/>
              </a:ext>
            </a:extLst>
          </p:cNvPr>
          <p:cNvGrpSpPr>
            <a:grpSpLocks/>
          </p:cNvGrpSpPr>
          <p:nvPr/>
        </p:nvGrpSpPr>
        <p:grpSpPr bwMode="auto">
          <a:xfrm>
            <a:off x="8190890" y="4629151"/>
            <a:ext cx="2519362" cy="652463"/>
            <a:chOff x="3954" y="2214"/>
            <a:chExt cx="1587" cy="411"/>
          </a:xfrm>
        </p:grpSpPr>
        <p:sp>
          <p:nvSpPr>
            <p:cNvPr id="24" name="Line 28">
              <a:extLst>
                <a:ext uri="{FF2B5EF4-FFF2-40B4-BE49-F238E27FC236}">
                  <a16:creationId xmlns:a16="http://schemas.microsoft.com/office/drawing/2014/main" id="{965C330E-88C5-3E4C-AEE7-4582BB34E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214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9">
              <a:extLst>
                <a:ext uri="{FF2B5EF4-FFF2-40B4-BE49-F238E27FC236}">
                  <a16:creationId xmlns:a16="http://schemas.microsoft.com/office/drawing/2014/main" id="{711FA423-3C2D-1B47-850E-07F874DED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4" y="2274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30">
              <a:extLst>
                <a:ext uri="{FF2B5EF4-FFF2-40B4-BE49-F238E27FC236}">
                  <a16:creationId xmlns:a16="http://schemas.microsoft.com/office/drawing/2014/main" id="{6C3D94F1-5882-6844-A0B2-F0A7B6072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340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1">
              <a:extLst>
                <a:ext uri="{FF2B5EF4-FFF2-40B4-BE49-F238E27FC236}">
                  <a16:creationId xmlns:a16="http://schemas.microsoft.com/office/drawing/2014/main" id="{B28B37A7-7130-064F-BB2D-0E0B0E4A2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7" y="2403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32">
            <a:extLst>
              <a:ext uri="{FF2B5EF4-FFF2-40B4-BE49-F238E27FC236}">
                <a16:creationId xmlns:a16="http://schemas.microsoft.com/office/drawing/2014/main" id="{8E08C848-6EDA-6B47-90DD-0A9716BF326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445118" y="5011017"/>
            <a:ext cx="2228850" cy="604838"/>
            <a:chOff x="3954" y="2214"/>
            <a:chExt cx="1587" cy="411"/>
          </a:xfrm>
        </p:grpSpPr>
        <p:sp>
          <p:nvSpPr>
            <p:cNvPr id="29" name="Line 33">
              <a:extLst>
                <a:ext uri="{FF2B5EF4-FFF2-40B4-BE49-F238E27FC236}">
                  <a16:creationId xmlns:a16="http://schemas.microsoft.com/office/drawing/2014/main" id="{2E01F91F-1E42-4549-B740-1F7042A2B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214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4">
              <a:extLst>
                <a:ext uri="{FF2B5EF4-FFF2-40B4-BE49-F238E27FC236}">
                  <a16:creationId xmlns:a16="http://schemas.microsoft.com/office/drawing/2014/main" id="{A6584283-2075-8046-9944-028DA5387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4" y="2274"/>
              <a:ext cx="1578" cy="22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622E231E-5174-884A-BC90-793337018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340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6">
              <a:extLst>
                <a:ext uri="{FF2B5EF4-FFF2-40B4-BE49-F238E27FC236}">
                  <a16:creationId xmlns:a16="http://schemas.microsoft.com/office/drawing/2014/main" id="{CC2D1AEC-4278-5241-85D0-3B31EE120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7" y="2403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Group 43">
            <a:extLst>
              <a:ext uri="{FF2B5EF4-FFF2-40B4-BE49-F238E27FC236}">
                <a16:creationId xmlns:a16="http://schemas.microsoft.com/office/drawing/2014/main" id="{FC8F57BE-BA57-E54F-A28C-6234C55EA5BA}"/>
              </a:ext>
            </a:extLst>
          </p:cNvPr>
          <p:cNvGrpSpPr>
            <a:grpSpLocks/>
          </p:cNvGrpSpPr>
          <p:nvPr/>
        </p:nvGrpSpPr>
        <p:grpSpPr bwMode="auto">
          <a:xfrm>
            <a:off x="7752740" y="2028826"/>
            <a:ext cx="654050" cy="601663"/>
            <a:chOff x="-44" y="1473"/>
            <a:chExt cx="981" cy="1105"/>
          </a:xfrm>
        </p:grpSpPr>
        <p:pic>
          <p:nvPicPr>
            <p:cNvPr id="34" name="Picture 44" descr="desktop_computer_stylized_medium">
              <a:extLst>
                <a:ext uri="{FF2B5EF4-FFF2-40B4-BE49-F238E27FC236}">
                  <a16:creationId xmlns:a16="http://schemas.microsoft.com/office/drawing/2014/main" id="{59F222C5-ECC5-F84D-AF76-36F4E7F43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D6672549-707D-AE4D-9C82-7E5FBF4987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6" name="Group 46">
            <a:extLst>
              <a:ext uri="{FF2B5EF4-FFF2-40B4-BE49-F238E27FC236}">
                <a16:creationId xmlns:a16="http://schemas.microsoft.com/office/drawing/2014/main" id="{983FD372-A889-C543-AADA-C25B26DA8342}"/>
              </a:ext>
            </a:extLst>
          </p:cNvPr>
          <p:cNvGrpSpPr>
            <a:grpSpLocks/>
          </p:cNvGrpSpPr>
          <p:nvPr/>
        </p:nvGrpSpPr>
        <p:grpSpPr bwMode="auto">
          <a:xfrm>
            <a:off x="10488002" y="2043114"/>
            <a:ext cx="382588" cy="547687"/>
            <a:chOff x="4140" y="429"/>
            <a:chExt cx="1425" cy="2396"/>
          </a:xfrm>
        </p:grpSpPr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69E502C7-BD7B-1542-A922-1213C45C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5 w 354"/>
                <a:gd name="T1" fmla="*/ 0 h 2742"/>
                <a:gd name="T2" fmla="*/ 24 w 354"/>
                <a:gd name="T3" fmla="*/ 38 h 2742"/>
                <a:gd name="T4" fmla="*/ 24 w 354"/>
                <a:gd name="T5" fmla="*/ 295 h 2742"/>
                <a:gd name="T6" fmla="*/ 0 w 354"/>
                <a:gd name="T7" fmla="*/ 309 h 2742"/>
                <a:gd name="T8" fmla="*/ 5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48">
              <a:extLst>
                <a:ext uri="{FF2B5EF4-FFF2-40B4-BE49-F238E27FC236}">
                  <a16:creationId xmlns:a16="http://schemas.microsoft.com/office/drawing/2014/main" id="{F15BD19A-239E-3F44-9CBC-4510DF476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429"/>
              <a:ext cx="1047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39" name="Freeform 49">
              <a:extLst>
                <a:ext uri="{FF2B5EF4-FFF2-40B4-BE49-F238E27FC236}">
                  <a16:creationId xmlns:a16="http://schemas.microsoft.com/office/drawing/2014/main" id="{CE8FC58C-878F-AC4B-A6E4-9DB47896D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4 w 211"/>
                <a:gd name="T3" fmla="*/ 25 h 2537"/>
                <a:gd name="T4" fmla="*/ 2 w 211"/>
                <a:gd name="T5" fmla="*/ 282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50">
              <a:extLst>
                <a:ext uri="{FF2B5EF4-FFF2-40B4-BE49-F238E27FC236}">
                  <a16:creationId xmlns:a16="http://schemas.microsoft.com/office/drawing/2014/main" id="{2F5C9DF2-02BA-C44E-B4ED-207E70C24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3 w 328"/>
                <a:gd name="T3" fmla="*/ 15 h 226"/>
                <a:gd name="T4" fmla="*/ 23 w 328"/>
                <a:gd name="T5" fmla="*/ 27 h 226"/>
                <a:gd name="T6" fmla="*/ 0 w 328"/>
                <a:gd name="T7" fmla="*/ 1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29924B22-7124-2548-8E2D-8850F2318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3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grpSp>
          <p:nvGrpSpPr>
            <p:cNvPr id="42" name="Group 52">
              <a:extLst>
                <a:ext uri="{FF2B5EF4-FFF2-40B4-BE49-F238E27FC236}">
                  <a16:creationId xmlns:a16="http://schemas.microsoft.com/office/drawing/2014/main" id="{9323EA00-CAA1-DE45-9E39-1476229EC7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7" name="AutoShape 53">
                <a:extLst>
                  <a:ext uri="{FF2B5EF4-FFF2-40B4-BE49-F238E27FC236}">
                    <a16:creationId xmlns:a16="http://schemas.microsoft.com/office/drawing/2014/main" id="{43F33A17-4214-EC45-A641-02238388F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5"/>
                <a:ext cx="723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8" name="AutoShape 54">
                <a:extLst>
                  <a:ext uri="{FF2B5EF4-FFF2-40B4-BE49-F238E27FC236}">
                    <a16:creationId xmlns:a16="http://schemas.microsoft.com/office/drawing/2014/main" id="{F85F2356-C862-084C-A61C-032E9B956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79"/>
                <a:ext cx="694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3" name="Rectangle 55">
              <a:extLst>
                <a:ext uri="{FF2B5EF4-FFF2-40B4-BE49-F238E27FC236}">
                  <a16:creationId xmlns:a16="http://schemas.microsoft.com/office/drawing/2014/main" id="{93E7D005-9BFB-6145-BAB2-07BE4B668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19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grpSp>
          <p:nvGrpSpPr>
            <p:cNvPr id="44" name="Group 56">
              <a:extLst>
                <a:ext uri="{FF2B5EF4-FFF2-40B4-BE49-F238E27FC236}">
                  <a16:creationId xmlns:a16="http://schemas.microsoft.com/office/drawing/2014/main" id="{C8938580-7212-164A-B9C9-C7184B5A8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5" name="AutoShape 57">
                <a:extLst>
                  <a:ext uri="{FF2B5EF4-FFF2-40B4-BE49-F238E27FC236}">
                    <a16:creationId xmlns:a16="http://schemas.microsoft.com/office/drawing/2014/main" id="{E6461A90-46B2-9D4B-B387-72ACD2993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5"/>
                <a:ext cx="723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6" name="AutoShape 58">
                <a:extLst>
                  <a:ext uri="{FF2B5EF4-FFF2-40B4-BE49-F238E27FC236}">
                    <a16:creationId xmlns:a16="http://schemas.microsoft.com/office/drawing/2014/main" id="{29F3CDFE-918F-5946-827C-B616F180D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0"/>
                <a:ext cx="694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7364F1EE-46B6-C342-8EB4-67AF0E11F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46" name="Rectangle 60">
              <a:extLst>
                <a:ext uri="{FF2B5EF4-FFF2-40B4-BE49-F238E27FC236}">
                  <a16:creationId xmlns:a16="http://schemas.microsoft.com/office/drawing/2014/main" id="{6814A1D1-96E9-2140-928D-011DD5ED3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8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grpSp>
          <p:nvGrpSpPr>
            <p:cNvPr id="47" name="Group 61">
              <a:extLst>
                <a:ext uri="{FF2B5EF4-FFF2-40B4-BE49-F238E27FC236}">
                  <a16:creationId xmlns:a16="http://schemas.microsoft.com/office/drawing/2014/main" id="{6E11B592-10F1-8E49-A4DF-5ECB9F6C79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3" name="AutoShape 62">
                <a:extLst>
                  <a:ext uri="{FF2B5EF4-FFF2-40B4-BE49-F238E27FC236}">
                    <a16:creationId xmlns:a16="http://schemas.microsoft.com/office/drawing/2014/main" id="{611532BC-32FD-AB4D-AE9E-375C7E0FD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71"/>
                <a:ext cx="72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4" name="AutoShape 63">
                <a:extLst>
                  <a:ext uri="{FF2B5EF4-FFF2-40B4-BE49-F238E27FC236}">
                    <a16:creationId xmlns:a16="http://schemas.microsoft.com/office/drawing/2014/main" id="{9BBEA71E-630C-CB45-BF16-1D9F5AED0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92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8" name="Freeform 64">
              <a:extLst>
                <a:ext uri="{FF2B5EF4-FFF2-40B4-BE49-F238E27FC236}">
                  <a16:creationId xmlns:a16="http://schemas.microsoft.com/office/drawing/2014/main" id="{0C74802D-DD7E-E448-80E6-63681751D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3 w 328"/>
                <a:gd name="T3" fmla="*/ 14 h 226"/>
                <a:gd name="T4" fmla="*/ 23 w 328"/>
                <a:gd name="T5" fmla="*/ 25 h 226"/>
                <a:gd name="T6" fmla="*/ 0 w 328"/>
                <a:gd name="T7" fmla="*/ 10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" name="Group 65">
              <a:extLst>
                <a:ext uri="{FF2B5EF4-FFF2-40B4-BE49-F238E27FC236}">
                  <a16:creationId xmlns:a16="http://schemas.microsoft.com/office/drawing/2014/main" id="{906EB24C-5D32-D543-AE98-123F843B62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1" name="AutoShape 66">
                <a:extLst>
                  <a:ext uri="{FF2B5EF4-FFF2-40B4-BE49-F238E27FC236}">
                    <a16:creationId xmlns:a16="http://schemas.microsoft.com/office/drawing/2014/main" id="{4B1AF8A5-8100-3146-8E03-7F0BE845B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9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2" name="AutoShape 67">
                <a:extLst>
                  <a:ext uri="{FF2B5EF4-FFF2-40B4-BE49-F238E27FC236}">
                    <a16:creationId xmlns:a16="http://schemas.microsoft.com/office/drawing/2014/main" id="{6A974AC5-7728-1044-A511-974A6E6AB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0"/>
                <a:ext cx="700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50" name="Rectangle 68">
              <a:extLst>
                <a:ext uri="{FF2B5EF4-FFF2-40B4-BE49-F238E27FC236}">
                  <a16:creationId xmlns:a16="http://schemas.microsoft.com/office/drawing/2014/main" id="{208F6130-4C07-DA4F-A03D-0612D5DEE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2" y="429"/>
              <a:ext cx="65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1" name="Freeform 69">
              <a:extLst>
                <a:ext uri="{FF2B5EF4-FFF2-40B4-BE49-F238E27FC236}">
                  <a16:creationId xmlns:a16="http://schemas.microsoft.com/office/drawing/2014/main" id="{6AE7248A-A579-C041-90A8-787FCCB47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1 w 296"/>
                <a:gd name="T3" fmla="*/ 15 h 256"/>
                <a:gd name="T4" fmla="*/ 21 w 296"/>
                <a:gd name="T5" fmla="*/ 28 h 256"/>
                <a:gd name="T6" fmla="*/ 0 w 296"/>
                <a:gd name="T7" fmla="*/ 10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0">
              <a:extLst>
                <a:ext uri="{FF2B5EF4-FFF2-40B4-BE49-F238E27FC236}">
                  <a16:creationId xmlns:a16="http://schemas.microsoft.com/office/drawing/2014/main" id="{21375480-3826-144C-9C65-6D5C8C2B8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2 w 304"/>
                <a:gd name="T3" fmla="*/ 19 h 288"/>
                <a:gd name="T4" fmla="*/ 20 w 304"/>
                <a:gd name="T5" fmla="*/ 33 h 288"/>
                <a:gd name="T6" fmla="*/ 2 w 304"/>
                <a:gd name="T7" fmla="*/ 14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71">
              <a:extLst>
                <a:ext uri="{FF2B5EF4-FFF2-40B4-BE49-F238E27FC236}">
                  <a16:creationId xmlns:a16="http://schemas.microsoft.com/office/drawing/2014/main" id="{F8FA7245-EAD5-FF47-8862-D58E604C7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4" name="Freeform 72">
              <a:extLst>
                <a:ext uri="{FF2B5EF4-FFF2-40B4-BE49-F238E27FC236}">
                  <a16:creationId xmlns:a16="http://schemas.microsoft.com/office/drawing/2014/main" id="{E65DC736-5BDE-EF46-A223-D0B5BADC6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3 h 240"/>
                <a:gd name="T2" fmla="*/ 2 w 306"/>
                <a:gd name="T3" fmla="*/ 28 h 240"/>
                <a:gd name="T4" fmla="*/ 22 w 306"/>
                <a:gd name="T5" fmla="*/ 13 h 240"/>
                <a:gd name="T6" fmla="*/ 21 w 306"/>
                <a:gd name="T7" fmla="*/ 0 h 240"/>
                <a:gd name="T8" fmla="*/ 0 w 306"/>
                <a:gd name="T9" fmla="*/ 1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AutoShape 73">
              <a:extLst>
                <a:ext uri="{FF2B5EF4-FFF2-40B4-BE49-F238E27FC236}">
                  <a16:creationId xmlns:a16="http://schemas.microsoft.com/office/drawing/2014/main" id="{1A46C3E8-9441-1642-95FA-E06E3DD32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200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6" name="AutoShape 74">
              <a:extLst>
                <a:ext uri="{FF2B5EF4-FFF2-40B4-BE49-F238E27FC236}">
                  <a16:creationId xmlns:a16="http://schemas.microsoft.com/office/drawing/2014/main" id="{9EDDB2D2-F406-CC40-81C6-B1BC40498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2714"/>
              <a:ext cx="1070" cy="7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7" name="Oval 75">
              <a:extLst>
                <a:ext uri="{FF2B5EF4-FFF2-40B4-BE49-F238E27FC236}">
                  <a16:creationId xmlns:a16="http://schemas.microsoft.com/office/drawing/2014/main" id="{32CF8E36-D7AC-D545-83C8-51AC6B955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1"/>
              <a:ext cx="160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8" name="Oval 76">
              <a:extLst>
                <a:ext uri="{FF2B5EF4-FFF2-40B4-BE49-F238E27FC236}">
                  <a16:creationId xmlns:a16="http://schemas.microsoft.com/office/drawing/2014/main" id="{E5F6E137-08D1-8342-9287-5AA207513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7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val 77">
              <a:extLst>
                <a:ext uri="{FF2B5EF4-FFF2-40B4-BE49-F238E27FC236}">
                  <a16:creationId xmlns:a16="http://schemas.microsoft.com/office/drawing/2014/main" id="{94A8BC10-96A2-5D4E-A2DA-F5EB6005C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381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60" name="Rectangle 78">
              <a:extLst>
                <a:ext uri="{FF2B5EF4-FFF2-40B4-BE49-F238E27FC236}">
                  <a16:creationId xmlns:a16="http://schemas.microsoft.com/office/drawing/2014/main" id="{CC08AF0A-0653-CD48-979F-07E9C51F5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2"/>
              <a:ext cx="83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1E962275-DC79-E9EE-AD77-59E1D607D527}"/>
              </a:ext>
            </a:extLst>
          </p:cNvPr>
          <p:cNvSpPr/>
          <p:nvPr/>
        </p:nvSpPr>
        <p:spPr>
          <a:xfrm>
            <a:off x="6421308" y="1462928"/>
            <a:ext cx="1052521" cy="4555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Payload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5E6A2A8-C2BD-EBBF-EF08-F1CB2C2D5F90}"/>
              </a:ext>
            </a:extLst>
          </p:cNvPr>
          <p:cNvSpPr/>
          <p:nvPr/>
        </p:nvSpPr>
        <p:spPr>
          <a:xfrm>
            <a:off x="5856939" y="1462928"/>
            <a:ext cx="483262" cy="455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A916252-4DE9-9472-C8E3-109E8F842CE9}"/>
              </a:ext>
            </a:extLst>
          </p:cNvPr>
          <p:cNvSpPr/>
          <p:nvPr/>
        </p:nvSpPr>
        <p:spPr>
          <a:xfrm>
            <a:off x="5320791" y="1465176"/>
            <a:ext cx="483262" cy="4555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E770DF6-88CE-57A0-383C-9D35EC99571B}"/>
              </a:ext>
            </a:extLst>
          </p:cNvPr>
          <p:cNvSpPr/>
          <p:nvPr/>
        </p:nvSpPr>
        <p:spPr>
          <a:xfrm>
            <a:off x="4784643" y="1453824"/>
            <a:ext cx="483262" cy="4555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L</a:t>
            </a: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7FFF383B-DFAF-CC95-002B-0C4BA7C0B4BB}"/>
              </a:ext>
            </a:extLst>
          </p:cNvPr>
          <p:cNvSpPr/>
          <p:nvPr/>
        </p:nvSpPr>
        <p:spPr>
          <a:xfrm rot="5400000">
            <a:off x="6830444" y="1649388"/>
            <a:ext cx="241275" cy="1012946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3F3554B-1233-0B17-1E76-10DEAF0F68DA}"/>
              </a:ext>
            </a:extLst>
          </p:cNvPr>
          <p:cNvSpPr txBox="1"/>
          <p:nvPr/>
        </p:nvSpPr>
        <p:spPr>
          <a:xfrm>
            <a:off x="6595958" y="2349266"/>
            <a:ext cx="111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MSS</a:t>
            </a:r>
          </a:p>
        </p:txBody>
      </p:sp>
    </p:spTree>
    <p:extLst>
      <p:ext uri="{BB962C8B-B14F-4D97-AF65-F5344CB8AC3E}">
        <p14:creationId xmlns:p14="http://schemas.microsoft.com/office/powerpoint/2010/main" val="178390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/>
      <p:bldP spid="22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C46A-1E89-1A49-BCD9-AA5D3614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slow start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627BA0B-E2E0-7245-9B53-83ED3CF448E5}"/>
              </a:ext>
            </a:extLst>
          </p:cNvPr>
          <p:cNvCxnSpPr>
            <a:cxnSpLocks/>
          </p:cNvCxnSpPr>
          <p:nvPr/>
        </p:nvCxnSpPr>
        <p:spPr>
          <a:xfrm flipV="1">
            <a:off x="2128838" y="2286000"/>
            <a:ext cx="0" cy="370046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05C690-B62C-E048-9CD7-131476B229D4}"/>
              </a:ext>
            </a:extLst>
          </p:cNvPr>
          <p:cNvCxnSpPr>
            <a:cxnSpLocks/>
          </p:cNvCxnSpPr>
          <p:nvPr/>
        </p:nvCxnSpPr>
        <p:spPr>
          <a:xfrm>
            <a:off x="2114550" y="5986467"/>
            <a:ext cx="894397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51272401-A19D-1941-B532-48E137CFA066}"/>
              </a:ext>
            </a:extLst>
          </p:cNvPr>
          <p:cNvSpPr/>
          <p:nvPr/>
        </p:nvSpPr>
        <p:spPr>
          <a:xfrm>
            <a:off x="2128838" y="3114675"/>
            <a:ext cx="2543175" cy="2686050"/>
          </a:xfrm>
          <a:custGeom>
            <a:avLst/>
            <a:gdLst>
              <a:gd name="connsiteX0" fmla="*/ 0 w 2543175"/>
              <a:gd name="connsiteY0" fmla="*/ 2686050 h 2686050"/>
              <a:gd name="connsiteX1" fmla="*/ 1157287 w 2543175"/>
              <a:gd name="connsiteY1" fmla="*/ 2314575 h 2686050"/>
              <a:gd name="connsiteX2" fmla="*/ 2028825 w 2543175"/>
              <a:gd name="connsiteY2" fmla="*/ 1571625 h 2686050"/>
              <a:gd name="connsiteX3" fmla="*/ 2543175 w 2543175"/>
              <a:gd name="connsiteY3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175" h="2686050">
                <a:moveTo>
                  <a:pt x="0" y="2686050"/>
                </a:moveTo>
                <a:cubicBezTo>
                  <a:pt x="409575" y="2593181"/>
                  <a:pt x="819150" y="2500312"/>
                  <a:pt x="1157287" y="2314575"/>
                </a:cubicBezTo>
                <a:cubicBezTo>
                  <a:pt x="1495425" y="2128837"/>
                  <a:pt x="1797844" y="1957387"/>
                  <a:pt x="2028825" y="1571625"/>
                </a:cubicBezTo>
                <a:cubicBezTo>
                  <a:pt x="2259806" y="1185863"/>
                  <a:pt x="2401490" y="592931"/>
                  <a:pt x="2543175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A77A3F-8C7A-A848-86AD-8D0B3E01E6F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672013" y="3114675"/>
            <a:ext cx="42862" cy="27289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A0398D10-56CF-0948-851A-A663E4E8AC2E}"/>
              </a:ext>
            </a:extLst>
          </p:cNvPr>
          <p:cNvSpPr/>
          <p:nvPr/>
        </p:nvSpPr>
        <p:spPr>
          <a:xfrm>
            <a:off x="4714875" y="3114677"/>
            <a:ext cx="2543175" cy="2686050"/>
          </a:xfrm>
          <a:custGeom>
            <a:avLst/>
            <a:gdLst>
              <a:gd name="connsiteX0" fmla="*/ 0 w 2543175"/>
              <a:gd name="connsiteY0" fmla="*/ 2686050 h 2686050"/>
              <a:gd name="connsiteX1" fmla="*/ 1157287 w 2543175"/>
              <a:gd name="connsiteY1" fmla="*/ 2314575 h 2686050"/>
              <a:gd name="connsiteX2" fmla="*/ 2028825 w 2543175"/>
              <a:gd name="connsiteY2" fmla="*/ 1571625 h 2686050"/>
              <a:gd name="connsiteX3" fmla="*/ 2543175 w 2543175"/>
              <a:gd name="connsiteY3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175" h="2686050">
                <a:moveTo>
                  <a:pt x="0" y="2686050"/>
                </a:moveTo>
                <a:cubicBezTo>
                  <a:pt x="409575" y="2593181"/>
                  <a:pt x="819150" y="2500312"/>
                  <a:pt x="1157287" y="2314575"/>
                </a:cubicBezTo>
                <a:cubicBezTo>
                  <a:pt x="1495425" y="2128837"/>
                  <a:pt x="1797844" y="1957387"/>
                  <a:pt x="2028825" y="1571625"/>
                </a:cubicBezTo>
                <a:cubicBezTo>
                  <a:pt x="2259806" y="1185863"/>
                  <a:pt x="2401490" y="592931"/>
                  <a:pt x="2543175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6DEE92-BA71-7040-8F72-67FFE5441A42}"/>
              </a:ext>
            </a:extLst>
          </p:cNvPr>
          <p:cNvCxnSpPr>
            <a:cxnSpLocks/>
            <a:stCxn id="13" idx="3"/>
            <a:endCxn id="16" idx="0"/>
          </p:cNvCxnSpPr>
          <p:nvPr/>
        </p:nvCxnSpPr>
        <p:spPr>
          <a:xfrm>
            <a:off x="7258050" y="3114677"/>
            <a:ext cx="42862" cy="268604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4621397C-3C82-F24A-81EE-8CFC9704A360}"/>
              </a:ext>
            </a:extLst>
          </p:cNvPr>
          <p:cNvSpPr/>
          <p:nvPr/>
        </p:nvSpPr>
        <p:spPr>
          <a:xfrm>
            <a:off x="7300912" y="3114675"/>
            <a:ext cx="2543175" cy="2686050"/>
          </a:xfrm>
          <a:custGeom>
            <a:avLst/>
            <a:gdLst>
              <a:gd name="connsiteX0" fmla="*/ 0 w 2543175"/>
              <a:gd name="connsiteY0" fmla="*/ 2686050 h 2686050"/>
              <a:gd name="connsiteX1" fmla="*/ 1157287 w 2543175"/>
              <a:gd name="connsiteY1" fmla="*/ 2314575 h 2686050"/>
              <a:gd name="connsiteX2" fmla="*/ 2028825 w 2543175"/>
              <a:gd name="connsiteY2" fmla="*/ 1571625 h 2686050"/>
              <a:gd name="connsiteX3" fmla="*/ 2543175 w 2543175"/>
              <a:gd name="connsiteY3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175" h="2686050">
                <a:moveTo>
                  <a:pt x="0" y="2686050"/>
                </a:moveTo>
                <a:cubicBezTo>
                  <a:pt x="409575" y="2593181"/>
                  <a:pt x="819150" y="2500312"/>
                  <a:pt x="1157287" y="2314575"/>
                </a:cubicBezTo>
                <a:cubicBezTo>
                  <a:pt x="1495425" y="2128837"/>
                  <a:pt x="1797844" y="1957387"/>
                  <a:pt x="2028825" y="1571625"/>
                </a:cubicBezTo>
                <a:cubicBezTo>
                  <a:pt x="2259806" y="1185863"/>
                  <a:pt x="2401490" y="592931"/>
                  <a:pt x="2543175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D52FB5-2EC7-294B-A915-4531AE40026E}"/>
              </a:ext>
            </a:extLst>
          </p:cNvPr>
          <p:cNvCxnSpPr>
            <a:stCxn id="16" idx="3"/>
          </p:cNvCxnSpPr>
          <p:nvPr/>
        </p:nvCxnSpPr>
        <p:spPr>
          <a:xfrm>
            <a:off x="9844087" y="3114675"/>
            <a:ext cx="42862" cy="25860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9EBBEB-9983-314B-B5AF-109E5F85D37A}"/>
              </a:ext>
            </a:extLst>
          </p:cNvPr>
          <p:cNvCxnSpPr>
            <a:cxnSpLocks/>
          </p:cNvCxnSpPr>
          <p:nvPr/>
        </p:nvCxnSpPr>
        <p:spPr>
          <a:xfrm flipV="1">
            <a:off x="2128838" y="5736434"/>
            <a:ext cx="8929687" cy="78579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F2EC7E7-0C9A-BA46-8435-9E28A8DA7566}"/>
              </a:ext>
            </a:extLst>
          </p:cNvPr>
          <p:cNvSpPr txBox="1"/>
          <p:nvPr/>
        </p:nvSpPr>
        <p:spPr>
          <a:xfrm>
            <a:off x="952501" y="5591057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pitchFamily="2" charset="0"/>
              </a:rPr>
              <a:t>1 MSS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C5518D-6D56-7846-9B03-E35EA5BAB338}"/>
              </a:ext>
            </a:extLst>
          </p:cNvPr>
          <p:cNvSpPr txBox="1"/>
          <p:nvPr/>
        </p:nvSpPr>
        <p:spPr>
          <a:xfrm>
            <a:off x="90488" y="3576697"/>
            <a:ext cx="188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" pitchFamily="2" charset="0"/>
              </a:rPr>
              <a:t>Congestion Window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2B333A-6484-C54C-A692-04675362FF51}"/>
              </a:ext>
            </a:extLst>
          </p:cNvPr>
          <p:cNvSpPr txBox="1"/>
          <p:nvPr/>
        </p:nvSpPr>
        <p:spPr>
          <a:xfrm>
            <a:off x="5155406" y="6129347"/>
            <a:ext cx="18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" pitchFamily="2" charset="0"/>
              </a:rPr>
              <a:t>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F3F7AB-20E0-9E41-B9C2-1F1B118B23F6}"/>
              </a:ext>
            </a:extLst>
          </p:cNvPr>
          <p:cNvSpPr txBox="1"/>
          <p:nvPr/>
        </p:nvSpPr>
        <p:spPr>
          <a:xfrm>
            <a:off x="5126831" y="201401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Packet drops/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Helvetica" pitchFamily="2" charset="0"/>
              </a:rPr>
              <a:t>RTO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784307-7915-034E-BE50-986C93FB2A2C}"/>
              </a:ext>
            </a:extLst>
          </p:cNvPr>
          <p:cNvCxnSpPr>
            <a:cxnSpLocks/>
          </p:cNvCxnSpPr>
          <p:nvPr/>
        </p:nvCxnSpPr>
        <p:spPr>
          <a:xfrm flipH="1">
            <a:off x="4714875" y="2658647"/>
            <a:ext cx="914400" cy="35476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CAE4A1-9C81-0C47-A5D0-BFC44008FE06}"/>
              </a:ext>
            </a:extLst>
          </p:cNvPr>
          <p:cNvSpPr txBox="1"/>
          <p:nvPr/>
        </p:nvSpPr>
        <p:spPr>
          <a:xfrm rot="19039414">
            <a:off x="2714625" y="4543533"/>
            <a:ext cx="157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Helvetica" pitchFamily="2" charset="0"/>
              </a:rPr>
              <a:t>Slow start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A436F0-A39E-834B-B847-D35E05CB8F25}"/>
              </a:ext>
            </a:extLst>
          </p:cNvPr>
          <p:cNvCxnSpPr>
            <a:cxnSpLocks/>
          </p:cNvCxnSpPr>
          <p:nvPr/>
        </p:nvCxnSpPr>
        <p:spPr>
          <a:xfrm>
            <a:off x="6272213" y="2689785"/>
            <a:ext cx="942974" cy="3331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39F5CCC-43C0-5A45-807A-FC7365E48648}"/>
              </a:ext>
            </a:extLst>
          </p:cNvPr>
          <p:cNvCxnSpPr>
            <a:cxnSpLocks/>
          </p:cNvCxnSpPr>
          <p:nvPr/>
        </p:nvCxnSpPr>
        <p:spPr>
          <a:xfrm>
            <a:off x="6400800" y="2533799"/>
            <a:ext cx="3314700" cy="63196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9EBBA07-27E0-7146-AC6B-6E59C00619D6}"/>
              </a:ext>
            </a:extLst>
          </p:cNvPr>
          <p:cNvSpPr txBox="1"/>
          <p:nvPr/>
        </p:nvSpPr>
        <p:spPr>
          <a:xfrm rot="19039414">
            <a:off x="5054351" y="4660241"/>
            <a:ext cx="157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Slow start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5CE5A3-656D-2342-86F7-313B0DE3AADA}"/>
              </a:ext>
            </a:extLst>
          </p:cNvPr>
          <p:cNvSpPr txBox="1"/>
          <p:nvPr/>
        </p:nvSpPr>
        <p:spPr>
          <a:xfrm rot="19039414">
            <a:off x="7653039" y="4685178"/>
            <a:ext cx="157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Slow start</a:t>
            </a:r>
          </a:p>
        </p:txBody>
      </p:sp>
    </p:spTree>
    <p:extLst>
      <p:ext uri="{BB962C8B-B14F-4D97-AF65-F5344CB8AC3E}">
        <p14:creationId xmlns:p14="http://schemas.microsoft.com/office/powerpoint/2010/main" val="11916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24" grpId="0"/>
      <p:bldP spid="25" grpId="0"/>
      <p:bldP spid="26" grpId="0"/>
      <p:bldP spid="29" grpId="0"/>
      <p:bldP spid="33" grpId="0"/>
      <p:bldP spid="39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0EAF-9CD0-2845-96DB-7D7CFB0B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start has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58C68-E9DA-264A-BF28-7F9BBF5BD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03280" cy="4952365"/>
          </a:xfrm>
        </p:spPr>
        <p:txBody>
          <a:bodyPr>
            <a:normAutofit/>
          </a:bodyPr>
          <a:lstStyle/>
          <a:p>
            <a:r>
              <a:rPr lang="en-US" dirty="0"/>
              <a:t>Congestion window </a:t>
            </a:r>
            <a:r>
              <a:rPr lang="en-US" dirty="0">
                <a:solidFill>
                  <a:srgbClr val="C00000"/>
                </a:solidFill>
              </a:rPr>
              <a:t>increases too rapidly</a:t>
            </a:r>
          </a:p>
          <a:p>
            <a:pPr lvl="1"/>
            <a:r>
              <a:rPr lang="en-US" dirty="0"/>
              <a:t>Example: suppose the “right” window size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is 17</a:t>
            </a:r>
          </a:p>
          <a:p>
            <a:pPr lvl="1"/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would go from 16 to 32 and then dropping down to 1</a:t>
            </a:r>
          </a:p>
          <a:p>
            <a:pPr lvl="1"/>
            <a:r>
              <a:rPr lang="en-US" dirty="0"/>
              <a:t>Result: massive packet drops</a:t>
            </a:r>
          </a:p>
          <a:p>
            <a:pPr lvl="1"/>
            <a:endParaRPr lang="en-US" dirty="0"/>
          </a:p>
          <a:p>
            <a:r>
              <a:rPr lang="en-US" dirty="0"/>
              <a:t>Congestion window </a:t>
            </a:r>
            <a:r>
              <a:rPr lang="en-US" dirty="0">
                <a:solidFill>
                  <a:srgbClr val="C00000"/>
                </a:solidFill>
              </a:rPr>
              <a:t>decreases too rapidly</a:t>
            </a:r>
          </a:p>
          <a:p>
            <a:pPr lvl="1"/>
            <a:r>
              <a:rPr lang="en-US" dirty="0"/>
              <a:t>Suppose the right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is 31, and there is a loss when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is 32</a:t>
            </a:r>
          </a:p>
          <a:p>
            <a:pPr lvl="1"/>
            <a:r>
              <a:rPr lang="en-US" dirty="0"/>
              <a:t>Slow start will resume all the way back from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Result: unnecessarily low speed of sending data</a:t>
            </a:r>
          </a:p>
          <a:p>
            <a:pPr lvl="1"/>
            <a:endParaRPr lang="en-US" dirty="0"/>
          </a:p>
          <a:p>
            <a:r>
              <a:rPr lang="en-US" dirty="0"/>
              <a:t>Instead, perform finer adjustments of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: </a:t>
            </a:r>
            <a:r>
              <a:rPr lang="en-US" dirty="0">
                <a:solidFill>
                  <a:srgbClr val="C00000"/>
                </a:solidFill>
              </a:rPr>
              <a:t>congestion avoidance</a:t>
            </a:r>
          </a:p>
        </p:txBody>
      </p:sp>
    </p:spTree>
    <p:extLst>
      <p:ext uri="{BB962C8B-B14F-4D97-AF65-F5344CB8AC3E}">
        <p14:creationId xmlns:p14="http://schemas.microsoft.com/office/powerpoint/2010/main" val="387998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9819-EFA7-3A4E-BB8F-863E464BB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New Reno: Additive Increase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C41AA-AD2F-6149-9E7F-3A05BAA1A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162675" cy="4803775"/>
          </a:xfrm>
        </p:spPr>
        <p:txBody>
          <a:bodyPr>
            <a:normAutofit/>
          </a:bodyPr>
          <a:lstStyle/>
          <a:p>
            <a:r>
              <a:rPr lang="en-US" dirty="0"/>
              <a:t>Remember the recent past to find a good estimate of link rate</a:t>
            </a:r>
          </a:p>
          <a:p>
            <a:r>
              <a:rPr lang="en-US" dirty="0"/>
              <a:t>The last good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without packet drop is a good indicator</a:t>
            </a:r>
          </a:p>
          <a:p>
            <a:pPr lvl="1"/>
            <a:r>
              <a:rPr lang="en-US" dirty="0"/>
              <a:t>TCP New Reno calls this the </a:t>
            </a:r>
            <a:r>
              <a:rPr lang="en-US" dirty="0">
                <a:solidFill>
                  <a:srgbClr val="C00000"/>
                </a:solidFill>
              </a:rPr>
              <a:t>slow start threshold (</a:t>
            </a:r>
            <a:r>
              <a:rPr lang="en-US" dirty="0" err="1">
                <a:solidFill>
                  <a:srgbClr val="C00000"/>
                </a:solidFill>
                <a:latin typeface="Courier" pitchFamily="2" charset="0"/>
              </a:rPr>
              <a:t>ssthresh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  <a:p>
            <a:endParaRPr lang="en-US" dirty="0"/>
          </a:p>
          <a:p>
            <a:r>
              <a:rPr lang="en-US" dirty="0"/>
              <a:t>Increase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>
                <a:solidFill>
                  <a:srgbClr val="C00000"/>
                </a:solidFill>
              </a:rPr>
              <a:t> by 1 MSS every RTT </a:t>
            </a:r>
            <a:r>
              <a:rPr lang="en-US" dirty="0"/>
              <a:t>after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hits </a:t>
            </a:r>
            <a:r>
              <a:rPr lang="en-US" dirty="0" err="1">
                <a:latin typeface="Courier" pitchFamily="2" charset="0"/>
              </a:rPr>
              <a:t>ssthresh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/>
              <a:t>Effect: increase window </a:t>
            </a:r>
            <a:r>
              <a:rPr lang="en-US" dirty="0">
                <a:solidFill>
                  <a:srgbClr val="C00000"/>
                </a:solidFill>
              </a:rPr>
              <a:t>additively</a:t>
            </a:r>
            <a:r>
              <a:rPr lang="en-US" dirty="0"/>
              <a:t> per RTT</a:t>
            </a:r>
          </a:p>
          <a:p>
            <a:endParaRPr lang="en-US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A16774AC-8773-A749-A87E-F7600A452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052" y="1704976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Host A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99D7334A-6C10-604B-B55A-0A53D1B5D6C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182159" y="3047207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RTT</a:t>
            </a: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B6B5A368-5E86-254F-B6E8-13C1D5FFB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7865" y="16906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Host B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991E5FD8-D93E-5F42-865B-1AE3E4197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9515" y="2657475"/>
            <a:ext cx="0" cy="3848100"/>
          </a:xfrm>
          <a:prstGeom prst="line">
            <a:avLst/>
          </a:prstGeom>
          <a:noFill/>
          <a:ln w="1905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B8B57E37-08E5-0840-9923-406B7A1F8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4115" y="2695575"/>
            <a:ext cx="0" cy="3848100"/>
          </a:xfrm>
          <a:prstGeom prst="line">
            <a:avLst/>
          </a:prstGeom>
          <a:noFill/>
          <a:ln w="1905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E3D3E21F-D583-0B45-A2FE-8DC30AB9EE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38540" y="2806701"/>
            <a:ext cx="0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71F11DE2-9F85-E442-91C2-057A3874CA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8540" y="3413125"/>
            <a:ext cx="0" cy="179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6D7FBA1F-2AE1-774D-A3F8-A2E7550F9782}"/>
              </a:ext>
            </a:extLst>
          </p:cNvPr>
          <p:cNvGrpSpPr>
            <a:grpSpLocks/>
          </p:cNvGrpSpPr>
          <p:nvPr/>
        </p:nvGrpSpPr>
        <p:grpSpPr bwMode="auto">
          <a:xfrm>
            <a:off x="10848365" y="5989638"/>
            <a:ext cx="615950" cy="366712"/>
            <a:chOff x="3317" y="3527"/>
            <a:chExt cx="388" cy="231"/>
          </a:xfrm>
        </p:grpSpPr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7DDCBE06-7301-8F4F-A02E-7A84A35F0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3576"/>
              <a:ext cx="324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7A1753C5-D005-4349-B96F-83717E9E8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7" y="3527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time</a:t>
              </a:r>
              <a:endParaRPr lang="en-US" altLang="en-US" sz="1000">
                <a:latin typeface="Arial" panose="020B0604020202020204" pitchFamily="34" charset="0"/>
              </a:endParaRPr>
            </a:p>
          </p:txBody>
        </p:sp>
      </p:grpSp>
      <p:sp>
        <p:nvSpPr>
          <p:cNvPr id="22" name="Text Box 26">
            <a:extLst>
              <a:ext uri="{FF2B5EF4-FFF2-40B4-BE49-F238E27FC236}">
                <a16:creationId xmlns:a16="http://schemas.microsoft.com/office/drawing/2014/main" id="{EB247D5E-ACE3-AA43-A9B5-D2552EFD9B27}"/>
              </a:ext>
            </a:extLst>
          </p:cNvPr>
          <p:cNvSpPr txBox="1">
            <a:spLocks noChangeArrowheads="1"/>
          </p:cNvSpPr>
          <p:nvPr/>
        </p:nvSpPr>
        <p:spPr bwMode="auto">
          <a:xfrm rot="408567">
            <a:off x="9528391" y="2748090"/>
            <a:ext cx="1306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four segments</a:t>
            </a:r>
            <a:endParaRPr lang="en-US" altLang="en-US" sz="1000">
              <a:latin typeface="Times New Roman" panose="02020603050405020304" pitchFamily="18" charset="0"/>
            </a:endParaRPr>
          </a:p>
        </p:txBody>
      </p:sp>
      <p:grpSp>
        <p:nvGrpSpPr>
          <p:cNvPr id="23" name="Group 27">
            <a:extLst>
              <a:ext uri="{FF2B5EF4-FFF2-40B4-BE49-F238E27FC236}">
                <a16:creationId xmlns:a16="http://schemas.microsoft.com/office/drawing/2014/main" id="{5A988FBB-3179-8345-B62B-098FE971E673}"/>
              </a:ext>
            </a:extLst>
          </p:cNvPr>
          <p:cNvGrpSpPr>
            <a:grpSpLocks/>
          </p:cNvGrpSpPr>
          <p:nvPr/>
        </p:nvGrpSpPr>
        <p:grpSpPr bwMode="auto">
          <a:xfrm>
            <a:off x="8629040" y="2830694"/>
            <a:ext cx="2519362" cy="652463"/>
            <a:chOff x="3954" y="2214"/>
            <a:chExt cx="1587" cy="411"/>
          </a:xfrm>
        </p:grpSpPr>
        <p:sp>
          <p:nvSpPr>
            <p:cNvPr id="24" name="Line 28">
              <a:extLst>
                <a:ext uri="{FF2B5EF4-FFF2-40B4-BE49-F238E27FC236}">
                  <a16:creationId xmlns:a16="http://schemas.microsoft.com/office/drawing/2014/main" id="{5FA30CAF-0A18-5E48-990F-746AF6A12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214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9">
              <a:extLst>
                <a:ext uri="{FF2B5EF4-FFF2-40B4-BE49-F238E27FC236}">
                  <a16:creationId xmlns:a16="http://schemas.microsoft.com/office/drawing/2014/main" id="{59B287AD-905D-BD48-93B9-57326C674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4" y="2274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30">
              <a:extLst>
                <a:ext uri="{FF2B5EF4-FFF2-40B4-BE49-F238E27FC236}">
                  <a16:creationId xmlns:a16="http://schemas.microsoft.com/office/drawing/2014/main" id="{3FC8724C-3C1C-574A-B9E3-DFEC25FCF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340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1">
              <a:extLst>
                <a:ext uri="{FF2B5EF4-FFF2-40B4-BE49-F238E27FC236}">
                  <a16:creationId xmlns:a16="http://schemas.microsoft.com/office/drawing/2014/main" id="{ACB4BB1C-473C-9143-8CF2-457AF48A4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7" y="2403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32">
            <a:extLst>
              <a:ext uri="{FF2B5EF4-FFF2-40B4-BE49-F238E27FC236}">
                <a16:creationId xmlns:a16="http://schemas.microsoft.com/office/drawing/2014/main" id="{0BA65452-F071-AE48-A5BC-2B3F62305A8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835517" y="3212560"/>
            <a:ext cx="2276601" cy="604838"/>
            <a:chOff x="3920" y="2214"/>
            <a:chExt cx="1621" cy="411"/>
          </a:xfrm>
        </p:grpSpPr>
        <p:sp>
          <p:nvSpPr>
            <p:cNvPr id="29" name="Line 33">
              <a:extLst>
                <a:ext uri="{FF2B5EF4-FFF2-40B4-BE49-F238E27FC236}">
                  <a16:creationId xmlns:a16="http://schemas.microsoft.com/office/drawing/2014/main" id="{6E70C7C9-62B6-FC41-BB62-B9F4D949B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214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4">
              <a:extLst>
                <a:ext uri="{FF2B5EF4-FFF2-40B4-BE49-F238E27FC236}">
                  <a16:creationId xmlns:a16="http://schemas.microsoft.com/office/drawing/2014/main" id="{7073EB2F-3D08-3A4B-98B7-61C9D7C23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4" y="2274"/>
              <a:ext cx="1578" cy="22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E35D656E-A9FC-5640-87A4-98B8CBCA0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340"/>
              <a:ext cx="1578" cy="22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6">
              <a:extLst>
                <a:ext uri="{FF2B5EF4-FFF2-40B4-BE49-F238E27FC236}">
                  <a16:creationId xmlns:a16="http://schemas.microsoft.com/office/drawing/2014/main" id="{7662FD56-5881-9C41-B107-C24FCD7E38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0" y="2401"/>
              <a:ext cx="1615" cy="22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Group 43">
            <a:extLst>
              <a:ext uri="{FF2B5EF4-FFF2-40B4-BE49-F238E27FC236}">
                <a16:creationId xmlns:a16="http://schemas.microsoft.com/office/drawing/2014/main" id="{FD2C02DF-CBDF-F04F-802A-38429992B20A}"/>
              </a:ext>
            </a:extLst>
          </p:cNvPr>
          <p:cNvGrpSpPr>
            <a:grpSpLocks/>
          </p:cNvGrpSpPr>
          <p:nvPr/>
        </p:nvGrpSpPr>
        <p:grpSpPr bwMode="auto">
          <a:xfrm>
            <a:off x="8181365" y="2028826"/>
            <a:ext cx="654050" cy="601663"/>
            <a:chOff x="-44" y="1473"/>
            <a:chExt cx="981" cy="1105"/>
          </a:xfrm>
        </p:grpSpPr>
        <p:pic>
          <p:nvPicPr>
            <p:cNvPr id="34" name="Picture 44" descr="desktop_computer_stylized_medium">
              <a:extLst>
                <a:ext uri="{FF2B5EF4-FFF2-40B4-BE49-F238E27FC236}">
                  <a16:creationId xmlns:a16="http://schemas.microsoft.com/office/drawing/2014/main" id="{740C5454-4D10-6B48-B233-A69C9C69A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4D34B7AC-508D-6946-BA07-DA2AFDFC12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0045 w 356"/>
                <a:gd name="T3" fmla="*/ 645 h 368"/>
                <a:gd name="T4" fmla="*/ 11917 w 356"/>
                <a:gd name="T5" fmla="*/ 13448 h 368"/>
                <a:gd name="T6" fmla="*/ 2626 w 356"/>
                <a:gd name="T7" fmla="*/ 1681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6" name="Group 46">
            <a:extLst>
              <a:ext uri="{FF2B5EF4-FFF2-40B4-BE49-F238E27FC236}">
                <a16:creationId xmlns:a16="http://schemas.microsoft.com/office/drawing/2014/main" id="{BA7880FA-4D9B-6C4B-A679-1746258D987B}"/>
              </a:ext>
            </a:extLst>
          </p:cNvPr>
          <p:cNvGrpSpPr>
            <a:grpSpLocks/>
          </p:cNvGrpSpPr>
          <p:nvPr/>
        </p:nvGrpSpPr>
        <p:grpSpPr bwMode="auto">
          <a:xfrm>
            <a:off x="10916627" y="2043114"/>
            <a:ext cx="382588" cy="547687"/>
            <a:chOff x="4140" y="429"/>
            <a:chExt cx="1425" cy="2396"/>
          </a:xfrm>
        </p:grpSpPr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0EEC81B9-412E-D145-8947-45E9E8ED1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5 w 354"/>
                <a:gd name="T1" fmla="*/ 0 h 2742"/>
                <a:gd name="T2" fmla="*/ 24 w 354"/>
                <a:gd name="T3" fmla="*/ 38 h 2742"/>
                <a:gd name="T4" fmla="*/ 24 w 354"/>
                <a:gd name="T5" fmla="*/ 295 h 2742"/>
                <a:gd name="T6" fmla="*/ 0 w 354"/>
                <a:gd name="T7" fmla="*/ 309 h 2742"/>
                <a:gd name="T8" fmla="*/ 5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48">
              <a:extLst>
                <a:ext uri="{FF2B5EF4-FFF2-40B4-BE49-F238E27FC236}">
                  <a16:creationId xmlns:a16="http://schemas.microsoft.com/office/drawing/2014/main" id="{C365649C-DA63-1C40-8076-E3045AA5F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429"/>
              <a:ext cx="1047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39" name="Freeform 49">
              <a:extLst>
                <a:ext uri="{FF2B5EF4-FFF2-40B4-BE49-F238E27FC236}">
                  <a16:creationId xmlns:a16="http://schemas.microsoft.com/office/drawing/2014/main" id="{8FBAE15D-4AA5-0B43-9F39-68BB93676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4 w 211"/>
                <a:gd name="T3" fmla="*/ 25 h 2537"/>
                <a:gd name="T4" fmla="*/ 2 w 211"/>
                <a:gd name="T5" fmla="*/ 282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50">
              <a:extLst>
                <a:ext uri="{FF2B5EF4-FFF2-40B4-BE49-F238E27FC236}">
                  <a16:creationId xmlns:a16="http://schemas.microsoft.com/office/drawing/2014/main" id="{38AA084E-BA51-DE47-AEFA-F67D7AC7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3 w 328"/>
                <a:gd name="T3" fmla="*/ 15 h 226"/>
                <a:gd name="T4" fmla="*/ 23 w 328"/>
                <a:gd name="T5" fmla="*/ 27 h 226"/>
                <a:gd name="T6" fmla="*/ 0 w 328"/>
                <a:gd name="T7" fmla="*/ 11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74358B34-032D-724A-9245-7BA7AEB25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3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grpSp>
          <p:nvGrpSpPr>
            <p:cNvPr id="42" name="Group 52">
              <a:extLst>
                <a:ext uri="{FF2B5EF4-FFF2-40B4-BE49-F238E27FC236}">
                  <a16:creationId xmlns:a16="http://schemas.microsoft.com/office/drawing/2014/main" id="{C31B7E34-6775-C149-877A-4003F853B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7" name="AutoShape 53">
                <a:extLst>
                  <a:ext uri="{FF2B5EF4-FFF2-40B4-BE49-F238E27FC236}">
                    <a16:creationId xmlns:a16="http://schemas.microsoft.com/office/drawing/2014/main" id="{88B2F2FF-D5F1-9A4B-809D-C112CA030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" y="2565"/>
                <a:ext cx="723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8" name="AutoShape 54">
                <a:extLst>
                  <a:ext uri="{FF2B5EF4-FFF2-40B4-BE49-F238E27FC236}">
                    <a16:creationId xmlns:a16="http://schemas.microsoft.com/office/drawing/2014/main" id="{19C12166-5755-3A48-97C0-D8AAEEE56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" y="2579"/>
                <a:ext cx="694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3" name="Rectangle 55">
              <a:extLst>
                <a:ext uri="{FF2B5EF4-FFF2-40B4-BE49-F238E27FC236}">
                  <a16:creationId xmlns:a16="http://schemas.microsoft.com/office/drawing/2014/main" id="{9D9A9485-DD34-0F41-AFB5-954B8A725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19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grpSp>
          <p:nvGrpSpPr>
            <p:cNvPr id="44" name="Group 56">
              <a:extLst>
                <a:ext uri="{FF2B5EF4-FFF2-40B4-BE49-F238E27FC236}">
                  <a16:creationId xmlns:a16="http://schemas.microsoft.com/office/drawing/2014/main" id="{2FFA3B08-E875-FD48-94E1-F4371505A7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5" name="AutoShape 57">
                <a:extLst>
                  <a:ext uri="{FF2B5EF4-FFF2-40B4-BE49-F238E27FC236}">
                    <a16:creationId xmlns:a16="http://schemas.microsoft.com/office/drawing/2014/main" id="{76476184-6444-564E-8F2D-0791E67E7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5"/>
                <a:ext cx="723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6" name="AutoShape 58">
                <a:extLst>
                  <a:ext uri="{FF2B5EF4-FFF2-40B4-BE49-F238E27FC236}">
                    <a16:creationId xmlns:a16="http://schemas.microsoft.com/office/drawing/2014/main" id="{B3BB2EFD-E42B-2B42-987E-379968D98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0"/>
                <a:ext cx="694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B5302017-91FF-2F49-BAD2-9CC13F4DC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46" name="Rectangle 60">
              <a:extLst>
                <a:ext uri="{FF2B5EF4-FFF2-40B4-BE49-F238E27FC236}">
                  <a16:creationId xmlns:a16="http://schemas.microsoft.com/office/drawing/2014/main" id="{BE2B79DB-5FFC-8E45-BFC5-0CFF47EF2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8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grpSp>
          <p:nvGrpSpPr>
            <p:cNvPr id="47" name="Group 61">
              <a:extLst>
                <a:ext uri="{FF2B5EF4-FFF2-40B4-BE49-F238E27FC236}">
                  <a16:creationId xmlns:a16="http://schemas.microsoft.com/office/drawing/2014/main" id="{3D8C05D2-59BB-334F-8265-8797C04AF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3" name="AutoShape 62">
                <a:extLst>
                  <a:ext uri="{FF2B5EF4-FFF2-40B4-BE49-F238E27FC236}">
                    <a16:creationId xmlns:a16="http://schemas.microsoft.com/office/drawing/2014/main" id="{8D541DFB-C680-FA4D-9379-35CA1E6C2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71"/>
                <a:ext cx="72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4" name="AutoShape 63">
                <a:extLst>
                  <a:ext uri="{FF2B5EF4-FFF2-40B4-BE49-F238E27FC236}">
                    <a16:creationId xmlns:a16="http://schemas.microsoft.com/office/drawing/2014/main" id="{EE12AFD5-29EA-0B41-BB09-C4CD1CFAA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92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8" name="Freeform 64">
              <a:extLst>
                <a:ext uri="{FF2B5EF4-FFF2-40B4-BE49-F238E27FC236}">
                  <a16:creationId xmlns:a16="http://schemas.microsoft.com/office/drawing/2014/main" id="{51F65051-4D18-D943-BCA0-CFCF16AB3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3 w 328"/>
                <a:gd name="T3" fmla="*/ 14 h 226"/>
                <a:gd name="T4" fmla="*/ 23 w 328"/>
                <a:gd name="T5" fmla="*/ 25 h 226"/>
                <a:gd name="T6" fmla="*/ 0 w 328"/>
                <a:gd name="T7" fmla="*/ 10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" name="Group 65">
              <a:extLst>
                <a:ext uri="{FF2B5EF4-FFF2-40B4-BE49-F238E27FC236}">
                  <a16:creationId xmlns:a16="http://schemas.microsoft.com/office/drawing/2014/main" id="{0040AEED-C3DB-7C41-84EC-5FD0D356CA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1" name="AutoShape 66">
                <a:extLst>
                  <a:ext uri="{FF2B5EF4-FFF2-40B4-BE49-F238E27FC236}">
                    <a16:creationId xmlns:a16="http://schemas.microsoft.com/office/drawing/2014/main" id="{BBEACDCA-DF60-E845-8A73-DF0401D09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9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  <p:sp>
            <p:nvSpPr>
              <p:cNvPr id="62" name="AutoShape 67">
                <a:extLst>
                  <a:ext uri="{FF2B5EF4-FFF2-40B4-BE49-F238E27FC236}">
                    <a16:creationId xmlns:a16="http://schemas.microsoft.com/office/drawing/2014/main" id="{0C5CC1B4-7EA2-9640-926D-A69E38B14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" y="2580"/>
                <a:ext cx="700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SzPct val="100000"/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Clr>
                    <a:srgbClr val="000099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50" name="Rectangle 68">
              <a:extLst>
                <a:ext uri="{FF2B5EF4-FFF2-40B4-BE49-F238E27FC236}">
                  <a16:creationId xmlns:a16="http://schemas.microsoft.com/office/drawing/2014/main" id="{F6E87732-186A-FD40-8A21-2B25FC0B6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2" y="429"/>
              <a:ext cx="65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1" name="Freeform 69">
              <a:extLst>
                <a:ext uri="{FF2B5EF4-FFF2-40B4-BE49-F238E27FC236}">
                  <a16:creationId xmlns:a16="http://schemas.microsoft.com/office/drawing/2014/main" id="{3FC3EF41-5A7D-324B-A226-90A202A84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1 w 296"/>
                <a:gd name="T3" fmla="*/ 15 h 256"/>
                <a:gd name="T4" fmla="*/ 21 w 296"/>
                <a:gd name="T5" fmla="*/ 28 h 256"/>
                <a:gd name="T6" fmla="*/ 0 w 296"/>
                <a:gd name="T7" fmla="*/ 10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0">
              <a:extLst>
                <a:ext uri="{FF2B5EF4-FFF2-40B4-BE49-F238E27FC236}">
                  <a16:creationId xmlns:a16="http://schemas.microsoft.com/office/drawing/2014/main" id="{2F77E2E9-E9BA-1546-95D2-DDBC9D18D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2 w 304"/>
                <a:gd name="T3" fmla="*/ 19 h 288"/>
                <a:gd name="T4" fmla="*/ 20 w 304"/>
                <a:gd name="T5" fmla="*/ 33 h 288"/>
                <a:gd name="T6" fmla="*/ 2 w 304"/>
                <a:gd name="T7" fmla="*/ 14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71">
              <a:extLst>
                <a:ext uri="{FF2B5EF4-FFF2-40B4-BE49-F238E27FC236}">
                  <a16:creationId xmlns:a16="http://schemas.microsoft.com/office/drawing/2014/main" id="{C5C37FA6-4A1A-644A-991D-4E9F4BDF7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4" name="Freeform 72">
              <a:extLst>
                <a:ext uri="{FF2B5EF4-FFF2-40B4-BE49-F238E27FC236}">
                  <a16:creationId xmlns:a16="http://schemas.microsoft.com/office/drawing/2014/main" id="{019F4BD4-C4C2-ED4B-9FF4-E9FDB074C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3 h 240"/>
                <a:gd name="T2" fmla="*/ 2 w 306"/>
                <a:gd name="T3" fmla="*/ 28 h 240"/>
                <a:gd name="T4" fmla="*/ 22 w 306"/>
                <a:gd name="T5" fmla="*/ 13 h 240"/>
                <a:gd name="T6" fmla="*/ 21 w 306"/>
                <a:gd name="T7" fmla="*/ 0 h 240"/>
                <a:gd name="T8" fmla="*/ 0 w 306"/>
                <a:gd name="T9" fmla="*/ 1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AutoShape 73">
              <a:extLst>
                <a:ext uri="{FF2B5EF4-FFF2-40B4-BE49-F238E27FC236}">
                  <a16:creationId xmlns:a16="http://schemas.microsoft.com/office/drawing/2014/main" id="{DEE84281-BBBC-AB48-9B4D-26D47F41D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200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6" name="AutoShape 74">
              <a:extLst>
                <a:ext uri="{FF2B5EF4-FFF2-40B4-BE49-F238E27FC236}">
                  <a16:creationId xmlns:a16="http://schemas.microsoft.com/office/drawing/2014/main" id="{D6DE68F2-91E4-104E-9B12-4EC6B13A9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2714"/>
              <a:ext cx="1070" cy="7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7" name="Oval 75">
              <a:extLst>
                <a:ext uri="{FF2B5EF4-FFF2-40B4-BE49-F238E27FC236}">
                  <a16:creationId xmlns:a16="http://schemas.microsoft.com/office/drawing/2014/main" id="{D05AF487-4D4B-6F4B-8F88-4BEC85649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1"/>
              <a:ext cx="160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58" name="Oval 76">
              <a:extLst>
                <a:ext uri="{FF2B5EF4-FFF2-40B4-BE49-F238E27FC236}">
                  <a16:creationId xmlns:a16="http://schemas.microsoft.com/office/drawing/2014/main" id="{1C3E3CA6-0CB3-284D-A761-7870D1CE0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7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val 77">
              <a:extLst>
                <a:ext uri="{FF2B5EF4-FFF2-40B4-BE49-F238E27FC236}">
                  <a16:creationId xmlns:a16="http://schemas.microsoft.com/office/drawing/2014/main" id="{F6CD6B25-C136-054E-B1AA-DAE6A1C8B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381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60" name="Rectangle 78">
              <a:extLst>
                <a:ext uri="{FF2B5EF4-FFF2-40B4-BE49-F238E27FC236}">
                  <a16:creationId xmlns:a16="http://schemas.microsoft.com/office/drawing/2014/main" id="{DFF45D9F-663D-D74E-8CF5-AD3F5C130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2"/>
              <a:ext cx="83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latin typeface="Tahoma" panose="020B060403050404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EBE96DF-EF0F-A442-85E5-A8B1FA04F6F9}"/>
              </a:ext>
            </a:extLst>
          </p:cNvPr>
          <p:cNvGrpSpPr/>
          <p:nvPr/>
        </p:nvGrpSpPr>
        <p:grpSpPr>
          <a:xfrm>
            <a:off x="8620613" y="3644503"/>
            <a:ext cx="2519362" cy="757237"/>
            <a:chOff x="8620613" y="3517286"/>
            <a:chExt cx="2519362" cy="757237"/>
          </a:xfrm>
        </p:grpSpPr>
        <p:grpSp>
          <p:nvGrpSpPr>
            <p:cNvPr id="69" name="Group 27">
              <a:extLst>
                <a:ext uri="{FF2B5EF4-FFF2-40B4-BE49-F238E27FC236}">
                  <a16:creationId xmlns:a16="http://schemas.microsoft.com/office/drawing/2014/main" id="{E2C31389-FD25-D84A-84C0-E746EE0678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20613" y="3517286"/>
              <a:ext cx="2519362" cy="652463"/>
              <a:chOff x="3954" y="2214"/>
              <a:chExt cx="1587" cy="411"/>
            </a:xfrm>
          </p:grpSpPr>
          <p:sp>
            <p:nvSpPr>
              <p:cNvPr id="70" name="Line 28">
                <a:extLst>
                  <a:ext uri="{FF2B5EF4-FFF2-40B4-BE49-F238E27FC236}">
                    <a16:creationId xmlns:a16="http://schemas.microsoft.com/office/drawing/2014/main" id="{6CF54A8E-22E1-5C46-95C9-AED4BDD21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3" y="2214"/>
                <a:ext cx="1578" cy="22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29">
                <a:extLst>
                  <a:ext uri="{FF2B5EF4-FFF2-40B4-BE49-F238E27FC236}">
                    <a16:creationId xmlns:a16="http://schemas.microsoft.com/office/drawing/2014/main" id="{943B4CF8-0F40-154A-8747-DD06173C2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4" y="2274"/>
                <a:ext cx="1578" cy="22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Line 30">
                <a:extLst>
                  <a:ext uri="{FF2B5EF4-FFF2-40B4-BE49-F238E27FC236}">
                    <a16:creationId xmlns:a16="http://schemas.microsoft.com/office/drawing/2014/main" id="{4ED2591C-F102-6E42-AC9A-A0D8CD3008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3" y="2340"/>
                <a:ext cx="1578" cy="22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31">
                <a:extLst>
                  <a:ext uri="{FF2B5EF4-FFF2-40B4-BE49-F238E27FC236}">
                    <a16:creationId xmlns:a16="http://schemas.microsoft.com/office/drawing/2014/main" id="{E1587A0B-8745-DD41-8504-95C3558D6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7" y="2403"/>
                <a:ext cx="1578" cy="22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" name="Line 31">
              <a:extLst>
                <a:ext uri="{FF2B5EF4-FFF2-40B4-BE49-F238E27FC236}">
                  <a16:creationId xmlns:a16="http://schemas.microsoft.com/office/drawing/2014/main" id="{A2AD7391-475E-1747-9621-095ED39919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3802" y="3922098"/>
              <a:ext cx="2505075" cy="3524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55A30AF-FABD-784F-BBC7-D137A6C7523A}"/>
              </a:ext>
            </a:extLst>
          </p:cNvPr>
          <p:cNvGrpSpPr/>
          <p:nvPr/>
        </p:nvGrpSpPr>
        <p:grpSpPr>
          <a:xfrm>
            <a:off x="8865578" y="4026369"/>
            <a:ext cx="2238113" cy="717456"/>
            <a:chOff x="8865578" y="3899152"/>
            <a:chExt cx="2238113" cy="717456"/>
          </a:xfrm>
        </p:grpSpPr>
        <p:grpSp>
          <p:nvGrpSpPr>
            <p:cNvPr id="74" name="Group 32">
              <a:extLst>
                <a:ext uri="{FF2B5EF4-FFF2-40B4-BE49-F238E27FC236}">
                  <a16:creationId xmlns:a16="http://schemas.microsoft.com/office/drawing/2014/main" id="{D5D0CFE0-967D-3A44-983F-1DC5624E45B8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8874841" y="3899152"/>
              <a:ext cx="2228850" cy="604838"/>
              <a:chOff x="3954" y="2214"/>
              <a:chExt cx="1587" cy="411"/>
            </a:xfrm>
          </p:grpSpPr>
          <p:sp>
            <p:nvSpPr>
              <p:cNvPr id="75" name="Line 33">
                <a:extLst>
                  <a:ext uri="{FF2B5EF4-FFF2-40B4-BE49-F238E27FC236}">
                    <a16:creationId xmlns:a16="http://schemas.microsoft.com/office/drawing/2014/main" id="{189E9A25-0E86-8943-8D87-490FE3F2E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3" y="2214"/>
                <a:ext cx="1578" cy="22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Line 34">
                <a:extLst>
                  <a:ext uri="{FF2B5EF4-FFF2-40B4-BE49-F238E27FC236}">
                    <a16:creationId xmlns:a16="http://schemas.microsoft.com/office/drawing/2014/main" id="{25D33CA5-137D-B54B-9B56-D4679B6CDD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4" y="2274"/>
                <a:ext cx="1578" cy="22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35">
                <a:extLst>
                  <a:ext uri="{FF2B5EF4-FFF2-40B4-BE49-F238E27FC236}">
                    <a16:creationId xmlns:a16="http://schemas.microsoft.com/office/drawing/2014/main" id="{8F4172C4-7863-6042-B2CF-5FCA472CC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3" y="2340"/>
                <a:ext cx="1578" cy="22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36">
                <a:extLst>
                  <a:ext uri="{FF2B5EF4-FFF2-40B4-BE49-F238E27FC236}">
                    <a16:creationId xmlns:a16="http://schemas.microsoft.com/office/drawing/2014/main" id="{97A61225-768D-8143-95DD-C3A297452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7" y="2403"/>
                <a:ext cx="1578" cy="22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" name="Line 33">
              <a:extLst>
                <a:ext uri="{FF2B5EF4-FFF2-40B4-BE49-F238E27FC236}">
                  <a16:creationId xmlns:a16="http://schemas.microsoft.com/office/drawing/2014/main" id="{65AA6AC7-0BEA-444B-B5C2-90A329081B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65578" y="4289907"/>
              <a:ext cx="2216210" cy="3267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" name="Text Box 26">
            <a:extLst>
              <a:ext uri="{FF2B5EF4-FFF2-40B4-BE49-F238E27FC236}">
                <a16:creationId xmlns:a16="http://schemas.microsoft.com/office/drawing/2014/main" id="{2AA64127-A1C1-C149-9139-4CCA4B23F14D}"/>
              </a:ext>
            </a:extLst>
          </p:cNvPr>
          <p:cNvSpPr txBox="1">
            <a:spLocks noChangeArrowheads="1"/>
          </p:cNvSpPr>
          <p:nvPr/>
        </p:nvSpPr>
        <p:spPr bwMode="auto">
          <a:xfrm rot="408567">
            <a:off x="9925770" y="3644647"/>
            <a:ext cx="1289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five segments</a:t>
            </a:r>
            <a:endParaRPr lang="en-US" altLang="en-US" sz="1000" dirty="0">
              <a:latin typeface="Times New Roman" panose="02020603050405020304" pitchFamily="18" charset="0"/>
            </a:endParaRPr>
          </a:p>
        </p:txBody>
      </p:sp>
      <p:sp>
        <p:nvSpPr>
          <p:cNvPr id="98" name="Text Box 26">
            <a:extLst>
              <a:ext uri="{FF2B5EF4-FFF2-40B4-BE49-F238E27FC236}">
                <a16:creationId xmlns:a16="http://schemas.microsoft.com/office/drawing/2014/main" id="{03A340FD-E9C2-EB4C-8182-44CF1BA2A342}"/>
              </a:ext>
            </a:extLst>
          </p:cNvPr>
          <p:cNvSpPr txBox="1">
            <a:spLocks noChangeArrowheads="1"/>
          </p:cNvSpPr>
          <p:nvPr/>
        </p:nvSpPr>
        <p:spPr bwMode="auto">
          <a:xfrm rot="408567">
            <a:off x="9974792" y="4532507"/>
            <a:ext cx="1229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six segments</a:t>
            </a:r>
            <a:endParaRPr lang="en-US" altLang="en-US" sz="1000" dirty="0">
              <a:latin typeface="Times New Roman" panose="02020603050405020304" pitchFamily="18" charset="0"/>
            </a:endParaRPr>
          </a:p>
        </p:txBody>
      </p:sp>
      <p:sp>
        <p:nvSpPr>
          <p:cNvPr id="99" name="Text Box 10">
            <a:extLst>
              <a:ext uri="{FF2B5EF4-FFF2-40B4-BE49-F238E27FC236}">
                <a16:creationId xmlns:a16="http://schemas.microsoft.com/office/drawing/2014/main" id="{4A78BB69-1E03-C344-BBA1-F29408B16B4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182493" y="3873968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RTT</a:t>
            </a: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100" name="Line 15">
            <a:extLst>
              <a:ext uri="{FF2B5EF4-FFF2-40B4-BE49-F238E27FC236}">
                <a16:creationId xmlns:a16="http://schemas.microsoft.com/office/drawing/2014/main" id="{017648BA-7EE0-A544-8AA5-A2B33E0213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38874" y="3633462"/>
            <a:ext cx="0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Line 16">
            <a:extLst>
              <a:ext uri="{FF2B5EF4-FFF2-40B4-BE49-F238E27FC236}">
                <a16:creationId xmlns:a16="http://schemas.microsoft.com/office/drawing/2014/main" id="{2128764F-CC0A-BF49-98F5-DFCB7F2550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8540" y="4239886"/>
            <a:ext cx="0" cy="3489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770959C-5CD7-574F-8FF5-1EA4DE693C25}"/>
              </a:ext>
            </a:extLst>
          </p:cNvPr>
          <p:cNvSpPr txBox="1"/>
          <p:nvPr/>
        </p:nvSpPr>
        <p:spPr>
          <a:xfrm>
            <a:off x="8831283" y="2324321"/>
            <a:ext cx="208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say </a:t>
            </a:r>
            <a:r>
              <a:rPr lang="en-US" dirty="0" err="1">
                <a:latin typeface="Courier" pitchFamily="2" charset="0"/>
              </a:rPr>
              <a:t>ssthresh</a:t>
            </a:r>
            <a:r>
              <a:rPr lang="en-US" dirty="0">
                <a:latin typeface="Helvetica" pitchFamily="2" charset="0"/>
              </a:rPr>
              <a:t>=4</a:t>
            </a:r>
          </a:p>
        </p:txBody>
      </p:sp>
      <p:sp>
        <p:nvSpPr>
          <p:cNvPr id="103" name="Text Box 26">
            <a:extLst>
              <a:ext uri="{FF2B5EF4-FFF2-40B4-BE49-F238E27FC236}">
                <a16:creationId xmlns:a16="http://schemas.microsoft.com/office/drawing/2014/main" id="{D2AD1570-C279-AD46-8316-48ABA3F81855}"/>
              </a:ext>
            </a:extLst>
          </p:cNvPr>
          <p:cNvSpPr txBox="1">
            <a:spLocks noChangeArrowheads="1"/>
          </p:cNvSpPr>
          <p:nvPr/>
        </p:nvSpPr>
        <p:spPr bwMode="auto">
          <a:xfrm rot="408567">
            <a:off x="9731289" y="5472592"/>
            <a:ext cx="1487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seven segments</a:t>
            </a:r>
            <a:endParaRPr lang="en-US" altLang="en-US" sz="1000" dirty="0">
              <a:latin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8554012-DDCC-ED48-8D06-58FD2CA7669A}"/>
              </a:ext>
            </a:extLst>
          </p:cNvPr>
          <p:cNvSpPr txBox="1"/>
          <p:nvPr/>
        </p:nvSpPr>
        <p:spPr>
          <a:xfrm>
            <a:off x="9423061" y="5564568"/>
            <a:ext cx="115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Helvetica" pitchFamily="2" charset="0"/>
              </a:rPr>
              <a:t>…</a:t>
            </a:r>
          </a:p>
        </p:txBody>
      </p:sp>
      <p:sp>
        <p:nvSpPr>
          <p:cNvPr id="105" name="Text Box 10">
            <a:extLst>
              <a:ext uri="{FF2B5EF4-FFF2-40B4-BE49-F238E27FC236}">
                <a16:creationId xmlns:a16="http://schemas.microsoft.com/office/drawing/2014/main" id="{E1B7DE45-EBFE-DD49-AB8B-5598B569842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183008" y="4823758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RTT</a:t>
            </a: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106" name="Line 15">
            <a:extLst>
              <a:ext uri="{FF2B5EF4-FFF2-40B4-BE49-F238E27FC236}">
                <a16:creationId xmlns:a16="http://schemas.microsoft.com/office/drawing/2014/main" id="{795D18E2-14B3-4046-B2F4-826280452DE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39389" y="4583252"/>
            <a:ext cx="0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Line 16">
            <a:extLst>
              <a:ext uri="{FF2B5EF4-FFF2-40B4-BE49-F238E27FC236}">
                <a16:creationId xmlns:a16="http://schemas.microsoft.com/office/drawing/2014/main" id="{1DE1821D-1EA0-4E49-BE7F-99A1F8E01D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9055" y="5189676"/>
            <a:ext cx="0" cy="3489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CAD1D5F-DA62-0A45-9A75-DAC99663FA98}"/>
              </a:ext>
            </a:extLst>
          </p:cNvPr>
          <p:cNvGrpSpPr/>
          <p:nvPr/>
        </p:nvGrpSpPr>
        <p:grpSpPr>
          <a:xfrm>
            <a:off x="8641240" y="4538758"/>
            <a:ext cx="2522928" cy="871917"/>
            <a:chOff x="8641240" y="4538758"/>
            <a:chExt cx="2522928" cy="87191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855456-66F2-5642-A1CD-A44CCC82EFD4}"/>
                </a:ext>
              </a:extLst>
            </p:cNvPr>
            <p:cNvGrpSpPr/>
            <p:nvPr/>
          </p:nvGrpSpPr>
          <p:grpSpPr>
            <a:xfrm>
              <a:off x="8644806" y="4538758"/>
              <a:ext cx="2519362" cy="757237"/>
              <a:chOff x="8620613" y="3517286"/>
              <a:chExt cx="2519362" cy="757237"/>
            </a:xfrm>
          </p:grpSpPr>
          <p:grpSp>
            <p:nvGrpSpPr>
              <p:cNvPr id="85" name="Group 27">
                <a:extLst>
                  <a:ext uri="{FF2B5EF4-FFF2-40B4-BE49-F238E27FC236}">
                    <a16:creationId xmlns:a16="http://schemas.microsoft.com/office/drawing/2014/main" id="{B3545617-1C79-824C-BCDA-696988E879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20613" y="3517286"/>
                <a:ext cx="2519362" cy="652463"/>
                <a:chOff x="3954" y="2214"/>
                <a:chExt cx="1587" cy="411"/>
              </a:xfrm>
            </p:grpSpPr>
            <p:sp>
              <p:nvSpPr>
                <p:cNvPr id="87" name="Line 28">
                  <a:extLst>
                    <a:ext uri="{FF2B5EF4-FFF2-40B4-BE49-F238E27FC236}">
                      <a16:creationId xmlns:a16="http://schemas.microsoft.com/office/drawing/2014/main" id="{FD0EBF05-44CE-8340-BABE-269395FCE9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3" y="2214"/>
                  <a:ext cx="1578" cy="222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Line 29">
                  <a:extLst>
                    <a:ext uri="{FF2B5EF4-FFF2-40B4-BE49-F238E27FC236}">
                      <a16:creationId xmlns:a16="http://schemas.microsoft.com/office/drawing/2014/main" id="{E8B20EE6-9D5C-F542-9800-3C063AFF21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54" y="2274"/>
                  <a:ext cx="1578" cy="222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Line 30">
                  <a:extLst>
                    <a:ext uri="{FF2B5EF4-FFF2-40B4-BE49-F238E27FC236}">
                      <a16:creationId xmlns:a16="http://schemas.microsoft.com/office/drawing/2014/main" id="{70D96B8C-1FDE-254C-81BA-7E307AE7A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3" y="2340"/>
                  <a:ext cx="1578" cy="222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Line 31">
                  <a:extLst>
                    <a:ext uri="{FF2B5EF4-FFF2-40B4-BE49-F238E27FC236}">
                      <a16:creationId xmlns:a16="http://schemas.microsoft.com/office/drawing/2014/main" id="{19EB2260-675C-254F-9C31-3AB65E5C73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57" y="2403"/>
                  <a:ext cx="1578" cy="222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6" name="Line 31">
                <a:extLst>
                  <a:ext uri="{FF2B5EF4-FFF2-40B4-BE49-F238E27FC236}">
                    <a16:creationId xmlns:a16="http://schemas.microsoft.com/office/drawing/2014/main" id="{FB469DF3-F1B1-5E49-9D6D-2E717B516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3802" y="3922098"/>
                <a:ext cx="2505075" cy="352425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8" name="Line 31">
              <a:extLst>
                <a:ext uri="{FF2B5EF4-FFF2-40B4-BE49-F238E27FC236}">
                  <a16:creationId xmlns:a16="http://schemas.microsoft.com/office/drawing/2014/main" id="{FC81BF95-8F2B-0846-B214-DD7FE1C41A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1240" y="5058250"/>
              <a:ext cx="2505075" cy="3524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9FAB63C-0658-7F4D-B737-C9B41A3551DB}"/>
              </a:ext>
            </a:extLst>
          </p:cNvPr>
          <p:cNvGrpSpPr/>
          <p:nvPr/>
        </p:nvGrpSpPr>
        <p:grpSpPr>
          <a:xfrm>
            <a:off x="8889771" y="4920624"/>
            <a:ext cx="2238113" cy="807848"/>
            <a:chOff x="8889771" y="4920624"/>
            <a:chExt cx="2238113" cy="807848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3570DD2-D9ED-544A-BEAE-2CE75CD5D0A6}"/>
                </a:ext>
              </a:extLst>
            </p:cNvPr>
            <p:cNvGrpSpPr/>
            <p:nvPr/>
          </p:nvGrpSpPr>
          <p:grpSpPr>
            <a:xfrm>
              <a:off x="8889771" y="4920624"/>
              <a:ext cx="2238113" cy="717456"/>
              <a:chOff x="8865578" y="3899152"/>
              <a:chExt cx="2238113" cy="717456"/>
            </a:xfrm>
          </p:grpSpPr>
          <p:grpSp>
            <p:nvGrpSpPr>
              <p:cNvPr id="92" name="Group 32">
                <a:extLst>
                  <a:ext uri="{FF2B5EF4-FFF2-40B4-BE49-F238E27FC236}">
                    <a16:creationId xmlns:a16="http://schemas.microsoft.com/office/drawing/2014/main" id="{41ACE3D6-1A7B-0C49-B311-27084301DE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8874841" y="3899152"/>
                <a:ext cx="2228850" cy="604838"/>
                <a:chOff x="3954" y="2214"/>
                <a:chExt cx="1587" cy="411"/>
              </a:xfrm>
            </p:grpSpPr>
            <p:sp>
              <p:nvSpPr>
                <p:cNvPr id="94" name="Line 33">
                  <a:extLst>
                    <a:ext uri="{FF2B5EF4-FFF2-40B4-BE49-F238E27FC236}">
                      <a16:creationId xmlns:a16="http://schemas.microsoft.com/office/drawing/2014/main" id="{D3F62816-9D2D-C248-86EC-E87A695DC9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3" y="2214"/>
                  <a:ext cx="1578" cy="222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Line 34">
                  <a:extLst>
                    <a:ext uri="{FF2B5EF4-FFF2-40B4-BE49-F238E27FC236}">
                      <a16:creationId xmlns:a16="http://schemas.microsoft.com/office/drawing/2014/main" id="{3C3E2F68-2B9B-FA4F-A6B0-5725C8ECF4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54" y="2274"/>
                  <a:ext cx="1578" cy="22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Line 35">
                  <a:extLst>
                    <a:ext uri="{FF2B5EF4-FFF2-40B4-BE49-F238E27FC236}">
                      <a16:creationId xmlns:a16="http://schemas.microsoft.com/office/drawing/2014/main" id="{33C59597-E2E7-004B-A03E-1C20482EE3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3" y="2340"/>
                  <a:ext cx="1578" cy="222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Line 36">
                  <a:extLst>
                    <a:ext uri="{FF2B5EF4-FFF2-40B4-BE49-F238E27FC236}">
                      <a16:creationId xmlns:a16="http://schemas.microsoft.com/office/drawing/2014/main" id="{1FC1898B-AAE2-614E-90A2-A03E75FB05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57" y="2403"/>
                  <a:ext cx="1578" cy="222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3" name="Line 33">
                <a:extLst>
                  <a:ext uri="{FF2B5EF4-FFF2-40B4-BE49-F238E27FC236}">
                    <a16:creationId xmlns:a16="http://schemas.microsoft.com/office/drawing/2014/main" id="{627D2EFF-5E95-914C-9BF4-154EEDC56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65578" y="4289907"/>
                <a:ext cx="2216210" cy="32670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" name="Line 33">
              <a:extLst>
                <a:ext uri="{FF2B5EF4-FFF2-40B4-BE49-F238E27FC236}">
                  <a16:creationId xmlns:a16="http://schemas.microsoft.com/office/drawing/2014/main" id="{EB7BDA89-36DD-E54E-81D8-F27601262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10088" y="5401771"/>
              <a:ext cx="2216210" cy="3267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75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22" grpId="0"/>
      <p:bldP spid="83" grpId="0"/>
      <p:bldP spid="98" grpId="0"/>
      <p:bldP spid="99" grpId="0"/>
      <p:bldP spid="100" grpId="0" animBg="1"/>
      <p:bldP spid="101" grpId="0" animBg="1"/>
      <p:bldP spid="102" grpId="0"/>
      <p:bldP spid="103" grpId="0"/>
      <p:bldP spid="104" grpId="0"/>
      <p:bldP spid="105" grpId="0"/>
      <p:bldP spid="106" grpId="0" animBg="1"/>
      <p:bldP spid="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281" y="1986295"/>
            <a:ext cx="2551987" cy="4513231"/>
            <a:chOff x="472567" y="1985463"/>
            <a:chExt cx="3026956" cy="4512399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57" name="Cloud 56"/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55" name="Straight Connector 54"/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9027363" y="1987127"/>
            <a:ext cx="2551987" cy="4513231"/>
            <a:chOff x="472567" y="1985463"/>
            <a:chExt cx="3026956" cy="4512399"/>
          </a:xfrm>
        </p:grpSpPr>
        <p:sp>
          <p:nvSpPr>
            <p:cNvPr id="82" name="Rectangle 4"/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83" name="Rectangle 5"/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84" name="Rectangle 6"/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85" name="Rectangle 7"/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3075896" y="2460563"/>
            <a:ext cx="609600" cy="304800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15680" y="3581396"/>
            <a:ext cx="762000" cy="304800"/>
            <a:chOff x="4113213" y="3733800"/>
            <a:chExt cx="762000" cy="304800"/>
          </a:xfrm>
        </p:grpSpPr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 rot="10800000">
              <a:off x="4265613" y="3733800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43" name="Rectangle 6"/>
            <p:cNvSpPr>
              <a:spLocks noChangeArrowheads="1"/>
            </p:cNvSpPr>
            <p:nvPr/>
          </p:nvSpPr>
          <p:spPr bwMode="auto">
            <a:xfrm rot="10800000">
              <a:off x="4113213" y="3733800"/>
              <a:ext cx="2286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17267" y="5742710"/>
            <a:ext cx="1143000" cy="304800"/>
            <a:chOff x="4114800" y="4800600"/>
            <a:chExt cx="1143000" cy="304800"/>
          </a:xfrm>
        </p:grpSpPr>
        <p:sp>
          <p:nvSpPr>
            <p:cNvPr id="46" name="Rectangle 10"/>
            <p:cNvSpPr>
              <a:spLocks noChangeArrowheads="1"/>
            </p:cNvSpPr>
            <p:nvPr/>
          </p:nvSpPr>
          <p:spPr bwMode="auto">
            <a:xfrm rot="10800000">
              <a:off x="4648200" y="4800600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47" name="Rectangle 11"/>
            <p:cNvSpPr>
              <a:spLocks noChangeArrowheads="1"/>
            </p:cNvSpPr>
            <p:nvPr/>
          </p:nvSpPr>
          <p:spPr bwMode="auto">
            <a:xfrm rot="10800000">
              <a:off x="4419600" y="4800600"/>
              <a:ext cx="3048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48" name="Rectangle 12"/>
            <p:cNvSpPr>
              <a:spLocks noChangeArrowheads="1"/>
            </p:cNvSpPr>
            <p:nvPr/>
          </p:nvSpPr>
          <p:spPr bwMode="auto">
            <a:xfrm rot="10800000">
              <a:off x="4191000" y="48006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49" name="Rectangle 13"/>
            <p:cNvSpPr>
              <a:spLocks noChangeArrowheads="1"/>
            </p:cNvSpPr>
            <p:nvPr/>
          </p:nvSpPr>
          <p:spPr bwMode="auto">
            <a:xfrm rot="10800000">
              <a:off x="4114800" y="4800600"/>
              <a:ext cx="228600" cy="3048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sp>
        <p:nvSpPr>
          <p:cNvPr id="50" name="Rectangle 27"/>
          <p:cNvSpPr>
            <a:spLocks noChangeArrowheads="1"/>
          </p:cNvSpPr>
          <p:nvPr/>
        </p:nvSpPr>
        <p:spPr bwMode="auto">
          <a:xfrm>
            <a:off x="8049689" y="2460563"/>
            <a:ext cx="609600" cy="304800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80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10000"/>
              </a:spcBef>
              <a:buFont typeface="Helvetica" charset="0"/>
              <a:buChar char="–"/>
              <a:defRPr sz="2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10000"/>
              </a:spcBef>
              <a:buFont typeface="Wingdings" charset="2"/>
              <a:buChar char="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10000"/>
              </a:spcBef>
              <a:buChar char="•"/>
              <a:defRPr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02435" y="3581396"/>
            <a:ext cx="762000" cy="304800"/>
            <a:chOff x="7237413" y="3733800"/>
            <a:chExt cx="762000" cy="304800"/>
          </a:xfrm>
        </p:grpSpPr>
        <p:sp>
          <p:nvSpPr>
            <p:cNvPr id="51" name="Rectangle 28"/>
            <p:cNvSpPr>
              <a:spLocks noChangeArrowheads="1"/>
            </p:cNvSpPr>
            <p:nvPr/>
          </p:nvSpPr>
          <p:spPr bwMode="auto">
            <a:xfrm rot="10800000">
              <a:off x="7389813" y="3733800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54" name="Rectangle 29"/>
            <p:cNvSpPr>
              <a:spLocks noChangeArrowheads="1"/>
            </p:cNvSpPr>
            <p:nvPr/>
          </p:nvSpPr>
          <p:spPr bwMode="auto">
            <a:xfrm rot="10800000">
              <a:off x="7237413" y="3733800"/>
              <a:ext cx="2286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50035" y="4662057"/>
            <a:ext cx="914400" cy="304800"/>
            <a:chOff x="7085013" y="4343400"/>
            <a:chExt cx="914400" cy="304800"/>
          </a:xfrm>
        </p:grpSpPr>
        <p:sp>
          <p:nvSpPr>
            <p:cNvPr id="61" name="Rectangle 30"/>
            <p:cNvSpPr>
              <a:spLocks noChangeArrowheads="1"/>
            </p:cNvSpPr>
            <p:nvPr/>
          </p:nvSpPr>
          <p:spPr bwMode="auto">
            <a:xfrm rot="10800000">
              <a:off x="7389813" y="4343400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 rot="10800000">
              <a:off x="7161213" y="4343400"/>
              <a:ext cx="3048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63" name="Rectangle 32"/>
            <p:cNvSpPr>
              <a:spLocks noChangeArrowheads="1"/>
            </p:cNvSpPr>
            <p:nvPr/>
          </p:nvSpPr>
          <p:spPr bwMode="auto">
            <a:xfrm rot="10800000">
              <a:off x="7085013" y="4343400"/>
              <a:ext cx="1524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21435" y="5742710"/>
            <a:ext cx="1143000" cy="304800"/>
            <a:chOff x="6856413" y="4800600"/>
            <a:chExt cx="1143000" cy="304800"/>
          </a:xfrm>
        </p:grpSpPr>
        <p:sp>
          <p:nvSpPr>
            <p:cNvPr id="64" name="Rectangle 33"/>
            <p:cNvSpPr>
              <a:spLocks noChangeArrowheads="1"/>
            </p:cNvSpPr>
            <p:nvPr/>
          </p:nvSpPr>
          <p:spPr bwMode="auto">
            <a:xfrm rot="10800000">
              <a:off x="7389813" y="4800600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65" name="Rectangle 34"/>
            <p:cNvSpPr>
              <a:spLocks noChangeArrowheads="1"/>
            </p:cNvSpPr>
            <p:nvPr/>
          </p:nvSpPr>
          <p:spPr bwMode="auto">
            <a:xfrm rot="10800000">
              <a:off x="7161213" y="4800600"/>
              <a:ext cx="3048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66" name="Rectangle 35"/>
            <p:cNvSpPr>
              <a:spLocks noChangeArrowheads="1"/>
            </p:cNvSpPr>
            <p:nvPr/>
          </p:nvSpPr>
          <p:spPr bwMode="auto">
            <a:xfrm rot="10800000">
              <a:off x="6932613" y="48006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 rot="10800000">
              <a:off x="6856413" y="4800600"/>
              <a:ext cx="228600" cy="3048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17267" y="4662057"/>
            <a:ext cx="983671" cy="304801"/>
            <a:chOff x="3117267" y="4662057"/>
            <a:chExt cx="983671" cy="304801"/>
          </a:xfrm>
        </p:grpSpPr>
        <p:sp>
          <p:nvSpPr>
            <p:cNvPr id="44" name="Rectangle 8"/>
            <p:cNvSpPr>
              <a:spLocks noChangeArrowheads="1"/>
            </p:cNvSpPr>
            <p:nvPr/>
          </p:nvSpPr>
          <p:spPr bwMode="auto">
            <a:xfrm rot="10800000">
              <a:off x="3193467" y="4662057"/>
              <a:ext cx="304800" cy="304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 rot="10800000">
              <a:off x="3117267" y="4662057"/>
              <a:ext cx="1524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  <p:sp>
          <p:nvSpPr>
            <p:cNvPr id="68" name="Rectangle 4"/>
            <p:cNvSpPr>
              <a:spLocks noChangeArrowheads="1"/>
            </p:cNvSpPr>
            <p:nvPr/>
          </p:nvSpPr>
          <p:spPr bwMode="auto">
            <a:xfrm>
              <a:off x="3491338" y="4662058"/>
              <a:ext cx="609600" cy="3048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Helvetica" charset="0"/>
              </a:endParaRPr>
            </a:p>
          </p:txBody>
        </p:sp>
      </p:grpSp>
      <p:pic>
        <p:nvPicPr>
          <p:cNvPr id="69" name="Picture 43" descr="MCj0304081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89" y="4809052"/>
            <a:ext cx="1228512" cy="87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4515968" y="5742710"/>
            <a:ext cx="2755173" cy="920081"/>
            <a:chOff x="3151779" y="2249903"/>
            <a:chExt cx="3974373" cy="2231085"/>
          </a:xfrm>
        </p:grpSpPr>
        <p:sp>
          <p:nvSpPr>
            <p:cNvPr id="71" name="Cloud 70"/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386564" y="2720667"/>
              <a:ext cx="3371278" cy="49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The Internet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52957" y="3240466"/>
            <a:ext cx="34199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Packet takes on </a:t>
            </a:r>
            <a:r>
              <a:rPr lang="en-US" sz="26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headers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 (metadata) at each layer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31405" y="2191411"/>
            <a:ext cx="30662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Packet starts as an </a:t>
            </a:r>
          </a:p>
          <a:p>
            <a:pPr algn="ctr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app “payload”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38" y="1631064"/>
            <a:ext cx="918599" cy="560347"/>
          </a:xfrm>
          <a:prstGeom prst="rect">
            <a:avLst/>
          </a:prstGeom>
        </p:spPr>
      </p:pic>
      <p:cxnSp>
        <p:nvCxnSpPr>
          <p:cNvPr id="76" name="Straight Arrow Connector 75"/>
          <p:cNvCxnSpPr>
            <a:cxnSpLocks/>
          </p:cNvCxnSpPr>
          <p:nvPr/>
        </p:nvCxnSpPr>
        <p:spPr>
          <a:xfrm flipH="1">
            <a:off x="4056739" y="3616010"/>
            <a:ext cx="717269" cy="10386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</p:cNvCxnSpPr>
          <p:nvPr/>
        </p:nvCxnSpPr>
        <p:spPr>
          <a:xfrm flipH="1">
            <a:off x="4181900" y="4084297"/>
            <a:ext cx="470795" cy="57555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4424095" y="4163091"/>
            <a:ext cx="407035" cy="152210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3832127" y="2498536"/>
            <a:ext cx="775163" cy="11714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3E9922-37AC-2372-B5F0-12F1DBDB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53FB2-1678-38BC-8B80-D03FF2A2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BCAF0A-3A31-4A7E-EFBD-11D47944E5D9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EFC7D6-7173-9791-6397-A980D2D9C9D2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BCF038-6E1E-6675-DAA6-E4B519F57506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13" grpId="0"/>
      <p:bldP spid="7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BF492-FD49-2D46-AE15-0A7F6170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New Reno: Additive increase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10FC7-5A50-684F-B306-9E69113A3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with </a:t>
            </a:r>
            <a:r>
              <a:rPr lang="en-US" dirty="0" err="1">
                <a:latin typeface="Courier" pitchFamily="2" charset="0"/>
              </a:rPr>
              <a:t>ssthresh</a:t>
            </a:r>
            <a:r>
              <a:rPr lang="en-US" dirty="0">
                <a:latin typeface="Courier" pitchFamily="2" charset="0"/>
              </a:rPr>
              <a:t> = 64K bytes</a:t>
            </a:r>
            <a:r>
              <a:rPr lang="en-US" dirty="0"/>
              <a:t> (TCP default)</a:t>
            </a:r>
          </a:p>
          <a:p>
            <a:r>
              <a:rPr lang="en-US" dirty="0"/>
              <a:t>Do slow start until </a:t>
            </a:r>
            <a:r>
              <a:rPr lang="en-US" dirty="0" err="1">
                <a:latin typeface="Courier" pitchFamily="2" charset="0"/>
              </a:rPr>
              <a:t>ssthresh</a:t>
            </a:r>
            <a:endParaRPr lang="en-US" dirty="0">
              <a:latin typeface="Courier" pitchFamily="2" charset="0"/>
            </a:endParaRPr>
          </a:p>
          <a:p>
            <a:r>
              <a:rPr lang="en-US" dirty="0"/>
              <a:t>Once the threshold is passed, do </a:t>
            </a:r>
            <a:r>
              <a:rPr lang="en-US" dirty="0">
                <a:solidFill>
                  <a:srgbClr val="C00000"/>
                </a:solidFill>
              </a:rPr>
              <a:t>additive increase</a:t>
            </a:r>
          </a:p>
          <a:p>
            <a:pPr lvl="1"/>
            <a:r>
              <a:rPr lang="en-US" dirty="0"/>
              <a:t>Add one MSS to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for each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/>
              <a:t> worth data </a:t>
            </a:r>
            <a:r>
              <a:rPr lang="en-US" dirty="0" err="1"/>
              <a:t>ACK’ed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For each MSS </a:t>
            </a:r>
            <a:r>
              <a:rPr lang="en-US" dirty="0" err="1"/>
              <a:t>ACK’ed</a:t>
            </a:r>
            <a:r>
              <a:rPr lang="en-US" dirty="0"/>
              <a:t>,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>
                <a:latin typeface="Courier" pitchFamily="2" charset="0"/>
              </a:rPr>
              <a:t> + (MSS * MSS) / </a:t>
            </a:r>
            <a:r>
              <a:rPr lang="en-US" dirty="0" err="1">
                <a:latin typeface="Courier" pitchFamily="2" charset="0"/>
              </a:rPr>
              <a:t>cwnd</a:t>
            </a:r>
            <a:endParaRPr lang="en-US" dirty="0">
              <a:latin typeface="Courier" pitchFamily="2" charset="0"/>
            </a:endParaRPr>
          </a:p>
          <a:p>
            <a:r>
              <a:rPr lang="en-US" dirty="0"/>
              <a:t>Upon a TCP timeout (RTO),</a:t>
            </a:r>
          </a:p>
          <a:p>
            <a:pPr lvl="1"/>
            <a:r>
              <a:rPr lang="en-US" dirty="0"/>
              <a:t>Set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>
                <a:latin typeface="Courier" pitchFamily="2" charset="0"/>
              </a:rPr>
              <a:t> = 1 MSS</a:t>
            </a:r>
          </a:p>
          <a:p>
            <a:pPr lvl="1"/>
            <a:r>
              <a:rPr lang="en-US" dirty="0"/>
              <a:t>Set </a:t>
            </a:r>
            <a:r>
              <a:rPr lang="en-US" dirty="0" err="1">
                <a:latin typeface="Courier" pitchFamily="2" charset="0"/>
              </a:rPr>
              <a:t>ssthresh</a:t>
            </a:r>
            <a:r>
              <a:rPr lang="en-US" dirty="0">
                <a:latin typeface="Courier" pitchFamily="2" charset="0"/>
              </a:rPr>
              <a:t> = max(2 * MSS, 0.5 *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pPr lvl="1"/>
            <a:r>
              <a:rPr lang="en-US" dirty="0"/>
              <a:t>i.e., </a:t>
            </a:r>
            <a:r>
              <a:rPr lang="en-US" dirty="0">
                <a:solidFill>
                  <a:srgbClr val="C00000"/>
                </a:solidFill>
              </a:rPr>
              <a:t>the next linear increase will start at half the current </a:t>
            </a:r>
            <a:r>
              <a:rPr lang="en-US" dirty="0" err="1">
                <a:solidFill>
                  <a:srgbClr val="C00000"/>
                </a:solidFill>
                <a:latin typeface="Courier" pitchFamily="2" charset="0"/>
              </a:rPr>
              <a:t>cwnd</a:t>
            </a:r>
            <a:endParaRPr lang="en-US" dirty="0">
              <a:solidFill>
                <a:srgbClr val="C00000"/>
              </a:solid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6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CCBD-4A27-6442-BB71-ED866F19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Additive Increase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5BDA53-813F-104B-A560-A6F549B88A04}"/>
              </a:ext>
            </a:extLst>
          </p:cNvPr>
          <p:cNvCxnSpPr>
            <a:cxnSpLocks/>
          </p:cNvCxnSpPr>
          <p:nvPr/>
        </p:nvCxnSpPr>
        <p:spPr>
          <a:xfrm flipV="1">
            <a:off x="2128838" y="2494546"/>
            <a:ext cx="0" cy="370046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50E337-9895-C24A-B030-44E2397F065B}"/>
              </a:ext>
            </a:extLst>
          </p:cNvPr>
          <p:cNvCxnSpPr>
            <a:cxnSpLocks/>
          </p:cNvCxnSpPr>
          <p:nvPr/>
        </p:nvCxnSpPr>
        <p:spPr>
          <a:xfrm>
            <a:off x="2114550" y="6195013"/>
            <a:ext cx="894397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E9C775F0-CAF6-FE45-8F10-F3C9EB7E9CB3}"/>
              </a:ext>
            </a:extLst>
          </p:cNvPr>
          <p:cNvSpPr/>
          <p:nvPr/>
        </p:nvSpPr>
        <p:spPr>
          <a:xfrm>
            <a:off x="2128838" y="3323221"/>
            <a:ext cx="2543175" cy="2686050"/>
          </a:xfrm>
          <a:custGeom>
            <a:avLst/>
            <a:gdLst>
              <a:gd name="connsiteX0" fmla="*/ 0 w 2543175"/>
              <a:gd name="connsiteY0" fmla="*/ 2686050 h 2686050"/>
              <a:gd name="connsiteX1" fmla="*/ 1157287 w 2543175"/>
              <a:gd name="connsiteY1" fmla="*/ 2314575 h 2686050"/>
              <a:gd name="connsiteX2" fmla="*/ 2028825 w 2543175"/>
              <a:gd name="connsiteY2" fmla="*/ 1571625 h 2686050"/>
              <a:gd name="connsiteX3" fmla="*/ 2543175 w 2543175"/>
              <a:gd name="connsiteY3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175" h="2686050">
                <a:moveTo>
                  <a:pt x="0" y="2686050"/>
                </a:moveTo>
                <a:cubicBezTo>
                  <a:pt x="409575" y="2593181"/>
                  <a:pt x="819150" y="2500312"/>
                  <a:pt x="1157287" y="2314575"/>
                </a:cubicBezTo>
                <a:cubicBezTo>
                  <a:pt x="1495425" y="2128837"/>
                  <a:pt x="1797844" y="1957387"/>
                  <a:pt x="2028825" y="1571625"/>
                </a:cubicBezTo>
                <a:cubicBezTo>
                  <a:pt x="2259806" y="1185863"/>
                  <a:pt x="2401490" y="592931"/>
                  <a:pt x="2543175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E9CEFD-B3CF-2242-B357-296D225C3BD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672013" y="3323221"/>
            <a:ext cx="42862" cy="272891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7A096A-5950-6A43-B398-EAE439E4A559}"/>
              </a:ext>
            </a:extLst>
          </p:cNvPr>
          <p:cNvCxnSpPr>
            <a:cxnSpLocks/>
          </p:cNvCxnSpPr>
          <p:nvPr/>
        </p:nvCxnSpPr>
        <p:spPr>
          <a:xfrm flipV="1">
            <a:off x="2128838" y="6015700"/>
            <a:ext cx="6918909" cy="786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C7268E-0D2C-5F40-A0B9-0390C2839CC8}"/>
              </a:ext>
            </a:extLst>
          </p:cNvPr>
          <p:cNvSpPr txBox="1"/>
          <p:nvPr/>
        </p:nvSpPr>
        <p:spPr>
          <a:xfrm>
            <a:off x="952501" y="5799603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pitchFamily="2" charset="0"/>
              </a:rPr>
              <a:t>1K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FAE71D-EF1C-0244-9B29-BD0E22F18B85}"/>
              </a:ext>
            </a:extLst>
          </p:cNvPr>
          <p:cNvSpPr txBox="1"/>
          <p:nvPr/>
        </p:nvSpPr>
        <p:spPr>
          <a:xfrm>
            <a:off x="5155406" y="6337893"/>
            <a:ext cx="188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" pitchFamily="2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775D69-B5C0-594E-9FDE-EAB99EEE1F57}"/>
              </a:ext>
            </a:extLst>
          </p:cNvPr>
          <p:cNvSpPr txBox="1"/>
          <p:nvPr/>
        </p:nvSpPr>
        <p:spPr>
          <a:xfrm>
            <a:off x="5126831" y="2222556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Packet drops/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Helvetica" pitchFamily="2" charset="0"/>
              </a:rPr>
              <a:t>RTO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618B1D-6E4D-814A-A2E7-DFACD9F5D26A}"/>
              </a:ext>
            </a:extLst>
          </p:cNvPr>
          <p:cNvCxnSpPr>
            <a:cxnSpLocks/>
          </p:cNvCxnSpPr>
          <p:nvPr/>
        </p:nvCxnSpPr>
        <p:spPr>
          <a:xfrm flipH="1">
            <a:off x="4714875" y="2867193"/>
            <a:ext cx="914400" cy="35476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583323-556F-364B-8754-3F27D9D21A0D}"/>
              </a:ext>
            </a:extLst>
          </p:cNvPr>
          <p:cNvSpPr txBox="1"/>
          <p:nvPr/>
        </p:nvSpPr>
        <p:spPr>
          <a:xfrm rot="19039414">
            <a:off x="2503903" y="4904757"/>
            <a:ext cx="157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Slow start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57B465-255D-3E42-9E87-CFB385FCA515}"/>
              </a:ext>
            </a:extLst>
          </p:cNvPr>
          <p:cNvCxnSpPr>
            <a:cxnSpLocks/>
          </p:cNvCxnSpPr>
          <p:nvPr/>
        </p:nvCxnSpPr>
        <p:spPr>
          <a:xfrm>
            <a:off x="6272213" y="2898331"/>
            <a:ext cx="2355054" cy="75807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1EF7CF7-B5F9-FD4A-8452-A1DDC047A5B1}"/>
              </a:ext>
            </a:extLst>
          </p:cNvPr>
          <p:cNvSpPr txBox="1"/>
          <p:nvPr/>
        </p:nvSpPr>
        <p:spPr>
          <a:xfrm rot="19039414">
            <a:off x="5388454" y="4932836"/>
            <a:ext cx="157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Slow start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843EBA-5E70-D944-8095-8A62E1491213}"/>
              </a:ext>
            </a:extLst>
          </p:cNvPr>
          <p:cNvSpPr txBox="1"/>
          <p:nvPr/>
        </p:nvSpPr>
        <p:spPr>
          <a:xfrm>
            <a:off x="99630" y="4250747"/>
            <a:ext cx="188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" pitchFamily="2" charset="0"/>
              </a:rPr>
              <a:t>Congestion Window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830E70-EBBC-6340-9E2A-9CB9BB86905D}"/>
              </a:ext>
            </a:extLst>
          </p:cNvPr>
          <p:cNvSpPr txBox="1"/>
          <p:nvPr/>
        </p:nvSpPr>
        <p:spPr>
          <a:xfrm>
            <a:off x="815766" y="1362984"/>
            <a:ext cx="516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Say </a:t>
            </a:r>
            <a:r>
              <a:rPr lang="en-US" sz="2400" dirty="0">
                <a:latin typeface="Courier" pitchFamily="2" charset="0"/>
              </a:rPr>
              <a:t>MSS </a:t>
            </a:r>
            <a:r>
              <a:rPr lang="en-US" sz="2400" dirty="0">
                <a:latin typeface="Helvetica" pitchFamily="2" charset="0"/>
              </a:rPr>
              <a:t>= 1 </a:t>
            </a:r>
            <a:r>
              <a:rPr lang="en-US" sz="2400" dirty="0" err="1">
                <a:latin typeface="Helvetica" pitchFamily="2" charset="0"/>
              </a:rPr>
              <a:t>KByte</a:t>
            </a:r>
            <a:endParaRPr lang="en-US" sz="2400" dirty="0">
              <a:latin typeface="Helvetica" pitchFamily="2" charset="0"/>
            </a:endParaRPr>
          </a:p>
          <a:p>
            <a:pPr algn="l"/>
            <a:r>
              <a:rPr lang="en-US" sz="2400" dirty="0">
                <a:latin typeface="Helvetica" pitchFamily="2" charset="0"/>
              </a:rPr>
              <a:t>Default </a:t>
            </a:r>
            <a:r>
              <a:rPr lang="en-US" sz="2400" dirty="0" err="1">
                <a:latin typeface="Courier" pitchFamily="2" charset="0"/>
              </a:rPr>
              <a:t>ssthresh</a:t>
            </a:r>
            <a:r>
              <a:rPr lang="en-US" sz="2400" dirty="0">
                <a:latin typeface="Helvetica" pitchFamily="2" charset="0"/>
              </a:rPr>
              <a:t> = 64KB = 64 </a:t>
            </a:r>
            <a:r>
              <a:rPr lang="en-US" sz="2400" dirty="0">
                <a:latin typeface="Courier" pitchFamily="2" charset="0"/>
              </a:rPr>
              <a:t>MSS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72EE57-FBF7-A243-BD2E-D0BF35388994}"/>
              </a:ext>
            </a:extLst>
          </p:cNvPr>
          <p:cNvCxnSpPr/>
          <p:nvPr/>
        </p:nvCxnSpPr>
        <p:spPr>
          <a:xfrm>
            <a:off x="2128838" y="3374310"/>
            <a:ext cx="2543175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1264FB-C0A7-2546-A55F-B0C624FCC7CB}"/>
              </a:ext>
            </a:extLst>
          </p:cNvPr>
          <p:cNvSpPr txBox="1"/>
          <p:nvPr/>
        </p:nvSpPr>
        <p:spPr>
          <a:xfrm>
            <a:off x="973932" y="3189644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pitchFamily="2" charset="0"/>
              </a:rPr>
              <a:t>54 MSS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1585EA-780F-4841-BFB5-26B61835901A}"/>
              </a:ext>
            </a:extLst>
          </p:cNvPr>
          <p:cNvCxnSpPr>
            <a:cxnSpLocks/>
          </p:cNvCxnSpPr>
          <p:nvPr/>
        </p:nvCxnSpPr>
        <p:spPr>
          <a:xfrm flipV="1">
            <a:off x="4575972" y="4506391"/>
            <a:ext cx="3204449" cy="1460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ECF874D-8930-B844-8000-D9C05DFEB860}"/>
              </a:ext>
            </a:extLst>
          </p:cNvPr>
          <p:cNvSpPr txBox="1"/>
          <p:nvPr/>
        </p:nvSpPr>
        <p:spPr>
          <a:xfrm>
            <a:off x="4714875" y="3904891"/>
            <a:ext cx="216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Set </a:t>
            </a:r>
            <a:r>
              <a:rPr lang="en-US" dirty="0" err="1">
                <a:solidFill>
                  <a:srgbClr val="C00000"/>
                </a:solidFill>
                <a:latin typeface="Courier" pitchFamily="2" charset="0"/>
              </a:rPr>
              <a:t>ssthresh</a:t>
            </a: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 to</a:t>
            </a:r>
          </a:p>
          <a:p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27 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MSS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66B1CBB-C7DC-D94A-BEBE-C0026247675C}"/>
              </a:ext>
            </a:extLst>
          </p:cNvPr>
          <p:cNvSpPr/>
          <p:nvPr/>
        </p:nvSpPr>
        <p:spPr>
          <a:xfrm>
            <a:off x="4716379" y="4491789"/>
            <a:ext cx="2550695" cy="1491916"/>
          </a:xfrm>
          <a:custGeom>
            <a:avLst/>
            <a:gdLst>
              <a:gd name="connsiteX0" fmla="*/ 0 w 2550695"/>
              <a:gd name="connsiteY0" fmla="*/ 1491916 h 1491916"/>
              <a:gd name="connsiteX1" fmla="*/ 1540042 w 2550695"/>
              <a:gd name="connsiteY1" fmla="*/ 1058779 h 1491916"/>
              <a:gd name="connsiteX2" fmla="*/ 2550695 w 2550695"/>
              <a:gd name="connsiteY2" fmla="*/ 0 h 149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0695" h="1491916">
                <a:moveTo>
                  <a:pt x="0" y="1491916"/>
                </a:moveTo>
                <a:cubicBezTo>
                  <a:pt x="557463" y="1399674"/>
                  <a:pt x="1114926" y="1307432"/>
                  <a:pt x="1540042" y="1058779"/>
                </a:cubicBezTo>
                <a:cubicBezTo>
                  <a:pt x="1965158" y="810126"/>
                  <a:pt x="2257926" y="405063"/>
                  <a:pt x="2550695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4A5412-2E53-E446-90D8-7588BCFCD2CE}"/>
              </a:ext>
            </a:extLst>
          </p:cNvPr>
          <p:cNvCxnSpPr>
            <a:cxnSpLocks/>
            <a:stCxn id="32" idx="2"/>
          </p:cNvCxnSpPr>
          <p:nvPr/>
        </p:nvCxnSpPr>
        <p:spPr>
          <a:xfrm flipV="1">
            <a:off x="7267074" y="3705727"/>
            <a:ext cx="1507958" cy="786062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C3FF5F1-7987-5443-A0DB-5380DF48F928}"/>
              </a:ext>
            </a:extLst>
          </p:cNvPr>
          <p:cNvSpPr txBox="1"/>
          <p:nvPr/>
        </p:nvSpPr>
        <p:spPr>
          <a:xfrm>
            <a:off x="8473024" y="2867193"/>
            <a:ext cx="177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Loss occurs at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>
                <a:latin typeface="Helvetica" pitchFamily="2" charset="0"/>
              </a:rPr>
              <a:t> = 40K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B93330-959A-C647-ADC2-3C77472FE128}"/>
              </a:ext>
            </a:extLst>
          </p:cNvPr>
          <p:cNvSpPr txBox="1"/>
          <p:nvPr/>
        </p:nvSpPr>
        <p:spPr>
          <a:xfrm>
            <a:off x="2294235" y="2627194"/>
            <a:ext cx="177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Loss occurs at </a:t>
            </a:r>
            <a:r>
              <a:rPr lang="en-US" dirty="0" err="1">
                <a:latin typeface="Courier" pitchFamily="2" charset="0"/>
              </a:rPr>
              <a:t>cwnd</a:t>
            </a:r>
            <a:r>
              <a:rPr lang="en-US" dirty="0">
                <a:latin typeface="Helvetica" pitchFamily="2" charset="0"/>
              </a:rPr>
              <a:t> = 54K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7FCF71F-D88C-9C4D-8F96-81086269A105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8775032" y="3697706"/>
            <a:ext cx="48126" cy="225391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4F1F38C-C11F-E54A-A8CF-85D4EEF1C8A0}"/>
              </a:ext>
            </a:extLst>
          </p:cNvPr>
          <p:cNvCxnSpPr>
            <a:cxnSpLocks/>
          </p:cNvCxnSpPr>
          <p:nvPr/>
        </p:nvCxnSpPr>
        <p:spPr>
          <a:xfrm>
            <a:off x="8499665" y="5121225"/>
            <a:ext cx="2639215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6E4F36E-2470-A24C-BC49-8FF881768E42}"/>
              </a:ext>
            </a:extLst>
          </p:cNvPr>
          <p:cNvSpPr txBox="1"/>
          <p:nvPr/>
        </p:nvSpPr>
        <p:spPr>
          <a:xfrm>
            <a:off x="8775032" y="4454450"/>
            <a:ext cx="204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Set </a:t>
            </a:r>
            <a:r>
              <a:rPr lang="en-US" dirty="0" err="1">
                <a:latin typeface="Courier" pitchFamily="2" charset="0"/>
              </a:rPr>
              <a:t>ssthresh</a:t>
            </a:r>
            <a:r>
              <a:rPr lang="en-US" dirty="0">
                <a:latin typeface="Helvetica" pitchFamily="2" charset="0"/>
              </a:rPr>
              <a:t> to</a:t>
            </a:r>
          </a:p>
          <a:p>
            <a:r>
              <a:rPr lang="en-US" dirty="0">
                <a:latin typeface="Helvetica" pitchFamily="2" charset="0"/>
              </a:rPr>
              <a:t>20 </a:t>
            </a:r>
            <a:r>
              <a:rPr lang="en-US" dirty="0">
                <a:latin typeface="Courier" pitchFamily="2" charset="0"/>
              </a:rPr>
              <a:t>MSS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35BE1C5A-A509-894D-B866-1A1B7E57DBF4}"/>
              </a:ext>
            </a:extLst>
          </p:cNvPr>
          <p:cNvSpPr/>
          <p:nvPr/>
        </p:nvSpPr>
        <p:spPr>
          <a:xfrm>
            <a:off x="8823158" y="5117432"/>
            <a:ext cx="1010653" cy="834189"/>
          </a:xfrm>
          <a:custGeom>
            <a:avLst/>
            <a:gdLst>
              <a:gd name="connsiteX0" fmla="*/ 0 w 1010653"/>
              <a:gd name="connsiteY0" fmla="*/ 834189 h 834189"/>
              <a:gd name="connsiteX1" fmla="*/ 641684 w 1010653"/>
              <a:gd name="connsiteY1" fmla="*/ 529389 h 834189"/>
              <a:gd name="connsiteX2" fmla="*/ 1010653 w 1010653"/>
              <a:gd name="connsiteY2" fmla="*/ 0 h 83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653" h="834189">
                <a:moveTo>
                  <a:pt x="0" y="834189"/>
                </a:moveTo>
                <a:cubicBezTo>
                  <a:pt x="236621" y="751304"/>
                  <a:pt x="473242" y="668420"/>
                  <a:pt x="641684" y="529389"/>
                </a:cubicBezTo>
                <a:cubicBezTo>
                  <a:pt x="810126" y="390357"/>
                  <a:pt x="910389" y="195178"/>
                  <a:pt x="1010653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30EDB4D-E8DD-6546-90CD-1E916EF6553C}"/>
              </a:ext>
            </a:extLst>
          </p:cNvPr>
          <p:cNvCxnSpPr>
            <a:cxnSpLocks/>
          </p:cNvCxnSpPr>
          <p:nvPr/>
        </p:nvCxnSpPr>
        <p:spPr>
          <a:xfrm flipV="1">
            <a:off x="9829339" y="4250747"/>
            <a:ext cx="2011239" cy="86025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DE9BF1C-4FFB-DA4D-9817-B7BCA6AE55D3}"/>
              </a:ext>
            </a:extLst>
          </p:cNvPr>
          <p:cNvSpPr txBox="1"/>
          <p:nvPr/>
        </p:nvSpPr>
        <p:spPr>
          <a:xfrm rot="19947845">
            <a:off x="6981200" y="3475314"/>
            <a:ext cx="157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Helvetica" pitchFamily="2" charset="0"/>
              </a:rPr>
              <a:t>Additive increase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40FFF7-C66D-B243-9EAE-F68F1691C564}"/>
              </a:ext>
            </a:extLst>
          </p:cNvPr>
          <p:cNvSpPr txBox="1"/>
          <p:nvPr/>
        </p:nvSpPr>
        <p:spPr>
          <a:xfrm rot="19039414">
            <a:off x="9464364" y="5352786"/>
            <a:ext cx="917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Slow </a:t>
            </a:r>
          </a:p>
          <a:p>
            <a:pPr algn="l"/>
            <a:r>
              <a:rPr lang="en-US" sz="2000" dirty="0">
                <a:latin typeface="Helvetica" pitchFamily="2" charset="0"/>
              </a:rPr>
              <a:t>start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F5AFC6-1B66-FC42-AA7E-F9F798B022EA}"/>
              </a:ext>
            </a:extLst>
          </p:cNvPr>
          <p:cNvSpPr txBox="1"/>
          <p:nvPr/>
        </p:nvSpPr>
        <p:spPr>
          <a:xfrm rot="20224594">
            <a:off x="10549363" y="3775109"/>
            <a:ext cx="1195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Additive increase</a:t>
            </a:r>
          </a:p>
        </p:txBody>
      </p:sp>
    </p:spTree>
    <p:extLst>
      <p:ext uri="{BB962C8B-B14F-4D97-AF65-F5344CB8AC3E}">
        <p14:creationId xmlns:p14="http://schemas.microsoft.com/office/powerpoint/2010/main" val="34085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15" grpId="0"/>
      <p:bldP spid="17" grpId="0"/>
      <p:bldP spid="20" grpId="0"/>
      <p:bldP spid="22" grpId="0"/>
      <p:bldP spid="26" grpId="0"/>
      <p:bldP spid="28" grpId="0"/>
      <p:bldP spid="32" grpId="0" animBg="1"/>
      <p:bldP spid="37" grpId="0"/>
      <p:bldP spid="38" grpId="0"/>
      <p:bldP spid="42" grpId="0"/>
      <p:bldP spid="43" grpId="0" animBg="1"/>
      <p:bldP spid="45" grpId="0"/>
      <p:bldP spid="47" grpId="0"/>
      <p:bldP spid="4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8D3B4-2682-F6FA-919B-2F878C6A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F8D42-2C5E-91B1-280E-8CEC3685B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91A92A1-3764-C968-EB9C-E7A881F4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28" y="1104870"/>
            <a:ext cx="7171243" cy="443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0A4D-AF6F-19E3-254F-BA484C51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3446A-B3A1-F161-BC0A-3F9BA9EDEC27}"/>
              </a:ext>
            </a:extLst>
          </p:cNvPr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9F100B10-87E6-B669-B9E9-C419E97E572F}"/>
                </a:ext>
              </a:extLst>
            </p:cNvPr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7865AC-3957-ECA7-DA95-55A6330E846B}"/>
                </a:ext>
              </a:extLst>
            </p:cNvPr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07A48-E1B1-CD0C-DDF8-9BE48A236607}"/>
              </a:ext>
            </a:extLst>
          </p:cNvPr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BA4491-F6D2-798E-2627-3A3B65F6AB6C}"/>
              </a:ext>
            </a:extLst>
          </p:cNvPr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5">
            <a:extLst>
              <a:ext uri="{FF2B5EF4-FFF2-40B4-BE49-F238E27FC236}">
                <a16:creationId xmlns:a16="http://schemas.microsoft.com/office/drawing/2014/main" id="{3B0E35AB-8F29-07B3-96CE-D9165351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A4D6A-6219-3A44-DCFC-CED34987C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033F02-6037-9DFB-7EB7-D9D7B4474158}"/>
              </a:ext>
            </a:extLst>
          </p:cNvPr>
          <p:cNvSpPr txBox="1"/>
          <p:nvPr/>
        </p:nvSpPr>
        <p:spPr>
          <a:xfrm>
            <a:off x="8815228" y="1834687"/>
            <a:ext cx="241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Google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708B0-0471-ADEC-9008-4E1A9B38C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5" y="1947368"/>
            <a:ext cx="7000258" cy="674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E7A77-419C-3510-92B9-888C869D7A7C}"/>
              </a:ext>
            </a:extLst>
          </p:cNvPr>
          <p:cNvSpPr txBox="1"/>
          <p:nvPr/>
        </p:nvSpPr>
        <p:spPr>
          <a:xfrm>
            <a:off x="1822831" y="2074188"/>
            <a:ext cx="2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" pitchFamily="2" charset="0"/>
              </a:rPr>
              <a:t>google.com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F573C8-F6C1-7A8E-2127-28B2FD3D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448F1-13D4-82B6-5D79-749B27DB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8AFAEC-0D61-F036-EE17-916611EC6AC7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AA28D3-9A8C-B226-7310-CA8D84A5E292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05A295-C39C-A40E-65D2-3476CF10C55A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F58C34-AAA6-BDF0-2667-68BBC1361A4C}"/>
              </a:ext>
            </a:extLst>
          </p:cNvPr>
          <p:cNvGrpSpPr/>
          <p:nvPr/>
        </p:nvGrpSpPr>
        <p:grpSpPr>
          <a:xfrm>
            <a:off x="331011" y="2954106"/>
            <a:ext cx="2697939" cy="3545420"/>
            <a:chOff x="472567" y="1985463"/>
            <a:chExt cx="3026956" cy="4512399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4B8578DB-4802-A158-51CB-4988ABB7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E382D7F4-B93D-C139-B16F-F5D60DE3E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3A91627A-34BA-6935-418B-948C0F0DC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A9F0FD4B-7C2C-B33F-0CE6-8BD0D0C0A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74C38B-B52A-7D03-E0BC-3F49B4AC0A8A}"/>
              </a:ext>
            </a:extLst>
          </p:cNvPr>
          <p:cNvGrpSpPr/>
          <p:nvPr/>
        </p:nvGrpSpPr>
        <p:grpSpPr>
          <a:xfrm>
            <a:off x="8706762" y="2954760"/>
            <a:ext cx="2697939" cy="3545420"/>
            <a:chOff x="472567" y="1985463"/>
            <a:chExt cx="3026956" cy="4512399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9A444810-28D9-51F5-F96E-4CF58622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5372913"/>
              <a:ext cx="3026956" cy="1124949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Link </a:t>
              </a:r>
              <a:r>
                <a:rPr lang="en-US" altLang="en-US" sz="2400" b="0" dirty="0">
                  <a:solidFill>
                    <a:schemeClr val="bg1"/>
                  </a:solidFill>
                </a:rPr>
                <a:t>layer</a:t>
              </a:r>
            </a:p>
          </p:txBody>
        </p:sp>
        <p:sp>
          <p:nvSpPr>
            <p:cNvPr id="33" name="Rectangle 5">
              <a:extLst>
                <a:ext uri="{FF2B5EF4-FFF2-40B4-BE49-F238E27FC236}">
                  <a16:creationId xmlns:a16="http://schemas.microsoft.com/office/drawing/2014/main" id="{82A7B017-2CB0-CC45-FAC5-E3BFF63C9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4246690"/>
              <a:ext cx="3026956" cy="1122019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Network</a:t>
              </a:r>
            </a:p>
          </p:txBody>
        </p:sp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0A859292-E1FA-B454-6C2E-7FFDBE28D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3117546"/>
              <a:ext cx="3026956" cy="112494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Transport</a:t>
              </a:r>
            </a:p>
          </p:txBody>
        </p:sp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E4FA82AF-D541-C771-4546-2AEB6CFA3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67" y="1985463"/>
              <a:ext cx="3026956" cy="1127879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50000"/>
                </a:spcBef>
                <a:buChar char="•"/>
                <a:defRPr sz="2800">
                  <a:solidFill>
                    <a:srgbClr val="0000FF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10000"/>
                </a:spcBef>
                <a:buFont typeface="Helvetica" charset="0"/>
                <a:buChar char="–"/>
                <a:defRPr sz="2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10000"/>
                </a:spcBef>
                <a:buFont typeface="Wingdings" charset="2"/>
                <a:buChar char="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10000"/>
                </a:spcBef>
                <a:buChar char="•"/>
                <a:defRPr sz="2000">
                  <a:solidFill>
                    <a:schemeClr val="accent2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1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FFFFFF"/>
                  </a:solidFill>
                </a:rPr>
                <a:t>Applications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107901-C9D1-C0CD-0C4F-D29ECF57B580}"/>
              </a:ext>
            </a:extLst>
          </p:cNvPr>
          <p:cNvCxnSpPr/>
          <p:nvPr/>
        </p:nvCxnSpPr>
        <p:spPr>
          <a:xfrm>
            <a:off x="3028950" y="3840288"/>
            <a:ext cx="5677812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FCAC26D-EAFF-D079-AF2E-CC671CD1D9E1}"/>
              </a:ext>
            </a:extLst>
          </p:cNvPr>
          <p:cNvSpPr/>
          <p:nvPr/>
        </p:nvSpPr>
        <p:spPr>
          <a:xfrm>
            <a:off x="4961915" y="3581921"/>
            <a:ext cx="1727847" cy="43746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Helvetica" pitchFamily="2" charset="0"/>
              </a:rPr>
              <a:t>Socket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50EB5E-B10B-6B2B-126C-F062991154D8}"/>
              </a:ext>
            </a:extLst>
          </p:cNvPr>
          <p:cNvSpPr txBox="1"/>
          <p:nvPr/>
        </p:nvSpPr>
        <p:spPr>
          <a:xfrm>
            <a:off x="7518042" y="3346330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User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7EE3CB-C6EC-E9A2-FFDA-A019CC12042D}"/>
              </a:ext>
            </a:extLst>
          </p:cNvPr>
          <p:cNvSpPr txBox="1"/>
          <p:nvPr/>
        </p:nvSpPr>
        <p:spPr>
          <a:xfrm>
            <a:off x="7400786" y="3896042"/>
            <a:ext cx="126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Kernel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428183B9-A33B-6277-C006-9AD988BAA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349" y="3577162"/>
            <a:ext cx="1674840" cy="167484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DA15D90-3F1E-2D5B-292F-2A7390994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349" y="4463344"/>
            <a:ext cx="1674840" cy="1674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5AF1ED-D48B-456B-0AEA-420A0BB457AC}"/>
              </a:ext>
            </a:extLst>
          </p:cNvPr>
          <p:cNvSpPr txBox="1"/>
          <p:nvPr/>
        </p:nvSpPr>
        <p:spPr>
          <a:xfrm>
            <a:off x="4302860" y="4571389"/>
            <a:ext cx="3045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Demultiplexing</a:t>
            </a:r>
          </a:p>
          <a:p>
            <a:pPr algn="ctr"/>
            <a:r>
              <a:rPr lang="en-US" sz="2400" dirty="0">
                <a:latin typeface="Helvetica" pitchFamily="2" charset="0"/>
              </a:rPr>
              <a:t>Reliability</a:t>
            </a:r>
          </a:p>
          <a:p>
            <a:pPr algn="ctr"/>
            <a:r>
              <a:rPr lang="en-US" sz="2400" dirty="0">
                <a:latin typeface="Helvetica" pitchFamily="2" charset="0"/>
              </a:rPr>
              <a:t>Congestion control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636CD-73B0-4180-041A-A30E9847D31C}"/>
              </a:ext>
            </a:extLst>
          </p:cNvPr>
          <p:cNvCxnSpPr/>
          <p:nvPr/>
        </p:nvCxnSpPr>
        <p:spPr>
          <a:xfrm>
            <a:off x="3028419" y="3896042"/>
            <a:ext cx="1637083" cy="567302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30E59A-00EA-D0A6-DAC8-1A05CB84468F}"/>
              </a:ext>
            </a:extLst>
          </p:cNvPr>
          <p:cNvCxnSpPr>
            <a:cxnSpLocks/>
          </p:cNvCxnSpPr>
          <p:nvPr/>
        </p:nvCxnSpPr>
        <p:spPr>
          <a:xfrm>
            <a:off x="3046613" y="4684700"/>
            <a:ext cx="1453008" cy="1195063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123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081 L 0.00052 0.13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>
            <a:extLst>
              <a:ext uri="{FF2B5EF4-FFF2-40B4-BE49-F238E27FC236}">
                <a16:creationId xmlns:a16="http://schemas.microsoft.com/office/drawing/2014/main" id="{62EFED0A-4195-8A45-AE54-A65D441ED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  <a:cs typeface="+mj-cs"/>
              </a:rPr>
              <a:t>Two key network-layer functions</a:t>
            </a:r>
          </a:p>
        </p:txBody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14FF7A73-425A-3C43-9622-5CFA034B6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63674"/>
            <a:ext cx="4892039" cy="462000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</a:pPr>
            <a:r>
              <a:rPr lang="en-US" altLang="en-US" dirty="0">
                <a:solidFill>
                  <a:srgbClr val="C00000"/>
                </a:solidFill>
              </a:rPr>
              <a:t> Forwarding:</a:t>
            </a:r>
            <a:r>
              <a:rPr lang="en-US" altLang="en-US" dirty="0"/>
              <a:t> move packets from router</a:t>
            </a:r>
            <a:r>
              <a:rPr lang="ja-JP" altLang="en-US"/>
              <a:t>’</a:t>
            </a:r>
            <a:r>
              <a:rPr lang="en-US" altLang="ja-JP" dirty="0"/>
              <a:t>s input to appropriate router output</a:t>
            </a:r>
          </a:p>
          <a:p>
            <a:pPr marL="0" indent="0">
              <a:spcBef>
                <a:spcPts val="600"/>
              </a:spcBef>
            </a:pPr>
            <a:endParaRPr lang="en-US" altLang="ja-JP" dirty="0"/>
          </a:p>
          <a:p>
            <a:pPr marL="0" indent="0">
              <a:spcBef>
                <a:spcPts val="600"/>
              </a:spcBef>
            </a:pPr>
            <a:r>
              <a:rPr lang="en-US" altLang="en-US" dirty="0">
                <a:solidFill>
                  <a:srgbClr val="C00000"/>
                </a:solidFill>
              </a:rPr>
              <a:t> Routing:</a:t>
            </a:r>
            <a:r>
              <a:rPr lang="en-US" altLang="en-US" dirty="0"/>
              <a:t> determine route taken by packets from source to destination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rgbClr val="C00000"/>
                </a:solidFill>
              </a:rPr>
              <a:t>routing algorithms</a:t>
            </a:r>
          </a:p>
          <a:p>
            <a:pPr lvl="1">
              <a:spcBef>
                <a:spcPts val="600"/>
              </a:spcBef>
            </a:pPr>
            <a:endParaRPr lang="en-US" altLang="en-US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dirty="0"/>
              <a:t>The network layer solves the routing problem.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5062" name="Rectangle 4">
            <a:extLst>
              <a:ext uri="{FF2B5EF4-FFF2-40B4-BE49-F238E27FC236}">
                <a16:creationId xmlns:a16="http://schemas.microsoft.com/office/drawing/2014/main" id="{1777DEE5-6E7E-AE45-B96B-2BBCC76D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40" y="1884363"/>
            <a:ext cx="406876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5000"/>
              </a:lnSpc>
              <a:spcBef>
                <a:spcPts val="600"/>
              </a:spcBef>
              <a:buClr>
                <a:srgbClr val="000099"/>
              </a:buClr>
              <a:buSzPct val="65000"/>
              <a:defRPr/>
            </a:pPr>
            <a:r>
              <a:rPr lang="en-US" sz="2800" dirty="0">
                <a:latin typeface="Helvetica" pitchFamily="2" charset="0"/>
                <a:ea typeface="ＭＳ Ｐゴシック" charset="0"/>
                <a:cs typeface="ＭＳ Ｐゴシック" charset="0"/>
              </a:rPr>
              <a:t>Analogy: taking a road trip</a:t>
            </a:r>
          </a:p>
          <a:p>
            <a:pPr marL="347663" indent="-347663">
              <a:lnSpc>
                <a:spcPct val="85000"/>
              </a:lnSpc>
              <a:spcBef>
                <a:spcPts val="6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endParaRPr lang="en-US" sz="2800" dirty="0">
              <a:solidFill>
                <a:srgbClr val="000099"/>
              </a:solidFill>
              <a:latin typeface="Helvetica" pitchFamily="2" charset="0"/>
              <a:ea typeface="ＭＳ Ｐゴシック" charset="0"/>
              <a:cs typeface="ＭＳ Ｐゴシック" charset="0"/>
            </a:endParaRPr>
          </a:p>
          <a:p>
            <a:pPr marL="347663" indent="-347663">
              <a:lnSpc>
                <a:spcPct val="85000"/>
              </a:lnSpc>
              <a:spcBef>
                <a:spcPts val="6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800" dirty="0">
                <a:solidFill>
                  <a:srgbClr val="C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Forwarding:</a:t>
            </a:r>
            <a:r>
              <a:rPr lang="en-US" sz="2800" dirty="0">
                <a:latin typeface="Helvetica" pitchFamily="2" charset="0"/>
                <a:ea typeface="ＭＳ Ｐゴシック" charset="0"/>
                <a:cs typeface="ＭＳ Ｐゴシック" charset="0"/>
              </a:rPr>
              <a:t> process of getting through single exit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Char char="v"/>
              <a:defRPr/>
            </a:pPr>
            <a:endParaRPr lang="en-US" sz="2800" dirty="0">
              <a:latin typeface="Helvetica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5266678-8B81-DE4C-8B43-B44FB8E34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40" y="4649778"/>
            <a:ext cx="4068761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7663" indent="-347663">
              <a:lnSpc>
                <a:spcPct val="85000"/>
              </a:lnSpc>
              <a:spcBef>
                <a:spcPts val="6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800" dirty="0">
                <a:solidFill>
                  <a:srgbClr val="C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Routing:</a:t>
            </a:r>
            <a:r>
              <a:rPr lang="en-US" sz="2800" dirty="0">
                <a:latin typeface="Helvetica" pitchFamily="2" charset="0"/>
                <a:ea typeface="ＭＳ Ｐゴシック" charset="0"/>
                <a:cs typeface="ＭＳ Ｐゴシック" charset="0"/>
              </a:rPr>
              <a:t> process of planning trip from source to destination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558FA84-8AB6-4047-9E0B-966AC5B3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0614" y="6475413"/>
            <a:ext cx="458787" cy="273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9A4EBC5-CC0A-D948-B5F1-38CC80DA6AF4}" type="slidenum">
              <a:rPr lang="en-US" altLang="en-US" sz="1200" smtClean="0">
                <a:latin typeface="Tahoma" panose="020B0604030504040204" pitchFamily="34" charset="0"/>
              </a:rPr>
              <a:pPr/>
              <a:t>44</a:t>
            </a:fld>
            <a:endParaRPr lang="en-US" altLang="en-US" sz="1200" dirty="0">
              <a:latin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21B47-825F-D845-BC93-57B3677DF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07" y="4348199"/>
            <a:ext cx="1824168" cy="1824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5B9BC-E6B6-9046-B26A-0A1A501FC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19" y="2508285"/>
            <a:ext cx="1824168" cy="12159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0078808-AEA2-884A-902F-04818A3A97C5}"/>
              </a:ext>
            </a:extLst>
          </p:cNvPr>
          <p:cNvGrpSpPr/>
          <p:nvPr/>
        </p:nvGrpSpPr>
        <p:grpSpPr>
          <a:xfrm>
            <a:off x="4745515" y="4501890"/>
            <a:ext cx="6030736" cy="2311994"/>
            <a:chOff x="4745515" y="4501890"/>
            <a:chExt cx="6030736" cy="2311994"/>
          </a:xfrm>
        </p:grpSpPr>
        <p:pic>
          <p:nvPicPr>
            <p:cNvPr id="10" name="Picture 19" descr="Router Clip Art">
              <a:extLst>
                <a:ext uri="{FF2B5EF4-FFF2-40B4-BE49-F238E27FC236}">
                  <a16:creationId xmlns:a16="http://schemas.microsoft.com/office/drawing/2014/main" id="{8CB77293-4E1C-B14B-869D-5A4EAA0F2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111" y="5803503"/>
              <a:ext cx="1203652" cy="886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9" descr="Router Clip Art">
              <a:extLst>
                <a:ext uri="{FF2B5EF4-FFF2-40B4-BE49-F238E27FC236}">
                  <a16:creationId xmlns:a16="http://schemas.microsoft.com/office/drawing/2014/main" id="{31F2F233-66E7-AD43-8409-711250AE2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362" y="5910197"/>
              <a:ext cx="1203652" cy="886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979279-B7A4-194E-8039-FA08012A05E7}"/>
                </a:ext>
              </a:extLst>
            </p:cNvPr>
            <p:cNvCxnSpPr>
              <a:cxnSpLocks/>
            </p:cNvCxnSpPr>
            <p:nvPr/>
          </p:nvCxnSpPr>
          <p:spPr>
            <a:xfrm>
              <a:off x="6634661" y="6210936"/>
              <a:ext cx="811803" cy="5065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24">
              <a:extLst>
                <a:ext uri="{FF2B5EF4-FFF2-40B4-BE49-F238E27FC236}">
                  <a16:creationId xmlns:a16="http://schemas.microsoft.com/office/drawing/2014/main" id="{DB747AA0-6EF4-9440-AFBD-22E9E299642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745515" y="4501890"/>
              <a:ext cx="869950" cy="906462"/>
              <a:chOff x="-44" y="1473"/>
              <a:chExt cx="981" cy="1105"/>
            </a:xfrm>
          </p:grpSpPr>
          <p:pic>
            <p:nvPicPr>
              <p:cNvPr id="16" name="Picture 125" descr="desktop_computer_stylized_medium">
                <a:extLst>
                  <a:ext uri="{FF2B5EF4-FFF2-40B4-BE49-F238E27FC236}">
                    <a16:creationId xmlns:a16="http://schemas.microsoft.com/office/drawing/2014/main" id="{A73E5A37-1A0F-6242-B1C5-550B1B9C1A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Freeform 126">
                <a:extLst>
                  <a:ext uri="{FF2B5EF4-FFF2-40B4-BE49-F238E27FC236}">
                    <a16:creationId xmlns:a16="http://schemas.microsoft.com/office/drawing/2014/main" id="{C970E33D-00A1-334B-8B0C-7011FDA788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7497 w 356"/>
                  <a:gd name="T3" fmla="*/ 469 h 368"/>
                  <a:gd name="T4" fmla="*/ 8894 w 356"/>
                  <a:gd name="T5" fmla="*/ 9780 h 368"/>
                  <a:gd name="T6" fmla="*/ 1960 w 356"/>
                  <a:gd name="T7" fmla="*/ 1223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>
                  <a:latin typeface="Helvetica" pitchFamily="2" charset="0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B92483-9533-7949-B24A-8059A9D1F1F8}"/>
                </a:ext>
              </a:extLst>
            </p:cNvPr>
            <p:cNvCxnSpPr>
              <a:cxnSpLocks/>
            </p:cNvCxnSpPr>
            <p:nvPr/>
          </p:nvCxnSpPr>
          <p:spPr>
            <a:xfrm>
              <a:off x="5180920" y="5360833"/>
              <a:ext cx="349210" cy="33622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124">
              <a:extLst>
                <a:ext uri="{FF2B5EF4-FFF2-40B4-BE49-F238E27FC236}">
                  <a16:creationId xmlns:a16="http://schemas.microsoft.com/office/drawing/2014/main" id="{7581192D-1B9D-B744-9CCB-23CF1C78848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9906301" y="5907422"/>
              <a:ext cx="869950" cy="906462"/>
              <a:chOff x="-44" y="1473"/>
              <a:chExt cx="981" cy="1105"/>
            </a:xfrm>
          </p:grpSpPr>
          <p:pic>
            <p:nvPicPr>
              <p:cNvPr id="23" name="Picture 125" descr="desktop_computer_stylized_medium">
                <a:extLst>
                  <a:ext uri="{FF2B5EF4-FFF2-40B4-BE49-F238E27FC236}">
                    <a16:creationId xmlns:a16="http://schemas.microsoft.com/office/drawing/2014/main" id="{188B5852-4B9D-6948-A628-DDD32FBCE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Freeform 126">
                <a:extLst>
                  <a:ext uri="{FF2B5EF4-FFF2-40B4-BE49-F238E27FC236}">
                    <a16:creationId xmlns:a16="http://schemas.microsoft.com/office/drawing/2014/main" id="{C69B08C3-57FB-E140-BA5E-1D34C5535C6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7497 w 356"/>
                  <a:gd name="T3" fmla="*/ 469 h 368"/>
                  <a:gd name="T4" fmla="*/ 8894 w 356"/>
                  <a:gd name="T5" fmla="*/ 9780 h 368"/>
                  <a:gd name="T6" fmla="*/ 1960 w 356"/>
                  <a:gd name="T7" fmla="*/ 1223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>
                  <a:latin typeface="Helvetica" pitchFamily="2" charset="0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DBA9657-CF47-7148-AE74-6DE45610B1EB}"/>
                </a:ext>
              </a:extLst>
            </p:cNvPr>
            <p:cNvCxnSpPr>
              <a:cxnSpLocks/>
            </p:cNvCxnSpPr>
            <p:nvPr/>
          </p:nvCxnSpPr>
          <p:spPr>
            <a:xfrm>
              <a:off x="8995912" y="6275711"/>
              <a:ext cx="771965" cy="24643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2AB869-9357-B944-B72F-617A8E51A3C6}"/>
              </a:ext>
            </a:extLst>
          </p:cNvPr>
          <p:cNvGrpSpPr/>
          <p:nvPr/>
        </p:nvGrpSpPr>
        <p:grpSpPr>
          <a:xfrm>
            <a:off x="5523219" y="4483540"/>
            <a:ext cx="6454954" cy="1890567"/>
            <a:chOff x="5523219" y="4483540"/>
            <a:chExt cx="6454954" cy="189056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3C96F6-2885-9648-8371-BA7A48E17F13}"/>
                </a:ext>
              </a:extLst>
            </p:cNvPr>
            <p:cNvSpPr txBox="1"/>
            <p:nvPr/>
          </p:nvSpPr>
          <p:spPr>
            <a:xfrm rot="4035978">
              <a:off x="5158818" y="4847941"/>
              <a:ext cx="1098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network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0A263E-AD66-7747-A4FC-7559C7DA81FE}"/>
                </a:ext>
              </a:extLst>
            </p:cNvPr>
            <p:cNvSpPr txBox="1"/>
            <p:nvPr/>
          </p:nvSpPr>
          <p:spPr>
            <a:xfrm rot="1292375">
              <a:off x="6268878" y="5661290"/>
              <a:ext cx="796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layer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A4A265-BB5F-2043-9488-A7AA58FF97BD}"/>
                </a:ext>
              </a:extLst>
            </p:cNvPr>
            <p:cNvSpPr txBox="1"/>
            <p:nvPr/>
          </p:nvSpPr>
          <p:spPr>
            <a:xfrm rot="246824">
              <a:off x="8664621" y="5757810"/>
              <a:ext cx="792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runs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CAB46A-D1D7-C143-8318-113CD79D2254}"/>
                </a:ext>
              </a:extLst>
            </p:cNvPr>
            <p:cNvSpPr txBox="1"/>
            <p:nvPr/>
          </p:nvSpPr>
          <p:spPr>
            <a:xfrm>
              <a:off x="10378546" y="6004775"/>
              <a:ext cx="1599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Helvetica" pitchFamily="2" charset="0"/>
                </a:rPr>
                <a:t>everywhere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8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BE8B-2F98-EF40-98CD-072468EB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Control/Data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873D1-1069-084E-A8AD-DF2EAEC59F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CC0000"/>
                </a:solidFill>
                <a:ea typeface="ＭＳ Ｐゴシック" charset="0"/>
                <a:cs typeface="ＭＳ Ｐゴシック" charset="0"/>
              </a:rPr>
              <a:t>Data plane = Forwarding</a:t>
            </a:r>
          </a:p>
          <a:p>
            <a:pPr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local, per-router function</a:t>
            </a:r>
          </a:p>
          <a:p>
            <a:pPr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determines how datagram arriving on router input port is forwarded to router output 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80C51-FD08-D148-88ED-D82891AB0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728063" cy="494093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CC0000"/>
                </a:solidFill>
              </a:rPr>
              <a:t>Control plane = Routing</a:t>
            </a:r>
          </a:p>
          <a:p>
            <a:pPr>
              <a:defRPr/>
            </a:pPr>
            <a:r>
              <a:rPr lang="en-US" sz="2600" dirty="0"/>
              <a:t>network-wide logic</a:t>
            </a:r>
          </a:p>
          <a:p>
            <a:pPr>
              <a:defRPr/>
            </a:pPr>
            <a:r>
              <a:rPr lang="en-US" sz="2600" dirty="0"/>
              <a:t>determines how datagram is routed along end-to-end path from source to destination endpoint</a:t>
            </a:r>
          </a:p>
          <a:p>
            <a:pPr>
              <a:defRPr/>
            </a:pPr>
            <a:r>
              <a:rPr lang="en-US" sz="2600" dirty="0"/>
              <a:t>two control-plane approaches:</a:t>
            </a:r>
          </a:p>
          <a:p>
            <a:pPr lvl="1">
              <a:defRPr/>
            </a:pPr>
            <a:r>
              <a:rPr lang="en-US" sz="2600" dirty="0">
                <a:solidFill>
                  <a:srgbClr val="C00000"/>
                </a:solidFill>
              </a:rPr>
              <a:t>Distributed routing</a:t>
            </a:r>
            <a:r>
              <a:rPr lang="en-US" sz="2600" dirty="0"/>
              <a:t> algorithm running on each router</a:t>
            </a:r>
          </a:p>
          <a:p>
            <a:pPr lvl="1">
              <a:defRPr/>
            </a:pPr>
            <a:r>
              <a:rPr lang="en-US" sz="2600" dirty="0">
                <a:solidFill>
                  <a:srgbClr val="C00000"/>
                </a:solidFill>
              </a:rPr>
              <a:t>Centralized routing</a:t>
            </a:r>
            <a:r>
              <a:rPr lang="en-US" sz="2600" dirty="0"/>
              <a:t> algorithm running on a (logically) centralized machine</a:t>
            </a:r>
            <a:endParaRPr lang="en-US" sz="2600" dirty="0">
              <a:solidFill>
                <a:srgbClr val="C0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82E341F-3E37-F84B-A4A9-148395A005FA}"/>
              </a:ext>
            </a:extLst>
          </p:cNvPr>
          <p:cNvGrpSpPr/>
          <p:nvPr/>
        </p:nvGrpSpPr>
        <p:grpSpPr>
          <a:xfrm>
            <a:off x="985363" y="4751734"/>
            <a:ext cx="2308340" cy="1296448"/>
            <a:chOff x="985363" y="4751734"/>
            <a:chExt cx="2308340" cy="129644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B800D77-A398-E345-987B-FE27F80501C6}"/>
                </a:ext>
              </a:extLst>
            </p:cNvPr>
            <p:cNvCxnSpPr/>
            <p:nvPr/>
          </p:nvCxnSpPr>
          <p:spPr bwMode="auto">
            <a:xfrm flipH="1">
              <a:off x="1787165" y="6046595"/>
              <a:ext cx="1506538" cy="158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C329AB07-D0EF-954F-A977-F8FF2FA8FC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1980" y="5379402"/>
              <a:ext cx="1615695" cy="626977"/>
              <a:chOff x="-4079003" y="2614285"/>
              <a:chExt cx="1616718" cy="628511"/>
            </a:xfrm>
          </p:grpSpPr>
          <p:sp>
            <p:nvSpPr>
              <p:cNvPr id="27" name="Rectangle 97">
                <a:extLst>
                  <a:ext uri="{FF2B5EF4-FFF2-40B4-BE49-F238E27FC236}">
                    <a16:creationId xmlns:a16="http://schemas.microsoft.com/office/drawing/2014/main" id="{E96B3FA6-FCE2-EB48-B29C-3A8DA7603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052413" y="2965119"/>
                <a:ext cx="1290538" cy="20875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" name="Rectangle 98">
                <a:extLst>
                  <a:ext uri="{FF2B5EF4-FFF2-40B4-BE49-F238E27FC236}">
                    <a16:creationId xmlns:a16="http://schemas.microsoft.com/office/drawing/2014/main" id="{BA14CC9A-6623-5449-A9D3-6FF28B491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079003" y="2985994"/>
                <a:ext cx="1281675" cy="2087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9" name="Line 99">
                <a:extLst>
                  <a:ext uri="{FF2B5EF4-FFF2-40B4-BE49-F238E27FC236}">
                    <a16:creationId xmlns:a16="http://schemas.microsoft.com/office/drawing/2014/main" id="{67744588-5D7C-6344-BEFF-70FFE98D5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2933828" y="3101502"/>
                <a:ext cx="471543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104">
                <a:extLst>
                  <a:ext uri="{FF2B5EF4-FFF2-40B4-BE49-F238E27FC236}">
                    <a16:creationId xmlns:a16="http://schemas.microsoft.com/office/drawing/2014/main" id="{298F4EE6-63B9-0B4A-84B5-C108B9FA4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7007" y="2988777"/>
                <a:ext cx="476861" cy="21014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" name="Text Box 105">
                <a:extLst>
                  <a:ext uri="{FF2B5EF4-FFF2-40B4-BE49-F238E27FC236}">
                    <a16:creationId xmlns:a16="http://schemas.microsoft.com/office/drawing/2014/main" id="{2BE3D8C7-1BFE-584E-B59F-35BF6EFFD1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430189" y="2965119"/>
                <a:ext cx="501994" cy="277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200" dirty="0">
                    <a:solidFill>
                      <a:schemeClr val="bg1"/>
                    </a:solidFill>
                  </a:rPr>
                  <a:t>0111</a:t>
                </a:r>
              </a:p>
            </p:txBody>
          </p:sp>
          <p:sp>
            <p:nvSpPr>
              <p:cNvPr id="32" name="Line 119">
                <a:extLst>
                  <a:ext uri="{FF2B5EF4-FFF2-40B4-BE49-F238E27FC236}">
                    <a16:creationId xmlns:a16="http://schemas.microsoft.com/office/drawing/2014/main" id="{4D0A322A-E27A-DE48-8E60-07210B25A4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3742333" y="2614285"/>
                <a:ext cx="405953" cy="30060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B0C951A0-0095-0A4E-9B8D-6FD693A5E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363" y="4751734"/>
              <a:ext cx="199184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dirty="0"/>
                <a:t>values in arriving </a:t>
              </a:r>
            </a:p>
            <a:p>
              <a:r>
                <a:rPr lang="en-US" altLang="en-US" sz="1800" dirty="0"/>
                <a:t>packet header</a:t>
              </a:r>
              <a:endParaRPr lang="en-US" alt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9701D1-9F03-A346-93C0-A27485D748BB}"/>
              </a:ext>
            </a:extLst>
          </p:cNvPr>
          <p:cNvGrpSpPr/>
          <p:nvPr/>
        </p:nvGrpSpPr>
        <p:grpSpPr>
          <a:xfrm>
            <a:off x="3217504" y="5718765"/>
            <a:ext cx="1258886" cy="681842"/>
            <a:chOff x="3217504" y="5718765"/>
            <a:chExt cx="1258886" cy="68184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AEE0B67-8E8F-CD46-8721-D9A0A0985C5B}"/>
                </a:ext>
              </a:extLst>
            </p:cNvPr>
            <p:cNvCxnSpPr/>
            <p:nvPr/>
          </p:nvCxnSpPr>
          <p:spPr bwMode="auto">
            <a:xfrm flipV="1">
              <a:off x="3765189" y="5803707"/>
              <a:ext cx="500063" cy="15716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7C9C248-4EEB-8D40-A32D-951EBBF874C3}"/>
                </a:ext>
              </a:extLst>
            </p:cNvPr>
            <p:cNvCxnSpPr/>
            <p:nvPr/>
          </p:nvCxnSpPr>
          <p:spPr bwMode="auto">
            <a:xfrm>
              <a:off x="3614377" y="6019607"/>
              <a:ext cx="862013" cy="104775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CF13D1-155D-A74A-A0DC-A845924E7C8E}"/>
                </a:ext>
              </a:extLst>
            </p:cNvPr>
            <p:cNvCxnSpPr/>
            <p:nvPr/>
          </p:nvCxnSpPr>
          <p:spPr bwMode="auto">
            <a:xfrm>
              <a:off x="3627077" y="6125970"/>
              <a:ext cx="714375" cy="27463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65">
              <a:extLst>
                <a:ext uri="{FF2B5EF4-FFF2-40B4-BE49-F238E27FC236}">
                  <a16:creationId xmlns:a16="http://schemas.microsoft.com/office/drawing/2014/main" id="{9F3C4F97-EC09-9340-A503-5A4CBC8A1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2049" y="5718765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200"/>
                <a:t>1</a:t>
              </a:r>
            </a:p>
          </p:txBody>
        </p:sp>
        <p:sp>
          <p:nvSpPr>
            <p:cNvPr id="12" name="TextBox 281">
              <a:extLst>
                <a:ext uri="{FF2B5EF4-FFF2-40B4-BE49-F238E27FC236}">
                  <a16:creationId xmlns:a16="http://schemas.microsoft.com/office/drawing/2014/main" id="{14310247-6ADD-2446-A30E-A4ECC68D48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6633" y="6006056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200"/>
                <a:t>2</a:t>
              </a:r>
            </a:p>
          </p:txBody>
        </p:sp>
        <p:sp>
          <p:nvSpPr>
            <p:cNvPr id="13" name="TextBox 282">
              <a:extLst>
                <a:ext uri="{FF2B5EF4-FFF2-40B4-BE49-F238E27FC236}">
                  <a16:creationId xmlns:a16="http://schemas.microsoft.com/office/drawing/2014/main" id="{5E0DCA69-543D-874F-ABC2-97E3B2A3EE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904" y="6107640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200"/>
                <a:t>3</a:t>
              </a:r>
            </a:p>
          </p:txBody>
        </p:sp>
        <p:grpSp>
          <p:nvGrpSpPr>
            <p:cNvPr id="16" name="Group 357">
              <a:extLst>
                <a:ext uri="{FF2B5EF4-FFF2-40B4-BE49-F238E27FC236}">
                  <a16:creationId xmlns:a16="http://schemas.microsoft.com/office/drawing/2014/main" id="{6ACCB86F-D036-AD40-9F5B-69503EBED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7504" y="5903719"/>
              <a:ext cx="565151" cy="293687"/>
              <a:chOff x="1870334" y="1575177"/>
              <a:chExt cx="1128637" cy="437933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DC1055-0E35-ED4D-BEE7-4F5BD38D4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873504" y="1693538"/>
                <a:ext cx="1125467" cy="319572"/>
              </a:xfrm>
              <a:prstGeom prst="ellipse">
                <a:avLst/>
              </a:prstGeom>
              <a:gradFill rotWithShape="1">
                <a:gsLst>
                  <a:gs pos="0">
                    <a:srgbClr val="262699"/>
                  </a:gs>
                  <a:gs pos="53000">
                    <a:srgbClr val="8585E0"/>
                  </a:gs>
                  <a:gs pos="100000">
                    <a:srgbClr val="262699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lt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E3279DC-9414-0041-9D6F-97CA1FE005E0}"/>
                  </a:ext>
                </a:extLst>
              </p:cNvPr>
              <p:cNvSpPr/>
              <p:nvPr/>
            </p:nvSpPr>
            <p:spPr bwMode="auto">
              <a:xfrm>
                <a:off x="1870334" y="1738514"/>
                <a:ext cx="1128637" cy="11599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83F725B-DE57-6240-ACF4-128F68CF8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870334" y="1575177"/>
                <a:ext cx="1125465" cy="319573"/>
              </a:xfrm>
              <a:prstGeom prst="ellipse">
                <a:avLst/>
              </a:prstGeom>
              <a:solidFill>
                <a:srgbClr val="BFBFB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  <a:solidFill>
                    <a:schemeClr val="lt1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7C6AC13-78AB-B046-88C7-628580AB04B2}"/>
                  </a:ext>
                </a:extLst>
              </p:cNvPr>
              <p:cNvSpPr/>
              <p:nvPr/>
            </p:nvSpPr>
            <p:spPr bwMode="auto">
              <a:xfrm>
                <a:off x="2158833" y="1672232"/>
                <a:ext cx="548468" cy="160970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DD280D5-BB54-CF47-B8D1-6B41BC67A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767" y="1631990"/>
                <a:ext cx="662599" cy="111258"/>
              </a:xfrm>
              <a:custGeom>
                <a:avLst/>
                <a:gdLst>
                  <a:gd name="T0" fmla="*/ 0 w 3723451"/>
                  <a:gd name="T1" fmla="*/ 27219 h 932950"/>
                  <a:gd name="T2" fmla="*/ 116589 w 3723451"/>
                  <a:gd name="T3" fmla="*/ 321 h 932950"/>
                  <a:gd name="T4" fmla="*/ 330241 w 3723451"/>
                  <a:gd name="T5" fmla="*/ 62079 h 932950"/>
                  <a:gd name="T6" fmla="*/ 534068 w 3723451"/>
                  <a:gd name="T7" fmla="*/ 0 h 932950"/>
                  <a:gd name="T8" fmla="*/ 662599 w 3723451"/>
                  <a:gd name="T9" fmla="*/ 24703 h 932950"/>
                  <a:gd name="T10" fmla="*/ 566972 w 3723451"/>
                  <a:gd name="T11" fmla="*/ 55080 h 932950"/>
                  <a:gd name="T12" fmla="*/ 536184 w 3723451"/>
                  <a:gd name="T13" fmla="*/ 46891 h 932950"/>
                  <a:gd name="T14" fmla="*/ 333995 w 3723451"/>
                  <a:gd name="T15" fmla="*/ 111258 h 932950"/>
                  <a:gd name="T16" fmla="*/ 126634 w 3723451"/>
                  <a:gd name="T17" fmla="*/ 49258 h 932950"/>
                  <a:gd name="T18" fmla="*/ 93107 w 3723451"/>
                  <a:gd name="T19" fmla="*/ 55950 h 932950"/>
                  <a:gd name="T20" fmla="*/ 0 w 3723451"/>
                  <a:gd name="T21" fmla="*/ 27219 h 9329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666B87A-6684-004C-838D-13EA6BF4A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103" y="1726678"/>
                <a:ext cx="244114" cy="97055"/>
              </a:xfrm>
              <a:custGeom>
                <a:avLst/>
                <a:gdLst>
                  <a:gd name="T0" fmla="*/ 0 w 1366596"/>
                  <a:gd name="T1" fmla="*/ 0 h 809868"/>
                  <a:gd name="T2" fmla="*/ 244114 w 1366596"/>
                  <a:gd name="T3" fmla="*/ 74997 h 809868"/>
                  <a:gd name="T4" fmla="*/ 154523 w 1366596"/>
                  <a:gd name="T5" fmla="*/ 97055 h 809868"/>
                  <a:gd name="T6" fmla="*/ 822 w 1366596"/>
                  <a:gd name="T7" fmla="*/ 51285 h 809868"/>
                  <a:gd name="T8" fmla="*/ 0 w 1366596"/>
                  <a:gd name="T9" fmla="*/ 0 h 809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4E3EA70-3998-8749-9FED-85143E385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086" y="1729045"/>
                <a:ext cx="240945" cy="97056"/>
              </a:xfrm>
              <a:custGeom>
                <a:avLst/>
                <a:gdLst>
                  <a:gd name="T0" fmla="*/ 237656 w 1348191"/>
                  <a:gd name="T1" fmla="*/ 0 h 791462"/>
                  <a:gd name="T2" fmla="*/ 240945 w 1348191"/>
                  <a:gd name="T3" fmla="*/ 46835 h 791462"/>
                  <a:gd name="T4" fmla="*/ 87168 w 1348191"/>
                  <a:gd name="T5" fmla="*/ 97056 h 791462"/>
                  <a:gd name="T6" fmla="*/ 0 w 1348191"/>
                  <a:gd name="T7" fmla="*/ 75049 h 791462"/>
                  <a:gd name="T8" fmla="*/ 237656 w 1348191"/>
                  <a:gd name="T9" fmla="*/ 0 h 7914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69BF9A2-1965-4747-A3D8-A06E78B3DA97}"/>
                  </a:ext>
                </a:extLst>
              </p:cNvPr>
              <p:cNvCxnSpPr>
                <a:cxnSpLocks noChangeShapeType="1"/>
                <a:endCxn id="20" idx="2"/>
              </p:cNvCxnSpPr>
              <p:nvPr/>
            </p:nvCxnSpPr>
            <p:spPr bwMode="auto">
              <a:xfrm flipH="1" flipV="1">
                <a:off x="1870334" y="1736147"/>
                <a:ext cx="3169" cy="12309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5" dist="19939" dir="5400000" algn="tl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38F921-4CEF-BF4A-87A1-85AA82D8B7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995800" y="1733779"/>
                <a:ext cx="3171" cy="12309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5" dist="19939" dir="5400000" algn="tl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7" name="Freeform 120">
            <a:extLst>
              <a:ext uri="{FF2B5EF4-FFF2-40B4-BE49-F238E27FC236}">
                <a16:creationId xmlns:a16="http://schemas.microsoft.com/office/drawing/2014/main" id="{AFC7775E-5BA7-2B4E-9295-5983AC8CD973}"/>
              </a:ext>
            </a:extLst>
          </p:cNvPr>
          <p:cNvSpPr>
            <a:spLocks/>
          </p:cNvSpPr>
          <p:nvPr/>
        </p:nvSpPr>
        <p:spPr bwMode="auto">
          <a:xfrm>
            <a:off x="2997364" y="5913995"/>
            <a:ext cx="1013093" cy="578879"/>
          </a:xfrm>
          <a:custGeom>
            <a:avLst/>
            <a:gdLst>
              <a:gd name="T0" fmla="*/ 0 w 554"/>
              <a:gd name="T1" fmla="*/ 2147483647 h 167"/>
              <a:gd name="T2" fmla="*/ 2147483647 w 554"/>
              <a:gd name="T3" fmla="*/ 2147483647 h 167"/>
              <a:gd name="T4" fmla="*/ 2147483647 w 554"/>
              <a:gd name="T5" fmla="*/ 2147483647 h 167"/>
              <a:gd name="T6" fmla="*/ 0 60000 65536"/>
              <a:gd name="T7" fmla="*/ 0 60000 65536"/>
              <a:gd name="T8" fmla="*/ 0 60000 65536"/>
              <a:gd name="T9" fmla="*/ 0 w 554"/>
              <a:gd name="T10" fmla="*/ 0 h 167"/>
              <a:gd name="T11" fmla="*/ 554 w 554"/>
              <a:gd name="T12" fmla="*/ 167 h 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4" h="167">
                <a:moveTo>
                  <a:pt x="0" y="10"/>
                </a:moveTo>
                <a:cubicBezTo>
                  <a:pt x="102" y="0"/>
                  <a:pt x="240" y="5"/>
                  <a:pt x="324" y="26"/>
                </a:cubicBezTo>
                <a:cubicBezTo>
                  <a:pt x="416" y="52"/>
                  <a:pt x="502" y="120"/>
                  <a:pt x="554" y="167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2">
            <a:extLst>
              <a:ext uri="{FF2B5EF4-FFF2-40B4-BE49-F238E27FC236}">
                <a16:creationId xmlns:a16="http://schemas.microsoft.com/office/drawing/2014/main" id="{634E526E-2686-6D45-B68D-4925D3B04B09}"/>
              </a:ext>
            </a:extLst>
          </p:cNvPr>
          <p:cNvSpPr>
            <a:spLocks/>
          </p:cNvSpPr>
          <p:nvPr/>
        </p:nvSpPr>
        <p:spPr bwMode="auto">
          <a:xfrm>
            <a:off x="4740360" y="5094225"/>
            <a:ext cx="4383087" cy="1216007"/>
          </a:xfrm>
          <a:custGeom>
            <a:avLst/>
            <a:gdLst>
              <a:gd name="T0" fmla="*/ 2147483647 w 10001"/>
              <a:gd name="T1" fmla="*/ 2147483647 h 10125"/>
              <a:gd name="T2" fmla="*/ 2147483647 w 10001"/>
              <a:gd name="T3" fmla="*/ 2147483647 h 10125"/>
              <a:gd name="T4" fmla="*/ 2147483647 w 10001"/>
              <a:gd name="T5" fmla="*/ 2147483647 h 10125"/>
              <a:gd name="T6" fmla="*/ 2147483647 w 10001"/>
              <a:gd name="T7" fmla="*/ 0 h 10125"/>
              <a:gd name="T8" fmla="*/ 2147483647 w 10001"/>
              <a:gd name="T9" fmla="*/ 2147483647 h 10125"/>
              <a:gd name="T10" fmla="*/ 2147483647 w 10001"/>
              <a:gd name="T11" fmla="*/ 2147483647 h 10125"/>
              <a:gd name="T12" fmla="*/ 2147483647 w 10001"/>
              <a:gd name="T13" fmla="*/ 2147483647 h 10125"/>
              <a:gd name="T14" fmla="*/ 2147483647 w 10001"/>
              <a:gd name="T15" fmla="*/ 2147483647 h 10125"/>
              <a:gd name="T16" fmla="*/ 2147483647 w 10001"/>
              <a:gd name="T17" fmla="*/ 2147483647 h 10125"/>
              <a:gd name="T18" fmla="*/ 2147483647 w 10001"/>
              <a:gd name="T19" fmla="*/ 2147483647 h 10125"/>
              <a:gd name="T20" fmla="*/ 2147483647 w 10001"/>
              <a:gd name="T21" fmla="*/ 2147483647 h 10125"/>
              <a:gd name="T22" fmla="*/ 2147483647 w 10001"/>
              <a:gd name="T23" fmla="*/ 2147483647 h 10125"/>
              <a:gd name="T24" fmla="*/ 2147483647 w 10001"/>
              <a:gd name="T25" fmla="*/ 2147483647 h 10125"/>
              <a:gd name="T26" fmla="*/ 2147483647 w 10001"/>
              <a:gd name="T27" fmla="*/ 2147483647 h 10125"/>
              <a:gd name="T28" fmla="*/ 2147483647 w 10001"/>
              <a:gd name="T29" fmla="*/ 2147483647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001" h="10125">
                <a:moveTo>
                  <a:pt x="4" y="4039"/>
                </a:moveTo>
                <a:cubicBezTo>
                  <a:pt x="-29" y="2271"/>
                  <a:pt x="194" y="2100"/>
                  <a:pt x="715" y="1595"/>
                </a:cubicBezTo>
                <a:cubicBezTo>
                  <a:pt x="1236" y="1089"/>
                  <a:pt x="2417" y="1272"/>
                  <a:pt x="3130" y="1006"/>
                </a:cubicBezTo>
                <a:cubicBezTo>
                  <a:pt x="3843" y="740"/>
                  <a:pt x="4397" y="0"/>
                  <a:pt x="4995" y="0"/>
                </a:cubicBezTo>
                <a:cubicBezTo>
                  <a:pt x="5593" y="1"/>
                  <a:pt x="6206" y="926"/>
                  <a:pt x="6720" y="1009"/>
                </a:cubicBezTo>
                <a:cubicBezTo>
                  <a:pt x="7234" y="1092"/>
                  <a:pt x="7536" y="241"/>
                  <a:pt x="8082" y="497"/>
                </a:cubicBezTo>
                <a:cubicBezTo>
                  <a:pt x="8628" y="756"/>
                  <a:pt x="9854" y="442"/>
                  <a:pt x="9989" y="2989"/>
                </a:cubicBezTo>
                <a:cubicBezTo>
                  <a:pt x="10124" y="5536"/>
                  <a:pt x="9098" y="5742"/>
                  <a:pt x="8599" y="6797"/>
                </a:cubicBezTo>
                <a:cubicBezTo>
                  <a:pt x="8100" y="7852"/>
                  <a:pt x="7544" y="8981"/>
                  <a:pt x="6995" y="9322"/>
                </a:cubicBezTo>
                <a:cubicBezTo>
                  <a:pt x="6446" y="9663"/>
                  <a:pt x="5793" y="8957"/>
                  <a:pt x="5307" y="8843"/>
                </a:cubicBezTo>
                <a:cubicBezTo>
                  <a:pt x="4819" y="8726"/>
                  <a:pt x="4628" y="10048"/>
                  <a:pt x="4371" y="9912"/>
                </a:cubicBezTo>
                <a:cubicBezTo>
                  <a:pt x="4114" y="9775"/>
                  <a:pt x="3505" y="10355"/>
                  <a:pt x="3140" y="10019"/>
                </a:cubicBezTo>
                <a:cubicBezTo>
                  <a:pt x="2774" y="9683"/>
                  <a:pt x="2820" y="8138"/>
                  <a:pt x="2179" y="7895"/>
                </a:cubicBezTo>
                <a:cubicBezTo>
                  <a:pt x="1586" y="6800"/>
                  <a:pt x="1549" y="8137"/>
                  <a:pt x="1187" y="7495"/>
                </a:cubicBezTo>
                <a:cubicBezTo>
                  <a:pt x="825" y="6852"/>
                  <a:pt x="-7" y="6157"/>
                  <a:pt x="4" y="403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CFC291F3-0D39-A04F-992A-FF788918EBFF}"/>
              </a:ext>
            </a:extLst>
          </p:cNvPr>
          <p:cNvCxnSpPr/>
          <p:nvPr/>
        </p:nvCxnSpPr>
        <p:spPr>
          <a:xfrm flipV="1">
            <a:off x="5547604" y="5377100"/>
            <a:ext cx="1316038" cy="13176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5C52AED-8E09-C848-8E19-42C8AA74596D}"/>
              </a:ext>
            </a:extLst>
          </p:cNvPr>
          <p:cNvCxnSpPr/>
          <p:nvPr/>
        </p:nvCxnSpPr>
        <p:spPr>
          <a:xfrm>
            <a:off x="5436480" y="5562837"/>
            <a:ext cx="2259013" cy="30003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B66E600-A040-804C-A02C-2843FDCF2B40}"/>
              </a:ext>
            </a:extLst>
          </p:cNvPr>
          <p:cNvCxnSpPr/>
          <p:nvPr/>
        </p:nvCxnSpPr>
        <p:spPr>
          <a:xfrm>
            <a:off x="5449180" y="5669201"/>
            <a:ext cx="714375" cy="27463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BD66878-1897-924D-80B2-3C9558484517}"/>
              </a:ext>
            </a:extLst>
          </p:cNvPr>
          <p:cNvCxnSpPr/>
          <p:nvPr/>
        </p:nvCxnSpPr>
        <p:spPr>
          <a:xfrm flipV="1">
            <a:off x="6466768" y="5862875"/>
            <a:ext cx="1247775" cy="8096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7E7FE4FE-3428-9C42-8EA8-99CBD998EE80}"/>
              </a:ext>
            </a:extLst>
          </p:cNvPr>
          <p:cNvCxnSpPr/>
          <p:nvPr/>
        </p:nvCxnSpPr>
        <p:spPr>
          <a:xfrm>
            <a:off x="7127168" y="5408851"/>
            <a:ext cx="1057275" cy="1238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16A4BEA-A9CB-114B-8BB1-43721B20BF40}"/>
              </a:ext>
            </a:extLst>
          </p:cNvPr>
          <p:cNvCxnSpPr/>
          <p:nvPr/>
        </p:nvCxnSpPr>
        <p:spPr>
          <a:xfrm flipV="1">
            <a:off x="6411204" y="5562837"/>
            <a:ext cx="1790700" cy="30003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2237CC7-185A-9240-97A9-906AACDCBA76}"/>
              </a:ext>
            </a:extLst>
          </p:cNvPr>
          <p:cNvCxnSpPr/>
          <p:nvPr/>
        </p:nvCxnSpPr>
        <p:spPr>
          <a:xfrm flipV="1">
            <a:off x="7738355" y="5591413"/>
            <a:ext cx="588963" cy="27146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C573D09-B5C2-DC46-866A-9F8703D8E1F2}"/>
              </a:ext>
            </a:extLst>
          </p:cNvPr>
          <p:cNvCxnSpPr/>
          <p:nvPr/>
        </p:nvCxnSpPr>
        <p:spPr>
          <a:xfrm>
            <a:off x="6881104" y="5377100"/>
            <a:ext cx="814388" cy="40005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115" name="Group 7">
            <a:extLst>
              <a:ext uri="{FF2B5EF4-FFF2-40B4-BE49-F238E27FC236}">
                <a16:creationId xmlns:a16="http://schemas.microsoft.com/office/drawing/2014/main" id="{4DE5AF7D-ED42-6549-9F52-BDC63457F0C3}"/>
              </a:ext>
            </a:extLst>
          </p:cNvPr>
          <p:cNvGrpSpPr>
            <a:grpSpLocks/>
          </p:cNvGrpSpPr>
          <p:nvPr/>
        </p:nvGrpSpPr>
        <p:grpSpPr bwMode="auto">
          <a:xfrm>
            <a:off x="6006392" y="5802551"/>
            <a:ext cx="563562" cy="293687"/>
            <a:chOff x="1871277" y="1576300"/>
            <a:chExt cx="1128371" cy="437861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114885C0-7FAA-374B-831F-6D5277967D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4455" y="1694641"/>
              <a:ext cx="1125193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4D2C0C32-FABF-EB4E-9FE2-8554A0F21B63}"/>
                </a:ext>
              </a:extLst>
            </p:cNvPr>
            <p:cNvSpPr/>
            <p:nvPr/>
          </p:nvSpPr>
          <p:spPr bwMode="auto">
            <a:xfrm>
              <a:off x="1871277" y="1739610"/>
              <a:ext cx="1128371" cy="11597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317E5CAE-4401-AE4D-AAF1-F239F59897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193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D828F515-ADF5-CD4D-9E02-175320CC82EE}"/>
                </a:ext>
              </a:extLst>
            </p:cNvPr>
            <p:cNvSpPr/>
            <p:nvPr/>
          </p:nvSpPr>
          <p:spPr bwMode="auto">
            <a:xfrm>
              <a:off x="2160521" y="1673339"/>
              <a:ext cx="546704" cy="16094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66D21877-A411-CD40-91EE-B49437492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307" y="1633104"/>
              <a:ext cx="661131" cy="111240"/>
            </a:xfrm>
            <a:custGeom>
              <a:avLst/>
              <a:gdLst>
                <a:gd name="T0" fmla="*/ 0 w 3723451"/>
                <a:gd name="T1" fmla="*/ 27215 h 932950"/>
                <a:gd name="T2" fmla="*/ 116331 w 3723451"/>
                <a:gd name="T3" fmla="*/ 321 h 932950"/>
                <a:gd name="T4" fmla="*/ 329509 w 3723451"/>
                <a:gd name="T5" fmla="*/ 62069 h 932950"/>
                <a:gd name="T6" fmla="*/ 532884 w 3723451"/>
                <a:gd name="T7" fmla="*/ 0 h 932950"/>
                <a:gd name="T8" fmla="*/ 661131 w 3723451"/>
                <a:gd name="T9" fmla="*/ 24699 h 932950"/>
                <a:gd name="T10" fmla="*/ 565716 w 3723451"/>
                <a:gd name="T11" fmla="*/ 55071 h 932950"/>
                <a:gd name="T12" fmla="*/ 534996 w 3723451"/>
                <a:gd name="T13" fmla="*/ 46883 h 932950"/>
                <a:gd name="T14" fmla="*/ 333255 w 3723451"/>
                <a:gd name="T15" fmla="*/ 111240 h 932950"/>
                <a:gd name="T16" fmla="*/ 126353 w 3723451"/>
                <a:gd name="T17" fmla="*/ 49250 h 932950"/>
                <a:gd name="T18" fmla="*/ 92901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67A99E8F-7580-D24D-A95A-1E3F44A6E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765" y="1727776"/>
              <a:ext cx="241567" cy="97039"/>
            </a:xfrm>
            <a:custGeom>
              <a:avLst/>
              <a:gdLst>
                <a:gd name="T0" fmla="*/ 0 w 1366596"/>
                <a:gd name="T1" fmla="*/ 0 h 809868"/>
                <a:gd name="T2" fmla="*/ 241567 w 1366596"/>
                <a:gd name="T3" fmla="*/ 74985 h 809868"/>
                <a:gd name="T4" fmla="*/ 152911 w 1366596"/>
                <a:gd name="T5" fmla="*/ 97039 h 809868"/>
                <a:gd name="T6" fmla="*/ 813 w 1366596"/>
                <a:gd name="T7" fmla="*/ 5127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27237BF5-EAE4-7B4A-B5A9-67584ABB0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593" y="1730143"/>
              <a:ext cx="238389" cy="97040"/>
            </a:xfrm>
            <a:custGeom>
              <a:avLst/>
              <a:gdLst>
                <a:gd name="T0" fmla="*/ 235135 w 1348191"/>
                <a:gd name="T1" fmla="*/ 0 h 791462"/>
                <a:gd name="T2" fmla="*/ 238389 w 1348191"/>
                <a:gd name="T3" fmla="*/ 46827 h 791462"/>
                <a:gd name="T4" fmla="*/ 86243 w 1348191"/>
                <a:gd name="T5" fmla="*/ 97040 h 791462"/>
                <a:gd name="T6" fmla="*/ 0 w 1348191"/>
                <a:gd name="T7" fmla="*/ 75037 h 791462"/>
                <a:gd name="T8" fmla="*/ 235135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737300EE-D88F-AB4F-89A6-7F30982DCDD7}"/>
                </a:ext>
              </a:extLst>
            </p:cNvPr>
            <p:cNvCxnSpPr>
              <a:cxnSpLocks noChangeShapeType="1"/>
              <a:endCxn id="320" idx="2"/>
            </p:cNvCxnSpPr>
            <p:nvPr/>
          </p:nvCxnSpPr>
          <p:spPr bwMode="auto">
            <a:xfrm flipH="1" flipV="1">
              <a:off x="1871277" y="1737244"/>
              <a:ext cx="3178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55E5FDA8-BEAF-714C-9C41-D193A44AF5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996470" y="1734876"/>
              <a:ext cx="3178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6" name="Group 327">
            <a:extLst>
              <a:ext uri="{FF2B5EF4-FFF2-40B4-BE49-F238E27FC236}">
                <a16:creationId xmlns:a16="http://schemas.microsoft.com/office/drawing/2014/main" id="{A0F14C2E-8A56-2341-93BF-4DEC77A8A792}"/>
              </a:ext>
            </a:extLst>
          </p:cNvPr>
          <p:cNvGrpSpPr>
            <a:grpSpLocks/>
          </p:cNvGrpSpPr>
          <p:nvPr/>
        </p:nvGrpSpPr>
        <p:grpSpPr bwMode="auto">
          <a:xfrm>
            <a:off x="6701717" y="5261212"/>
            <a:ext cx="565150" cy="292100"/>
            <a:chOff x="1871277" y="1576300"/>
            <a:chExt cx="1128371" cy="437861"/>
          </a:xfrm>
        </p:grpSpPr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9B9C2662-23CF-1F44-96C2-2EF37DB4A9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4446" y="1692905"/>
              <a:ext cx="1125202" cy="321256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F49E7B60-1177-5E40-BF77-F42CCEF25941}"/>
                </a:ext>
              </a:extLst>
            </p:cNvPr>
            <p:cNvSpPr/>
            <p:nvPr/>
          </p:nvSpPr>
          <p:spPr bwMode="auto">
            <a:xfrm>
              <a:off x="1871277" y="1740499"/>
              <a:ext cx="1128371" cy="11422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F62B5D-99E4-A84C-8E46-D25FC542FA1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0" cy="321257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9035B0CE-5820-C945-80AB-2E1D0F446CD6}"/>
                </a:ext>
              </a:extLst>
            </p:cNvPr>
            <p:cNvSpPr/>
            <p:nvPr/>
          </p:nvSpPr>
          <p:spPr bwMode="auto">
            <a:xfrm>
              <a:off x="2159708" y="1673868"/>
              <a:ext cx="548339" cy="159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22EC89B8-B410-154A-85FE-99A7EBE1C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2655" y="1633412"/>
              <a:ext cx="662444" cy="111846"/>
            </a:xfrm>
            <a:custGeom>
              <a:avLst/>
              <a:gdLst>
                <a:gd name="T0" fmla="*/ 0 w 3723451"/>
                <a:gd name="T1" fmla="*/ 27363 h 932950"/>
                <a:gd name="T2" fmla="*/ 116562 w 3723451"/>
                <a:gd name="T3" fmla="*/ 322 h 932950"/>
                <a:gd name="T4" fmla="*/ 330164 w 3723451"/>
                <a:gd name="T5" fmla="*/ 62407 h 932950"/>
                <a:gd name="T6" fmla="*/ 533943 w 3723451"/>
                <a:gd name="T7" fmla="*/ 0 h 932950"/>
                <a:gd name="T8" fmla="*/ 662444 w 3723451"/>
                <a:gd name="T9" fmla="*/ 24834 h 932950"/>
                <a:gd name="T10" fmla="*/ 566839 w 3723451"/>
                <a:gd name="T11" fmla="*/ 55371 h 932950"/>
                <a:gd name="T12" fmla="*/ 536059 w 3723451"/>
                <a:gd name="T13" fmla="*/ 47138 h 932950"/>
                <a:gd name="T14" fmla="*/ 333917 w 3723451"/>
                <a:gd name="T15" fmla="*/ 111846 h 932950"/>
                <a:gd name="T16" fmla="*/ 126604 w 3723451"/>
                <a:gd name="T17" fmla="*/ 49519 h 932950"/>
                <a:gd name="T18" fmla="*/ 93086 w 3723451"/>
                <a:gd name="T19" fmla="*/ 56246 h 932950"/>
                <a:gd name="T20" fmla="*/ 0 w 3723451"/>
                <a:gd name="T21" fmla="*/ 27363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E2D11383-7839-E641-8F04-EF78A0495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889" y="1728599"/>
              <a:ext cx="244057" cy="97568"/>
            </a:xfrm>
            <a:custGeom>
              <a:avLst/>
              <a:gdLst>
                <a:gd name="T0" fmla="*/ 0 w 1366596"/>
                <a:gd name="T1" fmla="*/ 0 h 809868"/>
                <a:gd name="T2" fmla="*/ 244057 w 1366596"/>
                <a:gd name="T3" fmla="*/ 75393 h 809868"/>
                <a:gd name="T4" fmla="*/ 154487 w 1366596"/>
                <a:gd name="T5" fmla="*/ 97568 h 809868"/>
                <a:gd name="T6" fmla="*/ 822 w 1366596"/>
                <a:gd name="T7" fmla="*/ 5155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74F4D092-591A-1244-A32D-6CEB25EEC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977" y="1730980"/>
              <a:ext cx="240888" cy="95187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5933 h 791462"/>
                <a:gd name="T4" fmla="*/ 87147 w 1348191"/>
                <a:gd name="T5" fmla="*/ 95187 h 791462"/>
                <a:gd name="T6" fmla="*/ 0 w 1348191"/>
                <a:gd name="T7" fmla="*/ 73604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FFC9CFD4-03E5-4440-B78B-FA4F4F2D1722}"/>
                </a:ext>
              </a:extLst>
            </p:cNvPr>
            <p:cNvCxnSpPr>
              <a:cxnSpLocks noChangeShapeType="1"/>
              <a:endCxn id="331" idx="2"/>
            </p:cNvCxnSpPr>
            <p:nvPr/>
          </p:nvCxnSpPr>
          <p:spPr bwMode="auto">
            <a:xfrm flipH="1" flipV="1">
              <a:off x="1871277" y="1735739"/>
              <a:ext cx="3169" cy="12374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76228B63-9833-7244-B601-FAAE553EB2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996477" y="1733359"/>
              <a:ext cx="3171" cy="12374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7" name="Group 337">
            <a:extLst>
              <a:ext uri="{FF2B5EF4-FFF2-40B4-BE49-F238E27FC236}">
                <a16:creationId xmlns:a16="http://schemas.microsoft.com/office/drawing/2014/main" id="{53ACAE03-B167-0048-9924-15AF572C8FBE}"/>
              </a:ext>
            </a:extLst>
          </p:cNvPr>
          <p:cNvGrpSpPr>
            <a:grpSpLocks/>
          </p:cNvGrpSpPr>
          <p:nvPr/>
        </p:nvGrpSpPr>
        <p:grpSpPr bwMode="auto">
          <a:xfrm>
            <a:off x="7344655" y="5715237"/>
            <a:ext cx="563563" cy="293688"/>
            <a:chOff x="1871277" y="1576300"/>
            <a:chExt cx="1128371" cy="437861"/>
          </a:xfrm>
        </p:grpSpPr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7071B9F3-6D77-1943-BDAB-FA37616C485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4457" y="1694641"/>
              <a:ext cx="1125191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6D7C3B0F-582E-C340-B21D-12C9E3F0ECEA}"/>
                </a:ext>
              </a:extLst>
            </p:cNvPr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067EFE6B-C91C-8649-B3AC-C0861E9B81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191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92EB8F0B-F59D-F34A-9009-E45D2D953AC5}"/>
                </a:ext>
              </a:extLst>
            </p:cNvPr>
            <p:cNvSpPr/>
            <p:nvPr/>
          </p:nvSpPr>
          <p:spPr bwMode="auto">
            <a:xfrm>
              <a:off x="2160522" y="1673340"/>
              <a:ext cx="546703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C45B9726-9D51-1149-A061-94155AA1F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309" y="1633103"/>
              <a:ext cx="661129" cy="111241"/>
            </a:xfrm>
            <a:custGeom>
              <a:avLst/>
              <a:gdLst>
                <a:gd name="T0" fmla="*/ 0 w 3723451"/>
                <a:gd name="T1" fmla="*/ 27215 h 932950"/>
                <a:gd name="T2" fmla="*/ 116330 w 3723451"/>
                <a:gd name="T3" fmla="*/ 321 h 932950"/>
                <a:gd name="T4" fmla="*/ 329508 w 3723451"/>
                <a:gd name="T5" fmla="*/ 62070 h 932950"/>
                <a:gd name="T6" fmla="*/ 532883 w 3723451"/>
                <a:gd name="T7" fmla="*/ 0 h 932950"/>
                <a:gd name="T8" fmla="*/ 661129 w 3723451"/>
                <a:gd name="T9" fmla="*/ 24700 h 932950"/>
                <a:gd name="T10" fmla="*/ 565714 w 3723451"/>
                <a:gd name="T11" fmla="*/ 55072 h 932950"/>
                <a:gd name="T12" fmla="*/ 534995 w 3723451"/>
                <a:gd name="T13" fmla="*/ 46883 h 932950"/>
                <a:gd name="T14" fmla="*/ 333254 w 3723451"/>
                <a:gd name="T15" fmla="*/ 111241 h 932950"/>
                <a:gd name="T16" fmla="*/ 126353 w 3723451"/>
                <a:gd name="T17" fmla="*/ 49251 h 932950"/>
                <a:gd name="T18" fmla="*/ 92901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DAD18836-625F-1340-A8C5-1447D72C4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763" y="1727776"/>
              <a:ext cx="241567" cy="97040"/>
            </a:xfrm>
            <a:custGeom>
              <a:avLst/>
              <a:gdLst>
                <a:gd name="T0" fmla="*/ 0 w 1366596"/>
                <a:gd name="T1" fmla="*/ 0 h 809868"/>
                <a:gd name="T2" fmla="*/ 241567 w 1366596"/>
                <a:gd name="T3" fmla="*/ 74985 h 809868"/>
                <a:gd name="T4" fmla="*/ 152911 w 1366596"/>
                <a:gd name="T5" fmla="*/ 97040 h 809868"/>
                <a:gd name="T6" fmla="*/ 813 w 1366596"/>
                <a:gd name="T7" fmla="*/ 51277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CC86AD6B-E8A2-F74F-A246-297F8898A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595" y="1730144"/>
              <a:ext cx="238387" cy="97039"/>
            </a:xfrm>
            <a:custGeom>
              <a:avLst/>
              <a:gdLst>
                <a:gd name="T0" fmla="*/ 235133 w 1348191"/>
                <a:gd name="T1" fmla="*/ 0 h 791462"/>
                <a:gd name="T2" fmla="*/ 238387 w 1348191"/>
                <a:gd name="T3" fmla="*/ 46827 h 791462"/>
                <a:gd name="T4" fmla="*/ 86242 w 1348191"/>
                <a:gd name="T5" fmla="*/ 97039 h 791462"/>
                <a:gd name="T6" fmla="*/ 0 w 1348191"/>
                <a:gd name="T7" fmla="*/ 75036 h 791462"/>
                <a:gd name="T8" fmla="*/ 235133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F984F087-DA99-DB4D-8536-1160758E582C}"/>
                </a:ext>
              </a:extLst>
            </p:cNvPr>
            <p:cNvCxnSpPr>
              <a:cxnSpLocks noChangeShapeType="1"/>
              <a:endCxn id="341" idx="2"/>
            </p:cNvCxnSpPr>
            <p:nvPr/>
          </p:nvCxnSpPr>
          <p:spPr bwMode="auto">
            <a:xfrm flipH="1" flipV="1">
              <a:off x="1871277" y="1737243"/>
              <a:ext cx="3180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45969E9E-0998-0847-9BE5-39AA5AE629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996468" y="1734877"/>
              <a:ext cx="3180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8" name="Group 347">
            <a:extLst>
              <a:ext uri="{FF2B5EF4-FFF2-40B4-BE49-F238E27FC236}">
                <a16:creationId xmlns:a16="http://schemas.microsoft.com/office/drawing/2014/main" id="{6B33BD30-4940-0243-9093-A7A0F9459A1E}"/>
              </a:ext>
            </a:extLst>
          </p:cNvPr>
          <p:cNvGrpSpPr>
            <a:grpSpLocks/>
          </p:cNvGrpSpPr>
          <p:nvPr/>
        </p:nvGrpSpPr>
        <p:grpSpPr bwMode="auto">
          <a:xfrm>
            <a:off x="8066967" y="5400912"/>
            <a:ext cx="565150" cy="293688"/>
            <a:chOff x="1871277" y="1576300"/>
            <a:chExt cx="1128371" cy="437861"/>
          </a:xfrm>
        </p:grpSpPr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1137244C-130F-3044-8BAE-F5049E9E3A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92E2FC2-23FF-3246-BFCE-74A3EF65D263}"/>
                </a:ext>
              </a:extLst>
            </p:cNvPr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2D551B89-863C-994A-88A4-CB60E7FC054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ECD7788B-9962-344C-9F8B-A3D7626D9401}"/>
                </a:ext>
              </a:extLst>
            </p:cNvPr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65BDF7AC-4D4D-C942-84B5-A72CDB281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T0" fmla="*/ 0 w 3723451"/>
                <a:gd name="T1" fmla="*/ 27215 h 932950"/>
                <a:gd name="T2" fmla="*/ 116562 w 3723451"/>
                <a:gd name="T3" fmla="*/ 321 h 932950"/>
                <a:gd name="T4" fmla="*/ 330164 w 3723451"/>
                <a:gd name="T5" fmla="*/ 62070 h 932950"/>
                <a:gd name="T6" fmla="*/ 533943 w 3723451"/>
                <a:gd name="T7" fmla="*/ 0 h 932950"/>
                <a:gd name="T8" fmla="*/ 662444 w 3723451"/>
                <a:gd name="T9" fmla="*/ 24700 h 932950"/>
                <a:gd name="T10" fmla="*/ 566839 w 3723451"/>
                <a:gd name="T11" fmla="*/ 55072 h 932950"/>
                <a:gd name="T12" fmla="*/ 536059 w 3723451"/>
                <a:gd name="T13" fmla="*/ 46883 h 932950"/>
                <a:gd name="T14" fmla="*/ 333917 w 3723451"/>
                <a:gd name="T15" fmla="*/ 111241 h 932950"/>
                <a:gd name="T16" fmla="*/ 126604 w 3723451"/>
                <a:gd name="T17" fmla="*/ 49251 h 932950"/>
                <a:gd name="T18" fmla="*/ 93086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F61C84F7-6F90-1C42-9A58-6647BEEA2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T0" fmla="*/ 0 w 1366596"/>
                <a:gd name="T1" fmla="*/ 0 h 809868"/>
                <a:gd name="T2" fmla="*/ 244057 w 1366596"/>
                <a:gd name="T3" fmla="*/ 74985 h 809868"/>
                <a:gd name="T4" fmla="*/ 154487 w 1366596"/>
                <a:gd name="T5" fmla="*/ 97040 h 809868"/>
                <a:gd name="T6" fmla="*/ 822 w 1366596"/>
                <a:gd name="T7" fmla="*/ 51277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F7C4B265-33E3-A144-9610-2AE8C214D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6827 h 791462"/>
                <a:gd name="T4" fmla="*/ 87147 w 1348191"/>
                <a:gd name="T5" fmla="*/ 97039 h 791462"/>
                <a:gd name="T6" fmla="*/ 0 w 1348191"/>
                <a:gd name="T7" fmla="*/ 75036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A88FA1F8-F268-0D48-B7D9-B017955A650B}"/>
                </a:ext>
              </a:extLst>
            </p:cNvPr>
            <p:cNvCxnSpPr>
              <a:cxnSpLocks noChangeShapeType="1"/>
              <a:endCxn id="351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72611A12-8F0C-FE4E-AD9E-349DF59281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F1CF9-6AAD-6D4C-A5DB-9063E7311B3E}"/>
              </a:ext>
            </a:extLst>
          </p:cNvPr>
          <p:cNvGrpSpPr>
            <a:grpSpLocks/>
          </p:cNvGrpSpPr>
          <p:nvPr/>
        </p:nvGrpSpPr>
        <p:grpSpPr bwMode="auto">
          <a:xfrm>
            <a:off x="4082342" y="2117962"/>
            <a:ext cx="5270500" cy="3805238"/>
            <a:chOff x="1757805" y="2331054"/>
            <a:chExt cx="5270058" cy="3804634"/>
          </a:xfrm>
        </p:grpSpPr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A4243F5E-6EED-9441-9814-0D7E71556274}"/>
                </a:ext>
              </a:extLst>
            </p:cNvPr>
            <p:cNvSpPr/>
            <p:nvPr/>
          </p:nvSpPr>
          <p:spPr>
            <a:xfrm>
              <a:off x="1776853" y="4829382"/>
              <a:ext cx="1220685" cy="920604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325315"/>
                <a:gd name="connsiteY0" fmla="*/ 1160935 h 1160935"/>
                <a:gd name="connsiteX1" fmla="*/ 0 w 1325315"/>
                <a:gd name="connsiteY1" fmla="*/ 0 h 1160935"/>
                <a:gd name="connsiteX2" fmla="*/ 1040633 w 1325315"/>
                <a:gd name="connsiteY2" fmla="*/ 16785 h 1160935"/>
                <a:gd name="connsiteX3" fmla="*/ 1214315 w 1325315"/>
                <a:gd name="connsiteY3" fmla="*/ 1064597 h 1160935"/>
                <a:gd name="connsiteX4" fmla="*/ 448507 w 1325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10" h="921649">
                  <a:moveTo>
                    <a:pt x="1060159" y="921649"/>
                  </a:moveTo>
                  <a:cubicBezTo>
                    <a:pt x="166591" y="183345"/>
                    <a:pt x="908943" y="790884"/>
                    <a:pt x="0" y="51716"/>
                  </a:cubicBezTo>
                  <a:cubicBezTo>
                    <a:pt x="346878" y="57311"/>
                    <a:pt x="712340" y="-5240"/>
                    <a:pt x="1059218" y="355"/>
                  </a:cubicBezTo>
                  <a:cubicBezTo>
                    <a:pt x="1192967" y="751903"/>
                    <a:pt x="1090859" y="157699"/>
                    <a:pt x="1220510" y="849923"/>
                  </a:cubicBezTo>
                  <a:cubicBezTo>
                    <a:pt x="1126090" y="855456"/>
                    <a:pt x="1222187" y="863235"/>
                    <a:pt x="1060159" y="92164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45760CC5-39F4-B247-AD55-C7590D5D451A}"/>
                </a:ext>
              </a:extLst>
            </p:cNvPr>
            <p:cNvSpPr/>
            <p:nvPr/>
          </p:nvSpPr>
          <p:spPr>
            <a:xfrm>
              <a:off x="6102428" y="4916682"/>
              <a:ext cx="925435" cy="757117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23004 w 954755"/>
                <a:gd name="connsiteY0" fmla="*/ 943771 h 976186"/>
                <a:gd name="connsiteX1" fmla="*/ 455145 w 954755"/>
                <a:gd name="connsiteY1" fmla="*/ 11688 h 976186"/>
                <a:gd name="connsiteX2" fmla="*/ 954755 w 954755"/>
                <a:gd name="connsiteY2" fmla="*/ 0 h 976186"/>
                <a:gd name="connsiteX3" fmla="*/ 728484 w 954755"/>
                <a:gd name="connsiteY3" fmla="*/ 976186 h 976186"/>
                <a:gd name="connsiteX4" fmla="*/ 23004 w 954755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56363"/>
                <a:gd name="connsiteY0" fmla="*/ 932083 h 954654"/>
                <a:gd name="connsiteX1" fmla="*/ 432141 w 956363"/>
                <a:gd name="connsiteY1" fmla="*/ 0 h 954654"/>
                <a:gd name="connsiteX2" fmla="*/ 956363 w 956363"/>
                <a:gd name="connsiteY2" fmla="*/ 12924 h 954654"/>
                <a:gd name="connsiteX3" fmla="*/ 183705 w 956363"/>
                <a:gd name="connsiteY3" fmla="*/ 954654 h 954654"/>
                <a:gd name="connsiteX4" fmla="*/ 0 w 956363"/>
                <a:gd name="connsiteY4" fmla="*/ 932083 h 954654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304" h="758185">
                  <a:moveTo>
                    <a:pt x="0" y="735614"/>
                  </a:moveTo>
                  <a:cubicBezTo>
                    <a:pt x="309918" y="169731"/>
                    <a:pt x="59088" y="622691"/>
                    <a:pt x="405840" y="13939"/>
                  </a:cubicBezTo>
                  <a:cubicBezTo>
                    <a:pt x="580581" y="18247"/>
                    <a:pt x="751563" y="-3745"/>
                    <a:pt x="926304" y="563"/>
                  </a:cubicBezTo>
                  <a:cubicBezTo>
                    <a:pt x="312762" y="607705"/>
                    <a:pt x="474902" y="459041"/>
                    <a:pt x="183705" y="758185"/>
                  </a:cubicBezTo>
                  <a:cubicBezTo>
                    <a:pt x="49420" y="729549"/>
                    <a:pt x="196198" y="734148"/>
                    <a:pt x="0" y="73561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56F61F6A-0F9B-B34F-8902-187CB59DABB9}"/>
                </a:ext>
              </a:extLst>
            </p:cNvPr>
            <p:cNvSpPr/>
            <p:nvPr/>
          </p:nvSpPr>
          <p:spPr>
            <a:xfrm>
              <a:off x="5288109" y="4937315"/>
              <a:ext cx="725426" cy="1099963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27977 w 802211"/>
                <a:gd name="connsiteY0" fmla="*/ 815791 h 976186"/>
                <a:gd name="connsiteX1" fmla="*/ 302601 w 802211"/>
                <a:gd name="connsiteY1" fmla="*/ 11688 h 976186"/>
                <a:gd name="connsiteX2" fmla="*/ 802211 w 802211"/>
                <a:gd name="connsiteY2" fmla="*/ 0 h 976186"/>
                <a:gd name="connsiteX3" fmla="*/ 575940 w 802211"/>
                <a:gd name="connsiteY3" fmla="*/ 976186 h 976186"/>
                <a:gd name="connsiteX4" fmla="*/ 27977 w 802211"/>
                <a:gd name="connsiteY4" fmla="*/ 815791 h 976186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28714 h 828714"/>
                <a:gd name="connsiteX1" fmla="*/ 302601 w 802211"/>
                <a:gd name="connsiteY1" fmla="*/ 0 h 828714"/>
                <a:gd name="connsiteX2" fmla="*/ 802211 w 802211"/>
                <a:gd name="connsiteY2" fmla="*/ 12923 h 828714"/>
                <a:gd name="connsiteX3" fmla="*/ 236294 w 802211"/>
                <a:gd name="connsiteY3" fmla="*/ 821751 h 828714"/>
                <a:gd name="connsiteX4" fmla="*/ 27977 w 802211"/>
                <a:gd name="connsiteY4" fmla="*/ 828714 h 828714"/>
                <a:gd name="connsiteX0" fmla="*/ 56213 w 830447"/>
                <a:gd name="connsiteY0" fmla="*/ 828714 h 828714"/>
                <a:gd name="connsiteX1" fmla="*/ 330837 w 830447"/>
                <a:gd name="connsiteY1" fmla="*/ 0 h 828714"/>
                <a:gd name="connsiteX2" fmla="*/ 830447 w 830447"/>
                <a:gd name="connsiteY2" fmla="*/ 12923 h 828714"/>
                <a:gd name="connsiteX3" fmla="*/ 264530 w 830447"/>
                <a:gd name="connsiteY3" fmla="*/ 821751 h 828714"/>
                <a:gd name="connsiteX4" fmla="*/ 56213 w 830447"/>
                <a:gd name="connsiteY4" fmla="*/ 828714 h 828714"/>
                <a:gd name="connsiteX0" fmla="*/ 64130 w 789139"/>
                <a:gd name="connsiteY0" fmla="*/ 794258 h 821751"/>
                <a:gd name="connsiteX1" fmla="*/ 289529 w 789139"/>
                <a:gd name="connsiteY1" fmla="*/ 0 h 821751"/>
                <a:gd name="connsiteX2" fmla="*/ 789139 w 789139"/>
                <a:gd name="connsiteY2" fmla="*/ 12923 h 821751"/>
                <a:gd name="connsiteX3" fmla="*/ 223222 w 789139"/>
                <a:gd name="connsiteY3" fmla="*/ 821751 h 821751"/>
                <a:gd name="connsiteX4" fmla="*/ 64130 w 789139"/>
                <a:gd name="connsiteY4" fmla="*/ 794258 h 821751"/>
                <a:gd name="connsiteX0" fmla="*/ 0 w 725009"/>
                <a:gd name="connsiteY0" fmla="*/ 794258 h 821751"/>
                <a:gd name="connsiteX1" fmla="*/ 225399 w 725009"/>
                <a:gd name="connsiteY1" fmla="*/ 0 h 821751"/>
                <a:gd name="connsiteX2" fmla="*/ 725009 w 725009"/>
                <a:gd name="connsiteY2" fmla="*/ 12923 h 821751"/>
                <a:gd name="connsiteX3" fmla="*/ 159092 w 725009"/>
                <a:gd name="connsiteY3" fmla="*/ 821751 h 821751"/>
                <a:gd name="connsiteX4" fmla="*/ 0 w 725009"/>
                <a:gd name="connsiteY4" fmla="*/ 794258 h 82175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422433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497"/>
                <a:gd name="connsiteY0" fmla="*/ 1279028 h 1306521"/>
                <a:gd name="connsiteX1" fmla="*/ 225399 w 725497"/>
                <a:gd name="connsiteY1" fmla="*/ 75260 h 1306521"/>
                <a:gd name="connsiteX2" fmla="*/ 396193 w 725497"/>
                <a:gd name="connsiteY2" fmla="*/ 156799 h 1306521"/>
                <a:gd name="connsiteX3" fmla="*/ 725009 w 725497"/>
                <a:gd name="connsiteY3" fmla="*/ 205042 h 1306521"/>
                <a:gd name="connsiteX4" fmla="*/ 159092 w 725497"/>
                <a:gd name="connsiteY4" fmla="*/ 1306521 h 1306521"/>
                <a:gd name="connsiteX5" fmla="*/ 0 w 725497"/>
                <a:gd name="connsiteY5" fmla="*/ 1279028 h 1306521"/>
                <a:gd name="connsiteX0" fmla="*/ 0 w 725239"/>
                <a:gd name="connsiteY0" fmla="*/ 1295668 h 1323161"/>
                <a:gd name="connsiteX1" fmla="*/ 225399 w 725239"/>
                <a:gd name="connsiteY1" fmla="*/ 91900 h 1323161"/>
                <a:gd name="connsiteX2" fmla="*/ 725009 w 725239"/>
                <a:gd name="connsiteY2" fmla="*/ 221682 h 1323161"/>
                <a:gd name="connsiteX3" fmla="*/ 159092 w 725239"/>
                <a:gd name="connsiteY3" fmla="*/ 1323161 h 1323161"/>
                <a:gd name="connsiteX4" fmla="*/ 0 w 725239"/>
                <a:gd name="connsiteY4" fmla="*/ 1295668 h 1323161"/>
                <a:gd name="connsiteX0" fmla="*/ 0 w 725221"/>
                <a:gd name="connsiteY0" fmla="*/ 1210552 h 1238045"/>
                <a:gd name="connsiteX1" fmla="*/ 191583 w 725221"/>
                <a:gd name="connsiteY1" fmla="*/ 153319 h 1238045"/>
                <a:gd name="connsiteX2" fmla="*/ 725009 w 725221"/>
                <a:gd name="connsiteY2" fmla="*/ 136566 h 1238045"/>
                <a:gd name="connsiteX3" fmla="*/ 159092 w 725221"/>
                <a:gd name="connsiteY3" fmla="*/ 1238045 h 1238045"/>
                <a:gd name="connsiteX4" fmla="*/ 0 w 725221"/>
                <a:gd name="connsiteY4" fmla="*/ 1210552 h 1238045"/>
                <a:gd name="connsiteX0" fmla="*/ 0 w 725305"/>
                <a:gd name="connsiteY0" fmla="*/ 1158512 h 1186005"/>
                <a:gd name="connsiteX1" fmla="*/ 191583 w 725305"/>
                <a:gd name="connsiteY1" fmla="*/ 101279 h 1186005"/>
                <a:gd name="connsiteX2" fmla="*/ 725009 w 725305"/>
                <a:gd name="connsiteY2" fmla="*/ 84526 h 1186005"/>
                <a:gd name="connsiteX3" fmla="*/ 159092 w 725305"/>
                <a:gd name="connsiteY3" fmla="*/ 1186005 h 1186005"/>
                <a:gd name="connsiteX4" fmla="*/ 0 w 725305"/>
                <a:gd name="connsiteY4" fmla="*/ 1158512 h 1186005"/>
                <a:gd name="connsiteX0" fmla="*/ 0 w 725009"/>
                <a:gd name="connsiteY0" fmla="*/ 1073986 h 1101479"/>
                <a:gd name="connsiteX1" fmla="*/ 191583 w 725009"/>
                <a:gd name="connsiteY1" fmla="*/ 16753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009" h="1101479">
                  <a:moveTo>
                    <a:pt x="0" y="1073986"/>
                  </a:moveTo>
                  <a:cubicBezTo>
                    <a:pt x="95638" y="589814"/>
                    <a:pt x="96800" y="618448"/>
                    <a:pt x="206612" y="1724"/>
                  </a:cubicBezTo>
                  <a:cubicBezTo>
                    <a:pt x="451440" y="14348"/>
                    <a:pt x="499346" y="35256"/>
                    <a:pt x="725009" y="0"/>
                  </a:cubicBezTo>
                  <a:cubicBezTo>
                    <a:pt x="326141" y="749497"/>
                    <a:pt x="642687" y="159790"/>
                    <a:pt x="159092" y="1101479"/>
                  </a:cubicBezTo>
                  <a:cubicBezTo>
                    <a:pt x="24807" y="1072843"/>
                    <a:pt x="92525" y="1088071"/>
                    <a:pt x="0" y="107398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0B65C0E8-B7A5-4C4E-8A83-D5F343C1336B}"/>
                </a:ext>
              </a:extLst>
            </p:cNvPr>
            <p:cNvSpPr/>
            <p:nvPr/>
          </p:nvSpPr>
          <p:spPr>
            <a:xfrm>
              <a:off x="4300767" y="4956362"/>
              <a:ext cx="514307" cy="577758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503138"/>
                <a:gd name="connsiteY0" fmla="*/ 961687 h 964568"/>
                <a:gd name="connsiteX1" fmla="*/ 0 w 503138"/>
                <a:gd name="connsiteY1" fmla="*/ 70 h 964568"/>
                <a:gd name="connsiteX2" fmla="*/ 503138 w 503138"/>
                <a:gd name="connsiteY2" fmla="*/ 154187 h 964568"/>
                <a:gd name="connsiteX3" fmla="*/ 273339 w 503138"/>
                <a:gd name="connsiteY3" fmla="*/ 964568 h 964568"/>
                <a:gd name="connsiteX4" fmla="*/ 197928 w 503138"/>
                <a:gd name="connsiteY4" fmla="*/ 961687 h 964568"/>
                <a:gd name="connsiteX0" fmla="*/ 201456 w 506666"/>
                <a:gd name="connsiteY0" fmla="*/ 807500 h 810381"/>
                <a:gd name="connsiteX1" fmla="*/ 0 w 506666"/>
                <a:gd name="connsiteY1" fmla="*/ 15216 h 810381"/>
                <a:gd name="connsiteX2" fmla="*/ 506666 w 506666"/>
                <a:gd name="connsiteY2" fmla="*/ 0 h 810381"/>
                <a:gd name="connsiteX3" fmla="*/ 276867 w 506666"/>
                <a:gd name="connsiteY3" fmla="*/ 810381 h 810381"/>
                <a:gd name="connsiteX4" fmla="*/ 201456 w 506666"/>
                <a:gd name="connsiteY4" fmla="*/ 807500 h 810381"/>
                <a:gd name="connsiteX0" fmla="*/ 201456 w 506666"/>
                <a:gd name="connsiteY0" fmla="*/ 807500 h 811593"/>
                <a:gd name="connsiteX1" fmla="*/ 0 w 506666"/>
                <a:gd name="connsiteY1" fmla="*/ 15216 h 811593"/>
                <a:gd name="connsiteX2" fmla="*/ 506666 w 506666"/>
                <a:gd name="connsiteY2" fmla="*/ 0 h 811593"/>
                <a:gd name="connsiteX3" fmla="*/ 276867 w 506666"/>
                <a:gd name="connsiteY3" fmla="*/ 810381 h 811593"/>
                <a:gd name="connsiteX4" fmla="*/ 201456 w 506666"/>
                <a:gd name="connsiteY4" fmla="*/ 807500 h 811593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276867 w 506666"/>
                <a:gd name="connsiteY3" fmla="*/ 81038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789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789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45472 w 559302"/>
                <a:gd name="connsiteY0" fmla="*/ 807500 h 807500"/>
                <a:gd name="connsiteX1" fmla="*/ 52636 w 559302"/>
                <a:gd name="connsiteY1" fmla="*/ 7896 h 807500"/>
                <a:gd name="connsiteX2" fmla="*/ 559302 w 559302"/>
                <a:gd name="connsiteY2" fmla="*/ 0 h 807500"/>
                <a:gd name="connsiteX3" fmla="*/ 384402 w 559302"/>
                <a:gd name="connsiteY3" fmla="*/ 803061 h 807500"/>
                <a:gd name="connsiteX4" fmla="*/ 45472 w 559302"/>
                <a:gd name="connsiteY4" fmla="*/ 807500 h 807500"/>
                <a:gd name="connsiteX0" fmla="*/ 21974 w 535804"/>
                <a:gd name="connsiteY0" fmla="*/ 807500 h 807500"/>
                <a:gd name="connsiteX1" fmla="*/ 29138 w 535804"/>
                <a:gd name="connsiteY1" fmla="*/ 7896 h 807500"/>
                <a:gd name="connsiteX2" fmla="*/ 535804 w 535804"/>
                <a:gd name="connsiteY2" fmla="*/ 0 h 807500"/>
                <a:gd name="connsiteX3" fmla="*/ 360904 w 535804"/>
                <a:gd name="connsiteY3" fmla="*/ 803061 h 807500"/>
                <a:gd name="connsiteX4" fmla="*/ 21974 w 535804"/>
                <a:gd name="connsiteY4" fmla="*/ 807500 h 807500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30473"/>
                <a:gd name="connsiteX1" fmla="*/ 0 w 506666"/>
                <a:gd name="connsiteY1" fmla="*/ 7896 h 830473"/>
                <a:gd name="connsiteX2" fmla="*/ 506666 w 506666"/>
                <a:gd name="connsiteY2" fmla="*/ 0 h 830473"/>
                <a:gd name="connsiteX3" fmla="*/ 331766 w 506666"/>
                <a:gd name="connsiteY3" fmla="*/ 828681 h 830473"/>
                <a:gd name="connsiteX4" fmla="*/ 128256 w 506666"/>
                <a:gd name="connsiteY4" fmla="*/ 829461 h 830473"/>
                <a:gd name="connsiteX0" fmla="*/ 128256 w 506666"/>
                <a:gd name="connsiteY0" fmla="*/ 829461 h 830473"/>
                <a:gd name="connsiteX1" fmla="*/ 0 w 506666"/>
                <a:gd name="connsiteY1" fmla="*/ 7896 h 830473"/>
                <a:gd name="connsiteX2" fmla="*/ 506666 w 506666"/>
                <a:gd name="connsiteY2" fmla="*/ 0 h 830473"/>
                <a:gd name="connsiteX3" fmla="*/ 331766 w 506666"/>
                <a:gd name="connsiteY3" fmla="*/ 828681 h 830473"/>
                <a:gd name="connsiteX4" fmla="*/ 128256 w 506666"/>
                <a:gd name="connsiteY4" fmla="*/ 829461 h 830473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80" h="578353">
                  <a:moveTo>
                    <a:pt x="135770" y="577341"/>
                  </a:moveTo>
                  <a:cubicBezTo>
                    <a:pt x="50587" y="214237"/>
                    <a:pt x="96631" y="442038"/>
                    <a:pt x="0" y="0"/>
                  </a:cubicBezTo>
                  <a:lnTo>
                    <a:pt x="514180" y="10891"/>
                  </a:lnTo>
                  <a:cubicBezTo>
                    <a:pt x="417353" y="348331"/>
                    <a:pt x="426658" y="280104"/>
                    <a:pt x="339280" y="576561"/>
                  </a:cubicBezTo>
                  <a:cubicBezTo>
                    <a:pt x="292835" y="580865"/>
                    <a:pt x="203869" y="575875"/>
                    <a:pt x="135770" y="57734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42772937-46A4-6C4B-BB32-58F84B7AD189}"/>
                </a:ext>
              </a:extLst>
            </p:cNvPr>
            <p:cNvSpPr/>
            <p:nvPr/>
          </p:nvSpPr>
          <p:spPr>
            <a:xfrm>
              <a:off x="3521369" y="4919856"/>
              <a:ext cx="593675" cy="1215832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621064"/>
                <a:gd name="connsiteY0" fmla="*/ 973305 h 973305"/>
                <a:gd name="connsiteX1" fmla="*/ 0 w 621064"/>
                <a:gd name="connsiteY1" fmla="*/ 11688 h 973305"/>
                <a:gd name="connsiteX2" fmla="*/ 499610 w 621064"/>
                <a:gd name="connsiteY2" fmla="*/ 0 h 973305"/>
                <a:gd name="connsiteX3" fmla="*/ 558839 w 621064"/>
                <a:gd name="connsiteY3" fmla="*/ 754682 h 973305"/>
                <a:gd name="connsiteX4" fmla="*/ 197928 w 621064"/>
                <a:gd name="connsiteY4" fmla="*/ 973305 h 973305"/>
                <a:gd name="connsiteX0" fmla="*/ 197928 w 558839"/>
                <a:gd name="connsiteY0" fmla="*/ 973305 h 973305"/>
                <a:gd name="connsiteX1" fmla="*/ 0 w 558839"/>
                <a:gd name="connsiteY1" fmla="*/ 11688 h 973305"/>
                <a:gd name="connsiteX2" fmla="*/ 499610 w 558839"/>
                <a:gd name="connsiteY2" fmla="*/ 0 h 973305"/>
                <a:gd name="connsiteX3" fmla="*/ 558839 w 558839"/>
                <a:gd name="connsiteY3" fmla="*/ 754682 h 973305"/>
                <a:gd name="connsiteX4" fmla="*/ 197928 w 558839"/>
                <a:gd name="connsiteY4" fmla="*/ 973305 h 973305"/>
                <a:gd name="connsiteX0" fmla="*/ 197928 w 558839"/>
                <a:gd name="connsiteY0" fmla="*/ 973305 h 973305"/>
                <a:gd name="connsiteX1" fmla="*/ 0 w 558839"/>
                <a:gd name="connsiteY1" fmla="*/ 11688 h 973305"/>
                <a:gd name="connsiteX2" fmla="*/ 499610 w 558839"/>
                <a:gd name="connsiteY2" fmla="*/ 0 h 973305"/>
                <a:gd name="connsiteX3" fmla="*/ 558839 w 558839"/>
                <a:gd name="connsiteY3" fmla="*/ 754682 h 973305"/>
                <a:gd name="connsiteX4" fmla="*/ 197928 w 558839"/>
                <a:gd name="connsiteY4" fmla="*/ 973305 h 973305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1315828 h 1315828"/>
                <a:gd name="connsiteX1" fmla="*/ 0 w 558839"/>
                <a:gd name="connsiteY1" fmla="*/ 531414 h 1315828"/>
                <a:gd name="connsiteX2" fmla="*/ 506930 w 558839"/>
                <a:gd name="connsiteY2" fmla="*/ 0 h 1315828"/>
                <a:gd name="connsiteX3" fmla="*/ 558839 w 558839"/>
                <a:gd name="connsiteY3" fmla="*/ 1274408 h 1315828"/>
                <a:gd name="connsiteX4" fmla="*/ 370213 w 558839"/>
                <a:gd name="connsiteY4" fmla="*/ 1315828 h 1315828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88119"/>
                <a:gd name="connsiteY0" fmla="*/ 1326654 h 1326654"/>
                <a:gd name="connsiteX1" fmla="*/ 0 w 588119"/>
                <a:gd name="connsiteY1" fmla="*/ 554 h 1326654"/>
                <a:gd name="connsiteX2" fmla="*/ 521570 w 588119"/>
                <a:gd name="connsiteY2" fmla="*/ 10826 h 1326654"/>
                <a:gd name="connsiteX3" fmla="*/ 588119 w 588119"/>
                <a:gd name="connsiteY3" fmla="*/ 1321835 h 1326654"/>
                <a:gd name="connsiteX4" fmla="*/ 384853 w 588119"/>
                <a:gd name="connsiteY4" fmla="*/ 1326654 h 1326654"/>
                <a:gd name="connsiteX0" fmla="*/ 384853 w 588119"/>
                <a:gd name="connsiteY0" fmla="*/ 1326654 h 1326654"/>
                <a:gd name="connsiteX1" fmla="*/ 0 w 588119"/>
                <a:gd name="connsiteY1" fmla="*/ 554 h 1326654"/>
                <a:gd name="connsiteX2" fmla="*/ 521570 w 588119"/>
                <a:gd name="connsiteY2" fmla="*/ 10826 h 1326654"/>
                <a:gd name="connsiteX3" fmla="*/ 588119 w 588119"/>
                <a:gd name="connsiteY3" fmla="*/ 1321835 h 1326654"/>
                <a:gd name="connsiteX4" fmla="*/ 384853 w 588119"/>
                <a:gd name="connsiteY4" fmla="*/ 1326654 h 1326654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94113"/>
                <a:gd name="connsiteY0" fmla="*/ 1097905 h 1179971"/>
                <a:gd name="connsiteX1" fmla="*/ 0 w 594113"/>
                <a:gd name="connsiteY1" fmla="*/ 4757 h 1179971"/>
                <a:gd name="connsiteX2" fmla="*/ 502783 w 594113"/>
                <a:gd name="connsiteY2" fmla="*/ 0 h 1179971"/>
                <a:gd name="connsiteX3" fmla="*/ 594113 w 594113"/>
                <a:gd name="connsiteY3" fmla="*/ 1179818 h 1179971"/>
                <a:gd name="connsiteX4" fmla="*/ 366066 w 594113"/>
                <a:gd name="connsiteY4" fmla="*/ 1097905 h 1179971"/>
                <a:gd name="connsiteX0" fmla="*/ 403236 w 594113"/>
                <a:gd name="connsiteY0" fmla="*/ 1215612 h 1215612"/>
                <a:gd name="connsiteX1" fmla="*/ 0 w 594113"/>
                <a:gd name="connsiteY1" fmla="*/ 4757 h 1215612"/>
                <a:gd name="connsiteX2" fmla="*/ 502783 w 594113"/>
                <a:gd name="connsiteY2" fmla="*/ 0 h 1215612"/>
                <a:gd name="connsiteX3" fmla="*/ 594113 w 594113"/>
                <a:gd name="connsiteY3" fmla="*/ 1179818 h 1215612"/>
                <a:gd name="connsiteX4" fmla="*/ 403236 w 594113"/>
                <a:gd name="connsiteY4" fmla="*/ 1215612 h 121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13" h="1215612">
                  <a:moveTo>
                    <a:pt x="403236" y="1215612"/>
                  </a:moveTo>
                  <a:cubicBezTo>
                    <a:pt x="223947" y="663007"/>
                    <a:pt x="295574" y="908506"/>
                    <a:pt x="0" y="4757"/>
                  </a:cubicBezTo>
                  <a:cubicBezTo>
                    <a:pt x="166537" y="861"/>
                    <a:pt x="336246" y="3896"/>
                    <a:pt x="502783" y="0"/>
                  </a:cubicBezTo>
                  <a:cubicBezTo>
                    <a:pt x="555943" y="995541"/>
                    <a:pt x="557486" y="515061"/>
                    <a:pt x="594113" y="1179818"/>
                  </a:cubicBezTo>
                  <a:cubicBezTo>
                    <a:pt x="496428" y="1184123"/>
                    <a:pt x="599434" y="1214146"/>
                    <a:pt x="403236" y="121561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47200" name="Group 17">
              <a:extLst>
                <a:ext uri="{FF2B5EF4-FFF2-40B4-BE49-F238E27FC236}">
                  <a16:creationId xmlns:a16="http://schemas.microsoft.com/office/drawing/2014/main" id="{2203B5C5-1456-844E-8F5E-AA592B41A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7805" y="2331054"/>
              <a:ext cx="1079500" cy="2674334"/>
              <a:chOff x="1757805" y="2331054"/>
              <a:chExt cx="1079500" cy="2674334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3DFEBC2F-9148-3E4C-8144-752236C1CB4C}"/>
                  </a:ext>
                </a:extLst>
              </p:cNvPr>
              <p:cNvSpPr/>
              <p:nvPr/>
            </p:nvSpPr>
            <p:spPr bwMode="auto">
              <a:xfrm rot="10800000">
                <a:off x="1789552" y="2580252"/>
                <a:ext cx="1027025" cy="1084090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7296" name="Group 104">
                <a:extLst>
                  <a:ext uri="{FF2B5EF4-FFF2-40B4-BE49-F238E27FC236}">
                    <a16:creationId xmlns:a16="http://schemas.microsoft.com/office/drawing/2014/main" id="{A530DAED-1FE3-A544-9CC1-AF1C02DBFE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82739" y="4616206"/>
                <a:ext cx="1034710" cy="389182"/>
                <a:chOff x="4128636" y="3606589"/>
                <a:chExt cx="568145" cy="338667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E4BD8D7B-86CD-8145-A428-DB72B0EF1A76}"/>
                    </a:ext>
                  </a:extLst>
                </p:cNvPr>
                <p:cNvSpPr/>
                <p:nvPr/>
              </p:nvSpPr>
              <p:spPr>
                <a:xfrm>
                  <a:off x="4128891" y="3720271"/>
                  <a:ext cx="565669" cy="22514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7EF41E68-9C12-C541-9F7C-A7469A09C860}"/>
                    </a:ext>
                  </a:extLst>
                </p:cNvPr>
                <p:cNvSpPr/>
                <p:nvPr/>
              </p:nvSpPr>
              <p:spPr>
                <a:xfrm>
                  <a:off x="4128891" y="3720271"/>
                  <a:ext cx="565669" cy="11188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5B91A080-4D05-2345-A3FA-B3D4BDCA80B9}"/>
                    </a:ext>
                  </a:extLst>
                </p:cNvPr>
                <p:cNvSpPr/>
                <p:nvPr/>
              </p:nvSpPr>
              <p:spPr>
                <a:xfrm>
                  <a:off x="4128891" y="3607011"/>
                  <a:ext cx="565669" cy="22514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325CD774-E63F-1545-A618-F75ECAD50739}"/>
                    </a:ext>
                  </a:extLst>
                </p:cNvPr>
                <p:cNvCxnSpPr/>
                <p:nvPr/>
              </p:nvCxnSpPr>
              <p:spPr>
                <a:xfrm>
                  <a:off x="4694560" y="3720271"/>
                  <a:ext cx="0" cy="1118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DD6FE1C9-FBEC-9940-ABC9-4BFFE4118773}"/>
                    </a:ext>
                  </a:extLst>
                </p:cNvPr>
                <p:cNvCxnSpPr/>
                <p:nvPr/>
              </p:nvCxnSpPr>
              <p:spPr>
                <a:xfrm>
                  <a:off x="4128891" y="3720271"/>
                  <a:ext cx="0" cy="1118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80C4B95C-D1EB-834F-979D-54DB42FC06E8}"/>
                  </a:ext>
                </a:extLst>
              </p:cNvPr>
              <p:cNvSpPr/>
              <p:nvPr/>
            </p:nvSpPr>
            <p:spPr bwMode="auto">
              <a:xfrm>
                <a:off x="1802251" y="3602440"/>
                <a:ext cx="1027025" cy="116345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  <a:alpha val="62000"/>
                    </a:schemeClr>
                  </a:gs>
                  <a:gs pos="5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C94EBF9-4455-274A-89FC-E94FEB3F90BB}"/>
                  </a:ext>
                </a:extLst>
              </p:cNvPr>
              <p:cNvCxnSpPr/>
              <p:nvPr/>
            </p:nvCxnSpPr>
            <p:spPr bwMode="auto">
              <a:xfrm>
                <a:off x="1781615" y="2805642"/>
                <a:ext cx="20636" cy="202056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8FF9376-02C8-2846-BF2D-E05976045300}"/>
                  </a:ext>
                </a:extLst>
              </p:cNvPr>
              <p:cNvCxnSpPr/>
              <p:nvPr/>
            </p:nvCxnSpPr>
            <p:spPr bwMode="auto">
              <a:xfrm flipH="1">
                <a:off x="2818166" y="2805642"/>
                <a:ext cx="4762" cy="197612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300" name="Group 9">
                <a:extLst>
                  <a:ext uri="{FF2B5EF4-FFF2-40B4-BE49-F238E27FC236}">
                    <a16:creationId xmlns:a16="http://schemas.microsoft.com/office/drawing/2014/main" id="{38118CAF-643D-064E-9CBD-74FEFB2407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7805" y="2331054"/>
                <a:ext cx="1079500" cy="430213"/>
                <a:chOff x="2183302" y="1574638"/>
                <a:chExt cx="1200154" cy="430181"/>
              </a:xfrm>
            </p:grpSpPr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B36E6C3C-0773-8D4D-89EE-267547B4CE36}"/>
                    </a:ext>
                  </a:extLst>
                </p:cNvPr>
                <p:cNvSpPr/>
                <p:nvPr/>
              </p:nvSpPr>
              <p:spPr bwMode="auto">
                <a:xfrm flipV="1">
                  <a:off x="2186832" y="1690499"/>
                  <a:ext cx="1194758" cy="3142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2B108E8A-EA03-C247-B6C5-10E80E978602}"/>
                    </a:ext>
                  </a:extLst>
                </p:cNvPr>
                <p:cNvSpPr/>
                <p:nvPr/>
              </p:nvSpPr>
              <p:spPr bwMode="auto">
                <a:xfrm>
                  <a:off x="2183302" y="1734939"/>
                  <a:ext cx="1198287" cy="112686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C8F7D730-6323-0445-AEAE-F16F94A24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183302" y="1574638"/>
                  <a:ext cx="1196523" cy="314252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372" name="Freeform 371">
                  <a:extLst>
                    <a:ext uri="{FF2B5EF4-FFF2-40B4-BE49-F238E27FC236}">
                      <a16:creationId xmlns:a16="http://schemas.microsoft.com/office/drawing/2014/main" id="{5C1EAB30-518B-F848-AEDF-68B849D1B983}"/>
                    </a:ext>
                  </a:extLst>
                </p:cNvPr>
                <p:cNvSpPr/>
                <p:nvPr/>
              </p:nvSpPr>
              <p:spPr bwMode="auto">
                <a:xfrm>
                  <a:off x="2490374" y="1671453"/>
                  <a:ext cx="582379" cy="157125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3" name="Freeform 372">
                  <a:extLst>
                    <a:ext uri="{FF2B5EF4-FFF2-40B4-BE49-F238E27FC236}">
                      <a16:creationId xmlns:a16="http://schemas.microsoft.com/office/drawing/2014/main" id="{535B07AC-4D6D-D84F-842D-FB45A7347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0372" y="1630188"/>
                  <a:ext cx="702384" cy="109512"/>
                </a:xfrm>
                <a:custGeom>
                  <a:avLst/>
                  <a:gdLst>
                    <a:gd name="T0" fmla="*/ 0 w 3723451"/>
                    <a:gd name="T1" fmla="*/ 26792 h 932950"/>
                    <a:gd name="T2" fmla="*/ 123590 w 3723451"/>
                    <a:gd name="T3" fmla="*/ 316 h 932950"/>
                    <a:gd name="T4" fmla="*/ 350070 w 3723451"/>
                    <a:gd name="T5" fmla="*/ 61105 h 932950"/>
                    <a:gd name="T6" fmla="*/ 566135 w 3723451"/>
                    <a:gd name="T7" fmla="*/ 0 h 932950"/>
                    <a:gd name="T8" fmla="*/ 702384 w 3723451"/>
                    <a:gd name="T9" fmla="*/ 24316 h 932950"/>
                    <a:gd name="T10" fmla="*/ 601015 w 3723451"/>
                    <a:gd name="T11" fmla="*/ 54216 h 932950"/>
                    <a:gd name="T12" fmla="*/ 568379 w 3723451"/>
                    <a:gd name="T13" fmla="*/ 46155 h 932950"/>
                    <a:gd name="T14" fmla="*/ 354049 w 3723451"/>
                    <a:gd name="T15" fmla="*/ 109512 h 932950"/>
                    <a:gd name="T16" fmla="*/ 134237 w 3723451"/>
                    <a:gd name="T17" fmla="*/ 48485 h 932950"/>
                    <a:gd name="T18" fmla="*/ 98698 w 3723451"/>
                    <a:gd name="T19" fmla="*/ 55072 h 932950"/>
                    <a:gd name="T20" fmla="*/ 0 w 3723451"/>
                    <a:gd name="T21" fmla="*/ 26792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74" name="Freeform 373">
                  <a:extLst>
                    <a:ext uri="{FF2B5EF4-FFF2-40B4-BE49-F238E27FC236}">
                      <a16:creationId xmlns:a16="http://schemas.microsoft.com/office/drawing/2014/main" id="{367DBA81-67EF-3D46-949F-6E2C472BE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745" y="1723828"/>
                  <a:ext cx="257658" cy="9522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7658 w 1366596"/>
                    <a:gd name="T3" fmla="*/ 73585 h 809868"/>
                    <a:gd name="T4" fmla="*/ 163097 w 1366596"/>
                    <a:gd name="T5" fmla="*/ 95228 h 809868"/>
                    <a:gd name="T6" fmla="*/ 867 w 1366596"/>
                    <a:gd name="T7" fmla="*/ 50319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75" name="Freeform 374">
                  <a:extLst>
                    <a:ext uri="{FF2B5EF4-FFF2-40B4-BE49-F238E27FC236}">
                      <a16:creationId xmlns:a16="http://schemas.microsoft.com/office/drawing/2014/main" id="{0C74AC0B-7313-204A-B6A7-3AAFF917A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8018" y="1725416"/>
                  <a:ext cx="254129" cy="95228"/>
                </a:xfrm>
                <a:custGeom>
                  <a:avLst/>
                  <a:gdLst>
                    <a:gd name="T0" fmla="*/ 250660 w 1348191"/>
                    <a:gd name="T1" fmla="*/ 0 h 791462"/>
                    <a:gd name="T2" fmla="*/ 254129 w 1348191"/>
                    <a:gd name="T3" fmla="*/ 45953 h 791462"/>
                    <a:gd name="T4" fmla="*/ 91938 w 1348191"/>
                    <a:gd name="T5" fmla="*/ 95228 h 791462"/>
                    <a:gd name="T6" fmla="*/ 0 w 1348191"/>
                    <a:gd name="T7" fmla="*/ 73636 h 791462"/>
                    <a:gd name="T8" fmla="*/ 250660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FB9E0C25-5AA0-9040-AD86-384CC999BD55}"/>
                    </a:ext>
                  </a:extLst>
                </p:cNvPr>
                <p:cNvCxnSpPr>
                  <a:cxnSpLocks noChangeShapeType="1"/>
                  <a:endCxn id="371" idx="2"/>
                </p:cNvCxnSpPr>
                <p:nvPr/>
              </p:nvCxnSpPr>
              <p:spPr bwMode="auto">
                <a:xfrm flipH="1" flipV="1">
                  <a:off x="2183302" y="1731764"/>
                  <a:ext cx="3530" cy="12220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C228D664-A64F-DE46-B884-C16F2C4BFA6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825" y="1728590"/>
                  <a:ext cx="3530" cy="12220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1" name="Group 18">
              <a:extLst>
                <a:ext uri="{FF2B5EF4-FFF2-40B4-BE49-F238E27FC236}">
                  <a16:creationId xmlns:a16="http://schemas.microsoft.com/office/drawing/2014/main" id="{28C76D16-ECC7-2044-B2EC-ABFB754C5A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0438" y="3174091"/>
              <a:ext cx="522287" cy="1831297"/>
              <a:chOff x="3500438" y="3174091"/>
              <a:chExt cx="522287" cy="1831297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ADFD9264-89F9-6C48-8C97-C83520CC9ED7}"/>
                  </a:ext>
                </a:extLst>
              </p:cNvPr>
              <p:cNvSpPr/>
              <p:nvPr/>
            </p:nvSpPr>
            <p:spPr bwMode="auto">
              <a:xfrm rot="10800000">
                <a:off x="3507320" y="3287221"/>
                <a:ext cx="498349" cy="306623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C527D26-079D-2A4D-82A8-0D357D7CEFCD}"/>
                  </a:ext>
                </a:extLst>
              </p:cNvPr>
              <p:cNvCxnSpPr/>
              <p:nvPr/>
            </p:nvCxnSpPr>
            <p:spPr bwMode="auto">
              <a:xfrm flipH="1">
                <a:off x="4019802" y="3321497"/>
                <a:ext cx="1588" cy="153645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276" name="Picture 86" descr="router_top.png">
                <a:extLst>
                  <a:ext uri="{FF2B5EF4-FFF2-40B4-BE49-F238E27FC236}">
                    <a16:creationId xmlns:a16="http://schemas.microsoft.com/office/drawing/2014/main" id="{7C448A41-57DE-B045-AB4D-92C510EA2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0438" y="3194292"/>
                <a:ext cx="522287" cy="22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277" name="Group 82">
                <a:extLst>
                  <a:ext uri="{FF2B5EF4-FFF2-40B4-BE49-F238E27FC236}">
                    <a16:creationId xmlns:a16="http://schemas.microsoft.com/office/drawing/2014/main" id="{25586F75-62AA-7D45-BC23-A425F3245A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1442" y="4783543"/>
                <a:ext cx="507858" cy="221845"/>
                <a:chOff x="4128636" y="3606589"/>
                <a:chExt cx="568145" cy="338667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C135B02A-DA94-7A4E-BF4C-2B0587368DC1}"/>
                    </a:ext>
                  </a:extLst>
                </p:cNvPr>
                <p:cNvSpPr/>
                <p:nvPr/>
              </p:nvSpPr>
              <p:spPr>
                <a:xfrm>
                  <a:off x="4129087" y="3720182"/>
                  <a:ext cx="568256" cy="225348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D6ACF10-4A43-5440-96E7-5306600A7B2B}"/>
                    </a:ext>
                  </a:extLst>
                </p:cNvPr>
                <p:cNvSpPr/>
                <p:nvPr/>
              </p:nvSpPr>
              <p:spPr>
                <a:xfrm>
                  <a:off x="4129087" y="3720182"/>
                  <a:ext cx="568256" cy="11146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BC68F720-7F4D-3640-ACBC-66E9CC92667E}"/>
                    </a:ext>
                  </a:extLst>
                </p:cNvPr>
                <p:cNvSpPr/>
                <p:nvPr/>
              </p:nvSpPr>
              <p:spPr>
                <a:xfrm>
                  <a:off x="4129087" y="3606297"/>
                  <a:ext cx="568256" cy="22534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B5993D2-473D-5842-911A-7A8A28B3278B}"/>
                    </a:ext>
                  </a:extLst>
                </p:cNvPr>
                <p:cNvCxnSpPr/>
                <p:nvPr/>
              </p:nvCxnSpPr>
              <p:spPr>
                <a:xfrm>
                  <a:off x="4697343" y="3720182"/>
                  <a:ext cx="0" cy="1114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31F1AE57-3E50-6042-9E6B-3E65B5BE751A}"/>
                    </a:ext>
                  </a:extLst>
                </p:cNvPr>
                <p:cNvCxnSpPr/>
                <p:nvPr/>
              </p:nvCxnSpPr>
              <p:spPr>
                <a:xfrm>
                  <a:off x="4129087" y="3720182"/>
                  <a:ext cx="0" cy="1114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853D9AE6-A568-8546-AAEA-9BFDF168D738}"/>
                  </a:ext>
                </a:extLst>
              </p:cNvPr>
              <p:cNvSpPr/>
              <p:nvPr/>
            </p:nvSpPr>
            <p:spPr bwMode="auto">
              <a:xfrm>
                <a:off x="3516608" y="3697675"/>
                <a:ext cx="498433" cy="116345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CD7E20C-58E4-E349-8902-730A4A376F12}"/>
                  </a:ext>
                </a:extLst>
              </p:cNvPr>
              <p:cNvCxnSpPr>
                <a:stCxn id="381" idx="2"/>
              </p:cNvCxnSpPr>
              <p:nvPr/>
            </p:nvCxnSpPr>
            <p:spPr bwMode="auto">
              <a:xfrm flipH="1">
                <a:off x="3507083" y="3262769"/>
                <a:ext cx="4762" cy="168883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80" name="Group 377">
                <a:extLst>
                  <a:ext uri="{FF2B5EF4-FFF2-40B4-BE49-F238E27FC236}">
                    <a16:creationId xmlns:a16="http://schemas.microsoft.com/office/drawing/2014/main" id="{23C81A49-07B8-C840-A358-4FA3A1873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1057" y="3174091"/>
                <a:ext cx="504096" cy="242719"/>
                <a:chOff x="2183302" y="1574638"/>
                <a:chExt cx="1200154" cy="430218"/>
              </a:xfrm>
            </p:grpSpPr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C9B39705-C061-A14D-98DE-18B432D3183E}"/>
                    </a:ext>
                  </a:extLst>
                </p:cNvPr>
                <p:cNvSpPr/>
                <p:nvPr/>
              </p:nvSpPr>
              <p:spPr bwMode="auto">
                <a:xfrm flipV="1">
                  <a:off x="2188958" y="1689617"/>
                  <a:ext cx="1194231" cy="3150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688B5F26-D195-6441-8857-CDA96370D41C}"/>
                    </a:ext>
                  </a:extLst>
                </p:cNvPr>
                <p:cNvSpPr/>
                <p:nvPr/>
              </p:nvSpPr>
              <p:spPr bwMode="auto">
                <a:xfrm>
                  <a:off x="2185178" y="1734631"/>
                  <a:ext cx="1198011" cy="11253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E8F3781E-D5DB-9641-9694-546648D34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185178" y="1574269"/>
                  <a:ext cx="1194231" cy="315099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382" name="Freeform 381">
                  <a:extLst>
                    <a:ext uri="{FF2B5EF4-FFF2-40B4-BE49-F238E27FC236}">
                      <a16:creationId xmlns:a16="http://schemas.microsoft.com/office/drawing/2014/main" id="{16FC6907-2C7C-7048-99A3-1435676D4007}"/>
                    </a:ext>
                  </a:extLst>
                </p:cNvPr>
                <p:cNvSpPr/>
                <p:nvPr/>
              </p:nvSpPr>
              <p:spPr bwMode="auto">
                <a:xfrm>
                  <a:off x="2491295" y="1669924"/>
                  <a:ext cx="581999" cy="157549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3" name="Freeform 382">
                  <a:extLst>
                    <a:ext uri="{FF2B5EF4-FFF2-40B4-BE49-F238E27FC236}">
                      <a16:creationId xmlns:a16="http://schemas.microsoft.com/office/drawing/2014/main" id="{8E646897-0A22-2443-93E6-28238CD30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0828" y="1630537"/>
                  <a:ext cx="702933" cy="109721"/>
                </a:xfrm>
                <a:custGeom>
                  <a:avLst/>
                  <a:gdLst>
                    <a:gd name="T0" fmla="*/ 0 w 3723451"/>
                    <a:gd name="T1" fmla="*/ 26843 h 932950"/>
                    <a:gd name="T2" fmla="*/ 123686 w 3723451"/>
                    <a:gd name="T3" fmla="*/ 316 h 932950"/>
                    <a:gd name="T4" fmla="*/ 350344 w 3723451"/>
                    <a:gd name="T5" fmla="*/ 61221 h 932950"/>
                    <a:gd name="T6" fmla="*/ 566578 w 3723451"/>
                    <a:gd name="T7" fmla="*/ 0 h 932950"/>
                    <a:gd name="T8" fmla="*/ 702933 w 3723451"/>
                    <a:gd name="T9" fmla="*/ 24362 h 932950"/>
                    <a:gd name="T10" fmla="*/ 601485 w 3723451"/>
                    <a:gd name="T11" fmla="*/ 54319 h 932950"/>
                    <a:gd name="T12" fmla="*/ 568823 w 3723451"/>
                    <a:gd name="T13" fmla="*/ 46243 h 932950"/>
                    <a:gd name="T14" fmla="*/ 354326 w 3723451"/>
                    <a:gd name="T15" fmla="*/ 109721 h 932950"/>
                    <a:gd name="T16" fmla="*/ 134342 w 3723451"/>
                    <a:gd name="T17" fmla="*/ 48578 h 932950"/>
                    <a:gd name="T18" fmla="*/ 98775 w 3723451"/>
                    <a:gd name="T19" fmla="*/ 55177 h 932950"/>
                    <a:gd name="T20" fmla="*/ 0 w 3723451"/>
                    <a:gd name="T21" fmla="*/ 26843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84" name="Freeform 383">
                  <a:extLst>
                    <a:ext uri="{FF2B5EF4-FFF2-40B4-BE49-F238E27FC236}">
                      <a16:creationId xmlns:a16="http://schemas.microsoft.com/office/drawing/2014/main" id="{597BFF48-A91A-4D4A-B8B5-A058EDA5A0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1892" y="1723378"/>
                  <a:ext cx="260764" cy="95655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60764 w 1366596"/>
                    <a:gd name="T3" fmla="*/ 73915 h 809868"/>
                    <a:gd name="T4" fmla="*/ 165063 w 1366596"/>
                    <a:gd name="T5" fmla="*/ 95655 h 809868"/>
                    <a:gd name="T6" fmla="*/ 878 w 1366596"/>
                    <a:gd name="T7" fmla="*/ 50545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85" name="Freeform 384">
                  <a:extLst>
                    <a:ext uri="{FF2B5EF4-FFF2-40B4-BE49-F238E27FC236}">
                      <a16:creationId xmlns:a16="http://schemas.microsoft.com/office/drawing/2014/main" id="{75099847-5914-5F49-B8DE-A3CAD73E5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489" y="1726192"/>
                  <a:ext cx="253208" cy="92841"/>
                </a:xfrm>
                <a:custGeom>
                  <a:avLst/>
                  <a:gdLst>
                    <a:gd name="T0" fmla="*/ 249751 w 1348191"/>
                    <a:gd name="T1" fmla="*/ 0 h 791462"/>
                    <a:gd name="T2" fmla="*/ 253208 w 1348191"/>
                    <a:gd name="T3" fmla="*/ 44801 h 791462"/>
                    <a:gd name="T4" fmla="*/ 91604 w 1348191"/>
                    <a:gd name="T5" fmla="*/ 92841 h 791462"/>
                    <a:gd name="T6" fmla="*/ 0 w 1348191"/>
                    <a:gd name="T7" fmla="*/ 71790 h 791462"/>
                    <a:gd name="T8" fmla="*/ 249751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AB4E713B-E4B1-D54A-84D4-61ADEA7FB4F0}"/>
                    </a:ext>
                  </a:extLst>
                </p:cNvPr>
                <p:cNvCxnSpPr>
                  <a:cxnSpLocks noChangeShapeType="1"/>
                  <a:endCxn id="381" idx="2"/>
                </p:cNvCxnSpPr>
                <p:nvPr/>
              </p:nvCxnSpPr>
              <p:spPr bwMode="auto">
                <a:xfrm flipH="1" flipV="1">
                  <a:off x="2185178" y="1731819"/>
                  <a:ext cx="3780" cy="120975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7" name="Straight Connector 386">
                  <a:extLst>
                    <a:ext uri="{FF2B5EF4-FFF2-40B4-BE49-F238E27FC236}">
                      <a16:creationId xmlns:a16="http://schemas.microsoft.com/office/drawing/2014/main" id="{55AE7175-EB9D-3445-88C7-3E76335FB6D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409" y="1729005"/>
                  <a:ext cx="3780" cy="12097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2" name="Group 19">
              <a:extLst>
                <a:ext uri="{FF2B5EF4-FFF2-40B4-BE49-F238E27FC236}">
                  <a16:creationId xmlns:a16="http://schemas.microsoft.com/office/drawing/2014/main" id="{1300D0CA-4008-354F-AAB6-2912D5E7EC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212" y="2486508"/>
              <a:ext cx="528376" cy="2517292"/>
              <a:chOff x="4299212" y="2486508"/>
              <a:chExt cx="528376" cy="2517292"/>
            </a:xfrm>
          </p:grpSpPr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CF582CD9-8A31-4C4B-B6BD-00537AE7F9D0}"/>
                  </a:ext>
                </a:extLst>
              </p:cNvPr>
              <p:cNvSpPr/>
              <p:nvPr/>
            </p:nvSpPr>
            <p:spPr bwMode="auto">
              <a:xfrm rot="10800000">
                <a:off x="4315358" y="2675960"/>
                <a:ext cx="498350" cy="916575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46C9928E-4817-3044-A149-5B4A33769DE2}"/>
                  </a:ext>
                </a:extLst>
              </p:cNvPr>
              <p:cNvCxnSpPr/>
              <p:nvPr/>
            </p:nvCxnSpPr>
            <p:spPr bwMode="auto">
              <a:xfrm>
                <a:off x="4821424" y="2642154"/>
                <a:ext cx="6349" cy="2214211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54" name="Group 442">
                <a:extLst>
                  <a:ext uri="{FF2B5EF4-FFF2-40B4-BE49-F238E27FC236}">
                    <a16:creationId xmlns:a16="http://schemas.microsoft.com/office/drawing/2014/main" id="{B54537E1-C272-114E-9FB0-3E36E01413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9479" y="4781999"/>
                <a:ext cx="507859" cy="221801"/>
                <a:chOff x="4128636" y="3606589"/>
                <a:chExt cx="568145" cy="338667"/>
              </a:xfrm>
            </p:grpSpPr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id="{7F7D47F9-7673-3045-8692-4FEAE8071791}"/>
                    </a:ext>
                  </a:extLst>
                </p:cNvPr>
                <p:cNvSpPr/>
                <p:nvPr/>
              </p:nvSpPr>
              <p:spPr>
                <a:xfrm>
                  <a:off x="4129012" y="3720139"/>
                  <a:ext cx="568256" cy="22539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53" name="Rectangle 452">
                  <a:extLst>
                    <a:ext uri="{FF2B5EF4-FFF2-40B4-BE49-F238E27FC236}">
                      <a16:creationId xmlns:a16="http://schemas.microsoft.com/office/drawing/2014/main" id="{E5253033-7B56-684A-A748-FA80AF44CC65}"/>
                    </a:ext>
                  </a:extLst>
                </p:cNvPr>
                <p:cNvSpPr/>
                <p:nvPr/>
              </p:nvSpPr>
              <p:spPr>
                <a:xfrm>
                  <a:off x="4129012" y="3720139"/>
                  <a:ext cx="568256" cy="11148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1E3E8E3A-98C4-4D49-BF10-5C935379B12F}"/>
                    </a:ext>
                  </a:extLst>
                </p:cNvPr>
                <p:cNvSpPr/>
                <p:nvPr/>
              </p:nvSpPr>
              <p:spPr>
                <a:xfrm>
                  <a:off x="4129012" y="3606230"/>
                  <a:ext cx="568256" cy="22539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F8F86FD4-2EC7-9748-832E-34EA8FFF619B}"/>
                    </a:ext>
                  </a:extLst>
                </p:cNvPr>
                <p:cNvCxnSpPr/>
                <p:nvPr/>
              </p:nvCxnSpPr>
              <p:spPr>
                <a:xfrm>
                  <a:off x="4697268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>
                  <a:extLst>
                    <a:ext uri="{FF2B5EF4-FFF2-40B4-BE49-F238E27FC236}">
                      <a16:creationId xmlns:a16="http://schemas.microsoft.com/office/drawing/2014/main" id="{6EAC8429-B56C-E848-9962-AC9935440EF8}"/>
                    </a:ext>
                  </a:extLst>
                </p:cNvPr>
                <p:cNvCxnSpPr/>
                <p:nvPr/>
              </p:nvCxnSpPr>
              <p:spPr>
                <a:xfrm>
                  <a:off x="4129012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A609CFDB-6CFB-BF49-BB2B-75E875337E5E}"/>
                  </a:ext>
                </a:extLst>
              </p:cNvPr>
              <p:cNvSpPr/>
              <p:nvPr/>
            </p:nvSpPr>
            <p:spPr bwMode="auto">
              <a:xfrm>
                <a:off x="4324577" y="3696087"/>
                <a:ext cx="498433" cy="116345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D68F9DB2-1DBD-B349-B803-F063367F4348}"/>
                  </a:ext>
                </a:extLst>
              </p:cNvPr>
              <p:cNvCxnSpPr>
                <a:stCxn id="458" idx="2"/>
              </p:cNvCxnSpPr>
              <p:nvPr/>
            </p:nvCxnSpPr>
            <p:spPr bwMode="auto">
              <a:xfrm>
                <a:off x="4300767" y="2640568"/>
                <a:ext cx="14286" cy="230944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57" name="Group 456">
                <a:extLst>
                  <a:ext uri="{FF2B5EF4-FFF2-40B4-BE49-F238E27FC236}">
                    <a16:creationId xmlns:a16="http://schemas.microsoft.com/office/drawing/2014/main" id="{61114553-7AE6-F940-84CE-AD9DAC7D03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212" y="2486508"/>
                <a:ext cx="504825" cy="242888"/>
                <a:chOff x="2183302" y="1574638"/>
                <a:chExt cx="1200154" cy="430218"/>
              </a:xfrm>
            </p:grpSpPr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FB85A90A-78CB-EB4B-A038-CE87274C18B9}"/>
                    </a:ext>
                  </a:extLst>
                </p:cNvPr>
                <p:cNvSpPr/>
                <p:nvPr/>
              </p:nvSpPr>
              <p:spPr bwMode="auto">
                <a:xfrm flipV="1">
                  <a:off x="2186998" y="1690077"/>
                  <a:ext cx="1196279" cy="314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59" name="Rectangle 458">
                  <a:extLst>
                    <a:ext uri="{FF2B5EF4-FFF2-40B4-BE49-F238E27FC236}">
                      <a16:creationId xmlns:a16="http://schemas.microsoft.com/office/drawing/2014/main" id="{1EF26BA7-E8CF-554E-BF4F-83C3C69F2101}"/>
                    </a:ext>
                  </a:extLst>
                </p:cNvPr>
                <p:cNvSpPr/>
                <p:nvPr/>
              </p:nvSpPr>
              <p:spPr bwMode="auto">
                <a:xfrm>
                  <a:off x="2183224" y="1735060"/>
                  <a:ext cx="1200054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79274863-ADA2-D74D-8937-435AF80F5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183224" y="1574808"/>
                  <a:ext cx="1196282" cy="314880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461" name="Freeform 460">
                  <a:extLst>
                    <a:ext uri="{FF2B5EF4-FFF2-40B4-BE49-F238E27FC236}">
                      <a16:creationId xmlns:a16="http://schemas.microsoft.com/office/drawing/2014/main" id="{A6BCD9AD-AC54-2244-BA5D-72A3D60510BB}"/>
                    </a:ext>
                  </a:extLst>
                </p:cNvPr>
                <p:cNvSpPr/>
                <p:nvPr/>
              </p:nvSpPr>
              <p:spPr bwMode="auto">
                <a:xfrm>
                  <a:off x="2488899" y="1670396"/>
                  <a:ext cx="584931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62" name="Freeform 461">
                  <a:extLst>
                    <a:ext uri="{FF2B5EF4-FFF2-40B4-BE49-F238E27FC236}">
                      <a16:creationId xmlns:a16="http://schemas.microsoft.com/office/drawing/2014/main" id="{C060E590-B005-8443-81D4-1949DE4FA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8519" y="1631037"/>
                  <a:ext cx="705691" cy="109646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1 w 3723451"/>
                    <a:gd name="T3" fmla="*/ 316 h 932950"/>
                    <a:gd name="T4" fmla="*/ 351718 w 3723451"/>
                    <a:gd name="T5" fmla="*/ 61180 h 932950"/>
                    <a:gd name="T6" fmla="*/ 568801 w 3723451"/>
                    <a:gd name="T7" fmla="*/ 0 h 932950"/>
                    <a:gd name="T8" fmla="*/ 705691 w 3723451"/>
                    <a:gd name="T9" fmla="*/ 24345 h 932950"/>
                    <a:gd name="T10" fmla="*/ 603845 w 3723451"/>
                    <a:gd name="T11" fmla="*/ 54282 h 932950"/>
                    <a:gd name="T12" fmla="*/ 571055 w 3723451"/>
                    <a:gd name="T13" fmla="*/ 46211 h 932950"/>
                    <a:gd name="T14" fmla="*/ 355716 w 3723451"/>
                    <a:gd name="T15" fmla="*/ 109646 h 932950"/>
                    <a:gd name="T16" fmla="*/ 134869 w 3723451"/>
                    <a:gd name="T17" fmla="*/ 48545 h 932950"/>
                    <a:gd name="T18" fmla="*/ 99163 w 3723451"/>
                    <a:gd name="T19" fmla="*/ 55139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63" name="Freeform 462">
                  <a:extLst>
                    <a:ext uri="{FF2B5EF4-FFF2-40B4-BE49-F238E27FC236}">
                      <a16:creationId xmlns:a16="http://schemas.microsoft.com/office/drawing/2014/main" id="{28A33C0F-3AA4-1F4A-A67A-96FE2C77E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690" y="1723814"/>
                  <a:ext cx="256615" cy="9558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3 h 809868"/>
                    <a:gd name="T4" fmla="*/ 162436 w 1366596"/>
                    <a:gd name="T5" fmla="*/ 95588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64" name="Freeform 463">
                  <a:extLst>
                    <a:ext uri="{FF2B5EF4-FFF2-40B4-BE49-F238E27FC236}">
                      <a16:creationId xmlns:a16="http://schemas.microsoft.com/office/drawing/2014/main" id="{C3F89BD2-4382-8F45-BF74-6EC2EB48F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196" y="1726625"/>
                  <a:ext cx="252843" cy="92778"/>
                </a:xfrm>
                <a:custGeom>
                  <a:avLst/>
                  <a:gdLst>
                    <a:gd name="T0" fmla="*/ 249391 w 1348191"/>
                    <a:gd name="T1" fmla="*/ 0 h 791462"/>
                    <a:gd name="T2" fmla="*/ 252843 w 1348191"/>
                    <a:gd name="T3" fmla="*/ 44771 h 791462"/>
                    <a:gd name="T4" fmla="*/ 91472 w 1348191"/>
                    <a:gd name="T5" fmla="*/ 92778 h 791462"/>
                    <a:gd name="T6" fmla="*/ 0 w 1348191"/>
                    <a:gd name="T7" fmla="*/ 71741 h 791462"/>
                    <a:gd name="T8" fmla="*/ 249391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cxnSp>
              <p:nvCxnSpPr>
                <p:cNvPr id="465" name="Straight Connector 464">
                  <a:extLst>
                    <a:ext uri="{FF2B5EF4-FFF2-40B4-BE49-F238E27FC236}">
                      <a16:creationId xmlns:a16="http://schemas.microsoft.com/office/drawing/2014/main" id="{5D24DC80-0F62-264A-94AD-B74D430662C7}"/>
                    </a:ext>
                  </a:extLst>
                </p:cNvPr>
                <p:cNvCxnSpPr>
                  <a:cxnSpLocks noChangeShapeType="1"/>
                  <a:endCxn id="460" idx="2"/>
                </p:cNvCxnSpPr>
                <p:nvPr/>
              </p:nvCxnSpPr>
              <p:spPr bwMode="auto">
                <a:xfrm flipH="1" flipV="1">
                  <a:off x="2183224" y="1732248"/>
                  <a:ext cx="3775" cy="1208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6" name="Straight Connector 465">
                  <a:extLst>
                    <a:ext uri="{FF2B5EF4-FFF2-40B4-BE49-F238E27FC236}">
                      <a16:creationId xmlns:a16="http://schemas.microsoft.com/office/drawing/2014/main" id="{680956C3-A075-5047-A8C9-17C8768EBAC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505" y="1729437"/>
                  <a:ext cx="3773" cy="12089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3" name="Group 20">
              <a:extLst>
                <a:ext uri="{FF2B5EF4-FFF2-40B4-BE49-F238E27FC236}">
                  <a16:creationId xmlns:a16="http://schemas.microsoft.com/office/drawing/2014/main" id="{A4C641B0-1DBF-D643-ACE0-EC7F615916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1163" y="3179295"/>
              <a:ext cx="522287" cy="1824505"/>
              <a:chOff x="5491163" y="3179295"/>
              <a:chExt cx="522287" cy="1824505"/>
            </a:xfrm>
          </p:grpSpPr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8140DFF3-0F19-A440-B162-7B638094FD6F}"/>
                  </a:ext>
                </a:extLst>
              </p:cNvPr>
              <p:cNvSpPr/>
              <p:nvPr/>
            </p:nvSpPr>
            <p:spPr bwMode="auto">
              <a:xfrm rot="10800000">
                <a:off x="5498044" y="3266845"/>
                <a:ext cx="498349" cy="325689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069F475E-76CC-8246-A82E-1A5305A1D3C6}"/>
                  </a:ext>
                </a:extLst>
              </p:cNvPr>
              <p:cNvCxnSpPr>
                <a:stCxn id="489" idx="6"/>
              </p:cNvCxnSpPr>
              <p:nvPr/>
            </p:nvCxnSpPr>
            <p:spPr bwMode="auto">
              <a:xfrm>
                <a:off x="6004011" y="3267530"/>
                <a:ext cx="6349" cy="158248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231" name="Picture 469" descr="router_top.png">
                <a:extLst>
                  <a:ext uri="{FF2B5EF4-FFF2-40B4-BE49-F238E27FC236}">
                    <a16:creationId xmlns:a16="http://schemas.microsoft.com/office/drawing/2014/main" id="{649CA784-DCE1-2941-B7FD-C2DF38ACD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1163" y="3206725"/>
                <a:ext cx="522287" cy="220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232" name="Group 471">
                <a:extLst>
                  <a:ext uri="{FF2B5EF4-FFF2-40B4-BE49-F238E27FC236}">
                    <a16:creationId xmlns:a16="http://schemas.microsoft.com/office/drawing/2014/main" id="{F4070489-F1F3-5646-A5A5-ABC3E55300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2167" y="4781999"/>
                <a:ext cx="507858" cy="221801"/>
                <a:chOff x="4128636" y="3606589"/>
                <a:chExt cx="568145" cy="338667"/>
              </a:xfrm>
            </p:grpSpPr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F074608B-8A38-C946-BCD7-EACE6ADB0708}"/>
                    </a:ext>
                  </a:extLst>
                </p:cNvPr>
                <p:cNvSpPr/>
                <p:nvPr/>
              </p:nvSpPr>
              <p:spPr>
                <a:xfrm>
                  <a:off x="4128900" y="3720139"/>
                  <a:ext cx="568256" cy="22539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23ACA6D6-711A-AE47-BC36-E81675497128}"/>
                    </a:ext>
                  </a:extLst>
                </p:cNvPr>
                <p:cNvSpPr/>
                <p:nvPr/>
              </p:nvSpPr>
              <p:spPr>
                <a:xfrm>
                  <a:off x="4128900" y="3720139"/>
                  <a:ext cx="568256" cy="11148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2A26B3EB-0401-7440-8EAE-C5BCAE08943B}"/>
                    </a:ext>
                  </a:extLst>
                </p:cNvPr>
                <p:cNvSpPr/>
                <p:nvPr/>
              </p:nvSpPr>
              <p:spPr>
                <a:xfrm>
                  <a:off x="4128900" y="3606230"/>
                  <a:ext cx="568256" cy="22539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84" name="Straight Connector 483">
                  <a:extLst>
                    <a:ext uri="{FF2B5EF4-FFF2-40B4-BE49-F238E27FC236}">
                      <a16:creationId xmlns:a16="http://schemas.microsoft.com/office/drawing/2014/main" id="{0DDA3E96-8937-E54C-A10D-CBFCDEE962AC}"/>
                    </a:ext>
                  </a:extLst>
                </p:cNvPr>
                <p:cNvCxnSpPr/>
                <p:nvPr/>
              </p:nvCxnSpPr>
              <p:spPr>
                <a:xfrm>
                  <a:off x="4697156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Connector 484">
                  <a:extLst>
                    <a:ext uri="{FF2B5EF4-FFF2-40B4-BE49-F238E27FC236}">
                      <a16:creationId xmlns:a16="http://schemas.microsoft.com/office/drawing/2014/main" id="{0DE93C27-226F-C14F-9E57-20A0D6BE286A}"/>
                    </a:ext>
                  </a:extLst>
                </p:cNvPr>
                <p:cNvCxnSpPr/>
                <p:nvPr/>
              </p:nvCxnSpPr>
              <p:spPr>
                <a:xfrm>
                  <a:off x="4128900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E2410A82-0CA4-6C4A-B649-C3BED929F24B}"/>
                  </a:ext>
                </a:extLst>
              </p:cNvPr>
              <p:cNvSpPr/>
              <p:nvPr/>
            </p:nvSpPr>
            <p:spPr bwMode="auto">
              <a:xfrm>
                <a:off x="5507166" y="3694500"/>
                <a:ext cx="498433" cy="1165040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0EA580E3-479E-6D49-8052-A944F458217E}"/>
                  </a:ext>
                </a:extLst>
              </p:cNvPr>
              <p:cNvCxnSpPr>
                <a:stCxn id="47231" idx="1"/>
              </p:cNvCxnSpPr>
              <p:nvPr/>
            </p:nvCxnSpPr>
            <p:spPr bwMode="auto">
              <a:xfrm>
                <a:off x="5491292" y="3316735"/>
                <a:ext cx="6349" cy="163327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35" name="Group 485">
                <a:extLst>
                  <a:ext uri="{FF2B5EF4-FFF2-40B4-BE49-F238E27FC236}">
                    <a16:creationId xmlns:a16="http://schemas.microsoft.com/office/drawing/2014/main" id="{48ACEBED-19B8-194A-AF9F-948E247919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0688" y="3179295"/>
                <a:ext cx="504825" cy="242888"/>
                <a:chOff x="2183302" y="1574638"/>
                <a:chExt cx="1200154" cy="430218"/>
              </a:xfrm>
            </p:grpSpPr>
            <p:sp>
              <p:nvSpPr>
                <p:cNvPr id="487" name="Oval 486">
                  <a:extLst>
                    <a:ext uri="{FF2B5EF4-FFF2-40B4-BE49-F238E27FC236}">
                      <a16:creationId xmlns:a16="http://schemas.microsoft.com/office/drawing/2014/main" id="{56019423-FB8B-9C41-9A5A-328BF71A1308}"/>
                    </a:ext>
                  </a:extLst>
                </p:cNvPr>
                <p:cNvSpPr/>
                <p:nvPr/>
              </p:nvSpPr>
              <p:spPr bwMode="auto">
                <a:xfrm flipV="1">
                  <a:off x="2187379" y="1688754"/>
                  <a:ext cx="1196279" cy="314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FBC3D2F3-CA7D-2B4D-8FBE-B35EC6273A39}"/>
                    </a:ext>
                  </a:extLst>
                </p:cNvPr>
                <p:cNvSpPr/>
                <p:nvPr/>
              </p:nvSpPr>
              <p:spPr bwMode="auto">
                <a:xfrm>
                  <a:off x="2183606" y="1733737"/>
                  <a:ext cx="1200052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9" name="Oval 488">
                  <a:extLst>
                    <a:ext uri="{FF2B5EF4-FFF2-40B4-BE49-F238E27FC236}">
                      <a16:creationId xmlns:a16="http://schemas.microsoft.com/office/drawing/2014/main" id="{5D24200F-4557-FB41-B5F7-7B1B2DC74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183606" y="1573485"/>
                  <a:ext cx="1196277" cy="314880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490" name="Freeform 489">
                  <a:extLst>
                    <a:ext uri="{FF2B5EF4-FFF2-40B4-BE49-F238E27FC236}">
                      <a16:creationId xmlns:a16="http://schemas.microsoft.com/office/drawing/2014/main" id="{02D0117B-A9D3-F949-A0A4-D465E45403CF}"/>
                    </a:ext>
                  </a:extLst>
                </p:cNvPr>
                <p:cNvSpPr/>
                <p:nvPr/>
              </p:nvSpPr>
              <p:spPr bwMode="auto">
                <a:xfrm>
                  <a:off x="2489279" y="1669074"/>
                  <a:ext cx="584932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1" name="Freeform 490">
                  <a:extLst>
                    <a:ext uri="{FF2B5EF4-FFF2-40B4-BE49-F238E27FC236}">
                      <a16:creationId xmlns:a16="http://schemas.microsoft.com/office/drawing/2014/main" id="{35B249AE-4CD3-D349-A2D4-5C0373F1E1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8899" y="1629714"/>
                  <a:ext cx="705692" cy="109646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2 w 3723451"/>
                    <a:gd name="T3" fmla="*/ 316 h 932950"/>
                    <a:gd name="T4" fmla="*/ 351719 w 3723451"/>
                    <a:gd name="T5" fmla="*/ 61180 h 932950"/>
                    <a:gd name="T6" fmla="*/ 568801 w 3723451"/>
                    <a:gd name="T7" fmla="*/ 0 h 932950"/>
                    <a:gd name="T8" fmla="*/ 705692 w 3723451"/>
                    <a:gd name="T9" fmla="*/ 24345 h 932950"/>
                    <a:gd name="T10" fmla="*/ 603846 w 3723451"/>
                    <a:gd name="T11" fmla="*/ 54282 h 932950"/>
                    <a:gd name="T12" fmla="*/ 571056 w 3723451"/>
                    <a:gd name="T13" fmla="*/ 46211 h 932950"/>
                    <a:gd name="T14" fmla="*/ 355717 w 3723451"/>
                    <a:gd name="T15" fmla="*/ 109646 h 932950"/>
                    <a:gd name="T16" fmla="*/ 134869 w 3723451"/>
                    <a:gd name="T17" fmla="*/ 48545 h 932950"/>
                    <a:gd name="T18" fmla="*/ 99163 w 3723451"/>
                    <a:gd name="T19" fmla="*/ 55139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92" name="Freeform 491">
                  <a:extLst>
                    <a:ext uri="{FF2B5EF4-FFF2-40B4-BE49-F238E27FC236}">
                      <a16:creationId xmlns:a16="http://schemas.microsoft.com/office/drawing/2014/main" id="{565D2813-1B6E-8046-86F4-C746C8254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3071" y="1722492"/>
                  <a:ext cx="256615" cy="9558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3 h 809868"/>
                    <a:gd name="T4" fmla="*/ 162436 w 1366596"/>
                    <a:gd name="T5" fmla="*/ 95588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93" name="Freeform 492">
                  <a:extLst>
                    <a:ext uri="{FF2B5EF4-FFF2-40B4-BE49-F238E27FC236}">
                      <a16:creationId xmlns:a16="http://schemas.microsoft.com/office/drawing/2014/main" id="{EDD5060A-E614-C04A-85FC-C8386138D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579" y="1725302"/>
                  <a:ext cx="252840" cy="92778"/>
                </a:xfrm>
                <a:custGeom>
                  <a:avLst/>
                  <a:gdLst>
                    <a:gd name="T0" fmla="*/ 249388 w 1348191"/>
                    <a:gd name="T1" fmla="*/ 0 h 791462"/>
                    <a:gd name="T2" fmla="*/ 252840 w 1348191"/>
                    <a:gd name="T3" fmla="*/ 44771 h 791462"/>
                    <a:gd name="T4" fmla="*/ 91471 w 1348191"/>
                    <a:gd name="T5" fmla="*/ 92778 h 791462"/>
                    <a:gd name="T6" fmla="*/ 0 w 1348191"/>
                    <a:gd name="T7" fmla="*/ 71741 h 791462"/>
                    <a:gd name="T8" fmla="*/ 249388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844D9062-F406-6A41-81DC-C249DE81F163}"/>
                    </a:ext>
                  </a:extLst>
                </p:cNvPr>
                <p:cNvCxnSpPr>
                  <a:cxnSpLocks noChangeShapeType="1"/>
                  <a:endCxn id="489" idx="2"/>
                </p:cNvCxnSpPr>
                <p:nvPr/>
              </p:nvCxnSpPr>
              <p:spPr bwMode="auto">
                <a:xfrm flipH="1" flipV="1">
                  <a:off x="2183606" y="1730925"/>
                  <a:ext cx="3773" cy="1208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5" name="Straight Connector 494">
                  <a:extLst>
                    <a:ext uri="{FF2B5EF4-FFF2-40B4-BE49-F238E27FC236}">
                      <a16:creationId xmlns:a16="http://schemas.microsoft.com/office/drawing/2014/main" id="{9C3366F1-3F1E-9C40-AB07-92C1BA61116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883" y="1728114"/>
                  <a:ext cx="3775" cy="12089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4" name="Group 21">
              <a:extLst>
                <a:ext uri="{FF2B5EF4-FFF2-40B4-BE49-F238E27FC236}">
                  <a16:creationId xmlns:a16="http://schemas.microsoft.com/office/drawing/2014/main" id="{2A292C81-E6E3-5F42-8781-2508EB0DA4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2366" y="2647932"/>
              <a:ext cx="522159" cy="2354282"/>
              <a:chOff x="6472366" y="2647932"/>
              <a:chExt cx="522159" cy="2354282"/>
            </a:xfrm>
          </p:grpSpPr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C6114D7F-A341-B048-B684-58AD610B2009}"/>
                  </a:ext>
                </a:extLst>
              </p:cNvPr>
              <p:cNvSpPr/>
              <p:nvPr/>
            </p:nvSpPr>
            <p:spPr bwMode="auto">
              <a:xfrm rot="10800000">
                <a:off x="6482296" y="2777838"/>
                <a:ext cx="498349" cy="722037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B9664657-7122-7D4F-B356-27D1EE2D8A3F}"/>
                  </a:ext>
                </a:extLst>
              </p:cNvPr>
              <p:cNvCxnSpPr/>
              <p:nvPr/>
            </p:nvCxnSpPr>
            <p:spPr bwMode="auto">
              <a:xfrm>
                <a:off x="6994528" y="2846910"/>
                <a:ext cx="0" cy="199834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09" name="Group 500">
                <a:extLst>
                  <a:ext uri="{FF2B5EF4-FFF2-40B4-BE49-F238E27FC236}">
                    <a16:creationId xmlns:a16="http://schemas.microsoft.com/office/drawing/2014/main" id="{E4A08BF4-7FD0-C047-B882-5C53BEC83B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6417" y="4766099"/>
                <a:ext cx="507858" cy="236115"/>
                <a:chOff x="4128636" y="3606589"/>
                <a:chExt cx="568145" cy="338667"/>
              </a:xfrm>
            </p:grpSpPr>
            <p:sp>
              <p:nvSpPr>
                <p:cNvPr id="510" name="Oval 509">
                  <a:extLst>
                    <a:ext uri="{FF2B5EF4-FFF2-40B4-BE49-F238E27FC236}">
                      <a16:creationId xmlns:a16="http://schemas.microsoft.com/office/drawing/2014/main" id="{6C3AD4A8-D6D6-4E49-A769-BC1A9F30984B}"/>
                    </a:ext>
                  </a:extLst>
                </p:cNvPr>
                <p:cNvSpPr/>
                <p:nvPr/>
              </p:nvSpPr>
              <p:spPr>
                <a:xfrm>
                  <a:off x="4128808" y="3720125"/>
                  <a:ext cx="568256" cy="225387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11" name="Rectangle 510">
                  <a:extLst>
                    <a:ext uri="{FF2B5EF4-FFF2-40B4-BE49-F238E27FC236}">
                      <a16:creationId xmlns:a16="http://schemas.microsoft.com/office/drawing/2014/main" id="{225CD4CF-BDB5-734D-A573-ED5358879811}"/>
                    </a:ext>
                  </a:extLst>
                </p:cNvPr>
                <p:cNvSpPr/>
                <p:nvPr/>
              </p:nvSpPr>
              <p:spPr>
                <a:xfrm>
                  <a:off x="4128808" y="3720125"/>
                  <a:ext cx="568256" cy="11155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65A9F195-94FA-0E46-9021-DDA053690598}"/>
                    </a:ext>
                  </a:extLst>
                </p:cNvPr>
                <p:cNvSpPr/>
                <p:nvPr/>
              </p:nvSpPr>
              <p:spPr>
                <a:xfrm>
                  <a:off x="4128808" y="3606294"/>
                  <a:ext cx="568256" cy="225387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13" name="Straight Connector 512">
                  <a:extLst>
                    <a:ext uri="{FF2B5EF4-FFF2-40B4-BE49-F238E27FC236}">
                      <a16:creationId xmlns:a16="http://schemas.microsoft.com/office/drawing/2014/main" id="{F1B2B240-0D9D-5C4C-9987-1ADA8FCFD547}"/>
                    </a:ext>
                  </a:extLst>
                </p:cNvPr>
                <p:cNvCxnSpPr/>
                <p:nvPr/>
              </p:nvCxnSpPr>
              <p:spPr>
                <a:xfrm>
                  <a:off x="4697064" y="3720125"/>
                  <a:ext cx="0" cy="111556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Connector 513">
                  <a:extLst>
                    <a:ext uri="{FF2B5EF4-FFF2-40B4-BE49-F238E27FC236}">
                      <a16:creationId xmlns:a16="http://schemas.microsoft.com/office/drawing/2014/main" id="{A1555B09-561F-C742-B1F3-1D7F74A124CD}"/>
                    </a:ext>
                  </a:extLst>
                </p:cNvPr>
                <p:cNvCxnSpPr/>
                <p:nvPr/>
              </p:nvCxnSpPr>
              <p:spPr>
                <a:xfrm>
                  <a:off x="4128808" y="3720125"/>
                  <a:ext cx="0" cy="111556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59A7DF26-30E6-7C4F-BA65-4E76B6F49717}"/>
                  </a:ext>
                </a:extLst>
              </p:cNvPr>
              <p:cNvSpPr/>
              <p:nvPr/>
            </p:nvSpPr>
            <p:spPr bwMode="auto">
              <a:xfrm>
                <a:off x="6491333" y="3610376"/>
                <a:ext cx="498433" cy="123805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860E00C9-5CFF-CF43-A1AE-1DC946EBE4A7}"/>
                  </a:ext>
                </a:extLst>
              </p:cNvPr>
              <p:cNvCxnSpPr/>
              <p:nvPr/>
            </p:nvCxnSpPr>
            <p:spPr bwMode="auto">
              <a:xfrm>
                <a:off x="6472285" y="2818340"/>
                <a:ext cx="9524" cy="21269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12" name="Group 514">
                <a:extLst>
                  <a:ext uri="{FF2B5EF4-FFF2-40B4-BE49-F238E27FC236}">
                    <a16:creationId xmlns:a16="http://schemas.microsoft.com/office/drawing/2014/main" id="{F485486B-3991-3F4B-AAB8-26DDD61E1E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78146" y="2647932"/>
                <a:ext cx="504825" cy="242887"/>
                <a:chOff x="2183302" y="1574638"/>
                <a:chExt cx="1200154" cy="430218"/>
              </a:xfrm>
            </p:grpSpPr>
            <p:sp>
              <p:nvSpPr>
                <p:cNvPr id="516" name="Oval 515">
                  <a:extLst>
                    <a:ext uri="{FF2B5EF4-FFF2-40B4-BE49-F238E27FC236}">
                      <a16:creationId xmlns:a16="http://schemas.microsoft.com/office/drawing/2014/main" id="{6150FBCA-08E5-A24D-BDDD-4B4F386A0933}"/>
                    </a:ext>
                  </a:extLst>
                </p:cNvPr>
                <p:cNvSpPr/>
                <p:nvPr/>
              </p:nvSpPr>
              <p:spPr bwMode="auto">
                <a:xfrm flipV="1">
                  <a:off x="2188237" y="1690921"/>
                  <a:ext cx="1196279" cy="31488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517" name="Rectangle 516">
                  <a:extLst>
                    <a:ext uri="{FF2B5EF4-FFF2-40B4-BE49-F238E27FC236}">
                      <a16:creationId xmlns:a16="http://schemas.microsoft.com/office/drawing/2014/main" id="{8E079A08-57EE-4C40-96EC-52A5E13015F3}"/>
                    </a:ext>
                  </a:extLst>
                </p:cNvPr>
                <p:cNvSpPr/>
                <p:nvPr/>
              </p:nvSpPr>
              <p:spPr bwMode="auto">
                <a:xfrm>
                  <a:off x="2184464" y="1735904"/>
                  <a:ext cx="1200052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5BA5B3B3-0B7A-F141-87CA-B9E04385DE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184464" y="1575651"/>
                  <a:ext cx="1196277" cy="314881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519" name="Freeform 518">
                  <a:extLst>
                    <a:ext uri="{FF2B5EF4-FFF2-40B4-BE49-F238E27FC236}">
                      <a16:creationId xmlns:a16="http://schemas.microsoft.com/office/drawing/2014/main" id="{D6AD8155-7614-8B4F-BD51-ED95BDE86A2C}"/>
                    </a:ext>
                  </a:extLst>
                </p:cNvPr>
                <p:cNvSpPr/>
                <p:nvPr/>
              </p:nvSpPr>
              <p:spPr bwMode="auto">
                <a:xfrm>
                  <a:off x="2490137" y="1671240"/>
                  <a:ext cx="584932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20" name="Freeform 519">
                  <a:extLst>
                    <a:ext uri="{FF2B5EF4-FFF2-40B4-BE49-F238E27FC236}">
                      <a16:creationId xmlns:a16="http://schemas.microsoft.com/office/drawing/2014/main" id="{0B03137A-9376-F942-A0F4-B0F9A588C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9757" y="1631880"/>
                  <a:ext cx="705692" cy="109647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2 w 3723451"/>
                    <a:gd name="T3" fmla="*/ 316 h 932950"/>
                    <a:gd name="T4" fmla="*/ 351719 w 3723451"/>
                    <a:gd name="T5" fmla="*/ 61180 h 932950"/>
                    <a:gd name="T6" fmla="*/ 568801 w 3723451"/>
                    <a:gd name="T7" fmla="*/ 0 h 932950"/>
                    <a:gd name="T8" fmla="*/ 705692 w 3723451"/>
                    <a:gd name="T9" fmla="*/ 24346 h 932950"/>
                    <a:gd name="T10" fmla="*/ 603846 w 3723451"/>
                    <a:gd name="T11" fmla="*/ 54283 h 932950"/>
                    <a:gd name="T12" fmla="*/ 571056 w 3723451"/>
                    <a:gd name="T13" fmla="*/ 46212 h 932950"/>
                    <a:gd name="T14" fmla="*/ 355717 w 3723451"/>
                    <a:gd name="T15" fmla="*/ 109647 h 932950"/>
                    <a:gd name="T16" fmla="*/ 134869 w 3723451"/>
                    <a:gd name="T17" fmla="*/ 48545 h 932950"/>
                    <a:gd name="T18" fmla="*/ 99163 w 3723451"/>
                    <a:gd name="T19" fmla="*/ 55140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21" name="Freeform 520">
                  <a:extLst>
                    <a:ext uri="{FF2B5EF4-FFF2-40B4-BE49-F238E27FC236}">
                      <a16:creationId xmlns:a16="http://schemas.microsoft.com/office/drawing/2014/main" id="{57F15128-E725-6249-8E83-3497993CB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3929" y="1724658"/>
                  <a:ext cx="256615" cy="95589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4 h 809868"/>
                    <a:gd name="T4" fmla="*/ 162436 w 1366596"/>
                    <a:gd name="T5" fmla="*/ 95589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522" name="Freeform 521">
                  <a:extLst>
                    <a:ext uri="{FF2B5EF4-FFF2-40B4-BE49-F238E27FC236}">
                      <a16:creationId xmlns:a16="http://schemas.microsoft.com/office/drawing/2014/main" id="{C083A4B3-A361-D24F-B9F0-27DF8FDDD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8437" y="1727469"/>
                  <a:ext cx="252840" cy="92778"/>
                </a:xfrm>
                <a:custGeom>
                  <a:avLst/>
                  <a:gdLst>
                    <a:gd name="T0" fmla="*/ 249388 w 1348191"/>
                    <a:gd name="T1" fmla="*/ 0 h 791462"/>
                    <a:gd name="T2" fmla="*/ 252840 w 1348191"/>
                    <a:gd name="T3" fmla="*/ 44771 h 791462"/>
                    <a:gd name="T4" fmla="*/ 91471 w 1348191"/>
                    <a:gd name="T5" fmla="*/ 92778 h 791462"/>
                    <a:gd name="T6" fmla="*/ 0 w 1348191"/>
                    <a:gd name="T7" fmla="*/ 71741 h 791462"/>
                    <a:gd name="T8" fmla="*/ 249388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cxnSp>
              <p:nvCxnSpPr>
                <p:cNvPr id="523" name="Straight Connector 522">
                  <a:extLst>
                    <a:ext uri="{FF2B5EF4-FFF2-40B4-BE49-F238E27FC236}">
                      <a16:creationId xmlns:a16="http://schemas.microsoft.com/office/drawing/2014/main" id="{648194A2-13CA-454B-B112-3E1FE79B952C}"/>
                    </a:ext>
                  </a:extLst>
                </p:cNvPr>
                <p:cNvCxnSpPr>
                  <a:cxnSpLocks noChangeShapeType="1"/>
                  <a:endCxn id="518" idx="2"/>
                </p:cNvCxnSpPr>
                <p:nvPr/>
              </p:nvCxnSpPr>
              <p:spPr bwMode="auto">
                <a:xfrm flipH="1" flipV="1">
                  <a:off x="2184464" y="1733091"/>
                  <a:ext cx="3773" cy="12089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010B15FB-66B2-B049-8708-F397EA9ED00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80741" y="1730281"/>
                  <a:ext cx="3775" cy="12089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224604E4-4E95-DB40-AFC9-5F65F575439F}"/>
              </a:ext>
            </a:extLst>
          </p:cNvPr>
          <p:cNvGrpSpPr>
            <a:grpSpLocks/>
          </p:cNvGrpSpPr>
          <p:nvPr/>
        </p:nvGrpSpPr>
        <p:grpSpPr bwMode="auto">
          <a:xfrm>
            <a:off x="4153779" y="2473563"/>
            <a:ext cx="5111750" cy="879475"/>
            <a:chOff x="1866825" y="707349"/>
            <a:chExt cx="5112820" cy="879389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54FC18E1-0801-154B-9929-59E0A83F3C19}"/>
                </a:ext>
              </a:extLst>
            </p:cNvPr>
            <p:cNvSpPr/>
            <p:nvPr/>
          </p:nvSpPr>
          <p:spPr>
            <a:xfrm>
              <a:off x="1866825" y="785129"/>
              <a:ext cx="954288" cy="49207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182" name="TextBox 233">
              <a:extLst>
                <a:ext uri="{FF2B5EF4-FFF2-40B4-BE49-F238E27FC236}">
                  <a16:creationId xmlns:a16="http://schemas.microsoft.com/office/drawing/2014/main" id="{AED34F5E-F4CA-F640-BCBB-22B9E603B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6347" y="783191"/>
              <a:ext cx="941481" cy="477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ts val="1475"/>
                </a:lnSpc>
              </a:pPr>
              <a:r>
                <a:rPr lang="en-US" altLang="en-US" sz="1400"/>
                <a:t>Routing</a:t>
              </a:r>
            </a:p>
            <a:p>
              <a:pPr algn="ctr">
                <a:lnSpc>
                  <a:spcPts val="1475"/>
                </a:lnSpc>
              </a:pPr>
              <a:r>
                <a:rPr lang="en-US" altLang="en-US" sz="1400"/>
                <a:t>Algorithm</a:t>
              </a:r>
            </a:p>
          </p:txBody>
        </p: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792B024C-5A1B-C546-A882-6D1ACAFA7172}"/>
                </a:ext>
              </a:extLst>
            </p:cNvPr>
            <p:cNvCxnSpPr/>
            <p:nvPr/>
          </p:nvCxnSpPr>
          <p:spPr>
            <a:xfrm flipV="1">
              <a:off x="2833815" y="807352"/>
              <a:ext cx="1517968" cy="214291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6D6B8A10-32ED-3D4E-95AE-A9405815D8DF}"/>
                </a:ext>
              </a:extLst>
            </p:cNvPr>
            <p:cNvCxnSpPr/>
            <p:nvPr/>
          </p:nvCxnSpPr>
          <p:spPr>
            <a:xfrm>
              <a:off x="2751248" y="1201014"/>
              <a:ext cx="797092" cy="279373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A9FAEE90-C60B-DD4C-8687-37C325EE2258}"/>
                </a:ext>
              </a:extLst>
            </p:cNvPr>
            <p:cNvCxnSpPr/>
            <p:nvPr/>
          </p:nvCxnSpPr>
          <p:spPr>
            <a:xfrm>
              <a:off x="4685228" y="894656"/>
              <a:ext cx="892362" cy="509538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39EF1FBF-A732-ED44-8AE5-F8F3231D0CBB}"/>
                </a:ext>
              </a:extLst>
            </p:cNvPr>
            <p:cNvCxnSpPr/>
            <p:nvPr/>
          </p:nvCxnSpPr>
          <p:spPr>
            <a:xfrm>
              <a:off x="4801139" y="801003"/>
              <a:ext cx="1695805" cy="130162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F87D3E59-10BD-7C4E-8474-05BE76E54AAE}"/>
                </a:ext>
              </a:extLst>
            </p:cNvPr>
            <p:cNvSpPr/>
            <p:nvPr/>
          </p:nvSpPr>
          <p:spPr>
            <a:xfrm>
              <a:off x="6558870" y="894656"/>
              <a:ext cx="420775" cy="18095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5D59D04-883C-F54C-8C35-381BF0106920}"/>
                </a:ext>
              </a:extLst>
            </p:cNvPr>
            <p:cNvSpPr/>
            <p:nvPr/>
          </p:nvSpPr>
          <p:spPr>
            <a:xfrm>
              <a:off x="5572826" y="1404194"/>
              <a:ext cx="420776" cy="182544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FF1BD261-DAFF-5A4C-8CEE-466F30507AC3}"/>
                </a:ext>
              </a:extLst>
            </p:cNvPr>
            <p:cNvSpPr/>
            <p:nvPr/>
          </p:nvSpPr>
          <p:spPr>
            <a:xfrm>
              <a:off x="4367661" y="707349"/>
              <a:ext cx="420775" cy="182545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DFAD7CE-DFB4-134D-B5A5-3FA2FF2DF1AA}"/>
                </a:ext>
              </a:extLst>
            </p:cNvPr>
            <p:cNvSpPr/>
            <p:nvPr/>
          </p:nvSpPr>
          <p:spPr>
            <a:xfrm>
              <a:off x="3572157" y="1402606"/>
              <a:ext cx="420776" cy="18095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74AB5883-4EF1-F941-86A0-109F286908CD}"/>
                </a:ext>
              </a:extLst>
            </p:cNvPr>
            <p:cNvCxnSpPr/>
            <p:nvPr/>
          </p:nvCxnSpPr>
          <p:spPr>
            <a:xfrm>
              <a:off x="2821113" y="1105773"/>
              <a:ext cx="2739010" cy="339692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4C4AD68E-3274-5444-8962-A927AFE3A050}"/>
                </a:ext>
              </a:extLst>
            </p:cNvPr>
            <p:cNvCxnSpPr>
              <a:endCxn id="239" idx="2"/>
            </p:cNvCxnSpPr>
            <p:nvPr/>
          </p:nvCxnSpPr>
          <p:spPr>
            <a:xfrm flipV="1">
              <a:off x="3997696" y="985135"/>
              <a:ext cx="2561174" cy="469854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1862B2AC-AC3B-7541-B8E5-F1B78C84765F}"/>
                </a:ext>
              </a:extLst>
            </p:cNvPr>
            <p:cNvCxnSpPr/>
            <p:nvPr/>
          </p:nvCxnSpPr>
          <p:spPr>
            <a:xfrm flipV="1">
              <a:off x="3991345" y="1508959"/>
              <a:ext cx="1581481" cy="0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393B2EDF-9F94-D048-96BD-11CF6BBA0940}"/>
                </a:ext>
              </a:extLst>
            </p:cNvPr>
            <p:cNvCxnSpPr/>
            <p:nvPr/>
          </p:nvCxnSpPr>
          <p:spPr>
            <a:xfrm flipV="1">
              <a:off x="5996777" y="1083550"/>
              <a:ext cx="751044" cy="396836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0F1C94-0639-964C-9BC8-CEC811088098}"/>
              </a:ext>
            </a:extLst>
          </p:cNvPr>
          <p:cNvGrpSpPr>
            <a:grpSpLocks/>
          </p:cNvGrpSpPr>
          <p:nvPr/>
        </p:nvGrpSpPr>
        <p:grpSpPr bwMode="auto">
          <a:xfrm>
            <a:off x="3882317" y="2462923"/>
            <a:ext cx="6534170" cy="1766939"/>
            <a:chOff x="1557338" y="2675411"/>
            <a:chExt cx="6534170" cy="1766939"/>
          </a:xfrm>
        </p:grpSpPr>
        <p:sp>
          <p:nvSpPr>
            <p:cNvPr id="47178" name="TextBox 232">
              <a:extLst>
                <a:ext uri="{FF2B5EF4-FFF2-40B4-BE49-F238E27FC236}">
                  <a16:creationId xmlns:a16="http://schemas.microsoft.com/office/drawing/2014/main" id="{CC96A214-C402-044F-AC6E-27AD8B72C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2194" y="3734464"/>
              <a:ext cx="8130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dirty="0">
                  <a:latin typeface="Helvetica" pitchFamily="2" charset="0"/>
                </a:rPr>
                <a:t>data</a:t>
              </a:r>
            </a:p>
            <a:p>
              <a:pPr algn="ctr"/>
              <a:r>
                <a:rPr lang="en-US" altLang="en-US" sz="2000" dirty="0">
                  <a:latin typeface="Helvetica" pitchFamily="2" charset="0"/>
                </a:rPr>
                <a:t>plane</a:t>
              </a:r>
            </a:p>
          </p:txBody>
        </p:sp>
        <p:sp>
          <p:nvSpPr>
            <p:cNvPr id="47179" name="TextBox 233">
              <a:extLst>
                <a:ext uri="{FF2B5EF4-FFF2-40B4-BE49-F238E27FC236}">
                  <a16:creationId xmlns:a16="http://schemas.microsoft.com/office/drawing/2014/main" id="{04A7B6C4-DE3E-CD43-9D57-5FBCB1E03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7401" y="2675411"/>
              <a:ext cx="954107" cy="768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2000" dirty="0">
                  <a:latin typeface="Helvetica" pitchFamily="2" charset="0"/>
                </a:rPr>
                <a:t>control</a:t>
              </a:r>
            </a:p>
            <a:p>
              <a:pPr algn="ctr">
                <a:lnSpc>
                  <a:spcPts val="1463"/>
                </a:lnSpc>
              </a:pPr>
              <a:r>
                <a:rPr lang="en-US" altLang="en-US" sz="2000" dirty="0">
                  <a:latin typeface="Helvetica" pitchFamily="2" charset="0"/>
                </a:rPr>
                <a:t>plane</a:t>
              </a:r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846EE91-AC88-6F45-821B-F27D733DF7D4}"/>
                </a:ext>
              </a:extLst>
            </p:cNvPr>
            <p:cNvCxnSpPr/>
            <p:nvPr/>
          </p:nvCxnSpPr>
          <p:spPr>
            <a:xfrm>
              <a:off x="1557338" y="3613150"/>
              <a:ext cx="620712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9FE138-1728-CD4A-9008-41B5D8F58984}"/>
              </a:ext>
            </a:extLst>
          </p:cNvPr>
          <p:cNvGrpSpPr>
            <a:grpSpLocks/>
          </p:cNvGrpSpPr>
          <p:nvPr/>
        </p:nvGrpSpPr>
        <p:grpSpPr bwMode="auto">
          <a:xfrm>
            <a:off x="4153779" y="3489563"/>
            <a:ext cx="5126038" cy="1120775"/>
            <a:chOff x="-4746102" y="4471477"/>
            <a:chExt cx="5126173" cy="1120753"/>
          </a:xfrm>
        </p:grpSpPr>
        <p:pic>
          <p:nvPicPr>
            <p:cNvPr id="47156" name="Picture 10" descr="fig42_table.pdf">
              <a:extLst>
                <a:ext uri="{FF2B5EF4-FFF2-40B4-BE49-F238E27FC236}">
                  <a16:creationId xmlns:a16="http://schemas.microsoft.com/office/drawing/2014/main" id="{59C81313-79D9-E048-8AE2-9794B754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46102" y="4471477"/>
              <a:ext cx="966463" cy="966962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157" name="Group 25">
              <a:extLst>
                <a:ext uri="{FF2B5EF4-FFF2-40B4-BE49-F238E27FC236}">
                  <a16:creationId xmlns:a16="http://schemas.microsoft.com/office/drawing/2014/main" id="{D97046FC-06C7-274E-9581-20129682FC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025264" y="5228984"/>
              <a:ext cx="3405335" cy="363246"/>
              <a:chOff x="-3025264" y="5228984"/>
              <a:chExt cx="3405335" cy="363246"/>
            </a:xfrm>
          </p:grpSpPr>
          <p:grpSp>
            <p:nvGrpSpPr>
              <p:cNvPr id="47158" name="Group 241">
                <a:extLst>
                  <a:ext uri="{FF2B5EF4-FFF2-40B4-BE49-F238E27FC236}">
                    <a16:creationId xmlns:a16="http://schemas.microsoft.com/office/drawing/2014/main" id="{062920D3-3E88-C543-930A-1FEF8C405B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025264" y="5262858"/>
                <a:ext cx="430360" cy="329372"/>
                <a:chOff x="2931664" y="3912603"/>
                <a:chExt cx="430450" cy="329314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66C20B4-C4A9-7247-92A0-E0E39B19E67B}"/>
                    </a:ext>
                  </a:extLst>
                </p:cNvPr>
                <p:cNvSpPr/>
                <p:nvPr/>
              </p:nvSpPr>
              <p:spPr>
                <a:xfrm>
                  <a:off x="2936485" y="3908607"/>
                  <a:ext cx="425550" cy="3333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40B28A7B-CD34-904C-BA35-88DBC284DA0B}"/>
                    </a:ext>
                  </a:extLst>
                </p:cNvPr>
                <p:cNvCxnSpPr/>
                <p:nvPr/>
              </p:nvCxnSpPr>
              <p:spPr>
                <a:xfrm>
                  <a:off x="2931721" y="4003838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2F700DA3-E48B-AB44-BF47-6945169DD442}"/>
                    </a:ext>
                  </a:extLst>
                </p:cNvPr>
                <p:cNvCxnSpPr/>
                <p:nvPr/>
              </p:nvCxnSpPr>
              <p:spPr>
                <a:xfrm>
                  <a:off x="2931721" y="4067326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17162707-A751-C849-A3CC-E7078610248B}"/>
                    </a:ext>
                  </a:extLst>
                </p:cNvPr>
                <p:cNvCxnSpPr>
                  <a:stCxn id="92" idx="2"/>
                </p:cNvCxnSpPr>
                <p:nvPr/>
              </p:nvCxnSpPr>
              <p:spPr>
                <a:xfrm flipH="1" flipV="1">
                  <a:off x="3147672" y="4003838"/>
                  <a:ext cx="1588" cy="238079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59" name="Group 444">
                <a:extLst>
                  <a:ext uri="{FF2B5EF4-FFF2-40B4-BE49-F238E27FC236}">
                    <a16:creationId xmlns:a16="http://schemas.microsoft.com/office/drawing/2014/main" id="{B11A9085-4696-4349-9A4B-06217A8B39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217227" y="5261364"/>
                <a:ext cx="430361" cy="329307"/>
                <a:chOff x="2931664" y="3912603"/>
                <a:chExt cx="430450" cy="329314"/>
              </a:xfrm>
            </p:grpSpPr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133B3D90-B34C-824F-A862-7613850A651C}"/>
                    </a:ext>
                  </a:extLst>
                </p:cNvPr>
                <p:cNvSpPr/>
                <p:nvPr/>
              </p:nvSpPr>
              <p:spPr>
                <a:xfrm>
                  <a:off x="2936506" y="3908513"/>
                  <a:ext cx="425549" cy="33337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62CBAF07-4BE4-8C4E-A2EE-97113E034012}"/>
                    </a:ext>
                  </a:extLst>
                </p:cNvPr>
                <p:cNvCxnSpPr/>
                <p:nvPr/>
              </p:nvCxnSpPr>
              <p:spPr>
                <a:xfrm>
                  <a:off x="2931743" y="4003763"/>
                  <a:ext cx="425549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Straight Connector 449">
                  <a:extLst>
                    <a:ext uri="{FF2B5EF4-FFF2-40B4-BE49-F238E27FC236}">
                      <a16:creationId xmlns:a16="http://schemas.microsoft.com/office/drawing/2014/main" id="{62B088FD-9CE5-374C-9899-CC32605D8B60}"/>
                    </a:ext>
                  </a:extLst>
                </p:cNvPr>
                <p:cNvCxnSpPr/>
                <p:nvPr/>
              </p:nvCxnSpPr>
              <p:spPr>
                <a:xfrm>
                  <a:off x="2931743" y="4067263"/>
                  <a:ext cx="425549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CB5F26BF-E7A1-0344-90FC-DB1E1A31C3E6}"/>
                    </a:ext>
                  </a:extLst>
                </p:cNvPr>
                <p:cNvCxnSpPr>
                  <a:stCxn id="448" idx="2"/>
                </p:cNvCxnSpPr>
                <p:nvPr/>
              </p:nvCxnSpPr>
              <p:spPr>
                <a:xfrm flipH="1" flipV="1">
                  <a:off x="3147693" y="4003763"/>
                  <a:ext cx="1587" cy="2381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60" name="Group 473">
                <a:extLst>
                  <a:ext uri="{FF2B5EF4-FFF2-40B4-BE49-F238E27FC236}">
                    <a16:creationId xmlns:a16="http://schemas.microsoft.com/office/drawing/2014/main" id="{45E5DFDF-3A4E-2B40-9B77-707F5FC1D7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034539" y="5261364"/>
                <a:ext cx="430360" cy="329307"/>
                <a:chOff x="2931664" y="3912603"/>
                <a:chExt cx="430450" cy="329314"/>
              </a:xfrm>
            </p:grpSpPr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3F1B4138-B826-2C47-A5DD-F40EC73354E8}"/>
                    </a:ext>
                  </a:extLst>
                </p:cNvPr>
                <p:cNvSpPr/>
                <p:nvPr/>
              </p:nvSpPr>
              <p:spPr>
                <a:xfrm>
                  <a:off x="2936538" y="3908513"/>
                  <a:ext cx="425550" cy="33337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78" name="Straight Connector 477">
                  <a:extLst>
                    <a:ext uri="{FF2B5EF4-FFF2-40B4-BE49-F238E27FC236}">
                      <a16:creationId xmlns:a16="http://schemas.microsoft.com/office/drawing/2014/main" id="{DD15592C-2693-E24E-89F0-C506D020F050}"/>
                    </a:ext>
                  </a:extLst>
                </p:cNvPr>
                <p:cNvCxnSpPr/>
                <p:nvPr/>
              </p:nvCxnSpPr>
              <p:spPr>
                <a:xfrm>
                  <a:off x="2931774" y="400376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>
                  <a:extLst>
                    <a:ext uri="{FF2B5EF4-FFF2-40B4-BE49-F238E27FC236}">
                      <a16:creationId xmlns:a16="http://schemas.microsoft.com/office/drawing/2014/main" id="{FA239C0B-4E92-AD46-98B9-9DEEB059ABAD}"/>
                    </a:ext>
                  </a:extLst>
                </p:cNvPr>
                <p:cNvCxnSpPr/>
                <p:nvPr/>
              </p:nvCxnSpPr>
              <p:spPr>
                <a:xfrm>
                  <a:off x="2931774" y="406726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>
                  <a:extLst>
                    <a:ext uri="{FF2B5EF4-FFF2-40B4-BE49-F238E27FC236}">
                      <a16:creationId xmlns:a16="http://schemas.microsoft.com/office/drawing/2014/main" id="{0876A218-086A-D649-A045-906342ACBC13}"/>
                    </a:ext>
                  </a:extLst>
                </p:cNvPr>
                <p:cNvCxnSpPr>
                  <a:stCxn id="477" idx="2"/>
                </p:cNvCxnSpPr>
                <p:nvPr/>
              </p:nvCxnSpPr>
              <p:spPr>
                <a:xfrm flipH="1" flipV="1">
                  <a:off x="3147725" y="4003763"/>
                  <a:ext cx="1588" cy="2381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61" name="Group 502">
                <a:extLst>
                  <a:ext uri="{FF2B5EF4-FFF2-40B4-BE49-F238E27FC236}">
                    <a16:creationId xmlns:a16="http://schemas.microsoft.com/office/drawing/2014/main" id="{E8FC8CE4-97B7-7D48-88C5-EA266FC915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0289" y="5228984"/>
                <a:ext cx="430360" cy="350559"/>
                <a:chOff x="2931664" y="3912603"/>
                <a:chExt cx="430450" cy="329314"/>
              </a:xfrm>
            </p:grpSpPr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DFDF0847-A411-4B4E-A31E-1F69D522BF93}"/>
                    </a:ext>
                  </a:extLst>
                </p:cNvPr>
                <p:cNvSpPr/>
                <p:nvPr/>
              </p:nvSpPr>
              <p:spPr>
                <a:xfrm>
                  <a:off x="2936564" y="3912336"/>
                  <a:ext cx="425550" cy="32956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07" name="Straight Connector 506">
                  <a:extLst>
                    <a:ext uri="{FF2B5EF4-FFF2-40B4-BE49-F238E27FC236}">
                      <a16:creationId xmlns:a16="http://schemas.microsoft.com/office/drawing/2014/main" id="{FA9778C7-8C84-D949-911E-22A9F9D0540A}"/>
                    </a:ext>
                  </a:extLst>
                </p:cNvPr>
                <p:cNvCxnSpPr/>
                <p:nvPr/>
              </p:nvCxnSpPr>
              <p:spPr>
                <a:xfrm>
                  <a:off x="2931800" y="400330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>
                  <a:extLst>
                    <a:ext uri="{FF2B5EF4-FFF2-40B4-BE49-F238E27FC236}">
                      <a16:creationId xmlns:a16="http://schemas.microsoft.com/office/drawing/2014/main" id="{662F91FC-571F-5B46-A1FC-72BA2E2D4AE3}"/>
                    </a:ext>
                  </a:extLst>
                </p:cNvPr>
                <p:cNvCxnSpPr/>
                <p:nvPr/>
              </p:nvCxnSpPr>
              <p:spPr>
                <a:xfrm>
                  <a:off x="2931800" y="4067428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>
                  <a:extLst>
                    <a:ext uri="{FF2B5EF4-FFF2-40B4-BE49-F238E27FC236}">
                      <a16:creationId xmlns:a16="http://schemas.microsoft.com/office/drawing/2014/main" id="{3279F266-2A70-8742-BCD8-A176DA76B50C}"/>
                    </a:ext>
                  </a:extLst>
                </p:cNvPr>
                <p:cNvCxnSpPr>
                  <a:stCxn id="506" idx="2"/>
                </p:cNvCxnSpPr>
                <p:nvPr/>
              </p:nvCxnSpPr>
              <p:spPr>
                <a:xfrm flipH="1" flipV="1">
                  <a:off x="3147751" y="4003303"/>
                  <a:ext cx="1588" cy="23860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A9FCEF-7859-C645-93B9-61AD73F8D0D2}"/>
              </a:ext>
            </a:extLst>
          </p:cNvPr>
          <p:cNvGrpSpPr>
            <a:grpSpLocks/>
          </p:cNvGrpSpPr>
          <p:nvPr/>
        </p:nvGrpSpPr>
        <p:grpSpPr bwMode="auto">
          <a:xfrm>
            <a:off x="4607805" y="2670413"/>
            <a:ext cx="4437063" cy="1577975"/>
            <a:chOff x="-4267279" y="3655204"/>
            <a:chExt cx="4437063" cy="1578510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94E33A6-6F4C-A241-B67C-CF75CE6BB2EB}"/>
                </a:ext>
              </a:extLst>
            </p:cNvPr>
            <p:cNvCxnSpPr/>
            <p:nvPr/>
          </p:nvCxnSpPr>
          <p:spPr bwMode="auto">
            <a:xfrm>
              <a:off x="-4267279" y="4047450"/>
              <a:ext cx="0" cy="422418"/>
            </a:xfrm>
            <a:prstGeom prst="straightConnector1">
              <a:avLst/>
            </a:prstGeom>
            <a:ln w="12700">
              <a:solidFill>
                <a:srgbClr val="CC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3040823-C89F-2742-AD78-B42F725F8C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-2808366" y="4361882"/>
              <a:ext cx="0" cy="87183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6" name="Straight Arrow Connector 445">
              <a:extLst>
                <a:ext uri="{FF2B5EF4-FFF2-40B4-BE49-F238E27FC236}">
                  <a16:creationId xmlns:a16="http://schemas.microsoft.com/office/drawing/2014/main" id="{38C3ACF3-D3B3-904F-ADC4-D01CCFBFD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2006679" y="3655204"/>
              <a:ext cx="6350" cy="157692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5" name="Straight Arrow Connector 474">
              <a:extLst>
                <a:ext uri="{FF2B5EF4-FFF2-40B4-BE49-F238E27FC236}">
                  <a16:creationId xmlns:a16="http://schemas.microsoft.com/office/drawing/2014/main" id="{532BEEE4-B2D6-8448-8474-D7809DFB48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823991" y="4326945"/>
              <a:ext cx="6350" cy="90518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4" name="Straight Arrow Connector 503">
              <a:extLst>
                <a:ext uri="{FF2B5EF4-FFF2-40B4-BE49-F238E27FC236}">
                  <a16:creationId xmlns:a16="http://schemas.microsoft.com/office/drawing/2014/main" id="{B86874C7-7404-C548-9688-8A53DD1B28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66609" y="3798127"/>
              <a:ext cx="3175" cy="139906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7129" name="TextBox 265">
            <a:extLst>
              <a:ext uri="{FF2B5EF4-FFF2-40B4-BE49-F238E27FC236}">
                <a16:creationId xmlns:a16="http://schemas.microsoft.com/office/drawing/2014/main" id="{CE305DF5-51E6-A04B-8657-93D516160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792" y="5261213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1</a:t>
            </a:r>
          </a:p>
        </p:txBody>
      </p:sp>
      <p:sp>
        <p:nvSpPr>
          <p:cNvPr id="47130" name="TextBox 281">
            <a:extLst>
              <a:ext uri="{FF2B5EF4-FFF2-40B4-BE49-F238E27FC236}">
                <a16:creationId xmlns:a16="http://schemas.microsoft.com/office/drawing/2014/main" id="{93383B5D-C970-8C45-A9C4-7292CE0D0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417" y="5548551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FF779B-EFA7-DD49-937D-3042ACF52C57}"/>
              </a:ext>
            </a:extLst>
          </p:cNvPr>
          <p:cNvGrpSpPr/>
          <p:nvPr/>
        </p:nvGrpSpPr>
        <p:grpSpPr>
          <a:xfrm>
            <a:off x="3263193" y="5259954"/>
            <a:ext cx="1316604" cy="277000"/>
            <a:chOff x="2462214" y="5472442"/>
            <a:chExt cx="1316604" cy="277000"/>
          </a:xfrm>
        </p:grpSpPr>
        <p:sp>
          <p:nvSpPr>
            <p:cNvPr id="47145" name="Rectangle 97">
              <a:extLst>
                <a:ext uri="{FF2B5EF4-FFF2-40B4-BE49-F238E27FC236}">
                  <a16:creationId xmlns:a16="http://schemas.microsoft.com/office/drawing/2014/main" id="{4DC7C216-72A9-6940-978C-9334894C5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793" y="5484317"/>
              <a:ext cx="1290025" cy="2082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7146" name="Rectangle 98">
              <a:extLst>
                <a:ext uri="{FF2B5EF4-FFF2-40B4-BE49-F238E27FC236}">
                  <a16:creationId xmlns:a16="http://schemas.microsoft.com/office/drawing/2014/main" id="{868C809B-D485-6A4A-95A8-DB8F3CEC7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214" y="5505144"/>
              <a:ext cx="1281165" cy="20827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7148" name="Rectangle 104">
              <a:extLst>
                <a:ext uri="{FF2B5EF4-FFF2-40B4-BE49-F238E27FC236}">
                  <a16:creationId xmlns:a16="http://schemas.microsoft.com/office/drawing/2014/main" id="{188942D6-7658-D240-AAB8-9F7536644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3931" y="5507921"/>
              <a:ext cx="476671" cy="2096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7149" name="Text Box 105">
              <a:extLst>
                <a:ext uri="{FF2B5EF4-FFF2-40B4-BE49-F238E27FC236}">
                  <a16:creationId xmlns:a16="http://schemas.microsoft.com/office/drawing/2014/main" id="{464DE2F3-253A-7845-A03A-AA09B68F4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520" y="5472442"/>
              <a:ext cx="501676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dirty="0">
                  <a:solidFill>
                    <a:schemeClr val="bg1"/>
                  </a:solidFill>
                  <a:latin typeface="Helvetica" pitchFamily="2" charset="0"/>
                </a:rPr>
                <a:t>0111</a:t>
              </a:r>
            </a:p>
          </p:txBody>
        </p:sp>
      </p:grpSp>
      <p:sp>
        <p:nvSpPr>
          <p:cNvPr id="47150" name="Line 119">
            <a:extLst>
              <a:ext uri="{FF2B5EF4-FFF2-40B4-BE49-F238E27FC236}">
                <a16:creationId xmlns:a16="http://schemas.microsoft.com/office/drawing/2014/main" id="{05154368-2727-084D-ACFE-5648AF1D5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71261" y="5570819"/>
            <a:ext cx="602504" cy="463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2" name="Freeform 120">
            <a:extLst>
              <a:ext uri="{FF2B5EF4-FFF2-40B4-BE49-F238E27FC236}">
                <a16:creationId xmlns:a16="http://schemas.microsoft.com/office/drawing/2014/main" id="{19808B60-D1ED-3440-B21E-60B16A6E78AF}"/>
              </a:ext>
            </a:extLst>
          </p:cNvPr>
          <p:cNvSpPr>
            <a:spLocks/>
          </p:cNvSpPr>
          <p:nvPr/>
        </p:nvSpPr>
        <p:spPr bwMode="auto">
          <a:xfrm>
            <a:off x="4818942" y="5456475"/>
            <a:ext cx="982662" cy="233362"/>
          </a:xfrm>
          <a:custGeom>
            <a:avLst/>
            <a:gdLst>
              <a:gd name="T0" fmla="*/ 0 w 554"/>
              <a:gd name="T1" fmla="*/ 2147483647 h 167"/>
              <a:gd name="T2" fmla="*/ 2147483647 w 554"/>
              <a:gd name="T3" fmla="*/ 2147483647 h 167"/>
              <a:gd name="T4" fmla="*/ 2147483647 w 554"/>
              <a:gd name="T5" fmla="*/ 2147483647 h 167"/>
              <a:gd name="T6" fmla="*/ 0 60000 65536"/>
              <a:gd name="T7" fmla="*/ 0 60000 65536"/>
              <a:gd name="T8" fmla="*/ 0 60000 65536"/>
              <a:gd name="T9" fmla="*/ 0 w 554"/>
              <a:gd name="T10" fmla="*/ 0 h 167"/>
              <a:gd name="T11" fmla="*/ 554 w 554"/>
              <a:gd name="T12" fmla="*/ 167 h 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4" h="167">
                <a:moveTo>
                  <a:pt x="0" y="10"/>
                </a:moveTo>
                <a:cubicBezTo>
                  <a:pt x="102" y="0"/>
                  <a:pt x="240" y="5"/>
                  <a:pt x="324" y="26"/>
                </a:cubicBezTo>
                <a:cubicBezTo>
                  <a:pt x="416" y="52"/>
                  <a:pt x="502" y="120"/>
                  <a:pt x="554" y="167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7133" name="Group 357">
            <a:extLst>
              <a:ext uri="{FF2B5EF4-FFF2-40B4-BE49-F238E27FC236}">
                <a16:creationId xmlns:a16="http://schemas.microsoft.com/office/drawing/2014/main" id="{BD173ADB-AEAE-9645-B89F-B82F1A212A86}"/>
              </a:ext>
            </a:extLst>
          </p:cNvPr>
          <p:cNvGrpSpPr>
            <a:grpSpLocks/>
          </p:cNvGrpSpPr>
          <p:nvPr/>
        </p:nvGrpSpPr>
        <p:grpSpPr bwMode="auto">
          <a:xfrm>
            <a:off x="5039604" y="5446951"/>
            <a:ext cx="565150" cy="293687"/>
            <a:chOff x="1871277" y="1576300"/>
            <a:chExt cx="1128371" cy="437861"/>
          </a:xfrm>
        </p:grpSpPr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505F76D7-CADC-3441-8F60-3F9DCEE19F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4448" y="1694641"/>
              <a:ext cx="1125200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CB21D12F-43AA-BC4D-B6C4-9DDAD41AB6DE}"/>
                </a:ext>
              </a:extLst>
            </p:cNvPr>
            <p:cNvSpPr/>
            <p:nvPr/>
          </p:nvSpPr>
          <p:spPr bwMode="auto">
            <a:xfrm>
              <a:off x="1871277" y="1739610"/>
              <a:ext cx="1128371" cy="11597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DBD47E6-312F-8B49-A3BC-3F8A49D1FF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2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468CC66D-2719-1147-A58E-F0C929D2886C}"/>
                </a:ext>
              </a:extLst>
            </p:cNvPr>
            <p:cNvSpPr/>
            <p:nvPr/>
          </p:nvSpPr>
          <p:spPr bwMode="auto">
            <a:xfrm>
              <a:off x="2159710" y="1673339"/>
              <a:ext cx="548337" cy="16094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798B5AD2-0A9F-CD4A-A169-0718D9D7C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2657" y="1633104"/>
              <a:ext cx="662442" cy="111240"/>
            </a:xfrm>
            <a:custGeom>
              <a:avLst/>
              <a:gdLst>
                <a:gd name="T0" fmla="*/ 0 w 3723451"/>
                <a:gd name="T1" fmla="*/ 27215 h 932950"/>
                <a:gd name="T2" fmla="*/ 116561 w 3723451"/>
                <a:gd name="T3" fmla="*/ 321 h 932950"/>
                <a:gd name="T4" fmla="*/ 330163 w 3723451"/>
                <a:gd name="T5" fmla="*/ 62069 h 932950"/>
                <a:gd name="T6" fmla="*/ 533941 w 3723451"/>
                <a:gd name="T7" fmla="*/ 0 h 932950"/>
                <a:gd name="T8" fmla="*/ 662442 w 3723451"/>
                <a:gd name="T9" fmla="*/ 24699 h 932950"/>
                <a:gd name="T10" fmla="*/ 566838 w 3723451"/>
                <a:gd name="T11" fmla="*/ 55071 h 932950"/>
                <a:gd name="T12" fmla="*/ 536057 w 3723451"/>
                <a:gd name="T13" fmla="*/ 46883 h 932950"/>
                <a:gd name="T14" fmla="*/ 333916 w 3723451"/>
                <a:gd name="T15" fmla="*/ 111240 h 932950"/>
                <a:gd name="T16" fmla="*/ 126604 w 3723451"/>
                <a:gd name="T17" fmla="*/ 49250 h 932950"/>
                <a:gd name="T18" fmla="*/ 93085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084DED8B-512E-0B41-B970-2E594DD91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889" y="1727776"/>
              <a:ext cx="244059" cy="97039"/>
            </a:xfrm>
            <a:custGeom>
              <a:avLst/>
              <a:gdLst>
                <a:gd name="T0" fmla="*/ 0 w 1366596"/>
                <a:gd name="T1" fmla="*/ 0 h 809868"/>
                <a:gd name="T2" fmla="*/ 244059 w 1366596"/>
                <a:gd name="T3" fmla="*/ 74985 h 809868"/>
                <a:gd name="T4" fmla="*/ 154488 w 1366596"/>
                <a:gd name="T5" fmla="*/ 97039 h 809868"/>
                <a:gd name="T6" fmla="*/ 822 w 1366596"/>
                <a:gd name="T7" fmla="*/ 5127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6E7712E3-B41E-984C-8AC3-690DBE559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979" y="1730143"/>
              <a:ext cx="240888" cy="97040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6827 h 791462"/>
                <a:gd name="T4" fmla="*/ 87147 w 1348191"/>
                <a:gd name="T5" fmla="*/ 97040 h 791462"/>
                <a:gd name="T6" fmla="*/ 0 w 1348191"/>
                <a:gd name="T7" fmla="*/ 75037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91A649D5-1EBD-E24F-8B4A-020A7B05A22D}"/>
                </a:ext>
              </a:extLst>
            </p:cNvPr>
            <p:cNvCxnSpPr>
              <a:cxnSpLocks noChangeShapeType="1"/>
              <a:endCxn id="361" idx="2"/>
            </p:cNvCxnSpPr>
            <p:nvPr/>
          </p:nvCxnSpPr>
          <p:spPr bwMode="auto">
            <a:xfrm flipH="1" flipV="1">
              <a:off x="1871277" y="1737244"/>
              <a:ext cx="3171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29C36AEB-A10D-E141-A17F-4A4E57E318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996479" y="1734876"/>
              <a:ext cx="3169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7134" name="TextBox 6">
            <a:extLst>
              <a:ext uri="{FF2B5EF4-FFF2-40B4-BE49-F238E27FC236}">
                <a16:creationId xmlns:a16="http://schemas.microsoft.com/office/drawing/2014/main" id="{FA6F3E9E-FD16-B541-A26E-7BFEB01DE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444" y="5809108"/>
            <a:ext cx="29121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 dirty="0"/>
              <a:t>values in arriving </a:t>
            </a:r>
          </a:p>
          <a:p>
            <a:r>
              <a:rPr lang="en-US" altLang="en-US" sz="1600" dirty="0"/>
              <a:t>packet header, </a:t>
            </a:r>
            <a:r>
              <a:rPr lang="en-US" altLang="en-US" sz="1600" dirty="0" err="1"/>
              <a:t>i.e</a:t>
            </a:r>
            <a:r>
              <a:rPr lang="en-US" altLang="en-US" sz="1600" dirty="0"/>
              <a:t>, destination IP address</a:t>
            </a:r>
            <a:endParaRPr lang="en-US" altLang="en-US" sz="2000" dirty="0"/>
          </a:p>
        </p:txBody>
      </p:sp>
      <p:sp>
        <p:nvSpPr>
          <p:cNvPr id="47135" name="TextBox 282">
            <a:extLst>
              <a:ext uri="{FF2B5EF4-FFF2-40B4-BE49-F238E27FC236}">
                <a16:creationId xmlns:a16="http://schemas.microsoft.com/office/drawing/2014/main" id="{A8701469-AECB-E045-BF87-6B7DAE226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617" y="5650151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3</a:t>
            </a:r>
          </a:p>
        </p:txBody>
      </p:sp>
      <p:sp>
        <p:nvSpPr>
          <p:cNvPr id="247" name="Text Box 8">
            <a:extLst>
              <a:ext uri="{FF2B5EF4-FFF2-40B4-BE49-F238E27FC236}">
                <a16:creationId xmlns:a16="http://schemas.microsoft.com/office/drawing/2014/main" id="{BF7E83CC-4903-9D4C-BFBF-B243D0E05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62" y="4099599"/>
            <a:ext cx="3213099" cy="163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latin typeface="Helvetica" pitchFamily="2" charset="0"/>
              </a:rPr>
              <a:t>Data plane</a:t>
            </a:r>
            <a:endParaRPr lang="en-US" altLang="en-US" sz="2400" dirty="0">
              <a:latin typeface="Helvetica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Helvetica" pitchFamily="2" charset="0"/>
              </a:rPr>
              <a:t>per-packet processing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Helvetica" pitchFamily="2" charset="0"/>
              </a:rPr>
              <a:t>(~ tens of nanoseconds)</a:t>
            </a:r>
          </a:p>
        </p:txBody>
      </p:sp>
      <p:sp>
        <p:nvSpPr>
          <p:cNvPr id="248" name="Line 2">
            <a:extLst>
              <a:ext uri="{FF2B5EF4-FFF2-40B4-BE49-F238E27FC236}">
                <a16:creationId xmlns:a16="http://schemas.microsoft.com/office/drawing/2014/main" id="{B6DEB6B7-2481-8548-8BED-96E25E3287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1339" y="3881002"/>
            <a:ext cx="1665685" cy="365781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sp>
        <p:nvSpPr>
          <p:cNvPr id="250" name="Text Box 8">
            <a:extLst>
              <a:ext uri="{FF2B5EF4-FFF2-40B4-BE49-F238E27FC236}">
                <a16:creationId xmlns:a16="http://schemas.microsoft.com/office/drawing/2014/main" id="{E4898DAE-741C-FD41-9535-97A383905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55" y="1593651"/>
            <a:ext cx="3213099" cy="236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latin typeface="Helvetica" pitchFamily="2" charset="0"/>
              </a:rPr>
              <a:t>Control plane</a:t>
            </a:r>
            <a:endParaRPr lang="en-US" altLang="en-US" sz="2400" dirty="0">
              <a:latin typeface="Helvetica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Helvetica" pitchFamily="2" charset="0"/>
              </a:rPr>
              <a:t>Traditional </a:t>
            </a:r>
            <a:r>
              <a:rPr lang="en-US" altLang="en-US" sz="2400" dirty="0">
                <a:solidFill>
                  <a:srgbClr val="C00000"/>
                </a:solidFill>
                <a:latin typeface="Helvetica" pitchFamily="2" charset="0"/>
              </a:rPr>
              <a:t>routing protocols</a:t>
            </a:r>
            <a:r>
              <a:rPr lang="en-US" altLang="en-US" sz="2400" dirty="0">
                <a:latin typeface="Helvetica" pitchFamily="2" charset="0"/>
              </a:rPr>
              <a:t>: per route-change processing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Helvetica" pitchFamily="2" charset="0"/>
              </a:rPr>
              <a:t>(~ a few tens of seconds)</a:t>
            </a:r>
          </a:p>
        </p:txBody>
      </p:sp>
      <p:sp>
        <p:nvSpPr>
          <p:cNvPr id="251" name="Line 2">
            <a:extLst>
              <a:ext uri="{FF2B5EF4-FFF2-40B4-BE49-F238E27FC236}">
                <a16:creationId xmlns:a16="http://schemas.microsoft.com/office/drawing/2014/main" id="{99FCF550-828A-914E-AB40-D03638F35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0155" y="2605325"/>
            <a:ext cx="980608" cy="9206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Helvetica" pitchFamily="2" charset="0"/>
            </a:endParaRPr>
          </a:p>
        </p:txBody>
      </p:sp>
      <p:sp>
        <p:nvSpPr>
          <p:cNvPr id="252" name="Title 10">
            <a:extLst>
              <a:ext uri="{FF2B5EF4-FFF2-40B4-BE49-F238E27FC236}">
                <a16:creationId xmlns:a16="http://schemas.microsoft.com/office/drawing/2014/main" id="{28CD5BB6-FDC0-C04C-8B57-58190771DDC0}"/>
              </a:ext>
            </a:extLst>
          </p:cNvPr>
          <p:cNvSpPr txBox="1">
            <a:spLocks/>
          </p:cNvSpPr>
          <p:nvPr/>
        </p:nvSpPr>
        <p:spPr>
          <a:xfrm>
            <a:off x="635919" y="663266"/>
            <a:ext cx="10853488" cy="10134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Distributed routing</a:t>
            </a:r>
          </a:p>
        </p:txBody>
      </p:sp>
    </p:spTree>
    <p:extLst>
      <p:ext uri="{BB962C8B-B14F-4D97-AF65-F5344CB8AC3E}">
        <p14:creationId xmlns:p14="http://schemas.microsoft.com/office/powerpoint/2010/main" val="39091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 animBg="1"/>
      <p:bldP spid="47132" grpId="0" animBg="1"/>
      <p:bldP spid="47134" grpId="0"/>
      <p:bldP spid="247" grpId="0"/>
      <p:bldP spid="248" grpId="0" animBg="1"/>
      <p:bldP spid="250" grpId="0"/>
      <p:bldP spid="25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392A-08AD-FC4F-B3CF-CE12DEDC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is a large federated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189BC-4653-B34E-9FC7-416F7EED3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3" y="2322243"/>
            <a:ext cx="1548282" cy="13717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1C415F-2919-1845-B448-67D110BEF995}"/>
              </a:ext>
            </a:extLst>
          </p:cNvPr>
          <p:cNvCxnSpPr>
            <a:cxnSpLocks/>
          </p:cNvCxnSpPr>
          <p:nvPr/>
        </p:nvCxnSpPr>
        <p:spPr>
          <a:xfrm flipV="1">
            <a:off x="9853082" y="3196154"/>
            <a:ext cx="756730" cy="7688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DD07D501-654B-FA4F-BA89-FC79187CC2CE}"/>
              </a:ext>
            </a:extLst>
          </p:cNvPr>
          <p:cNvSpPr/>
          <p:nvPr/>
        </p:nvSpPr>
        <p:spPr>
          <a:xfrm>
            <a:off x="2962960" y="3694030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9EF2-5CF1-6643-90CD-EC03956D6FEF}"/>
              </a:ext>
            </a:extLst>
          </p:cNvPr>
          <p:cNvCxnSpPr>
            <a:cxnSpLocks/>
          </p:cNvCxnSpPr>
          <p:nvPr/>
        </p:nvCxnSpPr>
        <p:spPr>
          <a:xfrm flipH="1" flipV="1">
            <a:off x="3338312" y="3375628"/>
            <a:ext cx="306897" cy="4369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CD9497-871D-FE46-A685-3427BE63A5AD}"/>
              </a:ext>
            </a:extLst>
          </p:cNvPr>
          <p:cNvCxnSpPr>
            <a:cxnSpLocks/>
          </p:cNvCxnSpPr>
          <p:nvPr/>
        </p:nvCxnSpPr>
        <p:spPr>
          <a:xfrm flipH="1">
            <a:off x="5022819" y="3617082"/>
            <a:ext cx="502161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854922-DEF1-BE42-A7B5-FDF71E21A7A1}"/>
              </a:ext>
            </a:extLst>
          </p:cNvPr>
          <p:cNvCxnSpPr>
            <a:cxnSpLocks/>
          </p:cNvCxnSpPr>
          <p:nvPr/>
        </p:nvCxnSpPr>
        <p:spPr>
          <a:xfrm flipH="1" flipV="1">
            <a:off x="4881076" y="5118119"/>
            <a:ext cx="739795" cy="3671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F0C578-C2A0-1B4D-AA2D-5AAB32966C58}"/>
              </a:ext>
            </a:extLst>
          </p:cNvPr>
          <p:cNvSpPr txBox="1"/>
          <p:nvPr/>
        </p:nvSpPr>
        <p:spPr>
          <a:xfrm>
            <a:off x="5697172" y="3072729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AT&amp;T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D810E67-51ED-AB4D-876F-3DC12AF29962}"/>
              </a:ext>
            </a:extLst>
          </p:cNvPr>
          <p:cNvSpPr/>
          <p:nvPr/>
        </p:nvSpPr>
        <p:spPr>
          <a:xfrm>
            <a:off x="5524980" y="4774578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EBBA9FB3-9D97-8F43-B32D-A4CDB2B539F5}"/>
              </a:ext>
            </a:extLst>
          </p:cNvPr>
          <p:cNvSpPr/>
          <p:nvPr/>
        </p:nvSpPr>
        <p:spPr>
          <a:xfrm>
            <a:off x="5532589" y="2358435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4E592B-9F28-D548-9501-FC72FAAF7358}"/>
              </a:ext>
            </a:extLst>
          </p:cNvPr>
          <p:cNvSpPr txBox="1"/>
          <p:nvPr/>
        </p:nvSpPr>
        <p:spPr>
          <a:xfrm>
            <a:off x="8391417" y="4492502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Comcast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942D84-8AE6-4C40-9256-B1FDEBA16BF4}"/>
              </a:ext>
            </a:extLst>
          </p:cNvPr>
          <p:cNvCxnSpPr>
            <a:cxnSpLocks/>
          </p:cNvCxnSpPr>
          <p:nvPr/>
        </p:nvCxnSpPr>
        <p:spPr>
          <a:xfrm flipH="1">
            <a:off x="7668230" y="5118119"/>
            <a:ext cx="640794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D7E703-6EE3-7D43-986F-F7CA562DC79D}"/>
              </a:ext>
            </a:extLst>
          </p:cNvPr>
          <p:cNvCxnSpPr>
            <a:cxnSpLocks/>
          </p:cNvCxnSpPr>
          <p:nvPr/>
        </p:nvCxnSpPr>
        <p:spPr>
          <a:xfrm flipH="1" flipV="1">
            <a:off x="7683885" y="3510257"/>
            <a:ext cx="897185" cy="72767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6ADA2CEC-E595-F843-828F-528E22729A0C}"/>
              </a:ext>
            </a:extLst>
          </p:cNvPr>
          <p:cNvSpPr/>
          <p:nvPr/>
        </p:nvSpPr>
        <p:spPr>
          <a:xfrm>
            <a:off x="8296841" y="3964971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223607-9614-B94D-ACFF-9CA4FB23E102}"/>
              </a:ext>
            </a:extLst>
          </p:cNvPr>
          <p:cNvCxnSpPr>
            <a:cxnSpLocks/>
          </p:cNvCxnSpPr>
          <p:nvPr/>
        </p:nvCxnSpPr>
        <p:spPr>
          <a:xfrm flipH="1" flipV="1">
            <a:off x="2333311" y="3090870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lose up of a device&#10;&#10;Description automatically generated">
            <a:extLst>
              <a:ext uri="{FF2B5EF4-FFF2-40B4-BE49-F238E27FC236}">
                <a16:creationId xmlns:a16="http://schemas.microsoft.com/office/drawing/2014/main" id="{5273333D-FBB7-8945-9EDB-1276135E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902" y="2463442"/>
            <a:ext cx="904308" cy="904308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53504743-AE82-C44E-B42F-E0358123DF9F}"/>
              </a:ext>
            </a:extLst>
          </p:cNvPr>
          <p:cNvSpPr/>
          <p:nvPr/>
        </p:nvSpPr>
        <p:spPr>
          <a:xfrm>
            <a:off x="9451098" y="1422847"/>
            <a:ext cx="2427878" cy="1773306"/>
          </a:xfrm>
          <a:prstGeom prst="cloud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6464E2EC-0C07-CA41-8E7B-AA13ED4E5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171" y="1880657"/>
            <a:ext cx="840890" cy="955556"/>
          </a:xfrm>
          <a:prstGeom prst="rect">
            <a:avLst/>
          </a:prstGeom>
        </p:spPr>
      </p:pic>
      <p:grpSp>
        <p:nvGrpSpPr>
          <p:cNvPr id="42" name="Group 135">
            <a:extLst>
              <a:ext uri="{FF2B5EF4-FFF2-40B4-BE49-F238E27FC236}">
                <a16:creationId xmlns:a16="http://schemas.microsoft.com/office/drawing/2014/main" id="{A401662E-BDA8-1340-A5AB-6C4E6BDB9087}"/>
              </a:ext>
            </a:extLst>
          </p:cNvPr>
          <p:cNvGrpSpPr>
            <a:grpSpLocks/>
          </p:cNvGrpSpPr>
          <p:nvPr/>
        </p:nvGrpSpPr>
        <p:grpSpPr bwMode="auto">
          <a:xfrm>
            <a:off x="10958213" y="1584964"/>
            <a:ext cx="1064210" cy="903201"/>
            <a:chOff x="-44" y="1473"/>
            <a:chExt cx="981" cy="1105"/>
          </a:xfrm>
        </p:grpSpPr>
        <p:pic>
          <p:nvPicPr>
            <p:cNvPr id="47" name="Picture 136" descr="desktop_computer_stylized_medium">
              <a:extLst>
                <a:ext uri="{FF2B5EF4-FFF2-40B4-BE49-F238E27FC236}">
                  <a16:creationId xmlns:a16="http://schemas.microsoft.com/office/drawing/2014/main" id="{259B94DE-3A05-8A4D-85F5-663AF359C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9391504F-865E-F049-AF5A-142B3EBCCC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BBD00FD-9F1B-524B-8400-6675FA886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69" y="4268616"/>
            <a:ext cx="1723377" cy="5170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9E4A8D2-0086-AD49-9C5D-ABF767080728}"/>
              </a:ext>
            </a:extLst>
          </p:cNvPr>
          <p:cNvSpPr txBox="1"/>
          <p:nvPr/>
        </p:nvSpPr>
        <p:spPr>
          <a:xfrm>
            <a:off x="5724535" y="5377420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Verizon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01247F-6C77-434A-A41F-542AB0306F5C}"/>
              </a:ext>
            </a:extLst>
          </p:cNvPr>
          <p:cNvCxnSpPr>
            <a:cxnSpLocks/>
          </p:cNvCxnSpPr>
          <p:nvPr/>
        </p:nvCxnSpPr>
        <p:spPr>
          <a:xfrm flipH="1" flipV="1">
            <a:off x="6640018" y="4305444"/>
            <a:ext cx="4532" cy="59150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F3C0E98A-7F80-9942-9DAA-6421B58A6D41}"/>
              </a:ext>
            </a:extLst>
          </p:cNvPr>
          <p:cNvSpPr/>
          <p:nvPr/>
        </p:nvSpPr>
        <p:spPr>
          <a:xfrm>
            <a:off x="5100651" y="2129624"/>
            <a:ext cx="5106030" cy="4371947"/>
          </a:xfrm>
          <a:custGeom>
            <a:avLst/>
            <a:gdLst>
              <a:gd name="connsiteX0" fmla="*/ 2690 w 5106030"/>
              <a:gd name="connsiteY0" fmla="*/ 2133457 h 4371947"/>
              <a:gd name="connsiteX1" fmla="*/ 188041 w 5106030"/>
              <a:gd name="connsiteY1" fmla="*/ 1181987 h 4371947"/>
              <a:gd name="connsiteX2" fmla="*/ 1201295 w 5106030"/>
              <a:gd name="connsiteY2" fmla="*/ 774214 h 4371947"/>
              <a:gd name="connsiteX3" fmla="*/ 1102441 w 5106030"/>
              <a:gd name="connsiteY3" fmla="*/ 2343522 h 4371947"/>
              <a:gd name="connsiteX4" fmla="*/ 1176581 w 5106030"/>
              <a:gd name="connsiteY4" fmla="*/ 3603911 h 4371947"/>
              <a:gd name="connsiteX5" fmla="*/ 2115695 w 5106030"/>
              <a:gd name="connsiteY5" fmla="*/ 1330268 h 4371947"/>
              <a:gd name="connsiteX6" fmla="*/ 2696463 w 5106030"/>
              <a:gd name="connsiteY6" fmla="*/ 32808 h 4371947"/>
              <a:gd name="connsiteX7" fmla="*/ 3128949 w 5106030"/>
              <a:gd name="connsiteY7" fmla="*/ 2640084 h 4371947"/>
              <a:gd name="connsiteX8" fmla="*/ 3783857 w 5106030"/>
              <a:gd name="connsiteY8" fmla="*/ 4357673 h 4371947"/>
              <a:gd name="connsiteX9" fmla="*/ 4933035 w 5106030"/>
              <a:gd name="connsiteY9" fmla="*/ 3393846 h 4371947"/>
              <a:gd name="connsiteX10" fmla="*/ 4760041 w 5106030"/>
              <a:gd name="connsiteY10" fmla="*/ 2232311 h 4371947"/>
              <a:gd name="connsiteX11" fmla="*/ 4475835 w 5106030"/>
              <a:gd name="connsiteY11" fmla="*/ 1107846 h 4371947"/>
              <a:gd name="connsiteX12" fmla="*/ 5106030 w 5106030"/>
              <a:gd name="connsiteY12" fmla="*/ 490008 h 437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6030" h="4371947">
                <a:moveTo>
                  <a:pt x="2690" y="2133457"/>
                </a:moveTo>
                <a:cubicBezTo>
                  <a:pt x="-4518" y="1770992"/>
                  <a:pt x="-11726" y="1408527"/>
                  <a:pt x="188041" y="1181987"/>
                </a:cubicBezTo>
                <a:cubicBezTo>
                  <a:pt x="387808" y="955447"/>
                  <a:pt x="1048895" y="580625"/>
                  <a:pt x="1201295" y="774214"/>
                </a:cubicBezTo>
                <a:cubicBezTo>
                  <a:pt x="1353695" y="967803"/>
                  <a:pt x="1106560" y="1871906"/>
                  <a:pt x="1102441" y="2343522"/>
                </a:cubicBezTo>
                <a:cubicBezTo>
                  <a:pt x="1098322" y="2815138"/>
                  <a:pt x="1007705" y="3772787"/>
                  <a:pt x="1176581" y="3603911"/>
                </a:cubicBezTo>
                <a:cubicBezTo>
                  <a:pt x="1345457" y="3435035"/>
                  <a:pt x="1862381" y="1925452"/>
                  <a:pt x="2115695" y="1330268"/>
                </a:cubicBezTo>
                <a:cubicBezTo>
                  <a:pt x="2369009" y="735084"/>
                  <a:pt x="2527587" y="-185495"/>
                  <a:pt x="2696463" y="32808"/>
                </a:cubicBezTo>
                <a:cubicBezTo>
                  <a:pt x="2865339" y="251111"/>
                  <a:pt x="2947717" y="1919273"/>
                  <a:pt x="3128949" y="2640084"/>
                </a:cubicBezTo>
                <a:cubicBezTo>
                  <a:pt x="3310181" y="3360895"/>
                  <a:pt x="3483176" y="4232046"/>
                  <a:pt x="3783857" y="4357673"/>
                </a:cubicBezTo>
                <a:cubicBezTo>
                  <a:pt x="4084538" y="4483300"/>
                  <a:pt x="4770338" y="3748073"/>
                  <a:pt x="4933035" y="3393846"/>
                </a:cubicBezTo>
                <a:cubicBezTo>
                  <a:pt x="5095732" y="3039619"/>
                  <a:pt x="4836241" y="2613311"/>
                  <a:pt x="4760041" y="2232311"/>
                </a:cubicBezTo>
                <a:cubicBezTo>
                  <a:pt x="4683841" y="1851311"/>
                  <a:pt x="4418170" y="1398230"/>
                  <a:pt x="4475835" y="1107846"/>
                </a:cubicBezTo>
                <a:cubicBezTo>
                  <a:pt x="4533500" y="817462"/>
                  <a:pt x="4819765" y="653735"/>
                  <a:pt x="5106030" y="490008"/>
                </a:cubicBezTo>
              </a:path>
            </a:pathLst>
          </a:custGeom>
          <a:noFill/>
          <a:ln w="50800">
            <a:solidFill>
              <a:schemeClr val="bg1">
                <a:lumMod val="75000"/>
              </a:schemeClr>
            </a:solidFill>
            <a:prstDash val="sysDot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6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/>
      <p:bldP spid="34" grpId="0" animBg="1"/>
      <p:bldP spid="50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392A-08AD-FC4F-B3CF-CE12DEDC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is a large </a:t>
            </a:r>
            <a:r>
              <a:rPr lang="en-US" dirty="0">
                <a:solidFill>
                  <a:srgbClr val="C00000"/>
                </a:solidFill>
              </a:rPr>
              <a:t>federated</a:t>
            </a:r>
            <a:r>
              <a:rPr lang="en-US" dirty="0"/>
              <a:t>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189BC-4653-B34E-9FC7-416F7EED3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3" y="2322243"/>
            <a:ext cx="1548282" cy="13717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1C415F-2919-1845-B448-67D110BEF995}"/>
              </a:ext>
            </a:extLst>
          </p:cNvPr>
          <p:cNvCxnSpPr>
            <a:cxnSpLocks/>
          </p:cNvCxnSpPr>
          <p:nvPr/>
        </p:nvCxnSpPr>
        <p:spPr>
          <a:xfrm flipV="1">
            <a:off x="9853082" y="3196154"/>
            <a:ext cx="756730" cy="7688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DD07D501-654B-FA4F-BA89-FC79187CC2CE}"/>
              </a:ext>
            </a:extLst>
          </p:cNvPr>
          <p:cNvSpPr/>
          <p:nvPr/>
        </p:nvSpPr>
        <p:spPr>
          <a:xfrm>
            <a:off x="2962960" y="3694030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9EF2-5CF1-6643-90CD-EC03956D6FEF}"/>
              </a:ext>
            </a:extLst>
          </p:cNvPr>
          <p:cNvCxnSpPr>
            <a:cxnSpLocks/>
          </p:cNvCxnSpPr>
          <p:nvPr/>
        </p:nvCxnSpPr>
        <p:spPr>
          <a:xfrm flipH="1" flipV="1">
            <a:off x="3338312" y="3375628"/>
            <a:ext cx="306897" cy="4369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CD9497-871D-FE46-A685-3427BE63A5AD}"/>
              </a:ext>
            </a:extLst>
          </p:cNvPr>
          <p:cNvCxnSpPr>
            <a:cxnSpLocks/>
          </p:cNvCxnSpPr>
          <p:nvPr/>
        </p:nvCxnSpPr>
        <p:spPr>
          <a:xfrm flipH="1">
            <a:off x="5022819" y="3617082"/>
            <a:ext cx="502161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854922-DEF1-BE42-A7B5-FDF71E21A7A1}"/>
              </a:ext>
            </a:extLst>
          </p:cNvPr>
          <p:cNvCxnSpPr>
            <a:cxnSpLocks/>
          </p:cNvCxnSpPr>
          <p:nvPr/>
        </p:nvCxnSpPr>
        <p:spPr>
          <a:xfrm flipH="1" flipV="1">
            <a:off x="4881076" y="5118119"/>
            <a:ext cx="739795" cy="3671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F0C578-C2A0-1B4D-AA2D-5AAB32966C58}"/>
              </a:ext>
            </a:extLst>
          </p:cNvPr>
          <p:cNvSpPr txBox="1"/>
          <p:nvPr/>
        </p:nvSpPr>
        <p:spPr>
          <a:xfrm>
            <a:off x="5697172" y="3072729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AT&amp;T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D810E67-51ED-AB4D-876F-3DC12AF29962}"/>
              </a:ext>
            </a:extLst>
          </p:cNvPr>
          <p:cNvSpPr/>
          <p:nvPr/>
        </p:nvSpPr>
        <p:spPr>
          <a:xfrm>
            <a:off x="5524980" y="4774578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EBBA9FB3-9D97-8F43-B32D-A4CDB2B539F5}"/>
              </a:ext>
            </a:extLst>
          </p:cNvPr>
          <p:cNvSpPr/>
          <p:nvPr/>
        </p:nvSpPr>
        <p:spPr>
          <a:xfrm>
            <a:off x="5532589" y="2358435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4E592B-9F28-D548-9501-FC72FAAF7358}"/>
              </a:ext>
            </a:extLst>
          </p:cNvPr>
          <p:cNvSpPr txBox="1"/>
          <p:nvPr/>
        </p:nvSpPr>
        <p:spPr>
          <a:xfrm>
            <a:off x="8391417" y="4492502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Comcast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942D84-8AE6-4C40-9256-B1FDEBA16BF4}"/>
              </a:ext>
            </a:extLst>
          </p:cNvPr>
          <p:cNvCxnSpPr>
            <a:cxnSpLocks/>
          </p:cNvCxnSpPr>
          <p:nvPr/>
        </p:nvCxnSpPr>
        <p:spPr>
          <a:xfrm flipH="1">
            <a:off x="7668230" y="5118119"/>
            <a:ext cx="640794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D7E703-6EE3-7D43-986F-F7CA562DC79D}"/>
              </a:ext>
            </a:extLst>
          </p:cNvPr>
          <p:cNvCxnSpPr>
            <a:cxnSpLocks/>
          </p:cNvCxnSpPr>
          <p:nvPr/>
        </p:nvCxnSpPr>
        <p:spPr>
          <a:xfrm flipH="1" flipV="1">
            <a:off x="7683885" y="3510257"/>
            <a:ext cx="897185" cy="72767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6ADA2CEC-E595-F843-828F-528E22729A0C}"/>
              </a:ext>
            </a:extLst>
          </p:cNvPr>
          <p:cNvSpPr/>
          <p:nvPr/>
        </p:nvSpPr>
        <p:spPr>
          <a:xfrm>
            <a:off x="8296841" y="3964971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223607-9614-B94D-ACFF-9CA4FB23E102}"/>
              </a:ext>
            </a:extLst>
          </p:cNvPr>
          <p:cNvCxnSpPr>
            <a:cxnSpLocks/>
          </p:cNvCxnSpPr>
          <p:nvPr/>
        </p:nvCxnSpPr>
        <p:spPr>
          <a:xfrm flipH="1" flipV="1">
            <a:off x="2333311" y="3090870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lose up of a device&#10;&#10;Description automatically generated">
            <a:extLst>
              <a:ext uri="{FF2B5EF4-FFF2-40B4-BE49-F238E27FC236}">
                <a16:creationId xmlns:a16="http://schemas.microsoft.com/office/drawing/2014/main" id="{5273333D-FBB7-8945-9EDB-1276135E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902" y="2463442"/>
            <a:ext cx="904308" cy="904308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53504743-AE82-C44E-B42F-E0358123DF9F}"/>
              </a:ext>
            </a:extLst>
          </p:cNvPr>
          <p:cNvSpPr/>
          <p:nvPr/>
        </p:nvSpPr>
        <p:spPr>
          <a:xfrm>
            <a:off x="9451098" y="1422847"/>
            <a:ext cx="2427878" cy="1773306"/>
          </a:xfrm>
          <a:prstGeom prst="cloud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6464E2EC-0C07-CA41-8E7B-AA13ED4E5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171" y="1880657"/>
            <a:ext cx="840890" cy="955556"/>
          </a:xfrm>
          <a:prstGeom prst="rect">
            <a:avLst/>
          </a:prstGeom>
        </p:spPr>
      </p:pic>
      <p:grpSp>
        <p:nvGrpSpPr>
          <p:cNvPr id="42" name="Group 135">
            <a:extLst>
              <a:ext uri="{FF2B5EF4-FFF2-40B4-BE49-F238E27FC236}">
                <a16:creationId xmlns:a16="http://schemas.microsoft.com/office/drawing/2014/main" id="{A401662E-BDA8-1340-A5AB-6C4E6BDB9087}"/>
              </a:ext>
            </a:extLst>
          </p:cNvPr>
          <p:cNvGrpSpPr>
            <a:grpSpLocks/>
          </p:cNvGrpSpPr>
          <p:nvPr/>
        </p:nvGrpSpPr>
        <p:grpSpPr bwMode="auto">
          <a:xfrm>
            <a:off x="10958213" y="1584964"/>
            <a:ext cx="1064210" cy="903201"/>
            <a:chOff x="-44" y="1473"/>
            <a:chExt cx="981" cy="1105"/>
          </a:xfrm>
        </p:grpSpPr>
        <p:pic>
          <p:nvPicPr>
            <p:cNvPr id="47" name="Picture 136" descr="desktop_computer_stylized_medium">
              <a:extLst>
                <a:ext uri="{FF2B5EF4-FFF2-40B4-BE49-F238E27FC236}">
                  <a16:creationId xmlns:a16="http://schemas.microsoft.com/office/drawing/2014/main" id="{259B94DE-3A05-8A4D-85F5-663AF359C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9391504F-865E-F049-AF5A-142B3EBCCC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BBD00FD-9F1B-524B-8400-6675FA886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69" y="4268616"/>
            <a:ext cx="1723377" cy="5170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9E4A8D2-0086-AD49-9C5D-ABF767080728}"/>
              </a:ext>
            </a:extLst>
          </p:cNvPr>
          <p:cNvSpPr txBox="1"/>
          <p:nvPr/>
        </p:nvSpPr>
        <p:spPr>
          <a:xfrm>
            <a:off x="5724535" y="5377420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Verizon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2FB63-1085-6142-B98A-81D0D0A2C9C7}"/>
              </a:ext>
            </a:extLst>
          </p:cNvPr>
          <p:cNvSpPr txBox="1"/>
          <p:nvPr/>
        </p:nvSpPr>
        <p:spPr>
          <a:xfrm>
            <a:off x="948690" y="1373111"/>
            <a:ext cx="894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Several autonomously run organizations (</a:t>
            </a:r>
            <a:r>
              <a:rPr lang="en-US" sz="2400" dirty="0" err="1">
                <a:solidFill>
                  <a:srgbClr val="C00000"/>
                </a:solidFill>
                <a:latin typeface="Helvetica" pitchFamily="2" charset="0"/>
              </a:rPr>
              <a:t>AS</a:t>
            </a:r>
            <a:r>
              <a:rPr lang="en-US" sz="2400" dirty="0" err="1">
                <a:latin typeface="Helvetica" pitchFamily="2" charset="0"/>
              </a:rPr>
              <a:t>’es</a:t>
            </a:r>
            <a:r>
              <a:rPr lang="en-US" sz="2400" dirty="0">
                <a:latin typeface="Helvetica" pitchFamily="2" charset="0"/>
              </a:rPr>
              <a:t>): No one “boss”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4E2D3E-EF56-5144-8969-E6FA5B911EF3}"/>
              </a:ext>
            </a:extLst>
          </p:cNvPr>
          <p:cNvSpPr txBox="1"/>
          <p:nvPr/>
        </p:nvSpPr>
        <p:spPr>
          <a:xfrm>
            <a:off x="2834405" y="1831865"/>
            <a:ext cx="626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Organizations cooperate, but also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compete</a:t>
            </a:r>
          </a:p>
        </p:txBody>
      </p:sp>
      <p:pic>
        <p:nvPicPr>
          <p:cNvPr id="28" name="Picture 19" descr="Router Clip Art">
            <a:extLst>
              <a:ext uri="{FF2B5EF4-FFF2-40B4-BE49-F238E27FC236}">
                <a16:creationId xmlns:a16="http://schemas.microsoft.com/office/drawing/2014/main" id="{D076B062-E414-9A4E-BE60-D44C49EB7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44" y="4527123"/>
            <a:ext cx="843459" cy="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9" descr="Router Clip Art">
            <a:extLst>
              <a:ext uri="{FF2B5EF4-FFF2-40B4-BE49-F238E27FC236}">
                <a16:creationId xmlns:a16="http://schemas.microsoft.com/office/drawing/2014/main" id="{41F5E368-397B-AF46-91E4-161362F6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00" y="2697487"/>
            <a:ext cx="843459" cy="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D67E0-74F4-074B-BC42-3B65320D3421}"/>
              </a:ext>
            </a:extLst>
          </p:cNvPr>
          <p:cNvSpPr txBox="1"/>
          <p:nvPr/>
        </p:nvSpPr>
        <p:spPr>
          <a:xfrm>
            <a:off x="96773" y="4737721"/>
            <a:ext cx="2977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e.g., AT&amp;T has little  commercial interest in revealing its internal network structure to Verizon.</a:t>
            </a:r>
          </a:p>
        </p:txBody>
      </p:sp>
      <p:pic>
        <p:nvPicPr>
          <p:cNvPr id="32" name="Picture 19" descr="Router Clip Art">
            <a:extLst>
              <a:ext uri="{FF2B5EF4-FFF2-40B4-BE49-F238E27FC236}">
                <a16:creationId xmlns:a16="http://schemas.microsoft.com/office/drawing/2014/main" id="{F37B5AFD-91BF-4F49-9F28-36B5FF9E0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97" y="2430430"/>
            <a:ext cx="682776" cy="5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9" descr="Router Clip Art">
            <a:extLst>
              <a:ext uri="{FF2B5EF4-FFF2-40B4-BE49-F238E27FC236}">
                <a16:creationId xmlns:a16="http://schemas.microsoft.com/office/drawing/2014/main" id="{17756B13-B210-BC45-B5B4-BB63E1D3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06" y="3040160"/>
            <a:ext cx="682776" cy="5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9" descr="Router Clip Art">
            <a:extLst>
              <a:ext uri="{FF2B5EF4-FFF2-40B4-BE49-F238E27FC236}">
                <a16:creationId xmlns:a16="http://schemas.microsoft.com/office/drawing/2014/main" id="{6211DBEB-DAB9-4941-9D17-C1DB2DCEA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08" y="3823735"/>
            <a:ext cx="682776" cy="5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29976B-76A8-FB41-9BCC-32A01B74C9B6}"/>
              </a:ext>
            </a:extLst>
          </p:cNvPr>
          <p:cNvCxnSpPr>
            <a:stCxn id="32" idx="2"/>
          </p:cNvCxnSpPr>
          <p:nvPr/>
        </p:nvCxnSpPr>
        <p:spPr>
          <a:xfrm>
            <a:off x="6055185" y="2933368"/>
            <a:ext cx="40815" cy="940726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442E76-4EF7-A240-BD9C-163DBEBBC7DD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292584" y="3318785"/>
            <a:ext cx="1308346" cy="637749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3B8AB96-5D09-8343-B269-CFE39FD76D50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 flipV="1">
            <a:off x="6396573" y="2681899"/>
            <a:ext cx="782627" cy="326237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B913D9-003C-694C-A2C3-0DD284C8F183}"/>
              </a:ext>
            </a:extLst>
          </p:cNvPr>
          <p:cNvCxnSpPr>
            <a:cxnSpLocks/>
          </p:cNvCxnSpPr>
          <p:nvPr/>
        </p:nvCxnSpPr>
        <p:spPr>
          <a:xfrm flipH="1" flipV="1">
            <a:off x="6640018" y="4305444"/>
            <a:ext cx="4532" cy="59150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392A-08AD-FC4F-B3CF-CE12DEDC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is a large </a:t>
            </a:r>
            <a:r>
              <a:rPr lang="en-US" dirty="0">
                <a:solidFill>
                  <a:srgbClr val="C00000"/>
                </a:solidFill>
              </a:rPr>
              <a:t>federated</a:t>
            </a:r>
            <a:r>
              <a:rPr lang="en-US" dirty="0"/>
              <a:t>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189BC-4653-B34E-9FC7-416F7EED3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3" y="2322243"/>
            <a:ext cx="1548282" cy="13717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1C415F-2919-1845-B448-67D110BEF995}"/>
              </a:ext>
            </a:extLst>
          </p:cNvPr>
          <p:cNvCxnSpPr>
            <a:cxnSpLocks/>
          </p:cNvCxnSpPr>
          <p:nvPr/>
        </p:nvCxnSpPr>
        <p:spPr>
          <a:xfrm flipV="1">
            <a:off x="9853082" y="3196154"/>
            <a:ext cx="756730" cy="7688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DD07D501-654B-FA4F-BA89-FC79187CC2CE}"/>
              </a:ext>
            </a:extLst>
          </p:cNvPr>
          <p:cNvSpPr/>
          <p:nvPr/>
        </p:nvSpPr>
        <p:spPr>
          <a:xfrm>
            <a:off x="2962960" y="3694030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9EF2-5CF1-6643-90CD-EC03956D6FEF}"/>
              </a:ext>
            </a:extLst>
          </p:cNvPr>
          <p:cNvCxnSpPr>
            <a:cxnSpLocks/>
          </p:cNvCxnSpPr>
          <p:nvPr/>
        </p:nvCxnSpPr>
        <p:spPr>
          <a:xfrm flipH="1" flipV="1">
            <a:off x="3338312" y="3375628"/>
            <a:ext cx="306897" cy="4369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CD9497-871D-FE46-A685-3427BE63A5AD}"/>
              </a:ext>
            </a:extLst>
          </p:cNvPr>
          <p:cNvCxnSpPr>
            <a:cxnSpLocks/>
          </p:cNvCxnSpPr>
          <p:nvPr/>
        </p:nvCxnSpPr>
        <p:spPr>
          <a:xfrm flipH="1">
            <a:off x="5022819" y="3617082"/>
            <a:ext cx="502161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854922-DEF1-BE42-A7B5-FDF71E21A7A1}"/>
              </a:ext>
            </a:extLst>
          </p:cNvPr>
          <p:cNvCxnSpPr>
            <a:cxnSpLocks/>
          </p:cNvCxnSpPr>
          <p:nvPr/>
        </p:nvCxnSpPr>
        <p:spPr>
          <a:xfrm flipH="1" flipV="1">
            <a:off x="4881076" y="5118119"/>
            <a:ext cx="739795" cy="3671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F0C578-C2A0-1B4D-AA2D-5AAB32966C58}"/>
              </a:ext>
            </a:extLst>
          </p:cNvPr>
          <p:cNvSpPr txBox="1"/>
          <p:nvPr/>
        </p:nvSpPr>
        <p:spPr>
          <a:xfrm>
            <a:off x="5697172" y="3072729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AT&amp;T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D810E67-51ED-AB4D-876F-3DC12AF29962}"/>
              </a:ext>
            </a:extLst>
          </p:cNvPr>
          <p:cNvSpPr/>
          <p:nvPr/>
        </p:nvSpPr>
        <p:spPr>
          <a:xfrm>
            <a:off x="5524980" y="4774578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EBBA9FB3-9D97-8F43-B32D-A4CDB2B539F5}"/>
              </a:ext>
            </a:extLst>
          </p:cNvPr>
          <p:cNvSpPr/>
          <p:nvPr/>
        </p:nvSpPr>
        <p:spPr>
          <a:xfrm>
            <a:off x="5532589" y="2358435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4E592B-9F28-D548-9501-FC72FAAF7358}"/>
              </a:ext>
            </a:extLst>
          </p:cNvPr>
          <p:cNvSpPr txBox="1"/>
          <p:nvPr/>
        </p:nvSpPr>
        <p:spPr>
          <a:xfrm>
            <a:off x="8391417" y="4492502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Comcast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942D84-8AE6-4C40-9256-B1FDEBA16BF4}"/>
              </a:ext>
            </a:extLst>
          </p:cNvPr>
          <p:cNvCxnSpPr>
            <a:cxnSpLocks/>
          </p:cNvCxnSpPr>
          <p:nvPr/>
        </p:nvCxnSpPr>
        <p:spPr>
          <a:xfrm flipH="1">
            <a:off x="7668230" y="5118119"/>
            <a:ext cx="640794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D7E703-6EE3-7D43-986F-F7CA562DC79D}"/>
              </a:ext>
            </a:extLst>
          </p:cNvPr>
          <p:cNvCxnSpPr>
            <a:cxnSpLocks/>
          </p:cNvCxnSpPr>
          <p:nvPr/>
        </p:nvCxnSpPr>
        <p:spPr>
          <a:xfrm flipH="1" flipV="1">
            <a:off x="7683885" y="3510257"/>
            <a:ext cx="897185" cy="72767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6ADA2CEC-E595-F843-828F-528E22729A0C}"/>
              </a:ext>
            </a:extLst>
          </p:cNvPr>
          <p:cNvSpPr/>
          <p:nvPr/>
        </p:nvSpPr>
        <p:spPr>
          <a:xfrm>
            <a:off x="8296841" y="3964971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223607-9614-B94D-ACFF-9CA4FB23E102}"/>
              </a:ext>
            </a:extLst>
          </p:cNvPr>
          <p:cNvCxnSpPr>
            <a:cxnSpLocks/>
          </p:cNvCxnSpPr>
          <p:nvPr/>
        </p:nvCxnSpPr>
        <p:spPr>
          <a:xfrm flipH="1" flipV="1">
            <a:off x="2333311" y="3090870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lose up of a device&#10;&#10;Description automatically generated">
            <a:extLst>
              <a:ext uri="{FF2B5EF4-FFF2-40B4-BE49-F238E27FC236}">
                <a16:creationId xmlns:a16="http://schemas.microsoft.com/office/drawing/2014/main" id="{5273333D-FBB7-8945-9EDB-1276135E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902" y="2463442"/>
            <a:ext cx="904308" cy="904308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53504743-AE82-C44E-B42F-E0358123DF9F}"/>
              </a:ext>
            </a:extLst>
          </p:cNvPr>
          <p:cNvSpPr/>
          <p:nvPr/>
        </p:nvSpPr>
        <p:spPr>
          <a:xfrm>
            <a:off x="9451098" y="1422847"/>
            <a:ext cx="2427878" cy="1773306"/>
          </a:xfrm>
          <a:prstGeom prst="cloud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6464E2EC-0C07-CA41-8E7B-AA13ED4E5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171" y="1880657"/>
            <a:ext cx="840890" cy="955556"/>
          </a:xfrm>
          <a:prstGeom prst="rect">
            <a:avLst/>
          </a:prstGeom>
        </p:spPr>
      </p:pic>
      <p:grpSp>
        <p:nvGrpSpPr>
          <p:cNvPr id="42" name="Group 135">
            <a:extLst>
              <a:ext uri="{FF2B5EF4-FFF2-40B4-BE49-F238E27FC236}">
                <a16:creationId xmlns:a16="http://schemas.microsoft.com/office/drawing/2014/main" id="{A401662E-BDA8-1340-A5AB-6C4E6BDB9087}"/>
              </a:ext>
            </a:extLst>
          </p:cNvPr>
          <p:cNvGrpSpPr>
            <a:grpSpLocks/>
          </p:cNvGrpSpPr>
          <p:nvPr/>
        </p:nvGrpSpPr>
        <p:grpSpPr bwMode="auto">
          <a:xfrm>
            <a:off x="10958213" y="1584964"/>
            <a:ext cx="1064210" cy="903201"/>
            <a:chOff x="-44" y="1473"/>
            <a:chExt cx="981" cy="1105"/>
          </a:xfrm>
        </p:grpSpPr>
        <p:pic>
          <p:nvPicPr>
            <p:cNvPr id="47" name="Picture 136" descr="desktop_computer_stylized_medium">
              <a:extLst>
                <a:ext uri="{FF2B5EF4-FFF2-40B4-BE49-F238E27FC236}">
                  <a16:creationId xmlns:a16="http://schemas.microsoft.com/office/drawing/2014/main" id="{259B94DE-3A05-8A4D-85F5-663AF359C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9391504F-865E-F049-AF5A-142B3EBCCC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BBD00FD-9F1B-524B-8400-6675FA886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69" y="4268616"/>
            <a:ext cx="1723377" cy="5170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9E4A8D2-0086-AD49-9C5D-ABF767080728}"/>
              </a:ext>
            </a:extLst>
          </p:cNvPr>
          <p:cNvSpPr txBox="1"/>
          <p:nvPr/>
        </p:nvSpPr>
        <p:spPr>
          <a:xfrm>
            <a:off x="5724535" y="5377420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Verizon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2FB63-1085-6142-B98A-81D0D0A2C9C7}"/>
              </a:ext>
            </a:extLst>
          </p:cNvPr>
          <p:cNvSpPr txBox="1"/>
          <p:nvPr/>
        </p:nvSpPr>
        <p:spPr>
          <a:xfrm>
            <a:off x="1806874" y="1373111"/>
            <a:ext cx="808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Several autonomously run organizations: No one “boss”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4E2D3E-EF56-5144-8969-E6FA5B911EF3}"/>
              </a:ext>
            </a:extLst>
          </p:cNvPr>
          <p:cNvSpPr txBox="1"/>
          <p:nvPr/>
        </p:nvSpPr>
        <p:spPr>
          <a:xfrm>
            <a:off x="2834405" y="1831865"/>
            <a:ext cx="626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Organizations cooperate, but also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compete</a:t>
            </a:r>
          </a:p>
        </p:txBody>
      </p:sp>
      <p:pic>
        <p:nvPicPr>
          <p:cNvPr id="28" name="Picture 19" descr="Router Clip Art">
            <a:extLst>
              <a:ext uri="{FF2B5EF4-FFF2-40B4-BE49-F238E27FC236}">
                <a16:creationId xmlns:a16="http://schemas.microsoft.com/office/drawing/2014/main" id="{D076B062-E414-9A4E-BE60-D44C49EB7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44" y="4527123"/>
            <a:ext cx="843459" cy="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9" descr="Router Clip Art">
            <a:extLst>
              <a:ext uri="{FF2B5EF4-FFF2-40B4-BE49-F238E27FC236}">
                <a16:creationId xmlns:a16="http://schemas.microsoft.com/office/drawing/2014/main" id="{41F5E368-397B-AF46-91E4-161362F6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00" y="2697487"/>
            <a:ext cx="843459" cy="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D67E0-74F4-074B-BC42-3B65320D3421}"/>
              </a:ext>
            </a:extLst>
          </p:cNvPr>
          <p:cNvSpPr txBox="1"/>
          <p:nvPr/>
        </p:nvSpPr>
        <p:spPr>
          <a:xfrm>
            <a:off x="141217" y="3915229"/>
            <a:ext cx="2977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Message exchanges must</a:t>
            </a:r>
          </a:p>
          <a:p>
            <a:pPr algn="l"/>
            <a:r>
              <a:rPr lang="en-US" sz="2400" dirty="0">
                <a:latin typeface="Helvetica" pitchFamily="2" charset="0"/>
              </a:rPr>
              <a:t>not reveal internal  network details.</a:t>
            </a:r>
          </a:p>
        </p:txBody>
      </p:sp>
      <p:pic>
        <p:nvPicPr>
          <p:cNvPr id="32" name="Picture 19" descr="Router Clip Art">
            <a:extLst>
              <a:ext uri="{FF2B5EF4-FFF2-40B4-BE49-F238E27FC236}">
                <a16:creationId xmlns:a16="http://schemas.microsoft.com/office/drawing/2014/main" id="{F37B5AFD-91BF-4F49-9F28-36B5FF9E0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97" y="2430430"/>
            <a:ext cx="682776" cy="5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9" descr="Router Clip Art">
            <a:extLst>
              <a:ext uri="{FF2B5EF4-FFF2-40B4-BE49-F238E27FC236}">
                <a16:creationId xmlns:a16="http://schemas.microsoft.com/office/drawing/2014/main" id="{17756B13-B210-BC45-B5B4-BB63E1D3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06" y="3040160"/>
            <a:ext cx="682776" cy="5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9" descr="Router Clip Art">
            <a:extLst>
              <a:ext uri="{FF2B5EF4-FFF2-40B4-BE49-F238E27FC236}">
                <a16:creationId xmlns:a16="http://schemas.microsoft.com/office/drawing/2014/main" id="{6211DBEB-DAB9-4941-9D17-C1DB2DCEA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08" y="3823735"/>
            <a:ext cx="682776" cy="5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29976B-76A8-FB41-9BCC-32A01B74C9B6}"/>
              </a:ext>
            </a:extLst>
          </p:cNvPr>
          <p:cNvCxnSpPr>
            <a:stCxn id="32" idx="2"/>
          </p:cNvCxnSpPr>
          <p:nvPr/>
        </p:nvCxnSpPr>
        <p:spPr>
          <a:xfrm>
            <a:off x="6055185" y="2933368"/>
            <a:ext cx="40815" cy="940726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442E76-4EF7-A240-BD9C-163DBEBBC7DD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292584" y="3318785"/>
            <a:ext cx="1308346" cy="637749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3B8AB96-5D09-8343-B269-CFE39FD76D50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 flipV="1">
            <a:off x="6396573" y="2681899"/>
            <a:ext cx="782627" cy="326237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B913D9-003C-694C-A2C3-0DD284C8F183}"/>
              </a:ext>
            </a:extLst>
          </p:cNvPr>
          <p:cNvCxnSpPr>
            <a:cxnSpLocks/>
          </p:cNvCxnSpPr>
          <p:nvPr/>
        </p:nvCxnSpPr>
        <p:spPr>
          <a:xfrm flipH="1" flipV="1">
            <a:off x="6640018" y="4305444"/>
            <a:ext cx="4532" cy="59150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604FDD-2DD3-4D40-940A-98FB98D667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5029" y="4275302"/>
            <a:ext cx="977536" cy="799802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31EDDF9B-559F-914C-9415-EFE387D6F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0016" y="2534892"/>
            <a:ext cx="1414120" cy="93111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B48803E-6D43-C54A-B65C-0F51F64581A9}"/>
              </a:ext>
            </a:extLst>
          </p:cNvPr>
          <p:cNvSpPr txBox="1"/>
          <p:nvPr/>
        </p:nvSpPr>
        <p:spPr>
          <a:xfrm>
            <a:off x="366038" y="5619285"/>
            <a:ext cx="4408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Algorithm must work with “incomplete” information about its neighbors’ internal topology.</a:t>
            </a:r>
          </a:p>
        </p:txBody>
      </p:sp>
    </p:spTree>
    <p:extLst>
      <p:ext uri="{BB962C8B-B14F-4D97-AF65-F5344CB8AC3E}">
        <p14:creationId xmlns:p14="http://schemas.microsoft.com/office/powerpoint/2010/main" val="16940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CEBB-993F-58FE-878D-84823CB8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Resolution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B8C65-6FDF-7017-47EE-191A3259C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98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392A-08AD-FC4F-B3CF-CE12DEDC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is a </a:t>
            </a:r>
            <a:r>
              <a:rPr lang="en-US" dirty="0">
                <a:solidFill>
                  <a:srgbClr val="C00000"/>
                </a:solidFill>
              </a:rPr>
              <a:t>large</a:t>
            </a:r>
            <a:r>
              <a:rPr lang="en-US" dirty="0"/>
              <a:t> federated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189BC-4653-B34E-9FC7-416F7EED3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3" y="2322243"/>
            <a:ext cx="1548282" cy="13717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1C415F-2919-1845-B448-67D110BEF995}"/>
              </a:ext>
            </a:extLst>
          </p:cNvPr>
          <p:cNvCxnSpPr>
            <a:cxnSpLocks/>
          </p:cNvCxnSpPr>
          <p:nvPr/>
        </p:nvCxnSpPr>
        <p:spPr>
          <a:xfrm flipV="1">
            <a:off x="9853082" y="3196154"/>
            <a:ext cx="756730" cy="7688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DD07D501-654B-FA4F-BA89-FC79187CC2CE}"/>
              </a:ext>
            </a:extLst>
          </p:cNvPr>
          <p:cNvSpPr/>
          <p:nvPr/>
        </p:nvSpPr>
        <p:spPr>
          <a:xfrm>
            <a:off x="2962960" y="3694030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9EF2-5CF1-6643-90CD-EC03956D6FEF}"/>
              </a:ext>
            </a:extLst>
          </p:cNvPr>
          <p:cNvCxnSpPr>
            <a:cxnSpLocks/>
          </p:cNvCxnSpPr>
          <p:nvPr/>
        </p:nvCxnSpPr>
        <p:spPr>
          <a:xfrm flipH="1" flipV="1">
            <a:off x="3338312" y="3375628"/>
            <a:ext cx="306897" cy="4369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CD9497-871D-FE46-A685-3427BE63A5AD}"/>
              </a:ext>
            </a:extLst>
          </p:cNvPr>
          <p:cNvCxnSpPr>
            <a:cxnSpLocks/>
          </p:cNvCxnSpPr>
          <p:nvPr/>
        </p:nvCxnSpPr>
        <p:spPr>
          <a:xfrm flipH="1">
            <a:off x="5022819" y="3617082"/>
            <a:ext cx="502161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854922-DEF1-BE42-A7B5-FDF71E21A7A1}"/>
              </a:ext>
            </a:extLst>
          </p:cNvPr>
          <p:cNvCxnSpPr>
            <a:cxnSpLocks/>
          </p:cNvCxnSpPr>
          <p:nvPr/>
        </p:nvCxnSpPr>
        <p:spPr>
          <a:xfrm flipH="1" flipV="1">
            <a:off x="4881076" y="5118119"/>
            <a:ext cx="739795" cy="3671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F0C578-C2A0-1B4D-AA2D-5AAB32966C58}"/>
              </a:ext>
            </a:extLst>
          </p:cNvPr>
          <p:cNvSpPr txBox="1"/>
          <p:nvPr/>
        </p:nvSpPr>
        <p:spPr>
          <a:xfrm>
            <a:off x="5697172" y="3072729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AT&amp;T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D810E67-51ED-AB4D-876F-3DC12AF29962}"/>
              </a:ext>
            </a:extLst>
          </p:cNvPr>
          <p:cNvSpPr/>
          <p:nvPr/>
        </p:nvSpPr>
        <p:spPr>
          <a:xfrm>
            <a:off x="5524980" y="4774578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EBBA9FB3-9D97-8F43-B32D-A4CDB2B539F5}"/>
              </a:ext>
            </a:extLst>
          </p:cNvPr>
          <p:cNvSpPr/>
          <p:nvPr/>
        </p:nvSpPr>
        <p:spPr>
          <a:xfrm>
            <a:off x="5532589" y="2358435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4E592B-9F28-D548-9501-FC72FAAF7358}"/>
              </a:ext>
            </a:extLst>
          </p:cNvPr>
          <p:cNvSpPr txBox="1"/>
          <p:nvPr/>
        </p:nvSpPr>
        <p:spPr>
          <a:xfrm>
            <a:off x="8391417" y="4492502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Comcast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942D84-8AE6-4C40-9256-B1FDEBA16BF4}"/>
              </a:ext>
            </a:extLst>
          </p:cNvPr>
          <p:cNvCxnSpPr>
            <a:cxnSpLocks/>
          </p:cNvCxnSpPr>
          <p:nvPr/>
        </p:nvCxnSpPr>
        <p:spPr>
          <a:xfrm flipH="1">
            <a:off x="7668230" y="5118119"/>
            <a:ext cx="640794" cy="40457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D7E703-6EE3-7D43-986F-F7CA562DC79D}"/>
              </a:ext>
            </a:extLst>
          </p:cNvPr>
          <p:cNvCxnSpPr>
            <a:cxnSpLocks/>
          </p:cNvCxnSpPr>
          <p:nvPr/>
        </p:nvCxnSpPr>
        <p:spPr>
          <a:xfrm flipH="1" flipV="1">
            <a:off x="7683885" y="3510257"/>
            <a:ext cx="897185" cy="72767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6ADA2CEC-E595-F843-828F-528E22729A0C}"/>
              </a:ext>
            </a:extLst>
          </p:cNvPr>
          <p:cNvSpPr/>
          <p:nvPr/>
        </p:nvSpPr>
        <p:spPr>
          <a:xfrm>
            <a:off x="8296841" y="3964971"/>
            <a:ext cx="2169197" cy="1935669"/>
          </a:xfrm>
          <a:prstGeom prst="cloud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223607-9614-B94D-ACFF-9CA4FB23E102}"/>
              </a:ext>
            </a:extLst>
          </p:cNvPr>
          <p:cNvCxnSpPr>
            <a:cxnSpLocks/>
          </p:cNvCxnSpPr>
          <p:nvPr/>
        </p:nvCxnSpPr>
        <p:spPr>
          <a:xfrm flipH="1" flipV="1">
            <a:off x="2333311" y="3090870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lose up of a device&#10;&#10;Description automatically generated">
            <a:extLst>
              <a:ext uri="{FF2B5EF4-FFF2-40B4-BE49-F238E27FC236}">
                <a16:creationId xmlns:a16="http://schemas.microsoft.com/office/drawing/2014/main" id="{5273333D-FBB7-8945-9EDB-1276135E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902" y="2463442"/>
            <a:ext cx="904308" cy="904308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53504743-AE82-C44E-B42F-E0358123DF9F}"/>
              </a:ext>
            </a:extLst>
          </p:cNvPr>
          <p:cNvSpPr/>
          <p:nvPr/>
        </p:nvSpPr>
        <p:spPr>
          <a:xfrm>
            <a:off x="9451098" y="1422847"/>
            <a:ext cx="2427878" cy="1773306"/>
          </a:xfrm>
          <a:prstGeom prst="cloud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6464E2EC-0C07-CA41-8E7B-AA13ED4E5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171" y="1880657"/>
            <a:ext cx="840890" cy="955556"/>
          </a:xfrm>
          <a:prstGeom prst="rect">
            <a:avLst/>
          </a:prstGeom>
        </p:spPr>
      </p:pic>
      <p:grpSp>
        <p:nvGrpSpPr>
          <p:cNvPr id="42" name="Group 135">
            <a:extLst>
              <a:ext uri="{FF2B5EF4-FFF2-40B4-BE49-F238E27FC236}">
                <a16:creationId xmlns:a16="http://schemas.microsoft.com/office/drawing/2014/main" id="{A401662E-BDA8-1340-A5AB-6C4E6BDB9087}"/>
              </a:ext>
            </a:extLst>
          </p:cNvPr>
          <p:cNvGrpSpPr>
            <a:grpSpLocks/>
          </p:cNvGrpSpPr>
          <p:nvPr/>
        </p:nvGrpSpPr>
        <p:grpSpPr bwMode="auto">
          <a:xfrm>
            <a:off x="10958213" y="1584964"/>
            <a:ext cx="1064210" cy="903201"/>
            <a:chOff x="-44" y="1473"/>
            <a:chExt cx="981" cy="1105"/>
          </a:xfrm>
        </p:grpSpPr>
        <p:pic>
          <p:nvPicPr>
            <p:cNvPr id="47" name="Picture 136" descr="desktop_computer_stylized_medium">
              <a:extLst>
                <a:ext uri="{FF2B5EF4-FFF2-40B4-BE49-F238E27FC236}">
                  <a16:creationId xmlns:a16="http://schemas.microsoft.com/office/drawing/2014/main" id="{259B94DE-3A05-8A4D-85F5-663AF359C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9391504F-865E-F049-AF5A-142B3EBCCC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BBD00FD-9F1B-524B-8400-6675FA886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69" y="4268616"/>
            <a:ext cx="1723377" cy="5170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9E4A8D2-0086-AD49-9C5D-ABF767080728}"/>
              </a:ext>
            </a:extLst>
          </p:cNvPr>
          <p:cNvSpPr txBox="1"/>
          <p:nvPr/>
        </p:nvSpPr>
        <p:spPr>
          <a:xfrm>
            <a:off x="5724535" y="5377420"/>
            <a:ext cx="18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Verizon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2FB63-1085-6142-B98A-81D0D0A2C9C7}"/>
              </a:ext>
            </a:extLst>
          </p:cNvPr>
          <p:cNvSpPr txBox="1"/>
          <p:nvPr/>
        </p:nvSpPr>
        <p:spPr>
          <a:xfrm>
            <a:off x="1893371" y="1372778"/>
            <a:ext cx="808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Internet today: &gt; 70,000 unique autonomous networks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4E2D3E-EF56-5144-8969-E6FA5B911EF3}"/>
              </a:ext>
            </a:extLst>
          </p:cNvPr>
          <p:cNvSpPr txBox="1"/>
          <p:nvPr/>
        </p:nvSpPr>
        <p:spPr>
          <a:xfrm>
            <a:off x="1504144" y="1866554"/>
            <a:ext cx="780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 Internet routers: &gt; 800,000 forwarding table entries</a:t>
            </a:r>
            <a:endParaRPr lang="en-US" sz="2400" dirty="0">
              <a:solidFill>
                <a:srgbClr val="C00000"/>
              </a:solidFill>
              <a:latin typeface="Helvetica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B913D9-003C-694C-A2C3-0DD284C8F183}"/>
              </a:ext>
            </a:extLst>
          </p:cNvPr>
          <p:cNvCxnSpPr>
            <a:cxnSpLocks/>
          </p:cNvCxnSpPr>
          <p:nvPr/>
        </p:nvCxnSpPr>
        <p:spPr>
          <a:xfrm flipH="1" flipV="1">
            <a:off x="6640018" y="4305444"/>
            <a:ext cx="4532" cy="59150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F937AB-919F-EC46-B0C2-4C6FA727F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389" y="4127222"/>
            <a:ext cx="977536" cy="79980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69AECDB-6B77-BE44-9D56-0AC4B6149BD2}"/>
              </a:ext>
            </a:extLst>
          </p:cNvPr>
          <p:cNvSpPr txBox="1"/>
          <p:nvPr/>
        </p:nvSpPr>
        <p:spPr>
          <a:xfrm>
            <a:off x="87127" y="4149719"/>
            <a:ext cx="297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Keep messages &amp; tables as small as possible.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Don’t flood</a:t>
            </a:r>
          </a:p>
        </p:txBody>
      </p:sp>
      <p:pic>
        <p:nvPicPr>
          <p:cNvPr id="53" name="Picture 52" descr="Shape&#10;&#10;Description automatically generated with low confidence">
            <a:extLst>
              <a:ext uri="{FF2B5EF4-FFF2-40B4-BE49-F238E27FC236}">
                <a16:creationId xmlns:a16="http://schemas.microsoft.com/office/drawing/2014/main" id="{1BDB9BE1-63B9-4445-8378-C495DB49E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0016" y="2534892"/>
            <a:ext cx="1414120" cy="93111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8C12F54-3FE4-6F47-BBF1-C34C407B5907}"/>
              </a:ext>
            </a:extLst>
          </p:cNvPr>
          <p:cNvSpPr txBox="1"/>
          <p:nvPr/>
        </p:nvSpPr>
        <p:spPr>
          <a:xfrm>
            <a:off x="366037" y="5619285"/>
            <a:ext cx="4766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Algorithm must be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incremental</a:t>
            </a:r>
            <a:r>
              <a:rPr lang="en-US" sz="2400" dirty="0">
                <a:latin typeface="Helvetica" pitchFamily="2" charset="0"/>
              </a:rPr>
              <a:t>: don’t recompute the whole table on every message exchanged.</a:t>
            </a:r>
          </a:p>
        </p:txBody>
      </p:sp>
    </p:spTree>
    <p:extLst>
      <p:ext uri="{BB962C8B-B14F-4D97-AF65-F5344CB8AC3E}">
        <p14:creationId xmlns:p14="http://schemas.microsoft.com/office/powerpoint/2010/main" val="148435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52" grpId="0"/>
      <p:bldP spid="5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E37CB-5CEB-194E-A2E8-82C1E47A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Inter-domain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2792C-6F14-D348-BF15-836B3377C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uses </a:t>
            </a:r>
            <a:r>
              <a:rPr lang="en-US" dirty="0">
                <a:solidFill>
                  <a:srgbClr val="C00000"/>
                </a:solidFill>
              </a:rPr>
              <a:t>Border Gateway Protocol (BGP)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All </a:t>
            </a:r>
            <a:r>
              <a:rPr lang="en-US" dirty="0" err="1">
                <a:solidFill>
                  <a:srgbClr val="C00000"/>
                </a:solidFill>
              </a:rPr>
              <a:t>AS’es</a:t>
            </a:r>
            <a:r>
              <a:rPr lang="en-US" dirty="0">
                <a:solidFill>
                  <a:srgbClr val="C00000"/>
                </a:solidFill>
              </a:rPr>
              <a:t> speak BGP. </a:t>
            </a:r>
            <a:r>
              <a:rPr lang="en-US" dirty="0"/>
              <a:t>It is the glue that holds the Internet together</a:t>
            </a:r>
          </a:p>
          <a:p>
            <a:r>
              <a:rPr lang="en-US" dirty="0"/>
              <a:t>BGP is a </a:t>
            </a:r>
            <a:r>
              <a:rPr lang="en-US" dirty="0">
                <a:solidFill>
                  <a:srgbClr val="C00000"/>
                </a:solidFill>
              </a:rPr>
              <a:t>path vector protocol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9466FD-81C7-1843-9AF5-0FB13AF836FE}"/>
              </a:ext>
            </a:extLst>
          </p:cNvPr>
          <p:cNvGrpSpPr/>
          <p:nvPr/>
        </p:nvGrpSpPr>
        <p:grpSpPr>
          <a:xfrm>
            <a:off x="5709332" y="3845531"/>
            <a:ext cx="4404603" cy="1860511"/>
            <a:chOff x="8300523" y="1764680"/>
            <a:chExt cx="4821725" cy="18605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437E83-969D-0D4A-976E-75486C0B00D7}"/>
                </a:ext>
              </a:extLst>
            </p:cNvPr>
            <p:cNvSpPr txBox="1"/>
            <p:nvPr/>
          </p:nvSpPr>
          <p:spPr>
            <a:xfrm>
              <a:off x="10048266" y="2978860"/>
              <a:ext cx="2298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Distance vector protocols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BB1E02-A922-F74A-AC67-839F6D3E8636}"/>
                </a:ext>
              </a:extLst>
            </p:cNvPr>
            <p:cNvGrpSpPr/>
            <p:nvPr/>
          </p:nvGrpSpPr>
          <p:grpSpPr>
            <a:xfrm>
              <a:off x="8300523" y="1764680"/>
              <a:ext cx="4821725" cy="1857446"/>
              <a:chOff x="8300523" y="1764680"/>
              <a:chExt cx="4821725" cy="185744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4E69BAC-48DA-DF40-9A1F-D451245EB3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27541" y="2268320"/>
                <a:ext cx="1243955" cy="61857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200BE7E-6757-FE41-9948-0F4D03028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53801" y="2307967"/>
                <a:ext cx="0" cy="52238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10EAB1-C1D0-FF46-BA63-A94E7A9B823D}"/>
                  </a:ext>
                </a:extLst>
              </p:cNvPr>
              <p:cNvSpPr txBox="1"/>
              <p:nvPr/>
            </p:nvSpPr>
            <p:spPr>
              <a:xfrm>
                <a:off x="9908785" y="1764680"/>
                <a:ext cx="32134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Routing protocols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4878C1-FB36-D747-930E-DD04FFACB015}"/>
                  </a:ext>
                </a:extLst>
              </p:cNvPr>
              <p:cNvSpPr txBox="1"/>
              <p:nvPr/>
            </p:nvSpPr>
            <p:spPr>
              <a:xfrm>
                <a:off x="8300523" y="2975795"/>
                <a:ext cx="1747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Link state 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protocols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9B32F9-55DF-5740-AAD7-49B036FF55F0}"/>
              </a:ext>
            </a:extLst>
          </p:cNvPr>
          <p:cNvSpPr txBox="1"/>
          <p:nvPr/>
        </p:nvSpPr>
        <p:spPr>
          <a:xfrm>
            <a:off x="9254010" y="5056646"/>
            <a:ext cx="209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Path vector protocols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BCB603-A168-7142-871B-991C103A1F74}"/>
              </a:ext>
            </a:extLst>
          </p:cNvPr>
          <p:cNvCxnSpPr>
            <a:cxnSpLocks/>
          </p:cNvCxnSpPr>
          <p:nvPr/>
        </p:nvCxnSpPr>
        <p:spPr>
          <a:xfrm>
            <a:off x="9405670" y="4349800"/>
            <a:ext cx="1040933" cy="558336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356F2B-9EA7-AE49-BAB7-818DD3804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08" y="4699613"/>
            <a:ext cx="1508676" cy="1234371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E37C49FA-35F1-F549-9D44-A5BC429A8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497" y="4816176"/>
            <a:ext cx="1634752" cy="10763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5FB8EF-B5A7-5A49-BD86-83EB6EE3AFE6}"/>
              </a:ext>
            </a:extLst>
          </p:cNvPr>
          <p:cNvSpPr txBox="1"/>
          <p:nvPr/>
        </p:nvSpPr>
        <p:spPr>
          <a:xfrm>
            <a:off x="1423485" y="5915120"/>
            <a:ext cx="17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Messages?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061FA-7DFC-2744-9ABB-2CCDB1729B3E}"/>
              </a:ext>
            </a:extLst>
          </p:cNvPr>
          <p:cNvSpPr txBox="1"/>
          <p:nvPr/>
        </p:nvSpPr>
        <p:spPr>
          <a:xfrm>
            <a:off x="3729760" y="5942568"/>
            <a:ext cx="17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Algorithm?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FEE36-6141-1347-3A71-3C6BD1C02C1B}"/>
              </a:ext>
            </a:extLst>
          </p:cNvPr>
          <p:cNvSpPr txBox="1"/>
          <p:nvPr/>
        </p:nvSpPr>
        <p:spPr>
          <a:xfrm>
            <a:off x="6096000" y="5892564"/>
            <a:ext cx="288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Applicable within a single AS</a:t>
            </a:r>
          </a:p>
        </p:txBody>
      </p:sp>
    </p:spTree>
    <p:extLst>
      <p:ext uri="{BB962C8B-B14F-4D97-AF65-F5344CB8AC3E}">
        <p14:creationId xmlns:p14="http://schemas.microsoft.com/office/powerpoint/2010/main" val="289704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A807-144A-FE43-BF8F-E0A8BCCC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(1) BGP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E057A-CCE8-0E47-8BF2-2DBCC906D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99573" cy="5032376"/>
          </a:xfrm>
        </p:spPr>
        <p:txBody>
          <a:bodyPr>
            <a:normAutofit/>
          </a:bodyPr>
          <a:lstStyle/>
          <a:p>
            <a:r>
              <a:rPr lang="en-US" dirty="0"/>
              <a:t>Routing </a:t>
            </a:r>
            <a:r>
              <a:rPr lang="en-US" dirty="0">
                <a:solidFill>
                  <a:srgbClr val="C00000"/>
                </a:solidFill>
              </a:rPr>
              <a:t>Announcements </a:t>
            </a:r>
            <a:r>
              <a:rPr lang="en-US" dirty="0"/>
              <a:t>or </a:t>
            </a:r>
            <a:r>
              <a:rPr lang="en-US" dirty="0">
                <a:solidFill>
                  <a:srgbClr val="C00000"/>
                </a:solidFill>
              </a:rPr>
              <a:t>Advertisements</a:t>
            </a:r>
          </a:p>
          <a:p>
            <a:pPr lvl="1"/>
            <a:r>
              <a:rPr lang="en-US" dirty="0"/>
              <a:t>“I am here” or “I can reach here”</a:t>
            </a:r>
          </a:p>
          <a:p>
            <a:pPr lvl="1"/>
            <a:r>
              <a:rPr lang="en-US" dirty="0"/>
              <a:t>Occur over a TCP connection (</a:t>
            </a:r>
            <a:r>
              <a:rPr lang="en-US" dirty="0">
                <a:solidFill>
                  <a:srgbClr val="C00000"/>
                </a:solidFill>
              </a:rPr>
              <a:t>BGP session</a:t>
            </a:r>
            <a:r>
              <a:rPr lang="en-US" dirty="0"/>
              <a:t>) between routers</a:t>
            </a:r>
          </a:p>
          <a:p>
            <a:r>
              <a:rPr lang="en-US" dirty="0"/>
              <a:t>Route announcement = destination + attributes</a:t>
            </a:r>
          </a:p>
          <a:p>
            <a:pPr lvl="1"/>
            <a:r>
              <a:rPr lang="en-US" dirty="0"/>
              <a:t>Destination: IP prefix</a:t>
            </a:r>
          </a:p>
          <a:p>
            <a:r>
              <a:rPr lang="en-US" dirty="0"/>
              <a:t>Route Attributes: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AS-level path</a:t>
            </a:r>
          </a:p>
          <a:p>
            <a:pPr lvl="1"/>
            <a:r>
              <a:rPr lang="en-US" dirty="0"/>
              <a:t>Next hop</a:t>
            </a:r>
          </a:p>
          <a:p>
            <a:pPr lvl="1"/>
            <a:r>
              <a:rPr lang="en-US" dirty="0"/>
              <a:t>Several others: origin, MED, community, etc.</a:t>
            </a:r>
          </a:p>
          <a:p>
            <a:r>
              <a:rPr lang="en-US" dirty="0"/>
              <a:t>An AS promises to use advertised path to reach destination</a:t>
            </a:r>
          </a:p>
          <a:p>
            <a:r>
              <a:rPr lang="en-US" dirty="0"/>
              <a:t>Only route changes are advertised after BGP session established</a:t>
            </a:r>
          </a:p>
          <a:p>
            <a:pPr lvl="1"/>
            <a:endParaRPr lang="en-US" dirty="0"/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10BE1EB-3694-E649-9A4C-C6DB1ED5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439" y="365125"/>
            <a:ext cx="1508676" cy="12343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ED9C1B-7FCB-5F41-9DB1-7E22302B42A1}"/>
              </a:ext>
            </a:extLst>
          </p:cNvPr>
          <p:cNvGrpSpPr/>
          <p:nvPr/>
        </p:nvGrpSpPr>
        <p:grpSpPr>
          <a:xfrm>
            <a:off x="7746728" y="4056139"/>
            <a:ext cx="2545688" cy="1648409"/>
            <a:chOff x="-2170772" y="2784954"/>
            <a:chExt cx="2712783" cy="1853712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4E0464CF-02FE-384A-B5BF-7AE520F29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9526E7-BFC7-914E-BEA3-7477BDB8A852}"/>
                </a:ext>
              </a:extLst>
            </p:cNvPr>
            <p:cNvGrpSpPr/>
            <p:nvPr/>
          </p:nvGrpSpPr>
          <p:grpSpPr>
            <a:xfrm>
              <a:off x="-1935370" y="2935816"/>
              <a:ext cx="2333625" cy="1619237"/>
              <a:chOff x="833331" y="2873352"/>
              <a:chExt cx="2333625" cy="161923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4BE463A-6CC3-1943-BE62-DB060E2FD60A}"/>
                  </a:ext>
                </a:extLst>
              </p:cNvPr>
              <p:cNvGrpSpPr/>
              <p:nvPr/>
            </p:nvGrpSpPr>
            <p:grpSpPr>
              <a:xfrm>
                <a:off x="1736090" y="2873352"/>
                <a:ext cx="565150" cy="397920"/>
                <a:chOff x="1736090" y="2873352"/>
                <a:chExt cx="565150" cy="397920"/>
              </a:xfrm>
            </p:grpSpPr>
            <p:grpSp>
              <p:nvGrpSpPr>
                <p:cNvPr id="58" name="Group 327">
                  <a:extLst>
                    <a:ext uri="{FF2B5EF4-FFF2-40B4-BE49-F238E27FC236}">
                      <a16:creationId xmlns:a16="http://schemas.microsoft.com/office/drawing/2014/main" id="{7F976791-8A6A-854F-88C0-7E1C590EDD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F4A9C61-9667-424E-AB98-28D2F96C2932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3E7EAE52-B2F9-6C41-A1F0-C35ADCDD30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E7CA3E91-1B0A-1C4F-A9AD-0BEA98731EB3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52D55834-6138-514C-AB56-B2BC5162A3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FC4F773-8E7F-324C-B200-2C81B2C2009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6E7B9E18-82B3-7C4D-9BA5-6E7AE6029F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E09FAB94-D376-734A-89B0-C4E1EC12E4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E21BAEFC-0BB8-DD47-A0A7-7BFC132FC628}"/>
                      </a:ext>
                    </a:extLst>
                  </p:cNvPr>
                  <p:cNvCxnSpPr>
                    <a:endCxn id="6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AFA00F76-BA02-B444-905B-B50B6CAE3AC8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EB2926A2-2D17-A141-A358-168F83DA7DE7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51313" cy="397920"/>
                  <a:chOff x="667045" y="1708643"/>
                  <a:chExt cx="451313" cy="397920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14ACA7A9-C028-D54A-8B7A-0AC725D5774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04FD3729-CA1A-6249-9E50-0E3601EFE4CC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51313" cy="3979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3189F3F-2D40-4D49-B704-9FBC340DB2D7}"/>
                  </a:ext>
                </a:extLst>
              </p:cNvPr>
              <p:cNvGrpSpPr/>
              <p:nvPr/>
            </p:nvGrpSpPr>
            <p:grpSpPr>
              <a:xfrm>
                <a:off x="1740320" y="4094669"/>
                <a:ext cx="565150" cy="397920"/>
                <a:chOff x="1736090" y="2873352"/>
                <a:chExt cx="565150" cy="397920"/>
              </a:xfrm>
            </p:grpSpPr>
            <p:grpSp>
              <p:nvGrpSpPr>
                <p:cNvPr id="45" name="Group 327">
                  <a:extLst>
                    <a:ext uri="{FF2B5EF4-FFF2-40B4-BE49-F238E27FC236}">
                      <a16:creationId xmlns:a16="http://schemas.microsoft.com/office/drawing/2014/main" id="{7F53CC45-BD0D-184F-AF7F-E0531E3E87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2B3B3C96-B48A-7D41-857A-615915D7F204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9EFE3636-1463-7043-A674-4518449652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FB729CA9-C512-6A49-980F-626D33A89380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AEE8A71-0C86-244A-B227-4B5275DD87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E22AAA11-1927-914C-81BD-1D7DCC80C2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CDF5FE47-A430-204D-8E3C-C9EDC26DC96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3E15134-5220-7549-89EC-B48765807C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96E60B1A-1D59-4C45-ACEF-DC4D667BB938}"/>
                      </a:ext>
                    </a:extLst>
                  </p:cNvPr>
                  <p:cNvCxnSpPr>
                    <a:endCxn id="5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5F31B66F-8E3F-BF4B-B32B-961F6368C175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6ACF6B2B-561F-D34E-80D0-67AA73DF81EF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51313" cy="397920"/>
                  <a:chOff x="667045" y="1708643"/>
                  <a:chExt cx="451313" cy="397920"/>
                </a:xfrm>
              </p:grpSpPr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6E30F277-DC6D-F348-9CD9-CA0E411144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71348268-C068-794B-A1EF-7509CCED909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51313" cy="3979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40D0799-FB5C-794E-8DDF-2E619159C4F0}"/>
                  </a:ext>
                </a:extLst>
              </p:cNvPr>
              <p:cNvGrpSpPr/>
              <p:nvPr/>
            </p:nvGrpSpPr>
            <p:grpSpPr>
              <a:xfrm>
                <a:off x="2601806" y="3485072"/>
                <a:ext cx="565150" cy="397920"/>
                <a:chOff x="1736090" y="2873352"/>
                <a:chExt cx="565150" cy="397920"/>
              </a:xfrm>
            </p:grpSpPr>
            <p:grpSp>
              <p:nvGrpSpPr>
                <p:cNvPr id="32" name="Group 327">
                  <a:extLst>
                    <a:ext uri="{FF2B5EF4-FFF2-40B4-BE49-F238E27FC236}">
                      <a16:creationId xmlns:a16="http://schemas.microsoft.com/office/drawing/2014/main" id="{68206E27-6755-6A44-882B-0DCB91DE3F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02BC878-4933-E743-96E2-AA8A8B9B33EF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801D97E0-EB5E-8241-B741-DCB2F47C6A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9588BCD5-C8F2-704D-A192-D910D3DB3E16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5984A7D-27A9-674B-AAE9-DBCE66E4D79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E2B40C86-8A0F-544C-A39E-7CD68966706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2D877DEB-9911-4041-99B7-E86BD9F006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89CA76F2-E038-CF47-9E8F-B1F4CAED64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B94C0432-CFDC-0541-B8AE-30FD6474F63F}"/>
                      </a:ext>
                    </a:extLst>
                  </p:cNvPr>
                  <p:cNvCxnSpPr>
                    <a:endCxn id="3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60218514-D0E2-7D48-A420-D05F608F7327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FC9EDFCA-1DB6-6340-877C-E1764748AB09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25688" cy="397920"/>
                  <a:chOff x="667045" y="1708643"/>
                  <a:chExt cx="425688" cy="397920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1C19386-9FE4-C44A-96AA-0E7987CA2C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1505306-89EB-0E4D-8F58-7EFBC6C18D11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25688" cy="3979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7B82C27-2339-924B-9B12-D7DCE2A99CDE}"/>
                  </a:ext>
                </a:extLst>
              </p:cNvPr>
              <p:cNvGrpSpPr/>
              <p:nvPr/>
            </p:nvGrpSpPr>
            <p:grpSpPr>
              <a:xfrm>
                <a:off x="833331" y="3478719"/>
                <a:ext cx="565150" cy="397920"/>
                <a:chOff x="1736090" y="2873352"/>
                <a:chExt cx="565150" cy="397920"/>
              </a:xfrm>
            </p:grpSpPr>
            <p:grpSp>
              <p:nvGrpSpPr>
                <p:cNvPr id="19" name="Group 327">
                  <a:extLst>
                    <a:ext uri="{FF2B5EF4-FFF2-40B4-BE49-F238E27FC236}">
                      <a16:creationId xmlns:a16="http://schemas.microsoft.com/office/drawing/2014/main" id="{4665C0B8-B02D-CD46-ADBB-3C9F29C79B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E01CD01E-BA84-F141-A820-287277B15989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40B0B68A-5C44-1E41-B335-855D790444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0ACDA8C1-579D-F44D-BFAA-8034DC983D33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36A09DC1-BF10-7342-A1CF-C4049E1D05B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4F2BE5D-8B7D-DC4F-9D6C-787AE91A86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8C318FDC-4438-B843-B382-10E390140D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E53894C7-2B9A-E547-97F9-BE5B07F06BC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5C38AEDF-9946-B74F-8544-DCC2B72E389D}"/>
                      </a:ext>
                    </a:extLst>
                  </p:cNvPr>
                  <p:cNvCxnSpPr>
                    <a:endCxn id="2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C066F8C-152A-D14D-89B2-AED32D888F4C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8A523F9-5BF3-6D40-BCC7-0BAAA54DD671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39355" cy="397920"/>
                  <a:chOff x="667045" y="1708643"/>
                  <a:chExt cx="439355" cy="397920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8A519613-B968-5D42-9A3B-4D3D33CEE27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6EFED8F-A716-FF45-ABC5-E860DC66AB2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39355" cy="3979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BC77A45-9C91-3843-B776-573E26948DAB}"/>
                  </a:ext>
                </a:extLst>
              </p:cNvPr>
              <p:cNvCxnSpPr>
                <a:stCxn id="61" idx="2"/>
                <a:endCxn id="48" idx="0"/>
              </p:cNvCxnSpPr>
              <p:nvPr/>
            </p:nvCxnSpPr>
            <p:spPr bwMode="auto">
              <a:xfrm>
                <a:off x="1996018" y="3271272"/>
                <a:ext cx="4230" cy="8233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77B51F6-780E-594A-AFB4-626E58296C2E}"/>
                  </a:ext>
                </a:extLst>
              </p:cNvPr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35DF989-B3D6-484B-B992-F5726A368B28}"/>
                  </a:ext>
                </a:extLst>
              </p:cNvPr>
              <p:cNvCxnSpPr>
                <a:stCxn id="6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04CB3F0-004A-5D4A-AEB0-316C15182B03}"/>
                  </a:ext>
                </a:extLst>
              </p:cNvPr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52CC73C-2BF1-7845-8471-648462A5D73E}"/>
                  </a:ext>
                </a:extLst>
              </p:cNvPr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A25C2E8-F189-694D-814F-21E9495B4E69}"/>
                  </a:ext>
                </a:extLst>
              </p:cNvPr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40C272F-B4F9-4949-9508-B9834EACB0E4}"/>
              </a:ext>
            </a:extLst>
          </p:cNvPr>
          <p:cNvGrpSpPr/>
          <p:nvPr/>
        </p:nvGrpSpPr>
        <p:grpSpPr>
          <a:xfrm>
            <a:off x="10019814" y="4662495"/>
            <a:ext cx="1701734" cy="616172"/>
            <a:chOff x="7073692" y="5469792"/>
            <a:chExt cx="1701734" cy="61617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852196-1379-234A-8774-D4797B285924}"/>
                </a:ext>
              </a:extLst>
            </p:cNvPr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74" name="Freeform 2">
                <a:extLst>
                  <a:ext uri="{FF2B5EF4-FFF2-40B4-BE49-F238E27FC236}">
                    <a16:creationId xmlns:a16="http://schemas.microsoft.com/office/drawing/2014/main" id="{615B636F-3321-3243-8AC5-F1067A284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" name="Group 327">
                <a:extLst>
                  <a:ext uri="{FF2B5EF4-FFF2-40B4-BE49-F238E27FC236}">
                    <a16:creationId xmlns:a16="http://schemas.microsoft.com/office/drawing/2014/main" id="{6AE75E75-572D-1542-94F1-85FDA4419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EA53F04-B418-FD4B-AA0E-DF1163016A2D}"/>
                    </a:ext>
                  </a:extLst>
                </p:cNvPr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C53542AE-4087-CA45-B981-BCFEA3F8EAA4}"/>
                    </a:ext>
                  </a:extLst>
                </p:cNvPr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82C9326C-DB77-6C46-80E8-754CFBE6C825}"/>
                    </a:ext>
                  </a:extLst>
                </p:cNvPr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CD5B0BF-F974-554A-8B81-70FB6D8F2236}"/>
                    </a:ext>
                  </a:extLst>
                </p:cNvPr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B575C0A0-2D05-A142-BDDC-BBA2154EE8DF}"/>
                    </a:ext>
                  </a:extLst>
                </p:cNvPr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BD46F05-076D-D24D-80F8-01F09A4D1DF2}"/>
                    </a:ext>
                  </a:extLst>
                </p:cNvPr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91E25835-6D18-A145-83D2-2202252B94A9}"/>
                    </a:ext>
                  </a:extLst>
                </p:cNvPr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9DCA3B2B-855B-5C49-BCC0-EBF65D73B3C3}"/>
                    </a:ext>
                  </a:extLst>
                </p:cNvPr>
                <p:cNvCxnSpPr>
                  <a:endCxn id="8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242B81B4-CB25-1A47-AECC-7986AF9D7608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DE9F53D-7060-BA40-956F-32700F17C72B}"/>
                  </a:ext>
                </a:extLst>
              </p:cNvPr>
              <p:cNvGrpSpPr/>
              <p:nvPr/>
            </p:nvGrpSpPr>
            <p:grpSpPr>
              <a:xfrm>
                <a:off x="7904683" y="5223365"/>
                <a:ext cx="429781" cy="369332"/>
                <a:chOff x="629095" y="1708643"/>
                <a:chExt cx="452687" cy="409344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4FF115D-8590-6647-A216-86B1F4D48CCD}"/>
                    </a:ext>
                  </a:extLst>
                </p:cNvPr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3DD6B76-137B-A54D-A90A-65C4FE00F99E}"/>
                    </a:ext>
                  </a:extLst>
                </p:cNvPr>
                <p:cNvSpPr txBox="1"/>
                <p:nvPr/>
              </p:nvSpPr>
              <p:spPr>
                <a:xfrm>
                  <a:off x="629095" y="1708643"/>
                  <a:ext cx="432579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3EAF1C6-B874-2B47-89F4-138873E321FF}"/>
                </a:ext>
              </a:extLst>
            </p:cNvPr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8" name="Down Arrow 87">
            <a:extLst>
              <a:ext uri="{FF2B5EF4-FFF2-40B4-BE49-F238E27FC236}">
                <a16:creationId xmlns:a16="http://schemas.microsoft.com/office/drawing/2014/main" id="{C5FFFAE5-6CEA-FA42-AE0D-7883B0016156}"/>
              </a:ext>
            </a:extLst>
          </p:cNvPr>
          <p:cNvSpPr/>
          <p:nvPr/>
        </p:nvSpPr>
        <p:spPr>
          <a:xfrm rot="5400000">
            <a:off x="10377654" y="4079296"/>
            <a:ext cx="394029" cy="927666"/>
          </a:xfrm>
          <a:prstGeom prst="downArrow">
            <a:avLst/>
          </a:prstGeom>
          <a:solidFill>
            <a:srgbClr val="C00000"/>
          </a:solidFill>
          <a:ln w="50800">
            <a:solidFill>
              <a:srgbClr val="C00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BBC0F-5D68-4948-B9C4-BE96611A5C03}"/>
              </a:ext>
            </a:extLst>
          </p:cNvPr>
          <p:cNvSpPr txBox="1"/>
          <p:nvPr/>
        </p:nvSpPr>
        <p:spPr>
          <a:xfrm>
            <a:off x="9768644" y="3289729"/>
            <a:ext cx="2545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“I am here.”</a:t>
            </a:r>
          </a:p>
          <a:p>
            <a:pPr algn="l"/>
            <a:r>
              <a:rPr lang="en-US" sz="2000" dirty="0" err="1">
                <a:latin typeface="Helvetica" pitchFamily="2" charset="0"/>
              </a:rPr>
              <a:t>Dst</a:t>
            </a:r>
            <a:r>
              <a:rPr lang="en-US" sz="2000" dirty="0">
                <a:latin typeface="Helvetica" pitchFamily="2" charset="0"/>
              </a:rPr>
              <a:t>: 128.1.2.0/24</a:t>
            </a:r>
          </a:p>
          <a:p>
            <a:pPr algn="l"/>
            <a:r>
              <a:rPr lang="en-US" sz="2000" dirty="0">
                <a:latin typeface="Helvetica" pitchFamily="2" charset="0"/>
              </a:rPr>
              <a:t>AS path: X</a:t>
            </a:r>
          </a:p>
        </p:txBody>
      </p:sp>
      <p:sp>
        <p:nvSpPr>
          <p:cNvPr id="90" name="Down Arrow 89">
            <a:extLst>
              <a:ext uri="{FF2B5EF4-FFF2-40B4-BE49-F238E27FC236}">
                <a16:creationId xmlns:a16="http://schemas.microsoft.com/office/drawing/2014/main" id="{2C2DD7DC-769B-3541-A288-8D5B3A2B3DDD}"/>
              </a:ext>
            </a:extLst>
          </p:cNvPr>
          <p:cNvSpPr/>
          <p:nvPr/>
        </p:nvSpPr>
        <p:spPr>
          <a:xfrm rot="6122251">
            <a:off x="6672136" y="4479158"/>
            <a:ext cx="394029" cy="927666"/>
          </a:xfrm>
          <a:prstGeom prst="downArrow">
            <a:avLst/>
          </a:prstGeom>
          <a:solidFill>
            <a:srgbClr val="C00000"/>
          </a:solidFill>
          <a:ln w="50800">
            <a:solidFill>
              <a:srgbClr val="C00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56DD7DA-6039-D349-868D-33C1ADCBB83A}"/>
              </a:ext>
            </a:extLst>
          </p:cNvPr>
          <p:cNvSpPr txBox="1"/>
          <p:nvPr/>
        </p:nvSpPr>
        <p:spPr>
          <a:xfrm>
            <a:off x="6463809" y="3564912"/>
            <a:ext cx="2545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“I can reach X”</a:t>
            </a:r>
          </a:p>
          <a:p>
            <a:pPr algn="l"/>
            <a:r>
              <a:rPr lang="en-US" sz="2000" dirty="0" err="1">
                <a:latin typeface="Helvetica" pitchFamily="2" charset="0"/>
              </a:rPr>
              <a:t>Dst</a:t>
            </a:r>
            <a:r>
              <a:rPr lang="en-US" sz="2000" dirty="0">
                <a:latin typeface="Helvetica" pitchFamily="2" charset="0"/>
              </a:rPr>
              <a:t>: 128.1.2.0/24</a:t>
            </a:r>
          </a:p>
          <a:p>
            <a:pPr algn="l"/>
            <a:r>
              <a:rPr lang="en-US" sz="2000" dirty="0">
                <a:latin typeface="Helvetica" pitchFamily="2" charset="0"/>
              </a:rPr>
              <a:t>AS path: AS2, X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5FD7A40-D041-FA49-BE1B-4870322389D1}"/>
              </a:ext>
            </a:extLst>
          </p:cNvPr>
          <p:cNvSpPr txBox="1"/>
          <p:nvPr/>
        </p:nvSpPr>
        <p:spPr>
          <a:xfrm>
            <a:off x="8659671" y="3702287"/>
            <a:ext cx="9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AS 2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2AD44A-5A1B-C146-B55D-4A6974B6027F}"/>
              </a:ext>
            </a:extLst>
          </p:cNvPr>
          <p:cNvGrpSpPr/>
          <p:nvPr/>
        </p:nvGrpSpPr>
        <p:grpSpPr>
          <a:xfrm>
            <a:off x="3824190" y="3539511"/>
            <a:ext cx="2557336" cy="1719017"/>
            <a:chOff x="-2170772" y="2784954"/>
            <a:chExt cx="2712783" cy="1853712"/>
          </a:xfrm>
        </p:grpSpPr>
        <p:sp>
          <p:nvSpPr>
            <p:cNvPr id="94" name="Freeform 2">
              <a:extLst>
                <a:ext uri="{FF2B5EF4-FFF2-40B4-BE49-F238E27FC236}">
                  <a16:creationId xmlns:a16="http://schemas.microsoft.com/office/drawing/2014/main" id="{4B92BAD5-9732-C64D-87EB-40AFE6360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D68E6D5-38EB-804B-8BFB-AC9228B9DA65}"/>
                </a:ext>
              </a:extLst>
            </p:cNvPr>
            <p:cNvGrpSpPr/>
            <p:nvPr/>
          </p:nvGrpSpPr>
          <p:grpSpPr>
            <a:xfrm>
              <a:off x="-1935370" y="2935816"/>
              <a:ext cx="2333625" cy="1619588"/>
              <a:chOff x="833331" y="2873352"/>
              <a:chExt cx="2333625" cy="161958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959387-8D2B-1243-880E-CE7066AA1152}"/>
                  </a:ext>
                </a:extLst>
              </p:cNvPr>
              <p:cNvGrpSpPr/>
              <p:nvPr/>
            </p:nvGrpSpPr>
            <p:grpSpPr>
              <a:xfrm>
                <a:off x="1736090" y="2873352"/>
                <a:ext cx="565150" cy="398271"/>
                <a:chOff x="1736090" y="2873352"/>
                <a:chExt cx="565150" cy="398271"/>
              </a:xfrm>
            </p:grpSpPr>
            <p:grpSp>
              <p:nvGrpSpPr>
                <p:cNvPr id="145" name="Group 327">
                  <a:extLst>
                    <a:ext uri="{FF2B5EF4-FFF2-40B4-BE49-F238E27FC236}">
                      <a16:creationId xmlns:a16="http://schemas.microsoft.com/office/drawing/2014/main" id="{B0C41DCE-1B11-2346-A48B-991A16467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D593A08F-8E00-F345-9765-7F2CC1FB5572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BBD041AA-8BEA-D248-8C9A-F4D2DDFCA9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DCA6BA0E-C35B-E740-985D-497BF796D416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52" name="Freeform 151">
                    <a:extLst>
                      <a:ext uri="{FF2B5EF4-FFF2-40B4-BE49-F238E27FC236}">
                        <a16:creationId xmlns:a16="http://schemas.microsoft.com/office/drawing/2014/main" id="{D4AAEA39-4CCB-3347-89AD-CED6D992BB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3" name="Freeform 152">
                    <a:extLst>
                      <a:ext uri="{FF2B5EF4-FFF2-40B4-BE49-F238E27FC236}">
                        <a16:creationId xmlns:a16="http://schemas.microsoft.com/office/drawing/2014/main" id="{9349728C-755B-544B-867C-CE1AC27ED54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4" name="Freeform 153">
                    <a:extLst>
                      <a:ext uri="{FF2B5EF4-FFF2-40B4-BE49-F238E27FC236}">
                        <a16:creationId xmlns:a16="http://schemas.microsoft.com/office/drawing/2014/main" id="{1775A8C1-C980-4142-B475-2BC3CFA14F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5" name="Freeform 154">
                    <a:extLst>
                      <a:ext uri="{FF2B5EF4-FFF2-40B4-BE49-F238E27FC236}">
                        <a16:creationId xmlns:a16="http://schemas.microsoft.com/office/drawing/2014/main" id="{1905AA4A-4EDE-E04C-AA69-F8A6DD6F6E6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219F8B1F-AFF5-B645-BE09-0CCE9EABEE52}"/>
                      </a:ext>
                    </a:extLst>
                  </p:cNvPr>
                  <p:cNvCxnSpPr>
                    <a:endCxn id="15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68FFFBF9-CC98-2948-8030-A6F9605729D3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83340E60-41E9-3A4D-B169-D05817929292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49257" cy="398271"/>
                  <a:chOff x="667045" y="1708643"/>
                  <a:chExt cx="449257" cy="398271"/>
                </a:xfrm>
              </p:grpSpPr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911B90E-803B-BE42-92D3-50C0A5528D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C2B574D6-8DCB-3946-9EBD-0E82E634A46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49257" cy="3982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3480911-1054-E342-A75B-9B698A80B2D5}"/>
                  </a:ext>
                </a:extLst>
              </p:cNvPr>
              <p:cNvGrpSpPr/>
              <p:nvPr/>
            </p:nvGrpSpPr>
            <p:grpSpPr>
              <a:xfrm>
                <a:off x="1740320" y="4094669"/>
                <a:ext cx="565150" cy="398271"/>
                <a:chOff x="1736090" y="2873352"/>
                <a:chExt cx="565150" cy="398271"/>
              </a:xfrm>
            </p:grpSpPr>
            <p:grpSp>
              <p:nvGrpSpPr>
                <p:cNvPr id="132" name="Group 327">
                  <a:extLst>
                    <a:ext uri="{FF2B5EF4-FFF2-40B4-BE49-F238E27FC236}">
                      <a16:creationId xmlns:a16="http://schemas.microsoft.com/office/drawing/2014/main" id="{57A4EE56-F656-4346-8B54-486C84258B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CEFB2E75-9F9C-A841-8CB2-2B008EF2E512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ACB3613-4717-E741-9373-C502A5A1B9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874FD9D0-16BF-AB48-A251-8B85F4513C66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39" name="Freeform 138">
                    <a:extLst>
                      <a:ext uri="{FF2B5EF4-FFF2-40B4-BE49-F238E27FC236}">
                        <a16:creationId xmlns:a16="http://schemas.microsoft.com/office/drawing/2014/main" id="{C24072C7-8CCB-BC4F-AD05-E78F17A2FD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0" name="Freeform 139">
                    <a:extLst>
                      <a:ext uri="{FF2B5EF4-FFF2-40B4-BE49-F238E27FC236}">
                        <a16:creationId xmlns:a16="http://schemas.microsoft.com/office/drawing/2014/main" id="{ECC9C3A2-0B4A-4947-B1DE-6B002591C1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1" name="Freeform 140">
                    <a:extLst>
                      <a:ext uri="{FF2B5EF4-FFF2-40B4-BE49-F238E27FC236}">
                        <a16:creationId xmlns:a16="http://schemas.microsoft.com/office/drawing/2014/main" id="{4C81F386-E6AB-8C4F-BF37-EA6F86B7BF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2" name="Freeform 141">
                    <a:extLst>
                      <a:ext uri="{FF2B5EF4-FFF2-40B4-BE49-F238E27FC236}">
                        <a16:creationId xmlns:a16="http://schemas.microsoft.com/office/drawing/2014/main" id="{2B509D3E-3FB0-834F-87FB-E52AB407D0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740097C5-9DAB-B14A-927E-FC596D5CE4A5}"/>
                      </a:ext>
                    </a:extLst>
                  </p:cNvPr>
                  <p:cNvCxnSpPr>
                    <a:endCxn id="13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21F12294-6792-8D40-8FBE-534254216E6B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A23449F4-E054-B64E-91B2-B5172D6CF5AE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49257" cy="398271"/>
                  <a:chOff x="667045" y="1708643"/>
                  <a:chExt cx="449257" cy="398271"/>
                </a:xfrm>
              </p:grpSpPr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AD51F867-DBF6-154E-B4BF-13ED152BD4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C97640F2-A842-E847-8311-447FEAA8998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49257" cy="3982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C37F038-E198-7149-9F55-65D588A30F18}"/>
                  </a:ext>
                </a:extLst>
              </p:cNvPr>
              <p:cNvGrpSpPr/>
              <p:nvPr/>
            </p:nvGrpSpPr>
            <p:grpSpPr>
              <a:xfrm>
                <a:off x="2601806" y="3485072"/>
                <a:ext cx="565150" cy="398272"/>
                <a:chOff x="1736090" y="2873352"/>
                <a:chExt cx="565150" cy="398272"/>
              </a:xfrm>
            </p:grpSpPr>
            <p:grpSp>
              <p:nvGrpSpPr>
                <p:cNvPr id="119" name="Group 327">
                  <a:extLst>
                    <a:ext uri="{FF2B5EF4-FFF2-40B4-BE49-F238E27FC236}">
                      <a16:creationId xmlns:a16="http://schemas.microsoft.com/office/drawing/2014/main" id="{A8DC415E-B33C-3F4B-9B23-D4F7DA88AD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3D47881A-479C-994B-9A9B-DCBE270552BA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FD85BE0-624B-5243-9431-943062A799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604D2CB9-AFD4-2644-91F0-08903976DD7E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26" name="Freeform 125">
                    <a:extLst>
                      <a:ext uri="{FF2B5EF4-FFF2-40B4-BE49-F238E27FC236}">
                        <a16:creationId xmlns:a16="http://schemas.microsoft.com/office/drawing/2014/main" id="{A1F57F3F-2E2E-7042-BAB8-16CA634AC5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7" name="Freeform 126">
                    <a:extLst>
                      <a:ext uri="{FF2B5EF4-FFF2-40B4-BE49-F238E27FC236}">
                        <a16:creationId xmlns:a16="http://schemas.microsoft.com/office/drawing/2014/main" id="{278C239D-44F4-9346-90D3-6EF421263E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8" name="Freeform 127">
                    <a:extLst>
                      <a:ext uri="{FF2B5EF4-FFF2-40B4-BE49-F238E27FC236}">
                        <a16:creationId xmlns:a16="http://schemas.microsoft.com/office/drawing/2014/main" id="{622F1AEF-2DEE-104D-8E13-1ABE0A56B0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9" name="Freeform 128">
                    <a:extLst>
                      <a:ext uri="{FF2B5EF4-FFF2-40B4-BE49-F238E27FC236}">
                        <a16:creationId xmlns:a16="http://schemas.microsoft.com/office/drawing/2014/main" id="{9A82B926-43E7-5644-8DA2-E93003448C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ED51EA2B-76EC-2544-8CB1-DCB832F354AE}"/>
                      </a:ext>
                    </a:extLst>
                  </p:cNvPr>
                  <p:cNvCxnSpPr>
                    <a:endCxn id="12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DD4FA4FF-E0BC-BD42-AF2D-16A271529C08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A41223E0-CB75-844C-AE64-E96F7DDF2DB6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23749" cy="398272"/>
                  <a:chOff x="667045" y="1708643"/>
                  <a:chExt cx="423749" cy="398272"/>
                </a:xfrm>
              </p:grpSpPr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1848AB5C-6B11-264F-94EA-EFB1C0A1C4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C2B02B06-3889-4F4F-9135-1464391E37B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23749" cy="398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53030AA-D12C-6A49-A7D7-9C101D55A2CF}"/>
                  </a:ext>
                </a:extLst>
              </p:cNvPr>
              <p:cNvGrpSpPr/>
              <p:nvPr/>
            </p:nvGrpSpPr>
            <p:grpSpPr>
              <a:xfrm>
                <a:off x="833331" y="3478719"/>
                <a:ext cx="565150" cy="398272"/>
                <a:chOff x="1736090" y="2873352"/>
                <a:chExt cx="565150" cy="398272"/>
              </a:xfrm>
            </p:grpSpPr>
            <p:grpSp>
              <p:nvGrpSpPr>
                <p:cNvPr id="106" name="Group 327">
                  <a:extLst>
                    <a:ext uri="{FF2B5EF4-FFF2-40B4-BE49-F238E27FC236}">
                      <a16:creationId xmlns:a16="http://schemas.microsoft.com/office/drawing/2014/main" id="{4B6BCF3B-A3A4-8147-B5FC-5F93EBD9E5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251E9EAF-C90D-1B4D-90EA-F3FB79CA833D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E23AB099-133D-3245-9AFB-70B8EA11F8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3355593F-B422-7E40-B4C8-DC1DBC609427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13" name="Freeform 112">
                    <a:extLst>
                      <a:ext uri="{FF2B5EF4-FFF2-40B4-BE49-F238E27FC236}">
                        <a16:creationId xmlns:a16="http://schemas.microsoft.com/office/drawing/2014/main" id="{FF4BCCDA-5E49-F743-9F69-4A1E41AE15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4" name="Freeform 113">
                    <a:extLst>
                      <a:ext uri="{FF2B5EF4-FFF2-40B4-BE49-F238E27FC236}">
                        <a16:creationId xmlns:a16="http://schemas.microsoft.com/office/drawing/2014/main" id="{52F3240B-9D01-DA45-87DA-21D0BFD73F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5" name="Freeform 114">
                    <a:extLst>
                      <a:ext uri="{FF2B5EF4-FFF2-40B4-BE49-F238E27FC236}">
                        <a16:creationId xmlns:a16="http://schemas.microsoft.com/office/drawing/2014/main" id="{3016AAEC-E794-4E44-A2C9-7EAB955644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6" name="Freeform 115">
                    <a:extLst>
                      <a:ext uri="{FF2B5EF4-FFF2-40B4-BE49-F238E27FC236}">
                        <a16:creationId xmlns:a16="http://schemas.microsoft.com/office/drawing/2014/main" id="{75C5C1F1-08CA-7C42-B3AC-8BAC911F4F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D8439A88-E30C-324F-8E7E-64BDCE188663}"/>
                      </a:ext>
                    </a:extLst>
                  </p:cNvPr>
                  <p:cNvCxnSpPr>
                    <a:endCxn id="11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AE83602D-341E-3647-9CB2-24F4082637F2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BAE2AEC1-FCA8-D041-B1C9-85E97C92F836}"/>
                    </a:ext>
                  </a:extLst>
                </p:cNvPr>
                <p:cNvGrpSpPr/>
                <p:nvPr/>
              </p:nvGrpSpPr>
              <p:grpSpPr>
                <a:xfrm>
                  <a:off x="1770362" y="2873352"/>
                  <a:ext cx="437353" cy="398272"/>
                  <a:chOff x="667045" y="1708643"/>
                  <a:chExt cx="437353" cy="398272"/>
                </a:xfrm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839A3955-8EB8-6F46-AA26-43F0B8C7D4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BCBF38D8-BB5A-5D43-92EF-84153CC1D2A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045" y="1708643"/>
                    <a:ext cx="437353" cy="398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5F588C3-9FDD-8D4C-80EC-5585F92D2F2E}"/>
                  </a:ext>
                </a:extLst>
              </p:cNvPr>
              <p:cNvCxnSpPr>
                <a:stCxn id="148" idx="2"/>
                <a:endCxn id="135" idx="0"/>
              </p:cNvCxnSpPr>
              <p:nvPr/>
            </p:nvCxnSpPr>
            <p:spPr bwMode="auto">
              <a:xfrm>
                <a:off x="1994990" y="3271623"/>
                <a:ext cx="4230" cy="82304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B6AB4CE-0BAF-F442-BFC1-D5E3D9280BAA}"/>
                  </a:ext>
                </a:extLst>
              </p:cNvPr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01E3C78-48BF-1342-B68C-E15C4A660B71}"/>
                  </a:ext>
                </a:extLst>
              </p:cNvPr>
              <p:cNvCxnSpPr>
                <a:stCxn id="149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EFE029E-4CC2-E84B-A244-7EFF1AA0D024}"/>
                  </a:ext>
                </a:extLst>
              </p:cNvPr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54594D-E773-AA4B-9673-E6FFB8F09ECE}"/>
                  </a:ext>
                </a:extLst>
              </p:cNvPr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434EA2E-B864-A645-85B2-C05BC1B3F10D}"/>
                  </a:ext>
                </a:extLst>
              </p:cNvPr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03BD5BE-A651-7B40-87BE-C13A52BAE449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6267818" y="4466456"/>
            <a:ext cx="1490366" cy="3586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459EE925-CF11-084A-973D-4C38664FA961}"/>
              </a:ext>
            </a:extLst>
          </p:cNvPr>
          <p:cNvSpPr txBox="1"/>
          <p:nvPr/>
        </p:nvSpPr>
        <p:spPr>
          <a:xfrm>
            <a:off x="8239259" y="1825921"/>
            <a:ext cx="383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No link metrics, distances! </a:t>
            </a: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EA19195D-C26C-4B4C-8E1D-D754E03A92E6}"/>
              </a:ext>
            </a:extLst>
          </p:cNvPr>
          <p:cNvCxnSpPr>
            <a:cxnSpLocks/>
          </p:cNvCxnSpPr>
          <p:nvPr/>
        </p:nvCxnSpPr>
        <p:spPr>
          <a:xfrm>
            <a:off x="10292416" y="2427445"/>
            <a:ext cx="18768" cy="821562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CC4D54B6-EC0D-214D-A934-2CC016404CAD}"/>
              </a:ext>
            </a:extLst>
          </p:cNvPr>
          <p:cNvCxnSpPr>
            <a:cxnSpLocks/>
          </p:cNvCxnSpPr>
          <p:nvPr/>
        </p:nvCxnSpPr>
        <p:spPr>
          <a:xfrm flipH="1">
            <a:off x="8360916" y="2410267"/>
            <a:ext cx="881415" cy="1308558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6AED79F5-7DEC-F64D-8167-1EE6DB535DB0}"/>
              </a:ext>
            </a:extLst>
          </p:cNvPr>
          <p:cNvSpPr txBox="1"/>
          <p:nvPr/>
        </p:nvSpPr>
        <p:spPr>
          <a:xfrm>
            <a:off x="7967630" y="1373540"/>
            <a:ext cx="494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Exchange paths: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path vector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DD36612C-A4B1-1042-838C-AFD7EA6D6405}"/>
              </a:ext>
            </a:extLst>
          </p:cNvPr>
          <p:cNvSpPr txBox="1"/>
          <p:nvPr/>
        </p:nvSpPr>
        <p:spPr>
          <a:xfrm>
            <a:off x="8205937" y="515581"/>
            <a:ext cx="3786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" pitchFamily="2" charset="0"/>
              </a:rPr>
              <a:t>Loop detection is easy</a:t>
            </a:r>
          </a:p>
          <a:p>
            <a:pPr algn="r"/>
            <a:r>
              <a:rPr lang="en-US" sz="2400" dirty="0">
                <a:latin typeface="Helvetica" pitchFamily="2" charset="0"/>
              </a:rPr>
              <a:t>(no “count to infinity”)</a:t>
            </a:r>
          </a:p>
        </p:txBody>
      </p:sp>
    </p:spTree>
    <p:extLst>
      <p:ext uri="{BB962C8B-B14F-4D97-AF65-F5344CB8AC3E}">
        <p14:creationId xmlns:p14="http://schemas.microsoft.com/office/powerpoint/2010/main" val="6332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/>
      <p:bldP spid="90" grpId="0" animBg="1"/>
      <p:bldP spid="91" grpId="0"/>
      <p:bldP spid="92" grpId="0"/>
      <p:bldP spid="160" grpId="0"/>
      <p:bldP spid="169" grpId="0"/>
      <p:bldP spid="17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7391-5535-0043-AF4E-DFD82C63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BGP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87704-A8E2-D240-AA6B-4AA8EBAE9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BGP router does </a:t>
            </a:r>
            <a:r>
              <a:rPr lang="en-US" i="1" dirty="0"/>
              <a:t>not</a:t>
            </a:r>
            <a:r>
              <a:rPr lang="en-US" dirty="0"/>
              <a:t> consider every routing advertisement it receives by default to make routing decisions!</a:t>
            </a:r>
          </a:p>
          <a:p>
            <a:pPr lvl="1"/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import policy </a:t>
            </a:r>
            <a:r>
              <a:rPr lang="en-US" dirty="0"/>
              <a:t>determines whether a route is even considered a candidate</a:t>
            </a:r>
          </a:p>
          <a:p>
            <a:r>
              <a:rPr lang="en-US" dirty="0"/>
              <a:t>Once imported, the router performs </a:t>
            </a:r>
            <a:r>
              <a:rPr lang="en-US" dirty="0">
                <a:solidFill>
                  <a:srgbClr val="C00000"/>
                </a:solidFill>
              </a:rPr>
              <a:t>route selection</a:t>
            </a:r>
          </a:p>
          <a:p>
            <a:r>
              <a:rPr lang="en-US" dirty="0"/>
              <a:t>A BGP router does </a:t>
            </a:r>
            <a:r>
              <a:rPr lang="en-US" i="1" dirty="0"/>
              <a:t>not </a:t>
            </a:r>
            <a:r>
              <a:rPr lang="en-US" dirty="0"/>
              <a:t>propagate its chosen path to a destination to all other </a:t>
            </a:r>
            <a:r>
              <a:rPr lang="en-US" dirty="0" err="1"/>
              <a:t>AS’es</a:t>
            </a:r>
            <a:r>
              <a:rPr lang="en-US" dirty="0"/>
              <a:t> by default!</a:t>
            </a:r>
          </a:p>
          <a:p>
            <a:pPr lvl="1"/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export policy </a:t>
            </a:r>
            <a:r>
              <a:rPr lang="en-US" dirty="0"/>
              <a:t>determines whether a (chosen) path can be advertised to other </a:t>
            </a:r>
            <a:r>
              <a:rPr lang="en-US" dirty="0" err="1"/>
              <a:t>AS’es</a:t>
            </a:r>
            <a:r>
              <a:rPr lang="en-US" dirty="0"/>
              <a:t> and routers</a:t>
            </a:r>
          </a:p>
          <a:p>
            <a:endParaRPr lang="en-US" dirty="0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884C199-0546-4746-83AA-A16502DB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307" y="230188"/>
            <a:ext cx="1730525" cy="1139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069292-BBC9-1442-8703-C338C6A32A74}"/>
              </a:ext>
            </a:extLst>
          </p:cNvPr>
          <p:cNvSpPr txBox="1"/>
          <p:nvPr/>
        </p:nvSpPr>
        <p:spPr>
          <a:xfrm>
            <a:off x="568411" y="5597611"/>
            <a:ext cx="1131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Helvetica" pitchFamily="2" charset="0"/>
              </a:rPr>
              <a:t>Business policy considerations drive BGP.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Helvetica" pitchFamily="2" charset="0"/>
              </a:rPr>
              <a:t>NOT efficiency considerations.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A59ED-12CE-2745-8CE9-B5739444D03F}"/>
              </a:ext>
            </a:extLst>
          </p:cNvPr>
          <p:cNvSpPr txBox="1"/>
          <p:nvPr/>
        </p:nvSpPr>
        <p:spPr>
          <a:xfrm>
            <a:off x="10292148" y="3429000"/>
            <a:ext cx="1739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Helvetica" pitchFamily="2" charset="0"/>
              </a:rPr>
              <a:t>Programmed by network operator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A0677D-4E4E-A542-BB6D-4F85F97A0119}"/>
              </a:ext>
            </a:extLst>
          </p:cNvPr>
          <p:cNvCxnSpPr>
            <a:cxnSpLocks/>
          </p:cNvCxnSpPr>
          <p:nvPr/>
        </p:nvCxnSpPr>
        <p:spPr>
          <a:xfrm flipH="1" flipV="1">
            <a:off x="3484606" y="3064476"/>
            <a:ext cx="6774591" cy="464880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A4DEB5-329F-3A4E-B44D-D98FDF8AE632}"/>
              </a:ext>
            </a:extLst>
          </p:cNvPr>
          <p:cNvCxnSpPr>
            <a:cxnSpLocks/>
          </p:cNvCxnSpPr>
          <p:nvPr/>
        </p:nvCxnSpPr>
        <p:spPr>
          <a:xfrm flipH="1">
            <a:off x="3793525" y="4249483"/>
            <a:ext cx="6437870" cy="60384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86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6DEDB-5DF1-7648-955F-E8359A26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7917" cy="1325563"/>
          </a:xfrm>
        </p:spPr>
        <p:txBody>
          <a:bodyPr/>
          <a:lstStyle/>
          <a:p>
            <a:r>
              <a:rPr lang="en-US" dirty="0"/>
              <a:t>Policy arises from business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51AD4-8F11-D84C-9C86-D6F53B3B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90688"/>
            <a:ext cx="11227421" cy="5032376"/>
          </a:xfrm>
        </p:spPr>
        <p:txBody>
          <a:bodyPr>
            <a:normAutofit/>
          </a:bodyPr>
          <a:lstStyle/>
          <a:p>
            <a:r>
              <a:rPr lang="en-US" dirty="0"/>
              <a:t>Customer-provider relationships:</a:t>
            </a:r>
          </a:p>
          <a:p>
            <a:pPr lvl="1"/>
            <a:r>
              <a:rPr lang="en-US" dirty="0"/>
              <a:t>E.g., Rutgers is a customer of AT&amp;T</a:t>
            </a:r>
          </a:p>
          <a:p>
            <a:pPr lvl="1"/>
            <a:endParaRPr lang="en-US" dirty="0"/>
          </a:p>
          <a:p>
            <a:r>
              <a:rPr lang="en-US" dirty="0"/>
              <a:t>Peer-peer relationships:</a:t>
            </a:r>
          </a:p>
          <a:p>
            <a:pPr lvl="1"/>
            <a:r>
              <a:rPr lang="en-US" dirty="0"/>
              <a:t>E.g., Verizon is a peer of AT&amp;T</a:t>
            </a:r>
          </a:p>
          <a:p>
            <a:pPr lvl="1"/>
            <a:endParaRPr lang="en-US" dirty="0"/>
          </a:p>
          <a:p>
            <a:r>
              <a:rPr lang="en-US" dirty="0"/>
              <a:t>Business relationships depend on </a:t>
            </a:r>
            <a:r>
              <a:rPr lang="en-US" dirty="0">
                <a:solidFill>
                  <a:srgbClr val="C00000"/>
                </a:solidFill>
              </a:rPr>
              <a:t>where</a:t>
            </a:r>
            <a:r>
              <a:rPr lang="en-US" dirty="0"/>
              <a:t> connectivity occurs</a:t>
            </a:r>
          </a:p>
          <a:p>
            <a:pPr lvl="1"/>
            <a:r>
              <a:rPr lang="en-US" dirty="0"/>
              <a:t>“Where”, also called a “point of presence” (</a:t>
            </a:r>
            <a:r>
              <a:rPr lang="en-US" dirty="0" err="1"/>
              <a:t>PoP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e.g., customers at one </a:t>
            </a:r>
            <a:r>
              <a:rPr lang="en-US" dirty="0" err="1"/>
              <a:t>PoP</a:t>
            </a:r>
            <a:r>
              <a:rPr lang="en-US" dirty="0"/>
              <a:t> but peers at another</a:t>
            </a:r>
          </a:p>
          <a:p>
            <a:pPr lvl="1"/>
            <a:r>
              <a:rPr lang="en-US" dirty="0"/>
              <a:t>Internet-</a:t>
            </a:r>
            <a:r>
              <a:rPr lang="en-US" dirty="0" err="1"/>
              <a:t>eXchange</a:t>
            </a:r>
            <a:r>
              <a:rPr lang="en-US" dirty="0"/>
              <a:t> Points (IXPs) are large </a:t>
            </a:r>
            <a:r>
              <a:rPr lang="en-US" dirty="0" err="1"/>
              <a:t>PoPs</a:t>
            </a:r>
            <a:r>
              <a:rPr lang="en-US" dirty="0"/>
              <a:t> where ISPs come together to connect with each other (often for free)</a:t>
            </a:r>
          </a:p>
        </p:txBody>
      </p:sp>
    </p:spTree>
    <p:extLst>
      <p:ext uri="{BB962C8B-B14F-4D97-AF65-F5344CB8AC3E}">
        <p14:creationId xmlns:p14="http://schemas.microsoft.com/office/powerpoint/2010/main" val="1597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Rectangle 3"/>
          <p:cNvSpPr>
            <a:spLocks noChangeArrowheads="1"/>
          </p:cNvSpPr>
          <p:nvPr/>
        </p:nvSpPr>
        <p:spPr bwMode="auto">
          <a:xfrm>
            <a:off x="2705100" y="3581400"/>
            <a:ext cx="487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Rectangle 4"/>
          <p:cNvSpPr>
            <a:spLocks noChangeArrowheads="1"/>
          </p:cNvSpPr>
          <p:nvPr/>
        </p:nvSpPr>
        <p:spPr bwMode="auto">
          <a:xfrm>
            <a:off x="1034716" y="4513559"/>
            <a:ext cx="10900610" cy="22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A,B,C are </a:t>
            </a:r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provider networks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X,W,Y are customers (of provider networks)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X is </a:t>
            </a:r>
            <a:r>
              <a:rPr lang="en-US" sz="2800" dirty="0">
                <a:solidFill>
                  <a:srgbClr val="CC0000"/>
                </a:solidFill>
                <a:latin typeface="Helvetica" pitchFamily="2" charset="0"/>
              </a:rPr>
              <a:t>dual-homed:</a:t>
            </a:r>
            <a:r>
              <a:rPr lang="en-US" sz="2800" dirty="0">
                <a:latin typeface="Helvetica" pitchFamily="2" charset="0"/>
              </a:rPr>
              <a:t> attached to two networks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policy to enforce: X does not want to route from B to C via X </a:t>
            </a:r>
          </a:p>
          <a:p>
            <a:pPr marL="800100" lvl="1" indent="-3429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So, X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will not announce </a:t>
            </a:r>
            <a:r>
              <a:rPr lang="en-US" sz="2400" dirty="0">
                <a:latin typeface="Helvetica" pitchFamily="2" charset="0"/>
              </a:rPr>
              <a:t>to B a route to C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65000"/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</p:txBody>
      </p:sp>
      <p:grpSp>
        <p:nvGrpSpPr>
          <p:cNvPr id="185351" name="Group 5"/>
          <p:cNvGrpSpPr>
            <a:grpSpLocks/>
          </p:cNvGrpSpPr>
          <p:nvPr/>
        </p:nvGrpSpPr>
        <p:grpSpPr bwMode="auto">
          <a:xfrm>
            <a:off x="1975998" y="1127534"/>
            <a:ext cx="7539038" cy="3048000"/>
            <a:chOff x="300" y="708"/>
            <a:chExt cx="4749" cy="1920"/>
          </a:xfrm>
        </p:grpSpPr>
        <p:sp>
          <p:nvSpPr>
            <p:cNvPr id="18535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0" y="708"/>
              <a:ext cx="4749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3" name="Freeform 7"/>
            <p:cNvSpPr>
              <a:spLocks/>
            </p:cNvSpPr>
            <p:nvPr/>
          </p:nvSpPr>
          <p:spPr bwMode="auto">
            <a:xfrm>
              <a:off x="1602" y="955"/>
              <a:ext cx="563" cy="364"/>
            </a:xfrm>
            <a:custGeom>
              <a:avLst/>
              <a:gdLst>
                <a:gd name="T0" fmla="*/ 148 w 563"/>
                <a:gd name="T1" fmla="*/ 5 h 364"/>
                <a:gd name="T2" fmla="*/ 119 w 563"/>
                <a:gd name="T3" fmla="*/ 10 h 364"/>
                <a:gd name="T4" fmla="*/ 94 w 563"/>
                <a:gd name="T5" fmla="*/ 21 h 364"/>
                <a:gd name="T6" fmla="*/ 70 w 563"/>
                <a:gd name="T7" fmla="*/ 37 h 364"/>
                <a:gd name="T8" fmla="*/ 46 w 563"/>
                <a:gd name="T9" fmla="*/ 61 h 364"/>
                <a:gd name="T10" fmla="*/ 24 w 563"/>
                <a:gd name="T11" fmla="*/ 91 h 364"/>
                <a:gd name="T12" fmla="*/ 8 w 563"/>
                <a:gd name="T13" fmla="*/ 120 h 364"/>
                <a:gd name="T14" fmla="*/ 3 w 563"/>
                <a:gd name="T15" fmla="*/ 136 h 364"/>
                <a:gd name="T16" fmla="*/ 0 w 563"/>
                <a:gd name="T17" fmla="*/ 150 h 364"/>
                <a:gd name="T18" fmla="*/ 0 w 563"/>
                <a:gd name="T19" fmla="*/ 166 h 364"/>
                <a:gd name="T20" fmla="*/ 8 w 563"/>
                <a:gd name="T21" fmla="*/ 195 h 364"/>
                <a:gd name="T22" fmla="*/ 27 w 563"/>
                <a:gd name="T23" fmla="*/ 228 h 364"/>
                <a:gd name="T24" fmla="*/ 49 w 563"/>
                <a:gd name="T25" fmla="*/ 257 h 364"/>
                <a:gd name="T26" fmla="*/ 70 w 563"/>
                <a:gd name="T27" fmla="*/ 284 h 364"/>
                <a:gd name="T28" fmla="*/ 92 w 563"/>
                <a:gd name="T29" fmla="*/ 305 h 364"/>
                <a:gd name="T30" fmla="*/ 111 w 563"/>
                <a:gd name="T31" fmla="*/ 321 h 364"/>
                <a:gd name="T32" fmla="*/ 127 w 563"/>
                <a:gd name="T33" fmla="*/ 332 h 364"/>
                <a:gd name="T34" fmla="*/ 146 w 563"/>
                <a:gd name="T35" fmla="*/ 340 h 364"/>
                <a:gd name="T36" fmla="*/ 170 w 563"/>
                <a:gd name="T37" fmla="*/ 346 h 364"/>
                <a:gd name="T38" fmla="*/ 191 w 563"/>
                <a:gd name="T39" fmla="*/ 348 h 364"/>
                <a:gd name="T40" fmla="*/ 218 w 563"/>
                <a:gd name="T41" fmla="*/ 354 h 364"/>
                <a:gd name="T42" fmla="*/ 261 w 563"/>
                <a:gd name="T43" fmla="*/ 356 h 364"/>
                <a:gd name="T44" fmla="*/ 310 w 563"/>
                <a:gd name="T45" fmla="*/ 362 h 364"/>
                <a:gd name="T46" fmla="*/ 361 w 563"/>
                <a:gd name="T47" fmla="*/ 364 h 364"/>
                <a:gd name="T48" fmla="*/ 409 w 563"/>
                <a:gd name="T49" fmla="*/ 362 h 364"/>
                <a:gd name="T50" fmla="*/ 458 w 563"/>
                <a:gd name="T51" fmla="*/ 359 h 364"/>
                <a:gd name="T52" fmla="*/ 495 w 563"/>
                <a:gd name="T53" fmla="*/ 348 h 364"/>
                <a:gd name="T54" fmla="*/ 511 w 563"/>
                <a:gd name="T55" fmla="*/ 340 h 364"/>
                <a:gd name="T56" fmla="*/ 525 w 563"/>
                <a:gd name="T57" fmla="*/ 332 h 364"/>
                <a:gd name="T58" fmla="*/ 536 w 563"/>
                <a:gd name="T59" fmla="*/ 321 h 364"/>
                <a:gd name="T60" fmla="*/ 549 w 563"/>
                <a:gd name="T61" fmla="*/ 295 h 364"/>
                <a:gd name="T62" fmla="*/ 557 w 563"/>
                <a:gd name="T63" fmla="*/ 257 h 364"/>
                <a:gd name="T64" fmla="*/ 563 w 563"/>
                <a:gd name="T65" fmla="*/ 217 h 364"/>
                <a:gd name="T66" fmla="*/ 563 w 563"/>
                <a:gd name="T67" fmla="*/ 174 h 364"/>
                <a:gd name="T68" fmla="*/ 557 w 563"/>
                <a:gd name="T69" fmla="*/ 134 h 364"/>
                <a:gd name="T70" fmla="*/ 555 w 563"/>
                <a:gd name="T71" fmla="*/ 96 h 364"/>
                <a:gd name="T72" fmla="*/ 549 w 563"/>
                <a:gd name="T73" fmla="*/ 67 h 364"/>
                <a:gd name="T74" fmla="*/ 546 w 563"/>
                <a:gd name="T75" fmla="*/ 56 h 364"/>
                <a:gd name="T76" fmla="*/ 541 w 563"/>
                <a:gd name="T77" fmla="*/ 40 h 364"/>
                <a:gd name="T78" fmla="*/ 536 w 563"/>
                <a:gd name="T79" fmla="*/ 29 h 364"/>
                <a:gd name="T80" fmla="*/ 528 w 563"/>
                <a:gd name="T81" fmla="*/ 21 h 364"/>
                <a:gd name="T82" fmla="*/ 520 w 563"/>
                <a:gd name="T83" fmla="*/ 18 h 364"/>
                <a:gd name="T84" fmla="*/ 495 w 563"/>
                <a:gd name="T85" fmla="*/ 16 h 364"/>
                <a:gd name="T86" fmla="*/ 466 w 563"/>
                <a:gd name="T87" fmla="*/ 16 h 364"/>
                <a:gd name="T88" fmla="*/ 450 w 563"/>
                <a:gd name="T89" fmla="*/ 13 h 364"/>
                <a:gd name="T90" fmla="*/ 409 w 563"/>
                <a:gd name="T91" fmla="*/ 13 h 364"/>
                <a:gd name="T92" fmla="*/ 364 w 563"/>
                <a:gd name="T93" fmla="*/ 16 h 364"/>
                <a:gd name="T94" fmla="*/ 320 w 563"/>
                <a:gd name="T95" fmla="*/ 16 h 364"/>
                <a:gd name="T96" fmla="*/ 283 w 563"/>
                <a:gd name="T97" fmla="*/ 13 h 364"/>
                <a:gd name="T98" fmla="*/ 248 w 563"/>
                <a:gd name="T99" fmla="*/ 8 h 364"/>
                <a:gd name="T100" fmla="*/ 213 w 563"/>
                <a:gd name="T101" fmla="*/ 2 h 364"/>
                <a:gd name="T102" fmla="*/ 186 w 563"/>
                <a:gd name="T103" fmla="*/ 0 h 364"/>
                <a:gd name="T104" fmla="*/ 175 w 563"/>
                <a:gd name="T105" fmla="*/ 0 h 3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3"/>
                <a:gd name="T160" fmla="*/ 0 h 364"/>
                <a:gd name="T161" fmla="*/ 563 w 563"/>
                <a:gd name="T162" fmla="*/ 364 h 3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3" h="364">
                  <a:moveTo>
                    <a:pt x="175" y="0"/>
                  </a:moveTo>
                  <a:lnTo>
                    <a:pt x="148" y="5"/>
                  </a:lnTo>
                  <a:lnTo>
                    <a:pt x="132" y="8"/>
                  </a:lnTo>
                  <a:lnTo>
                    <a:pt x="119" y="10"/>
                  </a:lnTo>
                  <a:lnTo>
                    <a:pt x="108" y="16"/>
                  </a:lnTo>
                  <a:lnTo>
                    <a:pt x="94" y="21"/>
                  </a:lnTo>
                  <a:lnTo>
                    <a:pt x="81" y="29"/>
                  </a:lnTo>
                  <a:lnTo>
                    <a:pt x="70" y="37"/>
                  </a:lnTo>
                  <a:lnTo>
                    <a:pt x="59" y="48"/>
                  </a:lnTo>
                  <a:lnTo>
                    <a:pt x="46" y="61"/>
                  </a:lnTo>
                  <a:lnTo>
                    <a:pt x="35" y="75"/>
                  </a:lnTo>
                  <a:lnTo>
                    <a:pt x="24" y="91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3" y="128"/>
                  </a:lnTo>
                  <a:lnTo>
                    <a:pt x="3" y="136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3" y="182"/>
                  </a:lnTo>
                  <a:lnTo>
                    <a:pt x="8" y="195"/>
                  </a:lnTo>
                  <a:lnTo>
                    <a:pt x="16" y="212"/>
                  </a:lnTo>
                  <a:lnTo>
                    <a:pt x="27" y="228"/>
                  </a:lnTo>
                  <a:lnTo>
                    <a:pt x="35" y="244"/>
                  </a:lnTo>
                  <a:lnTo>
                    <a:pt x="49" y="257"/>
                  </a:lnTo>
                  <a:lnTo>
                    <a:pt x="59" y="271"/>
                  </a:lnTo>
                  <a:lnTo>
                    <a:pt x="70" y="284"/>
                  </a:lnTo>
                  <a:lnTo>
                    <a:pt x="81" y="295"/>
                  </a:lnTo>
                  <a:lnTo>
                    <a:pt x="92" y="305"/>
                  </a:lnTo>
                  <a:lnTo>
                    <a:pt x="103" y="319"/>
                  </a:lnTo>
                  <a:lnTo>
                    <a:pt x="111" y="321"/>
                  </a:lnTo>
                  <a:lnTo>
                    <a:pt x="119" y="327"/>
                  </a:lnTo>
                  <a:lnTo>
                    <a:pt x="127" y="332"/>
                  </a:lnTo>
                  <a:lnTo>
                    <a:pt x="135" y="335"/>
                  </a:lnTo>
                  <a:lnTo>
                    <a:pt x="146" y="340"/>
                  </a:lnTo>
                  <a:lnTo>
                    <a:pt x="156" y="343"/>
                  </a:lnTo>
                  <a:lnTo>
                    <a:pt x="170" y="346"/>
                  </a:lnTo>
                  <a:lnTo>
                    <a:pt x="183" y="348"/>
                  </a:lnTo>
                  <a:lnTo>
                    <a:pt x="191" y="348"/>
                  </a:lnTo>
                  <a:lnTo>
                    <a:pt x="199" y="351"/>
                  </a:lnTo>
                  <a:lnTo>
                    <a:pt x="218" y="354"/>
                  </a:lnTo>
                  <a:lnTo>
                    <a:pt x="240" y="356"/>
                  </a:lnTo>
                  <a:lnTo>
                    <a:pt x="261" y="356"/>
                  </a:lnTo>
                  <a:lnTo>
                    <a:pt x="285" y="359"/>
                  </a:lnTo>
                  <a:lnTo>
                    <a:pt x="310" y="362"/>
                  </a:lnTo>
                  <a:lnTo>
                    <a:pt x="334" y="362"/>
                  </a:lnTo>
                  <a:lnTo>
                    <a:pt x="361" y="364"/>
                  </a:lnTo>
                  <a:lnTo>
                    <a:pt x="385" y="364"/>
                  </a:lnTo>
                  <a:lnTo>
                    <a:pt x="409" y="362"/>
                  </a:lnTo>
                  <a:lnTo>
                    <a:pt x="433" y="362"/>
                  </a:lnTo>
                  <a:lnTo>
                    <a:pt x="458" y="359"/>
                  </a:lnTo>
                  <a:lnTo>
                    <a:pt x="477" y="354"/>
                  </a:lnTo>
                  <a:lnTo>
                    <a:pt x="495" y="348"/>
                  </a:lnTo>
                  <a:lnTo>
                    <a:pt x="503" y="346"/>
                  </a:lnTo>
                  <a:lnTo>
                    <a:pt x="511" y="340"/>
                  </a:lnTo>
                  <a:lnTo>
                    <a:pt x="520" y="338"/>
                  </a:lnTo>
                  <a:lnTo>
                    <a:pt x="525" y="332"/>
                  </a:lnTo>
                  <a:lnTo>
                    <a:pt x="530" y="327"/>
                  </a:lnTo>
                  <a:lnTo>
                    <a:pt x="536" y="321"/>
                  </a:lnTo>
                  <a:lnTo>
                    <a:pt x="544" y="308"/>
                  </a:lnTo>
                  <a:lnTo>
                    <a:pt x="549" y="295"/>
                  </a:lnTo>
                  <a:lnTo>
                    <a:pt x="555" y="276"/>
                  </a:lnTo>
                  <a:lnTo>
                    <a:pt x="557" y="257"/>
                  </a:lnTo>
                  <a:lnTo>
                    <a:pt x="560" y="238"/>
                  </a:lnTo>
                  <a:lnTo>
                    <a:pt x="563" y="217"/>
                  </a:lnTo>
                  <a:lnTo>
                    <a:pt x="563" y="195"/>
                  </a:lnTo>
                  <a:lnTo>
                    <a:pt x="563" y="174"/>
                  </a:lnTo>
                  <a:lnTo>
                    <a:pt x="560" y="155"/>
                  </a:lnTo>
                  <a:lnTo>
                    <a:pt x="557" y="134"/>
                  </a:lnTo>
                  <a:lnTo>
                    <a:pt x="557" y="115"/>
                  </a:lnTo>
                  <a:lnTo>
                    <a:pt x="555" y="96"/>
                  </a:lnTo>
                  <a:lnTo>
                    <a:pt x="552" y="80"/>
                  </a:lnTo>
                  <a:lnTo>
                    <a:pt x="549" y="67"/>
                  </a:lnTo>
                  <a:lnTo>
                    <a:pt x="546" y="61"/>
                  </a:lnTo>
                  <a:lnTo>
                    <a:pt x="546" y="56"/>
                  </a:lnTo>
                  <a:lnTo>
                    <a:pt x="544" y="48"/>
                  </a:lnTo>
                  <a:lnTo>
                    <a:pt x="541" y="40"/>
                  </a:lnTo>
                  <a:lnTo>
                    <a:pt x="538" y="32"/>
                  </a:lnTo>
                  <a:lnTo>
                    <a:pt x="536" y="29"/>
                  </a:lnTo>
                  <a:lnTo>
                    <a:pt x="533" y="24"/>
                  </a:lnTo>
                  <a:lnTo>
                    <a:pt x="528" y="21"/>
                  </a:lnTo>
                  <a:lnTo>
                    <a:pt x="522" y="18"/>
                  </a:lnTo>
                  <a:lnTo>
                    <a:pt x="520" y="18"/>
                  </a:lnTo>
                  <a:lnTo>
                    <a:pt x="506" y="16"/>
                  </a:lnTo>
                  <a:lnTo>
                    <a:pt x="495" y="16"/>
                  </a:lnTo>
                  <a:lnTo>
                    <a:pt x="479" y="16"/>
                  </a:lnTo>
                  <a:lnTo>
                    <a:pt x="466" y="16"/>
                  </a:lnTo>
                  <a:lnTo>
                    <a:pt x="458" y="16"/>
                  </a:lnTo>
                  <a:lnTo>
                    <a:pt x="450" y="13"/>
                  </a:lnTo>
                  <a:lnTo>
                    <a:pt x="431" y="13"/>
                  </a:lnTo>
                  <a:lnTo>
                    <a:pt x="409" y="13"/>
                  </a:lnTo>
                  <a:lnTo>
                    <a:pt x="388" y="13"/>
                  </a:lnTo>
                  <a:lnTo>
                    <a:pt x="364" y="16"/>
                  </a:lnTo>
                  <a:lnTo>
                    <a:pt x="342" y="16"/>
                  </a:lnTo>
                  <a:lnTo>
                    <a:pt x="320" y="16"/>
                  </a:lnTo>
                  <a:lnTo>
                    <a:pt x="302" y="16"/>
                  </a:lnTo>
                  <a:lnTo>
                    <a:pt x="283" y="13"/>
                  </a:lnTo>
                  <a:lnTo>
                    <a:pt x="264" y="13"/>
                  </a:lnTo>
                  <a:lnTo>
                    <a:pt x="248" y="8"/>
                  </a:lnTo>
                  <a:lnTo>
                    <a:pt x="229" y="5"/>
                  </a:lnTo>
                  <a:lnTo>
                    <a:pt x="213" y="2"/>
                  </a:lnTo>
                  <a:lnTo>
                    <a:pt x="199" y="0"/>
                  </a:lnTo>
                  <a:lnTo>
                    <a:pt x="186" y="0"/>
                  </a:lnTo>
                  <a:lnTo>
                    <a:pt x="181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4" name="Freeform 8"/>
            <p:cNvSpPr>
              <a:spLocks/>
            </p:cNvSpPr>
            <p:nvPr/>
          </p:nvSpPr>
          <p:spPr bwMode="auto">
            <a:xfrm>
              <a:off x="951" y="1290"/>
              <a:ext cx="562" cy="365"/>
            </a:xfrm>
            <a:custGeom>
              <a:avLst/>
              <a:gdLst>
                <a:gd name="T0" fmla="*/ 148 w 562"/>
                <a:gd name="T1" fmla="*/ 5 h 365"/>
                <a:gd name="T2" fmla="*/ 121 w 562"/>
                <a:gd name="T3" fmla="*/ 11 h 365"/>
                <a:gd name="T4" fmla="*/ 94 w 562"/>
                <a:gd name="T5" fmla="*/ 21 h 365"/>
                <a:gd name="T6" fmla="*/ 70 w 562"/>
                <a:gd name="T7" fmla="*/ 37 h 365"/>
                <a:gd name="T8" fmla="*/ 46 w 562"/>
                <a:gd name="T9" fmla="*/ 62 h 365"/>
                <a:gd name="T10" fmla="*/ 24 w 562"/>
                <a:gd name="T11" fmla="*/ 91 h 365"/>
                <a:gd name="T12" fmla="*/ 8 w 562"/>
                <a:gd name="T13" fmla="*/ 121 h 365"/>
                <a:gd name="T14" fmla="*/ 3 w 562"/>
                <a:gd name="T15" fmla="*/ 137 h 365"/>
                <a:gd name="T16" fmla="*/ 0 w 562"/>
                <a:gd name="T17" fmla="*/ 150 h 365"/>
                <a:gd name="T18" fmla="*/ 0 w 562"/>
                <a:gd name="T19" fmla="*/ 166 h 365"/>
                <a:gd name="T20" fmla="*/ 3 w 562"/>
                <a:gd name="T21" fmla="*/ 182 h 365"/>
                <a:gd name="T22" fmla="*/ 19 w 562"/>
                <a:gd name="T23" fmla="*/ 212 h 365"/>
                <a:gd name="T24" fmla="*/ 38 w 562"/>
                <a:gd name="T25" fmla="*/ 244 h 365"/>
                <a:gd name="T26" fmla="*/ 59 w 562"/>
                <a:gd name="T27" fmla="*/ 271 h 365"/>
                <a:gd name="T28" fmla="*/ 81 w 562"/>
                <a:gd name="T29" fmla="*/ 295 h 365"/>
                <a:gd name="T30" fmla="*/ 105 w 562"/>
                <a:gd name="T31" fmla="*/ 319 h 365"/>
                <a:gd name="T32" fmla="*/ 119 w 562"/>
                <a:gd name="T33" fmla="*/ 327 h 365"/>
                <a:gd name="T34" fmla="*/ 137 w 562"/>
                <a:gd name="T35" fmla="*/ 335 h 365"/>
                <a:gd name="T36" fmla="*/ 156 w 562"/>
                <a:gd name="T37" fmla="*/ 343 h 365"/>
                <a:gd name="T38" fmla="*/ 183 w 562"/>
                <a:gd name="T39" fmla="*/ 349 h 365"/>
                <a:gd name="T40" fmla="*/ 199 w 562"/>
                <a:gd name="T41" fmla="*/ 351 h 365"/>
                <a:gd name="T42" fmla="*/ 240 w 562"/>
                <a:gd name="T43" fmla="*/ 357 h 365"/>
                <a:gd name="T44" fmla="*/ 285 w 562"/>
                <a:gd name="T45" fmla="*/ 359 h 365"/>
                <a:gd name="T46" fmla="*/ 334 w 562"/>
                <a:gd name="T47" fmla="*/ 362 h 365"/>
                <a:gd name="T48" fmla="*/ 385 w 562"/>
                <a:gd name="T49" fmla="*/ 365 h 365"/>
                <a:gd name="T50" fmla="*/ 433 w 562"/>
                <a:gd name="T51" fmla="*/ 362 h 365"/>
                <a:gd name="T52" fmla="*/ 476 w 562"/>
                <a:gd name="T53" fmla="*/ 354 h 365"/>
                <a:gd name="T54" fmla="*/ 503 w 562"/>
                <a:gd name="T55" fmla="*/ 346 h 365"/>
                <a:gd name="T56" fmla="*/ 519 w 562"/>
                <a:gd name="T57" fmla="*/ 338 h 365"/>
                <a:gd name="T58" fmla="*/ 530 w 562"/>
                <a:gd name="T59" fmla="*/ 327 h 365"/>
                <a:gd name="T60" fmla="*/ 544 w 562"/>
                <a:gd name="T61" fmla="*/ 308 h 365"/>
                <a:gd name="T62" fmla="*/ 554 w 562"/>
                <a:gd name="T63" fmla="*/ 276 h 365"/>
                <a:gd name="T64" fmla="*/ 560 w 562"/>
                <a:gd name="T65" fmla="*/ 239 h 365"/>
                <a:gd name="T66" fmla="*/ 562 w 562"/>
                <a:gd name="T67" fmla="*/ 196 h 365"/>
                <a:gd name="T68" fmla="*/ 560 w 562"/>
                <a:gd name="T69" fmla="*/ 155 h 365"/>
                <a:gd name="T70" fmla="*/ 557 w 562"/>
                <a:gd name="T71" fmla="*/ 115 h 365"/>
                <a:gd name="T72" fmla="*/ 552 w 562"/>
                <a:gd name="T73" fmla="*/ 80 h 365"/>
                <a:gd name="T74" fmla="*/ 549 w 562"/>
                <a:gd name="T75" fmla="*/ 62 h 365"/>
                <a:gd name="T76" fmla="*/ 546 w 562"/>
                <a:gd name="T77" fmla="*/ 48 h 365"/>
                <a:gd name="T78" fmla="*/ 541 w 562"/>
                <a:gd name="T79" fmla="*/ 32 h 365"/>
                <a:gd name="T80" fmla="*/ 533 w 562"/>
                <a:gd name="T81" fmla="*/ 24 h 365"/>
                <a:gd name="T82" fmla="*/ 525 w 562"/>
                <a:gd name="T83" fmla="*/ 19 h 365"/>
                <a:gd name="T84" fmla="*/ 509 w 562"/>
                <a:gd name="T85" fmla="*/ 16 h 365"/>
                <a:gd name="T86" fmla="*/ 482 w 562"/>
                <a:gd name="T87" fmla="*/ 16 h 365"/>
                <a:gd name="T88" fmla="*/ 458 w 562"/>
                <a:gd name="T89" fmla="*/ 16 h 365"/>
                <a:gd name="T90" fmla="*/ 431 w 562"/>
                <a:gd name="T91" fmla="*/ 13 h 365"/>
                <a:gd name="T92" fmla="*/ 388 w 562"/>
                <a:gd name="T93" fmla="*/ 13 h 365"/>
                <a:gd name="T94" fmla="*/ 342 w 562"/>
                <a:gd name="T95" fmla="*/ 16 h 365"/>
                <a:gd name="T96" fmla="*/ 301 w 562"/>
                <a:gd name="T97" fmla="*/ 16 h 365"/>
                <a:gd name="T98" fmla="*/ 264 w 562"/>
                <a:gd name="T99" fmla="*/ 13 h 365"/>
                <a:gd name="T100" fmla="*/ 229 w 562"/>
                <a:gd name="T101" fmla="*/ 5 h 365"/>
                <a:gd name="T102" fmla="*/ 199 w 562"/>
                <a:gd name="T103" fmla="*/ 0 h 365"/>
                <a:gd name="T104" fmla="*/ 183 w 562"/>
                <a:gd name="T105" fmla="*/ 0 h 3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2"/>
                <a:gd name="T160" fmla="*/ 0 h 365"/>
                <a:gd name="T161" fmla="*/ 562 w 562"/>
                <a:gd name="T162" fmla="*/ 365 h 3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2" h="365">
                  <a:moveTo>
                    <a:pt x="178" y="0"/>
                  </a:moveTo>
                  <a:lnTo>
                    <a:pt x="148" y="5"/>
                  </a:lnTo>
                  <a:lnTo>
                    <a:pt x="135" y="8"/>
                  </a:lnTo>
                  <a:lnTo>
                    <a:pt x="121" y="11"/>
                  </a:lnTo>
                  <a:lnTo>
                    <a:pt x="108" y="16"/>
                  </a:lnTo>
                  <a:lnTo>
                    <a:pt x="94" y="21"/>
                  </a:lnTo>
                  <a:lnTo>
                    <a:pt x="81" y="29"/>
                  </a:lnTo>
                  <a:lnTo>
                    <a:pt x="70" y="37"/>
                  </a:lnTo>
                  <a:lnTo>
                    <a:pt x="59" y="48"/>
                  </a:lnTo>
                  <a:lnTo>
                    <a:pt x="46" y="62"/>
                  </a:lnTo>
                  <a:lnTo>
                    <a:pt x="35" y="75"/>
                  </a:lnTo>
                  <a:lnTo>
                    <a:pt x="24" y="91"/>
                  </a:lnTo>
                  <a:lnTo>
                    <a:pt x="16" y="104"/>
                  </a:lnTo>
                  <a:lnTo>
                    <a:pt x="8" y="121"/>
                  </a:lnTo>
                  <a:lnTo>
                    <a:pt x="6" y="129"/>
                  </a:lnTo>
                  <a:lnTo>
                    <a:pt x="3" y="137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3" y="174"/>
                  </a:lnTo>
                  <a:lnTo>
                    <a:pt x="3" y="182"/>
                  </a:lnTo>
                  <a:lnTo>
                    <a:pt x="11" y="196"/>
                  </a:lnTo>
                  <a:lnTo>
                    <a:pt x="19" y="212"/>
                  </a:lnTo>
                  <a:lnTo>
                    <a:pt x="27" y="228"/>
                  </a:lnTo>
                  <a:lnTo>
                    <a:pt x="38" y="244"/>
                  </a:lnTo>
                  <a:lnTo>
                    <a:pt x="49" y="257"/>
                  </a:lnTo>
                  <a:lnTo>
                    <a:pt x="59" y="271"/>
                  </a:lnTo>
                  <a:lnTo>
                    <a:pt x="70" y="284"/>
                  </a:lnTo>
                  <a:lnTo>
                    <a:pt x="81" y="295"/>
                  </a:lnTo>
                  <a:lnTo>
                    <a:pt x="92" y="306"/>
                  </a:lnTo>
                  <a:lnTo>
                    <a:pt x="105" y="319"/>
                  </a:lnTo>
                  <a:lnTo>
                    <a:pt x="110" y="322"/>
                  </a:lnTo>
                  <a:lnTo>
                    <a:pt x="119" y="327"/>
                  </a:lnTo>
                  <a:lnTo>
                    <a:pt x="127" y="332"/>
                  </a:lnTo>
                  <a:lnTo>
                    <a:pt x="137" y="335"/>
                  </a:lnTo>
                  <a:lnTo>
                    <a:pt x="145" y="340"/>
                  </a:lnTo>
                  <a:lnTo>
                    <a:pt x="156" y="343"/>
                  </a:lnTo>
                  <a:lnTo>
                    <a:pt x="170" y="346"/>
                  </a:lnTo>
                  <a:lnTo>
                    <a:pt x="183" y="349"/>
                  </a:lnTo>
                  <a:lnTo>
                    <a:pt x="191" y="349"/>
                  </a:lnTo>
                  <a:lnTo>
                    <a:pt x="199" y="351"/>
                  </a:lnTo>
                  <a:lnTo>
                    <a:pt x="218" y="354"/>
                  </a:lnTo>
                  <a:lnTo>
                    <a:pt x="240" y="357"/>
                  </a:lnTo>
                  <a:lnTo>
                    <a:pt x="261" y="357"/>
                  </a:lnTo>
                  <a:lnTo>
                    <a:pt x="285" y="359"/>
                  </a:lnTo>
                  <a:lnTo>
                    <a:pt x="310" y="362"/>
                  </a:lnTo>
                  <a:lnTo>
                    <a:pt x="334" y="362"/>
                  </a:lnTo>
                  <a:lnTo>
                    <a:pt x="361" y="365"/>
                  </a:lnTo>
                  <a:lnTo>
                    <a:pt x="385" y="365"/>
                  </a:lnTo>
                  <a:lnTo>
                    <a:pt x="409" y="362"/>
                  </a:lnTo>
                  <a:lnTo>
                    <a:pt x="433" y="362"/>
                  </a:lnTo>
                  <a:lnTo>
                    <a:pt x="458" y="359"/>
                  </a:lnTo>
                  <a:lnTo>
                    <a:pt x="476" y="354"/>
                  </a:lnTo>
                  <a:lnTo>
                    <a:pt x="495" y="349"/>
                  </a:lnTo>
                  <a:lnTo>
                    <a:pt x="503" y="346"/>
                  </a:lnTo>
                  <a:lnTo>
                    <a:pt x="511" y="340"/>
                  </a:lnTo>
                  <a:lnTo>
                    <a:pt x="519" y="338"/>
                  </a:lnTo>
                  <a:lnTo>
                    <a:pt x="525" y="332"/>
                  </a:lnTo>
                  <a:lnTo>
                    <a:pt x="530" y="327"/>
                  </a:lnTo>
                  <a:lnTo>
                    <a:pt x="536" y="322"/>
                  </a:lnTo>
                  <a:lnTo>
                    <a:pt x="544" y="308"/>
                  </a:lnTo>
                  <a:lnTo>
                    <a:pt x="549" y="295"/>
                  </a:lnTo>
                  <a:lnTo>
                    <a:pt x="554" y="276"/>
                  </a:lnTo>
                  <a:lnTo>
                    <a:pt x="557" y="257"/>
                  </a:lnTo>
                  <a:lnTo>
                    <a:pt x="560" y="239"/>
                  </a:lnTo>
                  <a:lnTo>
                    <a:pt x="562" y="217"/>
                  </a:lnTo>
                  <a:lnTo>
                    <a:pt x="562" y="196"/>
                  </a:lnTo>
                  <a:lnTo>
                    <a:pt x="562" y="174"/>
                  </a:lnTo>
                  <a:lnTo>
                    <a:pt x="560" y="155"/>
                  </a:lnTo>
                  <a:lnTo>
                    <a:pt x="560" y="134"/>
                  </a:lnTo>
                  <a:lnTo>
                    <a:pt x="557" y="115"/>
                  </a:lnTo>
                  <a:lnTo>
                    <a:pt x="554" y="96"/>
                  </a:lnTo>
                  <a:lnTo>
                    <a:pt x="552" y="80"/>
                  </a:lnTo>
                  <a:lnTo>
                    <a:pt x="552" y="67"/>
                  </a:lnTo>
                  <a:lnTo>
                    <a:pt x="549" y="62"/>
                  </a:lnTo>
                  <a:lnTo>
                    <a:pt x="549" y="56"/>
                  </a:lnTo>
                  <a:lnTo>
                    <a:pt x="546" y="48"/>
                  </a:lnTo>
                  <a:lnTo>
                    <a:pt x="544" y="40"/>
                  </a:lnTo>
                  <a:lnTo>
                    <a:pt x="541" y="32"/>
                  </a:lnTo>
                  <a:lnTo>
                    <a:pt x="538" y="29"/>
                  </a:lnTo>
                  <a:lnTo>
                    <a:pt x="533" y="24"/>
                  </a:lnTo>
                  <a:lnTo>
                    <a:pt x="530" y="21"/>
                  </a:lnTo>
                  <a:lnTo>
                    <a:pt x="525" y="19"/>
                  </a:lnTo>
                  <a:lnTo>
                    <a:pt x="519" y="19"/>
                  </a:lnTo>
                  <a:lnTo>
                    <a:pt x="509" y="16"/>
                  </a:lnTo>
                  <a:lnTo>
                    <a:pt x="495" y="16"/>
                  </a:lnTo>
                  <a:lnTo>
                    <a:pt x="482" y="16"/>
                  </a:lnTo>
                  <a:lnTo>
                    <a:pt x="466" y="16"/>
                  </a:lnTo>
                  <a:lnTo>
                    <a:pt x="458" y="16"/>
                  </a:lnTo>
                  <a:lnTo>
                    <a:pt x="449" y="13"/>
                  </a:lnTo>
                  <a:lnTo>
                    <a:pt x="431" y="13"/>
                  </a:lnTo>
                  <a:lnTo>
                    <a:pt x="409" y="13"/>
                  </a:lnTo>
                  <a:lnTo>
                    <a:pt x="388" y="13"/>
                  </a:lnTo>
                  <a:lnTo>
                    <a:pt x="363" y="16"/>
                  </a:lnTo>
                  <a:lnTo>
                    <a:pt x="342" y="16"/>
                  </a:lnTo>
                  <a:lnTo>
                    <a:pt x="320" y="16"/>
                  </a:lnTo>
                  <a:lnTo>
                    <a:pt x="301" y="16"/>
                  </a:lnTo>
                  <a:lnTo>
                    <a:pt x="283" y="13"/>
                  </a:lnTo>
                  <a:lnTo>
                    <a:pt x="264" y="13"/>
                  </a:lnTo>
                  <a:lnTo>
                    <a:pt x="248" y="8"/>
                  </a:lnTo>
                  <a:lnTo>
                    <a:pt x="229" y="5"/>
                  </a:lnTo>
                  <a:lnTo>
                    <a:pt x="213" y="3"/>
                  </a:lnTo>
                  <a:lnTo>
                    <a:pt x="199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5" name="Rectangle 9"/>
            <p:cNvSpPr>
              <a:spLocks noChangeArrowheads="1"/>
            </p:cNvSpPr>
            <p:nvPr/>
          </p:nvSpPr>
          <p:spPr bwMode="auto">
            <a:xfrm flipH="1">
              <a:off x="1184" y="1385"/>
              <a:ext cx="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85356" name="Rectangle 10"/>
            <p:cNvSpPr>
              <a:spLocks noChangeArrowheads="1"/>
            </p:cNvSpPr>
            <p:nvPr/>
          </p:nvSpPr>
          <p:spPr bwMode="auto">
            <a:xfrm>
              <a:off x="1867" y="1057"/>
              <a:ext cx="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85357" name="Freeform 11"/>
            <p:cNvSpPr>
              <a:spLocks/>
            </p:cNvSpPr>
            <p:nvPr/>
          </p:nvSpPr>
          <p:spPr bwMode="auto">
            <a:xfrm>
              <a:off x="1640" y="1582"/>
              <a:ext cx="565" cy="362"/>
            </a:xfrm>
            <a:custGeom>
              <a:avLst/>
              <a:gdLst>
                <a:gd name="T0" fmla="*/ 164 w 565"/>
                <a:gd name="T1" fmla="*/ 0 h 362"/>
                <a:gd name="T2" fmla="*/ 134 w 565"/>
                <a:gd name="T3" fmla="*/ 6 h 362"/>
                <a:gd name="T4" fmla="*/ 108 w 565"/>
                <a:gd name="T5" fmla="*/ 14 h 362"/>
                <a:gd name="T6" fmla="*/ 83 w 565"/>
                <a:gd name="T7" fmla="*/ 30 h 362"/>
                <a:gd name="T8" fmla="*/ 62 w 565"/>
                <a:gd name="T9" fmla="*/ 48 h 362"/>
                <a:gd name="T10" fmla="*/ 38 w 565"/>
                <a:gd name="T11" fmla="*/ 73 h 362"/>
                <a:gd name="T12" fmla="*/ 16 w 565"/>
                <a:gd name="T13" fmla="*/ 105 h 362"/>
                <a:gd name="T14" fmla="*/ 5 w 565"/>
                <a:gd name="T15" fmla="*/ 126 h 362"/>
                <a:gd name="T16" fmla="*/ 0 w 565"/>
                <a:gd name="T17" fmla="*/ 142 h 362"/>
                <a:gd name="T18" fmla="*/ 0 w 565"/>
                <a:gd name="T19" fmla="*/ 158 h 362"/>
                <a:gd name="T20" fmla="*/ 5 w 565"/>
                <a:gd name="T21" fmla="*/ 180 h 362"/>
                <a:gd name="T22" fmla="*/ 19 w 565"/>
                <a:gd name="T23" fmla="*/ 212 h 362"/>
                <a:gd name="T24" fmla="*/ 38 w 565"/>
                <a:gd name="T25" fmla="*/ 242 h 362"/>
                <a:gd name="T26" fmla="*/ 59 w 565"/>
                <a:gd name="T27" fmla="*/ 268 h 362"/>
                <a:gd name="T28" fmla="*/ 81 w 565"/>
                <a:gd name="T29" fmla="*/ 295 h 362"/>
                <a:gd name="T30" fmla="*/ 105 w 565"/>
                <a:gd name="T31" fmla="*/ 317 h 362"/>
                <a:gd name="T32" fmla="*/ 121 w 565"/>
                <a:gd name="T33" fmla="*/ 327 h 362"/>
                <a:gd name="T34" fmla="*/ 137 w 565"/>
                <a:gd name="T35" fmla="*/ 335 h 362"/>
                <a:gd name="T36" fmla="*/ 159 w 565"/>
                <a:gd name="T37" fmla="*/ 343 h 362"/>
                <a:gd name="T38" fmla="*/ 186 w 565"/>
                <a:gd name="T39" fmla="*/ 349 h 362"/>
                <a:gd name="T40" fmla="*/ 202 w 565"/>
                <a:gd name="T41" fmla="*/ 351 h 362"/>
                <a:gd name="T42" fmla="*/ 239 w 565"/>
                <a:gd name="T43" fmla="*/ 354 h 362"/>
                <a:gd name="T44" fmla="*/ 285 w 565"/>
                <a:gd name="T45" fmla="*/ 360 h 362"/>
                <a:gd name="T46" fmla="*/ 334 w 565"/>
                <a:gd name="T47" fmla="*/ 362 h 362"/>
                <a:gd name="T48" fmla="*/ 385 w 565"/>
                <a:gd name="T49" fmla="*/ 362 h 362"/>
                <a:gd name="T50" fmla="*/ 433 w 565"/>
                <a:gd name="T51" fmla="*/ 360 h 362"/>
                <a:gd name="T52" fmla="*/ 476 w 565"/>
                <a:gd name="T53" fmla="*/ 354 h 362"/>
                <a:gd name="T54" fmla="*/ 503 w 565"/>
                <a:gd name="T55" fmla="*/ 343 h 362"/>
                <a:gd name="T56" fmla="*/ 519 w 565"/>
                <a:gd name="T57" fmla="*/ 338 h 362"/>
                <a:gd name="T58" fmla="*/ 530 w 565"/>
                <a:gd name="T59" fmla="*/ 327 h 362"/>
                <a:gd name="T60" fmla="*/ 543 w 565"/>
                <a:gd name="T61" fmla="*/ 309 h 362"/>
                <a:gd name="T62" fmla="*/ 557 w 565"/>
                <a:gd name="T63" fmla="*/ 276 h 362"/>
                <a:gd name="T64" fmla="*/ 562 w 565"/>
                <a:gd name="T65" fmla="*/ 236 h 362"/>
                <a:gd name="T66" fmla="*/ 565 w 565"/>
                <a:gd name="T67" fmla="*/ 196 h 362"/>
                <a:gd name="T68" fmla="*/ 562 w 565"/>
                <a:gd name="T69" fmla="*/ 153 h 362"/>
                <a:gd name="T70" fmla="*/ 560 w 565"/>
                <a:gd name="T71" fmla="*/ 113 h 362"/>
                <a:gd name="T72" fmla="*/ 554 w 565"/>
                <a:gd name="T73" fmla="*/ 78 h 362"/>
                <a:gd name="T74" fmla="*/ 549 w 565"/>
                <a:gd name="T75" fmla="*/ 59 h 362"/>
                <a:gd name="T76" fmla="*/ 546 w 565"/>
                <a:gd name="T77" fmla="*/ 46 h 362"/>
                <a:gd name="T78" fmla="*/ 541 w 565"/>
                <a:gd name="T79" fmla="*/ 32 h 362"/>
                <a:gd name="T80" fmla="*/ 533 w 565"/>
                <a:gd name="T81" fmla="*/ 24 h 362"/>
                <a:gd name="T82" fmla="*/ 525 w 565"/>
                <a:gd name="T83" fmla="*/ 19 h 362"/>
                <a:gd name="T84" fmla="*/ 508 w 565"/>
                <a:gd name="T85" fmla="*/ 16 h 362"/>
                <a:gd name="T86" fmla="*/ 482 w 565"/>
                <a:gd name="T87" fmla="*/ 16 h 362"/>
                <a:gd name="T88" fmla="*/ 460 w 565"/>
                <a:gd name="T89" fmla="*/ 14 h 362"/>
                <a:gd name="T90" fmla="*/ 430 w 565"/>
                <a:gd name="T91" fmla="*/ 11 h 362"/>
                <a:gd name="T92" fmla="*/ 387 w 565"/>
                <a:gd name="T93" fmla="*/ 14 h 362"/>
                <a:gd name="T94" fmla="*/ 342 w 565"/>
                <a:gd name="T95" fmla="*/ 14 h 362"/>
                <a:gd name="T96" fmla="*/ 301 w 565"/>
                <a:gd name="T97" fmla="*/ 14 h 362"/>
                <a:gd name="T98" fmla="*/ 264 w 565"/>
                <a:gd name="T99" fmla="*/ 11 h 362"/>
                <a:gd name="T100" fmla="*/ 229 w 565"/>
                <a:gd name="T101" fmla="*/ 3 h 362"/>
                <a:gd name="T102" fmla="*/ 199 w 565"/>
                <a:gd name="T103" fmla="*/ 0 h 362"/>
                <a:gd name="T104" fmla="*/ 183 w 565"/>
                <a:gd name="T105" fmla="*/ 0 h 3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5"/>
                <a:gd name="T160" fmla="*/ 0 h 362"/>
                <a:gd name="T161" fmla="*/ 565 w 565"/>
                <a:gd name="T162" fmla="*/ 362 h 3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5" h="362">
                  <a:moveTo>
                    <a:pt x="178" y="0"/>
                  </a:moveTo>
                  <a:lnTo>
                    <a:pt x="164" y="0"/>
                  </a:lnTo>
                  <a:lnTo>
                    <a:pt x="148" y="3"/>
                  </a:lnTo>
                  <a:lnTo>
                    <a:pt x="134" y="6"/>
                  </a:lnTo>
                  <a:lnTo>
                    <a:pt x="121" y="11"/>
                  </a:lnTo>
                  <a:lnTo>
                    <a:pt x="108" y="14"/>
                  </a:lnTo>
                  <a:lnTo>
                    <a:pt x="94" y="22"/>
                  </a:lnTo>
                  <a:lnTo>
                    <a:pt x="83" y="30"/>
                  </a:lnTo>
                  <a:lnTo>
                    <a:pt x="73" y="38"/>
                  </a:lnTo>
                  <a:lnTo>
                    <a:pt x="62" y="48"/>
                  </a:lnTo>
                  <a:lnTo>
                    <a:pt x="48" y="59"/>
                  </a:lnTo>
                  <a:lnTo>
                    <a:pt x="38" y="73"/>
                  </a:lnTo>
                  <a:lnTo>
                    <a:pt x="27" y="89"/>
                  </a:lnTo>
                  <a:lnTo>
                    <a:pt x="16" y="105"/>
                  </a:lnTo>
                  <a:lnTo>
                    <a:pt x="8" y="118"/>
                  </a:lnTo>
                  <a:lnTo>
                    <a:pt x="5" y="126"/>
                  </a:lnTo>
                  <a:lnTo>
                    <a:pt x="3" y="134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3" y="164"/>
                  </a:lnTo>
                  <a:lnTo>
                    <a:pt x="5" y="180"/>
                  </a:lnTo>
                  <a:lnTo>
                    <a:pt x="11" y="196"/>
                  </a:lnTo>
                  <a:lnTo>
                    <a:pt x="19" y="212"/>
                  </a:lnTo>
                  <a:lnTo>
                    <a:pt x="27" y="228"/>
                  </a:lnTo>
                  <a:lnTo>
                    <a:pt x="38" y="242"/>
                  </a:lnTo>
                  <a:lnTo>
                    <a:pt x="48" y="255"/>
                  </a:lnTo>
                  <a:lnTo>
                    <a:pt x="59" y="268"/>
                  </a:lnTo>
                  <a:lnTo>
                    <a:pt x="70" y="282"/>
                  </a:lnTo>
                  <a:lnTo>
                    <a:pt x="81" y="295"/>
                  </a:lnTo>
                  <a:lnTo>
                    <a:pt x="94" y="306"/>
                  </a:lnTo>
                  <a:lnTo>
                    <a:pt x="105" y="317"/>
                  </a:lnTo>
                  <a:lnTo>
                    <a:pt x="113" y="322"/>
                  </a:lnTo>
                  <a:lnTo>
                    <a:pt x="121" y="327"/>
                  </a:lnTo>
                  <a:lnTo>
                    <a:pt x="129" y="333"/>
                  </a:lnTo>
                  <a:lnTo>
                    <a:pt x="137" y="335"/>
                  </a:lnTo>
                  <a:lnTo>
                    <a:pt x="148" y="341"/>
                  </a:lnTo>
                  <a:lnTo>
                    <a:pt x="159" y="343"/>
                  </a:lnTo>
                  <a:lnTo>
                    <a:pt x="172" y="346"/>
                  </a:lnTo>
                  <a:lnTo>
                    <a:pt x="186" y="349"/>
                  </a:lnTo>
                  <a:lnTo>
                    <a:pt x="194" y="349"/>
                  </a:lnTo>
                  <a:lnTo>
                    <a:pt x="202" y="351"/>
                  </a:lnTo>
                  <a:lnTo>
                    <a:pt x="221" y="354"/>
                  </a:lnTo>
                  <a:lnTo>
                    <a:pt x="239" y="354"/>
                  </a:lnTo>
                  <a:lnTo>
                    <a:pt x="261" y="357"/>
                  </a:lnTo>
                  <a:lnTo>
                    <a:pt x="285" y="360"/>
                  </a:lnTo>
                  <a:lnTo>
                    <a:pt x="309" y="362"/>
                  </a:lnTo>
                  <a:lnTo>
                    <a:pt x="334" y="362"/>
                  </a:lnTo>
                  <a:lnTo>
                    <a:pt x="360" y="362"/>
                  </a:lnTo>
                  <a:lnTo>
                    <a:pt x="385" y="362"/>
                  </a:lnTo>
                  <a:lnTo>
                    <a:pt x="409" y="362"/>
                  </a:lnTo>
                  <a:lnTo>
                    <a:pt x="433" y="360"/>
                  </a:lnTo>
                  <a:lnTo>
                    <a:pt x="457" y="357"/>
                  </a:lnTo>
                  <a:lnTo>
                    <a:pt x="476" y="354"/>
                  </a:lnTo>
                  <a:lnTo>
                    <a:pt x="495" y="349"/>
                  </a:lnTo>
                  <a:lnTo>
                    <a:pt x="503" y="343"/>
                  </a:lnTo>
                  <a:lnTo>
                    <a:pt x="511" y="341"/>
                  </a:lnTo>
                  <a:lnTo>
                    <a:pt x="519" y="338"/>
                  </a:lnTo>
                  <a:lnTo>
                    <a:pt x="525" y="333"/>
                  </a:lnTo>
                  <a:lnTo>
                    <a:pt x="530" y="327"/>
                  </a:lnTo>
                  <a:lnTo>
                    <a:pt x="535" y="322"/>
                  </a:lnTo>
                  <a:lnTo>
                    <a:pt x="543" y="309"/>
                  </a:lnTo>
                  <a:lnTo>
                    <a:pt x="552" y="292"/>
                  </a:lnTo>
                  <a:lnTo>
                    <a:pt x="557" y="276"/>
                  </a:lnTo>
                  <a:lnTo>
                    <a:pt x="560" y="258"/>
                  </a:lnTo>
                  <a:lnTo>
                    <a:pt x="562" y="236"/>
                  </a:lnTo>
                  <a:lnTo>
                    <a:pt x="565" y="217"/>
                  </a:lnTo>
                  <a:lnTo>
                    <a:pt x="565" y="196"/>
                  </a:lnTo>
                  <a:lnTo>
                    <a:pt x="562" y="174"/>
                  </a:lnTo>
                  <a:lnTo>
                    <a:pt x="562" y="153"/>
                  </a:lnTo>
                  <a:lnTo>
                    <a:pt x="560" y="132"/>
                  </a:lnTo>
                  <a:lnTo>
                    <a:pt x="560" y="113"/>
                  </a:lnTo>
                  <a:lnTo>
                    <a:pt x="557" y="97"/>
                  </a:lnTo>
                  <a:lnTo>
                    <a:pt x="554" y="78"/>
                  </a:lnTo>
                  <a:lnTo>
                    <a:pt x="552" y="65"/>
                  </a:lnTo>
                  <a:lnTo>
                    <a:pt x="549" y="59"/>
                  </a:lnTo>
                  <a:lnTo>
                    <a:pt x="549" y="54"/>
                  </a:lnTo>
                  <a:lnTo>
                    <a:pt x="546" y="46"/>
                  </a:lnTo>
                  <a:lnTo>
                    <a:pt x="543" y="38"/>
                  </a:lnTo>
                  <a:lnTo>
                    <a:pt x="541" y="32"/>
                  </a:lnTo>
                  <a:lnTo>
                    <a:pt x="538" y="27"/>
                  </a:lnTo>
                  <a:lnTo>
                    <a:pt x="533" y="24"/>
                  </a:lnTo>
                  <a:lnTo>
                    <a:pt x="530" y="22"/>
                  </a:lnTo>
                  <a:lnTo>
                    <a:pt x="525" y="19"/>
                  </a:lnTo>
                  <a:lnTo>
                    <a:pt x="519" y="19"/>
                  </a:lnTo>
                  <a:lnTo>
                    <a:pt x="508" y="16"/>
                  </a:lnTo>
                  <a:lnTo>
                    <a:pt x="495" y="16"/>
                  </a:lnTo>
                  <a:lnTo>
                    <a:pt x="482" y="16"/>
                  </a:lnTo>
                  <a:lnTo>
                    <a:pt x="468" y="14"/>
                  </a:lnTo>
                  <a:lnTo>
                    <a:pt x="460" y="14"/>
                  </a:lnTo>
                  <a:lnTo>
                    <a:pt x="452" y="11"/>
                  </a:lnTo>
                  <a:lnTo>
                    <a:pt x="430" y="11"/>
                  </a:lnTo>
                  <a:lnTo>
                    <a:pt x="409" y="11"/>
                  </a:lnTo>
                  <a:lnTo>
                    <a:pt x="387" y="14"/>
                  </a:lnTo>
                  <a:lnTo>
                    <a:pt x="363" y="14"/>
                  </a:lnTo>
                  <a:lnTo>
                    <a:pt x="342" y="14"/>
                  </a:lnTo>
                  <a:lnTo>
                    <a:pt x="320" y="14"/>
                  </a:lnTo>
                  <a:lnTo>
                    <a:pt x="301" y="14"/>
                  </a:lnTo>
                  <a:lnTo>
                    <a:pt x="282" y="11"/>
                  </a:lnTo>
                  <a:lnTo>
                    <a:pt x="264" y="11"/>
                  </a:lnTo>
                  <a:lnTo>
                    <a:pt x="247" y="6"/>
                  </a:lnTo>
                  <a:lnTo>
                    <a:pt x="229" y="3"/>
                  </a:lnTo>
                  <a:lnTo>
                    <a:pt x="213" y="0"/>
                  </a:lnTo>
                  <a:lnTo>
                    <a:pt x="199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8" name="Rectangle 12"/>
            <p:cNvSpPr>
              <a:spLocks noChangeArrowheads="1"/>
            </p:cNvSpPr>
            <p:nvPr/>
          </p:nvSpPr>
          <p:spPr bwMode="auto">
            <a:xfrm>
              <a:off x="1896" y="1657"/>
              <a:ext cx="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5359" name="Rectangle 13"/>
            <p:cNvSpPr>
              <a:spLocks noChangeArrowheads="1"/>
            </p:cNvSpPr>
            <p:nvPr/>
          </p:nvSpPr>
          <p:spPr bwMode="auto">
            <a:xfrm>
              <a:off x="1963" y="1657"/>
              <a:ext cx="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60" name="Freeform 14"/>
            <p:cNvSpPr>
              <a:spLocks/>
            </p:cNvSpPr>
            <p:nvPr/>
          </p:nvSpPr>
          <p:spPr bwMode="auto">
            <a:xfrm>
              <a:off x="443" y="1335"/>
              <a:ext cx="218" cy="215"/>
            </a:xfrm>
            <a:custGeom>
              <a:avLst/>
              <a:gdLst>
                <a:gd name="T0" fmla="*/ 99 w 218"/>
                <a:gd name="T1" fmla="*/ 0 h 215"/>
                <a:gd name="T2" fmla="*/ 78 w 218"/>
                <a:gd name="T3" fmla="*/ 6 h 215"/>
                <a:gd name="T4" fmla="*/ 56 w 218"/>
                <a:gd name="T5" fmla="*/ 14 h 215"/>
                <a:gd name="T6" fmla="*/ 40 w 218"/>
                <a:gd name="T7" fmla="*/ 25 h 215"/>
                <a:gd name="T8" fmla="*/ 24 w 218"/>
                <a:gd name="T9" fmla="*/ 41 h 215"/>
                <a:gd name="T10" fmla="*/ 13 w 218"/>
                <a:gd name="T11" fmla="*/ 57 h 215"/>
                <a:gd name="T12" fmla="*/ 5 w 218"/>
                <a:gd name="T13" fmla="*/ 76 h 215"/>
                <a:gd name="T14" fmla="*/ 0 w 218"/>
                <a:gd name="T15" fmla="*/ 97 h 215"/>
                <a:gd name="T16" fmla="*/ 0 w 218"/>
                <a:gd name="T17" fmla="*/ 118 h 215"/>
                <a:gd name="T18" fmla="*/ 5 w 218"/>
                <a:gd name="T19" fmla="*/ 140 h 215"/>
                <a:gd name="T20" fmla="*/ 13 w 218"/>
                <a:gd name="T21" fmla="*/ 159 h 215"/>
                <a:gd name="T22" fmla="*/ 24 w 218"/>
                <a:gd name="T23" fmla="*/ 175 h 215"/>
                <a:gd name="T24" fmla="*/ 40 w 218"/>
                <a:gd name="T25" fmla="*/ 191 h 215"/>
                <a:gd name="T26" fmla="*/ 56 w 218"/>
                <a:gd name="T27" fmla="*/ 202 h 215"/>
                <a:gd name="T28" fmla="*/ 78 w 218"/>
                <a:gd name="T29" fmla="*/ 210 h 215"/>
                <a:gd name="T30" fmla="*/ 99 w 218"/>
                <a:gd name="T31" fmla="*/ 215 h 215"/>
                <a:gd name="T32" fmla="*/ 121 w 218"/>
                <a:gd name="T33" fmla="*/ 215 h 215"/>
                <a:gd name="T34" fmla="*/ 142 w 218"/>
                <a:gd name="T35" fmla="*/ 210 h 215"/>
                <a:gd name="T36" fmla="*/ 161 w 218"/>
                <a:gd name="T37" fmla="*/ 202 h 215"/>
                <a:gd name="T38" fmla="*/ 177 w 218"/>
                <a:gd name="T39" fmla="*/ 191 h 215"/>
                <a:gd name="T40" fmla="*/ 193 w 218"/>
                <a:gd name="T41" fmla="*/ 175 h 215"/>
                <a:gd name="T42" fmla="*/ 204 w 218"/>
                <a:gd name="T43" fmla="*/ 159 h 215"/>
                <a:gd name="T44" fmla="*/ 212 w 218"/>
                <a:gd name="T45" fmla="*/ 140 h 215"/>
                <a:gd name="T46" fmla="*/ 218 w 218"/>
                <a:gd name="T47" fmla="*/ 118 h 215"/>
                <a:gd name="T48" fmla="*/ 218 w 218"/>
                <a:gd name="T49" fmla="*/ 97 h 215"/>
                <a:gd name="T50" fmla="*/ 212 w 218"/>
                <a:gd name="T51" fmla="*/ 76 h 215"/>
                <a:gd name="T52" fmla="*/ 204 w 218"/>
                <a:gd name="T53" fmla="*/ 57 h 215"/>
                <a:gd name="T54" fmla="*/ 193 w 218"/>
                <a:gd name="T55" fmla="*/ 41 h 215"/>
                <a:gd name="T56" fmla="*/ 177 w 218"/>
                <a:gd name="T57" fmla="*/ 25 h 215"/>
                <a:gd name="T58" fmla="*/ 161 w 218"/>
                <a:gd name="T59" fmla="*/ 14 h 215"/>
                <a:gd name="T60" fmla="*/ 142 w 218"/>
                <a:gd name="T61" fmla="*/ 6 h 215"/>
                <a:gd name="T62" fmla="*/ 121 w 218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5"/>
                <a:gd name="T98" fmla="*/ 218 w 218"/>
                <a:gd name="T99" fmla="*/ 215 h 2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5">
                  <a:moveTo>
                    <a:pt x="110" y="0"/>
                  </a:moveTo>
                  <a:lnTo>
                    <a:pt x="99" y="0"/>
                  </a:lnTo>
                  <a:lnTo>
                    <a:pt x="88" y="3"/>
                  </a:lnTo>
                  <a:lnTo>
                    <a:pt x="78" y="6"/>
                  </a:lnTo>
                  <a:lnTo>
                    <a:pt x="67" y="9"/>
                  </a:lnTo>
                  <a:lnTo>
                    <a:pt x="56" y="14"/>
                  </a:lnTo>
                  <a:lnTo>
                    <a:pt x="48" y="19"/>
                  </a:lnTo>
                  <a:lnTo>
                    <a:pt x="40" y="25"/>
                  </a:lnTo>
                  <a:lnTo>
                    <a:pt x="32" y="33"/>
                  </a:lnTo>
                  <a:lnTo>
                    <a:pt x="24" y="41"/>
                  </a:lnTo>
                  <a:lnTo>
                    <a:pt x="18" y="49"/>
                  </a:lnTo>
                  <a:lnTo>
                    <a:pt x="13" y="57"/>
                  </a:lnTo>
                  <a:lnTo>
                    <a:pt x="8" y="65"/>
                  </a:lnTo>
                  <a:lnTo>
                    <a:pt x="5" y="76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2" y="129"/>
                  </a:lnTo>
                  <a:lnTo>
                    <a:pt x="5" y="140"/>
                  </a:lnTo>
                  <a:lnTo>
                    <a:pt x="8" y="151"/>
                  </a:lnTo>
                  <a:lnTo>
                    <a:pt x="13" y="159"/>
                  </a:lnTo>
                  <a:lnTo>
                    <a:pt x="18" y="167"/>
                  </a:lnTo>
                  <a:lnTo>
                    <a:pt x="24" y="175"/>
                  </a:lnTo>
                  <a:lnTo>
                    <a:pt x="32" y="183"/>
                  </a:lnTo>
                  <a:lnTo>
                    <a:pt x="40" y="191"/>
                  </a:lnTo>
                  <a:lnTo>
                    <a:pt x="48" y="196"/>
                  </a:lnTo>
                  <a:lnTo>
                    <a:pt x="56" y="202"/>
                  </a:lnTo>
                  <a:lnTo>
                    <a:pt x="67" y="207"/>
                  </a:lnTo>
                  <a:lnTo>
                    <a:pt x="78" y="210"/>
                  </a:lnTo>
                  <a:lnTo>
                    <a:pt x="88" y="212"/>
                  </a:lnTo>
                  <a:lnTo>
                    <a:pt x="99" y="215"/>
                  </a:lnTo>
                  <a:lnTo>
                    <a:pt x="110" y="215"/>
                  </a:lnTo>
                  <a:lnTo>
                    <a:pt x="121" y="215"/>
                  </a:lnTo>
                  <a:lnTo>
                    <a:pt x="131" y="212"/>
                  </a:lnTo>
                  <a:lnTo>
                    <a:pt x="142" y="210"/>
                  </a:lnTo>
                  <a:lnTo>
                    <a:pt x="153" y="207"/>
                  </a:lnTo>
                  <a:lnTo>
                    <a:pt x="161" y="202"/>
                  </a:lnTo>
                  <a:lnTo>
                    <a:pt x="169" y="196"/>
                  </a:lnTo>
                  <a:lnTo>
                    <a:pt x="177" y="191"/>
                  </a:lnTo>
                  <a:lnTo>
                    <a:pt x="185" y="183"/>
                  </a:lnTo>
                  <a:lnTo>
                    <a:pt x="193" y="175"/>
                  </a:lnTo>
                  <a:lnTo>
                    <a:pt x="199" y="167"/>
                  </a:lnTo>
                  <a:lnTo>
                    <a:pt x="204" y="159"/>
                  </a:lnTo>
                  <a:lnTo>
                    <a:pt x="209" y="151"/>
                  </a:lnTo>
                  <a:lnTo>
                    <a:pt x="212" y="140"/>
                  </a:lnTo>
                  <a:lnTo>
                    <a:pt x="215" y="129"/>
                  </a:lnTo>
                  <a:lnTo>
                    <a:pt x="218" y="118"/>
                  </a:lnTo>
                  <a:lnTo>
                    <a:pt x="218" y="108"/>
                  </a:lnTo>
                  <a:lnTo>
                    <a:pt x="218" y="97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9" y="49"/>
                  </a:lnTo>
                  <a:lnTo>
                    <a:pt x="193" y="41"/>
                  </a:lnTo>
                  <a:lnTo>
                    <a:pt x="185" y="33"/>
                  </a:lnTo>
                  <a:lnTo>
                    <a:pt x="177" y="25"/>
                  </a:lnTo>
                  <a:lnTo>
                    <a:pt x="169" y="19"/>
                  </a:lnTo>
                  <a:lnTo>
                    <a:pt x="161" y="14"/>
                  </a:lnTo>
                  <a:lnTo>
                    <a:pt x="153" y="9"/>
                  </a:lnTo>
                  <a:lnTo>
                    <a:pt x="142" y="6"/>
                  </a:lnTo>
                  <a:lnTo>
                    <a:pt x="131" y="3"/>
                  </a:lnTo>
                  <a:lnTo>
                    <a:pt x="12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1" name="Rectangle 15"/>
            <p:cNvSpPr>
              <a:spLocks noChangeArrowheads="1"/>
            </p:cNvSpPr>
            <p:nvPr/>
          </p:nvSpPr>
          <p:spPr bwMode="auto">
            <a:xfrm>
              <a:off x="493" y="1378"/>
              <a:ext cx="1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185362" name="Rectangle 16"/>
            <p:cNvSpPr>
              <a:spLocks noChangeArrowheads="1"/>
            </p:cNvSpPr>
            <p:nvPr/>
          </p:nvSpPr>
          <p:spPr bwMode="auto">
            <a:xfrm>
              <a:off x="617" y="1360"/>
              <a:ext cx="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63" name="Freeform 17"/>
            <p:cNvSpPr>
              <a:spLocks/>
            </p:cNvSpPr>
            <p:nvPr/>
          </p:nvSpPr>
          <p:spPr bwMode="auto">
            <a:xfrm>
              <a:off x="2584" y="1220"/>
              <a:ext cx="218" cy="212"/>
            </a:xfrm>
            <a:custGeom>
              <a:avLst/>
              <a:gdLst>
                <a:gd name="T0" fmla="*/ 100 w 218"/>
                <a:gd name="T1" fmla="*/ 0 h 212"/>
                <a:gd name="T2" fmla="*/ 78 w 218"/>
                <a:gd name="T3" fmla="*/ 6 h 212"/>
                <a:gd name="T4" fmla="*/ 57 w 218"/>
                <a:gd name="T5" fmla="*/ 14 h 212"/>
                <a:gd name="T6" fmla="*/ 41 w 218"/>
                <a:gd name="T7" fmla="*/ 24 h 212"/>
                <a:gd name="T8" fmla="*/ 25 w 218"/>
                <a:gd name="T9" fmla="*/ 38 h 212"/>
                <a:gd name="T10" fmla="*/ 14 w 218"/>
                <a:gd name="T11" fmla="*/ 54 h 212"/>
                <a:gd name="T12" fmla="*/ 6 w 218"/>
                <a:gd name="T13" fmla="*/ 73 h 212"/>
                <a:gd name="T14" fmla="*/ 0 w 218"/>
                <a:gd name="T15" fmla="*/ 94 h 212"/>
                <a:gd name="T16" fmla="*/ 0 w 218"/>
                <a:gd name="T17" fmla="*/ 115 h 212"/>
                <a:gd name="T18" fmla="*/ 6 w 218"/>
                <a:gd name="T19" fmla="*/ 137 h 212"/>
                <a:gd name="T20" fmla="*/ 14 w 218"/>
                <a:gd name="T21" fmla="*/ 156 h 212"/>
                <a:gd name="T22" fmla="*/ 25 w 218"/>
                <a:gd name="T23" fmla="*/ 172 h 212"/>
                <a:gd name="T24" fmla="*/ 41 w 218"/>
                <a:gd name="T25" fmla="*/ 188 h 212"/>
                <a:gd name="T26" fmla="*/ 57 w 218"/>
                <a:gd name="T27" fmla="*/ 199 h 212"/>
                <a:gd name="T28" fmla="*/ 78 w 218"/>
                <a:gd name="T29" fmla="*/ 207 h 212"/>
                <a:gd name="T30" fmla="*/ 100 w 218"/>
                <a:gd name="T31" fmla="*/ 212 h 212"/>
                <a:gd name="T32" fmla="*/ 121 w 218"/>
                <a:gd name="T33" fmla="*/ 212 h 212"/>
                <a:gd name="T34" fmla="*/ 143 w 218"/>
                <a:gd name="T35" fmla="*/ 207 h 212"/>
                <a:gd name="T36" fmla="*/ 162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5 w 218"/>
                <a:gd name="T43" fmla="*/ 156 h 212"/>
                <a:gd name="T44" fmla="*/ 213 w 218"/>
                <a:gd name="T45" fmla="*/ 137 h 212"/>
                <a:gd name="T46" fmla="*/ 218 w 218"/>
                <a:gd name="T47" fmla="*/ 115 h 212"/>
                <a:gd name="T48" fmla="*/ 218 w 218"/>
                <a:gd name="T49" fmla="*/ 94 h 212"/>
                <a:gd name="T50" fmla="*/ 213 w 218"/>
                <a:gd name="T51" fmla="*/ 73 h 212"/>
                <a:gd name="T52" fmla="*/ 205 w 218"/>
                <a:gd name="T53" fmla="*/ 54 h 212"/>
                <a:gd name="T54" fmla="*/ 194 w 218"/>
                <a:gd name="T55" fmla="*/ 38 h 212"/>
                <a:gd name="T56" fmla="*/ 178 w 218"/>
                <a:gd name="T57" fmla="*/ 24 h 212"/>
                <a:gd name="T58" fmla="*/ 162 w 218"/>
                <a:gd name="T59" fmla="*/ 14 h 212"/>
                <a:gd name="T60" fmla="*/ 143 w 218"/>
                <a:gd name="T61" fmla="*/ 6 h 212"/>
                <a:gd name="T62" fmla="*/ 121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11" y="0"/>
                  </a:moveTo>
                  <a:lnTo>
                    <a:pt x="100" y="0"/>
                  </a:lnTo>
                  <a:lnTo>
                    <a:pt x="89" y="3"/>
                  </a:lnTo>
                  <a:lnTo>
                    <a:pt x="78" y="6"/>
                  </a:lnTo>
                  <a:lnTo>
                    <a:pt x="68" y="8"/>
                  </a:lnTo>
                  <a:lnTo>
                    <a:pt x="57" y="14"/>
                  </a:lnTo>
                  <a:lnTo>
                    <a:pt x="49" y="19"/>
                  </a:lnTo>
                  <a:lnTo>
                    <a:pt x="41" y="24"/>
                  </a:lnTo>
                  <a:lnTo>
                    <a:pt x="33" y="30"/>
                  </a:lnTo>
                  <a:lnTo>
                    <a:pt x="25" y="38"/>
                  </a:lnTo>
                  <a:lnTo>
                    <a:pt x="19" y="46"/>
                  </a:lnTo>
                  <a:lnTo>
                    <a:pt x="14" y="54"/>
                  </a:lnTo>
                  <a:lnTo>
                    <a:pt x="8" y="65"/>
                  </a:lnTo>
                  <a:lnTo>
                    <a:pt x="6" y="73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5"/>
                  </a:lnTo>
                  <a:lnTo>
                    <a:pt x="3" y="126"/>
                  </a:lnTo>
                  <a:lnTo>
                    <a:pt x="6" y="137"/>
                  </a:lnTo>
                  <a:lnTo>
                    <a:pt x="8" y="148"/>
                  </a:lnTo>
                  <a:lnTo>
                    <a:pt x="14" y="156"/>
                  </a:lnTo>
                  <a:lnTo>
                    <a:pt x="19" y="164"/>
                  </a:lnTo>
                  <a:lnTo>
                    <a:pt x="25" y="172"/>
                  </a:lnTo>
                  <a:lnTo>
                    <a:pt x="33" y="180"/>
                  </a:lnTo>
                  <a:lnTo>
                    <a:pt x="41" y="188"/>
                  </a:lnTo>
                  <a:lnTo>
                    <a:pt x="49" y="193"/>
                  </a:lnTo>
                  <a:lnTo>
                    <a:pt x="57" y="199"/>
                  </a:lnTo>
                  <a:lnTo>
                    <a:pt x="68" y="204"/>
                  </a:lnTo>
                  <a:lnTo>
                    <a:pt x="78" y="207"/>
                  </a:lnTo>
                  <a:lnTo>
                    <a:pt x="89" y="209"/>
                  </a:lnTo>
                  <a:lnTo>
                    <a:pt x="100" y="212"/>
                  </a:lnTo>
                  <a:lnTo>
                    <a:pt x="111" y="212"/>
                  </a:lnTo>
                  <a:lnTo>
                    <a:pt x="121" y="212"/>
                  </a:lnTo>
                  <a:lnTo>
                    <a:pt x="132" y="209"/>
                  </a:lnTo>
                  <a:lnTo>
                    <a:pt x="143" y="207"/>
                  </a:lnTo>
                  <a:lnTo>
                    <a:pt x="154" y="204"/>
                  </a:lnTo>
                  <a:lnTo>
                    <a:pt x="162" y="199"/>
                  </a:lnTo>
                  <a:lnTo>
                    <a:pt x="170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5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6" y="126"/>
                  </a:lnTo>
                  <a:lnTo>
                    <a:pt x="218" y="115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6" y="83"/>
                  </a:lnTo>
                  <a:lnTo>
                    <a:pt x="213" y="73"/>
                  </a:lnTo>
                  <a:lnTo>
                    <a:pt x="210" y="65"/>
                  </a:lnTo>
                  <a:lnTo>
                    <a:pt x="205" y="54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0"/>
                  </a:lnTo>
                  <a:lnTo>
                    <a:pt x="178" y="24"/>
                  </a:lnTo>
                  <a:lnTo>
                    <a:pt x="170" y="19"/>
                  </a:lnTo>
                  <a:lnTo>
                    <a:pt x="162" y="14"/>
                  </a:lnTo>
                  <a:lnTo>
                    <a:pt x="154" y="8"/>
                  </a:lnTo>
                  <a:lnTo>
                    <a:pt x="143" y="6"/>
                  </a:lnTo>
                  <a:lnTo>
                    <a:pt x="132" y="3"/>
                  </a:lnTo>
                  <a:lnTo>
                    <a:pt x="12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4" name="Rectangle 18"/>
            <p:cNvSpPr>
              <a:spLocks noChangeArrowheads="1"/>
            </p:cNvSpPr>
            <p:nvPr/>
          </p:nvSpPr>
          <p:spPr bwMode="auto">
            <a:xfrm>
              <a:off x="2641" y="1262"/>
              <a:ext cx="7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85365" name="Freeform 19"/>
            <p:cNvSpPr>
              <a:spLocks/>
            </p:cNvSpPr>
            <p:nvPr/>
          </p:nvSpPr>
          <p:spPr bwMode="auto">
            <a:xfrm>
              <a:off x="2579" y="1952"/>
              <a:ext cx="218" cy="212"/>
            </a:xfrm>
            <a:custGeom>
              <a:avLst/>
              <a:gdLst>
                <a:gd name="T0" fmla="*/ 97 w 218"/>
                <a:gd name="T1" fmla="*/ 0 h 212"/>
                <a:gd name="T2" fmla="*/ 75 w 218"/>
                <a:gd name="T3" fmla="*/ 6 h 212"/>
                <a:gd name="T4" fmla="*/ 56 w 218"/>
                <a:gd name="T5" fmla="*/ 14 h 212"/>
                <a:gd name="T6" fmla="*/ 40 w 218"/>
                <a:gd name="T7" fmla="*/ 24 h 212"/>
                <a:gd name="T8" fmla="*/ 24 w 218"/>
                <a:gd name="T9" fmla="*/ 38 h 212"/>
                <a:gd name="T10" fmla="*/ 13 w 218"/>
                <a:gd name="T11" fmla="*/ 54 h 212"/>
                <a:gd name="T12" fmla="*/ 5 w 218"/>
                <a:gd name="T13" fmla="*/ 73 h 212"/>
                <a:gd name="T14" fmla="*/ 0 w 218"/>
                <a:gd name="T15" fmla="*/ 94 h 212"/>
                <a:gd name="T16" fmla="*/ 0 w 218"/>
                <a:gd name="T17" fmla="*/ 116 h 212"/>
                <a:gd name="T18" fmla="*/ 5 w 218"/>
                <a:gd name="T19" fmla="*/ 137 h 212"/>
                <a:gd name="T20" fmla="*/ 13 w 218"/>
                <a:gd name="T21" fmla="*/ 156 h 212"/>
                <a:gd name="T22" fmla="*/ 24 w 218"/>
                <a:gd name="T23" fmla="*/ 172 h 212"/>
                <a:gd name="T24" fmla="*/ 40 w 218"/>
                <a:gd name="T25" fmla="*/ 188 h 212"/>
                <a:gd name="T26" fmla="*/ 56 w 218"/>
                <a:gd name="T27" fmla="*/ 199 h 212"/>
                <a:gd name="T28" fmla="*/ 75 w 218"/>
                <a:gd name="T29" fmla="*/ 207 h 212"/>
                <a:gd name="T30" fmla="*/ 97 w 218"/>
                <a:gd name="T31" fmla="*/ 212 h 212"/>
                <a:gd name="T32" fmla="*/ 118 w 218"/>
                <a:gd name="T33" fmla="*/ 212 h 212"/>
                <a:gd name="T34" fmla="*/ 140 w 218"/>
                <a:gd name="T35" fmla="*/ 207 h 212"/>
                <a:gd name="T36" fmla="*/ 161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4 w 218"/>
                <a:gd name="T43" fmla="*/ 156 h 212"/>
                <a:gd name="T44" fmla="*/ 213 w 218"/>
                <a:gd name="T45" fmla="*/ 137 h 212"/>
                <a:gd name="T46" fmla="*/ 218 w 218"/>
                <a:gd name="T47" fmla="*/ 116 h 212"/>
                <a:gd name="T48" fmla="*/ 218 w 218"/>
                <a:gd name="T49" fmla="*/ 94 h 212"/>
                <a:gd name="T50" fmla="*/ 213 w 218"/>
                <a:gd name="T51" fmla="*/ 73 h 212"/>
                <a:gd name="T52" fmla="*/ 204 w 218"/>
                <a:gd name="T53" fmla="*/ 54 h 212"/>
                <a:gd name="T54" fmla="*/ 194 w 218"/>
                <a:gd name="T55" fmla="*/ 38 h 212"/>
                <a:gd name="T56" fmla="*/ 178 w 218"/>
                <a:gd name="T57" fmla="*/ 24 h 212"/>
                <a:gd name="T58" fmla="*/ 161 w 218"/>
                <a:gd name="T59" fmla="*/ 14 h 212"/>
                <a:gd name="T60" fmla="*/ 140 w 218"/>
                <a:gd name="T61" fmla="*/ 6 h 212"/>
                <a:gd name="T62" fmla="*/ 118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08" y="0"/>
                  </a:moveTo>
                  <a:lnTo>
                    <a:pt x="97" y="0"/>
                  </a:lnTo>
                  <a:lnTo>
                    <a:pt x="86" y="3"/>
                  </a:lnTo>
                  <a:lnTo>
                    <a:pt x="75" y="6"/>
                  </a:lnTo>
                  <a:lnTo>
                    <a:pt x="65" y="8"/>
                  </a:lnTo>
                  <a:lnTo>
                    <a:pt x="56" y="14"/>
                  </a:lnTo>
                  <a:lnTo>
                    <a:pt x="48" y="19"/>
                  </a:lnTo>
                  <a:lnTo>
                    <a:pt x="40" y="24"/>
                  </a:lnTo>
                  <a:lnTo>
                    <a:pt x="32" y="30"/>
                  </a:lnTo>
                  <a:lnTo>
                    <a:pt x="24" y="38"/>
                  </a:lnTo>
                  <a:lnTo>
                    <a:pt x="19" y="46"/>
                  </a:lnTo>
                  <a:lnTo>
                    <a:pt x="13" y="54"/>
                  </a:lnTo>
                  <a:lnTo>
                    <a:pt x="8" y="65"/>
                  </a:lnTo>
                  <a:lnTo>
                    <a:pt x="5" y="73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" y="126"/>
                  </a:lnTo>
                  <a:lnTo>
                    <a:pt x="5" y="137"/>
                  </a:lnTo>
                  <a:lnTo>
                    <a:pt x="8" y="148"/>
                  </a:lnTo>
                  <a:lnTo>
                    <a:pt x="13" y="156"/>
                  </a:lnTo>
                  <a:lnTo>
                    <a:pt x="19" y="164"/>
                  </a:lnTo>
                  <a:lnTo>
                    <a:pt x="24" y="172"/>
                  </a:lnTo>
                  <a:lnTo>
                    <a:pt x="32" y="180"/>
                  </a:lnTo>
                  <a:lnTo>
                    <a:pt x="40" y="188"/>
                  </a:lnTo>
                  <a:lnTo>
                    <a:pt x="48" y="193"/>
                  </a:lnTo>
                  <a:lnTo>
                    <a:pt x="56" y="199"/>
                  </a:lnTo>
                  <a:lnTo>
                    <a:pt x="65" y="204"/>
                  </a:lnTo>
                  <a:lnTo>
                    <a:pt x="75" y="207"/>
                  </a:lnTo>
                  <a:lnTo>
                    <a:pt x="86" y="209"/>
                  </a:lnTo>
                  <a:lnTo>
                    <a:pt x="97" y="212"/>
                  </a:lnTo>
                  <a:lnTo>
                    <a:pt x="108" y="212"/>
                  </a:lnTo>
                  <a:lnTo>
                    <a:pt x="118" y="212"/>
                  </a:lnTo>
                  <a:lnTo>
                    <a:pt x="129" y="209"/>
                  </a:lnTo>
                  <a:lnTo>
                    <a:pt x="140" y="207"/>
                  </a:lnTo>
                  <a:lnTo>
                    <a:pt x="151" y="204"/>
                  </a:lnTo>
                  <a:lnTo>
                    <a:pt x="161" y="199"/>
                  </a:lnTo>
                  <a:lnTo>
                    <a:pt x="169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4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5" y="126"/>
                  </a:lnTo>
                  <a:lnTo>
                    <a:pt x="218" y="116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5" y="83"/>
                  </a:lnTo>
                  <a:lnTo>
                    <a:pt x="213" y="73"/>
                  </a:lnTo>
                  <a:lnTo>
                    <a:pt x="210" y="65"/>
                  </a:lnTo>
                  <a:lnTo>
                    <a:pt x="204" y="54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0"/>
                  </a:lnTo>
                  <a:lnTo>
                    <a:pt x="178" y="24"/>
                  </a:lnTo>
                  <a:lnTo>
                    <a:pt x="169" y="19"/>
                  </a:lnTo>
                  <a:lnTo>
                    <a:pt x="161" y="14"/>
                  </a:lnTo>
                  <a:lnTo>
                    <a:pt x="151" y="8"/>
                  </a:lnTo>
                  <a:lnTo>
                    <a:pt x="140" y="6"/>
                  </a:lnTo>
                  <a:lnTo>
                    <a:pt x="129" y="3"/>
                  </a:lnTo>
                  <a:lnTo>
                    <a:pt x="118" y="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6" name="Rectangle 20"/>
            <p:cNvSpPr>
              <a:spLocks noChangeArrowheads="1"/>
            </p:cNvSpPr>
            <p:nvPr/>
          </p:nvSpPr>
          <p:spPr bwMode="auto">
            <a:xfrm>
              <a:off x="2653" y="1983"/>
              <a:ext cx="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185367" name="Line 21"/>
            <p:cNvSpPr>
              <a:spLocks noChangeShapeType="1"/>
            </p:cNvSpPr>
            <p:nvPr/>
          </p:nvSpPr>
          <p:spPr bwMode="auto">
            <a:xfrm>
              <a:off x="674" y="1448"/>
              <a:ext cx="28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8" name="Line 22"/>
            <p:cNvSpPr>
              <a:spLocks noChangeShapeType="1"/>
            </p:cNvSpPr>
            <p:nvPr/>
          </p:nvSpPr>
          <p:spPr bwMode="auto">
            <a:xfrm>
              <a:off x="2165" y="1140"/>
              <a:ext cx="419" cy="17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9" name="Line 23"/>
            <p:cNvSpPr>
              <a:spLocks noChangeShapeType="1"/>
            </p:cNvSpPr>
            <p:nvPr/>
          </p:nvSpPr>
          <p:spPr bwMode="auto">
            <a:xfrm flipV="1">
              <a:off x="2192" y="1381"/>
              <a:ext cx="422" cy="35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0" name="Line 24"/>
            <p:cNvSpPr>
              <a:spLocks noChangeShapeType="1"/>
            </p:cNvSpPr>
            <p:nvPr/>
          </p:nvSpPr>
          <p:spPr bwMode="auto">
            <a:xfrm>
              <a:off x="2197" y="1821"/>
              <a:ext cx="387" cy="20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1" name="Line 25"/>
            <p:cNvSpPr>
              <a:spLocks noChangeShapeType="1"/>
            </p:cNvSpPr>
            <p:nvPr/>
          </p:nvSpPr>
          <p:spPr bwMode="auto">
            <a:xfrm flipV="1">
              <a:off x="1481" y="1228"/>
              <a:ext cx="183" cy="148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2" name="Line 26"/>
            <p:cNvSpPr>
              <a:spLocks noChangeShapeType="1"/>
            </p:cNvSpPr>
            <p:nvPr/>
          </p:nvSpPr>
          <p:spPr bwMode="auto">
            <a:xfrm flipV="1">
              <a:off x="2030" y="1309"/>
              <a:ext cx="1" cy="268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3" name="Line 27"/>
            <p:cNvSpPr>
              <a:spLocks noChangeShapeType="1"/>
            </p:cNvSpPr>
            <p:nvPr/>
          </p:nvSpPr>
          <p:spPr bwMode="auto">
            <a:xfrm>
              <a:off x="1497" y="1577"/>
              <a:ext cx="167" cy="104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4" name="Rectangle 28"/>
            <p:cNvSpPr>
              <a:spLocks noChangeArrowheads="1"/>
            </p:cNvSpPr>
            <p:nvPr/>
          </p:nvSpPr>
          <p:spPr bwMode="auto">
            <a:xfrm>
              <a:off x="3050" y="853"/>
              <a:ext cx="608" cy="2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5" name="Rectangle 29"/>
            <p:cNvSpPr>
              <a:spLocks noChangeArrowheads="1"/>
            </p:cNvSpPr>
            <p:nvPr/>
          </p:nvSpPr>
          <p:spPr bwMode="auto">
            <a:xfrm>
              <a:off x="3131" y="896"/>
              <a:ext cx="53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Helvetica" pitchFamily="2" charset="0"/>
                </a:rPr>
                <a:t>legend</a:t>
              </a:r>
              <a:r>
                <a:rPr lang="en-US" sz="1700" b="1">
                  <a:solidFill>
                    <a:srgbClr val="000000"/>
                  </a:solidFill>
                  <a:latin typeface="Helvetica" pitchFamily="2" charset="0"/>
                </a:rPr>
                <a:t>:</a:t>
              </a:r>
              <a:endParaRPr lang="en-US">
                <a:latin typeface="Helvetica" pitchFamily="2" charset="0"/>
              </a:endParaRPr>
            </a:p>
          </p:txBody>
        </p:sp>
        <p:sp>
          <p:nvSpPr>
            <p:cNvPr id="185376" name="Rectangle 30"/>
            <p:cNvSpPr>
              <a:spLocks noChangeArrowheads="1"/>
            </p:cNvSpPr>
            <p:nvPr/>
          </p:nvSpPr>
          <p:spPr bwMode="auto">
            <a:xfrm>
              <a:off x="3548" y="898"/>
              <a:ext cx="3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77" name="Rectangle 31"/>
            <p:cNvSpPr>
              <a:spLocks noChangeArrowheads="1"/>
            </p:cNvSpPr>
            <p:nvPr/>
          </p:nvSpPr>
          <p:spPr bwMode="auto">
            <a:xfrm>
              <a:off x="4261" y="1432"/>
              <a:ext cx="731" cy="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8" name="Rectangle 32"/>
            <p:cNvSpPr>
              <a:spLocks noChangeArrowheads="1"/>
            </p:cNvSpPr>
            <p:nvPr/>
          </p:nvSpPr>
          <p:spPr bwMode="auto">
            <a:xfrm>
              <a:off x="4341" y="1472"/>
              <a:ext cx="7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customer 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79" name="Rectangle 33"/>
            <p:cNvSpPr>
              <a:spLocks noChangeArrowheads="1"/>
            </p:cNvSpPr>
            <p:nvPr/>
          </p:nvSpPr>
          <p:spPr bwMode="auto">
            <a:xfrm>
              <a:off x="4341" y="1630"/>
              <a:ext cx="6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Helvetica" pitchFamily="2" charset="0"/>
                </a:rPr>
                <a:t>network:</a:t>
              </a:r>
              <a:endParaRPr lang="en-US" sz="2000">
                <a:latin typeface="Helvetica" pitchFamily="2" charset="0"/>
              </a:endParaRPr>
            </a:p>
          </p:txBody>
        </p:sp>
        <p:sp>
          <p:nvSpPr>
            <p:cNvPr id="185380" name="Rectangle 34"/>
            <p:cNvSpPr>
              <a:spLocks noChangeArrowheads="1"/>
            </p:cNvSpPr>
            <p:nvPr/>
          </p:nvSpPr>
          <p:spPr bwMode="auto">
            <a:xfrm>
              <a:off x="4823" y="1630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1" name="Rectangle 35"/>
            <p:cNvSpPr>
              <a:spLocks noChangeArrowheads="1"/>
            </p:cNvSpPr>
            <p:nvPr/>
          </p:nvSpPr>
          <p:spPr bwMode="auto">
            <a:xfrm>
              <a:off x="4261" y="869"/>
              <a:ext cx="697" cy="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2" name="Rectangle 36"/>
            <p:cNvSpPr>
              <a:spLocks noChangeArrowheads="1"/>
            </p:cNvSpPr>
            <p:nvPr/>
          </p:nvSpPr>
          <p:spPr bwMode="auto">
            <a:xfrm>
              <a:off x="4341" y="909"/>
              <a:ext cx="58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provider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83" name="Rectangle 37"/>
            <p:cNvSpPr>
              <a:spLocks noChangeArrowheads="1"/>
            </p:cNvSpPr>
            <p:nvPr/>
          </p:nvSpPr>
          <p:spPr bwMode="auto">
            <a:xfrm>
              <a:off x="4796" y="909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4" name="Rectangle 38"/>
            <p:cNvSpPr>
              <a:spLocks noChangeArrowheads="1"/>
            </p:cNvSpPr>
            <p:nvPr/>
          </p:nvSpPr>
          <p:spPr bwMode="auto">
            <a:xfrm>
              <a:off x="4341" y="1064"/>
              <a:ext cx="5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network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85" name="Rectangle 39"/>
            <p:cNvSpPr>
              <a:spLocks noChangeArrowheads="1"/>
            </p:cNvSpPr>
            <p:nvPr/>
          </p:nvSpPr>
          <p:spPr bwMode="auto">
            <a:xfrm>
              <a:off x="4785" y="1064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6" name="Freeform 40"/>
            <p:cNvSpPr>
              <a:spLocks/>
            </p:cNvSpPr>
            <p:nvPr/>
          </p:nvSpPr>
          <p:spPr bwMode="auto">
            <a:xfrm>
              <a:off x="3749" y="901"/>
              <a:ext cx="563" cy="362"/>
            </a:xfrm>
            <a:custGeom>
              <a:avLst/>
              <a:gdLst>
                <a:gd name="T0" fmla="*/ 162 w 563"/>
                <a:gd name="T1" fmla="*/ 0 h 362"/>
                <a:gd name="T2" fmla="*/ 132 w 563"/>
                <a:gd name="T3" fmla="*/ 5 h 362"/>
                <a:gd name="T4" fmla="*/ 108 w 563"/>
                <a:gd name="T5" fmla="*/ 13 h 362"/>
                <a:gd name="T6" fmla="*/ 81 w 563"/>
                <a:gd name="T7" fmla="*/ 30 h 362"/>
                <a:gd name="T8" fmla="*/ 60 w 563"/>
                <a:gd name="T9" fmla="*/ 48 h 362"/>
                <a:gd name="T10" fmla="*/ 35 w 563"/>
                <a:gd name="T11" fmla="*/ 72 h 362"/>
                <a:gd name="T12" fmla="*/ 14 w 563"/>
                <a:gd name="T13" fmla="*/ 102 h 362"/>
                <a:gd name="T14" fmla="*/ 3 w 563"/>
                <a:gd name="T15" fmla="*/ 126 h 362"/>
                <a:gd name="T16" fmla="*/ 0 w 563"/>
                <a:gd name="T17" fmla="*/ 140 h 362"/>
                <a:gd name="T18" fmla="*/ 0 w 563"/>
                <a:gd name="T19" fmla="*/ 156 h 362"/>
                <a:gd name="T20" fmla="*/ 3 w 563"/>
                <a:gd name="T21" fmla="*/ 180 h 362"/>
                <a:gd name="T22" fmla="*/ 17 w 563"/>
                <a:gd name="T23" fmla="*/ 212 h 362"/>
                <a:gd name="T24" fmla="*/ 35 w 563"/>
                <a:gd name="T25" fmla="*/ 241 h 362"/>
                <a:gd name="T26" fmla="*/ 60 w 563"/>
                <a:gd name="T27" fmla="*/ 268 h 362"/>
                <a:gd name="T28" fmla="*/ 81 w 563"/>
                <a:gd name="T29" fmla="*/ 292 h 362"/>
                <a:gd name="T30" fmla="*/ 103 w 563"/>
                <a:gd name="T31" fmla="*/ 316 h 362"/>
                <a:gd name="T32" fmla="*/ 119 w 563"/>
                <a:gd name="T33" fmla="*/ 327 h 362"/>
                <a:gd name="T34" fmla="*/ 135 w 563"/>
                <a:gd name="T35" fmla="*/ 335 h 362"/>
                <a:gd name="T36" fmla="*/ 156 w 563"/>
                <a:gd name="T37" fmla="*/ 341 h 362"/>
                <a:gd name="T38" fmla="*/ 183 w 563"/>
                <a:gd name="T39" fmla="*/ 346 h 362"/>
                <a:gd name="T40" fmla="*/ 200 w 563"/>
                <a:gd name="T41" fmla="*/ 349 h 362"/>
                <a:gd name="T42" fmla="*/ 240 w 563"/>
                <a:gd name="T43" fmla="*/ 354 h 362"/>
                <a:gd name="T44" fmla="*/ 286 w 563"/>
                <a:gd name="T45" fmla="*/ 357 h 362"/>
                <a:gd name="T46" fmla="*/ 334 w 563"/>
                <a:gd name="T47" fmla="*/ 359 h 362"/>
                <a:gd name="T48" fmla="*/ 385 w 563"/>
                <a:gd name="T49" fmla="*/ 362 h 362"/>
                <a:gd name="T50" fmla="*/ 434 w 563"/>
                <a:gd name="T51" fmla="*/ 359 h 362"/>
                <a:gd name="T52" fmla="*/ 477 w 563"/>
                <a:gd name="T53" fmla="*/ 351 h 362"/>
                <a:gd name="T54" fmla="*/ 504 w 563"/>
                <a:gd name="T55" fmla="*/ 343 h 362"/>
                <a:gd name="T56" fmla="*/ 517 w 563"/>
                <a:gd name="T57" fmla="*/ 335 h 362"/>
                <a:gd name="T58" fmla="*/ 528 w 563"/>
                <a:gd name="T59" fmla="*/ 325 h 362"/>
                <a:gd name="T60" fmla="*/ 541 w 563"/>
                <a:gd name="T61" fmla="*/ 306 h 362"/>
                <a:gd name="T62" fmla="*/ 555 w 563"/>
                <a:gd name="T63" fmla="*/ 274 h 362"/>
                <a:gd name="T64" fmla="*/ 560 w 563"/>
                <a:gd name="T65" fmla="*/ 236 h 362"/>
                <a:gd name="T66" fmla="*/ 563 w 563"/>
                <a:gd name="T67" fmla="*/ 193 h 362"/>
                <a:gd name="T68" fmla="*/ 560 w 563"/>
                <a:gd name="T69" fmla="*/ 153 h 362"/>
                <a:gd name="T70" fmla="*/ 557 w 563"/>
                <a:gd name="T71" fmla="*/ 113 h 362"/>
                <a:gd name="T72" fmla="*/ 552 w 563"/>
                <a:gd name="T73" fmla="*/ 78 h 362"/>
                <a:gd name="T74" fmla="*/ 547 w 563"/>
                <a:gd name="T75" fmla="*/ 59 h 362"/>
                <a:gd name="T76" fmla="*/ 544 w 563"/>
                <a:gd name="T77" fmla="*/ 46 h 362"/>
                <a:gd name="T78" fmla="*/ 539 w 563"/>
                <a:gd name="T79" fmla="*/ 30 h 362"/>
                <a:gd name="T80" fmla="*/ 533 w 563"/>
                <a:gd name="T81" fmla="*/ 22 h 362"/>
                <a:gd name="T82" fmla="*/ 522 w 563"/>
                <a:gd name="T83" fmla="*/ 19 h 362"/>
                <a:gd name="T84" fmla="*/ 506 w 563"/>
                <a:gd name="T85" fmla="*/ 16 h 362"/>
                <a:gd name="T86" fmla="*/ 479 w 563"/>
                <a:gd name="T87" fmla="*/ 16 h 362"/>
                <a:gd name="T88" fmla="*/ 466 w 563"/>
                <a:gd name="T89" fmla="*/ 13 h 362"/>
                <a:gd name="T90" fmla="*/ 450 w 563"/>
                <a:gd name="T91" fmla="*/ 11 h 362"/>
                <a:gd name="T92" fmla="*/ 409 w 563"/>
                <a:gd name="T93" fmla="*/ 11 h 362"/>
                <a:gd name="T94" fmla="*/ 364 w 563"/>
                <a:gd name="T95" fmla="*/ 13 h 362"/>
                <a:gd name="T96" fmla="*/ 321 w 563"/>
                <a:gd name="T97" fmla="*/ 13 h 362"/>
                <a:gd name="T98" fmla="*/ 283 w 563"/>
                <a:gd name="T99" fmla="*/ 11 h 362"/>
                <a:gd name="T100" fmla="*/ 248 w 563"/>
                <a:gd name="T101" fmla="*/ 5 h 362"/>
                <a:gd name="T102" fmla="*/ 213 w 563"/>
                <a:gd name="T103" fmla="*/ 0 h 362"/>
                <a:gd name="T104" fmla="*/ 186 w 563"/>
                <a:gd name="T105" fmla="*/ 0 h 362"/>
                <a:gd name="T106" fmla="*/ 175 w 563"/>
                <a:gd name="T107" fmla="*/ 0 h 3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3"/>
                <a:gd name="T163" fmla="*/ 0 h 362"/>
                <a:gd name="T164" fmla="*/ 563 w 563"/>
                <a:gd name="T165" fmla="*/ 362 h 3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3" h="362">
                  <a:moveTo>
                    <a:pt x="175" y="0"/>
                  </a:moveTo>
                  <a:lnTo>
                    <a:pt x="162" y="0"/>
                  </a:lnTo>
                  <a:lnTo>
                    <a:pt x="148" y="3"/>
                  </a:lnTo>
                  <a:lnTo>
                    <a:pt x="132" y="5"/>
                  </a:lnTo>
                  <a:lnTo>
                    <a:pt x="119" y="11"/>
                  </a:lnTo>
                  <a:lnTo>
                    <a:pt x="108" y="13"/>
                  </a:lnTo>
                  <a:lnTo>
                    <a:pt x="95" y="22"/>
                  </a:lnTo>
                  <a:lnTo>
                    <a:pt x="81" y="30"/>
                  </a:lnTo>
                  <a:lnTo>
                    <a:pt x="70" y="38"/>
                  </a:lnTo>
                  <a:lnTo>
                    <a:pt x="60" y="48"/>
                  </a:lnTo>
                  <a:lnTo>
                    <a:pt x="46" y="59"/>
                  </a:lnTo>
                  <a:lnTo>
                    <a:pt x="35" y="72"/>
                  </a:lnTo>
                  <a:lnTo>
                    <a:pt x="25" y="89"/>
                  </a:lnTo>
                  <a:lnTo>
                    <a:pt x="14" y="102"/>
                  </a:lnTo>
                  <a:lnTo>
                    <a:pt x="8" y="118"/>
                  </a:lnTo>
                  <a:lnTo>
                    <a:pt x="3" y="126"/>
                  </a:lnTo>
                  <a:lnTo>
                    <a:pt x="3" y="134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3" y="180"/>
                  </a:lnTo>
                  <a:lnTo>
                    <a:pt x="8" y="196"/>
                  </a:lnTo>
                  <a:lnTo>
                    <a:pt x="17" y="212"/>
                  </a:lnTo>
                  <a:lnTo>
                    <a:pt x="27" y="225"/>
                  </a:lnTo>
                  <a:lnTo>
                    <a:pt x="35" y="241"/>
                  </a:lnTo>
                  <a:lnTo>
                    <a:pt x="49" y="255"/>
                  </a:lnTo>
                  <a:lnTo>
                    <a:pt x="60" y="268"/>
                  </a:lnTo>
                  <a:lnTo>
                    <a:pt x="70" y="282"/>
                  </a:lnTo>
                  <a:lnTo>
                    <a:pt x="81" y="292"/>
                  </a:lnTo>
                  <a:lnTo>
                    <a:pt x="92" y="306"/>
                  </a:lnTo>
                  <a:lnTo>
                    <a:pt x="103" y="316"/>
                  </a:lnTo>
                  <a:lnTo>
                    <a:pt x="111" y="322"/>
                  </a:lnTo>
                  <a:lnTo>
                    <a:pt x="119" y="327"/>
                  </a:lnTo>
                  <a:lnTo>
                    <a:pt x="127" y="330"/>
                  </a:lnTo>
                  <a:lnTo>
                    <a:pt x="135" y="335"/>
                  </a:lnTo>
                  <a:lnTo>
                    <a:pt x="146" y="338"/>
                  </a:lnTo>
                  <a:lnTo>
                    <a:pt x="156" y="341"/>
                  </a:lnTo>
                  <a:lnTo>
                    <a:pt x="170" y="343"/>
                  </a:lnTo>
                  <a:lnTo>
                    <a:pt x="183" y="346"/>
                  </a:lnTo>
                  <a:lnTo>
                    <a:pt x="191" y="346"/>
                  </a:lnTo>
                  <a:lnTo>
                    <a:pt x="200" y="349"/>
                  </a:lnTo>
                  <a:lnTo>
                    <a:pt x="218" y="351"/>
                  </a:lnTo>
                  <a:lnTo>
                    <a:pt x="240" y="354"/>
                  </a:lnTo>
                  <a:lnTo>
                    <a:pt x="261" y="354"/>
                  </a:lnTo>
                  <a:lnTo>
                    <a:pt x="286" y="357"/>
                  </a:lnTo>
                  <a:lnTo>
                    <a:pt x="310" y="359"/>
                  </a:lnTo>
                  <a:lnTo>
                    <a:pt x="334" y="359"/>
                  </a:lnTo>
                  <a:lnTo>
                    <a:pt x="361" y="362"/>
                  </a:lnTo>
                  <a:lnTo>
                    <a:pt x="385" y="362"/>
                  </a:lnTo>
                  <a:lnTo>
                    <a:pt x="409" y="359"/>
                  </a:lnTo>
                  <a:lnTo>
                    <a:pt x="434" y="359"/>
                  </a:lnTo>
                  <a:lnTo>
                    <a:pt x="455" y="357"/>
                  </a:lnTo>
                  <a:lnTo>
                    <a:pt x="477" y="351"/>
                  </a:lnTo>
                  <a:lnTo>
                    <a:pt x="493" y="346"/>
                  </a:lnTo>
                  <a:lnTo>
                    <a:pt x="504" y="343"/>
                  </a:lnTo>
                  <a:lnTo>
                    <a:pt x="509" y="338"/>
                  </a:lnTo>
                  <a:lnTo>
                    <a:pt x="517" y="335"/>
                  </a:lnTo>
                  <a:lnTo>
                    <a:pt x="522" y="330"/>
                  </a:lnTo>
                  <a:lnTo>
                    <a:pt x="528" y="325"/>
                  </a:lnTo>
                  <a:lnTo>
                    <a:pt x="533" y="319"/>
                  </a:lnTo>
                  <a:lnTo>
                    <a:pt x="541" y="306"/>
                  </a:lnTo>
                  <a:lnTo>
                    <a:pt x="549" y="292"/>
                  </a:lnTo>
                  <a:lnTo>
                    <a:pt x="555" y="274"/>
                  </a:lnTo>
                  <a:lnTo>
                    <a:pt x="557" y="255"/>
                  </a:lnTo>
                  <a:lnTo>
                    <a:pt x="560" y="236"/>
                  </a:lnTo>
                  <a:lnTo>
                    <a:pt x="563" y="215"/>
                  </a:lnTo>
                  <a:lnTo>
                    <a:pt x="563" y="193"/>
                  </a:lnTo>
                  <a:lnTo>
                    <a:pt x="560" y="172"/>
                  </a:lnTo>
                  <a:lnTo>
                    <a:pt x="560" y="153"/>
                  </a:lnTo>
                  <a:lnTo>
                    <a:pt x="557" y="131"/>
                  </a:lnTo>
                  <a:lnTo>
                    <a:pt x="557" y="113"/>
                  </a:lnTo>
                  <a:lnTo>
                    <a:pt x="555" y="94"/>
                  </a:lnTo>
                  <a:lnTo>
                    <a:pt x="552" y="78"/>
                  </a:lnTo>
                  <a:lnTo>
                    <a:pt x="549" y="64"/>
                  </a:lnTo>
                  <a:lnTo>
                    <a:pt x="547" y="59"/>
                  </a:lnTo>
                  <a:lnTo>
                    <a:pt x="547" y="54"/>
                  </a:lnTo>
                  <a:lnTo>
                    <a:pt x="544" y="46"/>
                  </a:lnTo>
                  <a:lnTo>
                    <a:pt x="541" y="38"/>
                  </a:lnTo>
                  <a:lnTo>
                    <a:pt x="539" y="30"/>
                  </a:lnTo>
                  <a:lnTo>
                    <a:pt x="536" y="27"/>
                  </a:lnTo>
                  <a:lnTo>
                    <a:pt x="533" y="22"/>
                  </a:lnTo>
                  <a:lnTo>
                    <a:pt x="528" y="19"/>
                  </a:lnTo>
                  <a:lnTo>
                    <a:pt x="522" y="19"/>
                  </a:lnTo>
                  <a:lnTo>
                    <a:pt x="520" y="16"/>
                  </a:lnTo>
                  <a:lnTo>
                    <a:pt x="506" y="16"/>
                  </a:lnTo>
                  <a:lnTo>
                    <a:pt x="495" y="16"/>
                  </a:lnTo>
                  <a:lnTo>
                    <a:pt x="479" y="16"/>
                  </a:lnTo>
                  <a:lnTo>
                    <a:pt x="474" y="13"/>
                  </a:lnTo>
                  <a:lnTo>
                    <a:pt x="466" y="13"/>
                  </a:lnTo>
                  <a:lnTo>
                    <a:pt x="458" y="13"/>
                  </a:lnTo>
                  <a:lnTo>
                    <a:pt x="450" y="11"/>
                  </a:lnTo>
                  <a:lnTo>
                    <a:pt x="431" y="11"/>
                  </a:lnTo>
                  <a:lnTo>
                    <a:pt x="409" y="11"/>
                  </a:lnTo>
                  <a:lnTo>
                    <a:pt x="388" y="13"/>
                  </a:lnTo>
                  <a:lnTo>
                    <a:pt x="364" y="13"/>
                  </a:lnTo>
                  <a:lnTo>
                    <a:pt x="342" y="13"/>
                  </a:lnTo>
                  <a:lnTo>
                    <a:pt x="321" y="13"/>
                  </a:lnTo>
                  <a:lnTo>
                    <a:pt x="302" y="13"/>
                  </a:lnTo>
                  <a:lnTo>
                    <a:pt x="283" y="11"/>
                  </a:lnTo>
                  <a:lnTo>
                    <a:pt x="264" y="11"/>
                  </a:lnTo>
                  <a:lnTo>
                    <a:pt x="248" y="5"/>
                  </a:lnTo>
                  <a:lnTo>
                    <a:pt x="229" y="3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6" y="0"/>
                  </a:lnTo>
                  <a:lnTo>
                    <a:pt x="181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7" name="Freeform 41"/>
            <p:cNvSpPr>
              <a:spLocks/>
            </p:cNvSpPr>
            <p:nvPr/>
          </p:nvSpPr>
          <p:spPr bwMode="auto">
            <a:xfrm>
              <a:off x="4064" y="1504"/>
              <a:ext cx="218" cy="212"/>
            </a:xfrm>
            <a:custGeom>
              <a:avLst/>
              <a:gdLst>
                <a:gd name="T0" fmla="*/ 100 w 218"/>
                <a:gd name="T1" fmla="*/ 0 h 212"/>
                <a:gd name="T2" fmla="*/ 78 w 218"/>
                <a:gd name="T3" fmla="*/ 6 h 212"/>
                <a:gd name="T4" fmla="*/ 57 w 218"/>
                <a:gd name="T5" fmla="*/ 14 h 212"/>
                <a:gd name="T6" fmla="*/ 41 w 218"/>
                <a:gd name="T7" fmla="*/ 25 h 212"/>
                <a:gd name="T8" fmla="*/ 24 w 218"/>
                <a:gd name="T9" fmla="*/ 38 h 212"/>
                <a:gd name="T10" fmla="*/ 14 w 218"/>
                <a:gd name="T11" fmla="*/ 57 h 212"/>
                <a:gd name="T12" fmla="*/ 6 w 218"/>
                <a:gd name="T13" fmla="*/ 76 h 212"/>
                <a:gd name="T14" fmla="*/ 0 w 218"/>
                <a:gd name="T15" fmla="*/ 94 h 212"/>
                <a:gd name="T16" fmla="*/ 0 w 218"/>
                <a:gd name="T17" fmla="*/ 116 h 212"/>
                <a:gd name="T18" fmla="*/ 6 w 218"/>
                <a:gd name="T19" fmla="*/ 137 h 212"/>
                <a:gd name="T20" fmla="*/ 14 w 218"/>
                <a:gd name="T21" fmla="*/ 156 h 212"/>
                <a:gd name="T22" fmla="*/ 24 w 218"/>
                <a:gd name="T23" fmla="*/ 172 h 212"/>
                <a:gd name="T24" fmla="*/ 41 w 218"/>
                <a:gd name="T25" fmla="*/ 188 h 212"/>
                <a:gd name="T26" fmla="*/ 57 w 218"/>
                <a:gd name="T27" fmla="*/ 199 h 212"/>
                <a:gd name="T28" fmla="*/ 78 w 218"/>
                <a:gd name="T29" fmla="*/ 207 h 212"/>
                <a:gd name="T30" fmla="*/ 100 w 218"/>
                <a:gd name="T31" fmla="*/ 212 h 212"/>
                <a:gd name="T32" fmla="*/ 121 w 218"/>
                <a:gd name="T33" fmla="*/ 212 h 212"/>
                <a:gd name="T34" fmla="*/ 143 w 218"/>
                <a:gd name="T35" fmla="*/ 207 h 212"/>
                <a:gd name="T36" fmla="*/ 162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5 w 218"/>
                <a:gd name="T43" fmla="*/ 156 h 212"/>
                <a:gd name="T44" fmla="*/ 213 w 218"/>
                <a:gd name="T45" fmla="*/ 137 h 212"/>
                <a:gd name="T46" fmla="*/ 218 w 218"/>
                <a:gd name="T47" fmla="*/ 116 h 212"/>
                <a:gd name="T48" fmla="*/ 218 w 218"/>
                <a:gd name="T49" fmla="*/ 94 h 212"/>
                <a:gd name="T50" fmla="*/ 213 w 218"/>
                <a:gd name="T51" fmla="*/ 76 h 212"/>
                <a:gd name="T52" fmla="*/ 205 w 218"/>
                <a:gd name="T53" fmla="*/ 57 h 212"/>
                <a:gd name="T54" fmla="*/ 194 w 218"/>
                <a:gd name="T55" fmla="*/ 38 h 212"/>
                <a:gd name="T56" fmla="*/ 178 w 218"/>
                <a:gd name="T57" fmla="*/ 25 h 212"/>
                <a:gd name="T58" fmla="*/ 162 w 218"/>
                <a:gd name="T59" fmla="*/ 14 h 212"/>
                <a:gd name="T60" fmla="*/ 143 w 218"/>
                <a:gd name="T61" fmla="*/ 6 h 212"/>
                <a:gd name="T62" fmla="*/ 121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11" y="0"/>
                  </a:moveTo>
                  <a:lnTo>
                    <a:pt x="100" y="0"/>
                  </a:lnTo>
                  <a:lnTo>
                    <a:pt x="89" y="3"/>
                  </a:lnTo>
                  <a:lnTo>
                    <a:pt x="78" y="6"/>
                  </a:lnTo>
                  <a:lnTo>
                    <a:pt x="67" y="8"/>
                  </a:lnTo>
                  <a:lnTo>
                    <a:pt x="57" y="14"/>
                  </a:lnTo>
                  <a:lnTo>
                    <a:pt x="49" y="19"/>
                  </a:lnTo>
                  <a:lnTo>
                    <a:pt x="41" y="25"/>
                  </a:lnTo>
                  <a:lnTo>
                    <a:pt x="33" y="33"/>
                  </a:lnTo>
                  <a:lnTo>
                    <a:pt x="24" y="38"/>
                  </a:lnTo>
                  <a:lnTo>
                    <a:pt x="19" y="46"/>
                  </a:lnTo>
                  <a:lnTo>
                    <a:pt x="14" y="57"/>
                  </a:lnTo>
                  <a:lnTo>
                    <a:pt x="8" y="65"/>
                  </a:lnTo>
                  <a:lnTo>
                    <a:pt x="6" y="76"/>
                  </a:lnTo>
                  <a:lnTo>
                    <a:pt x="3" y="84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" y="126"/>
                  </a:lnTo>
                  <a:lnTo>
                    <a:pt x="6" y="137"/>
                  </a:lnTo>
                  <a:lnTo>
                    <a:pt x="8" y="148"/>
                  </a:lnTo>
                  <a:lnTo>
                    <a:pt x="14" y="156"/>
                  </a:lnTo>
                  <a:lnTo>
                    <a:pt x="19" y="164"/>
                  </a:lnTo>
                  <a:lnTo>
                    <a:pt x="24" y="172"/>
                  </a:lnTo>
                  <a:lnTo>
                    <a:pt x="33" y="180"/>
                  </a:lnTo>
                  <a:lnTo>
                    <a:pt x="41" y="188"/>
                  </a:lnTo>
                  <a:lnTo>
                    <a:pt x="49" y="193"/>
                  </a:lnTo>
                  <a:lnTo>
                    <a:pt x="57" y="199"/>
                  </a:lnTo>
                  <a:lnTo>
                    <a:pt x="67" y="204"/>
                  </a:lnTo>
                  <a:lnTo>
                    <a:pt x="78" y="207"/>
                  </a:lnTo>
                  <a:lnTo>
                    <a:pt x="89" y="210"/>
                  </a:lnTo>
                  <a:lnTo>
                    <a:pt x="100" y="212"/>
                  </a:lnTo>
                  <a:lnTo>
                    <a:pt x="111" y="212"/>
                  </a:lnTo>
                  <a:lnTo>
                    <a:pt x="121" y="212"/>
                  </a:lnTo>
                  <a:lnTo>
                    <a:pt x="132" y="210"/>
                  </a:lnTo>
                  <a:lnTo>
                    <a:pt x="143" y="207"/>
                  </a:lnTo>
                  <a:lnTo>
                    <a:pt x="154" y="204"/>
                  </a:lnTo>
                  <a:lnTo>
                    <a:pt x="162" y="199"/>
                  </a:lnTo>
                  <a:lnTo>
                    <a:pt x="170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5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5" y="126"/>
                  </a:lnTo>
                  <a:lnTo>
                    <a:pt x="218" y="116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5" y="84"/>
                  </a:lnTo>
                  <a:lnTo>
                    <a:pt x="213" y="76"/>
                  </a:lnTo>
                  <a:lnTo>
                    <a:pt x="210" y="65"/>
                  </a:lnTo>
                  <a:lnTo>
                    <a:pt x="205" y="57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3"/>
                  </a:lnTo>
                  <a:lnTo>
                    <a:pt x="178" y="25"/>
                  </a:lnTo>
                  <a:lnTo>
                    <a:pt x="170" y="19"/>
                  </a:lnTo>
                  <a:lnTo>
                    <a:pt x="162" y="14"/>
                  </a:lnTo>
                  <a:lnTo>
                    <a:pt x="154" y="8"/>
                  </a:lnTo>
                  <a:lnTo>
                    <a:pt x="143" y="6"/>
                  </a:lnTo>
                  <a:lnTo>
                    <a:pt x="132" y="3"/>
                  </a:lnTo>
                  <a:lnTo>
                    <a:pt x="12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itle 3">
            <a:extLst>
              <a:ext uri="{FF2B5EF4-FFF2-40B4-BE49-F238E27FC236}">
                <a16:creationId xmlns:a16="http://schemas.microsoft.com/office/drawing/2014/main" id="{83418B40-7F2E-2C4E-95FA-BF4A6820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BGP Export Policy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958254-4B36-5B4D-B899-4CD83D866EED}"/>
              </a:ext>
            </a:extLst>
          </p:cNvPr>
          <p:cNvSpPr txBox="1"/>
          <p:nvPr/>
        </p:nvSpPr>
        <p:spPr>
          <a:xfrm>
            <a:off x="1019906" y="3468273"/>
            <a:ext cx="10900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Suppose an ISP only wants to route traffic to/from its customer networks (does not want to carry </a:t>
            </a:r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transit traffic </a:t>
            </a:r>
            <a:r>
              <a:rPr lang="en-US" sz="2800" dirty="0">
                <a:latin typeface="Helvetica" pitchFamily="2" charset="0"/>
              </a:rPr>
              <a:t>between other ISPs)</a:t>
            </a:r>
          </a:p>
        </p:txBody>
      </p:sp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4DB9E5E2-506E-D445-9698-C1D8E8A31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336" y="381347"/>
            <a:ext cx="1218996" cy="802637"/>
          </a:xfrm>
          <a:prstGeom prst="rect">
            <a:avLst/>
          </a:prstGeom>
        </p:spPr>
      </p:pic>
      <p:pic>
        <p:nvPicPr>
          <p:cNvPr id="44" name="Picture 4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144EB7-1BC1-9547-AFA3-89F8EECE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823" y="352425"/>
            <a:ext cx="1036109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Rectangle 3"/>
          <p:cNvSpPr>
            <a:spLocks noChangeArrowheads="1"/>
          </p:cNvSpPr>
          <p:nvPr/>
        </p:nvSpPr>
        <p:spPr bwMode="auto">
          <a:xfrm>
            <a:off x="2705100" y="3581400"/>
            <a:ext cx="487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Rectangle 4"/>
          <p:cNvSpPr>
            <a:spLocks noChangeArrowheads="1"/>
          </p:cNvSpPr>
          <p:nvPr/>
        </p:nvSpPr>
        <p:spPr bwMode="auto">
          <a:xfrm>
            <a:off x="1034716" y="4513559"/>
            <a:ext cx="10900610" cy="22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A announces path Aw to B and to C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B </a:t>
            </a:r>
            <a:r>
              <a:rPr lang="en-US" sz="2800" dirty="0">
                <a:solidFill>
                  <a:srgbClr val="CC0000"/>
                </a:solidFill>
                <a:latin typeface="Helvetica" pitchFamily="2" charset="0"/>
              </a:rPr>
              <a:t>will not announce </a:t>
            </a:r>
            <a:r>
              <a:rPr lang="en-US" sz="2800" dirty="0" err="1">
                <a:latin typeface="Helvetica" pitchFamily="2" charset="0"/>
              </a:rPr>
              <a:t>BAw</a:t>
            </a:r>
            <a:r>
              <a:rPr lang="en-US" sz="2800" dirty="0">
                <a:latin typeface="Helvetica" pitchFamily="2" charset="0"/>
              </a:rPr>
              <a:t> to C:  </a:t>
            </a:r>
          </a:p>
          <a:p>
            <a:pPr marL="800100" lvl="1" indent="-3429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B gets no </a:t>
            </a:r>
            <a:r>
              <a:rPr lang="ja-JP" altLang="en-US" sz="2400">
                <a:latin typeface="Helvetica" pitchFamily="2" charset="0"/>
              </a:rPr>
              <a:t>“</a:t>
            </a:r>
            <a:r>
              <a:rPr lang="en-US" altLang="ja-JP" sz="2400" dirty="0">
                <a:latin typeface="Helvetica" pitchFamily="2" charset="0"/>
              </a:rPr>
              <a:t>revenue</a:t>
            </a:r>
            <a:r>
              <a:rPr lang="ja-JP" altLang="en-US" sz="2400">
                <a:latin typeface="Helvetica" pitchFamily="2" charset="0"/>
              </a:rPr>
              <a:t>”</a:t>
            </a:r>
            <a:r>
              <a:rPr lang="en-US" altLang="ja-JP" sz="2400" dirty="0">
                <a:latin typeface="Helvetica" pitchFamily="2" charset="0"/>
              </a:rPr>
              <a:t> for routing </a:t>
            </a:r>
            <a:r>
              <a:rPr lang="en-US" altLang="ja-JP" sz="2400" dirty="0" err="1">
                <a:latin typeface="Helvetica" pitchFamily="2" charset="0"/>
              </a:rPr>
              <a:t>CBAw</a:t>
            </a:r>
            <a:r>
              <a:rPr lang="en-US" altLang="ja-JP" sz="2400" dirty="0">
                <a:latin typeface="Helvetica" pitchFamily="2" charset="0"/>
              </a:rPr>
              <a:t>, since none of C, A, w are B</a:t>
            </a:r>
            <a:r>
              <a:rPr lang="ja-JP" altLang="en-US" sz="2400">
                <a:latin typeface="Helvetica" pitchFamily="2" charset="0"/>
              </a:rPr>
              <a:t>’</a:t>
            </a:r>
            <a:r>
              <a:rPr lang="en-US" altLang="ja-JP" sz="2400" dirty="0">
                <a:latin typeface="Helvetica" pitchFamily="2" charset="0"/>
              </a:rPr>
              <a:t>s customers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C will route </a:t>
            </a:r>
            <a:r>
              <a:rPr lang="en-US" sz="2800" dirty="0" err="1">
                <a:latin typeface="Helvetica" pitchFamily="2" charset="0"/>
              </a:rPr>
              <a:t>CAw</a:t>
            </a:r>
            <a:r>
              <a:rPr lang="en-US" sz="2800" dirty="0">
                <a:latin typeface="Helvetica" pitchFamily="2" charset="0"/>
              </a:rPr>
              <a:t> (not using B) to get to w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65000"/>
              <a:buFont typeface="Arial" panose="020B0604020202020204" pitchFamily="34" charset="0"/>
              <a:buChar char="•"/>
            </a:pPr>
            <a:endParaRPr lang="en-US" sz="3200" dirty="0">
              <a:latin typeface="Helvetica" pitchFamily="2" charset="0"/>
            </a:endParaRPr>
          </a:p>
        </p:txBody>
      </p:sp>
      <p:grpSp>
        <p:nvGrpSpPr>
          <p:cNvPr id="185351" name="Group 5"/>
          <p:cNvGrpSpPr>
            <a:grpSpLocks/>
          </p:cNvGrpSpPr>
          <p:nvPr/>
        </p:nvGrpSpPr>
        <p:grpSpPr bwMode="auto">
          <a:xfrm>
            <a:off x="1975998" y="1127534"/>
            <a:ext cx="7539038" cy="3048000"/>
            <a:chOff x="300" y="708"/>
            <a:chExt cx="4749" cy="1920"/>
          </a:xfrm>
        </p:grpSpPr>
        <p:sp>
          <p:nvSpPr>
            <p:cNvPr id="18535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0" y="708"/>
              <a:ext cx="4749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3" name="Freeform 7"/>
            <p:cNvSpPr>
              <a:spLocks/>
            </p:cNvSpPr>
            <p:nvPr/>
          </p:nvSpPr>
          <p:spPr bwMode="auto">
            <a:xfrm>
              <a:off x="1602" y="955"/>
              <a:ext cx="563" cy="364"/>
            </a:xfrm>
            <a:custGeom>
              <a:avLst/>
              <a:gdLst>
                <a:gd name="T0" fmla="*/ 148 w 563"/>
                <a:gd name="T1" fmla="*/ 5 h 364"/>
                <a:gd name="T2" fmla="*/ 119 w 563"/>
                <a:gd name="T3" fmla="*/ 10 h 364"/>
                <a:gd name="T4" fmla="*/ 94 w 563"/>
                <a:gd name="T5" fmla="*/ 21 h 364"/>
                <a:gd name="T6" fmla="*/ 70 w 563"/>
                <a:gd name="T7" fmla="*/ 37 h 364"/>
                <a:gd name="T8" fmla="*/ 46 w 563"/>
                <a:gd name="T9" fmla="*/ 61 h 364"/>
                <a:gd name="T10" fmla="*/ 24 w 563"/>
                <a:gd name="T11" fmla="*/ 91 h 364"/>
                <a:gd name="T12" fmla="*/ 8 w 563"/>
                <a:gd name="T13" fmla="*/ 120 h 364"/>
                <a:gd name="T14" fmla="*/ 3 w 563"/>
                <a:gd name="T15" fmla="*/ 136 h 364"/>
                <a:gd name="T16" fmla="*/ 0 w 563"/>
                <a:gd name="T17" fmla="*/ 150 h 364"/>
                <a:gd name="T18" fmla="*/ 0 w 563"/>
                <a:gd name="T19" fmla="*/ 166 h 364"/>
                <a:gd name="T20" fmla="*/ 8 w 563"/>
                <a:gd name="T21" fmla="*/ 195 h 364"/>
                <a:gd name="T22" fmla="*/ 27 w 563"/>
                <a:gd name="T23" fmla="*/ 228 h 364"/>
                <a:gd name="T24" fmla="*/ 49 w 563"/>
                <a:gd name="T25" fmla="*/ 257 h 364"/>
                <a:gd name="T26" fmla="*/ 70 w 563"/>
                <a:gd name="T27" fmla="*/ 284 h 364"/>
                <a:gd name="T28" fmla="*/ 92 w 563"/>
                <a:gd name="T29" fmla="*/ 305 h 364"/>
                <a:gd name="T30" fmla="*/ 111 w 563"/>
                <a:gd name="T31" fmla="*/ 321 h 364"/>
                <a:gd name="T32" fmla="*/ 127 w 563"/>
                <a:gd name="T33" fmla="*/ 332 h 364"/>
                <a:gd name="T34" fmla="*/ 146 w 563"/>
                <a:gd name="T35" fmla="*/ 340 h 364"/>
                <a:gd name="T36" fmla="*/ 170 w 563"/>
                <a:gd name="T37" fmla="*/ 346 h 364"/>
                <a:gd name="T38" fmla="*/ 191 w 563"/>
                <a:gd name="T39" fmla="*/ 348 h 364"/>
                <a:gd name="T40" fmla="*/ 218 w 563"/>
                <a:gd name="T41" fmla="*/ 354 h 364"/>
                <a:gd name="T42" fmla="*/ 261 w 563"/>
                <a:gd name="T43" fmla="*/ 356 h 364"/>
                <a:gd name="T44" fmla="*/ 310 w 563"/>
                <a:gd name="T45" fmla="*/ 362 h 364"/>
                <a:gd name="T46" fmla="*/ 361 w 563"/>
                <a:gd name="T47" fmla="*/ 364 h 364"/>
                <a:gd name="T48" fmla="*/ 409 w 563"/>
                <a:gd name="T49" fmla="*/ 362 h 364"/>
                <a:gd name="T50" fmla="*/ 458 w 563"/>
                <a:gd name="T51" fmla="*/ 359 h 364"/>
                <a:gd name="T52" fmla="*/ 495 w 563"/>
                <a:gd name="T53" fmla="*/ 348 h 364"/>
                <a:gd name="T54" fmla="*/ 511 w 563"/>
                <a:gd name="T55" fmla="*/ 340 h 364"/>
                <a:gd name="T56" fmla="*/ 525 w 563"/>
                <a:gd name="T57" fmla="*/ 332 h 364"/>
                <a:gd name="T58" fmla="*/ 536 w 563"/>
                <a:gd name="T59" fmla="*/ 321 h 364"/>
                <a:gd name="T60" fmla="*/ 549 w 563"/>
                <a:gd name="T61" fmla="*/ 295 h 364"/>
                <a:gd name="T62" fmla="*/ 557 w 563"/>
                <a:gd name="T63" fmla="*/ 257 h 364"/>
                <a:gd name="T64" fmla="*/ 563 w 563"/>
                <a:gd name="T65" fmla="*/ 217 h 364"/>
                <a:gd name="T66" fmla="*/ 563 w 563"/>
                <a:gd name="T67" fmla="*/ 174 h 364"/>
                <a:gd name="T68" fmla="*/ 557 w 563"/>
                <a:gd name="T69" fmla="*/ 134 h 364"/>
                <a:gd name="T70" fmla="*/ 555 w 563"/>
                <a:gd name="T71" fmla="*/ 96 h 364"/>
                <a:gd name="T72" fmla="*/ 549 w 563"/>
                <a:gd name="T73" fmla="*/ 67 h 364"/>
                <a:gd name="T74" fmla="*/ 546 w 563"/>
                <a:gd name="T75" fmla="*/ 56 h 364"/>
                <a:gd name="T76" fmla="*/ 541 w 563"/>
                <a:gd name="T77" fmla="*/ 40 h 364"/>
                <a:gd name="T78" fmla="*/ 536 w 563"/>
                <a:gd name="T79" fmla="*/ 29 h 364"/>
                <a:gd name="T80" fmla="*/ 528 w 563"/>
                <a:gd name="T81" fmla="*/ 21 h 364"/>
                <a:gd name="T82" fmla="*/ 520 w 563"/>
                <a:gd name="T83" fmla="*/ 18 h 364"/>
                <a:gd name="T84" fmla="*/ 495 w 563"/>
                <a:gd name="T85" fmla="*/ 16 h 364"/>
                <a:gd name="T86" fmla="*/ 466 w 563"/>
                <a:gd name="T87" fmla="*/ 16 h 364"/>
                <a:gd name="T88" fmla="*/ 450 w 563"/>
                <a:gd name="T89" fmla="*/ 13 h 364"/>
                <a:gd name="T90" fmla="*/ 409 w 563"/>
                <a:gd name="T91" fmla="*/ 13 h 364"/>
                <a:gd name="T92" fmla="*/ 364 w 563"/>
                <a:gd name="T93" fmla="*/ 16 h 364"/>
                <a:gd name="T94" fmla="*/ 320 w 563"/>
                <a:gd name="T95" fmla="*/ 16 h 364"/>
                <a:gd name="T96" fmla="*/ 283 w 563"/>
                <a:gd name="T97" fmla="*/ 13 h 364"/>
                <a:gd name="T98" fmla="*/ 248 w 563"/>
                <a:gd name="T99" fmla="*/ 8 h 364"/>
                <a:gd name="T100" fmla="*/ 213 w 563"/>
                <a:gd name="T101" fmla="*/ 2 h 364"/>
                <a:gd name="T102" fmla="*/ 186 w 563"/>
                <a:gd name="T103" fmla="*/ 0 h 364"/>
                <a:gd name="T104" fmla="*/ 175 w 563"/>
                <a:gd name="T105" fmla="*/ 0 h 3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3"/>
                <a:gd name="T160" fmla="*/ 0 h 364"/>
                <a:gd name="T161" fmla="*/ 563 w 563"/>
                <a:gd name="T162" fmla="*/ 364 h 3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3" h="364">
                  <a:moveTo>
                    <a:pt x="175" y="0"/>
                  </a:moveTo>
                  <a:lnTo>
                    <a:pt x="148" y="5"/>
                  </a:lnTo>
                  <a:lnTo>
                    <a:pt x="132" y="8"/>
                  </a:lnTo>
                  <a:lnTo>
                    <a:pt x="119" y="10"/>
                  </a:lnTo>
                  <a:lnTo>
                    <a:pt x="108" y="16"/>
                  </a:lnTo>
                  <a:lnTo>
                    <a:pt x="94" y="21"/>
                  </a:lnTo>
                  <a:lnTo>
                    <a:pt x="81" y="29"/>
                  </a:lnTo>
                  <a:lnTo>
                    <a:pt x="70" y="37"/>
                  </a:lnTo>
                  <a:lnTo>
                    <a:pt x="59" y="48"/>
                  </a:lnTo>
                  <a:lnTo>
                    <a:pt x="46" y="61"/>
                  </a:lnTo>
                  <a:lnTo>
                    <a:pt x="35" y="75"/>
                  </a:lnTo>
                  <a:lnTo>
                    <a:pt x="24" y="91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3" y="128"/>
                  </a:lnTo>
                  <a:lnTo>
                    <a:pt x="3" y="136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3" y="182"/>
                  </a:lnTo>
                  <a:lnTo>
                    <a:pt x="8" y="195"/>
                  </a:lnTo>
                  <a:lnTo>
                    <a:pt x="16" y="212"/>
                  </a:lnTo>
                  <a:lnTo>
                    <a:pt x="27" y="228"/>
                  </a:lnTo>
                  <a:lnTo>
                    <a:pt x="35" y="244"/>
                  </a:lnTo>
                  <a:lnTo>
                    <a:pt x="49" y="257"/>
                  </a:lnTo>
                  <a:lnTo>
                    <a:pt x="59" y="271"/>
                  </a:lnTo>
                  <a:lnTo>
                    <a:pt x="70" y="284"/>
                  </a:lnTo>
                  <a:lnTo>
                    <a:pt x="81" y="295"/>
                  </a:lnTo>
                  <a:lnTo>
                    <a:pt x="92" y="305"/>
                  </a:lnTo>
                  <a:lnTo>
                    <a:pt x="103" y="319"/>
                  </a:lnTo>
                  <a:lnTo>
                    <a:pt x="111" y="321"/>
                  </a:lnTo>
                  <a:lnTo>
                    <a:pt x="119" y="327"/>
                  </a:lnTo>
                  <a:lnTo>
                    <a:pt x="127" y="332"/>
                  </a:lnTo>
                  <a:lnTo>
                    <a:pt x="135" y="335"/>
                  </a:lnTo>
                  <a:lnTo>
                    <a:pt x="146" y="340"/>
                  </a:lnTo>
                  <a:lnTo>
                    <a:pt x="156" y="343"/>
                  </a:lnTo>
                  <a:lnTo>
                    <a:pt x="170" y="346"/>
                  </a:lnTo>
                  <a:lnTo>
                    <a:pt x="183" y="348"/>
                  </a:lnTo>
                  <a:lnTo>
                    <a:pt x="191" y="348"/>
                  </a:lnTo>
                  <a:lnTo>
                    <a:pt x="199" y="351"/>
                  </a:lnTo>
                  <a:lnTo>
                    <a:pt x="218" y="354"/>
                  </a:lnTo>
                  <a:lnTo>
                    <a:pt x="240" y="356"/>
                  </a:lnTo>
                  <a:lnTo>
                    <a:pt x="261" y="356"/>
                  </a:lnTo>
                  <a:lnTo>
                    <a:pt x="285" y="359"/>
                  </a:lnTo>
                  <a:lnTo>
                    <a:pt x="310" y="362"/>
                  </a:lnTo>
                  <a:lnTo>
                    <a:pt x="334" y="362"/>
                  </a:lnTo>
                  <a:lnTo>
                    <a:pt x="361" y="364"/>
                  </a:lnTo>
                  <a:lnTo>
                    <a:pt x="385" y="364"/>
                  </a:lnTo>
                  <a:lnTo>
                    <a:pt x="409" y="362"/>
                  </a:lnTo>
                  <a:lnTo>
                    <a:pt x="433" y="362"/>
                  </a:lnTo>
                  <a:lnTo>
                    <a:pt x="458" y="359"/>
                  </a:lnTo>
                  <a:lnTo>
                    <a:pt x="477" y="354"/>
                  </a:lnTo>
                  <a:lnTo>
                    <a:pt x="495" y="348"/>
                  </a:lnTo>
                  <a:lnTo>
                    <a:pt x="503" y="346"/>
                  </a:lnTo>
                  <a:lnTo>
                    <a:pt x="511" y="340"/>
                  </a:lnTo>
                  <a:lnTo>
                    <a:pt x="520" y="338"/>
                  </a:lnTo>
                  <a:lnTo>
                    <a:pt x="525" y="332"/>
                  </a:lnTo>
                  <a:lnTo>
                    <a:pt x="530" y="327"/>
                  </a:lnTo>
                  <a:lnTo>
                    <a:pt x="536" y="321"/>
                  </a:lnTo>
                  <a:lnTo>
                    <a:pt x="544" y="308"/>
                  </a:lnTo>
                  <a:lnTo>
                    <a:pt x="549" y="295"/>
                  </a:lnTo>
                  <a:lnTo>
                    <a:pt x="555" y="276"/>
                  </a:lnTo>
                  <a:lnTo>
                    <a:pt x="557" y="257"/>
                  </a:lnTo>
                  <a:lnTo>
                    <a:pt x="560" y="238"/>
                  </a:lnTo>
                  <a:lnTo>
                    <a:pt x="563" y="217"/>
                  </a:lnTo>
                  <a:lnTo>
                    <a:pt x="563" y="195"/>
                  </a:lnTo>
                  <a:lnTo>
                    <a:pt x="563" y="174"/>
                  </a:lnTo>
                  <a:lnTo>
                    <a:pt x="560" y="155"/>
                  </a:lnTo>
                  <a:lnTo>
                    <a:pt x="557" y="134"/>
                  </a:lnTo>
                  <a:lnTo>
                    <a:pt x="557" y="115"/>
                  </a:lnTo>
                  <a:lnTo>
                    <a:pt x="555" y="96"/>
                  </a:lnTo>
                  <a:lnTo>
                    <a:pt x="552" y="80"/>
                  </a:lnTo>
                  <a:lnTo>
                    <a:pt x="549" y="67"/>
                  </a:lnTo>
                  <a:lnTo>
                    <a:pt x="546" y="61"/>
                  </a:lnTo>
                  <a:lnTo>
                    <a:pt x="546" y="56"/>
                  </a:lnTo>
                  <a:lnTo>
                    <a:pt x="544" y="48"/>
                  </a:lnTo>
                  <a:lnTo>
                    <a:pt x="541" y="40"/>
                  </a:lnTo>
                  <a:lnTo>
                    <a:pt x="538" y="32"/>
                  </a:lnTo>
                  <a:lnTo>
                    <a:pt x="536" y="29"/>
                  </a:lnTo>
                  <a:lnTo>
                    <a:pt x="533" y="24"/>
                  </a:lnTo>
                  <a:lnTo>
                    <a:pt x="528" y="21"/>
                  </a:lnTo>
                  <a:lnTo>
                    <a:pt x="522" y="18"/>
                  </a:lnTo>
                  <a:lnTo>
                    <a:pt x="520" y="18"/>
                  </a:lnTo>
                  <a:lnTo>
                    <a:pt x="506" y="16"/>
                  </a:lnTo>
                  <a:lnTo>
                    <a:pt x="495" y="16"/>
                  </a:lnTo>
                  <a:lnTo>
                    <a:pt x="479" y="16"/>
                  </a:lnTo>
                  <a:lnTo>
                    <a:pt x="466" y="16"/>
                  </a:lnTo>
                  <a:lnTo>
                    <a:pt x="458" y="16"/>
                  </a:lnTo>
                  <a:lnTo>
                    <a:pt x="450" y="13"/>
                  </a:lnTo>
                  <a:lnTo>
                    <a:pt x="431" y="13"/>
                  </a:lnTo>
                  <a:lnTo>
                    <a:pt x="409" y="13"/>
                  </a:lnTo>
                  <a:lnTo>
                    <a:pt x="388" y="13"/>
                  </a:lnTo>
                  <a:lnTo>
                    <a:pt x="364" y="16"/>
                  </a:lnTo>
                  <a:lnTo>
                    <a:pt x="342" y="16"/>
                  </a:lnTo>
                  <a:lnTo>
                    <a:pt x="320" y="16"/>
                  </a:lnTo>
                  <a:lnTo>
                    <a:pt x="302" y="16"/>
                  </a:lnTo>
                  <a:lnTo>
                    <a:pt x="283" y="13"/>
                  </a:lnTo>
                  <a:lnTo>
                    <a:pt x="264" y="13"/>
                  </a:lnTo>
                  <a:lnTo>
                    <a:pt x="248" y="8"/>
                  </a:lnTo>
                  <a:lnTo>
                    <a:pt x="229" y="5"/>
                  </a:lnTo>
                  <a:lnTo>
                    <a:pt x="213" y="2"/>
                  </a:lnTo>
                  <a:lnTo>
                    <a:pt x="199" y="0"/>
                  </a:lnTo>
                  <a:lnTo>
                    <a:pt x="186" y="0"/>
                  </a:lnTo>
                  <a:lnTo>
                    <a:pt x="181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4" name="Freeform 8"/>
            <p:cNvSpPr>
              <a:spLocks/>
            </p:cNvSpPr>
            <p:nvPr/>
          </p:nvSpPr>
          <p:spPr bwMode="auto">
            <a:xfrm>
              <a:off x="951" y="1290"/>
              <a:ext cx="562" cy="365"/>
            </a:xfrm>
            <a:custGeom>
              <a:avLst/>
              <a:gdLst>
                <a:gd name="T0" fmla="*/ 148 w 562"/>
                <a:gd name="T1" fmla="*/ 5 h 365"/>
                <a:gd name="T2" fmla="*/ 121 w 562"/>
                <a:gd name="T3" fmla="*/ 11 h 365"/>
                <a:gd name="T4" fmla="*/ 94 w 562"/>
                <a:gd name="T5" fmla="*/ 21 h 365"/>
                <a:gd name="T6" fmla="*/ 70 w 562"/>
                <a:gd name="T7" fmla="*/ 37 h 365"/>
                <a:gd name="T8" fmla="*/ 46 w 562"/>
                <a:gd name="T9" fmla="*/ 62 h 365"/>
                <a:gd name="T10" fmla="*/ 24 w 562"/>
                <a:gd name="T11" fmla="*/ 91 h 365"/>
                <a:gd name="T12" fmla="*/ 8 w 562"/>
                <a:gd name="T13" fmla="*/ 121 h 365"/>
                <a:gd name="T14" fmla="*/ 3 w 562"/>
                <a:gd name="T15" fmla="*/ 137 h 365"/>
                <a:gd name="T16" fmla="*/ 0 w 562"/>
                <a:gd name="T17" fmla="*/ 150 h 365"/>
                <a:gd name="T18" fmla="*/ 0 w 562"/>
                <a:gd name="T19" fmla="*/ 166 h 365"/>
                <a:gd name="T20" fmla="*/ 3 w 562"/>
                <a:gd name="T21" fmla="*/ 182 h 365"/>
                <a:gd name="T22" fmla="*/ 19 w 562"/>
                <a:gd name="T23" fmla="*/ 212 h 365"/>
                <a:gd name="T24" fmla="*/ 38 w 562"/>
                <a:gd name="T25" fmla="*/ 244 h 365"/>
                <a:gd name="T26" fmla="*/ 59 w 562"/>
                <a:gd name="T27" fmla="*/ 271 h 365"/>
                <a:gd name="T28" fmla="*/ 81 w 562"/>
                <a:gd name="T29" fmla="*/ 295 h 365"/>
                <a:gd name="T30" fmla="*/ 105 w 562"/>
                <a:gd name="T31" fmla="*/ 319 h 365"/>
                <a:gd name="T32" fmla="*/ 119 w 562"/>
                <a:gd name="T33" fmla="*/ 327 h 365"/>
                <a:gd name="T34" fmla="*/ 137 w 562"/>
                <a:gd name="T35" fmla="*/ 335 h 365"/>
                <a:gd name="T36" fmla="*/ 156 w 562"/>
                <a:gd name="T37" fmla="*/ 343 h 365"/>
                <a:gd name="T38" fmla="*/ 183 w 562"/>
                <a:gd name="T39" fmla="*/ 349 h 365"/>
                <a:gd name="T40" fmla="*/ 199 w 562"/>
                <a:gd name="T41" fmla="*/ 351 h 365"/>
                <a:gd name="T42" fmla="*/ 240 w 562"/>
                <a:gd name="T43" fmla="*/ 357 h 365"/>
                <a:gd name="T44" fmla="*/ 285 w 562"/>
                <a:gd name="T45" fmla="*/ 359 h 365"/>
                <a:gd name="T46" fmla="*/ 334 w 562"/>
                <a:gd name="T47" fmla="*/ 362 h 365"/>
                <a:gd name="T48" fmla="*/ 385 w 562"/>
                <a:gd name="T49" fmla="*/ 365 h 365"/>
                <a:gd name="T50" fmla="*/ 433 w 562"/>
                <a:gd name="T51" fmla="*/ 362 h 365"/>
                <a:gd name="T52" fmla="*/ 476 w 562"/>
                <a:gd name="T53" fmla="*/ 354 h 365"/>
                <a:gd name="T54" fmla="*/ 503 w 562"/>
                <a:gd name="T55" fmla="*/ 346 h 365"/>
                <a:gd name="T56" fmla="*/ 519 w 562"/>
                <a:gd name="T57" fmla="*/ 338 h 365"/>
                <a:gd name="T58" fmla="*/ 530 w 562"/>
                <a:gd name="T59" fmla="*/ 327 h 365"/>
                <a:gd name="T60" fmla="*/ 544 w 562"/>
                <a:gd name="T61" fmla="*/ 308 h 365"/>
                <a:gd name="T62" fmla="*/ 554 w 562"/>
                <a:gd name="T63" fmla="*/ 276 h 365"/>
                <a:gd name="T64" fmla="*/ 560 w 562"/>
                <a:gd name="T65" fmla="*/ 239 h 365"/>
                <a:gd name="T66" fmla="*/ 562 w 562"/>
                <a:gd name="T67" fmla="*/ 196 h 365"/>
                <a:gd name="T68" fmla="*/ 560 w 562"/>
                <a:gd name="T69" fmla="*/ 155 h 365"/>
                <a:gd name="T70" fmla="*/ 557 w 562"/>
                <a:gd name="T71" fmla="*/ 115 h 365"/>
                <a:gd name="T72" fmla="*/ 552 w 562"/>
                <a:gd name="T73" fmla="*/ 80 h 365"/>
                <a:gd name="T74" fmla="*/ 549 w 562"/>
                <a:gd name="T75" fmla="*/ 62 h 365"/>
                <a:gd name="T76" fmla="*/ 546 w 562"/>
                <a:gd name="T77" fmla="*/ 48 h 365"/>
                <a:gd name="T78" fmla="*/ 541 w 562"/>
                <a:gd name="T79" fmla="*/ 32 h 365"/>
                <a:gd name="T80" fmla="*/ 533 w 562"/>
                <a:gd name="T81" fmla="*/ 24 h 365"/>
                <a:gd name="T82" fmla="*/ 525 w 562"/>
                <a:gd name="T83" fmla="*/ 19 h 365"/>
                <a:gd name="T84" fmla="*/ 509 w 562"/>
                <a:gd name="T85" fmla="*/ 16 h 365"/>
                <a:gd name="T86" fmla="*/ 482 w 562"/>
                <a:gd name="T87" fmla="*/ 16 h 365"/>
                <a:gd name="T88" fmla="*/ 458 w 562"/>
                <a:gd name="T89" fmla="*/ 16 h 365"/>
                <a:gd name="T90" fmla="*/ 431 w 562"/>
                <a:gd name="T91" fmla="*/ 13 h 365"/>
                <a:gd name="T92" fmla="*/ 388 w 562"/>
                <a:gd name="T93" fmla="*/ 13 h 365"/>
                <a:gd name="T94" fmla="*/ 342 w 562"/>
                <a:gd name="T95" fmla="*/ 16 h 365"/>
                <a:gd name="T96" fmla="*/ 301 w 562"/>
                <a:gd name="T97" fmla="*/ 16 h 365"/>
                <a:gd name="T98" fmla="*/ 264 w 562"/>
                <a:gd name="T99" fmla="*/ 13 h 365"/>
                <a:gd name="T100" fmla="*/ 229 w 562"/>
                <a:gd name="T101" fmla="*/ 5 h 365"/>
                <a:gd name="T102" fmla="*/ 199 w 562"/>
                <a:gd name="T103" fmla="*/ 0 h 365"/>
                <a:gd name="T104" fmla="*/ 183 w 562"/>
                <a:gd name="T105" fmla="*/ 0 h 3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2"/>
                <a:gd name="T160" fmla="*/ 0 h 365"/>
                <a:gd name="T161" fmla="*/ 562 w 562"/>
                <a:gd name="T162" fmla="*/ 365 h 3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2" h="365">
                  <a:moveTo>
                    <a:pt x="178" y="0"/>
                  </a:moveTo>
                  <a:lnTo>
                    <a:pt x="148" y="5"/>
                  </a:lnTo>
                  <a:lnTo>
                    <a:pt x="135" y="8"/>
                  </a:lnTo>
                  <a:lnTo>
                    <a:pt x="121" y="11"/>
                  </a:lnTo>
                  <a:lnTo>
                    <a:pt x="108" y="16"/>
                  </a:lnTo>
                  <a:lnTo>
                    <a:pt x="94" y="21"/>
                  </a:lnTo>
                  <a:lnTo>
                    <a:pt x="81" y="29"/>
                  </a:lnTo>
                  <a:lnTo>
                    <a:pt x="70" y="37"/>
                  </a:lnTo>
                  <a:lnTo>
                    <a:pt x="59" y="48"/>
                  </a:lnTo>
                  <a:lnTo>
                    <a:pt x="46" y="62"/>
                  </a:lnTo>
                  <a:lnTo>
                    <a:pt x="35" y="75"/>
                  </a:lnTo>
                  <a:lnTo>
                    <a:pt x="24" y="91"/>
                  </a:lnTo>
                  <a:lnTo>
                    <a:pt x="16" y="104"/>
                  </a:lnTo>
                  <a:lnTo>
                    <a:pt x="8" y="121"/>
                  </a:lnTo>
                  <a:lnTo>
                    <a:pt x="6" y="129"/>
                  </a:lnTo>
                  <a:lnTo>
                    <a:pt x="3" y="137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3" y="174"/>
                  </a:lnTo>
                  <a:lnTo>
                    <a:pt x="3" y="182"/>
                  </a:lnTo>
                  <a:lnTo>
                    <a:pt x="11" y="196"/>
                  </a:lnTo>
                  <a:lnTo>
                    <a:pt x="19" y="212"/>
                  </a:lnTo>
                  <a:lnTo>
                    <a:pt x="27" y="228"/>
                  </a:lnTo>
                  <a:lnTo>
                    <a:pt x="38" y="244"/>
                  </a:lnTo>
                  <a:lnTo>
                    <a:pt x="49" y="257"/>
                  </a:lnTo>
                  <a:lnTo>
                    <a:pt x="59" y="271"/>
                  </a:lnTo>
                  <a:lnTo>
                    <a:pt x="70" y="284"/>
                  </a:lnTo>
                  <a:lnTo>
                    <a:pt x="81" y="295"/>
                  </a:lnTo>
                  <a:lnTo>
                    <a:pt x="92" y="306"/>
                  </a:lnTo>
                  <a:lnTo>
                    <a:pt x="105" y="319"/>
                  </a:lnTo>
                  <a:lnTo>
                    <a:pt x="110" y="322"/>
                  </a:lnTo>
                  <a:lnTo>
                    <a:pt x="119" y="327"/>
                  </a:lnTo>
                  <a:lnTo>
                    <a:pt x="127" y="332"/>
                  </a:lnTo>
                  <a:lnTo>
                    <a:pt x="137" y="335"/>
                  </a:lnTo>
                  <a:lnTo>
                    <a:pt x="145" y="340"/>
                  </a:lnTo>
                  <a:lnTo>
                    <a:pt x="156" y="343"/>
                  </a:lnTo>
                  <a:lnTo>
                    <a:pt x="170" y="346"/>
                  </a:lnTo>
                  <a:lnTo>
                    <a:pt x="183" y="349"/>
                  </a:lnTo>
                  <a:lnTo>
                    <a:pt x="191" y="349"/>
                  </a:lnTo>
                  <a:lnTo>
                    <a:pt x="199" y="351"/>
                  </a:lnTo>
                  <a:lnTo>
                    <a:pt x="218" y="354"/>
                  </a:lnTo>
                  <a:lnTo>
                    <a:pt x="240" y="357"/>
                  </a:lnTo>
                  <a:lnTo>
                    <a:pt x="261" y="357"/>
                  </a:lnTo>
                  <a:lnTo>
                    <a:pt x="285" y="359"/>
                  </a:lnTo>
                  <a:lnTo>
                    <a:pt x="310" y="362"/>
                  </a:lnTo>
                  <a:lnTo>
                    <a:pt x="334" y="362"/>
                  </a:lnTo>
                  <a:lnTo>
                    <a:pt x="361" y="365"/>
                  </a:lnTo>
                  <a:lnTo>
                    <a:pt x="385" y="365"/>
                  </a:lnTo>
                  <a:lnTo>
                    <a:pt x="409" y="362"/>
                  </a:lnTo>
                  <a:lnTo>
                    <a:pt x="433" y="362"/>
                  </a:lnTo>
                  <a:lnTo>
                    <a:pt x="458" y="359"/>
                  </a:lnTo>
                  <a:lnTo>
                    <a:pt x="476" y="354"/>
                  </a:lnTo>
                  <a:lnTo>
                    <a:pt x="495" y="349"/>
                  </a:lnTo>
                  <a:lnTo>
                    <a:pt x="503" y="346"/>
                  </a:lnTo>
                  <a:lnTo>
                    <a:pt x="511" y="340"/>
                  </a:lnTo>
                  <a:lnTo>
                    <a:pt x="519" y="338"/>
                  </a:lnTo>
                  <a:lnTo>
                    <a:pt x="525" y="332"/>
                  </a:lnTo>
                  <a:lnTo>
                    <a:pt x="530" y="327"/>
                  </a:lnTo>
                  <a:lnTo>
                    <a:pt x="536" y="322"/>
                  </a:lnTo>
                  <a:lnTo>
                    <a:pt x="544" y="308"/>
                  </a:lnTo>
                  <a:lnTo>
                    <a:pt x="549" y="295"/>
                  </a:lnTo>
                  <a:lnTo>
                    <a:pt x="554" y="276"/>
                  </a:lnTo>
                  <a:lnTo>
                    <a:pt x="557" y="257"/>
                  </a:lnTo>
                  <a:lnTo>
                    <a:pt x="560" y="239"/>
                  </a:lnTo>
                  <a:lnTo>
                    <a:pt x="562" y="217"/>
                  </a:lnTo>
                  <a:lnTo>
                    <a:pt x="562" y="196"/>
                  </a:lnTo>
                  <a:lnTo>
                    <a:pt x="562" y="174"/>
                  </a:lnTo>
                  <a:lnTo>
                    <a:pt x="560" y="155"/>
                  </a:lnTo>
                  <a:lnTo>
                    <a:pt x="560" y="134"/>
                  </a:lnTo>
                  <a:lnTo>
                    <a:pt x="557" y="115"/>
                  </a:lnTo>
                  <a:lnTo>
                    <a:pt x="554" y="96"/>
                  </a:lnTo>
                  <a:lnTo>
                    <a:pt x="552" y="80"/>
                  </a:lnTo>
                  <a:lnTo>
                    <a:pt x="552" y="67"/>
                  </a:lnTo>
                  <a:lnTo>
                    <a:pt x="549" y="62"/>
                  </a:lnTo>
                  <a:lnTo>
                    <a:pt x="549" y="56"/>
                  </a:lnTo>
                  <a:lnTo>
                    <a:pt x="546" y="48"/>
                  </a:lnTo>
                  <a:lnTo>
                    <a:pt x="544" y="40"/>
                  </a:lnTo>
                  <a:lnTo>
                    <a:pt x="541" y="32"/>
                  </a:lnTo>
                  <a:lnTo>
                    <a:pt x="538" y="29"/>
                  </a:lnTo>
                  <a:lnTo>
                    <a:pt x="533" y="24"/>
                  </a:lnTo>
                  <a:lnTo>
                    <a:pt x="530" y="21"/>
                  </a:lnTo>
                  <a:lnTo>
                    <a:pt x="525" y="19"/>
                  </a:lnTo>
                  <a:lnTo>
                    <a:pt x="519" y="19"/>
                  </a:lnTo>
                  <a:lnTo>
                    <a:pt x="509" y="16"/>
                  </a:lnTo>
                  <a:lnTo>
                    <a:pt x="495" y="16"/>
                  </a:lnTo>
                  <a:lnTo>
                    <a:pt x="482" y="16"/>
                  </a:lnTo>
                  <a:lnTo>
                    <a:pt x="466" y="16"/>
                  </a:lnTo>
                  <a:lnTo>
                    <a:pt x="458" y="16"/>
                  </a:lnTo>
                  <a:lnTo>
                    <a:pt x="449" y="13"/>
                  </a:lnTo>
                  <a:lnTo>
                    <a:pt x="431" y="13"/>
                  </a:lnTo>
                  <a:lnTo>
                    <a:pt x="409" y="13"/>
                  </a:lnTo>
                  <a:lnTo>
                    <a:pt x="388" y="13"/>
                  </a:lnTo>
                  <a:lnTo>
                    <a:pt x="363" y="16"/>
                  </a:lnTo>
                  <a:lnTo>
                    <a:pt x="342" y="16"/>
                  </a:lnTo>
                  <a:lnTo>
                    <a:pt x="320" y="16"/>
                  </a:lnTo>
                  <a:lnTo>
                    <a:pt x="301" y="16"/>
                  </a:lnTo>
                  <a:lnTo>
                    <a:pt x="283" y="13"/>
                  </a:lnTo>
                  <a:lnTo>
                    <a:pt x="264" y="13"/>
                  </a:lnTo>
                  <a:lnTo>
                    <a:pt x="248" y="8"/>
                  </a:lnTo>
                  <a:lnTo>
                    <a:pt x="229" y="5"/>
                  </a:lnTo>
                  <a:lnTo>
                    <a:pt x="213" y="3"/>
                  </a:lnTo>
                  <a:lnTo>
                    <a:pt x="199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5" name="Rectangle 9"/>
            <p:cNvSpPr>
              <a:spLocks noChangeArrowheads="1"/>
            </p:cNvSpPr>
            <p:nvPr/>
          </p:nvSpPr>
          <p:spPr bwMode="auto">
            <a:xfrm flipH="1">
              <a:off x="1184" y="1385"/>
              <a:ext cx="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85356" name="Rectangle 10"/>
            <p:cNvSpPr>
              <a:spLocks noChangeArrowheads="1"/>
            </p:cNvSpPr>
            <p:nvPr/>
          </p:nvSpPr>
          <p:spPr bwMode="auto">
            <a:xfrm>
              <a:off x="1867" y="1057"/>
              <a:ext cx="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85357" name="Freeform 11"/>
            <p:cNvSpPr>
              <a:spLocks/>
            </p:cNvSpPr>
            <p:nvPr/>
          </p:nvSpPr>
          <p:spPr bwMode="auto">
            <a:xfrm>
              <a:off x="1640" y="1582"/>
              <a:ext cx="565" cy="362"/>
            </a:xfrm>
            <a:custGeom>
              <a:avLst/>
              <a:gdLst>
                <a:gd name="T0" fmla="*/ 164 w 565"/>
                <a:gd name="T1" fmla="*/ 0 h 362"/>
                <a:gd name="T2" fmla="*/ 134 w 565"/>
                <a:gd name="T3" fmla="*/ 6 h 362"/>
                <a:gd name="T4" fmla="*/ 108 w 565"/>
                <a:gd name="T5" fmla="*/ 14 h 362"/>
                <a:gd name="T6" fmla="*/ 83 w 565"/>
                <a:gd name="T7" fmla="*/ 30 h 362"/>
                <a:gd name="T8" fmla="*/ 62 w 565"/>
                <a:gd name="T9" fmla="*/ 48 h 362"/>
                <a:gd name="T10" fmla="*/ 38 w 565"/>
                <a:gd name="T11" fmla="*/ 73 h 362"/>
                <a:gd name="T12" fmla="*/ 16 w 565"/>
                <a:gd name="T13" fmla="*/ 105 h 362"/>
                <a:gd name="T14" fmla="*/ 5 w 565"/>
                <a:gd name="T15" fmla="*/ 126 h 362"/>
                <a:gd name="T16" fmla="*/ 0 w 565"/>
                <a:gd name="T17" fmla="*/ 142 h 362"/>
                <a:gd name="T18" fmla="*/ 0 w 565"/>
                <a:gd name="T19" fmla="*/ 158 h 362"/>
                <a:gd name="T20" fmla="*/ 5 w 565"/>
                <a:gd name="T21" fmla="*/ 180 h 362"/>
                <a:gd name="T22" fmla="*/ 19 w 565"/>
                <a:gd name="T23" fmla="*/ 212 h 362"/>
                <a:gd name="T24" fmla="*/ 38 w 565"/>
                <a:gd name="T25" fmla="*/ 242 h 362"/>
                <a:gd name="T26" fmla="*/ 59 w 565"/>
                <a:gd name="T27" fmla="*/ 268 h 362"/>
                <a:gd name="T28" fmla="*/ 81 w 565"/>
                <a:gd name="T29" fmla="*/ 295 h 362"/>
                <a:gd name="T30" fmla="*/ 105 w 565"/>
                <a:gd name="T31" fmla="*/ 317 h 362"/>
                <a:gd name="T32" fmla="*/ 121 w 565"/>
                <a:gd name="T33" fmla="*/ 327 h 362"/>
                <a:gd name="T34" fmla="*/ 137 w 565"/>
                <a:gd name="T35" fmla="*/ 335 h 362"/>
                <a:gd name="T36" fmla="*/ 159 w 565"/>
                <a:gd name="T37" fmla="*/ 343 h 362"/>
                <a:gd name="T38" fmla="*/ 186 w 565"/>
                <a:gd name="T39" fmla="*/ 349 h 362"/>
                <a:gd name="T40" fmla="*/ 202 w 565"/>
                <a:gd name="T41" fmla="*/ 351 h 362"/>
                <a:gd name="T42" fmla="*/ 239 w 565"/>
                <a:gd name="T43" fmla="*/ 354 h 362"/>
                <a:gd name="T44" fmla="*/ 285 w 565"/>
                <a:gd name="T45" fmla="*/ 360 h 362"/>
                <a:gd name="T46" fmla="*/ 334 w 565"/>
                <a:gd name="T47" fmla="*/ 362 h 362"/>
                <a:gd name="T48" fmla="*/ 385 w 565"/>
                <a:gd name="T49" fmla="*/ 362 h 362"/>
                <a:gd name="T50" fmla="*/ 433 w 565"/>
                <a:gd name="T51" fmla="*/ 360 h 362"/>
                <a:gd name="T52" fmla="*/ 476 w 565"/>
                <a:gd name="T53" fmla="*/ 354 h 362"/>
                <a:gd name="T54" fmla="*/ 503 w 565"/>
                <a:gd name="T55" fmla="*/ 343 h 362"/>
                <a:gd name="T56" fmla="*/ 519 w 565"/>
                <a:gd name="T57" fmla="*/ 338 h 362"/>
                <a:gd name="T58" fmla="*/ 530 w 565"/>
                <a:gd name="T59" fmla="*/ 327 h 362"/>
                <a:gd name="T60" fmla="*/ 543 w 565"/>
                <a:gd name="T61" fmla="*/ 309 h 362"/>
                <a:gd name="T62" fmla="*/ 557 w 565"/>
                <a:gd name="T63" fmla="*/ 276 h 362"/>
                <a:gd name="T64" fmla="*/ 562 w 565"/>
                <a:gd name="T65" fmla="*/ 236 h 362"/>
                <a:gd name="T66" fmla="*/ 565 w 565"/>
                <a:gd name="T67" fmla="*/ 196 h 362"/>
                <a:gd name="T68" fmla="*/ 562 w 565"/>
                <a:gd name="T69" fmla="*/ 153 h 362"/>
                <a:gd name="T70" fmla="*/ 560 w 565"/>
                <a:gd name="T71" fmla="*/ 113 h 362"/>
                <a:gd name="T72" fmla="*/ 554 w 565"/>
                <a:gd name="T73" fmla="*/ 78 h 362"/>
                <a:gd name="T74" fmla="*/ 549 w 565"/>
                <a:gd name="T75" fmla="*/ 59 h 362"/>
                <a:gd name="T76" fmla="*/ 546 w 565"/>
                <a:gd name="T77" fmla="*/ 46 h 362"/>
                <a:gd name="T78" fmla="*/ 541 w 565"/>
                <a:gd name="T79" fmla="*/ 32 h 362"/>
                <a:gd name="T80" fmla="*/ 533 w 565"/>
                <a:gd name="T81" fmla="*/ 24 h 362"/>
                <a:gd name="T82" fmla="*/ 525 w 565"/>
                <a:gd name="T83" fmla="*/ 19 h 362"/>
                <a:gd name="T84" fmla="*/ 508 w 565"/>
                <a:gd name="T85" fmla="*/ 16 h 362"/>
                <a:gd name="T86" fmla="*/ 482 w 565"/>
                <a:gd name="T87" fmla="*/ 16 h 362"/>
                <a:gd name="T88" fmla="*/ 460 w 565"/>
                <a:gd name="T89" fmla="*/ 14 h 362"/>
                <a:gd name="T90" fmla="*/ 430 w 565"/>
                <a:gd name="T91" fmla="*/ 11 h 362"/>
                <a:gd name="T92" fmla="*/ 387 w 565"/>
                <a:gd name="T93" fmla="*/ 14 h 362"/>
                <a:gd name="T94" fmla="*/ 342 w 565"/>
                <a:gd name="T95" fmla="*/ 14 h 362"/>
                <a:gd name="T96" fmla="*/ 301 w 565"/>
                <a:gd name="T97" fmla="*/ 14 h 362"/>
                <a:gd name="T98" fmla="*/ 264 w 565"/>
                <a:gd name="T99" fmla="*/ 11 h 362"/>
                <a:gd name="T100" fmla="*/ 229 w 565"/>
                <a:gd name="T101" fmla="*/ 3 h 362"/>
                <a:gd name="T102" fmla="*/ 199 w 565"/>
                <a:gd name="T103" fmla="*/ 0 h 362"/>
                <a:gd name="T104" fmla="*/ 183 w 565"/>
                <a:gd name="T105" fmla="*/ 0 h 3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5"/>
                <a:gd name="T160" fmla="*/ 0 h 362"/>
                <a:gd name="T161" fmla="*/ 565 w 565"/>
                <a:gd name="T162" fmla="*/ 362 h 3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5" h="362">
                  <a:moveTo>
                    <a:pt x="178" y="0"/>
                  </a:moveTo>
                  <a:lnTo>
                    <a:pt x="164" y="0"/>
                  </a:lnTo>
                  <a:lnTo>
                    <a:pt x="148" y="3"/>
                  </a:lnTo>
                  <a:lnTo>
                    <a:pt x="134" y="6"/>
                  </a:lnTo>
                  <a:lnTo>
                    <a:pt x="121" y="11"/>
                  </a:lnTo>
                  <a:lnTo>
                    <a:pt x="108" y="14"/>
                  </a:lnTo>
                  <a:lnTo>
                    <a:pt x="94" y="22"/>
                  </a:lnTo>
                  <a:lnTo>
                    <a:pt x="83" y="30"/>
                  </a:lnTo>
                  <a:lnTo>
                    <a:pt x="73" y="38"/>
                  </a:lnTo>
                  <a:lnTo>
                    <a:pt x="62" y="48"/>
                  </a:lnTo>
                  <a:lnTo>
                    <a:pt x="48" y="59"/>
                  </a:lnTo>
                  <a:lnTo>
                    <a:pt x="38" y="73"/>
                  </a:lnTo>
                  <a:lnTo>
                    <a:pt x="27" y="89"/>
                  </a:lnTo>
                  <a:lnTo>
                    <a:pt x="16" y="105"/>
                  </a:lnTo>
                  <a:lnTo>
                    <a:pt x="8" y="118"/>
                  </a:lnTo>
                  <a:lnTo>
                    <a:pt x="5" y="126"/>
                  </a:lnTo>
                  <a:lnTo>
                    <a:pt x="3" y="134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3" y="164"/>
                  </a:lnTo>
                  <a:lnTo>
                    <a:pt x="5" y="180"/>
                  </a:lnTo>
                  <a:lnTo>
                    <a:pt x="11" y="196"/>
                  </a:lnTo>
                  <a:lnTo>
                    <a:pt x="19" y="212"/>
                  </a:lnTo>
                  <a:lnTo>
                    <a:pt x="27" y="228"/>
                  </a:lnTo>
                  <a:lnTo>
                    <a:pt x="38" y="242"/>
                  </a:lnTo>
                  <a:lnTo>
                    <a:pt x="48" y="255"/>
                  </a:lnTo>
                  <a:lnTo>
                    <a:pt x="59" y="268"/>
                  </a:lnTo>
                  <a:lnTo>
                    <a:pt x="70" y="282"/>
                  </a:lnTo>
                  <a:lnTo>
                    <a:pt x="81" y="295"/>
                  </a:lnTo>
                  <a:lnTo>
                    <a:pt x="94" y="306"/>
                  </a:lnTo>
                  <a:lnTo>
                    <a:pt x="105" y="317"/>
                  </a:lnTo>
                  <a:lnTo>
                    <a:pt x="113" y="322"/>
                  </a:lnTo>
                  <a:lnTo>
                    <a:pt x="121" y="327"/>
                  </a:lnTo>
                  <a:lnTo>
                    <a:pt x="129" y="333"/>
                  </a:lnTo>
                  <a:lnTo>
                    <a:pt x="137" y="335"/>
                  </a:lnTo>
                  <a:lnTo>
                    <a:pt x="148" y="341"/>
                  </a:lnTo>
                  <a:lnTo>
                    <a:pt x="159" y="343"/>
                  </a:lnTo>
                  <a:lnTo>
                    <a:pt x="172" y="346"/>
                  </a:lnTo>
                  <a:lnTo>
                    <a:pt x="186" y="349"/>
                  </a:lnTo>
                  <a:lnTo>
                    <a:pt x="194" y="349"/>
                  </a:lnTo>
                  <a:lnTo>
                    <a:pt x="202" y="351"/>
                  </a:lnTo>
                  <a:lnTo>
                    <a:pt x="221" y="354"/>
                  </a:lnTo>
                  <a:lnTo>
                    <a:pt x="239" y="354"/>
                  </a:lnTo>
                  <a:lnTo>
                    <a:pt x="261" y="357"/>
                  </a:lnTo>
                  <a:lnTo>
                    <a:pt x="285" y="360"/>
                  </a:lnTo>
                  <a:lnTo>
                    <a:pt x="309" y="362"/>
                  </a:lnTo>
                  <a:lnTo>
                    <a:pt x="334" y="362"/>
                  </a:lnTo>
                  <a:lnTo>
                    <a:pt x="360" y="362"/>
                  </a:lnTo>
                  <a:lnTo>
                    <a:pt x="385" y="362"/>
                  </a:lnTo>
                  <a:lnTo>
                    <a:pt x="409" y="362"/>
                  </a:lnTo>
                  <a:lnTo>
                    <a:pt x="433" y="360"/>
                  </a:lnTo>
                  <a:lnTo>
                    <a:pt x="457" y="357"/>
                  </a:lnTo>
                  <a:lnTo>
                    <a:pt x="476" y="354"/>
                  </a:lnTo>
                  <a:lnTo>
                    <a:pt x="495" y="349"/>
                  </a:lnTo>
                  <a:lnTo>
                    <a:pt x="503" y="343"/>
                  </a:lnTo>
                  <a:lnTo>
                    <a:pt x="511" y="341"/>
                  </a:lnTo>
                  <a:lnTo>
                    <a:pt x="519" y="338"/>
                  </a:lnTo>
                  <a:lnTo>
                    <a:pt x="525" y="333"/>
                  </a:lnTo>
                  <a:lnTo>
                    <a:pt x="530" y="327"/>
                  </a:lnTo>
                  <a:lnTo>
                    <a:pt x="535" y="322"/>
                  </a:lnTo>
                  <a:lnTo>
                    <a:pt x="543" y="309"/>
                  </a:lnTo>
                  <a:lnTo>
                    <a:pt x="552" y="292"/>
                  </a:lnTo>
                  <a:lnTo>
                    <a:pt x="557" y="276"/>
                  </a:lnTo>
                  <a:lnTo>
                    <a:pt x="560" y="258"/>
                  </a:lnTo>
                  <a:lnTo>
                    <a:pt x="562" y="236"/>
                  </a:lnTo>
                  <a:lnTo>
                    <a:pt x="565" y="217"/>
                  </a:lnTo>
                  <a:lnTo>
                    <a:pt x="565" y="196"/>
                  </a:lnTo>
                  <a:lnTo>
                    <a:pt x="562" y="174"/>
                  </a:lnTo>
                  <a:lnTo>
                    <a:pt x="562" y="153"/>
                  </a:lnTo>
                  <a:lnTo>
                    <a:pt x="560" y="132"/>
                  </a:lnTo>
                  <a:lnTo>
                    <a:pt x="560" y="113"/>
                  </a:lnTo>
                  <a:lnTo>
                    <a:pt x="557" y="97"/>
                  </a:lnTo>
                  <a:lnTo>
                    <a:pt x="554" y="78"/>
                  </a:lnTo>
                  <a:lnTo>
                    <a:pt x="552" y="65"/>
                  </a:lnTo>
                  <a:lnTo>
                    <a:pt x="549" y="59"/>
                  </a:lnTo>
                  <a:lnTo>
                    <a:pt x="549" y="54"/>
                  </a:lnTo>
                  <a:lnTo>
                    <a:pt x="546" y="46"/>
                  </a:lnTo>
                  <a:lnTo>
                    <a:pt x="543" y="38"/>
                  </a:lnTo>
                  <a:lnTo>
                    <a:pt x="541" y="32"/>
                  </a:lnTo>
                  <a:lnTo>
                    <a:pt x="538" y="27"/>
                  </a:lnTo>
                  <a:lnTo>
                    <a:pt x="533" y="24"/>
                  </a:lnTo>
                  <a:lnTo>
                    <a:pt x="530" y="22"/>
                  </a:lnTo>
                  <a:lnTo>
                    <a:pt x="525" y="19"/>
                  </a:lnTo>
                  <a:lnTo>
                    <a:pt x="519" y="19"/>
                  </a:lnTo>
                  <a:lnTo>
                    <a:pt x="508" y="16"/>
                  </a:lnTo>
                  <a:lnTo>
                    <a:pt x="495" y="16"/>
                  </a:lnTo>
                  <a:lnTo>
                    <a:pt x="482" y="16"/>
                  </a:lnTo>
                  <a:lnTo>
                    <a:pt x="468" y="14"/>
                  </a:lnTo>
                  <a:lnTo>
                    <a:pt x="460" y="14"/>
                  </a:lnTo>
                  <a:lnTo>
                    <a:pt x="452" y="11"/>
                  </a:lnTo>
                  <a:lnTo>
                    <a:pt x="430" y="11"/>
                  </a:lnTo>
                  <a:lnTo>
                    <a:pt x="409" y="11"/>
                  </a:lnTo>
                  <a:lnTo>
                    <a:pt x="387" y="14"/>
                  </a:lnTo>
                  <a:lnTo>
                    <a:pt x="363" y="14"/>
                  </a:lnTo>
                  <a:lnTo>
                    <a:pt x="342" y="14"/>
                  </a:lnTo>
                  <a:lnTo>
                    <a:pt x="320" y="14"/>
                  </a:lnTo>
                  <a:lnTo>
                    <a:pt x="301" y="14"/>
                  </a:lnTo>
                  <a:lnTo>
                    <a:pt x="282" y="11"/>
                  </a:lnTo>
                  <a:lnTo>
                    <a:pt x="264" y="11"/>
                  </a:lnTo>
                  <a:lnTo>
                    <a:pt x="247" y="6"/>
                  </a:lnTo>
                  <a:lnTo>
                    <a:pt x="229" y="3"/>
                  </a:lnTo>
                  <a:lnTo>
                    <a:pt x="213" y="0"/>
                  </a:lnTo>
                  <a:lnTo>
                    <a:pt x="199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8" name="Rectangle 12"/>
            <p:cNvSpPr>
              <a:spLocks noChangeArrowheads="1"/>
            </p:cNvSpPr>
            <p:nvPr/>
          </p:nvSpPr>
          <p:spPr bwMode="auto">
            <a:xfrm>
              <a:off x="1896" y="1657"/>
              <a:ext cx="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5359" name="Rectangle 13"/>
            <p:cNvSpPr>
              <a:spLocks noChangeArrowheads="1"/>
            </p:cNvSpPr>
            <p:nvPr/>
          </p:nvSpPr>
          <p:spPr bwMode="auto">
            <a:xfrm>
              <a:off x="1963" y="1657"/>
              <a:ext cx="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60" name="Freeform 14"/>
            <p:cNvSpPr>
              <a:spLocks/>
            </p:cNvSpPr>
            <p:nvPr/>
          </p:nvSpPr>
          <p:spPr bwMode="auto">
            <a:xfrm>
              <a:off x="443" y="1335"/>
              <a:ext cx="218" cy="215"/>
            </a:xfrm>
            <a:custGeom>
              <a:avLst/>
              <a:gdLst>
                <a:gd name="T0" fmla="*/ 99 w 218"/>
                <a:gd name="T1" fmla="*/ 0 h 215"/>
                <a:gd name="T2" fmla="*/ 78 w 218"/>
                <a:gd name="T3" fmla="*/ 6 h 215"/>
                <a:gd name="T4" fmla="*/ 56 w 218"/>
                <a:gd name="T5" fmla="*/ 14 h 215"/>
                <a:gd name="T6" fmla="*/ 40 w 218"/>
                <a:gd name="T7" fmla="*/ 25 h 215"/>
                <a:gd name="T8" fmla="*/ 24 w 218"/>
                <a:gd name="T9" fmla="*/ 41 h 215"/>
                <a:gd name="T10" fmla="*/ 13 w 218"/>
                <a:gd name="T11" fmla="*/ 57 h 215"/>
                <a:gd name="T12" fmla="*/ 5 w 218"/>
                <a:gd name="T13" fmla="*/ 76 h 215"/>
                <a:gd name="T14" fmla="*/ 0 w 218"/>
                <a:gd name="T15" fmla="*/ 97 h 215"/>
                <a:gd name="T16" fmla="*/ 0 w 218"/>
                <a:gd name="T17" fmla="*/ 118 h 215"/>
                <a:gd name="T18" fmla="*/ 5 w 218"/>
                <a:gd name="T19" fmla="*/ 140 h 215"/>
                <a:gd name="T20" fmla="*/ 13 w 218"/>
                <a:gd name="T21" fmla="*/ 159 h 215"/>
                <a:gd name="T22" fmla="*/ 24 w 218"/>
                <a:gd name="T23" fmla="*/ 175 h 215"/>
                <a:gd name="T24" fmla="*/ 40 w 218"/>
                <a:gd name="T25" fmla="*/ 191 h 215"/>
                <a:gd name="T26" fmla="*/ 56 w 218"/>
                <a:gd name="T27" fmla="*/ 202 h 215"/>
                <a:gd name="T28" fmla="*/ 78 w 218"/>
                <a:gd name="T29" fmla="*/ 210 h 215"/>
                <a:gd name="T30" fmla="*/ 99 w 218"/>
                <a:gd name="T31" fmla="*/ 215 h 215"/>
                <a:gd name="T32" fmla="*/ 121 w 218"/>
                <a:gd name="T33" fmla="*/ 215 h 215"/>
                <a:gd name="T34" fmla="*/ 142 w 218"/>
                <a:gd name="T35" fmla="*/ 210 h 215"/>
                <a:gd name="T36" fmla="*/ 161 w 218"/>
                <a:gd name="T37" fmla="*/ 202 h 215"/>
                <a:gd name="T38" fmla="*/ 177 w 218"/>
                <a:gd name="T39" fmla="*/ 191 h 215"/>
                <a:gd name="T40" fmla="*/ 193 w 218"/>
                <a:gd name="T41" fmla="*/ 175 h 215"/>
                <a:gd name="T42" fmla="*/ 204 w 218"/>
                <a:gd name="T43" fmla="*/ 159 h 215"/>
                <a:gd name="T44" fmla="*/ 212 w 218"/>
                <a:gd name="T45" fmla="*/ 140 h 215"/>
                <a:gd name="T46" fmla="*/ 218 w 218"/>
                <a:gd name="T47" fmla="*/ 118 h 215"/>
                <a:gd name="T48" fmla="*/ 218 w 218"/>
                <a:gd name="T49" fmla="*/ 97 h 215"/>
                <a:gd name="T50" fmla="*/ 212 w 218"/>
                <a:gd name="T51" fmla="*/ 76 h 215"/>
                <a:gd name="T52" fmla="*/ 204 w 218"/>
                <a:gd name="T53" fmla="*/ 57 h 215"/>
                <a:gd name="T54" fmla="*/ 193 w 218"/>
                <a:gd name="T55" fmla="*/ 41 h 215"/>
                <a:gd name="T56" fmla="*/ 177 w 218"/>
                <a:gd name="T57" fmla="*/ 25 h 215"/>
                <a:gd name="T58" fmla="*/ 161 w 218"/>
                <a:gd name="T59" fmla="*/ 14 h 215"/>
                <a:gd name="T60" fmla="*/ 142 w 218"/>
                <a:gd name="T61" fmla="*/ 6 h 215"/>
                <a:gd name="T62" fmla="*/ 121 w 218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5"/>
                <a:gd name="T98" fmla="*/ 218 w 218"/>
                <a:gd name="T99" fmla="*/ 215 h 2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5">
                  <a:moveTo>
                    <a:pt x="110" y="0"/>
                  </a:moveTo>
                  <a:lnTo>
                    <a:pt x="99" y="0"/>
                  </a:lnTo>
                  <a:lnTo>
                    <a:pt x="88" y="3"/>
                  </a:lnTo>
                  <a:lnTo>
                    <a:pt x="78" y="6"/>
                  </a:lnTo>
                  <a:lnTo>
                    <a:pt x="67" y="9"/>
                  </a:lnTo>
                  <a:lnTo>
                    <a:pt x="56" y="14"/>
                  </a:lnTo>
                  <a:lnTo>
                    <a:pt x="48" y="19"/>
                  </a:lnTo>
                  <a:lnTo>
                    <a:pt x="40" y="25"/>
                  </a:lnTo>
                  <a:lnTo>
                    <a:pt x="32" y="33"/>
                  </a:lnTo>
                  <a:lnTo>
                    <a:pt x="24" y="41"/>
                  </a:lnTo>
                  <a:lnTo>
                    <a:pt x="18" y="49"/>
                  </a:lnTo>
                  <a:lnTo>
                    <a:pt x="13" y="57"/>
                  </a:lnTo>
                  <a:lnTo>
                    <a:pt x="8" y="65"/>
                  </a:lnTo>
                  <a:lnTo>
                    <a:pt x="5" y="76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2" y="129"/>
                  </a:lnTo>
                  <a:lnTo>
                    <a:pt x="5" y="140"/>
                  </a:lnTo>
                  <a:lnTo>
                    <a:pt x="8" y="151"/>
                  </a:lnTo>
                  <a:lnTo>
                    <a:pt x="13" y="159"/>
                  </a:lnTo>
                  <a:lnTo>
                    <a:pt x="18" y="167"/>
                  </a:lnTo>
                  <a:lnTo>
                    <a:pt x="24" y="175"/>
                  </a:lnTo>
                  <a:lnTo>
                    <a:pt x="32" y="183"/>
                  </a:lnTo>
                  <a:lnTo>
                    <a:pt x="40" y="191"/>
                  </a:lnTo>
                  <a:lnTo>
                    <a:pt x="48" y="196"/>
                  </a:lnTo>
                  <a:lnTo>
                    <a:pt x="56" y="202"/>
                  </a:lnTo>
                  <a:lnTo>
                    <a:pt x="67" y="207"/>
                  </a:lnTo>
                  <a:lnTo>
                    <a:pt x="78" y="210"/>
                  </a:lnTo>
                  <a:lnTo>
                    <a:pt x="88" y="212"/>
                  </a:lnTo>
                  <a:lnTo>
                    <a:pt x="99" y="215"/>
                  </a:lnTo>
                  <a:lnTo>
                    <a:pt x="110" y="215"/>
                  </a:lnTo>
                  <a:lnTo>
                    <a:pt x="121" y="215"/>
                  </a:lnTo>
                  <a:lnTo>
                    <a:pt x="131" y="212"/>
                  </a:lnTo>
                  <a:lnTo>
                    <a:pt x="142" y="210"/>
                  </a:lnTo>
                  <a:lnTo>
                    <a:pt x="153" y="207"/>
                  </a:lnTo>
                  <a:lnTo>
                    <a:pt x="161" y="202"/>
                  </a:lnTo>
                  <a:lnTo>
                    <a:pt x="169" y="196"/>
                  </a:lnTo>
                  <a:lnTo>
                    <a:pt x="177" y="191"/>
                  </a:lnTo>
                  <a:lnTo>
                    <a:pt x="185" y="183"/>
                  </a:lnTo>
                  <a:lnTo>
                    <a:pt x="193" y="175"/>
                  </a:lnTo>
                  <a:lnTo>
                    <a:pt x="199" y="167"/>
                  </a:lnTo>
                  <a:lnTo>
                    <a:pt x="204" y="159"/>
                  </a:lnTo>
                  <a:lnTo>
                    <a:pt x="209" y="151"/>
                  </a:lnTo>
                  <a:lnTo>
                    <a:pt x="212" y="140"/>
                  </a:lnTo>
                  <a:lnTo>
                    <a:pt x="215" y="129"/>
                  </a:lnTo>
                  <a:lnTo>
                    <a:pt x="218" y="118"/>
                  </a:lnTo>
                  <a:lnTo>
                    <a:pt x="218" y="108"/>
                  </a:lnTo>
                  <a:lnTo>
                    <a:pt x="218" y="97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9" y="49"/>
                  </a:lnTo>
                  <a:lnTo>
                    <a:pt x="193" y="41"/>
                  </a:lnTo>
                  <a:lnTo>
                    <a:pt x="185" y="33"/>
                  </a:lnTo>
                  <a:lnTo>
                    <a:pt x="177" y="25"/>
                  </a:lnTo>
                  <a:lnTo>
                    <a:pt x="169" y="19"/>
                  </a:lnTo>
                  <a:lnTo>
                    <a:pt x="161" y="14"/>
                  </a:lnTo>
                  <a:lnTo>
                    <a:pt x="153" y="9"/>
                  </a:lnTo>
                  <a:lnTo>
                    <a:pt x="142" y="6"/>
                  </a:lnTo>
                  <a:lnTo>
                    <a:pt x="131" y="3"/>
                  </a:lnTo>
                  <a:lnTo>
                    <a:pt x="12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1" name="Rectangle 15"/>
            <p:cNvSpPr>
              <a:spLocks noChangeArrowheads="1"/>
            </p:cNvSpPr>
            <p:nvPr/>
          </p:nvSpPr>
          <p:spPr bwMode="auto">
            <a:xfrm>
              <a:off x="493" y="1378"/>
              <a:ext cx="1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185362" name="Rectangle 16"/>
            <p:cNvSpPr>
              <a:spLocks noChangeArrowheads="1"/>
            </p:cNvSpPr>
            <p:nvPr/>
          </p:nvSpPr>
          <p:spPr bwMode="auto">
            <a:xfrm>
              <a:off x="617" y="1360"/>
              <a:ext cx="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63" name="Freeform 17"/>
            <p:cNvSpPr>
              <a:spLocks/>
            </p:cNvSpPr>
            <p:nvPr/>
          </p:nvSpPr>
          <p:spPr bwMode="auto">
            <a:xfrm>
              <a:off x="2584" y="1220"/>
              <a:ext cx="218" cy="212"/>
            </a:xfrm>
            <a:custGeom>
              <a:avLst/>
              <a:gdLst>
                <a:gd name="T0" fmla="*/ 100 w 218"/>
                <a:gd name="T1" fmla="*/ 0 h 212"/>
                <a:gd name="T2" fmla="*/ 78 w 218"/>
                <a:gd name="T3" fmla="*/ 6 h 212"/>
                <a:gd name="T4" fmla="*/ 57 w 218"/>
                <a:gd name="T5" fmla="*/ 14 h 212"/>
                <a:gd name="T6" fmla="*/ 41 w 218"/>
                <a:gd name="T7" fmla="*/ 24 h 212"/>
                <a:gd name="T8" fmla="*/ 25 w 218"/>
                <a:gd name="T9" fmla="*/ 38 h 212"/>
                <a:gd name="T10" fmla="*/ 14 w 218"/>
                <a:gd name="T11" fmla="*/ 54 h 212"/>
                <a:gd name="T12" fmla="*/ 6 w 218"/>
                <a:gd name="T13" fmla="*/ 73 h 212"/>
                <a:gd name="T14" fmla="*/ 0 w 218"/>
                <a:gd name="T15" fmla="*/ 94 h 212"/>
                <a:gd name="T16" fmla="*/ 0 w 218"/>
                <a:gd name="T17" fmla="*/ 115 h 212"/>
                <a:gd name="T18" fmla="*/ 6 w 218"/>
                <a:gd name="T19" fmla="*/ 137 h 212"/>
                <a:gd name="T20" fmla="*/ 14 w 218"/>
                <a:gd name="T21" fmla="*/ 156 h 212"/>
                <a:gd name="T22" fmla="*/ 25 w 218"/>
                <a:gd name="T23" fmla="*/ 172 h 212"/>
                <a:gd name="T24" fmla="*/ 41 w 218"/>
                <a:gd name="T25" fmla="*/ 188 h 212"/>
                <a:gd name="T26" fmla="*/ 57 w 218"/>
                <a:gd name="T27" fmla="*/ 199 h 212"/>
                <a:gd name="T28" fmla="*/ 78 w 218"/>
                <a:gd name="T29" fmla="*/ 207 h 212"/>
                <a:gd name="T30" fmla="*/ 100 w 218"/>
                <a:gd name="T31" fmla="*/ 212 h 212"/>
                <a:gd name="T32" fmla="*/ 121 w 218"/>
                <a:gd name="T33" fmla="*/ 212 h 212"/>
                <a:gd name="T34" fmla="*/ 143 w 218"/>
                <a:gd name="T35" fmla="*/ 207 h 212"/>
                <a:gd name="T36" fmla="*/ 162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5 w 218"/>
                <a:gd name="T43" fmla="*/ 156 h 212"/>
                <a:gd name="T44" fmla="*/ 213 w 218"/>
                <a:gd name="T45" fmla="*/ 137 h 212"/>
                <a:gd name="T46" fmla="*/ 218 w 218"/>
                <a:gd name="T47" fmla="*/ 115 h 212"/>
                <a:gd name="T48" fmla="*/ 218 w 218"/>
                <a:gd name="T49" fmla="*/ 94 h 212"/>
                <a:gd name="T50" fmla="*/ 213 w 218"/>
                <a:gd name="T51" fmla="*/ 73 h 212"/>
                <a:gd name="T52" fmla="*/ 205 w 218"/>
                <a:gd name="T53" fmla="*/ 54 h 212"/>
                <a:gd name="T54" fmla="*/ 194 w 218"/>
                <a:gd name="T55" fmla="*/ 38 h 212"/>
                <a:gd name="T56" fmla="*/ 178 w 218"/>
                <a:gd name="T57" fmla="*/ 24 h 212"/>
                <a:gd name="T58" fmla="*/ 162 w 218"/>
                <a:gd name="T59" fmla="*/ 14 h 212"/>
                <a:gd name="T60" fmla="*/ 143 w 218"/>
                <a:gd name="T61" fmla="*/ 6 h 212"/>
                <a:gd name="T62" fmla="*/ 121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11" y="0"/>
                  </a:moveTo>
                  <a:lnTo>
                    <a:pt x="100" y="0"/>
                  </a:lnTo>
                  <a:lnTo>
                    <a:pt x="89" y="3"/>
                  </a:lnTo>
                  <a:lnTo>
                    <a:pt x="78" y="6"/>
                  </a:lnTo>
                  <a:lnTo>
                    <a:pt x="68" y="8"/>
                  </a:lnTo>
                  <a:lnTo>
                    <a:pt x="57" y="14"/>
                  </a:lnTo>
                  <a:lnTo>
                    <a:pt x="49" y="19"/>
                  </a:lnTo>
                  <a:lnTo>
                    <a:pt x="41" y="24"/>
                  </a:lnTo>
                  <a:lnTo>
                    <a:pt x="33" y="30"/>
                  </a:lnTo>
                  <a:lnTo>
                    <a:pt x="25" y="38"/>
                  </a:lnTo>
                  <a:lnTo>
                    <a:pt x="19" y="46"/>
                  </a:lnTo>
                  <a:lnTo>
                    <a:pt x="14" y="54"/>
                  </a:lnTo>
                  <a:lnTo>
                    <a:pt x="8" y="65"/>
                  </a:lnTo>
                  <a:lnTo>
                    <a:pt x="6" y="73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5"/>
                  </a:lnTo>
                  <a:lnTo>
                    <a:pt x="3" y="126"/>
                  </a:lnTo>
                  <a:lnTo>
                    <a:pt x="6" y="137"/>
                  </a:lnTo>
                  <a:lnTo>
                    <a:pt x="8" y="148"/>
                  </a:lnTo>
                  <a:lnTo>
                    <a:pt x="14" y="156"/>
                  </a:lnTo>
                  <a:lnTo>
                    <a:pt x="19" y="164"/>
                  </a:lnTo>
                  <a:lnTo>
                    <a:pt x="25" y="172"/>
                  </a:lnTo>
                  <a:lnTo>
                    <a:pt x="33" y="180"/>
                  </a:lnTo>
                  <a:lnTo>
                    <a:pt x="41" y="188"/>
                  </a:lnTo>
                  <a:lnTo>
                    <a:pt x="49" y="193"/>
                  </a:lnTo>
                  <a:lnTo>
                    <a:pt x="57" y="199"/>
                  </a:lnTo>
                  <a:lnTo>
                    <a:pt x="68" y="204"/>
                  </a:lnTo>
                  <a:lnTo>
                    <a:pt x="78" y="207"/>
                  </a:lnTo>
                  <a:lnTo>
                    <a:pt x="89" y="209"/>
                  </a:lnTo>
                  <a:lnTo>
                    <a:pt x="100" y="212"/>
                  </a:lnTo>
                  <a:lnTo>
                    <a:pt x="111" y="212"/>
                  </a:lnTo>
                  <a:lnTo>
                    <a:pt x="121" y="212"/>
                  </a:lnTo>
                  <a:lnTo>
                    <a:pt x="132" y="209"/>
                  </a:lnTo>
                  <a:lnTo>
                    <a:pt x="143" y="207"/>
                  </a:lnTo>
                  <a:lnTo>
                    <a:pt x="154" y="204"/>
                  </a:lnTo>
                  <a:lnTo>
                    <a:pt x="162" y="199"/>
                  </a:lnTo>
                  <a:lnTo>
                    <a:pt x="170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5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6" y="126"/>
                  </a:lnTo>
                  <a:lnTo>
                    <a:pt x="218" y="115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6" y="83"/>
                  </a:lnTo>
                  <a:lnTo>
                    <a:pt x="213" y="73"/>
                  </a:lnTo>
                  <a:lnTo>
                    <a:pt x="210" y="65"/>
                  </a:lnTo>
                  <a:lnTo>
                    <a:pt x="205" y="54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0"/>
                  </a:lnTo>
                  <a:lnTo>
                    <a:pt x="178" y="24"/>
                  </a:lnTo>
                  <a:lnTo>
                    <a:pt x="170" y="19"/>
                  </a:lnTo>
                  <a:lnTo>
                    <a:pt x="162" y="14"/>
                  </a:lnTo>
                  <a:lnTo>
                    <a:pt x="154" y="8"/>
                  </a:lnTo>
                  <a:lnTo>
                    <a:pt x="143" y="6"/>
                  </a:lnTo>
                  <a:lnTo>
                    <a:pt x="132" y="3"/>
                  </a:lnTo>
                  <a:lnTo>
                    <a:pt x="12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4" name="Rectangle 18"/>
            <p:cNvSpPr>
              <a:spLocks noChangeArrowheads="1"/>
            </p:cNvSpPr>
            <p:nvPr/>
          </p:nvSpPr>
          <p:spPr bwMode="auto">
            <a:xfrm>
              <a:off x="2641" y="1262"/>
              <a:ext cx="7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85365" name="Freeform 19"/>
            <p:cNvSpPr>
              <a:spLocks/>
            </p:cNvSpPr>
            <p:nvPr/>
          </p:nvSpPr>
          <p:spPr bwMode="auto">
            <a:xfrm>
              <a:off x="2579" y="1952"/>
              <a:ext cx="218" cy="212"/>
            </a:xfrm>
            <a:custGeom>
              <a:avLst/>
              <a:gdLst>
                <a:gd name="T0" fmla="*/ 97 w 218"/>
                <a:gd name="T1" fmla="*/ 0 h 212"/>
                <a:gd name="T2" fmla="*/ 75 w 218"/>
                <a:gd name="T3" fmla="*/ 6 h 212"/>
                <a:gd name="T4" fmla="*/ 56 w 218"/>
                <a:gd name="T5" fmla="*/ 14 h 212"/>
                <a:gd name="T6" fmla="*/ 40 w 218"/>
                <a:gd name="T7" fmla="*/ 24 h 212"/>
                <a:gd name="T8" fmla="*/ 24 w 218"/>
                <a:gd name="T9" fmla="*/ 38 h 212"/>
                <a:gd name="T10" fmla="*/ 13 w 218"/>
                <a:gd name="T11" fmla="*/ 54 h 212"/>
                <a:gd name="T12" fmla="*/ 5 w 218"/>
                <a:gd name="T13" fmla="*/ 73 h 212"/>
                <a:gd name="T14" fmla="*/ 0 w 218"/>
                <a:gd name="T15" fmla="*/ 94 h 212"/>
                <a:gd name="T16" fmla="*/ 0 w 218"/>
                <a:gd name="T17" fmla="*/ 116 h 212"/>
                <a:gd name="T18" fmla="*/ 5 w 218"/>
                <a:gd name="T19" fmla="*/ 137 h 212"/>
                <a:gd name="T20" fmla="*/ 13 w 218"/>
                <a:gd name="T21" fmla="*/ 156 h 212"/>
                <a:gd name="T22" fmla="*/ 24 w 218"/>
                <a:gd name="T23" fmla="*/ 172 h 212"/>
                <a:gd name="T24" fmla="*/ 40 w 218"/>
                <a:gd name="T25" fmla="*/ 188 h 212"/>
                <a:gd name="T26" fmla="*/ 56 w 218"/>
                <a:gd name="T27" fmla="*/ 199 h 212"/>
                <a:gd name="T28" fmla="*/ 75 w 218"/>
                <a:gd name="T29" fmla="*/ 207 h 212"/>
                <a:gd name="T30" fmla="*/ 97 w 218"/>
                <a:gd name="T31" fmla="*/ 212 h 212"/>
                <a:gd name="T32" fmla="*/ 118 w 218"/>
                <a:gd name="T33" fmla="*/ 212 h 212"/>
                <a:gd name="T34" fmla="*/ 140 w 218"/>
                <a:gd name="T35" fmla="*/ 207 h 212"/>
                <a:gd name="T36" fmla="*/ 161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4 w 218"/>
                <a:gd name="T43" fmla="*/ 156 h 212"/>
                <a:gd name="T44" fmla="*/ 213 w 218"/>
                <a:gd name="T45" fmla="*/ 137 h 212"/>
                <a:gd name="T46" fmla="*/ 218 w 218"/>
                <a:gd name="T47" fmla="*/ 116 h 212"/>
                <a:gd name="T48" fmla="*/ 218 w 218"/>
                <a:gd name="T49" fmla="*/ 94 h 212"/>
                <a:gd name="T50" fmla="*/ 213 w 218"/>
                <a:gd name="T51" fmla="*/ 73 h 212"/>
                <a:gd name="T52" fmla="*/ 204 w 218"/>
                <a:gd name="T53" fmla="*/ 54 h 212"/>
                <a:gd name="T54" fmla="*/ 194 w 218"/>
                <a:gd name="T55" fmla="*/ 38 h 212"/>
                <a:gd name="T56" fmla="*/ 178 w 218"/>
                <a:gd name="T57" fmla="*/ 24 h 212"/>
                <a:gd name="T58" fmla="*/ 161 w 218"/>
                <a:gd name="T59" fmla="*/ 14 h 212"/>
                <a:gd name="T60" fmla="*/ 140 w 218"/>
                <a:gd name="T61" fmla="*/ 6 h 212"/>
                <a:gd name="T62" fmla="*/ 118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08" y="0"/>
                  </a:moveTo>
                  <a:lnTo>
                    <a:pt x="97" y="0"/>
                  </a:lnTo>
                  <a:lnTo>
                    <a:pt x="86" y="3"/>
                  </a:lnTo>
                  <a:lnTo>
                    <a:pt x="75" y="6"/>
                  </a:lnTo>
                  <a:lnTo>
                    <a:pt x="65" y="8"/>
                  </a:lnTo>
                  <a:lnTo>
                    <a:pt x="56" y="14"/>
                  </a:lnTo>
                  <a:lnTo>
                    <a:pt x="48" y="19"/>
                  </a:lnTo>
                  <a:lnTo>
                    <a:pt x="40" y="24"/>
                  </a:lnTo>
                  <a:lnTo>
                    <a:pt x="32" y="30"/>
                  </a:lnTo>
                  <a:lnTo>
                    <a:pt x="24" y="38"/>
                  </a:lnTo>
                  <a:lnTo>
                    <a:pt x="19" y="46"/>
                  </a:lnTo>
                  <a:lnTo>
                    <a:pt x="13" y="54"/>
                  </a:lnTo>
                  <a:lnTo>
                    <a:pt x="8" y="65"/>
                  </a:lnTo>
                  <a:lnTo>
                    <a:pt x="5" y="73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" y="126"/>
                  </a:lnTo>
                  <a:lnTo>
                    <a:pt x="5" y="137"/>
                  </a:lnTo>
                  <a:lnTo>
                    <a:pt x="8" y="148"/>
                  </a:lnTo>
                  <a:lnTo>
                    <a:pt x="13" y="156"/>
                  </a:lnTo>
                  <a:lnTo>
                    <a:pt x="19" y="164"/>
                  </a:lnTo>
                  <a:lnTo>
                    <a:pt x="24" y="172"/>
                  </a:lnTo>
                  <a:lnTo>
                    <a:pt x="32" y="180"/>
                  </a:lnTo>
                  <a:lnTo>
                    <a:pt x="40" y="188"/>
                  </a:lnTo>
                  <a:lnTo>
                    <a:pt x="48" y="193"/>
                  </a:lnTo>
                  <a:lnTo>
                    <a:pt x="56" y="199"/>
                  </a:lnTo>
                  <a:lnTo>
                    <a:pt x="65" y="204"/>
                  </a:lnTo>
                  <a:lnTo>
                    <a:pt x="75" y="207"/>
                  </a:lnTo>
                  <a:lnTo>
                    <a:pt x="86" y="209"/>
                  </a:lnTo>
                  <a:lnTo>
                    <a:pt x="97" y="212"/>
                  </a:lnTo>
                  <a:lnTo>
                    <a:pt x="108" y="212"/>
                  </a:lnTo>
                  <a:lnTo>
                    <a:pt x="118" y="212"/>
                  </a:lnTo>
                  <a:lnTo>
                    <a:pt x="129" y="209"/>
                  </a:lnTo>
                  <a:lnTo>
                    <a:pt x="140" y="207"/>
                  </a:lnTo>
                  <a:lnTo>
                    <a:pt x="151" y="204"/>
                  </a:lnTo>
                  <a:lnTo>
                    <a:pt x="161" y="199"/>
                  </a:lnTo>
                  <a:lnTo>
                    <a:pt x="169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4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5" y="126"/>
                  </a:lnTo>
                  <a:lnTo>
                    <a:pt x="218" y="116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5" y="83"/>
                  </a:lnTo>
                  <a:lnTo>
                    <a:pt x="213" y="73"/>
                  </a:lnTo>
                  <a:lnTo>
                    <a:pt x="210" y="65"/>
                  </a:lnTo>
                  <a:lnTo>
                    <a:pt x="204" y="54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0"/>
                  </a:lnTo>
                  <a:lnTo>
                    <a:pt x="178" y="24"/>
                  </a:lnTo>
                  <a:lnTo>
                    <a:pt x="169" y="19"/>
                  </a:lnTo>
                  <a:lnTo>
                    <a:pt x="161" y="14"/>
                  </a:lnTo>
                  <a:lnTo>
                    <a:pt x="151" y="8"/>
                  </a:lnTo>
                  <a:lnTo>
                    <a:pt x="140" y="6"/>
                  </a:lnTo>
                  <a:lnTo>
                    <a:pt x="129" y="3"/>
                  </a:lnTo>
                  <a:lnTo>
                    <a:pt x="118" y="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6" name="Rectangle 20"/>
            <p:cNvSpPr>
              <a:spLocks noChangeArrowheads="1"/>
            </p:cNvSpPr>
            <p:nvPr/>
          </p:nvSpPr>
          <p:spPr bwMode="auto">
            <a:xfrm>
              <a:off x="2653" y="1983"/>
              <a:ext cx="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185367" name="Line 21"/>
            <p:cNvSpPr>
              <a:spLocks noChangeShapeType="1"/>
            </p:cNvSpPr>
            <p:nvPr/>
          </p:nvSpPr>
          <p:spPr bwMode="auto">
            <a:xfrm>
              <a:off x="674" y="1448"/>
              <a:ext cx="28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8" name="Line 22"/>
            <p:cNvSpPr>
              <a:spLocks noChangeShapeType="1"/>
            </p:cNvSpPr>
            <p:nvPr/>
          </p:nvSpPr>
          <p:spPr bwMode="auto">
            <a:xfrm>
              <a:off x="2165" y="1140"/>
              <a:ext cx="419" cy="17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9" name="Line 23"/>
            <p:cNvSpPr>
              <a:spLocks noChangeShapeType="1"/>
            </p:cNvSpPr>
            <p:nvPr/>
          </p:nvSpPr>
          <p:spPr bwMode="auto">
            <a:xfrm flipV="1">
              <a:off x="2192" y="1381"/>
              <a:ext cx="422" cy="35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0" name="Line 24"/>
            <p:cNvSpPr>
              <a:spLocks noChangeShapeType="1"/>
            </p:cNvSpPr>
            <p:nvPr/>
          </p:nvSpPr>
          <p:spPr bwMode="auto">
            <a:xfrm>
              <a:off x="2197" y="1821"/>
              <a:ext cx="387" cy="20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1" name="Line 25"/>
            <p:cNvSpPr>
              <a:spLocks noChangeShapeType="1"/>
            </p:cNvSpPr>
            <p:nvPr/>
          </p:nvSpPr>
          <p:spPr bwMode="auto">
            <a:xfrm flipV="1">
              <a:off x="1481" y="1228"/>
              <a:ext cx="183" cy="148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2" name="Line 26"/>
            <p:cNvSpPr>
              <a:spLocks noChangeShapeType="1"/>
            </p:cNvSpPr>
            <p:nvPr/>
          </p:nvSpPr>
          <p:spPr bwMode="auto">
            <a:xfrm flipV="1">
              <a:off x="2030" y="1309"/>
              <a:ext cx="1" cy="268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3" name="Line 27"/>
            <p:cNvSpPr>
              <a:spLocks noChangeShapeType="1"/>
            </p:cNvSpPr>
            <p:nvPr/>
          </p:nvSpPr>
          <p:spPr bwMode="auto">
            <a:xfrm>
              <a:off x="1497" y="1577"/>
              <a:ext cx="167" cy="104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4" name="Rectangle 28"/>
            <p:cNvSpPr>
              <a:spLocks noChangeArrowheads="1"/>
            </p:cNvSpPr>
            <p:nvPr/>
          </p:nvSpPr>
          <p:spPr bwMode="auto">
            <a:xfrm>
              <a:off x="3050" y="853"/>
              <a:ext cx="608" cy="2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5" name="Rectangle 29"/>
            <p:cNvSpPr>
              <a:spLocks noChangeArrowheads="1"/>
            </p:cNvSpPr>
            <p:nvPr/>
          </p:nvSpPr>
          <p:spPr bwMode="auto">
            <a:xfrm>
              <a:off x="3131" y="896"/>
              <a:ext cx="53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Helvetica" pitchFamily="2" charset="0"/>
                </a:rPr>
                <a:t>legend</a:t>
              </a:r>
              <a:r>
                <a:rPr lang="en-US" sz="1700" b="1">
                  <a:solidFill>
                    <a:srgbClr val="000000"/>
                  </a:solidFill>
                  <a:latin typeface="Helvetica" pitchFamily="2" charset="0"/>
                </a:rPr>
                <a:t>:</a:t>
              </a:r>
              <a:endParaRPr lang="en-US">
                <a:latin typeface="Helvetica" pitchFamily="2" charset="0"/>
              </a:endParaRPr>
            </a:p>
          </p:txBody>
        </p:sp>
        <p:sp>
          <p:nvSpPr>
            <p:cNvPr id="185376" name="Rectangle 30"/>
            <p:cNvSpPr>
              <a:spLocks noChangeArrowheads="1"/>
            </p:cNvSpPr>
            <p:nvPr/>
          </p:nvSpPr>
          <p:spPr bwMode="auto">
            <a:xfrm>
              <a:off x="3548" y="898"/>
              <a:ext cx="3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77" name="Rectangle 31"/>
            <p:cNvSpPr>
              <a:spLocks noChangeArrowheads="1"/>
            </p:cNvSpPr>
            <p:nvPr/>
          </p:nvSpPr>
          <p:spPr bwMode="auto">
            <a:xfrm>
              <a:off x="4261" y="1432"/>
              <a:ext cx="731" cy="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8" name="Rectangle 32"/>
            <p:cNvSpPr>
              <a:spLocks noChangeArrowheads="1"/>
            </p:cNvSpPr>
            <p:nvPr/>
          </p:nvSpPr>
          <p:spPr bwMode="auto">
            <a:xfrm>
              <a:off x="4341" y="1472"/>
              <a:ext cx="7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customer 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79" name="Rectangle 33"/>
            <p:cNvSpPr>
              <a:spLocks noChangeArrowheads="1"/>
            </p:cNvSpPr>
            <p:nvPr/>
          </p:nvSpPr>
          <p:spPr bwMode="auto">
            <a:xfrm>
              <a:off x="4341" y="1630"/>
              <a:ext cx="6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Helvetica" pitchFamily="2" charset="0"/>
                </a:rPr>
                <a:t>network:</a:t>
              </a:r>
              <a:endParaRPr lang="en-US" sz="2000">
                <a:latin typeface="Helvetica" pitchFamily="2" charset="0"/>
              </a:endParaRPr>
            </a:p>
          </p:txBody>
        </p:sp>
        <p:sp>
          <p:nvSpPr>
            <p:cNvPr id="185380" name="Rectangle 34"/>
            <p:cNvSpPr>
              <a:spLocks noChangeArrowheads="1"/>
            </p:cNvSpPr>
            <p:nvPr/>
          </p:nvSpPr>
          <p:spPr bwMode="auto">
            <a:xfrm>
              <a:off x="4823" y="1630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1" name="Rectangle 35"/>
            <p:cNvSpPr>
              <a:spLocks noChangeArrowheads="1"/>
            </p:cNvSpPr>
            <p:nvPr/>
          </p:nvSpPr>
          <p:spPr bwMode="auto">
            <a:xfrm>
              <a:off x="4261" y="869"/>
              <a:ext cx="697" cy="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2" name="Rectangle 36"/>
            <p:cNvSpPr>
              <a:spLocks noChangeArrowheads="1"/>
            </p:cNvSpPr>
            <p:nvPr/>
          </p:nvSpPr>
          <p:spPr bwMode="auto">
            <a:xfrm>
              <a:off x="4341" y="909"/>
              <a:ext cx="58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provider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83" name="Rectangle 37"/>
            <p:cNvSpPr>
              <a:spLocks noChangeArrowheads="1"/>
            </p:cNvSpPr>
            <p:nvPr/>
          </p:nvSpPr>
          <p:spPr bwMode="auto">
            <a:xfrm>
              <a:off x="4796" y="909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4" name="Rectangle 38"/>
            <p:cNvSpPr>
              <a:spLocks noChangeArrowheads="1"/>
            </p:cNvSpPr>
            <p:nvPr/>
          </p:nvSpPr>
          <p:spPr bwMode="auto">
            <a:xfrm>
              <a:off x="4341" y="1064"/>
              <a:ext cx="5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network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85" name="Rectangle 39"/>
            <p:cNvSpPr>
              <a:spLocks noChangeArrowheads="1"/>
            </p:cNvSpPr>
            <p:nvPr/>
          </p:nvSpPr>
          <p:spPr bwMode="auto">
            <a:xfrm>
              <a:off x="4785" y="1064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6" name="Freeform 40"/>
            <p:cNvSpPr>
              <a:spLocks/>
            </p:cNvSpPr>
            <p:nvPr/>
          </p:nvSpPr>
          <p:spPr bwMode="auto">
            <a:xfrm>
              <a:off x="3749" y="901"/>
              <a:ext cx="563" cy="362"/>
            </a:xfrm>
            <a:custGeom>
              <a:avLst/>
              <a:gdLst>
                <a:gd name="T0" fmla="*/ 162 w 563"/>
                <a:gd name="T1" fmla="*/ 0 h 362"/>
                <a:gd name="T2" fmla="*/ 132 w 563"/>
                <a:gd name="T3" fmla="*/ 5 h 362"/>
                <a:gd name="T4" fmla="*/ 108 w 563"/>
                <a:gd name="T5" fmla="*/ 13 h 362"/>
                <a:gd name="T6" fmla="*/ 81 w 563"/>
                <a:gd name="T7" fmla="*/ 30 h 362"/>
                <a:gd name="T8" fmla="*/ 60 w 563"/>
                <a:gd name="T9" fmla="*/ 48 h 362"/>
                <a:gd name="T10" fmla="*/ 35 w 563"/>
                <a:gd name="T11" fmla="*/ 72 h 362"/>
                <a:gd name="T12" fmla="*/ 14 w 563"/>
                <a:gd name="T13" fmla="*/ 102 h 362"/>
                <a:gd name="T14" fmla="*/ 3 w 563"/>
                <a:gd name="T15" fmla="*/ 126 h 362"/>
                <a:gd name="T16" fmla="*/ 0 w 563"/>
                <a:gd name="T17" fmla="*/ 140 h 362"/>
                <a:gd name="T18" fmla="*/ 0 w 563"/>
                <a:gd name="T19" fmla="*/ 156 h 362"/>
                <a:gd name="T20" fmla="*/ 3 w 563"/>
                <a:gd name="T21" fmla="*/ 180 h 362"/>
                <a:gd name="T22" fmla="*/ 17 w 563"/>
                <a:gd name="T23" fmla="*/ 212 h 362"/>
                <a:gd name="T24" fmla="*/ 35 w 563"/>
                <a:gd name="T25" fmla="*/ 241 h 362"/>
                <a:gd name="T26" fmla="*/ 60 w 563"/>
                <a:gd name="T27" fmla="*/ 268 h 362"/>
                <a:gd name="T28" fmla="*/ 81 w 563"/>
                <a:gd name="T29" fmla="*/ 292 h 362"/>
                <a:gd name="T30" fmla="*/ 103 w 563"/>
                <a:gd name="T31" fmla="*/ 316 h 362"/>
                <a:gd name="T32" fmla="*/ 119 w 563"/>
                <a:gd name="T33" fmla="*/ 327 h 362"/>
                <a:gd name="T34" fmla="*/ 135 w 563"/>
                <a:gd name="T35" fmla="*/ 335 h 362"/>
                <a:gd name="T36" fmla="*/ 156 w 563"/>
                <a:gd name="T37" fmla="*/ 341 h 362"/>
                <a:gd name="T38" fmla="*/ 183 w 563"/>
                <a:gd name="T39" fmla="*/ 346 h 362"/>
                <a:gd name="T40" fmla="*/ 200 w 563"/>
                <a:gd name="T41" fmla="*/ 349 h 362"/>
                <a:gd name="T42" fmla="*/ 240 w 563"/>
                <a:gd name="T43" fmla="*/ 354 h 362"/>
                <a:gd name="T44" fmla="*/ 286 w 563"/>
                <a:gd name="T45" fmla="*/ 357 h 362"/>
                <a:gd name="T46" fmla="*/ 334 w 563"/>
                <a:gd name="T47" fmla="*/ 359 h 362"/>
                <a:gd name="T48" fmla="*/ 385 w 563"/>
                <a:gd name="T49" fmla="*/ 362 h 362"/>
                <a:gd name="T50" fmla="*/ 434 w 563"/>
                <a:gd name="T51" fmla="*/ 359 h 362"/>
                <a:gd name="T52" fmla="*/ 477 w 563"/>
                <a:gd name="T53" fmla="*/ 351 h 362"/>
                <a:gd name="T54" fmla="*/ 504 w 563"/>
                <a:gd name="T55" fmla="*/ 343 h 362"/>
                <a:gd name="T56" fmla="*/ 517 w 563"/>
                <a:gd name="T57" fmla="*/ 335 h 362"/>
                <a:gd name="T58" fmla="*/ 528 w 563"/>
                <a:gd name="T59" fmla="*/ 325 h 362"/>
                <a:gd name="T60" fmla="*/ 541 w 563"/>
                <a:gd name="T61" fmla="*/ 306 h 362"/>
                <a:gd name="T62" fmla="*/ 555 w 563"/>
                <a:gd name="T63" fmla="*/ 274 h 362"/>
                <a:gd name="T64" fmla="*/ 560 w 563"/>
                <a:gd name="T65" fmla="*/ 236 h 362"/>
                <a:gd name="T66" fmla="*/ 563 w 563"/>
                <a:gd name="T67" fmla="*/ 193 h 362"/>
                <a:gd name="T68" fmla="*/ 560 w 563"/>
                <a:gd name="T69" fmla="*/ 153 h 362"/>
                <a:gd name="T70" fmla="*/ 557 w 563"/>
                <a:gd name="T71" fmla="*/ 113 h 362"/>
                <a:gd name="T72" fmla="*/ 552 w 563"/>
                <a:gd name="T73" fmla="*/ 78 h 362"/>
                <a:gd name="T74" fmla="*/ 547 w 563"/>
                <a:gd name="T75" fmla="*/ 59 h 362"/>
                <a:gd name="T76" fmla="*/ 544 w 563"/>
                <a:gd name="T77" fmla="*/ 46 h 362"/>
                <a:gd name="T78" fmla="*/ 539 w 563"/>
                <a:gd name="T79" fmla="*/ 30 h 362"/>
                <a:gd name="T80" fmla="*/ 533 w 563"/>
                <a:gd name="T81" fmla="*/ 22 h 362"/>
                <a:gd name="T82" fmla="*/ 522 w 563"/>
                <a:gd name="T83" fmla="*/ 19 h 362"/>
                <a:gd name="T84" fmla="*/ 506 w 563"/>
                <a:gd name="T85" fmla="*/ 16 h 362"/>
                <a:gd name="T86" fmla="*/ 479 w 563"/>
                <a:gd name="T87" fmla="*/ 16 h 362"/>
                <a:gd name="T88" fmla="*/ 466 w 563"/>
                <a:gd name="T89" fmla="*/ 13 h 362"/>
                <a:gd name="T90" fmla="*/ 450 w 563"/>
                <a:gd name="T91" fmla="*/ 11 h 362"/>
                <a:gd name="T92" fmla="*/ 409 w 563"/>
                <a:gd name="T93" fmla="*/ 11 h 362"/>
                <a:gd name="T94" fmla="*/ 364 w 563"/>
                <a:gd name="T95" fmla="*/ 13 h 362"/>
                <a:gd name="T96" fmla="*/ 321 w 563"/>
                <a:gd name="T97" fmla="*/ 13 h 362"/>
                <a:gd name="T98" fmla="*/ 283 w 563"/>
                <a:gd name="T99" fmla="*/ 11 h 362"/>
                <a:gd name="T100" fmla="*/ 248 w 563"/>
                <a:gd name="T101" fmla="*/ 5 h 362"/>
                <a:gd name="T102" fmla="*/ 213 w 563"/>
                <a:gd name="T103" fmla="*/ 0 h 362"/>
                <a:gd name="T104" fmla="*/ 186 w 563"/>
                <a:gd name="T105" fmla="*/ 0 h 362"/>
                <a:gd name="T106" fmla="*/ 175 w 563"/>
                <a:gd name="T107" fmla="*/ 0 h 3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3"/>
                <a:gd name="T163" fmla="*/ 0 h 362"/>
                <a:gd name="T164" fmla="*/ 563 w 563"/>
                <a:gd name="T165" fmla="*/ 362 h 3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3" h="362">
                  <a:moveTo>
                    <a:pt x="175" y="0"/>
                  </a:moveTo>
                  <a:lnTo>
                    <a:pt x="162" y="0"/>
                  </a:lnTo>
                  <a:lnTo>
                    <a:pt x="148" y="3"/>
                  </a:lnTo>
                  <a:lnTo>
                    <a:pt x="132" y="5"/>
                  </a:lnTo>
                  <a:lnTo>
                    <a:pt x="119" y="11"/>
                  </a:lnTo>
                  <a:lnTo>
                    <a:pt x="108" y="13"/>
                  </a:lnTo>
                  <a:lnTo>
                    <a:pt x="95" y="22"/>
                  </a:lnTo>
                  <a:lnTo>
                    <a:pt x="81" y="30"/>
                  </a:lnTo>
                  <a:lnTo>
                    <a:pt x="70" y="38"/>
                  </a:lnTo>
                  <a:lnTo>
                    <a:pt x="60" y="48"/>
                  </a:lnTo>
                  <a:lnTo>
                    <a:pt x="46" y="59"/>
                  </a:lnTo>
                  <a:lnTo>
                    <a:pt x="35" y="72"/>
                  </a:lnTo>
                  <a:lnTo>
                    <a:pt x="25" y="89"/>
                  </a:lnTo>
                  <a:lnTo>
                    <a:pt x="14" y="102"/>
                  </a:lnTo>
                  <a:lnTo>
                    <a:pt x="8" y="118"/>
                  </a:lnTo>
                  <a:lnTo>
                    <a:pt x="3" y="126"/>
                  </a:lnTo>
                  <a:lnTo>
                    <a:pt x="3" y="134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3" y="180"/>
                  </a:lnTo>
                  <a:lnTo>
                    <a:pt x="8" y="196"/>
                  </a:lnTo>
                  <a:lnTo>
                    <a:pt x="17" y="212"/>
                  </a:lnTo>
                  <a:lnTo>
                    <a:pt x="27" y="225"/>
                  </a:lnTo>
                  <a:lnTo>
                    <a:pt x="35" y="241"/>
                  </a:lnTo>
                  <a:lnTo>
                    <a:pt x="49" y="255"/>
                  </a:lnTo>
                  <a:lnTo>
                    <a:pt x="60" y="268"/>
                  </a:lnTo>
                  <a:lnTo>
                    <a:pt x="70" y="282"/>
                  </a:lnTo>
                  <a:lnTo>
                    <a:pt x="81" y="292"/>
                  </a:lnTo>
                  <a:lnTo>
                    <a:pt x="92" y="306"/>
                  </a:lnTo>
                  <a:lnTo>
                    <a:pt x="103" y="316"/>
                  </a:lnTo>
                  <a:lnTo>
                    <a:pt x="111" y="322"/>
                  </a:lnTo>
                  <a:lnTo>
                    <a:pt x="119" y="327"/>
                  </a:lnTo>
                  <a:lnTo>
                    <a:pt x="127" y="330"/>
                  </a:lnTo>
                  <a:lnTo>
                    <a:pt x="135" y="335"/>
                  </a:lnTo>
                  <a:lnTo>
                    <a:pt x="146" y="338"/>
                  </a:lnTo>
                  <a:lnTo>
                    <a:pt x="156" y="341"/>
                  </a:lnTo>
                  <a:lnTo>
                    <a:pt x="170" y="343"/>
                  </a:lnTo>
                  <a:lnTo>
                    <a:pt x="183" y="346"/>
                  </a:lnTo>
                  <a:lnTo>
                    <a:pt x="191" y="346"/>
                  </a:lnTo>
                  <a:lnTo>
                    <a:pt x="200" y="349"/>
                  </a:lnTo>
                  <a:lnTo>
                    <a:pt x="218" y="351"/>
                  </a:lnTo>
                  <a:lnTo>
                    <a:pt x="240" y="354"/>
                  </a:lnTo>
                  <a:lnTo>
                    <a:pt x="261" y="354"/>
                  </a:lnTo>
                  <a:lnTo>
                    <a:pt x="286" y="357"/>
                  </a:lnTo>
                  <a:lnTo>
                    <a:pt x="310" y="359"/>
                  </a:lnTo>
                  <a:lnTo>
                    <a:pt x="334" y="359"/>
                  </a:lnTo>
                  <a:lnTo>
                    <a:pt x="361" y="362"/>
                  </a:lnTo>
                  <a:lnTo>
                    <a:pt x="385" y="362"/>
                  </a:lnTo>
                  <a:lnTo>
                    <a:pt x="409" y="359"/>
                  </a:lnTo>
                  <a:lnTo>
                    <a:pt x="434" y="359"/>
                  </a:lnTo>
                  <a:lnTo>
                    <a:pt x="455" y="357"/>
                  </a:lnTo>
                  <a:lnTo>
                    <a:pt x="477" y="351"/>
                  </a:lnTo>
                  <a:lnTo>
                    <a:pt x="493" y="346"/>
                  </a:lnTo>
                  <a:lnTo>
                    <a:pt x="504" y="343"/>
                  </a:lnTo>
                  <a:lnTo>
                    <a:pt x="509" y="338"/>
                  </a:lnTo>
                  <a:lnTo>
                    <a:pt x="517" y="335"/>
                  </a:lnTo>
                  <a:lnTo>
                    <a:pt x="522" y="330"/>
                  </a:lnTo>
                  <a:lnTo>
                    <a:pt x="528" y="325"/>
                  </a:lnTo>
                  <a:lnTo>
                    <a:pt x="533" y="319"/>
                  </a:lnTo>
                  <a:lnTo>
                    <a:pt x="541" y="306"/>
                  </a:lnTo>
                  <a:lnTo>
                    <a:pt x="549" y="292"/>
                  </a:lnTo>
                  <a:lnTo>
                    <a:pt x="555" y="274"/>
                  </a:lnTo>
                  <a:lnTo>
                    <a:pt x="557" y="255"/>
                  </a:lnTo>
                  <a:lnTo>
                    <a:pt x="560" y="236"/>
                  </a:lnTo>
                  <a:lnTo>
                    <a:pt x="563" y="215"/>
                  </a:lnTo>
                  <a:lnTo>
                    <a:pt x="563" y="193"/>
                  </a:lnTo>
                  <a:lnTo>
                    <a:pt x="560" y="172"/>
                  </a:lnTo>
                  <a:lnTo>
                    <a:pt x="560" y="153"/>
                  </a:lnTo>
                  <a:lnTo>
                    <a:pt x="557" y="131"/>
                  </a:lnTo>
                  <a:lnTo>
                    <a:pt x="557" y="113"/>
                  </a:lnTo>
                  <a:lnTo>
                    <a:pt x="555" y="94"/>
                  </a:lnTo>
                  <a:lnTo>
                    <a:pt x="552" y="78"/>
                  </a:lnTo>
                  <a:lnTo>
                    <a:pt x="549" y="64"/>
                  </a:lnTo>
                  <a:lnTo>
                    <a:pt x="547" y="59"/>
                  </a:lnTo>
                  <a:lnTo>
                    <a:pt x="547" y="54"/>
                  </a:lnTo>
                  <a:lnTo>
                    <a:pt x="544" y="46"/>
                  </a:lnTo>
                  <a:lnTo>
                    <a:pt x="541" y="38"/>
                  </a:lnTo>
                  <a:lnTo>
                    <a:pt x="539" y="30"/>
                  </a:lnTo>
                  <a:lnTo>
                    <a:pt x="536" y="27"/>
                  </a:lnTo>
                  <a:lnTo>
                    <a:pt x="533" y="22"/>
                  </a:lnTo>
                  <a:lnTo>
                    <a:pt x="528" y="19"/>
                  </a:lnTo>
                  <a:lnTo>
                    <a:pt x="522" y="19"/>
                  </a:lnTo>
                  <a:lnTo>
                    <a:pt x="520" y="16"/>
                  </a:lnTo>
                  <a:lnTo>
                    <a:pt x="506" y="16"/>
                  </a:lnTo>
                  <a:lnTo>
                    <a:pt x="495" y="16"/>
                  </a:lnTo>
                  <a:lnTo>
                    <a:pt x="479" y="16"/>
                  </a:lnTo>
                  <a:lnTo>
                    <a:pt x="474" y="13"/>
                  </a:lnTo>
                  <a:lnTo>
                    <a:pt x="466" y="13"/>
                  </a:lnTo>
                  <a:lnTo>
                    <a:pt x="458" y="13"/>
                  </a:lnTo>
                  <a:lnTo>
                    <a:pt x="450" y="11"/>
                  </a:lnTo>
                  <a:lnTo>
                    <a:pt x="431" y="11"/>
                  </a:lnTo>
                  <a:lnTo>
                    <a:pt x="409" y="11"/>
                  </a:lnTo>
                  <a:lnTo>
                    <a:pt x="388" y="13"/>
                  </a:lnTo>
                  <a:lnTo>
                    <a:pt x="364" y="13"/>
                  </a:lnTo>
                  <a:lnTo>
                    <a:pt x="342" y="13"/>
                  </a:lnTo>
                  <a:lnTo>
                    <a:pt x="321" y="13"/>
                  </a:lnTo>
                  <a:lnTo>
                    <a:pt x="302" y="13"/>
                  </a:lnTo>
                  <a:lnTo>
                    <a:pt x="283" y="11"/>
                  </a:lnTo>
                  <a:lnTo>
                    <a:pt x="264" y="11"/>
                  </a:lnTo>
                  <a:lnTo>
                    <a:pt x="248" y="5"/>
                  </a:lnTo>
                  <a:lnTo>
                    <a:pt x="229" y="3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6" y="0"/>
                  </a:lnTo>
                  <a:lnTo>
                    <a:pt x="181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7" name="Freeform 41"/>
            <p:cNvSpPr>
              <a:spLocks/>
            </p:cNvSpPr>
            <p:nvPr/>
          </p:nvSpPr>
          <p:spPr bwMode="auto">
            <a:xfrm>
              <a:off x="4064" y="1504"/>
              <a:ext cx="218" cy="212"/>
            </a:xfrm>
            <a:custGeom>
              <a:avLst/>
              <a:gdLst>
                <a:gd name="T0" fmla="*/ 100 w 218"/>
                <a:gd name="T1" fmla="*/ 0 h 212"/>
                <a:gd name="T2" fmla="*/ 78 w 218"/>
                <a:gd name="T3" fmla="*/ 6 h 212"/>
                <a:gd name="T4" fmla="*/ 57 w 218"/>
                <a:gd name="T5" fmla="*/ 14 h 212"/>
                <a:gd name="T6" fmla="*/ 41 w 218"/>
                <a:gd name="T7" fmla="*/ 25 h 212"/>
                <a:gd name="T8" fmla="*/ 24 w 218"/>
                <a:gd name="T9" fmla="*/ 38 h 212"/>
                <a:gd name="T10" fmla="*/ 14 w 218"/>
                <a:gd name="T11" fmla="*/ 57 h 212"/>
                <a:gd name="T12" fmla="*/ 6 w 218"/>
                <a:gd name="T13" fmla="*/ 76 h 212"/>
                <a:gd name="T14" fmla="*/ 0 w 218"/>
                <a:gd name="T15" fmla="*/ 94 h 212"/>
                <a:gd name="T16" fmla="*/ 0 w 218"/>
                <a:gd name="T17" fmla="*/ 116 h 212"/>
                <a:gd name="T18" fmla="*/ 6 w 218"/>
                <a:gd name="T19" fmla="*/ 137 h 212"/>
                <a:gd name="T20" fmla="*/ 14 w 218"/>
                <a:gd name="T21" fmla="*/ 156 h 212"/>
                <a:gd name="T22" fmla="*/ 24 w 218"/>
                <a:gd name="T23" fmla="*/ 172 h 212"/>
                <a:gd name="T24" fmla="*/ 41 w 218"/>
                <a:gd name="T25" fmla="*/ 188 h 212"/>
                <a:gd name="T26" fmla="*/ 57 w 218"/>
                <a:gd name="T27" fmla="*/ 199 h 212"/>
                <a:gd name="T28" fmla="*/ 78 w 218"/>
                <a:gd name="T29" fmla="*/ 207 h 212"/>
                <a:gd name="T30" fmla="*/ 100 w 218"/>
                <a:gd name="T31" fmla="*/ 212 h 212"/>
                <a:gd name="T32" fmla="*/ 121 w 218"/>
                <a:gd name="T33" fmla="*/ 212 h 212"/>
                <a:gd name="T34" fmla="*/ 143 w 218"/>
                <a:gd name="T35" fmla="*/ 207 h 212"/>
                <a:gd name="T36" fmla="*/ 162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5 w 218"/>
                <a:gd name="T43" fmla="*/ 156 h 212"/>
                <a:gd name="T44" fmla="*/ 213 w 218"/>
                <a:gd name="T45" fmla="*/ 137 h 212"/>
                <a:gd name="T46" fmla="*/ 218 w 218"/>
                <a:gd name="T47" fmla="*/ 116 h 212"/>
                <a:gd name="T48" fmla="*/ 218 w 218"/>
                <a:gd name="T49" fmla="*/ 94 h 212"/>
                <a:gd name="T50" fmla="*/ 213 w 218"/>
                <a:gd name="T51" fmla="*/ 76 h 212"/>
                <a:gd name="T52" fmla="*/ 205 w 218"/>
                <a:gd name="T53" fmla="*/ 57 h 212"/>
                <a:gd name="T54" fmla="*/ 194 w 218"/>
                <a:gd name="T55" fmla="*/ 38 h 212"/>
                <a:gd name="T56" fmla="*/ 178 w 218"/>
                <a:gd name="T57" fmla="*/ 25 h 212"/>
                <a:gd name="T58" fmla="*/ 162 w 218"/>
                <a:gd name="T59" fmla="*/ 14 h 212"/>
                <a:gd name="T60" fmla="*/ 143 w 218"/>
                <a:gd name="T61" fmla="*/ 6 h 212"/>
                <a:gd name="T62" fmla="*/ 121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11" y="0"/>
                  </a:moveTo>
                  <a:lnTo>
                    <a:pt x="100" y="0"/>
                  </a:lnTo>
                  <a:lnTo>
                    <a:pt x="89" y="3"/>
                  </a:lnTo>
                  <a:lnTo>
                    <a:pt x="78" y="6"/>
                  </a:lnTo>
                  <a:lnTo>
                    <a:pt x="67" y="8"/>
                  </a:lnTo>
                  <a:lnTo>
                    <a:pt x="57" y="14"/>
                  </a:lnTo>
                  <a:lnTo>
                    <a:pt x="49" y="19"/>
                  </a:lnTo>
                  <a:lnTo>
                    <a:pt x="41" y="25"/>
                  </a:lnTo>
                  <a:lnTo>
                    <a:pt x="33" y="33"/>
                  </a:lnTo>
                  <a:lnTo>
                    <a:pt x="24" y="38"/>
                  </a:lnTo>
                  <a:lnTo>
                    <a:pt x="19" y="46"/>
                  </a:lnTo>
                  <a:lnTo>
                    <a:pt x="14" y="57"/>
                  </a:lnTo>
                  <a:lnTo>
                    <a:pt x="8" y="65"/>
                  </a:lnTo>
                  <a:lnTo>
                    <a:pt x="6" y="76"/>
                  </a:lnTo>
                  <a:lnTo>
                    <a:pt x="3" y="84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" y="126"/>
                  </a:lnTo>
                  <a:lnTo>
                    <a:pt x="6" y="137"/>
                  </a:lnTo>
                  <a:lnTo>
                    <a:pt x="8" y="148"/>
                  </a:lnTo>
                  <a:lnTo>
                    <a:pt x="14" y="156"/>
                  </a:lnTo>
                  <a:lnTo>
                    <a:pt x="19" y="164"/>
                  </a:lnTo>
                  <a:lnTo>
                    <a:pt x="24" y="172"/>
                  </a:lnTo>
                  <a:lnTo>
                    <a:pt x="33" y="180"/>
                  </a:lnTo>
                  <a:lnTo>
                    <a:pt x="41" y="188"/>
                  </a:lnTo>
                  <a:lnTo>
                    <a:pt x="49" y="193"/>
                  </a:lnTo>
                  <a:lnTo>
                    <a:pt x="57" y="199"/>
                  </a:lnTo>
                  <a:lnTo>
                    <a:pt x="67" y="204"/>
                  </a:lnTo>
                  <a:lnTo>
                    <a:pt x="78" y="207"/>
                  </a:lnTo>
                  <a:lnTo>
                    <a:pt x="89" y="210"/>
                  </a:lnTo>
                  <a:lnTo>
                    <a:pt x="100" y="212"/>
                  </a:lnTo>
                  <a:lnTo>
                    <a:pt x="111" y="212"/>
                  </a:lnTo>
                  <a:lnTo>
                    <a:pt x="121" y="212"/>
                  </a:lnTo>
                  <a:lnTo>
                    <a:pt x="132" y="210"/>
                  </a:lnTo>
                  <a:lnTo>
                    <a:pt x="143" y="207"/>
                  </a:lnTo>
                  <a:lnTo>
                    <a:pt x="154" y="204"/>
                  </a:lnTo>
                  <a:lnTo>
                    <a:pt x="162" y="199"/>
                  </a:lnTo>
                  <a:lnTo>
                    <a:pt x="170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5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5" y="126"/>
                  </a:lnTo>
                  <a:lnTo>
                    <a:pt x="218" y="116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5" y="84"/>
                  </a:lnTo>
                  <a:lnTo>
                    <a:pt x="213" y="76"/>
                  </a:lnTo>
                  <a:lnTo>
                    <a:pt x="210" y="65"/>
                  </a:lnTo>
                  <a:lnTo>
                    <a:pt x="205" y="57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3"/>
                  </a:lnTo>
                  <a:lnTo>
                    <a:pt x="178" y="25"/>
                  </a:lnTo>
                  <a:lnTo>
                    <a:pt x="170" y="19"/>
                  </a:lnTo>
                  <a:lnTo>
                    <a:pt x="162" y="14"/>
                  </a:lnTo>
                  <a:lnTo>
                    <a:pt x="154" y="8"/>
                  </a:lnTo>
                  <a:lnTo>
                    <a:pt x="143" y="6"/>
                  </a:lnTo>
                  <a:lnTo>
                    <a:pt x="132" y="3"/>
                  </a:lnTo>
                  <a:lnTo>
                    <a:pt x="12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itle 3">
            <a:extLst>
              <a:ext uri="{FF2B5EF4-FFF2-40B4-BE49-F238E27FC236}">
                <a16:creationId xmlns:a16="http://schemas.microsoft.com/office/drawing/2014/main" id="{83418B40-7F2E-2C4E-95FA-BF4A6820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BGP Export Policy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958254-4B36-5B4D-B899-4CD83D866EED}"/>
              </a:ext>
            </a:extLst>
          </p:cNvPr>
          <p:cNvSpPr txBox="1"/>
          <p:nvPr/>
        </p:nvSpPr>
        <p:spPr>
          <a:xfrm>
            <a:off x="1019906" y="3468273"/>
            <a:ext cx="10900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Suppose an ISP only wants to route traffic to/from its customer networks (does not want to carry </a:t>
            </a:r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transit traffic </a:t>
            </a:r>
            <a:r>
              <a:rPr lang="en-US" sz="2800" dirty="0">
                <a:latin typeface="Helvetica" pitchFamily="2" charset="0"/>
              </a:rPr>
              <a:t>between other ISPs)</a:t>
            </a:r>
          </a:p>
        </p:txBody>
      </p:sp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DE07F3DD-8D6F-3B4B-AA73-BF552689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336" y="381347"/>
            <a:ext cx="1218996" cy="802637"/>
          </a:xfrm>
          <a:prstGeom prst="rect">
            <a:avLst/>
          </a:prstGeom>
        </p:spPr>
      </p:pic>
      <p:pic>
        <p:nvPicPr>
          <p:cNvPr id="44" name="Picture 4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EEC914-CF5F-4B47-B801-EAF262B6D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823" y="352425"/>
            <a:ext cx="1036109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Rectangle 3"/>
          <p:cNvSpPr>
            <a:spLocks noChangeArrowheads="1"/>
          </p:cNvSpPr>
          <p:nvPr/>
        </p:nvSpPr>
        <p:spPr bwMode="auto">
          <a:xfrm>
            <a:off x="2705100" y="3581400"/>
            <a:ext cx="487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Rectangle 4"/>
          <p:cNvSpPr>
            <a:spLocks noChangeArrowheads="1"/>
          </p:cNvSpPr>
          <p:nvPr/>
        </p:nvSpPr>
        <p:spPr bwMode="auto">
          <a:xfrm>
            <a:off x="1034716" y="4513559"/>
            <a:ext cx="10900610" cy="22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Suppose C announces path Cy to x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Further, y announces a direct path (“y”) to x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Then x may </a:t>
            </a:r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choose not to import </a:t>
            </a:r>
            <a:r>
              <a:rPr lang="en-US" sz="2800" dirty="0">
                <a:latin typeface="Helvetica" pitchFamily="2" charset="0"/>
              </a:rPr>
              <a:t>the path Cy to y since it has a peer path (“y”) towards y</a:t>
            </a:r>
            <a:endParaRPr lang="en-US" sz="3200" dirty="0">
              <a:latin typeface="Helvetica" pitchFamily="2" charset="0"/>
            </a:endParaRPr>
          </a:p>
        </p:txBody>
      </p:sp>
      <p:grpSp>
        <p:nvGrpSpPr>
          <p:cNvPr id="185351" name="Group 5"/>
          <p:cNvGrpSpPr>
            <a:grpSpLocks/>
          </p:cNvGrpSpPr>
          <p:nvPr/>
        </p:nvGrpSpPr>
        <p:grpSpPr bwMode="auto">
          <a:xfrm>
            <a:off x="1975998" y="1127534"/>
            <a:ext cx="7539038" cy="3048000"/>
            <a:chOff x="300" y="708"/>
            <a:chExt cx="4749" cy="1920"/>
          </a:xfrm>
        </p:grpSpPr>
        <p:sp>
          <p:nvSpPr>
            <p:cNvPr id="18535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0" y="708"/>
              <a:ext cx="4749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3" name="Freeform 7"/>
            <p:cNvSpPr>
              <a:spLocks/>
            </p:cNvSpPr>
            <p:nvPr/>
          </p:nvSpPr>
          <p:spPr bwMode="auto">
            <a:xfrm>
              <a:off x="1602" y="955"/>
              <a:ext cx="563" cy="364"/>
            </a:xfrm>
            <a:custGeom>
              <a:avLst/>
              <a:gdLst>
                <a:gd name="T0" fmla="*/ 148 w 563"/>
                <a:gd name="T1" fmla="*/ 5 h 364"/>
                <a:gd name="T2" fmla="*/ 119 w 563"/>
                <a:gd name="T3" fmla="*/ 10 h 364"/>
                <a:gd name="T4" fmla="*/ 94 w 563"/>
                <a:gd name="T5" fmla="*/ 21 h 364"/>
                <a:gd name="T6" fmla="*/ 70 w 563"/>
                <a:gd name="T7" fmla="*/ 37 h 364"/>
                <a:gd name="T8" fmla="*/ 46 w 563"/>
                <a:gd name="T9" fmla="*/ 61 h 364"/>
                <a:gd name="T10" fmla="*/ 24 w 563"/>
                <a:gd name="T11" fmla="*/ 91 h 364"/>
                <a:gd name="T12" fmla="*/ 8 w 563"/>
                <a:gd name="T13" fmla="*/ 120 h 364"/>
                <a:gd name="T14" fmla="*/ 3 w 563"/>
                <a:gd name="T15" fmla="*/ 136 h 364"/>
                <a:gd name="T16" fmla="*/ 0 w 563"/>
                <a:gd name="T17" fmla="*/ 150 h 364"/>
                <a:gd name="T18" fmla="*/ 0 w 563"/>
                <a:gd name="T19" fmla="*/ 166 h 364"/>
                <a:gd name="T20" fmla="*/ 8 w 563"/>
                <a:gd name="T21" fmla="*/ 195 h 364"/>
                <a:gd name="T22" fmla="*/ 27 w 563"/>
                <a:gd name="T23" fmla="*/ 228 h 364"/>
                <a:gd name="T24" fmla="*/ 49 w 563"/>
                <a:gd name="T25" fmla="*/ 257 h 364"/>
                <a:gd name="T26" fmla="*/ 70 w 563"/>
                <a:gd name="T27" fmla="*/ 284 h 364"/>
                <a:gd name="T28" fmla="*/ 92 w 563"/>
                <a:gd name="T29" fmla="*/ 305 h 364"/>
                <a:gd name="T30" fmla="*/ 111 w 563"/>
                <a:gd name="T31" fmla="*/ 321 h 364"/>
                <a:gd name="T32" fmla="*/ 127 w 563"/>
                <a:gd name="T33" fmla="*/ 332 h 364"/>
                <a:gd name="T34" fmla="*/ 146 w 563"/>
                <a:gd name="T35" fmla="*/ 340 h 364"/>
                <a:gd name="T36" fmla="*/ 170 w 563"/>
                <a:gd name="T37" fmla="*/ 346 h 364"/>
                <a:gd name="T38" fmla="*/ 191 w 563"/>
                <a:gd name="T39" fmla="*/ 348 h 364"/>
                <a:gd name="T40" fmla="*/ 218 w 563"/>
                <a:gd name="T41" fmla="*/ 354 h 364"/>
                <a:gd name="T42" fmla="*/ 261 w 563"/>
                <a:gd name="T43" fmla="*/ 356 h 364"/>
                <a:gd name="T44" fmla="*/ 310 w 563"/>
                <a:gd name="T45" fmla="*/ 362 h 364"/>
                <a:gd name="T46" fmla="*/ 361 w 563"/>
                <a:gd name="T47" fmla="*/ 364 h 364"/>
                <a:gd name="T48" fmla="*/ 409 w 563"/>
                <a:gd name="T49" fmla="*/ 362 h 364"/>
                <a:gd name="T50" fmla="*/ 458 w 563"/>
                <a:gd name="T51" fmla="*/ 359 h 364"/>
                <a:gd name="T52" fmla="*/ 495 w 563"/>
                <a:gd name="T53" fmla="*/ 348 h 364"/>
                <a:gd name="T54" fmla="*/ 511 w 563"/>
                <a:gd name="T55" fmla="*/ 340 h 364"/>
                <a:gd name="T56" fmla="*/ 525 w 563"/>
                <a:gd name="T57" fmla="*/ 332 h 364"/>
                <a:gd name="T58" fmla="*/ 536 w 563"/>
                <a:gd name="T59" fmla="*/ 321 h 364"/>
                <a:gd name="T60" fmla="*/ 549 w 563"/>
                <a:gd name="T61" fmla="*/ 295 h 364"/>
                <a:gd name="T62" fmla="*/ 557 w 563"/>
                <a:gd name="T63" fmla="*/ 257 h 364"/>
                <a:gd name="T64" fmla="*/ 563 w 563"/>
                <a:gd name="T65" fmla="*/ 217 h 364"/>
                <a:gd name="T66" fmla="*/ 563 w 563"/>
                <a:gd name="T67" fmla="*/ 174 h 364"/>
                <a:gd name="T68" fmla="*/ 557 w 563"/>
                <a:gd name="T69" fmla="*/ 134 h 364"/>
                <a:gd name="T70" fmla="*/ 555 w 563"/>
                <a:gd name="T71" fmla="*/ 96 h 364"/>
                <a:gd name="T72" fmla="*/ 549 w 563"/>
                <a:gd name="T73" fmla="*/ 67 h 364"/>
                <a:gd name="T74" fmla="*/ 546 w 563"/>
                <a:gd name="T75" fmla="*/ 56 h 364"/>
                <a:gd name="T76" fmla="*/ 541 w 563"/>
                <a:gd name="T77" fmla="*/ 40 h 364"/>
                <a:gd name="T78" fmla="*/ 536 w 563"/>
                <a:gd name="T79" fmla="*/ 29 h 364"/>
                <a:gd name="T80" fmla="*/ 528 w 563"/>
                <a:gd name="T81" fmla="*/ 21 h 364"/>
                <a:gd name="T82" fmla="*/ 520 w 563"/>
                <a:gd name="T83" fmla="*/ 18 h 364"/>
                <a:gd name="T84" fmla="*/ 495 w 563"/>
                <a:gd name="T85" fmla="*/ 16 h 364"/>
                <a:gd name="T86" fmla="*/ 466 w 563"/>
                <a:gd name="T87" fmla="*/ 16 h 364"/>
                <a:gd name="T88" fmla="*/ 450 w 563"/>
                <a:gd name="T89" fmla="*/ 13 h 364"/>
                <a:gd name="T90" fmla="*/ 409 w 563"/>
                <a:gd name="T91" fmla="*/ 13 h 364"/>
                <a:gd name="T92" fmla="*/ 364 w 563"/>
                <a:gd name="T93" fmla="*/ 16 h 364"/>
                <a:gd name="T94" fmla="*/ 320 w 563"/>
                <a:gd name="T95" fmla="*/ 16 h 364"/>
                <a:gd name="T96" fmla="*/ 283 w 563"/>
                <a:gd name="T97" fmla="*/ 13 h 364"/>
                <a:gd name="T98" fmla="*/ 248 w 563"/>
                <a:gd name="T99" fmla="*/ 8 h 364"/>
                <a:gd name="T100" fmla="*/ 213 w 563"/>
                <a:gd name="T101" fmla="*/ 2 h 364"/>
                <a:gd name="T102" fmla="*/ 186 w 563"/>
                <a:gd name="T103" fmla="*/ 0 h 364"/>
                <a:gd name="T104" fmla="*/ 175 w 563"/>
                <a:gd name="T105" fmla="*/ 0 h 3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3"/>
                <a:gd name="T160" fmla="*/ 0 h 364"/>
                <a:gd name="T161" fmla="*/ 563 w 563"/>
                <a:gd name="T162" fmla="*/ 364 h 3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3" h="364">
                  <a:moveTo>
                    <a:pt x="175" y="0"/>
                  </a:moveTo>
                  <a:lnTo>
                    <a:pt x="148" y="5"/>
                  </a:lnTo>
                  <a:lnTo>
                    <a:pt x="132" y="8"/>
                  </a:lnTo>
                  <a:lnTo>
                    <a:pt x="119" y="10"/>
                  </a:lnTo>
                  <a:lnTo>
                    <a:pt x="108" y="16"/>
                  </a:lnTo>
                  <a:lnTo>
                    <a:pt x="94" y="21"/>
                  </a:lnTo>
                  <a:lnTo>
                    <a:pt x="81" y="29"/>
                  </a:lnTo>
                  <a:lnTo>
                    <a:pt x="70" y="37"/>
                  </a:lnTo>
                  <a:lnTo>
                    <a:pt x="59" y="48"/>
                  </a:lnTo>
                  <a:lnTo>
                    <a:pt x="46" y="61"/>
                  </a:lnTo>
                  <a:lnTo>
                    <a:pt x="35" y="75"/>
                  </a:lnTo>
                  <a:lnTo>
                    <a:pt x="24" y="91"/>
                  </a:lnTo>
                  <a:lnTo>
                    <a:pt x="14" y="104"/>
                  </a:lnTo>
                  <a:lnTo>
                    <a:pt x="8" y="120"/>
                  </a:lnTo>
                  <a:lnTo>
                    <a:pt x="3" y="128"/>
                  </a:lnTo>
                  <a:lnTo>
                    <a:pt x="3" y="136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3" y="182"/>
                  </a:lnTo>
                  <a:lnTo>
                    <a:pt x="8" y="195"/>
                  </a:lnTo>
                  <a:lnTo>
                    <a:pt x="16" y="212"/>
                  </a:lnTo>
                  <a:lnTo>
                    <a:pt x="27" y="228"/>
                  </a:lnTo>
                  <a:lnTo>
                    <a:pt x="35" y="244"/>
                  </a:lnTo>
                  <a:lnTo>
                    <a:pt x="49" y="257"/>
                  </a:lnTo>
                  <a:lnTo>
                    <a:pt x="59" y="271"/>
                  </a:lnTo>
                  <a:lnTo>
                    <a:pt x="70" y="284"/>
                  </a:lnTo>
                  <a:lnTo>
                    <a:pt x="81" y="295"/>
                  </a:lnTo>
                  <a:lnTo>
                    <a:pt x="92" y="305"/>
                  </a:lnTo>
                  <a:lnTo>
                    <a:pt x="103" y="319"/>
                  </a:lnTo>
                  <a:lnTo>
                    <a:pt x="111" y="321"/>
                  </a:lnTo>
                  <a:lnTo>
                    <a:pt x="119" y="327"/>
                  </a:lnTo>
                  <a:lnTo>
                    <a:pt x="127" y="332"/>
                  </a:lnTo>
                  <a:lnTo>
                    <a:pt x="135" y="335"/>
                  </a:lnTo>
                  <a:lnTo>
                    <a:pt x="146" y="340"/>
                  </a:lnTo>
                  <a:lnTo>
                    <a:pt x="156" y="343"/>
                  </a:lnTo>
                  <a:lnTo>
                    <a:pt x="170" y="346"/>
                  </a:lnTo>
                  <a:lnTo>
                    <a:pt x="183" y="348"/>
                  </a:lnTo>
                  <a:lnTo>
                    <a:pt x="191" y="348"/>
                  </a:lnTo>
                  <a:lnTo>
                    <a:pt x="199" y="351"/>
                  </a:lnTo>
                  <a:lnTo>
                    <a:pt x="218" y="354"/>
                  </a:lnTo>
                  <a:lnTo>
                    <a:pt x="240" y="356"/>
                  </a:lnTo>
                  <a:lnTo>
                    <a:pt x="261" y="356"/>
                  </a:lnTo>
                  <a:lnTo>
                    <a:pt x="285" y="359"/>
                  </a:lnTo>
                  <a:lnTo>
                    <a:pt x="310" y="362"/>
                  </a:lnTo>
                  <a:lnTo>
                    <a:pt x="334" y="362"/>
                  </a:lnTo>
                  <a:lnTo>
                    <a:pt x="361" y="364"/>
                  </a:lnTo>
                  <a:lnTo>
                    <a:pt x="385" y="364"/>
                  </a:lnTo>
                  <a:lnTo>
                    <a:pt x="409" y="362"/>
                  </a:lnTo>
                  <a:lnTo>
                    <a:pt x="433" y="362"/>
                  </a:lnTo>
                  <a:lnTo>
                    <a:pt x="458" y="359"/>
                  </a:lnTo>
                  <a:lnTo>
                    <a:pt x="477" y="354"/>
                  </a:lnTo>
                  <a:lnTo>
                    <a:pt x="495" y="348"/>
                  </a:lnTo>
                  <a:lnTo>
                    <a:pt x="503" y="346"/>
                  </a:lnTo>
                  <a:lnTo>
                    <a:pt x="511" y="340"/>
                  </a:lnTo>
                  <a:lnTo>
                    <a:pt x="520" y="338"/>
                  </a:lnTo>
                  <a:lnTo>
                    <a:pt x="525" y="332"/>
                  </a:lnTo>
                  <a:lnTo>
                    <a:pt x="530" y="327"/>
                  </a:lnTo>
                  <a:lnTo>
                    <a:pt x="536" y="321"/>
                  </a:lnTo>
                  <a:lnTo>
                    <a:pt x="544" y="308"/>
                  </a:lnTo>
                  <a:lnTo>
                    <a:pt x="549" y="295"/>
                  </a:lnTo>
                  <a:lnTo>
                    <a:pt x="555" y="276"/>
                  </a:lnTo>
                  <a:lnTo>
                    <a:pt x="557" y="257"/>
                  </a:lnTo>
                  <a:lnTo>
                    <a:pt x="560" y="238"/>
                  </a:lnTo>
                  <a:lnTo>
                    <a:pt x="563" y="217"/>
                  </a:lnTo>
                  <a:lnTo>
                    <a:pt x="563" y="195"/>
                  </a:lnTo>
                  <a:lnTo>
                    <a:pt x="563" y="174"/>
                  </a:lnTo>
                  <a:lnTo>
                    <a:pt x="560" y="155"/>
                  </a:lnTo>
                  <a:lnTo>
                    <a:pt x="557" y="134"/>
                  </a:lnTo>
                  <a:lnTo>
                    <a:pt x="557" y="115"/>
                  </a:lnTo>
                  <a:lnTo>
                    <a:pt x="555" y="96"/>
                  </a:lnTo>
                  <a:lnTo>
                    <a:pt x="552" y="80"/>
                  </a:lnTo>
                  <a:lnTo>
                    <a:pt x="549" y="67"/>
                  </a:lnTo>
                  <a:lnTo>
                    <a:pt x="546" y="61"/>
                  </a:lnTo>
                  <a:lnTo>
                    <a:pt x="546" y="56"/>
                  </a:lnTo>
                  <a:lnTo>
                    <a:pt x="544" y="48"/>
                  </a:lnTo>
                  <a:lnTo>
                    <a:pt x="541" y="40"/>
                  </a:lnTo>
                  <a:lnTo>
                    <a:pt x="538" y="32"/>
                  </a:lnTo>
                  <a:lnTo>
                    <a:pt x="536" y="29"/>
                  </a:lnTo>
                  <a:lnTo>
                    <a:pt x="533" y="24"/>
                  </a:lnTo>
                  <a:lnTo>
                    <a:pt x="528" y="21"/>
                  </a:lnTo>
                  <a:lnTo>
                    <a:pt x="522" y="18"/>
                  </a:lnTo>
                  <a:lnTo>
                    <a:pt x="520" y="18"/>
                  </a:lnTo>
                  <a:lnTo>
                    <a:pt x="506" y="16"/>
                  </a:lnTo>
                  <a:lnTo>
                    <a:pt x="495" y="16"/>
                  </a:lnTo>
                  <a:lnTo>
                    <a:pt x="479" y="16"/>
                  </a:lnTo>
                  <a:lnTo>
                    <a:pt x="466" y="16"/>
                  </a:lnTo>
                  <a:lnTo>
                    <a:pt x="458" y="16"/>
                  </a:lnTo>
                  <a:lnTo>
                    <a:pt x="450" y="13"/>
                  </a:lnTo>
                  <a:lnTo>
                    <a:pt x="431" y="13"/>
                  </a:lnTo>
                  <a:lnTo>
                    <a:pt x="409" y="13"/>
                  </a:lnTo>
                  <a:lnTo>
                    <a:pt x="388" y="13"/>
                  </a:lnTo>
                  <a:lnTo>
                    <a:pt x="364" y="16"/>
                  </a:lnTo>
                  <a:lnTo>
                    <a:pt x="342" y="16"/>
                  </a:lnTo>
                  <a:lnTo>
                    <a:pt x="320" y="16"/>
                  </a:lnTo>
                  <a:lnTo>
                    <a:pt x="302" y="16"/>
                  </a:lnTo>
                  <a:lnTo>
                    <a:pt x="283" y="13"/>
                  </a:lnTo>
                  <a:lnTo>
                    <a:pt x="264" y="13"/>
                  </a:lnTo>
                  <a:lnTo>
                    <a:pt x="248" y="8"/>
                  </a:lnTo>
                  <a:lnTo>
                    <a:pt x="229" y="5"/>
                  </a:lnTo>
                  <a:lnTo>
                    <a:pt x="213" y="2"/>
                  </a:lnTo>
                  <a:lnTo>
                    <a:pt x="199" y="0"/>
                  </a:lnTo>
                  <a:lnTo>
                    <a:pt x="186" y="0"/>
                  </a:lnTo>
                  <a:lnTo>
                    <a:pt x="181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4" name="Freeform 8"/>
            <p:cNvSpPr>
              <a:spLocks/>
            </p:cNvSpPr>
            <p:nvPr/>
          </p:nvSpPr>
          <p:spPr bwMode="auto">
            <a:xfrm>
              <a:off x="951" y="1290"/>
              <a:ext cx="562" cy="365"/>
            </a:xfrm>
            <a:custGeom>
              <a:avLst/>
              <a:gdLst>
                <a:gd name="T0" fmla="*/ 148 w 562"/>
                <a:gd name="T1" fmla="*/ 5 h 365"/>
                <a:gd name="T2" fmla="*/ 121 w 562"/>
                <a:gd name="T3" fmla="*/ 11 h 365"/>
                <a:gd name="T4" fmla="*/ 94 w 562"/>
                <a:gd name="T5" fmla="*/ 21 h 365"/>
                <a:gd name="T6" fmla="*/ 70 w 562"/>
                <a:gd name="T7" fmla="*/ 37 h 365"/>
                <a:gd name="T8" fmla="*/ 46 w 562"/>
                <a:gd name="T9" fmla="*/ 62 h 365"/>
                <a:gd name="T10" fmla="*/ 24 w 562"/>
                <a:gd name="T11" fmla="*/ 91 h 365"/>
                <a:gd name="T12" fmla="*/ 8 w 562"/>
                <a:gd name="T13" fmla="*/ 121 h 365"/>
                <a:gd name="T14" fmla="*/ 3 w 562"/>
                <a:gd name="T15" fmla="*/ 137 h 365"/>
                <a:gd name="T16" fmla="*/ 0 w 562"/>
                <a:gd name="T17" fmla="*/ 150 h 365"/>
                <a:gd name="T18" fmla="*/ 0 w 562"/>
                <a:gd name="T19" fmla="*/ 166 h 365"/>
                <a:gd name="T20" fmla="*/ 3 w 562"/>
                <a:gd name="T21" fmla="*/ 182 h 365"/>
                <a:gd name="T22" fmla="*/ 19 w 562"/>
                <a:gd name="T23" fmla="*/ 212 h 365"/>
                <a:gd name="T24" fmla="*/ 38 w 562"/>
                <a:gd name="T25" fmla="*/ 244 h 365"/>
                <a:gd name="T26" fmla="*/ 59 w 562"/>
                <a:gd name="T27" fmla="*/ 271 h 365"/>
                <a:gd name="T28" fmla="*/ 81 w 562"/>
                <a:gd name="T29" fmla="*/ 295 h 365"/>
                <a:gd name="T30" fmla="*/ 105 w 562"/>
                <a:gd name="T31" fmla="*/ 319 h 365"/>
                <a:gd name="T32" fmla="*/ 119 w 562"/>
                <a:gd name="T33" fmla="*/ 327 h 365"/>
                <a:gd name="T34" fmla="*/ 137 w 562"/>
                <a:gd name="T35" fmla="*/ 335 h 365"/>
                <a:gd name="T36" fmla="*/ 156 w 562"/>
                <a:gd name="T37" fmla="*/ 343 h 365"/>
                <a:gd name="T38" fmla="*/ 183 w 562"/>
                <a:gd name="T39" fmla="*/ 349 h 365"/>
                <a:gd name="T40" fmla="*/ 199 w 562"/>
                <a:gd name="T41" fmla="*/ 351 h 365"/>
                <a:gd name="T42" fmla="*/ 240 w 562"/>
                <a:gd name="T43" fmla="*/ 357 h 365"/>
                <a:gd name="T44" fmla="*/ 285 w 562"/>
                <a:gd name="T45" fmla="*/ 359 h 365"/>
                <a:gd name="T46" fmla="*/ 334 w 562"/>
                <a:gd name="T47" fmla="*/ 362 h 365"/>
                <a:gd name="T48" fmla="*/ 385 w 562"/>
                <a:gd name="T49" fmla="*/ 365 h 365"/>
                <a:gd name="T50" fmla="*/ 433 w 562"/>
                <a:gd name="T51" fmla="*/ 362 h 365"/>
                <a:gd name="T52" fmla="*/ 476 w 562"/>
                <a:gd name="T53" fmla="*/ 354 h 365"/>
                <a:gd name="T54" fmla="*/ 503 w 562"/>
                <a:gd name="T55" fmla="*/ 346 h 365"/>
                <a:gd name="T56" fmla="*/ 519 w 562"/>
                <a:gd name="T57" fmla="*/ 338 h 365"/>
                <a:gd name="T58" fmla="*/ 530 w 562"/>
                <a:gd name="T59" fmla="*/ 327 h 365"/>
                <a:gd name="T60" fmla="*/ 544 w 562"/>
                <a:gd name="T61" fmla="*/ 308 h 365"/>
                <a:gd name="T62" fmla="*/ 554 w 562"/>
                <a:gd name="T63" fmla="*/ 276 h 365"/>
                <a:gd name="T64" fmla="*/ 560 w 562"/>
                <a:gd name="T65" fmla="*/ 239 h 365"/>
                <a:gd name="T66" fmla="*/ 562 w 562"/>
                <a:gd name="T67" fmla="*/ 196 h 365"/>
                <a:gd name="T68" fmla="*/ 560 w 562"/>
                <a:gd name="T69" fmla="*/ 155 h 365"/>
                <a:gd name="T70" fmla="*/ 557 w 562"/>
                <a:gd name="T71" fmla="*/ 115 h 365"/>
                <a:gd name="T72" fmla="*/ 552 w 562"/>
                <a:gd name="T73" fmla="*/ 80 h 365"/>
                <a:gd name="T74" fmla="*/ 549 w 562"/>
                <a:gd name="T75" fmla="*/ 62 h 365"/>
                <a:gd name="T76" fmla="*/ 546 w 562"/>
                <a:gd name="T77" fmla="*/ 48 h 365"/>
                <a:gd name="T78" fmla="*/ 541 w 562"/>
                <a:gd name="T79" fmla="*/ 32 h 365"/>
                <a:gd name="T80" fmla="*/ 533 w 562"/>
                <a:gd name="T81" fmla="*/ 24 h 365"/>
                <a:gd name="T82" fmla="*/ 525 w 562"/>
                <a:gd name="T83" fmla="*/ 19 h 365"/>
                <a:gd name="T84" fmla="*/ 509 w 562"/>
                <a:gd name="T85" fmla="*/ 16 h 365"/>
                <a:gd name="T86" fmla="*/ 482 w 562"/>
                <a:gd name="T87" fmla="*/ 16 h 365"/>
                <a:gd name="T88" fmla="*/ 458 w 562"/>
                <a:gd name="T89" fmla="*/ 16 h 365"/>
                <a:gd name="T90" fmla="*/ 431 w 562"/>
                <a:gd name="T91" fmla="*/ 13 h 365"/>
                <a:gd name="T92" fmla="*/ 388 w 562"/>
                <a:gd name="T93" fmla="*/ 13 h 365"/>
                <a:gd name="T94" fmla="*/ 342 w 562"/>
                <a:gd name="T95" fmla="*/ 16 h 365"/>
                <a:gd name="T96" fmla="*/ 301 w 562"/>
                <a:gd name="T97" fmla="*/ 16 h 365"/>
                <a:gd name="T98" fmla="*/ 264 w 562"/>
                <a:gd name="T99" fmla="*/ 13 h 365"/>
                <a:gd name="T100" fmla="*/ 229 w 562"/>
                <a:gd name="T101" fmla="*/ 5 h 365"/>
                <a:gd name="T102" fmla="*/ 199 w 562"/>
                <a:gd name="T103" fmla="*/ 0 h 365"/>
                <a:gd name="T104" fmla="*/ 183 w 562"/>
                <a:gd name="T105" fmla="*/ 0 h 3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2"/>
                <a:gd name="T160" fmla="*/ 0 h 365"/>
                <a:gd name="T161" fmla="*/ 562 w 562"/>
                <a:gd name="T162" fmla="*/ 365 h 3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2" h="365">
                  <a:moveTo>
                    <a:pt x="178" y="0"/>
                  </a:moveTo>
                  <a:lnTo>
                    <a:pt x="148" y="5"/>
                  </a:lnTo>
                  <a:lnTo>
                    <a:pt x="135" y="8"/>
                  </a:lnTo>
                  <a:lnTo>
                    <a:pt x="121" y="11"/>
                  </a:lnTo>
                  <a:lnTo>
                    <a:pt x="108" y="16"/>
                  </a:lnTo>
                  <a:lnTo>
                    <a:pt x="94" y="21"/>
                  </a:lnTo>
                  <a:lnTo>
                    <a:pt x="81" y="29"/>
                  </a:lnTo>
                  <a:lnTo>
                    <a:pt x="70" y="37"/>
                  </a:lnTo>
                  <a:lnTo>
                    <a:pt x="59" y="48"/>
                  </a:lnTo>
                  <a:lnTo>
                    <a:pt x="46" y="62"/>
                  </a:lnTo>
                  <a:lnTo>
                    <a:pt x="35" y="75"/>
                  </a:lnTo>
                  <a:lnTo>
                    <a:pt x="24" y="91"/>
                  </a:lnTo>
                  <a:lnTo>
                    <a:pt x="16" y="104"/>
                  </a:lnTo>
                  <a:lnTo>
                    <a:pt x="8" y="121"/>
                  </a:lnTo>
                  <a:lnTo>
                    <a:pt x="6" y="129"/>
                  </a:lnTo>
                  <a:lnTo>
                    <a:pt x="3" y="137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3" y="174"/>
                  </a:lnTo>
                  <a:lnTo>
                    <a:pt x="3" y="182"/>
                  </a:lnTo>
                  <a:lnTo>
                    <a:pt x="11" y="196"/>
                  </a:lnTo>
                  <a:lnTo>
                    <a:pt x="19" y="212"/>
                  </a:lnTo>
                  <a:lnTo>
                    <a:pt x="27" y="228"/>
                  </a:lnTo>
                  <a:lnTo>
                    <a:pt x="38" y="244"/>
                  </a:lnTo>
                  <a:lnTo>
                    <a:pt x="49" y="257"/>
                  </a:lnTo>
                  <a:lnTo>
                    <a:pt x="59" y="271"/>
                  </a:lnTo>
                  <a:lnTo>
                    <a:pt x="70" y="284"/>
                  </a:lnTo>
                  <a:lnTo>
                    <a:pt x="81" y="295"/>
                  </a:lnTo>
                  <a:lnTo>
                    <a:pt x="92" y="306"/>
                  </a:lnTo>
                  <a:lnTo>
                    <a:pt x="105" y="319"/>
                  </a:lnTo>
                  <a:lnTo>
                    <a:pt x="110" y="322"/>
                  </a:lnTo>
                  <a:lnTo>
                    <a:pt x="119" y="327"/>
                  </a:lnTo>
                  <a:lnTo>
                    <a:pt x="127" y="332"/>
                  </a:lnTo>
                  <a:lnTo>
                    <a:pt x="137" y="335"/>
                  </a:lnTo>
                  <a:lnTo>
                    <a:pt x="145" y="340"/>
                  </a:lnTo>
                  <a:lnTo>
                    <a:pt x="156" y="343"/>
                  </a:lnTo>
                  <a:lnTo>
                    <a:pt x="170" y="346"/>
                  </a:lnTo>
                  <a:lnTo>
                    <a:pt x="183" y="349"/>
                  </a:lnTo>
                  <a:lnTo>
                    <a:pt x="191" y="349"/>
                  </a:lnTo>
                  <a:lnTo>
                    <a:pt x="199" y="351"/>
                  </a:lnTo>
                  <a:lnTo>
                    <a:pt x="218" y="354"/>
                  </a:lnTo>
                  <a:lnTo>
                    <a:pt x="240" y="357"/>
                  </a:lnTo>
                  <a:lnTo>
                    <a:pt x="261" y="357"/>
                  </a:lnTo>
                  <a:lnTo>
                    <a:pt x="285" y="359"/>
                  </a:lnTo>
                  <a:lnTo>
                    <a:pt x="310" y="362"/>
                  </a:lnTo>
                  <a:lnTo>
                    <a:pt x="334" y="362"/>
                  </a:lnTo>
                  <a:lnTo>
                    <a:pt x="361" y="365"/>
                  </a:lnTo>
                  <a:lnTo>
                    <a:pt x="385" y="365"/>
                  </a:lnTo>
                  <a:lnTo>
                    <a:pt x="409" y="362"/>
                  </a:lnTo>
                  <a:lnTo>
                    <a:pt x="433" y="362"/>
                  </a:lnTo>
                  <a:lnTo>
                    <a:pt x="458" y="359"/>
                  </a:lnTo>
                  <a:lnTo>
                    <a:pt x="476" y="354"/>
                  </a:lnTo>
                  <a:lnTo>
                    <a:pt x="495" y="349"/>
                  </a:lnTo>
                  <a:lnTo>
                    <a:pt x="503" y="346"/>
                  </a:lnTo>
                  <a:lnTo>
                    <a:pt x="511" y="340"/>
                  </a:lnTo>
                  <a:lnTo>
                    <a:pt x="519" y="338"/>
                  </a:lnTo>
                  <a:lnTo>
                    <a:pt x="525" y="332"/>
                  </a:lnTo>
                  <a:lnTo>
                    <a:pt x="530" y="327"/>
                  </a:lnTo>
                  <a:lnTo>
                    <a:pt x="536" y="322"/>
                  </a:lnTo>
                  <a:lnTo>
                    <a:pt x="544" y="308"/>
                  </a:lnTo>
                  <a:lnTo>
                    <a:pt x="549" y="295"/>
                  </a:lnTo>
                  <a:lnTo>
                    <a:pt x="554" y="276"/>
                  </a:lnTo>
                  <a:lnTo>
                    <a:pt x="557" y="257"/>
                  </a:lnTo>
                  <a:lnTo>
                    <a:pt x="560" y="239"/>
                  </a:lnTo>
                  <a:lnTo>
                    <a:pt x="562" y="217"/>
                  </a:lnTo>
                  <a:lnTo>
                    <a:pt x="562" y="196"/>
                  </a:lnTo>
                  <a:lnTo>
                    <a:pt x="562" y="174"/>
                  </a:lnTo>
                  <a:lnTo>
                    <a:pt x="560" y="155"/>
                  </a:lnTo>
                  <a:lnTo>
                    <a:pt x="560" y="134"/>
                  </a:lnTo>
                  <a:lnTo>
                    <a:pt x="557" y="115"/>
                  </a:lnTo>
                  <a:lnTo>
                    <a:pt x="554" y="96"/>
                  </a:lnTo>
                  <a:lnTo>
                    <a:pt x="552" y="80"/>
                  </a:lnTo>
                  <a:lnTo>
                    <a:pt x="552" y="67"/>
                  </a:lnTo>
                  <a:lnTo>
                    <a:pt x="549" y="62"/>
                  </a:lnTo>
                  <a:lnTo>
                    <a:pt x="549" y="56"/>
                  </a:lnTo>
                  <a:lnTo>
                    <a:pt x="546" y="48"/>
                  </a:lnTo>
                  <a:lnTo>
                    <a:pt x="544" y="40"/>
                  </a:lnTo>
                  <a:lnTo>
                    <a:pt x="541" y="32"/>
                  </a:lnTo>
                  <a:lnTo>
                    <a:pt x="538" y="29"/>
                  </a:lnTo>
                  <a:lnTo>
                    <a:pt x="533" y="24"/>
                  </a:lnTo>
                  <a:lnTo>
                    <a:pt x="530" y="21"/>
                  </a:lnTo>
                  <a:lnTo>
                    <a:pt x="525" y="19"/>
                  </a:lnTo>
                  <a:lnTo>
                    <a:pt x="519" y="19"/>
                  </a:lnTo>
                  <a:lnTo>
                    <a:pt x="509" y="16"/>
                  </a:lnTo>
                  <a:lnTo>
                    <a:pt x="495" y="16"/>
                  </a:lnTo>
                  <a:lnTo>
                    <a:pt x="482" y="16"/>
                  </a:lnTo>
                  <a:lnTo>
                    <a:pt x="466" y="16"/>
                  </a:lnTo>
                  <a:lnTo>
                    <a:pt x="458" y="16"/>
                  </a:lnTo>
                  <a:lnTo>
                    <a:pt x="449" y="13"/>
                  </a:lnTo>
                  <a:lnTo>
                    <a:pt x="431" y="13"/>
                  </a:lnTo>
                  <a:lnTo>
                    <a:pt x="409" y="13"/>
                  </a:lnTo>
                  <a:lnTo>
                    <a:pt x="388" y="13"/>
                  </a:lnTo>
                  <a:lnTo>
                    <a:pt x="363" y="16"/>
                  </a:lnTo>
                  <a:lnTo>
                    <a:pt x="342" y="16"/>
                  </a:lnTo>
                  <a:lnTo>
                    <a:pt x="320" y="16"/>
                  </a:lnTo>
                  <a:lnTo>
                    <a:pt x="301" y="16"/>
                  </a:lnTo>
                  <a:lnTo>
                    <a:pt x="283" y="13"/>
                  </a:lnTo>
                  <a:lnTo>
                    <a:pt x="264" y="13"/>
                  </a:lnTo>
                  <a:lnTo>
                    <a:pt x="248" y="8"/>
                  </a:lnTo>
                  <a:lnTo>
                    <a:pt x="229" y="5"/>
                  </a:lnTo>
                  <a:lnTo>
                    <a:pt x="213" y="3"/>
                  </a:lnTo>
                  <a:lnTo>
                    <a:pt x="199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5" name="Rectangle 9"/>
            <p:cNvSpPr>
              <a:spLocks noChangeArrowheads="1"/>
            </p:cNvSpPr>
            <p:nvPr/>
          </p:nvSpPr>
          <p:spPr bwMode="auto">
            <a:xfrm flipH="1">
              <a:off x="1184" y="1385"/>
              <a:ext cx="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85356" name="Rectangle 10"/>
            <p:cNvSpPr>
              <a:spLocks noChangeArrowheads="1"/>
            </p:cNvSpPr>
            <p:nvPr/>
          </p:nvSpPr>
          <p:spPr bwMode="auto">
            <a:xfrm>
              <a:off x="1867" y="1057"/>
              <a:ext cx="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85357" name="Freeform 11"/>
            <p:cNvSpPr>
              <a:spLocks/>
            </p:cNvSpPr>
            <p:nvPr/>
          </p:nvSpPr>
          <p:spPr bwMode="auto">
            <a:xfrm>
              <a:off x="1640" y="1582"/>
              <a:ext cx="565" cy="362"/>
            </a:xfrm>
            <a:custGeom>
              <a:avLst/>
              <a:gdLst>
                <a:gd name="T0" fmla="*/ 164 w 565"/>
                <a:gd name="T1" fmla="*/ 0 h 362"/>
                <a:gd name="T2" fmla="*/ 134 w 565"/>
                <a:gd name="T3" fmla="*/ 6 h 362"/>
                <a:gd name="T4" fmla="*/ 108 w 565"/>
                <a:gd name="T5" fmla="*/ 14 h 362"/>
                <a:gd name="T6" fmla="*/ 83 w 565"/>
                <a:gd name="T7" fmla="*/ 30 h 362"/>
                <a:gd name="T8" fmla="*/ 62 w 565"/>
                <a:gd name="T9" fmla="*/ 48 h 362"/>
                <a:gd name="T10" fmla="*/ 38 w 565"/>
                <a:gd name="T11" fmla="*/ 73 h 362"/>
                <a:gd name="T12" fmla="*/ 16 w 565"/>
                <a:gd name="T13" fmla="*/ 105 h 362"/>
                <a:gd name="T14" fmla="*/ 5 w 565"/>
                <a:gd name="T15" fmla="*/ 126 h 362"/>
                <a:gd name="T16" fmla="*/ 0 w 565"/>
                <a:gd name="T17" fmla="*/ 142 h 362"/>
                <a:gd name="T18" fmla="*/ 0 w 565"/>
                <a:gd name="T19" fmla="*/ 158 h 362"/>
                <a:gd name="T20" fmla="*/ 5 w 565"/>
                <a:gd name="T21" fmla="*/ 180 h 362"/>
                <a:gd name="T22" fmla="*/ 19 w 565"/>
                <a:gd name="T23" fmla="*/ 212 h 362"/>
                <a:gd name="T24" fmla="*/ 38 w 565"/>
                <a:gd name="T25" fmla="*/ 242 h 362"/>
                <a:gd name="T26" fmla="*/ 59 w 565"/>
                <a:gd name="T27" fmla="*/ 268 h 362"/>
                <a:gd name="T28" fmla="*/ 81 w 565"/>
                <a:gd name="T29" fmla="*/ 295 h 362"/>
                <a:gd name="T30" fmla="*/ 105 w 565"/>
                <a:gd name="T31" fmla="*/ 317 h 362"/>
                <a:gd name="T32" fmla="*/ 121 w 565"/>
                <a:gd name="T33" fmla="*/ 327 h 362"/>
                <a:gd name="T34" fmla="*/ 137 w 565"/>
                <a:gd name="T35" fmla="*/ 335 h 362"/>
                <a:gd name="T36" fmla="*/ 159 w 565"/>
                <a:gd name="T37" fmla="*/ 343 h 362"/>
                <a:gd name="T38" fmla="*/ 186 w 565"/>
                <a:gd name="T39" fmla="*/ 349 h 362"/>
                <a:gd name="T40" fmla="*/ 202 w 565"/>
                <a:gd name="T41" fmla="*/ 351 h 362"/>
                <a:gd name="T42" fmla="*/ 239 w 565"/>
                <a:gd name="T43" fmla="*/ 354 h 362"/>
                <a:gd name="T44" fmla="*/ 285 w 565"/>
                <a:gd name="T45" fmla="*/ 360 h 362"/>
                <a:gd name="T46" fmla="*/ 334 w 565"/>
                <a:gd name="T47" fmla="*/ 362 h 362"/>
                <a:gd name="T48" fmla="*/ 385 w 565"/>
                <a:gd name="T49" fmla="*/ 362 h 362"/>
                <a:gd name="T50" fmla="*/ 433 w 565"/>
                <a:gd name="T51" fmla="*/ 360 h 362"/>
                <a:gd name="T52" fmla="*/ 476 w 565"/>
                <a:gd name="T53" fmla="*/ 354 h 362"/>
                <a:gd name="T54" fmla="*/ 503 w 565"/>
                <a:gd name="T55" fmla="*/ 343 h 362"/>
                <a:gd name="T56" fmla="*/ 519 w 565"/>
                <a:gd name="T57" fmla="*/ 338 h 362"/>
                <a:gd name="T58" fmla="*/ 530 w 565"/>
                <a:gd name="T59" fmla="*/ 327 h 362"/>
                <a:gd name="T60" fmla="*/ 543 w 565"/>
                <a:gd name="T61" fmla="*/ 309 h 362"/>
                <a:gd name="T62" fmla="*/ 557 w 565"/>
                <a:gd name="T63" fmla="*/ 276 h 362"/>
                <a:gd name="T64" fmla="*/ 562 w 565"/>
                <a:gd name="T65" fmla="*/ 236 h 362"/>
                <a:gd name="T66" fmla="*/ 565 w 565"/>
                <a:gd name="T67" fmla="*/ 196 h 362"/>
                <a:gd name="T68" fmla="*/ 562 w 565"/>
                <a:gd name="T69" fmla="*/ 153 h 362"/>
                <a:gd name="T70" fmla="*/ 560 w 565"/>
                <a:gd name="T71" fmla="*/ 113 h 362"/>
                <a:gd name="T72" fmla="*/ 554 w 565"/>
                <a:gd name="T73" fmla="*/ 78 h 362"/>
                <a:gd name="T74" fmla="*/ 549 w 565"/>
                <a:gd name="T75" fmla="*/ 59 h 362"/>
                <a:gd name="T76" fmla="*/ 546 w 565"/>
                <a:gd name="T77" fmla="*/ 46 h 362"/>
                <a:gd name="T78" fmla="*/ 541 w 565"/>
                <a:gd name="T79" fmla="*/ 32 h 362"/>
                <a:gd name="T80" fmla="*/ 533 w 565"/>
                <a:gd name="T81" fmla="*/ 24 h 362"/>
                <a:gd name="T82" fmla="*/ 525 w 565"/>
                <a:gd name="T83" fmla="*/ 19 h 362"/>
                <a:gd name="T84" fmla="*/ 508 w 565"/>
                <a:gd name="T85" fmla="*/ 16 h 362"/>
                <a:gd name="T86" fmla="*/ 482 w 565"/>
                <a:gd name="T87" fmla="*/ 16 h 362"/>
                <a:gd name="T88" fmla="*/ 460 w 565"/>
                <a:gd name="T89" fmla="*/ 14 h 362"/>
                <a:gd name="T90" fmla="*/ 430 w 565"/>
                <a:gd name="T91" fmla="*/ 11 h 362"/>
                <a:gd name="T92" fmla="*/ 387 w 565"/>
                <a:gd name="T93" fmla="*/ 14 h 362"/>
                <a:gd name="T94" fmla="*/ 342 w 565"/>
                <a:gd name="T95" fmla="*/ 14 h 362"/>
                <a:gd name="T96" fmla="*/ 301 w 565"/>
                <a:gd name="T97" fmla="*/ 14 h 362"/>
                <a:gd name="T98" fmla="*/ 264 w 565"/>
                <a:gd name="T99" fmla="*/ 11 h 362"/>
                <a:gd name="T100" fmla="*/ 229 w 565"/>
                <a:gd name="T101" fmla="*/ 3 h 362"/>
                <a:gd name="T102" fmla="*/ 199 w 565"/>
                <a:gd name="T103" fmla="*/ 0 h 362"/>
                <a:gd name="T104" fmla="*/ 183 w 565"/>
                <a:gd name="T105" fmla="*/ 0 h 3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5"/>
                <a:gd name="T160" fmla="*/ 0 h 362"/>
                <a:gd name="T161" fmla="*/ 565 w 565"/>
                <a:gd name="T162" fmla="*/ 362 h 3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5" h="362">
                  <a:moveTo>
                    <a:pt x="178" y="0"/>
                  </a:moveTo>
                  <a:lnTo>
                    <a:pt x="164" y="0"/>
                  </a:lnTo>
                  <a:lnTo>
                    <a:pt x="148" y="3"/>
                  </a:lnTo>
                  <a:lnTo>
                    <a:pt x="134" y="6"/>
                  </a:lnTo>
                  <a:lnTo>
                    <a:pt x="121" y="11"/>
                  </a:lnTo>
                  <a:lnTo>
                    <a:pt x="108" y="14"/>
                  </a:lnTo>
                  <a:lnTo>
                    <a:pt x="94" y="22"/>
                  </a:lnTo>
                  <a:lnTo>
                    <a:pt x="83" y="30"/>
                  </a:lnTo>
                  <a:lnTo>
                    <a:pt x="73" y="38"/>
                  </a:lnTo>
                  <a:lnTo>
                    <a:pt x="62" y="48"/>
                  </a:lnTo>
                  <a:lnTo>
                    <a:pt x="48" y="59"/>
                  </a:lnTo>
                  <a:lnTo>
                    <a:pt x="38" y="73"/>
                  </a:lnTo>
                  <a:lnTo>
                    <a:pt x="27" y="89"/>
                  </a:lnTo>
                  <a:lnTo>
                    <a:pt x="16" y="105"/>
                  </a:lnTo>
                  <a:lnTo>
                    <a:pt x="8" y="118"/>
                  </a:lnTo>
                  <a:lnTo>
                    <a:pt x="5" y="126"/>
                  </a:lnTo>
                  <a:lnTo>
                    <a:pt x="3" y="134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3" y="164"/>
                  </a:lnTo>
                  <a:lnTo>
                    <a:pt x="5" y="180"/>
                  </a:lnTo>
                  <a:lnTo>
                    <a:pt x="11" y="196"/>
                  </a:lnTo>
                  <a:lnTo>
                    <a:pt x="19" y="212"/>
                  </a:lnTo>
                  <a:lnTo>
                    <a:pt x="27" y="228"/>
                  </a:lnTo>
                  <a:lnTo>
                    <a:pt x="38" y="242"/>
                  </a:lnTo>
                  <a:lnTo>
                    <a:pt x="48" y="255"/>
                  </a:lnTo>
                  <a:lnTo>
                    <a:pt x="59" y="268"/>
                  </a:lnTo>
                  <a:lnTo>
                    <a:pt x="70" y="282"/>
                  </a:lnTo>
                  <a:lnTo>
                    <a:pt x="81" y="295"/>
                  </a:lnTo>
                  <a:lnTo>
                    <a:pt x="94" y="306"/>
                  </a:lnTo>
                  <a:lnTo>
                    <a:pt x="105" y="317"/>
                  </a:lnTo>
                  <a:lnTo>
                    <a:pt x="113" y="322"/>
                  </a:lnTo>
                  <a:lnTo>
                    <a:pt x="121" y="327"/>
                  </a:lnTo>
                  <a:lnTo>
                    <a:pt x="129" y="333"/>
                  </a:lnTo>
                  <a:lnTo>
                    <a:pt x="137" y="335"/>
                  </a:lnTo>
                  <a:lnTo>
                    <a:pt x="148" y="341"/>
                  </a:lnTo>
                  <a:lnTo>
                    <a:pt x="159" y="343"/>
                  </a:lnTo>
                  <a:lnTo>
                    <a:pt x="172" y="346"/>
                  </a:lnTo>
                  <a:lnTo>
                    <a:pt x="186" y="349"/>
                  </a:lnTo>
                  <a:lnTo>
                    <a:pt x="194" y="349"/>
                  </a:lnTo>
                  <a:lnTo>
                    <a:pt x="202" y="351"/>
                  </a:lnTo>
                  <a:lnTo>
                    <a:pt x="221" y="354"/>
                  </a:lnTo>
                  <a:lnTo>
                    <a:pt x="239" y="354"/>
                  </a:lnTo>
                  <a:lnTo>
                    <a:pt x="261" y="357"/>
                  </a:lnTo>
                  <a:lnTo>
                    <a:pt x="285" y="360"/>
                  </a:lnTo>
                  <a:lnTo>
                    <a:pt x="309" y="362"/>
                  </a:lnTo>
                  <a:lnTo>
                    <a:pt x="334" y="362"/>
                  </a:lnTo>
                  <a:lnTo>
                    <a:pt x="360" y="362"/>
                  </a:lnTo>
                  <a:lnTo>
                    <a:pt x="385" y="362"/>
                  </a:lnTo>
                  <a:lnTo>
                    <a:pt x="409" y="362"/>
                  </a:lnTo>
                  <a:lnTo>
                    <a:pt x="433" y="360"/>
                  </a:lnTo>
                  <a:lnTo>
                    <a:pt x="457" y="357"/>
                  </a:lnTo>
                  <a:lnTo>
                    <a:pt x="476" y="354"/>
                  </a:lnTo>
                  <a:lnTo>
                    <a:pt x="495" y="349"/>
                  </a:lnTo>
                  <a:lnTo>
                    <a:pt x="503" y="343"/>
                  </a:lnTo>
                  <a:lnTo>
                    <a:pt x="511" y="341"/>
                  </a:lnTo>
                  <a:lnTo>
                    <a:pt x="519" y="338"/>
                  </a:lnTo>
                  <a:lnTo>
                    <a:pt x="525" y="333"/>
                  </a:lnTo>
                  <a:lnTo>
                    <a:pt x="530" y="327"/>
                  </a:lnTo>
                  <a:lnTo>
                    <a:pt x="535" y="322"/>
                  </a:lnTo>
                  <a:lnTo>
                    <a:pt x="543" y="309"/>
                  </a:lnTo>
                  <a:lnTo>
                    <a:pt x="552" y="292"/>
                  </a:lnTo>
                  <a:lnTo>
                    <a:pt x="557" y="276"/>
                  </a:lnTo>
                  <a:lnTo>
                    <a:pt x="560" y="258"/>
                  </a:lnTo>
                  <a:lnTo>
                    <a:pt x="562" y="236"/>
                  </a:lnTo>
                  <a:lnTo>
                    <a:pt x="565" y="217"/>
                  </a:lnTo>
                  <a:lnTo>
                    <a:pt x="565" y="196"/>
                  </a:lnTo>
                  <a:lnTo>
                    <a:pt x="562" y="174"/>
                  </a:lnTo>
                  <a:lnTo>
                    <a:pt x="562" y="153"/>
                  </a:lnTo>
                  <a:lnTo>
                    <a:pt x="560" y="132"/>
                  </a:lnTo>
                  <a:lnTo>
                    <a:pt x="560" y="113"/>
                  </a:lnTo>
                  <a:lnTo>
                    <a:pt x="557" y="97"/>
                  </a:lnTo>
                  <a:lnTo>
                    <a:pt x="554" y="78"/>
                  </a:lnTo>
                  <a:lnTo>
                    <a:pt x="552" y="65"/>
                  </a:lnTo>
                  <a:lnTo>
                    <a:pt x="549" y="59"/>
                  </a:lnTo>
                  <a:lnTo>
                    <a:pt x="549" y="54"/>
                  </a:lnTo>
                  <a:lnTo>
                    <a:pt x="546" y="46"/>
                  </a:lnTo>
                  <a:lnTo>
                    <a:pt x="543" y="38"/>
                  </a:lnTo>
                  <a:lnTo>
                    <a:pt x="541" y="32"/>
                  </a:lnTo>
                  <a:lnTo>
                    <a:pt x="538" y="27"/>
                  </a:lnTo>
                  <a:lnTo>
                    <a:pt x="533" y="24"/>
                  </a:lnTo>
                  <a:lnTo>
                    <a:pt x="530" y="22"/>
                  </a:lnTo>
                  <a:lnTo>
                    <a:pt x="525" y="19"/>
                  </a:lnTo>
                  <a:lnTo>
                    <a:pt x="519" y="19"/>
                  </a:lnTo>
                  <a:lnTo>
                    <a:pt x="508" y="16"/>
                  </a:lnTo>
                  <a:lnTo>
                    <a:pt x="495" y="16"/>
                  </a:lnTo>
                  <a:lnTo>
                    <a:pt x="482" y="16"/>
                  </a:lnTo>
                  <a:lnTo>
                    <a:pt x="468" y="14"/>
                  </a:lnTo>
                  <a:lnTo>
                    <a:pt x="460" y="14"/>
                  </a:lnTo>
                  <a:lnTo>
                    <a:pt x="452" y="11"/>
                  </a:lnTo>
                  <a:lnTo>
                    <a:pt x="430" y="11"/>
                  </a:lnTo>
                  <a:lnTo>
                    <a:pt x="409" y="11"/>
                  </a:lnTo>
                  <a:lnTo>
                    <a:pt x="387" y="14"/>
                  </a:lnTo>
                  <a:lnTo>
                    <a:pt x="363" y="14"/>
                  </a:lnTo>
                  <a:lnTo>
                    <a:pt x="342" y="14"/>
                  </a:lnTo>
                  <a:lnTo>
                    <a:pt x="320" y="14"/>
                  </a:lnTo>
                  <a:lnTo>
                    <a:pt x="301" y="14"/>
                  </a:lnTo>
                  <a:lnTo>
                    <a:pt x="282" y="11"/>
                  </a:lnTo>
                  <a:lnTo>
                    <a:pt x="264" y="11"/>
                  </a:lnTo>
                  <a:lnTo>
                    <a:pt x="247" y="6"/>
                  </a:lnTo>
                  <a:lnTo>
                    <a:pt x="229" y="3"/>
                  </a:lnTo>
                  <a:lnTo>
                    <a:pt x="213" y="0"/>
                  </a:lnTo>
                  <a:lnTo>
                    <a:pt x="199" y="0"/>
                  </a:lnTo>
                  <a:lnTo>
                    <a:pt x="188" y="0"/>
                  </a:lnTo>
                  <a:lnTo>
                    <a:pt x="183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8" name="Rectangle 12"/>
            <p:cNvSpPr>
              <a:spLocks noChangeArrowheads="1"/>
            </p:cNvSpPr>
            <p:nvPr/>
          </p:nvSpPr>
          <p:spPr bwMode="auto">
            <a:xfrm>
              <a:off x="1896" y="1657"/>
              <a:ext cx="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5359" name="Rectangle 13"/>
            <p:cNvSpPr>
              <a:spLocks noChangeArrowheads="1"/>
            </p:cNvSpPr>
            <p:nvPr/>
          </p:nvSpPr>
          <p:spPr bwMode="auto">
            <a:xfrm>
              <a:off x="1963" y="1657"/>
              <a:ext cx="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60" name="Freeform 14"/>
            <p:cNvSpPr>
              <a:spLocks/>
            </p:cNvSpPr>
            <p:nvPr/>
          </p:nvSpPr>
          <p:spPr bwMode="auto">
            <a:xfrm>
              <a:off x="443" y="1335"/>
              <a:ext cx="218" cy="215"/>
            </a:xfrm>
            <a:custGeom>
              <a:avLst/>
              <a:gdLst>
                <a:gd name="T0" fmla="*/ 99 w 218"/>
                <a:gd name="T1" fmla="*/ 0 h 215"/>
                <a:gd name="T2" fmla="*/ 78 w 218"/>
                <a:gd name="T3" fmla="*/ 6 h 215"/>
                <a:gd name="T4" fmla="*/ 56 w 218"/>
                <a:gd name="T5" fmla="*/ 14 h 215"/>
                <a:gd name="T6" fmla="*/ 40 w 218"/>
                <a:gd name="T7" fmla="*/ 25 h 215"/>
                <a:gd name="T8" fmla="*/ 24 w 218"/>
                <a:gd name="T9" fmla="*/ 41 h 215"/>
                <a:gd name="T10" fmla="*/ 13 w 218"/>
                <a:gd name="T11" fmla="*/ 57 h 215"/>
                <a:gd name="T12" fmla="*/ 5 w 218"/>
                <a:gd name="T13" fmla="*/ 76 h 215"/>
                <a:gd name="T14" fmla="*/ 0 w 218"/>
                <a:gd name="T15" fmla="*/ 97 h 215"/>
                <a:gd name="T16" fmla="*/ 0 w 218"/>
                <a:gd name="T17" fmla="*/ 118 h 215"/>
                <a:gd name="T18" fmla="*/ 5 w 218"/>
                <a:gd name="T19" fmla="*/ 140 h 215"/>
                <a:gd name="T20" fmla="*/ 13 w 218"/>
                <a:gd name="T21" fmla="*/ 159 h 215"/>
                <a:gd name="T22" fmla="*/ 24 w 218"/>
                <a:gd name="T23" fmla="*/ 175 h 215"/>
                <a:gd name="T24" fmla="*/ 40 w 218"/>
                <a:gd name="T25" fmla="*/ 191 h 215"/>
                <a:gd name="T26" fmla="*/ 56 w 218"/>
                <a:gd name="T27" fmla="*/ 202 h 215"/>
                <a:gd name="T28" fmla="*/ 78 w 218"/>
                <a:gd name="T29" fmla="*/ 210 h 215"/>
                <a:gd name="T30" fmla="*/ 99 w 218"/>
                <a:gd name="T31" fmla="*/ 215 h 215"/>
                <a:gd name="T32" fmla="*/ 121 w 218"/>
                <a:gd name="T33" fmla="*/ 215 h 215"/>
                <a:gd name="T34" fmla="*/ 142 w 218"/>
                <a:gd name="T35" fmla="*/ 210 h 215"/>
                <a:gd name="T36" fmla="*/ 161 w 218"/>
                <a:gd name="T37" fmla="*/ 202 h 215"/>
                <a:gd name="T38" fmla="*/ 177 w 218"/>
                <a:gd name="T39" fmla="*/ 191 h 215"/>
                <a:gd name="T40" fmla="*/ 193 w 218"/>
                <a:gd name="T41" fmla="*/ 175 h 215"/>
                <a:gd name="T42" fmla="*/ 204 w 218"/>
                <a:gd name="T43" fmla="*/ 159 h 215"/>
                <a:gd name="T44" fmla="*/ 212 w 218"/>
                <a:gd name="T45" fmla="*/ 140 h 215"/>
                <a:gd name="T46" fmla="*/ 218 w 218"/>
                <a:gd name="T47" fmla="*/ 118 h 215"/>
                <a:gd name="T48" fmla="*/ 218 w 218"/>
                <a:gd name="T49" fmla="*/ 97 h 215"/>
                <a:gd name="T50" fmla="*/ 212 w 218"/>
                <a:gd name="T51" fmla="*/ 76 h 215"/>
                <a:gd name="T52" fmla="*/ 204 w 218"/>
                <a:gd name="T53" fmla="*/ 57 h 215"/>
                <a:gd name="T54" fmla="*/ 193 w 218"/>
                <a:gd name="T55" fmla="*/ 41 h 215"/>
                <a:gd name="T56" fmla="*/ 177 w 218"/>
                <a:gd name="T57" fmla="*/ 25 h 215"/>
                <a:gd name="T58" fmla="*/ 161 w 218"/>
                <a:gd name="T59" fmla="*/ 14 h 215"/>
                <a:gd name="T60" fmla="*/ 142 w 218"/>
                <a:gd name="T61" fmla="*/ 6 h 215"/>
                <a:gd name="T62" fmla="*/ 121 w 218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5"/>
                <a:gd name="T98" fmla="*/ 218 w 218"/>
                <a:gd name="T99" fmla="*/ 215 h 2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5">
                  <a:moveTo>
                    <a:pt x="110" y="0"/>
                  </a:moveTo>
                  <a:lnTo>
                    <a:pt x="99" y="0"/>
                  </a:lnTo>
                  <a:lnTo>
                    <a:pt x="88" y="3"/>
                  </a:lnTo>
                  <a:lnTo>
                    <a:pt x="78" y="6"/>
                  </a:lnTo>
                  <a:lnTo>
                    <a:pt x="67" y="9"/>
                  </a:lnTo>
                  <a:lnTo>
                    <a:pt x="56" y="14"/>
                  </a:lnTo>
                  <a:lnTo>
                    <a:pt x="48" y="19"/>
                  </a:lnTo>
                  <a:lnTo>
                    <a:pt x="40" y="25"/>
                  </a:lnTo>
                  <a:lnTo>
                    <a:pt x="32" y="33"/>
                  </a:lnTo>
                  <a:lnTo>
                    <a:pt x="24" y="41"/>
                  </a:lnTo>
                  <a:lnTo>
                    <a:pt x="18" y="49"/>
                  </a:lnTo>
                  <a:lnTo>
                    <a:pt x="13" y="57"/>
                  </a:lnTo>
                  <a:lnTo>
                    <a:pt x="8" y="65"/>
                  </a:lnTo>
                  <a:lnTo>
                    <a:pt x="5" y="76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2" y="129"/>
                  </a:lnTo>
                  <a:lnTo>
                    <a:pt x="5" y="140"/>
                  </a:lnTo>
                  <a:lnTo>
                    <a:pt x="8" y="151"/>
                  </a:lnTo>
                  <a:lnTo>
                    <a:pt x="13" y="159"/>
                  </a:lnTo>
                  <a:lnTo>
                    <a:pt x="18" y="167"/>
                  </a:lnTo>
                  <a:lnTo>
                    <a:pt x="24" y="175"/>
                  </a:lnTo>
                  <a:lnTo>
                    <a:pt x="32" y="183"/>
                  </a:lnTo>
                  <a:lnTo>
                    <a:pt x="40" y="191"/>
                  </a:lnTo>
                  <a:lnTo>
                    <a:pt x="48" y="196"/>
                  </a:lnTo>
                  <a:lnTo>
                    <a:pt x="56" y="202"/>
                  </a:lnTo>
                  <a:lnTo>
                    <a:pt x="67" y="207"/>
                  </a:lnTo>
                  <a:lnTo>
                    <a:pt x="78" y="210"/>
                  </a:lnTo>
                  <a:lnTo>
                    <a:pt x="88" y="212"/>
                  </a:lnTo>
                  <a:lnTo>
                    <a:pt x="99" y="215"/>
                  </a:lnTo>
                  <a:lnTo>
                    <a:pt x="110" y="215"/>
                  </a:lnTo>
                  <a:lnTo>
                    <a:pt x="121" y="215"/>
                  </a:lnTo>
                  <a:lnTo>
                    <a:pt x="131" y="212"/>
                  </a:lnTo>
                  <a:lnTo>
                    <a:pt x="142" y="210"/>
                  </a:lnTo>
                  <a:lnTo>
                    <a:pt x="153" y="207"/>
                  </a:lnTo>
                  <a:lnTo>
                    <a:pt x="161" y="202"/>
                  </a:lnTo>
                  <a:lnTo>
                    <a:pt x="169" y="196"/>
                  </a:lnTo>
                  <a:lnTo>
                    <a:pt x="177" y="191"/>
                  </a:lnTo>
                  <a:lnTo>
                    <a:pt x="185" y="183"/>
                  </a:lnTo>
                  <a:lnTo>
                    <a:pt x="193" y="175"/>
                  </a:lnTo>
                  <a:lnTo>
                    <a:pt x="199" y="167"/>
                  </a:lnTo>
                  <a:lnTo>
                    <a:pt x="204" y="159"/>
                  </a:lnTo>
                  <a:lnTo>
                    <a:pt x="209" y="151"/>
                  </a:lnTo>
                  <a:lnTo>
                    <a:pt x="212" y="140"/>
                  </a:lnTo>
                  <a:lnTo>
                    <a:pt x="215" y="129"/>
                  </a:lnTo>
                  <a:lnTo>
                    <a:pt x="218" y="118"/>
                  </a:lnTo>
                  <a:lnTo>
                    <a:pt x="218" y="108"/>
                  </a:lnTo>
                  <a:lnTo>
                    <a:pt x="218" y="97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9" y="65"/>
                  </a:lnTo>
                  <a:lnTo>
                    <a:pt x="204" y="57"/>
                  </a:lnTo>
                  <a:lnTo>
                    <a:pt x="199" y="49"/>
                  </a:lnTo>
                  <a:lnTo>
                    <a:pt x="193" y="41"/>
                  </a:lnTo>
                  <a:lnTo>
                    <a:pt x="185" y="33"/>
                  </a:lnTo>
                  <a:lnTo>
                    <a:pt x="177" y="25"/>
                  </a:lnTo>
                  <a:lnTo>
                    <a:pt x="169" y="19"/>
                  </a:lnTo>
                  <a:lnTo>
                    <a:pt x="161" y="14"/>
                  </a:lnTo>
                  <a:lnTo>
                    <a:pt x="153" y="9"/>
                  </a:lnTo>
                  <a:lnTo>
                    <a:pt x="142" y="6"/>
                  </a:lnTo>
                  <a:lnTo>
                    <a:pt x="131" y="3"/>
                  </a:lnTo>
                  <a:lnTo>
                    <a:pt x="121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1" name="Rectangle 15"/>
            <p:cNvSpPr>
              <a:spLocks noChangeArrowheads="1"/>
            </p:cNvSpPr>
            <p:nvPr/>
          </p:nvSpPr>
          <p:spPr bwMode="auto">
            <a:xfrm>
              <a:off x="493" y="1378"/>
              <a:ext cx="1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185362" name="Rectangle 16"/>
            <p:cNvSpPr>
              <a:spLocks noChangeArrowheads="1"/>
            </p:cNvSpPr>
            <p:nvPr/>
          </p:nvSpPr>
          <p:spPr bwMode="auto">
            <a:xfrm>
              <a:off x="617" y="1360"/>
              <a:ext cx="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63" name="Freeform 17"/>
            <p:cNvSpPr>
              <a:spLocks/>
            </p:cNvSpPr>
            <p:nvPr/>
          </p:nvSpPr>
          <p:spPr bwMode="auto">
            <a:xfrm>
              <a:off x="2584" y="1220"/>
              <a:ext cx="218" cy="212"/>
            </a:xfrm>
            <a:custGeom>
              <a:avLst/>
              <a:gdLst>
                <a:gd name="T0" fmla="*/ 100 w 218"/>
                <a:gd name="T1" fmla="*/ 0 h 212"/>
                <a:gd name="T2" fmla="*/ 78 w 218"/>
                <a:gd name="T3" fmla="*/ 6 h 212"/>
                <a:gd name="T4" fmla="*/ 57 w 218"/>
                <a:gd name="T5" fmla="*/ 14 h 212"/>
                <a:gd name="T6" fmla="*/ 41 w 218"/>
                <a:gd name="T7" fmla="*/ 24 h 212"/>
                <a:gd name="T8" fmla="*/ 25 w 218"/>
                <a:gd name="T9" fmla="*/ 38 h 212"/>
                <a:gd name="T10" fmla="*/ 14 w 218"/>
                <a:gd name="T11" fmla="*/ 54 h 212"/>
                <a:gd name="T12" fmla="*/ 6 w 218"/>
                <a:gd name="T13" fmla="*/ 73 h 212"/>
                <a:gd name="T14" fmla="*/ 0 w 218"/>
                <a:gd name="T15" fmla="*/ 94 h 212"/>
                <a:gd name="T16" fmla="*/ 0 w 218"/>
                <a:gd name="T17" fmla="*/ 115 h 212"/>
                <a:gd name="T18" fmla="*/ 6 w 218"/>
                <a:gd name="T19" fmla="*/ 137 h 212"/>
                <a:gd name="T20" fmla="*/ 14 w 218"/>
                <a:gd name="T21" fmla="*/ 156 h 212"/>
                <a:gd name="T22" fmla="*/ 25 w 218"/>
                <a:gd name="T23" fmla="*/ 172 h 212"/>
                <a:gd name="T24" fmla="*/ 41 w 218"/>
                <a:gd name="T25" fmla="*/ 188 h 212"/>
                <a:gd name="T26" fmla="*/ 57 w 218"/>
                <a:gd name="T27" fmla="*/ 199 h 212"/>
                <a:gd name="T28" fmla="*/ 78 w 218"/>
                <a:gd name="T29" fmla="*/ 207 h 212"/>
                <a:gd name="T30" fmla="*/ 100 w 218"/>
                <a:gd name="T31" fmla="*/ 212 h 212"/>
                <a:gd name="T32" fmla="*/ 121 w 218"/>
                <a:gd name="T33" fmla="*/ 212 h 212"/>
                <a:gd name="T34" fmla="*/ 143 w 218"/>
                <a:gd name="T35" fmla="*/ 207 h 212"/>
                <a:gd name="T36" fmla="*/ 162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5 w 218"/>
                <a:gd name="T43" fmla="*/ 156 h 212"/>
                <a:gd name="T44" fmla="*/ 213 w 218"/>
                <a:gd name="T45" fmla="*/ 137 h 212"/>
                <a:gd name="T46" fmla="*/ 218 w 218"/>
                <a:gd name="T47" fmla="*/ 115 h 212"/>
                <a:gd name="T48" fmla="*/ 218 w 218"/>
                <a:gd name="T49" fmla="*/ 94 h 212"/>
                <a:gd name="T50" fmla="*/ 213 w 218"/>
                <a:gd name="T51" fmla="*/ 73 h 212"/>
                <a:gd name="T52" fmla="*/ 205 w 218"/>
                <a:gd name="T53" fmla="*/ 54 h 212"/>
                <a:gd name="T54" fmla="*/ 194 w 218"/>
                <a:gd name="T55" fmla="*/ 38 h 212"/>
                <a:gd name="T56" fmla="*/ 178 w 218"/>
                <a:gd name="T57" fmla="*/ 24 h 212"/>
                <a:gd name="T58" fmla="*/ 162 w 218"/>
                <a:gd name="T59" fmla="*/ 14 h 212"/>
                <a:gd name="T60" fmla="*/ 143 w 218"/>
                <a:gd name="T61" fmla="*/ 6 h 212"/>
                <a:gd name="T62" fmla="*/ 121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11" y="0"/>
                  </a:moveTo>
                  <a:lnTo>
                    <a:pt x="100" y="0"/>
                  </a:lnTo>
                  <a:lnTo>
                    <a:pt x="89" y="3"/>
                  </a:lnTo>
                  <a:lnTo>
                    <a:pt x="78" y="6"/>
                  </a:lnTo>
                  <a:lnTo>
                    <a:pt x="68" y="8"/>
                  </a:lnTo>
                  <a:lnTo>
                    <a:pt x="57" y="14"/>
                  </a:lnTo>
                  <a:lnTo>
                    <a:pt x="49" y="19"/>
                  </a:lnTo>
                  <a:lnTo>
                    <a:pt x="41" y="24"/>
                  </a:lnTo>
                  <a:lnTo>
                    <a:pt x="33" y="30"/>
                  </a:lnTo>
                  <a:lnTo>
                    <a:pt x="25" y="38"/>
                  </a:lnTo>
                  <a:lnTo>
                    <a:pt x="19" y="46"/>
                  </a:lnTo>
                  <a:lnTo>
                    <a:pt x="14" y="54"/>
                  </a:lnTo>
                  <a:lnTo>
                    <a:pt x="8" y="65"/>
                  </a:lnTo>
                  <a:lnTo>
                    <a:pt x="6" y="73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5"/>
                  </a:lnTo>
                  <a:lnTo>
                    <a:pt x="3" y="126"/>
                  </a:lnTo>
                  <a:lnTo>
                    <a:pt x="6" y="137"/>
                  </a:lnTo>
                  <a:lnTo>
                    <a:pt x="8" y="148"/>
                  </a:lnTo>
                  <a:lnTo>
                    <a:pt x="14" y="156"/>
                  </a:lnTo>
                  <a:lnTo>
                    <a:pt x="19" y="164"/>
                  </a:lnTo>
                  <a:lnTo>
                    <a:pt x="25" y="172"/>
                  </a:lnTo>
                  <a:lnTo>
                    <a:pt x="33" y="180"/>
                  </a:lnTo>
                  <a:lnTo>
                    <a:pt x="41" y="188"/>
                  </a:lnTo>
                  <a:lnTo>
                    <a:pt x="49" y="193"/>
                  </a:lnTo>
                  <a:lnTo>
                    <a:pt x="57" y="199"/>
                  </a:lnTo>
                  <a:lnTo>
                    <a:pt x="68" y="204"/>
                  </a:lnTo>
                  <a:lnTo>
                    <a:pt x="78" y="207"/>
                  </a:lnTo>
                  <a:lnTo>
                    <a:pt x="89" y="209"/>
                  </a:lnTo>
                  <a:lnTo>
                    <a:pt x="100" y="212"/>
                  </a:lnTo>
                  <a:lnTo>
                    <a:pt x="111" y="212"/>
                  </a:lnTo>
                  <a:lnTo>
                    <a:pt x="121" y="212"/>
                  </a:lnTo>
                  <a:lnTo>
                    <a:pt x="132" y="209"/>
                  </a:lnTo>
                  <a:lnTo>
                    <a:pt x="143" y="207"/>
                  </a:lnTo>
                  <a:lnTo>
                    <a:pt x="154" y="204"/>
                  </a:lnTo>
                  <a:lnTo>
                    <a:pt x="162" y="199"/>
                  </a:lnTo>
                  <a:lnTo>
                    <a:pt x="170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5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6" y="126"/>
                  </a:lnTo>
                  <a:lnTo>
                    <a:pt x="218" y="115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6" y="83"/>
                  </a:lnTo>
                  <a:lnTo>
                    <a:pt x="213" y="73"/>
                  </a:lnTo>
                  <a:lnTo>
                    <a:pt x="210" y="65"/>
                  </a:lnTo>
                  <a:lnTo>
                    <a:pt x="205" y="54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0"/>
                  </a:lnTo>
                  <a:lnTo>
                    <a:pt x="178" y="24"/>
                  </a:lnTo>
                  <a:lnTo>
                    <a:pt x="170" y="19"/>
                  </a:lnTo>
                  <a:lnTo>
                    <a:pt x="162" y="14"/>
                  </a:lnTo>
                  <a:lnTo>
                    <a:pt x="154" y="8"/>
                  </a:lnTo>
                  <a:lnTo>
                    <a:pt x="143" y="6"/>
                  </a:lnTo>
                  <a:lnTo>
                    <a:pt x="132" y="3"/>
                  </a:lnTo>
                  <a:lnTo>
                    <a:pt x="12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4" name="Rectangle 18"/>
            <p:cNvSpPr>
              <a:spLocks noChangeArrowheads="1"/>
            </p:cNvSpPr>
            <p:nvPr/>
          </p:nvSpPr>
          <p:spPr bwMode="auto">
            <a:xfrm>
              <a:off x="2641" y="1262"/>
              <a:ext cx="7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85365" name="Freeform 19"/>
            <p:cNvSpPr>
              <a:spLocks/>
            </p:cNvSpPr>
            <p:nvPr/>
          </p:nvSpPr>
          <p:spPr bwMode="auto">
            <a:xfrm>
              <a:off x="2579" y="1952"/>
              <a:ext cx="218" cy="212"/>
            </a:xfrm>
            <a:custGeom>
              <a:avLst/>
              <a:gdLst>
                <a:gd name="T0" fmla="*/ 97 w 218"/>
                <a:gd name="T1" fmla="*/ 0 h 212"/>
                <a:gd name="T2" fmla="*/ 75 w 218"/>
                <a:gd name="T3" fmla="*/ 6 h 212"/>
                <a:gd name="T4" fmla="*/ 56 w 218"/>
                <a:gd name="T5" fmla="*/ 14 h 212"/>
                <a:gd name="T6" fmla="*/ 40 w 218"/>
                <a:gd name="T7" fmla="*/ 24 h 212"/>
                <a:gd name="T8" fmla="*/ 24 w 218"/>
                <a:gd name="T9" fmla="*/ 38 h 212"/>
                <a:gd name="T10" fmla="*/ 13 w 218"/>
                <a:gd name="T11" fmla="*/ 54 h 212"/>
                <a:gd name="T12" fmla="*/ 5 w 218"/>
                <a:gd name="T13" fmla="*/ 73 h 212"/>
                <a:gd name="T14" fmla="*/ 0 w 218"/>
                <a:gd name="T15" fmla="*/ 94 h 212"/>
                <a:gd name="T16" fmla="*/ 0 w 218"/>
                <a:gd name="T17" fmla="*/ 116 h 212"/>
                <a:gd name="T18" fmla="*/ 5 w 218"/>
                <a:gd name="T19" fmla="*/ 137 h 212"/>
                <a:gd name="T20" fmla="*/ 13 w 218"/>
                <a:gd name="T21" fmla="*/ 156 h 212"/>
                <a:gd name="T22" fmla="*/ 24 w 218"/>
                <a:gd name="T23" fmla="*/ 172 h 212"/>
                <a:gd name="T24" fmla="*/ 40 w 218"/>
                <a:gd name="T25" fmla="*/ 188 h 212"/>
                <a:gd name="T26" fmla="*/ 56 w 218"/>
                <a:gd name="T27" fmla="*/ 199 h 212"/>
                <a:gd name="T28" fmla="*/ 75 w 218"/>
                <a:gd name="T29" fmla="*/ 207 h 212"/>
                <a:gd name="T30" fmla="*/ 97 w 218"/>
                <a:gd name="T31" fmla="*/ 212 h 212"/>
                <a:gd name="T32" fmla="*/ 118 w 218"/>
                <a:gd name="T33" fmla="*/ 212 h 212"/>
                <a:gd name="T34" fmla="*/ 140 w 218"/>
                <a:gd name="T35" fmla="*/ 207 h 212"/>
                <a:gd name="T36" fmla="*/ 161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4 w 218"/>
                <a:gd name="T43" fmla="*/ 156 h 212"/>
                <a:gd name="T44" fmla="*/ 213 w 218"/>
                <a:gd name="T45" fmla="*/ 137 h 212"/>
                <a:gd name="T46" fmla="*/ 218 w 218"/>
                <a:gd name="T47" fmla="*/ 116 h 212"/>
                <a:gd name="T48" fmla="*/ 218 w 218"/>
                <a:gd name="T49" fmla="*/ 94 h 212"/>
                <a:gd name="T50" fmla="*/ 213 w 218"/>
                <a:gd name="T51" fmla="*/ 73 h 212"/>
                <a:gd name="T52" fmla="*/ 204 w 218"/>
                <a:gd name="T53" fmla="*/ 54 h 212"/>
                <a:gd name="T54" fmla="*/ 194 w 218"/>
                <a:gd name="T55" fmla="*/ 38 h 212"/>
                <a:gd name="T56" fmla="*/ 178 w 218"/>
                <a:gd name="T57" fmla="*/ 24 h 212"/>
                <a:gd name="T58" fmla="*/ 161 w 218"/>
                <a:gd name="T59" fmla="*/ 14 h 212"/>
                <a:gd name="T60" fmla="*/ 140 w 218"/>
                <a:gd name="T61" fmla="*/ 6 h 212"/>
                <a:gd name="T62" fmla="*/ 118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08" y="0"/>
                  </a:moveTo>
                  <a:lnTo>
                    <a:pt x="97" y="0"/>
                  </a:lnTo>
                  <a:lnTo>
                    <a:pt x="86" y="3"/>
                  </a:lnTo>
                  <a:lnTo>
                    <a:pt x="75" y="6"/>
                  </a:lnTo>
                  <a:lnTo>
                    <a:pt x="65" y="8"/>
                  </a:lnTo>
                  <a:lnTo>
                    <a:pt x="56" y="14"/>
                  </a:lnTo>
                  <a:lnTo>
                    <a:pt x="48" y="19"/>
                  </a:lnTo>
                  <a:lnTo>
                    <a:pt x="40" y="24"/>
                  </a:lnTo>
                  <a:lnTo>
                    <a:pt x="32" y="30"/>
                  </a:lnTo>
                  <a:lnTo>
                    <a:pt x="24" y="38"/>
                  </a:lnTo>
                  <a:lnTo>
                    <a:pt x="19" y="46"/>
                  </a:lnTo>
                  <a:lnTo>
                    <a:pt x="13" y="54"/>
                  </a:lnTo>
                  <a:lnTo>
                    <a:pt x="8" y="65"/>
                  </a:lnTo>
                  <a:lnTo>
                    <a:pt x="5" y="73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" y="126"/>
                  </a:lnTo>
                  <a:lnTo>
                    <a:pt x="5" y="137"/>
                  </a:lnTo>
                  <a:lnTo>
                    <a:pt x="8" y="148"/>
                  </a:lnTo>
                  <a:lnTo>
                    <a:pt x="13" y="156"/>
                  </a:lnTo>
                  <a:lnTo>
                    <a:pt x="19" y="164"/>
                  </a:lnTo>
                  <a:lnTo>
                    <a:pt x="24" y="172"/>
                  </a:lnTo>
                  <a:lnTo>
                    <a:pt x="32" y="180"/>
                  </a:lnTo>
                  <a:lnTo>
                    <a:pt x="40" y="188"/>
                  </a:lnTo>
                  <a:lnTo>
                    <a:pt x="48" y="193"/>
                  </a:lnTo>
                  <a:lnTo>
                    <a:pt x="56" y="199"/>
                  </a:lnTo>
                  <a:lnTo>
                    <a:pt x="65" y="204"/>
                  </a:lnTo>
                  <a:lnTo>
                    <a:pt x="75" y="207"/>
                  </a:lnTo>
                  <a:lnTo>
                    <a:pt x="86" y="209"/>
                  </a:lnTo>
                  <a:lnTo>
                    <a:pt x="97" y="212"/>
                  </a:lnTo>
                  <a:lnTo>
                    <a:pt x="108" y="212"/>
                  </a:lnTo>
                  <a:lnTo>
                    <a:pt x="118" y="212"/>
                  </a:lnTo>
                  <a:lnTo>
                    <a:pt x="129" y="209"/>
                  </a:lnTo>
                  <a:lnTo>
                    <a:pt x="140" y="207"/>
                  </a:lnTo>
                  <a:lnTo>
                    <a:pt x="151" y="204"/>
                  </a:lnTo>
                  <a:lnTo>
                    <a:pt x="161" y="199"/>
                  </a:lnTo>
                  <a:lnTo>
                    <a:pt x="169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4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5" y="126"/>
                  </a:lnTo>
                  <a:lnTo>
                    <a:pt x="218" y="116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5" y="83"/>
                  </a:lnTo>
                  <a:lnTo>
                    <a:pt x="213" y="73"/>
                  </a:lnTo>
                  <a:lnTo>
                    <a:pt x="210" y="65"/>
                  </a:lnTo>
                  <a:lnTo>
                    <a:pt x="204" y="54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0"/>
                  </a:lnTo>
                  <a:lnTo>
                    <a:pt x="178" y="24"/>
                  </a:lnTo>
                  <a:lnTo>
                    <a:pt x="169" y="19"/>
                  </a:lnTo>
                  <a:lnTo>
                    <a:pt x="161" y="14"/>
                  </a:lnTo>
                  <a:lnTo>
                    <a:pt x="151" y="8"/>
                  </a:lnTo>
                  <a:lnTo>
                    <a:pt x="140" y="6"/>
                  </a:lnTo>
                  <a:lnTo>
                    <a:pt x="129" y="3"/>
                  </a:lnTo>
                  <a:lnTo>
                    <a:pt x="118" y="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6" name="Rectangle 20"/>
            <p:cNvSpPr>
              <a:spLocks noChangeArrowheads="1"/>
            </p:cNvSpPr>
            <p:nvPr/>
          </p:nvSpPr>
          <p:spPr bwMode="auto">
            <a:xfrm>
              <a:off x="2653" y="1983"/>
              <a:ext cx="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185367" name="Line 21"/>
            <p:cNvSpPr>
              <a:spLocks noChangeShapeType="1"/>
            </p:cNvSpPr>
            <p:nvPr/>
          </p:nvSpPr>
          <p:spPr bwMode="auto">
            <a:xfrm>
              <a:off x="674" y="1448"/>
              <a:ext cx="28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8" name="Line 22"/>
            <p:cNvSpPr>
              <a:spLocks noChangeShapeType="1"/>
            </p:cNvSpPr>
            <p:nvPr/>
          </p:nvSpPr>
          <p:spPr bwMode="auto">
            <a:xfrm>
              <a:off x="2165" y="1140"/>
              <a:ext cx="419" cy="17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9" name="Line 23"/>
            <p:cNvSpPr>
              <a:spLocks noChangeShapeType="1"/>
            </p:cNvSpPr>
            <p:nvPr/>
          </p:nvSpPr>
          <p:spPr bwMode="auto">
            <a:xfrm flipV="1">
              <a:off x="2192" y="1381"/>
              <a:ext cx="422" cy="35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0" name="Line 24"/>
            <p:cNvSpPr>
              <a:spLocks noChangeShapeType="1"/>
            </p:cNvSpPr>
            <p:nvPr/>
          </p:nvSpPr>
          <p:spPr bwMode="auto">
            <a:xfrm>
              <a:off x="2197" y="1821"/>
              <a:ext cx="387" cy="20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1" name="Line 25"/>
            <p:cNvSpPr>
              <a:spLocks noChangeShapeType="1"/>
            </p:cNvSpPr>
            <p:nvPr/>
          </p:nvSpPr>
          <p:spPr bwMode="auto">
            <a:xfrm flipV="1">
              <a:off x="1481" y="1228"/>
              <a:ext cx="183" cy="148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2" name="Line 26"/>
            <p:cNvSpPr>
              <a:spLocks noChangeShapeType="1"/>
            </p:cNvSpPr>
            <p:nvPr/>
          </p:nvSpPr>
          <p:spPr bwMode="auto">
            <a:xfrm flipV="1">
              <a:off x="2030" y="1309"/>
              <a:ext cx="1" cy="268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3" name="Line 27"/>
            <p:cNvSpPr>
              <a:spLocks noChangeShapeType="1"/>
            </p:cNvSpPr>
            <p:nvPr/>
          </p:nvSpPr>
          <p:spPr bwMode="auto">
            <a:xfrm>
              <a:off x="1497" y="1577"/>
              <a:ext cx="167" cy="104"/>
            </a:xfrm>
            <a:prstGeom prst="line">
              <a:avLst/>
            </a:prstGeom>
            <a:noFill/>
            <a:ln w="555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4" name="Rectangle 28"/>
            <p:cNvSpPr>
              <a:spLocks noChangeArrowheads="1"/>
            </p:cNvSpPr>
            <p:nvPr/>
          </p:nvSpPr>
          <p:spPr bwMode="auto">
            <a:xfrm>
              <a:off x="3050" y="853"/>
              <a:ext cx="608" cy="2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5" name="Rectangle 29"/>
            <p:cNvSpPr>
              <a:spLocks noChangeArrowheads="1"/>
            </p:cNvSpPr>
            <p:nvPr/>
          </p:nvSpPr>
          <p:spPr bwMode="auto">
            <a:xfrm>
              <a:off x="3131" y="896"/>
              <a:ext cx="53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Helvetica" pitchFamily="2" charset="0"/>
                </a:rPr>
                <a:t>legend</a:t>
              </a:r>
              <a:r>
                <a:rPr lang="en-US" sz="1700" b="1">
                  <a:solidFill>
                    <a:srgbClr val="000000"/>
                  </a:solidFill>
                  <a:latin typeface="Helvetica" pitchFamily="2" charset="0"/>
                </a:rPr>
                <a:t>:</a:t>
              </a:r>
              <a:endParaRPr lang="en-US">
                <a:latin typeface="Helvetica" pitchFamily="2" charset="0"/>
              </a:endParaRPr>
            </a:p>
          </p:txBody>
        </p:sp>
        <p:sp>
          <p:nvSpPr>
            <p:cNvPr id="185376" name="Rectangle 30"/>
            <p:cNvSpPr>
              <a:spLocks noChangeArrowheads="1"/>
            </p:cNvSpPr>
            <p:nvPr/>
          </p:nvSpPr>
          <p:spPr bwMode="auto">
            <a:xfrm>
              <a:off x="3548" y="898"/>
              <a:ext cx="3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185377" name="Rectangle 31"/>
            <p:cNvSpPr>
              <a:spLocks noChangeArrowheads="1"/>
            </p:cNvSpPr>
            <p:nvPr/>
          </p:nvSpPr>
          <p:spPr bwMode="auto">
            <a:xfrm>
              <a:off x="4261" y="1432"/>
              <a:ext cx="731" cy="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8" name="Rectangle 32"/>
            <p:cNvSpPr>
              <a:spLocks noChangeArrowheads="1"/>
            </p:cNvSpPr>
            <p:nvPr/>
          </p:nvSpPr>
          <p:spPr bwMode="auto">
            <a:xfrm>
              <a:off x="4341" y="1472"/>
              <a:ext cx="7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customer 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79" name="Rectangle 33"/>
            <p:cNvSpPr>
              <a:spLocks noChangeArrowheads="1"/>
            </p:cNvSpPr>
            <p:nvPr/>
          </p:nvSpPr>
          <p:spPr bwMode="auto">
            <a:xfrm>
              <a:off x="4341" y="1630"/>
              <a:ext cx="6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Helvetica" pitchFamily="2" charset="0"/>
                </a:rPr>
                <a:t>network:</a:t>
              </a:r>
              <a:endParaRPr lang="en-US" sz="2000">
                <a:latin typeface="Helvetica" pitchFamily="2" charset="0"/>
              </a:endParaRPr>
            </a:p>
          </p:txBody>
        </p:sp>
        <p:sp>
          <p:nvSpPr>
            <p:cNvPr id="185380" name="Rectangle 34"/>
            <p:cNvSpPr>
              <a:spLocks noChangeArrowheads="1"/>
            </p:cNvSpPr>
            <p:nvPr/>
          </p:nvSpPr>
          <p:spPr bwMode="auto">
            <a:xfrm>
              <a:off x="4823" y="1630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1" name="Rectangle 35"/>
            <p:cNvSpPr>
              <a:spLocks noChangeArrowheads="1"/>
            </p:cNvSpPr>
            <p:nvPr/>
          </p:nvSpPr>
          <p:spPr bwMode="auto">
            <a:xfrm>
              <a:off x="4261" y="869"/>
              <a:ext cx="697" cy="4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2" name="Rectangle 36"/>
            <p:cNvSpPr>
              <a:spLocks noChangeArrowheads="1"/>
            </p:cNvSpPr>
            <p:nvPr/>
          </p:nvSpPr>
          <p:spPr bwMode="auto">
            <a:xfrm>
              <a:off x="4341" y="909"/>
              <a:ext cx="58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provider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83" name="Rectangle 37"/>
            <p:cNvSpPr>
              <a:spLocks noChangeArrowheads="1"/>
            </p:cNvSpPr>
            <p:nvPr/>
          </p:nvSpPr>
          <p:spPr bwMode="auto">
            <a:xfrm>
              <a:off x="4796" y="909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4" name="Rectangle 38"/>
            <p:cNvSpPr>
              <a:spLocks noChangeArrowheads="1"/>
            </p:cNvSpPr>
            <p:nvPr/>
          </p:nvSpPr>
          <p:spPr bwMode="auto">
            <a:xfrm>
              <a:off x="4341" y="1064"/>
              <a:ext cx="5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2" charset="0"/>
                </a:rPr>
                <a:t>network</a:t>
              </a:r>
              <a:endParaRPr lang="en-US" sz="2000" dirty="0">
                <a:latin typeface="Helvetica" pitchFamily="2" charset="0"/>
              </a:endParaRPr>
            </a:p>
          </p:txBody>
        </p:sp>
        <p:sp>
          <p:nvSpPr>
            <p:cNvPr id="185385" name="Rectangle 39"/>
            <p:cNvSpPr>
              <a:spLocks noChangeArrowheads="1"/>
            </p:cNvSpPr>
            <p:nvPr/>
          </p:nvSpPr>
          <p:spPr bwMode="auto">
            <a:xfrm>
              <a:off x="4785" y="1064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 </a:t>
              </a:r>
              <a:endParaRPr lang="en-US" sz="2000"/>
            </a:p>
          </p:txBody>
        </p:sp>
        <p:sp>
          <p:nvSpPr>
            <p:cNvPr id="185386" name="Freeform 40"/>
            <p:cNvSpPr>
              <a:spLocks/>
            </p:cNvSpPr>
            <p:nvPr/>
          </p:nvSpPr>
          <p:spPr bwMode="auto">
            <a:xfrm>
              <a:off x="3749" y="901"/>
              <a:ext cx="563" cy="362"/>
            </a:xfrm>
            <a:custGeom>
              <a:avLst/>
              <a:gdLst>
                <a:gd name="T0" fmla="*/ 162 w 563"/>
                <a:gd name="T1" fmla="*/ 0 h 362"/>
                <a:gd name="T2" fmla="*/ 132 w 563"/>
                <a:gd name="T3" fmla="*/ 5 h 362"/>
                <a:gd name="T4" fmla="*/ 108 w 563"/>
                <a:gd name="T5" fmla="*/ 13 h 362"/>
                <a:gd name="T6" fmla="*/ 81 w 563"/>
                <a:gd name="T7" fmla="*/ 30 h 362"/>
                <a:gd name="T8" fmla="*/ 60 w 563"/>
                <a:gd name="T9" fmla="*/ 48 h 362"/>
                <a:gd name="T10" fmla="*/ 35 w 563"/>
                <a:gd name="T11" fmla="*/ 72 h 362"/>
                <a:gd name="T12" fmla="*/ 14 w 563"/>
                <a:gd name="T13" fmla="*/ 102 h 362"/>
                <a:gd name="T14" fmla="*/ 3 w 563"/>
                <a:gd name="T15" fmla="*/ 126 h 362"/>
                <a:gd name="T16" fmla="*/ 0 w 563"/>
                <a:gd name="T17" fmla="*/ 140 h 362"/>
                <a:gd name="T18" fmla="*/ 0 w 563"/>
                <a:gd name="T19" fmla="*/ 156 h 362"/>
                <a:gd name="T20" fmla="*/ 3 w 563"/>
                <a:gd name="T21" fmla="*/ 180 h 362"/>
                <a:gd name="T22" fmla="*/ 17 w 563"/>
                <a:gd name="T23" fmla="*/ 212 h 362"/>
                <a:gd name="T24" fmla="*/ 35 w 563"/>
                <a:gd name="T25" fmla="*/ 241 h 362"/>
                <a:gd name="T26" fmla="*/ 60 w 563"/>
                <a:gd name="T27" fmla="*/ 268 h 362"/>
                <a:gd name="T28" fmla="*/ 81 w 563"/>
                <a:gd name="T29" fmla="*/ 292 h 362"/>
                <a:gd name="T30" fmla="*/ 103 w 563"/>
                <a:gd name="T31" fmla="*/ 316 h 362"/>
                <a:gd name="T32" fmla="*/ 119 w 563"/>
                <a:gd name="T33" fmla="*/ 327 h 362"/>
                <a:gd name="T34" fmla="*/ 135 w 563"/>
                <a:gd name="T35" fmla="*/ 335 h 362"/>
                <a:gd name="T36" fmla="*/ 156 w 563"/>
                <a:gd name="T37" fmla="*/ 341 h 362"/>
                <a:gd name="T38" fmla="*/ 183 w 563"/>
                <a:gd name="T39" fmla="*/ 346 h 362"/>
                <a:gd name="T40" fmla="*/ 200 w 563"/>
                <a:gd name="T41" fmla="*/ 349 h 362"/>
                <a:gd name="T42" fmla="*/ 240 w 563"/>
                <a:gd name="T43" fmla="*/ 354 h 362"/>
                <a:gd name="T44" fmla="*/ 286 w 563"/>
                <a:gd name="T45" fmla="*/ 357 h 362"/>
                <a:gd name="T46" fmla="*/ 334 w 563"/>
                <a:gd name="T47" fmla="*/ 359 h 362"/>
                <a:gd name="T48" fmla="*/ 385 w 563"/>
                <a:gd name="T49" fmla="*/ 362 h 362"/>
                <a:gd name="T50" fmla="*/ 434 w 563"/>
                <a:gd name="T51" fmla="*/ 359 h 362"/>
                <a:gd name="T52" fmla="*/ 477 w 563"/>
                <a:gd name="T53" fmla="*/ 351 h 362"/>
                <a:gd name="T54" fmla="*/ 504 w 563"/>
                <a:gd name="T55" fmla="*/ 343 h 362"/>
                <a:gd name="T56" fmla="*/ 517 w 563"/>
                <a:gd name="T57" fmla="*/ 335 h 362"/>
                <a:gd name="T58" fmla="*/ 528 w 563"/>
                <a:gd name="T59" fmla="*/ 325 h 362"/>
                <a:gd name="T60" fmla="*/ 541 w 563"/>
                <a:gd name="T61" fmla="*/ 306 h 362"/>
                <a:gd name="T62" fmla="*/ 555 w 563"/>
                <a:gd name="T63" fmla="*/ 274 h 362"/>
                <a:gd name="T64" fmla="*/ 560 w 563"/>
                <a:gd name="T65" fmla="*/ 236 h 362"/>
                <a:gd name="T66" fmla="*/ 563 w 563"/>
                <a:gd name="T67" fmla="*/ 193 h 362"/>
                <a:gd name="T68" fmla="*/ 560 w 563"/>
                <a:gd name="T69" fmla="*/ 153 h 362"/>
                <a:gd name="T70" fmla="*/ 557 w 563"/>
                <a:gd name="T71" fmla="*/ 113 h 362"/>
                <a:gd name="T72" fmla="*/ 552 w 563"/>
                <a:gd name="T73" fmla="*/ 78 h 362"/>
                <a:gd name="T74" fmla="*/ 547 w 563"/>
                <a:gd name="T75" fmla="*/ 59 h 362"/>
                <a:gd name="T76" fmla="*/ 544 w 563"/>
                <a:gd name="T77" fmla="*/ 46 h 362"/>
                <a:gd name="T78" fmla="*/ 539 w 563"/>
                <a:gd name="T79" fmla="*/ 30 h 362"/>
                <a:gd name="T80" fmla="*/ 533 w 563"/>
                <a:gd name="T81" fmla="*/ 22 h 362"/>
                <a:gd name="T82" fmla="*/ 522 w 563"/>
                <a:gd name="T83" fmla="*/ 19 h 362"/>
                <a:gd name="T84" fmla="*/ 506 w 563"/>
                <a:gd name="T85" fmla="*/ 16 h 362"/>
                <a:gd name="T86" fmla="*/ 479 w 563"/>
                <a:gd name="T87" fmla="*/ 16 h 362"/>
                <a:gd name="T88" fmla="*/ 466 w 563"/>
                <a:gd name="T89" fmla="*/ 13 h 362"/>
                <a:gd name="T90" fmla="*/ 450 w 563"/>
                <a:gd name="T91" fmla="*/ 11 h 362"/>
                <a:gd name="T92" fmla="*/ 409 w 563"/>
                <a:gd name="T93" fmla="*/ 11 h 362"/>
                <a:gd name="T94" fmla="*/ 364 w 563"/>
                <a:gd name="T95" fmla="*/ 13 h 362"/>
                <a:gd name="T96" fmla="*/ 321 w 563"/>
                <a:gd name="T97" fmla="*/ 13 h 362"/>
                <a:gd name="T98" fmla="*/ 283 w 563"/>
                <a:gd name="T99" fmla="*/ 11 h 362"/>
                <a:gd name="T100" fmla="*/ 248 w 563"/>
                <a:gd name="T101" fmla="*/ 5 h 362"/>
                <a:gd name="T102" fmla="*/ 213 w 563"/>
                <a:gd name="T103" fmla="*/ 0 h 362"/>
                <a:gd name="T104" fmla="*/ 186 w 563"/>
                <a:gd name="T105" fmla="*/ 0 h 362"/>
                <a:gd name="T106" fmla="*/ 175 w 563"/>
                <a:gd name="T107" fmla="*/ 0 h 3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3"/>
                <a:gd name="T163" fmla="*/ 0 h 362"/>
                <a:gd name="T164" fmla="*/ 563 w 563"/>
                <a:gd name="T165" fmla="*/ 362 h 3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3" h="362">
                  <a:moveTo>
                    <a:pt x="175" y="0"/>
                  </a:moveTo>
                  <a:lnTo>
                    <a:pt x="162" y="0"/>
                  </a:lnTo>
                  <a:lnTo>
                    <a:pt x="148" y="3"/>
                  </a:lnTo>
                  <a:lnTo>
                    <a:pt x="132" y="5"/>
                  </a:lnTo>
                  <a:lnTo>
                    <a:pt x="119" y="11"/>
                  </a:lnTo>
                  <a:lnTo>
                    <a:pt x="108" y="13"/>
                  </a:lnTo>
                  <a:lnTo>
                    <a:pt x="95" y="22"/>
                  </a:lnTo>
                  <a:lnTo>
                    <a:pt x="81" y="30"/>
                  </a:lnTo>
                  <a:lnTo>
                    <a:pt x="70" y="38"/>
                  </a:lnTo>
                  <a:lnTo>
                    <a:pt x="60" y="48"/>
                  </a:lnTo>
                  <a:lnTo>
                    <a:pt x="46" y="59"/>
                  </a:lnTo>
                  <a:lnTo>
                    <a:pt x="35" y="72"/>
                  </a:lnTo>
                  <a:lnTo>
                    <a:pt x="25" y="89"/>
                  </a:lnTo>
                  <a:lnTo>
                    <a:pt x="14" y="102"/>
                  </a:lnTo>
                  <a:lnTo>
                    <a:pt x="8" y="118"/>
                  </a:lnTo>
                  <a:lnTo>
                    <a:pt x="3" y="126"/>
                  </a:lnTo>
                  <a:lnTo>
                    <a:pt x="3" y="134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3" y="180"/>
                  </a:lnTo>
                  <a:lnTo>
                    <a:pt x="8" y="196"/>
                  </a:lnTo>
                  <a:lnTo>
                    <a:pt x="17" y="212"/>
                  </a:lnTo>
                  <a:lnTo>
                    <a:pt x="27" y="225"/>
                  </a:lnTo>
                  <a:lnTo>
                    <a:pt x="35" y="241"/>
                  </a:lnTo>
                  <a:lnTo>
                    <a:pt x="49" y="255"/>
                  </a:lnTo>
                  <a:lnTo>
                    <a:pt x="60" y="268"/>
                  </a:lnTo>
                  <a:lnTo>
                    <a:pt x="70" y="282"/>
                  </a:lnTo>
                  <a:lnTo>
                    <a:pt x="81" y="292"/>
                  </a:lnTo>
                  <a:lnTo>
                    <a:pt x="92" y="306"/>
                  </a:lnTo>
                  <a:lnTo>
                    <a:pt x="103" y="316"/>
                  </a:lnTo>
                  <a:lnTo>
                    <a:pt x="111" y="322"/>
                  </a:lnTo>
                  <a:lnTo>
                    <a:pt x="119" y="327"/>
                  </a:lnTo>
                  <a:lnTo>
                    <a:pt x="127" y="330"/>
                  </a:lnTo>
                  <a:lnTo>
                    <a:pt x="135" y="335"/>
                  </a:lnTo>
                  <a:lnTo>
                    <a:pt x="146" y="338"/>
                  </a:lnTo>
                  <a:lnTo>
                    <a:pt x="156" y="341"/>
                  </a:lnTo>
                  <a:lnTo>
                    <a:pt x="170" y="343"/>
                  </a:lnTo>
                  <a:lnTo>
                    <a:pt x="183" y="346"/>
                  </a:lnTo>
                  <a:lnTo>
                    <a:pt x="191" y="346"/>
                  </a:lnTo>
                  <a:lnTo>
                    <a:pt x="200" y="349"/>
                  </a:lnTo>
                  <a:lnTo>
                    <a:pt x="218" y="351"/>
                  </a:lnTo>
                  <a:lnTo>
                    <a:pt x="240" y="354"/>
                  </a:lnTo>
                  <a:lnTo>
                    <a:pt x="261" y="354"/>
                  </a:lnTo>
                  <a:lnTo>
                    <a:pt x="286" y="357"/>
                  </a:lnTo>
                  <a:lnTo>
                    <a:pt x="310" y="359"/>
                  </a:lnTo>
                  <a:lnTo>
                    <a:pt x="334" y="359"/>
                  </a:lnTo>
                  <a:lnTo>
                    <a:pt x="361" y="362"/>
                  </a:lnTo>
                  <a:lnTo>
                    <a:pt x="385" y="362"/>
                  </a:lnTo>
                  <a:lnTo>
                    <a:pt x="409" y="359"/>
                  </a:lnTo>
                  <a:lnTo>
                    <a:pt x="434" y="359"/>
                  </a:lnTo>
                  <a:lnTo>
                    <a:pt x="455" y="357"/>
                  </a:lnTo>
                  <a:lnTo>
                    <a:pt x="477" y="351"/>
                  </a:lnTo>
                  <a:lnTo>
                    <a:pt x="493" y="346"/>
                  </a:lnTo>
                  <a:lnTo>
                    <a:pt x="504" y="343"/>
                  </a:lnTo>
                  <a:lnTo>
                    <a:pt x="509" y="338"/>
                  </a:lnTo>
                  <a:lnTo>
                    <a:pt x="517" y="335"/>
                  </a:lnTo>
                  <a:lnTo>
                    <a:pt x="522" y="330"/>
                  </a:lnTo>
                  <a:lnTo>
                    <a:pt x="528" y="325"/>
                  </a:lnTo>
                  <a:lnTo>
                    <a:pt x="533" y="319"/>
                  </a:lnTo>
                  <a:lnTo>
                    <a:pt x="541" y="306"/>
                  </a:lnTo>
                  <a:lnTo>
                    <a:pt x="549" y="292"/>
                  </a:lnTo>
                  <a:lnTo>
                    <a:pt x="555" y="274"/>
                  </a:lnTo>
                  <a:lnTo>
                    <a:pt x="557" y="255"/>
                  </a:lnTo>
                  <a:lnTo>
                    <a:pt x="560" y="236"/>
                  </a:lnTo>
                  <a:lnTo>
                    <a:pt x="563" y="215"/>
                  </a:lnTo>
                  <a:lnTo>
                    <a:pt x="563" y="193"/>
                  </a:lnTo>
                  <a:lnTo>
                    <a:pt x="560" y="172"/>
                  </a:lnTo>
                  <a:lnTo>
                    <a:pt x="560" y="153"/>
                  </a:lnTo>
                  <a:lnTo>
                    <a:pt x="557" y="131"/>
                  </a:lnTo>
                  <a:lnTo>
                    <a:pt x="557" y="113"/>
                  </a:lnTo>
                  <a:lnTo>
                    <a:pt x="555" y="94"/>
                  </a:lnTo>
                  <a:lnTo>
                    <a:pt x="552" y="78"/>
                  </a:lnTo>
                  <a:lnTo>
                    <a:pt x="549" y="64"/>
                  </a:lnTo>
                  <a:lnTo>
                    <a:pt x="547" y="59"/>
                  </a:lnTo>
                  <a:lnTo>
                    <a:pt x="547" y="54"/>
                  </a:lnTo>
                  <a:lnTo>
                    <a:pt x="544" y="46"/>
                  </a:lnTo>
                  <a:lnTo>
                    <a:pt x="541" y="38"/>
                  </a:lnTo>
                  <a:lnTo>
                    <a:pt x="539" y="30"/>
                  </a:lnTo>
                  <a:lnTo>
                    <a:pt x="536" y="27"/>
                  </a:lnTo>
                  <a:lnTo>
                    <a:pt x="533" y="22"/>
                  </a:lnTo>
                  <a:lnTo>
                    <a:pt x="528" y="19"/>
                  </a:lnTo>
                  <a:lnTo>
                    <a:pt x="522" y="19"/>
                  </a:lnTo>
                  <a:lnTo>
                    <a:pt x="520" y="16"/>
                  </a:lnTo>
                  <a:lnTo>
                    <a:pt x="506" y="16"/>
                  </a:lnTo>
                  <a:lnTo>
                    <a:pt x="495" y="16"/>
                  </a:lnTo>
                  <a:lnTo>
                    <a:pt x="479" y="16"/>
                  </a:lnTo>
                  <a:lnTo>
                    <a:pt x="474" y="13"/>
                  </a:lnTo>
                  <a:lnTo>
                    <a:pt x="466" y="13"/>
                  </a:lnTo>
                  <a:lnTo>
                    <a:pt x="458" y="13"/>
                  </a:lnTo>
                  <a:lnTo>
                    <a:pt x="450" y="11"/>
                  </a:lnTo>
                  <a:lnTo>
                    <a:pt x="431" y="11"/>
                  </a:lnTo>
                  <a:lnTo>
                    <a:pt x="409" y="11"/>
                  </a:lnTo>
                  <a:lnTo>
                    <a:pt x="388" y="13"/>
                  </a:lnTo>
                  <a:lnTo>
                    <a:pt x="364" y="13"/>
                  </a:lnTo>
                  <a:lnTo>
                    <a:pt x="342" y="13"/>
                  </a:lnTo>
                  <a:lnTo>
                    <a:pt x="321" y="13"/>
                  </a:lnTo>
                  <a:lnTo>
                    <a:pt x="302" y="13"/>
                  </a:lnTo>
                  <a:lnTo>
                    <a:pt x="283" y="11"/>
                  </a:lnTo>
                  <a:lnTo>
                    <a:pt x="264" y="11"/>
                  </a:lnTo>
                  <a:lnTo>
                    <a:pt x="248" y="5"/>
                  </a:lnTo>
                  <a:lnTo>
                    <a:pt x="229" y="3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6" y="0"/>
                  </a:lnTo>
                  <a:lnTo>
                    <a:pt x="181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7" name="Freeform 41"/>
            <p:cNvSpPr>
              <a:spLocks/>
            </p:cNvSpPr>
            <p:nvPr/>
          </p:nvSpPr>
          <p:spPr bwMode="auto">
            <a:xfrm>
              <a:off x="4064" y="1504"/>
              <a:ext cx="218" cy="212"/>
            </a:xfrm>
            <a:custGeom>
              <a:avLst/>
              <a:gdLst>
                <a:gd name="T0" fmla="*/ 100 w 218"/>
                <a:gd name="T1" fmla="*/ 0 h 212"/>
                <a:gd name="T2" fmla="*/ 78 w 218"/>
                <a:gd name="T3" fmla="*/ 6 h 212"/>
                <a:gd name="T4" fmla="*/ 57 w 218"/>
                <a:gd name="T5" fmla="*/ 14 h 212"/>
                <a:gd name="T6" fmla="*/ 41 w 218"/>
                <a:gd name="T7" fmla="*/ 25 h 212"/>
                <a:gd name="T8" fmla="*/ 24 w 218"/>
                <a:gd name="T9" fmla="*/ 38 h 212"/>
                <a:gd name="T10" fmla="*/ 14 w 218"/>
                <a:gd name="T11" fmla="*/ 57 h 212"/>
                <a:gd name="T12" fmla="*/ 6 w 218"/>
                <a:gd name="T13" fmla="*/ 76 h 212"/>
                <a:gd name="T14" fmla="*/ 0 w 218"/>
                <a:gd name="T15" fmla="*/ 94 h 212"/>
                <a:gd name="T16" fmla="*/ 0 w 218"/>
                <a:gd name="T17" fmla="*/ 116 h 212"/>
                <a:gd name="T18" fmla="*/ 6 w 218"/>
                <a:gd name="T19" fmla="*/ 137 h 212"/>
                <a:gd name="T20" fmla="*/ 14 w 218"/>
                <a:gd name="T21" fmla="*/ 156 h 212"/>
                <a:gd name="T22" fmla="*/ 24 w 218"/>
                <a:gd name="T23" fmla="*/ 172 h 212"/>
                <a:gd name="T24" fmla="*/ 41 w 218"/>
                <a:gd name="T25" fmla="*/ 188 h 212"/>
                <a:gd name="T26" fmla="*/ 57 w 218"/>
                <a:gd name="T27" fmla="*/ 199 h 212"/>
                <a:gd name="T28" fmla="*/ 78 w 218"/>
                <a:gd name="T29" fmla="*/ 207 h 212"/>
                <a:gd name="T30" fmla="*/ 100 w 218"/>
                <a:gd name="T31" fmla="*/ 212 h 212"/>
                <a:gd name="T32" fmla="*/ 121 w 218"/>
                <a:gd name="T33" fmla="*/ 212 h 212"/>
                <a:gd name="T34" fmla="*/ 143 w 218"/>
                <a:gd name="T35" fmla="*/ 207 h 212"/>
                <a:gd name="T36" fmla="*/ 162 w 218"/>
                <a:gd name="T37" fmla="*/ 199 h 212"/>
                <a:gd name="T38" fmla="*/ 178 w 218"/>
                <a:gd name="T39" fmla="*/ 188 h 212"/>
                <a:gd name="T40" fmla="*/ 194 w 218"/>
                <a:gd name="T41" fmla="*/ 172 h 212"/>
                <a:gd name="T42" fmla="*/ 205 w 218"/>
                <a:gd name="T43" fmla="*/ 156 h 212"/>
                <a:gd name="T44" fmla="*/ 213 w 218"/>
                <a:gd name="T45" fmla="*/ 137 h 212"/>
                <a:gd name="T46" fmla="*/ 218 w 218"/>
                <a:gd name="T47" fmla="*/ 116 h 212"/>
                <a:gd name="T48" fmla="*/ 218 w 218"/>
                <a:gd name="T49" fmla="*/ 94 h 212"/>
                <a:gd name="T50" fmla="*/ 213 w 218"/>
                <a:gd name="T51" fmla="*/ 76 h 212"/>
                <a:gd name="T52" fmla="*/ 205 w 218"/>
                <a:gd name="T53" fmla="*/ 57 h 212"/>
                <a:gd name="T54" fmla="*/ 194 w 218"/>
                <a:gd name="T55" fmla="*/ 38 h 212"/>
                <a:gd name="T56" fmla="*/ 178 w 218"/>
                <a:gd name="T57" fmla="*/ 25 h 212"/>
                <a:gd name="T58" fmla="*/ 162 w 218"/>
                <a:gd name="T59" fmla="*/ 14 h 212"/>
                <a:gd name="T60" fmla="*/ 143 w 218"/>
                <a:gd name="T61" fmla="*/ 6 h 212"/>
                <a:gd name="T62" fmla="*/ 121 w 218"/>
                <a:gd name="T63" fmla="*/ 0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2"/>
                <a:gd name="T98" fmla="*/ 218 w 218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2">
                  <a:moveTo>
                    <a:pt x="111" y="0"/>
                  </a:moveTo>
                  <a:lnTo>
                    <a:pt x="100" y="0"/>
                  </a:lnTo>
                  <a:lnTo>
                    <a:pt x="89" y="3"/>
                  </a:lnTo>
                  <a:lnTo>
                    <a:pt x="78" y="6"/>
                  </a:lnTo>
                  <a:lnTo>
                    <a:pt x="67" y="8"/>
                  </a:lnTo>
                  <a:lnTo>
                    <a:pt x="57" y="14"/>
                  </a:lnTo>
                  <a:lnTo>
                    <a:pt x="49" y="19"/>
                  </a:lnTo>
                  <a:lnTo>
                    <a:pt x="41" y="25"/>
                  </a:lnTo>
                  <a:lnTo>
                    <a:pt x="33" y="33"/>
                  </a:lnTo>
                  <a:lnTo>
                    <a:pt x="24" y="38"/>
                  </a:lnTo>
                  <a:lnTo>
                    <a:pt x="19" y="46"/>
                  </a:lnTo>
                  <a:lnTo>
                    <a:pt x="14" y="57"/>
                  </a:lnTo>
                  <a:lnTo>
                    <a:pt x="8" y="65"/>
                  </a:lnTo>
                  <a:lnTo>
                    <a:pt x="6" y="76"/>
                  </a:lnTo>
                  <a:lnTo>
                    <a:pt x="3" y="84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" y="126"/>
                  </a:lnTo>
                  <a:lnTo>
                    <a:pt x="6" y="137"/>
                  </a:lnTo>
                  <a:lnTo>
                    <a:pt x="8" y="148"/>
                  </a:lnTo>
                  <a:lnTo>
                    <a:pt x="14" y="156"/>
                  </a:lnTo>
                  <a:lnTo>
                    <a:pt x="19" y="164"/>
                  </a:lnTo>
                  <a:lnTo>
                    <a:pt x="24" y="172"/>
                  </a:lnTo>
                  <a:lnTo>
                    <a:pt x="33" y="180"/>
                  </a:lnTo>
                  <a:lnTo>
                    <a:pt x="41" y="188"/>
                  </a:lnTo>
                  <a:lnTo>
                    <a:pt x="49" y="193"/>
                  </a:lnTo>
                  <a:lnTo>
                    <a:pt x="57" y="199"/>
                  </a:lnTo>
                  <a:lnTo>
                    <a:pt x="67" y="204"/>
                  </a:lnTo>
                  <a:lnTo>
                    <a:pt x="78" y="207"/>
                  </a:lnTo>
                  <a:lnTo>
                    <a:pt x="89" y="210"/>
                  </a:lnTo>
                  <a:lnTo>
                    <a:pt x="100" y="212"/>
                  </a:lnTo>
                  <a:lnTo>
                    <a:pt x="111" y="212"/>
                  </a:lnTo>
                  <a:lnTo>
                    <a:pt x="121" y="212"/>
                  </a:lnTo>
                  <a:lnTo>
                    <a:pt x="132" y="210"/>
                  </a:lnTo>
                  <a:lnTo>
                    <a:pt x="143" y="207"/>
                  </a:lnTo>
                  <a:lnTo>
                    <a:pt x="154" y="204"/>
                  </a:lnTo>
                  <a:lnTo>
                    <a:pt x="162" y="199"/>
                  </a:lnTo>
                  <a:lnTo>
                    <a:pt x="170" y="193"/>
                  </a:lnTo>
                  <a:lnTo>
                    <a:pt x="178" y="188"/>
                  </a:lnTo>
                  <a:lnTo>
                    <a:pt x="186" y="180"/>
                  </a:lnTo>
                  <a:lnTo>
                    <a:pt x="194" y="172"/>
                  </a:lnTo>
                  <a:lnTo>
                    <a:pt x="199" y="164"/>
                  </a:lnTo>
                  <a:lnTo>
                    <a:pt x="205" y="156"/>
                  </a:lnTo>
                  <a:lnTo>
                    <a:pt x="210" y="148"/>
                  </a:lnTo>
                  <a:lnTo>
                    <a:pt x="213" y="137"/>
                  </a:lnTo>
                  <a:lnTo>
                    <a:pt x="215" y="126"/>
                  </a:lnTo>
                  <a:lnTo>
                    <a:pt x="218" y="116"/>
                  </a:lnTo>
                  <a:lnTo>
                    <a:pt x="218" y="105"/>
                  </a:lnTo>
                  <a:lnTo>
                    <a:pt x="218" y="94"/>
                  </a:lnTo>
                  <a:lnTo>
                    <a:pt x="215" y="84"/>
                  </a:lnTo>
                  <a:lnTo>
                    <a:pt x="213" y="76"/>
                  </a:lnTo>
                  <a:lnTo>
                    <a:pt x="210" y="65"/>
                  </a:lnTo>
                  <a:lnTo>
                    <a:pt x="205" y="57"/>
                  </a:lnTo>
                  <a:lnTo>
                    <a:pt x="199" y="46"/>
                  </a:lnTo>
                  <a:lnTo>
                    <a:pt x="194" y="38"/>
                  </a:lnTo>
                  <a:lnTo>
                    <a:pt x="186" y="33"/>
                  </a:lnTo>
                  <a:lnTo>
                    <a:pt x="178" y="25"/>
                  </a:lnTo>
                  <a:lnTo>
                    <a:pt x="170" y="19"/>
                  </a:lnTo>
                  <a:lnTo>
                    <a:pt x="162" y="14"/>
                  </a:lnTo>
                  <a:lnTo>
                    <a:pt x="154" y="8"/>
                  </a:lnTo>
                  <a:lnTo>
                    <a:pt x="143" y="6"/>
                  </a:lnTo>
                  <a:lnTo>
                    <a:pt x="132" y="3"/>
                  </a:lnTo>
                  <a:lnTo>
                    <a:pt x="12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itle 3">
            <a:extLst>
              <a:ext uri="{FF2B5EF4-FFF2-40B4-BE49-F238E27FC236}">
                <a16:creationId xmlns:a16="http://schemas.microsoft.com/office/drawing/2014/main" id="{83418B40-7F2E-2C4E-95FA-BF4A6820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BGP Import Policy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958254-4B36-5B4D-B899-4CD83D866EED}"/>
              </a:ext>
            </a:extLst>
          </p:cNvPr>
          <p:cNvSpPr txBox="1"/>
          <p:nvPr/>
        </p:nvSpPr>
        <p:spPr>
          <a:xfrm>
            <a:off x="1019906" y="3468273"/>
            <a:ext cx="10900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Suppose an ISP wants to </a:t>
            </a:r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minimize costs</a:t>
            </a:r>
            <a:r>
              <a:rPr lang="en-US" sz="2800" dirty="0">
                <a:latin typeface="Helvetica" pitchFamily="2" charset="0"/>
              </a:rPr>
              <a:t> by avoiding routing through its providers when possible.</a:t>
            </a:r>
          </a:p>
        </p:txBody>
      </p:sp>
      <p:sp>
        <p:nvSpPr>
          <p:cNvPr id="43" name="Line 23">
            <a:extLst>
              <a:ext uri="{FF2B5EF4-FFF2-40B4-BE49-F238E27FC236}">
                <a16:creationId xmlns:a16="http://schemas.microsoft.com/office/drawing/2014/main" id="{D99E0A30-B0D4-7541-A9DC-78635C1D15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59011" y="2280350"/>
            <a:ext cx="6349" cy="81644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" name="Picture 43" descr="Shape&#10;&#10;Description automatically generated with low confidence">
            <a:extLst>
              <a:ext uri="{FF2B5EF4-FFF2-40B4-BE49-F238E27FC236}">
                <a16:creationId xmlns:a16="http://schemas.microsoft.com/office/drawing/2014/main" id="{497209EC-504A-1145-ACAB-70F36D930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336" y="381347"/>
            <a:ext cx="1218996" cy="80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7"/>
            <a:ext cx="10515600" cy="5057527"/>
          </a:xfrm>
        </p:spPr>
        <p:txBody>
          <a:bodyPr>
            <a:normAutofit/>
          </a:bodyPr>
          <a:lstStyle/>
          <a:p>
            <a:pPr marL="346075" indent="-346075">
              <a:defRPr/>
            </a:pPr>
            <a:r>
              <a:rPr lang="en-US" sz="3200" dirty="0"/>
              <a:t>When a r</a:t>
            </a:r>
            <a:r>
              <a:rPr lang="en-US" sz="3200" dirty="0">
                <a:cs typeface="+mn-cs"/>
              </a:rPr>
              <a:t>outer imports more than one route to a destination IP prefix, it selects route based on: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sz="3200" dirty="0">
                <a:solidFill>
                  <a:srgbClr val="C00000"/>
                </a:solidFill>
              </a:rPr>
              <a:t>local preference value</a:t>
            </a:r>
            <a:r>
              <a:rPr lang="en-US" sz="3200" dirty="0"/>
              <a:t> attribute (import policy decision -- set by network admin)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sz="3200" dirty="0"/>
              <a:t>shortest AS-PATH 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sz="3200" dirty="0"/>
              <a:t>closest NEXT-HOP router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sz="3200" dirty="0"/>
              <a:t>Several additional criteria: You can read up on the full, complex, list of criteria, e.g., at </a:t>
            </a:r>
            <a:r>
              <a:rPr lang="en-US" dirty="0">
                <a:hlinkClick r:id="rId2"/>
              </a:rPr>
              <a:t>https://www.cisco.com/c/en/us/support/docs/ip/border-gateway-protocol-bgp/13753-25.html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80155" y="6475896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8C6E93-DF5B-BC4B-80F9-500DED1EEDCC}" type="slidenum">
              <a:rPr lang="en-US" sz="1200" smtClean="0">
                <a:latin typeface="Tahoma" charset="0"/>
              </a:rPr>
              <a:pPr/>
              <a:t>58</a:t>
            </a:fld>
            <a:endParaRPr lang="en-US" sz="1200" dirty="0">
              <a:latin typeface="Tahom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67DC7-A2C6-A940-BE1B-C2B193E5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Q2. BGP Route Selection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19DB0FAB-AED0-324E-A288-EF03A4D72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714" y="253914"/>
            <a:ext cx="1678706" cy="11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D68E7-9522-B03F-5539-91702D14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BGP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A74A-94E2-978E-CDEF-40634D09B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2950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 designed for efficiency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Only a single path per destination</a:t>
            </a:r>
          </a:p>
          <a:p>
            <a:endParaRPr lang="en-US" dirty="0"/>
          </a:p>
          <a:p>
            <a:r>
              <a:rPr lang="en-US" dirty="0"/>
              <a:t>Slow to converge after a change</a:t>
            </a:r>
          </a:p>
          <a:p>
            <a:endParaRPr lang="en-US" dirty="0"/>
          </a:p>
          <a:p>
            <a:r>
              <a:rPr lang="en-US" dirty="0"/>
              <a:t>Vulnerable to bugs &amp; malice</a:t>
            </a:r>
          </a:p>
          <a:p>
            <a:endParaRPr lang="en-US" dirty="0"/>
          </a:p>
        </p:txBody>
      </p:sp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8BB5EAA-97BD-8EFC-EE9C-344960BA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60" y="2491740"/>
            <a:ext cx="6850374" cy="1509554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A5FD30E7-01F0-F320-3D88-B78C774DDCCC}"/>
              </a:ext>
            </a:extLst>
          </p:cNvPr>
          <p:cNvSpPr/>
          <p:nvPr/>
        </p:nvSpPr>
        <p:spPr>
          <a:xfrm>
            <a:off x="7863840" y="2320290"/>
            <a:ext cx="685800" cy="1977390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D0F68-716B-B39A-58E2-10E01D36E716}"/>
              </a:ext>
            </a:extLst>
          </p:cNvPr>
          <p:cNvSpPr txBox="1"/>
          <p:nvPr/>
        </p:nvSpPr>
        <p:spPr>
          <a:xfrm>
            <a:off x="8745223" y="2646352"/>
            <a:ext cx="303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Nothing to do with path length, delay, or available capacity.</a:t>
            </a:r>
          </a:p>
        </p:txBody>
      </p:sp>
      <p:pic>
        <p:nvPicPr>
          <p:cNvPr id="8" name="Picture 7" descr="Diagram, map&#10;&#10;Description automatically generated">
            <a:extLst>
              <a:ext uri="{FF2B5EF4-FFF2-40B4-BE49-F238E27FC236}">
                <a16:creationId xmlns:a16="http://schemas.microsoft.com/office/drawing/2014/main" id="{3EF47EEF-3F00-B2B5-9AB7-88DA083C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333" y="4346142"/>
            <a:ext cx="4655820" cy="22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2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0" y="243347"/>
            <a:ext cx="3459948" cy="230605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550426" y="499591"/>
            <a:ext cx="3974373" cy="1115543"/>
            <a:chOff x="3151779" y="2249903"/>
            <a:chExt cx="3974373" cy="2231085"/>
          </a:xfrm>
        </p:grpSpPr>
        <p:sp>
          <p:nvSpPr>
            <p:cNvPr id="57" name="Cloud 56"/>
            <p:cNvSpPr/>
            <p:nvPr/>
          </p:nvSpPr>
          <p:spPr>
            <a:xfrm>
              <a:off x="3151779" y="2249903"/>
              <a:ext cx="3974373" cy="2231085"/>
            </a:xfrm>
            <a:prstGeom prst="cloud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66508" y="2787861"/>
              <a:ext cx="337127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/>
            </a:p>
          </p:txBody>
        </p:sp>
      </p:grpSp>
      <p:cxnSp>
        <p:nvCxnSpPr>
          <p:cNvPr id="55" name="Straight Connector 54"/>
          <p:cNvCxnSpPr>
            <a:cxnSpLocks/>
          </p:cNvCxnSpPr>
          <p:nvPr/>
        </p:nvCxnSpPr>
        <p:spPr>
          <a:xfrm flipH="1" flipV="1">
            <a:off x="2238528" y="1011974"/>
            <a:ext cx="1311898" cy="28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7518042" y="1011974"/>
            <a:ext cx="1188720" cy="10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6" y="280037"/>
            <a:ext cx="1173184" cy="1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" y="220903"/>
            <a:ext cx="2353930" cy="1420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C02449-2208-DF77-ABAB-09C041A77ADF}"/>
              </a:ext>
            </a:extLst>
          </p:cNvPr>
          <p:cNvSpPr txBox="1"/>
          <p:nvPr/>
        </p:nvSpPr>
        <p:spPr>
          <a:xfrm>
            <a:off x="8815228" y="1834687"/>
            <a:ext cx="241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Google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ACB8D6-A5AD-34D0-C813-D1192C57B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5" y="1947368"/>
            <a:ext cx="7000258" cy="6745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46AB68-2330-58CD-3E8E-051A30F56B10}"/>
              </a:ext>
            </a:extLst>
          </p:cNvPr>
          <p:cNvSpPr txBox="1"/>
          <p:nvPr/>
        </p:nvSpPr>
        <p:spPr>
          <a:xfrm>
            <a:off x="1822831" y="2074188"/>
            <a:ext cx="2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" pitchFamily="2" charset="0"/>
              </a:rPr>
              <a:t>google.com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883992-F85C-067F-A4D5-34D984D0EDA7}"/>
              </a:ext>
            </a:extLst>
          </p:cNvPr>
          <p:cNvSpPr txBox="1"/>
          <p:nvPr/>
        </p:nvSpPr>
        <p:spPr>
          <a:xfrm>
            <a:off x="545335" y="2797296"/>
            <a:ext cx="7533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Machines communicate using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IP addresses</a:t>
            </a:r>
            <a:r>
              <a:rPr lang="en-US" sz="2400" dirty="0">
                <a:latin typeface="Helvetica" pitchFamily="2" charset="0"/>
              </a:rPr>
              <a:t> and </a:t>
            </a: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ports</a:t>
            </a:r>
          </a:p>
          <a:p>
            <a:r>
              <a:rPr lang="en-US" sz="2400" dirty="0">
                <a:latin typeface="Helvetica" pitchFamily="2" charset="0"/>
              </a:rPr>
              <a:t>IP addresses: ~12 digits (IPv4) or more</a:t>
            </a:r>
          </a:p>
          <a:p>
            <a:r>
              <a:rPr lang="en-US" sz="2400" dirty="0">
                <a:latin typeface="Helvetica" pitchFamily="2" charset="0"/>
              </a:rPr>
              <a:t>Ports: fixed based on application (e.g., 80: web)</a:t>
            </a:r>
          </a:p>
        </p:txBody>
      </p:sp>
      <p:pic>
        <p:nvPicPr>
          <p:cNvPr id="19" name="Picture 1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94F95F2-2C4F-FAFF-AC62-BAA30550F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267" y="3896736"/>
            <a:ext cx="705103" cy="13051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17DEBC-8E8D-1968-F40E-BC331B14624F}"/>
              </a:ext>
            </a:extLst>
          </p:cNvPr>
          <p:cNvSpPr txBox="1"/>
          <p:nvPr/>
        </p:nvSpPr>
        <p:spPr>
          <a:xfrm>
            <a:off x="545335" y="4195764"/>
            <a:ext cx="528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Need a way to turn human-readable addresses into Internet addresses.</a:t>
            </a:r>
          </a:p>
        </p:txBody>
      </p:sp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id="{9199C2D2-FB96-7C15-CC33-403128E44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0656" y="2683160"/>
            <a:ext cx="2805088" cy="210381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5571523-7B95-24E7-130E-3A31F8E0FC5E}"/>
              </a:ext>
            </a:extLst>
          </p:cNvPr>
          <p:cNvSpPr/>
          <p:nvPr/>
        </p:nvSpPr>
        <p:spPr>
          <a:xfrm>
            <a:off x="10041653" y="3747869"/>
            <a:ext cx="812075" cy="561703"/>
          </a:xfrm>
          <a:prstGeom prst="ellipse">
            <a:avLst/>
          </a:prstGeom>
          <a:noFill/>
          <a:ln w="508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F5F970-CA5C-DDBF-BE10-BCEF94A4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767142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F4C99A-4801-BD6B-1CA9-7461ADA5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9" y="754391"/>
            <a:ext cx="1057461" cy="62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171C13-835D-D8D7-3526-9F72D58B533F}"/>
              </a:ext>
            </a:extLst>
          </p:cNvPr>
          <p:cNvCxnSpPr>
            <a:cxnSpLocks/>
          </p:cNvCxnSpPr>
          <p:nvPr/>
        </p:nvCxnSpPr>
        <p:spPr>
          <a:xfrm flipH="1" flipV="1">
            <a:off x="5107467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4ECE1-5FB4-CB8D-6529-76F43C68364B}"/>
              </a:ext>
            </a:extLst>
          </p:cNvPr>
          <p:cNvCxnSpPr>
            <a:cxnSpLocks/>
          </p:cNvCxnSpPr>
          <p:nvPr/>
        </p:nvCxnSpPr>
        <p:spPr>
          <a:xfrm flipH="1" flipV="1">
            <a:off x="6864621" y="1011974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7639FA-B6DE-88D9-864C-AB83C6EAE387}"/>
              </a:ext>
            </a:extLst>
          </p:cNvPr>
          <p:cNvCxnSpPr>
            <a:cxnSpLocks/>
          </p:cNvCxnSpPr>
          <p:nvPr/>
        </p:nvCxnSpPr>
        <p:spPr>
          <a:xfrm flipH="1" flipV="1">
            <a:off x="3475311" y="1018599"/>
            <a:ext cx="644615" cy="2818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636FB76-B536-B2DA-2EFA-0EB37780B5F6}"/>
              </a:ext>
            </a:extLst>
          </p:cNvPr>
          <p:cNvSpPr txBox="1"/>
          <p:nvPr/>
        </p:nvSpPr>
        <p:spPr>
          <a:xfrm>
            <a:off x="1038046" y="5228228"/>
            <a:ext cx="241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Ask someone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3BAD30-F306-01CC-31AD-EAA0A64689D4}"/>
              </a:ext>
            </a:extLst>
          </p:cNvPr>
          <p:cNvSpPr txBox="1"/>
          <p:nvPr/>
        </p:nvSpPr>
        <p:spPr>
          <a:xfrm>
            <a:off x="4735591" y="5231706"/>
            <a:ext cx="241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Ask everyone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1F2847-1884-41DF-0D25-E55A212A0600}"/>
              </a:ext>
            </a:extLst>
          </p:cNvPr>
          <p:cNvSpPr txBox="1"/>
          <p:nvPr/>
        </p:nvSpPr>
        <p:spPr>
          <a:xfrm>
            <a:off x="8434014" y="5228228"/>
            <a:ext cx="241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Tell everyone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34C158-3875-2A5A-97D2-A69CE5DABE25}"/>
              </a:ext>
            </a:extLst>
          </p:cNvPr>
          <p:cNvSpPr txBox="1"/>
          <p:nvPr/>
        </p:nvSpPr>
        <p:spPr>
          <a:xfrm>
            <a:off x="988022" y="5765436"/>
            <a:ext cx="260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Directory service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67E7A9-0849-0768-F5F1-F0D246721833}"/>
              </a:ext>
            </a:extLst>
          </p:cNvPr>
          <p:cNvSpPr txBox="1"/>
          <p:nvPr/>
        </p:nvSpPr>
        <p:spPr>
          <a:xfrm>
            <a:off x="4642062" y="5758404"/>
            <a:ext cx="260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Query broadcast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E74F55-9EC7-22A9-D68F-0FB17CC9161F}"/>
              </a:ext>
            </a:extLst>
          </p:cNvPr>
          <p:cNvSpPr txBox="1"/>
          <p:nvPr/>
        </p:nvSpPr>
        <p:spPr>
          <a:xfrm>
            <a:off x="8078889" y="5731035"/>
            <a:ext cx="312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Information flooding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C8F89A-BC03-11BE-0A38-E8EBE18672E8}"/>
              </a:ext>
            </a:extLst>
          </p:cNvPr>
          <p:cNvSpPr txBox="1"/>
          <p:nvPr/>
        </p:nvSpPr>
        <p:spPr>
          <a:xfrm>
            <a:off x="709612" y="6252258"/>
            <a:ext cx="856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Asking “someone” could involve asking many machines… </a:t>
            </a:r>
          </a:p>
        </p:txBody>
      </p:sp>
    </p:spTree>
    <p:extLst>
      <p:ext uri="{BB962C8B-B14F-4D97-AF65-F5344CB8AC3E}">
        <p14:creationId xmlns:p14="http://schemas.microsoft.com/office/powerpoint/2010/main" val="214682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2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Placeholder 5">
            <a:extLst>
              <a:ext uri="{FF2B5EF4-FFF2-40B4-BE49-F238E27FC236}">
                <a16:creationId xmlns:a16="http://schemas.microsoft.com/office/drawing/2014/main" id="{F5F83FCE-4FCC-5944-BBE6-A7B92D78C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579" y="4046169"/>
            <a:ext cx="10101901" cy="2566988"/>
          </a:xfrm>
        </p:spPr>
        <p:txBody>
          <a:bodyPr>
            <a:normAutofit/>
          </a:bodyPr>
          <a:lstStyle/>
          <a:p>
            <a:r>
              <a:rPr lang="en-US" altLang="en-US" dirty="0"/>
              <a:t>Key idea: Implement a </a:t>
            </a:r>
            <a:r>
              <a:rPr lang="en-US" altLang="en-US" dirty="0">
                <a:solidFill>
                  <a:srgbClr val="C00000"/>
                </a:solidFill>
              </a:rPr>
              <a:t>server</a:t>
            </a:r>
            <a:r>
              <a:rPr lang="en-US" altLang="en-US" dirty="0"/>
              <a:t> that looks up a table.</a:t>
            </a:r>
          </a:p>
          <a:p>
            <a:r>
              <a:rPr lang="en-US" altLang="en-US" dirty="0"/>
              <a:t>Will this scale?</a:t>
            </a:r>
          </a:p>
          <a:p>
            <a:pPr lvl="1"/>
            <a:r>
              <a:rPr lang="en-US" altLang="en-US" dirty="0"/>
              <a:t>Every new (changed) host needs to be (re)entered in this table</a:t>
            </a:r>
          </a:p>
          <a:p>
            <a:pPr lvl="1"/>
            <a:r>
              <a:rPr lang="en-US" altLang="en-US" dirty="0"/>
              <a:t>Performance: can the server serve billions of Internet users?</a:t>
            </a:r>
          </a:p>
          <a:p>
            <a:pPr lvl="1"/>
            <a:r>
              <a:rPr lang="en-US" altLang="en-US" dirty="0"/>
              <a:t>Failure: what if the server or the database crashes?</a:t>
            </a:r>
          </a:p>
          <a:p>
            <a:pPr lvl="1"/>
            <a:r>
              <a:rPr lang="en-US" altLang="en-US" dirty="0"/>
              <a:t>Security: What if someone “takes over” this server?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17F5CF3-9D09-1543-B981-846A444D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54F791E9-0A13-634C-9A94-3CE750F3F5AB}" type="slidenum">
              <a:rPr lang="en-US" altLang="en-US" sz="1400">
                <a:latin typeface="Times New Roman" panose="02020603050405020304" pitchFamily="18" charset="0"/>
              </a:rPr>
              <a:pPr>
                <a:buFontTx/>
                <a:buNone/>
              </a:pPr>
              <a:t>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CC8C853-08CF-4642-9AA4-73D4858E9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760043"/>
              </p:ext>
            </p:extLst>
          </p:nvPr>
        </p:nvGraphicFramePr>
        <p:xfrm>
          <a:off x="6767061" y="329980"/>
          <a:ext cx="5105400" cy="1431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935">
                <a:tc>
                  <a:txBody>
                    <a:bodyPr/>
                    <a:lstStyle/>
                    <a:p>
                      <a:r>
                        <a:rPr lang="en-US" sz="1400" dirty="0"/>
                        <a:t>DOMAIN</a:t>
                      </a:r>
                      <a:r>
                        <a:rPr lang="en-US" sz="1400" baseline="0" dirty="0"/>
                        <a:t> NAME</a:t>
                      </a:r>
                      <a:endParaRPr lang="en-US" sz="14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IP</a:t>
                      </a:r>
                      <a:r>
                        <a:rPr lang="en-US" sz="1400" baseline="0" dirty="0"/>
                        <a:t> ADDRESS</a:t>
                      </a:r>
                      <a:endParaRPr lang="en-US" sz="1400" dirty="0"/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 err="1"/>
                        <a:t>spotify.com</a:t>
                      </a:r>
                      <a:endParaRPr lang="en-US" sz="1200" dirty="0"/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98.138.253.109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/>
                        <a:t>cs.rutgers.edu</a:t>
                      </a:r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128.6.4.2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/>
                        <a:t>www.google.com</a:t>
                      </a:r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74.125.225.243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748">
                <a:tc>
                  <a:txBody>
                    <a:bodyPr/>
                    <a:lstStyle/>
                    <a:p>
                      <a:r>
                        <a:rPr lang="en-US" sz="1200" dirty="0"/>
                        <a:t>www.princeton.edu</a:t>
                      </a:r>
                    </a:p>
                  </a:txBody>
                  <a:tcPr marL="91445" marR="91445" marT="45740" marB="4574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128.112.132.86</a:t>
                      </a:r>
                    </a:p>
                  </a:txBody>
                  <a:tcPr marL="91445" marR="91445" marT="45740" marB="457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15" name="TextBox 21">
            <a:extLst>
              <a:ext uri="{FF2B5EF4-FFF2-40B4-BE49-F238E27FC236}">
                <a16:creationId xmlns:a16="http://schemas.microsoft.com/office/drawing/2014/main" id="{C31769EA-1C91-FD45-AE4A-E5E8C71FA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90" y="2489218"/>
            <a:ext cx="33045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QUERY </a:t>
            </a:r>
            <a:r>
              <a:rPr lang="en-US" altLang="en-US" sz="2400" dirty="0" err="1">
                <a:latin typeface="Helvetica" pitchFamily="2" charset="0"/>
              </a:rPr>
              <a:t>cs.rutgers.edu</a:t>
            </a:r>
            <a:endParaRPr lang="en-US" altLang="en-US" sz="2400" dirty="0">
              <a:latin typeface="Helvetica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2A6AB8-8794-004F-BC7C-3C5BD3BB2307}"/>
              </a:ext>
            </a:extLst>
          </p:cNvPr>
          <p:cNvCxnSpPr/>
          <p:nvPr/>
        </p:nvCxnSpPr>
        <p:spPr bwMode="auto">
          <a:xfrm>
            <a:off x="2926898" y="2492793"/>
            <a:ext cx="6392863" cy="0"/>
          </a:xfrm>
          <a:prstGeom prst="straightConnector1">
            <a:avLst/>
          </a:prstGeom>
          <a:ln w="50800"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17" name="Straight Arrow Connector 28">
            <a:extLst>
              <a:ext uri="{FF2B5EF4-FFF2-40B4-BE49-F238E27FC236}">
                <a16:creationId xmlns:a16="http://schemas.microsoft.com/office/drawing/2014/main" id="{B12756D7-E4D3-6C41-9463-4AD964C7EDE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41612" y="3423370"/>
            <a:ext cx="6708775" cy="0"/>
          </a:xfrm>
          <a:prstGeom prst="straightConnector1">
            <a:avLst/>
          </a:prstGeom>
          <a:noFill/>
          <a:ln w="508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18" name="TextBox 29">
            <a:extLst>
              <a:ext uri="{FF2B5EF4-FFF2-40B4-BE49-F238E27FC236}">
                <a16:creationId xmlns:a16="http://schemas.microsoft.com/office/drawing/2014/main" id="{A5280324-D38E-364E-812C-CFEE359A0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90" y="3492589"/>
            <a:ext cx="3264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RESPONSE 128.6.4.2</a:t>
            </a:r>
          </a:p>
        </p:txBody>
      </p:sp>
      <p:sp>
        <p:nvSpPr>
          <p:cNvPr id="12319" name="TextBox 30">
            <a:extLst>
              <a:ext uri="{FF2B5EF4-FFF2-40B4-BE49-F238E27FC236}">
                <a16:creationId xmlns:a16="http://schemas.microsoft.com/office/drawing/2014/main" id="{982A0CD2-3816-5F4D-8FE6-C44F634BB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693" y="2110421"/>
            <a:ext cx="3613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1600" dirty="0">
                <a:latin typeface="Helvetica" pitchFamily="2" charset="0"/>
              </a:rPr>
              <a:t>&lt;Client IP, </a:t>
            </a:r>
            <a:r>
              <a:rPr lang="en-US" altLang="en-US" sz="1600" dirty="0" err="1">
                <a:latin typeface="Helvetica" pitchFamily="2" charset="0"/>
              </a:rPr>
              <a:t>CPort</a:t>
            </a:r>
            <a:r>
              <a:rPr lang="en-US" altLang="en-US" sz="1600" dirty="0">
                <a:latin typeface="Helvetica" pitchFamily="2" charset="0"/>
              </a:rPr>
              <a:t>, DNS server IP, 53&gt; </a:t>
            </a:r>
          </a:p>
        </p:txBody>
      </p:sp>
      <p:sp>
        <p:nvSpPr>
          <p:cNvPr id="12320" name="TextBox 31">
            <a:extLst>
              <a:ext uri="{FF2B5EF4-FFF2-40B4-BE49-F238E27FC236}">
                <a16:creationId xmlns:a16="http://schemas.microsoft.com/office/drawing/2014/main" id="{0363D13B-44CD-A14B-AD77-30ABEE8E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120" y="3062120"/>
            <a:ext cx="33545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1600" dirty="0">
                <a:latin typeface="Helvetica" pitchFamily="2" charset="0"/>
              </a:rPr>
              <a:t>&lt;DNS server, 53, Client IP, </a:t>
            </a:r>
            <a:r>
              <a:rPr lang="en-US" altLang="en-US" sz="1600" dirty="0" err="1">
                <a:latin typeface="Helvetica" pitchFamily="2" charset="0"/>
              </a:rPr>
              <a:t>Cport</a:t>
            </a:r>
            <a:r>
              <a:rPr lang="en-US" altLang="en-US" sz="1600" dirty="0">
                <a:latin typeface="Helvetica" pitchFamily="2" charset="0"/>
              </a:rPr>
              <a:t>&gt;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327731-9EF3-534B-B4B8-7960BCB9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80" y="472199"/>
            <a:ext cx="10363200" cy="1143000"/>
          </a:xfrm>
        </p:spPr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Domain Name Service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2" name="Picture 25">
            <a:extLst>
              <a:ext uri="{FF2B5EF4-FFF2-40B4-BE49-F238E27FC236}">
                <a16:creationId xmlns:a16="http://schemas.microsoft.com/office/drawing/2014/main" id="{7E6B5F3A-6B48-8357-1DF7-E08565D8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801" y="2200054"/>
            <a:ext cx="1062492" cy="140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A2FB5-AE2A-9F8D-1AE2-A24658F82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83" y="2304501"/>
            <a:ext cx="1441596" cy="8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5" grpId="0"/>
      <p:bldP spid="12318" grpId="0"/>
      <p:bldP spid="12319" grpId="0"/>
      <p:bldP spid="123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6">
            <a:extLst>
              <a:ext uri="{FF2B5EF4-FFF2-40B4-BE49-F238E27FC236}">
                <a16:creationId xmlns:a16="http://schemas.microsoft.com/office/drawing/2014/main" id="{266DCEF4-203F-F94A-98A5-EADF08A5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B91403D0-2BF8-F643-BE6A-D55A9773C9F9}" type="slidenum">
              <a:rPr lang="en-US" altLang="en-US" sz="1400">
                <a:latin typeface="Times New Roman" panose="02020603050405020304" pitchFamily="18" charset="0"/>
              </a:rPr>
              <a:pPr>
                <a:buFontTx/>
                <a:buNone/>
              </a:pPr>
              <a:t>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CD09C6D6-82DD-0D40-B5C5-B8F44CC07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563" y="1919288"/>
            <a:ext cx="206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Root DNS Servers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2C38EFAA-E66D-114D-A72C-25ACBB648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050" y="2987676"/>
            <a:ext cx="197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com DNS servers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9D487FE8-72D8-9D48-98BC-D41152601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2921001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org DNS servers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E744E2F4-6F19-9F4D-B689-EC9EC7455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2921001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edu DNS servers</a:t>
            </a:r>
          </a:p>
        </p:txBody>
      </p:sp>
      <p:sp>
        <p:nvSpPr>
          <p:cNvPr id="14343" name="Line 7">
            <a:extLst>
              <a:ext uri="{FF2B5EF4-FFF2-40B4-BE49-F238E27FC236}">
                <a16:creationId xmlns:a16="http://schemas.microsoft.com/office/drawing/2014/main" id="{0C624542-E3B4-3442-8B03-A4B15FD652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8076" y="2319338"/>
            <a:ext cx="2074863" cy="6016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0B69DC45-70E1-004D-87A2-A5DF035E3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0275" y="2252664"/>
            <a:ext cx="0" cy="668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FDD431E1-D7F1-4543-A409-68E6881FDA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7464" y="2319338"/>
            <a:ext cx="2147887" cy="601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0EEB8BCD-D37A-E74C-832D-42A61D714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0" y="3595688"/>
            <a:ext cx="147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rutgers.edu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DNS servers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893DAF49-4DA7-9F48-A7D5-78395942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788" y="3556000"/>
            <a:ext cx="147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umass.edu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DNS servers</a:t>
            </a:r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67A621CC-C988-C747-B7BA-693289C056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2263" y="3254376"/>
            <a:ext cx="500062" cy="3349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>
            <a:extLst>
              <a:ext uri="{FF2B5EF4-FFF2-40B4-BE49-F238E27FC236}">
                <a16:creationId xmlns:a16="http://schemas.microsoft.com/office/drawing/2014/main" id="{311D0620-3368-C146-931E-5B394FE75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72539" y="3254376"/>
            <a:ext cx="428625" cy="3349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845E2251-6B04-1B46-AA09-FDF78D55C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3689350"/>
            <a:ext cx="147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google.com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DNS servers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854EBB05-B461-0048-93B8-516B7CECF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722688"/>
            <a:ext cx="149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amazon.com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DNS servers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id="{2E07294C-1128-C241-B9ED-D9F3241D53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89239" y="3322638"/>
            <a:ext cx="287337" cy="400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>
            <a:extLst>
              <a:ext uri="{FF2B5EF4-FFF2-40B4-BE49-F238E27FC236}">
                <a16:creationId xmlns:a16="http://schemas.microsoft.com/office/drawing/2014/main" id="{6A97D8D4-36F0-4C48-8596-9E96B57169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3322638"/>
            <a:ext cx="358775" cy="400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7247BEFF-6F5F-E945-9312-D1B592EE0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3621088"/>
            <a:ext cx="147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wnyc.org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DNS servers</a:t>
            </a:r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196920E4-A70A-A94E-BEEC-02A056C7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0275" y="3254375"/>
            <a:ext cx="0" cy="4016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Line 25">
            <a:extLst>
              <a:ext uri="{FF2B5EF4-FFF2-40B4-BE49-F238E27FC236}">
                <a16:creationId xmlns:a16="http://schemas.microsoft.com/office/drawing/2014/main" id="{F40CB8C9-8A6F-5F47-9820-38758628AC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27875" y="4244975"/>
            <a:ext cx="444500" cy="522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Text Box 26">
            <a:extLst>
              <a:ext uri="{FF2B5EF4-FFF2-40B4-BE49-F238E27FC236}">
                <a16:creationId xmlns:a16="http://schemas.microsoft.com/office/drawing/2014/main" id="{3BC06DE9-3011-554E-B016-5FAE1543C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4773613"/>
            <a:ext cx="170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1800">
                <a:latin typeface="Arial" panose="020B0604020202020204" pitchFamily="34" charset="0"/>
              </a:rPr>
              <a:t>cs.rutgers.edu </a:t>
            </a:r>
            <a:br>
              <a:rPr lang="en-US" altLang="en-US" sz="1800">
                <a:latin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</a:rPr>
              <a:t>DNS server</a:t>
            </a:r>
          </a:p>
        </p:txBody>
      </p:sp>
      <p:sp>
        <p:nvSpPr>
          <p:cNvPr id="14359" name="Text Box 27">
            <a:extLst>
              <a:ext uri="{FF2B5EF4-FFF2-40B4-BE49-F238E27FC236}">
                <a16:creationId xmlns:a16="http://schemas.microsoft.com/office/drawing/2014/main" id="{30F37D51-231D-E04E-AC77-88A01811D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27" y="6294566"/>
            <a:ext cx="1588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sz="2400" dirty="0">
                <a:latin typeface="Helvetica" pitchFamily="2" charset="0"/>
              </a:rPr>
              <a:t>RFC 1034</a:t>
            </a:r>
            <a:endParaRPr lang="en-US" altLang="en-US" sz="2400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F438B3-A2CF-AF46-9E20-6061D638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2" charset="0"/>
              </a:rPr>
              <a:t>Distributed and hierarchical database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A28DC-F86B-0340-8BAE-EDF38BD68A2F}"/>
              </a:ext>
            </a:extLst>
          </p:cNvPr>
          <p:cNvSpPr txBox="1"/>
          <p:nvPr/>
        </p:nvSpPr>
        <p:spPr>
          <a:xfrm>
            <a:off x="9580563" y="1919288"/>
            <a:ext cx="230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Top-level domain (TLD) servers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EADBC3-871D-6644-82AD-F8E4EFE24056}"/>
              </a:ext>
            </a:extLst>
          </p:cNvPr>
          <p:cNvCxnSpPr/>
          <p:nvPr/>
        </p:nvCxnSpPr>
        <p:spPr>
          <a:xfrm flipH="1">
            <a:off x="8872539" y="2319338"/>
            <a:ext cx="581024" cy="60166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D82E6E-EA88-7F44-8FB6-EA26473AB96C}"/>
              </a:ext>
            </a:extLst>
          </p:cNvPr>
          <p:cNvCxnSpPr>
            <a:cxnSpLocks/>
          </p:cNvCxnSpPr>
          <p:nvPr/>
        </p:nvCxnSpPr>
        <p:spPr>
          <a:xfrm flipH="1">
            <a:off x="6653214" y="2210447"/>
            <a:ext cx="2771774" cy="77722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9C737B-0191-FC43-842A-4E0B65675A0A}"/>
              </a:ext>
            </a:extLst>
          </p:cNvPr>
          <p:cNvCxnSpPr>
            <a:cxnSpLocks/>
          </p:cNvCxnSpPr>
          <p:nvPr/>
        </p:nvCxnSpPr>
        <p:spPr>
          <a:xfrm flipH="1">
            <a:off x="4305301" y="2108160"/>
            <a:ext cx="5148262" cy="85932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F1367C-5A94-1046-83F2-9FDA406D55EA}"/>
              </a:ext>
            </a:extLst>
          </p:cNvPr>
          <p:cNvSpPr txBox="1"/>
          <p:nvPr/>
        </p:nvSpPr>
        <p:spPr>
          <a:xfrm>
            <a:off x="9453563" y="4724619"/>
            <a:ext cx="231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Authoritative name server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A953FC-6495-CD4F-8A5F-575AC0BDA5FA}"/>
              </a:ext>
            </a:extLst>
          </p:cNvPr>
          <p:cNvCxnSpPr>
            <a:endCxn id="14358" idx="3"/>
          </p:cNvCxnSpPr>
          <p:nvPr/>
        </p:nvCxnSpPr>
        <p:spPr>
          <a:xfrm flipH="1">
            <a:off x="8443913" y="4953684"/>
            <a:ext cx="857251" cy="14060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0D181B9-DDAA-834D-92CE-4CDAA3B77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3" y="3758535"/>
            <a:ext cx="1532281" cy="2855911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C273992-1D44-4546-896B-E9B6C13E5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83" y="1629913"/>
            <a:ext cx="2425180" cy="2026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FED458-4B2E-6642-980D-A6945B520F52}"/>
              </a:ext>
            </a:extLst>
          </p:cNvPr>
          <p:cNvCxnSpPr>
            <a:cxnSpLocks/>
          </p:cNvCxnSpPr>
          <p:nvPr/>
        </p:nvCxnSpPr>
        <p:spPr>
          <a:xfrm>
            <a:off x="1552167" y="2967039"/>
            <a:ext cx="149146" cy="134247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ADCAD8E-3A4B-E049-AE64-846625C7E1D5}"/>
              </a:ext>
            </a:extLst>
          </p:cNvPr>
          <p:cNvCxnSpPr>
            <a:cxnSpLocks/>
          </p:cNvCxnSpPr>
          <p:nvPr/>
        </p:nvCxnSpPr>
        <p:spPr>
          <a:xfrm flipH="1">
            <a:off x="269880" y="2967039"/>
            <a:ext cx="976960" cy="120912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5">
            <a:extLst>
              <a:ext uri="{FF2B5EF4-FFF2-40B4-BE49-F238E27FC236}">
                <a16:creationId xmlns:a16="http://schemas.microsoft.com/office/drawing/2014/main" id="{3AD13DE2-17BA-3C10-26B0-8949DE067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9" y="4493524"/>
            <a:ext cx="1053370" cy="139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0FF41AC3-4709-C932-7D91-BC3A49BD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43" y="2449997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AB77C45C-0521-B21E-89BA-6A3A96AE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33" y="2533212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1A429110-FE87-240D-198A-408F1D4A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54" y="2504717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EBC4E8D1-E82F-E5E4-4548-7476F769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9" y="1510491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25">
            <a:extLst>
              <a:ext uri="{FF2B5EF4-FFF2-40B4-BE49-F238E27FC236}">
                <a16:creationId xmlns:a16="http://schemas.microsoft.com/office/drawing/2014/main" id="{61DE72B4-2ADA-EF55-6987-A8351824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39" y="3278233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9CEC8118-9045-AD1D-1118-B04985A3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45" y="3354389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1C290879-5DEC-764D-A21F-1BA26EB4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26" y="3447752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25">
            <a:extLst>
              <a:ext uri="{FF2B5EF4-FFF2-40B4-BE49-F238E27FC236}">
                <a16:creationId xmlns:a16="http://schemas.microsoft.com/office/drawing/2014/main" id="{FF97BF2E-A858-C215-C615-D72C52EF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22" y="4223980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1DB63E0F-A4D7-F7C8-204E-2E66C6FE7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79" y="5084343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2C9C835-67E0-B5FD-41B5-F7C943E11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799" y="4661375"/>
            <a:ext cx="1274357" cy="1100129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611BE5DE-C35C-9DCE-B696-67D6AD1C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43" y="1971962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" name="Picture 25">
            <a:extLst>
              <a:ext uri="{FF2B5EF4-FFF2-40B4-BE49-F238E27FC236}">
                <a16:creationId xmlns:a16="http://schemas.microsoft.com/office/drawing/2014/main" id="{9ABD977C-EDE5-C03D-C62A-5712C1AA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48" y="2449310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" name="Picture 25">
            <a:extLst>
              <a:ext uri="{FF2B5EF4-FFF2-40B4-BE49-F238E27FC236}">
                <a16:creationId xmlns:a16="http://schemas.microsoft.com/office/drawing/2014/main" id="{599FD781-0182-A341-2CB9-147392E8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11" y="1852612"/>
            <a:ext cx="389368" cy="51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4D1CF6-3DFC-9F88-AF49-304730E7F749}"/>
              </a:ext>
            </a:extLst>
          </p:cNvPr>
          <p:cNvSpPr txBox="1"/>
          <p:nvPr/>
        </p:nvSpPr>
        <p:spPr>
          <a:xfrm>
            <a:off x="4632756" y="6063734"/>
            <a:ext cx="173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Hierarchy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437F96-AAF7-7B60-85DC-0CC056A42B90}"/>
              </a:ext>
            </a:extLst>
          </p:cNvPr>
          <p:cNvSpPr txBox="1"/>
          <p:nvPr/>
        </p:nvSpPr>
        <p:spPr>
          <a:xfrm>
            <a:off x="6526979" y="6063734"/>
            <a:ext cx="173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Replication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35BCE-C02E-BBB8-8EB4-A137D53C6EA2}"/>
              </a:ext>
            </a:extLst>
          </p:cNvPr>
          <p:cNvSpPr txBox="1"/>
          <p:nvPr/>
        </p:nvSpPr>
        <p:spPr>
          <a:xfrm>
            <a:off x="8515351" y="6063734"/>
            <a:ext cx="173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Indirection</a:t>
            </a:r>
          </a:p>
        </p:txBody>
      </p:sp>
    </p:spTree>
    <p:extLst>
      <p:ext uri="{BB962C8B-B14F-4D97-AF65-F5344CB8AC3E}">
        <p14:creationId xmlns:p14="http://schemas.microsoft.com/office/powerpoint/2010/main" val="23979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  <p:bldP spid="14342" grpId="0"/>
      <p:bldP spid="14343" grpId="0" animBg="1"/>
      <p:bldP spid="14344" grpId="0" animBg="1"/>
      <p:bldP spid="14345" grpId="0" animBg="1"/>
      <p:bldP spid="14346" grpId="0"/>
      <p:bldP spid="14347" grpId="0"/>
      <p:bldP spid="14348" grpId="0" animBg="1"/>
      <p:bldP spid="14349" grpId="0" animBg="1"/>
      <p:bldP spid="14350" grpId="0"/>
      <p:bldP spid="14351" grpId="0"/>
      <p:bldP spid="14352" grpId="0" animBg="1"/>
      <p:bldP spid="14353" grpId="0" animBg="1"/>
      <p:bldP spid="14354" grpId="0"/>
      <p:bldP spid="14355" grpId="0" animBg="1"/>
      <p:bldP spid="14357" grpId="0" animBg="1"/>
      <p:bldP spid="14358" grpId="0"/>
      <p:bldP spid="2" grpId="0"/>
      <p:bldP spid="12" grpId="0"/>
      <p:bldP spid="32" grpId="0"/>
      <p:bldP spid="3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3">
            <a:extLst>
              <a:ext uri="{FF2B5EF4-FFF2-40B4-BE49-F238E27FC236}">
                <a16:creationId xmlns:a16="http://schemas.microsoft.com/office/drawing/2014/main" id="{3B25F23A-A7B8-084A-BCC3-F4A276C9B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442" y="4881564"/>
            <a:ext cx="19127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Helvetica" pitchFamily="2" charset="0"/>
              </a:rPr>
              <a:t>requesting host</a:t>
            </a:r>
            <a:endParaRPr lang="en-US" altLang="en-US" sz="2400" dirty="0">
              <a:latin typeface="Helvetica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err="1">
                <a:latin typeface="Courier New" panose="02070309020205020404" pitchFamily="49" charset="0"/>
              </a:rPr>
              <a:t>cs.rutgers.edu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BBCF3E96-3AE7-D942-9277-042603DEA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740" y="5670550"/>
            <a:ext cx="22829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Courier New" panose="02070309020205020404" pitchFamily="49" charset="0"/>
              </a:rPr>
              <a:t>gaia.cs.umass.edu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grpSp>
        <p:nvGrpSpPr>
          <p:cNvPr id="17415" name="Group 6">
            <a:extLst>
              <a:ext uri="{FF2B5EF4-FFF2-40B4-BE49-F238E27FC236}">
                <a16:creationId xmlns:a16="http://schemas.microsoft.com/office/drawing/2014/main" id="{66182696-CC57-074A-ADD5-82E1D4AF0C78}"/>
              </a:ext>
            </a:extLst>
          </p:cNvPr>
          <p:cNvGrpSpPr>
            <a:grpSpLocks/>
          </p:cNvGrpSpPr>
          <p:nvPr/>
        </p:nvGrpSpPr>
        <p:grpSpPr bwMode="auto">
          <a:xfrm>
            <a:off x="6761164" y="2228851"/>
            <a:ext cx="369887" cy="657225"/>
            <a:chOff x="4180" y="783"/>
            <a:chExt cx="150" cy="307"/>
          </a:xfrm>
        </p:grpSpPr>
        <p:sp>
          <p:nvSpPr>
            <p:cNvPr id="17467" name="AutoShape 7">
              <a:extLst>
                <a:ext uri="{FF2B5EF4-FFF2-40B4-BE49-F238E27FC236}">
                  <a16:creationId xmlns:a16="http://schemas.microsoft.com/office/drawing/2014/main" id="{1D285F26-CD84-2F4A-AB86-840BFA87F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8" name="Rectangle 8">
              <a:extLst>
                <a:ext uri="{FF2B5EF4-FFF2-40B4-BE49-F238E27FC236}">
                  <a16:creationId xmlns:a16="http://schemas.microsoft.com/office/drawing/2014/main" id="{0C1FAEE6-BCDF-4146-9845-32DD4724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9" name="Rectangle 9">
              <a:extLst>
                <a:ext uri="{FF2B5EF4-FFF2-40B4-BE49-F238E27FC236}">
                  <a16:creationId xmlns:a16="http://schemas.microsoft.com/office/drawing/2014/main" id="{E93C2E75-9C9B-4E4A-AB9A-D3E10A526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70" name="AutoShape 10">
              <a:extLst>
                <a:ext uri="{FF2B5EF4-FFF2-40B4-BE49-F238E27FC236}">
                  <a16:creationId xmlns:a16="http://schemas.microsoft.com/office/drawing/2014/main" id="{FED19E6A-66A0-1045-82E3-0B958138D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71" name="Line 11">
              <a:extLst>
                <a:ext uri="{FF2B5EF4-FFF2-40B4-BE49-F238E27FC236}">
                  <a16:creationId xmlns:a16="http://schemas.microsoft.com/office/drawing/2014/main" id="{1DD0C8BE-9053-D249-AD5D-4E6BFA212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2" name="Line 12">
              <a:extLst>
                <a:ext uri="{FF2B5EF4-FFF2-40B4-BE49-F238E27FC236}">
                  <a16:creationId xmlns:a16="http://schemas.microsoft.com/office/drawing/2014/main" id="{059633E5-7500-424C-83C0-9769BF42B8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3" name="Rectangle 13">
              <a:extLst>
                <a:ext uri="{FF2B5EF4-FFF2-40B4-BE49-F238E27FC236}">
                  <a16:creationId xmlns:a16="http://schemas.microsoft.com/office/drawing/2014/main" id="{BCDDE357-6053-BF4B-8D64-3D284CC9A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74" name="Rectangle 14">
              <a:extLst>
                <a:ext uri="{FF2B5EF4-FFF2-40B4-BE49-F238E27FC236}">
                  <a16:creationId xmlns:a16="http://schemas.microsoft.com/office/drawing/2014/main" id="{652D3DD2-5E94-1742-B4A4-469A1CCF9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sp>
        <p:nvSpPr>
          <p:cNvPr id="17416" name="Text Box 15">
            <a:extLst>
              <a:ext uri="{FF2B5EF4-FFF2-40B4-BE49-F238E27FC236}">
                <a16:creationId xmlns:a16="http://schemas.microsoft.com/office/drawing/2014/main" id="{D02D3F32-01D5-7348-BC19-CA6B873AB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Helvetica" pitchFamily="2" charset="0"/>
              </a:rPr>
              <a:t>root DNS server</a:t>
            </a:r>
            <a:endParaRPr lang="en-US" altLang="en-US" sz="1600" dirty="0">
              <a:latin typeface="Helvetica" pitchFamily="2" charset="0"/>
            </a:endParaRPr>
          </a:p>
        </p:txBody>
      </p:sp>
      <p:sp>
        <p:nvSpPr>
          <p:cNvPr id="283664" name="Line 16">
            <a:extLst>
              <a:ext uri="{FF2B5EF4-FFF2-40B4-BE49-F238E27FC236}">
                <a16:creationId xmlns:a16="http://schemas.microsoft.com/office/drawing/2014/main" id="{A973488D-B557-4741-BA71-41C8B3B94B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10375" y="2916238"/>
            <a:ext cx="0" cy="13144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5" name="Line 17">
            <a:extLst>
              <a:ext uri="{FF2B5EF4-FFF2-40B4-BE49-F238E27FC236}">
                <a16:creationId xmlns:a16="http://schemas.microsoft.com/office/drawing/2014/main" id="{0713F039-7FE1-F944-A822-897085BBB7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4675" y="1220788"/>
            <a:ext cx="914400" cy="9715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283666" name="Line 18">
            <a:extLst>
              <a:ext uri="{FF2B5EF4-FFF2-40B4-BE49-F238E27FC236}">
                <a16:creationId xmlns:a16="http://schemas.microsoft.com/office/drawing/2014/main" id="{EA3A7AFB-5976-0146-BDF3-3B15E91FD3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0425" y="2382839"/>
            <a:ext cx="1485900" cy="95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7" name="Line 19">
            <a:extLst>
              <a:ext uri="{FF2B5EF4-FFF2-40B4-BE49-F238E27FC236}">
                <a16:creationId xmlns:a16="http://schemas.microsoft.com/office/drawing/2014/main" id="{0519D182-DF37-C442-B562-B732727CED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10426" y="2554288"/>
            <a:ext cx="1419225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8" name="Line 20">
            <a:extLst>
              <a:ext uri="{FF2B5EF4-FFF2-40B4-BE49-F238E27FC236}">
                <a16:creationId xmlns:a16="http://schemas.microsoft.com/office/drawing/2014/main" id="{BA8720A9-5BB5-B046-843C-0445F490FA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34226" y="1449388"/>
            <a:ext cx="733425" cy="7620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283669" name="Line 21">
            <a:extLst>
              <a:ext uri="{FF2B5EF4-FFF2-40B4-BE49-F238E27FC236}">
                <a16:creationId xmlns:a16="http://schemas.microsoft.com/office/drawing/2014/main" id="{DF61498B-7FA2-C149-B358-BA3C892823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0876" y="2944814"/>
            <a:ext cx="9525" cy="132397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23" name="Group 22">
            <a:extLst>
              <a:ext uri="{FF2B5EF4-FFF2-40B4-BE49-F238E27FC236}">
                <a16:creationId xmlns:a16="http://schemas.microsoft.com/office/drawing/2014/main" id="{CDCD15D2-C0A7-9A48-B390-D7E61E797C51}"/>
              </a:ext>
            </a:extLst>
          </p:cNvPr>
          <p:cNvGrpSpPr>
            <a:grpSpLocks/>
          </p:cNvGrpSpPr>
          <p:nvPr/>
        </p:nvGrpSpPr>
        <p:grpSpPr bwMode="auto">
          <a:xfrm>
            <a:off x="5635626" y="3062286"/>
            <a:ext cx="2036763" cy="615949"/>
            <a:chOff x="2788" y="2132"/>
            <a:chExt cx="1283" cy="388"/>
          </a:xfrm>
        </p:grpSpPr>
        <p:sp>
          <p:nvSpPr>
            <p:cNvPr id="17465" name="Rectangle 23">
              <a:extLst>
                <a:ext uri="{FF2B5EF4-FFF2-40B4-BE49-F238E27FC236}">
                  <a16:creationId xmlns:a16="http://schemas.microsoft.com/office/drawing/2014/main" id="{5199C91D-2E70-6C44-8C70-86E5630CC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6" name="Text Box 24">
              <a:extLst>
                <a:ext uri="{FF2B5EF4-FFF2-40B4-BE49-F238E27FC236}">
                  <a16:creationId xmlns:a16="http://schemas.microsoft.com/office/drawing/2014/main" id="{277B345F-DD19-8141-A4F5-266C84E8D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8" y="2132"/>
              <a:ext cx="128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Helvetica" pitchFamily="2" charset="0"/>
                </a:rPr>
                <a:t>local DNS server</a:t>
              </a:r>
              <a:endParaRPr lang="en-US" altLang="en-US" sz="2400" dirty="0">
                <a:latin typeface="Helvetica" pitchFamily="2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dirty="0" err="1">
                  <a:latin typeface="Courier New" panose="02070309020205020404" pitchFamily="49" charset="0"/>
                </a:rPr>
                <a:t>dns.rutgers.edu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83673" name="Text Box 25">
            <a:extLst>
              <a:ext uri="{FF2B5EF4-FFF2-40B4-BE49-F238E27FC236}">
                <a16:creationId xmlns:a16="http://schemas.microsoft.com/office/drawing/2014/main" id="{647EEE41-C689-C142-A30B-3318C35CA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37719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4" name="Text Box 26">
            <a:extLst>
              <a:ext uri="{FF2B5EF4-FFF2-40B4-BE49-F238E27FC236}">
                <a16:creationId xmlns:a16="http://schemas.microsoft.com/office/drawing/2014/main" id="{9155D20E-2E32-C645-A3CE-6336090DA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1438276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5" name="Text Box 27">
            <a:extLst>
              <a:ext uri="{FF2B5EF4-FFF2-40B4-BE49-F238E27FC236}">
                <a16:creationId xmlns:a16="http://schemas.microsoft.com/office/drawing/2014/main" id="{0F1E03DC-7CB5-5B49-8E57-604FD4855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1676401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6" name="Text Box 28">
            <a:extLst>
              <a:ext uri="{FF2B5EF4-FFF2-40B4-BE49-F238E27FC236}">
                <a16:creationId xmlns:a16="http://schemas.microsoft.com/office/drawing/2014/main" id="{6C44E1AC-91CD-C847-8E32-73E4855CA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0" y="2085976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7" name="Text Box 29">
            <a:extLst>
              <a:ext uri="{FF2B5EF4-FFF2-40B4-BE49-F238E27FC236}">
                <a16:creationId xmlns:a16="http://schemas.microsoft.com/office/drawing/2014/main" id="{708A60B0-8F07-0746-A8D2-0DF7ED00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25733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5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78" name="Text Box 30">
            <a:extLst>
              <a:ext uri="{FF2B5EF4-FFF2-40B4-BE49-F238E27FC236}">
                <a16:creationId xmlns:a16="http://schemas.microsoft.com/office/drawing/2014/main" id="{1E535EFE-33CB-F94C-B3D4-67F7622DB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913" y="361315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6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430" name="Group 31">
            <a:extLst>
              <a:ext uri="{FF2B5EF4-FFF2-40B4-BE49-F238E27FC236}">
                <a16:creationId xmlns:a16="http://schemas.microsoft.com/office/drawing/2014/main" id="{CBFD1E0A-8D94-5E40-8A2B-95BD3F83CDCF}"/>
              </a:ext>
            </a:extLst>
          </p:cNvPr>
          <p:cNvGrpSpPr>
            <a:grpSpLocks/>
          </p:cNvGrpSpPr>
          <p:nvPr/>
        </p:nvGrpSpPr>
        <p:grpSpPr bwMode="auto">
          <a:xfrm>
            <a:off x="7875589" y="809626"/>
            <a:ext cx="369887" cy="657225"/>
            <a:chOff x="4180" y="783"/>
            <a:chExt cx="150" cy="307"/>
          </a:xfrm>
        </p:grpSpPr>
        <p:sp>
          <p:nvSpPr>
            <p:cNvPr id="17457" name="AutoShape 32">
              <a:extLst>
                <a:ext uri="{FF2B5EF4-FFF2-40B4-BE49-F238E27FC236}">
                  <a16:creationId xmlns:a16="http://schemas.microsoft.com/office/drawing/2014/main" id="{62402978-A093-8148-ABA0-EA7428F34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8" name="Rectangle 33">
              <a:extLst>
                <a:ext uri="{FF2B5EF4-FFF2-40B4-BE49-F238E27FC236}">
                  <a16:creationId xmlns:a16="http://schemas.microsoft.com/office/drawing/2014/main" id="{FAFDA25B-6817-1442-8504-A16ED0969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9" name="Rectangle 34">
              <a:extLst>
                <a:ext uri="{FF2B5EF4-FFF2-40B4-BE49-F238E27FC236}">
                  <a16:creationId xmlns:a16="http://schemas.microsoft.com/office/drawing/2014/main" id="{13851F92-9A23-5C44-966D-D554BA3CA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0" name="AutoShape 35">
              <a:extLst>
                <a:ext uri="{FF2B5EF4-FFF2-40B4-BE49-F238E27FC236}">
                  <a16:creationId xmlns:a16="http://schemas.microsoft.com/office/drawing/2014/main" id="{3B039433-EAB9-B74A-8CDD-2BE46774C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1" name="Line 36">
              <a:extLst>
                <a:ext uri="{FF2B5EF4-FFF2-40B4-BE49-F238E27FC236}">
                  <a16:creationId xmlns:a16="http://schemas.microsoft.com/office/drawing/2014/main" id="{3660847E-8D97-B544-BB42-8F24A3328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2" name="Line 37">
              <a:extLst>
                <a:ext uri="{FF2B5EF4-FFF2-40B4-BE49-F238E27FC236}">
                  <a16:creationId xmlns:a16="http://schemas.microsoft.com/office/drawing/2014/main" id="{2795D185-9BBC-614D-A0E2-B98F06879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3" name="Rectangle 38">
              <a:extLst>
                <a:ext uri="{FF2B5EF4-FFF2-40B4-BE49-F238E27FC236}">
                  <a16:creationId xmlns:a16="http://schemas.microsoft.com/office/drawing/2014/main" id="{6A22BA70-02FB-3949-AE48-7C2746F78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64" name="Rectangle 39">
              <a:extLst>
                <a:ext uri="{FF2B5EF4-FFF2-40B4-BE49-F238E27FC236}">
                  <a16:creationId xmlns:a16="http://schemas.microsoft.com/office/drawing/2014/main" id="{62F4C58E-40A7-4C46-8392-32EC6434F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grpSp>
        <p:nvGrpSpPr>
          <p:cNvPr id="17431" name="Group 40">
            <a:extLst>
              <a:ext uri="{FF2B5EF4-FFF2-40B4-BE49-F238E27FC236}">
                <a16:creationId xmlns:a16="http://schemas.microsoft.com/office/drawing/2014/main" id="{E614F220-F126-BE47-8FDA-9A9E09840D08}"/>
              </a:ext>
            </a:extLst>
          </p:cNvPr>
          <p:cNvGrpSpPr>
            <a:grpSpLocks/>
          </p:cNvGrpSpPr>
          <p:nvPr/>
        </p:nvGrpSpPr>
        <p:grpSpPr bwMode="auto">
          <a:xfrm>
            <a:off x="8704264" y="2238376"/>
            <a:ext cx="369887" cy="657225"/>
            <a:chOff x="4180" y="783"/>
            <a:chExt cx="150" cy="307"/>
          </a:xfrm>
        </p:grpSpPr>
        <p:sp>
          <p:nvSpPr>
            <p:cNvPr id="17449" name="AutoShape 41">
              <a:extLst>
                <a:ext uri="{FF2B5EF4-FFF2-40B4-BE49-F238E27FC236}">
                  <a16:creationId xmlns:a16="http://schemas.microsoft.com/office/drawing/2014/main" id="{83F89C41-2D52-A841-BF38-A9FB6079D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0" name="Rectangle 42">
              <a:extLst>
                <a:ext uri="{FF2B5EF4-FFF2-40B4-BE49-F238E27FC236}">
                  <a16:creationId xmlns:a16="http://schemas.microsoft.com/office/drawing/2014/main" id="{ED176173-C65B-214A-97ED-F00077D52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1" name="Rectangle 43">
              <a:extLst>
                <a:ext uri="{FF2B5EF4-FFF2-40B4-BE49-F238E27FC236}">
                  <a16:creationId xmlns:a16="http://schemas.microsoft.com/office/drawing/2014/main" id="{599974E9-0444-3143-87E1-7551051F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2" name="AutoShape 44">
              <a:extLst>
                <a:ext uri="{FF2B5EF4-FFF2-40B4-BE49-F238E27FC236}">
                  <a16:creationId xmlns:a16="http://schemas.microsoft.com/office/drawing/2014/main" id="{54D5B14F-7626-8D4D-9C24-4C1192061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3" name="Line 45">
              <a:extLst>
                <a:ext uri="{FF2B5EF4-FFF2-40B4-BE49-F238E27FC236}">
                  <a16:creationId xmlns:a16="http://schemas.microsoft.com/office/drawing/2014/main" id="{3CFA95F3-1B44-7F4D-B431-35F6FAB5F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4" name="Line 46">
              <a:extLst>
                <a:ext uri="{FF2B5EF4-FFF2-40B4-BE49-F238E27FC236}">
                  <a16:creationId xmlns:a16="http://schemas.microsoft.com/office/drawing/2014/main" id="{3D7DE643-6879-1941-9751-20A45AB039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5" name="Rectangle 47">
              <a:extLst>
                <a:ext uri="{FF2B5EF4-FFF2-40B4-BE49-F238E27FC236}">
                  <a16:creationId xmlns:a16="http://schemas.microsoft.com/office/drawing/2014/main" id="{04D012EE-B447-D944-998C-37B5E44B6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56" name="Rectangle 48">
              <a:extLst>
                <a:ext uri="{FF2B5EF4-FFF2-40B4-BE49-F238E27FC236}">
                  <a16:creationId xmlns:a16="http://schemas.microsoft.com/office/drawing/2014/main" id="{2EA67A6A-9A54-0A48-B42F-FF2FE3B17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grpSp>
        <p:nvGrpSpPr>
          <p:cNvPr id="17432" name="Group 49">
            <a:extLst>
              <a:ext uri="{FF2B5EF4-FFF2-40B4-BE49-F238E27FC236}">
                <a16:creationId xmlns:a16="http://schemas.microsoft.com/office/drawing/2014/main" id="{D7FB0BA3-62A6-7E42-9E80-702E2890D7B5}"/>
              </a:ext>
            </a:extLst>
          </p:cNvPr>
          <p:cNvGrpSpPr>
            <a:grpSpLocks/>
          </p:cNvGrpSpPr>
          <p:nvPr/>
        </p:nvGrpSpPr>
        <p:grpSpPr bwMode="auto">
          <a:xfrm>
            <a:off x="8685214" y="3857626"/>
            <a:ext cx="369887" cy="657225"/>
            <a:chOff x="4180" y="783"/>
            <a:chExt cx="150" cy="307"/>
          </a:xfrm>
        </p:grpSpPr>
        <p:sp>
          <p:nvSpPr>
            <p:cNvPr id="17441" name="AutoShape 50">
              <a:extLst>
                <a:ext uri="{FF2B5EF4-FFF2-40B4-BE49-F238E27FC236}">
                  <a16:creationId xmlns:a16="http://schemas.microsoft.com/office/drawing/2014/main" id="{E2901950-092F-D343-A243-B619E4E1B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2" name="Rectangle 51">
              <a:extLst>
                <a:ext uri="{FF2B5EF4-FFF2-40B4-BE49-F238E27FC236}">
                  <a16:creationId xmlns:a16="http://schemas.microsoft.com/office/drawing/2014/main" id="{1BD2CE92-40E4-544F-B316-804CDF07C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3" name="Rectangle 52">
              <a:extLst>
                <a:ext uri="{FF2B5EF4-FFF2-40B4-BE49-F238E27FC236}">
                  <a16:creationId xmlns:a16="http://schemas.microsoft.com/office/drawing/2014/main" id="{2A77C53D-F7BB-C149-B044-E12D63A2F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4" name="AutoShape 53">
              <a:extLst>
                <a:ext uri="{FF2B5EF4-FFF2-40B4-BE49-F238E27FC236}">
                  <a16:creationId xmlns:a16="http://schemas.microsoft.com/office/drawing/2014/main" id="{73D1A70A-D630-4144-98C6-4D7C571EB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5" name="Line 54">
              <a:extLst>
                <a:ext uri="{FF2B5EF4-FFF2-40B4-BE49-F238E27FC236}">
                  <a16:creationId xmlns:a16="http://schemas.microsoft.com/office/drawing/2014/main" id="{A9F673C3-E96E-5940-A6AD-FDEC6DF84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6" name="Line 55">
              <a:extLst>
                <a:ext uri="{FF2B5EF4-FFF2-40B4-BE49-F238E27FC236}">
                  <a16:creationId xmlns:a16="http://schemas.microsoft.com/office/drawing/2014/main" id="{53DD9561-DC2C-C942-AC48-BD7EEA956B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7" name="Rectangle 56">
              <a:extLst>
                <a:ext uri="{FF2B5EF4-FFF2-40B4-BE49-F238E27FC236}">
                  <a16:creationId xmlns:a16="http://schemas.microsoft.com/office/drawing/2014/main" id="{AC27C8A4-41E0-1D45-AAEE-0BBA3117F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  <p:sp>
          <p:nvSpPr>
            <p:cNvPr id="17448" name="Rectangle 57">
              <a:extLst>
                <a:ext uri="{FF2B5EF4-FFF2-40B4-BE49-F238E27FC236}">
                  <a16:creationId xmlns:a16="http://schemas.microsoft.com/office/drawing/2014/main" id="{B42274C5-5419-5747-8188-D0072606B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buChar char="r"/>
                <a:defRPr sz="2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buSzPct val="75000"/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ZapfDingbats" pitchFamily="82" charset="2"/>
                <a:buNone/>
              </a:pPr>
              <a:endParaRPr lang="en-US" altLang="en-US" sz="2400"/>
            </a:p>
          </p:txBody>
        </p:sp>
      </p:grpSp>
      <p:sp>
        <p:nvSpPr>
          <p:cNvPr id="17433" name="Text Box 58">
            <a:extLst>
              <a:ext uri="{FF2B5EF4-FFF2-40B4-BE49-F238E27FC236}">
                <a16:creationId xmlns:a16="http://schemas.microsoft.com/office/drawing/2014/main" id="{119CADB3-B2A7-A948-81C6-435FAA9CB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750" y="4531998"/>
            <a:ext cx="2305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err="1">
                <a:latin typeface="Helvetica" pitchFamily="2" charset="0"/>
              </a:rPr>
              <a:t>umass.edu</a:t>
            </a:r>
            <a:r>
              <a:rPr lang="en-US" altLang="en-US" sz="1600" dirty="0">
                <a:latin typeface="Helvetica" pitchFamily="2" charset="0"/>
              </a:rPr>
              <a:t> DNS server</a:t>
            </a:r>
            <a:endParaRPr lang="en-US" altLang="en-US" sz="2400" dirty="0">
              <a:latin typeface="Helvetica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err="1">
                <a:latin typeface="Courier New" panose="02070309020205020404" pitchFamily="49" charset="0"/>
              </a:rPr>
              <a:t>dns.umass.edu</a:t>
            </a: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283707" name="Text Box 59">
            <a:extLst>
              <a:ext uri="{FF2B5EF4-FFF2-40B4-BE49-F238E27FC236}">
                <a16:creationId xmlns:a16="http://schemas.microsoft.com/office/drawing/2014/main" id="{9BA6AF96-B805-E045-A7D3-9E174E255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0" y="3643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7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708" name="Text Box 60">
            <a:extLst>
              <a:ext uri="{FF2B5EF4-FFF2-40B4-BE49-F238E27FC236}">
                <a16:creationId xmlns:a16="http://schemas.microsoft.com/office/drawing/2014/main" id="{DB43A675-63D6-134C-ACAC-EC1ECEA52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00" y="379095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8</a:t>
            </a:r>
            <a:endParaRPr lang="en-US" altLang="en-US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709" name="Line 61">
            <a:extLst>
              <a:ext uri="{FF2B5EF4-FFF2-40B4-BE49-F238E27FC236}">
                <a16:creationId xmlns:a16="http://schemas.microsoft.com/office/drawing/2014/main" id="{833EE6B7-E08F-0E48-9AE8-0BFC5B8F9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3750" y="2714625"/>
            <a:ext cx="1493838" cy="13144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10" name="Line 62">
            <a:extLst>
              <a:ext uri="{FF2B5EF4-FFF2-40B4-BE49-F238E27FC236}">
                <a16:creationId xmlns:a16="http://schemas.microsoft.com/office/drawing/2014/main" id="{56884C0C-EE29-5C45-9B74-C2BFE81677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04064" y="2830513"/>
            <a:ext cx="1493837" cy="13017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Text Box 63">
            <a:extLst>
              <a:ext uri="{FF2B5EF4-FFF2-40B4-BE49-F238E27FC236}">
                <a16:creationId xmlns:a16="http://schemas.microsoft.com/office/drawing/2014/main" id="{BC3CC6E1-537F-9040-8E32-2999ED02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613" y="1852613"/>
            <a:ext cx="2011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buSzPct val="7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pitchFamily="2" charset="0"/>
              </a:rPr>
              <a:t>.edu DNS server</a:t>
            </a:r>
            <a:endParaRPr lang="en-US" altLang="en-US" sz="1600">
              <a:latin typeface="Helvetica" pitchFamily="2" charset="0"/>
            </a:endParaRPr>
          </a:p>
        </p:txBody>
      </p:sp>
      <p:sp>
        <p:nvSpPr>
          <p:cNvPr id="17440" name="Rectangle 65">
            <a:extLst>
              <a:ext uri="{FF2B5EF4-FFF2-40B4-BE49-F238E27FC236}">
                <a16:creationId xmlns:a16="http://schemas.microsoft.com/office/drawing/2014/main" id="{A92D57E0-F811-BF4D-9158-8028B2B33F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1" y="1747606"/>
            <a:ext cx="5083914" cy="4648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2400" dirty="0"/>
              <a:t>Host at </a:t>
            </a:r>
            <a:r>
              <a:rPr lang="en-US" altLang="en-US" sz="2400" dirty="0" err="1"/>
              <a:t>cs.rutgers.edu</a:t>
            </a:r>
            <a:r>
              <a:rPr lang="en-US" altLang="en-US" sz="2400" dirty="0"/>
              <a:t> wants IP address for </a:t>
            </a:r>
            <a:r>
              <a:rPr lang="en-US" altLang="en-US" sz="2400" dirty="0" err="1"/>
              <a:t>gaia.cs.umass.edu</a:t>
            </a:r>
            <a:endParaRPr lang="en-US" altLang="en-US" sz="2400" dirty="0"/>
          </a:p>
          <a:p>
            <a:pPr>
              <a:lnSpc>
                <a:spcPct val="100000"/>
              </a:lnSpc>
            </a:pPr>
            <a:endParaRPr lang="en-US" altLang="en-US" sz="2400" dirty="0"/>
          </a:p>
          <a:p>
            <a:pPr>
              <a:lnSpc>
                <a:spcPct val="100000"/>
              </a:lnSpc>
            </a:pPr>
            <a:r>
              <a:rPr lang="en-US" altLang="en-US" sz="2400" dirty="0"/>
              <a:t>Local DNS server</a:t>
            </a:r>
          </a:p>
          <a:p>
            <a:pPr>
              <a:lnSpc>
                <a:spcPct val="100000"/>
              </a:lnSpc>
            </a:pPr>
            <a:r>
              <a:rPr lang="en-US" altLang="en-US" sz="2400" dirty="0"/>
              <a:t>Root DNS server</a:t>
            </a:r>
          </a:p>
          <a:p>
            <a:pPr>
              <a:lnSpc>
                <a:spcPct val="100000"/>
              </a:lnSpc>
            </a:pPr>
            <a:r>
              <a:rPr lang="en-US" altLang="en-US" sz="2400" dirty="0"/>
              <a:t>TLD DNS server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C00000"/>
                </a:solidFill>
              </a:rPr>
              <a:t>Authoritative</a:t>
            </a:r>
            <a:r>
              <a:rPr lang="en-US" altLang="en-US" sz="2400" dirty="0"/>
              <a:t> DNS server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A429CF-A33F-1144-BE7E-0D234444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name resolution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06F6B-5952-84CA-2B9D-BD3B82114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19" y="4372400"/>
            <a:ext cx="914189" cy="551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455A43-772E-203F-7140-A84C10284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375" y="5154672"/>
            <a:ext cx="914189" cy="5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73" grpId="0"/>
      <p:bldP spid="283674" grpId="0"/>
      <p:bldP spid="283675" grpId="0"/>
      <p:bldP spid="283676" grpId="0"/>
      <p:bldP spid="283677" grpId="0"/>
      <p:bldP spid="283678" grpId="0"/>
      <p:bldP spid="283707" grpId="0"/>
      <p:bldP spid="28370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0800">
          <a:solidFill>
            <a:schemeClr val="tx1"/>
          </a:solidFill>
        </a:ln>
      </a:spPr>
      <a:bodyPr rtlCol="0" anchor="ctr"/>
      <a:lstStyle>
        <a:defPPr algn="ctr">
          <a:defRPr sz="3200" dirty="0" smtClean="0">
            <a:solidFill>
              <a:schemeClr val="tx1"/>
            </a:solidFill>
            <a:latin typeface="Helvetica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400" dirty="0" smtClean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3687</Words>
  <Application>Microsoft Macintosh PowerPoint</Application>
  <PresentationFormat>Widescreen</PresentationFormat>
  <Paragraphs>846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Arial</vt:lpstr>
      <vt:lpstr>Arial Narrow</vt:lpstr>
      <vt:lpstr>Calibri</vt:lpstr>
      <vt:lpstr>Comic Sans MS</vt:lpstr>
      <vt:lpstr>Consolas</vt:lpstr>
      <vt:lpstr>Courier</vt:lpstr>
      <vt:lpstr>Courier New</vt:lpstr>
      <vt:lpstr>Helvetica</vt:lpstr>
      <vt:lpstr>Tahoma</vt:lpstr>
      <vt:lpstr>Times New Roman</vt:lpstr>
      <vt:lpstr>Wingdings</vt:lpstr>
      <vt:lpstr>ZapfDingbats</vt:lpstr>
      <vt:lpstr>Office Theme</vt:lpstr>
      <vt:lpstr>Clip</vt:lpstr>
      <vt:lpstr>Internet and Web Architecture</vt:lpstr>
      <vt:lpstr>Outline</vt:lpstr>
      <vt:lpstr>Software/hardware organization at hosts</vt:lpstr>
      <vt:lpstr>PowerPoint Presentation</vt:lpstr>
      <vt:lpstr>Name Resolution</vt:lpstr>
      <vt:lpstr>PowerPoint Presentation</vt:lpstr>
      <vt:lpstr>Domain Name Service</vt:lpstr>
      <vt:lpstr>Distributed and hierarchical database</vt:lpstr>
      <vt:lpstr>DNS name resolution</vt:lpstr>
      <vt:lpstr>DNS caching</vt:lpstr>
      <vt:lpstr>Example DNS interactions</vt:lpstr>
      <vt:lpstr>PowerPoint Presentation</vt:lpstr>
      <vt:lpstr>Web interactions</vt:lpstr>
      <vt:lpstr>Example HTTP interactions</vt:lpstr>
      <vt:lpstr>Remembering users: cookies</vt:lpstr>
      <vt:lpstr>Improving performance: Web caching</vt:lpstr>
      <vt:lpstr>Not all content is effectively cacheable</vt:lpstr>
      <vt:lpstr>Content Distribution Networks (CDNs)</vt:lpstr>
      <vt:lpstr>Without CDN</vt:lpstr>
      <vt:lpstr>Where the CDN comes in</vt:lpstr>
      <vt:lpstr>With CDN</vt:lpstr>
      <vt:lpstr>Seeing a CDN in action</vt:lpstr>
      <vt:lpstr>Application-OS interface</vt:lpstr>
      <vt:lpstr>PowerPoint Presentation</vt:lpstr>
      <vt:lpstr>PowerPoint Presentation</vt:lpstr>
      <vt:lpstr>PowerPoint Presentation</vt:lpstr>
      <vt:lpstr>PowerPoint Presentation</vt:lpstr>
      <vt:lpstr>Transport</vt:lpstr>
      <vt:lpstr>(1) (De)multiplexing</vt:lpstr>
      <vt:lpstr>TCP sockets of different types</vt:lpstr>
      <vt:lpstr>(2) Reliability: Stop and Wait. 3 Ideas</vt:lpstr>
      <vt:lpstr>PowerPoint Presentation</vt:lpstr>
      <vt:lpstr>Pipelined reliability</vt:lpstr>
      <vt:lpstr>(3) How much data to keep in flight?</vt:lpstr>
      <vt:lpstr>Finding the right congestion window</vt:lpstr>
      <vt:lpstr>Quickly finding a rate: TCP slow start</vt:lpstr>
      <vt:lpstr>Behavior of slow start</vt:lpstr>
      <vt:lpstr>Slow start has problems</vt:lpstr>
      <vt:lpstr>TCP New Reno: Additive Increase</vt:lpstr>
      <vt:lpstr>TCP New Reno: Additive increase</vt:lpstr>
      <vt:lpstr>Behavior of Additive Increase</vt:lpstr>
      <vt:lpstr>Routing</vt:lpstr>
      <vt:lpstr>PowerPoint Presentation</vt:lpstr>
      <vt:lpstr>Two key network-layer functions</vt:lpstr>
      <vt:lpstr>Control/Data Planes</vt:lpstr>
      <vt:lpstr>PowerPoint Presentation</vt:lpstr>
      <vt:lpstr>The Internet is a large federated network</vt:lpstr>
      <vt:lpstr>The Internet is a large federated network</vt:lpstr>
      <vt:lpstr>The Internet is a large federated network</vt:lpstr>
      <vt:lpstr>The Internet is a large federated network</vt:lpstr>
      <vt:lpstr>Inter-domain Routing</vt:lpstr>
      <vt:lpstr>(1) BGP Messages</vt:lpstr>
      <vt:lpstr>(2) BGP algorithm</vt:lpstr>
      <vt:lpstr>Policy arises from business relationships</vt:lpstr>
      <vt:lpstr>BGP Export Policy</vt:lpstr>
      <vt:lpstr>BGP Export Policy</vt:lpstr>
      <vt:lpstr>BGP Import Policy</vt:lpstr>
      <vt:lpstr>Q2. BGP Route Selection</vt:lpstr>
      <vt:lpstr>Problems with BGP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Srinivas Narayana Ganapathy</dc:creator>
  <cp:lastModifiedBy>Srinivas Narayana Ganapathy</cp:lastModifiedBy>
  <cp:revision>2147</cp:revision>
  <dcterms:created xsi:type="dcterms:W3CDTF">2019-01-23T03:40:12Z</dcterms:created>
  <dcterms:modified xsi:type="dcterms:W3CDTF">2023-01-25T12:39:41Z</dcterms:modified>
</cp:coreProperties>
</file>