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-2870684717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421" r:id="rId2"/>
    <p:sldId id="401" r:id="rId3"/>
    <p:sldId id="391" r:id="rId4"/>
    <p:sldId id="422" r:id="rId5"/>
    <p:sldId id="358" r:id="rId6"/>
    <p:sldId id="405" r:id="rId7"/>
    <p:sldId id="404" r:id="rId8"/>
    <p:sldId id="40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5" r:id="rId19"/>
    <p:sldId id="436" r:id="rId20"/>
    <p:sldId id="434" r:id="rId21"/>
    <p:sldId id="437" r:id="rId22"/>
    <p:sldId id="438" r:id="rId23"/>
    <p:sldId id="459" r:id="rId24"/>
    <p:sldId id="439" r:id="rId25"/>
    <p:sldId id="411" r:id="rId26"/>
    <p:sldId id="366" r:id="rId27"/>
    <p:sldId id="369" r:id="rId28"/>
    <p:sldId id="440" r:id="rId29"/>
    <p:sldId id="441" r:id="rId30"/>
    <p:sldId id="443" r:id="rId31"/>
    <p:sldId id="276" r:id="rId32"/>
    <p:sldId id="297" r:id="rId33"/>
    <p:sldId id="457" r:id="rId34"/>
    <p:sldId id="298" r:id="rId35"/>
    <p:sldId id="458" r:id="rId36"/>
    <p:sldId id="442" r:id="rId37"/>
    <p:sldId id="454" r:id="rId38"/>
    <p:sldId id="444" r:id="rId39"/>
    <p:sldId id="445" r:id="rId40"/>
    <p:sldId id="446" r:id="rId41"/>
    <p:sldId id="447" r:id="rId42"/>
    <p:sldId id="448" r:id="rId43"/>
    <p:sldId id="449" r:id="rId44"/>
    <p:sldId id="450" r:id="rId45"/>
    <p:sldId id="451" r:id="rId46"/>
    <p:sldId id="455" r:id="rId47"/>
    <p:sldId id="452" r:id="rId48"/>
    <p:sldId id="453" r:id="rId49"/>
    <p:sldId id="415" r:id="rId50"/>
    <p:sldId id="420" r:id="rId51"/>
    <p:sldId id="456" r:id="rId52"/>
    <p:sldId id="418" r:id="rId53"/>
    <p:sldId id="410" r:id="rId54"/>
    <p:sldId id="399" r:id="rId55"/>
    <p:sldId id="419" r:id="rId56"/>
    <p:sldId id="460" r:id="rId57"/>
    <p:sldId id="461" r:id="rId58"/>
    <p:sldId id="462" r:id="rId59"/>
    <p:sldId id="389" r:id="rId60"/>
    <p:sldId id="464" r:id="rId61"/>
    <p:sldId id="292" r:id="rId62"/>
    <p:sldId id="390" r:id="rId63"/>
    <p:sldId id="335" r:id="rId64"/>
    <p:sldId id="465" r:id="rId65"/>
    <p:sldId id="466" r:id="rId66"/>
    <p:sldId id="467" r:id="rId67"/>
    <p:sldId id="468" r:id="rId68"/>
    <p:sldId id="313" r:id="rId69"/>
    <p:sldId id="337" r:id="rId70"/>
    <p:sldId id="303" r:id="rId71"/>
    <p:sldId id="302" r:id="rId72"/>
    <p:sldId id="304" r:id="rId73"/>
    <p:sldId id="319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2"/>
    <p:restoredTop sz="94664"/>
  </p:normalViewPr>
  <p:slideViewPr>
    <p:cSldViewPr snapToGrid="0" snapToObjects="1">
      <p:cViewPr varScale="1">
        <p:scale>
          <a:sx n="144" d="100"/>
          <a:sy n="144" d="100"/>
        </p:scale>
        <p:origin x="20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534A9592-5C5F-224E-8272-7FDE3C3B1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1CED84-E006-454D-9FD6-A32E7D04C90C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6E084FA-2FC3-4746-A3F2-205B6BD81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26487F89-154C-374C-901E-5170FF079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1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27CD0-90AB-BC40-9704-E77AEDB06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F2828-6624-954C-9710-E7375980A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4B113-EFD0-1841-AF88-80611DD0A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B058C-AF56-774E-B1D8-3AF39D031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63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5.jpeg"/><Relationship Id="rId7" Type="http://schemas.openxmlformats.org/officeDocument/2006/relationships/image" Target="../media/image49.svg-2870684717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1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svg-2870684717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5.jpeg"/><Relationship Id="rId7" Type="http://schemas.openxmlformats.org/officeDocument/2006/relationships/image" Target="../media/image1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svg-2870684717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4.jpeg"/><Relationship Id="rId7" Type="http://schemas.openxmlformats.org/officeDocument/2006/relationships/image" Target="../media/image49.svg-2870684717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10" Type="http://schemas.openxmlformats.org/officeDocument/2006/relationships/image" Target="../media/image53.png"/><Relationship Id="rId4" Type="http://schemas.openxmlformats.org/officeDocument/2006/relationships/image" Target="../media/image45.jpe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4.jpeg"/><Relationship Id="rId7" Type="http://schemas.openxmlformats.org/officeDocument/2006/relationships/image" Target="../media/image49.svg-2870684717"/><Relationship Id="rId12" Type="http://schemas.openxmlformats.org/officeDocument/2006/relationships/image" Target="../media/image5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4.png"/><Relationship Id="rId5" Type="http://schemas.openxmlformats.org/officeDocument/2006/relationships/image" Target="../media/image46.jpeg"/><Relationship Id="rId10" Type="http://schemas.openxmlformats.org/officeDocument/2006/relationships/image" Target="../media/image53.png"/><Relationship Id="rId4" Type="http://schemas.openxmlformats.org/officeDocument/2006/relationships/image" Target="../media/image45.jpe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-2870684717"/><Relationship Id="rId13" Type="http://schemas.openxmlformats.org/officeDocument/2006/relationships/image" Target="../media/image53.png"/><Relationship Id="rId3" Type="http://schemas.openxmlformats.org/officeDocument/2006/relationships/image" Target="../media/image51.jpeg"/><Relationship Id="rId7" Type="http://schemas.openxmlformats.org/officeDocument/2006/relationships/image" Target="../media/image47.png"/><Relationship Id="rId12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11" Type="http://schemas.openxmlformats.org/officeDocument/2006/relationships/image" Target="../media/image56.png"/><Relationship Id="rId5" Type="http://schemas.openxmlformats.org/officeDocument/2006/relationships/image" Target="../media/image45.jpeg"/><Relationship Id="rId10" Type="http://schemas.openxmlformats.org/officeDocument/2006/relationships/image" Target="../media/image52.png"/><Relationship Id="rId4" Type="http://schemas.openxmlformats.org/officeDocument/2006/relationships/image" Target="../media/image44.jpeg"/><Relationship Id="rId9" Type="http://schemas.openxmlformats.org/officeDocument/2006/relationships/image" Target="../media/image17.png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4.jpeg"/><Relationship Id="rId7" Type="http://schemas.openxmlformats.org/officeDocument/2006/relationships/image" Target="../media/image49.svg-2870684717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5.png"/><Relationship Id="rId5" Type="http://schemas.openxmlformats.org/officeDocument/2006/relationships/image" Target="../media/image46.jpeg"/><Relationship Id="rId10" Type="http://schemas.openxmlformats.org/officeDocument/2006/relationships/image" Target="../media/image56.png"/><Relationship Id="rId4" Type="http://schemas.openxmlformats.org/officeDocument/2006/relationships/image" Target="../media/image45.jpe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3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7.png"/><Relationship Id="rId7" Type="http://schemas.openxmlformats.org/officeDocument/2006/relationships/image" Target="../media/image4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12" Type="http://schemas.openxmlformats.org/officeDocument/2006/relationships/image" Target="../media/image6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11" Type="http://schemas.openxmlformats.org/officeDocument/2006/relationships/image" Target="../media/image57.png"/><Relationship Id="rId5" Type="http://schemas.openxmlformats.org/officeDocument/2006/relationships/image" Target="../media/image55.png"/><Relationship Id="rId10" Type="http://schemas.openxmlformats.org/officeDocument/2006/relationships/image" Target="../media/image4.png"/><Relationship Id="rId4" Type="http://schemas.openxmlformats.org/officeDocument/2006/relationships/image" Target="../media/image52.pn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7.pn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n624@rutgers.edu" TargetMode="External"/><Relationship Id="rId2" Type="http://schemas.openxmlformats.org/officeDocument/2006/relationships/hyperlink" Target="http://www.cs.rutgers.edu/~sn62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s.rutgers.edu/~sn624/553-S23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19" Type="http://schemas.openxmlformats.org/officeDocument/2006/relationships/image" Target="../media/image40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mailto:sn624@cs.rutgers.edu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4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jpeg"/><Relationship Id="rId4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4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8.png"/><Relationship Id="rId7" Type="http://schemas.openxmlformats.org/officeDocument/2006/relationships/image" Target="../media/image7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52.png"/><Relationship Id="rId5" Type="http://schemas.openxmlformats.org/officeDocument/2006/relationships/image" Target="../media/image72.pn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wmf"/><Relationship Id="rId4" Type="http://schemas.openxmlformats.org/officeDocument/2006/relationships/image" Target="../media/image8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1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A6C3-26C7-AFFE-353E-E6C0EB27C4C9}"/>
              </a:ext>
            </a:extLst>
          </p:cNvPr>
          <p:cNvSpPr txBox="1"/>
          <p:nvPr/>
        </p:nvSpPr>
        <p:spPr>
          <a:xfrm>
            <a:off x="1711187" y="2828835"/>
            <a:ext cx="87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Internet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D0F6-C75F-1F3C-CDC7-7179D95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Internet Service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B3980B8E-D976-3D26-F25F-9319A2B3519D}"/>
              </a:ext>
            </a:extLst>
          </p:cNvPr>
          <p:cNvSpPr/>
          <p:nvPr/>
        </p:nvSpPr>
        <p:spPr>
          <a:xfrm>
            <a:off x="5453795" y="1925675"/>
            <a:ext cx="6145306" cy="37936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E7166F3C-1B3F-88D0-1E18-E8594C00E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8206" y="2267752"/>
            <a:ext cx="3511141" cy="351114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ECAF30D-9509-409F-D7AB-42C915656073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A2576B-00C1-F030-81F6-0D519EEC3E64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</p:spTree>
    <p:extLst>
      <p:ext uri="{BB962C8B-B14F-4D97-AF65-F5344CB8AC3E}">
        <p14:creationId xmlns:p14="http://schemas.microsoft.com/office/powerpoint/2010/main" val="385707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Internet Service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pic>
        <p:nvPicPr>
          <p:cNvPr id="9" name="Picture 8" descr="A large building with a mountai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4084BA7-B8B2-BA88-5472-C9B26BA7D3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4863" y="1642082"/>
            <a:ext cx="6167766" cy="39106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7545490" y="5719369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</p:spTree>
    <p:extLst>
      <p:ext uri="{BB962C8B-B14F-4D97-AF65-F5344CB8AC3E}">
        <p14:creationId xmlns:p14="http://schemas.microsoft.com/office/powerpoint/2010/main" val="310580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Internet Service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7633173" y="5368028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8" name="Picture 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BBCE10EF-98D1-B0FD-D768-15BAD2EE3F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4000" y="1753998"/>
            <a:ext cx="5808473" cy="33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814000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Internet Service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7545490" y="5719369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114" y="1918375"/>
            <a:ext cx="1602156" cy="212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5754685" y="2507880"/>
            <a:ext cx="2487441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4A9E8A-1D82-3DAA-BF2D-0881E1EDBF29}"/>
              </a:ext>
            </a:extLst>
          </p:cNvPr>
          <p:cNvSpPr txBox="1"/>
          <p:nvPr/>
        </p:nvSpPr>
        <p:spPr>
          <a:xfrm>
            <a:off x="7823150" y="412414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Server</a:t>
            </a:r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72BD8350-7352-94B4-3B17-363E24A57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0203" y="1170651"/>
            <a:ext cx="2319701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814000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Internet Service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9586586" y="5534162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07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5754685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4A9E8A-1D82-3DAA-BF2D-0881E1EDBF29}"/>
              </a:ext>
            </a:extLst>
          </p:cNvPr>
          <p:cNvSpPr txBox="1"/>
          <p:nvPr/>
        </p:nvSpPr>
        <p:spPr>
          <a:xfrm>
            <a:off x="5800880" y="4690986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Servers</a:t>
            </a:r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72BD8350-7352-94B4-3B17-363E24A57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7518" y="1029761"/>
            <a:ext cx="2319701" cy="1527387"/>
          </a:xfrm>
          <a:prstGeom prst="rect">
            <a:avLst/>
          </a:prstGeom>
        </p:spPr>
      </p:pic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85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099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15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877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8" descr="A picture containing shape&#10;&#10;Description automatically generated">
            <a:extLst>
              <a:ext uri="{FF2B5EF4-FFF2-40B4-BE49-F238E27FC236}">
                <a16:creationId xmlns:a16="http://schemas.microsoft.com/office/drawing/2014/main" id="{7696C4FC-4D79-3908-F412-4B6E9462A2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6042" y="3162538"/>
            <a:ext cx="779821" cy="936906"/>
          </a:xfrm>
          <a:prstGeom prst="rect">
            <a:avLst/>
          </a:prstGeom>
        </p:spPr>
      </p:pic>
      <p:pic>
        <p:nvPicPr>
          <p:cNvPr id="30" name="Picture 29" descr="A picture containing shape&#10;&#10;Description automatically generated">
            <a:extLst>
              <a:ext uri="{FF2B5EF4-FFF2-40B4-BE49-F238E27FC236}">
                <a16:creationId xmlns:a16="http://schemas.microsoft.com/office/drawing/2014/main" id="{F68543E9-8107-1AC6-0A9F-8BBC70694B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3624" y="1359216"/>
            <a:ext cx="779821" cy="936906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1CD6388C-4981-C777-11B1-0FE3870D2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9556" y="1316611"/>
            <a:ext cx="888120" cy="584775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D9A2412F-809D-1DEF-E918-F8E65487E9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6971" y="4811613"/>
            <a:ext cx="888120" cy="584775"/>
          </a:xfrm>
          <a:prstGeom prst="rect">
            <a:avLst/>
          </a:prstGeom>
        </p:spPr>
      </p:pic>
      <p:pic>
        <p:nvPicPr>
          <p:cNvPr id="33" name="Picture 32" descr="Shape&#10;&#10;Description automatically generated with low confidence">
            <a:extLst>
              <a:ext uri="{FF2B5EF4-FFF2-40B4-BE49-F238E27FC236}">
                <a16:creationId xmlns:a16="http://schemas.microsoft.com/office/drawing/2014/main" id="{58BB1FA8-AD54-7C04-4564-61C9184F8E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0108" y="2737211"/>
            <a:ext cx="888120" cy="5847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D35705F-E823-F7DE-3539-D5C6574C84C4}"/>
              </a:ext>
            </a:extLst>
          </p:cNvPr>
          <p:cNvSpPr txBox="1"/>
          <p:nvPr/>
        </p:nvSpPr>
        <p:spPr>
          <a:xfrm>
            <a:off x="3665072" y="5279356"/>
            <a:ext cx="518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Modularized applications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CC42F5-6C8B-CB0B-79D8-C82D6F0AB999}"/>
              </a:ext>
            </a:extLst>
          </p:cNvPr>
          <p:cNvSpPr txBox="1"/>
          <p:nvPr/>
        </p:nvSpPr>
        <p:spPr>
          <a:xfrm>
            <a:off x="3657914" y="6051475"/>
            <a:ext cx="177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Storage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876322-C5A8-24CB-2E5C-E4956AD0B11A}"/>
              </a:ext>
            </a:extLst>
          </p:cNvPr>
          <p:cNvSpPr txBox="1"/>
          <p:nvPr/>
        </p:nvSpPr>
        <p:spPr>
          <a:xfrm>
            <a:off x="5748797" y="6051475"/>
            <a:ext cx="4202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Interconnect: Routers</a:t>
            </a:r>
          </a:p>
        </p:txBody>
      </p:sp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10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47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818084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740943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702183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718088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740943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825799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924000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51032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61629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D234247-4BD2-7CC9-93FA-6FC66122E8DB}"/>
              </a:ext>
            </a:extLst>
          </p:cNvPr>
          <p:cNvSpPr txBox="1"/>
          <p:nvPr/>
        </p:nvSpPr>
        <p:spPr>
          <a:xfrm>
            <a:off x="3727446" y="3675385"/>
            <a:ext cx="4656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App compute and communication patterns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1FD8CCE-0CF4-C79D-10DD-B9CAE9DC9AAC}"/>
              </a:ext>
            </a:extLst>
          </p:cNvPr>
          <p:cNvSpPr/>
          <p:nvPr/>
        </p:nvSpPr>
        <p:spPr>
          <a:xfrm>
            <a:off x="7143951" y="1016354"/>
            <a:ext cx="4401413" cy="4263001"/>
          </a:xfrm>
          <a:prstGeom prst="ellipse">
            <a:avLst/>
          </a:prstGeom>
          <a:noFill/>
          <a:ln w="508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90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69" grpId="0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90DDE7-BA0C-8912-796F-368884AD1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05" y="5941025"/>
            <a:ext cx="1746620" cy="916975"/>
          </a:xfrm>
          <a:prstGeom prst="rect">
            <a:avLst/>
          </a:prstGeom>
        </p:spPr>
      </p:pic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5814000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Internet Service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9586586" y="4488750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07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5754685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85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099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15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877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4934A193-9EB8-F338-BCD6-3F94186754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4603" y="2754280"/>
            <a:ext cx="1870804" cy="1393152"/>
          </a:xfrm>
          <a:prstGeom prst="rect">
            <a:avLst/>
          </a:prstGeom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10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47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818084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740943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702183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718088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740943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825799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924000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51032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61629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FD5286-D6B0-0736-30F2-C4793F42223A}"/>
              </a:ext>
            </a:extLst>
          </p:cNvPr>
          <p:cNvCxnSpPr>
            <a:cxnSpLocks/>
          </p:cNvCxnSpPr>
          <p:nvPr/>
        </p:nvCxnSpPr>
        <p:spPr>
          <a:xfrm flipH="1" flipV="1">
            <a:off x="5940970" y="4222511"/>
            <a:ext cx="1929369" cy="104103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530298-C7C9-2770-395A-FABC18876EF9}"/>
              </a:ext>
            </a:extLst>
          </p:cNvPr>
          <p:cNvCxnSpPr>
            <a:cxnSpLocks/>
          </p:cNvCxnSpPr>
          <p:nvPr/>
        </p:nvCxnSpPr>
        <p:spPr>
          <a:xfrm flipH="1">
            <a:off x="7040294" y="5276837"/>
            <a:ext cx="1242811" cy="1395965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Shape&#10;&#10;Description automatically generated with low confidence">
            <a:extLst>
              <a:ext uri="{FF2B5EF4-FFF2-40B4-BE49-F238E27FC236}">
                <a16:creationId xmlns:a16="http://schemas.microsoft.com/office/drawing/2014/main" id="{B9A8A823-4180-7A1A-3FFF-F521CB66CC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77127" y="4430613"/>
            <a:ext cx="888120" cy="584775"/>
          </a:xfrm>
          <a:prstGeom prst="rect">
            <a:avLst/>
          </a:prstGeom>
        </p:spPr>
      </p:pic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9C49BE3-4235-56F0-9488-3AFE8FDD6BF5}"/>
              </a:ext>
            </a:extLst>
          </p:cNvPr>
          <p:cNvSpPr/>
          <p:nvPr/>
        </p:nvSpPr>
        <p:spPr>
          <a:xfrm>
            <a:off x="3745999" y="4425159"/>
            <a:ext cx="3109194" cy="645821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F004470-BC19-00AC-8969-B56CD4E6C5D5}"/>
              </a:ext>
            </a:extLst>
          </p:cNvPr>
          <p:cNvSpPr/>
          <p:nvPr/>
        </p:nvSpPr>
        <p:spPr>
          <a:xfrm>
            <a:off x="3712622" y="5142001"/>
            <a:ext cx="3142571" cy="4632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Container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C1ED1D0-9E9C-27EC-9E1A-AE40E18B06EB}"/>
              </a:ext>
            </a:extLst>
          </p:cNvPr>
          <p:cNvSpPr/>
          <p:nvPr/>
        </p:nvSpPr>
        <p:spPr>
          <a:xfrm>
            <a:off x="3712622" y="5682921"/>
            <a:ext cx="3142571" cy="4632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Virtual Machine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6749FAA-299B-38F2-CD17-6816B92B3655}"/>
              </a:ext>
            </a:extLst>
          </p:cNvPr>
          <p:cNvSpPr/>
          <p:nvPr/>
        </p:nvSpPr>
        <p:spPr>
          <a:xfrm>
            <a:off x="3697809" y="6209553"/>
            <a:ext cx="3142571" cy="463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OS &amp; Net Stack</a:t>
            </a:r>
          </a:p>
        </p:txBody>
      </p:sp>
      <p:pic>
        <p:nvPicPr>
          <p:cNvPr id="56" name="Picture 55" descr="A picture containing icon&#10;&#10;Description automatically generated">
            <a:extLst>
              <a:ext uri="{FF2B5EF4-FFF2-40B4-BE49-F238E27FC236}">
                <a16:creationId xmlns:a16="http://schemas.microsoft.com/office/drawing/2014/main" id="{7DD93979-6191-53BD-C0D1-D7A421BB16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53622" y="5008749"/>
            <a:ext cx="1791307" cy="179130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8EEC9C-654C-1A9E-9709-C08900FD2683}"/>
              </a:ext>
            </a:extLst>
          </p:cNvPr>
          <p:cNvSpPr txBox="1"/>
          <p:nvPr/>
        </p:nvSpPr>
        <p:spPr>
          <a:xfrm>
            <a:off x="7986005" y="5501294"/>
            <a:ext cx="1600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Policies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684294-91AA-84C7-96C5-B977A9CDA504}"/>
              </a:ext>
            </a:extLst>
          </p:cNvPr>
          <p:cNvSpPr txBox="1"/>
          <p:nvPr/>
        </p:nvSpPr>
        <p:spPr>
          <a:xfrm>
            <a:off x="9571743" y="567880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Performance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EFF2C0F-29C2-28D4-2251-90511AD9D47D}"/>
              </a:ext>
            </a:extLst>
          </p:cNvPr>
          <p:cNvSpPr txBox="1"/>
          <p:nvPr/>
        </p:nvSpPr>
        <p:spPr>
          <a:xfrm>
            <a:off x="9383651" y="5163618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Monitoring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C08BEC-9E81-D30B-AAEE-321A5C30F29B}"/>
              </a:ext>
            </a:extLst>
          </p:cNvPr>
          <p:cNvSpPr txBox="1"/>
          <p:nvPr/>
        </p:nvSpPr>
        <p:spPr>
          <a:xfrm>
            <a:off x="9572281" y="623412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Availability</a:t>
            </a:r>
          </a:p>
        </p:txBody>
      </p:sp>
    </p:spTree>
    <p:extLst>
      <p:ext uri="{BB962C8B-B14F-4D97-AF65-F5344CB8AC3E}">
        <p14:creationId xmlns:p14="http://schemas.microsoft.com/office/powerpoint/2010/main" val="1860289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  <p:bldP spid="52" grpId="0" animBg="1"/>
      <p:bldP spid="57" grpId="0"/>
      <p:bldP spid="60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6285496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Internet Service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2186880" y="1346522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9586586" y="4488750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03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6226181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381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95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11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373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4934A193-9EB8-F338-BCD6-3F94186754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4875" y="2754280"/>
            <a:ext cx="1532027" cy="1140871"/>
          </a:xfrm>
          <a:prstGeom prst="rect">
            <a:avLst/>
          </a:prstGeom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606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43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9289580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9212439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9173679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9189584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9212439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9297295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10395496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10422528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933125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F998489C-1446-1695-0721-5B5F7A8D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14" y="1447877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4AAE0BB7-2BE5-9D4D-1A32-FF91DF345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61" y="2384128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02AA3039-B6A1-79FE-B0E9-3D004A5A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1" y="3522436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68FD79EC-EC8D-7BBA-BFFE-926FC1C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47" y="4641791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24309223-7EA0-627D-6AB2-931012DCD700}"/>
              </a:ext>
            </a:extLst>
          </p:cNvPr>
          <p:cNvSpPr/>
          <p:nvPr/>
        </p:nvSpPr>
        <p:spPr>
          <a:xfrm>
            <a:off x="5043109" y="1216590"/>
            <a:ext cx="1412599" cy="5150340"/>
          </a:xfrm>
          <a:prstGeom prst="cloud">
            <a:avLst/>
          </a:prstGeom>
          <a:noFill/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16E701-33CF-501C-B965-1FFDE5B1514E}"/>
              </a:ext>
            </a:extLst>
          </p:cNvPr>
          <p:cNvSpPr txBox="1"/>
          <p:nvPr/>
        </p:nvSpPr>
        <p:spPr>
          <a:xfrm>
            <a:off x="6822397" y="5364840"/>
            <a:ext cx="384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Name resolution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3039C2-81C1-23A3-0A67-3D46EA57EA4D}"/>
              </a:ext>
            </a:extLst>
          </p:cNvPr>
          <p:cNvSpPr txBox="1"/>
          <p:nvPr/>
        </p:nvSpPr>
        <p:spPr>
          <a:xfrm>
            <a:off x="6785924" y="6064391"/>
            <a:ext cx="384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Content delivery</a:t>
            </a:r>
          </a:p>
        </p:txBody>
      </p:sp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6732A46-D3DC-C8C4-9B15-D171B3E2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26" y="352243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0847573-A83F-40E5-A34A-4F7E39D626DC}"/>
              </a:ext>
            </a:extLst>
          </p:cNvPr>
          <p:cNvCxnSpPr>
            <a:cxnSpLocks/>
          </p:cNvCxnSpPr>
          <p:nvPr/>
        </p:nvCxnSpPr>
        <p:spPr>
          <a:xfrm flipH="1" flipV="1">
            <a:off x="4230243" y="291363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7F7CCA01-574E-C15D-C0FF-A36F8363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75" y="4694248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08443-982B-871C-B342-88DC4AD4C6CE}"/>
              </a:ext>
            </a:extLst>
          </p:cNvPr>
          <p:cNvCxnSpPr>
            <a:cxnSpLocks/>
          </p:cNvCxnSpPr>
          <p:nvPr/>
        </p:nvCxnSpPr>
        <p:spPr>
          <a:xfrm flipH="1" flipV="1">
            <a:off x="4384113" y="414259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998AF6A-E756-B663-B568-6E35508FB623}"/>
              </a:ext>
            </a:extLst>
          </p:cNvPr>
          <p:cNvSpPr txBox="1"/>
          <p:nvPr/>
        </p:nvSpPr>
        <p:spPr>
          <a:xfrm>
            <a:off x="3202236" y="4082045"/>
            <a:ext cx="110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AT&amp;T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8CEB8A8-4874-DB4F-D9EB-8BA7FC4C69B0}"/>
              </a:ext>
            </a:extLst>
          </p:cNvPr>
          <p:cNvSpPr txBox="1"/>
          <p:nvPr/>
        </p:nvSpPr>
        <p:spPr>
          <a:xfrm>
            <a:off x="3041726" y="5234353"/>
            <a:ext cx="174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Verizon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7B779-07DC-56C9-D0FD-4F590493A5BE}"/>
              </a:ext>
            </a:extLst>
          </p:cNvPr>
          <p:cNvCxnSpPr>
            <a:cxnSpLocks/>
          </p:cNvCxnSpPr>
          <p:nvPr/>
        </p:nvCxnSpPr>
        <p:spPr>
          <a:xfrm flipH="1" flipV="1">
            <a:off x="4947356" y="4982369"/>
            <a:ext cx="417306" cy="184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9" descr="Router Clip Art">
            <a:extLst>
              <a:ext uri="{FF2B5EF4-FFF2-40B4-BE49-F238E27FC236}">
                <a16:creationId xmlns:a16="http://schemas.microsoft.com/office/drawing/2014/main" id="{93085998-56B1-6C59-2C54-04E136F2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30" y="434622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C05FC50-200D-789D-6275-1A8C5F8A022C}"/>
              </a:ext>
            </a:extLst>
          </p:cNvPr>
          <p:cNvSpPr txBox="1"/>
          <p:nvPr/>
        </p:nvSpPr>
        <p:spPr>
          <a:xfrm>
            <a:off x="6361436" y="4915932"/>
            <a:ext cx="174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Comcast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BE51A9F-709C-0877-17EF-A3B3C6EEECDE}"/>
              </a:ext>
            </a:extLst>
          </p:cNvPr>
          <p:cNvCxnSpPr>
            <a:cxnSpLocks/>
          </p:cNvCxnSpPr>
          <p:nvPr/>
        </p:nvCxnSpPr>
        <p:spPr>
          <a:xfrm flipV="1">
            <a:off x="6761654" y="2995789"/>
            <a:ext cx="222338" cy="12333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EBF3486-3426-6C55-E08E-86DBD4D27000}"/>
              </a:ext>
            </a:extLst>
          </p:cNvPr>
          <p:cNvCxnSpPr>
            <a:cxnSpLocks/>
          </p:cNvCxnSpPr>
          <p:nvPr/>
        </p:nvCxnSpPr>
        <p:spPr>
          <a:xfrm flipV="1">
            <a:off x="6180941" y="4949868"/>
            <a:ext cx="310212" cy="276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16543AC9-91DB-A2FC-7D0E-5FACA4B3ABBB}"/>
              </a:ext>
            </a:extLst>
          </p:cNvPr>
          <p:cNvSpPr txBox="1"/>
          <p:nvPr/>
        </p:nvSpPr>
        <p:spPr>
          <a:xfrm>
            <a:off x="3022360" y="5916664"/>
            <a:ext cx="384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Internet Routing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3272FF-E476-E767-D8B9-46A2E6521F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671384" y="3954170"/>
            <a:ext cx="574907" cy="1656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89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55" grpId="0"/>
      <p:bldP spid="63" grpId="0"/>
      <p:bldP spid="71" grpId="0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FAA8-7B62-B9F2-81E6-C21D1529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technical disciplines (incomplete)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8A547D-D88B-6158-7C4A-D88A58FA9D93}"/>
              </a:ext>
            </a:extLst>
          </p:cNvPr>
          <p:cNvSpPr/>
          <p:nvPr/>
        </p:nvSpPr>
        <p:spPr>
          <a:xfrm>
            <a:off x="1685925" y="1943100"/>
            <a:ext cx="3128963" cy="2657475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Computer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BE5115-4F11-F1BE-1284-15179465A880}"/>
              </a:ext>
            </a:extLst>
          </p:cNvPr>
          <p:cNvSpPr/>
          <p:nvPr/>
        </p:nvSpPr>
        <p:spPr>
          <a:xfrm>
            <a:off x="4281490" y="1943099"/>
            <a:ext cx="3128963" cy="2657475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Operating Systems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FB6472-FD64-EA5F-A29C-FDA6BBB402BB}"/>
              </a:ext>
            </a:extLst>
          </p:cNvPr>
          <p:cNvSpPr/>
          <p:nvPr/>
        </p:nvSpPr>
        <p:spPr>
          <a:xfrm>
            <a:off x="2967037" y="3835400"/>
            <a:ext cx="3128963" cy="2657475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Distributed Systems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38C8F9-3213-36D5-F0FC-37F1A77EAD62}"/>
              </a:ext>
            </a:extLst>
          </p:cNvPr>
          <p:cNvSpPr/>
          <p:nvPr/>
        </p:nvSpPr>
        <p:spPr>
          <a:xfrm>
            <a:off x="4083844" y="3678237"/>
            <a:ext cx="914400" cy="571500"/>
          </a:xfrm>
          <a:prstGeom prst="ellipse">
            <a:avLst/>
          </a:prstGeom>
          <a:solidFill>
            <a:srgbClr val="C0000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99191-C0FF-EDA9-8433-5566D0CA3966}"/>
              </a:ext>
            </a:extLst>
          </p:cNvPr>
          <p:cNvSpPr txBox="1"/>
          <p:nvPr/>
        </p:nvSpPr>
        <p:spPr>
          <a:xfrm>
            <a:off x="8105781" y="3835400"/>
            <a:ext cx="1900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*security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12620-40BA-29CE-6B99-2A2E9068F04C}"/>
              </a:ext>
            </a:extLst>
          </p:cNvPr>
          <p:cNvSpPr txBox="1"/>
          <p:nvPr/>
        </p:nvSpPr>
        <p:spPr>
          <a:xfrm>
            <a:off x="8105780" y="3122325"/>
            <a:ext cx="252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*algorithms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BE9424-9E23-4731-E015-36B5C458591E}"/>
              </a:ext>
            </a:extLst>
          </p:cNvPr>
          <p:cNvSpPr txBox="1"/>
          <p:nvPr/>
        </p:nvSpPr>
        <p:spPr>
          <a:xfrm>
            <a:off x="8105780" y="2396837"/>
            <a:ext cx="3407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*prog languages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C7C602-4374-D1F5-4E47-396E90DF12DE}"/>
              </a:ext>
            </a:extLst>
          </p:cNvPr>
          <p:cNvCxnSpPr/>
          <p:nvPr/>
        </p:nvCxnSpPr>
        <p:spPr>
          <a:xfrm flipH="1" flipV="1">
            <a:off x="4998244" y="4071938"/>
            <a:ext cx="2531269" cy="14287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ECDC57-8550-DF08-A34F-75BF4CF1216A}"/>
              </a:ext>
            </a:extLst>
          </p:cNvPr>
          <p:cNvSpPr txBox="1"/>
          <p:nvPr/>
        </p:nvSpPr>
        <p:spPr>
          <a:xfrm>
            <a:off x="6315083" y="5543551"/>
            <a:ext cx="4312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Internet</a:t>
            </a:r>
            <a:r>
              <a:rPr lang="en-US" sz="4000" dirty="0">
                <a:latin typeface="Helvetica" pitchFamily="2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21294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/>
      <p:bldP spid="9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CCE4-2E5D-9C1B-D8CB-211092A5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study Internet services?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376F6-3145-FC89-3DE0-8F815FDE8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Intellectual merits</a:t>
            </a:r>
          </a:p>
          <a:p>
            <a:pPr lvl="1"/>
            <a:r>
              <a:rPr lang="en-US" dirty="0"/>
              <a:t>Interdisciplinary problems, many principles</a:t>
            </a:r>
          </a:p>
          <a:p>
            <a:r>
              <a:rPr lang="en-US" dirty="0"/>
              <a:t>Real world utility</a:t>
            </a:r>
          </a:p>
          <a:p>
            <a:pPr lvl="1"/>
            <a:r>
              <a:rPr lang="en-US" dirty="0"/>
              <a:t>Low barriers: anyone can do something useful</a:t>
            </a:r>
          </a:p>
          <a:p>
            <a:r>
              <a:rPr lang="en-US" dirty="0"/>
              <a:t>Pragmatic</a:t>
            </a:r>
          </a:p>
          <a:p>
            <a:pPr lvl="1"/>
            <a:r>
              <a:rPr lang="en-US" dirty="0"/>
              <a:t>Many job opportunities, timely (stagnation of compute speed)</a:t>
            </a:r>
          </a:p>
          <a:p>
            <a:r>
              <a:rPr lang="en-US" dirty="0"/>
              <a:t>Distinct from other coursework at Rutgers</a:t>
            </a:r>
          </a:p>
          <a:p>
            <a:pPr lvl="1"/>
            <a:r>
              <a:rPr lang="en-US" dirty="0"/>
              <a:t>OS, distributed systems, databases, networks</a:t>
            </a:r>
          </a:p>
        </p:txBody>
      </p:sp>
    </p:spTree>
    <p:extLst>
      <p:ext uri="{BB962C8B-B14F-4D97-AF65-F5344CB8AC3E}">
        <p14:creationId xmlns:p14="http://schemas.microsoft.com/office/powerpoint/2010/main" val="31181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09A11-2C0F-7B74-4229-9BC10858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Content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3FA78-8246-DA5B-9510-503C2ADE0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7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Internet and Web Architecture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</a:p>
          <a:p>
            <a:pPr>
              <a:defRPr/>
            </a:pP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http://www.cs.rutgers.edu/~sn624/553-S23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7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6285496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Internet and Web Architecture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03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6226181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381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95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11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373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4934A193-9EB8-F338-BCD6-3F9418675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875" y="2754280"/>
            <a:ext cx="1532027" cy="1140871"/>
          </a:xfrm>
          <a:prstGeom prst="rect">
            <a:avLst/>
          </a:prstGeom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606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43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9289580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9212439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9173679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9189584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9212439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9297295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10395496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10422528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933125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F998489C-1446-1695-0721-5B5F7A8D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14" y="1447877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4AAE0BB7-2BE5-9D4D-1A32-FF91DF345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61" y="2384128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02AA3039-B6A1-79FE-B0E9-3D004A5A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1" y="3522436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68FD79EC-EC8D-7BBA-BFFE-926FC1C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47" y="4641791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24309223-7EA0-627D-6AB2-931012DCD700}"/>
              </a:ext>
            </a:extLst>
          </p:cNvPr>
          <p:cNvSpPr/>
          <p:nvPr/>
        </p:nvSpPr>
        <p:spPr>
          <a:xfrm>
            <a:off x="5043109" y="1216590"/>
            <a:ext cx="1412599" cy="5150340"/>
          </a:xfrm>
          <a:prstGeom prst="cloud">
            <a:avLst/>
          </a:prstGeom>
          <a:noFill/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6732A46-D3DC-C8C4-9B15-D171B3E2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26" y="352243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0847573-A83F-40E5-A34A-4F7E39D626DC}"/>
              </a:ext>
            </a:extLst>
          </p:cNvPr>
          <p:cNvCxnSpPr>
            <a:cxnSpLocks/>
          </p:cNvCxnSpPr>
          <p:nvPr/>
        </p:nvCxnSpPr>
        <p:spPr>
          <a:xfrm flipH="1" flipV="1">
            <a:off x="4230243" y="291363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7F7CCA01-574E-C15D-C0FF-A36F8363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75" y="4694248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08443-982B-871C-B342-88DC4AD4C6CE}"/>
              </a:ext>
            </a:extLst>
          </p:cNvPr>
          <p:cNvCxnSpPr>
            <a:cxnSpLocks/>
          </p:cNvCxnSpPr>
          <p:nvPr/>
        </p:nvCxnSpPr>
        <p:spPr>
          <a:xfrm flipH="1" flipV="1">
            <a:off x="4384113" y="414259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7B779-07DC-56C9-D0FD-4F590493A5BE}"/>
              </a:ext>
            </a:extLst>
          </p:cNvPr>
          <p:cNvCxnSpPr>
            <a:cxnSpLocks/>
          </p:cNvCxnSpPr>
          <p:nvPr/>
        </p:nvCxnSpPr>
        <p:spPr>
          <a:xfrm flipH="1" flipV="1">
            <a:off x="4947356" y="4982369"/>
            <a:ext cx="417306" cy="184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9" descr="Router Clip Art">
            <a:extLst>
              <a:ext uri="{FF2B5EF4-FFF2-40B4-BE49-F238E27FC236}">
                <a16:creationId xmlns:a16="http://schemas.microsoft.com/office/drawing/2014/main" id="{93085998-56B1-6C59-2C54-04E136F2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30" y="434622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BE51A9F-709C-0877-17EF-A3B3C6EEECDE}"/>
              </a:ext>
            </a:extLst>
          </p:cNvPr>
          <p:cNvCxnSpPr>
            <a:cxnSpLocks/>
          </p:cNvCxnSpPr>
          <p:nvPr/>
        </p:nvCxnSpPr>
        <p:spPr>
          <a:xfrm flipV="1">
            <a:off x="6761654" y="2995789"/>
            <a:ext cx="222338" cy="12333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EBF3486-3426-6C55-E08E-86DBD4D27000}"/>
              </a:ext>
            </a:extLst>
          </p:cNvPr>
          <p:cNvCxnSpPr>
            <a:cxnSpLocks/>
          </p:cNvCxnSpPr>
          <p:nvPr/>
        </p:nvCxnSpPr>
        <p:spPr>
          <a:xfrm flipV="1">
            <a:off x="6180941" y="4949868"/>
            <a:ext cx="310212" cy="276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3272FF-E476-E767-D8B9-46A2E6521F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671384" y="3954170"/>
            <a:ext cx="574907" cy="1656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2E531DE1-D981-B7C6-6F0C-75FA5ECAE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CF21F3-9F7E-A41B-2A09-A3EE0FC0175A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0CF322-2DB0-1863-1EE8-6E189301A541}"/>
              </a:ext>
            </a:extLst>
          </p:cNvPr>
          <p:cNvSpPr txBox="1"/>
          <p:nvPr/>
        </p:nvSpPr>
        <p:spPr>
          <a:xfrm>
            <a:off x="4082378" y="6044642"/>
            <a:ext cx="4549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Helvetica" pitchFamily="2" charset="0"/>
              </a:rPr>
              <a:t>Content delivery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F22EAB5-FEB0-2EBC-1F84-ACA656C14DB9}"/>
              </a:ext>
            </a:extLst>
          </p:cNvPr>
          <p:cNvSpPr/>
          <p:nvPr/>
        </p:nvSpPr>
        <p:spPr>
          <a:xfrm>
            <a:off x="665567" y="3304561"/>
            <a:ext cx="2220767" cy="4632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99F1AC1-300C-1B99-DA35-03EB83861006}"/>
              </a:ext>
            </a:extLst>
          </p:cNvPr>
          <p:cNvSpPr/>
          <p:nvPr/>
        </p:nvSpPr>
        <p:spPr>
          <a:xfrm>
            <a:off x="665567" y="3845481"/>
            <a:ext cx="2220767" cy="4632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Transport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9A7AFEA-83DD-08DB-DECA-6E3E6F390792}"/>
              </a:ext>
            </a:extLst>
          </p:cNvPr>
          <p:cNvSpPr/>
          <p:nvPr/>
        </p:nvSpPr>
        <p:spPr>
          <a:xfrm>
            <a:off x="650754" y="4372113"/>
            <a:ext cx="2220767" cy="463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Network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D74DE1-8979-6869-F2D3-75901317FC15}"/>
              </a:ext>
            </a:extLst>
          </p:cNvPr>
          <p:cNvCxnSpPr/>
          <p:nvPr/>
        </p:nvCxnSpPr>
        <p:spPr>
          <a:xfrm flipH="1">
            <a:off x="732543" y="2507880"/>
            <a:ext cx="657202" cy="56053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63F0F70-BBD9-3231-D0E9-A93CA1A7C80A}"/>
              </a:ext>
            </a:extLst>
          </p:cNvPr>
          <p:cNvCxnSpPr>
            <a:cxnSpLocks/>
          </p:cNvCxnSpPr>
          <p:nvPr/>
        </p:nvCxnSpPr>
        <p:spPr>
          <a:xfrm>
            <a:off x="2071793" y="2634438"/>
            <a:ext cx="832181" cy="54594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AD6412-B66A-FACF-3E51-34D9BA18CE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6368" y="1470246"/>
            <a:ext cx="791600" cy="647673"/>
          </a:xfrm>
          <a:prstGeom prst="rect">
            <a:avLst/>
          </a:prstGeom>
        </p:spPr>
      </p:pic>
      <p:pic>
        <p:nvPicPr>
          <p:cNvPr id="56" name="Picture 5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97331F2-4B67-0839-C44C-3F90FC3E41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012108" y="1483624"/>
            <a:ext cx="805042" cy="64767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679361F-44C1-BEDB-A749-29A03285A55E}"/>
              </a:ext>
            </a:extLst>
          </p:cNvPr>
          <p:cNvSpPr txBox="1"/>
          <p:nvPr/>
        </p:nvSpPr>
        <p:spPr>
          <a:xfrm rot="410684">
            <a:off x="1974678" y="2382320"/>
            <a:ext cx="196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Protocols</a:t>
            </a:r>
          </a:p>
        </p:txBody>
      </p:sp>
    </p:spTree>
    <p:extLst>
      <p:ext uri="{BB962C8B-B14F-4D97-AF65-F5344CB8AC3E}">
        <p14:creationId xmlns:p14="http://schemas.microsoft.com/office/powerpoint/2010/main" val="2797791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8" grpId="0" animBg="1"/>
      <p:bldP spid="42" grpId="0" animBg="1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037440" y="1753998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Application architecture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54" y="1844093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3463816" y="2611271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24" y="1654083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4772468" y="2611271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73" y="1757322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87" y="2961503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03" y="4138055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5" y="2825814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298" y="3840933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35" y="2723175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775272" y="2648847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698131" y="3178393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659371" y="3223424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675276" y="4354705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698131" y="3607449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782987" y="2747867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881188" y="3450847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08220" y="3080802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18817" y="3320830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F998489C-1446-1695-0721-5B5F7A8D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01" y="1551268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4AAE0BB7-2BE5-9D4D-1A32-FF91DF345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48" y="24875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02AA3039-B6A1-79FE-B0E9-3D004A5A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78" y="3625827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68FD79EC-EC8D-7BBA-BFFE-926FC1C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34" y="4745182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24309223-7EA0-627D-6AB2-931012DCD700}"/>
              </a:ext>
            </a:extLst>
          </p:cNvPr>
          <p:cNvSpPr/>
          <p:nvPr/>
        </p:nvSpPr>
        <p:spPr>
          <a:xfrm>
            <a:off x="3589396" y="1319981"/>
            <a:ext cx="1412599" cy="5150340"/>
          </a:xfrm>
          <a:prstGeom prst="cloud">
            <a:avLst/>
          </a:prstGeom>
          <a:noFill/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6732A46-D3DC-C8C4-9B15-D171B3E2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13" y="3625827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0847573-A83F-40E5-A34A-4F7E39D626DC}"/>
              </a:ext>
            </a:extLst>
          </p:cNvPr>
          <p:cNvCxnSpPr>
            <a:cxnSpLocks/>
          </p:cNvCxnSpPr>
          <p:nvPr/>
        </p:nvCxnSpPr>
        <p:spPr>
          <a:xfrm flipH="1" flipV="1">
            <a:off x="2776530" y="3017024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7F7CCA01-574E-C15D-C0FF-A36F8363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62" y="4797639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08443-982B-871C-B342-88DC4AD4C6CE}"/>
              </a:ext>
            </a:extLst>
          </p:cNvPr>
          <p:cNvCxnSpPr>
            <a:cxnSpLocks/>
          </p:cNvCxnSpPr>
          <p:nvPr/>
        </p:nvCxnSpPr>
        <p:spPr>
          <a:xfrm flipH="1" flipV="1">
            <a:off x="2930400" y="4245984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7B779-07DC-56C9-D0FD-4F590493A5BE}"/>
              </a:ext>
            </a:extLst>
          </p:cNvPr>
          <p:cNvCxnSpPr>
            <a:cxnSpLocks/>
          </p:cNvCxnSpPr>
          <p:nvPr/>
        </p:nvCxnSpPr>
        <p:spPr>
          <a:xfrm flipH="1" flipV="1">
            <a:off x="3493643" y="5085760"/>
            <a:ext cx="417306" cy="184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9" descr="Router Clip Art">
            <a:extLst>
              <a:ext uri="{FF2B5EF4-FFF2-40B4-BE49-F238E27FC236}">
                <a16:creationId xmlns:a16="http://schemas.microsoft.com/office/drawing/2014/main" id="{93085998-56B1-6C59-2C54-04E136F2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34" y="4454925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BE51A9F-709C-0877-17EF-A3B3C6EEECDE}"/>
              </a:ext>
            </a:extLst>
          </p:cNvPr>
          <p:cNvCxnSpPr>
            <a:cxnSpLocks/>
          </p:cNvCxnSpPr>
          <p:nvPr/>
        </p:nvCxnSpPr>
        <p:spPr>
          <a:xfrm flipV="1">
            <a:off x="5307941" y="3099180"/>
            <a:ext cx="222338" cy="12333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EBF3486-3426-6C55-E08E-86DBD4D27000}"/>
              </a:ext>
            </a:extLst>
          </p:cNvPr>
          <p:cNvCxnSpPr>
            <a:cxnSpLocks/>
          </p:cNvCxnSpPr>
          <p:nvPr/>
        </p:nvCxnSpPr>
        <p:spPr>
          <a:xfrm flipV="1">
            <a:off x="4727228" y="5053259"/>
            <a:ext cx="310212" cy="276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3272FF-E476-E767-D8B9-46A2E6521F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217671" y="4057561"/>
            <a:ext cx="574907" cy="1656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2E531DE1-D981-B7C6-6F0C-75FA5ECAE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69" y="1794079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CF21F3-9F7E-A41B-2A09-A3EE0FC0175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381922" y="2346136"/>
            <a:ext cx="621952" cy="68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ADB88AC-4B9D-8CD9-8FDD-D89EB84F0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3221" y="366988"/>
            <a:ext cx="1852462" cy="1219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8BC8C4-7774-527B-673C-C7D43038600C}"/>
              </a:ext>
            </a:extLst>
          </p:cNvPr>
          <p:cNvSpPr txBox="1"/>
          <p:nvPr/>
        </p:nvSpPr>
        <p:spPr>
          <a:xfrm>
            <a:off x="4588311" y="6237511"/>
            <a:ext cx="374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Partition-Aggregate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D2B199-CCB7-8FB0-126E-C77440E221A3}"/>
              </a:ext>
            </a:extLst>
          </p:cNvPr>
          <p:cNvGrpSpPr/>
          <p:nvPr/>
        </p:nvGrpSpPr>
        <p:grpSpPr>
          <a:xfrm>
            <a:off x="6486525" y="2157413"/>
            <a:ext cx="1320578" cy="414742"/>
            <a:chOff x="6486525" y="2157413"/>
            <a:chExt cx="1320578" cy="41474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5104C-4827-DDB1-56FE-0DD3051E6B21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EF2A11D-B5CD-AEAB-E9AC-F60EB692904D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A916E7-210B-E916-23B3-6FC8FC98B921}"/>
              </a:ext>
            </a:extLst>
          </p:cNvPr>
          <p:cNvGrpSpPr/>
          <p:nvPr/>
        </p:nvGrpSpPr>
        <p:grpSpPr>
          <a:xfrm rot="1102422">
            <a:off x="6255545" y="2852980"/>
            <a:ext cx="1581672" cy="414742"/>
            <a:chOff x="6486525" y="2157413"/>
            <a:chExt cx="1320578" cy="41474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871BDA3-CBFA-A937-C852-D0F6254D4A13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F49AEF6-7DF4-BE15-4D29-5C6A059EAC55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A83DE9-EFE7-3856-6E27-630BE5850539}"/>
              </a:ext>
            </a:extLst>
          </p:cNvPr>
          <p:cNvGrpSpPr/>
          <p:nvPr/>
        </p:nvGrpSpPr>
        <p:grpSpPr>
          <a:xfrm rot="3036542">
            <a:off x="6055765" y="3797591"/>
            <a:ext cx="1798494" cy="414742"/>
            <a:chOff x="6486525" y="2157413"/>
            <a:chExt cx="1320578" cy="414742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E27224E-7226-28F3-0E86-BCFD42C3A847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C3618F7-42DB-2583-BF33-B1FEBADF5E62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54" descr="Shape&#10;&#10;Description automatically generated with low confidence">
            <a:extLst>
              <a:ext uri="{FF2B5EF4-FFF2-40B4-BE49-F238E27FC236}">
                <a16:creationId xmlns:a16="http://schemas.microsoft.com/office/drawing/2014/main" id="{3086E6A6-BFBD-6057-2514-CD7FC9989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6177" y="1596556"/>
            <a:ext cx="1090512" cy="718039"/>
          </a:xfrm>
          <a:prstGeom prst="rect">
            <a:avLst/>
          </a:prstGeom>
        </p:spPr>
      </p:pic>
      <p:pic>
        <p:nvPicPr>
          <p:cNvPr id="60" name="Picture 59" descr="Shape&#10;&#10;Description automatically generated with low confidence">
            <a:extLst>
              <a:ext uri="{FF2B5EF4-FFF2-40B4-BE49-F238E27FC236}">
                <a16:creationId xmlns:a16="http://schemas.microsoft.com/office/drawing/2014/main" id="{B065B459-3AB2-009D-B187-78CC21C2F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3674" y="2105677"/>
            <a:ext cx="1090512" cy="718039"/>
          </a:xfrm>
          <a:prstGeom prst="rect">
            <a:avLst/>
          </a:prstGeom>
        </p:spPr>
      </p:pic>
      <p:pic>
        <p:nvPicPr>
          <p:cNvPr id="61" name="Picture 60" descr="Shape&#10;&#10;Description automatically generated with low confidence">
            <a:extLst>
              <a:ext uri="{FF2B5EF4-FFF2-40B4-BE49-F238E27FC236}">
                <a16:creationId xmlns:a16="http://schemas.microsoft.com/office/drawing/2014/main" id="{2E4EACB5-7F5E-6B1D-0023-B55C7E722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3292" y="3502375"/>
            <a:ext cx="1090512" cy="71803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834E6DF-FF06-9E04-13EF-951358C9DA9B}"/>
              </a:ext>
            </a:extLst>
          </p:cNvPr>
          <p:cNvSpPr txBox="1"/>
          <p:nvPr/>
        </p:nvSpPr>
        <p:spPr>
          <a:xfrm>
            <a:off x="4947732" y="5436857"/>
            <a:ext cx="374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Microservices</a:t>
            </a:r>
          </a:p>
        </p:txBody>
      </p:sp>
      <p:pic>
        <p:nvPicPr>
          <p:cNvPr id="63" name="Picture 62" descr="A picture containing shape&#10;&#10;Description automatically generated">
            <a:extLst>
              <a:ext uri="{FF2B5EF4-FFF2-40B4-BE49-F238E27FC236}">
                <a16:creationId xmlns:a16="http://schemas.microsoft.com/office/drawing/2014/main" id="{F998AE76-98C1-486F-6B81-A43A17AFAF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2119" y="3482402"/>
            <a:ext cx="537984" cy="646354"/>
          </a:xfrm>
          <a:prstGeom prst="rect">
            <a:avLst/>
          </a:prstGeom>
        </p:spPr>
      </p:pic>
      <p:pic>
        <p:nvPicPr>
          <p:cNvPr id="65" name="Picture 64" descr="A picture containing shape&#10;&#10;Description automatically generated">
            <a:extLst>
              <a:ext uri="{FF2B5EF4-FFF2-40B4-BE49-F238E27FC236}">
                <a16:creationId xmlns:a16="http://schemas.microsoft.com/office/drawing/2014/main" id="{E89D817E-BD67-4AD7-1072-A67D4FC773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9433" y="2318299"/>
            <a:ext cx="563029" cy="676444"/>
          </a:xfrm>
          <a:prstGeom prst="rect">
            <a:avLst/>
          </a:prstGeom>
        </p:spPr>
      </p:pic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07A3894B-4B91-FE8F-F7AA-359246ED51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699" y="4601490"/>
            <a:ext cx="537793" cy="64612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26805F7-C3D1-4EB5-2BC9-BEDFF2EEFB88}"/>
              </a:ext>
            </a:extLst>
          </p:cNvPr>
          <p:cNvSpPr txBox="1"/>
          <p:nvPr/>
        </p:nvSpPr>
        <p:spPr>
          <a:xfrm>
            <a:off x="8087098" y="5205484"/>
            <a:ext cx="4068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Data processing (</a:t>
            </a:r>
            <a:r>
              <a:rPr lang="en-US" sz="3200" dirty="0" err="1">
                <a:latin typeface="Helvetica" pitchFamily="2" charset="0"/>
              </a:rPr>
              <a:t>noSQL</a:t>
            </a:r>
            <a:r>
              <a:rPr lang="en-US" sz="3200" dirty="0">
                <a:latin typeface="Helvetica" pitchFamily="2" charset="0"/>
              </a:rPr>
              <a:t>, MR)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6BFE8D9-8796-52DC-8DFA-E26C46DD8A4C}"/>
              </a:ext>
            </a:extLst>
          </p:cNvPr>
          <p:cNvGrpSpPr/>
          <p:nvPr/>
        </p:nvGrpSpPr>
        <p:grpSpPr>
          <a:xfrm rot="21063218">
            <a:off x="6327582" y="1801447"/>
            <a:ext cx="1182532" cy="308517"/>
            <a:chOff x="769327" y="4628470"/>
            <a:chExt cx="1182532" cy="30851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0D320D4-3DDE-6538-72E7-7C2D238738A5}"/>
                </a:ext>
              </a:extLst>
            </p:cNvPr>
            <p:cNvGrpSpPr/>
            <p:nvPr/>
          </p:nvGrpSpPr>
          <p:grpSpPr>
            <a:xfrm>
              <a:off x="769327" y="4628470"/>
              <a:ext cx="1175972" cy="308517"/>
              <a:chOff x="1204332" y="579863"/>
              <a:chExt cx="2029522" cy="308517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B6F9FD32-36BA-7A16-78C0-6A10C6241366}"/>
                  </a:ext>
                </a:extLst>
              </p:cNvPr>
              <p:cNvGrpSpPr/>
              <p:nvPr/>
            </p:nvGrpSpPr>
            <p:grpSpPr>
              <a:xfrm>
                <a:off x="1204332" y="579863"/>
                <a:ext cx="2029522" cy="302941"/>
                <a:chOff x="1204332" y="579863"/>
                <a:chExt cx="2029522" cy="302941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73EED57F-DA04-B0AA-C734-74086B3A0956}"/>
                    </a:ext>
                  </a:extLst>
                </p:cNvPr>
                <p:cNvCxnSpPr/>
                <p:nvPr/>
              </p:nvCxnSpPr>
              <p:spPr>
                <a:xfrm>
                  <a:off x="1204332" y="579863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2AD6174D-7B2A-F00F-6BF4-FC8D2D4D0C61}"/>
                    </a:ext>
                  </a:extLst>
                </p:cNvPr>
                <p:cNvCxnSpPr/>
                <p:nvPr/>
              </p:nvCxnSpPr>
              <p:spPr>
                <a:xfrm>
                  <a:off x="1204332" y="882804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6831E02-6C6C-22B4-87DC-E58B0C6C9A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126" y="579863"/>
                <a:ext cx="0" cy="308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EE5183F-EEBC-A747-F726-6435EC93A664}"/>
                </a:ext>
              </a:extLst>
            </p:cNvPr>
            <p:cNvGrpSpPr/>
            <p:nvPr/>
          </p:nvGrpSpPr>
          <p:grpSpPr>
            <a:xfrm>
              <a:off x="1423832" y="4634045"/>
              <a:ext cx="528027" cy="273935"/>
              <a:chOff x="2357191" y="1228840"/>
              <a:chExt cx="528027" cy="273935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DBC654F7-34EA-E450-8B73-A0DA5495FF1D}"/>
                  </a:ext>
                </a:extLst>
              </p:cNvPr>
              <p:cNvSpPr/>
              <p:nvPr/>
            </p:nvSpPr>
            <p:spPr>
              <a:xfrm>
                <a:off x="2629558" y="1237375"/>
                <a:ext cx="197794" cy="261188"/>
              </a:xfrm>
              <a:prstGeom prst="round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81D11283-C7C3-E141-6A80-007C6306B213}"/>
                  </a:ext>
                </a:extLst>
              </p:cNvPr>
              <p:cNvSpPr/>
              <p:nvPr/>
            </p:nvSpPr>
            <p:spPr>
              <a:xfrm>
                <a:off x="2401104" y="1241587"/>
                <a:ext cx="197794" cy="261188"/>
              </a:xfrm>
              <a:prstGeom prst="round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3F89931-CCC0-52E5-507F-49C67843C57C}"/>
                  </a:ext>
                </a:extLst>
              </p:cNvPr>
              <p:cNvSpPr/>
              <p:nvPr/>
            </p:nvSpPr>
            <p:spPr>
              <a:xfrm>
                <a:off x="2590447" y="1228840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5FFCD7F-C4D2-A963-8A67-F7EBD8F9BEFD}"/>
                  </a:ext>
                </a:extLst>
              </p:cNvPr>
              <p:cNvSpPr/>
              <p:nvPr/>
            </p:nvSpPr>
            <p:spPr>
              <a:xfrm>
                <a:off x="2357191" y="1229116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280C017-7056-18E7-03E3-8D0FFF20FBCC}"/>
              </a:ext>
            </a:extLst>
          </p:cNvPr>
          <p:cNvGrpSpPr/>
          <p:nvPr/>
        </p:nvGrpSpPr>
        <p:grpSpPr>
          <a:xfrm rot="8090244">
            <a:off x="9469301" y="4247217"/>
            <a:ext cx="1182532" cy="308517"/>
            <a:chOff x="769327" y="4628470"/>
            <a:chExt cx="1182532" cy="308517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F358768-DEBF-4E0C-8E3D-E5EA5584DC7D}"/>
                </a:ext>
              </a:extLst>
            </p:cNvPr>
            <p:cNvGrpSpPr/>
            <p:nvPr/>
          </p:nvGrpSpPr>
          <p:grpSpPr>
            <a:xfrm>
              <a:off x="769327" y="4628470"/>
              <a:ext cx="1175972" cy="308517"/>
              <a:chOff x="1204332" y="579863"/>
              <a:chExt cx="2029522" cy="308517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75F2505F-54FB-A797-C702-DAC14C55E372}"/>
                  </a:ext>
                </a:extLst>
              </p:cNvPr>
              <p:cNvGrpSpPr/>
              <p:nvPr/>
            </p:nvGrpSpPr>
            <p:grpSpPr>
              <a:xfrm>
                <a:off x="1204332" y="579863"/>
                <a:ext cx="2029522" cy="302941"/>
                <a:chOff x="1204332" y="579863"/>
                <a:chExt cx="2029522" cy="302941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EDC266F3-9030-4464-AE09-FEE37A015EFD}"/>
                    </a:ext>
                  </a:extLst>
                </p:cNvPr>
                <p:cNvCxnSpPr/>
                <p:nvPr/>
              </p:nvCxnSpPr>
              <p:spPr>
                <a:xfrm>
                  <a:off x="1204332" y="579863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8A7354DF-481E-37AF-C975-49D49F48F0D1}"/>
                    </a:ext>
                  </a:extLst>
                </p:cNvPr>
                <p:cNvCxnSpPr/>
                <p:nvPr/>
              </p:nvCxnSpPr>
              <p:spPr>
                <a:xfrm>
                  <a:off x="1204332" y="882804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D1BCD63E-E3EE-FAAF-1DF5-226C7513DC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126" y="579863"/>
                <a:ext cx="0" cy="308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EAD7B15-D8F5-FFF1-6FC1-08E13AB06F68}"/>
                </a:ext>
              </a:extLst>
            </p:cNvPr>
            <p:cNvGrpSpPr/>
            <p:nvPr/>
          </p:nvGrpSpPr>
          <p:grpSpPr>
            <a:xfrm>
              <a:off x="1423832" y="4634045"/>
              <a:ext cx="528027" cy="273935"/>
              <a:chOff x="2357191" y="1228840"/>
              <a:chExt cx="528027" cy="273935"/>
            </a:xfrm>
          </p:grpSpPr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5C20A59D-E669-43D3-EFD4-6A05DC5A1E61}"/>
                  </a:ext>
                </a:extLst>
              </p:cNvPr>
              <p:cNvSpPr/>
              <p:nvPr/>
            </p:nvSpPr>
            <p:spPr>
              <a:xfrm>
                <a:off x="2629558" y="1237375"/>
                <a:ext cx="197794" cy="261188"/>
              </a:xfrm>
              <a:prstGeom prst="round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1B4DF52A-DAB5-BBDC-BCAE-704C20A840FE}"/>
                  </a:ext>
                </a:extLst>
              </p:cNvPr>
              <p:cNvSpPr/>
              <p:nvPr/>
            </p:nvSpPr>
            <p:spPr>
              <a:xfrm>
                <a:off x="2401104" y="1241587"/>
                <a:ext cx="197794" cy="261188"/>
              </a:xfrm>
              <a:prstGeom prst="round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E0E94E1-35B8-74DF-C95A-696EDAA6F0FE}"/>
                  </a:ext>
                </a:extLst>
              </p:cNvPr>
              <p:cNvSpPr/>
              <p:nvPr/>
            </p:nvSpPr>
            <p:spPr>
              <a:xfrm>
                <a:off x="2590447" y="1228840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474A315-8BD2-2E50-C901-32D69C2B453B}"/>
                  </a:ext>
                </a:extLst>
              </p:cNvPr>
              <p:cNvSpPr/>
              <p:nvPr/>
            </p:nvSpPr>
            <p:spPr>
              <a:xfrm>
                <a:off x="2357191" y="1229116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B13A6583-95BB-2C12-A278-E6A04453AA2D}"/>
              </a:ext>
            </a:extLst>
          </p:cNvPr>
          <p:cNvSpPr txBox="1"/>
          <p:nvPr/>
        </p:nvSpPr>
        <p:spPr>
          <a:xfrm>
            <a:off x="8172492" y="6219235"/>
            <a:ext cx="374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RPCs and MQs</a:t>
            </a:r>
          </a:p>
        </p:txBody>
      </p:sp>
    </p:spTree>
    <p:extLst>
      <p:ext uri="{BB962C8B-B14F-4D97-AF65-F5344CB8AC3E}">
        <p14:creationId xmlns:p14="http://schemas.microsoft.com/office/powerpoint/2010/main" val="3845455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2" grpId="0"/>
      <p:bldP spid="68" grpId="0"/>
      <p:bldP spid="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037440" y="1638249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078"/>
            <a:ext cx="10515600" cy="1325563"/>
          </a:xfrm>
        </p:spPr>
        <p:txBody>
          <a:bodyPr/>
          <a:lstStyle/>
          <a:p>
            <a:r>
              <a:rPr lang="en-US" dirty="0"/>
              <a:t>(3) System and Infrastructure support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54" y="1728344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3463816" y="2495522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24" y="1538334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4772468" y="2495522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73" y="1641573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87" y="2845754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03" y="4022306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5" y="2710065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298" y="3725184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35" y="260742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775272" y="2533098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698131" y="3062644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659371" y="3107675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675276" y="4238956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698131" y="3491700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782987" y="2632118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881188" y="3335098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08220" y="2965053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18817" y="3205081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F998489C-1446-1695-0721-5B5F7A8D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01" y="14355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02AA3039-B6A1-79FE-B0E9-3D004A5A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22" y="2352005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68FD79EC-EC8D-7BBA-BFFE-926FC1C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27" y="34716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24309223-7EA0-627D-6AB2-931012DCD700}"/>
              </a:ext>
            </a:extLst>
          </p:cNvPr>
          <p:cNvSpPr/>
          <p:nvPr/>
        </p:nvSpPr>
        <p:spPr>
          <a:xfrm>
            <a:off x="3589396" y="1204232"/>
            <a:ext cx="1412599" cy="3146174"/>
          </a:xfrm>
          <a:prstGeom prst="cloud">
            <a:avLst/>
          </a:prstGeom>
          <a:noFill/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7F7CCA01-574E-C15D-C0FF-A36F8363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74" y="3695091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08443-982B-871C-B342-88DC4AD4C6CE}"/>
              </a:ext>
            </a:extLst>
          </p:cNvPr>
          <p:cNvCxnSpPr>
            <a:cxnSpLocks/>
          </p:cNvCxnSpPr>
          <p:nvPr/>
        </p:nvCxnSpPr>
        <p:spPr>
          <a:xfrm flipH="1" flipV="1">
            <a:off x="2886075" y="2931411"/>
            <a:ext cx="157957" cy="6642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7B779-07DC-56C9-D0FD-4F590493A5BE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3523167" y="3850585"/>
            <a:ext cx="288260" cy="527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3272FF-E476-E767-D8B9-46A2E6521F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228578" y="2783739"/>
            <a:ext cx="604744" cy="8057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2E531DE1-D981-B7C6-6F0C-75FA5ECAE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69" y="1678330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CF21F3-9F7E-A41B-2A09-A3EE0FC0175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381922" y="2230387"/>
            <a:ext cx="621952" cy="68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488D20-64C7-DBE9-A14A-FB777963A8BD}"/>
              </a:ext>
            </a:extLst>
          </p:cNvPr>
          <p:cNvCxnSpPr>
            <a:cxnSpLocks/>
          </p:cNvCxnSpPr>
          <p:nvPr/>
        </p:nvCxnSpPr>
        <p:spPr>
          <a:xfrm flipH="1" flipV="1">
            <a:off x="6636955" y="4102502"/>
            <a:ext cx="1233384" cy="108363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1F6ACA-4EFE-7C5C-8144-5F83764FA6D9}"/>
              </a:ext>
            </a:extLst>
          </p:cNvPr>
          <p:cNvCxnSpPr>
            <a:cxnSpLocks/>
          </p:cNvCxnSpPr>
          <p:nvPr/>
        </p:nvCxnSpPr>
        <p:spPr>
          <a:xfrm flipH="1">
            <a:off x="7015163" y="5161088"/>
            <a:ext cx="1267942" cy="1395965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7EC41F-D6DD-91B2-0D35-CF548B509DFF}"/>
              </a:ext>
            </a:extLst>
          </p:cNvPr>
          <p:cNvSpPr/>
          <p:nvPr/>
        </p:nvSpPr>
        <p:spPr>
          <a:xfrm>
            <a:off x="3708783" y="4305605"/>
            <a:ext cx="3109194" cy="645821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76DEADD-A596-6923-9868-C3DD1C99BBBE}"/>
              </a:ext>
            </a:extLst>
          </p:cNvPr>
          <p:cNvSpPr/>
          <p:nvPr/>
        </p:nvSpPr>
        <p:spPr>
          <a:xfrm>
            <a:off x="3712622" y="5026252"/>
            <a:ext cx="3142571" cy="4632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Container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58158D2-05CB-0A03-B5C0-E7602D7702D1}"/>
              </a:ext>
            </a:extLst>
          </p:cNvPr>
          <p:cNvSpPr/>
          <p:nvPr/>
        </p:nvSpPr>
        <p:spPr>
          <a:xfrm>
            <a:off x="3712622" y="5567172"/>
            <a:ext cx="3142571" cy="4632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Virtual Machine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029C68F-09B0-AD87-76AB-0D40CF23D28E}"/>
              </a:ext>
            </a:extLst>
          </p:cNvPr>
          <p:cNvSpPr/>
          <p:nvPr/>
        </p:nvSpPr>
        <p:spPr>
          <a:xfrm>
            <a:off x="3697809" y="6093804"/>
            <a:ext cx="3142571" cy="463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OS &amp; Net Stack</a:t>
            </a:r>
          </a:p>
        </p:txBody>
      </p:sp>
      <p:pic>
        <p:nvPicPr>
          <p:cNvPr id="56" name="Picture 55" descr="Shape&#10;&#10;Description automatically generated with low confidence">
            <a:extLst>
              <a:ext uri="{FF2B5EF4-FFF2-40B4-BE49-F238E27FC236}">
                <a16:creationId xmlns:a16="http://schemas.microsoft.com/office/drawing/2014/main" id="{EB86AEC4-A244-2B71-C5D1-99247AFC9A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263" y="4329173"/>
            <a:ext cx="842530" cy="554757"/>
          </a:xfrm>
          <a:prstGeom prst="rect">
            <a:avLst/>
          </a:prstGeom>
        </p:spPr>
      </p:pic>
      <p:pic>
        <p:nvPicPr>
          <p:cNvPr id="96" name="Picture 95" descr="Logo, company name&#10;&#10;Description automatically generated">
            <a:extLst>
              <a:ext uri="{FF2B5EF4-FFF2-40B4-BE49-F238E27FC236}">
                <a16:creationId xmlns:a16="http://schemas.microsoft.com/office/drawing/2014/main" id="{4E89C566-EC30-E910-7623-B7A4749166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6608" y="4261486"/>
            <a:ext cx="1317690" cy="1317690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E7398BF9-4901-398F-F43C-B58B31D4FEF2}"/>
              </a:ext>
            </a:extLst>
          </p:cNvPr>
          <p:cNvSpPr txBox="1"/>
          <p:nvPr/>
        </p:nvSpPr>
        <p:spPr>
          <a:xfrm>
            <a:off x="8600187" y="4844369"/>
            <a:ext cx="325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Containerization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F33E882-B014-374C-DDBF-F4EFD0DFB453}"/>
              </a:ext>
            </a:extLst>
          </p:cNvPr>
          <p:cNvSpPr txBox="1"/>
          <p:nvPr/>
        </p:nvSpPr>
        <p:spPr>
          <a:xfrm>
            <a:off x="8701921" y="5354481"/>
            <a:ext cx="325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Orchestration</a:t>
            </a:r>
          </a:p>
        </p:txBody>
      </p:sp>
      <p:pic>
        <p:nvPicPr>
          <p:cNvPr id="99" name="Picture 98" descr="Logo, company name&#10;&#10;Description automatically generated">
            <a:extLst>
              <a:ext uri="{FF2B5EF4-FFF2-40B4-BE49-F238E27FC236}">
                <a16:creationId xmlns:a16="http://schemas.microsoft.com/office/drawing/2014/main" id="{D43222F3-49AB-CCB3-6550-F832623485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1961" y="1232966"/>
            <a:ext cx="935132" cy="935132"/>
          </a:xfrm>
          <a:prstGeom prst="rect">
            <a:avLst/>
          </a:prstGeom>
        </p:spPr>
      </p:pic>
      <p:pic>
        <p:nvPicPr>
          <p:cNvPr id="100" name="Picture 99" descr="Logo, company name&#10;&#10;Description automatically generated">
            <a:extLst>
              <a:ext uri="{FF2B5EF4-FFF2-40B4-BE49-F238E27FC236}">
                <a16:creationId xmlns:a16="http://schemas.microsoft.com/office/drawing/2014/main" id="{FA08A2D9-5DD5-62C2-9307-061AD0EA8B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6184" y="1996279"/>
            <a:ext cx="935132" cy="935132"/>
          </a:xfrm>
          <a:prstGeom prst="rect">
            <a:avLst/>
          </a:prstGeom>
        </p:spPr>
      </p:pic>
      <p:pic>
        <p:nvPicPr>
          <p:cNvPr id="102" name="Picture 101" descr="Logo, company name&#10;&#10;Description automatically generated">
            <a:extLst>
              <a:ext uri="{FF2B5EF4-FFF2-40B4-BE49-F238E27FC236}">
                <a16:creationId xmlns:a16="http://schemas.microsoft.com/office/drawing/2014/main" id="{11F30EE8-574D-4350-08F3-31D42A0805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9748" y="2602004"/>
            <a:ext cx="935132" cy="935132"/>
          </a:xfrm>
          <a:prstGeom prst="rect">
            <a:avLst/>
          </a:prstGeom>
        </p:spPr>
      </p:pic>
      <p:pic>
        <p:nvPicPr>
          <p:cNvPr id="104" name="Picture 103" descr="Icon&#10;&#10;Description automatically generated">
            <a:extLst>
              <a:ext uri="{FF2B5EF4-FFF2-40B4-BE49-F238E27FC236}">
                <a16:creationId xmlns:a16="http://schemas.microsoft.com/office/drawing/2014/main" id="{2A5CE6B0-3B76-08CE-E613-8D51783EB5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9393" y="5342321"/>
            <a:ext cx="793085" cy="76948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59E39C5-E5DF-89CF-E355-42C6C120C4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050" y="1450709"/>
            <a:ext cx="1476580" cy="775204"/>
          </a:xfrm>
          <a:prstGeom prst="rect">
            <a:avLst/>
          </a:prstGeom>
        </p:spPr>
      </p:pic>
      <p:pic>
        <p:nvPicPr>
          <p:cNvPr id="106" name="Picture 105" descr="A picture containing icon&#10;&#10;Description automatically generated">
            <a:extLst>
              <a:ext uri="{FF2B5EF4-FFF2-40B4-BE49-F238E27FC236}">
                <a16:creationId xmlns:a16="http://schemas.microsoft.com/office/drawing/2014/main" id="{5C69B801-FDDB-57E1-2FBB-751B180E7F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0691" y="4657837"/>
            <a:ext cx="1112877" cy="1112877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FC4DE6DA-3CD7-3133-9E8B-DFBA2C19D239}"/>
              </a:ext>
            </a:extLst>
          </p:cNvPr>
          <p:cNvSpPr txBox="1"/>
          <p:nvPr/>
        </p:nvSpPr>
        <p:spPr>
          <a:xfrm>
            <a:off x="9129156" y="1006775"/>
            <a:ext cx="325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Public Cloud</a:t>
            </a:r>
          </a:p>
        </p:txBody>
      </p:sp>
      <p:pic>
        <p:nvPicPr>
          <p:cNvPr id="108" name="Picture 19" descr="Router Clip Art">
            <a:extLst>
              <a:ext uri="{FF2B5EF4-FFF2-40B4-BE49-F238E27FC236}">
                <a16:creationId xmlns:a16="http://schemas.microsoft.com/office/drawing/2014/main" id="{26DD642E-5813-A8A4-C0BB-9D0FB6A1E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69" y="5904710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6BA546BB-7149-5BC9-19C3-3CD3856095BC}"/>
              </a:ext>
            </a:extLst>
          </p:cNvPr>
          <p:cNvSpPr txBox="1"/>
          <p:nvPr/>
        </p:nvSpPr>
        <p:spPr>
          <a:xfrm>
            <a:off x="256909" y="5452141"/>
            <a:ext cx="2309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Helvetica" pitchFamily="2" charset="0"/>
              </a:rPr>
              <a:t>Virtual switching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06946F7-7495-FECD-49C5-F9F4B95C189D}"/>
              </a:ext>
            </a:extLst>
          </p:cNvPr>
          <p:cNvSpPr txBox="1"/>
          <p:nvPr/>
        </p:nvSpPr>
        <p:spPr>
          <a:xfrm>
            <a:off x="-177556" y="4261486"/>
            <a:ext cx="2889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Helvetica" pitchFamily="2" charset="0"/>
              </a:rPr>
              <a:t>SDN, </a:t>
            </a:r>
          </a:p>
          <a:p>
            <a:pPr algn="r"/>
            <a:r>
              <a:rPr lang="en-US" sz="3200" dirty="0">
                <a:latin typeface="Helvetica" pitchFamily="2" charset="0"/>
              </a:rPr>
              <a:t>Service mesh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EBBF343-4369-B00A-2BDD-E08808654324}"/>
              </a:ext>
            </a:extLst>
          </p:cNvPr>
          <p:cNvSpPr txBox="1"/>
          <p:nvPr/>
        </p:nvSpPr>
        <p:spPr>
          <a:xfrm>
            <a:off x="7408562" y="5945182"/>
            <a:ext cx="4684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Efficient pkt processing</a:t>
            </a:r>
          </a:p>
        </p:txBody>
      </p:sp>
      <p:pic>
        <p:nvPicPr>
          <p:cNvPr id="115" name="Picture 114" descr="Icon&#10;&#10;Description automatically generated">
            <a:extLst>
              <a:ext uri="{FF2B5EF4-FFF2-40B4-BE49-F238E27FC236}">
                <a16:creationId xmlns:a16="http://schemas.microsoft.com/office/drawing/2014/main" id="{2789F973-6BF1-111F-EE11-8ED4C04CD0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0350" y="5819160"/>
            <a:ext cx="652092" cy="7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12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21" grpId="0" animBg="1"/>
      <p:bldP spid="97" grpId="0"/>
      <p:bldP spid="98" grpId="0"/>
      <p:bldP spid="107" grpId="0"/>
      <p:bldP spid="109" grpId="0"/>
      <p:bldP spid="110" grpId="0"/>
      <p:bldP spid="1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037440" y="1638249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078"/>
            <a:ext cx="10515600" cy="1325563"/>
          </a:xfrm>
        </p:spPr>
        <p:txBody>
          <a:bodyPr/>
          <a:lstStyle/>
          <a:p>
            <a:r>
              <a:rPr lang="en-US" dirty="0"/>
              <a:t>(4) Networking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54" y="1728344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3463816" y="2495522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24" y="1538334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4772468" y="2495522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73" y="1641573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87" y="2845754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03" y="4022306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5" y="2710065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298" y="3725184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35" y="260742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775272" y="2533098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698131" y="3062644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659371" y="3107675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675276" y="4238956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698131" y="3491700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782987" y="2632118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881188" y="3335098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08220" y="2965053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18817" y="3205081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F998489C-1446-1695-0721-5B5F7A8D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01" y="14355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02AA3039-B6A1-79FE-B0E9-3D004A5A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22" y="2352005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68FD79EC-EC8D-7BBA-BFFE-926FC1C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27" y="34716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24309223-7EA0-627D-6AB2-931012DCD700}"/>
              </a:ext>
            </a:extLst>
          </p:cNvPr>
          <p:cNvSpPr/>
          <p:nvPr/>
        </p:nvSpPr>
        <p:spPr>
          <a:xfrm>
            <a:off x="3589396" y="1204232"/>
            <a:ext cx="1412599" cy="3146174"/>
          </a:xfrm>
          <a:prstGeom prst="cloud">
            <a:avLst/>
          </a:prstGeom>
          <a:noFill/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7F7CCA01-574E-C15D-C0FF-A36F8363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74" y="3695091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08443-982B-871C-B342-88DC4AD4C6CE}"/>
              </a:ext>
            </a:extLst>
          </p:cNvPr>
          <p:cNvCxnSpPr>
            <a:cxnSpLocks/>
          </p:cNvCxnSpPr>
          <p:nvPr/>
        </p:nvCxnSpPr>
        <p:spPr>
          <a:xfrm flipH="1" flipV="1">
            <a:off x="2886075" y="2931411"/>
            <a:ext cx="157957" cy="6642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7B779-07DC-56C9-D0FD-4F590493A5BE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3523167" y="3850585"/>
            <a:ext cx="288260" cy="527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3272FF-E476-E767-D8B9-46A2E6521F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228578" y="2783739"/>
            <a:ext cx="604744" cy="8057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2E531DE1-D981-B7C6-6F0C-75FA5ECAE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69" y="1678330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CF21F3-9F7E-A41B-2A09-A3EE0FC0175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381922" y="2230387"/>
            <a:ext cx="621952" cy="68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7B8F7F4-C467-AADB-C8FC-C9A5D15D35F1}"/>
              </a:ext>
            </a:extLst>
          </p:cNvPr>
          <p:cNvSpPr/>
          <p:nvPr/>
        </p:nvSpPr>
        <p:spPr>
          <a:xfrm>
            <a:off x="4913647" y="3945088"/>
            <a:ext cx="2220767" cy="4632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DD2829C-09B1-AA78-D782-4E9F76E40EB0}"/>
              </a:ext>
            </a:extLst>
          </p:cNvPr>
          <p:cNvSpPr/>
          <p:nvPr/>
        </p:nvSpPr>
        <p:spPr>
          <a:xfrm>
            <a:off x="4913647" y="4486008"/>
            <a:ext cx="2220767" cy="4632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Transport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894402B-4EF4-6591-5C3C-FFBEA7B25508}"/>
              </a:ext>
            </a:extLst>
          </p:cNvPr>
          <p:cNvSpPr/>
          <p:nvPr/>
        </p:nvSpPr>
        <p:spPr>
          <a:xfrm>
            <a:off x="4898834" y="5012640"/>
            <a:ext cx="2220767" cy="463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Network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D9DADB-E81B-92BD-B9EE-BA080ECCD2B4}"/>
              </a:ext>
            </a:extLst>
          </p:cNvPr>
          <p:cNvCxnSpPr/>
          <p:nvPr/>
        </p:nvCxnSpPr>
        <p:spPr>
          <a:xfrm flipH="1">
            <a:off x="4980623" y="3148407"/>
            <a:ext cx="657202" cy="56053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60A2DF-0960-E36C-CE88-3EB5F2A6AC4F}"/>
              </a:ext>
            </a:extLst>
          </p:cNvPr>
          <p:cNvCxnSpPr>
            <a:cxnSpLocks/>
          </p:cNvCxnSpPr>
          <p:nvPr/>
        </p:nvCxnSpPr>
        <p:spPr>
          <a:xfrm>
            <a:off x="6319873" y="3274965"/>
            <a:ext cx="832181" cy="54594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11CFA7E-25A3-C2C5-07AC-50B7112F962B}"/>
              </a:ext>
            </a:extLst>
          </p:cNvPr>
          <p:cNvSpPr txBox="1"/>
          <p:nvPr/>
        </p:nvSpPr>
        <p:spPr>
          <a:xfrm>
            <a:off x="408641" y="5760732"/>
            <a:ext cx="523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Data center transport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E6333D5-D4CC-DE79-60ED-2212C3B5E918}"/>
              </a:ext>
            </a:extLst>
          </p:cNvPr>
          <p:cNvSpPr/>
          <p:nvPr/>
        </p:nvSpPr>
        <p:spPr>
          <a:xfrm>
            <a:off x="8276540" y="1380362"/>
            <a:ext cx="2533538" cy="3692903"/>
          </a:xfrm>
          <a:prstGeom prst="ellipse">
            <a:avLst/>
          </a:prstGeom>
          <a:solidFill>
            <a:schemeClr val="accent4">
              <a:lumMod val="40000"/>
              <a:lumOff val="60000"/>
              <a:alpha val="48864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3DAA28-EBF5-3C1E-E7BA-BC2B2D45B0C2}"/>
              </a:ext>
            </a:extLst>
          </p:cNvPr>
          <p:cNvSpPr txBox="1"/>
          <p:nvPr/>
        </p:nvSpPr>
        <p:spPr>
          <a:xfrm>
            <a:off x="8022839" y="5268452"/>
            <a:ext cx="3330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Interconnect</a:t>
            </a:r>
          </a:p>
        </p:txBody>
      </p:sp>
    </p:spTree>
    <p:extLst>
      <p:ext uri="{BB962C8B-B14F-4D97-AF65-F5344CB8AC3E}">
        <p14:creationId xmlns:p14="http://schemas.microsoft.com/office/powerpoint/2010/main" val="298894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24" grpId="0"/>
      <p:bldP spid="25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037440" y="1638249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078"/>
            <a:ext cx="10515600" cy="1325563"/>
          </a:xfrm>
        </p:spPr>
        <p:txBody>
          <a:bodyPr/>
          <a:lstStyle/>
          <a:p>
            <a:r>
              <a:rPr lang="en-US" dirty="0"/>
              <a:t>(5) Ops: Availability, Perf, Monitoring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54" y="1728344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3463816" y="2495522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24" y="1538334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4772468" y="2495522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73" y="1641573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87" y="2845754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03" y="4022306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5" y="2710065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298" y="3725184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35" y="260742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775272" y="2533098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698131" y="3062644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659371" y="3107675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675276" y="4238956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698131" y="3491700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782987" y="2632118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881188" y="3335098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08220" y="2965053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18817" y="3205081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F998489C-1446-1695-0721-5B5F7A8D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01" y="14355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02AA3039-B6A1-79FE-B0E9-3D004A5A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22" y="2352005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68FD79EC-EC8D-7BBA-BFFE-926FC1C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27" y="34716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24309223-7EA0-627D-6AB2-931012DCD700}"/>
              </a:ext>
            </a:extLst>
          </p:cNvPr>
          <p:cNvSpPr/>
          <p:nvPr/>
        </p:nvSpPr>
        <p:spPr>
          <a:xfrm>
            <a:off x="3589396" y="1204232"/>
            <a:ext cx="1412599" cy="3146174"/>
          </a:xfrm>
          <a:prstGeom prst="cloud">
            <a:avLst/>
          </a:prstGeom>
          <a:noFill/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7F7CCA01-574E-C15D-C0FF-A36F8363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74" y="3695091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08443-982B-871C-B342-88DC4AD4C6CE}"/>
              </a:ext>
            </a:extLst>
          </p:cNvPr>
          <p:cNvCxnSpPr>
            <a:cxnSpLocks/>
          </p:cNvCxnSpPr>
          <p:nvPr/>
        </p:nvCxnSpPr>
        <p:spPr>
          <a:xfrm flipH="1" flipV="1">
            <a:off x="2886075" y="2931411"/>
            <a:ext cx="157957" cy="6642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7B779-07DC-56C9-D0FD-4F590493A5BE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3523167" y="3850585"/>
            <a:ext cx="288260" cy="527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3272FF-E476-E767-D8B9-46A2E6521F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228578" y="2783739"/>
            <a:ext cx="604744" cy="8057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2E531DE1-D981-B7C6-6F0C-75FA5ECAE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69" y="1678330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CF21F3-9F7E-A41B-2A09-A3EE0FC0175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381922" y="2230387"/>
            <a:ext cx="621952" cy="68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079F804-815C-62B6-F112-9CDE38C9F5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828" y="2556005"/>
            <a:ext cx="1256505" cy="9356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05EF39-EE30-4EEF-46E9-BEF1C51431F3}"/>
              </a:ext>
            </a:extLst>
          </p:cNvPr>
          <p:cNvSpPr txBox="1"/>
          <p:nvPr/>
        </p:nvSpPr>
        <p:spPr>
          <a:xfrm>
            <a:off x="263352" y="4782927"/>
            <a:ext cx="325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Load balancing</a:t>
            </a: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FF5D3A2F-4B51-6E70-9C40-0518366921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2119" y="3482402"/>
            <a:ext cx="537984" cy="646354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7DCD78CF-763C-34EC-489A-26622CAE94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7288" y="4723920"/>
            <a:ext cx="537984" cy="646354"/>
          </a:xfrm>
          <a:prstGeom prst="rect">
            <a:avLst/>
          </a:prstGeom>
        </p:spPr>
      </p:pic>
      <p:pic>
        <p:nvPicPr>
          <p:cNvPr id="23" name="Picture 22" descr="A picture containing shape&#10;&#10;Description automatically generated">
            <a:extLst>
              <a:ext uri="{FF2B5EF4-FFF2-40B4-BE49-F238E27FC236}">
                <a16:creationId xmlns:a16="http://schemas.microsoft.com/office/drawing/2014/main" id="{3C229F11-C522-DB09-BBF5-49A0129509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5731" y="1774315"/>
            <a:ext cx="537984" cy="6463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16A5EFD-0128-5664-412A-BBE88CE27857}"/>
              </a:ext>
            </a:extLst>
          </p:cNvPr>
          <p:cNvSpPr txBox="1"/>
          <p:nvPr/>
        </p:nvSpPr>
        <p:spPr>
          <a:xfrm>
            <a:off x="322997" y="5379283"/>
            <a:ext cx="705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Fault tolerance, coordination services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3D9FE9-A967-7783-138B-764ADD4F58D2}"/>
              </a:ext>
            </a:extLst>
          </p:cNvPr>
          <p:cNvSpPr txBox="1"/>
          <p:nvPr/>
        </p:nvSpPr>
        <p:spPr>
          <a:xfrm>
            <a:off x="407482" y="5975639"/>
            <a:ext cx="223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Monitoring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F2E66E-F9D4-E2EA-42DB-69409AF43122}"/>
              </a:ext>
            </a:extLst>
          </p:cNvPr>
          <p:cNvSpPr txBox="1"/>
          <p:nvPr/>
        </p:nvSpPr>
        <p:spPr>
          <a:xfrm>
            <a:off x="8919406" y="5120994"/>
            <a:ext cx="153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Tracing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D09E1-842B-703F-40C3-8AE1302478B0}"/>
              </a:ext>
            </a:extLst>
          </p:cNvPr>
          <p:cNvSpPr txBox="1"/>
          <p:nvPr/>
        </p:nvSpPr>
        <p:spPr>
          <a:xfrm>
            <a:off x="7745671" y="5554677"/>
            <a:ext cx="412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In-band network telemetry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E4E042F-B1CC-75AD-3FE4-DCBDC2684C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1854" y="2101057"/>
            <a:ext cx="2846985" cy="28469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3CD716-5D11-6555-DBC1-B73F9F0DB2A9}"/>
              </a:ext>
            </a:extLst>
          </p:cNvPr>
          <p:cNvSpPr txBox="1"/>
          <p:nvPr/>
        </p:nvSpPr>
        <p:spPr>
          <a:xfrm>
            <a:off x="7781966" y="5991460"/>
            <a:ext cx="412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Network stack monitoring</a:t>
            </a:r>
          </a:p>
        </p:txBody>
      </p:sp>
    </p:spTree>
    <p:extLst>
      <p:ext uri="{BB962C8B-B14F-4D97-AF65-F5344CB8AC3E}">
        <p14:creationId xmlns:p14="http://schemas.microsoft.com/office/powerpoint/2010/main" val="3416236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29266" y="2703498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Course Logistics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40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CAFCF55-E6AD-FE4B-8A12-18D27F3449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About me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FC700BE8-0F59-364B-8069-0F2304CAB8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4"/>
            <a:ext cx="10515600" cy="48958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200" dirty="0"/>
              <a:t>Faculty </a:t>
            </a:r>
            <a:r>
              <a:rPr lang="en-US" altLang="en-US" sz="3200" dirty="0">
                <a:ea typeface="+mn-ea"/>
                <a:cs typeface="+mn-cs"/>
              </a:rPr>
              <a:t>Instructor: Srini</a:t>
            </a:r>
            <a:r>
              <a:rPr lang="en-US" altLang="en-US" sz="3200" dirty="0"/>
              <a:t>vas Narayana</a:t>
            </a:r>
            <a:endParaRPr lang="en-US" altLang="en-US" sz="3200" dirty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2800" dirty="0">
                <a:ea typeface="ＭＳ Ｐゴシック" charset="0"/>
                <a:hlinkClick r:id="rId2"/>
              </a:rPr>
              <a:t>http://www.cs.rutgers.edu/~sn624</a:t>
            </a:r>
            <a:endParaRPr lang="en-US" altLang="en-US" sz="2800" dirty="0"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2800" dirty="0">
                <a:ea typeface="ＭＳ Ｐゴシック" charset="0"/>
                <a:hlinkClick r:id="rId3"/>
              </a:rPr>
              <a:t>sn624@rutgers.edu</a:t>
            </a:r>
            <a:endParaRPr lang="en-US" altLang="en-US" sz="2800" dirty="0"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2800" dirty="0">
                <a:ea typeface="ＭＳ Ｐゴシック" charset="0"/>
              </a:rPr>
              <a:t>Office hours (student support hours) on Zoom: Mon 10 – 11 am ET and by appointment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800" dirty="0">
                <a:ea typeface="ＭＳ Ｐゴシック" charset="0"/>
              </a:rPr>
              <a:t>Lecture Wed 8:30 – 11:30 in Busch SEC 118</a:t>
            </a:r>
            <a:endParaRPr lang="en-US" altLang="en-US" sz="3200" dirty="0">
              <a:ea typeface="ＭＳ Ｐゴシック" charset="0"/>
            </a:endParaRPr>
          </a:p>
          <a:p>
            <a:pPr>
              <a:defRPr/>
            </a:pPr>
            <a:r>
              <a:rPr lang="en-US" altLang="en-US" sz="3200" dirty="0">
                <a:ea typeface="ＭＳ Ｐゴシック" charset="0"/>
              </a:rPr>
              <a:t>Canvas and Piazza</a:t>
            </a:r>
          </a:p>
          <a:p>
            <a:pPr>
              <a:defRPr/>
            </a:pPr>
            <a:r>
              <a:rPr lang="en-US" altLang="en-US" sz="3200" dirty="0">
                <a:ea typeface="ＭＳ Ｐゴシック" charset="0"/>
              </a:rPr>
              <a:t>Class info: </a:t>
            </a:r>
            <a:r>
              <a:rPr lang="en-US" altLang="en-US" sz="3200" dirty="0">
                <a:solidFill>
                  <a:srgbClr val="C00000"/>
                </a:solidFill>
                <a:ea typeface="ＭＳ Ｐゴシック" charset="0"/>
                <a:hlinkClick r:id="rId4"/>
              </a:rPr>
              <a:t>http://www.cs.rutgers.edu/~sn624/553-S23/</a:t>
            </a:r>
            <a:endParaRPr lang="en-US" altLang="en-US" sz="3200" dirty="0">
              <a:solidFill>
                <a:srgbClr val="C00000"/>
              </a:solidFill>
              <a:ea typeface="ＭＳ Ｐゴシック" charset="0"/>
            </a:endParaRPr>
          </a:p>
          <a:p>
            <a:pPr lvl="1">
              <a:defRPr/>
            </a:pPr>
            <a:r>
              <a:rPr lang="en-US" altLang="en-US" sz="2800" dirty="0">
                <a:solidFill>
                  <a:schemeClr val="tx1"/>
                </a:solidFill>
                <a:ea typeface="ＭＳ Ｐゴシック" charset="0"/>
              </a:rPr>
              <a:t>Slides will be posted there</a:t>
            </a:r>
          </a:p>
          <a:p>
            <a:pPr>
              <a:defRPr/>
            </a:pPr>
            <a:endParaRPr lang="en-US" altLang="en-US" sz="3200" dirty="0">
              <a:solidFill>
                <a:srgbClr val="C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27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D577A18-D9CE-024B-BD0C-A807DA6F7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Class philosophy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ACCDF22-93DA-274A-8AE3-7978C5AB2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43061"/>
            <a:ext cx="10515600" cy="5078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We want you to lear</a:t>
            </a:r>
            <a:r>
              <a:rPr lang="en-US" dirty="0">
                <a:ea typeface="ＭＳ Ｐゴシック" charset="0"/>
              </a:rPr>
              <a:t>n and to be successful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Significant technical reading &amp; programming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Build necessary skills for future tech careers (industry or academic)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Be proactive: interact, ask, support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Attend lectures and office hours regularly to discuss material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Use Piazza</a:t>
            </a:r>
          </a:p>
          <a:p>
            <a:pPr lvl="1"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Happy to help develop necessary background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Ask me for support materials</a:t>
            </a:r>
          </a:p>
        </p:txBody>
      </p:sp>
    </p:spTree>
    <p:extLst>
      <p:ext uri="{BB962C8B-B14F-4D97-AF65-F5344CB8AC3E}">
        <p14:creationId xmlns:p14="http://schemas.microsoft.com/office/powerpoint/2010/main" val="302913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BD808-ACCD-A794-260B-E90D54843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grade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56D87-1528-7217-087B-FED45E5D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Online quizzes (~20%)</a:t>
            </a:r>
          </a:p>
          <a:p>
            <a:endParaRPr lang="en-US" dirty="0"/>
          </a:p>
          <a:p>
            <a:r>
              <a:rPr lang="en-US" dirty="0"/>
              <a:t>Programming </a:t>
            </a:r>
            <a:r>
              <a:rPr lang="en-US" dirty="0" err="1"/>
              <a:t>homeworks</a:t>
            </a:r>
            <a:r>
              <a:rPr lang="en-US" dirty="0"/>
              <a:t> (30%)</a:t>
            </a:r>
          </a:p>
          <a:p>
            <a:endParaRPr lang="en-US" dirty="0"/>
          </a:p>
          <a:p>
            <a:r>
              <a:rPr lang="en-US" dirty="0"/>
              <a:t>Course project (~40%)</a:t>
            </a:r>
          </a:p>
          <a:p>
            <a:endParaRPr lang="en-US" dirty="0"/>
          </a:p>
          <a:p>
            <a:r>
              <a:rPr lang="en-US" dirty="0"/>
              <a:t>Class participation (10%)</a:t>
            </a:r>
          </a:p>
          <a:p>
            <a:endParaRPr lang="en-US" dirty="0"/>
          </a:p>
          <a:p>
            <a:r>
              <a:rPr lang="en-US" dirty="0"/>
              <a:t>Absolute grading; no curve</a:t>
            </a:r>
          </a:p>
        </p:txBody>
      </p:sp>
    </p:spTree>
    <p:extLst>
      <p:ext uri="{BB962C8B-B14F-4D97-AF65-F5344CB8AC3E}">
        <p14:creationId xmlns:p14="http://schemas.microsoft.com/office/powerpoint/2010/main" val="1142257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CCD7E-87B9-B01E-D686-4FBA5DDB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quizzes (~20%)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4C79-80CF-5564-92F9-27E2F25CF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4600"/>
            <a:ext cx="10515600" cy="48529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Handed in on Canvas every Tuesday and Friday</a:t>
            </a:r>
          </a:p>
          <a:p>
            <a:endParaRPr lang="en-US" dirty="0"/>
          </a:p>
          <a:p>
            <a:r>
              <a:rPr lang="en-US" dirty="0"/>
              <a:t>Answer questions on the lecture and assigned reading</a:t>
            </a:r>
          </a:p>
          <a:p>
            <a:pPr lvl="1"/>
            <a:r>
              <a:rPr lang="en-US" dirty="0"/>
              <a:t>Requires significant engagement with the technical readings</a:t>
            </a:r>
          </a:p>
          <a:p>
            <a:pPr lvl="1"/>
            <a:r>
              <a:rPr lang="en-US" dirty="0"/>
              <a:t>~5 hours per reading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One hour to complete a quiz once you start</a:t>
            </a:r>
          </a:p>
          <a:p>
            <a:endParaRPr lang="en-US" dirty="0"/>
          </a:p>
          <a:p>
            <a:r>
              <a:rPr lang="en-US" dirty="0"/>
              <a:t>Due by 8 pm on the assigned date</a:t>
            </a:r>
          </a:p>
          <a:p>
            <a:endParaRPr lang="en-US" dirty="0"/>
          </a:p>
          <a:p>
            <a:r>
              <a:rPr lang="en-US" dirty="0"/>
              <a:t>Only consider the </a:t>
            </a:r>
            <a:r>
              <a:rPr lang="en-US"/>
              <a:t>~20 </a:t>
            </a:r>
            <a:r>
              <a:rPr lang="en-US" dirty="0"/>
              <a:t>highest grades (</a:t>
            </a:r>
            <a:r>
              <a:rPr lang="en-US"/>
              <a:t>drop lowest ~5)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7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72A584C4-E60F-B528-901C-579DBC9B9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19" y="2682845"/>
            <a:ext cx="2222296" cy="1162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life on the Internet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41" y="2386356"/>
            <a:ext cx="920398" cy="920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88" y="2353468"/>
            <a:ext cx="1746620" cy="916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92" y="3904643"/>
            <a:ext cx="1862524" cy="1047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09" y="3307210"/>
            <a:ext cx="2781300" cy="736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20" y="4160295"/>
            <a:ext cx="2260600" cy="800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4" y="4100262"/>
            <a:ext cx="1600200" cy="63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7913"/>
            <a:ext cx="1371319" cy="10688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00" y="5062624"/>
            <a:ext cx="2086493" cy="13854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36" y="5078596"/>
            <a:ext cx="2343028" cy="13920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05708"/>
            <a:ext cx="1394757" cy="13947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6FDE7E-9780-2D41-ABAA-30CAF7553C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4496" y="1473344"/>
            <a:ext cx="1421180" cy="1421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28D24C-66C5-8617-49F7-B5E2993C49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3659" y="1620988"/>
            <a:ext cx="1806161" cy="4542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EDEF81-8844-5E1A-4FF0-9038E8599E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60912" y="5062624"/>
            <a:ext cx="2158972" cy="1439315"/>
          </a:xfrm>
          <a:prstGeom prst="rect">
            <a:avLst/>
          </a:prstGeom>
        </p:spPr>
      </p:pic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E98D087-24D3-35D1-3B93-E6C8D4B38C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46032" y="5045279"/>
            <a:ext cx="2158972" cy="1437876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EF7C4A65-FFFA-8592-3B66-3F1C3F270C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61902" y="1415588"/>
            <a:ext cx="1729865" cy="970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B6600A-FFD9-2B31-1CFD-5CB372C0C4B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76740" y="3462921"/>
            <a:ext cx="1326510" cy="1326510"/>
          </a:xfrm>
          <a:prstGeom prst="rect">
            <a:avLst/>
          </a:prstGeom>
        </p:spPr>
      </p:pic>
      <p:pic>
        <p:nvPicPr>
          <p:cNvPr id="26" name="Picture 25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52E9ECBF-C0E9-33A8-B203-00779D0636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31016" y="1611957"/>
            <a:ext cx="1393693" cy="871058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8DA938EE-1548-7740-75CA-1BA2BBD9AAC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38842" y="2991416"/>
            <a:ext cx="1112457" cy="1008164"/>
          </a:xfrm>
          <a:prstGeom prst="rect">
            <a:avLst/>
          </a:prstGeom>
        </p:spPr>
      </p:pic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A8F2C8D8-070E-4BC1-EC57-2F6BC91B78F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1304" y="2772343"/>
            <a:ext cx="1604484" cy="10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3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5709-60F8-0CFF-FC5F-EFAA462E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quizzes (~20%)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0ABFA-380B-A32D-9C88-0C62555D1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50573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Welcome to discuss readings and lectures with me and your peers</a:t>
            </a:r>
          </a:p>
          <a:p>
            <a:endParaRPr lang="en-US" dirty="0"/>
          </a:p>
          <a:p>
            <a:r>
              <a:rPr lang="en-US" dirty="0"/>
              <a:t>However, </a:t>
            </a:r>
            <a:r>
              <a:rPr lang="en-US" dirty="0">
                <a:solidFill>
                  <a:srgbClr val="C00000"/>
                </a:solidFill>
              </a:rPr>
              <a:t>quiz must be taken alone</a:t>
            </a:r>
          </a:p>
          <a:p>
            <a:pPr lvl="1"/>
            <a:r>
              <a:rPr lang="en-US" dirty="0"/>
              <a:t>Don’t reveal quiz questions or answers to other students</a:t>
            </a:r>
          </a:p>
          <a:p>
            <a:endParaRPr lang="en-US" dirty="0"/>
          </a:p>
          <a:p>
            <a:r>
              <a:rPr lang="en-US" dirty="0"/>
              <a:t>No collaboration, googling, or generative AI (</a:t>
            </a:r>
            <a:r>
              <a:rPr lang="en-US" dirty="0" err="1"/>
              <a:t>chatGPT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However, you can consult the lecture and the technical paper while taking the quiz</a:t>
            </a:r>
          </a:p>
          <a:p>
            <a:pPr lvl="1"/>
            <a:r>
              <a:rPr lang="en-US" dirty="0"/>
              <a:t>Open book but not “open Internet”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14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You’ll spend significant time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3288" cy="48323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course has 2 assigned technical readings per week</a:t>
            </a:r>
          </a:p>
          <a:p>
            <a:pPr lvl="1"/>
            <a:r>
              <a:rPr lang="en-US" dirty="0"/>
              <a:t>Technical blog posts, accessible survey articles, deep technical papers</a:t>
            </a:r>
          </a:p>
          <a:p>
            <a:endParaRPr lang="en-US" dirty="0"/>
          </a:p>
          <a:p>
            <a:r>
              <a:rPr lang="en-US" dirty="0"/>
              <a:t>Knowing how to read well technically is worth your time</a:t>
            </a:r>
          </a:p>
          <a:p>
            <a:pPr lvl="1"/>
            <a:r>
              <a:rPr lang="en-US" dirty="0"/>
              <a:t>Grad students: reading and writing technical papers</a:t>
            </a:r>
          </a:p>
          <a:p>
            <a:pPr lvl="1"/>
            <a:r>
              <a:rPr lang="en-US" dirty="0"/>
              <a:t>Developers: reading RFCs, protocol specifications, other technical specs</a:t>
            </a:r>
          </a:p>
          <a:p>
            <a:pPr lvl="1"/>
            <a:r>
              <a:rPr lang="en-US" dirty="0"/>
              <a:t>Development: implementing new system technology requires reading</a:t>
            </a:r>
          </a:p>
          <a:p>
            <a:pPr lvl="1"/>
            <a:endParaRPr lang="en-US" dirty="0"/>
          </a:p>
          <a:p>
            <a:r>
              <a:rPr lang="en-US" dirty="0"/>
              <a:t>Staying broadly technically educated (and employable!)</a:t>
            </a:r>
          </a:p>
          <a:p>
            <a:endParaRPr lang="en-US" dirty="0"/>
          </a:p>
          <a:p>
            <a:r>
              <a:rPr lang="en-US" dirty="0"/>
              <a:t>It’s worth reflecting on how to read effectively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63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5F71-328E-F743-86B7-7C368E8E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magic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96103-2BF0-F348-BA1D-68C5D932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effectively takes a lot of time and effort</a:t>
            </a:r>
          </a:p>
          <a:p>
            <a:pPr lvl="1"/>
            <a:endParaRPr lang="en-US" dirty="0"/>
          </a:p>
          <a:p>
            <a:r>
              <a:rPr lang="en-US" dirty="0"/>
              <a:t>I’ve been reading technical articles for 12+  years now</a:t>
            </a:r>
          </a:p>
          <a:p>
            <a:pPr lvl="1"/>
            <a:r>
              <a:rPr lang="en-US" dirty="0"/>
              <a:t>And I still sometimes spend 5+ hours or even an entire day</a:t>
            </a:r>
          </a:p>
          <a:p>
            <a:endParaRPr lang="en-US" dirty="0"/>
          </a:p>
          <a:p>
            <a:r>
              <a:rPr lang="en-US" dirty="0"/>
              <a:t>You </a:t>
            </a:r>
            <a:r>
              <a:rPr lang="en-US" dirty="0">
                <a:solidFill>
                  <a:srgbClr val="C00000"/>
                </a:solidFill>
              </a:rPr>
              <a:t>will</a:t>
            </a:r>
            <a:r>
              <a:rPr lang="en-US" dirty="0"/>
              <a:t> get more effective and better over time</a:t>
            </a:r>
          </a:p>
          <a:p>
            <a:endParaRPr lang="en-US" dirty="0"/>
          </a:p>
          <a:p>
            <a:r>
              <a:rPr lang="en-US" dirty="0"/>
              <a:t>A few tricks</a:t>
            </a:r>
          </a:p>
        </p:txBody>
      </p:sp>
    </p:spTree>
    <p:extLst>
      <p:ext uri="{BB962C8B-B14F-4D97-AF65-F5344CB8AC3E}">
        <p14:creationId xmlns:p14="http://schemas.microsoft.com/office/powerpoint/2010/main" val="3660588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1926-9F5E-AF23-31C0-2FF4EB16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9552" cy="1325563"/>
          </a:xfrm>
        </p:spPr>
        <p:txBody>
          <a:bodyPr/>
          <a:lstStyle/>
          <a:p>
            <a:r>
              <a:rPr lang="en-US" dirty="0"/>
              <a:t>(1) Three pass approach for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16545-9F08-D73E-0362-9159C5235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pass: title, category, context, assumptions, correctness, contribution</a:t>
            </a:r>
          </a:p>
          <a:p>
            <a:endParaRPr lang="en-US" dirty="0"/>
          </a:p>
          <a:p>
            <a:r>
              <a:rPr lang="en-US" dirty="0"/>
              <a:t>Second pass: get into the technical ideas, figures and graphs. Explain the new technical idea or design to someone else</a:t>
            </a:r>
          </a:p>
          <a:p>
            <a:endParaRPr lang="en-US" dirty="0"/>
          </a:p>
          <a:p>
            <a:r>
              <a:rPr lang="en-US" dirty="0"/>
              <a:t>Third pass: starting from assumptions and problem statement, </a:t>
            </a:r>
            <a:r>
              <a:rPr lang="en-US" dirty="0">
                <a:solidFill>
                  <a:srgbClr val="C00000"/>
                </a:solidFill>
              </a:rPr>
              <a:t>reconstruct solution on your own </a:t>
            </a:r>
            <a:r>
              <a:rPr lang="en-US" dirty="0"/>
              <a:t>with proof or argument for why it works and why it is the right approach (other approaches?)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FB847-FC8D-9F9D-8334-18822697612E}"/>
              </a:ext>
            </a:extLst>
          </p:cNvPr>
          <p:cNvSpPr txBox="1"/>
          <p:nvPr/>
        </p:nvSpPr>
        <p:spPr>
          <a:xfrm>
            <a:off x="1574157" y="6311900"/>
            <a:ext cx="879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How to read a paper? -- Keshav Srinivasan</a:t>
            </a:r>
          </a:p>
        </p:txBody>
      </p:sp>
    </p:spTree>
    <p:extLst>
      <p:ext uri="{BB962C8B-B14F-4D97-AF65-F5344CB8AC3E}">
        <p14:creationId xmlns:p14="http://schemas.microsoft.com/office/powerpoint/2010/main" val="2261062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1A9CF-A433-9E46-9F8E-74E3FC4C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Look for concrete, simple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AE77-F80E-3340-B3E4-042D3CA2F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articles often use good examples to explain their ideas</a:t>
            </a:r>
          </a:p>
          <a:p>
            <a:endParaRPr lang="en-US" dirty="0"/>
          </a:p>
          <a:p>
            <a:r>
              <a:rPr lang="en-US" dirty="0"/>
              <a:t>If the article does not show examples, construct and work through your own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Constructing a good example itself often clarifies the technical problems and innovations in the solution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01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7550-0750-8D5D-6903-AF93F0D8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Identify reusable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2D05E-2009-09C4-5893-028F328C2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1945"/>
          </a:xfrm>
        </p:spPr>
        <p:txBody>
          <a:bodyPr>
            <a:normAutofit/>
          </a:bodyPr>
          <a:lstStyle/>
          <a:p>
            <a:r>
              <a:rPr lang="en-US" dirty="0"/>
              <a:t>What do you want to take away from the reading?</a:t>
            </a:r>
          </a:p>
          <a:p>
            <a:endParaRPr lang="en-US" dirty="0"/>
          </a:p>
          <a:p>
            <a:r>
              <a:rPr lang="en-US" dirty="0"/>
              <a:t>System design or algorithmic techniques</a:t>
            </a:r>
          </a:p>
          <a:p>
            <a:r>
              <a:rPr lang="en-US" dirty="0"/>
              <a:t>Existence of a new problem space</a:t>
            </a:r>
          </a:p>
          <a:p>
            <a:r>
              <a:rPr lang="en-US" dirty="0"/>
              <a:t>A class of technical solution approaches</a:t>
            </a:r>
          </a:p>
          <a:p>
            <a:r>
              <a:rPr lang="en-US" dirty="0"/>
              <a:t>New techniques for empirical evaluation or measurement</a:t>
            </a:r>
          </a:p>
          <a:p>
            <a:endParaRPr lang="en-US" dirty="0"/>
          </a:p>
          <a:p>
            <a:r>
              <a:rPr lang="en-US" dirty="0"/>
              <a:t>Reading something worthy changes how you think about the world from that point</a:t>
            </a:r>
          </a:p>
        </p:txBody>
      </p:sp>
    </p:spTree>
    <p:extLst>
      <p:ext uri="{BB962C8B-B14F-4D97-AF65-F5344CB8AC3E}">
        <p14:creationId xmlns:p14="http://schemas.microsoft.com/office/powerpoint/2010/main" val="2843815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0E633-5F8C-9AE2-11F1-C5925162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</a:t>
            </a:r>
            <a:r>
              <a:rPr lang="en-US" dirty="0" err="1"/>
              <a:t>homeworks</a:t>
            </a:r>
            <a:r>
              <a:rPr lang="en-US" dirty="0"/>
              <a:t> (30%)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3C2D5-FC71-A3F3-2097-D184364D6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0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Four over the first half of semester, by yourself</a:t>
            </a:r>
          </a:p>
          <a:p>
            <a:pPr lvl="1"/>
            <a:r>
              <a:rPr lang="en-US" dirty="0"/>
              <a:t>Tentatively due </a:t>
            </a:r>
            <a:r>
              <a:rPr lang="en-IN" b="0" i="0" dirty="0">
                <a:effectLst/>
              </a:rPr>
              <a:t>2/06, 2/20, 3/06, and 3/27</a:t>
            </a:r>
            <a:endParaRPr lang="en-US" dirty="0"/>
          </a:p>
          <a:p>
            <a:endParaRPr lang="en-US" dirty="0"/>
          </a:p>
          <a:p>
            <a:r>
              <a:rPr lang="en-US" dirty="0"/>
              <a:t>Released and handed in on Canvas roughly every two weeks</a:t>
            </a:r>
          </a:p>
          <a:p>
            <a:endParaRPr lang="en-US" dirty="0"/>
          </a:p>
          <a:p>
            <a:r>
              <a:rPr lang="en-US" dirty="0"/>
              <a:t>C/C++ programming language, Python, shell</a:t>
            </a:r>
          </a:p>
          <a:p>
            <a:endParaRPr lang="en-US" dirty="0"/>
          </a:p>
          <a:p>
            <a:r>
              <a:rPr lang="en-US" dirty="0"/>
              <a:t>Test and run on a Linux VM (instructions to be provided)</a:t>
            </a:r>
          </a:p>
          <a:p>
            <a:endParaRPr lang="en-US" dirty="0"/>
          </a:p>
          <a:p>
            <a:r>
              <a:rPr lang="en-US" dirty="0"/>
              <a:t>Some of the projects may need superuser privileges</a:t>
            </a:r>
          </a:p>
        </p:txBody>
      </p:sp>
    </p:spTree>
    <p:extLst>
      <p:ext uri="{BB962C8B-B14F-4D97-AF65-F5344CB8AC3E}">
        <p14:creationId xmlns:p14="http://schemas.microsoft.com/office/powerpoint/2010/main" val="3129775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3EE9EF8-3D68-A44B-90EB-6B87D88A7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Programming </a:t>
            </a:r>
            <a:r>
              <a:rPr lang="en-US" dirty="0" err="1">
                <a:ea typeface="ＭＳ Ｐゴシック" charset="0"/>
              </a:rPr>
              <a:t>homeworks</a:t>
            </a:r>
            <a:r>
              <a:rPr lang="en-US" dirty="0">
                <a:ea typeface="ＭＳ Ｐゴシック" charset="0"/>
              </a:rPr>
              <a:t> (30%)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246D3828-3F30-3548-B585-86905DCCE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dirty="0">
                <a:ea typeface="ＭＳ Ｐゴシック" charset="0"/>
              </a:rPr>
              <a:t>Please follow all instructions carefully and exactly</a:t>
            </a:r>
          </a:p>
          <a:p>
            <a:pPr>
              <a:defRPr/>
            </a:pPr>
            <a:endParaRPr lang="en-US" altLang="en-US" sz="3200" dirty="0">
              <a:ea typeface="ＭＳ Ｐゴシック" charset="0"/>
            </a:endParaRPr>
          </a:p>
          <a:p>
            <a:pPr>
              <a:defRPr/>
            </a:pPr>
            <a:r>
              <a:rPr lang="en-US" altLang="en-US" sz="3200" dirty="0">
                <a:ea typeface="ＭＳ Ｐゴシック" charset="0"/>
              </a:rPr>
              <a:t>You will lose significant points if: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I am unable to run your code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I do not receive your submission in a timely fashion</a:t>
            </a:r>
          </a:p>
          <a:p>
            <a:pPr lvl="1">
              <a:defRPr/>
            </a:pPr>
            <a:endParaRPr lang="en-US" altLang="en-US" sz="2800" dirty="0">
              <a:ea typeface="ＭＳ Ｐゴシック" charset="0"/>
            </a:endParaRPr>
          </a:p>
          <a:p>
            <a:pPr marL="234950" indent="-347663">
              <a:defRPr/>
            </a:pPr>
            <a:endParaRPr lang="en-US" altLang="en-US" sz="3200" dirty="0">
              <a:ea typeface="ＭＳ Ｐゴシック" charset="0"/>
            </a:endParaRPr>
          </a:p>
        </p:txBody>
      </p:sp>
      <p:sp>
        <p:nvSpPr>
          <p:cNvPr id="35844" name="Slide Number Placeholder 1">
            <a:extLst>
              <a:ext uri="{FF2B5EF4-FFF2-40B4-BE49-F238E27FC236}">
                <a16:creationId xmlns:a16="http://schemas.microsoft.com/office/drawing/2014/main" id="{260E6D99-4506-0D41-8E4A-252BD9A2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B2A83D-B511-7441-885A-0F6CFD8D5AB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91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187C-315B-F3AA-C09E-129479EB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</a:t>
            </a:r>
            <a:r>
              <a:rPr lang="en-US" dirty="0" err="1"/>
              <a:t>homeworks</a:t>
            </a:r>
            <a:r>
              <a:rPr lang="en-US" dirty="0"/>
              <a:t> (30%)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29488-91C0-E9B9-CAA6-030356466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82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can collaborate with others freely, however </a:t>
            </a:r>
            <a:r>
              <a:rPr lang="en-US" dirty="0">
                <a:solidFill>
                  <a:srgbClr val="C00000"/>
                </a:solidFill>
              </a:rPr>
              <a:t>all submitted code must be your own work</a:t>
            </a:r>
          </a:p>
          <a:p>
            <a:endParaRPr lang="en-US" dirty="0"/>
          </a:p>
          <a:p>
            <a:r>
              <a:rPr lang="en-US" dirty="0"/>
              <a:t>Do not blindly lift code from stack overflow, GitHub, </a:t>
            </a:r>
            <a:r>
              <a:rPr lang="en-US" dirty="0" err="1"/>
              <a:t>chatGPT</a:t>
            </a:r>
            <a:r>
              <a:rPr lang="en-US" dirty="0"/>
              <a:t>, etc.</a:t>
            </a:r>
          </a:p>
          <a:p>
            <a:endParaRPr lang="en-US" dirty="0"/>
          </a:p>
          <a:p>
            <a:r>
              <a:rPr lang="en-US" dirty="0"/>
              <a:t>Incorporate learning from other sources and </a:t>
            </a:r>
            <a:r>
              <a:rPr lang="en-US" dirty="0">
                <a:solidFill>
                  <a:srgbClr val="C00000"/>
                </a:solidFill>
              </a:rPr>
              <a:t>produce your own solutions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Mandatory to state collaboration &amp; references </a:t>
            </a:r>
            <a:r>
              <a:rPr lang="en-US" dirty="0"/>
              <a:t>at the beginning of submitted program</a:t>
            </a:r>
          </a:p>
        </p:txBody>
      </p:sp>
    </p:spTree>
    <p:extLst>
      <p:ext uri="{BB962C8B-B14F-4D97-AF65-F5344CB8AC3E}">
        <p14:creationId xmlns:p14="http://schemas.microsoft.com/office/powerpoint/2010/main" val="2898513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8B39A-9343-80E5-5D96-A7189609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 (~40%)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9D39B-6EFB-4FF4-90D5-1DC4E03DD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of 2, latter half of the semester</a:t>
            </a:r>
          </a:p>
          <a:p>
            <a:pPr lvl="1"/>
            <a:r>
              <a:rPr lang="en-US" dirty="0"/>
              <a:t>Please, no larger teams or individual work</a:t>
            </a:r>
          </a:p>
          <a:p>
            <a:pPr lvl="1"/>
            <a:endParaRPr lang="en-US" dirty="0"/>
          </a:p>
          <a:p>
            <a:r>
              <a:rPr lang="en-US" dirty="0"/>
              <a:t>Aligned with the course topics</a:t>
            </a:r>
          </a:p>
          <a:p>
            <a:endParaRPr lang="en-US" dirty="0"/>
          </a:p>
          <a:p>
            <a:r>
              <a:rPr lang="en-US" dirty="0"/>
              <a:t>“Significant” </a:t>
            </a:r>
            <a:r>
              <a:rPr lang="en-US" dirty="0">
                <a:solidFill>
                  <a:srgbClr val="C00000"/>
                </a:solidFill>
              </a:rPr>
              <a:t>programming </a:t>
            </a:r>
            <a:r>
              <a:rPr lang="en-US" dirty="0"/>
              <a:t>component</a:t>
            </a:r>
          </a:p>
          <a:p>
            <a:pPr lvl="1"/>
            <a:r>
              <a:rPr lang="en-US" dirty="0"/>
              <a:t>Measured by complexity and the size of the source code</a:t>
            </a:r>
          </a:p>
          <a:p>
            <a:pPr lvl="1"/>
            <a:r>
              <a:rPr lang="en-US" dirty="0"/>
              <a:t>Talk to me to ensure ( “project specification” info coming up)</a:t>
            </a:r>
          </a:p>
        </p:txBody>
      </p:sp>
    </p:spTree>
    <p:extLst>
      <p:ext uri="{BB962C8B-B14F-4D97-AF65-F5344CB8AC3E}">
        <p14:creationId xmlns:p14="http://schemas.microsoft.com/office/powerpoint/2010/main" val="403074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B924-91FE-D31B-E829-98303928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users are everywhere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84908894-F6A3-E1FE-8B22-C63623A3F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146434"/>
            <a:ext cx="5448732" cy="3443388"/>
          </a:xfrm>
        </p:spPr>
      </p:pic>
      <p:pic>
        <p:nvPicPr>
          <p:cNvPr id="7" name="Picture 6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CF340EE6-FA92-867A-AE37-1F9E31252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28" y="2146434"/>
            <a:ext cx="5858872" cy="3640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2F96AD-4F60-A617-18B8-9AA9E8504CF8}"/>
              </a:ext>
            </a:extLst>
          </p:cNvPr>
          <p:cNvSpPr txBox="1"/>
          <p:nvPr/>
        </p:nvSpPr>
        <p:spPr>
          <a:xfrm>
            <a:off x="2887579" y="6123543"/>
            <a:ext cx="572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Source: Mary </a:t>
            </a:r>
            <a:r>
              <a:rPr lang="en-US" dirty="0" err="1">
                <a:latin typeface="Helvetica" pitchFamily="2" charset="0"/>
              </a:rPr>
              <a:t>Meekers</a:t>
            </a:r>
            <a:r>
              <a:rPr lang="en-US" dirty="0">
                <a:latin typeface="Helvetica" pitchFamily="2" charset="0"/>
              </a:rPr>
              <a:t>, 2019 Internet trends</a:t>
            </a:r>
          </a:p>
        </p:txBody>
      </p:sp>
    </p:spTree>
    <p:extLst>
      <p:ext uri="{BB962C8B-B14F-4D97-AF65-F5344CB8AC3E}">
        <p14:creationId xmlns:p14="http://schemas.microsoft.com/office/powerpoint/2010/main" val="128298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D8B5-C473-C34B-05EE-40C8610E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 (~40%)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9F97E-588D-F28B-422F-1BFE2CE71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226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small open-ended research problem</a:t>
            </a:r>
          </a:p>
          <a:p>
            <a:endParaRPr lang="en-US" dirty="0"/>
          </a:p>
          <a:p>
            <a:r>
              <a:rPr lang="en-US" dirty="0"/>
              <a:t>Adding new features to an existing open-source codebase</a:t>
            </a:r>
          </a:p>
          <a:p>
            <a:endParaRPr lang="en-US" dirty="0"/>
          </a:p>
          <a:p>
            <a:r>
              <a:rPr lang="en-US" dirty="0"/>
              <a:t>Reproducing empirical evaluations and benchmarks from a paper you read</a:t>
            </a:r>
          </a:p>
          <a:p>
            <a:endParaRPr lang="en-US" dirty="0"/>
          </a:p>
          <a:p>
            <a:r>
              <a:rPr lang="en-US" dirty="0"/>
              <a:t>Re-implementing an existing technique on a different system</a:t>
            </a:r>
          </a:p>
          <a:p>
            <a:endParaRPr lang="en-US" dirty="0"/>
          </a:p>
          <a:p>
            <a:r>
              <a:rPr lang="en-US" dirty="0"/>
              <a:t>Building a tool that makes further technical work or research possible or easier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52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2BB3-E19F-6686-B209-2DA19E1E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 (~40%)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BD68-9533-CCC9-6AAA-9160FA61F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29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 will send out some possible ideas </a:t>
            </a:r>
          </a:p>
          <a:p>
            <a:endParaRPr lang="en-US" dirty="0"/>
          </a:p>
          <a:p>
            <a:r>
              <a:rPr lang="en-US" dirty="0"/>
              <a:t>Welcome &amp; encouraged to work on something </a:t>
            </a:r>
            <a:r>
              <a:rPr lang="en-US" i="1" dirty="0"/>
              <a:t>you </a:t>
            </a:r>
            <a:r>
              <a:rPr lang="en-US" dirty="0"/>
              <a:t>find exciting</a:t>
            </a:r>
          </a:p>
          <a:p>
            <a:endParaRPr lang="en-US" dirty="0"/>
          </a:p>
          <a:p>
            <a:r>
              <a:rPr lang="en-US" dirty="0"/>
              <a:t>Form teams, brainstorm ideas with each other and me early</a:t>
            </a:r>
          </a:p>
          <a:p>
            <a:endParaRPr lang="en-US" dirty="0"/>
          </a:p>
          <a:p>
            <a:r>
              <a:rPr lang="en-US" dirty="0"/>
              <a:t>I will help you succeed technically: don’t struggle alone</a:t>
            </a:r>
          </a:p>
          <a:p>
            <a:endParaRPr lang="en-US" dirty="0"/>
          </a:p>
          <a:p>
            <a:r>
              <a:rPr lang="en-US" dirty="0"/>
              <a:t>3 concrete deliverables: project specification, source code, technical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8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53E6-28F0-D326-1082-8451785F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5CA46-8AAA-3007-8119-7876B4B1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0370"/>
          </a:xfrm>
        </p:spPr>
        <p:txBody>
          <a:bodyPr/>
          <a:lstStyle/>
          <a:p>
            <a:r>
              <a:rPr lang="en-US" dirty="0"/>
              <a:t>1—2 pages, tentatively due 4/03</a:t>
            </a:r>
          </a:p>
          <a:p>
            <a:endParaRPr lang="en-US" dirty="0"/>
          </a:p>
          <a:p>
            <a:r>
              <a:rPr lang="en-US" dirty="0"/>
              <a:t>Specific, measurable, realistic technical goal</a:t>
            </a:r>
          </a:p>
          <a:p>
            <a:r>
              <a:rPr lang="en-US" dirty="0"/>
              <a:t>Existing prior work and why your goal or approach is novel</a:t>
            </a:r>
          </a:p>
          <a:p>
            <a:r>
              <a:rPr lang="en-US" dirty="0"/>
              <a:t>Brief description of technical idea and solution approach</a:t>
            </a:r>
          </a:p>
          <a:p>
            <a:pPr lvl="1"/>
            <a:r>
              <a:rPr lang="en-US" dirty="0"/>
              <a:t>What needs to be built? How will you build it?</a:t>
            </a:r>
          </a:p>
          <a:p>
            <a:r>
              <a:rPr lang="en-US" dirty="0"/>
              <a:t>Key performance metrics, qualitative and quantitative, you will evaluate your system on</a:t>
            </a:r>
          </a:p>
          <a:p>
            <a:r>
              <a:rPr lang="en-US" dirty="0"/>
              <a:t>Technical and other risks</a:t>
            </a:r>
          </a:p>
        </p:txBody>
      </p:sp>
    </p:spTree>
    <p:extLst>
      <p:ext uri="{BB962C8B-B14F-4D97-AF65-F5344CB8AC3E}">
        <p14:creationId xmlns:p14="http://schemas.microsoft.com/office/powerpoint/2010/main" val="3944895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9993-B779-1CDC-8BED-1D935DFA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FEBF9-429D-79C8-FFBA-6FA7033B6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Due end of the semester (tentatively 5/04)</a:t>
            </a:r>
          </a:p>
          <a:p>
            <a:endParaRPr lang="en-US" dirty="0"/>
          </a:p>
          <a:p>
            <a:r>
              <a:rPr lang="en-US" dirty="0"/>
              <a:t>Host source code on public repository e.g., on GitHub</a:t>
            </a:r>
          </a:p>
          <a:p>
            <a:endParaRPr lang="en-US" dirty="0"/>
          </a:p>
          <a:p>
            <a:r>
              <a:rPr lang="en-US" dirty="0"/>
              <a:t>Provide clear documentation (README) with commands and requirements to run your system</a:t>
            </a:r>
          </a:p>
          <a:p>
            <a:endParaRPr lang="en-US" dirty="0"/>
          </a:p>
          <a:p>
            <a:r>
              <a:rPr lang="en-US" dirty="0"/>
              <a:t>Provide scripts and commands to reproduce your empirical evaluation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34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130C-F0D4-D2D6-53E6-F4B3F1D7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58F62-FBBA-9262-2D68-FD38B7212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434"/>
            <a:ext cx="10515600" cy="5173882"/>
          </a:xfrm>
        </p:spPr>
        <p:txBody>
          <a:bodyPr>
            <a:normAutofit/>
          </a:bodyPr>
          <a:lstStyle/>
          <a:p>
            <a:r>
              <a:rPr lang="en-US" dirty="0"/>
              <a:t>5—10 pages, due end of the semester (tentatively 5/04)</a:t>
            </a:r>
          </a:p>
          <a:p>
            <a:pPr lvl="1"/>
            <a:r>
              <a:rPr lang="en-US" dirty="0"/>
              <a:t>Latex template to be provided</a:t>
            </a:r>
          </a:p>
          <a:p>
            <a:pPr lvl="1"/>
            <a:r>
              <a:rPr lang="en-US" dirty="0"/>
              <a:t>One PDF per team submitted on Canvas</a:t>
            </a:r>
          </a:p>
          <a:p>
            <a:r>
              <a:rPr lang="en-US" dirty="0"/>
              <a:t>Clearly and fully describe all the technical details:</a:t>
            </a:r>
          </a:p>
          <a:p>
            <a:r>
              <a:rPr lang="en-US" dirty="0"/>
              <a:t>Implementation of the solution</a:t>
            </a:r>
          </a:p>
          <a:p>
            <a:r>
              <a:rPr lang="en-US" dirty="0"/>
              <a:t>How you evaluated the system: metrics, workloads, executions</a:t>
            </a:r>
          </a:p>
          <a:p>
            <a:r>
              <a:rPr lang="en-US" dirty="0">
                <a:solidFill>
                  <a:srgbClr val="C00000"/>
                </a:solidFill>
              </a:rPr>
              <a:t>Why did you observe the numerical results that you did?</a:t>
            </a:r>
          </a:p>
          <a:p>
            <a:r>
              <a:rPr lang="en-US" dirty="0"/>
              <a:t>Optional: presentations or demonstrations of the system</a:t>
            </a:r>
          </a:p>
          <a:p>
            <a:r>
              <a:rPr lang="en-US" dirty="0"/>
              <a:t>Assessed for clarity, comprehensiveness, technical design, scientific accuracy</a:t>
            </a:r>
          </a:p>
        </p:txBody>
      </p:sp>
    </p:spTree>
    <p:extLst>
      <p:ext uri="{BB962C8B-B14F-4D97-AF65-F5344CB8AC3E}">
        <p14:creationId xmlns:p14="http://schemas.microsoft.com/office/powerpoint/2010/main" val="2884289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7EFA-FC2B-B679-55CB-F9A26575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 (~40%)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78CFC-DB28-4682-BA01-3D207A2FF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8243"/>
          </a:xfrm>
        </p:spPr>
        <p:txBody>
          <a:bodyPr/>
          <a:lstStyle/>
          <a:p>
            <a:r>
              <a:rPr lang="en-US" dirty="0"/>
              <a:t>Don’t “just implement” something, also measure and explain it</a:t>
            </a:r>
          </a:p>
          <a:p>
            <a:endParaRPr lang="en-US" dirty="0"/>
          </a:p>
          <a:p>
            <a:r>
              <a:rPr lang="en-US" dirty="0"/>
              <a:t>Highly coveted technical skills:</a:t>
            </a:r>
          </a:p>
          <a:p>
            <a:pPr lvl="1"/>
            <a:r>
              <a:rPr lang="en-US" dirty="0"/>
              <a:t>Identifying good performance indicators, representative workloads an configurations</a:t>
            </a:r>
          </a:p>
          <a:p>
            <a:pPr lvl="1"/>
            <a:r>
              <a:rPr lang="en-US" dirty="0"/>
              <a:t>Measuring them accurately</a:t>
            </a:r>
          </a:p>
          <a:p>
            <a:pPr lvl="1"/>
            <a:r>
              <a:rPr lang="en-US" dirty="0"/>
              <a:t>Explaining them clearly with more detailed measurements</a:t>
            </a:r>
          </a:p>
          <a:p>
            <a:pPr lvl="1"/>
            <a:endParaRPr lang="en-US" dirty="0"/>
          </a:p>
          <a:p>
            <a:r>
              <a:rPr lang="en-US" dirty="0"/>
              <a:t>Rigorously evaluating a system may take as long as implementing 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50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0190B-2219-3CB5-1800-1A5B45F7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 (~40%)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2955C-B30C-CF25-03B5-316CE04B8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blindly lift code from other sources</a:t>
            </a:r>
          </a:p>
          <a:p>
            <a:endParaRPr lang="en-US" dirty="0"/>
          </a:p>
          <a:p>
            <a:r>
              <a:rPr lang="en-US" dirty="0"/>
              <a:t>When you use existing software libraries, state the nature and scope of their use clearly in your project spec and report</a:t>
            </a:r>
          </a:p>
          <a:p>
            <a:endParaRPr lang="en-US" dirty="0"/>
          </a:p>
          <a:p>
            <a:r>
              <a:rPr lang="en-US" dirty="0"/>
              <a:t>Do not blindly lift text (e.g., for project report) from other sources</a:t>
            </a:r>
          </a:p>
          <a:p>
            <a:endParaRPr lang="en-US" dirty="0"/>
          </a:p>
          <a:p>
            <a:r>
              <a:rPr lang="en-US" dirty="0"/>
              <a:t>Please cite references for specific statements and be thorough</a:t>
            </a:r>
          </a:p>
        </p:txBody>
      </p:sp>
    </p:spTree>
    <p:extLst>
      <p:ext uri="{BB962C8B-B14F-4D97-AF65-F5344CB8AC3E}">
        <p14:creationId xmlns:p14="http://schemas.microsoft.com/office/powerpoint/2010/main" val="26284549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7AF2-727C-CE6D-D749-8C2D82A9D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participation (10%)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2FA8-1634-2F1C-3828-8646A15C7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welcome to discuss and collaborate extensively</a:t>
            </a:r>
          </a:p>
          <a:p>
            <a:pPr lvl="1"/>
            <a:r>
              <a:rPr lang="en-US" dirty="0"/>
              <a:t>Get to know each other, and me</a:t>
            </a:r>
          </a:p>
          <a:p>
            <a:endParaRPr lang="en-US" dirty="0"/>
          </a:p>
          <a:p>
            <a:r>
              <a:rPr lang="en-US" dirty="0"/>
              <a:t>Meaningful class questions and technical discussion</a:t>
            </a:r>
          </a:p>
          <a:p>
            <a:r>
              <a:rPr lang="en-US" dirty="0"/>
              <a:t>Insightful piazza questions or answers or follow-up discussion</a:t>
            </a:r>
          </a:p>
          <a:p>
            <a:r>
              <a:rPr lang="en-US" dirty="0"/>
              <a:t>Discussion with me after lecture or in office hours</a:t>
            </a:r>
          </a:p>
          <a:p>
            <a:r>
              <a:rPr lang="en-US" dirty="0"/>
              <a:t>Supporting and helping each other grow in any way</a:t>
            </a:r>
          </a:p>
          <a:p>
            <a:pPr lvl="1"/>
            <a:r>
              <a:rPr lang="en-US" dirty="0"/>
              <a:t>e.g. sharing useful materials through Piazza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800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83AB-9073-0DE3-5052-C682989F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participation (10%)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894FF-923E-7329-F00B-7F4D01C31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participation is a </a:t>
            </a:r>
            <a:r>
              <a:rPr lang="en-US" dirty="0">
                <a:solidFill>
                  <a:srgbClr val="C00000"/>
                </a:solidFill>
              </a:rPr>
              <a:t>consistent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meaningful</a:t>
            </a:r>
            <a:r>
              <a:rPr lang="en-US" dirty="0"/>
              <a:t> activity</a:t>
            </a:r>
          </a:p>
          <a:p>
            <a:pPr lvl="1"/>
            <a:r>
              <a:rPr lang="en-US" dirty="0"/>
              <a:t>Assessed throughout the semester</a:t>
            </a:r>
          </a:p>
          <a:p>
            <a:pPr lvl="1"/>
            <a:r>
              <a:rPr lang="en-US" dirty="0"/>
              <a:t>Not a one-time event or a checkbox</a:t>
            </a:r>
          </a:p>
          <a:p>
            <a:pPr lvl="1"/>
            <a:r>
              <a:rPr lang="en-US" dirty="0"/>
              <a:t>Intention to learn and support, not just a grade</a:t>
            </a:r>
          </a:p>
          <a:p>
            <a:pPr lvl="1"/>
            <a:endParaRPr lang="en-US" dirty="0"/>
          </a:p>
          <a:p>
            <a:r>
              <a:rPr lang="en-US" dirty="0"/>
              <a:t>I’m happy to get to know you professionally and engage in technical discussions</a:t>
            </a:r>
          </a:p>
          <a:p>
            <a:pPr lvl="1"/>
            <a:r>
              <a:rPr lang="en-US" dirty="0"/>
              <a:t>If you require professional support from me later (e.g., recommendation letters), it’s a great way for me to know you better</a:t>
            </a:r>
          </a:p>
        </p:txBody>
      </p:sp>
    </p:spTree>
    <p:extLst>
      <p:ext uri="{BB962C8B-B14F-4D97-AF65-F5344CB8AC3E}">
        <p14:creationId xmlns:p14="http://schemas.microsoft.com/office/powerpoint/2010/main" val="4138895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570B-9762-5245-AD5B-5B8D593B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Integrity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D79D-7386-8049-B1A2-CB4F4A366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98427" cy="4896451"/>
          </a:xfrm>
        </p:spPr>
        <p:txBody>
          <a:bodyPr>
            <a:normAutofit/>
          </a:bodyPr>
          <a:lstStyle/>
          <a:p>
            <a:r>
              <a:rPr lang="en-US" dirty="0"/>
              <a:t>This course welcomes discussion and collaboration</a:t>
            </a:r>
          </a:p>
          <a:p>
            <a:r>
              <a:rPr lang="en-US" dirty="0"/>
              <a:t>Do</a:t>
            </a:r>
          </a:p>
          <a:p>
            <a:pPr lvl="1"/>
            <a:r>
              <a:rPr lang="en-US" dirty="0"/>
              <a:t>Ask questions on Piazza</a:t>
            </a:r>
          </a:p>
          <a:p>
            <a:pPr lvl="1"/>
            <a:r>
              <a:rPr lang="en-US" dirty="0"/>
              <a:t>Discuss projects and readings with me and with each other</a:t>
            </a:r>
          </a:p>
          <a:p>
            <a:pPr lvl="1"/>
            <a:r>
              <a:rPr lang="en-US" dirty="0"/>
              <a:t>Read references (textbooks, papers, Internet posts) widely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Acknowledge</a:t>
            </a:r>
            <a:r>
              <a:rPr lang="en-US" dirty="0"/>
              <a:t> each other and all the references</a:t>
            </a:r>
          </a:p>
          <a:p>
            <a:r>
              <a:rPr lang="en-US" dirty="0"/>
              <a:t>Use collaboration prompts on programming </a:t>
            </a:r>
            <a:r>
              <a:rPr lang="en-US" dirty="0" err="1"/>
              <a:t>homeworks</a:t>
            </a:r>
            <a:r>
              <a:rPr lang="en-US" dirty="0"/>
              <a:t>; project</a:t>
            </a:r>
          </a:p>
          <a:p>
            <a:pPr lvl="1"/>
            <a:r>
              <a:rPr lang="en-US" dirty="0"/>
              <a:t>Include who you talked to, references (including on the web) you consulted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 as accurate and complete as possible</a:t>
            </a:r>
          </a:p>
        </p:txBody>
      </p:sp>
    </p:spTree>
    <p:extLst>
      <p:ext uri="{BB962C8B-B14F-4D97-AF65-F5344CB8AC3E}">
        <p14:creationId xmlns:p14="http://schemas.microsoft.com/office/powerpoint/2010/main" val="363298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51E4067E-7A4E-9145-8B84-0F00333E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03" y="2786062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1992 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8C0C129B-BA2F-114A-B890-63B7E5E8C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003" y="2801937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1996 </a:t>
            </a: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7A4120ED-B1D3-8F4D-A247-8C5CBB06C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128" y="2847976"/>
            <a:ext cx="7937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2000</a:t>
            </a:r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88A89551-E6DB-D149-8A29-D74524E1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628" y="2811462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2004 </a:t>
            </a:r>
          </a:p>
        </p:txBody>
      </p:sp>
      <p:sp>
        <p:nvSpPr>
          <p:cNvPr id="12294" name="Text Box 8">
            <a:extLst>
              <a:ext uri="{FF2B5EF4-FFF2-40B4-BE49-F238E27FC236}">
                <a16:creationId xmlns:a16="http://schemas.microsoft.com/office/drawing/2014/main" id="{EEFB16E2-FA0B-534D-9DB3-79C4C5ABF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228" y="2836862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2008 </a:t>
            </a:r>
          </a:p>
        </p:txBody>
      </p:sp>
      <p:sp>
        <p:nvSpPr>
          <p:cNvPr id="12295" name="Line 9">
            <a:extLst>
              <a:ext uri="{FF2B5EF4-FFF2-40B4-BE49-F238E27FC236}">
                <a16:creationId xmlns:a16="http://schemas.microsoft.com/office/drawing/2014/main" id="{B9D4665D-1B88-9149-87A2-6740804CC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1116" y="28241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B5785481-90D5-4A42-ABB4-699953FDF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7603" y="28368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C208553E-9B5E-3641-839C-11E4F8576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003" y="28622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8" name="Line 12">
            <a:extLst>
              <a:ext uri="{FF2B5EF4-FFF2-40B4-BE49-F238E27FC236}">
                <a16:creationId xmlns:a16="http://schemas.microsoft.com/office/drawing/2014/main" id="{CEFB1A23-F293-0342-8008-688A20439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4603" y="28241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9" name="Text Box 13">
            <a:extLst>
              <a:ext uri="{FF2B5EF4-FFF2-40B4-BE49-F238E27FC236}">
                <a16:creationId xmlns:a16="http://schemas.microsoft.com/office/drawing/2014/main" id="{D4F3A810-71A8-8C47-8A86-CB557586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04" y="3167063"/>
            <a:ext cx="8659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Times New Roman" charset="0"/>
              </a:rPr>
              <a:t>ftp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Web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email</a:t>
            </a:r>
          </a:p>
        </p:txBody>
      </p:sp>
      <p:sp>
        <p:nvSpPr>
          <p:cNvPr id="12300" name="Text Box 14">
            <a:extLst>
              <a:ext uri="{FF2B5EF4-FFF2-40B4-BE49-F238E27FC236}">
                <a16:creationId xmlns:a16="http://schemas.microsoft.com/office/drawing/2014/main" id="{D0917ACA-66EC-8946-87B8-167262DB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966" y="3241675"/>
            <a:ext cx="1077912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Times New Roman" charset="0"/>
              </a:rPr>
              <a:t>chat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Games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IM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Yahoo!</a:t>
            </a:r>
          </a:p>
        </p:txBody>
      </p:sp>
      <p:sp>
        <p:nvSpPr>
          <p:cNvPr id="12301" name="Text Box 15">
            <a:extLst>
              <a:ext uri="{FF2B5EF4-FFF2-40B4-BE49-F238E27FC236}">
                <a16:creationId xmlns:a16="http://schemas.microsoft.com/office/drawing/2014/main" id="{6F8E4A62-6D2B-D549-9965-3DCDF277E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728" y="3259137"/>
            <a:ext cx="10223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news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Blog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Search</a:t>
            </a:r>
          </a:p>
        </p:txBody>
      </p:sp>
      <p:sp>
        <p:nvSpPr>
          <p:cNvPr id="12302" name="Text Box 16">
            <a:extLst>
              <a:ext uri="{FF2B5EF4-FFF2-40B4-BE49-F238E27FC236}">
                <a16:creationId xmlns:a16="http://schemas.microsoft.com/office/drawing/2014/main" id="{CF0FCA76-6B92-9143-B282-A0FC278B1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629" y="3228975"/>
            <a:ext cx="10390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Music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itunes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Games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search</a:t>
            </a:r>
          </a:p>
        </p:txBody>
      </p:sp>
      <p:sp>
        <p:nvSpPr>
          <p:cNvPr id="12303" name="Text Box 17">
            <a:extLst>
              <a:ext uri="{FF2B5EF4-FFF2-40B4-BE49-F238E27FC236}">
                <a16:creationId xmlns:a16="http://schemas.microsoft.com/office/drawing/2014/main" id="{0406E678-70F9-484B-9BAA-1393F0FAB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229" y="3278187"/>
            <a:ext cx="1450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Wikipedia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Craiglist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Youtube</a:t>
            </a:r>
          </a:p>
        </p:txBody>
      </p:sp>
      <p:sp>
        <p:nvSpPr>
          <p:cNvPr id="12304" name="Text Box 18">
            <a:extLst>
              <a:ext uri="{FF2B5EF4-FFF2-40B4-BE49-F238E27FC236}">
                <a16:creationId xmlns:a16="http://schemas.microsoft.com/office/drawing/2014/main" id="{B782DAD6-3C79-9243-925A-6C48FBBFA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799" y="1695450"/>
            <a:ext cx="1595309" cy="39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 dirty="0">
                <a:latin typeface="Times New Roman" charset="0"/>
                <a:cs typeface="Lucida Sans Unicode" charset="0"/>
              </a:rPr>
              <a:t>2010-2020 </a:t>
            </a:r>
          </a:p>
        </p:txBody>
      </p:sp>
      <p:pic>
        <p:nvPicPr>
          <p:cNvPr id="12305" name="Picture 19">
            <a:extLst>
              <a:ext uri="{FF2B5EF4-FFF2-40B4-BE49-F238E27FC236}">
                <a16:creationId xmlns:a16="http://schemas.microsoft.com/office/drawing/2014/main" id="{3A73CBF9-9D15-F34A-9D40-0F5CD484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1003" y="2862262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2306" name="Line 21">
            <a:extLst>
              <a:ext uri="{FF2B5EF4-FFF2-40B4-BE49-F238E27FC236}">
                <a16:creationId xmlns:a16="http://schemas.microsoft.com/office/drawing/2014/main" id="{683BAB07-FA96-7C49-9F1E-6F6B2C74E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8778" y="28622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55" name="Picture 23" descr="ANd9GcSv_qBkIQcsNqFq5NcJwueGlofUVkKS0UH7smZj2nBJO2FCiJ5WWA">
            <a:extLst>
              <a:ext uri="{FF2B5EF4-FFF2-40B4-BE49-F238E27FC236}">
                <a16:creationId xmlns:a16="http://schemas.microsoft.com/office/drawing/2014/main" id="{4B5749F7-BE9C-064F-81CC-8818C4CD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03" y="458946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5" descr="ANd9GcTeofXHDMqUN9Z9CrW6rinDcI-QID_E5raptSpwoA5i7L1AdMej">
            <a:extLst>
              <a:ext uri="{FF2B5EF4-FFF2-40B4-BE49-F238E27FC236}">
                <a16:creationId xmlns:a16="http://schemas.microsoft.com/office/drawing/2014/main" id="{DA55F6B2-2850-9945-8D73-42FB2BCF4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66" y="4751387"/>
            <a:ext cx="1066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AutoShape 38" descr="9k=">
            <a:extLst>
              <a:ext uri="{FF2B5EF4-FFF2-40B4-BE49-F238E27FC236}">
                <a16:creationId xmlns:a16="http://schemas.microsoft.com/office/drawing/2014/main" id="{E5EC4D43-A867-C84C-AFEE-E08CB1227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8803" y="179546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59" name="AutoShape 40" descr="9k=">
            <a:extLst>
              <a:ext uri="{FF2B5EF4-FFF2-40B4-BE49-F238E27FC236}">
                <a16:creationId xmlns:a16="http://schemas.microsoft.com/office/drawing/2014/main" id="{2C25BFE9-2CAC-8046-A87E-FA13026578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8803" y="179546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4360" name="Picture 43">
            <a:extLst>
              <a:ext uri="{FF2B5EF4-FFF2-40B4-BE49-F238E27FC236}">
                <a16:creationId xmlns:a16="http://schemas.microsoft.com/office/drawing/2014/main" id="{F1824E17-FF29-8247-9368-DAA72AEF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78" y="3733800"/>
            <a:ext cx="12001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44">
            <a:extLst>
              <a:ext uri="{FF2B5EF4-FFF2-40B4-BE49-F238E27FC236}">
                <a16:creationId xmlns:a16="http://schemas.microsoft.com/office/drawing/2014/main" id="{481A9777-DE13-954B-B737-6A140721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17" y="3733801"/>
            <a:ext cx="10302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45">
            <a:extLst>
              <a:ext uri="{FF2B5EF4-FFF2-40B4-BE49-F238E27FC236}">
                <a16:creationId xmlns:a16="http://schemas.microsoft.com/office/drawing/2014/main" id="{4DF7931F-90AF-8D40-B959-30571ABB5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91" y="4459287"/>
            <a:ext cx="1041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46">
            <a:extLst>
              <a:ext uri="{FF2B5EF4-FFF2-40B4-BE49-F238E27FC236}">
                <a16:creationId xmlns:a16="http://schemas.microsoft.com/office/drawing/2014/main" id="{59B0DE60-F59E-B643-A885-6865ADEA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41" y="4341812"/>
            <a:ext cx="842962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47">
            <a:extLst>
              <a:ext uri="{FF2B5EF4-FFF2-40B4-BE49-F238E27FC236}">
                <a16:creationId xmlns:a16="http://schemas.microsoft.com/office/drawing/2014/main" id="{BF815F45-8764-7945-9DB4-146E127D1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41" y="1654175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50">
            <a:extLst>
              <a:ext uri="{FF2B5EF4-FFF2-40B4-BE49-F238E27FC236}">
                <a16:creationId xmlns:a16="http://schemas.microsoft.com/office/drawing/2014/main" id="{132FF2FC-470E-FF47-8FD3-CD12AA9C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17" y="1838326"/>
            <a:ext cx="5302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8" name="Right Arrow 2">
            <a:extLst>
              <a:ext uri="{FF2B5EF4-FFF2-40B4-BE49-F238E27FC236}">
                <a16:creationId xmlns:a16="http://schemas.microsoft.com/office/drawing/2014/main" id="{3B254E9D-61FB-3F42-9EA9-4BCACECA5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817" y="1947862"/>
            <a:ext cx="1487487" cy="484188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319" name="Slide Number Placeholder 1">
            <a:extLst>
              <a:ext uri="{FF2B5EF4-FFF2-40B4-BE49-F238E27FC236}">
                <a16:creationId xmlns:a16="http://schemas.microsoft.com/office/drawing/2014/main" id="{901CAEDA-9971-3748-9EC4-6CECC5DE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4091" y="6365876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CE2C10-7CCE-ED44-BE74-837E45FBA39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4368" name="Picture 34" descr="http://vector.me/files/images/7/6/761666/airbnb.png">
            <a:extLst>
              <a:ext uri="{FF2B5EF4-FFF2-40B4-BE49-F238E27FC236}">
                <a16:creationId xmlns:a16="http://schemas.microsoft.com/office/drawing/2014/main" id="{AB374BD9-5831-1B44-9F82-6B86BCEB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053" y="2386012"/>
            <a:ext cx="13985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9" name="AutoShape 36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BF4DAFC1-36ED-EA45-AFE1-DD86A2CE31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0" name="AutoShape 38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731C5C96-B47D-324C-B288-EE3BEA142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1" name="AutoShape 40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F67CD301-0A1D-BB40-A3EE-A0C5ABD326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2" name="AutoShape 38" descr="Image result for whatsapp">
            <a:extLst>
              <a:ext uri="{FF2B5EF4-FFF2-40B4-BE49-F238E27FC236}">
                <a16:creationId xmlns:a16="http://schemas.microsoft.com/office/drawing/2014/main" id="{2635BE4A-09E1-2242-BAD9-92CB3105E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4373" name="Picture 39">
            <a:extLst>
              <a:ext uri="{FF2B5EF4-FFF2-40B4-BE49-F238E27FC236}">
                <a16:creationId xmlns:a16="http://schemas.microsoft.com/office/drawing/2014/main" id="{FA192243-DC24-9D46-86D1-A825F6AD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042" y="4533901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40">
            <a:extLst>
              <a:ext uri="{FF2B5EF4-FFF2-40B4-BE49-F238E27FC236}">
                <a16:creationId xmlns:a16="http://schemas.microsoft.com/office/drawing/2014/main" id="{8C08365B-BF9D-4748-9F3C-1576F6F4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03" y="2009776"/>
            <a:ext cx="10048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D6A9D9-6B26-0C44-8717-EE919548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Evolution of Internet services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E2CDA-48CE-6642-8962-64A0D0AE8C73}"/>
              </a:ext>
            </a:extLst>
          </p:cNvPr>
          <p:cNvSpPr txBox="1"/>
          <p:nvPr/>
        </p:nvSpPr>
        <p:spPr>
          <a:xfrm>
            <a:off x="712604" y="6010275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Text-heavy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576CFD-5CA9-B248-933A-09BE7298DD30}"/>
              </a:ext>
            </a:extLst>
          </p:cNvPr>
          <p:cNvSpPr txBox="1"/>
          <p:nvPr/>
        </p:nvSpPr>
        <p:spPr>
          <a:xfrm>
            <a:off x="4006521" y="5728656"/>
            <a:ext cx="2260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Multimodal media</a:t>
            </a:r>
          </a:p>
          <a:p>
            <a:pPr algn="l"/>
            <a:r>
              <a:rPr lang="en-US" dirty="0">
                <a:latin typeface="Helvetica" pitchFamily="2" charset="0"/>
              </a:rPr>
              <a:t>User-generated content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2FDC3B-1663-9B42-87D3-1366E1534398}"/>
              </a:ext>
            </a:extLst>
          </p:cNvPr>
          <p:cNvSpPr txBox="1"/>
          <p:nvPr/>
        </p:nvSpPr>
        <p:spPr>
          <a:xfrm>
            <a:off x="6790222" y="6019229"/>
            <a:ext cx="276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Augment physical world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D15E6CF-57A7-1440-AA89-DB2FF98A38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9254" y="2466957"/>
            <a:ext cx="990597" cy="990597"/>
          </a:xfrm>
          <a:prstGeom prst="rect">
            <a:avLst/>
          </a:prstGeom>
        </p:spPr>
      </p:pic>
      <p:sp>
        <p:nvSpPr>
          <p:cNvPr id="43" name="Line 21">
            <a:extLst>
              <a:ext uri="{FF2B5EF4-FFF2-40B4-BE49-F238E27FC236}">
                <a16:creationId xmlns:a16="http://schemas.microsoft.com/office/drawing/2014/main" id="{7F98EA52-C7D2-6E49-8807-9317A1240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7653" y="290958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8CB4C31-558C-8143-9124-E251B6FE3C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5603" y="3478193"/>
            <a:ext cx="1587500" cy="469900"/>
          </a:xfrm>
          <a:prstGeom prst="rect">
            <a:avLst/>
          </a:prstGeom>
        </p:spPr>
      </p:pic>
      <p:sp>
        <p:nvSpPr>
          <p:cNvPr id="46" name="Text Box 18">
            <a:extLst>
              <a:ext uri="{FF2B5EF4-FFF2-40B4-BE49-F238E27FC236}">
                <a16:creationId xmlns:a16="http://schemas.microsoft.com/office/drawing/2014/main" id="{DE7F891B-452F-FF4A-8D99-70992287D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011" y="2042103"/>
            <a:ext cx="1005403" cy="39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 dirty="0">
                <a:latin typeface="Times New Roman" charset="0"/>
                <a:cs typeface="Lucida Sans Unicode" charset="0"/>
              </a:rPr>
              <a:t>2020--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29ABD-FE81-C74A-BA46-DE0855542B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96430" y="4152882"/>
            <a:ext cx="2045914" cy="346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4061EA-C618-CA47-A6D3-ABF90BE5B0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16241" y="4749152"/>
            <a:ext cx="912198" cy="39266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923D652-3802-9540-AFA0-1CB0C67441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79196" y="2612396"/>
            <a:ext cx="1384137" cy="67151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F7DAC94-2860-5049-9193-CA7296FAE878}"/>
              </a:ext>
            </a:extLst>
          </p:cNvPr>
          <p:cNvSpPr txBox="1"/>
          <p:nvPr/>
        </p:nvSpPr>
        <p:spPr>
          <a:xfrm>
            <a:off x="9686419" y="6019229"/>
            <a:ext cx="221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Replace </a:t>
            </a:r>
            <a:r>
              <a:rPr lang="en-US" dirty="0" err="1">
                <a:latin typeface="Helvetica" pitchFamily="2" charset="0"/>
              </a:rPr>
              <a:t>phy</a:t>
            </a:r>
            <a:r>
              <a:rPr lang="en-US" dirty="0">
                <a:latin typeface="Helvetica" pitchFamily="2" charset="0"/>
              </a:rPr>
              <a:t> world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FD967D-BF8A-2EAC-CFB8-59FB1FA97B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78188" y="447860"/>
            <a:ext cx="2346475" cy="1340171"/>
          </a:xfrm>
          <a:prstGeom prst="rect">
            <a:avLst/>
          </a:prstGeom>
        </p:spPr>
      </p:pic>
      <p:pic>
        <p:nvPicPr>
          <p:cNvPr id="10" name="Picture 9" descr="A group of people wearing white helmets&#10;&#10;Description automatically generated with low confidence">
            <a:extLst>
              <a:ext uri="{FF2B5EF4-FFF2-40B4-BE49-F238E27FC236}">
                <a16:creationId xmlns:a16="http://schemas.microsoft.com/office/drawing/2014/main" id="{74018EFF-AE47-C4F8-2144-86EF3184837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49963" y="4696509"/>
            <a:ext cx="1548833" cy="10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30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570B-9762-5245-AD5B-5B8D593B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Integrity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D79D-7386-8049-B1A2-CB4F4A366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98427" cy="48964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All your written (coded) work must be your (team’s) own</a:t>
            </a:r>
          </a:p>
          <a:p>
            <a:pPr lvl="1"/>
            <a:r>
              <a:rPr lang="en-US" dirty="0"/>
              <a:t>Understand the problem deeply and produce your own solutions</a:t>
            </a:r>
          </a:p>
          <a:p>
            <a:r>
              <a:rPr lang="en-US" dirty="0"/>
              <a:t>Do not</a:t>
            </a:r>
          </a:p>
          <a:p>
            <a:pPr lvl="1"/>
            <a:r>
              <a:rPr lang="en-US" dirty="0"/>
              <a:t>blindly lift or incorporate other solutions</a:t>
            </a:r>
          </a:p>
          <a:p>
            <a:pPr lvl="1"/>
            <a:r>
              <a:rPr lang="en-US" dirty="0"/>
              <a:t>look at other people’s code or solutions</a:t>
            </a:r>
          </a:p>
          <a:p>
            <a:pPr lvl="1"/>
            <a:r>
              <a:rPr lang="en-US" dirty="0"/>
              <a:t>copy code from the web (e.g., other people’s GitHub projects)</a:t>
            </a:r>
          </a:p>
          <a:p>
            <a:pPr lvl="1"/>
            <a:r>
              <a:rPr lang="en-US" dirty="0"/>
              <a:t>use generative AI (e.g. </a:t>
            </a:r>
            <a:r>
              <a:rPr lang="en-US" dirty="0" err="1"/>
              <a:t>chatGPT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post programming </a:t>
            </a:r>
            <a:r>
              <a:rPr lang="en-US" dirty="0" err="1"/>
              <a:t>homeworks</a:t>
            </a:r>
            <a:r>
              <a:rPr lang="en-US" dirty="0"/>
              <a:t> or quizzes (questions or solutions) on GitHub, Chegg, </a:t>
            </a:r>
            <a:r>
              <a:rPr lang="en-US" dirty="0" err="1"/>
              <a:t>CourseHero</a:t>
            </a:r>
            <a:r>
              <a:rPr lang="en-US" dirty="0"/>
              <a:t>, etc.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070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95841F-659E-8D0E-6417-88E6EE72AC24}"/>
              </a:ext>
            </a:extLst>
          </p:cNvPr>
          <p:cNvSpPr txBox="1"/>
          <p:nvPr/>
        </p:nvSpPr>
        <p:spPr>
          <a:xfrm>
            <a:off x="810228" y="462987"/>
            <a:ext cx="108686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 pitchFamily="2" charset="0"/>
              </a:rPr>
              <a:t>Rutgers takes academic dishonesty very seriously.</a:t>
            </a:r>
          </a:p>
          <a:p>
            <a:pPr algn="ctr"/>
            <a:endParaRPr lang="en-US" sz="3600" dirty="0">
              <a:latin typeface="Helvetica" pitchFamily="2" charset="0"/>
            </a:endParaRPr>
          </a:p>
          <a:p>
            <a:pPr algn="ctr"/>
            <a:r>
              <a:rPr lang="en-US" sz="3600" dirty="0">
                <a:latin typeface="Helvetica" pitchFamily="2" charset="0"/>
              </a:rPr>
              <a:t>Violation of academic integrity at the graduate level is especially serious. Consequences include suspension and expulsion.</a:t>
            </a:r>
          </a:p>
          <a:p>
            <a:pPr algn="ctr"/>
            <a:endParaRPr lang="en-US" sz="3600" dirty="0">
              <a:latin typeface="Helvetica" pitchFamily="2" charset="0"/>
            </a:endParaRPr>
          </a:p>
          <a:p>
            <a:pPr algn="ctr"/>
            <a:r>
              <a:rPr lang="en-US" sz="3600" dirty="0">
                <a:latin typeface="Helvetica" pitchFamily="2" charset="0"/>
              </a:rPr>
              <a:t>We will run plagiarism detection tools on all submitted materials. </a:t>
            </a:r>
          </a:p>
          <a:p>
            <a:pPr algn="ctr"/>
            <a:endParaRPr lang="en-US" sz="3600" dirty="0">
              <a:latin typeface="Helvetica" pitchFamily="2" charset="0"/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If you are ever in doubt, ask me first.</a:t>
            </a:r>
          </a:p>
        </p:txBody>
      </p:sp>
    </p:spTree>
    <p:extLst>
      <p:ext uri="{BB962C8B-B14F-4D97-AF65-F5344CB8AC3E}">
        <p14:creationId xmlns:p14="http://schemas.microsoft.com/office/powerpoint/2010/main" val="39314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47E1-0528-454B-A233-FA6E6586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2683-51A9-1E42-8B58-A017E7C18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Don’t be late</a:t>
            </a:r>
          </a:p>
          <a:p>
            <a:endParaRPr lang="en-US" dirty="0"/>
          </a:p>
          <a:p>
            <a:r>
              <a:rPr lang="en-US" dirty="0"/>
              <a:t>If you must be late, inform us in advance</a:t>
            </a:r>
          </a:p>
          <a:p>
            <a:endParaRPr lang="en-US" dirty="0"/>
          </a:p>
          <a:p>
            <a:r>
              <a:rPr lang="en-US" dirty="0"/>
              <a:t>If you cannot inform us in advance (e.g., medical), provide official medical note of absence through the University</a:t>
            </a:r>
          </a:p>
          <a:p>
            <a:endParaRPr lang="en-US" dirty="0"/>
          </a:p>
          <a:p>
            <a:r>
              <a:rPr lang="en-US" dirty="0"/>
              <a:t>Unexcused late submissions will result in losing significant fraction of points</a:t>
            </a:r>
          </a:p>
        </p:txBody>
      </p:sp>
    </p:spTree>
    <p:extLst>
      <p:ext uri="{BB962C8B-B14F-4D97-AF65-F5344CB8AC3E}">
        <p14:creationId xmlns:p14="http://schemas.microsoft.com/office/powerpoint/2010/main" val="15208370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7EFD-15AB-4149-81A9-94678FB7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24/7 Grading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AEA4-FE58-664C-8F88-1B99628D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You may not dispute a grade or request a regrade before 24 hours or after 7 days of receiving it</a:t>
            </a:r>
          </a:p>
          <a:p>
            <a:endParaRPr lang="en-US" altLang="en-US" dirty="0">
              <a:solidFill>
                <a:srgbClr val="C00000"/>
              </a:solidFill>
              <a:ea typeface="ＭＳ Ｐゴシック" charset="0"/>
            </a:endParaRPr>
          </a:p>
          <a:p>
            <a:r>
              <a:rPr lang="en-US" altLang="en-US" dirty="0">
                <a:ea typeface="ＭＳ Ｐゴシック" charset="0"/>
              </a:rPr>
              <a:t>Please contact us if you have a legitimate regrading request:</a:t>
            </a:r>
          </a:p>
          <a:p>
            <a:endParaRPr lang="en-US" dirty="0"/>
          </a:p>
          <a:p>
            <a:pPr lvl="1"/>
            <a:r>
              <a:rPr lang="en-US" dirty="0"/>
              <a:t>After 24 hours of receiving the grade: Please take the time to review your case before contacting 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Before 7 days have elapsed: we don’t want to forget what the quiz/project was all about.</a:t>
            </a:r>
          </a:p>
        </p:txBody>
      </p:sp>
    </p:spTree>
    <p:extLst>
      <p:ext uri="{BB962C8B-B14F-4D97-AF65-F5344CB8AC3E}">
        <p14:creationId xmlns:p14="http://schemas.microsoft.com/office/powerpoint/2010/main" val="39502983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AF93-7119-6547-8EF7-E02374E8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Help, Accommodations,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24D4A-7990-F442-8477-DEA6A4852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I’ll make every effort to accommodate reasonable requests that support your learning better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sn624@cs.rutgers.edu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I am committed to help you succeed in this course.</a:t>
            </a:r>
          </a:p>
        </p:txBody>
      </p:sp>
    </p:spTree>
    <p:extLst>
      <p:ext uri="{BB962C8B-B14F-4D97-AF65-F5344CB8AC3E}">
        <p14:creationId xmlns:p14="http://schemas.microsoft.com/office/powerpoint/2010/main" val="18536454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25EF-889E-4E41-A2AE-51D75EF0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8D01A-191E-E94B-99FA-2A7AA90B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7086"/>
            <a:ext cx="10783957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Sign up for class Piazza: link on canvas home page</a:t>
            </a:r>
          </a:p>
          <a:p>
            <a:endParaRPr lang="en-US" dirty="0"/>
          </a:p>
          <a:p>
            <a:r>
              <a:rPr lang="en-US" dirty="0"/>
              <a:t>Warm up on C/C++ programming this week</a:t>
            </a:r>
          </a:p>
          <a:p>
            <a:pPr lvl="1"/>
            <a:r>
              <a:rPr lang="en-US" dirty="0"/>
              <a:t>e.g., linked lists, basic TCP and UDP socket programming</a:t>
            </a:r>
          </a:p>
          <a:p>
            <a:pPr lvl="1"/>
            <a:endParaRPr lang="en-US" dirty="0"/>
          </a:p>
          <a:p>
            <a:r>
              <a:rPr lang="en-US" dirty="0"/>
              <a:t>First programming homework released on Monday</a:t>
            </a:r>
          </a:p>
          <a:p>
            <a:endParaRPr lang="en-US" dirty="0"/>
          </a:p>
          <a:p>
            <a:r>
              <a:rPr lang="en-US" dirty="0"/>
              <a:t>First quiz due next Tuesday (announcement)</a:t>
            </a:r>
          </a:p>
          <a:p>
            <a:pPr lvl="1"/>
            <a:r>
              <a:rPr lang="en-US" dirty="0"/>
              <a:t>Thereafter due every Friday and Tuesday</a:t>
            </a:r>
          </a:p>
          <a:p>
            <a:pPr lvl="1"/>
            <a:endParaRPr lang="en-US" dirty="0"/>
          </a:p>
          <a:p>
            <a:r>
              <a:rPr lang="en-US" dirty="0"/>
              <a:t>Meet each other and form project teams</a:t>
            </a:r>
          </a:p>
        </p:txBody>
      </p:sp>
    </p:spTree>
    <p:extLst>
      <p:ext uri="{BB962C8B-B14F-4D97-AF65-F5344CB8AC3E}">
        <p14:creationId xmlns:p14="http://schemas.microsoft.com/office/powerpoint/2010/main" val="7405406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9279" y="2286000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Internet Architecture</a:t>
            </a:r>
          </a:p>
        </p:txBody>
      </p:sp>
    </p:spTree>
    <p:extLst>
      <p:ext uri="{BB962C8B-B14F-4D97-AF65-F5344CB8AC3E}">
        <p14:creationId xmlns:p14="http://schemas.microsoft.com/office/powerpoint/2010/main" val="7394173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2B1-3E1F-A7B1-B10E-E751C6D2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E9DD8-A690-ABEC-56D2-521B07234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402"/>
            <a:ext cx="11153172" cy="4439236"/>
          </a:xfrm>
        </p:spPr>
        <p:txBody>
          <a:bodyPr>
            <a:noAutofit/>
          </a:bodyPr>
          <a:lstStyle/>
          <a:p>
            <a:r>
              <a:rPr lang="en-US" sz="3200" dirty="0"/>
              <a:t>The Internet is an example of a computer network</a:t>
            </a:r>
          </a:p>
          <a:p>
            <a:pPr>
              <a:defRPr/>
            </a:pPr>
            <a:r>
              <a:rPr lang="en-US" altLang="en-US" sz="3200" dirty="0">
                <a:solidFill>
                  <a:srgbClr val="C00000"/>
                </a:solidFill>
                <a:ea typeface="ＭＳ Ｐゴシック" charset="0"/>
              </a:rPr>
              <a:t>Endpoint or Host:</a:t>
            </a:r>
            <a:r>
              <a:rPr lang="en-US" altLang="en-US" sz="3200" dirty="0">
                <a:ea typeface="ＭＳ Ｐゴシック" charset="0"/>
              </a:rPr>
              <a:t> Machine running user application</a:t>
            </a:r>
          </a:p>
          <a:p>
            <a:pPr>
              <a:defRPr/>
            </a:pPr>
            <a:r>
              <a:rPr lang="en-US" altLang="en-US" sz="3200" b="0" dirty="0">
                <a:solidFill>
                  <a:srgbClr val="C00000"/>
                </a:solidFill>
                <a:ea typeface="ＭＳ Ｐゴシック" charset="0"/>
              </a:rPr>
              <a:t>Packet:</a:t>
            </a:r>
            <a:r>
              <a:rPr lang="en-US" altLang="en-US" sz="3200" dirty="0">
                <a:ea typeface="ＭＳ Ｐゴシック" charset="0"/>
              </a:rPr>
              <a:t> a unit of data transmission (ex: 1500 bytes)</a:t>
            </a:r>
          </a:p>
          <a:p>
            <a:pPr>
              <a:defRPr/>
            </a:pPr>
            <a:r>
              <a:rPr lang="en-US" altLang="en-US" sz="3200" dirty="0">
                <a:solidFill>
                  <a:srgbClr val="C00000"/>
                </a:solidFill>
                <a:ea typeface="ＭＳ Ｐゴシック" charset="0"/>
              </a:rPr>
              <a:t>Link:</a:t>
            </a:r>
            <a:r>
              <a:rPr lang="en-US" altLang="en-US" sz="3200" dirty="0">
                <a:ea typeface="ＭＳ Ｐゴシック" charset="0"/>
              </a:rPr>
              <a:t> physical communication channel between two or more machines</a:t>
            </a:r>
            <a:endParaRPr lang="en-US" altLang="en-US" sz="3200" b="0" dirty="0">
              <a:ea typeface="ＭＳ Ｐゴシック" charset="0"/>
            </a:endParaRPr>
          </a:p>
          <a:p>
            <a:pPr>
              <a:defRPr/>
            </a:pPr>
            <a:r>
              <a:rPr lang="en-US" altLang="en-US" sz="3200" dirty="0">
                <a:solidFill>
                  <a:srgbClr val="C00000"/>
                </a:solidFill>
                <a:ea typeface="ＭＳ Ｐゴシック" charset="0"/>
              </a:rPr>
              <a:t>Router:</a:t>
            </a:r>
            <a:r>
              <a:rPr lang="en-US" altLang="en-US" sz="3200" dirty="0">
                <a:ea typeface="ＭＳ Ｐゴシック" charset="0"/>
              </a:rPr>
              <a:t> A machine that processes packets moving them from one link to another towards a destination</a:t>
            </a:r>
          </a:p>
          <a:p>
            <a:pPr>
              <a:defRPr/>
            </a:pPr>
            <a:r>
              <a:rPr lang="en-US" altLang="en-US" sz="3200" dirty="0">
                <a:solidFill>
                  <a:srgbClr val="C00000"/>
                </a:solidFill>
                <a:ea typeface="ＭＳ Ｐゴシック" charset="0"/>
              </a:rPr>
              <a:t>Network:</a:t>
            </a:r>
            <a:r>
              <a:rPr lang="en-US" altLang="en-US" sz="3200" dirty="0">
                <a:ea typeface="ＭＳ Ｐゴシック" charset="0"/>
              </a:rPr>
              <a:t> Collection of interconnected machines</a:t>
            </a:r>
          </a:p>
          <a:p>
            <a:pPr>
              <a:defRPr/>
            </a:pPr>
            <a:r>
              <a:rPr lang="en-US" altLang="en-US" sz="3200" dirty="0">
                <a:solidFill>
                  <a:srgbClr val="C00000"/>
                </a:solidFill>
                <a:ea typeface="ＭＳ Ｐゴシック" charset="0"/>
              </a:rPr>
              <a:t>Address:</a:t>
            </a:r>
            <a:r>
              <a:rPr lang="en-US" altLang="en-US" sz="3200" dirty="0">
                <a:ea typeface="ＭＳ Ｐゴシック" charset="0"/>
              </a:rPr>
              <a:t> a unique name given to a machine</a:t>
            </a:r>
            <a:endParaRPr lang="en-US" sz="3200" dirty="0"/>
          </a:p>
        </p:txBody>
      </p:sp>
      <p:pic>
        <p:nvPicPr>
          <p:cNvPr id="4" name="Picture 18" descr="Router Clip Art">
            <a:extLst>
              <a:ext uri="{FF2B5EF4-FFF2-40B4-BE49-F238E27FC236}">
                <a16:creationId xmlns:a16="http://schemas.microsoft.com/office/drawing/2014/main" id="{FF32A7CD-6259-2A01-1E48-891128180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85" y="73025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Router Clip Art">
            <a:extLst>
              <a:ext uri="{FF2B5EF4-FFF2-40B4-BE49-F238E27FC236}">
                <a16:creationId xmlns:a16="http://schemas.microsoft.com/office/drawing/2014/main" id="{1576B67D-2A10-C095-BB6E-7C3EED67B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05" y="760199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1">
            <a:extLst>
              <a:ext uri="{FF2B5EF4-FFF2-40B4-BE49-F238E27FC236}">
                <a16:creationId xmlns:a16="http://schemas.microsoft.com/office/drawing/2014/main" id="{81A618B7-4A5B-A099-516D-AAD95347DE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84924" y="1097089"/>
            <a:ext cx="659131" cy="204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25">
            <a:extLst>
              <a:ext uri="{FF2B5EF4-FFF2-40B4-BE49-F238E27FC236}">
                <a16:creationId xmlns:a16="http://schemas.microsoft.com/office/drawing/2014/main" id="{705E7049-9C38-002E-6DFE-06D4B6E31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05555" y="1116342"/>
            <a:ext cx="401681" cy="681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ine 26">
            <a:extLst>
              <a:ext uri="{FF2B5EF4-FFF2-40B4-BE49-F238E27FC236}">
                <a16:creationId xmlns:a16="http://schemas.microsoft.com/office/drawing/2014/main" id="{2A4EABBC-62F7-7954-1CA0-88D47EB5A5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53096" y="1092314"/>
            <a:ext cx="6886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A788E456-1567-1434-8B75-38CB5EA48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48" y="863714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D48598C9-9679-F79F-AEDB-D6674E8C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6" y="925625"/>
            <a:ext cx="609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906BCC-62CD-CA4A-73E4-EAC9422BD26A}"/>
              </a:ext>
            </a:extLst>
          </p:cNvPr>
          <p:cNvSpPr txBox="1"/>
          <p:nvPr/>
        </p:nvSpPr>
        <p:spPr>
          <a:xfrm>
            <a:off x="5324784" y="575199"/>
            <a:ext cx="113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host/</a:t>
            </a:r>
          </a:p>
          <a:p>
            <a:pPr algn="l"/>
            <a:r>
              <a:rPr lang="en-US" dirty="0">
                <a:latin typeface="Helvetica" pitchFamily="2" charset="0"/>
              </a:rPr>
              <a:t>endpoint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42507A-A63F-73B9-FDB9-F668F1C64C02}"/>
              </a:ext>
            </a:extLst>
          </p:cNvPr>
          <p:cNvSpPr txBox="1"/>
          <p:nvPr/>
        </p:nvSpPr>
        <p:spPr>
          <a:xfrm>
            <a:off x="8164983" y="394841"/>
            <a:ext cx="91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A3CDA7-2E6F-5A2F-2CE3-01909FD1D6F3}"/>
              </a:ext>
            </a:extLst>
          </p:cNvPr>
          <p:cNvSpPr txBox="1"/>
          <p:nvPr/>
        </p:nvSpPr>
        <p:spPr>
          <a:xfrm>
            <a:off x="9735428" y="351734"/>
            <a:ext cx="91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3ABF1D-422F-CCBA-8BC7-E0D8E1B6D301}"/>
              </a:ext>
            </a:extLst>
          </p:cNvPr>
          <p:cNvSpPr txBox="1"/>
          <p:nvPr/>
        </p:nvSpPr>
        <p:spPr>
          <a:xfrm>
            <a:off x="8842871" y="1176679"/>
            <a:ext cx="7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830568-4741-1503-6C50-9D781837BB78}"/>
              </a:ext>
            </a:extLst>
          </p:cNvPr>
          <p:cNvSpPr txBox="1"/>
          <p:nvPr/>
        </p:nvSpPr>
        <p:spPr>
          <a:xfrm>
            <a:off x="7120348" y="1163510"/>
            <a:ext cx="7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383C38-40FF-ADEE-7D1A-93562FF9AC22}"/>
              </a:ext>
            </a:extLst>
          </p:cNvPr>
          <p:cNvSpPr txBox="1"/>
          <p:nvPr/>
        </p:nvSpPr>
        <p:spPr>
          <a:xfrm>
            <a:off x="10616558" y="1176679"/>
            <a:ext cx="7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4DD739-D6DD-2527-2EF4-35C91C79150D}"/>
              </a:ext>
            </a:extLst>
          </p:cNvPr>
          <p:cNvSpPr txBox="1"/>
          <p:nvPr/>
        </p:nvSpPr>
        <p:spPr>
          <a:xfrm>
            <a:off x="10616558" y="1544419"/>
            <a:ext cx="113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host/</a:t>
            </a:r>
          </a:p>
          <a:p>
            <a:pPr algn="r"/>
            <a:r>
              <a:rPr lang="en-US" dirty="0">
                <a:latin typeface="Helvetica" pitchFamily="2" charset="0"/>
              </a:rPr>
              <a:t>endpoint</a:t>
            </a:r>
          </a:p>
        </p:txBody>
      </p:sp>
      <p:pic>
        <p:nvPicPr>
          <p:cNvPr id="18" name="Picture 17" descr="A picture containing text, box, container, stationary&#10;&#10;Description automatically generated">
            <a:extLst>
              <a:ext uri="{FF2B5EF4-FFF2-40B4-BE49-F238E27FC236}">
                <a16:creationId xmlns:a16="http://schemas.microsoft.com/office/drawing/2014/main" id="{AE39F0DB-472D-1086-916A-7FB3CA821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048" y="509095"/>
            <a:ext cx="577099" cy="409083"/>
          </a:xfrm>
          <a:prstGeom prst="rect">
            <a:avLst/>
          </a:prstGeom>
        </p:spPr>
      </p:pic>
      <p:pic>
        <p:nvPicPr>
          <p:cNvPr id="19" name="Picture 18" descr="A picture containing text, box, container, stationary&#10;&#10;Description automatically generated">
            <a:extLst>
              <a:ext uri="{FF2B5EF4-FFF2-40B4-BE49-F238E27FC236}">
                <a16:creationId xmlns:a16="http://schemas.microsoft.com/office/drawing/2014/main" id="{D4AA7303-B548-80B4-D489-0228C90D2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7983" y="572323"/>
            <a:ext cx="577099" cy="4090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051507-6125-84B4-688E-BD86BB0CCB68}"/>
              </a:ext>
            </a:extLst>
          </p:cNvPr>
          <p:cNvSpPr txBox="1"/>
          <p:nvPr/>
        </p:nvSpPr>
        <p:spPr>
          <a:xfrm>
            <a:off x="7217229" y="141514"/>
            <a:ext cx="187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packet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271A68-5409-479C-735A-4099D134C6C3}"/>
              </a:ext>
            </a:extLst>
          </p:cNvPr>
          <p:cNvSpPr txBox="1"/>
          <p:nvPr/>
        </p:nvSpPr>
        <p:spPr>
          <a:xfrm>
            <a:off x="5634988" y="1431698"/>
            <a:ext cx="1962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" pitchFamily="2" charset="0"/>
              </a:rPr>
              <a:t>IP: 10.0.0.1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093A3A-AB24-6F47-B396-70B4C585D314}"/>
              </a:ext>
            </a:extLst>
          </p:cNvPr>
          <p:cNvSpPr txBox="1"/>
          <p:nvPr/>
        </p:nvSpPr>
        <p:spPr>
          <a:xfrm>
            <a:off x="10192901" y="2127952"/>
            <a:ext cx="1962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" pitchFamily="2" charset="0"/>
              </a:rPr>
              <a:t>IP: 128.0.0.2</a:t>
            </a:r>
          </a:p>
        </p:txBody>
      </p:sp>
    </p:spTree>
    <p:extLst>
      <p:ext uri="{BB962C8B-B14F-4D97-AF65-F5344CB8AC3E}">
        <p14:creationId xmlns:p14="http://schemas.microsoft.com/office/powerpoint/2010/main" val="32849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ECB3-67F9-8D7D-19A6-84E9863D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fundamental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CFD9F-67C1-20FA-03EA-6CE5651E0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74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">
            <a:extLst>
              <a:ext uri="{FF2B5EF4-FFF2-40B4-BE49-F238E27FC236}">
                <a16:creationId xmlns:a16="http://schemas.microsoft.com/office/drawing/2014/main" id="{32D44DE0-D1E4-E64F-9BDC-D21E37DD7DA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4114799"/>
            <a:ext cx="10363200" cy="2622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Networks must move data between different hosts</a:t>
            </a:r>
            <a:endParaRPr lang="en-US" sz="3200" dirty="0">
              <a:solidFill>
                <a:srgbClr val="C00000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</a:rPr>
              <a:t>Need to figure out how to move packets from one host to another host, e.g., how to reach </a:t>
            </a:r>
            <a:r>
              <a:rPr lang="en-US" sz="3200" dirty="0" err="1">
                <a:ea typeface="ＭＳ Ｐゴシック" charset="0"/>
              </a:rPr>
              <a:t>google.com</a:t>
            </a:r>
            <a:r>
              <a:rPr lang="en-US" sz="3200" dirty="0">
                <a:ea typeface="ＭＳ Ｐゴシック" charset="0"/>
              </a:rPr>
              <a:t> from your laptop</a:t>
            </a:r>
          </a:p>
          <a:p>
            <a:pPr>
              <a:defRPr/>
            </a:pPr>
            <a:r>
              <a:rPr lang="en-US" sz="3200" dirty="0">
                <a:ea typeface="ＭＳ Ｐゴシック" charset="0"/>
              </a:rPr>
              <a:t>Known as the </a:t>
            </a:r>
            <a:r>
              <a:rPr lang="en-US" sz="3200" dirty="0">
                <a:solidFill>
                  <a:srgbClr val="C00000"/>
                </a:solidFill>
                <a:ea typeface="ＭＳ Ｐゴシック" charset="0"/>
              </a:rPr>
              <a:t>routing</a:t>
            </a:r>
            <a:r>
              <a:rPr lang="en-US" sz="3200" i="1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ea typeface="ＭＳ Ｐゴシック" charset="0"/>
              </a:rPr>
              <a:t>problem</a:t>
            </a:r>
          </a:p>
        </p:txBody>
      </p:sp>
      <p:sp>
        <p:nvSpPr>
          <p:cNvPr id="8196" name="AutoShape 5" descr="2Q==">
            <a:extLst>
              <a:ext uri="{FF2B5EF4-FFF2-40B4-BE49-F238E27FC236}">
                <a16:creationId xmlns:a16="http://schemas.microsoft.com/office/drawing/2014/main" id="{463E77EB-6EB9-FD49-9D84-9F4F8F47B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7" name="AutoShape 7" descr="2Q==">
            <a:extLst>
              <a:ext uri="{FF2B5EF4-FFF2-40B4-BE49-F238E27FC236}">
                <a16:creationId xmlns:a16="http://schemas.microsoft.com/office/drawing/2014/main" id="{B324EB81-58C5-B24C-BD99-E1B2AD9AE9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8" name="AutoShape 9" descr="2Q==">
            <a:extLst>
              <a:ext uri="{FF2B5EF4-FFF2-40B4-BE49-F238E27FC236}">
                <a16:creationId xmlns:a16="http://schemas.microsoft.com/office/drawing/2014/main" id="{28964441-3E1F-AE4E-BFB6-C45F01D4CE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9" name="AutoShape 14" descr="2Q==">
            <a:extLst>
              <a:ext uri="{FF2B5EF4-FFF2-40B4-BE49-F238E27FC236}">
                <a16:creationId xmlns:a16="http://schemas.microsoft.com/office/drawing/2014/main" id="{42BD3E38-6C70-F245-9669-5CFA495097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8200" name="Picture 18" descr="Router Clip Art">
            <a:extLst>
              <a:ext uri="{FF2B5EF4-FFF2-40B4-BE49-F238E27FC236}">
                <a16:creationId xmlns:a16="http://schemas.microsoft.com/office/drawing/2014/main" id="{BBBFBB98-9F78-CC44-8BE6-D733613A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9" descr="Router Clip Art">
            <a:extLst>
              <a:ext uri="{FF2B5EF4-FFF2-40B4-BE49-F238E27FC236}">
                <a16:creationId xmlns:a16="http://schemas.microsoft.com/office/drawing/2014/main" id="{EC11F0D2-4764-164C-A142-FEEABF60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194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0" descr="Router Clip Art">
            <a:extLst>
              <a:ext uri="{FF2B5EF4-FFF2-40B4-BE49-F238E27FC236}">
                <a16:creationId xmlns:a16="http://schemas.microsoft.com/office/drawing/2014/main" id="{3EEAD241-8A30-8C4A-9F62-62B28558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Line 21">
            <a:extLst>
              <a:ext uri="{FF2B5EF4-FFF2-40B4-BE49-F238E27FC236}">
                <a16:creationId xmlns:a16="http://schemas.microsoft.com/office/drawing/2014/main" id="{AC0B9E6D-EF36-BA43-8156-4F1171017A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438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4" name="Line 22">
            <a:extLst>
              <a:ext uri="{FF2B5EF4-FFF2-40B4-BE49-F238E27FC236}">
                <a16:creationId xmlns:a16="http://schemas.microsoft.com/office/drawing/2014/main" id="{4EA568BA-1D17-A044-8380-64AB02225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6670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5" name="Line 23">
            <a:extLst>
              <a:ext uri="{FF2B5EF4-FFF2-40B4-BE49-F238E27FC236}">
                <a16:creationId xmlns:a16="http://schemas.microsoft.com/office/drawing/2014/main" id="{35965116-5886-914D-8BF3-9B9A1B62C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514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6" name="Line 24">
            <a:extLst>
              <a:ext uri="{FF2B5EF4-FFF2-40B4-BE49-F238E27FC236}">
                <a16:creationId xmlns:a16="http://schemas.microsoft.com/office/drawing/2014/main" id="{29AC4E33-5B53-7448-AC87-6BA114540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200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7" name="Line 25">
            <a:extLst>
              <a:ext uri="{FF2B5EF4-FFF2-40B4-BE49-F238E27FC236}">
                <a16:creationId xmlns:a16="http://schemas.microsoft.com/office/drawing/2014/main" id="{CC13AF92-09D2-7646-B191-42668F51F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8" name="Line 26">
            <a:extLst>
              <a:ext uri="{FF2B5EF4-FFF2-40B4-BE49-F238E27FC236}">
                <a16:creationId xmlns:a16="http://schemas.microsoft.com/office/drawing/2014/main" id="{FA927762-FBB8-3648-96C0-45525E0AD7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743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209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4589CB1B-998F-984A-8947-C247979E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8" descr="ANd9GcTxPLH7geI9YctTbt0tziC9-zZAWvCxFSthtLXwscnWaTnRXLSlcA">
            <a:extLst>
              <a:ext uri="{FF2B5EF4-FFF2-40B4-BE49-F238E27FC236}">
                <a16:creationId xmlns:a16="http://schemas.microsoft.com/office/drawing/2014/main" id="{FBF54ECE-51A4-FE46-A0FE-2D986035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64E90D14-7794-A240-8459-425AA74A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2004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2B7B7CF8-472B-574A-980C-69F2634B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0"/>
            <a:ext cx="609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32" descr="ANd9GcT-AU0hIOYODb2Z48BszMBdWk4gA_rB7HzxLAFgYsiggLEbl6eK">
            <a:extLst>
              <a:ext uri="{FF2B5EF4-FFF2-40B4-BE49-F238E27FC236}">
                <a16:creationId xmlns:a16="http://schemas.microsoft.com/office/drawing/2014/main" id="{A3A6C74C-CA10-5542-9E14-BD8F677D4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Line 33">
            <a:extLst>
              <a:ext uri="{FF2B5EF4-FFF2-40B4-BE49-F238E27FC236}">
                <a16:creationId xmlns:a16="http://schemas.microsoft.com/office/drawing/2014/main" id="{5788CAED-F46E-1745-B9B4-98C38BFF8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15" name="Text Box 34">
            <a:extLst>
              <a:ext uri="{FF2B5EF4-FFF2-40B4-BE49-F238E27FC236}">
                <a16:creationId xmlns:a16="http://schemas.microsoft.com/office/drawing/2014/main" id="{9FC1ED70-AB44-6F4F-933D-83F139F7B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6" y="1870075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8216" name="Text Box 35">
            <a:extLst>
              <a:ext uri="{FF2B5EF4-FFF2-40B4-BE49-F238E27FC236}">
                <a16:creationId xmlns:a16="http://schemas.microsoft.com/office/drawing/2014/main" id="{C39ECC5F-1EF3-A049-B3AF-A607BE361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1524000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Helvetica" pitchFamily="2" charset="0"/>
              </a:rPr>
              <a:t>Router</a:t>
            </a:r>
          </a:p>
        </p:txBody>
      </p:sp>
      <p:sp>
        <p:nvSpPr>
          <p:cNvPr id="8217" name="Text Box 36">
            <a:extLst>
              <a:ext uri="{FF2B5EF4-FFF2-40B4-BE49-F238E27FC236}">
                <a16:creationId xmlns:a16="http://schemas.microsoft.com/office/drawing/2014/main" id="{1540F55A-4264-0E46-8B69-900FDEAF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3657600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8218" name="Slide Number Placeholder 1">
            <a:extLst>
              <a:ext uri="{FF2B5EF4-FFF2-40B4-BE49-F238E27FC236}">
                <a16:creationId xmlns:a16="http://schemas.microsoft.com/office/drawing/2014/main" id="{1D778CBA-BAB9-AE4F-8F44-720FFF4F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161FC4-0543-5042-974D-BE759DFA20A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C4A1FD-3381-5140-A81E-4A0883E3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  <a:ea typeface="ＭＳ Ｐゴシック" charset="0"/>
              </a:rPr>
              <a:t>(1)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0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47AD-3992-FF46-97BD-F1F7EC29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shifts: how we worked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EB8CF-9130-8445-83D0-E25CB87B9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521354"/>
            <a:ext cx="6692900" cy="5024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5B4392-17A4-5C4B-84ED-76368EAB0D51}"/>
              </a:ext>
            </a:extLst>
          </p:cNvPr>
          <p:cNvSpPr txBox="1"/>
          <p:nvPr/>
        </p:nvSpPr>
        <p:spPr>
          <a:xfrm>
            <a:off x="7410450" y="2200586"/>
            <a:ext cx="4521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shows number of daily sessions in the US over a period in 2020. Source: </a:t>
            </a:r>
            <a:r>
              <a:rPr lang="en-US" dirty="0" err="1">
                <a:latin typeface="Helvetica" pitchFamily="2" charset="0"/>
              </a:rPr>
              <a:t>nytimes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452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310B-86AA-4892-7EB7-1D4C504C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Name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931A4-AC79-2995-5E15-51BE71CE1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3319039"/>
          </a:xfrm>
        </p:spPr>
        <p:txBody>
          <a:bodyPr>
            <a:normAutofit/>
          </a:bodyPr>
          <a:lstStyle/>
          <a:p>
            <a:r>
              <a:rPr lang="en-US" dirty="0"/>
              <a:t>Routing effectively requires </a:t>
            </a:r>
            <a:r>
              <a:rPr lang="en-US" dirty="0">
                <a:solidFill>
                  <a:srgbClr val="C00000"/>
                </a:solidFill>
              </a:rPr>
              <a:t>locating</a:t>
            </a:r>
            <a:r>
              <a:rPr lang="en-US" dirty="0"/>
              <a:t> the endpoints appropriately</a:t>
            </a:r>
          </a:p>
          <a:p>
            <a:pPr lvl="1"/>
            <a:r>
              <a:rPr lang="en-US" dirty="0"/>
              <a:t>Memory, speed, reactivity</a:t>
            </a:r>
          </a:p>
          <a:p>
            <a:r>
              <a:rPr lang="en-US" dirty="0"/>
              <a:t>Internet addresses allocated </a:t>
            </a:r>
            <a:r>
              <a:rPr lang="en-US" dirty="0">
                <a:solidFill>
                  <a:srgbClr val="C00000"/>
                </a:solidFill>
              </a:rPr>
              <a:t>hierarchically</a:t>
            </a:r>
          </a:p>
          <a:p>
            <a:pPr lvl="1"/>
            <a:r>
              <a:rPr lang="en-US" dirty="0"/>
              <a:t>Machine readable, not easy for humans to remember</a:t>
            </a:r>
          </a:p>
          <a:p>
            <a:r>
              <a:rPr lang="en-US" dirty="0"/>
              <a:t>Link addresses are tied to the hardware on the endpoint</a:t>
            </a:r>
          </a:p>
          <a:p>
            <a:r>
              <a:rPr lang="en-US" dirty="0">
                <a:solidFill>
                  <a:srgbClr val="C00000"/>
                </a:solidFill>
              </a:rPr>
              <a:t>Name resolution:</a:t>
            </a:r>
            <a:r>
              <a:rPr lang="en-US" dirty="0"/>
              <a:t> how to turn human-readable names (</a:t>
            </a:r>
            <a:r>
              <a:rPr lang="en-US" dirty="0" err="1"/>
              <a:t>google.com</a:t>
            </a:r>
            <a:r>
              <a:rPr lang="en-US" dirty="0"/>
              <a:t>) into routable addresses?</a:t>
            </a:r>
          </a:p>
        </p:txBody>
      </p:sp>
      <p:sp>
        <p:nvSpPr>
          <p:cNvPr id="4" name="AutoShape 5" descr="2Q==">
            <a:extLst>
              <a:ext uri="{FF2B5EF4-FFF2-40B4-BE49-F238E27FC236}">
                <a16:creationId xmlns:a16="http://schemas.microsoft.com/office/drawing/2014/main" id="{CAC04052-D84B-3562-8DB9-92FDFFE24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0465" y="30995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" name="AutoShape 7" descr="2Q==">
            <a:extLst>
              <a:ext uri="{FF2B5EF4-FFF2-40B4-BE49-F238E27FC236}">
                <a16:creationId xmlns:a16="http://schemas.microsoft.com/office/drawing/2014/main" id="{4B1EEE03-7754-24CB-531D-93C3537F32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0465" y="30995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" name="AutoShape 9" descr="2Q==">
            <a:extLst>
              <a:ext uri="{FF2B5EF4-FFF2-40B4-BE49-F238E27FC236}">
                <a16:creationId xmlns:a16="http://schemas.microsoft.com/office/drawing/2014/main" id="{16F1E5FE-4727-5836-6387-8831275D78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0465" y="30995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" name="AutoShape 14" descr="2Q==">
            <a:extLst>
              <a:ext uri="{FF2B5EF4-FFF2-40B4-BE49-F238E27FC236}">
                <a16:creationId xmlns:a16="http://schemas.microsoft.com/office/drawing/2014/main" id="{C0EBDE77-C647-888E-C49E-8E619980A1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0465" y="30995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8" name="Picture 18" descr="Router Clip Art">
            <a:extLst>
              <a:ext uri="{FF2B5EF4-FFF2-40B4-BE49-F238E27FC236}">
                <a16:creationId xmlns:a16="http://schemas.microsoft.com/office/drawing/2014/main" id="{72464B82-CE62-77B5-F137-716358D45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65" y="2185195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Router Clip Art">
            <a:extLst>
              <a:ext uri="{FF2B5EF4-FFF2-40B4-BE49-F238E27FC236}">
                <a16:creationId xmlns:a16="http://schemas.microsoft.com/office/drawing/2014/main" id="{443C5B4E-A780-A6D9-63E9-6FE320150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49" y="2365253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Router Clip Art">
            <a:extLst>
              <a:ext uri="{FF2B5EF4-FFF2-40B4-BE49-F238E27FC236}">
                <a16:creationId xmlns:a16="http://schemas.microsoft.com/office/drawing/2014/main" id="{8D92533C-69D3-BF71-3F22-0D1B16C28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65" y="1651795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21">
            <a:extLst>
              <a:ext uri="{FF2B5EF4-FFF2-40B4-BE49-F238E27FC236}">
                <a16:creationId xmlns:a16="http://schemas.microsoft.com/office/drawing/2014/main" id="{5143ADA1-F7C6-8E3B-B9EF-4BCA81180E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9465" y="2261394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id="{55AADE2B-9512-3D5A-24CD-A5D36F729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9465" y="2489994"/>
            <a:ext cx="1462734" cy="228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id="{E50A682F-57CE-888F-E3B1-58D50C2A6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3465" y="2337594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Line 24">
            <a:extLst>
              <a:ext uri="{FF2B5EF4-FFF2-40B4-BE49-F238E27FC236}">
                <a16:creationId xmlns:a16="http://schemas.microsoft.com/office/drawing/2014/main" id="{8BC7A41C-A0F8-6E4E-1792-3453FB175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7015" y="277006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Line 25">
            <a:extLst>
              <a:ext uri="{FF2B5EF4-FFF2-40B4-BE49-F238E27FC236}">
                <a16:creationId xmlns:a16="http://schemas.microsoft.com/office/drawing/2014/main" id="{B7D472F0-1924-D4E4-010F-83FE0C266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5865" y="1956594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3B3BECD5-C1B9-6A25-3BAA-7C3D143DAC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54865" y="2566194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0E7524A1-3E7D-BF58-62F6-A14372C2A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65" y="2261394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8" descr="ANd9GcTxPLH7geI9YctTbt0tziC9-zZAWvCxFSthtLXwscnWaTnRXLSlcA">
            <a:extLst>
              <a:ext uri="{FF2B5EF4-FFF2-40B4-BE49-F238E27FC236}">
                <a16:creationId xmlns:a16="http://schemas.microsoft.com/office/drawing/2014/main" id="{3AC9845D-4CB0-A193-51E1-0E9419B9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65" y="1423194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B8680A29-62C2-F30C-7F1C-B943E427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15" y="2770065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D28E89EE-0FB7-3F07-B1AD-1D6C1465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65" y="1575594"/>
            <a:ext cx="609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2" descr="ANd9GcT-AU0hIOYODb2Z48BszMBdWk4gA_rB7HzxLAFgYsiggLEbl6eK">
            <a:extLst>
              <a:ext uri="{FF2B5EF4-FFF2-40B4-BE49-F238E27FC236}">
                <a16:creationId xmlns:a16="http://schemas.microsoft.com/office/drawing/2014/main" id="{D48E79E7-4400-1378-E6F0-C46381D42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65" y="2794794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33">
            <a:extLst>
              <a:ext uri="{FF2B5EF4-FFF2-40B4-BE49-F238E27FC236}">
                <a16:creationId xmlns:a16="http://schemas.microsoft.com/office/drawing/2014/main" id="{B4DE0965-5F9B-BD27-01D5-0B159E36F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6865" y="256619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" name="Picture 25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AE5D8063-C855-0A40-86E0-FDC5B902D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285" y="574346"/>
            <a:ext cx="1139050" cy="1076986"/>
          </a:xfrm>
          <a:prstGeom prst="rect">
            <a:avLst/>
          </a:prstGeom>
        </p:spPr>
      </p:pic>
      <p:pic>
        <p:nvPicPr>
          <p:cNvPr id="27" name="Picture 26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6E072BDD-2AC9-7411-A0B4-ED4A0F0BA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9410" y="598886"/>
            <a:ext cx="1139050" cy="1076986"/>
          </a:xfrm>
          <a:prstGeom prst="rect">
            <a:avLst/>
          </a:prstGeom>
        </p:spPr>
      </p:pic>
      <p:pic>
        <p:nvPicPr>
          <p:cNvPr id="28" name="Picture 27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D1FA19DC-CDEA-B2D9-5D6B-CF3486DDC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5105" y="614365"/>
            <a:ext cx="1139050" cy="1076986"/>
          </a:xfrm>
          <a:prstGeom prst="rect">
            <a:avLst/>
          </a:prstGeom>
        </p:spPr>
      </p:pic>
      <p:pic>
        <p:nvPicPr>
          <p:cNvPr id="29" name="Picture 28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87C1A802-CF21-17CA-CF4A-886DAF5248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7503" y="1946610"/>
            <a:ext cx="1139050" cy="1076986"/>
          </a:xfrm>
          <a:prstGeom prst="rect">
            <a:avLst/>
          </a:prstGeom>
        </p:spPr>
      </p:pic>
      <p:pic>
        <p:nvPicPr>
          <p:cNvPr id="30" name="Picture 29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9D5A897A-B0EB-8F0D-19EF-FA9265BE0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6628" y="1971150"/>
            <a:ext cx="1139050" cy="1076986"/>
          </a:xfrm>
          <a:prstGeom prst="rect">
            <a:avLst/>
          </a:prstGeom>
        </p:spPr>
      </p:pic>
      <p:pic>
        <p:nvPicPr>
          <p:cNvPr id="31" name="Picture 30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98F66E6C-A327-463B-0410-07E35B166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2323" y="1986629"/>
            <a:ext cx="1139050" cy="107698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A3E117C-4897-A280-AB8A-D9923A7A47DD}"/>
              </a:ext>
            </a:extLst>
          </p:cNvPr>
          <p:cNvSpPr txBox="1"/>
          <p:nvPr/>
        </p:nvSpPr>
        <p:spPr>
          <a:xfrm>
            <a:off x="9842942" y="196225"/>
            <a:ext cx="1946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ourier" pitchFamily="2" charset="0"/>
              </a:rPr>
              <a:t>Zipcode</a:t>
            </a:r>
            <a:r>
              <a:rPr lang="en-US" sz="1600" dirty="0">
                <a:latin typeface="Courier" pitchFamily="2" charset="0"/>
              </a:rPr>
              <a:t> 08854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108E57-363D-FB58-65DB-11DB92AE4C59}"/>
              </a:ext>
            </a:extLst>
          </p:cNvPr>
          <p:cNvSpPr txBox="1"/>
          <p:nvPr/>
        </p:nvSpPr>
        <p:spPr>
          <a:xfrm>
            <a:off x="10032016" y="3020339"/>
            <a:ext cx="1946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ourier" pitchFamily="2" charset="0"/>
              </a:rPr>
              <a:t>Zipcode</a:t>
            </a:r>
            <a:r>
              <a:rPr lang="en-US" sz="1600" dirty="0">
                <a:latin typeface="Courier" pitchFamily="2" charset="0"/>
              </a:rPr>
              <a:t> 08090</a:t>
            </a:r>
          </a:p>
        </p:txBody>
      </p:sp>
    </p:spTree>
    <p:extLst>
      <p:ext uri="{BB962C8B-B14F-4D97-AF65-F5344CB8AC3E}">
        <p14:creationId xmlns:p14="http://schemas.microsoft.com/office/powerpoint/2010/main" val="41911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</p:spPr>
        <p:txBody>
          <a:bodyPr/>
          <a:lstStyle/>
          <a:p>
            <a:r>
              <a:rPr lang="en-US" dirty="0"/>
              <a:t>In general, networks give no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57" y="1825624"/>
            <a:ext cx="11530611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Packets may be lost, corrupted, reordered, on the way to the destination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Best effort </a:t>
            </a:r>
            <a:r>
              <a:rPr lang="en-US" dirty="0"/>
              <a:t>delivery</a:t>
            </a:r>
          </a:p>
          <a:p>
            <a:endParaRPr lang="en-US" dirty="0"/>
          </a:p>
          <a:p>
            <a:r>
              <a:rPr lang="en-US" dirty="0"/>
              <a:t>Advantage: The network becomes very simple to build</a:t>
            </a:r>
          </a:p>
          <a:p>
            <a:pPr lvl="1"/>
            <a:r>
              <a:rPr lang="en-US" dirty="0"/>
              <a:t>Don’t have to make it reliable</a:t>
            </a:r>
          </a:p>
          <a:p>
            <a:pPr lvl="1"/>
            <a:r>
              <a:rPr lang="en-US" dirty="0"/>
              <a:t>Don’t need to implement any performance guarantees</a:t>
            </a:r>
          </a:p>
          <a:p>
            <a:pPr lvl="1"/>
            <a:r>
              <a:rPr lang="en-US" dirty="0"/>
              <a:t>Don’t need to maintain packet ordering</a:t>
            </a:r>
          </a:p>
          <a:p>
            <a:pPr lvl="1"/>
            <a:r>
              <a:rPr lang="en-US" dirty="0"/>
              <a:t>Almost any medium can deliver individual packets</a:t>
            </a:r>
          </a:p>
          <a:p>
            <a:pPr lvl="2"/>
            <a:r>
              <a:rPr lang="en-US" altLang="en-US" sz="2200" dirty="0"/>
              <a:t>Example: RFC 1149: “IP Datagrams over Avian Carriers”</a:t>
            </a:r>
          </a:p>
          <a:p>
            <a:pPr lvl="2"/>
            <a:endParaRPr lang="en-US" altLang="en-US" sz="2200" dirty="0"/>
          </a:p>
          <a:p>
            <a:r>
              <a:rPr lang="en-US" altLang="en-US" dirty="0"/>
              <a:t>Early Internet thrived: easy to engineer, no guarantees to worry about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5" descr="180px-Homing_pig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93" y="2427204"/>
            <a:ext cx="2174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1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220-1EC0-5F4D-BA6A-C5A23A67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guarantees for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9DE-039C-8C43-88C9-5B2DE7E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71059"/>
          </a:xfrm>
        </p:spPr>
        <p:txBody>
          <a:bodyPr>
            <a:normAutofit/>
          </a:bodyPr>
          <a:lstStyle/>
          <a:p>
            <a:r>
              <a:rPr lang="en-US" dirty="0"/>
              <a:t>How should endpoints provide guarantees to applications?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Transport </a:t>
            </a:r>
            <a:r>
              <a:rPr lang="en-US" dirty="0"/>
              <a:t>software on the endpoint oversees implementing guarantees on top of an unreliable network</a:t>
            </a:r>
          </a:p>
          <a:p>
            <a:r>
              <a:rPr lang="en-US" dirty="0"/>
              <a:t>Reliable delivery, ordered delivery, fair sharing of resources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418CED7C-9572-2146-9D90-8704D07A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87" y="228871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70F8-793A-5942-8C7D-3AE63F91289F}"/>
              </a:ext>
            </a:extLst>
          </p:cNvPr>
          <p:cNvCxnSpPr>
            <a:cxnSpLocks/>
          </p:cNvCxnSpPr>
          <p:nvPr/>
        </p:nvCxnSpPr>
        <p:spPr>
          <a:xfrm>
            <a:off x="2860711" y="2884901"/>
            <a:ext cx="2288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B82334A-52F0-C940-8D87-40A228B7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70" y="2415294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3DA9-A53C-0A44-BC7A-42C2EC797B42}"/>
              </a:ext>
            </a:extLst>
          </p:cNvPr>
          <p:cNvCxnSpPr>
            <a:cxnSpLocks/>
          </p:cNvCxnSpPr>
          <p:nvPr/>
        </p:nvCxnSpPr>
        <p:spPr>
          <a:xfrm>
            <a:off x="7145778" y="2884901"/>
            <a:ext cx="1950091" cy="11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ANd9GcTXHm9XcH9T0I0EOJrLBOGANosV-xO3mlldiVZue4LYNHmLIOt0">
            <a:extLst>
              <a:ext uri="{FF2B5EF4-FFF2-40B4-BE49-F238E27FC236}">
                <a16:creationId xmlns:a16="http://schemas.microsoft.com/office/drawing/2014/main" id="{7600EC0C-D14C-FB4E-9E0B-3517CEAF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04" y="241529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91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220-1EC0-5F4D-BA6A-C5A23A67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Congestion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9DE-039C-8C43-88C9-5B2DE7E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25072"/>
          </a:xfrm>
        </p:spPr>
        <p:txBody>
          <a:bodyPr>
            <a:normAutofit/>
          </a:bodyPr>
          <a:lstStyle/>
          <a:p>
            <a:r>
              <a:rPr lang="en-US" dirty="0"/>
              <a:t>How quickly should endpoints send data?</a:t>
            </a:r>
          </a:p>
          <a:p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Known as the </a:t>
            </a:r>
            <a:r>
              <a:rPr lang="en-US" dirty="0">
                <a:solidFill>
                  <a:srgbClr val="C00000"/>
                </a:solidFill>
              </a:rPr>
              <a:t>congestion control </a:t>
            </a:r>
            <a:r>
              <a:rPr lang="en-US" dirty="0"/>
              <a:t>problem</a:t>
            </a:r>
          </a:p>
          <a:p>
            <a:r>
              <a:rPr lang="en-US" dirty="0"/>
              <a:t>Congestion control algorithms at source endpoints react to remote network congestion. Part of the transport </a:t>
            </a:r>
            <a:r>
              <a:rPr lang="en-US" dirty="0" err="1"/>
              <a:t>sw</a:t>
            </a:r>
            <a:r>
              <a:rPr lang="en-US" dirty="0"/>
              <a:t>/</a:t>
            </a:r>
            <a:r>
              <a:rPr lang="en-US" dirty="0" err="1"/>
              <a:t>hw</a:t>
            </a:r>
            <a:r>
              <a:rPr lang="en-US" dirty="0"/>
              <a:t> stack.</a:t>
            </a:r>
          </a:p>
          <a:p>
            <a:r>
              <a:rPr lang="en-US" dirty="0"/>
              <a:t>Key question: How to vary the sending rate based on network signals?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418CED7C-9572-2146-9D90-8704D07A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303593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d9GcTXHm9XcH9T0I0EOJrLBOGANosV-xO3mlldiVZue4LYNHmLIOt0">
            <a:extLst>
              <a:ext uri="{FF2B5EF4-FFF2-40B4-BE49-F238E27FC236}">
                <a16:creationId xmlns:a16="http://schemas.microsoft.com/office/drawing/2014/main" id="{EAFE4CF1-1BB4-6E48-9E0D-DC81BF81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76" y="242871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249A1E-5ED7-3546-AA3B-CC5E7CEFD812}"/>
              </a:ext>
            </a:extLst>
          </p:cNvPr>
          <p:cNvCxnSpPr>
            <a:cxnSpLocks/>
          </p:cNvCxnSpPr>
          <p:nvPr/>
        </p:nvCxnSpPr>
        <p:spPr>
          <a:xfrm>
            <a:off x="5350487" y="2793992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70F8-793A-5942-8C7D-3AE63F91289F}"/>
              </a:ext>
            </a:extLst>
          </p:cNvPr>
          <p:cNvCxnSpPr>
            <a:cxnSpLocks/>
          </p:cNvCxnSpPr>
          <p:nvPr/>
        </p:nvCxnSpPr>
        <p:spPr>
          <a:xfrm flipV="1">
            <a:off x="3639312" y="3699888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B82334A-52F0-C940-8D87-40A228B7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51" y="3005220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3DA9-A53C-0A44-BC7A-42C2EC797B42}"/>
              </a:ext>
            </a:extLst>
          </p:cNvPr>
          <p:cNvCxnSpPr>
            <a:cxnSpLocks/>
          </p:cNvCxnSpPr>
          <p:nvPr/>
        </p:nvCxnSpPr>
        <p:spPr>
          <a:xfrm>
            <a:off x="9419752" y="3608310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flower&#10;&#10;Description automatically generated">
            <a:extLst>
              <a:ext uri="{FF2B5EF4-FFF2-40B4-BE49-F238E27FC236}">
                <a16:creationId xmlns:a16="http://schemas.microsoft.com/office/drawing/2014/main" id="{EA3F1645-A245-5045-9842-875ABC94A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013" y="3005220"/>
            <a:ext cx="939800" cy="101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F27407-DE66-1593-07E2-3077C158C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196" y="1403755"/>
            <a:ext cx="2093843" cy="1570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53697D-8911-E006-60AA-C0A504653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588" y="1343472"/>
            <a:ext cx="2495057" cy="16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18530-9BDD-0444-BD25-77C55232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(4) High-Speed Interconnect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EE32E-18F7-5447-AFC5-918E15D00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445" y="4044806"/>
            <a:ext cx="6989374" cy="2766983"/>
          </a:xfrm>
        </p:spPr>
        <p:txBody>
          <a:bodyPr>
            <a:normAutofit/>
          </a:bodyPr>
          <a:lstStyle/>
          <a:p>
            <a:r>
              <a:rPr lang="en-US" dirty="0"/>
              <a:t>Transport won’t help if the network has  choke points: e.g., routers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interconnection problem</a:t>
            </a:r>
            <a:r>
              <a:rPr lang="en-US" dirty="0"/>
              <a:t>: how do you design routers to achieve high end-to-end performance between endpoints?</a:t>
            </a:r>
          </a:p>
          <a:p>
            <a:pPr lvl="1"/>
            <a:r>
              <a:rPr lang="en-US" dirty="0"/>
              <a:t>Also designing large data center networks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ECF561-DA08-D458-E6E9-B4378C8C8234}"/>
              </a:ext>
            </a:extLst>
          </p:cNvPr>
          <p:cNvGrpSpPr/>
          <p:nvPr/>
        </p:nvGrpSpPr>
        <p:grpSpPr>
          <a:xfrm>
            <a:off x="568905" y="1352365"/>
            <a:ext cx="2467688" cy="1610278"/>
            <a:chOff x="6467968" y="1717211"/>
            <a:chExt cx="2467688" cy="1610278"/>
          </a:xfrm>
        </p:grpSpPr>
        <p:pic>
          <p:nvPicPr>
            <p:cNvPr id="4" name="Picture 3" descr="Router Clip Art">
              <a:extLst>
                <a:ext uri="{FF2B5EF4-FFF2-40B4-BE49-F238E27FC236}">
                  <a16:creationId xmlns:a16="http://schemas.microsoft.com/office/drawing/2014/main" id="{2E433A30-2E25-4587-DFD0-3F43CABC1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009" y="2046472"/>
              <a:ext cx="1173576" cy="864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12F2AA7-28E9-7355-E79D-C234B158EE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7968" y="2801484"/>
              <a:ext cx="526754" cy="4566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570A8E-4397-7EF9-55D0-E9075BBD69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67968" y="1861585"/>
              <a:ext cx="499614" cy="36393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A5E260-DDEF-A1AF-20F8-471A7544B9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0208" y="1717211"/>
              <a:ext cx="669854" cy="26781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827F09-CA4B-1CCB-BCC9-F37671233E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7348" y="2963559"/>
              <a:ext cx="499614" cy="36393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CDB3A5-BCCF-3096-6B60-60598A2740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4469" y="2428640"/>
              <a:ext cx="55118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72187D4-46D4-2CC7-EDFC-5A3CC6F30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749" y="1967874"/>
            <a:ext cx="1392199" cy="1392199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3C5E91B5-4876-9BCB-0AFD-BB1B68414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164" y="1706809"/>
            <a:ext cx="2470445" cy="1744751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7CDFA84-62D9-D748-BC77-F34AAC285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841" y="1615312"/>
            <a:ext cx="2517502" cy="187844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A0138FF-E0A5-038A-0230-D9F7E0BC25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334333" y="3183520"/>
            <a:ext cx="880989" cy="620471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A91C5EC8-3F78-6C64-7254-CC66827B4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6788" y="1864710"/>
            <a:ext cx="1002840" cy="587424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50242CF1-0660-C8ED-2110-3EB3143E8A0A}"/>
              </a:ext>
            </a:extLst>
          </p:cNvPr>
          <p:cNvSpPr/>
          <p:nvPr/>
        </p:nvSpPr>
        <p:spPr>
          <a:xfrm>
            <a:off x="7450241" y="1546001"/>
            <a:ext cx="796834" cy="978820"/>
          </a:xfrm>
          <a:custGeom>
            <a:avLst/>
            <a:gdLst>
              <a:gd name="connsiteX0" fmla="*/ 575741 w 575741"/>
              <a:gd name="connsiteY0" fmla="*/ 770709 h 770709"/>
              <a:gd name="connsiteX1" fmla="*/ 353673 w 575741"/>
              <a:gd name="connsiteY1" fmla="*/ 509452 h 770709"/>
              <a:gd name="connsiteX2" fmla="*/ 40164 w 575741"/>
              <a:gd name="connsiteY2" fmla="*/ 287383 h 770709"/>
              <a:gd name="connsiteX3" fmla="*/ 14038 w 575741"/>
              <a:gd name="connsiteY3" fmla="*/ 0 h 77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41" h="770709">
                <a:moveTo>
                  <a:pt x="575741" y="770709"/>
                </a:moveTo>
                <a:cubicBezTo>
                  <a:pt x="509338" y="680357"/>
                  <a:pt x="442936" y="590006"/>
                  <a:pt x="353673" y="509452"/>
                </a:cubicBezTo>
                <a:cubicBezTo>
                  <a:pt x="264410" y="428898"/>
                  <a:pt x="96770" y="372292"/>
                  <a:pt x="40164" y="287383"/>
                </a:cubicBezTo>
                <a:cubicBezTo>
                  <a:pt x="-16442" y="202474"/>
                  <a:pt x="-1202" y="101237"/>
                  <a:pt x="14038" y="0"/>
                </a:cubicBezTo>
              </a:path>
            </a:pathLst>
          </a:custGeom>
          <a:noFill/>
          <a:ln w="127000">
            <a:solidFill>
              <a:schemeClr val="accent6">
                <a:lumMod val="60000"/>
                <a:lumOff val="40000"/>
              </a:schemeClr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22AF5AF-D037-33C7-8691-6052DDEB0C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6588" y="1706263"/>
            <a:ext cx="1254257" cy="1082778"/>
          </a:xfrm>
          <a:prstGeom prst="rect">
            <a:avLst/>
          </a:prstGeom>
        </p:spPr>
      </p:pic>
      <p:pic>
        <p:nvPicPr>
          <p:cNvPr id="25" name="Picture 24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3C92F55E-6B3B-01BF-D321-E01434DD33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3231" y="1042089"/>
            <a:ext cx="975228" cy="876220"/>
          </a:xfrm>
          <a:prstGeom prst="rect">
            <a:avLst/>
          </a:prstGeom>
        </p:spPr>
      </p:pic>
      <p:pic>
        <p:nvPicPr>
          <p:cNvPr id="27" name="Picture 26" descr="An aerial view of a highway&#10;&#10;Description automatically generated with medium confidence">
            <a:extLst>
              <a:ext uri="{FF2B5EF4-FFF2-40B4-BE49-F238E27FC236}">
                <a16:creationId xmlns:a16="http://schemas.microsoft.com/office/drawing/2014/main" id="{546D756B-2F5C-CA4E-CFFB-9473A595A8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5698" y="1801244"/>
            <a:ext cx="2787254" cy="1627756"/>
          </a:xfrm>
          <a:prstGeom prst="rect">
            <a:avLst/>
          </a:prstGeom>
        </p:spPr>
      </p:pic>
      <p:pic>
        <p:nvPicPr>
          <p:cNvPr id="28" name="Picture 25">
            <a:extLst>
              <a:ext uri="{FF2B5EF4-FFF2-40B4-BE49-F238E27FC236}">
                <a16:creationId xmlns:a16="http://schemas.microsoft.com/office/drawing/2014/main" id="{692CF39C-D653-CCA6-8CDC-E61A36C48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" y="3407612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5">
            <a:extLst>
              <a:ext uri="{FF2B5EF4-FFF2-40B4-BE49-F238E27FC236}">
                <a16:creationId xmlns:a16="http://schemas.microsoft.com/office/drawing/2014/main" id="{83D2B2FF-691B-0DD3-072A-82D59B190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0" y="4611793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7846CB4A-58E8-5253-4612-01E67380A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6" y="5788345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28314F-4E14-D281-F67E-FDC27D0C8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80" y="4504974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E23432B8-EABE-A303-13C3-C1D8C1D47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11" y="5491223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44AD2A2C-211F-7B6A-5F7D-E0020715D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48" y="4373465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443785A-DDAC-CA99-BD60-F1E8E58A046C}"/>
              </a:ext>
            </a:extLst>
          </p:cNvPr>
          <p:cNvCxnSpPr>
            <a:cxnSpLocks/>
          </p:cNvCxnSpPr>
          <p:nvPr/>
        </p:nvCxnSpPr>
        <p:spPr>
          <a:xfrm>
            <a:off x="1134785" y="4299137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F5642D-4B8E-F41E-09E6-16197C219CB2}"/>
              </a:ext>
            </a:extLst>
          </p:cNvPr>
          <p:cNvCxnSpPr>
            <a:cxnSpLocks/>
          </p:cNvCxnSpPr>
          <p:nvPr/>
        </p:nvCxnSpPr>
        <p:spPr>
          <a:xfrm flipV="1">
            <a:off x="1057644" y="4828683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E309FAF-8821-8E62-09D7-77D7CB561ECF}"/>
              </a:ext>
            </a:extLst>
          </p:cNvPr>
          <p:cNvCxnSpPr>
            <a:cxnSpLocks/>
          </p:cNvCxnSpPr>
          <p:nvPr/>
        </p:nvCxnSpPr>
        <p:spPr>
          <a:xfrm flipV="1">
            <a:off x="1018884" y="4873714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9AD67C5-D0BA-52D8-9B83-7FF56AFA0584}"/>
              </a:ext>
            </a:extLst>
          </p:cNvPr>
          <p:cNvCxnSpPr>
            <a:cxnSpLocks/>
          </p:cNvCxnSpPr>
          <p:nvPr/>
        </p:nvCxnSpPr>
        <p:spPr>
          <a:xfrm flipV="1">
            <a:off x="1034789" y="6004995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B452BE0-4D90-4A00-C734-1D4910687F0A}"/>
              </a:ext>
            </a:extLst>
          </p:cNvPr>
          <p:cNvCxnSpPr>
            <a:cxnSpLocks/>
          </p:cNvCxnSpPr>
          <p:nvPr/>
        </p:nvCxnSpPr>
        <p:spPr>
          <a:xfrm>
            <a:off x="1057644" y="5257739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41D9FA-B958-D9B1-BFB9-F281259FC535}"/>
              </a:ext>
            </a:extLst>
          </p:cNvPr>
          <p:cNvCxnSpPr>
            <a:cxnSpLocks/>
          </p:cNvCxnSpPr>
          <p:nvPr/>
        </p:nvCxnSpPr>
        <p:spPr>
          <a:xfrm>
            <a:off x="1142500" y="4398157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DABA40-AA46-EC8C-F335-0E3E50592D43}"/>
              </a:ext>
            </a:extLst>
          </p:cNvPr>
          <p:cNvCxnSpPr>
            <a:cxnSpLocks/>
          </p:cNvCxnSpPr>
          <p:nvPr/>
        </p:nvCxnSpPr>
        <p:spPr>
          <a:xfrm flipV="1">
            <a:off x="2118285" y="4956630"/>
            <a:ext cx="522040" cy="54900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BCB6C85-EF47-28FD-D484-161CC014966A}"/>
              </a:ext>
            </a:extLst>
          </p:cNvPr>
          <p:cNvCxnSpPr>
            <a:cxnSpLocks/>
            <a:stCxn id="55" idx="1"/>
            <a:endCxn id="40" idx="3"/>
          </p:cNvCxnSpPr>
          <p:nvPr/>
        </p:nvCxnSpPr>
        <p:spPr>
          <a:xfrm flipH="1">
            <a:off x="2166850" y="4632908"/>
            <a:ext cx="266683" cy="1884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4B89F10-D48F-FF96-1A79-ABF067041BA0}"/>
              </a:ext>
            </a:extLst>
          </p:cNvPr>
          <p:cNvSpPr txBox="1"/>
          <p:nvPr/>
        </p:nvSpPr>
        <p:spPr>
          <a:xfrm>
            <a:off x="1644968" y="6123036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54" name="Picture 19" descr="Router Clip Art">
            <a:extLst>
              <a:ext uri="{FF2B5EF4-FFF2-40B4-BE49-F238E27FC236}">
                <a16:creationId xmlns:a16="http://schemas.microsoft.com/office/drawing/2014/main" id="{02A5C71D-1A50-35C8-BF40-F7E8BB1D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96" y="5472375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9" descr="Router Clip Art">
            <a:extLst>
              <a:ext uri="{FF2B5EF4-FFF2-40B4-BE49-F238E27FC236}">
                <a16:creationId xmlns:a16="http://schemas.microsoft.com/office/drawing/2014/main" id="{D079BFBD-790E-9A88-0421-293B5CA01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33" y="4354617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4E0676F-3474-98CF-81CE-0C6B5BF9FD2E}"/>
              </a:ext>
            </a:extLst>
          </p:cNvPr>
          <p:cNvCxnSpPr>
            <a:cxnSpLocks/>
          </p:cNvCxnSpPr>
          <p:nvPr/>
        </p:nvCxnSpPr>
        <p:spPr>
          <a:xfrm flipH="1" flipV="1">
            <a:off x="2166850" y="4904505"/>
            <a:ext cx="447264" cy="5237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647567A-CA3C-D2F5-87F5-246BA6521810}"/>
              </a:ext>
            </a:extLst>
          </p:cNvPr>
          <p:cNvCxnSpPr>
            <a:cxnSpLocks/>
            <a:endCxn id="38" idx="3"/>
          </p:cNvCxnSpPr>
          <p:nvPr/>
        </p:nvCxnSpPr>
        <p:spPr>
          <a:xfrm flipH="1" flipV="1">
            <a:off x="2227997" y="5785198"/>
            <a:ext cx="316866" cy="6028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43B49C3-2CC9-A709-9931-5EBD5DC6B2A3}"/>
              </a:ext>
            </a:extLst>
          </p:cNvPr>
          <p:cNvCxnSpPr>
            <a:cxnSpLocks/>
          </p:cNvCxnSpPr>
          <p:nvPr/>
        </p:nvCxnSpPr>
        <p:spPr>
          <a:xfrm flipV="1">
            <a:off x="3196582" y="5312786"/>
            <a:ext cx="285582" cy="21945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82BAA3A-89B7-DFCF-C84A-BD834FF21A25}"/>
              </a:ext>
            </a:extLst>
          </p:cNvPr>
          <p:cNvCxnSpPr>
            <a:cxnSpLocks/>
          </p:cNvCxnSpPr>
          <p:nvPr/>
        </p:nvCxnSpPr>
        <p:spPr>
          <a:xfrm flipH="1" flipV="1">
            <a:off x="3208948" y="4721991"/>
            <a:ext cx="273216" cy="23061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29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2717326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Layering and Protocols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711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12371" y="5178224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Link: best-effort local </a:t>
            </a:r>
            <a:r>
              <a:rPr lang="en-US" altLang="en-US" sz="2400" dirty="0" err="1">
                <a:solidFill>
                  <a:schemeClr val="bg1"/>
                </a:solidFill>
              </a:rPr>
              <a:t>pkt</a:t>
            </a:r>
            <a:r>
              <a:rPr lang="en-US" altLang="en-US" sz="2400" dirty="0">
                <a:solidFill>
                  <a:schemeClr val="bg1"/>
                </a:solidFill>
              </a:rPr>
              <a:t> delivery</a:t>
            </a:r>
            <a:endParaRPr lang="en-US" altLang="en-US" sz="2400" b="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12371" y="4052011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Network: best-effort global </a:t>
            </a:r>
            <a:r>
              <a:rPr lang="en-US" altLang="en-US" sz="2400" b="0" dirty="0" err="1">
                <a:solidFill>
                  <a:srgbClr val="FFFFFF"/>
                </a:solidFill>
              </a:rPr>
              <a:t>pkt</a:t>
            </a:r>
            <a:r>
              <a:rPr lang="en-US" altLang="en-US" sz="2400" b="0" dirty="0">
                <a:solidFill>
                  <a:srgbClr val="FFFFFF"/>
                </a:solidFill>
              </a:rPr>
              <a:t> delivery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12370" y="2922857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Transport: provide guarantees to apps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12371" y="1790762"/>
            <a:ext cx="6561406" cy="1132095"/>
          </a:xfrm>
          <a:prstGeom prst="rect">
            <a:avLst/>
          </a:prstGeom>
          <a:solidFill>
            <a:srgbClr val="00D1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Application: useful user-level functions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7327" cy="1325563"/>
          </a:xfrm>
        </p:spPr>
        <p:txBody>
          <a:bodyPr/>
          <a:lstStyle/>
          <a:p>
            <a:r>
              <a:rPr lang="en-US" dirty="0"/>
              <a:t>Software/hardware organization at hosts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35790" y="1690688"/>
            <a:ext cx="4282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Communication functions broken up and “stacked”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3B58AD-251F-B67D-984A-5B2F50696D2A}"/>
              </a:ext>
            </a:extLst>
          </p:cNvPr>
          <p:cNvSpPr txBox="1"/>
          <p:nvPr/>
        </p:nvSpPr>
        <p:spPr>
          <a:xfrm>
            <a:off x="7779332" y="2922857"/>
            <a:ext cx="4282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Each layer depends on the one below it.</a:t>
            </a:r>
          </a:p>
          <a:p>
            <a:pPr algn="ctr"/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Each layer supports the one above it.</a:t>
            </a:r>
          </a:p>
          <a:p>
            <a:pPr algn="ctr"/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The interfaces between layers are well-defined and standardized.</a:t>
            </a:r>
          </a:p>
        </p:txBody>
      </p:sp>
    </p:spTree>
    <p:extLst>
      <p:ext uri="{BB962C8B-B14F-4D97-AF65-F5344CB8AC3E}">
        <p14:creationId xmlns:p14="http://schemas.microsoft.com/office/powerpoint/2010/main" val="18201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270057-8F45-2F42-96DC-B1D953580D86}"/>
              </a:ext>
            </a:extLst>
          </p:cNvPr>
          <p:cNvSpPr txBox="1"/>
          <p:nvPr/>
        </p:nvSpPr>
        <p:spPr>
          <a:xfrm>
            <a:off x="401934" y="260419"/>
            <a:ext cx="1165943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Helvetica" pitchFamily="2" charset="0"/>
              </a:rPr>
              <a:t>Internet software and hardware</a:t>
            </a:r>
          </a:p>
          <a:p>
            <a:pPr algn="ctr"/>
            <a:r>
              <a:rPr lang="en-US" sz="4400" dirty="0">
                <a:latin typeface="Helvetica" pitchFamily="2" charset="0"/>
              </a:rPr>
              <a:t>are arranged in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layers.</a:t>
            </a:r>
          </a:p>
          <a:p>
            <a:pPr algn="ctr"/>
            <a:endParaRPr lang="en-US" sz="4400" dirty="0">
              <a:latin typeface="Helvetica" pitchFamily="2" charset="0"/>
            </a:endParaRPr>
          </a:p>
          <a:p>
            <a:pPr algn="ctr"/>
            <a:r>
              <a:rPr lang="en-US" sz="4400" dirty="0">
                <a:latin typeface="Helvetica" pitchFamily="2" charset="0"/>
              </a:rPr>
              <a:t>Layering provides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modularity</a:t>
            </a:r>
            <a:endParaRPr lang="en-US" sz="4400" dirty="0">
              <a:latin typeface="Helvetica" pitchFamily="2" charset="0"/>
            </a:endParaRPr>
          </a:p>
          <a:p>
            <a:pPr algn="ctr"/>
            <a:endParaRPr lang="en-US" sz="4400" dirty="0">
              <a:latin typeface="Helvetica" pitchFamily="2" charset="0"/>
            </a:endParaRPr>
          </a:p>
          <a:p>
            <a:pPr algn="ctr"/>
            <a:r>
              <a:rPr lang="en-US" sz="4400" dirty="0">
                <a:latin typeface="Helvetica" pitchFamily="2" charset="0"/>
              </a:rPr>
              <a:t>Each layer: well-defined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function</a:t>
            </a:r>
          </a:p>
          <a:p>
            <a:pPr algn="ctr"/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&amp; interfaces</a:t>
            </a:r>
            <a:r>
              <a:rPr lang="en-US" sz="4400" dirty="0">
                <a:latin typeface="Helvetica" pitchFamily="2" charset="0"/>
              </a:rPr>
              <a:t> to layers above &amp; below it.</a:t>
            </a:r>
          </a:p>
          <a:p>
            <a:pPr algn="ctr"/>
            <a:endParaRPr lang="en-US" sz="4400" dirty="0">
              <a:latin typeface="Helvetica" pitchFamily="2" charset="0"/>
            </a:endParaRPr>
          </a:p>
          <a:p>
            <a:pPr algn="ctr"/>
            <a:r>
              <a:rPr lang="en-US" sz="4400" dirty="0">
                <a:latin typeface="Helvetica" pitchFamily="2" charset="0"/>
              </a:rPr>
              <a:t>	Functionality is implemented in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protocols.</a:t>
            </a:r>
          </a:p>
          <a:p>
            <a:pPr algn="ctr"/>
            <a:endParaRPr lang="en-US" sz="4400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96390-692D-924F-A6DC-1BA9A4950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114" y="1769829"/>
            <a:ext cx="1915886" cy="257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>
            <a:extLst>
              <a:ext uri="{FF2B5EF4-FFF2-40B4-BE49-F238E27FC236}">
                <a16:creationId xmlns:a16="http://schemas.microsoft.com/office/drawing/2014/main" id="{3746004B-BF15-F748-83E0-46861FB38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8958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Protocols consist of two things</a:t>
            </a:r>
          </a:p>
          <a:p>
            <a:pPr>
              <a:defRPr/>
            </a:pPr>
            <a:endParaRPr lang="en-US" altLang="en-US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Message format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structure of messages exchanged with an endpoint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rgbClr val="606060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Actions</a:t>
            </a:r>
            <a:endParaRPr lang="en-US" altLang="en-US" i="1" dirty="0">
              <a:ea typeface="MS PGothic" pitchFamily="34" charset="-128"/>
            </a:endParaRP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operations upon receiving, or not receiving, messages</a:t>
            </a:r>
          </a:p>
          <a:p>
            <a:pPr lvl="1">
              <a:defRPr/>
            </a:pPr>
            <a:endParaRPr lang="en-US" alt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Example of a Zoom conversation: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Message format:  English words and sentences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Actions: when a word is heard, say “yes”; when nothing is heard for more than 3 seconds, say “can you hear me?”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rgbClr val="606060"/>
              </a:solidFill>
              <a:ea typeface="MS PGothic" pitchFamily="34" charset="-128"/>
            </a:endParaRPr>
          </a:p>
        </p:txBody>
      </p:sp>
      <p:sp>
        <p:nvSpPr>
          <p:cNvPr id="51204" name="Slide Number Placeholder 1">
            <a:extLst>
              <a:ext uri="{FF2B5EF4-FFF2-40B4-BE49-F238E27FC236}">
                <a16:creationId xmlns:a16="http://schemas.microsoft.com/office/drawing/2014/main" id="{0CF2639D-2FEE-A04B-A468-12F1EBED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64FC94-A655-6242-8F2E-FF73B67051E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E85816-10FF-8F40-807D-12613BD4F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Protocols: The “rules” of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A84DA530-6D10-1F41-81ED-BC667F4AD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0251" y="1674812"/>
            <a:ext cx="9923059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+mn-cs"/>
              </a:rPr>
              <a:t>Standardized by the Internet Engineering Task Force (IETF)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t</a:t>
            </a:r>
            <a:r>
              <a:rPr lang="en-US" dirty="0">
                <a:ea typeface="ＭＳ Ｐゴシック" charset="0"/>
                <a:cs typeface="+mn-cs"/>
              </a:rPr>
              <a:t>hrough documents called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RFCs </a:t>
            </a:r>
            <a:r>
              <a:rPr lang="en-US" dirty="0">
                <a:ea typeface="ＭＳ Ｐゴシック" charset="0"/>
                <a:cs typeface="+mn-cs"/>
              </a:rPr>
              <a:t>(“Request For Comments”)</a:t>
            </a:r>
          </a:p>
          <a:p>
            <a:pPr>
              <a:lnSpc>
                <a:spcPct val="90000"/>
              </a:lnSpc>
              <a:defRPr/>
            </a:pPr>
            <a:endParaRPr lang="en-US" b="1" dirty="0">
              <a:solidFill>
                <a:srgbClr val="C00000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Layering of protocols</a:t>
            </a:r>
            <a:endParaRPr lang="en-US" dirty="0">
              <a:solidFill>
                <a:srgbClr val="C00000"/>
              </a:solidFill>
              <a:ea typeface="ＭＳ Ｐゴシック" charset="0"/>
              <a:cs typeface="+mn-cs"/>
            </a:endParaRPr>
          </a:p>
        </p:txBody>
      </p:sp>
      <p:grpSp>
        <p:nvGrpSpPr>
          <p:cNvPr id="52228" name="Group 4">
            <a:extLst>
              <a:ext uri="{FF2B5EF4-FFF2-40B4-BE49-F238E27FC236}">
                <a16:creationId xmlns:a16="http://schemas.microsoft.com/office/drawing/2014/main" id="{D6559106-C6E9-6849-BC47-F915F4168FD3}"/>
              </a:ext>
            </a:extLst>
          </p:cNvPr>
          <p:cNvGrpSpPr>
            <a:grpSpLocks/>
          </p:cNvGrpSpPr>
          <p:nvPr/>
        </p:nvGrpSpPr>
        <p:grpSpPr bwMode="auto">
          <a:xfrm>
            <a:off x="1862139" y="3844924"/>
            <a:ext cx="3876675" cy="2876551"/>
            <a:chOff x="1695" y="1256"/>
            <a:chExt cx="2442" cy="1812"/>
          </a:xfrm>
        </p:grpSpPr>
        <p:sp>
          <p:nvSpPr>
            <p:cNvPr id="52234" name="Rectangle 5">
              <a:extLst>
                <a:ext uri="{FF2B5EF4-FFF2-40B4-BE49-F238E27FC236}">
                  <a16:creationId xmlns:a16="http://schemas.microsoft.com/office/drawing/2014/main" id="{B4B54830-9602-234F-B8AB-EC161F57C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5" name="Rectangle 6">
              <a:extLst>
                <a:ext uri="{FF2B5EF4-FFF2-40B4-BE49-F238E27FC236}">
                  <a16:creationId xmlns:a16="http://schemas.microsoft.com/office/drawing/2014/main" id="{D9C317F9-39B1-1947-A91F-1E7BF15CE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6" name="Rectangle 7">
              <a:extLst>
                <a:ext uri="{FF2B5EF4-FFF2-40B4-BE49-F238E27FC236}">
                  <a16:creationId xmlns:a16="http://schemas.microsoft.com/office/drawing/2014/main" id="{0D3302FF-ADA1-BE42-836A-53CDE3B1C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1309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FTP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7" name="Rectangle 8">
              <a:extLst>
                <a:ext uri="{FF2B5EF4-FFF2-40B4-BE49-F238E27FC236}">
                  <a16:creationId xmlns:a16="http://schemas.microsoft.com/office/drawing/2014/main" id="{9C1516BA-2CEC-FC48-B534-0F99F242B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1309"/>
              <a:ext cx="3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HTTP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8" name="Rectangle 9">
              <a:extLst>
                <a:ext uri="{FF2B5EF4-FFF2-40B4-BE49-F238E27FC236}">
                  <a16:creationId xmlns:a16="http://schemas.microsoft.com/office/drawing/2014/main" id="{4245879E-A437-7242-BC98-2974CA5F2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1309"/>
              <a:ext cx="2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SIP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9" name="Rectangle 10">
              <a:extLst>
                <a:ext uri="{FF2B5EF4-FFF2-40B4-BE49-F238E27FC236}">
                  <a16:creationId xmlns:a16="http://schemas.microsoft.com/office/drawing/2014/main" id="{EF753C66-8E63-144A-BB35-06AB53D17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1313"/>
              <a:ext cx="34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RTSP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0" name="Rectangle 11">
              <a:extLst>
                <a:ext uri="{FF2B5EF4-FFF2-40B4-BE49-F238E27FC236}">
                  <a16:creationId xmlns:a16="http://schemas.microsoft.com/office/drawing/2014/main" id="{C53A0A95-8D5C-B943-BA1D-BD78FA0D5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TCP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1" name="Rectangle 12">
              <a:extLst>
                <a:ext uri="{FF2B5EF4-FFF2-40B4-BE49-F238E27FC236}">
                  <a16:creationId xmlns:a16="http://schemas.microsoft.com/office/drawing/2014/main" id="{51DF6A8C-9E16-7348-A046-292550252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UDP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2" name="Rectangle 13">
              <a:extLst>
                <a:ext uri="{FF2B5EF4-FFF2-40B4-BE49-F238E27FC236}">
                  <a16:creationId xmlns:a16="http://schemas.microsoft.com/office/drawing/2014/main" id="{F1E1A890-F5A0-E54B-97D3-6BAD8DA30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3" name="Rectangle 14">
              <a:extLst>
                <a:ext uri="{FF2B5EF4-FFF2-40B4-BE49-F238E27FC236}">
                  <a16:creationId xmlns:a16="http://schemas.microsoft.com/office/drawing/2014/main" id="{E2CA6957-AD7F-5448-95F2-BD21C5B04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770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802.11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244" name="Rectangle 15">
              <a:extLst>
                <a:ext uri="{FF2B5EF4-FFF2-40B4-BE49-F238E27FC236}">
                  <a16:creationId xmlns:a16="http://schemas.microsoft.com/office/drawing/2014/main" id="{4C2935EC-A8F8-9940-BD59-F05F5D239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8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245" name="Freeform 16">
              <a:extLst>
                <a:ext uri="{FF2B5EF4-FFF2-40B4-BE49-F238E27FC236}">
                  <a16:creationId xmlns:a16="http://schemas.microsoft.com/office/drawing/2014/main" id="{1978953F-EAA7-984D-96EF-95F6E5CE4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Rectangle 17">
              <a:extLst>
                <a:ext uri="{FF2B5EF4-FFF2-40B4-BE49-F238E27FC236}">
                  <a16:creationId xmlns:a16="http://schemas.microsoft.com/office/drawing/2014/main" id="{166CA67C-2800-9E43-BA53-BC46E9F1A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76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X.25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248" name="Rectangle 19">
              <a:extLst>
                <a:ext uri="{FF2B5EF4-FFF2-40B4-BE49-F238E27FC236}">
                  <a16:creationId xmlns:a16="http://schemas.microsoft.com/office/drawing/2014/main" id="{2C573628-7C83-4D4C-93D2-46C5B8E1D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</a:p>
          </p:txBody>
        </p:sp>
        <p:sp>
          <p:nvSpPr>
            <p:cNvPr id="52250" name="Line 21">
              <a:extLst>
                <a:ext uri="{FF2B5EF4-FFF2-40B4-BE49-F238E27FC236}">
                  <a16:creationId xmlns:a16="http://schemas.microsoft.com/office/drawing/2014/main" id="{92E85669-0F7E-6848-903E-0069CB14C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Line 22">
              <a:extLst>
                <a:ext uri="{FF2B5EF4-FFF2-40B4-BE49-F238E27FC236}">
                  <a16:creationId xmlns:a16="http://schemas.microsoft.com/office/drawing/2014/main" id="{CB2A07B9-9AF3-0447-8BC1-121331728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Line 23">
              <a:extLst>
                <a:ext uri="{FF2B5EF4-FFF2-40B4-BE49-F238E27FC236}">
                  <a16:creationId xmlns:a16="http://schemas.microsoft.com/office/drawing/2014/main" id="{9E2DCE63-B409-7C40-B265-BED85D301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6" y="1505"/>
              <a:ext cx="196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Line 24">
              <a:extLst>
                <a:ext uri="{FF2B5EF4-FFF2-40B4-BE49-F238E27FC236}">
                  <a16:creationId xmlns:a16="http://schemas.microsoft.com/office/drawing/2014/main" id="{E65A0747-109D-8440-AB58-F188652BA1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Line 25">
              <a:extLst>
                <a:ext uri="{FF2B5EF4-FFF2-40B4-BE49-F238E27FC236}">
                  <a16:creationId xmlns:a16="http://schemas.microsoft.com/office/drawing/2014/main" id="{CEF800EF-B33F-9E49-8817-B51CADD91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Line 26">
              <a:extLst>
                <a:ext uri="{FF2B5EF4-FFF2-40B4-BE49-F238E27FC236}">
                  <a16:creationId xmlns:a16="http://schemas.microsoft.com/office/drawing/2014/main" id="{46F38A4F-0B40-9743-9E68-670B8BEC3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Line 27">
              <a:extLst>
                <a:ext uri="{FF2B5EF4-FFF2-40B4-BE49-F238E27FC236}">
                  <a16:creationId xmlns:a16="http://schemas.microsoft.com/office/drawing/2014/main" id="{520BCB7D-A553-8147-90E5-C156CF003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Line 28">
              <a:extLst>
                <a:ext uri="{FF2B5EF4-FFF2-40B4-BE49-F238E27FC236}">
                  <a16:creationId xmlns:a16="http://schemas.microsoft.com/office/drawing/2014/main" id="{9AFFD85F-FA50-4B4C-989C-DB40E9A8D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Line 29">
              <a:extLst>
                <a:ext uri="{FF2B5EF4-FFF2-40B4-BE49-F238E27FC236}">
                  <a16:creationId xmlns:a16="http://schemas.microsoft.com/office/drawing/2014/main" id="{AC9C72BD-B003-684D-BA34-315A5EE60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Freeform 30">
              <a:extLst>
                <a:ext uri="{FF2B5EF4-FFF2-40B4-BE49-F238E27FC236}">
                  <a16:creationId xmlns:a16="http://schemas.microsoft.com/office/drawing/2014/main" id="{79BC245E-B505-0D4D-AA0B-91E29C8B4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Freeform 31">
              <a:extLst>
                <a:ext uri="{FF2B5EF4-FFF2-40B4-BE49-F238E27FC236}">
                  <a16:creationId xmlns:a16="http://schemas.microsoft.com/office/drawing/2014/main" id="{E95CD8F9-832A-AE4A-83EC-35AA26BDD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Freeform 32">
              <a:extLst>
                <a:ext uri="{FF2B5EF4-FFF2-40B4-BE49-F238E27FC236}">
                  <a16:creationId xmlns:a16="http://schemas.microsoft.com/office/drawing/2014/main" id="{3BE520D6-9538-1C44-A2C8-2E402411E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2" name="Freeform 33">
              <a:extLst>
                <a:ext uri="{FF2B5EF4-FFF2-40B4-BE49-F238E27FC236}">
                  <a16:creationId xmlns:a16="http://schemas.microsoft.com/office/drawing/2014/main" id="{A50AD5DD-D117-0A47-8055-49259A5B7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Freeform 34">
              <a:extLst>
                <a:ext uri="{FF2B5EF4-FFF2-40B4-BE49-F238E27FC236}">
                  <a16:creationId xmlns:a16="http://schemas.microsoft.com/office/drawing/2014/main" id="{B564306D-2E20-5544-BAC0-DFF53CAA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Freeform 35">
              <a:extLst>
                <a:ext uri="{FF2B5EF4-FFF2-40B4-BE49-F238E27FC236}">
                  <a16:creationId xmlns:a16="http://schemas.microsoft.com/office/drawing/2014/main" id="{06A91249-C043-784C-8798-313FFBA8A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Freeform 36">
              <a:extLst>
                <a:ext uri="{FF2B5EF4-FFF2-40B4-BE49-F238E27FC236}">
                  <a16:creationId xmlns:a16="http://schemas.microsoft.com/office/drawing/2014/main" id="{36EE2529-308E-AD4C-AA49-3F67E56AE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6" name="Freeform 37">
              <a:extLst>
                <a:ext uri="{FF2B5EF4-FFF2-40B4-BE49-F238E27FC236}">
                  <a16:creationId xmlns:a16="http://schemas.microsoft.com/office/drawing/2014/main" id="{64CEC26E-525D-6B49-901C-32A724B3D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7" name="Freeform 38">
              <a:extLst>
                <a:ext uri="{FF2B5EF4-FFF2-40B4-BE49-F238E27FC236}">
                  <a16:creationId xmlns:a16="http://schemas.microsoft.com/office/drawing/2014/main" id="{5C3D9ADD-7482-D140-A479-52661904E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9" name="Rectangle 1">
            <a:extLst>
              <a:ext uri="{FF2B5EF4-FFF2-40B4-BE49-F238E27FC236}">
                <a16:creationId xmlns:a16="http://schemas.microsoft.com/office/drawing/2014/main" id="{D2E86360-1514-6C44-9786-B32D50123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1" y="3844924"/>
            <a:ext cx="838200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30" name="TextBox 3">
            <a:extLst>
              <a:ext uri="{FF2B5EF4-FFF2-40B4-BE49-F238E27FC236}">
                <a16:creationId xmlns:a16="http://schemas.microsoft.com/office/drawing/2014/main" id="{2052792C-F61E-814D-A4F3-7DB13FE78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1" y="3827463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HTTPS</a:t>
            </a:r>
          </a:p>
        </p:txBody>
      </p:sp>
      <p:cxnSp>
        <p:nvCxnSpPr>
          <p:cNvPr id="52231" name="Straight Connector 5">
            <a:extLst>
              <a:ext uri="{FF2B5EF4-FFF2-40B4-BE49-F238E27FC236}">
                <a16:creationId xmlns:a16="http://schemas.microsoft.com/office/drawing/2014/main" id="{4A15B5EA-47C3-8F4D-AC19-7F1A72FD57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2538" y="4240212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2232" name="Straight Connector 7">
            <a:extLst>
              <a:ext uri="{FF2B5EF4-FFF2-40B4-BE49-F238E27FC236}">
                <a16:creationId xmlns:a16="http://schemas.microsoft.com/office/drawing/2014/main" id="{0E86587D-8F06-9541-B206-F4C4F78CC5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27402" y="4240212"/>
            <a:ext cx="731837" cy="438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52233" name="Slide Number Placeholder 1">
            <a:extLst>
              <a:ext uri="{FF2B5EF4-FFF2-40B4-BE49-F238E27FC236}">
                <a16:creationId xmlns:a16="http://schemas.microsoft.com/office/drawing/2014/main" id="{4D0FB718-D770-FB49-82FF-3B50B3B0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A6B76B-F4A0-ED41-A305-7A27D6920DF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780C91-3A1C-4B40-BA39-3CDA6443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The protocols of the Internet</a:t>
            </a:r>
            <a:endParaRPr lang="en-US" dirty="0"/>
          </a:p>
        </p:txBody>
      </p:sp>
      <p:pic>
        <p:nvPicPr>
          <p:cNvPr id="4" name="Picture 3" descr="A piece of cake on a plate&#10;&#10;Description automatically generated">
            <a:extLst>
              <a:ext uri="{FF2B5EF4-FFF2-40B4-BE49-F238E27FC236}">
                <a16:creationId xmlns:a16="http://schemas.microsoft.com/office/drawing/2014/main" id="{67F68AA8-5782-A245-B5EF-E3D406F7F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778" y="2603531"/>
            <a:ext cx="1327827" cy="99587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12609F-47C6-BC57-138D-9D8C740B29F3}"/>
              </a:ext>
            </a:extLst>
          </p:cNvPr>
          <p:cNvGrpSpPr/>
          <p:nvPr/>
        </p:nvGrpSpPr>
        <p:grpSpPr>
          <a:xfrm>
            <a:off x="6556692" y="3104091"/>
            <a:ext cx="4033022" cy="3378730"/>
            <a:chOff x="7742505" y="2343737"/>
            <a:chExt cx="4033022" cy="3378730"/>
          </a:xfrm>
        </p:grpSpPr>
        <p:sp>
          <p:nvSpPr>
            <p:cNvPr id="5" name="Arc 8">
              <a:extLst>
                <a:ext uri="{FF2B5EF4-FFF2-40B4-BE49-F238E27FC236}">
                  <a16:creationId xmlns:a16="http://schemas.microsoft.com/office/drawing/2014/main" id="{141C86F7-0A7E-C143-334E-297C720465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813311" y="2358180"/>
              <a:ext cx="1962216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rc 8">
              <a:extLst>
                <a:ext uri="{FF2B5EF4-FFF2-40B4-BE49-F238E27FC236}">
                  <a16:creationId xmlns:a16="http://schemas.microsoft.com/office/drawing/2014/main" id="{53BF9BF3-B987-A1EC-220D-CBFB734AA34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46353" y="2343737"/>
              <a:ext cx="1962216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8">
              <a:extLst>
                <a:ext uri="{FF2B5EF4-FFF2-40B4-BE49-F238E27FC236}">
                  <a16:creationId xmlns:a16="http://schemas.microsoft.com/office/drawing/2014/main" id="{DB0AC0E3-D53A-22A3-5C51-7C8AAEEBC3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140624" y="4044874"/>
              <a:ext cx="1634903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rc 8">
              <a:extLst>
                <a:ext uri="{FF2B5EF4-FFF2-40B4-BE49-F238E27FC236}">
                  <a16:creationId xmlns:a16="http://schemas.microsoft.com/office/drawing/2014/main" id="{1708B2BA-0CF9-9D2E-F451-AE7B21F0DAF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42505" y="4033476"/>
              <a:ext cx="1718414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A614C928-7F6B-2C8E-6269-FA13D2908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6469" y="2511177"/>
              <a:ext cx="685800" cy="3810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</a:rPr>
                <a:t>HT</a:t>
              </a:r>
              <a:r>
                <a:rPr lang="en-US" altLang="en-US" sz="2000" b="0" dirty="0">
                  <a:solidFill>
                    <a:schemeClr val="bg1"/>
                  </a:solidFill>
                </a:rPr>
                <a:t>TP</a:t>
              </a:r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826DBE78-724D-F973-503F-339644D3D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46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F</a:t>
              </a:r>
              <a:r>
                <a:rPr lang="en-US" altLang="en-US" sz="2000" b="0" dirty="0">
                  <a:solidFill>
                    <a:srgbClr val="000000"/>
                  </a:solidFill>
                </a:rPr>
                <a:t>TP</a:t>
              </a: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3EEED2A3-AD4B-27A2-893B-AC8005793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0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TFTP</a:t>
              </a: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5EF911E8-698A-68A4-6146-6D79947F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28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NV</a:t>
              </a: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037B7DC8-9969-394A-C3E0-FF8320ADC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7469" y="3196977"/>
              <a:ext cx="685800" cy="381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chemeClr val="bg1"/>
                  </a:solidFill>
                </a:rPr>
                <a:t>TCP</a:t>
              </a: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D1471109-9D96-AA44-C286-75D8AC328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0069" y="3196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UDP</a:t>
              </a: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B1F3FD5E-E7CA-AFDD-307C-65EDDD132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1869" y="3958977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chemeClr val="bg1"/>
                  </a:solidFill>
                </a:rPr>
                <a:t>IP</a:t>
              </a: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F7C8A203-2937-9626-322D-444B05300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0269" y="4720977"/>
              <a:ext cx="685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solidFill>
                    <a:schemeClr val="bg1"/>
                  </a:solidFill>
                </a:rPr>
                <a:t>Ether</a:t>
              </a:r>
              <a:endParaRPr lang="en-US" altLang="en-US" sz="2000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A5B573F-33E1-32F9-812F-0CFC6E946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32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solidFill>
                    <a:srgbClr val="000000"/>
                  </a:solidFill>
                </a:rPr>
                <a:t>ATM</a:t>
              </a:r>
              <a:endParaRPr lang="en-US" altLang="en-US" sz="2000" b="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0D16EC1C-1B7B-5018-3B4E-315964D18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34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000000"/>
                  </a:solidFill>
                </a:rPr>
                <a:t>WiFi</a:t>
              </a:r>
              <a:endParaRPr lang="en-US" altLang="en-US" sz="2000" b="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59EFC3AD-0E9C-0F82-13B1-E31B5FAFD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52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…</a:t>
              </a:r>
              <a:endParaRPr lang="en-US" altLang="en-US" sz="2000" b="0" baseline="-25000">
                <a:solidFill>
                  <a:srgbClr val="000000"/>
                </a:solidFill>
              </a:endParaRPr>
            </a:p>
          </p:txBody>
        </p:sp>
        <p:cxnSp>
          <p:nvCxnSpPr>
            <p:cNvPr id="20" name="AutoShape 32">
              <a:extLst>
                <a:ext uri="{FF2B5EF4-FFF2-40B4-BE49-F238E27FC236}">
                  <a16:creationId xmlns:a16="http://schemas.microsoft.com/office/drawing/2014/main" id="{20B2CBFA-C591-3BB1-73B9-C498AE70D3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89369" y="2892177"/>
              <a:ext cx="3810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33">
              <a:extLst>
                <a:ext uri="{FF2B5EF4-FFF2-40B4-BE49-F238E27FC236}">
                  <a16:creationId xmlns:a16="http://schemas.microsoft.com/office/drawing/2014/main" id="{CCE1C7B9-BD71-0D0F-159E-74D9A3F0BC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8703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4">
              <a:extLst>
                <a:ext uri="{FF2B5EF4-FFF2-40B4-BE49-F238E27FC236}">
                  <a16:creationId xmlns:a16="http://schemas.microsoft.com/office/drawing/2014/main" id="{CF64EF5C-8467-4010-B7F8-0CDA7F0BF7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1657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35">
              <a:extLst>
                <a:ext uri="{FF2B5EF4-FFF2-40B4-BE49-F238E27FC236}">
                  <a16:creationId xmlns:a16="http://schemas.microsoft.com/office/drawing/2014/main" id="{C61664A6-3909-B1F4-E637-AAFF58D903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5848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6">
              <a:extLst>
                <a:ext uri="{FF2B5EF4-FFF2-40B4-BE49-F238E27FC236}">
                  <a16:creationId xmlns:a16="http://schemas.microsoft.com/office/drawing/2014/main" id="{78F7127C-6D11-DB2C-F613-80C305EBFD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70369" y="3577977"/>
              <a:ext cx="9144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37">
              <a:extLst>
                <a:ext uri="{FF2B5EF4-FFF2-40B4-BE49-F238E27FC236}">
                  <a16:creationId xmlns:a16="http://schemas.microsoft.com/office/drawing/2014/main" id="{C033335E-D369-435F-F073-38CDAD2883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784769" y="3577977"/>
              <a:ext cx="8382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38">
              <a:extLst>
                <a:ext uri="{FF2B5EF4-FFF2-40B4-BE49-F238E27FC236}">
                  <a16:creationId xmlns:a16="http://schemas.microsoft.com/office/drawing/2014/main" id="{EE9A981A-2591-AC3E-6EA2-1C5B93D51F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784769" y="4339977"/>
              <a:ext cx="1371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39">
              <a:extLst>
                <a:ext uri="{FF2B5EF4-FFF2-40B4-BE49-F238E27FC236}">
                  <a16:creationId xmlns:a16="http://schemas.microsoft.com/office/drawing/2014/main" id="{970C0D25-8D38-CF3C-D9A8-DE213BD77E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13169" y="4339977"/>
              <a:ext cx="1371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40">
              <a:extLst>
                <a:ext uri="{FF2B5EF4-FFF2-40B4-BE49-F238E27FC236}">
                  <a16:creationId xmlns:a16="http://schemas.microsoft.com/office/drawing/2014/main" id="{E1361606-CD10-F0E7-35A4-A71BA4C56F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556169" y="4339977"/>
              <a:ext cx="228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703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69CF-A6EA-4E49-A9FD-58DC705A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 and played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3FB36-05C0-164F-BE32-3336D29EF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4483"/>
            <a:ext cx="10668000" cy="3797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A0E64A-82DB-F048-AB19-CD1A8AF9767E}"/>
              </a:ext>
            </a:extLst>
          </p:cNvPr>
          <p:cNvSpPr txBox="1"/>
          <p:nvPr/>
        </p:nvSpPr>
        <p:spPr>
          <a:xfrm>
            <a:off x="2946400" y="6115578"/>
            <a:ext cx="702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shows number of daily sessions in the US over a period in 2020. Source: </a:t>
            </a:r>
            <a:r>
              <a:rPr lang="en-US" dirty="0" err="1">
                <a:latin typeface="Helvetica" pitchFamily="2" charset="0"/>
              </a:rPr>
              <a:t>nytimes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707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550426" y="499591"/>
            <a:ext cx="3974373" cy="1115543"/>
            <a:chOff x="3151779" y="2249903"/>
            <a:chExt cx="3974373" cy="2231085"/>
          </a:xfrm>
        </p:grpSpPr>
        <p:sp>
          <p:nvSpPr>
            <p:cNvPr id="57" name="Cloud 56"/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6508" y="2787861"/>
              <a:ext cx="3371278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1804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075896" y="2460563"/>
            <a:ext cx="609600" cy="304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15680" y="3581396"/>
            <a:ext cx="762000" cy="304800"/>
            <a:chOff x="4113213" y="3733800"/>
            <a:chExt cx="762000" cy="304800"/>
          </a:xfrm>
        </p:grpSpPr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17267" y="5742710"/>
            <a:ext cx="1143000" cy="304800"/>
            <a:chOff x="4114800" y="4800600"/>
            <a:chExt cx="1143000" cy="304800"/>
          </a:xfrm>
        </p:grpSpPr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 rot="10800000">
              <a:off x="4648200" y="48006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 rot="10800000">
              <a:off x="4419600" y="48006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 rot="10800000">
              <a:off x="4191000" y="4800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9" name="Rectangle 13"/>
            <p:cNvSpPr>
              <a:spLocks noChangeArrowheads="1"/>
            </p:cNvSpPr>
            <p:nvPr/>
          </p:nvSpPr>
          <p:spPr bwMode="auto">
            <a:xfrm rot="10800000">
              <a:off x="4114800" y="4800600"/>
              <a:ext cx="228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8049689" y="2460563"/>
            <a:ext cx="609600" cy="304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02435" y="3581396"/>
            <a:ext cx="762000" cy="304800"/>
            <a:chOff x="7237413" y="3733800"/>
            <a:chExt cx="762000" cy="304800"/>
          </a:xfrm>
        </p:grpSpPr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 rot="10800000">
              <a:off x="73898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54" name="Rectangle 29"/>
            <p:cNvSpPr>
              <a:spLocks noChangeArrowheads="1"/>
            </p:cNvSpPr>
            <p:nvPr/>
          </p:nvSpPr>
          <p:spPr bwMode="auto">
            <a:xfrm rot="10800000">
              <a:off x="72374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50035" y="4662057"/>
            <a:ext cx="914400" cy="304800"/>
            <a:chOff x="7085013" y="4343400"/>
            <a:chExt cx="914400" cy="304800"/>
          </a:xfrm>
        </p:grpSpPr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 rot="10800000">
              <a:off x="7389813" y="43434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 rot="10800000">
              <a:off x="7161213" y="43434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3" name="Rectangle 32"/>
            <p:cNvSpPr>
              <a:spLocks noChangeArrowheads="1"/>
            </p:cNvSpPr>
            <p:nvPr/>
          </p:nvSpPr>
          <p:spPr bwMode="auto">
            <a:xfrm rot="10800000">
              <a:off x="7085013" y="4343400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21435" y="5742710"/>
            <a:ext cx="1143000" cy="304800"/>
            <a:chOff x="6856413" y="4800600"/>
            <a:chExt cx="1143000" cy="304800"/>
          </a:xfrm>
        </p:grpSpPr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 rot="10800000">
              <a:off x="7389813" y="48006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5" name="Rectangle 34"/>
            <p:cNvSpPr>
              <a:spLocks noChangeArrowheads="1"/>
            </p:cNvSpPr>
            <p:nvPr/>
          </p:nvSpPr>
          <p:spPr bwMode="auto">
            <a:xfrm rot="10800000">
              <a:off x="7161213" y="48006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6" name="Rectangle 35"/>
            <p:cNvSpPr>
              <a:spLocks noChangeArrowheads="1"/>
            </p:cNvSpPr>
            <p:nvPr/>
          </p:nvSpPr>
          <p:spPr bwMode="auto">
            <a:xfrm rot="10800000">
              <a:off x="6932613" y="4800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 rot="10800000">
              <a:off x="6856413" y="4800600"/>
              <a:ext cx="228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17267" y="4662057"/>
            <a:ext cx="983671" cy="304801"/>
            <a:chOff x="3117267" y="4662057"/>
            <a:chExt cx="983671" cy="304801"/>
          </a:xfrm>
        </p:grpSpPr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8" name="Rectangle 4"/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pic>
        <p:nvPicPr>
          <p:cNvPr id="69" name="Picture 43" descr="MCj0304081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89" y="4809052"/>
            <a:ext cx="1228512" cy="8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4515968" y="5742710"/>
            <a:ext cx="2755173" cy="920081"/>
            <a:chOff x="3151779" y="2249903"/>
            <a:chExt cx="3974373" cy="2231085"/>
          </a:xfrm>
        </p:grpSpPr>
        <p:sp>
          <p:nvSpPr>
            <p:cNvPr id="71" name="Cloud 70"/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86564" y="2720667"/>
              <a:ext cx="3371278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52957" y="3240466"/>
            <a:ext cx="34199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Packet takes on </a:t>
            </a:r>
            <a:r>
              <a:rPr lang="en-US" sz="26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headers</a:t>
            </a:r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 (metadata) at each layer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531405" y="2191411"/>
            <a:ext cx="3066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Packet starts as an </a:t>
            </a: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app “payload” 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38" y="1631064"/>
            <a:ext cx="918599" cy="560347"/>
          </a:xfrm>
          <a:prstGeom prst="rect">
            <a:avLst/>
          </a:prstGeom>
        </p:spPr>
      </p:pic>
      <p:cxnSp>
        <p:nvCxnSpPr>
          <p:cNvPr id="76" name="Straight Arrow Connector 75"/>
          <p:cNvCxnSpPr>
            <a:cxnSpLocks/>
          </p:cNvCxnSpPr>
          <p:nvPr/>
        </p:nvCxnSpPr>
        <p:spPr>
          <a:xfrm flipH="1">
            <a:off x="4056739" y="3616010"/>
            <a:ext cx="717269" cy="10386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</p:cNvCxnSpPr>
          <p:nvPr/>
        </p:nvCxnSpPr>
        <p:spPr>
          <a:xfrm flipH="1">
            <a:off x="4181900" y="4084297"/>
            <a:ext cx="470795" cy="57555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4424095" y="4163091"/>
            <a:ext cx="407035" cy="152210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3832127" y="2498536"/>
            <a:ext cx="775163" cy="11714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13" grpId="0"/>
      <p:bldP spid="7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sp>
        <p:nvSpPr>
          <p:cNvPr id="57" name="Cloud 56"/>
          <p:cNvSpPr/>
          <p:nvPr/>
        </p:nvSpPr>
        <p:spPr>
          <a:xfrm>
            <a:off x="3550426" y="499591"/>
            <a:ext cx="3974373" cy="1115543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0136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6094303" y="5375202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6094303" y="4248771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44451" y="5374370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3144451" y="4247939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pic>
        <p:nvPicPr>
          <p:cNvPr id="96" name="Picture 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2" y="767142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7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754391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8" name="Straight Connector 97"/>
          <p:cNvCxnSpPr>
            <a:cxnSpLocks/>
          </p:cNvCxnSpPr>
          <p:nvPr/>
        </p:nvCxnSpPr>
        <p:spPr>
          <a:xfrm flipH="1" flipV="1">
            <a:off x="5107467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 flipH="1" flipV="1">
            <a:off x="6864621" y="1011974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 flipH="1" flipV="1">
            <a:off x="3475311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4567750" y="1349102"/>
            <a:ext cx="73261" cy="251552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515894" y="1349102"/>
            <a:ext cx="627726" cy="26611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58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2" grpId="0" animBg="1"/>
      <p:bldP spid="9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sp>
        <p:nvSpPr>
          <p:cNvPr id="57" name="Cloud 56"/>
          <p:cNvSpPr/>
          <p:nvPr/>
        </p:nvSpPr>
        <p:spPr>
          <a:xfrm>
            <a:off x="3550426" y="499591"/>
            <a:ext cx="3974373" cy="1115543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0136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6094303" y="5375202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6094303" y="4248771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44451" y="5374370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3144451" y="4247939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pic>
        <p:nvPicPr>
          <p:cNvPr id="96" name="Picture 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2" y="767142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7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754391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8" name="Straight Connector 97"/>
          <p:cNvCxnSpPr>
            <a:cxnSpLocks/>
          </p:cNvCxnSpPr>
          <p:nvPr/>
        </p:nvCxnSpPr>
        <p:spPr>
          <a:xfrm flipH="1" flipV="1">
            <a:off x="5107467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 flipH="1" flipV="1">
            <a:off x="6864621" y="1011974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 flipH="1" flipV="1">
            <a:off x="3475311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04561" y="2187446"/>
            <a:ext cx="465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Helvetica" charset="0"/>
                <a:ea typeface="Helvetica" charset="0"/>
                <a:cs typeface="Helvetica" charset="0"/>
              </a:rPr>
              <a:t>Routers have network and link layers too!</a:t>
            </a:r>
          </a:p>
        </p:txBody>
      </p:sp>
    </p:spTree>
    <p:extLst>
      <p:ext uri="{BB962C8B-B14F-4D97-AF65-F5344CB8AC3E}">
        <p14:creationId xmlns:p14="http://schemas.microsoft.com/office/powerpoint/2010/main" val="7366681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74A5D2EC-32CC-224A-8385-989EC633B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990385" cy="4530725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Communication over the Internet is a complex problem.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Layering simplifies understanding, testing, maintaining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Easy to </a:t>
            </a:r>
            <a:r>
              <a:rPr lang="en-US" dirty="0">
                <a:ea typeface="ＭＳ Ｐゴシック" charset="0"/>
              </a:rPr>
              <a:t>improve or </a:t>
            </a:r>
            <a:r>
              <a:rPr lang="en-US" dirty="0">
                <a:ea typeface="ＭＳ Ｐゴシック" charset="0"/>
                <a:cs typeface="+mn-cs"/>
              </a:rPr>
              <a:t>replace protocol at one layer without affecting others</a:t>
            </a:r>
          </a:p>
        </p:txBody>
      </p:sp>
      <p:sp>
        <p:nvSpPr>
          <p:cNvPr id="53252" name="Slide Number Placeholder 1">
            <a:extLst>
              <a:ext uri="{FF2B5EF4-FFF2-40B4-BE49-F238E27FC236}">
                <a16:creationId xmlns:a16="http://schemas.microsoft.com/office/drawing/2014/main" id="{9F9AB108-9B79-C746-B70C-A9AF1F64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D074F5-B3CD-F348-BBD1-08993E3EFF7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1BA482-0AFC-5448-92A7-69F96D86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Layering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3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EA26-66F4-3E4C-9432-8252151A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Internet Services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E28F4-2328-194D-98AC-8DA229760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23" y="2038567"/>
            <a:ext cx="1076507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Understand how modern Internet services designed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Learn fundamental concepts in application, system, and network design that make them possible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Practice your knowledge</a:t>
            </a:r>
          </a:p>
        </p:txBody>
      </p:sp>
    </p:spTree>
    <p:extLst>
      <p:ext uri="{BB962C8B-B14F-4D97-AF65-F5344CB8AC3E}">
        <p14:creationId xmlns:p14="http://schemas.microsoft.com/office/powerpoint/2010/main" val="75969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3A45-ED3A-D4CE-02FF-AEAAE376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Internet service made of?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C7746-2F1D-395D-8C51-A7AD4C18E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Applications, Endpoints, and interconnecting Network</a:t>
            </a:r>
          </a:p>
        </p:txBody>
      </p:sp>
    </p:spTree>
    <p:extLst>
      <p:ext uri="{BB962C8B-B14F-4D97-AF65-F5344CB8AC3E}">
        <p14:creationId xmlns:p14="http://schemas.microsoft.com/office/powerpoint/2010/main" val="39634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32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2985</Words>
  <Application>Microsoft Macintosh PowerPoint</Application>
  <PresentationFormat>Widescreen</PresentationFormat>
  <Paragraphs>612</Paragraphs>
  <Slides>73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Arial Narrow</vt:lpstr>
      <vt:lpstr>Calibri</vt:lpstr>
      <vt:lpstr>Courier</vt:lpstr>
      <vt:lpstr>Helvetica</vt:lpstr>
      <vt:lpstr>Times New Roman</vt:lpstr>
      <vt:lpstr>Office Theme</vt:lpstr>
      <vt:lpstr>PowerPoint Presentation</vt:lpstr>
      <vt:lpstr>Internet and Web Architecture</vt:lpstr>
      <vt:lpstr>Our life on the Internet</vt:lpstr>
      <vt:lpstr>Internet users are everywhere</vt:lpstr>
      <vt:lpstr>Evolution of Internet services</vt:lpstr>
      <vt:lpstr>Pandemic shifts: how we worked</vt:lpstr>
      <vt:lpstr>… and played</vt:lpstr>
      <vt:lpstr>Internet Services</vt:lpstr>
      <vt:lpstr>What is an Internet service made of?</vt:lpstr>
      <vt:lpstr>Components of an Internet Service</vt:lpstr>
      <vt:lpstr>Components of an Internet Service</vt:lpstr>
      <vt:lpstr>Components of an Internet Service</vt:lpstr>
      <vt:lpstr>Components of an Internet Service</vt:lpstr>
      <vt:lpstr>Components of an Internet Service</vt:lpstr>
      <vt:lpstr>Components of an Internet Service</vt:lpstr>
      <vt:lpstr>Components of an Internet Service</vt:lpstr>
      <vt:lpstr>Core technical disciplines (incomplete)</vt:lpstr>
      <vt:lpstr>Why should you study Internet services?</vt:lpstr>
      <vt:lpstr>Course Content Overview</vt:lpstr>
      <vt:lpstr>(1) Internet and Web Architecture</vt:lpstr>
      <vt:lpstr>(2) Application architecture</vt:lpstr>
      <vt:lpstr>(3) System and Infrastructure support</vt:lpstr>
      <vt:lpstr>(4) Networking</vt:lpstr>
      <vt:lpstr>(5) Ops: Availability, Perf, Monitoring</vt:lpstr>
      <vt:lpstr>Course Logistics</vt:lpstr>
      <vt:lpstr>About me</vt:lpstr>
      <vt:lpstr>Class philosophy</vt:lpstr>
      <vt:lpstr>Course grade components</vt:lpstr>
      <vt:lpstr>Online quizzes (~20%)</vt:lpstr>
      <vt:lpstr>Online quizzes (~20%)</vt:lpstr>
      <vt:lpstr>You’ll spend significant time reading</vt:lpstr>
      <vt:lpstr>There is no magic</vt:lpstr>
      <vt:lpstr>(1) Three pass approach for papers</vt:lpstr>
      <vt:lpstr>(2) Look for concrete, simple examples</vt:lpstr>
      <vt:lpstr>(3) Identify reusable principles</vt:lpstr>
      <vt:lpstr>Programming homeworks (30%)</vt:lpstr>
      <vt:lpstr>Programming homeworks (30%)</vt:lpstr>
      <vt:lpstr>Programming homeworks (30%)</vt:lpstr>
      <vt:lpstr>Course project (~40%)</vt:lpstr>
      <vt:lpstr>Course project (~40%)</vt:lpstr>
      <vt:lpstr>Course project (~40%)</vt:lpstr>
      <vt:lpstr>Project specification</vt:lpstr>
      <vt:lpstr>Source code</vt:lpstr>
      <vt:lpstr>Technical report</vt:lpstr>
      <vt:lpstr>Course project (~40%)</vt:lpstr>
      <vt:lpstr>Course project (~40%)</vt:lpstr>
      <vt:lpstr>Course participation (10%)</vt:lpstr>
      <vt:lpstr>Course participation (10%)</vt:lpstr>
      <vt:lpstr>Collaboration and Integrity policies</vt:lpstr>
      <vt:lpstr>Collaboration and Integrity policies</vt:lpstr>
      <vt:lpstr>PowerPoint Presentation</vt:lpstr>
      <vt:lpstr>Late policy</vt:lpstr>
      <vt:lpstr>24/7 Grading Policy</vt:lpstr>
      <vt:lpstr>Help, Accommodations, etc.</vt:lpstr>
      <vt:lpstr>Next steps</vt:lpstr>
      <vt:lpstr>Internet Architecture</vt:lpstr>
      <vt:lpstr>Some definitions</vt:lpstr>
      <vt:lpstr>Some fundamental problems</vt:lpstr>
      <vt:lpstr>(1) Routing</vt:lpstr>
      <vt:lpstr>(2) Name Resolution</vt:lpstr>
      <vt:lpstr>In general, networks give no guarantees</vt:lpstr>
      <vt:lpstr>Providing guarantees for applications</vt:lpstr>
      <vt:lpstr>(3) Congestion control</vt:lpstr>
      <vt:lpstr>(4) High-Speed Interconnect</vt:lpstr>
      <vt:lpstr>Layering and Protocols</vt:lpstr>
      <vt:lpstr>Software/hardware organization at hosts</vt:lpstr>
      <vt:lpstr>PowerPoint Presentation</vt:lpstr>
      <vt:lpstr>Protocols: The “rules” of networking</vt:lpstr>
      <vt:lpstr>The protocols of the Internet</vt:lpstr>
      <vt:lpstr>PowerPoint Presentation</vt:lpstr>
      <vt:lpstr>PowerPoint Presentation</vt:lpstr>
      <vt:lpstr>PowerPoint Presentation</vt:lpstr>
      <vt:lpstr>Layering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1837</cp:revision>
  <dcterms:created xsi:type="dcterms:W3CDTF">2019-01-23T03:40:12Z</dcterms:created>
  <dcterms:modified xsi:type="dcterms:W3CDTF">2023-01-18T12:17:59Z</dcterms:modified>
</cp:coreProperties>
</file>