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421" r:id="rId2"/>
    <p:sldId id="862" r:id="rId3"/>
    <p:sldId id="1228" r:id="rId4"/>
    <p:sldId id="872" r:id="rId5"/>
    <p:sldId id="875" r:id="rId6"/>
    <p:sldId id="2072" r:id="rId7"/>
    <p:sldId id="2073" r:id="rId8"/>
    <p:sldId id="1235" r:id="rId9"/>
    <p:sldId id="882" r:id="rId10"/>
    <p:sldId id="1230" r:id="rId11"/>
    <p:sldId id="1234" r:id="rId12"/>
    <p:sldId id="1233" r:id="rId13"/>
    <p:sldId id="2070" r:id="rId14"/>
    <p:sldId id="2071" r:id="rId15"/>
    <p:sldId id="2058" r:id="rId16"/>
    <p:sldId id="364" r:id="rId17"/>
    <p:sldId id="423" r:id="rId18"/>
    <p:sldId id="42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34"/>
    <p:restoredTop sz="94651"/>
  </p:normalViewPr>
  <p:slideViewPr>
    <p:cSldViewPr snapToGrid="0" snapToObjects="1">
      <p:cViewPr varScale="1">
        <p:scale>
          <a:sx n="126" d="100"/>
          <a:sy n="126" d="100"/>
        </p:scale>
        <p:origin x="224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42666-03D5-5341-A833-B4D3FAA577B7}" type="datetimeFigureOut">
              <a:rPr lang="en-US" smtClean="0"/>
              <a:t>4/10/24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CFC95-A4B1-B94A-8100-0CEEF7FB3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0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packagecloud.io/eng/2016/10/11/monitoring-tuning-linux-networking-stack-receiving-data-illustrated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packagecloud.io/eng/2016/10/11/monitoring-tuning-linux-networking-stack-receiving-data-illustrated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wn.net/Articles/763056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https://blog.packagecloud.io/eng/2016/10/11/monitoring-tuning-linux-networking-stack-receiving-data-illustrated/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CFC95-A4B1-B94A-8100-0CEEF7FB33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59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https://blog.packagecloud.io/eng/2016/10/11/monitoring-tuning-linux-networking-stack-receiving-data-illustrated/</a:t>
            </a:r>
            <a:endParaRPr lang="en-US" dirty="0"/>
          </a:p>
          <a:p>
            <a:r>
              <a:rPr lang="en-US" dirty="0"/>
              <a:t> Linux kernel 3.13. Things have changed a bit since 4.15 with Edward Cree’s batching patch set. </a:t>
            </a:r>
            <a:r>
              <a:rPr lang="en-US" dirty="0">
                <a:hlinkClick r:id="rId4"/>
              </a:rPr>
              <a:t>https://lwn.net/Articles/763056/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CFC95-A4B1-B94A-8100-0CEEF7FB33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3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4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5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7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5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4/10/24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4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4/10/24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7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4/10/24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7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4/10/24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5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4/10/24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6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CB3B3-0381-6043-97A3-E72CD5022D9A}" type="datetimeFigureOut">
              <a:rPr lang="en-US" smtClean="0"/>
              <a:t>4/10/24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CB3B3-0381-6043-97A3-E72CD5022D9A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F8E25-1A81-D24D-87C2-F143DAD6C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ernel.org/doc/html/latest/networking/segmentation-offload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54A6C3-26C7-AFFE-353E-E6C0EB27C4C9}"/>
              </a:ext>
            </a:extLst>
          </p:cNvPr>
          <p:cNvSpPr txBox="1"/>
          <p:nvPr/>
        </p:nvSpPr>
        <p:spPr>
          <a:xfrm>
            <a:off x="1711187" y="2828835"/>
            <a:ext cx="87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Helvetica" pitchFamily="2" charset="0"/>
              </a:rPr>
              <a:t>Network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CD0F6-C75F-1F3C-CDC7-7179D9576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B8FBC-9738-FDB5-35C5-91CDE09E4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Shared memory: avoid per-byte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85E20-82E4-08C3-4032-73A4BFE20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3782568" cy="50323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Remove user-kernel data copies</a:t>
            </a:r>
          </a:p>
          <a:p>
            <a:r>
              <a:rPr lang="en-US" dirty="0"/>
              <a:t>Other systems use similar ideas:</a:t>
            </a:r>
          </a:p>
          <a:p>
            <a:r>
              <a:rPr lang="en-US" dirty="0"/>
              <a:t>Finish processing entirely within the kernel (e.g., click-kernel, eBPF)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Expressiveness</a:t>
            </a:r>
          </a:p>
          <a:p>
            <a:r>
              <a:rPr lang="en-US" dirty="0"/>
              <a:t>Expose NIC buffers directly to user space (PF_RING, DPDK)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Isolation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B060739-07FB-0AF7-ED0B-D66240165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177" y="1690688"/>
            <a:ext cx="7235311" cy="455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9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B8FBC-9738-FDB5-35C5-91CDE09E4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Data representation: pre-allocated fixed size buffers and 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85E20-82E4-08C3-4032-73A4BFE20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825624"/>
            <a:ext cx="3737977" cy="5032376"/>
          </a:xfrm>
        </p:spPr>
        <p:txBody>
          <a:bodyPr>
            <a:normAutofit/>
          </a:bodyPr>
          <a:lstStyle/>
          <a:p>
            <a:r>
              <a:rPr lang="en-US" dirty="0"/>
              <a:t>Avoid per-byte costs by pre-allocating chunks of a fixed size (max packet size)</a:t>
            </a:r>
          </a:p>
          <a:p>
            <a:r>
              <a:rPr lang="en-US" dirty="0"/>
              <a:t>No allocation and freeing </a:t>
            </a:r>
            <a:r>
              <a:rPr lang="en-US" dirty="0" err="1"/>
              <a:t>mbuf</a:t>
            </a:r>
            <a:r>
              <a:rPr lang="en-US" dirty="0"/>
              <a:t>/</a:t>
            </a:r>
            <a:r>
              <a:rPr lang="en-US" dirty="0" err="1"/>
              <a:t>sk_buff</a:t>
            </a:r>
            <a:r>
              <a:rPr lang="en-US" dirty="0"/>
              <a:t> at run time</a:t>
            </a:r>
          </a:p>
          <a:p>
            <a:r>
              <a:rPr lang="en-US" dirty="0"/>
              <a:t>Exchange descriptors on ring buffers between app and NIC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B060739-07FB-0AF7-ED0B-D66240165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177" y="1690688"/>
            <a:ext cx="7235311" cy="455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62672-1B04-5BA3-1F15-386E11ED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95432" cy="1325563"/>
          </a:xfrm>
        </p:spPr>
        <p:txBody>
          <a:bodyPr/>
          <a:lstStyle/>
          <a:p>
            <a:r>
              <a:rPr lang="en-US" dirty="0"/>
              <a:t>(3) Amortize operations: batching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56CB8-9B44-84BD-1707-C4871C21D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980658" cy="4351338"/>
          </a:xfrm>
        </p:spPr>
        <p:txBody>
          <a:bodyPr/>
          <a:lstStyle/>
          <a:p>
            <a:r>
              <a:rPr lang="en-US" dirty="0"/>
              <a:t>Batch notifications to NIC for packets written for transmission or free buffers available for reception. </a:t>
            </a:r>
          </a:p>
          <a:p>
            <a:r>
              <a:rPr lang="en-US" dirty="0"/>
              <a:t>Process packets in batches</a:t>
            </a:r>
          </a:p>
          <a:p>
            <a:r>
              <a:rPr lang="en-US" dirty="0"/>
              <a:t>Effect: Better instruction cache hit rates</a:t>
            </a:r>
          </a:p>
        </p:txBody>
      </p:sp>
      <p:pic>
        <p:nvPicPr>
          <p:cNvPr id="7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19B25C3A-26BA-47D7-AEB7-E95BAC515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858" y="1981863"/>
            <a:ext cx="5652542" cy="389669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D9A41CF-4F1E-416D-C963-22691C538502}"/>
              </a:ext>
            </a:extLst>
          </p:cNvPr>
          <p:cNvSpPr/>
          <p:nvPr/>
        </p:nvSpPr>
        <p:spPr>
          <a:xfrm>
            <a:off x="7187127" y="3047823"/>
            <a:ext cx="4464029" cy="76235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592CF1E-7193-6CA3-E24C-702D64C39BB0}"/>
              </a:ext>
            </a:extLst>
          </p:cNvPr>
          <p:cNvSpPr/>
          <p:nvPr/>
        </p:nvSpPr>
        <p:spPr>
          <a:xfrm>
            <a:off x="6704526" y="4082014"/>
            <a:ext cx="5429230" cy="76235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57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1180-B363-B25E-D884-57594692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abstraction has changed!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C4D75-36E9-A932-EF16-1E7445030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51181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techniques above (embodied into fast packet processing frameworks like </a:t>
            </a:r>
            <a:r>
              <a:rPr lang="en-US" dirty="0" err="1"/>
              <a:t>netmap</a:t>
            </a:r>
            <a:r>
              <a:rPr lang="en-US" dirty="0"/>
              <a:t>, DPDK, eBPF) aim to move data to applications quickly</a:t>
            </a:r>
          </a:p>
          <a:p>
            <a:pPr lvl="1"/>
            <a:r>
              <a:rPr lang="en-US" dirty="0"/>
              <a:t>Ideal for middleboxes and software routers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But if needed, applications must re-implement functionality that is already part of the kernel network stack (e.g. transport)</a:t>
            </a:r>
          </a:p>
          <a:p>
            <a:pPr lvl="1"/>
            <a:r>
              <a:rPr lang="en-US" dirty="0"/>
              <a:t>The benefit of these frameworks is less clear for application endpoints which </a:t>
            </a:r>
            <a:r>
              <a:rPr lang="en-US" i="1" dirty="0"/>
              <a:t>do </a:t>
            </a:r>
            <a:r>
              <a:rPr lang="en-US" dirty="0"/>
              <a:t>need transport, routing, …</a:t>
            </a:r>
          </a:p>
          <a:p>
            <a:pPr lvl="1"/>
            <a:endParaRPr lang="en-US" dirty="0"/>
          </a:p>
          <a:p>
            <a:r>
              <a:rPr lang="en-US" dirty="0"/>
              <a:t>Typical utilities (ping, </a:t>
            </a:r>
            <a:r>
              <a:rPr lang="en-US" dirty="0" err="1"/>
              <a:t>tcpdump</a:t>
            </a:r>
            <a:r>
              <a:rPr lang="en-US" dirty="0"/>
              <a:t>, etc.) may no longer work</a:t>
            </a:r>
          </a:p>
          <a:p>
            <a:endParaRPr lang="en-US" dirty="0"/>
          </a:p>
          <a:p>
            <a:r>
              <a:rPr lang="en-US" dirty="0"/>
              <a:t>The story becomes more complicated with virtualization</a:t>
            </a:r>
          </a:p>
        </p:txBody>
      </p:sp>
    </p:spTree>
    <p:extLst>
      <p:ext uri="{BB962C8B-B14F-4D97-AF65-F5344CB8AC3E}">
        <p14:creationId xmlns:p14="http://schemas.microsoft.com/office/powerpoint/2010/main" val="121189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A57EC-49F0-1CAE-B3DD-3C40D85F5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F2A31-F40D-7E3C-A138-5080A5C76C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19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0DA2F-A543-31A8-8104-870C6B710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Routebricks</a:t>
            </a:r>
            <a:r>
              <a:rPr lang="en-US" dirty="0"/>
              <a:t>: fast software router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FAB30-C26C-2A35-351D-AC7A1A6C4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Inspiration from interconnects</a:t>
            </a:r>
          </a:p>
          <a:p>
            <a:endParaRPr lang="en-US" dirty="0"/>
          </a:p>
          <a:p>
            <a:r>
              <a:rPr lang="en-US" dirty="0"/>
              <a:t>Fast processing on a single machine</a:t>
            </a:r>
          </a:p>
          <a:p>
            <a:endParaRPr lang="en-US" dirty="0"/>
          </a:p>
          <a:p>
            <a:r>
              <a:rPr lang="en-US" dirty="0"/>
              <a:t>Multi-queue NICs</a:t>
            </a:r>
          </a:p>
          <a:p>
            <a:endParaRPr lang="en-US" dirty="0"/>
          </a:p>
          <a:p>
            <a:r>
              <a:rPr lang="en-US" dirty="0"/>
              <a:t>Data interconnection patterns between queues and cores</a:t>
            </a:r>
          </a:p>
          <a:p>
            <a:pPr lvl="1"/>
            <a:r>
              <a:rPr lang="en-US" dirty="0"/>
              <a:t>Receive side scaling (RSS)</a:t>
            </a:r>
          </a:p>
        </p:txBody>
      </p:sp>
      <p:pic>
        <p:nvPicPr>
          <p:cNvPr id="5" name="Picture 4" descr="A diagram of 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4A6D16D1-D572-EA34-5E85-4C1170B60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550" y="1955800"/>
            <a:ext cx="38227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0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computer&#10;&#10;Description automatically generated">
            <a:extLst>
              <a:ext uri="{FF2B5EF4-FFF2-40B4-BE49-F238E27FC236}">
                <a16:creationId xmlns:a16="http://schemas.microsoft.com/office/drawing/2014/main" id="{141DFF41-1466-8800-C343-08592C004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700" y="3888755"/>
            <a:ext cx="4813300" cy="26041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OpenVSwitch: fast virtual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7575"/>
          </a:xfrm>
        </p:spPr>
        <p:txBody>
          <a:bodyPr>
            <a:normAutofit/>
          </a:bodyPr>
          <a:lstStyle/>
          <a:p>
            <a:r>
              <a:rPr lang="en-US" dirty="0"/>
              <a:t>Early roots in networking: first switches were fully in software</a:t>
            </a:r>
          </a:p>
          <a:p>
            <a:pPr lvl="1"/>
            <a:r>
              <a:rPr lang="is-IS" dirty="0"/>
              <a:t>Until high link speeds forced everyone to make ASICs</a:t>
            </a:r>
            <a:endParaRPr lang="en-US" dirty="0"/>
          </a:p>
          <a:p>
            <a:r>
              <a:rPr lang="en-US" dirty="0"/>
              <a:t>As a tool for experimentation with SDN protocols (</a:t>
            </a:r>
            <a:r>
              <a:rPr lang="en-US" dirty="0" err="1"/>
              <a:t>eg</a:t>
            </a:r>
            <a:r>
              <a:rPr lang="en-US" dirty="0"/>
              <a:t>: </a:t>
            </a:r>
            <a:r>
              <a:rPr lang="en-US" dirty="0" err="1"/>
              <a:t>Openflow</a:t>
            </a:r>
            <a:r>
              <a:rPr lang="en-US" dirty="0"/>
              <a:t>)</a:t>
            </a:r>
          </a:p>
          <a:p>
            <a:r>
              <a:rPr lang="en-US" dirty="0"/>
              <a:t>Advent of virtualization</a:t>
            </a:r>
          </a:p>
          <a:p>
            <a:pPr lvl="1"/>
            <a:r>
              <a:rPr lang="en-US" dirty="0"/>
              <a:t>Need flexible </a:t>
            </a:r>
            <a:r>
              <a:rPr lang="en-US" dirty="0">
                <a:solidFill>
                  <a:srgbClr val="C00000"/>
                </a:solidFill>
              </a:rPr>
              <a:t>policies</a:t>
            </a:r>
            <a:r>
              <a:rPr lang="en-US" dirty="0"/>
              <a:t> (</a:t>
            </a:r>
            <a:r>
              <a:rPr lang="en-US" dirty="0" err="1"/>
              <a:t>ie</a:t>
            </a:r>
            <a:r>
              <a:rPr lang="en-US" dirty="0"/>
              <a:t>: flow rules) inside endpoints!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EE5848-912D-523A-F8EE-B86DD7CAAB33}"/>
              </a:ext>
            </a:extLst>
          </p:cNvPr>
          <p:cNvSpPr txBox="1"/>
          <p:nvPr/>
        </p:nvSpPr>
        <p:spPr>
          <a:xfrm>
            <a:off x="4076700" y="630820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www.openvswitch.org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368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7053C-0F18-D64A-BB60-376CE1EF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in virtualized switches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B559D-EEA0-D049-95AE-EA3C9DE36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Tenant policies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Network virtualization: </a:t>
            </a:r>
            <a:r>
              <a:rPr lang="en-US" dirty="0"/>
              <a:t>I want the physical network to look like my own, and nobody else is on it. Use own addresses</a:t>
            </a:r>
          </a:p>
          <a:p>
            <a:endParaRPr lang="en-US" dirty="0"/>
          </a:p>
          <a:p>
            <a:r>
              <a:rPr lang="en-US" dirty="0"/>
              <a:t>Provider policies</a:t>
            </a:r>
          </a:p>
          <a:p>
            <a:pPr lvl="1"/>
            <a:r>
              <a:rPr lang="en-US" dirty="0"/>
              <a:t>Traffic must follow the </a:t>
            </a:r>
            <a:r>
              <a:rPr lang="en-US" dirty="0">
                <a:solidFill>
                  <a:srgbClr val="C00000"/>
                </a:solidFill>
              </a:rPr>
              <a:t>ACLs</a:t>
            </a:r>
            <a:r>
              <a:rPr lang="en-US" dirty="0"/>
              <a:t> and paths set by the provider</a:t>
            </a:r>
          </a:p>
          <a:p>
            <a:pPr lvl="1"/>
            <a:endParaRPr lang="en-US" dirty="0"/>
          </a:p>
          <a:p>
            <a:r>
              <a:rPr lang="en-US" dirty="0"/>
              <a:t>Topology traversal</a:t>
            </a:r>
          </a:p>
          <a:p>
            <a:pPr lvl="1"/>
            <a:r>
              <a:rPr lang="en-US" dirty="0"/>
              <a:t>Use the core of the DCN as a </a:t>
            </a:r>
            <a:r>
              <a:rPr lang="en-US" dirty="0">
                <a:solidFill>
                  <a:srgbClr val="C00000"/>
                </a:solidFill>
              </a:rPr>
              <a:t>mesh of point to point tunnels</a:t>
            </a:r>
          </a:p>
        </p:txBody>
      </p:sp>
    </p:spTree>
    <p:extLst>
      <p:ext uri="{BB962C8B-B14F-4D97-AF65-F5344CB8AC3E}">
        <p14:creationId xmlns:p14="http://schemas.microsoft.com/office/powerpoint/2010/main" val="71845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B9024-3B97-924C-85EF-ACAE46C06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01865" cy="1325563"/>
          </a:xfrm>
        </p:spPr>
        <p:txBody>
          <a:bodyPr/>
          <a:lstStyle/>
          <a:p>
            <a:r>
              <a:rPr lang="en-US" dirty="0"/>
              <a:t>Where should policies be implemented?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B856EE-38AB-4145-AEB5-601FD6095405}"/>
              </a:ext>
            </a:extLst>
          </p:cNvPr>
          <p:cNvSpPr/>
          <p:nvPr/>
        </p:nvSpPr>
        <p:spPr>
          <a:xfrm>
            <a:off x="1203489" y="5163696"/>
            <a:ext cx="9785022" cy="1329179"/>
          </a:xfrm>
          <a:prstGeom prst="rect">
            <a:avLst/>
          </a:prstGeom>
          <a:noFill/>
          <a:ln w="63500">
            <a:solidFill>
              <a:schemeClr val="tx1"/>
            </a:solidFill>
            <a:prstDash val="soli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" pitchFamily="2" charset="0"/>
              </a:rPr>
              <a:t>Hypervisor (OR) orchestrator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AFE1C5-2F14-2445-8AEB-85B635DF3C07}"/>
              </a:ext>
            </a:extLst>
          </p:cNvPr>
          <p:cNvSpPr/>
          <p:nvPr/>
        </p:nvSpPr>
        <p:spPr>
          <a:xfrm>
            <a:off x="1203489" y="3218813"/>
            <a:ext cx="3733015" cy="1809946"/>
          </a:xfrm>
          <a:prstGeom prst="rect">
            <a:avLst/>
          </a:prstGeom>
          <a:noFill/>
          <a:ln w="63500">
            <a:solidFill>
              <a:schemeClr val="tx1"/>
            </a:solidFill>
            <a:prstDash val="soli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" pitchFamily="2" charset="0"/>
              </a:rPr>
              <a:t>Virtual machine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72C51D-102F-FA4D-876A-37D0798D3484}"/>
              </a:ext>
            </a:extLst>
          </p:cNvPr>
          <p:cNvSpPr/>
          <p:nvPr/>
        </p:nvSpPr>
        <p:spPr>
          <a:xfrm>
            <a:off x="5075272" y="3218813"/>
            <a:ext cx="2882479" cy="1809946"/>
          </a:xfrm>
          <a:prstGeom prst="rect">
            <a:avLst/>
          </a:prstGeom>
          <a:noFill/>
          <a:ln w="63500">
            <a:solidFill>
              <a:schemeClr val="tx1"/>
            </a:solidFill>
            <a:prstDash val="soli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" pitchFamily="2" charset="0"/>
              </a:rPr>
              <a:t>Container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E0FB36-DC69-5E43-8D83-FCC03786C600}"/>
              </a:ext>
            </a:extLst>
          </p:cNvPr>
          <p:cNvSpPr/>
          <p:nvPr/>
        </p:nvSpPr>
        <p:spPr>
          <a:xfrm>
            <a:off x="8106032" y="3218813"/>
            <a:ext cx="2882479" cy="1809946"/>
          </a:xfrm>
          <a:prstGeom prst="rect">
            <a:avLst/>
          </a:prstGeom>
          <a:noFill/>
          <a:ln w="63500">
            <a:solidFill>
              <a:schemeClr val="tx1"/>
            </a:solidFill>
            <a:prstDash val="soli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" pitchFamily="2" charset="0"/>
              </a:rPr>
              <a:t>Lambda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CE0097-99C2-184B-8A80-1C8D900BD70D}"/>
              </a:ext>
            </a:extLst>
          </p:cNvPr>
          <p:cNvSpPr/>
          <p:nvPr/>
        </p:nvSpPr>
        <p:spPr>
          <a:xfrm>
            <a:off x="1108755" y="1915296"/>
            <a:ext cx="2178142" cy="1168579"/>
          </a:xfrm>
          <a:prstGeom prst="rect">
            <a:avLst/>
          </a:prstGeom>
          <a:noFill/>
          <a:ln w="63500">
            <a:solidFill>
              <a:schemeClr val="tx1"/>
            </a:solidFill>
            <a:prstDash val="soli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90DE56-3861-434E-ADBF-361459A726F4}"/>
              </a:ext>
            </a:extLst>
          </p:cNvPr>
          <p:cNvSpPr/>
          <p:nvPr/>
        </p:nvSpPr>
        <p:spPr>
          <a:xfrm>
            <a:off x="8810369" y="1919414"/>
            <a:ext cx="2178142" cy="1168579"/>
          </a:xfrm>
          <a:prstGeom prst="rect">
            <a:avLst/>
          </a:prstGeom>
          <a:noFill/>
          <a:ln w="63500">
            <a:solidFill>
              <a:schemeClr val="tx1"/>
            </a:solidFill>
            <a:prstDash val="soli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1210EC-B17F-E043-986C-F16D5EECD570}"/>
              </a:ext>
            </a:extLst>
          </p:cNvPr>
          <p:cNvSpPr/>
          <p:nvPr/>
        </p:nvSpPr>
        <p:spPr>
          <a:xfrm>
            <a:off x="6227423" y="1915296"/>
            <a:ext cx="2178142" cy="1168579"/>
          </a:xfrm>
          <a:prstGeom prst="rect">
            <a:avLst/>
          </a:prstGeom>
          <a:noFill/>
          <a:ln w="63500">
            <a:solidFill>
              <a:schemeClr val="tx1"/>
            </a:solidFill>
            <a:prstDash val="soli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0BCA07-73BE-5642-BFE0-93D850EF0F0F}"/>
              </a:ext>
            </a:extLst>
          </p:cNvPr>
          <p:cNvSpPr/>
          <p:nvPr/>
        </p:nvSpPr>
        <p:spPr>
          <a:xfrm>
            <a:off x="3672591" y="1915295"/>
            <a:ext cx="2178142" cy="1168579"/>
          </a:xfrm>
          <a:prstGeom prst="rect">
            <a:avLst/>
          </a:prstGeom>
          <a:noFill/>
          <a:ln w="63500">
            <a:solidFill>
              <a:schemeClr val="tx1"/>
            </a:solidFill>
            <a:prstDash val="soli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" pitchFamily="2" charset="0"/>
              </a:rPr>
              <a:t>App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E3AE7DD-F223-984F-87C7-10A63ADAE0BA}"/>
              </a:ext>
            </a:extLst>
          </p:cNvPr>
          <p:cNvSpPr/>
          <p:nvPr/>
        </p:nvSpPr>
        <p:spPr>
          <a:xfrm>
            <a:off x="2788126" y="5159579"/>
            <a:ext cx="6759145" cy="1329180"/>
          </a:xfrm>
          <a:prstGeom prst="ellipse">
            <a:avLst/>
          </a:prstGeom>
          <a:noFill/>
          <a:ln w="63500">
            <a:solidFill>
              <a:srgbClr val="C00000"/>
            </a:solidFill>
            <a:prstDash val="soli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8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BC0C4949-085D-F544-A1F5-5766982BF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4352" y="569815"/>
            <a:ext cx="8156746" cy="6116816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511E0-6816-CAE3-B639-A256BDA59DD8}"/>
              </a:ext>
            </a:extLst>
          </p:cNvPr>
          <p:cNvSpPr txBox="1"/>
          <p:nvPr/>
        </p:nvSpPr>
        <p:spPr>
          <a:xfrm>
            <a:off x="8680289" y="1859340"/>
            <a:ext cx="3323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Modern NICs and architectures can also do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direct cache access </a:t>
            </a:r>
            <a:r>
              <a:rPr lang="en-US" sz="2400" dirty="0">
                <a:latin typeface="Helvetica" pitchFamily="2" charset="0"/>
              </a:rPr>
              <a:t>(DCA)</a:t>
            </a:r>
          </a:p>
        </p:txBody>
      </p:sp>
    </p:spTree>
    <p:extLst>
      <p:ext uri="{BB962C8B-B14F-4D97-AF65-F5344CB8AC3E}">
        <p14:creationId xmlns:p14="http://schemas.microsoft.com/office/powerpoint/2010/main" val="239088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B8018-D65E-7B29-1926-BBB762845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 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38F9A-14F1-25D2-8AE4-092E8FE62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8375"/>
          </a:xfrm>
        </p:spPr>
        <p:txBody>
          <a:bodyPr>
            <a:normAutofit/>
          </a:bodyPr>
          <a:lstStyle/>
          <a:p>
            <a:r>
              <a:rPr lang="en-US" dirty="0"/>
              <a:t>Interrupt processing at high rate and priority prevents any other part of the system from progressing (</a:t>
            </a:r>
            <a:r>
              <a:rPr lang="en-US" dirty="0">
                <a:solidFill>
                  <a:srgbClr val="C00000"/>
                </a:solidFill>
              </a:rPr>
              <a:t>receive </a:t>
            </a:r>
            <a:r>
              <a:rPr lang="en-US" dirty="0" err="1">
                <a:solidFill>
                  <a:srgbClr val="C00000"/>
                </a:solidFill>
              </a:rPr>
              <a:t>livelock</a:t>
            </a:r>
            <a:r>
              <a:rPr lang="en-US" dirty="0"/>
              <a:t>). </a:t>
            </a:r>
          </a:p>
          <a:p>
            <a:r>
              <a:rPr lang="en-US" dirty="0"/>
              <a:t>Mitigations:</a:t>
            </a:r>
          </a:p>
          <a:p>
            <a:r>
              <a:rPr lang="en-US" dirty="0"/>
              <a:t>(1) Interrupt coalescing:</a:t>
            </a:r>
          </a:p>
          <a:p>
            <a:pPr lvl="1"/>
            <a:r>
              <a:rPr lang="en-US" dirty="0"/>
              <a:t>Wait (at NIC) for more packets or a timeout until interrupting</a:t>
            </a:r>
          </a:p>
          <a:p>
            <a:r>
              <a:rPr lang="en-US" dirty="0"/>
              <a:t>(2) Polling to schedule the work, avoiding preemption</a:t>
            </a:r>
          </a:p>
          <a:p>
            <a:r>
              <a:rPr lang="en-US" dirty="0"/>
              <a:t>(3) CPU or packet quotas on polling to ensure other parts of the system (e.g. user space app) can progress</a:t>
            </a:r>
          </a:p>
          <a:p>
            <a:pPr lvl="1"/>
            <a:r>
              <a:rPr lang="en-US" dirty="0"/>
              <a:t>Re-enable interrupts if there is less work than allotted quota</a:t>
            </a:r>
          </a:p>
        </p:txBody>
      </p:sp>
    </p:spTree>
    <p:extLst>
      <p:ext uri="{BB962C8B-B14F-4D97-AF65-F5344CB8AC3E}">
        <p14:creationId xmlns:p14="http://schemas.microsoft.com/office/powerpoint/2010/main" val="385921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93A8E-B4B8-544A-A932-B9B2E3E95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146B3B77-98B4-8E4A-BF73-679CC9B1C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2304" y="461297"/>
            <a:ext cx="8797960" cy="61866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112E4E-0B57-109E-9969-65C9EF8E2A7A}"/>
              </a:ext>
            </a:extLst>
          </p:cNvPr>
          <p:cNvSpPr txBox="1"/>
          <p:nvPr/>
        </p:nvSpPr>
        <p:spPr>
          <a:xfrm>
            <a:off x="6719124" y="5154507"/>
            <a:ext cx="4425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Allocate packet data structures in memory (</a:t>
            </a:r>
            <a:r>
              <a:rPr lang="en-US" sz="2400" dirty="0" err="1">
                <a:latin typeface="Helvetica" pitchFamily="2" charset="0"/>
              </a:rPr>
              <a:t>sk_buff</a:t>
            </a:r>
            <a:r>
              <a:rPr lang="en-US" sz="2400" dirty="0">
                <a:latin typeface="Helvetica" pitchFamily="2" charset="0"/>
              </a:rPr>
              <a:t>, </a:t>
            </a:r>
            <a:r>
              <a:rPr lang="en-US" sz="2400" dirty="0" err="1">
                <a:latin typeface="Helvetica" pitchFamily="2" charset="0"/>
              </a:rPr>
              <a:t>mbufs</a:t>
            </a:r>
            <a:r>
              <a:rPr lang="en-US" sz="2400" dirty="0">
                <a:latin typeface="Helvetica" pitchFamily="2" charset="0"/>
              </a:rPr>
              <a:t>, …)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A1ACBC-B926-2DDB-382A-FA8DA1C18E23}"/>
              </a:ext>
            </a:extLst>
          </p:cNvPr>
          <p:cNvSpPr txBox="1"/>
          <p:nvPr/>
        </p:nvSpPr>
        <p:spPr>
          <a:xfrm>
            <a:off x="6487701" y="6031758"/>
            <a:ext cx="5083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Optionally, steer packet to core running the application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B4D254-0C24-140C-8339-8F9B7ACC2760}"/>
              </a:ext>
            </a:extLst>
          </p:cNvPr>
          <p:cNvSpPr txBox="1"/>
          <p:nvPr/>
        </p:nvSpPr>
        <p:spPr>
          <a:xfrm>
            <a:off x="9931591" y="639357"/>
            <a:ext cx="2107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>
                <a:solidFill>
                  <a:srgbClr val="C00000"/>
                </a:solidFill>
                <a:latin typeface="Helvetica" pitchFamily="2" charset="0"/>
              </a:rPr>
              <a:t>SoftIRQ</a:t>
            </a:r>
            <a:endParaRPr lang="en-US" sz="2000" dirty="0">
              <a:solidFill>
                <a:srgbClr val="C00000"/>
              </a:solidFill>
              <a:latin typeface="Helvetica" pitchFamily="2" charset="0"/>
            </a:endParaRPr>
          </a:p>
          <a:p>
            <a:pPr algn="l"/>
            <a:r>
              <a:rPr lang="en-US" sz="2000" dirty="0">
                <a:latin typeface="Helvetica" pitchFamily="2" charset="0"/>
              </a:rPr>
              <a:t>(apps cannot interrupt this processing)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C70CFB99-B5F6-B922-0B17-CD0BB910B70F}"/>
              </a:ext>
            </a:extLst>
          </p:cNvPr>
          <p:cNvSpPr/>
          <p:nvPr/>
        </p:nvSpPr>
        <p:spPr>
          <a:xfrm rot="19534693">
            <a:off x="9753642" y="267457"/>
            <a:ext cx="980868" cy="3938144"/>
          </a:xfrm>
          <a:prstGeom prst="rightBrac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9C5FB9-8BE1-284A-B826-40D68482B7C8}"/>
              </a:ext>
            </a:extLst>
          </p:cNvPr>
          <p:cNvCxnSpPr/>
          <p:nvPr/>
        </p:nvCxnSpPr>
        <p:spPr>
          <a:xfrm>
            <a:off x="8128000" y="3987800"/>
            <a:ext cx="457200" cy="1166707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13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1B1F-93CA-5F4E-9C5A-690A61137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things that happen afterward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657DB-3220-6A44-9CD8-84B3D6A75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96600" cy="503237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Netfilter</a:t>
            </a:r>
            <a:r>
              <a:rPr lang="en-US" dirty="0"/>
              <a:t>:  tracking TCP connection state, firewalling, NAT, </a:t>
            </a:r>
            <a:r>
              <a:rPr lang="en-US" dirty="0" err="1"/>
              <a:t>tcpdump</a:t>
            </a:r>
            <a:endParaRPr lang="en-US" dirty="0"/>
          </a:p>
          <a:p>
            <a:r>
              <a:rPr lang="en-US" dirty="0"/>
              <a:t>IP protocol processing: routing</a:t>
            </a:r>
          </a:p>
          <a:p>
            <a:r>
              <a:rPr lang="en-US" dirty="0"/>
              <a:t>Transport processing (UDP/TCP protocol layer)</a:t>
            </a:r>
          </a:p>
          <a:p>
            <a:r>
              <a:rPr lang="en-US" dirty="0"/>
              <a:t>Copy into user space socket buffers</a:t>
            </a:r>
          </a:p>
          <a:p>
            <a:r>
              <a:rPr lang="en-US" dirty="0"/>
              <a:t>Applications use socket APIs to process the packets</a:t>
            </a:r>
          </a:p>
          <a:p>
            <a:endParaRPr lang="en-US" dirty="0"/>
          </a:p>
          <a:p>
            <a:r>
              <a:rPr lang="en-US" dirty="0"/>
              <a:t>Work that is independent per (group of) packets can often be handed off to the NIC. These are often referred to as </a:t>
            </a:r>
            <a:r>
              <a:rPr lang="en-US" dirty="0">
                <a:solidFill>
                  <a:srgbClr val="C00000"/>
                </a:solidFill>
              </a:rPr>
              <a:t>NIC offload</a:t>
            </a:r>
          </a:p>
          <a:p>
            <a:pPr lvl="1"/>
            <a:r>
              <a:rPr lang="en-US" dirty="0"/>
              <a:t>TSO: TCP segmentation offload; LRO: Large Receive Offload</a:t>
            </a:r>
          </a:p>
          <a:p>
            <a:pPr lvl="1"/>
            <a:r>
              <a:rPr lang="en-US" dirty="0"/>
              <a:t>IP checksum (transmit &amp; receive)</a:t>
            </a:r>
          </a:p>
          <a:p>
            <a:pPr lvl="1"/>
            <a:r>
              <a:rPr lang="en-US" dirty="0">
                <a:hlinkClick r:id="rId2"/>
              </a:rPr>
              <a:t>https://www.kernel.org/doc/html/latest/networking/segmentation-offloads.html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8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C86A9-D38F-C28A-6F72-0065C6059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Kinds of Packet Steering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67F27-B771-53AD-46AD-5DCF9882A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417"/>
            <a:ext cx="10934700" cy="51495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Receive-Side Scaling (RSS)</a:t>
            </a:r>
          </a:p>
          <a:p>
            <a:pPr lvl="1"/>
            <a:r>
              <a:rPr lang="en-US" dirty="0"/>
              <a:t>NIC determines which CPU to hardware interrupt (IRQ)</a:t>
            </a:r>
          </a:p>
          <a:p>
            <a:pPr lvl="1"/>
            <a:r>
              <a:rPr lang="en-US" dirty="0"/>
              <a:t>NICs have multiple queues, process each queue (potentially) at different CPU cores</a:t>
            </a:r>
          </a:p>
          <a:p>
            <a:pPr lvl="1"/>
            <a:r>
              <a:rPr lang="en-US" dirty="0"/>
              <a:t>Use a hash function over packet headers at NIC to direct to cores</a:t>
            </a:r>
          </a:p>
          <a:p>
            <a:pPr lvl="1"/>
            <a:r>
              <a:rPr lang="en-US" dirty="0"/>
              <a:t>Each NIC receive queue has a different associated IRQ #</a:t>
            </a:r>
          </a:p>
          <a:p>
            <a:pPr lvl="1"/>
            <a:r>
              <a:rPr lang="en-US" dirty="0"/>
              <a:t>IRQs can be configured to have affinity to specific CPU cores</a:t>
            </a:r>
          </a:p>
          <a:p>
            <a:pPr lvl="1"/>
            <a:r>
              <a:rPr lang="en-US" dirty="0"/>
              <a:t>This CPU runs the hardware interrupt handler</a:t>
            </a:r>
          </a:p>
          <a:p>
            <a:r>
              <a:rPr lang="en-US" dirty="0">
                <a:solidFill>
                  <a:srgbClr val="C00000"/>
                </a:solidFill>
              </a:rPr>
              <a:t>Receive Packet Steering (RPS)</a:t>
            </a:r>
          </a:p>
          <a:p>
            <a:pPr lvl="1"/>
            <a:r>
              <a:rPr lang="en-US" dirty="0"/>
              <a:t>select CPU to handle protocol processing after interrupt handling (starting from </a:t>
            </a:r>
            <a:r>
              <a:rPr lang="en-US" dirty="0" err="1"/>
              <a:t>netif_receive_skb</a:t>
            </a:r>
            <a:r>
              <a:rPr lang="en-US" dirty="0"/>
              <a:t>). Use </a:t>
            </a:r>
            <a:r>
              <a:rPr lang="en-US" dirty="0">
                <a:solidFill>
                  <a:srgbClr val="C00000"/>
                </a:solidFill>
              </a:rPr>
              <a:t>inter-processor interrupts</a:t>
            </a:r>
          </a:p>
          <a:p>
            <a:pPr lvl="1"/>
            <a:r>
              <a:rPr lang="en-US" dirty="0"/>
              <a:t>Useful as a pure software method to distribute protocol processing</a:t>
            </a:r>
          </a:p>
        </p:txBody>
      </p:sp>
    </p:spTree>
    <p:extLst>
      <p:ext uri="{BB962C8B-B14F-4D97-AF65-F5344CB8AC3E}">
        <p14:creationId xmlns:p14="http://schemas.microsoft.com/office/powerpoint/2010/main" val="16610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5C44D-56BB-2730-5F43-8FFB5A515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Kinds of Packet Steering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22B48-1950-14E7-5496-11AFCC584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Receive Flow Steering (RFS)</a:t>
            </a:r>
          </a:p>
          <a:p>
            <a:pPr lvl="1"/>
            <a:r>
              <a:rPr lang="en-US" dirty="0"/>
              <a:t>Like RPS, but consider the CPU where the application is running</a:t>
            </a:r>
          </a:p>
          <a:p>
            <a:pPr lvl="1"/>
            <a:r>
              <a:rPr lang="en-US" dirty="0"/>
              <a:t>Improve data cache hit rates (packet read on the same CPU core that it was written to)</a:t>
            </a:r>
          </a:p>
          <a:p>
            <a:pPr lvl="1"/>
            <a:r>
              <a:rPr lang="en-US" dirty="0"/>
              <a:t>Pure software technique</a:t>
            </a:r>
          </a:p>
          <a:p>
            <a:r>
              <a:rPr lang="en-US" dirty="0">
                <a:solidFill>
                  <a:srgbClr val="C00000"/>
                </a:solidFill>
              </a:rPr>
              <a:t>Accelerated Receive Flow Steering (</a:t>
            </a:r>
            <a:r>
              <a:rPr lang="en-US" dirty="0" err="1">
                <a:solidFill>
                  <a:srgbClr val="C00000"/>
                </a:solidFill>
              </a:rPr>
              <a:t>aRFS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dirty="0"/>
              <a:t>Implement RFS affinity in hardware</a:t>
            </a:r>
          </a:p>
          <a:p>
            <a:pPr lvl="1"/>
            <a:r>
              <a:rPr lang="en-US" dirty="0"/>
              <a:t>Network stack identifies which CPU is processing packets</a:t>
            </a:r>
          </a:p>
          <a:p>
            <a:pPr lvl="1"/>
            <a:r>
              <a:rPr lang="en-US" dirty="0"/>
              <a:t>Device driver programs the appropriate queue # into hardware</a:t>
            </a:r>
          </a:p>
          <a:p>
            <a:pPr lvl="1"/>
            <a:r>
              <a:rPr lang="en-US" dirty="0"/>
              <a:t>Needs hardware support</a:t>
            </a:r>
          </a:p>
        </p:txBody>
      </p:sp>
    </p:spTree>
    <p:extLst>
      <p:ext uri="{BB962C8B-B14F-4D97-AF65-F5344CB8AC3E}">
        <p14:creationId xmlns:p14="http://schemas.microsoft.com/office/powerpoint/2010/main" val="205042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4A683-EA1D-FD2F-51E5-E38B2E94D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buffers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2ED75-9198-9B64-8150-E1DFEFAED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584"/>
            <a:ext cx="10515600" cy="4573379"/>
          </a:xfrm>
        </p:spPr>
        <p:txBody>
          <a:bodyPr/>
          <a:lstStyle/>
          <a:p>
            <a:r>
              <a:rPr lang="en-US" dirty="0"/>
              <a:t>Allocate packet data in arbitrary chunks (multiples of 64 bytes)</a:t>
            </a:r>
          </a:p>
          <a:p>
            <a:r>
              <a:rPr lang="en-US" dirty="0"/>
              <a:t>Support arbitrary packet sizes, fragments, deferred processing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B07735-37B2-8EFE-3C6F-345BB20641B0}"/>
              </a:ext>
            </a:extLst>
          </p:cNvPr>
          <p:cNvGrpSpPr/>
          <p:nvPr/>
        </p:nvGrpSpPr>
        <p:grpSpPr>
          <a:xfrm>
            <a:off x="810372" y="2841143"/>
            <a:ext cx="4952627" cy="1950323"/>
            <a:chOff x="838200" y="3646467"/>
            <a:chExt cx="6512002" cy="195032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13B1AF-32AF-475F-75CA-43FAC752C0E5}"/>
                </a:ext>
              </a:extLst>
            </p:cNvPr>
            <p:cNvSpPr/>
            <p:nvPr/>
          </p:nvSpPr>
          <p:spPr>
            <a:xfrm>
              <a:off x="838200" y="3650256"/>
              <a:ext cx="1607875" cy="37470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Helvetica" pitchFamily="2" charset="0"/>
                </a:rPr>
                <a:t>*next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52A75DD-E840-4F06-5469-2875E1F94F6F}"/>
                </a:ext>
              </a:extLst>
            </p:cNvPr>
            <p:cNvSpPr/>
            <p:nvPr/>
          </p:nvSpPr>
          <p:spPr>
            <a:xfrm>
              <a:off x="838200" y="4021354"/>
              <a:ext cx="1607875" cy="36950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Helvetica" pitchFamily="2" charset="0"/>
                </a:rPr>
                <a:t>*</a:t>
              </a:r>
              <a:r>
                <a:rPr lang="en-US" sz="2800" dirty="0" err="1">
                  <a:latin typeface="Helvetica" pitchFamily="2" charset="0"/>
                </a:rPr>
                <a:t>prev</a:t>
              </a:r>
              <a:endParaRPr lang="en-US" sz="2800" dirty="0">
                <a:latin typeface="Helvetica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C2762A-F9AB-59F0-3763-E0B5447687CB}"/>
                </a:ext>
              </a:extLst>
            </p:cNvPr>
            <p:cNvSpPr/>
            <p:nvPr/>
          </p:nvSpPr>
          <p:spPr>
            <a:xfrm>
              <a:off x="838200" y="4397960"/>
              <a:ext cx="1607875" cy="730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6B1F7F-63E0-4E02-E1B0-BFF71D7B0126}"/>
                </a:ext>
              </a:extLst>
            </p:cNvPr>
            <p:cNvSpPr/>
            <p:nvPr/>
          </p:nvSpPr>
          <p:spPr>
            <a:xfrm>
              <a:off x="3270884" y="3646467"/>
              <a:ext cx="1607875" cy="37470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Helvetica" pitchFamily="2" charset="0"/>
                </a:rPr>
                <a:t>*next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557A079-D274-D231-3A68-0AE8FA113720}"/>
                </a:ext>
              </a:extLst>
            </p:cNvPr>
            <p:cNvSpPr/>
            <p:nvPr/>
          </p:nvSpPr>
          <p:spPr>
            <a:xfrm>
              <a:off x="3270884" y="4017565"/>
              <a:ext cx="1607875" cy="36950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Helvetica" pitchFamily="2" charset="0"/>
                </a:rPr>
                <a:t>*</a:t>
              </a:r>
              <a:r>
                <a:rPr lang="en-US" sz="2800" dirty="0" err="1">
                  <a:latin typeface="Helvetica" pitchFamily="2" charset="0"/>
                </a:rPr>
                <a:t>prev</a:t>
              </a:r>
              <a:endParaRPr lang="en-US" sz="2800" dirty="0">
                <a:latin typeface="Helvetica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2AD53-80F6-FA3F-83EB-04604F4B1291}"/>
                </a:ext>
              </a:extLst>
            </p:cNvPr>
            <p:cNvSpPr/>
            <p:nvPr/>
          </p:nvSpPr>
          <p:spPr>
            <a:xfrm>
              <a:off x="3270884" y="4394171"/>
              <a:ext cx="1607875" cy="730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583F2E-4008-8C12-1C9A-FA11C28462CC}"/>
                </a:ext>
              </a:extLst>
            </p:cNvPr>
            <p:cNvSpPr/>
            <p:nvPr/>
          </p:nvSpPr>
          <p:spPr>
            <a:xfrm>
              <a:off x="5742327" y="3650771"/>
              <a:ext cx="1607875" cy="37470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Helvetica" pitchFamily="2" charset="0"/>
                </a:rPr>
                <a:t>*next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04F334-C92E-B41C-CBB6-17501E6DAB09}"/>
                </a:ext>
              </a:extLst>
            </p:cNvPr>
            <p:cNvSpPr/>
            <p:nvPr/>
          </p:nvSpPr>
          <p:spPr>
            <a:xfrm>
              <a:off x="5742327" y="4021869"/>
              <a:ext cx="1607875" cy="36950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Helvetica" pitchFamily="2" charset="0"/>
                </a:rPr>
                <a:t>*</a:t>
              </a:r>
              <a:r>
                <a:rPr lang="en-US" sz="2800" dirty="0" err="1">
                  <a:latin typeface="Helvetica" pitchFamily="2" charset="0"/>
                </a:rPr>
                <a:t>prev</a:t>
              </a:r>
              <a:endParaRPr lang="en-US" sz="2800" dirty="0">
                <a:latin typeface="Helvetica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74D7A4-8292-33D4-9385-7F2F14E9CF90}"/>
                </a:ext>
              </a:extLst>
            </p:cNvPr>
            <p:cNvSpPr/>
            <p:nvPr/>
          </p:nvSpPr>
          <p:spPr>
            <a:xfrm>
              <a:off x="5742327" y="4398475"/>
              <a:ext cx="1607875" cy="72569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Helvetica" pitchFamily="2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A8AC6FF-32CF-7810-0681-A7EAD2D8399E}"/>
                </a:ext>
              </a:extLst>
            </p:cNvPr>
            <p:cNvCxnSpPr>
              <a:stCxn id="4" idx="3"/>
              <a:endCxn id="7" idx="1"/>
            </p:cNvCxnSpPr>
            <p:nvPr/>
          </p:nvCxnSpPr>
          <p:spPr>
            <a:xfrm flipV="1">
              <a:off x="2446075" y="3833820"/>
              <a:ext cx="824809" cy="37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7774A6A-BB93-C32A-DB24-58ED2654C5E1}"/>
                </a:ext>
              </a:extLst>
            </p:cNvPr>
            <p:cNvCxnSpPr>
              <a:cxnSpLocks/>
              <a:stCxn id="7" idx="3"/>
              <a:endCxn id="10" idx="1"/>
            </p:cNvCxnSpPr>
            <p:nvPr/>
          </p:nvCxnSpPr>
          <p:spPr>
            <a:xfrm>
              <a:off x="4878759" y="3833820"/>
              <a:ext cx="863568" cy="43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2DC41C1-0238-1406-A91D-39F7C2B3F2D4}"/>
                </a:ext>
              </a:extLst>
            </p:cNvPr>
            <p:cNvCxnSpPr>
              <a:cxnSpLocks/>
              <a:stCxn id="11" idx="1"/>
              <a:endCxn id="8" idx="3"/>
            </p:cNvCxnSpPr>
            <p:nvPr/>
          </p:nvCxnSpPr>
          <p:spPr>
            <a:xfrm flipH="1" flipV="1">
              <a:off x="4878759" y="4202316"/>
              <a:ext cx="863568" cy="43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1ADFBE4-6366-5420-1068-9FA2D9C2C0F8}"/>
                </a:ext>
              </a:extLst>
            </p:cNvPr>
            <p:cNvCxnSpPr>
              <a:cxnSpLocks/>
              <a:stCxn id="8" idx="1"/>
              <a:endCxn id="5" idx="3"/>
            </p:cNvCxnSpPr>
            <p:nvPr/>
          </p:nvCxnSpPr>
          <p:spPr>
            <a:xfrm flipH="1">
              <a:off x="2446075" y="4202316"/>
              <a:ext cx="824809" cy="37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48EA4B-14B3-6B47-5DD1-CBBBCECE9569}"/>
                </a:ext>
              </a:extLst>
            </p:cNvPr>
            <p:cNvSpPr txBox="1"/>
            <p:nvPr/>
          </p:nvSpPr>
          <p:spPr>
            <a:xfrm>
              <a:off x="1307750" y="5073570"/>
              <a:ext cx="9784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Helvetica" pitchFamily="2" charset="0"/>
                </a:rPr>
                <a:t>skb</a:t>
              </a:r>
              <a:endParaRPr lang="en-US" sz="2800" dirty="0">
                <a:latin typeface="Helvetica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3FD5A26-514E-D207-E972-BB3008906772}"/>
                </a:ext>
              </a:extLst>
            </p:cNvPr>
            <p:cNvSpPr txBox="1"/>
            <p:nvPr/>
          </p:nvSpPr>
          <p:spPr>
            <a:xfrm>
              <a:off x="3740434" y="5073570"/>
              <a:ext cx="9784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Helvetica" pitchFamily="2" charset="0"/>
                </a:rPr>
                <a:t>skb</a:t>
              </a:r>
              <a:endParaRPr lang="en-US" sz="2800" dirty="0">
                <a:latin typeface="Helvetica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9238010-7D2D-E553-A17A-EB22EC867E58}"/>
                </a:ext>
              </a:extLst>
            </p:cNvPr>
            <p:cNvSpPr txBox="1"/>
            <p:nvPr/>
          </p:nvSpPr>
          <p:spPr>
            <a:xfrm>
              <a:off x="6263288" y="5073570"/>
              <a:ext cx="9784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Helvetica" pitchFamily="2" charset="0"/>
                </a:rPr>
                <a:t>skb</a:t>
              </a:r>
              <a:endParaRPr lang="en-US" sz="2800" dirty="0">
                <a:latin typeface="Helvetica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16BA15-8973-1D9C-0C4A-51799FC91089}"/>
              </a:ext>
            </a:extLst>
          </p:cNvPr>
          <p:cNvGrpSpPr/>
          <p:nvPr/>
        </p:nvGrpSpPr>
        <p:grpSpPr>
          <a:xfrm>
            <a:off x="6052443" y="4026608"/>
            <a:ext cx="5536133" cy="2450711"/>
            <a:chOff x="1457698" y="4362382"/>
            <a:chExt cx="5536133" cy="245071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85966E1-0566-7BFB-5EB5-4FA83B18590D}"/>
                </a:ext>
              </a:extLst>
            </p:cNvPr>
            <p:cNvSpPr/>
            <p:nvPr/>
          </p:nvSpPr>
          <p:spPr>
            <a:xfrm>
              <a:off x="1457698" y="4695031"/>
              <a:ext cx="1607875" cy="211806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Helvetica" pitchFamily="2" charset="0"/>
                </a:rPr>
                <a:t>…</a:t>
              </a:r>
            </a:p>
            <a:p>
              <a:pPr algn="ctr"/>
              <a:r>
                <a:rPr lang="en-US" sz="2400" dirty="0">
                  <a:latin typeface="Helvetica" pitchFamily="2" charset="0"/>
                </a:rPr>
                <a:t>*head</a:t>
              </a:r>
            </a:p>
            <a:p>
              <a:pPr algn="ctr"/>
              <a:r>
                <a:rPr lang="en-US" sz="2400" dirty="0">
                  <a:latin typeface="Helvetica" pitchFamily="2" charset="0"/>
                </a:rPr>
                <a:t>*data</a:t>
              </a:r>
            </a:p>
            <a:p>
              <a:pPr algn="ctr"/>
              <a:r>
                <a:rPr lang="en-US" sz="2400" dirty="0">
                  <a:latin typeface="Helvetica" pitchFamily="2" charset="0"/>
                </a:rPr>
                <a:t>*tail</a:t>
              </a:r>
            </a:p>
            <a:p>
              <a:pPr algn="ctr"/>
              <a:r>
                <a:rPr lang="en-US" sz="2400" dirty="0">
                  <a:latin typeface="Helvetica" pitchFamily="2" charset="0"/>
                </a:rPr>
                <a:t>*end</a:t>
              </a:r>
            </a:p>
            <a:p>
              <a:pPr algn="ctr"/>
              <a:r>
                <a:rPr lang="en-US" sz="2400" dirty="0">
                  <a:latin typeface="Helvetica" pitchFamily="2" charset="0"/>
                </a:rPr>
                <a:t>…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5DA95FE-8654-9D4B-5432-407CDF562E9C}"/>
                </a:ext>
              </a:extLst>
            </p:cNvPr>
            <p:cNvGrpSpPr/>
            <p:nvPr/>
          </p:nvGrpSpPr>
          <p:grpSpPr>
            <a:xfrm>
              <a:off x="5019521" y="4782625"/>
              <a:ext cx="1974310" cy="1982603"/>
              <a:chOff x="4495191" y="4231168"/>
              <a:chExt cx="1974310" cy="1982603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13F244E-89C0-52D7-B27C-32F71088FA5A}"/>
                  </a:ext>
                </a:extLst>
              </p:cNvPr>
              <p:cNvSpPr/>
              <p:nvPr/>
            </p:nvSpPr>
            <p:spPr>
              <a:xfrm>
                <a:off x="4500024" y="4231168"/>
                <a:ext cx="1969477" cy="19826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itchFamily="2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30352DC-4E22-01D6-78CC-F0E6FB9B6EE0}"/>
                  </a:ext>
                </a:extLst>
              </p:cNvPr>
              <p:cNvSpPr/>
              <p:nvPr/>
            </p:nvSpPr>
            <p:spPr>
              <a:xfrm>
                <a:off x="4495191" y="4832067"/>
                <a:ext cx="1969477" cy="881772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" pitchFamily="2" charset="0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7A68752-6EE9-7E66-8BDC-552406A9D1B7}"/>
                </a:ext>
              </a:extLst>
            </p:cNvPr>
            <p:cNvSpPr txBox="1"/>
            <p:nvPr/>
          </p:nvSpPr>
          <p:spPr>
            <a:xfrm>
              <a:off x="4922537" y="4362382"/>
              <a:ext cx="9663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" pitchFamily="2" charset="0"/>
                </a:rPr>
                <a:t>buffer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26D8797-71A1-D84D-F150-1BE4690A0253}"/>
                </a:ext>
              </a:extLst>
            </p:cNvPr>
            <p:cNvSpPr txBox="1"/>
            <p:nvPr/>
          </p:nvSpPr>
          <p:spPr>
            <a:xfrm>
              <a:off x="5028292" y="5365067"/>
              <a:ext cx="12795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" pitchFamily="2" charset="0"/>
                </a:rPr>
                <a:t>pkt data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50E4670-7D80-DF6D-9EE5-7A9F4EC74621}"/>
                </a:ext>
              </a:extLst>
            </p:cNvPr>
            <p:cNvSpPr txBox="1"/>
            <p:nvPr/>
          </p:nvSpPr>
          <p:spPr>
            <a:xfrm>
              <a:off x="5003760" y="4849269"/>
              <a:ext cx="1572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" pitchFamily="2" charset="0"/>
                </a:rPr>
                <a:t>headroom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A15EAD0-BC37-3600-3A3A-9FD5E45B3400}"/>
                </a:ext>
              </a:extLst>
            </p:cNvPr>
            <p:cNvSpPr txBox="1"/>
            <p:nvPr/>
          </p:nvSpPr>
          <p:spPr>
            <a:xfrm>
              <a:off x="5017887" y="6303563"/>
              <a:ext cx="1281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Helvetica" pitchFamily="2" charset="0"/>
                </a:rPr>
                <a:t>tailroom</a:t>
              </a:r>
              <a:endParaRPr lang="en-US" sz="2400" dirty="0">
                <a:latin typeface="Helvetica" pitchFamily="2" charset="0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52D2791-ABB0-EB59-FC43-E2926D8130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00098" y="4824047"/>
              <a:ext cx="2328194" cy="3818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2231AEA-5553-E947-BA1F-FD8CC14606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7006" y="5361087"/>
              <a:ext cx="2367796" cy="2291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DFC810F-0560-5047-E8A4-6A088EE4D3B7}"/>
                </a:ext>
              </a:extLst>
            </p:cNvPr>
            <p:cNvCxnSpPr>
              <a:cxnSpLocks/>
            </p:cNvCxnSpPr>
            <p:nvPr/>
          </p:nvCxnSpPr>
          <p:spPr>
            <a:xfrm>
              <a:off x="2677006" y="5996196"/>
              <a:ext cx="2347347" cy="2795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7788E0F-A216-A262-341E-9CD5241B4371}"/>
                </a:ext>
              </a:extLst>
            </p:cNvPr>
            <p:cNvCxnSpPr>
              <a:cxnSpLocks/>
            </p:cNvCxnSpPr>
            <p:nvPr/>
          </p:nvCxnSpPr>
          <p:spPr>
            <a:xfrm>
              <a:off x="2610691" y="6337886"/>
              <a:ext cx="2407196" cy="3580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ight Brace 33">
            <a:extLst>
              <a:ext uri="{FF2B5EF4-FFF2-40B4-BE49-F238E27FC236}">
                <a16:creationId xmlns:a16="http://schemas.microsoft.com/office/drawing/2014/main" id="{295E1382-4F75-79C9-D777-66CC89E19A7A}"/>
              </a:ext>
            </a:extLst>
          </p:cNvPr>
          <p:cNvSpPr/>
          <p:nvPr/>
        </p:nvSpPr>
        <p:spPr>
          <a:xfrm>
            <a:off x="5892800" y="3581742"/>
            <a:ext cx="361244" cy="686504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47210D67-F3FF-70EC-622A-C6D3C366D2E6}"/>
              </a:ext>
            </a:extLst>
          </p:cNvPr>
          <p:cNvSpPr/>
          <p:nvPr/>
        </p:nvSpPr>
        <p:spPr>
          <a:xfrm>
            <a:off x="6287911" y="3856648"/>
            <a:ext cx="564971" cy="433130"/>
          </a:xfrm>
          <a:custGeom>
            <a:avLst/>
            <a:gdLst>
              <a:gd name="connsiteX0" fmla="*/ 0 w 564971"/>
              <a:gd name="connsiteY0" fmla="*/ 38019 h 433130"/>
              <a:gd name="connsiteX1" fmla="*/ 474133 w 564971"/>
              <a:gd name="connsiteY1" fmla="*/ 38019 h 433130"/>
              <a:gd name="connsiteX2" fmla="*/ 564445 w 564971"/>
              <a:gd name="connsiteY2" fmla="*/ 433130 h 43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4971" h="433130">
                <a:moveTo>
                  <a:pt x="0" y="38019"/>
                </a:moveTo>
                <a:cubicBezTo>
                  <a:pt x="190029" y="5093"/>
                  <a:pt x="380059" y="-27833"/>
                  <a:pt x="474133" y="38019"/>
                </a:cubicBezTo>
                <a:cubicBezTo>
                  <a:pt x="568207" y="103871"/>
                  <a:pt x="566326" y="268500"/>
                  <a:pt x="564445" y="43313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2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A4C608-0DFF-C84F-9C64-F1D4D4A26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983" y="3"/>
            <a:ext cx="551195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CF1A94-4543-3695-DD2C-6F7A1FA5692A}"/>
              </a:ext>
            </a:extLst>
          </p:cNvPr>
          <p:cNvSpPr txBox="1"/>
          <p:nvPr/>
        </p:nvSpPr>
        <p:spPr>
          <a:xfrm>
            <a:off x="697198" y="876996"/>
            <a:ext cx="4396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FreeBSD </a:t>
            </a:r>
            <a:r>
              <a:rPr lang="en-US" sz="2400" dirty="0" err="1">
                <a:latin typeface="Courier" pitchFamily="2" charset="0"/>
              </a:rPr>
              <a:t>sendto</a:t>
            </a:r>
            <a:r>
              <a:rPr lang="en-US" sz="2400" dirty="0">
                <a:latin typeface="Helvetica" pitchFamily="2" charset="0"/>
              </a:rPr>
              <a:t>() code path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BBEB8D-B4E0-12D6-FBDF-141E3B0D58E3}"/>
              </a:ext>
            </a:extLst>
          </p:cNvPr>
          <p:cNvSpPr/>
          <p:nvPr/>
        </p:nvSpPr>
        <p:spPr>
          <a:xfrm>
            <a:off x="10153241" y="483576"/>
            <a:ext cx="872313" cy="62425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6FDE928-2A39-9F43-FCA2-ABF3358BC912}"/>
              </a:ext>
            </a:extLst>
          </p:cNvPr>
          <p:cNvSpPr/>
          <p:nvPr/>
        </p:nvSpPr>
        <p:spPr>
          <a:xfrm>
            <a:off x="9391241" y="1928446"/>
            <a:ext cx="872313" cy="62425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9B0A048-15EA-17C7-440B-08884E5C3967}"/>
              </a:ext>
            </a:extLst>
          </p:cNvPr>
          <p:cNvSpPr/>
          <p:nvPr/>
        </p:nvSpPr>
        <p:spPr>
          <a:xfrm>
            <a:off x="9391241" y="3116873"/>
            <a:ext cx="872313" cy="624253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D314C-1EC9-D7E6-697D-6EDC4E81880F}"/>
              </a:ext>
            </a:extLst>
          </p:cNvPr>
          <p:cNvSpPr txBox="1"/>
          <p:nvPr/>
        </p:nvSpPr>
        <p:spPr>
          <a:xfrm>
            <a:off x="0" y="6396335"/>
            <a:ext cx="2528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Helvetica" pitchFamily="2" charset="0"/>
              </a:rPr>
              <a:t>Netmap</a:t>
            </a:r>
            <a:r>
              <a:rPr lang="en-US" sz="2400" dirty="0">
                <a:latin typeface="Helvetica" pitchFamily="2" charset="0"/>
              </a:rPr>
              <a:t> ATC12.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730E67-B430-DA25-BE16-A88C05E96AAC}"/>
              </a:ext>
            </a:extLst>
          </p:cNvPr>
          <p:cNvSpPr txBox="1"/>
          <p:nvPr/>
        </p:nvSpPr>
        <p:spPr>
          <a:xfrm>
            <a:off x="321393" y="2409905"/>
            <a:ext cx="5147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pitchFamily="2" charset="0"/>
              </a:rPr>
              <a:t>Overheads are sprinkled throughout the packet processing stack.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7B16F7-3ABA-0F3C-40EA-4E29CCC2AE1E}"/>
              </a:ext>
            </a:extLst>
          </p:cNvPr>
          <p:cNvSpPr txBox="1"/>
          <p:nvPr/>
        </p:nvSpPr>
        <p:spPr>
          <a:xfrm>
            <a:off x="825500" y="4165600"/>
            <a:ext cx="3822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Software specialization</a:t>
            </a:r>
          </a:p>
        </p:txBody>
      </p:sp>
    </p:spTree>
    <p:extLst>
      <p:ext uri="{BB962C8B-B14F-4D97-AF65-F5344CB8AC3E}">
        <p14:creationId xmlns:p14="http://schemas.microsoft.com/office/powerpoint/2010/main" val="323824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8113</TotalTime>
  <Words>970</Words>
  <Application>Microsoft Macintosh PowerPoint</Application>
  <PresentationFormat>Widescreen</PresentationFormat>
  <Paragraphs>137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Courier</vt:lpstr>
      <vt:lpstr>Helvetica</vt:lpstr>
      <vt:lpstr>Office Theme</vt:lpstr>
      <vt:lpstr>PowerPoint Presentation</vt:lpstr>
      <vt:lpstr>PowerPoint Presentation</vt:lpstr>
      <vt:lpstr>Interrupt mitigation</vt:lpstr>
      <vt:lpstr>PowerPoint Presentation</vt:lpstr>
      <vt:lpstr>Other things that happen afterward</vt:lpstr>
      <vt:lpstr>Different Kinds of Packet Steering</vt:lpstr>
      <vt:lpstr>Different Kinds of Packet Steering</vt:lpstr>
      <vt:lpstr>Socket buffers</vt:lpstr>
      <vt:lpstr>PowerPoint Presentation</vt:lpstr>
      <vt:lpstr>(1) Shared memory: avoid per-byte costs</vt:lpstr>
      <vt:lpstr>(2) Data representation: pre-allocated fixed size buffers and rings</vt:lpstr>
      <vt:lpstr>(3) Amortize operations: batching</vt:lpstr>
      <vt:lpstr>The abstraction has changed!</vt:lpstr>
      <vt:lpstr>Case studies</vt:lpstr>
      <vt:lpstr>Routebricks: fast software router</vt:lpstr>
      <vt:lpstr>OpenVSwitch: fast virtual switch</vt:lpstr>
      <vt:lpstr>Policies in virtualized switches</vt:lpstr>
      <vt:lpstr>Where should policies be implemented?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552: Computer Networks</dc:title>
  <dc:creator>Srinivas NG</dc:creator>
  <cp:lastModifiedBy>Srinivas Narayana Ganapathy</cp:lastModifiedBy>
  <cp:revision>2532</cp:revision>
  <dcterms:created xsi:type="dcterms:W3CDTF">2018-09-05T17:47:04Z</dcterms:created>
  <dcterms:modified xsi:type="dcterms:W3CDTF">2024-04-10T12:06:00Z</dcterms:modified>
</cp:coreProperties>
</file>