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21" r:id="rId2"/>
    <p:sldId id="2072" r:id="rId3"/>
    <p:sldId id="2073" r:id="rId4"/>
    <p:sldId id="2074" r:id="rId5"/>
    <p:sldId id="2075" r:id="rId6"/>
    <p:sldId id="2052" r:id="rId7"/>
    <p:sldId id="306" r:id="rId8"/>
    <p:sldId id="390" r:id="rId9"/>
    <p:sldId id="307" r:id="rId10"/>
    <p:sldId id="824" r:id="rId11"/>
    <p:sldId id="308" r:id="rId12"/>
    <p:sldId id="309" r:id="rId13"/>
    <p:sldId id="2064" r:id="rId14"/>
    <p:sldId id="310" r:id="rId15"/>
    <p:sldId id="2025" r:id="rId16"/>
    <p:sldId id="2026" r:id="rId17"/>
    <p:sldId id="2027" r:id="rId18"/>
    <p:sldId id="2056" r:id="rId19"/>
    <p:sldId id="2055" r:id="rId20"/>
    <p:sldId id="1239" r:id="rId21"/>
    <p:sldId id="2069" r:id="rId22"/>
    <p:sldId id="862" r:id="rId23"/>
    <p:sldId id="881" r:id="rId24"/>
    <p:sldId id="1228" r:id="rId25"/>
    <p:sldId id="8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/>
    <p:restoredTop sz="94651"/>
  </p:normalViewPr>
  <p:slideViewPr>
    <p:cSldViewPr snapToGrid="0" snapToObjects="1">
      <p:cViewPr varScale="1">
        <p:scale>
          <a:sx n="132" d="100"/>
          <a:sy n="132" d="100"/>
        </p:scale>
        <p:origin x="1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ackagecloud.io/eng/2016/10/11/monitoring-tuning-linux-networking-stack-receiving-data-illustrated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ackagecloud.io/eng/2016/10/11/monitoring-tuning-linux-networking-stack-receiving-data-illustrated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wn.net/Articles/763056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https://blog.packagecloud.io/eng/2016/10/11/monitoring-tuning-linux-networking-stack-receiving-data-illustrated/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Source: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Revisiting network i/o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netmap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framework. Communications of the ACM 2012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https://blog.packagecloud.io/eng/2016/10/11/monitoring-tuning-linux-networking-stack-receiving-data-illustrated/</a:t>
            </a:r>
            <a:endParaRPr lang="en-US" dirty="0"/>
          </a:p>
          <a:p>
            <a:r>
              <a:rPr lang="en-US" dirty="0"/>
              <a:t> Linux kernel 3.13. Things have changed a bit since 4.15 with Edward Cree’s batching patch set. </a:t>
            </a:r>
            <a:r>
              <a:rPr lang="en-US" dirty="0">
                <a:hlinkClick r:id="rId4"/>
              </a:rPr>
              <a:t>https://lwn.net/Articles/763056/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(5) Traffic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Queueing represents output port contention</a:t>
            </a:r>
          </a:p>
          <a:p>
            <a:r>
              <a:rPr lang="en-US" dirty="0"/>
              <a:t>A single output port can be represented by multiple </a:t>
            </a:r>
            <a:r>
              <a:rPr lang="en-US" dirty="0">
                <a:solidFill>
                  <a:srgbClr val="C00000"/>
                </a:solidFill>
              </a:rPr>
              <a:t>queues</a:t>
            </a:r>
          </a:p>
          <a:p>
            <a:pPr lvl="1"/>
            <a:r>
              <a:rPr lang="en-US" dirty="0"/>
              <a:t>e.g., to implement weighted fair queueing</a:t>
            </a:r>
          </a:p>
          <a:p>
            <a:r>
              <a:rPr lang="en-US" dirty="0"/>
              <a:t>Each queue is just a </a:t>
            </a:r>
            <a:r>
              <a:rPr lang="en-US" dirty="0">
                <a:solidFill>
                  <a:srgbClr val="C00000"/>
                </a:solidFill>
              </a:rPr>
              <a:t>linked list </a:t>
            </a:r>
            <a:r>
              <a:rPr lang="en-US" dirty="0"/>
              <a:t>in the shared memory</a:t>
            </a:r>
          </a:p>
          <a:p>
            <a:pPr lvl="1"/>
            <a:r>
              <a:rPr lang="en-US" dirty="0"/>
              <a:t>Maximum flexibility in queue sizes, but pointer overhead</a:t>
            </a:r>
          </a:p>
          <a:p>
            <a:pPr lvl="1"/>
            <a:r>
              <a:rPr lang="en-US" dirty="0"/>
              <a:t>Separate memory to maintain per-queue heads and tails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4526452"/>
            <a:ext cx="11933694" cy="21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4" y="3589450"/>
            <a:ext cx="5073130" cy="2958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(5) Traffic Manager: Scheduling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dequeue packets in output port buffer? </a:t>
            </a:r>
            <a:r>
              <a:rPr lang="en-US" dirty="0">
                <a:solidFill>
                  <a:srgbClr val="C00000"/>
                </a:solidFill>
              </a:rPr>
              <a:t>packet scheduling algorithms</a:t>
            </a:r>
          </a:p>
          <a:p>
            <a:r>
              <a:rPr lang="en-US" dirty="0"/>
              <a:t>Fair queueing across ports or flows</a:t>
            </a:r>
          </a:p>
          <a:p>
            <a:r>
              <a:rPr lang="en-US" dirty="0"/>
              <a:t>Strict prioritization of some ports over others</a:t>
            </a:r>
          </a:p>
          <a:p>
            <a:r>
              <a:rPr lang="en-US" dirty="0"/>
              <a:t>Rate limiting per port</a:t>
            </a:r>
          </a:p>
          <a:p>
            <a:r>
              <a:rPr lang="en-US" dirty="0"/>
              <a:t>Possible to make it flexible: PIFOs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(5) Traffic Manager: Buffer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5032376"/>
          </a:xfrm>
        </p:spPr>
        <p:txBody>
          <a:bodyPr>
            <a:normAutofit/>
          </a:bodyPr>
          <a:lstStyle/>
          <a:p>
            <a:r>
              <a:rPr lang="en-US" dirty="0"/>
              <a:t>Q: how to enqueue packets into buffer?</a:t>
            </a:r>
          </a:p>
          <a:p>
            <a:pPr lvl="1"/>
            <a:r>
              <a:rPr lang="en-US" dirty="0"/>
              <a:t>If buffer is full, which packet should be dropped?</a:t>
            </a:r>
          </a:p>
          <a:p>
            <a:r>
              <a:rPr lang="en-US" dirty="0"/>
              <a:t>Typical buffer management: </a:t>
            </a:r>
            <a:r>
              <a:rPr lang="en-US" dirty="0">
                <a:solidFill>
                  <a:srgbClr val="C00000"/>
                </a:solidFill>
              </a:rPr>
              <a:t>Tail-drop</a:t>
            </a:r>
            <a:endParaRPr lang="en-US" dirty="0"/>
          </a:p>
          <a:p>
            <a:r>
              <a:rPr lang="en-US" dirty="0"/>
              <a:t>Want </a:t>
            </a:r>
            <a:r>
              <a:rPr lang="en-US" dirty="0">
                <a:solidFill>
                  <a:srgbClr val="C00000"/>
                </a:solidFill>
              </a:rPr>
              <a:t>fairness</a:t>
            </a:r>
            <a:r>
              <a:rPr lang="en-US" dirty="0"/>
              <a:t>: if queue 1 has too many buffered pkts, don’t tail-drop q2</a:t>
            </a:r>
          </a:p>
          <a:p>
            <a:pPr lvl="1"/>
            <a:r>
              <a:rPr lang="en-US" dirty="0"/>
              <a:t>Share memory by </a:t>
            </a:r>
            <a:r>
              <a:rPr lang="en-US" dirty="0">
                <a:solidFill>
                  <a:srgbClr val="C00000"/>
                </a:solidFill>
              </a:rPr>
              <a:t>partitioning </a:t>
            </a:r>
            <a:r>
              <a:rPr lang="en-US" dirty="0"/>
              <a:t>(carving memory out) across queues</a:t>
            </a:r>
          </a:p>
          <a:p>
            <a:r>
              <a:rPr lang="en-US" dirty="0"/>
              <a:t>Want </a:t>
            </a:r>
            <a:r>
              <a:rPr lang="en-US" dirty="0">
                <a:solidFill>
                  <a:srgbClr val="C00000"/>
                </a:solidFill>
              </a:rPr>
              <a:t>efficiency: </a:t>
            </a:r>
            <a:r>
              <a:rPr lang="en-US" dirty="0"/>
              <a:t>if q1 has no pkts, q2 should be able to use (nearly) all buffer memory</a:t>
            </a:r>
          </a:p>
          <a:p>
            <a:r>
              <a:rPr lang="en-US" dirty="0"/>
              <a:t>One possibility: static thresholds for buffer occupancy per port</a:t>
            </a:r>
          </a:p>
          <a:p>
            <a:pPr lvl="1"/>
            <a:r>
              <a:rPr lang="en-US" dirty="0"/>
              <a:t>Can be made fair or efficient but not both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43" y="1825624"/>
            <a:ext cx="28956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6F8B-F8D3-0324-6EC2-3290C11B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(5) Demand-aware buffer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3C62-8DCC-F296-72A8-C5BAD860D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DT</a:t>
            </a:r>
            <a:r>
              <a:rPr lang="en-US" dirty="0">
                <a:latin typeface="Helvetica" pitchFamily="2" charset="0"/>
              </a:rPr>
              <a:t>: “</a:t>
            </a:r>
            <a:r>
              <a:rPr lang="en-IN" dirty="0">
                <a:effectLst/>
                <a:latin typeface="Helvetica" pitchFamily="2" charset="0"/>
              </a:rPr>
              <a:t>Dynamic Queue Length Thresholds for Shared-Memory Packet Switches”, Choudhury and Hahne</a:t>
            </a:r>
          </a:p>
          <a:p>
            <a:r>
              <a:rPr lang="en-IN" dirty="0">
                <a:latin typeface="Helvetica" pitchFamily="2" charset="0"/>
              </a:rPr>
              <a:t>Compute a critical (dynamic) queue length threshold T</a:t>
            </a:r>
            <a:endParaRPr lang="en-IN" dirty="0">
              <a:effectLst/>
              <a:latin typeface="Helvetica" pitchFamily="2" charset="0"/>
            </a:endParaRPr>
          </a:p>
          <a:p>
            <a:endParaRPr lang="en-IN" dirty="0">
              <a:latin typeface="Helvetica" pitchFamily="2" charset="0"/>
            </a:endParaRPr>
          </a:p>
          <a:p>
            <a:endParaRPr lang="en-IN" dirty="0">
              <a:latin typeface="Helvetica" pitchFamily="2" charset="0"/>
            </a:endParaRPr>
          </a:p>
          <a:p>
            <a:endParaRPr lang="en-IN" dirty="0">
              <a:latin typeface="Helvetica" pitchFamily="2" charset="0"/>
            </a:endParaRPr>
          </a:p>
          <a:p>
            <a:r>
              <a:rPr lang="en-IN" dirty="0">
                <a:latin typeface="Helvetica" pitchFamily="2" charset="0"/>
              </a:rPr>
              <a:t>Port blocked from adding packets if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ack text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5198FBE-C81F-A317-7754-513CFEFDC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71" y="3217078"/>
            <a:ext cx="8361027" cy="1389676"/>
          </a:xfrm>
          <a:prstGeom prst="rect">
            <a:avLst/>
          </a:prstGeom>
        </p:spPr>
      </p:pic>
      <p:pic>
        <p:nvPicPr>
          <p:cNvPr id="9" name="Picture 8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844C87BB-595C-6973-20B3-2D38EA1B4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35" y="5289952"/>
            <a:ext cx="3013722" cy="6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(6) Egress line 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headers with payload for transmission</a:t>
            </a:r>
          </a:p>
          <a:p>
            <a:pPr lvl="1"/>
            <a:r>
              <a:rPr lang="en-US" dirty="0"/>
              <a:t>Must incorporate effect of header modifications</a:t>
            </a:r>
          </a:p>
          <a:p>
            <a:pPr lvl="1"/>
            <a:r>
              <a:rPr lang="is-IS" dirty="0"/>
              <a:t>Also called </a:t>
            </a:r>
            <a:r>
              <a:rPr lang="is-IS" dirty="0">
                <a:solidFill>
                  <a:srgbClr val="C00000"/>
                </a:solidFill>
              </a:rPr>
              <a:t>deparsing </a:t>
            </a:r>
            <a:r>
              <a:rPr lang="is-IS" dirty="0"/>
              <a:t>or </a:t>
            </a:r>
            <a:r>
              <a:rPr lang="is-IS" dirty="0">
                <a:solidFill>
                  <a:srgbClr val="C00000"/>
                </a:solidFill>
              </a:rPr>
              <a:t>serialization</a:t>
            </a:r>
          </a:p>
          <a:p>
            <a:endParaRPr lang="is-IS" dirty="0"/>
          </a:p>
          <a:p>
            <a:r>
              <a:rPr lang="is-IS" dirty="0">
                <a:solidFill>
                  <a:srgbClr val="C00000"/>
                </a:solidFill>
              </a:rPr>
              <a:t>Multicast</a:t>
            </a:r>
            <a:r>
              <a:rPr lang="is-IS" dirty="0"/>
              <a:t>: egress-specific packet processing</a:t>
            </a:r>
          </a:p>
          <a:p>
            <a:pPr lvl="1"/>
            <a:r>
              <a:rPr lang="en-US" dirty="0"/>
              <a:t>E</a:t>
            </a:r>
            <a:r>
              <a:rPr lang="is-IS" dirty="0"/>
              <a:t>x: different source MAC address for each output port</a:t>
            </a:r>
          </a:p>
          <a:p>
            <a:endParaRPr lang="en-US" dirty="0"/>
          </a:p>
          <a:p>
            <a:r>
              <a:rPr lang="en-US" dirty="0"/>
              <a:t>Multicast makes almost everything inside the switch (interconnect, lookups, queueing) more complex</a:t>
            </a:r>
          </a:p>
        </p:txBody>
      </p:sp>
    </p:spTree>
    <p:extLst>
      <p:ext uri="{BB962C8B-B14F-4D97-AF65-F5344CB8AC3E}">
        <p14:creationId xmlns:p14="http://schemas.microsoft.com/office/powerpoint/2010/main" val="417258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629D-CF46-DF45-BD4A-AAB990CD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three kinds of router hardware data plane programmability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48EA-B5B5-6448-ACB8-D5FE9F3C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Packet header formats, i.e., the packet parser</a:t>
            </a:r>
          </a:p>
          <a:p>
            <a:pPr lvl="1"/>
            <a:r>
              <a:rPr lang="en-US" dirty="0"/>
              <a:t>Example: Go from IPv4 -&gt; IPv6</a:t>
            </a:r>
          </a:p>
          <a:p>
            <a:pPr lvl="1"/>
            <a:r>
              <a:rPr lang="en-US" dirty="0"/>
              <a:t>Custom packet format to carry financial info at high speed on a point-to-point link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Table formats, actions, sizes, i.e., the match-action tables</a:t>
            </a:r>
          </a:p>
          <a:p>
            <a:pPr lvl="1"/>
            <a:r>
              <a:rPr lang="en-US" dirty="0"/>
              <a:t>Change which fields in the packet can be processed by a table</a:t>
            </a:r>
          </a:p>
          <a:p>
            <a:pPr lvl="1"/>
            <a:r>
              <a:rPr lang="en-US" dirty="0"/>
              <a:t>Control the table sizes, i.e., # entries, and hence the memory resource footprint according to use case.</a:t>
            </a:r>
          </a:p>
        </p:txBody>
      </p:sp>
    </p:spTree>
    <p:extLst>
      <p:ext uri="{BB962C8B-B14F-4D97-AF65-F5344CB8AC3E}">
        <p14:creationId xmlns:p14="http://schemas.microsoft.com/office/powerpoint/2010/main" val="1131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97CE-A548-FF4D-A6F0-1B80ECE6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three kinds of router hardware data plane programmability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10DC1-9E27-1D4E-AA11-3AE76D9B3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Packet scheduling, i.e., the traffic manager</a:t>
            </a:r>
          </a:p>
          <a:p>
            <a:pPr lvl="1"/>
            <a:r>
              <a:rPr lang="en-US" dirty="0"/>
              <a:t>Flexible classification of packets</a:t>
            </a:r>
          </a:p>
          <a:p>
            <a:pPr lvl="1"/>
            <a:r>
              <a:rPr lang="en-US" dirty="0"/>
              <a:t>Flexible assignment of ordering and timing of when packets are transmitted from an outgoing link</a:t>
            </a:r>
          </a:p>
        </p:txBody>
      </p:sp>
    </p:spTree>
    <p:extLst>
      <p:ext uri="{BB962C8B-B14F-4D97-AF65-F5344CB8AC3E}">
        <p14:creationId xmlns:p14="http://schemas.microsoft.com/office/powerpoint/2010/main" val="179578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0E81-229E-314C-A5ED-383AC409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which is distinct from control plane programmability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14BE-4A6C-9C48-BDB8-17250BD8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control plane must compute the packet-processing rules put into the memory on the router ASIC</a:t>
            </a:r>
          </a:p>
          <a:p>
            <a:pPr lvl="1"/>
            <a:r>
              <a:rPr lang="en-US" dirty="0"/>
              <a:t>Example: packet with IPv4 destination 10.0.0.1 must go out of port 4</a:t>
            </a:r>
          </a:p>
          <a:p>
            <a:endParaRPr lang="en-US" dirty="0"/>
          </a:p>
          <a:p>
            <a:r>
              <a:rPr lang="en-US" dirty="0"/>
              <a:t>Data plane programmability refers to the flexibility in the allowed set of packet headers, tables, and actions themselves, not the actual rules.</a:t>
            </a:r>
          </a:p>
          <a:p>
            <a:pPr lvl="1"/>
            <a:r>
              <a:rPr lang="en-US" dirty="0"/>
              <a:t>Example: There is a table that matches on IPv4 destination </a:t>
            </a:r>
            <a:r>
              <a:rPr lang="en-US" dirty="0" err="1"/>
              <a:t>addr</a:t>
            </a:r>
            <a:r>
              <a:rPr lang="en-US" dirty="0"/>
              <a:t> whose action is to determine the output 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4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482C-9E20-2B8C-4F1D-26838208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Data Plane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2007E-4405-F68A-5CF1-6B2F09347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5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868E-10EF-2342-FB66-E5E6D822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7C59-A42D-78B8-FDCB-DA6FB44B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run in software. Get packets to/from apps quickly</a:t>
            </a:r>
          </a:p>
          <a:p>
            <a:r>
              <a:rPr lang="en-US" dirty="0"/>
              <a:t>Software routers: </a:t>
            </a:r>
          </a:p>
          <a:p>
            <a:pPr lvl="1"/>
            <a:r>
              <a:rPr lang="en-US" dirty="0"/>
              <a:t>virtualization and cloud (e.g., </a:t>
            </a:r>
            <a:r>
              <a:rPr lang="en-US" dirty="0" err="1"/>
              <a:t>openvSwitch</a:t>
            </a:r>
            <a:r>
              <a:rPr lang="en-US" dirty="0"/>
              <a:t>)</a:t>
            </a:r>
          </a:p>
          <a:p>
            <a:r>
              <a:rPr lang="en-US" dirty="0"/>
              <a:t>Middleboxes (network functions)</a:t>
            </a:r>
          </a:p>
          <a:p>
            <a:pPr lvl="1"/>
            <a:r>
              <a:rPr lang="en-US" dirty="0"/>
              <a:t>Network Address Translation, mobile processing nodes (packet gateways, radio controllers, …), tunneling gateways (IPsec/SSL VPN), traffic analysis &amp; security (IDS, firewalls, spam), CDNs/caches, video accelerators,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98D7-860E-314A-8B5E-E81265FD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Router overview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EBF5BE-17BE-162F-85FF-10DA5CD10B7C}"/>
              </a:ext>
            </a:extLst>
          </p:cNvPr>
          <p:cNvGrpSpPr/>
          <p:nvPr/>
        </p:nvGrpSpPr>
        <p:grpSpPr>
          <a:xfrm>
            <a:off x="3834026" y="1545082"/>
            <a:ext cx="5084271" cy="1680835"/>
            <a:chOff x="6657506" y="1166131"/>
            <a:chExt cx="5084271" cy="16808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5B201-0DD0-ED42-5610-255D66A3F315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4669F0-7CF3-8C10-8240-5CF518885DBB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BB33A7-056F-D3E9-77B0-838BB23ABE77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AB7C59-E989-59AE-0504-E4C0493CC506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AB298B-2317-13BE-B677-5A04C05CDF83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300DF8-1CCA-214C-29BC-0FE58696F953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9BB86B-9651-9456-23B1-6E0C5CD463DF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597D17-9F16-C885-3DE4-9109B425292C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2577B0-5352-A6DC-95F4-82D44E58A53C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C7D21F-26B5-7EC8-8B55-A7CFA8B6A76E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BC8CF-2405-7BD1-8B16-64A32831E021}"/>
                </a:ext>
              </a:extLst>
            </p:cNvPr>
            <p:cNvSpPr txBox="1"/>
            <p:nvPr/>
          </p:nvSpPr>
          <p:spPr>
            <a:xfrm>
              <a:off x="6683327" y="117125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8AA22F-4240-AFBE-B42D-8B5AF5F7E173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17292A-C231-9B62-8EF9-FB95DA2264FD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793688-61F9-F8BB-DC12-E0FDB164F7BF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8F683D-6489-F3C9-AE55-53362FD0F332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7494A8-E577-3AD8-B214-E60EF5923F9D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E23EB57-F2D0-5DE7-27EA-91EC20F87D58}"/>
              </a:ext>
            </a:extLst>
          </p:cNvPr>
          <p:cNvSpPr/>
          <p:nvPr/>
        </p:nvSpPr>
        <p:spPr>
          <a:xfrm>
            <a:off x="909278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Line Termination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CA1244-715E-ED15-56DE-C8185B3B36D9}"/>
              </a:ext>
            </a:extLst>
          </p:cNvPr>
          <p:cNvSpPr/>
          <p:nvPr/>
        </p:nvSpPr>
        <p:spPr>
          <a:xfrm>
            <a:off x="2648384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Parsing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C2EF82-DCCF-EA7C-5BC8-FBD4C575CB32}"/>
              </a:ext>
            </a:extLst>
          </p:cNvPr>
          <p:cNvSpPr/>
          <p:nvPr/>
        </p:nvSpPr>
        <p:spPr>
          <a:xfrm>
            <a:off x="4387490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Lookup &amp; Modification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E91C8A-167E-D57E-F31B-8FDD91E20B98}"/>
              </a:ext>
            </a:extLst>
          </p:cNvPr>
          <p:cNvCxnSpPr/>
          <p:nvPr/>
        </p:nvCxnSpPr>
        <p:spPr>
          <a:xfrm>
            <a:off x="6188954" y="4172187"/>
            <a:ext cx="0" cy="17506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3DE9D8-6086-F31F-9566-6E7DAA0E7FA9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2342507" y="4918033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23693B-7C0C-9411-7DF4-ED7E886D34F0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4081613" y="4918033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51FCAE-2400-6F5D-FB0F-C4203C390F93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820719" y="4918033"/>
            <a:ext cx="368233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833F1E-7FF5-33B7-6482-03A87FAFF194}"/>
              </a:ext>
            </a:extLst>
          </p:cNvPr>
          <p:cNvCxnSpPr/>
          <p:nvPr/>
        </p:nvCxnSpPr>
        <p:spPr>
          <a:xfrm>
            <a:off x="7448470" y="4172187"/>
            <a:ext cx="0" cy="17506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7AF60AA-7029-6328-A7D3-76359D45ED67}"/>
              </a:ext>
            </a:extLst>
          </p:cNvPr>
          <p:cNvSpPr/>
          <p:nvPr/>
        </p:nvSpPr>
        <p:spPr>
          <a:xfrm>
            <a:off x="7818381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Buffering &amp; Scheduling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6571068-711D-AC60-1013-BA38FB34D6A9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7448470" y="4910421"/>
            <a:ext cx="369911" cy="761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E57E57E-DE15-DE2B-ACA8-D47232D3416E}"/>
              </a:ext>
            </a:extLst>
          </p:cNvPr>
          <p:cNvSpPr/>
          <p:nvPr/>
        </p:nvSpPr>
        <p:spPr>
          <a:xfrm>
            <a:off x="9563862" y="4452235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Line Termination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C633CC-656B-ED1C-B3A3-732A4A83959F}"/>
              </a:ext>
            </a:extLst>
          </p:cNvPr>
          <p:cNvCxnSpPr>
            <a:endCxn id="41" idx="1"/>
          </p:cNvCxnSpPr>
          <p:nvPr/>
        </p:nvCxnSpPr>
        <p:spPr>
          <a:xfrm>
            <a:off x="9257985" y="4910421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4450FB-6EE3-80CF-19A1-BBB7368123E0}"/>
              </a:ext>
            </a:extLst>
          </p:cNvPr>
          <p:cNvCxnSpPr>
            <a:cxnSpLocks/>
          </p:cNvCxnSpPr>
          <p:nvPr/>
        </p:nvCxnSpPr>
        <p:spPr>
          <a:xfrm flipH="1">
            <a:off x="838200" y="3219668"/>
            <a:ext cx="2915508" cy="993013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91241A-1B84-1A88-0737-E19DA71B89DD}"/>
              </a:ext>
            </a:extLst>
          </p:cNvPr>
          <p:cNvCxnSpPr>
            <a:cxnSpLocks/>
          </p:cNvCxnSpPr>
          <p:nvPr/>
        </p:nvCxnSpPr>
        <p:spPr>
          <a:xfrm>
            <a:off x="5066742" y="3363981"/>
            <a:ext cx="1105474" cy="637681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775C88-FFA4-489E-84CF-311609E153CE}"/>
              </a:ext>
            </a:extLst>
          </p:cNvPr>
          <p:cNvCxnSpPr>
            <a:cxnSpLocks/>
          </p:cNvCxnSpPr>
          <p:nvPr/>
        </p:nvCxnSpPr>
        <p:spPr>
          <a:xfrm>
            <a:off x="7338601" y="3363981"/>
            <a:ext cx="70857" cy="719329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522202-7557-E6DC-F005-C7654EFAA54A}"/>
              </a:ext>
            </a:extLst>
          </p:cNvPr>
          <p:cNvCxnSpPr>
            <a:cxnSpLocks/>
          </p:cNvCxnSpPr>
          <p:nvPr/>
        </p:nvCxnSpPr>
        <p:spPr>
          <a:xfrm>
            <a:off x="8724658" y="3363981"/>
            <a:ext cx="2272433" cy="80820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2260619F-B006-13B2-DFE6-A28CDB187591}"/>
              </a:ext>
            </a:extLst>
          </p:cNvPr>
          <p:cNvSpPr/>
          <p:nvPr/>
        </p:nvSpPr>
        <p:spPr>
          <a:xfrm>
            <a:off x="6322423" y="4237259"/>
            <a:ext cx="940526" cy="1719404"/>
          </a:xfrm>
          <a:custGeom>
            <a:avLst/>
            <a:gdLst>
              <a:gd name="connsiteX0" fmla="*/ 0 w 940526"/>
              <a:gd name="connsiteY0" fmla="*/ 73484 h 1719404"/>
              <a:gd name="connsiteX1" fmla="*/ 326571 w 940526"/>
              <a:gd name="connsiteY1" fmla="*/ 151861 h 1719404"/>
              <a:gd name="connsiteX2" fmla="*/ 600891 w 940526"/>
              <a:gd name="connsiteY2" fmla="*/ 1432021 h 1719404"/>
              <a:gd name="connsiteX3" fmla="*/ 940526 w 940526"/>
              <a:gd name="connsiteY3" fmla="*/ 1719404 h 17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526" h="1719404">
                <a:moveTo>
                  <a:pt x="0" y="73484"/>
                </a:moveTo>
                <a:cubicBezTo>
                  <a:pt x="113211" y="-539"/>
                  <a:pt x="226423" y="-74562"/>
                  <a:pt x="326571" y="151861"/>
                </a:cubicBezTo>
                <a:cubicBezTo>
                  <a:pt x="426719" y="378284"/>
                  <a:pt x="498565" y="1170764"/>
                  <a:pt x="600891" y="1432021"/>
                </a:cubicBezTo>
                <a:cubicBezTo>
                  <a:pt x="703217" y="1693278"/>
                  <a:pt x="821871" y="1706341"/>
                  <a:pt x="940526" y="1719404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2D34A68-B176-75A2-B347-7662EEB4C6F2}"/>
              </a:ext>
            </a:extLst>
          </p:cNvPr>
          <p:cNvSpPr/>
          <p:nvPr/>
        </p:nvSpPr>
        <p:spPr>
          <a:xfrm>
            <a:off x="6335486" y="4185817"/>
            <a:ext cx="940525" cy="1811506"/>
          </a:xfrm>
          <a:custGeom>
            <a:avLst/>
            <a:gdLst>
              <a:gd name="connsiteX0" fmla="*/ 940525 w 940525"/>
              <a:gd name="connsiteY0" fmla="*/ 85737 h 1811506"/>
              <a:gd name="connsiteX1" fmla="*/ 587828 w 940525"/>
              <a:gd name="connsiteY1" fmla="*/ 164114 h 1811506"/>
              <a:gd name="connsiteX2" fmla="*/ 300445 w 940525"/>
              <a:gd name="connsiteY2" fmla="*/ 1574903 h 1811506"/>
              <a:gd name="connsiteX3" fmla="*/ 0 w 940525"/>
              <a:gd name="connsiteY3" fmla="*/ 1796972 h 181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525" h="1811506">
                <a:moveTo>
                  <a:pt x="940525" y="85737"/>
                </a:moveTo>
                <a:cubicBezTo>
                  <a:pt x="817516" y="828"/>
                  <a:pt x="694508" y="-84080"/>
                  <a:pt x="587828" y="164114"/>
                </a:cubicBezTo>
                <a:cubicBezTo>
                  <a:pt x="481148" y="412308"/>
                  <a:pt x="398416" y="1302760"/>
                  <a:pt x="300445" y="1574903"/>
                </a:cubicBezTo>
                <a:cubicBezTo>
                  <a:pt x="202474" y="1847046"/>
                  <a:pt x="101237" y="1822009"/>
                  <a:pt x="0" y="1796972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972D08-1D30-5BD1-FA57-6D858476B9D7}"/>
              </a:ext>
            </a:extLst>
          </p:cNvPr>
          <p:cNvSpPr txBox="1"/>
          <p:nvPr/>
        </p:nvSpPr>
        <p:spPr>
          <a:xfrm>
            <a:off x="4068460" y="5807923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(Match-Action)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848EB6-A676-6C62-56A5-50EDB3222414}"/>
              </a:ext>
            </a:extLst>
          </p:cNvPr>
          <p:cNvSpPr txBox="1"/>
          <p:nvPr/>
        </p:nvSpPr>
        <p:spPr>
          <a:xfrm>
            <a:off x="7596852" y="5696184"/>
            <a:ext cx="181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(Traffic Management)</a:t>
            </a:r>
          </a:p>
        </p:txBody>
      </p:sp>
    </p:spTree>
    <p:extLst>
      <p:ext uri="{BB962C8B-B14F-4D97-AF65-F5344CB8AC3E}">
        <p14:creationId xmlns:p14="http://schemas.microsoft.com/office/powerpoint/2010/main" val="13449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41" grpId="0" animBg="1"/>
      <p:bldP spid="60" grpId="0" animBg="1"/>
      <p:bldP spid="61" grpId="0" animBg="1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BA86-6578-D515-4105-CF264A9B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processing on Linux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5447D-0C8A-4056-4B9F-A15E0649C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 path</a:t>
            </a:r>
          </a:p>
        </p:txBody>
      </p:sp>
    </p:spTree>
    <p:extLst>
      <p:ext uri="{BB962C8B-B14F-4D97-AF65-F5344CB8AC3E}">
        <p14:creationId xmlns:p14="http://schemas.microsoft.com/office/powerpoint/2010/main" val="282367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1322-8D70-7254-139E-13AA7B3F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data received in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9F2D-470F-708B-967A-2909F5C71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CPU poll the network interface card (NIC) memory to copy data</a:t>
            </a:r>
          </a:p>
          <a:p>
            <a:endParaRPr lang="en-US" dirty="0"/>
          </a:p>
          <a:p>
            <a:r>
              <a:rPr lang="en-US" dirty="0"/>
              <a:t>Interrupt from the NIC (“data is available”), then CPU reads memory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Direct Memory Access (DMA): NIC moves data to memory</a:t>
            </a:r>
          </a:p>
          <a:p>
            <a:pPr lvl="1"/>
            <a:r>
              <a:rPr lang="en-US" dirty="0"/>
              <a:t>Reduce or remove CPU from the “data moving” loop</a:t>
            </a:r>
          </a:p>
          <a:p>
            <a:pPr lvl="1"/>
            <a:r>
              <a:rPr lang="en-US" dirty="0"/>
              <a:t>Large data or scattered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0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C0C4949-085D-F544-A1F5-5766982BF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4352" y="569815"/>
            <a:ext cx="8156746" cy="611681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511E0-6816-CAE3-B639-A256BDA59DD8}"/>
              </a:ext>
            </a:extLst>
          </p:cNvPr>
          <p:cNvSpPr txBox="1"/>
          <p:nvPr/>
        </p:nvSpPr>
        <p:spPr>
          <a:xfrm>
            <a:off x="8680289" y="1859340"/>
            <a:ext cx="332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Modern NICs and architectures can also do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direct cache access </a:t>
            </a:r>
            <a:r>
              <a:rPr lang="en-US" sz="2400" dirty="0">
                <a:latin typeface="Helvetica" pitchFamily="2" charset="0"/>
              </a:rPr>
              <a:t>(DCA)</a:t>
            </a:r>
          </a:p>
        </p:txBody>
      </p:sp>
    </p:spTree>
    <p:extLst>
      <p:ext uri="{BB962C8B-B14F-4D97-AF65-F5344CB8AC3E}">
        <p14:creationId xmlns:p14="http://schemas.microsoft.com/office/powerpoint/2010/main" val="2390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6854-92FC-FD49-899B-0874D46C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4D8D-D8A8-CD42-A811-38047D00A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145D0-7D0C-E340-92F8-2EEA7D56A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6" y="132586"/>
            <a:ext cx="11105200" cy="6512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FD96A-2B20-831A-0F26-D1AE0AF9777D}"/>
              </a:ext>
            </a:extLst>
          </p:cNvPr>
          <p:cNvSpPr txBox="1"/>
          <p:nvPr/>
        </p:nvSpPr>
        <p:spPr>
          <a:xfrm>
            <a:off x="3842238" y="6325304"/>
            <a:ext cx="947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kern="1200" dirty="0">
                <a:solidFill>
                  <a:schemeClr val="tx1"/>
                </a:solidFill>
                <a:effectLst/>
                <a:latin typeface="Helvetica" pitchFamily="2" charset="0"/>
              </a:rPr>
              <a:t>Revisiting network </a:t>
            </a:r>
            <a:r>
              <a:rPr lang="en-US" sz="2000" dirty="0">
                <a:latin typeface="Helvetica" pitchFamily="2" charset="0"/>
              </a:rPr>
              <a:t>I/O APIs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Helvetica" pitchFamily="2" charset="0"/>
              </a:rPr>
              <a:t>: The </a:t>
            </a:r>
            <a:r>
              <a:rPr lang="en-US" sz="2000" b="0" kern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netmap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Helvetica" pitchFamily="2" charset="0"/>
              </a:rPr>
              <a:t> framework. CACM’12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1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8018-D65E-7B29-1926-BBB76284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8F9A-14F1-25D2-8AE4-092E8FE6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dirty="0"/>
              <a:t>Interrupt processing at high rate and priority prevents any other part of the system from progressing (</a:t>
            </a:r>
            <a:r>
              <a:rPr lang="en-US" dirty="0">
                <a:solidFill>
                  <a:srgbClr val="C00000"/>
                </a:solidFill>
              </a:rPr>
              <a:t>receive </a:t>
            </a:r>
            <a:r>
              <a:rPr lang="en-US" dirty="0" err="1">
                <a:solidFill>
                  <a:srgbClr val="C00000"/>
                </a:solidFill>
              </a:rPr>
              <a:t>livelock</a:t>
            </a:r>
            <a:r>
              <a:rPr lang="en-US" dirty="0"/>
              <a:t>). </a:t>
            </a:r>
          </a:p>
          <a:p>
            <a:r>
              <a:rPr lang="en-US" dirty="0"/>
              <a:t>Mitigations:</a:t>
            </a:r>
          </a:p>
          <a:p>
            <a:r>
              <a:rPr lang="en-US" dirty="0"/>
              <a:t>(1) Interrupt coalescing:</a:t>
            </a:r>
          </a:p>
          <a:p>
            <a:pPr lvl="1"/>
            <a:r>
              <a:rPr lang="en-US" dirty="0"/>
              <a:t>Wait (at NIC) for more packets or a timeout until interrupting</a:t>
            </a:r>
          </a:p>
          <a:p>
            <a:r>
              <a:rPr lang="en-US" dirty="0"/>
              <a:t>(2) Polling to schedule the work, avoiding preemption</a:t>
            </a:r>
          </a:p>
          <a:p>
            <a:r>
              <a:rPr lang="en-US" dirty="0"/>
              <a:t>(3) CPU or packet quotas on polling to ensure other parts of the system (e.g. user space app) can progress</a:t>
            </a:r>
          </a:p>
          <a:p>
            <a:pPr lvl="1"/>
            <a:r>
              <a:rPr lang="en-US" dirty="0"/>
              <a:t>Re-enable interrupts if there is less work than allotted quota</a:t>
            </a:r>
          </a:p>
        </p:txBody>
      </p:sp>
    </p:spTree>
    <p:extLst>
      <p:ext uri="{BB962C8B-B14F-4D97-AF65-F5344CB8AC3E}">
        <p14:creationId xmlns:p14="http://schemas.microsoft.com/office/powerpoint/2010/main" val="38592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3A8E-B4B8-544A-A932-B9B2E3E9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46B3B77-98B4-8E4A-BF73-679CC9B1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2304" y="461297"/>
            <a:ext cx="8797960" cy="61866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12E4E-0B57-109E-9969-65C9EF8E2A7A}"/>
              </a:ext>
            </a:extLst>
          </p:cNvPr>
          <p:cNvSpPr txBox="1"/>
          <p:nvPr/>
        </p:nvSpPr>
        <p:spPr>
          <a:xfrm>
            <a:off x="6719124" y="5154507"/>
            <a:ext cx="4425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Allocate packet data structures in memory (</a:t>
            </a:r>
            <a:r>
              <a:rPr lang="en-US" sz="2400" dirty="0" err="1">
                <a:latin typeface="Helvetica" pitchFamily="2" charset="0"/>
              </a:rPr>
              <a:t>sk_buff</a:t>
            </a:r>
            <a:r>
              <a:rPr lang="en-US" sz="2400" dirty="0">
                <a:latin typeface="Helvetica" pitchFamily="2" charset="0"/>
              </a:rPr>
              <a:t>, </a:t>
            </a:r>
            <a:r>
              <a:rPr lang="en-US" sz="2400" dirty="0" err="1">
                <a:latin typeface="Helvetica" pitchFamily="2" charset="0"/>
              </a:rPr>
              <a:t>mbufs</a:t>
            </a:r>
            <a:r>
              <a:rPr lang="en-US" sz="2400" dirty="0">
                <a:latin typeface="Helvetica" pitchFamily="2" charset="0"/>
              </a:rPr>
              <a:t>, 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1ACBC-B926-2DDB-382A-FA8DA1C18E23}"/>
              </a:ext>
            </a:extLst>
          </p:cNvPr>
          <p:cNvSpPr txBox="1"/>
          <p:nvPr/>
        </p:nvSpPr>
        <p:spPr>
          <a:xfrm>
            <a:off x="6487701" y="6031758"/>
            <a:ext cx="508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Optionally, steer packet to core running the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22764-9BBB-C409-1DE8-081CB341CE71}"/>
              </a:ext>
            </a:extLst>
          </p:cNvPr>
          <p:cNvSpPr txBox="1"/>
          <p:nvPr/>
        </p:nvSpPr>
        <p:spPr>
          <a:xfrm>
            <a:off x="524256" y="2645664"/>
            <a:ext cx="90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RSS</a:t>
            </a:r>
          </a:p>
          <a:p>
            <a:pPr algn="l"/>
            <a:r>
              <a:rPr lang="en-US" sz="2000" dirty="0" err="1">
                <a:solidFill>
                  <a:srgbClr val="C00000"/>
                </a:solidFill>
                <a:latin typeface="Helvetica" pitchFamily="2" charset="0"/>
              </a:rPr>
              <a:t>aRFS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1EA0-59EC-27CD-872C-444C6CAB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designs are nontrivial</a:t>
            </a:r>
          </a:p>
        </p:txBody>
      </p:sp>
      <p:pic>
        <p:nvPicPr>
          <p:cNvPr id="10" name="Content Placeholder 9" descr="A picture containing aerie&#10;&#10;Description automatically generated">
            <a:extLst>
              <a:ext uri="{FF2B5EF4-FFF2-40B4-BE49-F238E27FC236}">
                <a16:creationId xmlns:a16="http://schemas.microsoft.com/office/drawing/2014/main" id="{58A17D14-1ABC-8518-F925-9FAD69480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783" y="1857205"/>
            <a:ext cx="5352573" cy="356446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98EEF3F-8F09-0B09-D117-34D981D2D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4" y="1933046"/>
            <a:ext cx="4205483" cy="313793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0304E87-AC51-219E-A017-79E949E3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17117" y="4760748"/>
            <a:ext cx="880989" cy="620471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592B9AF8-8726-C929-2FD1-02D12C469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707" y="3345724"/>
            <a:ext cx="1002840" cy="587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84F10-078E-6A85-9A0F-624330752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038" y="2923835"/>
            <a:ext cx="1254257" cy="1082778"/>
          </a:xfrm>
          <a:prstGeom prst="rect">
            <a:avLst/>
          </a:prstGeom>
        </p:spPr>
      </p:pic>
      <p:pic>
        <p:nvPicPr>
          <p:cNvPr id="8" name="Picture 7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114822E-E437-CD37-FB61-E3AF863B64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609" y="1641986"/>
            <a:ext cx="975228" cy="87622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10ECA93-4587-F79A-9D27-772D4C693D2D}"/>
              </a:ext>
            </a:extLst>
          </p:cNvPr>
          <p:cNvSpPr/>
          <p:nvPr/>
        </p:nvSpPr>
        <p:spPr>
          <a:xfrm>
            <a:off x="3248959" y="2192066"/>
            <a:ext cx="1155748" cy="1236933"/>
          </a:xfrm>
          <a:custGeom>
            <a:avLst/>
            <a:gdLst>
              <a:gd name="connsiteX0" fmla="*/ 575741 w 575741"/>
              <a:gd name="connsiteY0" fmla="*/ 770709 h 770709"/>
              <a:gd name="connsiteX1" fmla="*/ 353673 w 575741"/>
              <a:gd name="connsiteY1" fmla="*/ 509452 h 770709"/>
              <a:gd name="connsiteX2" fmla="*/ 40164 w 575741"/>
              <a:gd name="connsiteY2" fmla="*/ 287383 h 770709"/>
              <a:gd name="connsiteX3" fmla="*/ 14038 w 575741"/>
              <a:gd name="connsiteY3" fmla="*/ 0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41" h="770709">
                <a:moveTo>
                  <a:pt x="575741" y="770709"/>
                </a:moveTo>
                <a:cubicBezTo>
                  <a:pt x="509338" y="680357"/>
                  <a:pt x="442936" y="590006"/>
                  <a:pt x="353673" y="509452"/>
                </a:cubicBezTo>
                <a:cubicBezTo>
                  <a:pt x="264410" y="428898"/>
                  <a:pt x="96770" y="372292"/>
                  <a:pt x="40164" y="287383"/>
                </a:cubicBezTo>
                <a:cubicBezTo>
                  <a:pt x="-16442" y="202474"/>
                  <a:pt x="-1202" y="101237"/>
                  <a:pt x="14038" y="0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4010D-88F9-0879-20CF-99998CB0E622}"/>
              </a:ext>
            </a:extLst>
          </p:cNvPr>
          <p:cNvSpPr txBox="1"/>
          <p:nvPr/>
        </p:nvSpPr>
        <p:spPr>
          <a:xfrm>
            <a:off x="2410348" y="5877322"/>
            <a:ext cx="7456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" pitchFamily="2" charset="0"/>
              </a:rPr>
              <a:t>Two aspects: </a:t>
            </a:r>
            <a:r>
              <a:rPr lang="en-US" sz="3400" dirty="0">
                <a:solidFill>
                  <a:srgbClr val="C00000"/>
                </a:solidFill>
                <a:latin typeface="Helvetica" pitchFamily="2" charset="0"/>
              </a:rPr>
              <a:t>topology</a:t>
            </a:r>
            <a:r>
              <a:rPr lang="en-US" sz="3400" dirty="0">
                <a:latin typeface="Helvetica" pitchFamily="2" charset="0"/>
              </a:rPr>
              <a:t> and </a:t>
            </a:r>
            <a:r>
              <a:rPr lang="en-US" sz="3400" dirty="0">
                <a:solidFill>
                  <a:srgbClr val="C00000"/>
                </a:solidFill>
                <a:latin typeface="Helvetica" pitchFamily="2" charset="0"/>
              </a:rPr>
              <a:t>routing</a:t>
            </a:r>
          </a:p>
        </p:txBody>
      </p:sp>
    </p:spTree>
    <p:extLst>
      <p:ext uri="{BB962C8B-B14F-4D97-AF65-F5344CB8AC3E}">
        <p14:creationId xmlns:p14="http://schemas.microsoft.com/office/powerpoint/2010/main" val="36704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67BA-1600-4446-A00D-2E942556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3-stage Clos network (r*n X r*n ports)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7D645-582B-E447-BA48-DB195E253A8B}"/>
              </a:ext>
            </a:extLst>
          </p:cNvPr>
          <p:cNvSpPr txBox="1"/>
          <p:nvPr/>
        </p:nvSpPr>
        <p:spPr>
          <a:xfrm>
            <a:off x="3432131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41F851-9BB9-9D43-A7B6-DF60ABBA08EE}"/>
              </a:ext>
            </a:extLst>
          </p:cNvPr>
          <p:cNvGrpSpPr/>
          <p:nvPr/>
        </p:nvGrpSpPr>
        <p:grpSpPr>
          <a:xfrm>
            <a:off x="1344460" y="1499666"/>
            <a:ext cx="2478066" cy="1390715"/>
            <a:chOff x="1344460" y="1837868"/>
            <a:chExt cx="2478066" cy="13907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B9585C-69BD-304F-B11F-0B145152124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CAEAAC-CA6D-4B49-BDB7-4E977B38B053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869A20-3998-8648-9E12-703C3D142765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95112A-7336-5649-83F1-6751C60E4D61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6940A-D000-3442-B03A-F9DAF274BFB8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C7A674-B57F-DD40-A5EB-D363D2288B4B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FC042-54A7-094D-95AD-199CAAFDE2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9236AB-43B0-3A4A-A2F3-8BFECF1DA234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C37641-F161-BE42-BBFD-F26E7A5297E1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5733DC-2ED0-3B4E-93F1-126EAE5BB61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ED88B9-8B96-9D4B-A487-058A4C27B6D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172ECD-A6E8-0C4F-9075-F1C4719DC907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21F76A-75C7-D744-8F99-25F4E743B1FB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FF3BAE-84A4-1A4B-8E3B-F9FD1917FEA8}"/>
              </a:ext>
            </a:extLst>
          </p:cNvPr>
          <p:cNvGrpSpPr/>
          <p:nvPr/>
        </p:nvGrpSpPr>
        <p:grpSpPr>
          <a:xfrm>
            <a:off x="1356986" y="3066071"/>
            <a:ext cx="2478066" cy="1390715"/>
            <a:chOff x="1344460" y="1837868"/>
            <a:chExt cx="2478066" cy="13907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DE3057-DD80-0041-B29B-571F632D0354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451D0F-49AC-CC4B-A220-C2200E25EAD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48C152-7209-9544-A4A8-6B453692FFD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9F9D2B-0936-AD42-A243-40075152CE56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80F30-34CA-5E40-BB48-BD7D9B4601B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841199-7537-C14E-BE5E-742785704829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A18F43D-DE98-4F4B-96D1-FD29F0BF6C0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2FDEF9E-8383-4448-A53B-F6ACB6B6F1A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E86DD4-563E-2A45-A9EA-99765214DF25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225A43-CA63-5246-9280-2974E07C7FF0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710AEC3-C7A6-7544-B4B4-8D732742545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C770FE-C932-2E40-A2AC-CFAF3A585E18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5D9178-E8CB-0149-8829-DB97E009E640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1FFBF-9F3E-8145-9375-213A9E34954F}"/>
              </a:ext>
            </a:extLst>
          </p:cNvPr>
          <p:cNvGrpSpPr/>
          <p:nvPr/>
        </p:nvGrpSpPr>
        <p:grpSpPr>
          <a:xfrm>
            <a:off x="1382038" y="4870468"/>
            <a:ext cx="2478066" cy="1390715"/>
            <a:chOff x="1344460" y="1837868"/>
            <a:chExt cx="2478066" cy="139071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41DFC9-7EE7-764A-BAAE-D76C3C9B9A9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797BB-D88D-714F-BFA6-405B924837E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601B621-FD4C-3E4E-92CB-6F495579E9F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B0F13C-77F9-D941-AE9F-A0914B4BB8DB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FBF12D8-CDE3-174C-80A4-728386DC13CF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D6B74C-0340-6845-804B-677D1D23A311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7A7995B-0A9C-9448-A2EC-AA47FB8AE6A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D84FEC-6468-0142-AA44-F31016A93FD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745481-8792-8E4A-915D-4DFE4E577FD6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85FB45-2B3B-754C-AE85-0D5D11E7908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86858C-C3DA-FA43-A2DA-285389C07560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E36FA43-D33A-2941-AE0E-3E1458C79712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615838-7944-384D-B294-3C115FAB6534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850B35E-0BA8-0C4B-9A9F-929AFF20FF1E}"/>
              </a:ext>
            </a:extLst>
          </p:cNvPr>
          <p:cNvSpPr txBox="1"/>
          <p:nvPr/>
        </p:nvSpPr>
        <p:spPr>
          <a:xfrm>
            <a:off x="2091847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B57804-F079-7345-BC9D-4D72BCBFB77B}"/>
              </a:ext>
            </a:extLst>
          </p:cNvPr>
          <p:cNvSpPr txBox="1"/>
          <p:nvPr/>
        </p:nvSpPr>
        <p:spPr>
          <a:xfrm>
            <a:off x="494778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 switches n X 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998199-1AED-4348-8A7A-EAE9D627D155}"/>
              </a:ext>
            </a:extLst>
          </p:cNvPr>
          <p:cNvSpPr txBox="1"/>
          <p:nvPr/>
        </p:nvSpPr>
        <p:spPr>
          <a:xfrm>
            <a:off x="10990545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4837C99-70EF-554E-B4C3-027A9B0B9CDC}"/>
              </a:ext>
            </a:extLst>
          </p:cNvPr>
          <p:cNvGrpSpPr/>
          <p:nvPr/>
        </p:nvGrpSpPr>
        <p:grpSpPr>
          <a:xfrm>
            <a:off x="8902874" y="1499666"/>
            <a:ext cx="2478066" cy="1390715"/>
            <a:chOff x="1344460" y="1837868"/>
            <a:chExt cx="2478066" cy="139071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5D990-C00A-DB47-92D8-01EB19DC41E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5471E7-E10D-EA45-AB68-AD76DCA80C7A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BAAE3B-9F9A-1C47-8D6F-987FB658F7D9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EB7357-B606-F64F-8E0D-A15B80AFA4B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2433ED-84C8-184C-9BFE-F54A51A6DE41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83BCEA8-0FAA-E049-8287-7FA96CB40898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8AAFBE-4AB6-B040-827F-0CA6F9F2F741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EC10B64-AF2A-3143-BF1B-055D6981DDB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554EE51-652B-2B4C-81DD-6D6D17C4AE7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B2EA801-84F7-EC45-9914-580560C52D4B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BF80C3-197B-A64C-BB64-99A623961DB9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5C593C-BFDF-3C4D-88E1-05383E45F989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0FC684-1752-AC45-B80E-548978B254E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05E63B-F03E-2C4B-86CB-488E8D1CC427}"/>
              </a:ext>
            </a:extLst>
          </p:cNvPr>
          <p:cNvGrpSpPr/>
          <p:nvPr/>
        </p:nvGrpSpPr>
        <p:grpSpPr>
          <a:xfrm>
            <a:off x="8915400" y="3066071"/>
            <a:ext cx="2478066" cy="1390715"/>
            <a:chOff x="1344460" y="1837868"/>
            <a:chExt cx="2478066" cy="139071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8517F8-F427-D141-AE05-946B8F78D04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BBA51C-4631-2543-8E7A-1345BF143505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96AEDF-4CC1-4F45-8BAF-493CF2581BEC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7560A9F-1577-244B-A97F-BD98F14E6FF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2986F56-AF88-5B4C-86D8-65F400463DEC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94D161-0612-A046-975F-25784763E0C2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AD35CD2-6A16-E44B-B956-B5458958F59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101387-05F2-CF49-98DE-E6C865617CC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973072F-B614-EA42-83C8-A3A2757A253A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DC84D90-C542-CA48-982A-AB6734313887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874D70-31E6-A941-99B7-E1EFBCCA6E66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8343470-FA04-CF48-B281-6C243BFF7F33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A24B9C-4AA0-F643-8A40-105D5172677D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72E8A5-6083-CA44-B1BB-75C75E62CA84}"/>
              </a:ext>
            </a:extLst>
          </p:cNvPr>
          <p:cNvGrpSpPr/>
          <p:nvPr/>
        </p:nvGrpSpPr>
        <p:grpSpPr>
          <a:xfrm>
            <a:off x="8940452" y="4870468"/>
            <a:ext cx="2478066" cy="1390715"/>
            <a:chOff x="1344460" y="1837868"/>
            <a:chExt cx="2478066" cy="139071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5AE588-42A3-2640-B22D-A4332A5F0B8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B88F197-4A93-CD4E-8060-BC4BBAEC7541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6851FE3-7A5A-B646-8A42-0AC470C3AB83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F1955BB-CDFA-A548-B6FE-165B5CEFE290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E8EC04-98A3-F44D-A63D-7EE1CF6330D3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7E9C01-9793-904A-B4A5-2D41B98053CF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7CAC171-6D76-7343-BD3F-92823E0E60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E52F02B-6E8A-DC4A-B1A9-874D46BFC17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601D67-1982-664B-81B7-145167B7A8D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2605A7A-7D67-2C4E-ACC5-FD3FC358B38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FD13D91-0CCA-5D4C-A382-95726116B6C7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0705725-AEE1-D64C-BD5E-9DEA5ABF911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473EC0-D49C-8346-B80A-20DE64238FF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5800A09-1925-FE44-95B5-9D02514BEEEB}"/>
              </a:ext>
            </a:extLst>
          </p:cNvPr>
          <p:cNvSpPr txBox="1"/>
          <p:nvPr/>
        </p:nvSpPr>
        <p:spPr>
          <a:xfrm>
            <a:off x="9650261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5BBB17D-6C7A-9544-9E2F-C94615202731}"/>
              </a:ext>
            </a:extLst>
          </p:cNvPr>
          <p:cNvSpPr txBox="1"/>
          <p:nvPr/>
        </p:nvSpPr>
        <p:spPr>
          <a:xfrm>
            <a:off x="8053192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 switches m X 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176FB5-46A8-6440-BE08-26096AD80C8F}"/>
              </a:ext>
            </a:extLst>
          </p:cNvPr>
          <p:cNvSpPr txBox="1"/>
          <p:nvPr/>
        </p:nvSpPr>
        <p:spPr>
          <a:xfrm>
            <a:off x="7161756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FD1990-B94F-AB43-AE80-9573C0493BC5}"/>
              </a:ext>
            </a:extLst>
          </p:cNvPr>
          <p:cNvGrpSpPr/>
          <p:nvPr/>
        </p:nvGrpSpPr>
        <p:grpSpPr>
          <a:xfrm>
            <a:off x="5074085" y="1499666"/>
            <a:ext cx="2478066" cy="1390715"/>
            <a:chOff x="1344460" y="1837868"/>
            <a:chExt cx="2478066" cy="139071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489E550-4768-AC44-81D9-9AB584481B8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9D111E5-68B7-D547-9560-CBEA305E55AC}"/>
                </a:ext>
              </a:extLst>
            </p:cNvPr>
            <p:cNvSpPr txBox="1"/>
            <p:nvPr/>
          </p:nvSpPr>
          <p:spPr>
            <a:xfrm>
              <a:off x="2179529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545F5A-48F9-F14C-A648-170E5C1DE198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9434B50-902C-9044-8CD1-06DB8563467C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F27DF6D-0215-CD4F-8598-1D14C36267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A50A099-A36E-454E-99C7-AC92F5AE068E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B711795-DF16-594D-AB2D-84CB3DD46E00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BE75968-9B36-DA49-A4AD-8545C0C1EB80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C665826-A226-FD48-B199-6847D2821997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280F953-2897-144E-A270-A7D4C9B2D4A9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D8F3C29-4504-C94F-AEC2-2255DEBF3FA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FB540C2-BA00-3B46-987D-BA981D0C162C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657CA5-C43E-B24C-B269-5DC29211B738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74C89E7-A8F4-3E4B-B388-643755396E76}"/>
              </a:ext>
            </a:extLst>
          </p:cNvPr>
          <p:cNvGrpSpPr/>
          <p:nvPr/>
        </p:nvGrpSpPr>
        <p:grpSpPr>
          <a:xfrm>
            <a:off x="5086611" y="3066071"/>
            <a:ext cx="2478066" cy="1390715"/>
            <a:chOff x="1344460" y="1837868"/>
            <a:chExt cx="2478066" cy="1390715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188B577-FDDB-8E42-B5CB-7473DF00C658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6C4E71-FCB0-9C4E-94C0-6881831152AA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8604911-E935-9845-8BC8-707C5275C63F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17F5D3D-79E6-6E4F-AFCA-40DC19AD1F7D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7E77086-924B-E54B-9A37-17E46D649D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86E1C2-3B70-FE41-A7A8-6CEFC5F4E36C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7082CAC-8F53-3243-9E81-50A8A8711052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C4D96E-3169-244D-B27B-48415B7775AC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0D8DB50-59EB-614F-A310-B9A682DB3284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4EA6CFF-5291-914E-9FE6-6E125E0F856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B0C88A3-14EF-4A44-B361-4C07073CC4D3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0BFF5D8-1956-6A4B-B826-CC6A132FCFA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F43DAB8-787C-AE4C-BEE0-DD55CB350177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AF52C37-921B-BF4F-981B-BC6751A3DB40}"/>
              </a:ext>
            </a:extLst>
          </p:cNvPr>
          <p:cNvGrpSpPr/>
          <p:nvPr/>
        </p:nvGrpSpPr>
        <p:grpSpPr>
          <a:xfrm>
            <a:off x="5111663" y="4870468"/>
            <a:ext cx="2478066" cy="1390715"/>
            <a:chOff x="1344460" y="1837868"/>
            <a:chExt cx="2478066" cy="1390715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16B7357-99D6-254B-8A19-506A05B5A750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27C0089-9695-B34D-AE83-1AC43E365341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91555B2-C64E-724D-AF9C-44377E8F80ED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E4DA9B3-9991-8544-AFB4-CB575EFA214E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3BEA205-EFF0-9E41-8DB7-BB3A0DFCC04A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D21C097-29B3-B447-AF28-B7350F5C4824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31A79C9-F6F6-004C-86A8-69E9EFE2C8BD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231B1C4-BC93-2846-8AD8-C9C0E3EF4A53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34517A4-BF75-AA4C-B59F-F19F379E7170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51496AE-D90E-2B4E-B842-D8DF377D7B0A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982027C-FC43-6145-AE7C-7DEC08C5BBC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56BBC6B-F0B4-F54E-8A5F-AF6607C7CFCA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9C4B5D2-FF1F-994A-BBA5-C15EB049828F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1D7AE370-E401-574D-A6BC-2880193F812D}"/>
              </a:ext>
            </a:extLst>
          </p:cNvPr>
          <p:cNvSpPr txBox="1"/>
          <p:nvPr/>
        </p:nvSpPr>
        <p:spPr>
          <a:xfrm>
            <a:off x="5821472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15E0078-AA86-8E45-8CE3-C35603D6E87E}"/>
              </a:ext>
            </a:extLst>
          </p:cNvPr>
          <p:cNvSpPr txBox="1"/>
          <p:nvPr/>
        </p:nvSpPr>
        <p:spPr>
          <a:xfrm>
            <a:off x="4224403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 switches r X 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AF4E55-DA7F-544C-B957-8A5E8A809C42}"/>
              </a:ext>
            </a:extLst>
          </p:cNvPr>
          <p:cNvCxnSpPr/>
          <p:nvPr/>
        </p:nvCxnSpPr>
        <p:spPr>
          <a:xfrm>
            <a:off x="3908120" y="1682318"/>
            <a:ext cx="1121080" cy="0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59DC8E-30A0-914C-9FFA-3BAA12EBD712}"/>
              </a:ext>
            </a:extLst>
          </p:cNvPr>
          <p:cNvCxnSpPr>
            <a:cxnSpLocks/>
          </p:cNvCxnSpPr>
          <p:nvPr/>
        </p:nvCxnSpPr>
        <p:spPr>
          <a:xfrm>
            <a:off x="3908120" y="1884822"/>
            <a:ext cx="1165965" cy="1271737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5965F5-FCBA-7A43-9B29-DE37214A4EEF}"/>
              </a:ext>
            </a:extLst>
          </p:cNvPr>
          <p:cNvCxnSpPr>
            <a:cxnSpLocks/>
          </p:cNvCxnSpPr>
          <p:nvPr/>
        </p:nvCxnSpPr>
        <p:spPr>
          <a:xfrm>
            <a:off x="3874719" y="2764726"/>
            <a:ext cx="1199366" cy="2178719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6A7522D-BBFF-964F-A399-8472C36EC5DF}"/>
              </a:ext>
            </a:extLst>
          </p:cNvPr>
          <p:cNvCxnSpPr>
            <a:cxnSpLocks/>
          </p:cNvCxnSpPr>
          <p:nvPr/>
        </p:nvCxnSpPr>
        <p:spPr>
          <a:xfrm flipV="1">
            <a:off x="3908120" y="1884822"/>
            <a:ext cx="1165965" cy="1390389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6D1FF7-3B8D-E14E-BD7B-531D2D1D1FAA}"/>
              </a:ext>
            </a:extLst>
          </p:cNvPr>
          <p:cNvCxnSpPr>
            <a:cxnSpLocks/>
          </p:cNvCxnSpPr>
          <p:nvPr/>
        </p:nvCxnSpPr>
        <p:spPr>
          <a:xfrm flipV="1">
            <a:off x="3908120" y="3429000"/>
            <a:ext cx="1121080" cy="38947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C2973C0-56FF-5648-BEF1-4C090F5B2890}"/>
              </a:ext>
            </a:extLst>
          </p:cNvPr>
          <p:cNvCxnSpPr>
            <a:cxnSpLocks/>
          </p:cNvCxnSpPr>
          <p:nvPr/>
        </p:nvCxnSpPr>
        <p:spPr>
          <a:xfrm>
            <a:off x="3861147" y="4299914"/>
            <a:ext cx="1212938" cy="946308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CB9BF00-9D38-C44D-A059-A7228E79323E}"/>
              </a:ext>
            </a:extLst>
          </p:cNvPr>
          <p:cNvCxnSpPr>
            <a:cxnSpLocks/>
          </p:cNvCxnSpPr>
          <p:nvPr/>
        </p:nvCxnSpPr>
        <p:spPr>
          <a:xfrm>
            <a:off x="3897159" y="6103241"/>
            <a:ext cx="1144567" cy="0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01FAE76-0D2C-C94D-B7D3-4EB3787C57B2}"/>
              </a:ext>
            </a:extLst>
          </p:cNvPr>
          <p:cNvCxnSpPr>
            <a:cxnSpLocks/>
          </p:cNvCxnSpPr>
          <p:nvPr/>
        </p:nvCxnSpPr>
        <p:spPr>
          <a:xfrm>
            <a:off x="7590772" y="1682318"/>
            <a:ext cx="1277655" cy="8370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2FD45C7-5ED2-CB42-A87A-49DE727F0F03}"/>
              </a:ext>
            </a:extLst>
          </p:cNvPr>
          <p:cNvCxnSpPr>
            <a:cxnSpLocks/>
          </p:cNvCxnSpPr>
          <p:nvPr/>
        </p:nvCxnSpPr>
        <p:spPr>
          <a:xfrm>
            <a:off x="7646616" y="1884822"/>
            <a:ext cx="1221811" cy="1271737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AA7844A-0237-794B-A5D1-A07335E6EFF4}"/>
              </a:ext>
            </a:extLst>
          </p:cNvPr>
          <p:cNvCxnSpPr>
            <a:cxnSpLocks/>
          </p:cNvCxnSpPr>
          <p:nvPr/>
        </p:nvCxnSpPr>
        <p:spPr>
          <a:xfrm>
            <a:off x="7601731" y="2745552"/>
            <a:ext cx="1354379" cy="2306214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EC88E74-11E0-2D4E-8F5B-5FBD88520977}"/>
              </a:ext>
            </a:extLst>
          </p:cNvPr>
          <p:cNvCxnSpPr>
            <a:cxnSpLocks/>
          </p:cNvCxnSpPr>
          <p:nvPr/>
        </p:nvCxnSpPr>
        <p:spPr>
          <a:xfrm flipV="1">
            <a:off x="7646616" y="1872528"/>
            <a:ext cx="1221811" cy="1403030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88D8597-ADFA-B040-8593-E08F7F15B223}"/>
              </a:ext>
            </a:extLst>
          </p:cNvPr>
          <p:cNvCxnSpPr>
            <a:cxnSpLocks/>
          </p:cNvCxnSpPr>
          <p:nvPr/>
        </p:nvCxnSpPr>
        <p:spPr>
          <a:xfrm flipV="1">
            <a:off x="7646616" y="3436526"/>
            <a:ext cx="1221811" cy="31768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B60A0B7-6DBC-FD48-A4E9-099014365472}"/>
              </a:ext>
            </a:extLst>
          </p:cNvPr>
          <p:cNvCxnSpPr>
            <a:cxnSpLocks/>
          </p:cNvCxnSpPr>
          <p:nvPr/>
        </p:nvCxnSpPr>
        <p:spPr>
          <a:xfrm>
            <a:off x="7599643" y="4300260"/>
            <a:ext cx="1268784" cy="934800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75B2F4-ED19-364E-95D7-93A40516445C}"/>
              </a:ext>
            </a:extLst>
          </p:cNvPr>
          <p:cNvCxnSpPr>
            <a:cxnSpLocks/>
          </p:cNvCxnSpPr>
          <p:nvPr/>
        </p:nvCxnSpPr>
        <p:spPr>
          <a:xfrm flipV="1">
            <a:off x="7646616" y="6103241"/>
            <a:ext cx="1221811" cy="17679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67BA-1600-4446-A00D-2E942556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82" y="177246"/>
            <a:ext cx="10873636" cy="1325563"/>
          </a:xfrm>
        </p:spPr>
        <p:txBody>
          <a:bodyPr/>
          <a:lstStyle/>
          <a:p>
            <a:r>
              <a:rPr lang="en-US" dirty="0"/>
              <a:t>Rearrangeably nonblocking Clos built with </a:t>
            </a:r>
            <a:r>
              <a:rPr lang="en-US" dirty="0">
                <a:solidFill>
                  <a:srgbClr val="C00000"/>
                </a:solidFill>
              </a:rPr>
              <a:t>identical</a:t>
            </a:r>
            <a:r>
              <a:rPr lang="en-US" dirty="0"/>
              <a:t> switches: n</a:t>
            </a:r>
            <a:r>
              <a:rPr lang="en-US" baseline="30000" dirty="0"/>
              <a:t>2</a:t>
            </a:r>
            <a:r>
              <a:rPr lang="en-US" dirty="0"/>
              <a:t>Xn</a:t>
            </a:r>
            <a:r>
              <a:rPr lang="en-US" baseline="30000" dirty="0"/>
              <a:t>2</a:t>
            </a:r>
            <a:r>
              <a:rPr lang="en-US" dirty="0"/>
              <a:t> using 3n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7D645-582B-E447-BA48-DB195E253A8B}"/>
              </a:ext>
            </a:extLst>
          </p:cNvPr>
          <p:cNvSpPr txBox="1"/>
          <p:nvPr/>
        </p:nvSpPr>
        <p:spPr>
          <a:xfrm>
            <a:off x="3432131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41F851-9BB9-9D43-A7B6-DF60ABBA08EE}"/>
              </a:ext>
            </a:extLst>
          </p:cNvPr>
          <p:cNvGrpSpPr/>
          <p:nvPr/>
        </p:nvGrpSpPr>
        <p:grpSpPr>
          <a:xfrm>
            <a:off x="1344460" y="1499666"/>
            <a:ext cx="2478066" cy="1390715"/>
            <a:chOff x="1344460" y="1837868"/>
            <a:chExt cx="2478066" cy="13907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B9585C-69BD-304F-B11F-0B145152124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CAEAAC-CA6D-4B49-BDB7-4E977B38B053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869A20-3998-8648-9E12-703C3D142765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95112A-7336-5649-83F1-6751C60E4D61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6940A-D000-3442-B03A-F9DAF274BFB8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C7A674-B57F-DD40-A5EB-D363D2288B4B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FC042-54A7-094D-95AD-199CAAFDE2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9236AB-43B0-3A4A-A2F3-8BFECF1DA234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C37641-F161-BE42-BBFD-F26E7A5297E1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5733DC-2ED0-3B4E-93F1-126EAE5BB61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ED88B9-8B96-9D4B-A487-058A4C27B6D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172ECD-A6E8-0C4F-9075-F1C4719DC907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21F76A-75C7-D744-8F99-25F4E743B1FB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FF3BAE-84A4-1A4B-8E3B-F9FD1917FEA8}"/>
              </a:ext>
            </a:extLst>
          </p:cNvPr>
          <p:cNvGrpSpPr/>
          <p:nvPr/>
        </p:nvGrpSpPr>
        <p:grpSpPr>
          <a:xfrm>
            <a:off x="1356986" y="3066071"/>
            <a:ext cx="2478066" cy="1390715"/>
            <a:chOff x="1344460" y="1837868"/>
            <a:chExt cx="2478066" cy="13907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DE3057-DD80-0041-B29B-571F632D0354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451D0F-49AC-CC4B-A220-C2200E25EAD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48C152-7209-9544-A4A8-6B453692FFD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9F9D2B-0936-AD42-A243-40075152CE56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80F30-34CA-5E40-BB48-BD7D9B4601B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841199-7537-C14E-BE5E-742785704829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A18F43D-DE98-4F4B-96D1-FD29F0BF6C0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2FDEF9E-8383-4448-A53B-F6ACB6B6F1A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E86DD4-563E-2A45-A9EA-99765214DF25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225A43-CA63-5246-9280-2974E07C7FF0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710AEC3-C7A6-7544-B4B4-8D732742545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C770FE-C932-2E40-A2AC-CFAF3A585E18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5D9178-E8CB-0149-8829-DB97E009E640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1FFBF-9F3E-8145-9375-213A9E34954F}"/>
              </a:ext>
            </a:extLst>
          </p:cNvPr>
          <p:cNvGrpSpPr/>
          <p:nvPr/>
        </p:nvGrpSpPr>
        <p:grpSpPr>
          <a:xfrm>
            <a:off x="1382038" y="4870468"/>
            <a:ext cx="2478066" cy="1390715"/>
            <a:chOff x="1344460" y="1837868"/>
            <a:chExt cx="2478066" cy="139071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41DFC9-7EE7-764A-BAAE-D76C3C9B9A9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797BB-D88D-714F-BFA6-405B924837E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601B621-FD4C-3E4E-92CB-6F495579E9F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B0F13C-77F9-D941-AE9F-A0914B4BB8DB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FBF12D8-CDE3-174C-80A4-728386DC13CF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D6B74C-0340-6845-804B-677D1D23A311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7A7995B-0A9C-9448-A2EC-AA47FB8AE6A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D84FEC-6468-0142-AA44-F31016A93FD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745481-8792-8E4A-915D-4DFE4E577FD6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85FB45-2B3B-754C-AE85-0D5D11E7908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86858C-C3DA-FA43-A2DA-285389C07560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E36FA43-D33A-2941-AE0E-3E1458C79712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615838-7944-384D-B294-3C115FAB6534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850B35E-0BA8-0C4B-9A9F-929AFF20FF1E}"/>
              </a:ext>
            </a:extLst>
          </p:cNvPr>
          <p:cNvSpPr txBox="1"/>
          <p:nvPr/>
        </p:nvSpPr>
        <p:spPr>
          <a:xfrm>
            <a:off x="2091847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B57804-F079-7345-BC9D-4D72BCBFB77B}"/>
              </a:ext>
            </a:extLst>
          </p:cNvPr>
          <p:cNvSpPr txBox="1"/>
          <p:nvPr/>
        </p:nvSpPr>
        <p:spPr>
          <a:xfrm>
            <a:off x="494778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 switches n X 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998199-1AED-4348-8A7A-EAE9D627D155}"/>
              </a:ext>
            </a:extLst>
          </p:cNvPr>
          <p:cNvSpPr txBox="1"/>
          <p:nvPr/>
        </p:nvSpPr>
        <p:spPr>
          <a:xfrm>
            <a:off x="10990545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4837C99-70EF-554E-B4C3-027A9B0B9CDC}"/>
              </a:ext>
            </a:extLst>
          </p:cNvPr>
          <p:cNvGrpSpPr/>
          <p:nvPr/>
        </p:nvGrpSpPr>
        <p:grpSpPr>
          <a:xfrm>
            <a:off x="8902874" y="1499666"/>
            <a:ext cx="2478066" cy="1390715"/>
            <a:chOff x="1344460" y="1837868"/>
            <a:chExt cx="2478066" cy="139071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5D990-C00A-DB47-92D8-01EB19DC41E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5471E7-E10D-EA45-AB68-AD76DCA80C7A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BAAE3B-9F9A-1C47-8D6F-987FB658F7D9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EB7357-B606-F64F-8E0D-A15B80AFA4B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2433ED-84C8-184C-9BFE-F54A51A6DE41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83BCEA8-0FAA-E049-8287-7FA96CB40898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8AAFBE-4AB6-B040-827F-0CA6F9F2F741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EC10B64-AF2A-3143-BF1B-055D6981DDB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554EE51-652B-2B4C-81DD-6D6D17C4AE7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B2EA801-84F7-EC45-9914-580560C52D4B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BF80C3-197B-A64C-BB64-99A623961DB9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5C593C-BFDF-3C4D-88E1-05383E45F989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0FC684-1752-AC45-B80E-548978B254E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05E63B-F03E-2C4B-86CB-488E8D1CC427}"/>
              </a:ext>
            </a:extLst>
          </p:cNvPr>
          <p:cNvGrpSpPr/>
          <p:nvPr/>
        </p:nvGrpSpPr>
        <p:grpSpPr>
          <a:xfrm>
            <a:off x="8915400" y="3066071"/>
            <a:ext cx="2478066" cy="1390715"/>
            <a:chOff x="1344460" y="1837868"/>
            <a:chExt cx="2478066" cy="139071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8517F8-F427-D141-AE05-946B8F78D04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BBA51C-4631-2543-8E7A-1345BF143505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96AEDF-4CC1-4F45-8BAF-493CF2581BEC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7560A9F-1577-244B-A97F-BD98F14E6FF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2986F56-AF88-5B4C-86D8-65F400463DEC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94D161-0612-A046-975F-25784763E0C2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AD35CD2-6A16-E44B-B956-B5458958F59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101387-05F2-CF49-98DE-E6C865617CC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973072F-B614-EA42-83C8-A3A2757A253A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DC84D90-C542-CA48-982A-AB6734313887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874D70-31E6-A941-99B7-E1EFBCCA6E66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8343470-FA04-CF48-B281-6C243BFF7F33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A24B9C-4AA0-F643-8A40-105D5172677D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72E8A5-6083-CA44-B1BB-75C75E62CA84}"/>
              </a:ext>
            </a:extLst>
          </p:cNvPr>
          <p:cNvGrpSpPr/>
          <p:nvPr/>
        </p:nvGrpSpPr>
        <p:grpSpPr>
          <a:xfrm>
            <a:off x="8940452" y="4870468"/>
            <a:ext cx="2478066" cy="1390715"/>
            <a:chOff x="1344460" y="1837868"/>
            <a:chExt cx="2478066" cy="139071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5AE588-42A3-2640-B22D-A4332A5F0B8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B88F197-4A93-CD4E-8060-BC4BBAEC7541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6851FE3-7A5A-B646-8A42-0AC470C3AB83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F1955BB-CDFA-A548-B6FE-165B5CEFE290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E8EC04-98A3-F44D-A63D-7EE1CF6330D3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7E9C01-9793-904A-B4A5-2D41B98053CF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7CAC171-6D76-7343-BD3F-92823E0E60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E52F02B-6E8A-DC4A-B1A9-874D46BFC17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601D67-1982-664B-81B7-145167B7A8D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2605A7A-7D67-2C4E-ACC5-FD3FC358B38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FD13D91-0CCA-5D4C-A382-95726116B6C7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0705725-AEE1-D64C-BD5E-9DEA5ABF911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473EC0-D49C-8346-B80A-20DE64238FF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5800A09-1925-FE44-95B5-9D02514BEEEB}"/>
              </a:ext>
            </a:extLst>
          </p:cNvPr>
          <p:cNvSpPr txBox="1"/>
          <p:nvPr/>
        </p:nvSpPr>
        <p:spPr>
          <a:xfrm>
            <a:off x="9650261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5BBB17D-6C7A-9544-9E2F-C94615202731}"/>
              </a:ext>
            </a:extLst>
          </p:cNvPr>
          <p:cNvSpPr txBox="1"/>
          <p:nvPr/>
        </p:nvSpPr>
        <p:spPr>
          <a:xfrm>
            <a:off x="8053192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 switches n X 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176FB5-46A8-6440-BE08-26096AD80C8F}"/>
              </a:ext>
            </a:extLst>
          </p:cNvPr>
          <p:cNvSpPr txBox="1"/>
          <p:nvPr/>
        </p:nvSpPr>
        <p:spPr>
          <a:xfrm>
            <a:off x="7161756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FD1990-B94F-AB43-AE80-9573C0493BC5}"/>
              </a:ext>
            </a:extLst>
          </p:cNvPr>
          <p:cNvGrpSpPr/>
          <p:nvPr/>
        </p:nvGrpSpPr>
        <p:grpSpPr>
          <a:xfrm>
            <a:off x="5074085" y="1499666"/>
            <a:ext cx="2478066" cy="1390715"/>
            <a:chOff x="1344460" y="1837868"/>
            <a:chExt cx="2478066" cy="139071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489E550-4768-AC44-81D9-9AB584481B8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9D111E5-68B7-D547-9560-CBEA305E55AC}"/>
                </a:ext>
              </a:extLst>
            </p:cNvPr>
            <p:cNvSpPr txBox="1"/>
            <p:nvPr/>
          </p:nvSpPr>
          <p:spPr>
            <a:xfrm>
              <a:off x="2179529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545F5A-48F9-F14C-A648-170E5C1DE198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9434B50-902C-9044-8CD1-06DB8563467C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F27DF6D-0215-CD4F-8598-1D14C36267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A50A099-A36E-454E-99C7-AC92F5AE068E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B711795-DF16-594D-AB2D-84CB3DD46E00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BE75968-9B36-DA49-A4AD-8545C0C1EB80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C665826-A226-FD48-B199-6847D2821997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280F953-2897-144E-A270-A7D4C9B2D4A9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D8F3C29-4504-C94F-AEC2-2255DEBF3FA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FB540C2-BA00-3B46-987D-BA981D0C162C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657CA5-C43E-B24C-B269-5DC29211B738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74C89E7-A8F4-3E4B-B388-643755396E76}"/>
              </a:ext>
            </a:extLst>
          </p:cNvPr>
          <p:cNvGrpSpPr/>
          <p:nvPr/>
        </p:nvGrpSpPr>
        <p:grpSpPr>
          <a:xfrm>
            <a:off x="5086611" y="3066071"/>
            <a:ext cx="2478066" cy="1390715"/>
            <a:chOff x="1344460" y="1837868"/>
            <a:chExt cx="2478066" cy="1390715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188B577-FDDB-8E42-B5CB-7473DF00C658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6C4E71-FCB0-9C4E-94C0-6881831152AA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8604911-E935-9845-8BC8-707C5275C63F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17F5D3D-79E6-6E4F-AFCA-40DC19AD1F7D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7E77086-924B-E54B-9A37-17E46D649D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86E1C2-3B70-FE41-A7A8-6CEFC5F4E36C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7082CAC-8F53-3243-9E81-50A8A8711052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C4D96E-3169-244D-B27B-48415B7775AC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0D8DB50-59EB-614F-A310-B9A682DB3284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4EA6CFF-5291-914E-9FE6-6E125E0F856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B0C88A3-14EF-4A44-B361-4C07073CC4D3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0BFF5D8-1956-6A4B-B826-CC6A132FCFA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F43DAB8-787C-AE4C-BEE0-DD55CB350177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AF52C37-921B-BF4F-981B-BC6751A3DB40}"/>
              </a:ext>
            </a:extLst>
          </p:cNvPr>
          <p:cNvGrpSpPr/>
          <p:nvPr/>
        </p:nvGrpSpPr>
        <p:grpSpPr>
          <a:xfrm>
            <a:off x="5111663" y="4870468"/>
            <a:ext cx="2478066" cy="1390715"/>
            <a:chOff x="1344460" y="1837868"/>
            <a:chExt cx="2478066" cy="1390715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16B7357-99D6-254B-8A19-506A05B5A750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27C0089-9695-B34D-AE83-1AC43E365341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91555B2-C64E-724D-AF9C-44377E8F80ED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E4DA9B3-9991-8544-AFB4-CB575EFA214E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3BEA205-EFF0-9E41-8DB7-BB3A0DFCC04A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D21C097-29B3-B447-AF28-B7350F5C4824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31A79C9-F6F6-004C-86A8-69E9EFE2C8BD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231B1C4-BC93-2846-8AD8-C9C0E3EF4A53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34517A4-BF75-AA4C-B59F-F19F379E7170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51496AE-D90E-2B4E-B842-D8DF377D7B0A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982027C-FC43-6145-AE7C-7DEC08C5BBC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56BBC6B-F0B4-F54E-8A5F-AF6607C7CFCA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9C4B5D2-FF1F-994A-BBA5-C15EB049828F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1D7AE370-E401-574D-A6BC-2880193F812D}"/>
              </a:ext>
            </a:extLst>
          </p:cNvPr>
          <p:cNvSpPr txBox="1"/>
          <p:nvPr/>
        </p:nvSpPr>
        <p:spPr>
          <a:xfrm>
            <a:off x="5821472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15E0078-AA86-8E45-8CE3-C35603D6E87E}"/>
              </a:ext>
            </a:extLst>
          </p:cNvPr>
          <p:cNvSpPr txBox="1"/>
          <p:nvPr/>
        </p:nvSpPr>
        <p:spPr>
          <a:xfrm>
            <a:off x="4224403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 switches n X 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AF4E55-DA7F-544C-B957-8A5E8A809C42}"/>
              </a:ext>
            </a:extLst>
          </p:cNvPr>
          <p:cNvCxnSpPr/>
          <p:nvPr/>
        </p:nvCxnSpPr>
        <p:spPr>
          <a:xfrm>
            <a:off x="3908120" y="1682318"/>
            <a:ext cx="112108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59DC8E-30A0-914C-9FFA-3BAA12EBD712}"/>
              </a:ext>
            </a:extLst>
          </p:cNvPr>
          <p:cNvCxnSpPr>
            <a:cxnSpLocks/>
          </p:cNvCxnSpPr>
          <p:nvPr/>
        </p:nvCxnSpPr>
        <p:spPr>
          <a:xfrm>
            <a:off x="3908120" y="1884822"/>
            <a:ext cx="1165965" cy="127173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5965F5-FCBA-7A43-9B29-DE37214A4EEF}"/>
              </a:ext>
            </a:extLst>
          </p:cNvPr>
          <p:cNvCxnSpPr>
            <a:cxnSpLocks/>
          </p:cNvCxnSpPr>
          <p:nvPr/>
        </p:nvCxnSpPr>
        <p:spPr>
          <a:xfrm>
            <a:off x="3874719" y="2764726"/>
            <a:ext cx="1199366" cy="217871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6A7522D-BBFF-964F-A399-8472C36EC5DF}"/>
              </a:ext>
            </a:extLst>
          </p:cNvPr>
          <p:cNvCxnSpPr>
            <a:cxnSpLocks/>
          </p:cNvCxnSpPr>
          <p:nvPr/>
        </p:nvCxnSpPr>
        <p:spPr>
          <a:xfrm flipV="1">
            <a:off x="3908120" y="1884822"/>
            <a:ext cx="1165965" cy="139038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6D1FF7-3B8D-E14E-BD7B-531D2D1D1FAA}"/>
              </a:ext>
            </a:extLst>
          </p:cNvPr>
          <p:cNvCxnSpPr>
            <a:cxnSpLocks/>
          </p:cNvCxnSpPr>
          <p:nvPr/>
        </p:nvCxnSpPr>
        <p:spPr>
          <a:xfrm flipV="1">
            <a:off x="3908120" y="3429000"/>
            <a:ext cx="1121080" cy="3894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C2973C0-56FF-5648-BEF1-4C090F5B2890}"/>
              </a:ext>
            </a:extLst>
          </p:cNvPr>
          <p:cNvCxnSpPr>
            <a:cxnSpLocks/>
          </p:cNvCxnSpPr>
          <p:nvPr/>
        </p:nvCxnSpPr>
        <p:spPr>
          <a:xfrm>
            <a:off x="3861147" y="4299914"/>
            <a:ext cx="1212938" cy="946308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CB9BF00-9D38-C44D-A059-A7228E79323E}"/>
              </a:ext>
            </a:extLst>
          </p:cNvPr>
          <p:cNvCxnSpPr>
            <a:cxnSpLocks/>
          </p:cNvCxnSpPr>
          <p:nvPr/>
        </p:nvCxnSpPr>
        <p:spPr>
          <a:xfrm>
            <a:off x="3897159" y="6103241"/>
            <a:ext cx="1144567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01FAE76-0D2C-C94D-B7D3-4EB3787C57B2}"/>
              </a:ext>
            </a:extLst>
          </p:cNvPr>
          <p:cNvCxnSpPr>
            <a:cxnSpLocks/>
          </p:cNvCxnSpPr>
          <p:nvPr/>
        </p:nvCxnSpPr>
        <p:spPr>
          <a:xfrm>
            <a:off x="7590772" y="1682318"/>
            <a:ext cx="1277655" cy="837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2FD45C7-5ED2-CB42-A87A-49DE727F0F03}"/>
              </a:ext>
            </a:extLst>
          </p:cNvPr>
          <p:cNvCxnSpPr>
            <a:cxnSpLocks/>
          </p:cNvCxnSpPr>
          <p:nvPr/>
        </p:nvCxnSpPr>
        <p:spPr>
          <a:xfrm>
            <a:off x="7646616" y="1884822"/>
            <a:ext cx="1221811" cy="127173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AA7844A-0237-794B-A5D1-A07335E6EFF4}"/>
              </a:ext>
            </a:extLst>
          </p:cNvPr>
          <p:cNvCxnSpPr>
            <a:cxnSpLocks/>
          </p:cNvCxnSpPr>
          <p:nvPr/>
        </p:nvCxnSpPr>
        <p:spPr>
          <a:xfrm>
            <a:off x="7601731" y="2745552"/>
            <a:ext cx="1354379" cy="2306214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EC88E74-11E0-2D4E-8F5B-5FBD88520977}"/>
              </a:ext>
            </a:extLst>
          </p:cNvPr>
          <p:cNvCxnSpPr>
            <a:cxnSpLocks/>
          </p:cNvCxnSpPr>
          <p:nvPr/>
        </p:nvCxnSpPr>
        <p:spPr>
          <a:xfrm flipV="1">
            <a:off x="7646616" y="1872528"/>
            <a:ext cx="1221811" cy="140303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88D8597-ADFA-B040-8593-E08F7F15B223}"/>
              </a:ext>
            </a:extLst>
          </p:cNvPr>
          <p:cNvCxnSpPr>
            <a:cxnSpLocks/>
          </p:cNvCxnSpPr>
          <p:nvPr/>
        </p:nvCxnSpPr>
        <p:spPr>
          <a:xfrm flipV="1">
            <a:off x="7646616" y="3436526"/>
            <a:ext cx="1221811" cy="31768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B60A0B7-6DBC-FD48-A4E9-099014365472}"/>
              </a:ext>
            </a:extLst>
          </p:cNvPr>
          <p:cNvCxnSpPr>
            <a:cxnSpLocks/>
          </p:cNvCxnSpPr>
          <p:nvPr/>
        </p:nvCxnSpPr>
        <p:spPr>
          <a:xfrm>
            <a:off x="7599643" y="4300260"/>
            <a:ext cx="1268784" cy="93480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75B2F4-ED19-364E-95D7-93A40516445C}"/>
              </a:ext>
            </a:extLst>
          </p:cNvPr>
          <p:cNvCxnSpPr>
            <a:cxnSpLocks/>
          </p:cNvCxnSpPr>
          <p:nvPr/>
        </p:nvCxnSpPr>
        <p:spPr>
          <a:xfrm flipV="1">
            <a:off x="7646616" y="6103241"/>
            <a:ext cx="1221811" cy="1767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9FEE514-43A6-3FA1-31BF-8B951D1357C1}"/>
              </a:ext>
            </a:extLst>
          </p:cNvPr>
          <p:cNvSpPr txBox="1"/>
          <p:nvPr/>
        </p:nvSpPr>
        <p:spPr>
          <a:xfrm>
            <a:off x="341376" y="2656687"/>
            <a:ext cx="73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VLB</a:t>
            </a:r>
          </a:p>
        </p:txBody>
      </p:sp>
    </p:spTree>
    <p:extLst>
      <p:ext uri="{BB962C8B-B14F-4D97-AF65-F5344CB8AC3E}">
        <p14:creationId xmlns:p14="http://schemas.microsoft.com/office/powerpoint/2010/main" val="21954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464A-4DC7-597B-3EF6-D5E640EE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# ports: Butterfly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B9EC-0B4F-2C19-6595-98D17D10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66" y="1545465"/>
            <a:ext cx="5441574" cy="5212724"/>
          </a:xfrm>
        </p:spPr>
        <p:txBody>
          <a:bodyPr>
            <a:normAutofit/>
          </a:bodyPr>
          <a:lstStyle/>
          <a:p>
            <a:r>
              <a:rPr lang="en-US" dirty="0"/>
              <a:t>Can we reduce internal # ports for a given external # ports?</a:t>
            </a:r>
          </a:p>
          <a:p>
            <a:r>
              <a:rPr lang="en-US" dirty="0">
                <a:solidFill>
                  <a:srgbClr val="C00000"/>
                </a:solidFill>
              </a:rPr>
              <a:t>K-</a:t>
            </a:r>
            <a:r>
              <a:rPr lang="en-US" dirty="0" err="1">
                <a:solidFill>
                  <a:srgbClr val="C00000"/>
                </a:solidFill>
              </a:rPr>
              <a:t>ary</a:t>
            </a:r>
            <a:r>
              <a:rPr lang="en-US" dirty="0">
                <a:solidFill>
                  <a:srgbClr val="C00000"/>
                </a:solidFill>
              </a:rPr>
              <a:t> L-butterfly:</a:t>
            </a:r>
          </a:p>
          <a:p>
            <a:r>
              <a:rPr lang="en-US" dirty="0"/>
              <a:t>Use L*K </a:t>
            </a:r>
            <a:r>
              <a:rPr lang="en-US" dirty="0" err="1"/>
              <a:t>KxK</a:t>
            </a:r>
            <a:r>
              <a:rPr lang="en-US" dirty="0"/>
              <a:t> port switches to build K</a:t>
            </a:r>
            <a:r>
              <a:rPr lang="en-US" baseline="30000" dirty="0"/>
              <a:t>L</a:t>
            </a:r>
            <a:r>
              <a:rPr lang="en-US" dirty="0"/>
              <a:t>XK</a:t>
            </a:r>
            <a:r>
              <a:rPr lang="en-US" baseline="30000" dirty="0"/>
              <a:t>L</a:t>
            </a:r>
            <a:r>
              <a:rPr lang="en-US" dirty="0"/>
              <a:t> port switch</a:t>
            </a:r>
          </a:p>
          <a:p>
            <a:r>
              <a:rPr lang="en-US" dirty="0"/>
              <a:t>Figure: K = 2, L = 3</a:t>
            </a:r>
          </a:p>
          <a:p>
            <a:r>
              <a:rPr lang="en-US" dirty="0"/>
              <a:t>Produce n</a:t>
            </a:r>
            <a:r>
              <a:rPr lang="en-US" baseline="30000" dirty="0"/>
              <a:t>3</a:t>
            </a:r>
            <a:r>
              <a:rPr lang="en-US" dirty="0"/>
              <a:t>Xn</a:t>
            </a:r>
            <a:r>
              <a:rPr lang="en-US" baseline="30000" dirty="0"/>
              <a:t>3</a:t>
            </a:r>
            <a:r>
              <a:rPr lang="en-US" dirty="0"/>
              <a:t> switch from 3n </a:t>
            </a:r>
            <a:r>
              <a:rPr lang="en-US" dirty="0" err="1"/>
              <a:t>nXn</a:t>
            </a:r>
            <a:r>
              <a:rPr lang="en-US" dirty="0"/>
              <a:t> switches</a:t>
            </a:r>
          </a:p>
          <a:p>
            <a:pPr lvl="1"/>
            <a:r>
              <a:rPr lang="en-US" dirty="0"/>
              <a:t>Clos: n</a:t>
            </a:r>
            <a:r>
              <a:rPr lang="en-US" baseline="30000" dirty="0"/>
              <a:t>2</a:t>
            </a:r>
            <a:r>
              <a:rPr lang="en-US" dirty="0"/>
              <a:t>Xn</a:t>
            </a:r>
            <a:r>
              <a:rPr lang="en-US" baseline="30000" dirty="0"/>
              <a:t>2</a:t>
            </a:r>
          </a:p>
          <a:p>
            <a:r>
              <a:rPr lang="en-US" dirty="0"/>
              <a:t>Routing is deterministic</a:t>
            </a:r>
          </a:p>
          <a:p>
            <a:r>
              <a:rPr lang="en-US" dirty="0"/>
              <a:t>Tradeoff: more blocking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A49C7041-9BF9-9F33-9E6B-944836DAA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2355"/>
            <a:ext cx="5441575" cy="4932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18DF-A707-AFE3-CE24-FF3C0061DFE9}"/>
              </a:ext>
            </a:extLst>
          </p:cNvPr>
          <p:cNvSpPr txBox="1"/>
          <p:nvPr/>
        </p:nvSpPr>
        <p:spPr>
          <a:xfrm>
            <a:off x="4816698" y="6339581"/>
            <a:ext cx="838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https://ece757.ece.wisc.edu/lect09-interconnects-2-topology.pdf</a:t>
            </a:r>
          </a:p>
        </p:txBody>
      </p:sp>
    </p:spTree>
    <p:extLst>
      <p:ext uri="{BB962C8B-B14F-4D97-AF65-F5344CB8AC3E}">
        <p14:creationId xmlns:p14="http://schemas.microsoft.com/office/powerpoint/2010/main" val="264315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MGR: Crossbars &amp; Matching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6" y="1448964"/>
            <a:ext cx="4040890" cy="396007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6462010" cy="380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MGR uses a nonblocking crossbar across 15 ports</a:t>
            </a:r>
          </a:p>
          <a:p>
            <a:pPr lvl="1"/>
            <a:endParaRPr lang="en-US" dirty="0"/>
          </a:p>
          <a:p>
            <a:r>
              <a:rPr lang="en-US" dirty="0"/>
              <a:t>Strategies to </a:t>
            </a:r>
            <a:r>
              <a:rPr lang="en-US" dirty="0">
                <a:solidFill>
                  <a:srgbClr val="C00000"/>
                </a:solidFill>
              </a:rPr>
              <a:t>match</a:t>
            </a:r>
            <a:r>
              <a:rPr lang="en-US" dirty="0"/>
              <a:t> incoming demands &amp; output ports quickly</a:t>
            </a:r>
          </a:p>
          <a:p>
            <a:pPr lvl="1"/>
            <a:r>
              <a:rPr lang="en-US" dirty="0"/>
              <a:t>Greedy (simple), wavefront, group</a:t>
            </a:r>
          </a:p>
          <a:p>
            <a:pPr lvl="1"/>
            <a:r>
              <a:rPr lang="en-US" dirty="0"/>
              <a:t>Try to address </a:t>
            </a:r>
            <a:r>
              <a:rPr lang="en-US" dirty="0">
                <a:solidFill>
                  <a:srgbClr val="C00000"/>
                </a:solidFill>
              </a:rPr>
              <a:t>fairness </a:t>
            </a:r>
            <a:r>
              <a:rPr lang="en-US" dirty="0"/>
              <a:t>across ports</a:t>
            </a:r>
          </a:p>
          <a:p>
            <a:pPr lvl="1"/>
            <a:endParaRPr lang="en-US" dirty="0"/>
          </a:p>
        </p:txBody>
      </p:sp>
      <p:pic>
        <p:nvPicPr>
          <p:cNvPr id="5" name="Picture 4" descr="A graph of a line with numbers&#10;&#10;Description automatically generated with medium confidence">
            <a:extLst>
              <a:ext uri="{FF2B5EF4-FFF2-40B4-BE49-F238E27FC236}">
                <a16:creationId xmlns:a16="http://schemas.microsoft.com/office/drawing/2014/main" id="{CE67BBD5-8359-8805-DD61-481EB817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727" y="4869533"/>
            <a:ext cx="1840338" cy="1886156"/>
          </a:xfrm>
          <a:prstGeom prst="rect">
            <a:avLst/>
          </a:prstGeom>
        </p:spPr>
      </p:pic>
      <p:pic>
        <p:nvPicPr>
          <p:cNvPr id="8" name="Picture 7" descr="A grid with numbers and arrows&#10;&#10;Description automatically generated">
            <a:extLst>
              <a:ext uri="{FF2B5EF4-FFF2-40B4-BE49-F238E27FC236}">
                <a16:creationId xmlns:a16="http://schemas.microsoft.com/office/drawing/2014/main" id="{237A5553-A21B-5FFC-0E3F-CD266DCFF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00" y="4875638"/>
            <a:ext cx="1841366" cy="18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4799-7275-A148-9613-62F804ED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RMT: </a:t>
            </a:r>
            <a:r>
              <a:rPr lang="en-US" dirty="0">
                <a:solidFill>
                  <a:srgbClr val="C00000"/>
                </a:solidFill>
              </a:rPr>
              <a:t>Memory</a:t>
            </a:r>
            <a:r>
              <a:rPr lang="en-US" dirty="0"/>
              <a:t> switching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D7EC-7968-E249-A860-C4B4D64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4003" cy="48484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RMT uses </a:t>
            </a:r>
            <a:r>
              <a:rPr lang="en-US" dirty="0">
                <a:solidFill>
                  <a:srgbClr val="C00000"/>
                </a:solidFill>
              </a:rPr>
              <a:t>memory </a:t>
            </a:r>
            <a:r>
              <a:rPr lang="en-US" dirty="0"/>
              <a:t>as the fabric to hold packet headers and payloads between any two interfaces</a:t>
            </a:r>
          </a:p>
          <a:p>
            <a:r>
              <a:rPr lang="en-US" dirty="0"/>
              <a:t>Key challenge: simultaneous access to memory (N memory ports)</a:t>
            </a:r>
          </a:p>
          <a:p>
            <a:r>
              <a:rPr lang="en-US" dirty="0"/>
              <a:t>In the late 90s and early 2000s, there was considerable research on building high-speed packet buffers</a:t>
            </a:r>
          </a:p>
          <a:p>
            <a:r>
              <a:rPr lang="en-US" dirty="0"/>
              <a:t>Today: </a:t>
            </a:r>
            <a:r>
              <a:rPr lang="en-US" dirty="0">
                <a:solidFill>
                  <a:srgbClr val="C00000"/>
                </a:solidFill>
              </a:rPr>
              <a:t>shared memory </a:t>
            </a:r>
            <a:r>
              <a:rPr lang="en-US" dirty="0"/>
              <a:t>switches &amp; routers (shared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across ports)</a:t>
            </a:r>
          </a:p>
          <a:p>
            <a:pPr lvl="1"/>
            <a:r>
              <a:rPr lang="en-US" dirty="0"/>
              <a:t>Fast memory can be clocked at 1 GHz</a:t>
            </a:r>
          </a:p>
          <a:p>
            <a:r>
              <a:rPr lang="en-US" dirty="0"/>
              <a:t>Fundamental tradeoff:  </a:t>
            </a:r>
            <a:r>
              <a:rPr lang="en-US" dirty="0">
                <a:solidFill>
                  <a:srgbClr val="C00000"/>
                </a:solidFill>
              </a:rPr>
              <a:t>faster memories are not very dense</a:t>
            </a:r>
          </a:p>
          <a:p>
            <a:pPr lvl="1"/>
            <a:r>
              <a:rPr lang="en-US" dirty="0"/>
              <a:t>Can’t make the memory too large; can’t hold too any packets</a:t>
            </a:r>
          </a:p>
          <a:p>
            <a:r>
              <a:rPr lang="en-US" dirty="0"/>
              <a:t>Workaround: exploit memory access patterns: e.g., each queue is FIFO</a:t>
            </a:r>
          </a:p>
          <a:p>
            <a:r>
              <a:rPr lang="en-US" dirty="0">
                <a:solidFill>
                  <a:srgbClr val="C00000"/>
                </a:solidFill>
              </a:rPr>
              <a:t>Traffic manager </a:t>
            </a:r>
            <a:r>
              <a:rPr lang="en-US" dirty="0"/>
              <a:t>implements scheduling &amp; buffer management</a:t>
            </a:r>
          </a:p>
        </p:txBody>
      </p:sp>
    </p:spTree>
    <p:extLst>
      <p:ext uri="{BB962C8B-B14F-4D97-AF65-F5344CB8AC3E}">
        <p14:creationId xmlns:p14="http://schemas.microsoft.com/office/powerpoint/2010/main" val="34912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(5) Traffic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should the packets not currently serviced wait?</a:t>
            </a:r>
          </a:p>
          <a:p>
            <a:r>
              <a:rPr lang="en-US" dirty="0"/>
              <a:t>Two designs: Input-queued vs. output-queued</a:t>
            </a:r>
          </a:p>
          <a:p>
            <a:r>
              <a:rPr lang="en-US" dirty="0"/>
              <a:t>Output queueing avoids </a:t>
            </a:r>
            <a:r>
              <a:rPr lang="en-US" dirty="0">
                <a:solidFill>
                  <a:srgbClr val="C00000"/>
                </a:solidFill>
              </a:rPr>
              <a:t>HOL blocking </a:t>
            </a:r>
            <a:r>
              <a:rPr lang="en-US" dirty="0"/>
              <a:t>exhibited by input queueing.</a:t>
            </a:r>
          </a:p>
          <a:p>
            <a:pPr lvl="1"/>
            <a:r>
              <a:rPr lang="en-US" dirty="0"/>
              <a:t>Suppose port 1 wants to send to both 2 and 3 but port 2 busy</a:t>
            </a:r>
          </a:p>
          <a:p>
            <a:pPr lvl="1"/>
            <a:r>
              <a:rPr lang="en-US" dirty="0"/>
              <a:t>Packets from p1 towards p3 need not be delayed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4526452"/>
            <a:ext cx="11933694" cy="21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2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8025</TotalTime>
  <Words>1344</Words>
  <Application>Microsoft Macintosh PowerPoint</Application>
  <PresentationFormat>Widescreen</PresentationFormat>
  <Paragraphs>208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</vt:lpstr>
      <vt:lpstr>Wingdings</vt:lpstr>
      <vt:lpstr>Office Theme</vt:lpstr>
      <vt:lpstr>PowerPoint Presentation</vt:lpstr>
      <vt:lpstr>Hardware Router overview</vt:lpstr>
      <vt:lpstr>Nonblocking designs are nontrivial</vt:lpstr>
      <vt:lpstr>3-stage Clos network (r*n X r*n ports)</vt:lpstr>
      <vt:lpstr>Rearrangeably nonblocking Clos built with identical switches: n2Xn2 using 3n nXn</vt:lpstr>
      <vt:lpstr>Increasing # ports: Butterfly Networks</vt:lpstr>
      <vt:lpstr>(4) MGR: Crossbars &amp; Matching</vt:lpstr>
      <vt:lpstr>(4) RMT: Memory switching fabric</vt:lpstr>
      <vt:lpstr>(5) Traffic Manager</vt:lpstr>
      <vt:lpstr>(5) Traffic Manager</vt:lpstr>
      <vt:lpstr>(5) Traffic Manager: Scheduling policies</vt:lpstr>
      <vt:lpstr>(5) Traffic Manager: Buffer Management</vt:lpstr>
      <vt:lpstr>(5) Demand-aware buffer management</vt:lpstr>
      <vt:lpstr>(6) Egress line termination</vt:lpstr>
      <vt:lpstr>Note: three kinds of router hardware data plane programmability</vt:lpstr>
      <vt:lpstr>Note: three kinds of router hardware data plane programmability</vt:lpstr>
      <vt:lpstr>… which is distinct from control plane programmability</vt:lpstr>
      <vt:lpstr>Software Data Plane</vt:lpstr>
      <vt:lpstr>Why software?</vt:lpstr>
      <vt:lpstr>Packet processing on Linux</vt:lpstr>
      <vt:lpstr>How is data received in software?</vt:lpstr>
      <vt:lpstr>PowerPoint Presentation</vt:lpstr>
      <vt:lpstr>PowerPoint Presentation</vt:lpstr>
      <vt:lpstr>Interrupt mitigation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2449</cp:revision>
  <dcterms:created xsi:type="dcterms:W3CDTF">2018-09-05T17:47:04Z</dcterms:created>
  <dcterms:modified xsi:type="dcterms:W3CDTF">2024-04-03T11:59:19Z</dcterms:modified>
</cp:coreProperties>
</file>