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421" r:id="rId2"/>
    <p:sldId id="2066" r:id="rId3"/>
    <p:sldId id="2065" r:id="rId4"/>
    <p:sldId id="2040" r:id="rId5"/>
    <p:sldId id="2042" r:id="rId6"/>
    <p:sldId id="2045" r:id="rId7"/>
    <p:sldId id="304" r:id="rId8"/>
    <p:sldId id="2063" r:id="rId9"/>
    <p:sldId id="328" r:id="rId10"/>
    <p:sldId id="839" r:id="rId11"/>
    <p:sldId id="329" r:id="rId12"/>
    <p:sldId id="330" r:id="rId13"/>
    <p:sldId id="823" r:id="rId14"/>
    <p:sldId id="392" r:id="rId15"/>
    <p:sldId id="395" r:id="rId16"/>
    <p:sldId id="396" r:id="rId17"/>
    <p:sldId id="1186" r:id="rId18"/>
    <p:sldId id="397" r:id="rId19"/>
    <p:sldId id="398" r:id="rId20"/>
    <p:sldId id="402" r:id="rId21"/>
    <p:sldId id="403" r:id="rId22"/>
    <p:sldId id="404" r:id="rId23"/>
    <p:sldId id="405" r:id="rId24"/>
    <p:sldId id="407" r:id="rId25"/>
    <p:sldId id="410" r:id="rId26"/>
    <p:sldId id="412" r:id="rId27"/>
    <p:sldId id="41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72"/>
    <p:restoredTop sz="94643"/>
  </p:normalViewPr>
  <p:slideViewPr>
    <p:cSldViewPr snapToGrid="0" snapToObjects="1">
      <p:cViewPr varScale="1">
        <p:scale>
          <a:sx n="132" d="100"/>
          <a:sy n="132" d="100"/>
        </p:scale>
        <p:origin x="20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2666-03D5-5341-A833-B4D3FAA577B7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CFC95-A4B1-B94A-8100-0CEEF7FB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0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4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5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7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5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5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B3B3-0381-6043-97A3-E72CD5022D9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ultistage_interconnection_network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4A6C3-26C7-AFFE-353E-E6C0EB27C4C9}"/>
              </a:ext>
            </a:extLst>
          </p:cNvPr>
          <p:cNvSpPr txBox="1"/>
          <p:nvPr/>
        </p:nvSpPr>
        <p:spPr>
          <a:xfrm>
            <a:off x="1711187" y="2828835"/>
            <a:ext cx="87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Helvetica" pitchFamily="2" charset="0"/>
              </a:rPr>
              <a:t>Network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CD0F6-C75F-1F3C-CDC7-7179D957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Software-defined network (SDN)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sp>
        <p:nvSpPr>
          <p:cNvPr id="23" name="Rectangle 1044"/>
          <p:cNvSpPr>
            <a:spLocks noChangeArrowheads="1"/>
          </p:cNvSpPr>
          <p:nvPr/>
        </p:nvSpPr>
        <p:spPr bwMode="auto">
          <a:xfrm>
            <a:off x="6091910" y="3408079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6" name="Text Box 1048"/>
          <p:cNvSpPr txBox="1">
            <a:spLocks noChangeArrowheads="1"/>
          </p:cNvSpPr>
          <p:nvPr/>
        </p:nvSpPr>
        <p:spPr bwMode="auto">
          <a:xfrm>
            <a:off x="6582017" y="3474856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sp>
        <p:nvSpPr>
          <p:cNvPr id="28" name="Rectangle 1044"/>
          <p:cNvSpPr>
            <a:spLocks noChangeArrowheads="1"/>
          </p:cNvSpPr>
          <p:nvPr/>
        </p:nvSpPr>
        <p:spPr bwMode="auto">
          <a:xfrm>
            <a:off x="9151266" y="3999254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1" name="Text Box 1048"/>
          <p:cNvSpPr txBox="1">
            <a:spLocks noChangeArrowheads="1"/>
          </p:cNvSpPr>
          <p:nvPr/>
        </p:nvSpPr>
        <p:spPr bwMode="auto">
          <a:xfrm>
            <a:off x="9641373" y="4066031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45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46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47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 flipH="1" flipV="1">
            <a:off x="2166425" y="2016749"/>
            <a:ext cx="112541" cy="1497262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5003383" y="2114212"/>
            <a:ext cx="213376" cy="2411348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7248790" y="2080529"/>
            <a:ext cx="85001" cy="684851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9891172" y="2063728"/>
            <a:ext cx="259976" cy="1256158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045">
            <a:extLst>
              <a:ext uri="{FF2B5EF4-FFF2-40B4-BE49-F238E27FC236}">
                <a16:creationId xmlns:a16="http://schemas.microsoft.com/office/drawing/2014/main" id="{CB2FA8FC-C7C9-874F-8718-E9B6F7BFD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25" y="1482537"/>
            <a:ext cx="10625029" cy="5342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5" name="Text Box 1047">
            <a:extLst>
              <a:ext uri="{FF2B5EF4-FFF2-40B4-BE49-F238E27FC236}">
                <a16:creationId xmlns:a16="http://schemas.microsoft.com/office/drawing/2014/main" id="{634317A6-14B6-5A4B-8C7D-4F7938BAF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092" y="1517790"/>
            <a:ext cx="96538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2600" dirty="0"/>
              <a:t>Logically-centralized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49413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(1/2): Centralized control plane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22" name="Group 1043"/>
          <p:cNvGrpSpPr>
            <a:grpSpLocks/>
          </p:cNvGrpSpPr>
          <p:nvPr/>
        </p:nvGrpSpPr>
        <p:grpSpPr bwMode="auto">
          <a:xfrm>
            <a:off x="6091910" y="3408079"/>
            <a:ext cx="2392388" cy="534212"/>
            <a:chOff x="1776" y="2592"/>
            <a:chExt cx="576" cy="240"/>
          </a:xfrm>
        </p:grpSpPr>
        <p:sp>
          <p:nvSpPr>
            <p:cNvPr id="23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6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27" name="Group 1043"/>
          <p:cNvGrpSpPr>
            <a:grpSpLocks/>
          </p:cNvGrpSpPr>
          <p:nvPr/>
        </p:nvGrpSpPr>
        <p:grpSpPr bwMode="auto">
          <a:xfrm>
            <a:off x="9151266" y="3999254"/>
            <a:ext cx="2392388" cy="534212"/>
            <a:chOff x="1776" y="2592"/>
            <a:chExt cx="576" cy="240"/>
          </a:xfrm>
        </p:grpSpPr>
        <p:sp>
          <p:nvSpPr>
            <p:cNvPr id="28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sp>
        <p:nvSpPr>
          <p:cNvPr id="32" name="Rectangle 1045"/>
          <p:cNvSpPr>
            <a:spLocks noChangeArrowheads="1"/>
          </p:cNvSpPr>
          <p:nvPr/>
        </p:nvSpPr>
        <p:spPr bwMode="auto">
          <a:xfrm>
            <a:off x="918625" y="1482537"/>
            <a:ext cx="10625029" cy="5342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3" name="Text Box 1047"/>
          <p:cNvSpPr txBox="1">
            <a:spLocks noChangeArrowheads="1"/>
          </p:cNvSpPr>
          <p:nvPr/>
        </p:nvSpPr>
        <p:spPr bwMode="auto">
          <a:xfrm>
            <a:off x="1491092" y="1517790"/>
            <a:ext cx="96538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2600" dirty="0"/>
              <a:t>SDN controller</a:t>
            </a:r>
          </a:p>
        </p:txBody>
      </p:sp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90" y="1782683"/>
            <a:ext cx="1014181" cy="134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5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36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7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12235" y="2001933"/>
            <a:ext cx="7107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Control planes lifted from switches</a:t>
            </a:r>
          </a:p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into a logically centralized </a:t>
            </a:r>
            <a:r>
              <a:rPr lang="en-US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controller</a:t>
            </a:r>
          </a:p>
        </p:txBody>
      </p:sp>
    </p:spTree>
    <p:extLst>
      <p:ext uri="{BB962C8B-B14F-4D97-AF65-F5344CB8AC3E}">
        <p14:creationId xmlns:p14="http://schemas.microsoft.com/office/powerpoint/2010/main" val="4805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0438" cy="1325563"/>
          </a:xfrm>
        </p:spPr>
        <p:txBody>
          <a:bodyPr/>
          <a:lstStyle/>
          <a:p>
            <a:r>
              <a:rPr lang="en-US" dirty="0"/>
              <a:t>SDN (2/2): Open interface to data plane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22" name="Group 1043"/>
          <p:cNvGrpSpPr>
            <a:grpSpLocks/>
          </p:cNvGrpSpPr>
          <p:nvPr/>
        </p:nvGrpSpPr>
        <p:grpSpPr bwMode="auto">
          <a:xfrm>
            <a:off x="6091910" y="3408079"/>
            <a:ext cx="2392388" cy="534212"/>
            <a:chOff x="1776" y="2592"/>
            <a:chExt cx="576" cy="240"/>
          </a:xfrm>
        </p:grpSpPr>
        <p:sp>
          <p:nvSpPr>
            <p:cNvPr id="23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6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27" name="Group 1043"/>
          <p:cNvGrpSpPr>
            <a:grpSpLocks/>
          </p:cNvGrpSpPr>
          <p:nvPr/>
        </p:nvGrpSpPr>
        <p:grpSpPr bwMode="auto">
          <a:xfrm>
            <a:off x="9151266" y="3999254"/>
            <a:ext cx="2392388" cy="534212"/>
            <a:chOff x="1776" y="2592"/>
            <a:chExt cx="576" cy="240"/>
          </a:xfrm>
        </p:grpSpPr>
        <p:sp>
          <p:nvSpPr>
            <p:cNvPr id="28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sp>
        <p:nvSpPr>
          <p:cNvPr id="32" name="Rectangle 1045"/>
          <p:cNvSpPr>
            <a:spLocks noChangeArrowheads="1"/>
          </p:cNvSpPr>
          <p:nvPr/>
        </p:nvSpPr>
        <p:spPr bwMode="auto">
          <a:xfrm>
            <a:off x="918625" y="1482537"/>
            <a:ext cx="10625029" cy="5342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3" name="Text Box 1047"/>
          <p:cNvSpPr txBox="1">
            <a:spLocks noChangeArrowheads="1"/>
          </p:cNvSpPr>
          <p:nvPr/>
        </p:nvSpPr>
        <p:spPr bwMode="auto">
          <a:xfrm>
            <a:off x="1491092" y="1517790"/>
            <a:ext cx="96538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2600" dirty="0"/>
              <a:t>SDN controller</a:t>
            </a:r>
          </a:p>
        </p:txBody>
      </p:sp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90" y="1782683"/>
            <a:ext cx="1014181" cy="134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2085979" y="2016749"/>
            <a:ext cx="0" cy="2093342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98540" y="2038331"/>
            <a:ext cx="2098" cy="3071025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308313" y="2038330"/>
            <a:ext cx="0" cy="1960924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3" idx="0"/>
          </p:cNvCxnSpPr>
          <p:nvPr/>
        </p:nvCxnSpPr>
        <p:spPr>
          <a:xfrm>
            <a:off x="7276077" y="2031235"/>
            <a:ext cx="0" cy="1376844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316" y="5604645"/>
            <a:ext cx="2115602" cy="86793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156" y="5857931"/>
            <a:ext cx="774700" cy="609600"/>
          </a:xfrm>
          <a:prstGeom prst="rect">
            <a:avLst/>
          </a:prstGeom>
        </p:spPr>
      </p:pic>
      <p:grpSp>
        <p:nvGrpSpPr>
          <p:cNvPr id="36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37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8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11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C47D-39C3-6147-BE9A-CFBAAE65D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after route lookup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4C58-DBF4-2F4D-9949-AA5886DAA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 have after lookup and modifications:</a:t>
            </a:r>
          </a:p>
          <a:p>
            <a:pPr lvl="1"/>
            <a:r>
              <a:rPr lang="en-US" dirty="0"/>
              <a:t>One or more </a:t>
            </a:r>
            <a:r>
              <a:rPr lang="en-US" dirty="0">
                <a:solidFill>
                  <a:srgbClr val="C00000"/>
                </a:solidFill>
              </a:rPr>
              <a:t>output ports</a:t>
            </a:r>
            <a:r>
              <a:rPr lang="en-US" dirty="0"/>
              <a:t>, or a decision to </a:t>
            </a:r>
            <a:r>
              <a:rPr lang="en-US" dirty="0">
                <a:solidFill>
                  <a:srgbClr val="C00000"/>
                </a:solidFill>
              </a:rPr>
              <a:t>drop</a:t>
            </a:r>
            <a:endParaRPr lang="en-US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packet headers</a:t>
            </a:r>
            <a:r>
              <a:rPr lang="en-US" dirty="0"/>
              <a:t>, possibly modified from ingress</a:t>
            </a:r>
          </a:p>
          <a:p>
            <a:endParaRPr lang="en-US" dirty="0"/>
          </a:p>
          <a:p>
            <a:r>
              <a:rPr lang="en-US" dirty="0"/>
              <a:t>Goal: reconstitute the headers with payload and send the packet out of one or more output ports</a:t>
            </a:r>
          </a:p>
          <a:p>
            <a:endParaRPr lang="en-US" dirty="0"/>
          </a:p>
          <a:p>
            <a:r>
              <a:rPr lang="en-US" dirty="0"/>
              <a:t>Move the packet (header) to output through the </a:t>
            </a:r>
            <a:r>
              <a:rPr lang="en-US" dirty="0">
                <a:solidFill>
                  <a:srgbClr val="C00000"/>
                </a:solidFill>
              </a:rPr>
              <a:t>switching fabric</a:t>
            </a:r>
          </a:p>
        </p:txBody>
      </p:sp>
    </p:spTree>
    <p:extLst>
      <p:ext uri="{BB962C8B-B14F-4D97-AF65-F5344CB8AC3E}">
        <p14:creationId xmlns:p14="http://schemas.microsoft.com/office/powerpoint/2010/main" val="252077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EC677C-2979-F240-959F-7C997B8225D0}"/>
              </a:ext>
            </a:extLst>
          </p:cNvPr>
          <p:cNvSpPr txBox="1"/>
          <p:nvPr/>
        </p:nvSpPr>
        <p:spPr>
          <a:xfrm>
            <a:off x="910224" y="2267211"/>
            <a:ext cx="10371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elvetica" pitchFamily="2" charset="0"/>
              </a:rPr>
              <a:t>Building a high-speed </a:t>
            </a:r>
          </a:p>
          <a:p>
            <a:pPr algn="ctr"/>
            <a:r>
              <a:rPr lang="en-US" sz="6000" dirty="0">
                <a:latin typeface="Helvetica" pitchFamily="2" charset="0"/>
              </a:rPr>
              <a:t>switching fabric</a:t>
            </a:r>
          </a:p>
        </p:txBody>
      </p:sp>
    </p:spTree>
    <p:extLst>
      <p:ext uri="{BB962C8B-B14F-4D97-AF65-F5344CB8AC3E}">
        <p14:creationId xmlns:p14="http://schemas.microsoft.com/office/powerpoint/2010/main" val="3976336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2AF2F-69A7-6540-85FF-3455B5193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single (n X m)-port switching fabric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CFF26-9823-0740-9D8B-3201E6A3E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designs of switching fabric possible</a:t>
            </a:r>
          </a:p>
          <a:p>
            <a:r>
              <a:rPr lang="en-US" dirty="0"/>
              <a:t>Assume n ingress ports and m egress ports, </a:t>
            </a:r>
            <a:r>
              <a:rPr lang="en-US" dirty="0">
                <a:solidFill>
                  <a:srgbClr val="C00000"/>
                </a:solidFill>
              </a:rPr>
              <a:t>half duplex </a:t>
            </a:r>
            <a:r>
              <a:rPr lang="en-US" dirty="0"/>
              <a:t>links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36CC7-172E-3842-8240-F04747786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964" y="3295414"/>
            <a:ext cx="5294915" cy="3388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4BBDF6-8CED-6349-867A-D4BD8165E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143" y="3523714"/>
            <a:ext cx="3666878" cy="315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9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2AF2F-69A7-6540-85FF-3455B5193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single (n X m)-port switching fabric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CFF26-9823-0740-9D8B-3201E6A3E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2052" cy="4875800"/>
          </a:xfrm>
        </p:spPr>
        <p:txBody>
          <a:bodyPr>
            <a:normAutofit/>
          </a:bodyPr>
          <a:lstStyle/>
          <a:p>
            <a:r>
              <a:rPr lang="en-US" dirty="0"/>
              <a:t>We want a design such that:</a:t>
            </a:r>
          </a:p>
          <a:p>
            <a:endParaRPr lang="en-US" dirty="0"/>
          </a:p>
          <a:p>
            <a:r>
              <a:rPr lang="en-US" dirty="0"/>
              <a:t>Any port can connect to any other directly if all other ports free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Nonblocking:</a:t>
            </a:r>
            <a:r>
              <a:rPr lang="en-US" dirty="0"/>
              <a:t> if input port x and output port y are both free, they should be able to connect</a:t>
            </a:r>
          </a:p>
          <a:p>
            <a:pPr lvl="1"/>
            <a:r>
              <a:rPr lang="en-US" dirty="0"/>
              <a:t>Regardless of other ports being connected.</a:t>
            </a:r>
          </a:p>
          <a:p>
            <a:pPr lvl="1"/>
            <a:r>
              <a:rPr lang="en-US" dirty="0"/>
              <a:t>If not satisfied, switch is </a:t>
            </a:r>
            <a:r>
              <a:rPr lang="en-US" i="1" dirty="0"/>
              <a:t>blocking.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3DE327-73DD-1C4E-B6EE-A44E15109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676" y="2531559"/>
            <a:ext cx="4806266" cy="403145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FA2EF2-4060-3A4B-AEB5-899282579D11}"/>
              </a:ext>
            </a:extLst>
          </p:cNvPr>
          <p:cNvCxnSpPr/>
          <p:nvPr/>
        </p:nvCxnSpPr>
        <p:spPr>
          <a:xfrm>
            <a:off x="10549288" y="2117558"/>
            <a:ext cx="462013" cy="66414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1DD7ADD-F7C2-C848-B987-52FA3E97435F}"/>
              </a:ext>
            </a:extLst>
          </p:cNvPr>
          <p:cNvSpPr txBox="1"/>
          <p:nvPr/>
        </p:nvSpPr>
        <p:spPr>
          <a:xfrm>
            <a:off x="8393228" y="1347595"/>
            <a:ext cx="3234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Electrical/mechanical/electronic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crossover</a:t>
            </a:r>
          </a:p>
        </p:txBody>
      </p:sp>
    </p:spTree>
    <p:extLst>
      <p:ext uri="{BB962C8B-B14F-4D97-AF65-F5344CB8AC3E}">
        <p14:creationId xmlns:p14="http://schemas.microsoft.com/office/powerpoint/2010/main" val="240822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F1EA0-59EC-27CD-872C-444C6CAB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Nonblocking designs are nontrivial</a:t>
            </a:r>
          </a:p>
        </p:txBody>
      </p:sp>
      <p:pic>
        <p:nvPicPr>
          <p:cNvPr id="10" name="Content Placeholder 9" descr="A picture containing aerie&#10;&#10;Description automatically generated">
            <a:extLst>
              <a:ext uri="{FF2B5EF4-FFF2-40B4-BE49-F238E27FC236}">
                <a16:creationId xmlns:a16="http://schemas.microsoft.com/office/drawing/2014/main" id="{58A17D14-1ABC-8518-F925-9FAD69480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8783" y="1857205"/>
            <a:ext cx="5352573" cy="3564461"/>
          </a:xfr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498EEF3F-8F09-0B09-D117-34D981D2D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44" y="1933046"/>
            <a:ext cx="4205483" cy="313793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0304E87-AC51-219E-A017-79E949E3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517117" y="4760748"/>
            <a:ext cx="880989" cy="620471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592B9AF8-8726-C929-2FD1-02D12C469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707" y="3345724"/>
            <a:ext cx="1002840" cy="587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84F10-078E-6A85-9A0F-624330752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2038" y="2923835"/>
            <a:ext cx="1254257" cy="1082778"/>
          </a:xfrm>
          <a:prstGeom prst="rect">
            <a:avLst/>
          </a:prstGeom>
        </p:spPr>
      </p:pic>
      <p:pic>
        <p:nvPicPr>
          <p:cNvPr id="8" name="Picture 7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F114822E-E437-CD37-FB61-E3AF863B64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1609" y="1641986"/>
            <a:ext cx="975228" cy="87622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E10ECA93-4587-F79A-9D27-772D4C693D2D}"/>
              </a:ext>
            </a:extLst>
          </p:cNvPr>
          <p:cNvSpPr/>
          <p:nvPr/>
        </p:nvSpPr>
        <p:spPr>
          <a:xfrm>
            <a:off x="3248959" y="2192066"/>
            <a:ext cx="1155748" cy="1236933"/>
          </a:xfrm>
          <a:custGeom>
            <a:avLst/>
            <a:gdLst>
              <a:gd name="connsiteX0" fmla="*/ 575741 w 575741"/>
              <a:gd name="connsiteY0" fmla="*/ 770709 h 770709"/>
              <a:gd name="connsiteX1" fmla="*/ 353673 w 575741"/>
              <a:gd name="connsiteY1" fmla="*/ 509452 h 770709"/>
              <a:gd name="connsiteX2" fmla="*/ 40164 w 575741"/>
              <a:gd name="connsiteY2" fmla="*/ 287383 h 770709"/>
              <a:gd name="connsiteX3" fmla="*/ 14038 w 575741"/>
              <a:gd name="connsiteY3" fmla="*/ 0 h 77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741" h="770709">
                <a:moveTo>
                  <a:pt x="575741" y="770709"/>
                </a:moveTo>
                <a:cubicBezTo>
                  <a:pt x="509338" y="680357"/>
                  <a:pt x="442936" y="590006"/>
                  <a:pt x="353673" y="509452"/>
                </a:cubicBezTo>
                <a:cubicBezTo>
                  <a:pt x="264410" y="428898"/>
                  <a:pt x="96770" y="372292"/>
                  <a:pt x="40164" y="287383"/>
                </a:cubicBezTo>
                <a:cubicBezTo>
                  <a:pt x="-16442" y="202474"/>
                  <a:pt x="-1202" y="101237"/>
                  <a:pt x="14038" y="0"/>
                </a:cubicBezTo>
              </a:path>
            </a:pathLst>
          </a:custGeom>
          <a:noFill/>
          <a:ln w="127000">
            <a:solidFill>
              <a:schemeClr val="accent6">
                <a:lumMod val="60000"/>
                <a:lumOff val="40000"/>
              </a:schemeClr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4010D-88F9-0879-20CF-99998CB0E622}"/>
              </a:ext>
            </a:extLst>
          </p:cNvPr>
          <p:cNvSpPr txBox="1"/>
          <p:nvPr/>
        </p:nvSpPr>
        <p:spPr>
          <a:xfrm>
            <a:off x="2410348" y="5877322"/>
            <a:ext cx="74568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Helvetica" pitchFamily="2" charset="0"/>
              </a:rPr>
              <a:t>Two aspects: </a:t>
            </a:r>
            <a:r>
              <a:rPr lang="en-US" sz="3400" dirty="0">
                <a:solidFill>
                  <a:srgbClr val="C00000"/>
                </a:solidFill>
                <a:latin typeface="Helvetica" pitchFamily="2" charset="0"/>
              </a:rPr>
              <a:t>topology</a:t>
            </a:r>
            <a:r>
              <a:rPr lang="en-US" sz="3400" dirty="0">
                <a:latin typeface="Helvetica" pitchFamily="2" charset="0"/>
              </a:rPr>
              <a:t> and </a:t>
            </a:r>
            <a:r>
              <a:rPr lang="en-US" sz="3400" dirty="0">
                <a:solidFill>
                  <a:srgbClr val="C00000"/>
                </a:solidFill>
                <a:latin typeface="Helvetica" pitchFamily="2" charset="0"/>
              </a:rPr>
              <a:t>routing</a:t>
            </a:r>
          </a:p>
        </p:txBody>
      </p:sp>
    </p:spTree>
    <p:extLst>
      <p:ext uri="{BB962C8B-B14F-4D97-AF65-F5344CB8AC3E}">
        <p14:creationId xmlns:p14="http://schemas.microsoft.com/office/powerpoint/2010/main" val="15227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41DB-090A-D347-AF4B-5E610452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port density + nonblocking == hard!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D6624-CC71-D348-B036-101CF193D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74260" cy="5032375"/>
          </a:xfrm>
        </p:spPr>
        <p:txBody>
          <a:bodyPr>
            <a:normAutofit/>
          </a:bodyPr>
          <a:lstStyle/>
          <a:p>
            <a:r>
              <a:rPr lang="en-US" dirty="0"/>
              <a:t>Low-cost nonblocking crossbars are feasible for small # ports</a:t>
            </a:r>
          </a:p>
          <a:p>
            <a:endParaRPr lang="en-US" dirty="0"/>
          </a:p>
          <a:p>
            <a:r>
              <a:rPr lang="en-US" dirty="0"/>
              <a:t>However, it is </a:t>
            </a:r>
            <a:r>
              <a:rPr lang="en-US" dirty="0">
                <a:solidFill>
                  <a:srgbClr val="C00000"/>
                </a:solidFill>
              </a:rPr>
              <a:t>costly</a:t>
            </a:r>
            <a:r>
              <a:rPr lang="en-US" dirty="0"/>
              <a:t> to be nonblocking with many ports</a:t>
            </a:r>
          </a:p>
          <a:p>
            <a:endParaRPr lang="en-US" dirty="0"/>
          </a:p>
          <a:p>
            <a:r>
              <a:rPr lang="en-US" dirty="0"/>
              <a:t>If each crossover is as fast as each input port, </a:t>
            </a:r>
          </a:p>
          <a:p>
            <a:pPr lvl="1"/>
            <a:r>
              <a:rPr lang="en-US" dirty="0"/>
              <a:t>Number of crossover points == n * m</a:t>
            </a:r>
          </a:p>
          <a:p>
            <a:pPr lvl="1"/>
            <a:r>
              <a:rPr lang="en-US" dirty="0"/>
              <a:t>Cost grows quadratically on the number of input ports</a:t>
            </a:r>
          </a:p>
          <a:p>
            <a:pPr lvl="1"/>
            <a:endParaRPr lang="en-US" dirty="0"/>
          </a:p>
          <a:p>
            <a:r>
              <a:rPr lang="en-US" dirty="0"/>
              <a:t>Else, crossover must transition </a:t>
            </a:r>
            <a:r>
              <a:rPr lang="en-US" dirty="0">
                <a:solidFill>
                  <a:srgbClr val="C00000"/>
                </a:solidFill>
              </a:rPr>
              <a:t>faster </a:t>
            </a:r>
            <a:r>
              <a:rPr lang="en-US" dirty="0"/>
              <a:t>than the port</a:t>
            </a:r>
          </a:p>
          <a:p>
            <a:pPr lvl="1"/>
            <a:r>
              <a:rPr lang="en-US" dirty="0"/>
              <a:t>… so that you can keep the number of crossovers small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3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27F3-E173-3F48-A13D-BCF90A14D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Nonblocking switches with many 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CFCAA-5FD0-7241-BCF7-EA52EAD81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principle: Build a fast, nonblocking switch with </a:t>
            </a:r>
            <a:r>
              <a:rPr lang="en-US" dirty="0">
                <a:solidFill>
                  <a:srgbClr val="C00000"/>
                </a:solidFill>
              </a:rPr>
              <a:t>many</a:t>
            </a:r>
            <a:r>
              <a:rPr lang="en-US" dirty="0"/>
              <a:t> ports using </a:t>
            </a:r>
            <a:r>
              <a:rPr lang="en-US" dirty="0">
                <a:solidFill>
                  <a:srgbClr val="C00000"/>
                </a:solidFill>
              </a:rPr>
              <a:t>many</a:t>
            </a:r>
            <a:r>
              <a:rPr lang="en-US" dirty="0"/>
              <a:t> fast, </a:t>
            </a:r>
            <a:r>
              <a:rPr lang="en-US" dirty="0">
                <a:solidFill>
                  <a:srgbClr val="C00000"/>
                </a:solidFill>
              </a:rPr>
              <a:t>nonblocking </a:t>
            </a:r>
            <a:r>
              <a:rPr lang="en-US" dirty="0"/>
              <a:t>switches with a </a:t>
            </a:r>
            <a:r>
              <a:rPr lang="en-US" dirty="0">
                <a:solidFill>
                  <a:srgbClr val="C00000"/>
                </a:solidFill>
              </a:rPr>
              <a:t>small number of ports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How to build large nonblocking switches?</a:t>
            </a:r>
          </a:p>
          <a:p>
            <a:pPr lvl="1"/>
            <a:r>
              <a:rPr lang="en-US" dirty="0"/>
              <a:t>The subject of </a:t>
            </a:r>
            <a:r>
              <a:rPr lang="en-US" dirty="0">
                <a:solidFill>
                  <a:srgbClr val="C00000"/>
                </a:solidFill>
              </a:rPr>
              <a:t>interconnection networks</a:t>
            </a:r>
          </a:p>
          <a:p>
            <a:pPr lvl="1"/>
            <a:r>
              <a:rPr lang="en-US" dirty="0">
                <a:hlinkClick r:id="rId2"/>
              </a:rPr>
              <a:t>https://en.wikipedia.org/wiki/Multistage_interconnection_networks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7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E98D7-860E-314A-8B5E-E81265FD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of a packet in a hardware router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EBF5BE-17BE-162F-85FF-10DA5CD10B7C}"/>
              </a:ext>
            </a:extLst>
          </p:cNvPr>
          <p:cNvGrpSpPr/>
          <p:nvPr/>
        </p:nvGrpSpPr>
        <p:grpSpPr>
          <a:xfrm>
            <a:off x="3834026" y="1545082"/>
            <a:ext cx="5084271" cy="1680835"/>
            <a:chOff x="6657506" y="1166131"/>
            <a:chExt cx="5084271" cy="16808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25B201-0DD0-ED42-5610-255D66A3F315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4669F0-7CF3-8C10-8240-5CF518885DBB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BB33A7-056F-D3E9-77B0-838BB23ABE77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AB7C59-E989-59AE-0504-E4C0493CC506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AB298B-2317-13BE-B677-5A04C05CDF83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300DF8-1CCA-214C-29BC-0FE58696F953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9BB86B-9651-9456-23B1-6E0C5CD463DF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597D17-9F16-C885-3DE4-9109B425292C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2577B0-5352-A6DC-95F4-82D44E58A53C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C7D21F-26B5-7EC8-8B55-A7CFA8B6A76E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3BC8CF-2405-7BD1-8B16-64A32831E021}"/>
                </a:ext>
              </a:extLst>
            </p:cNvPr>
            <p:cNvSpPr txBox="1"/>
            <p:nvPr/>
          </p:nvSpPr>
          <p:spPr>
            <a:xfrm>
              <a:off x="6683327" y="117125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8AA22F-4240-AFBE-B42D-8B5AF5F7E173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17292A-C231-9B62-8EF9-FB95DA2264FD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793688-61F9-F8BB-DC12-E0FDB164F7BF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8F683D-6489-F3C9-AE55-53362FD0F332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7494A8-E577-3AD8-B214-E60EF5923F9D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E23EB57-F2D0-5DE7-27EA-91EC20F87D58}"/>
              </a:ext>
            </a:extLst>
          </p:cNvPr>
          <p:cNvSpPr/>
          <p:nvPr/>
        </p:nvSpPr>
        <p:spPr>
          <a:xfrm>
            <a:off x="909278" y="4459847"/>
            <a:ext cx="1433229" cy="916372"/>
          </a:xfrm>
          <a:prstGeom prst="rect">
            <a:avLst/>
          </a:pr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Line Termination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CA1244-715E-ED15-56DE-C8185B3B36D9}"/>
              </a:ext>
            </a:extLst>
          </p:cNvPr>
          <p:cNvSpPr/>
          <p:nvPr/>
        </p:nvSpPr>
        <p:spPr>
          <a:xfrm>
            <a:off x="2648384" y="4459847"/>
            <a:ext cx="1433229" cy="916372"/>
          </a:xfrm>
          <a:prstGeom prst="rect">
            <a:avLst/>
          </a:pr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Parsing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C2EF82-DCCF-EA7C-5BC8-FBD4C575CB32}"/>
              </a:ext>
            </a:extLst>
          </p:cNvPr>
          <p:cNvSpPr/>
          <p:nvPr/>
        </p:nvSpPr>
        <p:spPr>
          <a:xfrm>
            <a:off x="4387490" y="4459847"/>
            <a:ext cx="1433229" cy="916372"/>
          </a:xfrm>
          <a:prstGeom prst="rect">
            <a:avLst/>
          </a:pr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Lookup &amp; Modification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6E91C8A-167E-D57E-F31B-8FDD91E20B98}"/>
              </a:ext>
            </a:extLst>
          </p:cNvPr>
          <p:cNvCxnSpPr/>
          <p:nvPr/>
        </p:nvCxnSpPr>
        <p:spPr>
          <a:xfrm>
            <a:off x="6188954" y="4172187"/>
            <a:ext cx="0" cy="175068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D3DE9D8-6086-F31F-9566-6E7DAA0E7FA9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>
            <a:off x="2342507" y="4918033"/>
            <a:ext cx="305877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023693B-7C0C-9411-7DF4-ED7E886D34F0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>
            <a:off x="4081613" y="4918033"/>
            <a:ext cx="305877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251FCAE-2400-6F5D-FB0F-C4203C390F93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5820719" y="4918033"/>
            <a:ext cx="368233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6833F1E-7FF5-33B7-6482-03A87FAFF194}"/>
              </a:ext>
            </a:extLst>
          </p:cNvPr>
          <p:cNvCxnSpPr/>
          <p:nvPr/>
        </p:nvCxnSpPr>
        <p:spPr>
          <a:xfrm>
            <a:off x="7448470" y="4172187"/>
            <a:ext cx="0" cy="175068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7AF60AA-7029-6328-A7D3-76359D45ED67}"/>
              </a:ext>
            </a:extLst>
          </p:cNvPr>
          <p:cNvSpPr/>
          <p:nvPr/>
        </p:nvSpPr>
        <p:spPr>
          <a:xfrm>
            <a:off x="7818381" y="4459847"/>
            <a:ext cx="1433229" cy="916372"/>
          </a:xfrm>
          <a:prstGeom prst="rect">
            <a:avLst/>
          </a:pr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Buffering &amp; Scheduling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6571068-711D-AC60-1013-BA38FB34D6A9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7448470" y="4910421"/>
            <a:ext cx="369911" cy="761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E57E57E-DE15-DE2B-ACA8-D47232D3416E}"/>
              </a:ext>
            </a:extLst>
          </p:cNvPr>
          <p:cNvSpPr/>
          <p:nvPr/>
        </p:nvSpPr>
        <p:spPr>
          <a:xfrm>
            <a:off x="9563862" y="4452235"/>
            <a:ext cx="1433229" cy="916372"/>
          </a:xfrm>
          <a:prstGeom prst="rect">
            <a:avLst/>
          </a:pr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itchFamily="2" charset="0"/>
              </a:rPr>
              <a:t>Line Termination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C633CC-656B-ED1C-B3A3-732A4A83959F}"/>
              </a:ext>
            </a:extLst>
          </p:cNvPr>
          <p:cNvCxnSpPr>
            <a:endCxn id="41" idx="1"/>
          </p:cNvCxnSpPr>
          <p:nvPr/>
        </p:nvCxnSpPr>
        <p:spPr>
          <a:xfrm>
            <a:off x="9257985" y="4910421"/>
            <a:ext cx="305877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B4450FB-6EE3-80CF-19A1-BBB7368123E0}"/>
              </a:ext>
            </a:extLst>
          </p:cNvPr>
          <p:cNvCxnSpPr>
            <a:cxnSpLocks/>
          </p:cNvCxnSpPr>
          <p:nvPr/>
        </p:nvCxnSpPr>
        <p:spPr>
          <a:xfrm flipH="1">
            <a:off x="838200" y="3219668"/>
            <a:ext cx="2915508" cy="993013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191241A-1B84-1A88-0737-E19DA71B89DD}"/>
              </a:ext>
            </a:extLst>
          </p:cNvPr>
          <p:cNvCxnSpPr>
            <a:cxnSpLocks/>
          </p:cNvCxnSpPr>
          <p:nvPr/>
        </p:nvCxnSpPr>
        <p:spPr>
          <a:xfrm>
            <a:off x="5066742" y="3363981"/>
            <a:ext cx="1105474" cy="637681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3775C88-FFA4-489E-84CF-311609E153CE}"/>
              </a:ext>
            </a:extLst>
          </p:cNvPr>
          <p:cNvCxnSpPr>
            <a:cxnSpLocks/>
          </p:cNvCxnSpPr>
          <p:nvPr/>
        </p:nvCxnSpPr>
        <p:spPr>
          <a:xfrm>
            <a:off x="7338601" y="3363981"/>
            <a:ext cx="70857" cy="719329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F522202-7557-E6DC-F005-C7654EFAA54A}"/>
              </a:ext>
            </a:extLst>
          </p:cNvPr>
          <p:cNvCxnSpPr>
            <a:cxnSpLocks/>
          </p:cNvCxnSpPr>
          <p:nvPr/>
        </p:nvCxnSpPr>
        <p:spPr>
          <a:xfrm>
            <a:off x="8724658" y="3363981"/>
            <a:ext cx="2272433" cy="808206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>
            <a:extLst>
              <a:ext uri="{FF2B5EF4-FFF2-40B4-BE49-F238E27FC236}">
                <a16:creationId xmlns:a16="http://schemas.microsoft.com/office/drawing/2014/main" id="{2260619F-B006-13B2-DFE6-A28CDB187591}"/>
              </a:ext>
            </a:extLst>
          </p:cNvPr>
          <p:cNvSpPr/>
          <p:nvPr/>
        </p:nvSpPr>
        <p:spPr>
          <a:xfrm>
            <a:off x="6322423" y="4237259"/>
            <a:ext cx="940526" cy="1719404"/>
          </a:xfrm>
          <a:custGeom>
            <a:avLst/>
            <a:gdLst>
              <a:gd name="connsiteX0" fmla="*/ 0 w 940526"/>
              <a:gd name="connsiteY0" fmla="*/ 73484 h 1719404"/>
              <a:gd name="connsiteX1" fmla="*/ 326571 w 940526"/>
              <a:gd name="connsiteY1" fmla="*/ 151861 h 1719404"/>
              <a:gd name="connsiteX2" fmla="*/ 600891 w 940526"/>
              <a:gd name="connsiteY2" fmla="*/ 1432021 h 1719404"/>
              <a:gd name="connsiteX3" fmla="*/ 940526 w 940526"/>
              <a:gd name="connsiteY3" fmla="*/ 1719404 h 171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526" h="1719404">
                <a:moveTo>
                  <a:pt x="0" y="73484"/>
                </a:moveTo>
                <a:cubicBezTo>
                  <a:pt x="113211" y="-539"/>
                  <a:pt x="226423" y="-74562"/>
                  <a:pt x="326571" y="151861"/>
                </a:cubicBezTo>
                <a:cubicBezTo>
                  <a:pt x="426719" y="378284"/>
                  <a:pt x="498565" y="1170764"/>
                  <a:pt x="600891" y="1432021"/>
                </a:cubicBezTo>
                <a:cubicBezTo>
                  <a:pt x="703217" y="1693278"/>
                  <a:pt x="821871" y="1706341"/>
                  <a:pt x="940526" y="1719404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72D34A68-B176-75A2-B347-7662EEB4C6F2}"/>
              </a:ext>
            </a:extLst>
          </p:cNvPr>
          <p:cNvSpPr/>
          <p:nvPr/>
        </p:nvSpPr>
        <p:spPr>
          <a:xfrm>
            <a:off x="6335486" y="4185817"/>
            <a:ext cx="940525" cy="1811506"/>
          </a:xfrm>
          <a:custGeom>
            <a:avLst/>
            <a:gdLst>
              <a:gd name="connsiteX0" fmla="*/ 940525 w 940525"/>
              <a:gd name="connsiteY0" fmla="*/ 85737 h 1811506"/>
              <a:gd name="connsiteX1" fmla="*/ 587828 w 940525"/>
              <a:gd name="connsiteY1" fmla="*/ 164114 h 1811506"/>
              <a:gd name="connsiteX2" fmla="*/ 300445 w 940525"/>
              <a:gd name="connsiteY2" fmla="*/ 1574903 h 1811506"/>
              <a:gd name="connsiteX3" fmla="*/ 0 w 940525"/>
              <a:gd name="connsiteY3" fmla="*/ 1796972 h 181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525" h="1811506">
                <a:moveTo>
                  <a:pt x="940525" y="85737"/>
                </a:moveTo>
                <a:cubicBezTo>
                  <a:pt x="817516" y="828"/>
                  <a:pt x="694508" y="-84080"/>
                  <a:pt x="587828" y="164114"/>
                </a:cubicBezTo>
                <a:cubicBezTo>
                  <a:pt x="481148" y="412308"/>
                  <a:pt x="398416" y="1302760"/>
                  <a:pt x="300445" y="1574903"/>
                </a:cubicBezTo>
                <a:cubicBezTo>
                  <a:pt x="202474" y="1847046"/>
                  <a:pt x="101237" y="1822009"/>
                  <a:pt x="0" y="1796972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0972D08-1D30-5BD1-FA57-6D858476B9D7}"/>
              </a:ext>
            </a:extLst>
          </p:cNvPr>
          <p:cNvSpPr txBox="1"/>
          <p:nvPr/>
        </p:nvSpPr>
        <p:spPr>
          <a:xfrm>
            <a:off x="4068460" y="5807923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(Match-Action)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848EB6-A676-6C62-56A5-50EDB3222414}"/>
              </a:ext>
            </a:extLst>
          </p:cNvPr>
          <p:cNvSpPr txBox="1"/>
          <p:nvPr/>
        </p:nvSpPr>
        <p:spPr>
          <a:xfrm>
            <a:off x="7596852" y="5696184"/>
            <a:ext cx="1810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(Traffic Management)</a:t>
            </a:r>
          </a:p>
        </p:txBody>
      </p:sp>
    </p:spTree>
    <p:extLst>
      <p:ext uri="{BB962C8B-B14F-4D97-AF65-F5344CB8AC3E}">
        <p14:creationId xmlns:p14="http://schemas.microsoft.com/office/powerpoint/2010/main" val="420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6" grpId="0" animBg="1"/>
      <p:bldP spid="41" grpId="0" animBg="1"/>
      <p:bldP spid="60" grpId="0" animBg="1"/>
      <p:bldP spid="61" grpId="0" animBg="1"/>
      <p:bldP spid="62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D67BA-1600-4446-A00D-2E942556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3-stage Clos network (r*n X r*n ports)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B7D645-582B-E447-BA48-DB195E253A8B}"/>
              </a:ext>
            </a:extLst>
          </p:cNvPr>
          <p:cNvSpPr txBox="1"/>
          <p:nvPr/>
        </p:nvSpPr>
        <p:spPr>
          <a:xfrm>
            <a:off x="3432131" y="2541920"/>
            <a:ext cx="98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…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41F851-9BB9-9D43-A7B6-DF60ABBA08EE}"/>
              </a:ext>
            </a:extLst>
          </p:cNvPr>
          <p:cNvGrpSpPr/>
          <p:nvPr/>
        </p:nvGrpSpPr>
        <p:grpSpPr>
          <a:xfrm>
            <a:off x="1344460" y="1499666"/>
            <a:ext cx="2478066" cy="1390715"/>
            <a:chOff x="1344460" y="1837868"/>
            <a:chExt cx="2478066" cy="139071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B9585C-69BD-304F-B11F-0B145152124C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CAEAAC-CA6D-4B49-BDB7-4E977B38B053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m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B869A20-3998-8648-9E12-703C3D142765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F95112A-7336-5649-83F1-6751C60E4D61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56940A-D000-3442-B03A-F9DAF274BFB8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6C7A674-B57F-DD40-A5EB-D363D2288B4B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6FC042-54A7-094D-95AD-199CAAFDE29A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9236AB-43B0-3A4A-A2F3-8BFECF1DA234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CC37641-F161-BE42-BBFD-F26E7A5297E1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D5733DC-2ED0-3B4E-93F1-126EAE5BB61C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ED88B9-8B96-9D4B-A487-058A4C27B6D5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1172ECD-A6E8-0C4F-9075-F1C4719DC907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21F76A-75C7-D744-8F99-25F4E743B1FB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FF3BAE-84A4-1A4B-8E3B-F9FD1917FEA8}"/>
              </a:ext>
            </a:extLst>
          </p:cNvPr>
          <p:cNvGrpSpPr/>
          <p:nvPr/>
        </p:nvGrpSpPr>
        <p:grpSpPr>
          <a:xfrm>
            <a:off x="1356986" y="3066071"/>
            <a:ext cx="2478066" cy="1390715"/>
            <a:chOff x="1344460" y="1837868"/>
            <a:chExt cx="2478066" cy="139071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DE3057-DD80-0041-B29B-571F632D0354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451D0F-49AC-CC4B-A220-C2200E25EADC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m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E48C152-7209-9544-A4A8-6B453692FFD4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79F9D2B-0936-AD42-A243-40075152CE56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F980F30-34CA-5E40-BB48-BD7D9B4601B7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8841199-7537-C14E-BE5E-742785704829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A18F43D-DE98-4F4B-96D1-FD29F0BF6C0A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2FDEF9E-8383-4448-A53B-F6ACB6B6F1A2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E86DD4-563E-2A45-A9EA-99765214DF25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4225A43-CA63-5246-9280-2974E07C7FF0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710AEC3-C7A6-7544-B4B4-8D7327425455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5C770FE-C932-2E40-A2AC-CFAF3A585E18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F5D9178-E8CB-0149-8829-DB97E009E640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21FFBF-9F3E-8145-9375-213A9E34954F}"/>
              </a:ext>
            </a:extLst>
          </p:cNvPr>
          <p:cNvGrpSpPr/>
          <p:nvPr/>
        </p:nvGrpSpPr>
        <p:grpSpPr>
          <a:xfrm>
            <a:off x="1382038" y="4870468"/>
            <a:ext cx="2478066" cy="1390715"/>
            <a:chOff x="1344460" y="1837868"/>
            <a:chExt cx="2478066" cy="139071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41DFC9-7EE7-764A-BAAE-D76C3C9B9A9C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9797BB-D88D-714F-BFA6-405B924837EC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m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601B621-FD4C-3E4E-92CB-6F495579E9F4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FB0F13C-77F9-D941-AE9F-A0914B4BB8DB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FBF12D8-CDE3-174C-80A4-728386DC13CF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D6B74C-0340-6845-804B-677D1D23A311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7A7995B-0A9C-9448-A2EC-AA47FB8AE6A4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0D84FEC-6468-0142-AA44-F31016A93FDB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D745481-8792-8E4A-915D-4DFE4E577FD6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185FB45-2B3B-754C-AE85-0D5D11E7908C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686858C-C3DA-FA43-A2DA-285389C07560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E36FA43-D33A-2941-AE0E-3E1458C79712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3615838-7944-384D-B294-3C115FAB6534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850B35E-0BA8-0C4B-9A9F-929AFF20FF1E}"/>
              </a:ext>
            </a:extLst>
          </p:cNvPr>
          <p:cNvSpPr txBox="1"/>
          <p:nvPr/>
        </p:nvSpPr>
        <p:spPr>
          <a:xfrm>
            <a:off x="2091847" y="4112448"/>
            <a:ext cx="185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atin typeface="Helvetica" pitchFamily="2" charset="0"/>
              </a:rPr>
              <a:t>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B57804-F079-7345-BC9D-4D72BCBFB77B}"/>
              </a:ext>
            </a:extLst>
          </p:cNvPr>
          <p:cNvSpPr txBox="1"/>
          <p:nvPr/>
        </p:nvSpPr>
        <p:spPr>
          <a:xfrm>
            <a:off x="494778" y="6364663"/>
            <a:ext cx="447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r switches n X 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998199-1AED-4348-8A7A-EAE9D627D155}"/>
              </a:ext>
            </a:extLst>
          </p:cNvPr>
          <p:cNvSpPr txBox="1"/>
          <p:nvPr/>
        </p:nvSpPr>
        <p:spPr>
          <a:xfrm>
            <a:off x="10990545" y="2541920"/>
            <a:ext cx="98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…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4837C99-70EF-554E-B4C3-027A9B0B9CDC}"/>
              </a:ext>
            </a:extLst>
          </p:cNvPr>
          <p:cNvGrpSpPr/>
          <p:nvPr/>
        </p:nvGrpSpPr>
        <p:grpSpPr>
          <a:xfrm>
            <a:off x="8902874" y="1499666"/>
            <a:ext cx="2478066" cy="1390715"/>
            <a:chOff x="1344460" y="1837868"/>
            <a:chExt cx="2478066" cy="139071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5B5D990-C00A-DB47-92D8-01EB19DC41E3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55471E7-E10D-EA45-AB68-AD76DCA80C7A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m X n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8BAAE3B-9F9A-1C47-8D6F-987FB658F7D9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9EB7357-B606-F64F-8E0D-A15B80AFA4B7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52433ED-84C8-184C-9BFE-F54A51A6DE41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83BCEA8-0FAA-E049-8287-7FA96CB40898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78AAFBE-4AB6-B040-827F-0CA6F9F2F741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EC10B64-AF2A-3143-BF1B-055D6981DDB2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554EE51-652B-2B4C-81DD-6D6D17C4AE79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B2EA801-84F7-EC45-9914-580560C52D4B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DBF80C3-197B-A64C-BB64-99A623961DB9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D5C593C-BFDF-3C4D-88E1-05383E45F989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B0FC684-1752-AC45-B80E-548978B254E5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405E63B-F03E-2C4B-86CB-488E8D1CC427}"/>
              </a:ext>
            </a:extLst>
          </p:cNvPr>
          <p:cNvGrpSpPr/>
          <p:nvPr/>
        </p:nvGrpSpPr>
        <p:grpSpPr>
          <a:xfrm>
            <a:off x="8915400" y="3066071"/>
            <a:ext cx="2478066" cy="1390715"/>
            <a:chOff x="1344460" y="1837868"/>
            <a:chExt cx="2478066" cy="139071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58517F8-F427-D141-AE05-946B8F78D045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FBBA51C-4631-2543-8E7A-1345BF143505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m X n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096AEDF-4CC1-4F45-8BAF-493CF2581BEC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7560A9F-1577-244B-A97F-BD98F14E6FF7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2986F56-AF88-5B4C-86D8-65F400463DEC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B94D161-0612-A046-975F-25784763E0C2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AD35CD2-6A16-E44B-B956-B5458958F594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7101387-05F2-CF49-98DE-E6C865617CC2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973072F-B614-EA42-83C8-A3A2757A253A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DC84D90-C542-CA48-982A-AB6734313887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7874D70-31E6-A941-99B7-E1EFBCCA6E66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8343470-FA04-CF48-B281-6C243BFF7F33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DA24B9C-4AA0-F643-8A40-105D5172677D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E72E8A5-6083-CA44-B1BB-75C75E62CA84}"/>
              </a:ext>
            </a:extLst>
          </p:cNvPr>
          <p:cNvGrpSpPr/>
          <p:nvPr/>
        </p:nvGrpSpPr>
        <p:grpSpPr>
          <a:xfrm>
            <a:off x="8940452" y="4870468"/>
            <a:ext cx="2478066" cy="1390715"/>
            <a:chOff x="1344460" y="1837868"/>
            <a:chExt cx="2478066" cy="139071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05AE588-42A3-2640-B22D-A4332A5F0B83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B88F197-4A93-CD4E-8060-BC4BBAEC7541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m X n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6851FE3-7A5A-B646-8A42-0AC470C3AB83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F1955BB-CDFA-A548-B6FE-165B5CEFE290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CE8EC04-98A3-F44D-A63D-7EE1CF6330D3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77E9C01-9793-904A-B4A5-2D41B98053CF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7CAC171-6D76-7343-BD3F-92823E0E609A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E52F02B-6E8A-DC4A-B1A9-874D46BFC17B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5601D67-1982-664B-81B7-145167B7A8D9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2605A7A-7D67-2C4E-ACC5-FD3FC358B381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FD13D91-0CCA-5D4C-A382-95726116B6C7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0705725-AEE1-D64C-BD5E-9DEA5ABF9115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7473EC0-D49C-8346-B80A-20DE64238FF5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75800A09-1925-FE44-95B5-9D02514BEEEB}"/>
              </a:ext>
            </a:extLst>
          </p:cNvPr>
          <p:cNvSpPr txBox="1"/>
          <p:nvPr/>
        </p:nvSpPr>
        <p:spPr>
          <a:xfrm>
            <a:off x="9650261" y="4112448"/>
            <a:ext cx="185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atin typeface="Helvetica" pitchFamily="2" charset="0"/>
              </a:rPr>
              <a:t>…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5BBB17D-6C7A-9544-9E2F-C94615202731}"/>
              </a:ext>
            </a:extLst>
          </p:cNvPr>
          <p:cNvSpPr txBox="1"/>
          <p:nvPr/>
        </p:nvSpPr>
        <p:spPr>
          <a:xfrm>
            <a:off x="8053192" y="6364663"/>
            <a:ext cx="447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r switches m X 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5176FB5-46A8-6440-BE08-26096AD80C8F}"/>
              </a:ext>
            </a:extLst>
          </p:cNvPr>
          <p:cNvSpPr txBox="1"/>
          <p:nvPr/>
        </p:nvSpPr>
        <p:spPr>
          <a:xfrm>
            <a:off x="7161756" y="2541920"/>
            <a:ext cx="98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…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0FD1990-B94F-AB43-AE80-9573C0493BC5}"/>
              </a:ext>
            </a:extLst>
          </p:cNvPr>
          <p:cNvGrpSpPr/>
          <p:nvPr/>
        </p:nvGrpSpPr>
        <p:grpSpPr>
          <a:xfrm>
            <a:off x="5074085" y="1499666"/>
            <a:ext cx="2478066" cy="1390715"/>
            <a:chOff x="1344460" y="1837868"/>
            <a:chExt cx="2478066" cy="1390715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489E550-4768-AC44-81D9-9AB584481B85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9D111E5-68B7-D547-9560-CBEA305E55AC}"/>
                </a:ext>
              </a:extLst>
            </p:cNvPr>
            <p:cNvSpPr txBox="1"/>
            <p:nvPr/>
          </p:nvSpPr>
          <p:spPr>
            <a:xfrm>
              <a:off x="2179529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r X r</a:t>
              </a: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B545F5A-48F9-F14C-A648-170E5C1DE198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9434B50-902C-9044-8CD1-06DB8563467C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F27DF6D-0215-CD4F-8598-1D14C36267E7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A50A099-A36E-454E-99C7-AC92F5AE068E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B711795-DF16-594D-AB2D-84CB3DD46E00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EBE75968-9B36-DA49-A4AD-8545C0C1EB80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7C665826-A226-FD48-B199-6847D2821997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280F953-2897-144E-A270-A7D4C9B2D4A9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D8F3C29-4504-C94F-AEC2-2255DEBF3FAC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0FB540C2-BA00-3B46-987D-BA981D0C162C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1657CA5-C43E-B24C-B269-5DC29211B738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74C89E7-A8F4-3E4B-B388-643755396E76}"/>
              </a:ext>
            </a:extLst>
          </p:cNvPr>
          <p:cNvGrpSpPr/>
          <p:nvPr/>
        </p:nvGrpSpPr>
        <p:grpSpPr>
          <a:xfrm>
            <a:off x="5086611" y="3066071"/>
            <a:ext cx="2478066" cy="1390715"/>
            <a:chOff x="1344460" y="1837868"/>
            <a:chExt cx="2478066" cy="1390715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C188B577-FDDB-8E42-B5CB-7473DF00C658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486C4E71-FCB0-9C4E-94C0-6881831152AA}"/>
                </a:ext>
              </a:extLst>
            </p:cNvPr>
            <p:cNvSpPr txBox="1"/>
            <p:nvPr/>
          </p:nvSpPr>
          <p:spPr>
            <a:xfrm>
              <a:off x="2154477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r X r</a:t>
              </a: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08604911-E935-9845-8BC8-707C5275C63F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D17F5D3D-79E6-6E4F-AFCA-40DC19AD1F7D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7E77086-924B-E54B-9A37-17E46D649DE7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B86E1C2-3B70-FE41-A7A8-6CEFC5F4E36C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7082CAC-8F53-3243-9E81-50A8A8711052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9C4D96E-3169-244D-B27B-48415B7775AC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0D8DB50-59EB-614F-A310-B9A682DB3284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64EA6CFF-5291-914E-9FE6-6E125E0F8561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EB0C88A3-14EF-4A44-B361-4C07073CC4D3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0BFF5D8-1956-6A4B-B826-CC6A132FCFA5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DF43DAB8-787C-AE4C-BEE0-DD55CB350177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AF52C37-921B-BF4F-981B-BC6751A3DB40}"/>
              </a:ext>
            </a:extLst>
          </p:cNvPr>
          <p:cNvGrpSpPr/>
          <p:nvPr/>
        </p:nvGrpSpPr>
        <p:grpSpPr>
          <a:xfrm>
            <a:off x="5111663" y="4870468"/>
            <a:ext cx="2478066" cy="1390715"/>
            <a:chOff x="1344460" y="1837868"/>
            <a:chExt cx="2478066" cy="1390715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416B7357-99D6-254B-8A19-506A05B5A750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227C0089-9695-B34D-AE83-1AC43E365341}"/>
                </a:ext>
              </a:extLst>
            </p:cNvPr>
            <p:cNvSpPr txBox="1"/>
            <p:nvPr/>
          </p:nvSpPr>
          <p:spPr>
            <a:xfrm>
              <a:off x="2154477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r X r</a:t>
              </a: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A91555B2-C64E-724D-AF9C-44377E8F80ED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FE4DA9B3-9991-8544-AFB4-CB575EFA214E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3BEA205-EFF0-9E41-8DB7-BB3A0DFCC04A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7D21C097-29B3-B447-AF28-B7350F5C4824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31A79C9-F6F6-004C-86A8-69E9EFE2C8BD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9231B1C4-BC93-2846-8AD8-C9C0E3EF4A53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834517A4-BF75-AA4C-B59F-F19F379E7170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51496AE-D90E-2B4E-B842-D8DF377D7B0A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B982027C-FC43-6145-AE7C-7DEC08C5BBCC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56BBC6B-F0B4-F54E-8A5F-AF6607C7CFCA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99C4B5D2-FF1F-994A-BBA5-C15EB049828F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1D7AE370-E401-574D-A6BC-2880193F812D}"/>
              </a:ext>
            </a:extLst>
          </p:cNvPr>
          <p:cNvSpPr txBox="1"/>
          <p:nvPr/>
        </p:nvSpPr>
        <p:spPr>
          <a:xfrm>
            <a:off x="5821472" y="4112448"/>
            <a:ext cx="185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atin typeface="Helvetica" pitchFamily="2" charset="0"/>
              </a:rPr>
              <a:t>…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815E0078-AA86-8E45-8CE3-C35603D6E87E}"/>
              </a:ext>
            </a:extLst>
          </p:cNvPr>
          <p:cNvSpPr txBox="1"/>
          <p:nvPr/>
        </p:nvSpPr>
        <p:spPr>
          <a:xfrm>
            <a:off x="4224403" y="6364663"/>
            <a:ext cx="447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m switches r X 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AF4E55-DA7F-544C-B957-8A5E8A809C42}"/>
              </a:ext>
            </a:extLst>
          </p:cNvPr>
          <p:cNvCxnSpPr/>
          <p:nvPr/>
        </p:nvCxnSpPr>
        <p:spPr>
          <a:xfrm>
            <a:off x="3908120" y="1682318"/>
            <a:ext cx="1121080" cy="0"/>
          </a:xfrm>
          <a:prstGeom prst="line">
            <a:avLst/>
          </a:prstGeom>
          <a:ln w="508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3759DC8E-30A0-914C-9FFA-3BAA12EBD712}"/>
              </a:ext>
            </a:extLst>
          </p:cNvPr>
          <p:cNvCxnSpPr>
            <a:cxnSpLocks/>
          </p:cNvCxnSpPr>
          <p:nvPr/>
        </p:nvCxnSpPr>
        <p:spPr>
          <a:xfrm>
            <a:off x="3908120" y="1884822"/>
            <a:ext cx="1165965" cy="1271737"/>
          </a:xfrm>
          <a:prstGeom prst="line">
            <a:avLst/>
          </a:prstGeom>
          <a:ln w="508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15965F5-FCBA-7A43-9B29-DE37214A4EEF}"/>
              </a:ext>
            </a:extLst>
          </p:cNvPr>
          <p:cNvCxnSpPr>
            <a:cxnSpLocks/>
          </p:cNvCxnSpPr>
          <p:nvPr/>
        </p:nvCxnSpPr>
        <p:spPr>
          <a:xfrm>
            <a:off x="3874719" y="2764726"/>
            <a:ext cx="1199366" cy="2178719"/>
          </a:xfrm>
          <a:prstGeom prst="line">
            <a:avLst/>
          </a:prstGeom>
          <a:ln w="508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6A7522D-BBFF-964F-A399-8472C36EC5DF}"/>
              </a:ext>
            </a:extLst>
          </p:cNvPr>
          <p:cNvCxnSpPr>
            <a:cxnSpLocks/>
          </p:cNvCxnSpPr>
          <p:nvPr/>
        </p:nvCxnSpPr>
        <p:spPr>
          <a:xfrm flipV="1">
            <a:off x="3908120" y="1884822"/>
            <a:ext cx="1165965" cy="1390389"/>
          </a:xfrm>
          <a:prstGeom prst="line">
            <a:avLst/>
          </a:prstGeom>
          <a:ln w="508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06D1FF7-3B8D-E14E-BD7B-531D2D1D1FAA}"/>
              </a:ext>
            </a:extLst>
          </p:cNvPr>
          <p:cNvCxnSpPr>
            <a:cxnSpLocks/>
          </p:cNvCxnSpPr>
          <p:nvPr/>
        </p:nvCxnSpPr>
        <p:spPr>
          <a:xfrm flipV="1">
            <a:off x="3908120" y="3429000"/>
            <a:ext cx="1121080" cy="38947"/>
          </a:xfrm>
          <a:prstGeom prst="line">
            <a:avLst/>
          </a:prstGeom>
          <a:ln w="508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C2973C0-56FF-5648-BEF1-4C090F5B2890}"/>
              </a:ext>
            </a:extLst>
          </p:cNvPr>
          <p:cNvCxnSpPr>
            <a:cxnSpLocks/>
          </p:cNvCxnSpPr>
          <p:nvPr/>
        </p:nvCxnSpPr>
        <p:spPr>
          <a:xfrm>
            <a:off x="3861147" y="4299914"/>
            <a:ext cx="1212938" cy="946308"/>
          </a:xfrm>
          <a:prstGeom prst="line">
            <a:avLst/>
          </a:prstGeom>
          <a:ln w="508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BCB9BF00-9D38-C44D-A059-A7228E79323E}"/>
              </a:ext>
            </a:extLst>
          </p:cNvPr>
          <p:cNvCxnSpPr>
            <a:cxnSpLocks/>
          </p:cNvCxnSpPr>
          <p:nvPr/>
        </p:nvCxnSpPr>
        <p:spPr>
          <a:xfrm>
            <a:off x="3897159" y="6103241"/>
            <a:ext cx="1144567" cy="0"/>
          </a:xfrm>
          <a:prstGeom prst="line">
            <a:avLst/>
          </a:prstGeom>
          <a:ln w="508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201FAE76-0D2C-C94D-B7D3-4EB3787C57B2}"/>
              </a:ext>
            </a:extLst>
          </p:cNvPr>
          <p:cNvCxnSpPr>
            <a:cxnSpLocks/>
          </p:cNvCxnSpPr>
          <p:nvPr/>
        </p:nvCxnSpPr>
        <p:spPr>
          <a:xfrm>
            <a:off x="7590772" y="1682318"/>
            <a:ext cx="1277655" cy="8370"/>
          </a:xfrm>
          <a:prstGeom prst="line">
            <a:avLst/>
          </a:prstGeom>
          <a:ln w="508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72FD45C7-5ED2-CB42-A87A-49DE727F0F03}"/>
              </a:ext>
            </a:extLst>
          </p:cNvPr>
          <p:cNvCxnSpPr>
            <a:cxnSpLocks/>
          </p:cNvCxnSpPr>
          <p:nvPr/>
        </p:nvCxnSpPr>
        <p:spPr>
          <a:xfrm>
            <a:off x="7646616" y="1884822"/>
            <a:ext cx="1221811" cy="1271737"/>
          </a:xfrm>
          <a:prstGeom prst="line">
            <a:avLst/>
          </a:prstGeom>
          <a:ln w="508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AA7844A-0237-794B-A5D1-A07335E6EFF4}"/>
              </a:ext>
            </a:extLst>
          </p:cNvPr>
          <p:cNvCxnSpPr>
            <a:cxnSpLocks/>
          </p:cNvCxnSpPr>
          <p:nvPr/>
        </p:nvCxnSpPr>
        <p:spPr>
          <a:xfrm>
            <a:off x="7601731" y="2745552"/>
            <a:ext cx="1354379" cy="2306214"/>
          </a:xfrm>
          <a:prstGeom prst="line">
            <a:avLst/>
          </a:prstGeom>
          <a:ln w="508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EEC88E74-11E0-2D4E-8F5B-5FBD88520977}"/>
              </a:ext>
            </a:extLst>
          </p:cNvPr>
          <p:cNvCxnSpPr>
            <a:cxnSpLocks/>
          </p:cNvCxnSpPr>
          <p:nvPr/>
        </p:nvCxnSpPr>
        <p:spPr>
          <a:xfrm flipV="1">
            <a:off x="7646616" y="1872528"/>
            <a:ext cx="1221811" cy="1403030"/>
          </a:xfrm>
          <a:prstGeom prst="line">
            <a:avLst/>
          </a:prstGeom>
          <a:ln w="508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88D8597-ADFA-B040-8593-E08F7F15B223}"/>
              </a:ext>
            </a:extLst>
          </p:cNvPr>
          <p:cNvCxnSpPr>
            <a:cxnSpLocks/>
          </p:cNvCxnSpPr>
          <p:nvPr/>
        </p:nvCxnSpPr>
        <p:spPr>
          <a:xfrm flipV="1">
            <a:off x="7646616" y="3436526"/>
            <a:ext cx="1221811" cy="31768"/>
          </a:xfrm>
          <a:prstGeom prst="line">
            <a:avLst/>
          </a:prstGeom>
          <a:ln w="508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B60A0B7-6DBC-FD48-A4E9-099014365472}"/>
              </a:ext>
            </a:extLst>
          </p:cNvPr>
          <p:cNvCxnSpPr>
            <a:cxnSpLocks/>
          </p:cNvCxnSpPr>
          <p:nvPr/>
        </p:nvCxnSpPr>
        <p:spPr>
          <a:xfrm>
            <a:off x="7599643" y="4300260"/>
            <a:ext cx="1268784" cy="934800"/>
          </a:xfrm>
          <a:prstGeom prst="line">
            <a:avLst/>
          </a:prstGeom>
          <a:ln w="508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D475B2F4-ED19-364E-95D7-93A40516445C}"/>
              </a:ext>
            </a:extLst>
          </p:cNvPr>
          <p:cNvCxnSpPr>
            <a:cxnSpLocks/>
          </p:cNvCxnSpPr>
          <p:nvPr/>
        </p:nvCxnSpPr>
        <p:spPr>
          <a:xfrm flipV="1">
            <a:off x="7646616" y="6103241"/>
            <a:ext cx="1221811" cy="17679"/>
          </a:xfrm>
          <a:prstGeom prst="line">
            <a:avLst/>
          </a:prstGeom>
          <a:ln w="508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61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62CB-5E34-4046-840C-94313FB2E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Clos networks become nonblocking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638ED-D1DE-634B-AF2F-9FBC158F4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Adjacent layers of Clos are </a:t>
            </a:r>
            <a:r>
              <a:rPr lang="en-US" dirty="0">
                <a:solidFill>
                  <a:srgbClr val="C00000"/>
                </a:solidFill>
              </a:rPr>
              <a:t>fully connected</a:t>
            </a:r>
            <a:r>
              <a:rPr lang="en-US" dirty="0"/>
              <a:t> with each other</a:t>
            </a:r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dirty="0">
                <a:solidFill>
                  <a:srgbClr val="C00000"/>
                </a:solidFill>
              </a:rPr>
              <a:t>m &gt; 2n – 2</a:t>
            </a:r>
            <a:r>
              <a:rPr lang="en-US" dirty="0"/>
              <a:t>, then the Clos network is </a:t>
            </a:r>
            <a:r>
              <a:rPr lang="en-US" dirty="0">
                <a:solidFill>
                  <a:srgbClr val="C00000"/>
                </a:solidFill>
              </a:rPr>
              <a:t>strict-sense nonblocking </a:t>
            </a:r>
          </a:p>
          <a:p>
            <a:pPr lvl="1"/>
            <a:r>
              <a:rPr lang="en-US" dirty="0"/>
              <a:t>Cost: you need more output ports than input ports</a:t>
            </a:r>
          </a:p>
          <a:p>
            <a:endParaRPr lang="en-US" dirty="0"/>
          </a:p>
          <a:p>
            <a:r>
              <a:rPr lang="en-US" dirty="0"/>
              <a:t>That is, any new demand between any pair of free (input, output) ports can be satisfied </a:t>
            </a:r>
            <a:r>
              <a:rPr lang="en-US" dirty="0">
                <a:solidFill>
                  <a:srgbClr val="C00000"/>
                </a:solidFill>
              </a:rPr>
              <a:t>without re-routing any of the existing demands.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D67BA-1600-4446-A00D-2E942556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Need at most </a:t>
            </a:r>
            <a:r>
              <a:rPr lang="en-US" dirty="0">
                <a:solidFill>
                  <a:srgbClr val="C00000"/>
                </a:solidFill>
              </a:rPr>
              <a:t>(n-1)+(n-1)</a:t>
            </a:r>
            <a:r>
              <a:rPr lang="en-US" dirty="0"/>
              <a:t> middle stage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B7D645-582B-E447-BA48-DB195E253A8B}"/>
              </a:ext>
            </a:extLst>
          </p:cNvPr>
          <p:cNvSpPr txBox="1"/>
          <p:nvPr/>
        </p:nvSpPr>
        <p:spPr>
          <a:xfrm>
            <a:off x="3432131" y="2541920"/>
            <a:ext cx="98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…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41F851-9BB9-9D43-A7B6-DF60ABBA08EE}"/>
              </a:ext>
            </a:extLst>
          </p:cNvPr>
          <p:cNvGrpSpPr/>
          <p:nvPr/>
        </p:nvGrpSpPr>
        <p:grpSpPr>
          <a:xfrm>
            <a:off x="1344460" y="1499666"/>
            <a:ext cx="2478066" cy="1390715"/>
            <a:chOff x="1344460" y="1837868"/>
            <a:chExt cx="2478066" cy="139071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B9585C-69BD-304F-B11F-0B145152124C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CAEAAC-CA6D-4B49-BDB7-4E977B38B053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m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B869A20-3998-8648-9E12-703C3D142765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F95112A-7336-5649-83F1-6751C60E4D61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56940A-D000-3442-B03A-F9DAF274BFB8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6C7A674-B57F-DD40-A5EB-D363D2288B4B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6FC042-54A7-094D-95AD-199CAAFDE29A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9236AB-43B0-3A4A-A2F3-8BFECF1DA234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CC37641-F161-BE42-BBFD-F26E7A5297E1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D5733DC-2ED0-3B4E-93F1-126EAE5BB61C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ED88B9-8B96-9D4B-A487-058A4C27B6D5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1172ECD-A6E8-0C4F-9075-F1C4719DC907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21F76A-75C7-D744-8F99-25F4E743B1FB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FF3BAE-84A4-1A4B-8E3B-F9FD1917FEA8}"/>
              </a:ext>
            </a:extLst>
          </p:cNvPr>
          <p:cNvGrpSpPr/>
          <p:nvPr/>
        </p:nvGrpSpPr>
        <p:grpSpPr>
          <a:xfrm>
            <a:off x="1356986" y="3066071"/>
            <a:ext cx="2478066" cy="1390715"/>
            <a:chOff x="1344460" y="1837868"/>
            <a:chExt cx="2478066" cy="139071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DE3057-DD80-0041-B29B-571F632D0354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451D0F-49AC-CC4B-A220-C2200E25EADC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m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E48C152-7209-9544-A4A8-6B453692FFD4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79F9D2B-0936-AD42-A243-40075152CE56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F980F30-34CA-5E40-BB48-BD7D9B4601B7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8841199-7537-C14E-BE5E-742785704829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A18F43D-DE98-4F4B-96D1-FD29F0BF6C0A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2FDEF9E-8383-4448-A53B-F6ACB6B6F1A2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E86DD4-563E-2A45-A9EA-99765214DF25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4225A43-CA63-5246-9280-2974E07C7FF0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710AEC3-C7A6-7544-B4B4-8D7327425455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5C770FE-C932-2E40-A2AC-CFAF3A585E18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F5D9178-E8CB-0149-8829-DB97E009E640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21FFBF-9F3E-8145-9375-213A9E34954F}"/>
              </a:ext>
            </a:extLst>
          </p:cNvPr>
          <p:cNvGrpSpPr/>
          <p:nvPr/>
        </p:nvGrpSpPr>
        <p:grpSpPr>
          <a:xfrm>
            <a:off x="1382038" y="4870468"/>
            <a:ext cx="2478066" cy="1390715"/>
            <a:chOff x="1344460" y="1837868"/>
            <a:chExt cx="2478066" cy="139071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41DFC9-7EE7-764A-BAAE-D76C3C9B9A9C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9797BB-D88D-714F-BFA6-405B924837EC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m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601B621-FD4C-3E4E-92CB-6F495579E9F4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FB0F13C-77F9-D941-AE9F-A0914B4BB8DB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FBF12D8-CDE3-174C-80A4-728386DC13CF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D6B74C-0340-6845-804B-677D1D23A311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7A7995B-0A9C-9448-A2EC-AA47FB8AE6A4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0D84FEC-6468-0142-AA44-F31016A93FDB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D745481-8792-8E4A-915D-4DFE4E577FD6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185FB45-2B3B-754C-AE85-0D5D11E7908C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686858C-C3DA-FA43-A2DA-285389C07560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E36FA43-D33A-2941-AE0E-3E1458C79712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3615838-7944-384D-B294-3C115FAB6534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850B35E-0BA8-0C4B-9A9F-929AFF20FF1E}"/>
              </a:ext>
            </a:extLst>
          </p:cNvPr>
          <p:cNvSpPr txBox="1"/>
          <p:nvPr/>
        </p:nvSpPr>
        <p:spPr>
          <a:xfrm>
            <a:off x="2091847" y="4112448"/>
            <a:ext cx="185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atin typeface="Helvetica" pitchFamily="2" charset="0"/>
              </a:rPr>
              <a:t>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B57804-F079-7345-BC9D-4D72BCBFB77B}"/>
              </a:ext>
            </a:extLst>
          </p:cNvPr>
          <p:cNvSpPr txBox="1"/>
          <p:nvPr/>
        </p:nvSpPr>
        <p:spPr>
          <a:xfrm>
            <a:off x="494778" y="6364663"/>
            <a:ext cx="447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r switches n X 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998199-1AED-4348-8A7A-EAE9D627D155}"/>
              </a:ext>
            </a:extLst>
          </p:cNvPr>
          <p:cNvSpPr txBox="1"/>
          <p:nvPr/>
        </p:nvSpPr>
        <p:spPr>
          <a:xfrm>
            <a:off x="10990545" y="2541920"/>
            <a:ext cx="98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…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4837C99-70EF-554E-B4C3-027A9B0B9CDC}"/>
              </a:ext>
            </a:extLst>
          </p:cNvPr>
          <p:cNvGrpSpPr/>
          <p:nvPr/>
        </p:nvGrpSpPr>
        <p:grpSpPr>
          <a:xfrm>
            <a:off x="8902874" y="1499666"/>
            <a:ext cx="2478066" cy="1390715"/>
            <a:chOff x="1344460" y="1837868"/>
            <a:chExt cx="2478066" cy="139071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5B5D990-C00A-DB47-92D8-01EB19DC41E3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55471E7-E10D-EA45-AB68-AD76DCA80C7A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m X n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8BAAE3B-9F9A-1C47-8D6F-987FB658F7D9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9EB7357-B606-F64F-8E0D-A15B80AFA4B7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52433ED-84C8-184C-9BFE-F54A51A6DE41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83BCEA8-0FAA-E049-8287-7FA96CB40898}"/>
                </a:ext>
              </a:extLst>
            </p:cNvPr>
            <p:cNvCxnSpPr/>
            <p:nvPr/>
          </p:nvCxnSpPr>
          <p:spPr>
            <a:xfrm>
              <a:off x="3446745" y="2634641"/>
              <a:ext cx="350729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78AAFBE-4AB6-B040-827F-0CA6F9F2F741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EC10B64-AF2A-3143-BF1B-055D6981DDB2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554EE51-652B-2B4C-81DD-6D6D17C4AE79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B2EA801-84F7-EC45-9914-580560C52D4B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DBF80C3-197B-A64C-BB64-99A623961DB9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D5C593C-BFDF-3C4D-88E1-05383E45F989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B0FC684-1752-AC45-B80E-548978B254E5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405E63B-F03E-2C4B-86CB-488E8D1CC427}"/>
              </a:ext>
            </a:extLst>
          </p:cNvPr>
          <p:cNvGrpSpPr/>
          <p:nvPr/>
        </p:nvGrpSpPr>
        <p:grpSpPr>
          <a:xfrm>
            <a:off x="8915400" y="3066071"/>
            <a:ext cx="2478066" cy="1390715"/>
            <a:chOff x="1344460" y="1837868"/>
            <a:chExt cx="2478066" cy="139071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58517F8-F427-D141-AE05-946B8F78D045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FBBA51C-4631-2543-8E7A-1345BF143505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m X n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096AEDF-4CC1-4F45-8BAF-493CF2581BEC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7560A9F-1577-244B-A97F-BD98F14E6FF7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2986F56-AF88-5B4C-86D8-65F400463DEC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B94D161-0612-A046-975F-25784763E0C2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AD35CD2-6A16-E44B-B956-B5458958F594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7101387-05F2-CF49-98DE-E6C865617CC2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973072F-B614-EA42-83C8-A3A2757A253A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DC84D90-C542-CA48-982A-AB6734313887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7874D70-31E6-A941-99B7-E1EFBCCA6E66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8343470-FA04-CF48-B281-6C243BFF7F33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DA24B9C-4AA0-F643-8A40-105D5172677D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E72E8A5-6083-CA44-B1BB-75C75E62CA84}"/>
              </a:ext>
            </a:extLst>
          </p:cNvPr>
          <p:cNvGrpSpPr/>
          <p:nvPr/>
        </p:nvGrpSpPr>
        <p:grpSpPr>
          <a:xfrm>
            <a:off x="8940452" y="4870468"/>
            <a:ext cx="2478066" cy="1390715"/>
            <a:chOff x="1344460" y="1837868"/>
            <a:chExt cx="2478066" cy="139071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05AE588-42A3-2640-B22D-A4332A5F0B83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B88F197-4A93-CD4E-8060-BC4BBAEC7541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m X n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6851FE3-7A5A-B646-8A42-0AC470C3AB83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F1955BB-CDFA-A548-B6FE-165B5CEFE290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CE8EC04-98A3-F44D-A63D-7EE1CF6330D3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77E9C01-9793-904A-B4A5-2D41B98053CF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7CAC171-6D76-7343-BD3F-92823E0E609A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E52F02B-6E8A-DC4A-B1A9-874D46BFC17B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5601D67-1982-664B-81B7-145167B7A8D9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2605A7A-7D67-2C4E-ACC5-FD3FC358B381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FD13D91-0CCA-5D4C-A382-95726116B6C7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0705725-AEE1-D64C-BD5E-9DEA5ABF9115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7473EC0-D49C-8346-B80A-20DE64238FF5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75800A09-1925-FE44-95B5-9D02514BEEEB}"/>
              </a:ext>
            </a:extLst>
          </p:cNvPr>
          <p:cNvSpPr txBox="1"/>
          <p:nvPr/>
        </p:nvSpPr>
        <p:spPr>
          <a:xfrm>
            <a:off x="9650261" y="4112448"/>
            <a:ext cx="185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atin typeface="Helvetica" pitchFamily="2" charset="0"/>
              </a:rPr>
              <a:t>…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5BBB17D-6C7A-9544-9E2F-C94615202731}"/>
              </a:ext>
            </a:extLst>
          </p:cNvPr>
          <p:cNvSpPr txBox="1"/>
          <p:nvPr/>
        </p:nvSpPr>
        <p:spPr>
          <a:xfrm>
            <a:off x="8053192" y="6364663"/>
            <a:ext cx="447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r switches m X 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5176FB5-46A8-6440-BE08-26096AD80C8F}"/>
              </a:ext>
            </a:extLst>
          </p:cNvPr>
          <p:cNvSpPr txBox="1"/>
          <p:nvPr/>
        </p:nvSpPr>
        <p:spPr>
          <a:xfrm>
            <a:off x="7161756" y="2541920"/>
            <a:ext cx="98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…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0FD1990-B94F-AB43-AE80-9573C0493BC5}"/>
              </a:ext>
            </a:extLst>
          </p:cNvPr>
          <p:cNvGrpSpPr/>
          <p:nvPr/>
        </p:nvGrpSpPr>
        <p:grpSpPr>
          <a:xfrm>
            <a:off x="5074085" y="1499666"/>
            <a:ext cx="2478066" cy="1390715"/>
            <a:chOff x="1344460" y="1837868"/>
            <a:chExt cx="2478066" cy="1390715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489E550-4768-AC44-81D9-9AB584481B85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9D111E5-68B7-D547-9560-CBEA305E55AC}"/>
                </a:ext>
              </a:extLst>
            </p:cNvPr>
            <p:cNvSpPr txBox="1"/>
            <p:nvPr/>
          </p:nvSpPr>
          <p:spPr>
            <a:xfrm>
              <a:off x="2179529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r X r</a:t>
              </a: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B545F5A-48F9-F14C-A648-170E5C1DE198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9434B50-902C-9044-8CD1-06DB8563467C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F27DF6D-0215-CD4F-8598-1D14C36267E7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A50A099-A36E-454E-99C7-AC92F5AE068E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B711795-DF16-594D-AB2D-84CB3DD46E00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EBE75968-9B36-DA49-A4AD-8545C0C1EB80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7C665826-A226-FD48-B199-6847D2821997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280F953-2897-144E-A270-A7D4C9B2D4A9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D8F3C29-4504-C94F-AEC2-2255DEBF3FAC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0FB540C2-BA00-3B46-987D-BA981D0C162C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1657CA5-C43E-B24C-B269-5DC29211B738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74C89E7-A8F4-3E4B-B388-643755396E76}"/>
              </a:ext>
            </a:extLst>
          </p:cNvPr>
          <p:cNvGrpSpPr/>
          <p:nvPr/>
        </p:nvGrpSpPr>
        <p:grpSpPr>
          <a:xfrm>
            <a:off x="5086611" y="3066071"/>
            <a:ext cx="2478066" cy="1390715"/>
            <a:chOff x="1344460" y="1837868"/>
            <a:chExt cx="2478066" cy="1390715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C188B577-FDDB-8E42-B5CB-7473DF00C658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486C4E71-FCB0-9C4E-94C0-6881831152AA}"/>
                </a:ext>
              </a:extLst>
            </p:cNvPr>
            <p:cNvSpPr txBox="1"/>
            <p:nvPr/>
          </p:nvSpPr>
          <p:spPr>
            <a:xfrm>
              <a:off x="2154477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r X r</a:t>
              </a: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08604911-E935-9845-8BC8-707C5275C63F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D17F5D3D-79E6-6E4F-AFCA-40DC19AD1F7D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7E77086-924B-E54B-9A37-17E46D649DE7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B86E1C2-3B70-FE41-A7A8-6CEFC5F4E36C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7082CAC-8F53-3243-9E81-50A8A8711052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9C4D96E-3169-244D-B27B-48415B7775AC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0D8DB50-59EB-614F-A310-B9A682DB3284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64EA6CFF-5291-914E-9FE6-6E125E0F8561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EB0C88A3-14EF-4A44-B361-4C07073CC4D3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0BFF5D8-1956-6A4B-B826-CC6A132FCFA5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DF43DAB8-787C-AE4C-BEE0-DD55CB350177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AF52C37-921B-BF4F-981B-BC6751A3DB40}"/>
              </a:ext>
            </a:extLst>
          </p:cNvPr>
          <p:cNvGrpSpPr/>
          <p:nvPr/>
        </p:nvGrpSpPr>
        <p:grpSpPr>
          <a:xfrm>
            <a:off x="5111663" y="4870468"/>
            <a:ext cx="2478066" cy="1390715"/>
            <a:chOff x="1344460" y="1837868"/>
            <a:chExt cx="2478066" cy="1390715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416B7357-99D6-254B-8A19-506A05B5A750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227C0089-9695-B34D-AE83-1AC43E365341}"/>
                </a:ext>
              </a:extLst>
            </p:cNvPr>
            <p:cNvSpPr txBox="1"/>
            <p:nvPr/>
          </p:nvSpPr>
          <p:spPr>
            <a:xfrm>
              <a:off x="2154477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r X r</a:t>
              </a: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A91555B2-C64E-724D-AF9C-44377E8F80ED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FE4DA9B3-9991-8544-AFB4-CB575EFA214E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3BEA205-EFF0-9E41-8DB7-BB3A0DFCC04A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7D21C097-29B3-B447-AF28-B7350F5C4824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31A79C9-F6F6-004C-86A8-69E9EFE2C8BD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9231B1C4-BC93-2846-8AD8-C9C0E3EF4A53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834517A4-BF75-AA4C-B59F-F19F379E7170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51496AE-D90E-2B4E-B842-D8DF377D7B0A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B982027C-FC43-6145-AE7C-7DEC08C5BBCC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56BBC6B-F0B4-F54E-8A5F-AF6607C7CFCA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99C4B5D2-FF1F-994A-BBA5-C15EB049828F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1D7AE370-E401-574D-A6BC-2880193F812D}"/>
              </a:ext>
            </a:extLst>
          </p:cNvPr>
          <p:cNvSpPr txBox="1"/>
          <p:nvPr/>
        </p:nvSpPr>
        <p:spPr>
          <a:xfrm>
            <a:off x="5821472" y="4112448"/>
            <a:ext cx="185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atin typeface="Helvetica" pitchFamily="2" charset="0"/>
              </a:rPr>
              <a:t>…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815E0078-AA86-8E45-8CE3-C35603D6E87E}"/>
              </a:ext>
            </a:extLst>
          </p:cNvPr>
          <p:cNvSpPr txBox="1"/>
          <p:nvPr/>
        </p:nvSpPr>
        <p:spPr>
          <a:xfrm>
            <a:off x="4224403" y="6364663"/>
            <a:ext cx="447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m switches r X 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AF4E55-DA7F-544C-B957-8A5E8A809C42}"/>
              </a:ext>
            </a:extLst>
          </p:cNvPr>
          <p:cNvCxnSpPr/>
          <p:nvPr/>
        </p:nvCxnSpPr>
        <p:spPr>
          <a:xfrm>
            <a:off x="3908120" y="1682318"/>
            <a:ext cx="1121080" cy="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3759DC8E-30A0-914C-9FFA-3BAA12EBD712}"/>
              </a:ext>
            </a:extLst>
          </p:cNvPr>
          <p:cNvCxnSpPr>
            <a:cxnSpLocks/>
          </p:cNvCxnSpPr>
          <p:nvPr/>
        </p:nvCxnSpPr>
        <p:spPr>
          <a:xfrm>
            <a:off x="3908120" y="1884822"/>
            <a:ext cx="1165965" cy="1271737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15965F5-FCBA-7A43-9B29-DE37214A4EEF}"/>
              </a:ext>
            </a:extLst>
          </p:cNvPr>
          <p:cNvCxnSpPr>
            <a:cxnSpLocks/>
          </p:cNvCxnSpPr>
          <p:nvPr/>
        </p:nvCxnSpPr>
        <p:spPr>
          <a:xfrm>
            <a:off x="3874719" y="2764726"/>
            <a:ext cx="1199366" cy="2178719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6A7522D-BBFF-964F-A399-8472C36EC5DF}"/>
              </a:ext>
            </a:extLst>
          </p:cNvPr>
          <p:cNvCxnSpPr>
            <a:cxnSpLocks/>
          </p:cNvCxnSpPr>
          <p:nvPr/>
        </p:nvCxnSpPr>
        <p:spPr>
          <a:xfrm flipV="1">
            <a:off x="3908120" y="1884822"/>
            <a:ext cx="1165965" cy="1390389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06D1FF7-3B8D-E14E-BD7B-531D2D1D1FAA}"/>
              </a:ext>
            </a:extLst>
          </p:cNvPr>
          <p:cNvCxnSpPr>
            <a:cxnSpLocks/>
          </p:cNvCxnSpPr>
          <p:nvPr/>
        </p:nvCxnSpPr>
        <p:spPr>
          <a:xfrm flipV="1">
            <a:off x="3908120" y="3429000"/>
            <a:ext cx="1121080" cy="38947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C2973C0-56FF-5648-BEF1-4C090F5B2890}"/>
              </a:ext>
            </a:extLst>
          </p:cNvPr>
          <p:cNvCxnSpPr>
            <a:cxnSpLocks/>
          </p:cNvCxnSpPr>
          <p:nvPr/>
        </p:nvCxnSpPr>
        <p:spPr>
          <a:xfrm>
            <a:off x="3861147" y="4299914"/>
            <a:ext cx="1212938" cy="946308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BCB9BF00-9D38-C44D-A059-A7228E79323E}"/>
              </a:ext>
            </a:extLst>
          </p:cNvPr>
          <p:cNvCxnSpPr>
            <a:cxnSpLocks/>
          </p:cNvCxnSpPr>
          <p:nvPr/>
        </p:nvCxnSpPr>
        <p:spPr>
          <a:xfrm>
            <a:off x="3897159" y="6103241"/>
            <a:ext cx="1144567" cy="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201FAE76-0D2C-C94D-B7D3-4EB3787C57B2}"/>
              </a:ext>
            </a:extLst>
          </p:cNvPr>
          <p:cNvCxnSpPr>
            <a:cxnSpLocks/>
          </p:cNvCxnSpPr>
          <p:nvPr/>
        </p:nvCxnSpPr>
        <p:spPr>
          <a:xfrm>
            <a:off x="7590772" y="1682318"/>
            <a:ext cx="1277655" cy="837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72FD45C7-5ED2-CB42-A87A-49DE727F0F03}"/>
              </a:ext>
            </a:extLst>
          </p:cNvPr>
          <p:cNvCxnSpPr>
            <a:cxnSpLocks/>
          </p:cNvCxnSpPr>
          <p:nvPr/>
        </p:nvCxnSpPr>
        <p:spPr>
          <a:xfrm>
            <a:off x="7646616" y="1884822"/>
            <a:ext cx="1221811" cy="1271737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AA7844A-0237-794B-A5D1-A07335E6EFF4}"/>
              </a:ext>
            </a:extLst>
          </p:cNvPr>
          <p:cNvCxnSpPr>
            <a:cxnSpLocks/>
          </p:cNvCxnSpPr>
          <p:nvPr/>
        </p:nvCxnSpPr>
        <p:spPr>
          <a:xfrm>
            <a:off x="7601731" y="2745552"/>
            <a:ext cx="1354379" cy="2306214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EEC88E74-11E0-2D4E-8F5B-5FBD88520977}"/>
              </a:ext>
            </a:extLst>
          </p:cNvPr>
          <p:cNvCxnSpPr>
            <a:cxnSpLocks/>
          </p:cNvCxnSpPr>
          <p:nvPr/>
        </p:nvCxnSpPr>
        <p:spPr>
          <a:xfrm flipV="1">
            <a:off x="7646616" y="1872528"/>
            <a:ext cx="1221811" cy="140303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88D8597-ADFA-B040-8593-E08F7F15B223}"/>
              </a:ext>
            </a:extLst>
          </p:cNvPr>
          <p:cNvCxnSpPr>
            <a:cxnSpLocks/>
          </p:cNvCxnSpPr>
          <p:nvPr/>
        </p:nvCxnSpPr>
        <p:spPr>
          <a:xfrm flipV="1">
            <a:off x="7646616" y="3436526"/>
            <a:ext cx="1221811" cy="31768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B60A0B7-6DBC-FD48-A4E9-099014365472}"/>
              </a:ext>
            </a:extLst>
          </p:cNvPr>
          <p:cNvCxnSpPr>
            <a:cxnSpLocks/>
          </p:cNvCxnSpPr>
          <p:nvPr/>
        </p:nvCxnSpPr>
        <p:spPr>
          <a:xfrm>
            <a:off x="7599643" y="4300260"/>
            <a:ext cx="1268784" cy="93480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D475B2F4-ED19-364E-95D7-93A40516445C}"/>
              </a:ext>
            </a:extLst>
          </p:cNvPr>
          <p:cNvCxnSpPr>
            <a:cxnSpLocks/>
          </p:cNvCxnSpPr>
          <p:nvPr/>
        </p:nvCxnSpPr>
        <p:spPr>
          <a:xfrm flipV="1">
            <a:off x="7646616" y="6103241"/>
            <a:ext cx="1221811" cy="17679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Left Brace 197">
            <a:extLst>
              <a:ext uri="{FF2B5EF4-FFF2-40B4-BE49-F238E27FC236}">
                <a16:creationId xmlns:a16="http://schemas.microsoft.com/office/drawing/2014/main" id="{477007D2-4FAF-1D44-BE5E-A24B9A72D8D5}"/>
              </a:ext>
            </a:extLst>
          </p:cNvPr>
          <p:cNvSpPr/>
          <p:nvPr/>
        </p:nvSpPr>
        <p:spPr>
          <a:xfrm>
            <a:off x="775049" y="3156559"/>
            <a:ext cx="513567" cy="1254996"/>
          </a:xfrm>
          <a:prstGeom prst="leftBrace">
            <a:avLst>
              <a:gd name="adj1" fmla="val 57114"/>
              <a:gd name="adj2" fmla="val 50000"/>
            </a:avLst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Left Brace 198">
            <a:extLst>
              <a:ext uri="{FF2B5EF4-FFF2-40B4-BE49-F238E27FC236}">
                <a16:creationId xmlns:a16="http://schemas.microsoft.com/office/drawing/2014/main" id="{58607894-94AB-F44D-98AC-1AC3F77A85C6}"/>
              </a:ext>
            </a:extLst>
          </p:cNvPr>
          <p:cNvSpPr/>
          <p:nvPr/>
        </p:nvSpPr>
        <p:spPr>
          <a:xfrm rot="10800000">
            <a:off x="11496280" y="1573506"/>
            <a:ext cx="513567" cy="1254996"/>
          </a:xfrm>
          <a:prstGeom prst="leftBrace">
            <a:avLst>
              <a:gd name="adj1" fmla="val 57114"/>
              <a:gd name="adj2" fmla="val 50000"/>
            </a:avLst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694005-A940-5C46-8DFA-91D8EB6E7A99}"/>
              </a:ext>
            </a:extLst>
          </p:cNvPr>
          <p:cNvSpPr txBox="1"/>
          <p:nvPr/>
        </p:nvSpPr>
        <p:spPr>
          <a:xfrm rot="16200000">
            <a:off x="-1894705" y="3237114"/>
            <a:ext cx="478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At most n-1 existing demands</a:t>
            </a:r>
          </a:p>
        </p:txBody>
      </p:sp>
    </p:spTree>
    <p:extLst>
      <p:ext uri="{BB962C8B-B14F-4D97-AF65-F5344CB8AC3E}">
        <p14:creationId xmlns:p14="http://schemas.microsoft.com/office/powerpoint/2010/main" val="1206202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E1B1A-2673-8247-A1EC-262386D1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Surprising result about Clos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7D5F3-3DBE-F74B-A562-17AE43A1D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</a:t>
            </a:r>
            <a:r>
              <a:rPr lang="en-US" dirty="0">
                <a:solidFill>
                  <a:srgbClr val="C00000"/>
                </a:solidFill>
              </a:rPr>
              <a:t>m &gt;= n</a:t>
            </a:r>
            <a:r>
              <a:rPr lang="en-US" dirty="0"/>
              <a:t>, then the Clos network is </a:t>
            </a:r>
            <a:r>
              <a:rPr lang="en-US" dirty="0">
                <a:solidFill>
                  <a:srgbClr val="C00000"/>
                </a:solidFill>
              </a:rPr>
              <a:t>rearrangeably nonblocking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Any new demand between a pair of free (input, output) ports can be satisfied by suitably re-arranging existing demands.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Re-arranging == re-routing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is easy to see that m &gt;= n is necessary</a:t>
            </a:r>
          </a:p>
          <a:p>
            <a:pPr lvl="1"/>
            <a:r>
              <a:rPr lang="en-US" dirty="0"/>
              <a:t>The surprising part is that </a:t>
            </a:r>
            <a:r>
              <a:rPr lang="en-US" dirty="0">
                <a:solidFill>
                  <a:srgbClr val="C00000"/>
                </a:solidFill>
              </a:rPr>
              <a:t>m &gt;= n is sufficient</a:t>
            </a:r>
          </a:p>
          <a:p>
            <a:pPr lvl="1"/>
            <a:r>
              <a:rPr lang="en-US" dirty="0"/>
              <a:t>Intuition: </a:t>
            </a:r>
            <a:r>
              <a:rPr lang="en-US" dirty="0">
                <a:solidFill>
                  <a:srgbClr val="C00000"/>
                </a:solidFill>
              </a:rPr>
              <a:t>matching</a:t>
            </a:r>
            <a:r>
              <a:rPr lang="en-US" dirty="0"/>
              <a:t> in a fully connected bipartite graph</a:t>
            </a:r>
          </a:p>
        </p:txBody>
      </p:sp>
    </p:spTree>
    <p:extLst>
      <p:ext uri="{BB962C8B-B14F-4D97-AF65-F5344CB8AC3E}">
        <p14:creationId xmlns:p14="http://schemas.microsoft.com/office/powerpoint/2010/main" val="397893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D67BA-1600-4446-A00D-2E942556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82" y="177246"/>
            <a:ext cx="10873636" cy="1325563"/>
          </a:xfrm>
        </p:spPr>
        <p:txBody>
          <a:bodyPr/>
          <a:lstStyle/>
          <a:p>
            <a:r>
              <a:rPr lang="en-US" dirty="0"/>
              <a:t>Rearrangeably nonblocking Clos built with </a:t>
            </a:r>
            <a:r>
              <a:rPr lang="en-US" dirty="0">
                <a:solidFill>
                  <a:srgbClr val="C00000"/>
                </a:solidFill>
              </a:rPr>
              <a:t>identical</a:t>
            </a:r>
            <a:r>
              <a:rPr lang="en-US" dirty="0"/>
              <a:t> switches: n</a:t>
            </a:r>
            <a:r>
              <a:rPr lang="en-US" baseline="30000" dirty="0"/>
              <a:t>2</a:t>
            </a:r>
            <a:r>
              <a:rPr lang="en-US" dirty="0"/>
              <a:t>Xn</a:t>
            </a:r>
            <a:r>
              <a:rPr lang="en-US" baseline="30000" dirty="0"/>
              <a:t>2</a:t>
            </a:r>
            <a:r>
              <a:rPr lang="en-US" dirty="0"/>
              <a:t> using 3n </a:t>
            </a:r>
            <a:r>
              <a:rPr lang="en-US" dirty="0" err="1"/>
              <a:t>nXn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B7D645-582B-E447-BA48-DB195E253A8B}"/>
              </a:ext>
            </a:extLst>
          </p:cNvPr>
          <p:cNvSpPr txBox="1"/>
          <p:nvPr/>
        </p:nvSpPr>
        <p:spPr>
          <a:xfrm>
            <a:off x="3432131" y="2541920"/>
            <a:ext cx="98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…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41F851-9BB9-9D43-A7B6-DF60ABBA08EE}"/>
              </a:ext>
            </a:extLst>
          </p:cNvPr>
          <p:cNvGrpSpPr/>
          <p:nvPr/>
        </p:nvGrpSpPr>
        <p:grpSpPr>
          <a:xfrm>
            <a:off x="1344460" y="1499666"/>
            <a:ext cx="2478066" cy="1390715"/>
            <a:chOff x="1344460" y="1837868"/>
            <a:chExt cx="2478066" cy="139071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B9585C-69BD-304F-B11F-0B145152124C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CAEAAC-CA6D-4B49-BDB7-4E977B38B053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n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B869A20-3998-8648-9E12-703C3D142765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F95112A-7336-5649-83F1-6751C60E4D61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56940A-D000-3442-B03A-F9DAF274BFB8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6C7A674-B57F-DD40-A5EB-D363D2288B4B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6FC042-54A7-094D-95AD-199CAAFDE29A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9236AB-43B0-3A4A-A2F3-8BFECF1DA234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CC37641-F161-BE42-BBFD-F26E7A5297E1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D5733DC-2ED0-3B4E-93F1-126EAE5BB61C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ED88B9-8B96-9D4B-A487-058A4C27B6D5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1172ECD-A6E8-0C4F-9075-F1C4719DC907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21F76A-75C7-D744-8F99-25F4E743B1FB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FF3BAE-84A4-1A4B-8E3B-F9FD1917FEA8}"/>
              </a:ext>
            </a:extLst>
          </p:cNvPr>
          <p:cNvGrpSpPr/>
          <p:nvPr/>
        </p:nvGrpSpPr>
        <p:grpSpPr>
          <a:xfrm>
            <a:off x="1356986" y="3066071"/>
            <a:ext cx="2478066" cy="1390715"/>
            <a:chOff x="1344460" y="1837868"/>
            <a:chExt cx="2478066" cy="139071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DE3057-DD80-0041-B29B-571F632D0354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451D0F-49AC-CC4B-A220-C2200E25EADC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n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E48C152-7209-9544-A4A8-6B453692FFD4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79F9D2B-0936-AD42-A243-40075152CE56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F980F30-34CA-5E40-BB48-BD7D9B4601B7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8841199-7537-C14E-BE5E-742785704829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A18F43D-DE98-4F4B-96D1-FD29F0BF6C0A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2FDEF9E-8383-4448-A53B-F6ACB6B6F1A2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E86DD4-563E-2A45-A9EA-99765214DF25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4225A43-CA63-5246-9280-2974E07C7FF0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710AEC3-C7A6-7544-B4B4-8D7327425455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5C770FE-C932-2E40-A2AC-CFAF3A585E18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F5D9178-E8CB-0149-8829-DB97E009E640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21FFBF-9F3E-8145-9375-213A9E34954F}"/>
              </a:ext>
            </a:extLst>
          </p:cNvPr>
          <p:cNvGrpSpPr/>
          <p:nvPr/>
        </p:nvGrpSpPr>
        <p:grpSpPr>
          <a:xfrm>
            <a:off x="1382038" y="4870468"/>
            <a:ext cx="2478066" cy="1390715"/>
            <a:chOff x="1344460" y="1837868"/>
            <a:chExt cx="2478066" cy="139071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41DFC9-7EE7-764A-BAAE-D76C3C9B9A9C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9797BB-D88D-714F-BFA6-405B924837EC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n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601B621-FD4C-3E4E-92CB-6F495579E9F4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FB0F13C-77F9-D941-AE9F-A0914B4BB8DB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FBF12D8-CDE3-174C-80A4-728386DC13CF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D6B74C-0340-6845-804B-677D1D23A311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7A7995B-0A9C-9448-A2EC-AA47FB8AE6A4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0D84FEC-6468-0142-AA44-F31016A93FDB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D745481-8792-8E4A-915D-4DFE4E577FD6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185FB45-2B3B-754C-AE85-0D5D11E7908C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686858C-C3DA-FA43-A2DA-285389C07560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E36FA43-D33A-2941-AE0E-3E1458C79712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3615838-7944-384D-B294-3C115FAB6534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850B35E-0BA8-0C4B-9A9F-929AFF20FF1E}"/>
              </a:ext>
            </a:extLst>
          </p:cNvPr>
          <p:cNvSpPr txBox="1"/>
          <p:nvPr/>
        </p:nvSpPr>
        <p:spPr>
          <a:xfrm>
            <a:off x="2091847" y="4112448"/>
            <a:ext cx="185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atin typeface="Helvetica" pitchFamily="2" charset="0"/>
              </a:rPr>
              <a:t>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B57804-F079-7345-BC9D-4D72BCBFB77B}"/>
              </a:ext>
            </a:extLst>
          </p:cNvPr>
          <p:cNvSpPr txBox="1"/>
          <p:nvPr/>
        </p:nvSpPr>
        <p:spPr>
          <a:xfrm>
            <a:off x="494778" y="6364663"/>
            <a:ext cx="447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n switches n X 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998199-1AED-4348-8A7A-EAE9D627D155}"/>
              </a:ext>
            </a:extLst>
          </p:cNvPr>
          <p:cNvSpPr txBox="1"/>
          <p:nvPr/>
        </p:nvSpPr>
        <p:spPr>
          <a:xfrm>
            <a:off x="10990545" y="2541920"/>
            <a:ext cx="98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…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4837C99-70EF-554E-B4C3-027A9B0B9CDC}"/>
              </a:ext>
            </a:extLst>
          </p:cNvPr>
          <p:cNvGrpSpPr/>
          <p:nvPr/>
        </p:nvGrpSpPr>
        <p:grpSpPr>
          <a:xfrm>
            <a:off x="8902874" y="1499666"/>
            <a:ext cx="2478066" cy="1390715"/>
            <a:chOff x="1344460" y="1837868"/>
            <a:chExt cx="2478066" cy="139071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5B5D990-C00A-DB47-92D8-01EB19DC41E3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55471E7-E10D-EA45-AB68-AD76DCA80C7A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n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8BAAE3B-9F9A-1C47-8D6F-987FB658F7D9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9EB7357-B606-F64F-8E0D-A15B80AFA4B7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52433ED-84C8-184C-9BFE-F54A51A6DE41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83BCEA8-0FAA-E049-8287-7FA96CB40898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78AAFBE-4AB6-B040-827F-0CA6F9F2F741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EC10B64-AF2A-3143-BF1B-055D6981DDB2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554EE51-652B-2B4C-81DD-6D6D17C4AE79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B2EA801-84F7-EC45-9914-580560C52D4B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DBF80C3-197B-A64C-BB64-99A623961DB9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D5C593C-BFDF-3C4D-88E1-05383E45F989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B0FC684-1752-AC45-B80E-548978B254E5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405E63B-F03E-2C4B-86CB-488E8D1CC427}"/>
              </a:ext>
            </a:extLst>
          </p:cNvPr>
          <p:cNvGrpSpPr/>
          <p:nvPr/>
        </p:nvGrpSpPr>
        <p:grpSpPr>
          <a:xfrm>
            <a:off x="8915400" y="3066071"/>
            <a:ext cx="2478066" cy="1390715"/>
            <a:chOff x="1344460" y="1837868"/>
            <a:chExt cx="2478066" cy="139071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58517F8-F427-D141-AE05-946B8F78D045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FBBA51C-4631-2543-8E7A-1345BF143505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n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096AEDF-4CC1-4F45-8BAF-493CF2581BEC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7560A9F-1577-244B-A97F-BD98F14E6FF7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2986F56-AF88-5B4C-86D8-65F400463DEC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B94D161-0612-A046-975F-25784763E0C2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AD35CD2-6A16-E44B-B956-B5458958F594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7101387-05F2-CF49-98DE-E6C865617CC2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973072F-B614-EA42-83C8-A3A2757A253A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DC84D90-C542-CA48-982A-AB6734313887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7874D70-31E6-A941-99B7-E1EFBCCA6E66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8343470-FA04-CF48-B281-6C243BFF7F33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DA24B9C-4AA0-F643-8A40-105D5172677D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E72E8A5-6083-CA44-B1BB-75C75E62CA84}"/>
              </a:ext>
            </a:extLst>
          </p:cNvPr>
          <p:cNvGrpSpPr/>
          <p:nvPr/>
        </p:nvGrpSpPr>
        <p:grpSpPr>
          <a:xfrm>
            <a:off x="8940452" y="4870468"/>
            <a:ext cx="2478066" cy="1390715"/>
            <a:chOff x="1344460" y="1837868"/>
            <a:chExt cx="2478066" cy="139071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05AE588-42A3-2640-B22D-A4332A5F0B83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B88F197-4A93-CD4E-8060-BC4BBAEC7541}"/>
                </a:ext>
              </a:extLst>
            </p:cNvPr>
            <p:cNvSpPr txBox="1"/>
            <p:nvPr/>
          </p:nvSpPr>
          <p:spPr>
            <a:xfrm>
              <a:off x="2079321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n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6851FE3-7A5A-B646-8A42-0AC470C3AB83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F1955BB-CDFA-A548-B6FE-165B5CEFE290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CE8EC04-98A3-F44D-A63D-7EE1CF6330D3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77E9C01-9793-904A-B4A5-2D41B98053CF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7CAC171-6D76-7343-BD3F-92823E0E609A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E52F02B-6E8A-DC4A-B1A9-874D46BFC17B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5601D67-1982-664B-81B7-145167B7A8D9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2605A7A-7D67-2C4E-ACC5-FD3FC358B381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FD13D91-0CCA-5D4C-A382-95726116B6C7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0705725-AEE1-D64C-BD5E-9DEA5ABF9115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7473EC0-D49C-8346-B80A-20DE64238FF5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75800A09-1925-FE44-95B5-9D02514BEEEB}"/>
              </a:ext>
            </a:extLst>
          </p:cNvPr>
          <p:cNvSpPr txBox="1"/>
          <p:nvPr/>
        </p:nvSpPr>
        <p:spPr>
          <a:xfrm>
            <a:off x="9650261" y="4112448"/>
            <a:ext cx="185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atin typeface="Helvetica" pitchFamily="2" charset="0"/>
              </a:rPr>
              <a:t>…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5BBB17D-6C7A-9544-9E2F-C94615202731}"/>
              </a:ext>
            </a:extLst>
          </p:cNvPr>
          <p:cNvSpPr txBox="1"/>
          <p:nvPr/>
        </p:nvSpPr>
        <p:spPr>
          <a:xfrm>
            <a:off x="8053192" y="6364663"/>
            <a:ext cx="447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n switches n X 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5176FB5-46A8-6440-BE08-26096AD80C8F}"/>
              </a:ext>
            </a:extLst>
          </p:cNvPr>
          <p:cNvSpPr txBox="1"/>
          <p:nvPr/>
        </p:nvSpPr>
        <p:spPr>
          <a:xfrm>
            <a:off x="7161756" y="2541920"/>
            <a:ext cx="98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…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0FD1990-B94F-AB43-AE80-9573C0493BC5}"/>
              </a:ext>
            </a:extLst>
          </p:cNvPr>
          <p:cNvGrpSpPr/>
          <p:nvPr/>
        </p:nvGrpSpPr>
        <p:grpSpPr>
          <a:xfrm>
            <a:off x="5074085" y="1499666"/>
            <a:ext cx="2478066" cy="1390715"/>
            <a:chOff x="1344460" y="1837868"/>
            <a:chExt cx="2478066" cy="1390715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489E550-4768-AC44-81D9-9AB584481B85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9D111E5-68B7-D547-9560-CBEA305E55AC}"/>
                </a:ext>
              </a:extLst>
            </p:cNvPr>
            <p:cNvSpPr txBox="1"/>
            <p:nvPr/>
          </p:nvSpPr>
          <p:spPr>
            <a:xfrm>
              <a:off x="2179529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n</a:t>
              </a: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B545F5A-48F9-F14C-A648-170E5C1DE198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9434B50-902C-9044-8CD1-06DB8563467C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F27DF6D-0215-CD4F-8598-1D14C36267E7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A50A099-A36E-454E-99C7-AC92F5AE068E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B711795-DF16-594D-AB2D-84CB3DD46E00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EBE75968-9B36-DA49-A4AD-8545C0C1EB80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7C665826-A226-FD48-B199-6847D2821997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280F953-2897-144E-A270-A7D4C9B2D4A9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D8F3C29-4504-C94F-AEC2-2255DEBF3FAC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0FB540C2-BA00-3B46-987D-BA981D0C162C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1657CA5-C43E-B24C-B269-5DC29211B738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74C89E7-A8F4-3E4B-B388-643755396E76}"/>
              </a:ext>
            </a:extLst>
          </p:cNvPr>
          <p:cNvGrpSpPr/>
          <p:nvPr/>
        </p:nvGrpSpPr>
        <p:grpSpPr>
          <a:xfrm>
            <a:off x="5086611" y="3066071"/>
            <a:ext cx="2478066" cy="1390715"/>
            <a:chOff x="1344460" y="1837868"/>
            <a:chExt cx="2478066" cy="1390715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C188B577-FDDB-8E42-B5CB-7473DF00C658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486C4E71-FCB0-9C4E-94C0-6881831152AA}"/>
                </a:ext>
              </a:extLst>
            </p:cNvPr>
            <p:cNvSpPr txBox="1"/>
            <p:nvPr/>
          </p:nvSpPr>
          <p:spPr>
            <a:xfrm>
              <a:off x="2154477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n</a:t>
              </a: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08604911-E935-9845-8BC8-707C5275C63F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D17F5D3D-79E6-6E4F-AFCA-40DC19AD1F7D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7E77086-924B-E54B-9A37-17E46D649DE7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B86E1C2-3B70-FE41-A7A8-6CEFC5F4E36C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7082CAC-8F53-3243-9E81-50A8A8711052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9C4D96E-3169-244D-B27B-48415B7775AC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0D8DB50-59EB-614F-A310-B9A682DB3284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64EA6CFF-5291-914E-9FE6-6E125E0F8561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EB0C88A3-14EF-4A44-B361-4C07073CC4D3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0BFF5D8-1956-6A4B-B826-CC6A132FCFA5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DF43DAB8-787C-AE4C-BEE0-DD55CB350177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AF52C37-921B-BF4F-981B-BC6751A3DB40}"/>
              </a:ext>
            </a:extLst>
          </p:cNvPr>
          <p:cNvGrpSpPr/>
          <p:nvPr/>
        </p:nvGrpSpPr>
        <p:grpSpPr>
          <a:xfrm>
            <a:off x="5111663" y="4870468"/>
            <a:ext cx="2478066" cy="1390715"/>
            <a:chOff x="1344460" y="1837868"/>
            <a:chExt cx="2478066" cy="1390715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416B7357-99D6-254B-8A19-506A05B5A750}"/>
                </a:ext>
              </a:extLst>
            </p:cNvPr>
            <p:cNvSpPr/>
            <p:nvPr/>
          </p:nvSpPr>
          <p:spPr>
            <a:xfrm>
              <a:off x="1766169" y="1837868"/>
              <a:ext cx="1665962" cy="139071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227C0089-9695-B34D-AE83-1AC43E365341}"/>
                </a:ext>
              </a:extLst>
            </p:cNvPr>
            <p:cNvSpPr txBox="1"/>
            <p:nvPr/>
          </p:nvSpPr>
          <p:spPr>
            <a:xfrm>
              <a:off x="2154477" y="2302392"/>
              <a:ext cx="1227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n X n</a:t>
              </a: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A91555B2-C64E-724D-AF9C-44377E8F80ED}"/>
                </a:ext>
              </a:extLst>
            </p:cNvPr>
            <p:cNvCxnSpPr/>
            <p:nvPr/>
          </p:nvCxnSpPr>
          <p:spPr>
            <a:xfrm>
              <a:off x="3457183" y="2029216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FE4DA9B3-9991-8544-AFB4-CB575EFA214E}"/>
                </a:ext>
              </a:extLst>
            </p:cNvPr>
            <p:cNvCxnSpPr/>
            <p:nvPr/>
          </p:nvCxnSpPr>
          <p:spPr>
            <a:xfrm>
              <a:off x="3471797" y="22317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3BEA205-EFF0-9E41-8DB7-BB3A0DFCC04A}"/>
                </a:ext>
              </a:extLst>
            </p:cNvPr>
            <p:cNvCxnSpPr/>
            <p:nvPr/>
          </p:nvCxnSpPr>
          <p:spPr>
            <a:xfrm>
              <a:off x="3457183" y="2432137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7D21C097-29B3-B447-AF28-B7350F5C4824}"/>
                </a:ext>
              </a:extLst>
            </p:cNvPr>
            <p:cNvCxnSpPr/>
            <p:nvPr/>
          </p:nvCxnSpPr>
          <p:spPr>
            <a:xfrm>
              <a:off x="3471797" y="26346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31A79C9-F6F6-004C-86A8-69E9EFE2C8BD}"/>
                </a:ext>
              </a:extLst>
            </p:cNvPr>
            <p:cNvCxnSpPr/>
            <p:nvPr/>
          </p:nvCxnSpPr>
          <p:spPr>
            <a:xfrm>
              <a:off x="3434218" y="3063658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9231B1C4-BC93-2846-8AD8-C9C0E3EF4A53}"/>
                </a:ext>
              </a:extLst>
            </p:cNvPr>
            <p:cNvCxnSpPr/>
            <p:nvPr/>
          </p:nvCxnSpPr>
          <p:spPr>
            <a:xfrm>
              <a:off x="1394564" y="2020520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834517A4-BF75-AA4C-B59F-F19F379E7170}"/>
                </a:ext>
              </a:extLst>
            </p:cNvPr>
            <p:cNvCxnSpPr/>
            <p:nvPr/>
          </p:nvCxnSpPr>
          <p:spPr>
            <a:xfrm>
              <a:off x="1384126" y="2223024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51496AE-D90E-2B4E-B842-D8DF377D7B0A}"/>
                </a:ext>
              </a:extLst>
            </p:cNvPr>
            <p:cNvCxnSpPr/>
            <p:nvPr/>
          </p:nvCxnSpPr>
          <p:spPr>
            <a:xfrm>
              <a:off x="1382038" y="2423441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B982027C-FC43-6145-AE7C-7DEC08C5BBCC}"/>
                </a:ext>
              </a:extLst>
            </p:cNvPr>
            <p:cNvCxnSpPr/>
            <p:nvPr/>
          </p:nvCxnSpPr>
          <p:spPr>
            <a:xfrm>
              <a:off x="1384126" y="2625945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56BBC6B-F0B4-F54E-8A5F-AF6607C7CFCA}"/>
                </a:ext>
              </a:extLst>
            </p:cNvPr>
            <p:cNvCxnSpPr/>
            <p:nvPr/>
          </p:nvCxnSpPr>
          <p:spPr>
            <a:xfrm>
              <a:off x="1384125" y="3054962"/>
              <a:ext cx="3507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99C4B5D2-FF1F-994A-BBA5-C15EB049828F}"/>
                </a:ext>
              </a:extLst>
            </p:cNvPr>
            <p:cNvSpPr txBox="1"/>
            <p:nvPr/>
          </p:nvSpPr>
          <p:spPr>
            <a:xfrm>
              <a:off x="1344460" y="2533224"/>
              <a:ext cx="98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1D7AE370-E401-574D-A6BC-2880193F812D}"/>
              </a:ext>
            </a:extLst>
          </p:cNvPr>
          <p:cNvSpPr txBox="1"/>
          <p:nvPr/>
        </p:nvSpPr>
        <p:spPr>
          <a:xfrm>
            <a:off x="5821472" y="4112448"/>
            <a:ext cx="185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atin typeface="Helvetica" pitchFamily="2" charset="0"/>
              </a:rPr>
              <a:t>…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815E0078-AA86-8E45-8CE3-C35603D6E87E}"/>
              </a:ext>
            </a:extLst>
          </p:cNvPr>
          <p:cNvSpPr txBox="1"/>
          <p:nvPr/>
        </p:nvSpPr>
        <p:spPr>
          <a:xfrm>
            <a:off x="4224403" y="6364663"/>
            <a:ext cx="447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n switches n X 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AF4E55-DA7F-544C-B957-8A5E8A809C42}"/>
              </a:ext>
            </a:extLst>
          </p:cNvPr>
          <p:cNvCxnSpPr/>
          <p:nvPr/>
        </p:nvCxnSpPr>
        <p:spPr>
          <a:xfrm>
            <a:off x="3908120" y="1682318"/>
            <a:ext cx="1121080" cy="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3759DC8E-30A0-914C-9FFA-3BAA12EBD712}"/>
              </a:ext>
            </a:extLst>
          </p:cNvPr>
          <p:cNvCxnSpPr>
            <a:cxnSpLocks/>
          </p:cNvCxnSpPr>
          <p:nvPr/>
        </p:nvCxnSpPr>
        <p:spPr>
          <a:xfrm>
            <a:off x="3908120" y="1884822"/>
            <a:ext cx="1165965" cy="1271737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15965F5-FCBA-7A43-9B29-DE37214A4EEF}"/>
              </a:ext>
            </a:extLst>
          </p:cNvPr>
          <p:cNvCxnSpPr>
            <a:cxnSpLocks/>
          </p:cNvCxnSpPr>
          <p:nvPr/>
        </p:nvCxnSpPr>
        <p:spPr>
          <a:xfrm>
            <a:off x="3874719" y="2764726"/>
            <a:ext cx="1199366" cy="2178719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6A7522D-BBFF-964F-A399-8472C36EC5DF}"/>
              </a:ext>
            </a:extLst>
          </p:cNvPr>
          <p:cNvCxnSpPr>
            <a:cxnSpLocks/>
          </p:cNvCxnSpPr>
          <p:nvPr/>
        </p:nvCxnSpPr>
        <p:spPr>
          <a:xfrm flipV="1">
            <a:off x="3908120" y="1884822"/>
            <a:ext cx="1165965" cy="1390389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06D1FF7-3B8D-E14E-BD7B-531D2D1D1FAA}"/>
              </a:ext>
            </a:extLst>
          </p:cNvPr>
          <p:cNvCxnSpPr>
            <a:cxnSpLocks/>
          </p:cNvCxnSpPr>
          <p:nvPr/>
        </p:nvCxnSpPr>
        <p:spPr>
          <a:xfrm flipV="1">
            <a:off x="3908120" y="3429000"/>
            <a:ext cx="1121080" cy="38947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C2973C0-56FF-5648-BEF1-4C090F5B2890}"/>
              </a:ext>
            </a:extLst>
          </p:cNvPr>
          <p:cNvCxnSpPr>
            <a:cxnSpLocks/>
          </p:cNvCxnSpPr>
          <p:nvPr/>
        </p:nvCxnSpPr>
        <p:spPr>
          <a:xfrm>
            <a:off x="3861147" y="4299914"/>
            <a:ext cx="1212938" cy="946308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BCB9BF00-9D38-C44D-A059-A7228E79323E}"/>
              </a:ext>
            </a:extLst>
          </p:cNvPr>
          <p:cNvCxnSpPr>
            <a:cxnSpLocks/>
          </p:cNvCxnSpPr>
          <p:nvPr/>
        </p:nvCxnSpPr>
        <p:spPr>
          <a:xfrm>
            <a:off x="3897159" y="6103241"/>
            <a:ext cx="1144567" cy="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201FAE76-0D2C-C94D-B7D3-4EB3787C57B2}"/>
              </a:ext>
            </a:extLst>
          </p:cNvPr>
          <p:cNvCxnSpPr>
            <a:cxnSpLocks/>
          </p:cNvCxnSpPr>
          <p:nvPr/>
        </p:nvCxnSpPr>
        <p:spPr>
          <a:xfrm>
            <a:off x="7590772" y="1682318"/>
            <a:ext cx="1277655" cy="837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72FD45C7-5ED2-CB42-A87A-49DE727F0F03}"/>
              </a:ext>
            </a:extLst>
          </p:cNvPr>
          <p:cNvCxnSpPr>
            <a:cxnSpLocks/>
          </p:cNvCxnSpPr>
          <p:nvPr/>
        </p:nvCxnSpPr>
        <p:spPr>
          <a:xfrm>
            <a:off x="7646616" y="1884822"/>
            <a:ext cx="1221811" cy="1271737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AA7844A-0237-794B-A5D1-A07335E6EFF4}"/>
              </a:ext>
            </a:extLst>
          </p:cNvPr>
          <p:cNvCxnSpPr>
            <a:cxnSpLocks/>
          </p:cNvCxnSpPr>
          <p:nvPr/>
        </p:nvCxnSpPr>
        <p:spPr>
          <a:xfrm>
            <a:off x="7601731" y="2745552"/>
            <a:ext cx="1354379" cy="2306214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EEC88E74-11E0-2D4E-8F5B-5FBD88520977}"/>
              </a:ext>
            </a:extLst>
          </p:cNvPr>
          <p:cNvCxnSpPr>
            <a:cxnSpLocks/>
          </p:cNvCxnSpPr>
          <p:nvPr/>
        </p:nvCxnSpPr>
        <p:spPr>
          <a:xfrm flipV="1">
            <a:off x="7646616" y="1872528"/>
            <a:ext cx="1221811" cy="140303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88D8597-ADFA-B040-8593-E08F7F15B223}"/>
              </a:ext>
            </a:extLst>
          </p:cNvPr>
          <p:cNvCxnSpPr>
            <a:cxnSpLocks/>
          </p:cNvCxnSpPr>
          <p:nvPr/>
        </p:nvCxnSpPr>
        <p:spPr>
          <a:xfrm flipV="1">
            <a:off x="7646616" y="3436526"/>
            <a:ext cx="1221811" cy="31768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B60A0B7-6DBC-FD48-A4E9-099014365472}"/>
              </a:ext>
            </a:extLst>
          </p:cNvPr>
          <p:cNvCxnSpPr>
            <a:cxnSpLocks/>
          </p:cNvCxnSpPr>
          <p:nvPr/>
        </p:nvCxnSpPr>
        <p:spPr>
          <a:xfrm>
            <a:off x="7599643" y="4300260"/>
            <a:ext cx="1268784" cy="93480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D475B2F4-ED19-364E-95D7-93A40516445C}"/>
              </a:ext>
            </a:extLst>
          </p:cNvPr>
          <p:cNvCxnSpPr>
            <a:cxnSpLocks/>
          </p:cNvCxnSpPr>
          <p:nvPr/>
        </p:nvCxnSpPr>
        <p:spPr>
          <a:xfrm flipV="1">
            <a:off x="7646616" y="6103241"/>
            <a:ext cx="1221811" cy="17679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639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9F9F6-E26E-C74C-96F1-7CAA1604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re-routing?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84B13-D4B9-A74D-A89C-0C8DD8AFD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rearrange existing demands when a new packet arrives, so that it can get across as quickly as possible?</a:t>
            </a:r>
          </a:p>
          <a:p>
            <a:pPr lvl="1"/>
            <a:endParaRPr lang="en-US" dirty="0"/>
          </a:p>
          <a:p>
            <a:r>
              <a:rPr lang="en-US" dirty="0"/>
              <a:t>Ideally, do it without “interference” to (i.e.: rerouting) other pkts</a:t>
            </a:r>
          </a:p>
          <a:p>
            <a:pPr lvl="1"/>
            <a:r>
              <a:rPr lang="en-US" dirty="0"/>
              <a:t>In general, it is not possible. Packets must wait, adding to delays.</a:t>
            </a:r>
          </a:p>
          <a:p>
            <a:endParaRPr lang="en-US" dirty="0"/>
          </a:p>
          <a:p>
            <a:r>
              <a:rPr lang="en-US" dirty="0"/>
              <a:t>But, doable with high probability based on the input traffic workload: if packets are “randomly shuffled” across output ports</a:t>
            </a:r>
          </a:p>
          <a:p>
            <a:r>
              <a:rPr lang="en-US" dirty="0">
                <a:solidFill>
                  <a:srgbClr val="C00000"/>
                </a:solidFill>
              </a:rPr>
              <a:t>Valiant Load Balancing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67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405E9-4BF6-8848-B313-C1B4F4B33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Valiant Load Balancing (VLB)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AEB85-A92E-8940-A470-1CC564146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3948" cy="4838222"/>
          </a:xfrm>
        </p:spPr>
        <p:txBody>
          <a:bodyPr>
            <a:normAutofit/>
          </a:bodyPr>
          <a:lstStyle/>
          <a:p>
            <a:r>
              <a:rPr lang="en-US" dirty="0"/>
              <a:t>Suppose you had many paths to get to a destination</a:t>
            </a:r>
          </a:p>
          <a:p>
            <a:r>
              <a:rPr lang="en-US" dirty="0"/>
              <a:t>Key idea: pick a </a:t>
            </a:r>
            <a:r>
              <a:rPr lang="en-US" dirty="0">
                <a:solidFill>
                  <a:srgbClr val="C00000"/>
                </a:solidFill>
              </a:rPr>
              <a:t>random node </a:t>
            </a:r>
            <a:r>
              <a:rPr lang="en-US" dirty="0"/>
              <a:t>to redirect a message to from the source, then follow a deterministically-chosen shortest path to the destination from there</a:t>
            </a:r>
          </a:p>
          <a:p>
            <a:r>
              <a:rPr lang="en-US" dirty="0"/>
              <a:t>Guarantee: With high probability, the message reaches its destination “very quickly” without blocking (log n steps in a n-hypercube)</a:t>
            </a:r>
          </a:p>
          <a:p>
            <a:r>
              <a:rPr lang="en-US" dirty="0"/>
              <a:t>Practically, this means </a:t>
            </a:r>
            <a:r>
              <a:rPr lang="en-US" dirty="0">
                <a:solidFill>
                  <a:srgbClr val="C00000"/>
                </a:solidFill>
              </a:rPr>
              <a:t>close to zero queueing delays </a:t>
            </a:r>
            <a:r>
              <a:rPr lang="en-US" dirty="0"/>
              <a:t>in switch</a:t>
            </a:r>
          </a:p>
          <a:p>
            <a:r>
              <a:rPr lang="en-US" dirty="0"/>
              <a:t>Randomized algorithms can be powerful.</a:t>
            </a:r>
          </a:p>
        </p:txBody>
      </p:sp>
    </p:spTree>
    <p:extLst>
      <p:ext uri="{BB962C8B-B14F-4D97-AF65-F5344CB8AC3E}">
        <p14:creationId xmlns:p14="http://schemas.microsoft.com/office/powerpoint/2010/main" val="253810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7420-9DC3-FC4F-B6E0-A4BE0B6B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VLB and Clos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C9C9F-0449-E242-B45C-EEC679334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280"/>
            <a:ext cx="10923740" cy="5279720"/>
          </a:xfrm>
        </p:spPr>
        <p:txBody>
          <a:bodyPr>
            <a:noAutofit/>
          </a:bodyPr>
          <a:lstStyle/>
          <a:p>
            <a:r>
              <a:rPr lang="en-US" sz="3200" dirty="0"/>
              <a:t>VLB is more general than Clos</a:t>
            </a:r>
          </a:p>
          <a:p>
            <a:pPr lvl="1"/>
            <a:r>
              <a:rPr lang="en-US" sz="2800" dirty="0"/>
              <a:t>It is a form of </a:t>
            </a:r>
            <a:r>
              <a:rPr lang="en-US" sz="2800" dirty="0">
                <a:solidFill>
                  <a:srgbClr val="C00000"/>
                </a:solidFill>
              </a:rPr>
              <a:t>oblivious routing</a:t>
            </a:r>
          </a:p>
          <a:p>
            <a:pPr lvl="1"/>
            <a:r>
              <a:rPr lang="en-US" sz="2800" dirty="0"/>
              <a:t>e.g., no need to measure traffic patterns before choosing routes</a:t>
            </a:r>
            <a:endParaRPr lang="en-US" sz="2800" dirty="0">
              <a:solidFill>
                <a:srgbClr val="C00000"/>
              </a:solidFill>
            </a:endParaRPr>
          </a:p>
          <a:p>
            <a:pPr lvl="1"/>
            <a:r>
              <a:rPr lang="en-US" sz="2800" dirty="0"/>
              <a:t>Extremely simple to implement: no global state</a:t>
            </a:r>
          </a:p>
          <a:p>
            <a:r>
              <a:rPr lang="en-US" sz="3200" dirty="0"/>
              <a:t>VLB is handy in Clos topologies due to the </a:t>
            </a:r>
            <a:r>
              <a:rPr lang="en-US" sz="3200" dirty="0">
                <a:solidFill>
                  <a:srgbClr val="C00000"/>
                </a:solidFill>
              </a:rPr>
              <a:t>numerous options to pick the intermediate layer switch</a:t>
            </a:r>
          </a:p>
          <a:p>
            <a:pPr lvl="1"/>
            <a:r>
              <a:rPr lang="en-US" dirty="0"/>
              <a:t>Balance load across many paths</a:t>
            </a:r>
          </a:p>
          <a:p>
            <a:r>
              <a:rPr lang="en-US" sz="3200" dirty="0"/>
              <a:t>Very beneficial in practice</a:t>
            </a:r>
          </a:p>
          <a:p>
            <a:pPr lvl="1"/>
            <a:r>
              <a:rPr lang="en-US" sz="2800" dirty="0"/>
              <a:t>“Performance isolation:” other port – port flows don’t matter</a:t>
            </a:r>
          </a:p>
          <a:p>
            <a:pPr lvl="1"/>
            <a:r>
              <a:rPr lang="en-US" sz="2800" dirty="0"/>
              <a:t>High capacity (“bisection bandwidth”) between two ports</a:t>
            </a:r>
          </a:p>
        </p:txBody>
      </p:sp>
    </p:spTree>
    <p:extLst>
      <p:ext uri="{BB962C8B-B14F-4D97-AF65-F5344CB8AC3E}">
        <p14:creationId xmlns:p14="http://schemas.microsoft.com/office/powerpoint/2010/main" val="316949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374121-F954-5A95-3B0F-50E7B7545C6F}"/>
              </a:ext>
            </a:extLst>
          </p:cNvPr>
          <p:cNvSpPr/>
          <p:nvPr/>
        </p:nvSpPr>
        <p:spPr>
          <a:xfrm>
            <a:off x="8483498" y="3768869"/>
            <a:ext cx="2992582" cy="2762559"/>
          </a:xfrm>
          <a:prstGeom prst="rect">
            <a:avLst/>
          </a:prstGeom>
          <a:noFill/>
          <a:ln w="63500">
            <a:solidFill>
              <a:srgbClr val="C00000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Helvetica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ABA797-AC27-A660-DC6D-CC7F9D2E5D74}"/>
              </a:ext>
            </a:extLst>
          </p:cNvPr>
          <p:cNvCxnSpPr>
            <a:cxnSpLocks/>
          </p:cNvCxnSpPr>
          <p:nvPr/>
        </p:nvCxnSpPr>
        <p:spPr>
          <a:xfrm>
            <a:off x="8483498" y="4168238"/>
            <a:ext cx="2992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8E93CA-44CA-FFC8-4BE9-C337675B92DB}"/>
              </a:ext>
            </a:extLst>
          </p:cNvPr>
          <p:cNvCxnSpPr>
            <a:cxnSpLocks/>
          </p:cNvCxnSpPr>
          <p:nvPr/>
        </p:nvCxnSpPr>
        <p:spPr>
          <a:xfrm>
            <a:off x="8483498" y="4570020"/>
            <a:ext cx="2992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202E19-390B-4A67-3D24-C1344C394727}"/>
              </a:ext>
            </a:extLst>
          </p:cNvPr>
          <p:cNvCxnSpPr>
            <a:cxnSpLocks/>
          </p:cNvCxnSpPr>
          <p:nvPr/>
        </p:nvCxnSpPr>
        <p:spPr>
          <a:xfrm>
            <a:off x="8483498" y="4959926"/>
            <a:ext cx="2992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B84A0C-E6F6-581C-D364-AB68D701D18B}"/>
              </a:ext>
            </a:extLst>
          </p:cNvPr>
          <p:cNvCxnSpPr>
            <a:cxnSpLocks/>
          </p:cNvCxnSpPr>
          <p:nvPr/>
        </p:nvCxnSpPr>
        <p:spPr>
          <a:xfrm>
            <a:off x="8483498" y="5361707"/>
            <a:ext cx="2992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FD7ED2-6F3D-90F9-2102-92F32E94141A}"/>
              </a:ext>
            </a:extLst>
          </p:cNvPr>
          <p:cNvCxnSpPr>
            <a:cxnSpLocks/>
          </p:cNvCxnSpPr>
          <p:nvPr/>
        </p:nvCxnSpPr>
        <p:spPr>
          <a:xfrm>
            <a:off x="8483498" y="5739740"/>
            <a:ext cx="2992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915566-8739-CBA3-828F-190CBE411019}"/>
              </a:ext>
            </a:extLst>
          </p:cNvPr>
          <p:cNvCxnSpPr>
            <a:cxnSpLocks/>
          </p:cNvCxnSpPr>
          <p:nvPr/>
        </p:nvCxnSpPr>
        <p:spPr>
          <a:xfrm>
            <a:off x="8483498" y="6141522"/>
            <a:ext cx="29925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19281F0-1293-876B-A5C1-25748891D1C0}"/>
              </a:ext>
            </a:extLst>
          </p:cNvPr>
          <p:cNvGrpSpPr/>
          <p:nvPr/>
        </p:nvGrpSpPr>
        <p:grpSpPr>
          <a:xfrm>
            <a:off x="7854106" y="4424525"/>
            <a:ext cx="629392" cy="1107580"/>
            <a:chOff x="8253351" y="1825625"/>
            <a:chExt cx="629392" cy="110758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463FD42-D34C-4481-D579-DB14CDEE6EA2}"/>
                </a:ext>
              </a:extLst>
            </p:cNvPr>
            <p:cNvCxnSpPr/>
            <p:nvPr/>
          </p:nvCxnSpPr>
          <p:spPr>
            <a:xfrm>
              <a:off x="8277100" y="1825625"/>
              <a:ext cx="0" cy="108383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1F2E369-4E0C-A262-74B1-A444B2614E9E}"/>
                </a:ext>
              </a:extLst>
            </p:cNvPr>
            <p:cNvCxnSpPr/>
            <p:nvPr/>
          </p:nvCxnSpPr>
          <p:spPr>
            <a:xfrm>
              <a:off x="8253351" y="2933205"/>
              <a:ext cx="62939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3761FBD-DD24-C3B0-0F28-0851B7B4B4C8}"/>
              </a:ext>
            </a:extLst>
          </p:cNvPr>
          <p:cNvSpPr txBox="1"/>
          <p:nvPr/>
        </p:nvSpPr>
        <p:spPr>
          <a:xfrm>
            <a:off x="7183152" y="3937405"/>
            <a:ext cx="150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address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DBC4C9-2401-4401-C4A7-1CBE900CDA8C}"/>
              </a:ext>
            </a:extLst>
          </p:cNvPr>
          <p:cNvSpPr txBox="1"/>
          <p:nvPr/>
        </p:nvSpPr>
        <p:spPr>
          <a:xfrm>
            <a:off x="8941690" y="3246838"/>
            <a:ext cx="201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SRAM bank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72A61A-0F68-7AA9-50AE-DA2C195F38D2}"/>
              </a:ext>
            </a:extLst>
          </p:cNvPr>
          <p:cNvSpPr txBox="1"/>
          <p:nvPr/>
        </p:nvSpPr>
        <p:spPr>
          <a:xfrm>
            <a:off x="8941689" y="5322356"/>
            <a:ext cx="201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data row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8CA856-52DD-5F5F-DA45-F03794E14D0D}"/>
              </a:ext>
            </a:extLst>
          </p:cNvPr>
          <p:cNvSpPr txBox="1"/>
          <p:nvPr/>
        </p:nvSpPr>
        <p:spPr>
          <a:xfrm>
            <a:off x="6924986" y="3032603"/>
            <a:ext cx="190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“SRAM port”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E5D6A85D-A45D-D5CD-E184-CD2395A4E528}"/>
              </a:ext>
            </a:extLst>
          </p:cNvPr>
          <p:cNvSpPr/>
          <p:nvPr/>
        </p:nvSpPr>
        <p:spPr>
          <a:xfrm rot="5400000">
            <a:off x="7529062" y="3105200"/>
            <a:ext cx="488324" cy="1167962"/>
          </a:xfrm>
          <a:prstGeom prst="rightBrac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8EE23D-E758-C742-ADC7-CA4DA695F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8" y="60859"/>
            <a:ext cx="10968142" cy="19724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7E037D-3742-9268-61DE-2F3D20424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48" y="2160358"/>
            <a:ext cx="3579343" cy="45283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8A9F4CA-D677-5CFA-B75A-EAB3D9DBC785}"/>
              </a:ext>
            </a:extLst>
          </p:cNvPr>
          <p:cNvSpPr txBox="1"/>
          <p:nvPr/>
        </p:nvSpPr>
        <p:spPr>
          <a:xfrm>
            <a:off x="5774249" y="2122741"/>
            <a:ext cx="58341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800" dirty="0">
                <a:latin typeface="Helvetica" pitchFamily="2" charset="0"/>
              </a:rPr>
              <a:t>Pipelined Parallelism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59F51E-1E90-C802-51F5-DC774E72CBA0}"/>
              </a:ext>
            </a:extLst>
          </p:cNvPr>
          <p:cNvSpPr txBox="1"/>
          <p:nvPr/>
        </p:nvSpPr>
        <p:spPr>
          <a:xfrm>
            <a:off x="4182603" y="4298083"/>
            <a:ext cx="20786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800" dirty="0">
                <a:latin typeface="Helvetica" pitchFamily="2" charset="0"/>
              </a:rPr>
              <a:t>Packet</a:t>
            </a:r>
          </a:p>
          <a:p>
            <a:pPr algn="l"/>
            <a:r>
              <a:rPr lang="en-US" sz="3800" dirty="0">
                <a:latin typeface="Helvetica" pitchFamily="2" charset="0"/>
              </a:rPr>
              <a:t>Header</a:t>
            </a:r>
          </a:p>
          <a:p>
            <a:pPr algn="l"/>
            <a:r>
              <a:rPr lang="en-US" sz="3800" dirty="0">
                <a:latin typeface="Helvetica" pitchFamily="2" charset="0"/>
              </a:rPr>
              <a:t>Vector</a:t>
            </a:r>
          </a:p>
        </p:txBody>
      </p:sp>
    </p:spTree>
    <p:extLst>
      <p:ext uri="{BB962C8B-B14F-4D97-AF65-F5344CB8AC3E}">
        <p14:creationId xmlns:p14="http://schemas.microsoft.com/office/powerpoint/2010/main" val="329378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  <p:bldP spid="15" grpId="0"/>
      <p:bldP spid="16" grpId="0" animBg="1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RMT: Match-Action Table memory design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8200" y="1690688"/>
            <a:ext cx="106694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Match and Action units supplied with the Packet Header Vector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Each stage accesses its own memory containing tables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RMT uses a </a:t>
            </a:r>
            <a:r>
              <a:rPr lang="en-US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crossbar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 to pick PHV fields for matching against contents of SRAM/TCAM banks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Flexible key generation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 for lookup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Distinction from fixed-function: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User-programmed fields stored in table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PHVs include user-programmed fields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Table match keys chosen by users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81D325-E2FB-7247-BC9F-D1A89EC530B8}"/>
              </a:ext>
            </a:extLst>
          </p:cNvPr>
          <p:cNvGrpSpPr/>
          <p:nvPr/>
        </p:nvGrpSpPr>
        <p:grpSpPr>
          <a:xfrm>
            <a:off x="7464823" y="3574473"/>
            <a:ext cx="4252166" cy="2289010"/>
            <a:chOff x="7064929" y="3663410"/>
            <a:chExt cx="5127071" cy="2829465"/>
          </a:xfrm>
        </p:grpSpPr>
        <p:grpSp>
          <p:nvGrpSpPr>
            <p:cNvPr id="20" name="Group 19"/>
            <p:cNvGrpSpPr/>
            <p:nvPr/>
          </p:nvGrpSpPr>
          <p:grpSpPr>
            <a:xfrm>
              <a:off x="8223849" y="3663410"/>
              <a:ext cx="3968151" cy="2829465"/>
              <a:chOff x="517585" y="2191109"/>
              <a:chExt cx="3968151" cy="282946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966158" y="2691440"/>
                <a:ext cx="2984740" cy="448575"/>
                <a:chOff x="5693433" y="2587924"/>
                <a:chExt cx="2984740" cy="69011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5693433" y="2587924"/>
                  <a:ext cx="1915065" cy="690113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rapezoid 10"/>
                <p:cNvSpPr/>
                <p:nvPr/>
              </p:nvSpPr>
              <p:spPr>
                <a:xfrm rot="5400000">
                  <a:off x="7936302" y="2536166"/>
                  <a:ext cx="690113" cy="793629"/>
                </a:xfrm>
                <a:prstGeom prst="trapezoid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963281" y="3413184"/>
                <a:ext cx="2984740" cy="448575"/>
                <a:chOff x="5693433" y="2587924"/>
                <a:chExt cx="2984740" cy="690113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5693433" y="2587924"/>
                  <a:ext cx="1915065" cy="690113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rapezoid 14"/>
                <p:cNvSpPr/>
                <p:nvPr/>
              </p:nvSpPr>
              <p:spPr>
                <a:xfrm rot="5400000">
                  <a:off x="7936302" y="2536166"/>
                  <a:ext cx="690113" cy="793629"/>
                </a:xfrm>
                <a:prstGeom prst="trapezoid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963281" y="4134928"/>
                <a:ext cx="2984740" cy="448575"/>
                <a:chOff x="5693433" y="2587924"/>
                <a:chExt cx="2984740" cy="690113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5693433" y="2587924"/>
                  <a:ext cx="1915065" cy="690113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rapezoid 17"/>
                <p:cNvSpPr/>
                <p:nvPr/>
              </p:nvSpPr>
              <p:spPr>
                <a:xfrm rot="5400000">
                  <a:off x="7936302" y="2536166"/>
                  <a:ext cx="690113" cy="793629"/>
                </a:xfrm>
                <a:prstGeom prst="trapezoid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517585" y="2191109"/>
                <a:ext cx="3968151" cy="2829465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>
              <a:off x="7142260" y="5041693"/>
              <a:ext cx="101791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064929" y="3703045"/>
              <a:ext cx="1104180" cy="125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charset="0"/>
                  <a:ea typeface="Helvetica" charset="0"/>
                  <a:cs typeface="Helvetica" charset="0"/>
                </a:rPr>
                <a:t>PHV</a:t>
              </a:r>
            </a:p>
            <a:p>
              <a:pPr algn="ctr"/>
              <a:r>
                <a:rPr lang="en-US" sz="2000" dirty="0">
                  <a:latin typeface="Helvetica" charset="0"/>
                  <a:ea typeface="Helvetica" charset="0"/>
                  <a:cs typeface="Helvetica" charset="0"/>
                </a:rPr>
                <a:t>+ </a:t>
              </a:r>
            </a:p>
            <a:p>
              <a:pPr algn="ctr"/>
              <a:r>
                <a:rPr lang="en-US" sz="2000" dirty="0" err="1">
                  <a:latin typeface="Helvetica" charset="0"/>
                  <a:ea typeface="Helvetica" charset="0"/>
                  <a:cs typeface="Helvetica" charset="0"/>
                </a:rPr>
                <a:t>xbar</a:t>
              </a:r>
              <a:endParaRPr lang="en-US" sz="20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38BF547-F271-FA4E-8C2F-56F55A04F1FE}"/>
              </a:ext>
            </a:extLst>
          </p:cNvPr>
          <p:cNvSpPr txBox="1"/>
          <p:nvPr/>
        </p:nvSpPr>
        <p:spPr>
          <a:xfrm>
            <a:off x="8406984" y="3531306"/>
            <a:ext cx="235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Mem banks</a:t>
            </a:r>
          </a:p>
        </p:txBody>
      </p:sp>
    </p:spTree>
    <p:extLst>
      <p:ext uri="{BB962C8B-B14F-4D97-AF65-F5344CB8AC3E}">
        <p14:creationId xmlns:p14="http://schemas.microsoft.com/office/powerpoint/2010/main" val="24161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RMT: Match-Action Table memory design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1281" y="1416257"/>
            <a:ext cx="106694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Entry looked up in the memory (SRAM/TCAM) contains a pointer to the </a:t>
            </a:r>
            <a:r>
              <a:rPr lang="en-US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instruction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 (action) for that entry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Instructions implemented through </a:t>
            </a:r>
            <a:r>
              <a:rPr lang="en-US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programmable ALUs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More general ALUs than fixed-function hardware devices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Feasible since compute components “cheap” inside a router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VLIW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: operate on multiple headers simultaneously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Entry also contains pointers to: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Action data (e.g., output port),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statistics (counters), if needed</a:t>
            </a:r>
          </a:p>
          <a:p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81D325-E2FB-7247-BC9F-D1A89EC530B8}"/>
              </a:ext>
            </a:extLst>
          </p:cNvPr>
          <p:cNvGrpSpPr/>
          <p:nvPr/>
        </p:nvGrpSpPr>
        <p:grpSpPr>
          <a:xfrm>
            <a:off x="7890073" y="4485227"/>
            <a:ext cx="4188031" cy="2289010"/>
            <a:chOff x="7142260" y="3663410"/>
            <a:chExt cx="5049740" cy="2829465"/>
          </a:xfrm>
        </p:grpSpPr>
        <p:grpSp>
          <p:nvGrpSpPr>
            <p:cNvPr id="20" name="Group 19"/>
            <p:cNvGrpSpPr/>
            <p:nvPr/>
          </p:nvGrpSpPr>
          <p:grpSpPr>
            <a:xfrm>
              <a:off x="8223849" y="3663410"/>
              <a:ext cx="3968151" cy="2829465"/>
              <a:chOff x="517585" y="2191109"/>
              <a:chExt cx="3968151" cy="282946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966158" y="2691440"/>
                <a:ext cx="2984740" cy="448575"/>
                <a:chOff x="5693433" y="2587924"/>
                <a:chExt cx="2984740" cy="69011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5693433" y="2587924"/>
                  <a:ext cx="1915065" cy="690113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rapezoid 10"/>
                <p:cNvSpPr/>
                <p:nvPr/>
              </p:nvSpPr>
              <p:spPr>
                <a:xfrm rot="5400000">
                  <a:off x="7936302" y="2536166"/>
                  <a:ext cx="690113" cy="793629"/>
                </a:xfrm>
                <a:prstGeom prst="trapezoid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963281" y="3413184"/>
                <a:ext cx="2984740" cy="448575"/>
                <a:chOff x="5693433" y="2587924"/>
                <a:chExt cx="2984740" cy="690113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5693433" y="2587924"/>
                  <a:ext cx="1915065" cy="690113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rapezoid 14"/>
                <p:cNvSpPr/>
                <p:nvPr/>
              </p:nvSpPr>
              <p:spPr>
                <a:xfrm rot="5400000">
                  <a:off x="7936302" y="2536166"/>
                  <a:ext cx="690113" cy="793629"/>
                </a:xfrm>
                <a:prstGeom prst="trapezoid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963281" y="4134928"/>
                <a:ext cx="2984740" cy="448575"/>
                <a:chOff x="5693433" y="2587924"/>
                <a:chExt cx="2984740" cy="690113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5693433" y="2587924"/>
                  <a:ext cx="1915065" cy="690113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rapezoid 17"/>
                <p:cNvSpPr/>
                <p:nvPr/>
              </p:nvSpPr>
              <p:spPr>
                <a:xfrm rot="5400000">
                  <a:off x="7936302" y="2536166"/>
                  <a:ext cx="690113" cy="793629"/>
                </a:xfrm>
                <a:prstGeom prst="trapezoid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517585" y="2191109"/>
                <a:ext cx="3968151" cy="2829465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>
              <a:off x="7142260" y="5041693"/>
              <a:ext cx="101791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142261" y="4349596"/>
              <a:ext cx="11041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elvetica" charset="0"/>
                  <a:ea typeface="Helvetica" charset="0"/>
                  <a:cs typeface="Helvetica" charset="0"/>
                </a:rPr>
                <a:t>PHV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53E2A15-55A7-104D-9702-96226DF92C6D}"/>
              </a:ext>
            </a:extLst>
          </p:cNvPr>
          <p:cNvSpPr txBox="1"/>
          <p:nvPr/>
        </p:nvSpPr>
        <p:spPr>
          <a:xfrm>
            <a:off x="10811954" y="4456776"/>
            <a:ext cx="1156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ALUs</a:t>
            </a:r>
          </a:p>
        </p:txBody>
      </p:sp>
    </p:spTree>
    <p:extLst>
      <p:ext uri="{BB962C8B-B14F-4D97-AF65-F5344CB8AC3E}">
        <p14:creationId xmlns:p14="http://schemas.microsoft.com/office/powerpoint/2010/main" val="268953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reconfigurable match-action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35976" y="2572953"/>
            <a:ext cx="5399413" cy="1705028"/>
            <a:chOff x="5538158" y="4068976"/>
            <a:chExt cx="5399413" cy="1705028"/>
          </a:xfrm>
        </p:grpSpPr>
        <p:sp>
          <p:nvSpPr>
            <p:cNvPr id="57" name="TextBox 56"/>
            <p:cNvSpPr txBox="1"/>
            <p:nvPr/>
          </p:nvSpPr>
          <p:spPr>
            <a:xfrm>
              <a:off x="5538158" y="4068976"/>
              <a:ext cx="11041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L2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5951503" y="4203998"/>
              <a:ext cx="4986068" cy="1570006"/>
              <a:chOff x="6228272" y="1966824"/>
              <a:chExt cx="4986068" cy="157000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781800" y="1966824"/>
                <a:ext cx="4432540" cy="1570006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921258" y="2694067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781740" y="2691351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642222" y="2676859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502704" y="2674143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0363186" y="2674143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6228272" y="2329087"/>
                <a:ext cx="4466312" cy="402517"/>
                <a:chOff x="6228272" y="2329087"/>
                <a:chExt cx="4466312" cy="402517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 flipV="1">
                  <a:off x="6228272" y="2329087"/>
                  <a:ext cx="4466312" cy="23061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>
                  <a:off x="9808210" y="2340574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10683058" y="2352148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>
                  <a:off x="8931156" y="2357895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>
                  <a:off x="8087246" y="2352148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>
                  <a:off x="7219557" y="2380827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4" name="Group 73"/>
          <p:cNvGrpSpPr/>
          <p:nvPr/>
        </p:nvGrpSpPr>
        <p:grpSpPr>
          <a:xfrm>
            <a:off x="6499572" y="2572953"/>
            <a:ext cx="5399413" cy="1705028"/>
            <a:chOff x="5538158" y="4068976"/>
            <a:chExt cx="5399413" cy="1705028"/>
          </a:xfrm>
        </p:grpSpPr>
        <p:sp>
          <p:nvSpPr>
            <p:cNvPr id="75" name="TextBox 74"/>
            <p:cNvSpPr txBox="1"/>
            <p:nvPr/>
          </p:nvSpPr>
          <p:spPr>
            <a:xfrm>
              <a:off x="5538158" y="4068976"/>
              <a:ext cx="11041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PHV</a:t>
              </a: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951503" y="4203998"/>
              <a:ext cx="4986068" cy="1570006"/>
              <a:chOff x="6228272" y="1966824"/>
              <a:chExt cx="4986068" cy="1570006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6781800" y="1966824"/>
                <a:ext cx="4432540" cy="1570006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921258" y="2694067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781740" y="2691351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8642222" y="2676859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502704" y="2674143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0363186" y="2674143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6228272" y="2329087"/>
                <a:ext cx="4466312" cy="402517"/>
                <a:chOff x="6228272" y="2329087"/>
                <a:chExt cx="4466312" cy="402517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 flipV="1">
                  <a:off x="6228272" y="2329087"/>
                  <a:ext cx="4466312" cy="23061"/>
                </a:xfrm>
                <a:prstGeom prst="line">
                  <a:avLst/>
                </a:prstGeom>
                <a:ln w="1047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84"/>
                <p:cNvCxnSpPr/>
                <p:nvPr/>
              </p:nvCxnSpPr>
              <p:spPr>
                <a:xfrm>
                  <a:off x="9808210" y="2340574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Arrow Connector 85"/>
                <p:cNvCxnSpPr/>
                <p:nvPr/>
              </p:nvCxnSpPr>
              <p:spPr>
                <a:xfrm>
                  <a:off x="10683058" y="2352148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/>
                <p:nvPr/>
              </p:nvCxnSpPr>
              <p:spPr>
                <a:xfrm>
                  <a:off x="8931156" y="2357895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/>
                <p:nvPr/>
              </p:nvCxnSpPr>
              <p:spPr>
                <a:xfrm>
                  <a:off x="8087246" y="2352148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>
                  <a:off x="7219557" y="2380827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TextBox 2"/>
          <p:cNvSpPr txBox="1"/>
          <p:nvPr/>
        </p:nvSpPr>
        <p:spPr>
          <a:xfrm>
            <a:off x="1023667" y="1456490"/>
            <a:ext cx="10144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Separately configurable and addressable 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memory blocks is the key to using tables flexibly. </a:t>
            </a:r>
            <a:r>
              <a:rPr lang="en-US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Independent block level access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FAAC09-A955-3347-A38B-4E2CBC935F0E}"/>
              </a:ext>
            </a:extLst>
          </p:cNvPr>
          <p:cNvSpPr txBox="1"/>
          <p:nvPr/>
        </p:nvSpPr>
        <p:spPr>
          <a:xfrm>
            <a:off x="6071198" y="3485279"/>
            <a:ext cx="901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VS.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411F7-AD9C-5F44-BC62-7CA18114E32B}"/>
              </a:ext>
            </a:extLst>
          </p:cNvPr>
          <p:cNvSpPr txBox="1"/>
          <p:nvPr/>
        </p:nvSpPr>
        <p:spPr>
          <a:xfrm>
            <a:off x="1655172" y="4575000"/>
            <a:ext cx="399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Fixed-function matching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23870F6-BA99-1E49-A5E5-A6AA14B3933C}"/>
              </a:ext>
            </a:extLst>
          </p:cNvPr>
          <p:cNvSpPr txBox="1"/>
          <p:nvPr/>
        </p:nvSpPr>
        <p:spPr>
          <a:xfrm>
            <a:off x="7737857" y="4595318"/>
            <a:ext cx="416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Flexible match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1FE9D7-B548-A34D-BB6C-07E33BEBCF11}"/>
              </a:ext>
            </a:extLst>
          </p:cNvPr>
          <p:cNvSpPr txBox="1"/>
          <p:nvPr/>
        </p:nvSpPr>
        <p:spPr>
          <a:xfrm>
            <a:off x="1655172" y="5142576"/>
            <a:ext cx="904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Each table in a match-action stage may use a different crossbar configuration to extract a different set of fields from the PHV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B7DD1-4549-1E25-A58E-97142FFCB5D6}"/>
              </a:ext>
            </a:extLst>
          </p:cNvPr>
          <p:cNvSpPr txBox="1"/>
          <p:nvPr/>
        </p:nvSpPr>
        <p:spPr>
          <a:xfrm>
            <a:off x="7679637" y="3524387"/>
            <a:ext cx="728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T1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409CE6-9EDF-A78E-DAD8-0BE8E0C9C250}"/>
              </a:ext>
            </a:extLst>
          </p:cNvPr>
          <p:cNvSpPr txBox="1"/>
          <p:nvPr/>
        </p:nvSpPr>
        <p:spPr>
          <a:xfrm>
            <a:off x="8537270" y="3535727"/>
            <a:ext cx="728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T1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26B447-1DDF-19E3-7437-6DD891EC6706}"/>
              </a:ext>
            </a:extLst>
          </p:cNvPr>
          <p:cNvSpPr txBox="1"/>
          <p:nvPr/>
        </p:nvSpPr>
        <p:spPr>
          <a:xfrm>
            <a:off x="9367534" y="3507179"/>
            <a:ext cx="728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T2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EB43F9-B2D3-9879-97DA-1F487819683C}"/>
              </a:ext>
            </a:extLst>
          </p:cNvPr>
          <p:cNvSpPr txBox="1"/>
          <p:nvPr/>
        </p:nvSpPr>
        <p:spPr>
          <a:xfrm>
            <a:off x="10237201" y="3504496"/>
            <a:ext cx="728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T3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D81109-C6D7-9532-94A3-4E9B2875B93C}"/>
              </a:ext>
            </a:extLst>
          </p:cNvPr>
          <p:cNvSpPr txBox="1"/>
          <p:nvPr/>
        </p:nvSpPr>
        <p:spPr>
          <a:xfrm>
            <a:off x="1628621" y="3518412"/>
            <a:ext cx="728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L2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0EA23B-9A68-DF56-A850-29EAFEF7B1F4}"/>
              </a:ext>
            </a:extLst>
          </p:cNvPr>
          <p:cNvSpPr txBox="1"/>
          <p:nvPr/>
        </p:nvSpPr>
        <p:spPr>
          <a:xfrm>
            <a:off x="2486254" y="3542814"/>
            <a:ext cx="728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L2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CE1D8C-496E-DE91-FA87-0FF79348C4BD}"/>
              </a:ext>
            </a:extLst>
          </p:cNvPr>
          <p:cNvSpPr txBox="1"/>
          <p:nvPr/>
        </p:nvSpPr>
        <p:spPr>
          <a:xfrm>
            <a:off x="3374898" y="3525801"/>
            <a:ext cx="728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L2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080D88-4562-4C95-B8C5-7E187AA29513}"/>
              </a:ext>
            </a:extLst>
          </p:cNvPr>
          <p:cNvSpPr txBox="1"/>
          <p:nvPr/>
        </p:nvSpPr>
        <p:spPr>
          <a:xfrm>
            <a:off x="4210067" y="3525801"/>
            <a:ext cx="728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L2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CD3639-D912-4864-E2EB-58B603A7EED5}"/>
              </a:ext>
            </a:extLst>
          </p:cNvPr>
          <p:cNvSpPr txBox="1"/>
          <p:nvPr/>
        </p:nvSpPr>
        <p:spPr>
          <a:xfrm>
            <a:off x="5073685" y="3513924"/>
            <a:ext cx="728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L2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5112CA-778D-2101-6920-4BA24FF4BA22}"/>
              </a:ext>
            </a:extLst>
          </p:cNvPr>
          <p:cNvSpPr txBox="1"/>
          <p:nvPr/>
        </p:nvSpPr>
        <p:spPr>
          <a:xfrm>
            <a:off x="1655172" y="5951009"/>
            <a:ext cx="919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Different memory banks can contain entries for different tables (e.g., IPv4 matching, virtualization, …)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141CC8-5882-7373-8908-8C15446ABC96}"/>
              </a:ext>
            </a:extLst>
          </p:cNvPr>
          <p:cNvGrpSpPr/>
          <p:nvPr/>
        </p:nvGrpSpPr>
        <p:grpSpPr>
          <a:xfrm>
            <a:off x="7665928" y="2938093"/>
            <a:ext cx="430623" cy="326165"/>
            <a:chOff x="10923176" y="1972391"/>
            <a:chExt cx="571282" cy="529986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A291E900-BD19-277E-0C53-26589C3969AA}"/>
                </a:ext>
              </a:extLst>
            </p:cNvPr>
            <p:cNvSpPr/>
            <p:nvPr/>
          </p:nvSpPr>
          <p:spPr>
            <a:xfrm>
              <a:off x="10923176" y="1972391"/>
              <a:ext cx="571282" cy="52998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DEF1178-C0E8-6D1E-76F3-AE0242614E5B}"/>
                </a:ext>
              </a:extLst>
            </p:cNvPr>
            <p:cNvSpPr/>
            <p:nvPr/>
          </p:nvSpPr>
          <p:spPr>
            <a:xfrm>
              <a:off x="11047831" y="2029111"/>
              <a:ext cx="321972" cy="425003"/>
            </a:xfrm>
            <a:custGeom>
              <a:avLst/>
              <a:gdLst>
                <a:gd name="connsiteX0" fmla="*/ 0 w 321972"/>
                <a:gd name="connsiteY0" fmla="*/ 0 h 425003"/>
                <a:gd name="connsiteX1" fmla="*/ 167425 w 321972"/>
                <a:gd name="connsiteY1" fmla="*/ 154547 h 425003"/>
                <a:gd name="connsiteX2" fmla="*/ 193183 w 321972"/>
                <a:gd name="connsiteY2" fmla="*/ 321972 h 425003"/>
                <a:gd name="connsiteX3" fmla="*/ 321972 w 321972"/>
                <a:gd name="connsiteY3" fmla="*/ 425003 h 42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972" h="425003">
                  <a:moveTo>
                    <a:pt x="0" y="0"/>
                  </a:moveTo>
                  <a:cubicBezTo>
                    <a:pt x="67614" y="50442"/>
                    <a:pt x="135228" y="100885"/>
                    <a:pt x="167425" y="154547"/>
                  </a:cubicBezTo>
                  <a:cubicBezTo>
                    <a:pt x="199622" y="208209"/>
                    <a:pt x="167425" y="276896"/>
                    <a:pt x="193183" y="321972"/>
                  </a:cubicBezTo>
                  <a:cubicBezTo>
                    <a:pt x="218941" y="367048"/>
                    <a:pt x="270456" y="396025"/>
                    <a:pt x="321972" y="4250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F9E2BCC-90DC-8041-FE26-D5CC6DD233D6}"/>
                </a:ext>
              </a:extLst>
            </p:cNvPr>
            <p:cNvSpPr/>
            <p:nvPr/>
          </p:nvSpPr>
          <p:spPr>
            <a:xfrm flipH="1">
              <a:off x="11078084" y="2029111"/>
              <a:ext cx="291719" cy="425003"/>
            </a:xfrm>
            <a:custGeom>
              <a:avLst/>
              <a:gdLst>
                <a:gd name="connsiteX0" fmla="*/ 0 w 321972"/>
                <a:gd name="connsiteY0" fmla="*/ 0 h 425003"/>
                <a:gd name="connsiteX1" fmla="*/ 167425 w 321972"/>
                <a:gd name="connsiteY1" fmla="*/ 154547 h 425003"/>
                <a:gd name="connsiteX2" fmla="*/ 193183 w 321972"/>
                <a:gd name="connsiteY2" fmla="*/ 321972 h 425003"/>
                <a:gd name="connsiteX3" fmla="*/ 321972 w 321972"/>
                <a:gd name="connsiteY3" fmla="*/ 425003 h 42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972" h="425003">
                  <a:moveTo>
                    <a:pt x="0" y="0"/>
                  </a:moveTo>
                  <a:cubicBezTo>
                    <a:pt x="67614" y="50442"/>
                    <a:pt x="135228" y="100885"/>
                    <a:pt x="167425" y="154547"/>
                  </a:cubicBezTo>
                  <a:cubicBezTo>
                    <a:pt x="199622" y="208209"/>
                    <a:pt x="167425" y="276896"/>
                    <a:pt x="193183" y="321972"/>
                  </a:cubicBezTo>
                  <a:cubicBezTo>
                    <a:pt x="218941" y="367048"/>
                    <a:pt x="270456" y="396025"/>
                    <a:pt x="321972" y="4250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1C6D1C-FCBD-64F3-3565-38808AC57D74}"/>
              </a:ext>
            </a:extLst>
          </p:cNvPr>
          <p:cNvGrpSpPr/>
          <p:nvPr/>
        </p:nvGrpSpPr>
        <p:grpSpPr>
          <a:xfrm>
            <a:off x="8584962" y="2936066"/>
            <a:ext cx="430623" cy="326165"/>
            <a:chOff x="10923176" y="1972391"/>
            <a:chExt cx="571282" cy="529986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51A96BE8-216E-73C7-2EAF-52AD9BE2C84F}"/>
                </a:ext>
              </a:extLst>
            </p:cNvPr>
            <p:cNvSpPr/>
            <p:nvPr/>
          </p:nvSpPr>
          <p:spPr>
            <a:xfrm>
              <a:off x="10923176" y="1972391"/>
              <a:ext cx="571282" cy="52998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DAE3E81-0DC3-0196-6B22-22418A30D3CD}"/>
                </a:ext>
              </a:extLst>
            </p:cNvPr>
            <p:cNvSpPr/>
            <p:nvPr/>
          </p:nvSpPr>
          <p:spPr>
            <a:xfrm>
              <a:off x="11047831" y="2029111"/>
              <a:ext cx="321972" cy="425003"/>
            </a:xfrm>
            <a:custGeom>
              <a:avLst/>
              <a:gdLst>
                <a:gd name="connsiteX0" fmla="*/ 0 w 321972"/>
                <a:gd name="connsiteY0" fmla="*/ 0 h 425003"/>
                <a:gd name="connsiteX1" fmla="*/ 167425 w 321972"/>
                <a:gd name="connsiteY1" fmla="*/ 154547 h 425003"/>
                <a:gd name="connsiteX2" fmla="*/ 193183 w 321972"/>
                <a:gd name="connsiteY2" fmla="*/ 321972 h 425003"/>
                <a:gd name="connsiteX3" fmla="*/ 321972 w 321972"/>
                <a:gd name="connsiteY3" fmla="*/ 425003 h 42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972" h="425003">
                  <a:moveTo>
                    <a:pt x="0" y="0"/>
                  </a:moveTo>
                  <a:cubicBezTo>
                    <a:pt x="67614" y="50442"/>
                    <a:pt x="135228" y="100885"/>
                    <a:pt x="167425" y="154547"/>
                  </a:cubicBezTo>
                  <a:cubicBezTo>
                    <a:pt x="199622" y="208209"/>
                    <a:pt x="167425" y="276896"/>
                    <a:pt x="193183" y="321972"/>
                  </a:cubicBezTo>
                  <a:cubicBezTo>
                    <a:pt x="218941" y="367048"/>
                    <a:pt x="270456" y="396025"/>
                    <a:pt x="321972" y="4250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019ADB8-B08E-5BD3-A43C-DAE484B10B3C}"/>
                </a:ext>
              </a:extLst>
            </p:cNvPr>
            <p:cNvSpPr/>
            <p:nvPr/>
          </p:nvSpPr>
          <p:spPr>
            <a:xfrm flipH="1">
              <a:off x="11078084" y="2029111"/>
              <a:ext cx="291719" cy="425003"/>
            </a:xfrm>
            <a:custGeom>
              <a:avLst/>
              <a:gdLst>
                <a:gd name="connsiteX0" fmla="*/ 0 w 321972"/>
                <a:gd name="connsiteY0" fmla="*/ 0 h 425003"/>
                <a:gd name="connsiteX1" fmla="*/ 167425 w 321972"/>
                <a:gd name="connsiteY1" fmla="*/ 154547 h 425003"/>
                <a:gd name="connsiteX2" fmla="*/ 193183 w 321972"/>
                <a:gd name="connsiteY2" fmla="*/ 321972 h 425003"/>
                <a:gd name="connsiteX3" fmla="*/ 321972 w 321972"/>
                <a:gd name="connsiteY3" fmla="*/ 425003 h 42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972" h="425003">
                  <a:moveTo>
                    <a:pt x="0" y="0"/>
                  </a:moveTo>
                  <a:cubicBezTo>
                    <a:pt x="67614" y="50442"/>
                    <a:pt x="135228" y="100885"/>
                    <a:pt x="167425" y="154547"/>
                  </a:cubicBezTo>
                  <a:cubicBezTo>
                    <a:pt x="199622" y="208209"/>
                    <a:pt x="167425" y="276896"/>
                    <a:pt x="193183" y="321972"/>
                  </a:cubicBezTo>
                  <a:cubicBezTo>
                    <a:pt x="218941" y="367048"/>
                    <a:pt x="270456" y="396025"/>
                    <a:pt x="321972" y="4250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DE9B78-E6F1-086A-6C3F-E4C47035C4DC}"/>
              </a:ext>
            </a:extLst>
          </p:cNvPr>
          <p:cNvGrpSpPr/>
          <p:nvPr/>
        </p:nvGrpSpPr>
        <p:grpSpPr>
          <a:xfrm>
            <a:off x="9388676" y="2909874"/>
            <a:ext cx="430623" cy="326165"/>
            <a:chOff x="10923176" y="1972391"/>
            <a:chExt cx="571282" cy="529986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4D03A656-42B4-CE91-744F-D5C446C2F209}"/>
                </a:ext>
              </a:extLst>
            </p:cNvPr>
            <p:cNvSpPr/>
            <p:nvPr/>
          </p:nvSpPr>
          <p:spPr>
            <a:xfrm>
              <a:off x="10923176" y="1972391"/>
              <a:ext cx="571282" cy="52998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A73CB16-10EA-9DFA-781A-DA0F9C47F567}"/>
                </a:ext>
              </a:extLst>
            </p:cNvPr>
            <p:cNvSpPr/>
            <p:nvPr/>
          </p:nvSpPr>
          <p:spPr>
            <a:xfrm>
              <a:off x="11047831" y="2029111"/>
              <a:ext cx="321972" cy="425003"/>
            </a:xfrm>
            <a:custGeom>
              <a:avLst/>
              <a:gdLst>
                <a:gd name="connsiteX0" fmla="*/ 0 w 321972"/>
                <a:gd name="connsiteY0" fmla="*/ 0 h 425003"/>
                <a:gd name="connsiteX1" fmla="*/ 167425 w 321972"/>
                <a:gd name="connsiteY1" fmla="*/ 154547 h 425003"/>
                <a:gd name="connsiteX2" fmla="*/ 193183 w 321972"/>
                <a:gd name="connsiteY2" fmla="*/ 321972 h 425003"/>
                <a:gd name="connsiteX3" fmla="*/ 321972 w 321972"/>
                <a:gd name="connsiteY3" fmla="*/ 425003 h 42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972" h="425003">
                  <a:moveTo>
                    <a:pt x="0" y="0"/>
                  </a:moveTo>
                  <a:cubicBezTo>
                    <a:pt x="67614" y="50442"/>
                    <a:pt x="135228" y="100885"/>
                    <a:pt x="167425" y="154547"/>
                  </a:cubicBezTo>
                  <a:cubicBezTo>
                    <a:pt x="199622" y="208209"/>
                    <a:pt x="167425" y="276896"/>
                    <a:pt x="193183" y="321972"/>
                  </a:cubicBezTo>
                  <a:cubicBezTo>
                    <a:pt x="218941" y="367048"/>
                    <a:pt x="270456" y="396025"/>
                    <a:pt x="321972" y="4250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7860F1E-FAF2-BC56-FD9F-86D08DCEE696}"/>
                </a:ext>
              </a:extLst>
            </p:cNvPr>
            <p:cNvSpPr/>
            <p:nvPr/>
          </p:nvSpPr>
          <p:spPr>
            <a:xfrm flipH="1">
              <a:off x="11078084" y="2029111"/>
              <a:ext cx="291719" cy="425003"/>
            </a:xfrm>
            <a:custGeom>
              <a:avLst/>
              <a:gdLst>
                <a:gd name="connsiteX0" fmla="*/ 0 w 321972"/>
                <a:gd name="connsiteY0" fmla="*/ 0 h 425003"/>
                <a:gd name="connsiteX1" fmla="*/ 167425 w 321972"/>
                <a:gd name="connsiteY1" fmla="*/ 154547 h 425003"/>
                <a:gd name="connsiteX2" fmla="*/ 193183 w 321972"/>
                <a:gd name="connsiteY2" fmla="*/ 321972 h 425003"/>
                <a:gd name="connsiteX3" fmla="*/ 321972 w 321972"/>
                <a:gd name="connsiteY3" fmla="*/ 425003 h 42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972" h="425003">
                  <a:moveTo>
                    <a:pt x="0" y="0"/>
                  </a:moveTo>
                  <a:cubicBezTo>
                    <a:pt x="67614" y="50442"/>
                    <a:pt x="135228" y="100885"/>
                    <a:pt x="167425" y="154547"/>
                  </a:cubicBezTo>
                  <a:cubicBezTo>
                    <a:pt x="199622" y="208209"/>
                    <a:pt x="167425" y="276896"/>
                    <a:pt x="193183" y="321972"/>
                  </a:cubicBezTo>
                  <a:cubicBezTo>
                    <a:pt x="218941" y="367048"/>
                    <a:pt x="270456" y="396025"/>
                    <a:pt x="321972" y="4250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9EE5231-5618-0E60-C387-3432A098BA02}"/>
              </a:ext>
            </a:extLst>
          </p:cNvPr>
          <p:cNvGrpSpPr/>
          <p:nvPr/>
        </p:nvGrpSpPr>
        <p:grpSpPr>
          <a:xfrm>
            <a:off x="10277630" y="2893595"/>
            <a:ext cx="430623" cy="326165"/>
            <a:chOff x="10923176" y="1972391"/>
            <a:chExt cx="571282" cy="529986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72258FAC-8F60-1EE7-E6C0-087FA0DFA182}"/>
                </a:ext>
              </a:extLst>
            </p:cNvPr>
            <p:cNvSpPr/>
            <p:nvPr/>
          </p:nvSpPr>
          <p:spPr>
            <a:xfrm>
              <a:off x="10923176" y="1972391"/>
              <a:ext cx="571282" cy="52998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41E8B0E-BBDA-2176-8A1D-3CBDBD78C808}"/>
                </a:ext>
              </a:extLst>
            </p:cNvPr>
            <p:cNvSpPr/>
            <p:nvPr/>
          </p:nvSpPr>
          <p:spPr>
            <a:xfrm>
              <a:off x="11047831" y="2029111"/>
              <a:ext cx="321972" cy="425003"/>
            </a:xfrm>
            <a:custGeom>
              <a:avLst/>
              <a:gdLst>
                <a:gd name="connsiteX0" fmla="*/ 0 w 321972"/>
                <a:gd name="connsiteY0" fmla="*/ 0 h 425003"/>
                <a:gd name="connsiteX1" fmla="*/ 167425 w 321972"/>
                <a:gd name="connsiteY1" fmla="*/ 154547 h 425003"/>
                <a:gd name="connsiteX2" fmla="*/ 193183 w 321972"/>
                <a:gd name="connsiteY2" fmla="*/ 321972 h 425003"/>
                <a:gd name="connsiteX3" fmla="*/ 321972 w 321972"/>
                <a:gd name="connsiteY3" fmla="*/ 425003 h 42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972" h="425003">
                  <a:moveTo>
                    <a:pt x="0" y="0"/>
                  </a:moveTo>
                  <a:cubicBezTo>
                    <a:pt x="67614" y="50442"/>
                    <a:pt x="135228" y="100885"/>
                    <a:pt x="167425" y="154547"/>
                  </a:cubicBezTo>
                  <a:cubicBezTo>
                    <a:pt x="199622" y="208209"/>
                    <a:pt x="167425" y="276896"/>
                    <a:pt x="193183" y="321972"/>
                  </a:cubicBezTo>
                  <a:cubicBezTo>
                    <a:pt x="218941" y="367048"/>
                    <a:pt x="270456" y="396025"/>
                    <a:pt x="321972" y="4250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D29C798-17E2-4556-5142-42E1BA1D4660}"/>
                </a:ext>
              </a:extLst>
            </p:cNvPr>
            <p:cNvSpPr/>
            <p:nvPr/>
          </p:nvSpPr>
          <p:spPr>
            <a:xfrm flipH="1">
              <a:off x="11078084" y="2029111"/>
              <a:ext cx="291719" cy="425003"/>
            </a:xfrm>
            <a:custGeom>
              <a:avLst/>
              <a:gdLst>
                <a:gd name="connsiteX0" fmla="*/ 0 w 321972"/>
                <a:gd name="connsiteY0" fmla="*/ 0 h 425003"/>
                <a:gd name="connsiteX1" fmla="*/ 167425 w 321972"/>
                <a:gd name="connsiteY1" fmla="*/ 154547 h 425003"/>
                <a:gd name="connsiteX2" fmla="*/ 193183 w 321972"/>
                <a:gd name="connsiteY2" fmla="*/ 321972 h 425003"/>
                <a:gd name="connsiteX3" fmla="*/ 321972 w 321972"/>
                <a:gd name="connsiteY3" fmla="*/ 425003 h 42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972" h="425003">
                  <a:moveTo>
                    <a:pt x="0" y="0"/>
                  </a:moveTo>
                  <a:cubicBezTo>
                    <a:pt x="67614" y="50442"/>
                    <a:pt x="135228" y="100885"/>
                    <a:pt x="167425" y="154547"/>
                  </a:cubicBezTo>
                  <a:cubicBezTo>
                    <a:pt x="199622" y="208209"/>
                    <a:pt x="167425" y="276896"/>
                    <a:pt x="193183" y="321972"/>
                  </a:cubicBezTo>
                  <a:cubicBezTo>
                    <a:pt x="218941" y="367048"/>
                    <a:pt x="270456" y="396025"/>
                    <a:pt x="321972" y="4250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723D1F-23E0-3CF9-7B8D-CD9775530588}"/>
              </a:ext>
            </a:extLst>
          </p:cNvPr>
          <p:cNvGrpSpPr/>
          <p:nvPr/>
        </p:nvGrpSpPr>
        <p:grpSpPr>
          <a:xfrm>
            <a:off x="11166412" y="2880172"/>
            <a:ext cx="430623" cy="326165"/>
            <a:chOff x="10923176" y="1972391"/>
            <a:chExt cx="571282" cy="529986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7D89E36-D0EC-F0D0-4407-A240EEFD01A3}"/>
                </a:ext>
              </a:extLst>
            </p:cNvPr>
            <p:cNvSpPr/>
            <p:nvPr/>
          </p:nvSpPr>
          <p:spPr>
            <a:xfrm>
              <a:off x="10923176" y="1972391"/>
              <a:ext cx="571282" cy="52998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2444D31-E2A3-670F-BDE8-55B9C9C8BF25}"/>
                </a:ext>
              </a:extLst>
            </p:cNvPr>
            <p:cNvSpPr/>
            <p:nvPr/>
          </p:nvSpPr>
          <p:spPr>
            <a:xfrm>
              <a:off x="11047831" y="2029111"/>
              <a:ext cx="321972" cy="425003"/>
            </a:xfrm>
            <a:custGeom>
              <a:avLst/>
              <a:gdLst>
                <a:gd name="connsiteX0" fmla="*/ 0 w 321972"/>
                <a:gd name="connsiteY0" fmla="*/ 0 h 425003"/>
                <a:gd name="connsiteX1" fmla="*/ 167425 w 321972"/>
                <a:gd name="connsiteY1" fmla="*/ 154547 h 425003"/>
                <a:gd name="connsiteX2" fmla="*/ 193183 w 321972"/>
                <a:gd name="connsiteY2" fmla="*/ 321972 h 425003"/>
                <a:gd name="connsiteX3" fmla="*/ 321972 w 321972"/>
                <a:gd name="connsiteY3" fmla="*/ 425003 h 42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972" h="425003">
                  <a:moveTo>
                    <a:pt x="0" y="0"/>
                  </a:moveTo>
                  <a:cubicBezTo>
                    <a:pt x="67614" y="50442"/>
                    <a:pt x="135228" y="100885"/>
                    <a:pt x="167425" y="154547"/>
                  </a:cubicBezTo>
                  <a:cubicBezTo>
                    <a:pt x="199622" y="208209"/>
                    <a:pt x="167425" y="276896"/>
                    <a:pt x="193183" y="321972"/>
                  </a:cubicBezTo>
                  <a:cubicBezTo>
                    <a:pt x="218941" y="367048"/>
                    <a:pt x="270456" y="396025"/>
                    <a:pt x="321972" y="4250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A4E580F-3840-3B79-64FB-B3268BF9758C}"/>
                </a:ext>
              </a:extLst>
            </p:cNvPr>
            <p:cNvSpPr/>
            <p:nvPr/>
          </p:nvSpPr>
          <p:spPr>
            <a:xfrm flipH="1">
              <a:off x="11078084" y="2029111"/>
              <a:ext cx="291719" cy="425003"/>
            </a:xfrm>
            <a:custGeom>
              <a:avLst/>
              <a:gdLst>
                <a:gd name="connsiteX0" fmla="*/ 0 w 321972"/>
                <a:gd name="connsiteY0" fmla="*/ 0 h 425003"/>
                <a:gd name="connsiteX1" fmla="*/ 167425 w 321972"/>
                <a:gd name="connsiteY1" fmla="*/ 154547 h 425003"/>
                <a:gd name="connsiteX2" fmla="*/ 193183 w 321972"/>
                <a:gd name="connsiteY2" fmla="*/ 321972 h 425003"/>
                <a:gd name="connsiteX3" fmla="*/ 321972 w 321972"/>
                <a:gd name="connsiteY3" fmla="*/ 425003 h 42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972" h="425003">
                  <a:moveTo>
                    <a:pt x="0" y="0"/>
                  </a:moveTo>
                  <a:cubicBezTo>
                    <a:pt x="67614" y="50442"/>
                    <a:pt x="135228" y="100885"/>
                    <a:pt x="167425" y="154547"/>
                  </a:cubicBezTo>
                  <a:cubicBezTo>
                    <a:pt x="199622" y="208209"/>
                    <a:pt x="167425" y="276896"/>
                    <a:pt x="193183" y="321972"/>
                  </a:cubicBezTo>
                  <a:cubicBezTo>
                    <a:pt x="218941" y="367048"/>
                    <a:pt x="270456" y="396025"/>
                    <a:pt x="321972" y="4250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DEC3742-B907-08C8-94E0-4B3652140395}"/>
              </a:ext>
            </a:extLst>
          </p:cNvPr>
          <p:cNvSpPr txBox="1"/>
          <p:nvPr/>
        </p:nvSpPr>
        <p:spPr>
          <a:xfrm>
            <a:off x="30779" y="4359143"/>
            <a:ext cx="1795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Cost: 14% extra area (&amp; power) for fatter wires</a:t>
            </a:r>
          </a:p>
        </p:txBody>
      </p:sp>
    </p:spTree>
    <p:extLst>
      <p:ext uri="{BB962C8B-B14F-4D97-AF65-F5344CB8AC3E}">
        <p14:creationId xmlns:p14="http://schemas.microsoft.com/office/powerpoint/2010/main" val="352011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6492" cy="1325563"/>
          </a:xfrm>
        </p:spPr>
        <p:txBody>
          <a:bodyPr/>
          <a:lstStyle/>
          <a:p>
            <a:r>
              <a:rPr lang="en-US" dirty="0"/>
              <a:t>Memory layout and use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Flexible partitioning of memory across </a:t>
            </a:r>
            <a:r>
              <a:rPr lang="en-US" dirty="0">
                <a:solidFill>
                  <a:srgbClr val="C00000"/>
                </a:solidFill>
              </a:rPr>
              <a:t>SRAM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TCAM</a:t>
            </a:r>
          </a:p>
          <a:p>
            <a:r>
              <a:rPr lang="en-US" dirty="0"/>
              <a:t>Fixed size memory </a:t>
            </a:r>
            <a:r>
              <a:rPr lang="en-US" dirty="0">
                <a:solidFill>
                  <a:srgbClr val="C00000"/>
                </a:solidFill>
              </a:rPr>
              <a:t>blocks: </a:t>
            </a:r>
            <a:r>
              <a:rPr lang="en-US" dirty="0"/>
              <a:t>internal fragmentation</a:t>
            </a:r>
          </a:p>
          <a:p>
            <a:r>
              <a:rPr lang="en-US" dirty="0"/>
              <a:t>Deterministic access times</a:t>
            </a:r>
          </a:p>
          <a:p>
            <a:pPr lvl="1"/>
            <a:r>
              <a:rPr lang="en-US" dirty="0"/>
              <a:t>All of it is SRAM or TCAM</a:t>
            </a:r>
          </a:p>
          <a:p>
            <a:r>
              <a:rPr lang="en-US" dirty="0"/>
              <a:t>Interesting </a:t>
            </a:r>
            <a:r>
              <a:rPr lang="en-US" dirty="0">
                <a:solidFill>
                  <a:srgbClr val="C00000"/>
                </a:solidFill>
              </a:rPr>
              <a:t>compiler</a:t>
            </a:r>
            <a:r>
              <a:rPr lang="en-US" dirty="0"/>
              <a:t> concerns</a:t>
            </a:r>
          </a:p>
          <a:p>
            <a:pPr lvl="1"/>
            <a:r>
              <a:rPr lang="en-US" dirty="0"/>
              <a:t>“Packing” tables</a:t>
            </a:r>
          </a:p>
          <a:p>
            <a:pPr lvl="1"/>
            <a:r>
              <a:rPr lang="en-US" dirty="0"/>
              <a:t>Within &amp; across pipeline stage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905" y="2470703"/>
            <a:ext cx="2333787" cy="4023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836" y="3889166"/>
            <a:ext cx="3598583" cy="274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3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>
            <a:extLst>
              <a:ext uri="{FF2B5EF4-FFF2-40B4-BE49-F238E27FC236}">
                <a16:creationId xmlns:a16="http://schemas.microsoft.com/office/drawing/2014/main" id="{634E526E-2686-6D45-B68D-4925D3B04B09}"/>
              </a:ext>
            </a:extLst>
          </p:cNvPr>
          <p:cNvSpPr>
            <a:spLocks/>
          </p:cNvSpPr>
          <p:nvPr/>
        </p:nvSpPr>
        <p:spPr bwMode="auto">
          <a:xfrm>
            <a:off x="5409614" y="5126348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C291F3-0D39-A04F-992A-FF788918EBFF}"/>
              </a:ext>
            </a:extLst>
          </p:cNvPr>
          <p:cNvCxnSpPr/>
          <p:nvPr/>
        </p:nvCxnSpPr>
        <p:spPr>
          <a:xfrm flipV="1">
            <a:off x="6039850" y="527874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5C52AED-8E09-C848-8E19-42C8AA74596D}"/>
              </a:ext>
            </a:extLst>
          </p:cNvPr>
          <p:cNvCxnSpPr/>
          <p:nvPr/>
        </p:nvCxnSpPr>
        <p:spPr>
          <a:xfrm>
            <a:off x="5928726" y="5464485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66E600-A040-804C-A02C-2843FDCF2B40}"/>
              </a:ext>
            </a:extLst>
          </p:cNvPr>
          <p:cNvCxnSpPr/>
          <p:nvPr/>
        </p:nvCxnSpPr>
        <p:spPr>
          <a:xfrm>
            <a:off x="5941426" y="5570849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D66878-1897-924D-80B2-3C9558484517}"/>
              </a:ext>
            </a:extLst>
          </p:cNvPr>
          <p:cNvCxnSpPr/>
          <p:nvPr/>
        </p:nvCxnSpPr>
        <p:spPr>
          <a:xfrm flipV="1">
            <a:off x="6959014" y="5764523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E7FE4FE-3428-9C42-8EA8-99CBD998EE80}"/>
              </a:ext>
            </a:extLst>
          </p:cNvPr>
          <p:cNvCxnSpPr/>
          <p:nvPr/>
        </p:nvCxnSpPr>
        <p:spPr>
          <a:xfrm>
            <a:off x="7619414" y="5310499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16A4BEA-A9CB-114B-8BB1-43721B20BF40}"/>
              </a:ext>
            </a:extLst>
          </p:cNvPr>
          <p:cNvCxnSpPr/>
          <p:nvPr/>
        </p:nvCxnSpPr>
        <p:spPr>
          <a:xfrm flipV="1">
            <a:off x="6903450" y="5464485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2237CC7-185A-9240-97A9-906AACDCBA76}"/>
              </a:ext>
            </a:extLst>
          </p:cNvPr>
          <p:cNvCxnSpPr/>
          <p:nvPr/>
        </p:nvCxnSpPr>
        <p:spPr>
          <a:xfrm flipV="1">
            <a:off x="8230601" y="5493061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C573D09-B5C2-DC46-866A-9F8703D8E1F2}"/>
              </a:ext>
            </a:extLst>
          </p:cNvPr>
          <p:cNvCxnSpPr/>
          <p:nvPr/>
        </p:nvCxnSpPr>
        <p:spPr>
          <a:xfrm>
            <a:off x="7373350" y="5278748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>
            <a:extLst>
              <a:ext uri="{FF2B5EF4-FFF2-40B4-BE49-F238E27FC236}">
                <a16:creationId xmlns:a16="http://schemas.microsoft.com/office/drawing/2014/main" id="{4DE5AF7D-ED42-6549-9F52-BDC63457F0C3}"/>
              </a:ext>
            </a:extLst>
          </p:cNvPr>
          <p:cNvGrpSpPr>
            <a:grpSpLocks/>
          </p:cNvGrpSpPr>
          <p:nvPr/>
        </p:nvGrpSpPr>
        <p:grpSpPr bwMode="auto">
          <a:xfrm>
            <a:off x="6498638" y="5704199"/>
            <a:ext cx="563562" cy="293687"/>
            <a:chOff x="1871277" y="1576300"/>
            <a:chExt cx="1128371" cy="43786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14885C0-7FAA-374B-831F-6D5277967D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D2C0C32-FABF-EB4E-9FE2-8554A0F21B6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17E5CAE-4401-AE4D-AAF1-F239F5989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D828F515-ADF5-CD4D-9E02-175320CC82EE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66D21877-A411-CD40-91EE-B4943749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67A99E8F-7580-D24D-A95A-1E3F44A6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27237BF5-EAE4-7B4A-B5A9-67584ABB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37300EE-D88F-AB4F-89A6-7F30982DCDD7}"/>
                </a:ext>
              </a:extLst>
            </p:cNvPr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55E5FDA8-BEAF-714C-9C41-D193A44AF5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>
            <a:extLst>
              <a:ext uri="{FF2B5EF4-FFF2-40B4-BE49-F238E27FC236}">
                <a16:creationId xmlns:a16="http://schemas.microsoft.com/office/drawing/2014/main" id="{A0F14C2E-8A56-2341-93BF-4DEC77A8A792}"/>
              </a:ext>
            </a:extLst>
          </p:cNvPr>
          <p:cNvGrpSpPr>
            <a:grpSpLocks/>
          </p:cNvGrpSpPr>
          <p:nvPr/>
        </p:nvGrpSpPr>
        <p:grpSpPr bwMode="auto">
          <a:xfrm>
            <a:off x="7193963" y="5162860"/>
            <a:ext cx="565150" cy="292100"/>
            <a:chOff x="1871277" y="1576300"/>
            <a:chExt cx="1128371" cy="437861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B9C2662-23CF-1F44-96C2-2EF37DB4A9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F49E7B60-1177-5E40-BF77-F42CCEF25941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F62B5D-99E4-A84C-8E46-D25FC542FA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9035B0CE-5820-C945-80AB-2E1D0F446CD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2EC89B8-B410-154A-85FE-99A7EBE1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2D11383-7839-E641-8F04-EF78A049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4F4D092-591A-1244-A32D-6CEB25EE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FC9CFD4-03E5-4440-B78B-FA4F4F2D1722}"/>
                </a:ext>
              </a:extLst>
            </p:cNvPr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6228B63-9833-7244-B601-FAAE553EB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>
            <a:extLst>
              <a:ext uri="{FF2B5EF4-FFF2-40B4-BE49-F238E27FC236}">
                <a16:creationId xmlns:a16="http://schemas.microsoft.com/office/drawing/2014/main" id="{53ACAE03-B167-0048-9924-15AF572C8FBE}"/>
              </a:ext>
            </a:extLst>
          </p:cNvPr>
          <p:cNvGrpSpPr>
            <a:grpSpLocks/>
          </p:cNvGrpSpPr>
          <p:nvPr/>
        </p:nvGrpSpPr>
        <p:grpSpPr bwMode="auto">
          <a:xfrm>
            <a:off x="7836901" y="5616885"/>
            <a:ext cx="563563" cy="293688"/>
            <a:chOff x="1871277" y="1576300"/>
            <a:chExt cx="1128371" cy="437861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7071B9F3-6D77-1943-BDAB-FA37616C4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6D7C3B0F-582E-C340-B21D-12C9E3F0ECEA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067EFE6B-C91C-8649-B3AC-C0861E9B81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2EB8F0B-F59D-F34A-9009-E45D2D953AC5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C45B9726-9D51-1149-A061-94155AA1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DAD18836-625F-1340-A8C5-1447D72C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CC86AD6B-E8A2-F74F-A246-297F8898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984F087-DA99-DB4D-8536-1160758E582C}"/>
                </a:ext>
              </a:extLst>
            </p:cNvPr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5969E9E-0998-0847-9BE5-39AA5AE629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>
            <a:extLst>
              <a:ext uri="{FF2B5EF4-FFF2-40B4-BE49-F238E27FC236}">
                <a16:creationId xmlns:a16="http://schemas.microsoft.com/office/drawing/2014/main" id="{6B33BD30-4940-0243-9093-A7A0F9459A1E}"/>
              </a:ext>
            </a:extLst>
          </p:cNvPr>
          <p:cNvGrpSpPr>
            <a:grpSpLocks/>
          </p:cNvGrpSpPr>
          <p:nvPr/>
        </p:nvGrpSpPr>
        <p:grpSpPr bwMode="auto">
          <a:xfrm>
            <a:off x="8559213" y="5302560"/>
            <a:ext cx="565150" cy="293688"/>
            <a:chOff x="1871277" y="1576300"/>
            <a:chExt cx="1128371" cy="437861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137244C-130F-3044-8BAE-F5049E9E3A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92E2FC2-23FF-3246-BFCE-74A3EF65D263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2D551B89-863C-994A-88A4-CB60E7FC0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ECD7788B-9962-344C-9F8B-A3D7626D9401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65BDF7AC-4D4D-C942-84B5-A72CDB28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F61C84F7-6F90-1C42-9A58-6647BEEA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F7C4B265-33E3-A144-9610-2AE8C214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88FA1F8-F268-0D48-B7D9-B017955A650B}"/>
                </a:ext>
              </a:extLst>
            </p:cNvPr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2611A12-8F0C-FE4E-AD9E-349DF5928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F1CF9-6AAD-6D4C-A5DB-9063E7311B3E}"/>
              </a:ext>
            </a:extLst>
          </p:cNvPr>
          <p:cNvGrpSpPr>
            <a:grpSpLocks/>
          </p:cNvGrpSpPr>
          <p:nvPr/>
        </p:nvGrpSpPr>
        <p:grpSpPr bwMode="auto">
          <a:xfrm>
            <a:off x="4574588" y="2019610"/>
            <a:ext cx="5270500" cy="3805238"/>
            <a:chOff x="1757805" y="2331054"/>
            <a:chExt cx="5270058" cy="380463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A4243F5E-6EED-9441-9814-0D7E71556274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45760CC5-39F4-B247-AD55-C7590D5D451A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F61F6A-0F9B-B34F-8902-187CB59DABB9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0B65C0E8-B7A5-4C4E-8A83-D5F343C1336B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2772937-46A4-6C4B-BB32-58F84B7AD189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>
              <a:extLst>
                <a:ext uri="{FF2B5EF4-FFF2-40B4-BE49-F238E27FC236}">
                  <a16:creationId xmlns:a16="http://schemas.microsoft.com/office/drawing/2014/main" id="{2203B5C5-1456-844E-8F5E-AA592B41A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FEBC2F-9148-3E4C-8144-752236C1CB4C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>
                <a:extLst>
                  <a:ext uri="{FF2B5EF4-FFF2-40B4-BE49-F238E27FC236}">
                    <a16:creationId xmlns:a16="http://schemas.microsoft.com/office/drawing/2014/main" id="{A530DAED-1FE3-A544-9CC1-AF1C02DBF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E4BD8D7B-86CD-8145-A428-DB72B0EF1A7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7EF41E68-9C12-C541-9F7C-A7469A09C860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B91A080-4D05-2345-A3FA-B3D4BDCA80B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25CD774-E63F-1545-A618-F75ECAD50739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D6FE1C9-FBEC-9940-ABC9-4BFFE4118773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0C4B95C-D1EB-834F-979D-54DB42FC06E8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94EBF9-4455-274A-89FC-E94FEB3F90BB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8FF9376-02C8-2846-BF2D-E05976045300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>
                <a:extLst>
                  <a:ext uri="{FF2B5EF4-FFF2-40B4-BE49-F238E27FC236}">
                    <a16:creationId xmlns:a16="http://schemas.microsoft.com/office/drawing/2014/main" id="{38118CAF-643D-064E-9CBD-74FEFB240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B36E6C3C-0773-8D4D-89EE-267547B4CE36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B108E8A-EA03-C247-B6C5-10E80E978602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8F7D730-6323-0445-AEAE-F16F94A24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5C1EAB30-518B-F848-AEDF-68B849D1B983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535B07AC-4D6D-D84F-842D-FB45A734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367DBA81-67EF-3D46-949F-6E2C472BE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0C74AC0B-7313-204A-B6A7-3AAFF917A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FB9E0C25-5AA0-9040-AD86-384CC999BD55}"/>
                    </a:ext>
                  </a:extLst>
                </p:cNvPr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C228D664-A64F-DE46-B884-C16F2C4BFA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>
              <a:extLst>
                <a:ext uri="{FF2B5EF4-FFF2-40B4-BE49-F238E27FC236}">
                  <a16:creationId xmlns:a16="http://schemas.microsoft.com/office/drawing/2014/main" id="{28C76D16-ECC7-2044-B2EC-ABFB754C5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DFD9264-89F9-6C48-8C97-C83520CC9ED7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527D26-079D-2A4D-82A8-0D357D7CEFCD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>
                <a:extLst>
                  <a:ext uri="{FF2B5EF4-FFF2-40B4-BE49-F238E27FC236}">
                    <a16:creationId xmlns:a16="http://schemas.microsoft.com/office/drawing/2014/main" id="{7C448A41-57DE-B045-AB4D-92C510E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>
                <a:extLst>
                  <a:ext uri="{FF2B5EF4-FFF2-40B4-BE49-F238E27FC236}">
                    <a16:creationId xmlns:a16="http://schemas.microsoft.com/office/drawing/2014/main" id="{25586F75-62AA-7D45-BC23-A425F3245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135B02A-DA94-7A4E-BF4C-2B0587368DC1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D6ACF10-4A43-5440-96E7-5306600A7B2B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C68F720-7F4D-3640-ACBC-66E9CC92667E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B5993D2-473D-5842-911A-7A8A28B3278B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1F1AE57-3E50-6042-9E6B-3E65B5BE751A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53D9AE6-A568-8546-AAEA-9BFDF168D73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CD7E20C-58E4-E349-8902-730A4A376F12}"/>
                  </a:ext>
                </a:extLst>
              </p:cNvPr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>
                <a:extLst>
                  <a:ext uri="{FF2B5EF4-FFF2-40B4-BE49-F238E27FC236}">
                    <a16:creationId xmlns:a16="http://schemas.microsoft.com/office/drawing/2014/main" id="{23C81A49-07B8-C840-A358-4FA3A1873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C9B39705-C061-A14D-98DE-18B432D3183E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88B5F26-D195-6441-8857-CDA96370D41C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E8F3781E-D5DB-9641-9694-546648D34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16FC6907-2C7C-7048-99A3-1435676D4007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8E646897-0A22-2443-93E6-28238CD30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597BFF48-A91A-4D4A-B8B5-A058EDA5A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75099847-5914-5F49-B8DE-A3CAD73E5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B4E713B-E4B1-D54A-84D4-61ADEA7FB4F0}"/>
                    </a:ext>
                  </a:extLst>
                </p:cNvPr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55AE7175-EB9D-3445-88C7-3E76335FB6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>
              <a:extLst>
                <a:ext uri="{FF2B5EF4-FFF2-40B4-BE49-F238E27FC236}">
                  <a16:creationId xmlns:a16="http://schemas.microsoft.com/office/drawing/2014/main" id="{1300D0CA-4008-354F-AAB6-2912D5E7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F582CD9-8A31-4C4B-B6BD-00537AE7F9D0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46C9928E-4817-3044-A149-5B4A33769DE2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>
                <a:extLst>
                  <a:ext uri="{FF2B5EF4-FFF2-40B4-BE49-F238E27FC236}">
                    <a16:creationId xmlns:a16="http://schemas.microsoft.com/office/drawing/2014/main" id="{B54537E1-C272-114E-9FB0-3E36E014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7F7D47F9-7673-3045-8692-4FEAE8071791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5253033-7B56-684A-A748-FA80AF44CC65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1E3E8E3A-98C4-4D49-BF10-5C935379B12F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8F86FD4-2EC7-9748-832E-34EA8FFF619B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6EAC8429-B56C-E848-9962-AC9935440EF8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609CFDB-6CFB-BF49-BB2B-75E875337E5E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D68F9DB2-1DBD-B349-B803-F063367F4348}"/>
                  </a:ext>
                </a:extLst>
              </p:cNvPr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>
                <a:extLst>
                  <a:ext uri="{FF2B5EF4-FFF2-40B4-BE49-F238E27FC236}">
                    <a16:creationId xmlns:a16="http://schemas.microsoft.com/office/drawing/2014/main" id="{61114553-7AE6-F940-84CE-AD9DAC7D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FB85A90A-78CB-EB4B-A038-CE87274C18B9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1EF26BA7-E8CF-554E-BF4F-83C3C69F210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79274863-ADA2-D74D-8937-435AF80F5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A6BCD9AD-AC54-2244-BA5D-72A3D60510BB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C060E590-B005-8443-81D4-1949DE4FA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28A33C0F-3AA4-1F4A-A67A-96FE2C77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C3F89BD2-4382-8F45-BF74-6EC2EB48F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5D24DC80-0F62-264A-94AD-B74D430662C7}"/>
                    </a:ext>
                  </a:extLst>
                </p:cNvPr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680956C3-A075-5047-A8C9-17C8768EBAC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>
              <a:extLst>
                <a:ext uri="{FF2B5EF4-FFF2-40B4-BE49-F238E27FC236}">
                  <a16:creationId xmlns:a16="http://schemas.microsoft.com/office/drawing/2014/main" id="{A4C641B0-1DBF-D643-ACE0-EC7F61591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8140DFF3-0F19-A440-B162-7B638094FD6F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069F475E-76CC-8246-A82E-1A5305A1D3C6}"/>
                  </a:ext>
                </a:extLst>
              </p:cNvPr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>
                <a:extLst>
                  <a:ext uri="{FF2B5EF4-FFF2-40B4-BE49-F238E27FC236}">
                    <a16:creationId xmlns:a16="http://schemas.microsoft.com/office/drawing/2014/main" id="{649CA784-DCE1-2941-B7FD-C2DF38ACD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>
                <a:extLst>
                  <a:ext uri="{FF2B5EF4-FFF2-40B4-BE49-F238E27FC236}">
                    <a16:creationId xmlns:a16="http://schemas.microsoft.com/office/drawing/2014/main" id="{F4070489-F1F3-5646-A5A5-ABC3E5530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F074608B-8A38-C946-BCD7-EACE6ADB070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23ACA6D6-711A-AE47-BC36-E8167549712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2A26B3EB-0401-7440-8EAE-C5BCAE08943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0DDA3E96-8937-E54C-A10D-CBFCDEE962AC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DE93C27-226F-C14F-9E57-20A0D6BE286A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2410A82-0CA4-6C4A-B649-C3BED929F24B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0EA580E3-479E-6D49-8052-A944F458217E}"/>
                  </a:ext>
                </a:extLst>
              </p:cNvPr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>
                <a:extLst>
                  <a:ext uri="{FF2B5EF4-FFF2-40B4-BE49-F238E27FC236}">
                    <a16:creationId xmlns:a16="http://schemas.microsoft.com/office/drawing/2014/main" id="{48ACEBED-19B8-194A-AF9F-948E24791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56019423-FB8B-9C41-9A5A-328BF71A1308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BC3D2F3-CA7D-2B4D-8FBE-B35EC6273A39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5D24200F-4557-FB41-B5F7-7B1B2DC74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02D0117B-A9D3-F949-A0A4-D465E45403CF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35B249AE-4CD3-D349-A2D4-5C0373F1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565D2813-1B6E-8046-86F4-C746C8254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EDD5060A-E614-C04A-85FC-C8386138D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4D9062-F406-6A41-81DC-C249DE81F163}"/>
                    </a:ext>
                  </a:extLst>
                </p:cNvPr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9C3366F1-3F1E-9C40-AB07-92C1BA6111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>
              <a:extLst>
                <a:ext uri="{FF2B5EF4-FFF2-40B4-BE49-F238E27FC236}">
                  <a16:creationId xmlns:a16="http://schemas.microsoft.com/office/drawing/2014/main" id="{2A292C81-E6E3-5F42-8781-2508EB0DA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C6114D7F-A341-B048-B684-58AD610B2009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B9664657-7122-7D4F-B356-27D1EE2D8A3F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>
                <a:extLst>
                  <a:ext uri="{FF2B5EF4-FFF2-40B4-BE49-F238E27FC236}">
                    <a16:creationId xmlns:a16="http://schemas.microsoft.com/office/drawing/2014/main" id="{E4A08BF4-7FD0-C047-B882-5C53BEC83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6C3AD4A8-D6D6-4E49-A769-BC1A9F30984B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225CD4CF-BDB5-734D-A573-ED5358879811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5A9F195-94FA-0E46-9021-DDA053690598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F1B2B240-0D9D-5C4C-9987-1ADA8FCFD547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A1555B09-561F-C742-B1F3-1D7F74A124CD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59A7DF26-30E6-7C4F-BA65-4E76B6F49717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60E00C9-5CFF-CF43-A1AE-1DC946EBE4A7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>
                <a:extLst>
                  <a:ext uri="{FF2B5EF4-FFF2-40B4-BE49-F238E27FC236}">
                    <a16:creationId xmlns:a16="http://schemas.microsoft.com/office/drawing/2014/main" id="{F485486B-3991-3F4B-AAB8-26DDD61E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6150FBCA-08E5-A24D-BDDD-4B4F386A093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8E079A08-57EE-4C40-96EC-52A5E13015F3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5BA5B3B3-0B7A-F141-87CA-B9E04385D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19" name="Freeform 518">
                  <a:extLst>
                    <a:ext uri="{FF2B5EF4-FFF2-40B4-BE49-F238E27FC236}">
                      <a16:creationId xmlns:a16="http://schemas.microsoft.com/office/drawing/2014/main" id="{D6AD8155-7614-8B4F-BD51-ED95BDE86A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0B03137A-9376-F942-A0F4-B0F9A588C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57F15128-E725-6249-8E83-3497993CB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>
                  <a:extLst>
                    <a:ext uri="{FF2B5EF4-FFF2-40B4-BE49-F238E27FC236}">
                      <a16:creationId xmlns:a16="http://schemas.microsoft.com/office/drawing/2014/main" id="{C083A4B3-A361-D24F-B9F0-27DF8FDDD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648194A2-13CA-454B-B112-3E1FE79B952C}"/>
                    </a:ext>
                  </a:extLst>
                </p:cNvPr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010B15FB-66B2-B049-8708-F397EA9ED0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24604E4-4E95-DB40-AFC9-5F65F575439F}"/>
              </a:ext>
            </a:extLst>
          </p:cNvPr>
          <p:cNvGrpSpPr>
            <a:grpSpLocks/>
          </p:cNvGrpSpPr>
          <p:nvPr/>
        </p:nvGrpSpPr>
        <p:grpSpPr bwMode="auto">
          <a:xfrm>
            <a:off x="4646025" y="2375211"/>
            <a:ext cx="5111750" cy="879475"/>
            <a:chOff x="1866825" y="707349"/>
            <a:chExt cx="5112820" cy="87938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4FC18E1-0801-154B-9929-59E0A83F3C19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>
              <a:extLst>
                <a:ext uri="{FF2B5EF4-FFF2-40B4-BE49-F238E27FC236}">
                  <a16:creationId xmlns:a16="http://schemas.microsoft.com/office/drawing/2014/main" id="{AED34F5E-F4CA-F640-BCBB-22B9E603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347" y="783191"/>
              <a:ext cx="941481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792B024C-5A1B-C546-A882-6D1ACAFA7172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6D6B8A10-32ED-3D4E-95AE-A9405815D8DF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9FAEE90-C60B-DD4C-8687-37C325EE2258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39EF1FBF-A732-ED44-8AE5-F8F3231D0CB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87D3E59-10BD-7C4E-8474-05BE76E54AAE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5D59D04-883C-F54C-8C35-381BF0106920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F1BD261-DAFF-5A4C-8CEE-466F30507AC3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DFAD7CE-DFB4-134D-B5A5-3FA2FF2DF1AA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74AB5883-4EF1-F941-86A0-109F286908CD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C4AD68E-3274-5444-8962-A927AFE3A050}"/>
                </a:ext>
              </a:extLst>
            </p:cNvPr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862B2AC-AC3B-7541-B8E5-F1B78C84765F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93B2EDF-9F94-D048-96BD-11CF6BBA0940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0F1C94-0639-964C-9BC8-CEC811088098}"/>
              </a:ext>
            </a:extLst>
          </p:cNvPr>
          <p:cNvGrpSpPr>
            <a:grpSpLocks/>
          </p:cNvGrpSpPr>
          <p:nvPr/>
        </p:nvGrpSpPr>
        <p:grpSpPr bwMode="auto">
          <a:xfrm>
            <a:off x="4374563" y="2764148"/>
            <a:ext cx="6382224" cy="1053316"/>
            <a:chOff x="1557338" y="3074988"/>
            <a:chExt cx="6382224" cy="1053316"/>
          </a:xfrm>
        </p:grpSpPr>
        <p:sp>
          <p:nvSpPr>
            <p:cNvPr id="47178" name="TextBox 232">
              <a:extLst>
                <a:ext uri="{FF2B5EF4-FFF2-40B4-BE49-F238E27FC236}">
                  <a16:creationId xmlns:a16="http://schemas.microsoft.com/office/drawing/2014/main" id="{CC96A214-C402-044F-AC6E-27AD8B72C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9489" y="3651250"/>
              <a:ext cx="62228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sp>
          <p:nvSpPr>
            <p:cNvPr id="47179" name="TextBox 233">
              <a:extLst>
                <a:ext uri="{FF2B5EF4-FFF2-40B4-BE49-F238E27FC236}">
                  <a16:creationId xmlns:a16="http://schemas.microsoft.com/office/drawing/2014/main" id="{04A7B6C4-DE3E-CD43-9D57-5FBCB1E03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7890" y="3074988"/>
              <a:ext cx="72167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846EE91-AC88-6F45-821B-F27D733DF7D4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9FE138-1728-CD4A-9008-41B5D8F58984}"/>
              </a:ext>
            </a:extLst>
          </p:cNvPr>
          <p:cNvGrpSpPr>
            <a:grpSpLocks/>
          </p:cNvGrpSpPr>
          <p:nvPr/>
        </p:nvGrpSpPr>
        <p:grpSpPr bwMode="auto">
          <a:xfrm>
            <a:off x="4646025" y="3391211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>
              <a:extLst>
                <a:ext uri="{FF2B5EF4-FFF2-40B4-BE49-F238E27FC236}">
                  <a16:creationId xmlns:a16="http://schemas.microsoft.com/office/drawing/2014/main" id="{59C81313-79D9-E048-8AE2-9794B7546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>
              <a:extLst>
                <a:ext uri="{FF2B5EF4-FFF2-40B4-BE49-F238E27FC236}">
                  <a16:creationId xmlns:a16="http://schemas.microsoft.com/office/drawing/2014/main" id="{D97046FC-06C7-274E-9581-20129682F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>
                <a:extLst>
                  <a:ext uri="{FF2B5EF4-FFF2-40B4-BE49-F238E27FC236}">
                    <a16:creationId xmlns:a16="http://schemas.microsoft.com/office/drawing/2014/main" id="{062920D3-3E88-C543-930A-1FEF8C405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66C20B4-C4A9-7247-92A0-E0E39B19E67B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40B28A7B-CD34-904C-BA35-88DBC284DA0B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F700DA3-E48B-AB44-BF47-6945169DD442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7162707-A751-C849-A3CC-E7078610248B}"/>
                    </a:ext>
                  </a:extLst>
                </p:cNvPr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>
                <a:extLst>
                  <a:ext uri="{FF2B5EF4-FFF2-40B4-BE49-F238E27FC236}">
                    <a16:creationId xmlns:a16="http://schemas.microsoft.com/office/drawing/2014/main" id="{B11A9085-4696-4349-9A4B-06217A8B3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133B3D90-B34C-824F-A862-7613850A651C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62CBAF07-4BE4-8C4E-A2EE-97113E034012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62B088FD-9CE5-374C-9899-CC32605D8B60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B5F26BF-E7A1-0344-90FC-DB1E1A31C3E6}"/>
                    </a:ext>
                  </a:extLst>
                </p:cNvPr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>
                <a:extLst>
                  <a:ext uri="{FF2B5EF4-FFF2-40B4-BE49-F238E27FC236}">
                    <a16:creationId xmlns:a16="http://schemas.microsoft.com/office/drawing/2014/main" id="{45E5DFDF-3A4E-2B40-9B77-707F5FC1D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3F1B4138-B826-2C47-A5DD-F40EC73354E8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DD15592C-2693-E24E-89F0-C506D020F050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FA239C0B-4E92-AD46-98B9-9DEEB059ABA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0876A218-086A-D649-A045-906342ACBC13}"/>
                    </a:ext>
                  </a:extLst>
                </p:cNvPr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>
                <a:extLst>
                  <a:ext uri="{FF2B5EF4-FFF2-40B4-BE49-F238E27FC236}">
                    <a16:creationId xmlns:a16="http://schemas.microsoft.com/office/drawing/2014/main" id="{E8FC8CE4-97B7-7D48-88C5-EA266FC91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DFDF0847-A411-4B4E-A31E-1F69D522BF93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A9778C7-8C84-D949-911E-22A9F9D0540A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662F91FC-571F-5B46-A1FC-72BA2E2D4AE3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3279F266-2A70-8742-BCD8-A176DA76B50C}"/>
                    </a:ext>
                  </a:extLst>
                </p:cNvPr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A9FCEF-7859-C645-93B9-61AD73F8D0D2}"/>
              </a:ext>
            </a:extLst>
          </p:cNvPr>
          <p:cNvGrpSpPr>
            <a:grpSpLocks/>
          </p:cNvGrpSpPr>
          <p:nvPr/>
        </p:nvGrpSpPr>
        <p:grpSpPr bwMode="auto">
          <a:xfrm>
            <a:off x="5100051" y="2572061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4E33A6-6F4C-A241-B67C-CF75CE6BB2EB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040823-C89F-2742-AD78-B42F725F8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38C3ACF3-D3B3-904F-ADC4-D01CCFBFD9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532BEEE4-B2D6-8448-8474-D7809DFB4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B86874C7-7404-C548-9688-8A53DD1B28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258D001E-E764-2D45-B9CA-F30E14CF4B86}"/>
              </a:ext>
            </a:extLst>
          </p:cNvPr>
          <p:cNvCxnSpPr/>
          <p:nvPr/>
        </p:nvCxnSpPr>
        <p:spPr>
          <a:xfrm flipH="1">
            <a:off x="4099926" y="5491474"/>
            <a:ext cx="1508125" cy="15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29" name="TextBox 265">
            <a:extLst>
              <a:ext uri="{FF2B5EF4-FFF2-40B4-BE49-F238E27FC236}">
                <a16:creationId xmlns:a16="http://schemas.microsoft.com/office/drawing/2014/main" id="{CE305DF5-51E6-A04B-8657-93D51616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038" y="516286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>
            <a:extLst>
              <a:ext uri="{FF2B5EF4-FFF2-40B4-BE49-F238E27FC236}">
                <a16:creationId xmlns:a16="http://schemas.microsoft.com/office/drawing/2014/main" id="{93383B5D-C970-8C45-A9C4-7292CE0D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663" y="545019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47131" name="Group 5">
            <a:extLst>
              <a:ext uri="{FF2B5EF4-FFF2-40B4-BE49-F238E27FC236}">
                <a16:creationId xmlns:a16="http://schemas.microsoft.com/office/drawing/2014/main" id="{00CFDA45-9A9C-8140-AC1A-1E195924100E}"/>
              </a:ext>
            </a:extLst>
          </p:cNvPr>
          <p:cNvGrpSpPr>
            <a:grpSpLocks/>
          </p:cNvGrpSpPr>
          <p:nvPr/>
        </p:nvGrpSpPr>
        <p:grpSpPr bwMode="auto">
          <a:xfrm>
            <a:off x="3755439" y="5173476"/>
            <a:ext cx="1616075" cy="551356"/>
            <a:chOff x="-4079003" y="2965119"/>
            <a:chExt cx="1616718" cy="552615"/>
          </a:xfrm>
        </p:grpSpPr>
        <p:sp>
          <p:nvSpPr>
            <p:cNvPr id="47145" name="Rectangle 97">
              <a:extLst>
                <a:ext uri="{FF2B5EF4-FFF2-40B4-BE49-F238E27FC236}">
                  <a16:creationId xmlns:a16="http://schemas.microsoft.com/office/drawing/2014/main" id="{4DC7C216-72A9-6940-978C-9334894C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52413" y="2965119"/>
              <a:ext cx="1290538" cy="2087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>
              <a:extLst>
                <a:ext uri="{FF2B5EF4-FFF2-40B4-BE49-F238E27FC236}">
                  <a16:creationId xmlns:a16="http://schemas.microsoft.com/office/drawing/2014/main" id="{868C809B-D485-6A4A-95A8-DB8F3CEC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7" name="Line 99">
              <a:extLst>
                <a:ext uri="{FF2B5EF4-FFF2-40B4-BE49-F238E27FC236}">
                  <a16:creationId xmlns:a16="http://schemas.microsoft.com/office/drawing/2014/main" id="{36EFD9D4-3093-A743-B485-D1D72E344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8" name="Rectangle 104">
              <a:extLst>
                <a:ext uri="{FF2B5EF4-FFF2-40B4-BE49-F238E27FC236}">
                  <a16:creationId xmlns:a16="http://schemas.microsoft.com/office/drawing/2014/main" id="{188942D6-7658-D240-AAB8-9F753664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>
              <a:extLst>
                <a:ext uri="{FF2B5EF4-FFF2-40B4-BE49-F238E27FC236}">
                  <a16:creationId xmlns:a16="http://schemas.microsoft.com/office/drawing/2014/main" id="{464DE2F3-253A-7845-A03A-AA09B68F4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01876" cy="277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0111</a:t>
              </a:r>
            </a:p>
          </p:txBody>
        </p:sp>
        <p:sp>
          <p:nvSpPr>
            <p:cNvPr id="47150" name="Line 119">
              <a:extLst>
                <a:ext uri="{FF2B5EF4-FFF2-40B4-BE49-F238E27FC236}">
                  <a16:creationId xmlns:a16="http://schemas.microsoft.com/office/drawing/2014/main" id="{05154368-2727-084D-ACFE-5648AF1D58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737135" y="3205965"/>
              <a:ext cx="476861" cy="311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32" name="Freeform 120">
            <a:extLst>
              <a:ext uri="{FF2B5EF4-FFF2-40B4-BE49-F238E27FC236}">
                <a16:creationId xmlns:a16="http://schemas.microsoft.com/office/drawing/2014/main" id="{19808B60-D1ED-3440-B21E-60B16A6E78AF}"/>
              </a:ext>
            </a:extLst>
          </p:cNvPr>
          <p:cNvSpPr>
            <a:spLocks/>
          </p:cNvSpPr>
          <p:nvPr/>
        </p:nvSpPr>
        <p:spPr bwMode="auto">
          <a:xfrm>
            <a:off x="5311188" y="5358123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>
            <a:extLst>
              <a:ext uri="{FF2B5EF4-FFF2-40B4-BE49-F238E27FC236}">
                <a16:creationId xmlns:a16="http://schemas.microsoft.com/office/drawing/2014/main" id="{BD173ADB-AEAE-9645-B89F-B82F1A212A86}"/>
              </a:ext>
            </a:extLst>
          </p:cNvPr>
          <p:cNvGrpSpPr>
            <a:grpSpLocks/>
          </p:cNvGrpSpPr>
          <p:nvPr/>
        </p:nvGrpSpPr>
        <p:grpSpPr bwMode="auto">
          <a:xfrm>
            <a:off x="5531850" y="5348599"/>
            <a:ext cx="565150" cy="293687"/>
            <a:chOff x="1871277" y="1576300"/>
            <a:chExt cx="1128371" cy="43786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505F76D7-CADC-3441-8F60-3F9DCEE19F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CB21D12F-43AA-BC4D-B6C4-9DDAD41AB6D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DBD47E6-312F-8B49-A3BC-3F8A49D1FF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468CC66D-2719-1147-A58E-F0C929D2886C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798B5AD2-0A9F-CD4A-A169-0718D9D7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084DED8B-512E-0B41-B970-2E594DD9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6E7712E3-B41E-984C-8AC3-690DBE55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1A649D5-1EBD-E24F-8B4A-020A7B05A22D}"/>
                </a:ext>
              </a:extLst>
            </p:cNvPr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9C36AEB-A10D-E141-A17F-4A4E57E31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>
            <a:extLst>
              <a:ext uri="{FF2B5EF4-FFF2-40B4-BE49-F238E27FC236}">
                <a16:creationId xmlns:a16="http://schemas.microsoft.com/office/drawing/2014/main" id="{FA6F3E9E-FD16-B541-A26E-7BFEB01D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731" y="5670859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values in arriving </a:t>
            </a:r>
          </a:p>
          <a:p>
            <a:r>
              <a:rPr lang="en-US" altLang="en-US" sz="1400" dirty="0"/>
              <a:t>packet header</a:t>
            </a:r>
            <a:endParaRPr lang="en-US" altLang="en-US" sz="1800" dirty="0"/>
          </a:p>
        </p:txBody>
      </p:sp>
      <p:sp>
        <p:nvSpPr>
          <p:cNvPr id="47135" name="TextBox 282">
            <a:extLst>
              <a:ext uri="{FF2B5EF4-FFF2-40B4-BE49-F238E27FC236}">
                <a16:creationId xmlns:a16="http://schemas.microsoft.com/office/drawing/2014/main" id="{A8701469-AECB-E045-BF87-6B7DAE22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863" y="555179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BF7E83CC-4903-9D4C-BFBF-B243D0E0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120" y="3733741"/>
            <a:ext cx="3213099" cy="16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Helvetica" pitchFamily="2" charset="0"/>
              </a:rPr>
              <a:t>Data plane</a:t>
            </a:r>
            <a:endParaRPr lang="en-US" altLang="en-US" sz="2400" dirty="0">
              <a:solidFill>
                <a:schemeClr val="tx2"/>
              </a:solidFill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per-packet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(~ tens of nanoseconds)</a:t>
            </a:r>
          </a:p>
        </p:txBody>
      </p:sp>
      <p:sp>
        <p:nvSpPr>
          <p:cNvPr id="248" name="Line 2">
            <a:extLst>
              <a:ext uri="{FF2B5EF4-FFF2-40B4-BE49-F238E27FC236}">
                <a16:creationId xmlns:a16="http://schemas.microsoft.com/office/drawing/2014/main" id="{B6DEB6B7-2481-8548-8BED-96E25E328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2699" y="3782651"/>
            <a:ext cx="1036571" cy="17480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0" name="Text Box 8">
            <a:extLst>
              <a:ext uri="{FF2B5EF4-FFF2-40B4-BE49-F238E27FC236}">
                <a16:creationId xmlns:a16="http://schemas.microsoft.com/office/drawing/2014/main" id="{E4898DAE-741C-FD41-9535-97A38390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192" y="1908086"/>
            <a:ext cx="3213099" cy="16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Helvetica" pitchFamily="2" charset="0"/>
              </a:rPr>
              <a:t>Control plane</a:t>
            </a:r>
            <a:endParaRPr lang="en-US" altLang="en-US" sz="2400" dirty="0">
              <a:solidFill>
                <a:schemeClr val="tx2"/>
              </a:solidFill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per route-change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(~ a few seconds)</a:t>
            </a:r>
          </a:p>
        </p:txBody>
      </p:sp>
      <p:sp>
        <p:nvSpPr>
          <p:cNvPr id="251" name="Line 2">
            <a:extLst>
              <a:ext uri="{FF2B5EF4-FFF2-40B4-BE49-F238E27FC236}">
                <a16:creationId xmlns:a16="http://schemas.microsoft.com/office/drawing/2014/main" id="{99FCF550-828A-914E-AB40-D03638F3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781" y="2224505"/>
            <a:ext cx="776227" cy="37453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2" name="Title 10">
            <a:extLst>
              <a:ext uri="{FF2B5EF4-FFF2-40B4-BE49-F238E27FC236}">
                <a16:creationId xmlns:a16="http://schemas.microsoft.com/office/drawing/2014/main" id="{28CD5BB6-FDC0-C04C-8B57-58190771DDC0}"/>
              </a:ext>
            </a:extLst>
          </p:cNvPr>
          <p:cNvSpPr txBox="1">
            <a:spLocks/>
          </p:cNvSpPr>
          <p:nvPr/>
        </p:nvSpPr>
        <p:spPr>
          <a:xfrm>
            <a:off x="635919" y="663266"/>
            <a:ext cx="10853488" cy="1013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Who programs the rules? </a:t>
            </a:r>
            <a:r>
              <a:rPr lang="en-US" altLang="en-US" dirty="0">
                <a:solidFill>
                  <a:srgbClr val="C00000"/>
                </a:solidFill>
              </a:rPr>
              <a:t>Control plane</a:t>
            </a:r>
          </a:p>
        </p:txBody>
      </p:sp>
    </p:spTree>
    <p:extLst>
      <p:ext uri="{BB962C8B-B14F-4D97-AF65-F5344CB8AC3E}">
        <p14:creationId xmlns:p14="http://schemas.microsoft.com/office/powerpoint/2010/main" val="382859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  <p:bldP spid="248" grpId="0" animBg="1"/>
      <p:bldP spid="250" grpId="0"/>
      <p:bldP spid="2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control planes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sp>
        <p:nvSpPr>
          <p:cNvPr id="23" name="Rectangle 1044"/>
          <p:cNvSpPr>
            <a:spLocks noChangeArrowheads="1"/>
          </p:cNvSpPr>
          <p:nvPr/>
        </p:nvSpPr>
        <p:spPr bwMode="auto">
          <a:xfrm>
            <a:off x="6091910" y="3408079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6" name="Text Box 1048"/>
          <p:cNvSpPr txBox="1">
            <a:spLocks noChangeArrowheads="1"/>
          </p:cNvSpPr>
          <p:nvPr/>
        </p:nvSpPr>
        <p:spPr bwMode="auto">
          <a:xfrm>
            <a:off x="6582017" y="3474856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sp>
        <p:nvSpPr>
          <p:cNvPr id="28" name="Rectangle 1044"/>
          <p:cNvSpPr>
            <a:spLocks noChangeArrowheads="1"/>
          </p:cNvSpPr>
          <p:nvPr/>
        </p:nvSpPr>
        <p:spPr bwMode="auto">
          <a:xfrm>
            <a:off x="9151266" y="3999254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1" name="Text Box 1048"/>
          <p:cNvSpPr txBox="1">
            <a:spLocks noChangeArrowheads="1"/>
          </p:cNvSpPr>
          <p:nvPr/>
        </p:nvSpPr>
        <p:spPr bwMode="auto">
          <a:xfrm>
            <a:off x="9641373" y="4066031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45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46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47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18625" y="2873867"/>
            <a:ext cx="10625029" cy="2245302"/>
            <a:chOff x="918625" y="2873867"/>
            <a:chExt cx="10625029" cy="2245302"/>
          </a:xfrm>
        </p:grpSpPr>
        <p:sp>
          <p:nvSpPr>
            <p:cNvPr id="18" name="Rectangle 1045"/>
            <p:cNvSpPr>
              <a:spLocks noChangeArrowheads="1"/>
            </p:cNvSpPr>
            <p:nvPr/>
          </p:nvSpPr>
          <p:spPr bwMode="auto">
            <a:xfrm>
              <a:off x="918625" y="3575879"/>
              <a:ext cx="2392388" cy="5342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0" name="Text Box 1047"/>
            <p:cNvSpPr txBox="1">
              <a:spLocks noChangeArrowheads="1"/>
            </p:cNvSpPr>
            <p:nvPr/>
          </p:nvSpPr>
          <p:spPr bwMode="auto">
            <a:xfrm>
              <a:off x="1105530" y="3624848"/>
              <a:ext cx="2047652" cy="400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Control plane</a:t>
              </a:r>
            </a:p>
          </p:txBody>
        </p:sp>
        <p:sp>
          <p:nvSpPr>
            <p:cNvPr id="24" name="Rectangle 1045"/>
            <p:cNvSpPr>
              <a:spLocks noChangeArrowheads="1"/>
            </p:cNvSpPr>
            <p:nvPr/>
          </p:nvSpPr>
          <p:spPr bwMode="auto">
            <a:xfrm>
              <a:off x="6091910" y="2873867"/>
              <a:ext cx="2392388" cy="5342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5" name="Text Box 1047"/>
            <p:cNvSpPr txBox="1">
              <a:spLocks noChangeArrowheads="1"/>
            </p:cNvSpPr>
            <p:nvPr/>
          </p:nvSpPr>
          <p:spPr bwMode="auto">
            <a:xfrm>
              <a:off x="6278815" y="2922836"/>
              <a:ext cx="2047652" cy="400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Control plane</a:t>
              </a:r>
            </a:p>
          </p:txBody>
        </p:sp>
        <p:sp>
          <p:nvSpPr>
            <p:cNvPr id="29" name="Rectangle 1045"/>
            <p:cNvSpPr>
              <a:spLocks noChangeArrowheads="1"/>
            </p:cNvSpPr>
            <p:nvPr/>
          </p:nvSpPr>
          <p:spPr bwMode="auto">
            <a:xfrm>
              <a:off x="9151266" y="3465042"/>
              <a:ext cx="2392388" cy="5342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0" name="Text Box 1047"/>
            <p:cNvSpPr txBox="1">
              <a:spLocks noChangeArrowheads="1"/>
            </p:cNvSpPr>
            <p:nvPr/>
          </p:nvSpPr>
          <p:spPr bwMode="auto">
            <a:xfrm>
              <a:off x="9338171" y="3514011"/>
              <a:ext cx="2047652" cy="400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Control plane</a:t>
              </a:r>
            </a:p>
          </p:txBody>
        </p:sp>
        <p:sp>
          <p:nvSpPr>
            <p:cNvPr id="48" name="Rectangle 1045"/>
            <p:cNvSpPr>
              <a:spLocks noChangeArrowheads="1"/>
            </p:cNvSpPr>
            <p:nvPr/>
          </p:nvSpPr>
          <p:spPr bwMode="auto">
            <a:xfrm>
              <a:off x="4159788" y="4584957"/>
              <a:ext cx="2392388" cy="5342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49" name="Text Box 1047"/>
            <p:cNvSpPr txBox="1">
              <a:spLocks noChangeArrowheads="1"/>
            </p:cNvSpPr>
            <p:nvPr/>
          </p:nvSpPr>
          <p:spPr bwMode="auto">
            <a:xfrm>
              <a:off x="4346693" y="4633926"/>
              <a:ext cx="2047652" cy="400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Control plane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 flipH="1" flipV="1">
            <a:off x="2166425" y="2016749"/>
            <a:ext cx="112541" cy="1497262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5003383" y="2114212"/>
            <a:ext cx="213376" cy="2411348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7248790" y="2080529"/>
            <a:ext cx="85001" cy="684851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9891172" y="2063728"/>
            <a:ext cx="259976" cy="1256158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37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00391 -0.15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7917</TotalTime>
  <Words>1378</Words>
  <Application>Microsoft Macintosh PowerPoint</Application>
  <PresentationFormat>Widescreen</PresentationFormat>
  <Paragraphs>295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Helvetica</vt:lpstr>
      <vt:lpstr>Office Theme</vt:lpstr>
      <vt:lpstr>PowerPoint Presentation</vt:lpstr>
      <vt:lpstr>Life of a packet in a hardware router</vt:lpstr>
      <vt:lpstr>PowerPoint Presentation</vt:lpstr>
      <vt:lpstr>RMT: Match-Action Table memory design</vt:lpstr>
      <vt:lpstr>RMT: Match-Action Table memory design</vt:lpstr>
      <vt:lpstr>Achieving reconfigurable match-action</vt:lpstr>
      <vt:lpstr>Memory layout and use matters</vt:lpstr>
      <vt:lpstr>PowerPoint Presentation</vt:lpstr>
      <vt:lpstr>Distributed control planes</vt:lpstr>
      <vt:lpstr>Software-defined network (SDN)</vt:lpstr>
      <vt:lpstr>SDN (1/2): Centralized control plane</vt:lpstr>
      <vt:lpstr>SDN (2/2): Open interface to data plane </vt:lpstr>
      <vt:lpstr>Packet after route lookup</vt:lpstr>
      <vt:lpstr>PowerPoint Presentation</vt:lpstr>
      <vt:lpstr>A single (n X m)-port switching fabric</vt:lpstr>
      <vt:lpstr>A single (n X m)-port switching fabric</vt:lpstr>
      <vt:lpstr>Nonblocking designs are nontrivial</vt:lpstr>
      <vt:lpstr>High port density + nonblocking == hard!</vt:lpstr>
      <vt:lpstr>Nonblocking switches with many ports</vt:lpstr>
      <vt:lpstr>3-stage Clos network (r*n X r*n ports)</vt:lpstr>
      <vt:lpstr>How Clos networks become nonblocking</vt:lpstr>
      <vt:lpstr>Need at most (n-1)+(n-1) middle stage</vt:lpstr>
      <vt:lpstr>Surprising result about Clos networks</vt:lpstr>
      <vt:lpstr>Rearrangeably nonblocking Clos built with identical switches: n2Xn2 using 3n nXn</vt:lpstr>
      <vt:lpstr>What about re-routing?</vt:lpstr>
      <vt:lpstr>Valiant Load Balancing (VLB)</vt:lpstr>
      <vt:lpstr>VLB and Clos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552: Computer Networks</dc:title>
  <dc:creator>Srinivas NG</dc:creator>
  <cp:lastModifiedBy>Srinivas Narayana Ganapathy</cp:lastModifiedBy>
  <cp:revision>2354</cp:revision>
  <dcterms:created xsi:type="dcterms:W3CDTF">2018-09-05T17:47:04Z</dcterms:created>
  <dcterms:modified xsi:type="dcterms:W3CDTF">2024-03-27T23:28:17Z</dcterms:modified>
</cp:coreProperties>
</file>