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421" r:id="rId2"/>
    <p:sldId id="438" r:id="rId3"/>
    <p:sldId id="814" r:id="rId4"/>
    <p:sldId id="817" r:id="rId5"/>
    <p:sldId id="296" r:id="rId6"/>
    <p:sldId id="816" r:id="rId7"/>
    <p:sldId id="2033" r:id="rId8"/>
    <p:sldId id="301" r:id="rId9"/>
    <p:sldId id="2013" r:id="rId10"/>
    <p:sldId id="2017" r:id="rId11"/>
    <p:sldId id="391" r:id="rId12"/>
    <p:sldId id="2015" r:id="rId13"/>
    <p:sldId id="2014" r:id="rId14"/>
    <p:sldId id="2018" r:id="rId15"/>
    <p:sldId id="2039" r:id="rId16"/>
    <p:sldId id="300" r:id="rId17"/>
    <p:sldId id="2048" r:id="rId18"/>
    <p:sldId id="388" r:id="rId19"/>
    <p:sldId id="389" r:id="rId20"/>
    <p:sldId id="302" r:id="rId21"/>
    <p:sldId id="385" r:id="rId22"/>
    <p:sldId id="2007" r:id="rId23"/>
    <p:sldId id="2023" r:id="rId24"/>
    <p:sldId id="2024" r:id="rId25"/>
    <p:sldId id="386" r:id="rId26"/>
    <p:sldId id="2035" r:id="rId27"/>
    <p:sldId id="2036" r:id="rId28"/>
    <p:sldId id="203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06"/>
    <p:restoredTop sz="94643"/>
  </p:normalViewPr>
  <p:slideViewPr>
    <p:cSldViewPr snapToGrid="0" snapToObjects="1">
      <p:cViewPr varScale="1">
        <p:scale>
          <a:sx n="131" d="100"/>
          <a:sy n="131" d="100"/>
        </p:scale>
        <p:origin x="19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2666-03D5-5341-A833-B4D3FAA577B7}" type="datetimeFigureOut">
              <a:rPr lang="en-US" smtClean="0"/>
              <a:t>3/20/24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CFC95-A4B1-B94A-8100-0CEEF7FB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0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FC95-A4B1-B94A-8100-0CEEF7FB33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8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4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5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7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5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3/20/24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3/20/24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3/20/24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5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B3B3-0381-6043-97A3-E72CD5022D9A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4A6C3-26C7-AFFE-353E-E6C0EB27C4C9}"/>
              </a:ext>
            </a:extLst>
          </p:cNvPr>
          <p:cNvSpPr txBox="1"/>
          <p:nvPr/>
        </p:nvSpPr>
        <p:spPr>
          <a:xfrm>
            <a:off x="1711187" y="2828835"/>
            <a:ext cx="87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Helvetica" pitchFamily="2" charset="0"/>
              </a:rPr>
              <a:t>Network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CD0F6-C75F-1F3C-CDC7-7179D957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310E5A-6F57-CF4A-8003-A0BED61CD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323" y="1782270"/>
            <a:ext cx="7888681" cy="32934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034ED-6D47-D345-A313-F1477E4C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hardware (fixed function) parser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8D650-257A-D740-BC30-4A1BEFB2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4360101" cy="4918771"/>
          </a:xfrm>
        </p:spPr>
        <p:txBody>
          <a:bodyPr>
            <a:normAutofit/>
          </a:bodyPr>
          <a:lstStyle/>
          <a:p>
            <a:r>
              <a:rPr lang="en-US" dirty="0"/>
              <a:t>Two steps: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Header identification: </a:t>
            </a:r>
            <a:r>
              <a:rPr lang="en-US" dirty="0"/>
              <a:t>Identify sequence of headers</a:t>
            </a:r>
          </a:p>
          <a:p>
            <a:r>
              <a:rPr lang="en-US" dirty="0">
                <a:solidFill>
                  <a:srgbClr val="C00000"/>
                </a:solidFill>
              </a:rPr>
              <a:t>Extract fields </a:t>
            </a:r>
            <a:r>
              <a:rPr lang="en-US" dirty="0"/>
              <a:t>from identified headers to send to matching components of tables</a:t>
            </a:r>
          </a:p>
          <a:p>
            <a:r>
              <a:rPr lang="en-US" dirty="0"/>
              <a:t>Design digital circuits with a high </a:t>
            </a:r>
            <a:r>
              <a:rPr lang="en-US" dirty="0">
                <a:solidFill>
                  <a:srgbClr val="C00000"/>
                </a:solidFill>
              </a:rPr>
              <a:t>clock rate?</a:t>
            </a:r>
          </a:p>
        </p:txBody>
      </p:sp>
    </p:spTree>
    <p:extLst>
      <p:ext uri="{BB962C8B-B14F-4D97-AF65-F5344CB8AC3E}">
        <p14:creationId xmlns:p14="http://schemas.microsoft.com/office/powerpoint/2010/main" val="88643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034ED-6D47-D345-A313-F1477E4C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(Fixed function) header identification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F81063-2FA5-B141-B404-0A06D8B0C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44924"/>
            <a:ext cx="8534400" cy="50994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8D650-257A-D740-BC30-4A1BEFB2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69" y="1825624"/>
            <a:ext cx="4153987" cy="4918771"/>
          </a:xfrm>
        </p:spPr>
        <p:txBody>
          <a:bodyPr>
            <a:normAutofit/>
          </a:bodyPr>
          <a:lstStyle/>
          <a:p>
            <a:r>
              <a:rPr lang="en-US" dirty="0"/>
              <a:t>Identify headers through fixed-function </a:t>
            </a:r>
            <a:r>
              <a:rPr lang="en-US" dirty="0">
                <a:solidFill>
                  <a:srgbClr val="C00000"/>
                </a:solidFill>
              </a:rPr>
              <a:t>header processors</a:t>
            </a:r>
            <a:endParaRPr lang="en-US" dirty="0"/>
          </a:p>
          <a:p>
            <a:r>
              <a:rPr lang="en-US" dirty="0"/>
              <a:t>Simple design: extract one header per clock cycle</a:t>
            </a:r>
          </a:p>
          <a:p>
            <a:r>
              <a:rPr lang="en-US" dirty="0">
                <a:solidFill>
                  <a:srgbClr val="C00000"/>
                </a:solidFill>
              </a:rPr>
              <a:t>Speculate </a:t>
            </a:r>
            <a:r>
              <a:rPr lang="en-US" dirty="0"/>
              <a:t>to extract multiple headers/cycle</a:t>
            </a:r>
          </a:p>
          <a:p>
            <a:r>
              <a:rPr lang="en-US" dirty="0"/>
              <a:t>Sequence resolution picks one</a:t>
            </a:r>
          </a:p>
        </p:txBody>
      </p:sp>
    </p:spTree>
    <p:extLst>
      <p:ext uri="{BB962C8B-B14F-4D97-AF65-F5344CB8AC3E}">
        <p14:creationId xmlns:p14="http://schemas.microsoft.com/office/powerpoint/2010/main" val="30048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104D5C-8A69-F542-BCB2-1C91ECDD9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351" y="2059308"/>
            <a:ext cx="6559715" cy="2739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034ED-6D47-D345-A313-F1477E4C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(Fixed function) field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8D650-257A-D740-BC30-4A1BEFB2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873832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Extract fields using </a:t>
            </a:r>
            <a:r>
              <a:rPr lang="en-US" dirty="0">
                <a:solidFill>
                  <a:srgbClr val="C00000"/>
                </a:solidFill>
              </a:rPr>
              <a:t>fixed offsets</a:t>
            </a:r>
            <a:r>
              <a:rPr lang="en-US" dirty="0"/>
              <a:t> into the packet, depending on parser state</a:t>
            </a:r>
          </a:p>
          <a:p>
            <a:endParaRPr lang="en-US" dirty="0"/>
          </a:p>
          <a:p>
            <a:r>
              <a:rPr lang="en-US" dirty="0"/>
              <a:t>Field-extraction table is </a:t>
            </a:r>
            <a:r>
              <a:rPr lang="en-US" dirty="0">
                <a:solidFill>
                  <a:srgbClr val="C00000"/>
                </a:solidFill>
              </a:rPr>
              <a:t>hard-coded</a:t>
            </a:r>
            <a:r>
              <a:rPr lang="en-US" dirty="0"/>
              <a:t> for specific fields and protocols</a:t>
            </a:r>
          </a:p>
          <a:p>
            <a:pPr lvl="1"/>
            <a:r>
              <a:rPr lang="en-US" dirty="0"/>
              <a:t>E.g., IPv4 length: always at bytes 3 &amp; 4</a:t>
            </a:r>
          </a:p>
        </p:txBody>
      </p:sp>
    </p:spTree>
    <p:extLst>
      <p:ext uri="{BB962C8B-B14F-4D97-AF65-F5344CB8AC3E}">
        <p14:creationId xmlns:p14="http://schemas.microsoft.com/office/powerpoint/2010/main" val="381674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B911-1695-484B-AC5C-47284738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RMT makes parsing </a:t>
            </a:r>
            <a:r>
              <a:rPr lang="en-US" dirty="0">
                <a:solidFill>
                  <a:srgbClr val="C00000"/>
                </a:solidFill>
              </a:rPr>
              <a:t>programmable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AD2E5-920C-5F44-9744-E3DC7766B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Parse graph: </a:t>
            </a:r>
            <a:r>
              <a:rPr lang="en-US" dirty="0"/>
              <a:t>Representation of </a:t>
            </a:r>
            <a:r>
              <a:rPr lang="en-US" dirty="0">
                <a:solidFill>
                  <a:srgbClr val="C00000"/>
                </a:solidFill>
              </a:rPr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valid </a:t>
            </a:r>
            <a:r>
              <a:rPr lang="en-US" dirty="0"/>
              <a:t>header sequences you expect</a:t>
            </a: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E7E040A6-E42E-3C40-89BC-CF1710CAF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777" y="2386635"/>
            <a:ext cx="7126004" cy="41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18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8B2850-4627-5243-9E3C-D9C53900C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584" y="1621571"/>
            <a:ext cx="6276416" cy="3614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034ED-6D47-D345-A313-F1477E4C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Programmable parser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8D650-257A-D740-BC30-4A1BEFB2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06" y="1504991"/>
            <a:ext cx="6114605" cy="48382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Reprogrammable </a:t>
            </a:r>
            <a:r>
              <a:rPr lang="en-US" dirty="0">
                <a:solidFill>
                  <a:srgbClr val="C00000"/>
                </a:solidFill>
              </a:rPr>
              <a:t>TCAM</a:t>
            </a:r>
            <a:r>
              <a:rPr lang="en-US" dirty="0"/>
              <a:t> allows us to identify headers </a:t>
            </a:r>
            <a:r>
              <a:rPr lang="en-US" dirty="0">
                <a:solidFill>
                  <a:srgbClr val="C00000"/>
                </a:solidFill>
              </a:rPr>
              <a:t>based on the protocol parse graph</a:t>
            </a:r>
          </a:p>
          <a:p>
            <a:endParaRPr lang="en-US" dirty="0"/>
          </a:p>
          <a:p>
            <a:r>
              <a:rPr lang="en-US" dirty="0"/>
              <a:t>Reprogrammable </a:t>
            </a:r>
            <a:r>
              <a:rPr lang="en-US" dirty="0">
                <a:solidFill>
                  <a:srgbClr val="C00000"/>
                </a:solidFill>
              </a:rPr>
              <a:t>SRAM</a:t>
            </a:r>
            <a:r>
              <a:rPr lang="en-US" dirty="0"/>
              <a:t> contains the protocol-dependent </a:t>
            </a:r>
            <a:r>
              <a:rPr lang="en-US" dirty="0">
                <a:solidFill>
                  <a:srgbClr val="C00000"/>
                </a:solidFill>
              </a:rPr>
              <a:t>field extractions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C00000"/>
                </a:solidFill>
              </a:rPr>
              <a:t>IPv4</a:t>
            </a:r>
            <a:r>
              <a:rPr lang="en-US" dirty="0"/>
              <a:t>, byte 8 </a:t>
            </a:r>
            <a:r>
              <a:rPr lang="en-US" dirty="0">
                <a:sym typeface="Wingdings" pitchFamily="2" charset="2"/>
              </a:rPr>
              <a:t> TTL, 12—15  IPv4 source address, etc.</a:t>
            </a:r>
          </a:p>
          <a:p>
            <a:pPr lvl="1"/>
            <a:r>
              <a:rPr lang="en-US" dirty="0">
                <a:sym typeface="Wingdings" pitchFamily="2" charset="2"/>
              </a:rPr>
              <a:t>Extracting the next header &amp; length is a special case of generic field extractions for each protocol</a:t>
            </a:r>
          </a:p>
        </p:txBody>
      </p:sp>
    </p:spTree>
    <p:extLst>
      <p:ext uri="{BB962C8B-B14F-4D97-AF65-F5344CB8AC3E}">
        <p14:creationId xmlns:p14="http://schemas.microsoft.com/office/powerpoint/2010/main" val="194340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4D0AB-0832-4D4E-BE27-A65B92D18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of programmable parser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7794-E901-F84A-847A-F8D22DED8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 of extracted packet fields and labels. Example:</a:t>
            </a:r>
          </a:p>
          <a:p>
            <a:pPr lvl="1"/>
            <a:r>
              <a:rPr lang="en-US" dirty="0"/>
              <a:t>Ethernet -&gt; </a:t>
            </a:r>
            <a:r>
              <a:rPr lang="en-US" dirty="0" err="1"/>
              <a:t>src</a:t>
            </a:r>
            <a:r>
              <a:rPr lang="en-US" dirty="0"/>
              <a:t>: 1010..; </a:t>
            </a:r>
            <a:r>
              <a:rPr lang="en-US" dirty="0" err="1"/>
              <a:t>dst</a:t>
            </a:r>
            <a:r>
              <a:rPr lang="en-US" dirty="0"/>
              <a:t>: 0101…; </a:t>
            </a:r>
            <a:r>
              <a:rPr lang="en-US" dirty="0" err="1"/>
              <a:t>ethertype</a:t>
            </a:r>
            <a:r>
              <a:rPr lang="en-US" dirty="0"/>
              <a:t>: IPv4</a:t>
            </a:r>
          </a:p>
          <a:p>
            <a:pPr lvl="1"/>
            <a:r>
              <a:rPr lang="en-US" dirty="0"/>
              <a:t>IPv4 -&gt; version: …; …</a:t>
            </a:r>
          </a:p>
          <a:p>
            <a:pPr lvl="1"/>
            <a:r>
              <a:rPr lang="en-US" dirty="0"/>
              <a:t>… </a:t>
            </a:r>
            <a:r>
              <a:rPr lang="en-US" i="1" dirty="0"/>
              <a:t>&lt;other headers&gt;</a:t>
            </a:r>
          </a:p>
          <a:p>
            <a:pPr lvl="1"/>
            <a:endParaRPr lang="en-US" dirty="0"/>
          </a:p>
          <a:p>
            <a:r>
              <a:rPr lang="en-US" dirty="0"/>
              <a:t>Termed the </a:t>
            </a:r>
            <a:r>
              <a:rPr lang="en-US" dirty="0">
                <a:solidFill>
                  <a:srgbClr val="C00000"/>
                </a:solidFill>
              </a:rPr>
              <a:t>packet header vector (PHV)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Fed into the packet lookup and modification engines</a:t>
            </a:r>
          </a:p>
        </p:txBody>
      </p:sp>
    </p:spTree>
    <p:extLst>
      <p:ext uri="{BB962C8B-B14F-4D97-AF65-F5344CB8AC3E}">
        <p14:creationId xmlns:p14="http://schemas.microsoft.com/office/powerpoint/2010/main" val="3883196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Packet Lookup &amp; Modification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126492" cy="5032376"/>
          </a:xfrm>
        </p:spPr>
        <p:txBody>
          <a:bodyPr>
            <a:normAutofit/>
          </a:bodyPr>
          <a:lstStyle/>
          <a:p>
            <a:r>
              <a:rPr lang="en-US" dirty="0"/>
              <a:t>The main job of a router is to forward packets to the correct output port(s)</a:t>
            </a:r>
          </a:p>
          <a:p>
            <a:r>
              <a:rPr lang="en-US" dirty="0"/>
              <a:t>Typically done by looking up a table of entries that were pre-computed by the control plane</a:t>
            </a:r>
          </a:p>
          <a:p>
            <a:r>
              <a:rPr lang="en-US" dirty="0"/>
              <a:t>Look-up tables with a range of sizes (# entries), widths (headers)</a:t>
            </a:r>
          </a:p>
          <a:p>
            <a:r>
              <a:rPr lang="en-US" dirty="0"/>
              <a:t>Packets may also need to be modified </a:t>
            </a:r>
          </a:p>
          <a:p>
            <a:pPr lvl="1"/>
            <a:r>
              <a:rPr lang="en-US" dirty="0"/>
              <a:t>RFC 1812 TTL decrement, recompute IP checksum, MAC rewrite, …</a:t>
            </a:r>
          </a:p>
          <a:p>
            <a:pPr lvl="1"/>
            <a:r>
              <a:rPr lang="en-US" dirty="0"/>
              <a:t>Virtualized public cloud:  </a:t>
            </a:r>
            <a:r>
              <a:rPr lang="en-US" dirty="0" err="1"/>
              <a:t>encap</a:t>
            </a:r>
            <a:r>
              <a:rPr lang="en-US" dirty="0"/>
              <a:t>/</a:t>
            </a:r>
            <a:r>
              <a:rPr lang="en-US" dirty="0" err="1"/>
              <a:t>decap</a:t>
            </a:r>
            <a:r>
              <a:rPr lang="en-US" dirty="0"/>
              <a:t> headers</a:t>
            </a:r>
          </a:p>
          <a:p>
            <a:r>
              <a:rPr lang="en-US" dirty="0"/>
              <a:t>Outcome: a (set of) </a:t>
            </a:r>
            <a:r>
              <a:rPr lang="en-US" dirty="0">
                <a:solidFill>
                  <a:srgbClr val="C00000"/>
                </a:solidFill>
              </a:rPr>
              <a:t>output ports</a:t>
            </a:r>
            <a:r>
              <a:rPr lang="en-US" dirty="0"/>
              <a:t> + (possibly modified) </a:t>
            </a:r>
            <a:r>
              <a:rPr lang="en-US" dirty="0">
                <a:solidFill>
                  <a:srgbClr val="C00000"/>
                </a:solidFill>
              </a:rPr>
              <a:t>headers</a:t>
            </a:r>
          </a:p>
        </p:txBody>
      </p:sp>
    </p:spTree>
    <p:extLst>
      <p:ext uri="{BB962C8B-B14F-4D97-AF65-F5344CB8AC3E}">
        <p14:creationId xmlns:p14="http://schemas.microsoft.com/office/powerpoint/2010/main" val="365296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table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126492" cy="5032376"/>
          </a:xfrm>
        </p:spPr>
        <p:txBody>
          <a:bodyPr>
            <a:normAutofit/>
          </a:bodyPr>
          <a:lstStyle/>
          <a:p>
            <a:r>
              <a:rPr lang="en-US" dirty="0"/>
              <a:t>Sequence of tables: L2, L3, ACL</a:t>
            </a:r>
          </a:p>
          <a:p>
            <a:r>
              <a:rPr lang="en-US" dirty="0"/>
              <a:t>Ethernet (L2) headers to forward packets within one IP network</a:t>
            </a:r>
          </a:p>
          <a:p>
            <a:r>
              <a:rPr lang="en-US" dirty="0"/>
              <a:t>IP (L3) headers to forward packets across IP networks</a:t>
            </a:r>
          </a:p>
          <a:p>
            <a:r>
              <a:rPr lang="en-US" dirty="0"/>
              <a:t>Access control lists (ACL) to implement firewalls &amp; other policies</a:t>
            </a:r>
          </a:p>
          <a:p>
            <a:r>
              <a:rPr lang="en-US" dirty="0"/>
              <a:t>Different kinds of lookups possible:</a:t>
            </a:r>
          </a:p>
          <a:p>
            <a:pPr lvl="1"/>
            <a:r>
              <a:rPr lang="en-US" dirty="0"/>
              <a:t>Exact match</a:t>
            </a:r>
          </a:p>
          <a:p>
            <a:pPr lvl="1"/>
            <a:r>
              <a:rPr lang="en-US" dirty="0"/>
              <a:t>Longest prefix match</a:t>
            </a:r>
          </a:p>
          <a:p>
            <a:pPr lvl="1"/>
            <a:r>
              <a:rPr lang="en-US" dirty="0"/>
              <a:t>Wildcard match</a:t>
            </a:r>
          </a:p>
        </p:txBody>
      </p:sp>
    </p:spTree>
    <p:extLst>
      <p:ext uri="{BB962C8B-B14F-4D97-AF65-F5344CB8AC3E}">
        <p14:creationId xmlns:p14="http://schemas.microsoft.com/office/powerpoint/2010/main" val="150044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900B5-FEBD-6448-AD55-F359F83E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lookup in MGR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267A2-49C5-E74E-84DA-261210AA6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8954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forwarding engine card </a:t>
            </a:r>
            <a:r>
              <a:rPr lang="en-US" dirty="0"/>
              <a:t>separate from line cards</a:t>
            </a:r>
          </a:p>
          <a:p>
            <a:pPr lvl="1"/>
            <a:r>
              <a:rPr lang="en-US" dirty="0"/>
              <a:t>Scale forwarding and interface capacity separately</a:t>
            </a:r>
          </a:p>
          <a:p>
            <a:r>
              <a:rPr lang="en-US" dirty="0">
                <a:solidFill>
                  <a:srgbClr val="C00000"/>
                </a:solidFill>
              </a:rPr>
              <a:t>Software:</a:t>
            </a:r>
            <a:r>
              <a:rPr lang="en-US" dirty="0"/>
              <a:t> Use Alpha 21164 (a 415MHz generic processor)</a:t>
            </a:r>
          </a:p>
          <a:p>
            <a:r>
              <a:rPr lang="en-US" dirty="0"/>
              <a:t>Programmed in assembly to do route lookup and other processing. </a:t>
            </a:r>
          </a:p>
          <a:p>
            <a:r>
              <a:rPr lang="en-US" dirty="0"/>
              <a:t>Many optimizations to improve performance</a:t>
            </a:r>
          </a:p>
          <a:p>
            <a:pPr lvl="1"/>
            <a:r>
              <a:rPr lang="en-US" dirty="0"/>
              <a:t>Need for such optimizations continues today for software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900B5-FEBD-6448-AD55-F359F83E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MGR Software lookup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267A2-49C5-E74E-84DA-261210AA6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89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Separate fast path from slow path </a:t>
            </a:r>
            <a:r>
              <a:rPr lang="en-US" dirty="0"/>
              <a:t>(optimize the common case)</a:t>
            </a:r>
          </a:p>
          <a:p>
            <a:pPr lvl="1"/>
            <a:r>
              <a:rPr lang="en-US" dirty="0"/>
              <a:t>ARP lookup, fragmentation, error handling</a:t>
            </a:r>
          </a:p>
          <a:p>
            <a:r>
              <a:rPr lang="en-US" dirty="0"/>
              <a:t>Try to fit all code into the processor instruction cache</a:t>
            </a:r>
          </a:p>
          <a:p>
            <a:r>
              <a:rPr lang="en-US" dirty="0"/>
              <a:t>Heavily use </a:t>
            </a:r>
            <a:r>
              <a:rPr lang="en-US" dirty="0">
                <a:solidFill>
                  <a:srgbClr val="C00000"/>
                </a:solidFill>
              </a:rPr>
              <a:t>caching for table entries </a:t>
            </a:r>
            <a:r>
              <a:rPr lang="en-US" dirty="0"/>
              <a:t>across different memories in a hierarchy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Traffic locality</a:t>
            </a:r>
            <a:r>
              <a:rPr lang="en-US" dirty="0"/>
              <a:t>: a small fast memory can service “most” traffic</a:t>
            </a:r>
          </a:p>
          <a:p>
            <a:r>
              <a:rPr lang="en-US" dirty="0"/>
              <a:t>Two copies of table in external memory to support downtime-less updates to the forwarding table</a:t>
            </a:r>
          </a:p>
          <a:p>
            <a:r>
              <a:rPr lang="en-US" dirty="0"/>
              <a:t>However, can’t guarantee deterministic throughput for packets</a:t>
            </a:r>
          </a:p>
          <a:p>
            <a:pPr lvl="1"/>
            <a:r>
              <a:rPr lang="en-US" dirty="0"/>
              <a:t>Packet might access slower memories in the memory hierarchy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7945">
            <a:off x="8212664" y="3203295"/>
            <a:ext cx="1411404" cy="1121117"/>
          </a:xfrm>
          <a:prstGeom prst="rect">
            <a:avLst/>
          </a:prstGeom>
        </p:spPr>
      </p:pic>
      <p:sp>
        <p:nvSpPr>
          <p:cNvPr id="33" name="Cloud 32"/>
          <p:cNvSpPr/>
          <p:nvPr/>
        </p:nvSpPr>
        <p:spPr>
          <a:xfrm>
            <a:off x="3206245" y="2086529"/>
            <a:ext cx="8671429" cy="4048339"/>
          </a:xfrm>
          <a:prstGeom prst="cloud">
            <a:avLst/>
          </a:prstGeom>
          <a:noFill/>
          <a:ln w="63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router?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9" y="2362967"/>
            <a:ext cx="1536076" cy="926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90" y="3257625"/>
            <a:ext cx="2219451" cy="132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2" y="4296732"/>
            <a:ext cx="1536076" cy="92683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100262" y="2934468"/>
            <a:ext cx="1585912" cy="5143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01718" y="3991743"/>
            <a:ext cx="1684456" cy="5814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824568" y="3420242"/>
            <a:ext cx="2248025" cy="687657"/>
            <a:chOff x="7250905" y="2583511"/>
            <a:chExt cx="3064670" cy="100948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250906" y="2583511"/>
              <a:ext cx="306466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250905" y="3586163"/>
              <a:ext cx="306466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0287001" y="2587151"/>
              <a:ext cx="0" cy="10058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186" y="3255453"/>
            <a:ext cx="2219451" cy="132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907614" y="3425061"/>
            <a:ext cx="440024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37984" y="3436542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87444" y="3431289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63932" y="3437685"/>
            <a:ext cx="363028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73206" y="2377255"/>
            <a:ext cx="440024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31253" y="2562601"/>
            <a:ext cx="363028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30334" y="4652075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219056" y="4321618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724635" y="4288299"/>
            <a:ext cx="24478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Bottleneck queue</a:t>
            </a: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(max size B)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907614" y="3177358"/>
            <a:ext cx="114401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39987" y="2597664"/>
            <a:ext cx="2447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latin typeface="Helvetica" charset="0"/>
                <a:ea typeface="Helvetica" charset="0"/>
                <a:cs typeface="Helvetica" charset="0"/>
              </a:rPr>
              <a:t>Queuing delay</a:t>
            </a:r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5844" y="5548701"/>
            <a:ext cx="2447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Flows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15847" y="5807492"/>
            <a:ext cx="5280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Helvetica" charset="0"/>
                <a:ea typeface="Helvetica" charset="0"/>
                <a:cs typeface="Helvetica" charset="0"/>
              </a:rPr>
              <a:t>Packet-switched core network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17055" y="4226193"/>
            <a:ext cx="2447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Link rate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207" y="2331066"/>
            <a:ext cx="3502307" cy="332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lookup in RMT: </a:t>
            </a:r>
            <a:r>
              <a:rPr lang="en-US" i="1" dirty="0">
                <a:solidFill>
                  <a:srgbClr val="C00000"/>
                </a:solidFill>
              </a:rPr>
              <a:t>Pipelined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functionalities (ex: L2, L3) in different table stages</a:t>
            </a:r>
          </a:p>
          <a:p>
            <a:r>
              <a:rPr lang="en-US" dirty="0"/>
              <a:t>Highly parallel over packets: admit 1 packet/cycle</a:t>
            </a:r>
          </a:p>
          <a:p>
            <a:r>
              <a:rPr lang="en-US" dirty="0"/>
              <a:t>Pipeline circuitry </a:t>
            </a:r>
            <a:r>
              <a:rPr lang="en-US" i="1" dirty="0"/>
              <a:t>clocked </a:t>
            </a:r>
            <a:r>
              <a:rPr lang="en-US" dirty="0"/>
              <a:t>at a high rate: ex: RMT@1 GHz</a:t>
            </a:r>
          </a:p>
          <a:p>
            <a:r>
              <a:rPr lang="en-US" dirty="0">
                <a:solidFill>
                  <a:srgbClr val="C00000"/>
                </a:solidFill>
              </a:rPr>
              <a:t>Deterministic throughput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1" y="4526452"/>
            <a:ext cx="11933694" cy="21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7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2CC5-ED92-B643-82DA-4966E5BE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pipelined hardware: fixed-function (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/>
              <a:t>ultiple 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/>
              <a:t>atch-Action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/>
              <a:t>ables)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41362A-F7E1-614C-8B2B-67E29CA7B79D}"/>
              </a:ext>
            </a:extLst>
          </p:cNvPr>
          <p:cNvGrpSpPr/>
          <p:nvPr/>
        </p:nvGrpSpPr>
        <p:grpSpPr>
          <a:xfrm>
            <a:off x="2252453" y="2187587"/>
            <a:ext cx="1499123" cy="2169168"/>
            <a:chOff x="1485649" y="3204985"/>
            <a:chExt cx="1124341" cy="21691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C2F424-5969-F34B-B6BB-7BC65942C765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/>
              <a:endParaRPr lang="en-US" sz="3333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3C4AE6-9E73-C140-923B-509A245B7BE9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Helvetica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63FBC5C-876D-3C45-A232-1F16920B1F9D}"/>
              </a:ext>
            </a:extLst>
          </p:cNvPr>
          <p:cNvGrpSpPr/>
          <p:nvPr/>
        </p:nvGrpSpPr>
        <p:grpSpPr>
          <a:xfrm>
            <a:off x="4186800" y="2194628"/>
            <a:ext cx="1499123" cy="2169168"/>
            <a:chOff x="1485649" y="3204985"/>
            <a:chExt cx="1124341" cy="21691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96FA30-20C6-2443-A64B-A87E5E9CE239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/>
              <a:endParaRPr lang="en-US" sz="3333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C774CC-049E-BB40-A2C5-24164A53A949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Helvetica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34BD6E-71DB-D846-9C40-5717C7AEDDCD}"/>
              </a:ext>
            </a:extLst>
          </p:cNvPr>
          <p:cNvGrpSpPr/>
          <p:nvPr/>
        </p:nvGrpSpPr>
        <p:grpSpPr>
          <a:xfrm>
            <a:off x="6120877" y="2202893"/>
            <a:ext cx="1499123" cy="2169168"/>
            <a:chOff x="1485649" y="3204985"/>
            <a:chExt cx="1124341" cy="216916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C0A3BC-92FE-DC40-8DB7-0FB22E74FDD6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/>
              <a:endParaRPr lang="en-US" sz="3333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36C7BE-D575-CD4D-9E40-81DA7DE18E0B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Helvetica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5679E-0524-7846-8F5D-8116F6BBB4A7}"/>
              </a:ext>
            </a:extLst>
          </p:cNvPr>
          <p:cNvGrpSpPr/>
          <p:nvPr/>
        </p:nvGrpSpPr>
        <p:grpSpPr>
          <a:xfrm>
            <a:off x="8026400" y="2214840"/>
            <a:ext cx="1499123" cy="2169168"/>
            <a:chOff x="1485649" y="3204985"/>
            <a:chExt cx="1124341" cy="21691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42E855-35B8-6047-B533-6808B9E00C20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/>
              <a:endParaRPr lang="en-US" sz="3333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3367E9-8EF5-3C4D-AA7E-83AF82460D8C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Helvetica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7917F5-B5BC-1140-9AFE-F2EB38490706}"/>
              </a:ext>
            </a:extLst>
          </p:cNvPr>
          <p:cNvGrpSpPr/>
          <p:nvPr/>
        </p:nvGrpSpPr>
        <p:grpSpPr>
          <a:xfrm>
            <a:off x="11086945" y="2522159"/>
            <a:ext cx="519184" cy="1589295"/>
            <a:chOff x="2488822" y="2403406"/>
            <a:chExt cx="529093" cy="158929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D432C90-4481-E64A-BA9E-F8F910EFE0F6}"/>
                </a:ext>
              </a:extLst>
            </p:cNvPr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4151176-5926-A64B-8F59-1A2778CBCB7C}"/>
                </a:ext>
              </a:extLst>
            </p:cNvPr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D31E10B-5746-0F4E-9704-39BB6BCC7965}"/>
                </a:ext>
              </a:extLst>
            </p:cNvPr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68C5EA3-A957-8C49-8C4A-6FA3E480232A}"/>
                </a:ext>
              </a:extLst>
            </p:cNvPr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7AA73AA-E6D6-4140-915B-7134BB878200}"/>
                </a:ext>
              </a:extLst>
            </p:cNvPr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3699A64-1A11-8A46-BA99-6E96F2FC1A73}"/>
                </a:ext>
              </a:extLst>
            </p:cNvPr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65225B5-F856-6444-9BDD-BF4DE669D82A}"/>
                </a:ext>
              </a:extLst>
            </p:cNvPr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02950CD-16A2-9746-8873-FBCB157FDBEB}"/>
                </a:ext>
              </a:extLst>
            </p:cNvPr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C094218-7062-394A-B698-188C20564C09}"/>
                </a:ext>
              </a:extLst>
            </p:cNvPr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6D14191-3534-024A-828F-0CA668614811}"/>
                </a:ext>
              </a:extLst>
            </p:cNvPr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17032DC-5373-CF46-80D4-83F57C28A239}"/>
                </a:ext>
              </a:extLst>
            </p:cNvPr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7E837DF-A084-1149-8391-068FCEDBD801}"/>
              </a:ext>
            </a:extLst>
          </p:cNvPr>
          <p:cNvGrpSpPr/>
          <p:nvPr/>
        </p:nvGrpSpPr>
        <p:grpSpPr>
          <a:xfrm>
            <a:off x="304800" y="2456579"/>
            <a:ext cx="508144" cy="1589295"/>
            <a:chOff x="2488822" y="2403406"/>
            <a:chExt cx="529093" cy="1589294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87339F7-3103-3A43-9FDA-5AF63A39EE6B}"/>
                </a:ext>
              </a:extLst>
            </p:cNvPr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C081285-41A3-3947-BF85-D84CE0869DA5}"/>
                </a:ext>
              </a:extLst>
            </p:cNvPr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AD97F40-009C-F340-A024-704848E63B50}"/>
                </a:ext>
              </a:extLst>
            </p:cNvPr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71A516D-B4F8-784D-851F-98394A0D4A5F}"/>
                </a:ext>
              </a:extLst>
            </p:cNvPr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48CE3F5-4256-0042-BAA4-959D5A194B56}"/>
                </a:ext>
              </a:extLst>
            </p:cNvPr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56C8270-CB76-844F-9A20-C43E6968B7E8}"/>
                </a:ext>
              </a:extLst>
            </p:cNvPr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AAAB405-9FBA-7242-AFD2-0726E7993584}"/>
                </a:ext>
              </a:extLst>
            </p:cNvPr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6EB3994-08CB-3847-A6B3-75F127B8896E}"/>
                </a:ext>
              </a:extLst>
            </p:cNvPr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CD7DB78-798C-F44E-B06D-38E4AB4D1312}"/>
                </a:ext>
              </a:extLst>
            </p:cNvPr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9E653CC-4073-F84A-8205-E2919BA05DC2}"/>
                </a:ext>
              </a:extLst>
            </p:cNvPr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89432F5-6BD3-1B4E-877B-61729F2A45A3}"/>
                </a:ext>
              </a:extLst>
            </p:cNvPr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9B06AD73-8F8D-7942-ABA4-46E0F1B2550A}"/>
              </a:ext>
            </a:extLst>
          </p:cNvPr>
          <p:cNvSpPr/>
          <p:nvPr/>
        </p:nvSpPr>
        <p:spPr>
          <a:xfrm>
            <a:off x="9971562" y="2214704"/>
            <a:ext cx="1123753" cy="2184475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5495" tIns="0" rIns="155495" bIns="77748" rtlCol="0" anchor="ctr"/>
          <a:lstStyle/>
          <a:p>
            <a:pPr algn="ctr">
              <a:lnSpc>
                <a:spcPts val="1900"/>
              </a:lnSpc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76D3ECE-AF4C-6847-B9FD-7D211E5902C5}"/>
              </a:ext>
            </a:extLst>
          </p:cNvPr>
          <p:cNvGrpSpPr/>
          <p:nvPr/>
        </p:nvGrpSpPr>
        <p:grpSpPr>
          <a:xfrm>
            <a:off x="10146842" y="2513071"/>
            <a:ext cx="736445" cy="692189"/>
            <a:chOff x="8131589" y="4009362"/>
            <a:chExt cx="552334" cy="692189"/>
          </a:xfrm>
          <a:noFill/>
        </p:grpSpPr>
        <p:grpSp>
          <p:nvGrpSpPr>
            <p:cNvPr id="42" name="Group 65">
              <a:extLst>
                <a:ext uri="{FF2B5EF4-FFF2-40B4-BE49-F238E27FC236}">
                  <a16:creationId xmlns:a16="http://schemas.microsoft.com/office/drawing/2014/main" id="{C24BD2D2-326C-3A45-88C4-6687BD6211AE}"/>
                </a:ext>
              </a:extLst>
            </p:cNvPr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26E2E770-6F85-BA4D-9F1C-6766DDDCA96B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Helvetica" pitchFamily="2" charset="0"/>
                </a:endParaRP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8C44CC1-4EB0-D24B-939B-8450BBAE9221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791BDCE-16EB-4048-B0BE-43C11EFEA5F2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70">
              <a:extLst>
                <a:ext uri="{FF2B5EF4-FFF2-40B4-BE49-F238E27FC236}">
                  <a16:creationId xmlns:a16="http://schemas.microsoft.com/office/drawing/2014/main" id="{5D08FBDF-E8C2-CC45-9384-ABA94481662E}"/>
                </a:ext>
              </a:extLst>
            </p:cNvPr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FA9F1E29-7CCF-8048-868A-585AFF48FA1A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Helvetica" pitchFamily="2" charset="0"/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8AF0173-BA76-BC41-B650-A047D3E42B66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C0583CA-7147-DE4A-9EC6-C958C20D9027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AC263D4-AB4D-F446-89D8-4B563F293299}"/>
              </a:ext>
            </a:extLst>
          </p:cNvPr>
          <p:cNvGrpSpPr/>
          <p:nvPr/>
        </p:nvGrpSpPr>
        <p:grpSpPr>
          <a:xfrm>
            <a:off x="10147833" y="3440503"/>
            <a:ext cx="736445" cy="692189"/>
            <a:chOff x="8131589" y="4009362"/>
            <a:chExt cx="552334" cy="692189"/>
          </a:xfrm>
          <a:noFill/>
        </p:grpSpPr>
        <p:grpSp>
          <p:nvGrpSpPr>
            <p:cNvPr id="51" name="Group 65">
              <a:extLst>
                <a:ext uri="{FF2B5EF4-FFF2-40B4-BE49-F238E27FC236}">
                  <a16:creationId xmlns:a16="http://schemas.microsoft.com/office/drawing/2014/main" id="{B3FA3431-8259-204F-B213-5406EE38F649}"/>
                </a:ext>
              </a:extLst>
            </p:cNvPr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0A6D721-3902-8343-8B5F-4D46918BB81E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Helvetica" pitchFamily="2" charset="0"/>
                </a:endParaRP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64ADDE1-1846-DE4B-B2AE-BB9D6A2A20A1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31DCE4B-6731-0547-8C84-811A6B7027B2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A32B57FE-BF8C-1442-95BA-E50265C57C72}"/>
                </a:ext>
              </a:extLst>
            </p:cNvPr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13C1FCF8-B609-8B40-8329-A465F9FE3613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Helvetica" pitchFamily="2" charset="0"/>
                </a:endParaRP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1D2761A-B140-C24B-9D1B-43E33E087F1E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4C1F3C8-01E4-D34A-9FD9-A52AD8312E01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B4C1045-1805-0B47-86B3-E689FFF6B42C}"/>
              </a:ext>
            </a:extLst>
          </p:cNvPr>
          <p:cNvCxnSpPr>
            <a:stCxn id="66" idx="3"/>
            <a:endCxn id="6" idx="1"/>
          </p:cNvCxnSpPr>
          <p:nvPr/>
        </p:nvCxnSpPr>
        <p:spPr>
          <a:xfrm flipV="1">
            <a:off x="1770880" y="3266427"/>
            <a:ext cx="481573" cy="1244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6AA20F4-96DE-F147-AC57-6C2EB501026A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5685923" y="3273469"/>
            <a:ext cx="434955" cy="826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D1C7AEB-F1A3-1646-A0C7-685942A529E5}"/>
              </a:ext>
            </a:extLst>
          </p:cNvPr>
          <p:cNvCxnSpPr>
            <a:stCxn id="11" idx="3"/>
            <a:endCxn id="15" idx="1"/>
          </p:cNvCxnSpPr>
          <p:nvPr/>
        </p:nvCxnSpPr>
        <p:spPr>
          <a:xfrm>
            <a:off x="7620000" y="3293224"/>
            <a:ext cx="406400" cy="45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C163713-087F-714D-AD29-91872389AED6}"/>
              </a:ext>
            </a:extLst>
          </p:cNvPr>
          <p:cNvCxnSpPr>
            <a:stCxn id="15" idx="3"/>
            <a:endCxn id="40" idx="1"/>
          </p:cNvCxnSpPr>
          <p:nvPr/>
        </p:nvCxnSpPr>
        <p:spPr>
          <a:xfrm>
            <a:off x="9525523" y="3293680"/>
            <a:ext cx="446039" cy="13261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D379109-D20D-FC4D-A9F7-D1398F67DF81}"/>
              </a:ext>
            </a:extLst>
          </p:cNvPr>
          <p:cNvCxnSpPr>
            <a:stCxn id="5" idx="3"/>
            <a:endCxn id="9" idx="1"/>
          </p:cNvCxnSpPr>
          <p:nvPr/>
        </p:nvCxnSpPr>
        <p:spPr>
          <a:xfrm flipV="1">
            <a:off x="3751576" y="3273468"/>
            <a:ext cx="435224" cy="444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F2989342-2F11-354D-B3B9-3721466B5DB6}"/>
              </a:ext>
            </a:extLst>
          </p:cNvPr>
          <p:cNvSpPr txBox="1"/>
          <p:nvPr/>
        </p:nvSpPr>
        <p:spPr>
          <a:xfrm>
            <a:off x="453901" y="4430800"/>
            <a:ext cx="1686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Fixed Parser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E67988E-A026-8543-A96C-E373971F0E38}"/>
              </a:ext>
            </a:extLst>
          </p:cNvPr>
          <p:cNvGrpSpPr/>
          <p:nvPr/>
        </p:nvGrpSpPr>
        <p:grpSpPr>
          <a:xfrm>
            <a:off x="807432" y="2200984"/>
            <a:ext cx="963448" cy="2155771"/>
            <a:chOff x="605574" y="1959131"/>
            <a:chExt cx="722586" cy="1616828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E91BB26-F0D8-D04F-A38B-6E5005C86BA5}"/>
                </a:ext>
              </a:extLst>
            </p:cNvPr>
            <p:cNvSpPr/>
            <p:nvPr/>
          </p:nvSpPr>
          <p:spPr>
            <a:xfrm>
              <a:off x="605574" y="1959131"/>
              <a:ext cx="722586" cy="16168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55495" tIns="0" rIns="155495" bIns="77748" rtlCol="0" anchor="ctr"/>
            <a:lstStyle/>
            <a:p>
              <a:pPr algn="ctr">
                <a:lnSpc>
                  <a:spcPts val="19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41AE0CA-EBE5-504B-B29E-DA55DDDD556B}"/>
                </a:ext>
              </a:extLst>
            </p:cNvPr>
            <p:cNvSpPr/>
            <p:nvPr/>
          </p:nvSpPr>
          <p:spPr>
            <a:xfrm>
              <a:off x="675714" y="2116356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Helvetica" pitchFamily="2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AA5B4E9-C0CC-D34A-BC7F-E7464E693C79}"/>
                </a:ext>
              </a:extLst>
            </p:cNvPr>
            <p:cNvSpPr/>
            <p:nvPr/>
          </p:nvSpPr>
          <p:spPr>
            <a:xfrm>
              <a:off x="696269" y="259215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Helvetica" pitchFamily="2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C11786E-7921-3F4E-92B2-74CDCDAC446F}"/>
                </a:ext>
              </a:extLst>
            </p:cNvPr>
            <p:cNvSpPr/>
            <p:nvPr/>
          </p:nvSpPr>
          <p:spPr>
            <a:xfrm>
              <a:off x="981553" y="2400219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Helvetica" pitchFamily="2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782FFF6-4468-1341-8E88-93A9557A9587}"/>
                </a:ext>
              </a:extLst>
            </p:cNvPr>
            <p:cNvSpPr/>
            <p:nvPr/>
          </p:nvSpPr>
          <p:spPr>
            <a:xfrm>
              <a:off x="679074" y="297797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Helvetica" pitchFamily="2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B7AB18C-B193-C34D-86D6-1C1194D860DE}"/>
                </a:ext>
              </a:extLst>
            </p:cNvPr>
            <p:cNvSpPr/>
            <p:nvPr/>
          </p:nvSpPr>
          <p:spPr>
            <a:xfrm>
              <a:off x="1007641" y="3198590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Helvetica" pitchFamily="2" charset="0"/>
              </a:endParaRPr>
            </a:p>
          </p:txBody>
        </p:sp>
        <p:cxnSp>
          <p:nvCxnSpPr>
            <p:cNvPr id="72" name="Curved Connector 71">
              <a:extLst>
                <a:ext uri="{FF2B5EF4-FFF2-40B4-BE49-F238E27FC236}">
                  <a16:creationId xmlns:a16="http://schemas.microsoft.com/office/drawing/2014/main" id="{05F88D5A-5701-0548-BA55-D2DE0891FB8C}"/>
                </a:ext>
              </a:extLst>
            </p:cNvPr>
            <p:cNvCxnSpPr>
              <a:stCxn id="67" idx="0"/>
              <a:endCxn id="69" idx="0"/>
            </p:cNvCxnSpPr>
            <p:nvPr/>
          </p:nvCxnSpPr>
          <p:spPr>
            <a:xfrm rot="16200000" flipH="1">
              <a:off x="801001" y="2105368"/>
              <a:ext cx="283863" cy="305839"/>
            </a:xfrm>
            <a:prstGeom prst="curvedConnector3">
              <a:avLst>
                <a:gd name="adj1" fmla="val -19368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6421C887-2723-FA43-8C3B-8AE303CD4D77}"/>
                </a:ext>
              </a:extLst>
            </p:cNvPr>
            <p:cNvCxnSpPr>
              <a:stCxn id="67" idx="4"/>
              <a:endCxn id="68" idx="0"/>
            </p:cNvCxnSpPr>
            <p:nvPr/>
          </p:nvCxnSpPr>
          <p:spPr>
            <a:xfrm rot="16200000" flipH="1">
              <a:off x="680157" y="2461741"/>
              <a:ext cx="240269" cy="205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id="{ECC04C51-D645-944A-8D73-309CEAC7F4C5}"/>
                </a:ext>
              </a:extLst>
            </p:cNvPr>
            <p:cNvCxnSpPr>
              <a:stCxn id="69" idx="4"/>
              <a:endCxn id="69" idx="6"/>
            </p:cNvCxnSpPr>
            <p:nvPr/>
          </p:nvCxnSpPr>
          <p:spPr>
            <a:xfrm rot="5400000" flipH="1" flipV="1">
              <a:off x="1094121" y="2519716"/>
              <a:ext cx="117764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urved Connector 74">
              <a:extLst>
                <a:ext uri="{FF2B5EF4-FFF2-40B4-BE49-F238E27FC236}">
                  <a16:creationId xmlns:a16="http://schemas.microsoft.com/office/drawing/2014/main" id="{4BA0A845-0096-E444-9A39-AF7AF86A40CB}"/>
                </a:ext>
              </a:extLst>
            </p:cNvPr>
            <p:cNvCxnSpPr>
              <a:stCxn id="69" idx="3"/>
              <a:endCxn id="70" idx="6"/>
            </p:cNvCxnSpPr>
            <p:nvPr/>
          </p:nvCxnSpPr>
          <p:spPr>
            <a:xfrm rot="5400000">
              <a:off x="714112" y="2794819"/>
              <a:ext cx="494483" cy="107357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urved Connector 75">
              <a:extLst>
                <a:ext uri="{FF2B5EF4-FFF2-40B4-BE49-F238E27FC236}">
                  <a16:creationId xmlns:a16="http://schemas.microsoft.com/office/drawing/2014/main" id="{72C1969C-640D-3746-BE03-C0E6C3FE1AA4}"/>
                </a:ext>
              </a:extLst>
            </p:cNvPr>
            <p:cNvCxnSpPr>
              <a:stCxn id="68" idx="6"/>
              <a:endCxn id="71" idx="0"/>
            </p:cNvCxnSpPr>
            <p:nvPr/>
          </p:nvCxnSpPr>
          <p:spPr>
            <a:xfrm>
              <a:off x="924869" y="2709919"/>
              <a:ext cx="197072" cy="488671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urved Connector 76">
              <a:extLst>
                <a:ext uri="{FF2B5EF4-FFF2-40B4-BE49-F238E27FC236}">
                  <a16:creationId xmlns:a16="http://schemas.microsoft.com/office/drawing/2014/main" id="{E2269F59-9CAA-5F46-A773-D0893FC6F380}"/>
                </a:ext>
              </a:extLst>
            </p:cNvPr>
            <p:cNvCxnSpPr>
              <a:stCxn id="71" idx="4"/>
              <a:endCxn id="70" idx="4"/>
            </p:cNvCxnSpPr>
            <p:nvPr/>
          </p:nvCxnSpPr>
          <p:spPr>
            <a:xfrm rot="5400000" flipH="1">
              <a:off x="847350" y="3159528"/>
              <a:ext cx="220616" cy="328567"/>
            </a:xfrm>
            <a:prstGeom prst="curvedConnector3">
              <a:avLst>
                <a:gd name="adj1" fmla="val -40662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Left Brace 77">
            <a:extLst>
              <a:ext uri="{FF2B5EF4-FFF2-40B4-BE49-F238E27FC236}">
                <a16:creationId xmlns:a16="http://schemas.microsoft.com/office/drawing/2014/main" id="{DE1E5D0E-9804-C543-95D1-EF266CAF0705}"/>
              </a:ext>
            </a:extLst>
          </p:cNvPr>
          <p:cNvSpPr/>
          <p:nvPr/>
        </p:nvSpPr>
        <p:spPr>
          <a:xfrm rot="5400000" flipH="1">
            <a:off x="5741460" y="931711"/>
            <a:ext cx="296357" cy="7290325"/>
          </a:xfrm>
          <a:prstGeom prst="leftBrace">
            <a:avLst>
              <a:gd name="adj1" fmla="val 43551"/>
              <a:gd name="adj2" fmla="val 49888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Helvetica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446D491-E8E8-C542-AC93-C86830FDF070}"/>
              </a:ext>
            </a:extLst>
          </p:cNvPr>
          <p:cNvSpPr txBox="1"/>
          <p:nvPr/>
        </p:nvSpPr>
        <p:spPr>
          <a:xfrm>
            <a:off x="3392982" y="4677740"/>
            <a:ext cx="4780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Fixed Header Processing Pipeline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10CA46E-386F-A241-A9EF-B4799B3E007A}"/>
              </a:ext>
            </a:extLst>
          </p:cNvPr>
          <p:cNvSpPr/>
          <p:nvPr/>
        </p:nvSpPr>
        <p:spPr>
          <a:xfrm rot="16200000">
            <a:off x="2091540" y="3052444"/>
            <a:ext cx="1432364" cy="52719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Helvetica" pitchFamily="2" charset="0"/>
              </a:rPr>
              <a:t>L2 Table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01EBD7D-54B4-D04A-9639-F5B51581EA08}"/>
              </a:ext>
            </a:extLst>
          </p:cNvPr>
          <p:cNvSpPr/>
          <p:nvPr/>
        </p:nvSpPr>
        <p:spPr>
          <a:xfrm rot="16200000">
            <a:off x="4127917" y="3009871"/>
            <a:ext cx="1421655" cy="5271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Helvetica" pitchFamily="2" charset="0"/>
              </a:rPr>
              <a:t>IPv4 Table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E54E65E-F4A8-1748-98D4-C8B9C38C52A7}"/>
              </a:ext>
            </a:extLst>
          </p:cNvPr>
          <p:cNvSpPr/>
          <p:nvPr/>
        </p:nvSpPr>
        <p:spPr>
          <a:xfrm rot="16200000">
            <a:off x="5961020" y="3009168"/>
            <a:ext cx="1420254" cy="5271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Helvetica" pitchFamily="2" charset="0"/>
              </a:rPr>
              <a:t>IPv6 Table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B1ED021-7314-9A4F-BCB7-696BBF03817A}"/>
              </a:ext>
            </a:extLst>
          </p:cNvPr>
          <p:cNvSpPr/>
          <p:nvPr/>
        </p:nvSpPr>
        <p:spPr>
          <a:xfrm rot="16200000">
            <a:off x="7891724" y="3002830"/>
            <a:ext cx="1417216" cy="52719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Helvetica" pitchFamily="2" charset="0"/>
              </a:rPr>
              <a:t>ACL Table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B5A9A14-045C-AC4D-B76E-CC89932DD8EE}"/>
              </a:ext>
            </a:extLst>
          </p:cNvPr>
          <p:cNvGrpSpPr/>
          <p:nvPr/>
        </p:nvGrpSpPr>
        <p:grpSpPr>
          <a:xfrm>
            <a:off x="3212613" y="2578289"/>
            <a:ext cx="334172" cy="1457303"/>
            <a:chOff x="2521451" y="3258013"/>
            <a:chExt cx="334172" cy="1712316"/>
          </a:xfrm>
        </p:grpSpPr>
        <p:sp>
          <p:nvSpPr>
            <p:cNvPr id="85" name="Trapezoid 84">
              <a:extLst>
                <a:ext uri="{FF2B5EF4-FFF2-40B4-BE49-F238E27FC236}">
                  <a16:creationId xmlns:a16="http://schemas.microsoft.com/office/drawing/2014/main" id="{DA126BA2-FB20-6445-AD20-803C9A7155B0}"/>
                </a:ext>
              </a:extLst>
            </p:cNvPr>
            <p:cNvSpPr/>
            <p:nvPr/>
          </p:nvSpPr>
          <p:spPr>
            <a:xfrm rot="5400000" flipH="1">
              <a:off x="1831929" y="3947535"/>
              <a:ext cx="1712316" cy="333271"/>
            </a:xfrm>
            <a:prstGeom prst="trapezoid">
              <a:avLst>
                <a:gd name="adj" fmla="val 3080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Helvetica" pitchFamily="2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9E8A092-49CC-4144-861F-912F4AAA4FBD}"/>
                </a:ext>
              </a:extLst>
            </p:cNvPr>
            <p:cNvSpPr txBox="1"/>
            <p:nvPr/>
          </p:nvSpPr>
          <p:spPr>
            <a:xfrm rot="16200000">
              <a:off x="1879506" y="3953932"/>
              <a:ext cx="16444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Helvetica" pitchFamily="2" charset="0"/>
                </a:rPr>
                <a:t>L2 </a:t>
              </a:r>
              <a:r>
                <a:rPr lang="en-US" sz="1400" dirty="0" err="1">
                  <a:solidFill>
                    <a:prstClr val="black"/>
                  </a:solidFill>
                  <a:latin typeface="Helvetica" pitchFamily="2" charset="0"/>
                </a:rPr>
                <a:t>Hdr</a:t>
              </a:r>
              <a:r>
                <a:rPr lang="en-US" sz="1400" dirty="0">
                  <a:solidFill>
                    <a:prstClr val="black"/>
                  </a:solidFill>
                  <a:latin typeface="Helvetica" pitchFamily="2" charset="0"/>
                </a:rPr>
                <a:t>  Actions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E61EEC8-8D2D-C64D-AB3B-044BC5A608AD}"/>
              </a:ext>
            </a:extLst>
          </p:cNvPr>
          <p:cNvGrpSpPr/>
          <p:nvPr/>
        </p:nvGrpSpPr>
        <p:grpSpPr>
          <a:xfrm>
            <a:off x="5213070" y="2540104"/>
            <a:ext cx="333271" cy="1457303"/>
            <a:chOff x="2521451" y="3258013"/>
            <a:chExt cx="333271" cy="1712316"/>
          </a:xfrm>
        </p:grpSpPr>
        <p:sp>
          <p:nvSpPr>
            <p:cNvPr id="88" name="Trapezoid 87">
              <a:extLst>
                <a:ext uri="{FF2B5EF4-FFF2-40B4-BE49-F238E27FC236}">
                  <a16:creationId xmlns:a16="http://schemas.microsoft.com/office/drawing/2014/main" id="{366D4D84-7620-BB4E-919F-3C5D4D9F9367}"/>
                </a:ext>
              </a:extLst>
            </p:cNvPr>
            <p:cNvSpPr/>
            <p:nvPr/>
          </p:nvSpPr>
          <p:spPr>
            <a:xfrm rot="5400000" flipH="1">
              <a:off x="1831929" y="3947535"/>
              <a:ext cx="1712316" cy="333271"/>
            </a:xfrm>
            <a:prstGeom prst="trapezoid">
              <a:avLst>
                <a:gd name="adj" fmla="val 3080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Helvetica" pitchFamily="2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F2E38CC-EF97-8A49-BB82-0DB5C8A9BEAC}"/>
                </a:ext>
              </a:extLst>
            </p:cNvPr>
            <p:cNvSpPr txBox="1"/>
            <p:nvPr/>
          </p:nvSpPr>
          <p:spPr>
            <a:xfrm rot="16200000">
              <a:off x="1900642" y="3948588"/>
              <a:ext cx="15747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Helvetica" pitchFamily="2" charset="0"/>
                </a:rPr>
                <a:t>v4 </a:t>
              </a:r>
              <a:r>
                <a:rPr lang="en-US" sz="1400" dirty="0" err="1">
                  <a:solidFill>
                    <a:prstClr val="black"/>
                  </a:solidFill>
                  <a:latin typeface="Helvetica" pitchFamily="2" charset="0"/>
                </a:rPr>
                <a:t>Hdr</a:t>
              </a:r>
              <a:r>
                <a:rPr lang="en-US" sz="1400" dirty="0">
                  <a:solidFill>
                    <a:prstClr val="black"/>
                  </a:solidFill>
                  <a:latin typeface="Helvetica" pitchFamily="2" charset="0"/>
                </a:rPr>
                <a:t> Actions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7E3541E-E82E-A045-B20A-50AB7004755F}"/>
              </a:ext>
            </a:extLst>
          </p:cNvPr>
          <p:cNvGrpSpPr/>
          <p:nvPr/>
        </p:nvGrpSpPr>
        <p:grpSpPr>
          <a:xfrm>
            <a:off x="7040837" y="2554621"/>
            <a:ext cx="334923" cy="1428272"/>
            <a:chOff x="2521451" y="3258013"/>
            <a:chExt cx="334919" cy="1712316"/>
          </a:xfrm>
        </p:grpSpPr>
        <p:sp>
          <p:nvSpPr>
            <p:cNvPr id="91" name="Trapezoid 90">
              <a:extLst>
                <a:ext uri="{FF2B5EF4-FFF2-40B4-BE49-F238E27FC236}">
                  <a16:creationId xmlns:a16="http://schemas.microsoft.com/office/drawing/2014/main" id="{0B51D85F-EEAE-4E49-81ED-9A9269554FC2}"/>
                </a:ext>
              </a:extLst>
            </p:cNvPr>
            <p:cNvSpPr/>
            <p:nvPr/>
          </p:nvSpPr>
          <p:spPr>
            <a:xfrm rot="5400000" flipH="1">
              <a:off x="1831929" y="3947535"/>
              <a:ext cx="1712316" cy="333271"/>
            </a:xfrm>
            <a:prstGeom prst="trapezoid">
              <a:avLst>
                <a:gd name="adj" fmla="val 3080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Helvetica" pitchFamily="2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57E0B46-8EF0-3946-A9AD-CE2A49C8BAEC}"/>
                </a:ext>
              </a:extLst>
            </p:cNvPr>
            <p:cNvSpPr txBox="1"/>
            <p:nvPr/>
          </p:nvSpPr>
          <p:spPr>
            <a:xfrm rot="16200000">
              <a:off x="1869308" y="3950795"/>
              <a:ext cx="1666351" cy="30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Helvetica" pitchFamily="2" charset="0"/>
                </a:rPr>
                <a:t>v6 </a:t>
              </a:r>
              <a:r>
                <a:rPr lang="en-US" sz="1400" dirty="0" err="1">
                  <a:solidFill>
                    <a:prstClr val="black"/>
                  </a:solidFill>
                  <a:latin typeface="Helvetica" pitchFamily="2" charset="0"/>
                </a:rPr>
                <a:t>Hdr</a:t>
              </a:r>
              <a:r>
                <a:rPr lang="en-US" sz="1400" dirty="0">
                  <a:solidFill>
                    <a:prstClr val="black"/>
                  </a:solidFill>
                  <a:latin typeface="Helvetica" pitchFamily="2" charset="0"/>
                </a:rPr>
                <a:t> Actions 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0624912-6E19-A34A-9FF0-F9E3E00A56FD}"/>
              </a:ext>
            </a:extLst>
          </p:cNvPr>
          <p:cNvGrpSpPr/>
          <p:nvPr/>
        </p:nvGrpSpPr>
        <p:grpSpPr>
          <a:xfrm>
            <a:off x="8964270" y="2554859"/>
            <a:ext cx="333271" cy="1457303"/>
            <a:chOff x="2521451" y="3258013"/>
            <a:chExt cx="333271" cy="1712316"/>
          </a:xfrm>
        </p:grpSpPr>
        <p:sp>
          <p:nvSpPr>
            <p:cNvPr id="94" name="Trapezoid 93">
              <a:extLst>
                <a:ext uri="{FF2B5EF4-FFF2-40B4-BE49-F238E27FC236}">
                  <a16:creationId xmlns:a16="http://schemas.microsoft.com/office/drawing/2014/main" id="{D0E12735-A2E3-2948-A0E7-97C8386C1D66}"/>
                </a:ext>
              </a:extLst>
            </p:cNvPr>
            <p:cNvSpPr/>
            <p:nvPr/>
          </p:nvSpPr>
          <p:spPr>
            <a:xfrm rot="5400000" flipH="1">
              <a:off x="1831929" y="3947535"/>
              <a:ext cx="1712316" cy="333271"/>
            </a:xfrm>
            <a:prstGeom prst="trapezoid">
              <a:avLst>
                <a:gd name="adj" fmla="val 3080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Helvetica" pitchFamily="2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3E35AD1-D407-0C44-BF0B-620746AC8F37}"/>
                </a:ext>
              </a:extLst>
            </p:cNvPr>
            <p:cNvSpPr txBox="1"/>
            <p:nvPr/>
          </p:nvSpPr>
          <p:spPr>
            <a:xfrm rot="16200000">
              <a:off x="2014365" y="3934303"/>
              <a:ext cx="13579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Helvetica" pitchFamily="2" charset="0"/>
                </a:rPr>
                <a:t>ACL Actions</a:t>
              </a:r>
            </a:p>
          </p:txBody>
        </p:sp>
      </p:grpSp>
      <p:grpSp>
        <p:nvGrpSpPr>
          <p:cNvPr id="96" name="Group 7">
            <a:extLst>
              <a:ext uri="{FF2B5EF4-FFF2-40B4-BE49-F238E27FC236}">
                <a16:creationId xmlns:a16="http://schemas.microsoft.com/office/drawing/2014/main" id="{47B1F26E-4118-D048-8506-8169C0900C64}"/>
              </a:ext>
            </a:extLst>
          </p:cNvPr>
          <p:cNvGrpSpPr>
            <a:grpSpLocks/>
          </p:cNvGrpSpPr>
          <p:nvPr/>
        </p:nvGrpSpPr>
        <p:grpSpPr bwMode="auto">
          <a:xfrm>
            <a:off x="4492362" y="6268623"/>
            <a:ext cx="2082343" cy="479443"/>
            <a:chOff x="1871277" y="1576300"/>
            <a:chExt cx="1128371" cy="437861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FF14DF-88FA-2643-9D6A-B6EA1728FDF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2EF7A87-8BA5-BA43-8E77-7C782A1D884D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B0C95E4-9B59-8B4A-BBD3-16521901FE8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1FD0CFC3-9747-1A45-BA38-757B4D079AC5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0792FB5D-0067-DD41-9AC0-73F806975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89236256-9AFC-DA4C-9ED2-C071EFE51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256ED037-2939-5C4F-A0FF-F29AD715E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9E55A95-DF12-AA44-951C-6E4AF5C69A8B}"/>
                </a:ext>
              </a:extLst>
            </p:cNvPr>
            <p:cNvCxnSpPr>
              <a:cxnSpLocks noChangeShapeType="1"/>
              <a:endCxn id="99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756F4F0-FCE2-0D45-A2AC-4A920B5A6E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7" name="Freeform 106">
            <a:extLst>
              <a:ext uri="{FF2B5EF4-FFF2-40B4-BE49-F238E27FC236}">
                <a16:creationId xmlns:a16="http://schemas.microsoft.com/office/drawing/2014/main" id="{B31E2D25-DC8D-9446-AFDD-D9A4C5A805C4}"/>
              </a:ext>
            </a:extLst>
          </p:cNvPr>
          <p:cNvSpPr/>
          <p:nvPr/>
        </p:nvSpPr>
        <p:spPr bwMode="auto">
          <a:xfrm>
            <a:off x="2343143" y="5565317"/>
            <a:ext cx="6745916" cy="577850"/>
          </a:xfrm>
          <a:custGeom>
            <a:avLst/>
            <a:gdLst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418712 w 1040633"/>
              <a:gd name="connsiteY4" fmla="*/ 1189324 h 1219697"/>
              <a:gd name="connsiteX5" fmla="*/ 139870 w 1040633"/>
              <a:gd name="connsiteY5" fmla="*/ 1191723 h 1219697"/>
              <a:gd name="connsiteX0" fmla="*/ 139870 w 1040633"/>
              <a:gd name="connsiteY0" fmla="*/ 1191723 h 1355926"/>
              <a:gd name="connsiteX1" fmla="*/ 0 w 1040633"/>
              <a:gd name="connsiteY1" fmla="*/ 0 h 1355926"/>
              <a:gd name="connsiteX2" fmla="*/ 1040633 w 1040633"/>
              <a:gd name="connsiteY2" fmla="*/ 16785 h 1355926"/>
              <a:gd name="connsiteX3" fmla="*/ 833625 w 1040633"/>
              <a:gd name="connsiteY3" fmla="*/ 1219697 h 1355926"/>
              <a:gd name="connsiteX4" fmla="*/ 139870 w 1040633"/>
              <a:gd name="connsiteY4" fmla="*/ 1191723 h 1355926"/>
              <a:gd name="connsiteX0" fmla="*/ 139870 w 1040633"/>
              <a:gd name="connsiteY0" fmla="*/ 1191723 h 1289901"/>
              <a:gd name="connsiteX1" fmla="*/ 0 w 1040633"/>
              <a:gd name="connsiteY1" fmla="*/ 0 h 1289901"/>
              <a:gd name="connsiteX2" fmla="*/ 1040633 w 1040633"/>
              <a:gd name="connsiteY2" fmla="*/ 16785 h 1289901"/>
              <a:gd name="connsiteX3" fmla="*/ 833625 w 1040633"/>
              <a:gd name="connsiteY3" fmla="*/ 1219697 h 1289901"/>
              <a:gd name="connsiteX4" fmla="*/ 139870 w 1040633"/>
              <a:gd name="connsiteY4" fmla="*/ 1191723 h 1289901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191723"/>
              <a:gd name="connsiteX1" fmla="*/ 0 w 1040633"/>
              <a:gd name="connsiteY1" fmla="*/ 0 h 1191723"/>
              <a:gd name="connsiteX2" fmla="*/ 1040633 w 1040633"/>
              <a:gd name="connsiteY2" fmla="*/ 16785 h 1191723"/>
              <a:gd name="connsiteX3" fmla="*/ 671988 w 1040633"/>
              <a:gd name="connsiteY3" fmla="*/ 1158121 h 1191723"/>
              <a:gd name="connsiteX4" fmla="*/ 139870 w 1040633"/>
              <a:gd name="connsiteY4" fmla="*/ 1191723 h 1191723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778664"/>
              <a:gd name="connsiteY0" fmla="*/ 1160935 h 1160935"/>
              <a:gd name="connsiteX1" fmla="*/ 0 w 778664"/>
              <a:gd name="connsiteY1" fmla="*/ 0 h 1160935"/>
              <a:gd name="connsiteX2" fmla="*/ 778664 w 778664"/>
              <a:gd name="connsiteY2" fmla="*/ 130682 h 1160935"/>
              <a:gd name="connsiteX3" fmla="*/ 671988 w 778664"/>
              <a:gd name="connsiteY3" fmla="*/ 1158121 h 1160935"/>
              <a:gd name="connsiteX4" fmla="*/ 363082 w 778664"/>
              <a:gd name="connsiteY4" fmla="*/ 1160935 h 1160935"/>
              <a:gd name="connsiteX0" fmla="*/ 363082 w 778664"/>
              <a:gd name="connsiteY0" fmla="*/ 1160935 h 1160935"/>
              <a:gd name="connsiteX1" fmla="*/ 0 w 778664"/>
              <a:gd name="connsiteY1" fmla="*/ 0 h 1160935"/>
              <a:gd name="connsiteX2" fmla="*/ 778664 w 778664"/>
              <a:gd name="connsiteY2" fmla="*/ 130682 h 1160935"/>
              <a:gd name="connsiteX3" fmla="*/ 694768 w 778664"/>
              <a:gd name="connsiteY3" fmla="*/ 1112562 h 1160935"/>
              <a:gd name="connsiteX4" fmla="*/ 363082 w 778664"/>
              <a:gd name="connsiteY4" fmla="*/ 1160935 h 1160935"/>
              <a:gd name="connsiteX0" fmla="*/ 363082 w 778664"/>
              <a:gd name="connsiteY0" fmla="*/ 1160935 h 1160935"/>
              <a:gd name="connsiteX1" fmla="*/ 0 w 778664"/>
              <a:gd name="connsiteY1" fmla="*/ 0 h 1160935"/>
              <a:gd name="connsiteX2" fmla="*/ 778664 w 778664"/>
              <a:gd name="connsiteY2" fmla="*/ 130682 h 1160935"/>
              <a:gd name="connsiteX3" fmla="*/ 694768 w 778664"/>
              <a:gd name="connsiteY3" fmla="*/ 1112562 h 1160935"/>
              <a:gd name="connsiteX4" fmla="*/ 363082 w 778664"/>
              <a:gd name="connsiteY4" fmla="*/ 1160935 h 1160935"/>
              <a:gd name="connsiteX0" fmla="*/ 397252 w 778664"/>
              <a:gd name="connsiteY0" fmla="*/ 1103987 h 1112562"/>
              <a:gd name="connsiteX1" fmla="*/ 0 w 778664"/>
              <a:gd name="connsiteY1" fmla="*/ 0 h 1112562"/>
              <a:gd name="connsiteX2" fmla="*/ 778664 w 778664"/>
              <a:gd name="connsiteY2" fmla="*/ 130682 h 1112562"/>
              <a:gd name="connsiteX3" fmla="*/ 694768 w 778664"/>
              <a:gd name="connsiteY3" fmla="*/ 1112562 h 1112562"/>
              <a:gd name="connsiteX4" fmla="*/ 397252 w 778664"/>
              <a:gd name="connsiteY4" fmla="*/ 1103987 h 1112562"/>
              <a:gd name="connsiteX0" fmla="*/ 397252 w 778664"/>
              <a:gd name="connsiteY0" fmla="*/ 1103987 h 1112562"/>
              <a:gd name="connsiteX1" fmla="*/ 0 w 778664"/>
              <a:gd name="connsiteY1" fmla="*/ 0 h 1112562"/>
              <a:gd name="connsiteX2" fmla="*/ 778664 w 778664"/>
              <a:gd name="connsiteY2" fmla="*/ 130682 h 1112562"/>
              <a:gd name="connsiteX3" fmla="*/ 694768 w 778664"/>
              <a:gd name="connsiteY3" fmla="*/ 1112562 h 1112562"/>
              <a:gd name="connsiteX4" fmla="*/ 397252 w 778664"/>
              <a:gd name="connsiteY4" fmla="*/ 1103987 h 1112562"/>
              <a:gd name="connsiteX0" fmla="*/ 397252 w 778664"/>
              <a:gd name="connsiteY0" fmla="*/ 1103987 h 1112562"/>
              <a:gd name="connsiteX1" fmla="*/ 0 w 778664"/>
              <a:gd name="connsiteY1" fmla="*/ 0 h 1112562"/>
              <a:gd name="connsiteX2" fmla="*/ 778664 w 778664"/>
              <a:gd name="connsiteY2" fmla="*/ 130682 h 1112562"/>
              <a:gd name="connsiteX3" fmla="*/ 694768 w 778664"/>
              <a:gd name="connsiteY3" fmla="*/ 1112562 h 1112562"/>
              <a:gd name="connsiteX4" fmla="*/ 397252 w 778664"/>
              <a:gd name="connsiteY4" fmla="*/ 1103987 h 1112562"/>
              <a:gd name="connsiteX0" fmla="*/ 123893 w 505305"/>
              <a:gd name="connsiteY0" fmla="*/ 973305 h 981880"/>
              <a:gd name="connsiteX1" fmla="*/ 0 w 505305"/>
              <a:gd name="connsiteY1" fmla="*/ 28773 h 981880"/>
              <a:gd name="connsiteX2" fmla="*/ 505305 w 505305"/>
              <a:gd name="connsiteY2" fmla="*/ 0 h 981880"/>
              <a:gd name="connsiteX3" fmla="*/ 421409 w 505305"/>
              <a:gd name="connsiteY3" fmla="*/ 981880 h 981880"/>
              <a:gd name="connsiteX4" fmla="*/ 123893 w 505305"/>
              <a:gd name="connsiteY4" fmla="*/ 973305 h 981880"/>
              <a:gd name="connsiteX0" fmla="*/ 123893 w 505305"/>
              <a:gd name="connsiteY0" fmla="*/ 973305 h 981880"/>
              <a:gd name="connsiteX1" fmla="*/ 0 w 505305"/>
              <a:gd name="connsiteY1" fmla="*/ 28773 h 981880"/>
              <a:gd name="connsiteX2" fmla="*/ 505305 w 505305"/>
              <a:gd name="connsiteY2" fmla="*/ 0 h 981880"/>
              <a:gd name="connsiteX3" fmla="*/ 421409 w 505305"/>
              <a:gd name="connsiteY3" fmla="*/ 981880 h 981880"/>
              <a:gd name="connsiteX4" fmla="*/ 123893 w 505305"/>
              <a:gd name="connsiteY4" fmla="*/ 973305 h 981880"/>
              <a:gd name="connsiteX0" fmla="*/ 123893 w 505305"/>
              <a:gd name="connsiteY0" fmla="*/ 973305 h 981880"/>
              <a:gd name="connsiteX1" fmla="*/ 0 w 505305"/>
              <a:gd name="connsiteY1" fmla="*/ 28773 h 981880"/>
              <a:gd name="connsiteX2" fmla="*/ 505305 w 505305"/>
              <a:gd name="connsiteY2" fmla="*/ 0 h 981880"/>
              <a:gd name="connsiteX3" fmla="*/ 421409 w 505305"/>
              <a:gd name="connsiteY3" fmla="*/ 981880 h 981880"/>
              <a:gd name="connsiteX4" fmla="*/ 123893 w 505305"/>
              <a:gd name="connsiteY4" fmla="*/ 973305 h 981880"/>
              <a:gd name="connsiteX0" fmla="*/ 123893 w 505305"/>
              <a:gd name="connsiteY0" fmla="*/ 973305 h 981880"/>
              <a:gd name="connsiteX1" fmla="*/ 0 w 505305"/>
              <a:gd name="connsiteY1" fmla="*/ 28773 h 981880"/>
              <a:gd name="connsiteX2" fmla="*/ 505305 w 505305"/>
              <a:gd name="connsiteY2" fmla="*/ 0 h 981880"/>
              <a:gd name="connsiteX3" fmla="*/ 421409 w 505305"/>
              <a:gd name="connsiteY3" fmla="*/ 981880 h 981880"/>
              <a:gd name="connsiteX4" fmla="*/ 123893 w 505305"/>
              <a:gd name="connsiteY4" fmla="*/ 973305 h 981880"/>
              <a:gd name="connsiteX0" fmla="*/ 118198 w 499610"/>
              <a:gd name="connsiteY0" fmla="*/ 973305 h 981880"/>
              <a:gd name="connsiteX1" fmla="*/ 0 w 499610"/>
              <a:gd name="connsiteY1" fmla="*/ 11688 h 981880"/>
              <a:gd name="connsiteX2" fmla="*/ 499610 w 499610"/>
              <a:gd name="connsiteY2" fmla="*/ 0 h 981880"/>
              <a:gd name="connsiteX3" fmla="*/ 415714 w 499610"/>
              <a:gd name="connsiteY3" fmla="*/ 981880 h 981880"/>
              <a:gd name="connsiteX4" fmla="*/ 118198 w 499610"/>
              <a:gd name="connsiteY4" fmla="*/ 973305 h 981880"/>
              <a:gd name="connsiteX0" fmla="*/ 118198 w 499610"/>
              <a:gd name="connsiteY0" fmla="*/ 973305 h 981880"/>
              <a:gd name="connsiteX1" fmla="*/ 0 w 499610"/>
              <a:gd name="connsiteY1" fmla="*/ 11688 h 981880"/>
              <a:gd name="connsiteX2" fmla="*/ 499610 w 499610"/>
              <a:gd name="connsiteY2" fmla="*/ 0 h 981880"/>
              <a:gd name="connsiteX3" fmla="*/ 415714 w 499610"/>
              <a:gd name="connsiteY3" fmla="*/ 981880 h 981880"/>
              <a:gd name="connsiteX4" fmla="*/ 118198 w 499610"/>
              <a:gd name="connsiteY4" fmla="*/ 973305 h 981880"/>
              <a:gd name="connsiteX0" fmla="*/ 118198 w 499610"/>
              <a:gd name="connsiteY0" fmla="*/ 973305 h 981880"/>
              <a:gd name="connsiteX1" fmla="*/ 0 w 499610"/>
              <a:gd name="connsiteY1" fmla="*/ 11688 h 981880"/>
              <a:gd name="connsiteX2" fmla="*/ 499610 w 499610"/>
              <a:gd name="connsiteY2" fmla="*/ 0 h 981880"/>
              <a:gd name="connsiteX3" fmla="*/ 415714 w 499610"/>
              <a:gd name="connsiteY3" fmla="*/ 981880 h 981880"/>
              <a:gd name="connsiteX4" fmla="*/ 118198 w 499610"/>
              <a:gd name="connsiteY4" fmla="*/ 973305 h 981880"/>
              <a:gd name="connsiteX0" fmla="*/ 118198 w 499610"/>
              <a:gd name="connsiteY0" fmla="*/ 973305 h 981880"/>
              <a:gd name="connsiteX1" fmla="*/ 0 w 499610"/>
              <a:gd name="connsiteY1" fmla="*/ 11688 h 981880"/>
              <a:gd name="connsiteX2" fmla="*/ 499610 w 499610"/>
              <a:gd name="connsiteY2" fmla="*/ 0 h 981880"/>
              <a:gd name="connsiteX3" fmla="*/ 415714 w 499610"/>
              <a:gd name="connsiteY3" fmla="*/ 981880 h 981880"/>
              <a:gd name="connsiteX4" fmla="*/ 118198 w 499610"/>
              <a:gd name="connsiteY4" fmla="*/ 973305 h 981880"/>
              <a:gd name="connsiteX0" fmla="*/ 118198 w 499610"/>
              <a:gd name="connsiteY0" fmla="*/ 973305 h 981880"/>
              <a:gd name="connsiteX1" fmla="*/ 0 w 499610"/>
              <a:gd name="connsiteY1" fmla="*/ 11688 h 981880"/>
              <a:gd name="connsiteX2" fmla="*/ 499610 w 499610"/>
              <a:gd name="connsiteY2" fmla="*/ 0 h 981880"/>
              <a:gd name="connsiteX3" fmla="*/ 415714 w 499610"/>
              <a:gd name="connsiteY3" fmla="*/ 981880 h 981880"/>
              <a:gd name="connsiteX4" fmla="*/ 118198 w 499610"/>
              <a:gd name="connsiteY4" fmla="*/ 973305 h 981880"/>
              <a:gd name="connsiteX0" fmla="*/ 118198 w 499610"/>
              <a:gd name="connsiteY0" fmla="*/ 973305 h 976186"/>
              <a:gd name="connsiteX1" fmla="*/ 0 w 499610"/>
              <a:gd name="connsiteY1" fmla="*/ 11688 h 976186"/>
              <a:gd name="connsiteX2" fmla="*/ 499610 w 499610"/>
              <a:gd name="connsiteY2" fmla="*/ 0 h 976186"/>
              <a:gd name="connsiteX3" fmla="*/ 273339 w 499610"/>
              <a:gd name="connsiteY3" fmla="*/ 976186 h 976186"/>
              <a:gd name="connsiteX4" fmla="*/ 118198 w 499610"/>
              <a:gd name="connsiteY4" fmla="*/ 973305 h 976186"/>
              <a:gd name="connsiteX0" fmla="*/ 118198 w 499610"/>
              <a:gd name="connsiteY0" fmla="*/ 973305 h 976186"/>
              <a:gd name="connsiteX1" fmla="*/ 0 w 499610"/>
              <a:gd name="connsiteY1" fmla="*/ 11688 h 976186"/>
              <a:gd name="connsiteX2" fmla="*/ 499610 w 499610"/>
              <a:gd name="connsiteY2" fmla="*/ 0 h 976186"/>
              <a:gd name="connsiteX3" fmla="*/ 273339 w 499610"/>
              <a:gd name="connsiteY3" fmla="*/ 976186 h 976186"/>
              <a:gd name="connsiteX4" fmla="*/ 118198 w 499610"/>
              <a:gd name="connsiteY4" fmla="*/ 973305 h 976186"/>
              <a:gd name="connsiteX0" fmla="*/ 197928 w 499610"/>
              <a:gd name="connsiteY0" fmla="*/ 973305 h 976186"/>
              <a:gd name="connsiteX1" fmla="*/ 0 w 499610"/>
              <a:gd name="connsiteY1" fmla="*/ 11688 h 976186"/>
              <a:gd name="connsiteX2" fmla="*/ 499610 w 499610"/>
              <a:gd name="connsiteY2" fmla="*/ 0 h 976186"/>
              <a:gd name="connsiteX3" fmla="*/ 273339 w 499610"/>
              <a:gd name="connsiteY3" fmla="*/ 976186 h 976186"/>
              <a:gd name="connsiteX4" fmla="*/ 197928 w 499610"/>
              <a:gd name="connsiteY4" fmla="*/ 973305 h 976186"/>
              <a:gd name="connsiteX0" fmla="*/ 197928 w 499610"/>
              <a:gd name="connsiteY0" fmla="*/ 973305 h 976186"/>
              <a:gd name="connsiteX1" fmla="*/ 0 w 499610"/>
              <a:gd name="connsiteY1" fmla="*/ 11688 h 976186"/>
              <a:gd name="connsiteX2" fmla="*/ 499610 w 499610"/>
              <a:gd name="connsiteY2" fmla="*/ 0 h 976186"/>
              <a:gd name="connsiteX3" fmla="*/ 273339 w 499610"/>
              <a:gd name="connsiteY3" fmla="*/ 976186 h 976186"/>
              <a:gd name="connsiteX4" fmla="*/ 197928 w 499610"/>
              <a:gd name="connsiteY4" fmla="*/ 973305 h 976186"/>
              <a:gd name="connsiteX0" fmla="*/ 197928 w 499610"/>
              <a:gd name="connsiteY0" fmla="*/ 973305 h 976186"/>
              <a:gd name="connsiteX1" fmla="*/ 0 w 499610"/>
              <a:gd name="connsiteY1" fmla="*/ 11688 h 976186"/>
              <a:gd name="connsiteX2" fmla="*/ 499610 w 499610"/>
              <a:gd name="connsiteY2" fmla="*/ 0 h 976186"/>
              <a:gd name="connsiteX3" fmla="*/ 273339 w 499610"/>
              <a:gd name="connsiteY3" fmla="*/ 976186 h 976186"/>
              <a:gd name="connsiteX4" fmla="*/ 197928 w 499610"/>
              <a:gd name="connsiteY4" fmla="*/ 973305 h 976186"/>
              <a:gd name="connsiteX0" fmla="*/ 197928 w 499610"/>
              <a:gd name="connsiteY0" fmla="*/ 973305 h 976186"/>
              <a:gd name="connsiteX1" fmla="*/ 0 w 499610"/>
              <a:gd name="connsiteY1" fmla="*/ 11688 h 976186"/>
              <a:gd name="connsiteX2" fmla="*/ 499610 w 499610"/>
              <a:gd name="connsiteY2" fmla="*/ 0 h 976186"/>
              <a:gd name="connsiteX3" fmla="*/ 273339 w 499610"/>
              <a:gd name="connsiteY3" fmla="*/ 976186 h 976186"/>
              <a:gd name="connsiteX4" fmla="*/ 197928 w 499610"/>
              <a:gd name="connsiteY4" fmla="*/ 973305 h 976186"/>
              <a:gd name="connsiteX0" fmla="*/ 197928 w 503138"/>
              <a:gd name="connsiteY0" fmla="*/ 961687 h 964568"/>
              <a:gd name="connsiteX1" fmla="*/ 0 w 503138"/>
              <a:gd name="connsiteY1" fmla="*/ 70 h 964568"/>
              <a:gd name="connsiteX2" fmla="*/ 503138 w 503138"/>
              <a:gd name="connsiteY2" fmla="*/ 154187 h 964568"/>
              <a:gd name="connsiteX3" fmla="*/ 273339 w 503138"/>
              <a:gd name="connsiteY3" fmla="*/ 964568 h 964568"/>
              <a:gd name="connsiteX4" fmla="*/ 197928 w 503138"/>
              <a:gd name="connsiteY4" fmla="*/ 961687 h 964568"/>
              <a:gd name="connsiteX0" fmla="*/ 201456 w 506666"/>
              <a:gd name="connsiteY0" fmla="*/ 807500 h 810381"/>
              <a:gd name="connsiteX1" fmla="*/ 0 w 506666"/>
              <a:gd name="connsiteY1" fmla="*/ 15216 h 810381"/>
              <a:gd name="connsiteX2" fmla="*/ 506666 w 506666"/>
              <a:gd name="connsiteY2" fmla="*/ 0 h 810381"/>
              <a:gd name="connsiteX3" fmla="*/ 276867 w 506666"/>
              <a:gd name="connsiteY3" fmla="*/ 810381 h 810381"/>
              <a:gd name="connsiteX4" fmla="*/ 201456 w 506666"/>
              <a:gd name="connsiteY4" fmla="*/ 807500 h 810381"/>
              <a:gd name="connsiteX0" fmla="*/ 201456 w 506666"/>
              <a:gd name="connsiteY0" fmla="*/ 807500 h 811593"/>
              <a:gd name="connsiteX1" fmla="*/ 0 w 506666"/>
              <a:gd name="connsiteY1" fmla="*/ 15216 h 811593"/>
              <a:gd name="connsiteX2" fmla="*/ 506666 w 506666"/>
              <a:gd name="connsiteY2" fmla="*/ 0 h 811593"/>
              <a:gd name="connsiteX3" fmla="*/ 276867 w 506666"/>
              <a:gd name="connsiteY3" fmla="*/ 810381 h 811593"/>
              <a:gd name="connsiteX4" fmla="*/ 201456 w 506666"/>
              <a:gd name="connsiteY4" fmla="*/ 807500 h 811593"/>
              <a:gd name="connsiteX0" fmla="*/ 135576 w 506666"/>
              <a:gd name="connsiteY0" fmla="*/ 818480 h 818480"/>
              <a:gd name="connsiteX1" fmla="*/ 0 w 506666"/>
              <a:gd name="connsiteY1" fmla="*/ 15216 h 818480"/>
              <a:gd name="connsiteX2" fmla="*/ 506666 w 506666"/>
              <a:gd name="connsiteY2" fmla="*/ 0 h 818480"/>
              <a:gd name="connsiteX3" fmla="*/ 276867 w 506666"/>
              <a:gd name="connsiteY3" fmla="*/ 810381 h 818480"/>
              <a:gd name="connsiteX4" fmla="*/ 135576 w 506666"/>
              <a:gd name="connsiteY4" fmla="*/ 818480 h 818480"/>
              <a:gd name="connsiteX0" fmla="*/ 135576 w 506666"/>
              <a:gd name="connsiteY0" fmla="*/ 818480 h 818480"/>
              <a:gd name="connsiteX1" fmla="*/ 0 w 506666"/>
              <a:gd name="connsiteY1" fmla="*/ 15216 h 818480"/>
              <a:gd name="connsiteX2" fmla="*/ 506666 w 506666"/>
              <a:gd name="connsiteY2" fmla="*/ 0 h 818480"/>
              <a:gd name="connsiteX3" fmla="*/ 331766 w 506666"/>
              <a:gd name="connsiteY3" fmla="*/ 803061 h 818480"/>
              <a:gd name="connsiteX4" fmla="*/ 135576 w 506666"/>
              <a:gd name="connsiteY4" fmla="*/ 818480 h 818480"/>
              <a:gd name="connsiteX0" fmla="*/ 135576 w 506666"/>
              <a:gd name="connsiteY0" fmla="*/ 818480 h 818480"/>
              <a:gd name="connsiteX1" fmla="*/ 0 w 506666"/>
              <a:gd name="connsiteY1" fmla="*/ 15216 h 818480"/>
              <a:gd name="connsiteX2" fmla="*/ 506666 w 506666"/>
              <a:gd name="connsiteY2" fmla="*/ 0 h 818480"/>
              <a:gd name="connsiteX3" fmla="*/ 331766 w 506666"/>
              <a:gd name="connsiteY3" fmla="*/ 803061 h 818480"/>
              <a:gd name="connsiteX4" fmla="*/ 135576 w 506666"/>
              <a:gd name="connsiteY4" fmla="*/ 818480 h 818480"/>
              <a:gd name="connsiteX0" fmla="*/ 135576 w 506666"/>
              <a:gd name="connsiteY0" fmla="*/ 818480 h 818480"/>
              <a:gd name="connsiteX1" fmla="*/ 0 w 506666"/>
              <a:gd name="connsiteY1" fmla="*/ 15216 h 818480"/>
              <a:gd name="connsiteX2" fmla="*/ 506666 w 506666"/>
              <a:gd name="connsiteY2" fmla="*/ 0 h 818480"/>
              <a:gd name="connsiteX3" fmla="*/ 331766 w 506666"/>
              <a:gd name="connsiteY3" fmla="*/ 803061 h 818480"/>
              <a:gd name="connsiteX4" fmla="*/ 135576 w 506666"/>
              <a:gd name="connsiteY4" fmla="*/ 818480 h 818480"/>
              <a:gd name="connsiteX0" fmla="*/ 135576 w 506666"/>
              <a:gd name="connsiteY0" fmla="*/ 818480 h 818480"/>
              <a:gd name="connsiteX1" fmla="*/ 0 w 506666"/>
              <a:gd name="connsiteY1" fmla="*/ 7896 h 818480"/>
              <a:gd name="connsiteX2" fmla="*/ 506666 w 506666"/>
              <a:gd name="connsiteY2" fmla="*/ 0 h 818480"/>
              <a:gd name="connsiteX3" fmla="*/ 331766 w 506666"/>
              <a:gd name="connsiteY3" fmla="*/ 803061 h 818480"/>
              <a:gd name="connsiteX4" fmla="*/ 135576 w 506666"/>
              <a:gd name="connsiteY4" fmla="*/ 818480 h 818480"/>
              <a:gd name="connsiteX0" fmla="*/ 135576 w 506666"/>
              <a:gd name="connsiteY0" fmla="*/ 818480 h 818480"/>
              <a:gd name="connsiteX1" fmla="*/ 0 w 506666"/>
              <a:gd name="connsiteY1" fmla="*/ 7896 h 818480"/>
              <a:gd name="connsiteX2" fmla="*/ 506666 w 506666"/>
              <a:gd name="connsiteY2" fmla="*/ 0 h 818480"/>
              <a:gd name="connsiteX3" fmla="*/ 331766 w 506666"/>
              <a:gd name="connsiteY3" fmla="*/ 803061 h 818480"/>
              <a:gd name="connsiteX4" fmla="*/ 135576 w 506666"/>
              <a:gd name="connsiteY4" fmla="*/ 818480 h 818480"/>
              <a:gd name="connsiteX0" fmla="*/ 45472 w 559302"/>
              <a:gd name="connsiteY0" fmla="*/ 807500 h 807500"/>
              <a:gd name="connsiteX1" fmla="*/ 52636 w 559302"/>
              <a:gd name="connsiteY1" fmla="*/ 7896 h 807500"/>
              <a:gd name="connsiteX2" fmla="*/ 559302 w 559302"/>
              <a:gd name="connsiteY2" fmla="*/ 0 h 807500"/>
              <a:gd name="connsiteX3" fmla="*/ 384402 w 559302"/>
              <a:gd name="connsiteY3" fmla="*/ 803061 h 807500"/>
              <a:gd name="connsiteX4" fmla="*/ 45472 w 559302"/>
              <a:gd name="connsiteY4" fmla="*/ 807500 h 807500"/>
              <a:gd name="connsiteX0" fmla="*/ 21974 w 535804"/>
              <a:gd name="connsiteY0" fmla="*/ 807500 h 807500"/>
              <a:gd name="connsiteX1" fmla="*/ 29138 w 535804"/>
              <a:gd name="connsiteY1" fmla="*/ 7896 h 807500"/>
              <a:gd name="connsiteX2" fmla="*/ 535804 w 535804"/>
              <a:gd name="connsiteY2" fmla="*/ 0 h 807500"/>
              <a:gd name="connsiteX3" fmla="*/ 360904 w 535804"/>
              <a:gd name="connsiteY3" fmla="*/ 803061 h 807500"/>
              <a:gd name="connsiteX4" fmla="*/ 21974 w 535804"/>
              <a:gd name="connsiteY4" fmla="*/ 807500 h 807500"/>
              <a:gd name="connsiteX0" fmla="*/ 128256 w 506666"/>
              <a:gd name="connsiteY0" fmla="*/ 829461 h 829461"/>
              <a:gd name="connsiteX1" fmla="*/ 0 w 506666"/>
              <a:gd name="connsiteY1" fmla="*/ 7896 h 829461"/>
              <a:gd name="connsiteX2" fmla="*/ 506666 w 506666"/>
              <a:gd name="connsiteY2" fmla="*/ 0 h 829461"/>
              <a:gd name="connsiteX3" fmla="*/ 331766 w 506666"/>
              <a:gd name="connsiteY3" fmla="*/ 803061 h 829461"/>
              <a:gd name="connsiteX4" fmla="*/ 128256 w 506666"/>
              <a:gd name="connsiteY4" fmla="*/ 829461 h 829461"/>
              <a:gd name="connsiteX0" fmla="*/ 128256 w 506666"/>
              <a:gd name="connsiteY0" fmla="*/ 829461 h 829461"/>
              <a:gd name="connsiteX1" fmla="*/ 0 w 506666"/>
              <a:gd name="connsiteY1" fmla="*/ 7896 h 829461"/>
              <a:gd name="connsiteX2" fmla="*/ 506666 w 506666"/>
              <a:gd name="connsiteY2" fmla="*/ 0 h 829461"/>
              <a:gd name="connsiteX3" fmla="*/ 331766 w 506666"/>
              <a:gd name="connsiteY3" fmla="*/ 803061 h 829461"/>
              <a:gd name="connsiteX4" fmla="*/ 128256 w 506666"/>
              <a:gd name="connsiteY4" fmla="*/ 829461 h 829461"/>
              <a:gd name="connsiteX0" fmla="*/ 128256 w 506666"/>
              <a:gd name="connsiteY0" fmla="*/ 829461 h 829461"/>
              <a:gd name="connsiteX1" fmla="*/ 0 w 506666"/>
              <a:gd name="connsiteY1" fmla="*/ 7896 h 829461"/>
              <a:gd name="connsiteX2" fmla="*/ 506666 w 506666"/>
              <a:gd name="connsiteY2" fmla="*/ 0 h 829461"/>
              <a:gd name="connsiteX3" fmla="*/ 331766 w 506666"/>
              <a:gd name="connsiteY3" fmla="*/ 803061 h 829461"/>
              <a:gd name="connsiteX4" fmla="*/ 128256 w 506666"/>
              <a:gd name="connsiteY4" fmla="*/ 829461 h 829461"/>
              <a:gd name="connsiteX0" fmla="*/ 128256 w 506666"/>
              <a:gd name="connsiteY0" fmla="*/ 829461 h 830473"/>
              <a:gd name="connsiteX1" fmla="*/ 0 w 506666"/>
              <a:gd name="connsiteY1" fmla="*/ 7896 h 830473"/>
              <a:gd name="connsiteX2" fmla="*/ 506666 w 506666"/>
              <a:gd name="connsiteY2" fmla="*/ 0 h 830473"/>
              <a:gd name="connsiteX3" fmla="*/ 331766 w 506666"/>
              <a:gd name="connsiteY3" fmla="*/ 828681 h 830473"/>
              <a:gd name="connsiteX4" fmla="*/ 128256 w 506666"/>
              <a:gd name="connsiteY4" fmla="*/ 829461 h 830473"/>
              <a:gd name="connsiteX0" fmla="*/ 128256 w 506666"/>
              <a:gd name="connsiteY0" fmla="*/ 829461 h 830473"/>
              <a:gd name="connsiteX1" fmla="*/ 0 w 506666"/>
              <a:gd name="connsiteY1" fmla="*/ 7896 h 830473"/>
              <a:gd name="connsiteX2" fmla="*/ 506666 w 506666"/>
              <a:gd name="connsiteY2" fmla="*/ 0 h 830473"/>
              <a:gd name="connsiteX3" fmla="*/ 331766 w 506666"/>
              <a:gd name="connsiteY3" fmla="*/ 828681 h 830473"/>
              <a:gd name="connsiteX4" fmla="*/ 128256 w 506666"/>
              <a:gd name="connsiteY4" fmla="*/ 829461 h 830473"/>
              <a:gd name="connsiteX0" fmla="*/ 128256 w 506666"/>
              <a:gd name="connsiteY0" fmla="*/ 821565 h 822577"/>
              <a:gd name="connsiteX1" fmla="*/ 0 w 506666"/>
              <a:gd name="connsiteY1" fmla="*/ 0 h 822577"/>
              <a:gd name="connsiteX2" fmla="*/ 506666 w 506666"/>
              <a:gd name="connsiteY2" fmla="*/ 255115 h 822577"/>
              <a:gd name="connsiteX3" fmla="*/ 331766 w 506666"/>
              <a:gd name="connsiteY3" fmla="*/ 820785 h 822577"/>
              <a:gd name="connsiteX4" fmla="*/ 128256 w 506666"/>
              <a:gd name="connsiteY4" fmla="*/ 821565 h 822577"/>
              <a:gd name="connsiteX0" fmla="*/ 128256 w 506666"/>
              <a:gd name="connsiteY0" fmla="*/ 821565 h 822577"/>
              <a:gd name="connsiteX1" fmla="*/ 0 w 506666"/>
              <a:gd name="connsiteY1" fmla="*/ 0 h 822577"/>
              <a:gd name="connsiteX2" fmla="*/ 506666 w 506666"/>
              <a:gd name="connsiteY2" fmla="*/ 255115 h 822577"/>
              <a:gd name="connsiteX3" fmla="*/ 331766 w 506666"/>
              <a:gd name="connsiteY3" fmla="*/ 820785 h 822577"/>
              <a:gd name="connsiteX4" fmla="*/ 128256 w 506666"/>
              <a:gd name="connsiteY4" fmla="*/ 821565 h 822577"/>
              <a:gd name="connsiteX0" fmla="*/ 128256 w 506666"/>
              <a:gd name="connsiteY0" fmla="*/ 821565 h 822577"/>
              <a:gd name="connsiteX1" fmla="*/ 0 w 506666"/>
              <a:gd name="connsiteY1" fmla="*/ 0 h 822577"/>
              <a:gd name="connsiteX2" fmla="*/ 506666 w 506666"/>
              <a:gd name="connsiteY2" fmla="*/ 255115 h 822577"/>
              <a:gd name="connsiteX3" fmla="*/ 331766 w 506666"/>
              <a:gd name="connsiteY3" fmla="*/ 820785 h 822577"/>
              <a:gd name="connsiteX4" fmla="*/ 128256 w 506666"/>
              <a:gd name="connsiteY4" fmla="*/ 821565 h 822577"/>
              <a:gd name="connsiteX0" fmla="*/ 135770 w 514180"/>
              <a:gd name="connsiteY0" fmla="*/ 577341 h 578353"/>
              <a:gd name="connsiteX1" fmla="*/ 0 w 514180"/>
              <a:gd name="connsiteY1" fmla="*/ 0 h 578353"/>
              <a:gd name="connsiteX2" fmla="*/ 514180 w 514180"/>
              <a:gd name="connsiteY2" fmla="*/ 10891 h 578353"/>
              <a:gd name="connsiteX3" fmla="*/ 339280 w 514180"/>
              <a:gd name="connsiteY3" fmla="*/ 576561 h 578353"/>
              <a:gd name="connsiteX4" fmla="*/ 135770 w 514180"/>
              <a:gd name="connsiteY4" fmla="*/ 577341 h 578353"/>
              <a:gd name="connsiteX0" fmla="*/ 135770 w 514180"/>
              <a:gd name="connsiteY0" fmla="*/ 577341 h 578353"/>
              <a:gd name="connsiteX1" fmla="*/ 0 w 514180"/>
              <a:gd name="connsiteY1" fmla="*/ 0 h 578353"/>
              <a:gd name="connsiteX2" fmla="*/ 514180 w 514180"/>
              <a:gd name="connsiteY2" fmla="*/ 10891 h 578353"/>
              <a:gd name="connsiteX3" fmla="*/ 339280 w 514180"/>
              <a:gd name="connsiteY3" fmla="*/ 576561 h 578353"/>
              <a:gd name="connsiteX4" fmla="*/ 135770 w 514180"/>
              <a:gd name="connsiteY4" fmla="*/ 577341 h 578353"/>
              <a:gd name="connsiteX0" fmla="*/ 135770 w 514180"/>
              <a:gd name="connsiteY0" fmla="*/ 577341 h 578353"/>
              <a:gd name="connsiteX1" fmla="*/ 0 w 514180"/>
              <a:gd name="connsiteY1" fmla="*/ 0 h 578353"/>
              <a:gd name="connsiteX2" fmla="*/ 514180 w 514180"/>
              <a:gd name="connsiteY2" fmla="*/ 10891 h 578353"/>
              <a:gd name="connsiteX3" fmla="*/ 339280 w 514180"/>
              <a:gd name="connsiteY3" fmla="*/ 576561 h 578353"/>
              <a:gd name="connsiteX4" fmla="*/ 135770 w 514180"/>
              <a:gd name="connsiteY4" fmla="*/ 577341 h 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80" h="578353">
                <a:moveTo>
                  <a:pt x="135770" y="577341"/>
                </a:moveTo>
                <a:cubicBezTo>
                  <a:pt x="50587" y="214237"/>
                  <a:pt x="96631" y="442038"/>
                  <a:pt x="0" y="0"/>
                </a:cubicBezTo>
                <a:lnTo>
                  <a:pt x="514180" y="10891"/>
                </a:lnTo>
                <a:cubicBezTo>
                  <a:pt x="417353" y="348331"/>
                  <a:pt x="426658" y="280104"/>
                  <a:pt x="339280" y="576561"/>
                </a:cubicBezTo>
                <a:cubicBezTo>
                  <a:pt x="292835" y="580865"/>
                  <a:pt x="203869" y="575875"/>
                  <a:pt x="135770" y="577341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alpha val="5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73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EB9F-EDA3-9F4F-8ECD-5A7A124D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MMT isn’t enough!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D0050-4C05-CF45-B6DE-15DCDCEE7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3378"/>
          </a:xfrm>
        </p:spPr>
        <p:txBody>
          <a:bodyPr>
            <a:normAutofit/>
          </a:bodyPr>
          <a:lstStyle/>
          <a:p>
            <a:r>
              <a:rPr lang="en-US" dirty="0"/>
              <a:t>Operators want new protocols and services</a:t>
            </a:r>
          </a:p>
          <a:p>
            <a:r>
              <a:rPr lang="en-US" dirty="0">
                <a:solidFill>
                  <a:srgbClr val="C00000"/>
                </a:solidFill>
              </a:rPr>
              <a:t>Virtualization</a:t>
            </a:r>
            <a:r>
              <a:rPr lang="en-US" dirty="0"/>
              <a:t> and the cloud</a:t>
            </a:r>
          </a:p>
          <a:p>
            <a:pPr lvl="1"/>
            <a:r>
              <a:rPr lang="en-US" dirty="0"/>
              <a:t>VMs have their own address space (e.g., 10.0.x.x)</a:t>
            </a:r>
          </a:p>
          <a:p>
            <a:pPr lvl="1"/>
            <a:r>
              <a:rPr lang="en-US" dirty="0"/>
              <a:t>Physical networks route traffic using a different set of addresses (e.g., 128.6.x.x)</a:t>
            </a:r>
          </a:p>
          <a:p>
            <a:pPr lvl="1"/>
            <a:r>
              <a:rPr lang="en-US" dirty="0"/>
              <a:t>Keep them separate so you can place VMs wherever you can</a:t>
            </a:r>
          </a:p>
          <a:p>
            <a:pPr lvl="1"/>
            <a:r>
              <a:rPr lang="en-US" dirty="0"/>
              <a:t>Need: </a:t>
            </a:r>
            <a:r>
              <a:rPr lang="en-US" dirty="0">
                <a:solidFill>
                  <a:srgbClr val="C00000"/>
                </a:solidFill>
              </a:rPr>
              <a:t>dedicated new packet headers </a:t>
            </a:r>
            <a:r>
              <a:rPr lang="en-US" dirty="0"/>
              <a:t>to use for forwarding within  the “core” fabric of the network</a:t>
            </a:r>
          </a:p>
          <a:p>
            <a:pPr lvl="2"/>
            <a:r>
              <a:rPr lang="en-US" dirty="0"/>
              <a:t>E.g., VXLAN, NVGRE</a:t>
            </a:r>
          </a:p>
          <a:p>
            <a:r>
              <a:rPr lang="en-US" dirty="0"/>
              <a:t>Research experimentation and domain-specific headers</a:t>
            </a:r>
          </a:p>
          <a:p>
            <a:pPr lvl="1"/>
            <a:r>
              <a:rPr lang="en-US" dirty="0"/>
              <a:t>E.g., finance; university campuses; network feedback signals</a:t>
            </a:r>
          </a:p>
        </p:txBody>
      </p:sp>
    </p:spTree>
    <p:extLst>
      <p:ext uri="{BB962C8B-B14F-4D97-AF65-F5344CB8AC3E}">
        <p14:creationId xmlns:p14="http://schemas.microsoft.com/office/powerpoint/2010/main" val="218199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EB9F-EDA3-9F4F-8ECD-5A7A124D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MMT isn’t enough!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D0050-4C05-CF45-B6DE-15DCDCEE7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3378"/>
          </a:xfrm>
        </p:spPr>
        <p:txBody>
          <a:bodyPr>
            <a:normAutofit/>
          </a:bodyPr>
          <a:lstStyle/>
          <a:p>
            <a:r>
              <a:rPr lang="en-US" dirty="0"/>
              <a:t>Want to use </a:t>
            </a:r>
            <a:r>
              <a:rPr lang="en-US" dirty="0">
                <a:solidFill>
                  <a:srgbClr val="C00000"/>
                </a:solidFill>
              </a:rPr>
              <a:t>table memory </a:t>
            </a:r>
            <a:r>
              <a:rPr lang="en-US" dirty="0"/>
              <a:t>flexibly</a:t>
            </a:r>
          </a:p>
          <a:p>
            <a:pPr lvl="1"/>
            <a:r>
              <a:rPr lang="en-US" dirty="0"/>
              <a:t>Different environments need tables of different shapes and sizes</a:t>
            </a:r>
          </a:p>
          <a:p>
            <a:r>
              <a:rPr lang="en-US" dirty="0"/>
              <a:t>Enterprises: ACL-heavy (“students can see information sent to other students from professors, but cannot see info from professors to printers”)</a:t>
            </a:r>
          </a:p>
          <a:p>
            <a:r>
              <a:rPr lang="en-US" dirty="0"/>
              <a:t>Tier-1 ISP like ATT: L3-heavy (~1 million Internet IPv4 prefixes)</a:t>
            </a:r>
          </a:p>
          <a:p>
            <a:r>
              <a:rPr lang="en-US" dirty="0">
                <a:solidFill>
                  <a:srgbClr val="C00000"/>
                </a:solidFill>
              </a:rPr>
              <a:t>Static table sizes don’t work well</a:t>
            </a:r>
          </a:p>
          <a:p>
            <a:pPr lvl="1"/>
            <a:r>
              <a:rPr lang="en-US" dirty="0"/>
              <a:t>Can’t use another table’s memory, even if it is empty</a:t>
            </a:r>
          </a:p>
          <a:p>
            <a:pPr lvl="1"/>
            <a:r>
              <a:rPr lang="en-US" dirty="0"/>
              <a:t>Heterogenous devices to support different scenarios: complexity</a:t>
            </a:r>
          </a:p>
          <a:p>
            <a:pPr lvl="1"/>
            <a:r>
              <a:rPr lang="en-US" dirty="0"/>
              <a:t>Even device for a specific market may have insufficient resources</a:t>
            </a:r>
          </a:p>
        </p:txBody>
      </p:sp>
    </p:spTree>
    <p:extLst>
      <p:ext uri="{BB962C8B-B14F-4D97-AF65-F5344CB8AC3E}">
        <p14:creationId xmlns:p14="http://schemas.microsoft.com/office/powerpoint/2010/main" val="187126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7E3E-19A6-B74B-9B6B-9F55C7F0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MMT isn’t enough!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14EE2-2AEA-6248-B2A6-E186C582B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this might be supported if switch hardware can be upgraded as often as software in general (e.g., on smartphone)</a:t>
            </a:r>
          </a:p>
          <a:p>
            <a:endParaRPr lang="en-US" dirty="0"/>
          </a:p>
          <a:p>
            <a:r>
              <a:rPr lang="en-US" dirty="0"/>
              <a:t>Unfortunately, the reality is very far from it:</a:t>
            </a:r>
          </a:p>
          <a:p>
            <a:r>
              <a:rPr lang="en-US" dirty="0"/>
              <a:t>Each device generation hardware upgrade: 3--5 years</a:t>
            </a:r>
          </a:p>
          <a:p>
            <a:pPr lvl="1"/>
            <a:r>
              <a:rPr lang="en-US" dirty="0"/>
              <a:t>New ASIC design, verification, fabrication, testing</a:t>
            </a:r>
          </a:p>
          <a:p>
            <a:r>
              <a:rPr lang="en-US" dirty="0"/>
              <a:t>Even software upgrades take time:</a:t>
            </a:r>
          </a:p>
          <a:p>
            <a:pPr lvl="1"/>
            <a:r>
              <a:rPr lang="en-US" dirty="0"/>
              <a:t>Features requested by other customers stand in the way of releasing new feature that one customer wants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2581-27A6-9E4E-8E39-1490A25E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1857" cy="1325563"/>
          </a:xfrm>
        </p:spPr>
        <p:txBody>
          <a:bodyPr/>
          <a:lstStyle/>
          <a:p>
            <a:r>
              <a:rPr lang="en-US" dirty="0"/>
              <a:t>RMT: Protocol Independent Switch Arch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CEA6FC-FB94-914D-8FDC-C00926B8AC8A}"/>
              </a:ext>
            </a:extLst>
          </p:cNvPr>
          <p:cNvGrpSpPr/>
          <p:nvPr/>
        </p:nvGrpSpPr>
        <p:grpSpPr>
          <a:xfrm>
            <a:off x="10945429" y="2681073"/>
            <a:ext cx="683647" cy="1589295"/>
            <a:chOff x="2488822" y="2403406"/>
            <a:chExt cx="529093" cy="158929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BF15DC7-F542-1441-8F06-8373A45A774D}"/>
                </a:ext>
              </a:extLst>
            </p:cNvPr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BD5A9EC-4E6E-7A49-9684-878AA8670B0F}"/>
                </a:ext>
              </a:extLst>
            </p:cNvPr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F4520D6-787E-C540-A444-0888EAB4EF56}"/>
                </a:ext>
              </a:extLst>
            </p:cNvPr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A78B4C0-DD1E-DF41-A462-B96D29871D9F}"/>
                </a:ext>
              </a:extLst>
            </p:cNvPr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59DB7D7-FA48-424C-A8EF-1C6B3D8C81F7}"/>
                </a:ext>
              </a:extLst>
            </p:cNvPr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CB0CA34-838C-2343-9150-566CF39D8CC8}"/>
                </a:ext>
              </a:extLst>
            </p:cNvPr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F11EEAF-2F7C-F540-B053-2D31EDC0E6AC}"/>
                </a:ext>
              </a:extLst>
            </p:cNvPr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5CA8F4B-26A4-D449-80B2-B642637E110D}"/>
                </a:ext>
              </a:extLst>
            </p:cNvPr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6331C16-1821-9449-8BFC-B0CA19B72638}"/>
                </a:ext>
              </a:extLst>
            </p:cNvPr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CC16878-575B-2E45-9EC1-477416704E7E}"/>
                </a:ext>
              </a:extLst>
            </p:cNvPr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9FF85A8-87A6-8344-918A-D86BC1233802}"/>
                </a:ext>
              </a:extLst>
            </p:cNvPr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DC6E4-DE7C-0641-8DD1-E870E687E386}"/>
              </a:ext>
            </a:extLst>
          </p:cNvPr>
          <p:cNvSpPr/>
          <p:nvPr/>
        </p:nvSpPr>
        <p:spPr>
          <a:xfrm>
            <a:off x="9960676" y="2355830"/>
            <a:ext cx="1123753" cy="21844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5495" tIns="0" rIns="155495" bIns="77748" rtlCol="0" anchor="ctr"/>
          <a:lstStyle/>
          <a:p>
            <a:pPr algn="ctr">
              <a:lnSpc>
                <a:spcPts val="1900"/>
              </a:lnSpc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7F4714-5DEC-B94A-AB59-392C18DBE5C3}"/>
              </a:ext>
            </a:extLst>
          </p:cNvPr>
          <p:cNvGrpSpPr/>
          <p:nvPr/>
        </p:nvGrpSpPr>
        <p:grpSpPr>
          <a:xfrm>
            <a:off x="10119021" y="3599417"/>
            <a:ext cx="736445" cy="692189"/>
            <a:chOff x="8131589" y="4009362"/>
            <a:chExt cx="552334" cy="692189"/>
          </a:xfrm>
        </p:grpSpPr>
        <p:grpSp>
          <p:nvGrpSpPr>
            <p:cNvPr id="18" name="Group 65">
              <a:extLst>
                <a:ext uri="{FF2B5EF4-FFF2-40B4-BE49-F238E27FC236}">
                  <a16:creationId xmlns:a16="http://schemas.microsoft.com/office/drawing/2014/main" id="{4DE4796F-873A-8041-BAC2-3AC6BD603210}"/>
                </a:ext>
              </a:extLst>
            </p:cNvPr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1C179DFC-774D-304A-9E09-42A4EF5E33D7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82745FD-A8B7-E444-8998-4642D73F8194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7AE7ECE-41A5-DA4C-BDA5-AF5AE1BFCD92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70">
              <a:extLst>
                <a:ext uri="{FF2B5EF4-FFF2-40B4-BE49-F238E27FC236}">
                  <a16:creationId xmlns:a16="http://schemas.microsoft.com/office/drawing/2014/main" id="{FC99D29B-9BF1-F948-8BB0-0B63F70CA475}"/>
                </a:ext>
              </a:extLst>
            </p:cNvPr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1E0D96F-05F1-E24C-B4B0-AEE0795F7900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2A8C48D-5E26-3842-BE64-6EC2665EEB1D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AB140F7-7E30-ED4D-BA9F-392AFA99A720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DC99EC-8EC0-4D4F-A746-297198C7F3AE}"/>
              </a:ext>
            </a:extLst>
          </p:cNvPr>
          <p:cNvGrpSpPr/>
          <p:nvPr/>
        </p:nvGrpSpPr>
        <p:grpSpPr>
          <a:xfrm>
            <a:off x="2272604" y="2345454"/>
            <a:ext cx="1499123" cy="2169168"/>
            <a:chOff x="1485649" y="3204985"/>
            <a:chExt cx="1124341" cy="216916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4828180-DCDA-EE42-B1CD-166C5AA40CD1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/>
              <a:endParaRPr lang="en-US" sz="3333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10CFA0C-8AC0-1142-B93B-FD4FA6399C95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2AB349-12FF-D543-BB0D-F04CC10B7298}"/>
              </a:ext>
            </a:extLst>
          </p:cNvPr>
          <p:cNvGrpSpPr/>
          <p:nvPr/>
        </p:nvGrpSpPr>
        <p:grpSpPr>
          <a:xfrm>
            <a:off x="4177991" y="2362129"/>
            <a:ext cx="1499123" cy="2169168"/>
            <a:chOff x="1485649" y="3204985"/>
            <a:chExt cx="1124341" cy="216916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5E57B61-ED94-3740-9FC8-B6C9870D4BF2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/>
              <a:endParaRPr lang="en-US" sz="3333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B2782E-FEAE-484A-8987-5ABBE722086E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7A879FD-9B25-5C48-8EA7-DF15A8BA9E00}"/>
              </a:ext>
            </a:extLst>
          </p:cNvPr>
          <p:cNvGrpSpPr/>
          <p:nvPr/>
        </p:nvGrpSpPr>
        <p:grpSpPr>
          <a:xfrm>
            <a:off x="6079100" y="2370394"/>
            <a:ext cx="1499123" cy="2169168"/>
            <a:chOff x="1485649" y="3204985"/>
            <a:chExt cx="1124341" cy="216916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7D1E791-2CAA-F644-9DA5-96B071178A86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/>
              <a:endParaRPr lang="en-US" sz="3333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229C32E-D41E-A540-BB08-C7C890FB720F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C97754-D04B-7E4E-A22A-06A234FDF745}"/>
              </a:ext>
            </a:extLst>
          </p:cNvPr>
          <p:cNvGrpSpPr/>
          <p:nvPr/>
        </p:nvGrpSpPr>
        <p:grpSpPr>
          <a:xfrm>
            <a:off x="7952407" y="2382341"/>
            <a:ext cx="1499123" cy="2169168"/>
            <a:chOff x="1485649" y="3204985"/>
            <a:chExt cx="1124341" cy="216916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835CFA3-6777-3342-87F8-36CC5ADBB4C9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/>
              <a:endParaRPr lang="en-US" sz="3333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02EF298-0BE6-304F-BC09-56A85D2DF6B4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E4F0C57-5E6F-2F4E-9DE4-670E40B9C2A9}"/>
              </a:ext>
            </a:extLst>
          </p:cNvPr>
          <p:cNvGrpSpPr/>
          <p:nvPr/>
        </p:nvGrpSpPr>
        <p:grpSpPr>
          <a:xfrm>
            <a:off x="10118030" y="2671985"/>
            <a:ext cx="736445" cy="692189"/>
            <a:chOff x="8131589" y="4009362"/>
            <a:chExt cx="552334" cy="692189"/>
          </a:xfrm>
        </p:grpSpPr>
        <p:grpSp>
          <p:nvGrpSpPr>
            <p:cNvPr id="39" name="Group 65">
              <a:extLst>
                <a:ext uri="{FF2B5EF4-FFF2-40B4-BE49-F238E27FC236}">
                  <a16:creationId xmlns:a16="http://schemas.microsoft.com/office/drawing/2014/main" id="{CCCF1978-C3BC-694E-9C76-EDC54F7F8410}"/>
                </a:ext>
              </a:extLst>
            </p:cNvPr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F7DF2B2-E5F8-C844-AE41-E4C02B21B6E3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2F7D838-6BF0-D446-8021-C330EFBBF063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72D76EA-6957-5048-A7E0-B574AD223B9B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70">
              <a:extLst>
                <a:ext uri="{FF2B5EF4-FFF2-40B4-BE49-F238E27FC236}">
                  <a16:creationId xmlns:a16="http://schemas.microsoft.com/office/drawing/2014/main" id="{7F77C6EB-2192-654D-8AB9-0195C6F20646}"/>
                </a:ext>
              </a:extLst>
            </p:cNvPr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A6CD7E57-C2DE-B64A-8032-B992EAB1F78A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B6377BB-5F31-0B4F-BD10-2AF46742A575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1B011E1-7941-C448-8C4D-EFC18521581E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3665AA5-092A-5941-8BDD-38F24602D684}"/>
              </a:ext>
            </a:extLst>
          </p:cNvPr>
          <p:cNvGrpSpPr/>
          <p:nvPr/>
        </p:nvGrpSpPr>
        <p:grpSpPr>
          <a:xfrm>
            <a:off x="293914" y="2606827"/>
            <a:ext cx="508144" cy="1589295"/>
            <a:chOff x="2488822" y="2403406"/>
            <a:chExt cx="529093" cy="1589294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1753B6D-01C3-5F44-832C-754EAE03DD21}"/>
                </a:ext>
              </a:extLst>
            </p:cNvPr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B84884C-2191-0444-B53F-B2F8562BC293}"/>
                </a:ext>
              </a:extLst>
            </p:cNvPr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4DA099A-E53A-2E45-933B-E4A1E5113D20}"/>
                </a:ext>
              </a:extLst>
            </p:cNvPr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9C5D813-0B36-AA4C-A3C0-D98D248D3192}"/>
                </a:ext>
              </a:extLst>
            </p:cNvPr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0CE1DCB-34ED-1341-8A93-4AEDAF05509F}"/>
                </a:ext>
              </a:extLst>
            </p:cNvPr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7AAEC72-50C6-4F4F-A943-17EE66D1DB09}"/>
                </a:ext>
              </a:extLst>
            </p:cNvPr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A6182AE-4A35-FC44-8627-5A94421AB52C}"/>
                </a:ext>
              </a:extLst>
            </p:cNvPr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417EBF6-AC3B-2548-94BD-5C83082D4FB3}"/>
                </a:ext>
              </a:extLst>
            </p:cNvPr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14EE236-452B-DB45-A6D3-6AF42623304A}"/>
                </a:ext>
              </a:extLst>
            </p:cNvPr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16B6E96-F133-B044-993A-E33E2DD5D9C1}"/>
                </a:ext>
              </a:extLst>
            </p:cNvPr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A67C352-74FA-6F40-8737-81057E6773DD}"/>
                </a:ext>
              </a:extLst>
            </p:cNvPr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86E9245-C112-EE47-A2F3-8C01A676BA41}"/>
              </a:ext>
            </a:extLst>
          </p:cNvPr>
          <p:cNvGrpSpPr/>
          <p:nvPr/>
        </p:nvGrpSpPr>
        <p:grpSpPr>
          <a:xfrm>
            <a:off x="2419740" y="2439868"/>
            <a:ext cx="1212484" cy="1973109"/>
            <a:chOff x="2449931" y="225721"/>
            <a:chExt cx="909363" cy="197310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3F0E1B5-64B8-C344-A615-B3161A1164C8}"/>
                </a:ext>
              </a:extLst>
            </p:cNvPr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4EF68F9-3EFD-4F4A-93D7-ACD6462B6872}"/>
                </a:ext>
              </a:extLst>
            </p:cNvPr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3176182-89D7-1640-82E9-0A60F5858BF6}"/>
                </a:ext>
              </a:extLst>
            </p:cNvPr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163542C-A805-3C40-A643-A8E322B5940E}"/>
                </a:ext>
              </a:extLst>
            </p:cNvPr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DB3F4E3-1A45-074F-8FCF-ADAA4AF74ACF}"/>
                </a:ext>
              </a:extLst>
            </p:cNvPr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A0998EE-51FC-7C4C-9258-7264DE447881}"/>
                </a:ext>
              </a:extLst>
            </p:cNvPr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6" name="Trapezoid 65">
              <a:extLst>
                <a:ext uri="{FF2B5EF4-FFF2-40B4-BE49-F238E27FC236}">
                  <a16:creationId xmlns:a16="http://schemas.microsoft.com/office/drawing/2014/main" id="{B012D91B-A3E7-FB4D-8B43-1349B97FD77F}"/>
                </a:ext>
              </a:extLst>
            </p:cNvPr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67" name="Trapezoid 66">
              <a:extLst>
                <a:ext uri="{FF2B5EF4-FFF2-40B4-BE49-F238E27FC236}">
                  <a16:creationId xmlns:a16="http://schemas.microsoft.com/office/drawing/2014/main" id="{37B1CE5E-D8A4-D34A-9DB2-D8E3AE419658}"/>
                </a:ext>
              </a:extLst>
            </p:cNvPr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8" name="Trapezoid 67">
              <a:extLst>
                <a:ext uri="{FF2B5EF4-FFF2-40B4-BE49-F238E27FC236}">
                  <a16:creationId xmlns:a16="http://schemas.microsoft.com/office/drawing/2014/main" id="{004B0A31-B989-6C4D-A8B5-0EF9E3861802}"/>
                </a:ext>
              </a:extLst>
            </p:cNvPr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9" name="Trapezoid 68">
              <a:extLst>
                <a:ext uri="{FF2B5EF4-FFF2-40B4-BE49-F238E27FC236}">
                  <a16:creationId xmlns:a16="http://schemas.microsoft.com/office/drawing/2014/main" id="{ADA3BA29-BB95-0049-AF2D-902967A59FC6}"/>
                </a:ext>
              </a:extLst>
            </p:cNvPr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0" name="Trapezoid 69">
              <a:extLst>
                <a:ext uri="{FF2B5EF4-FFF2-40B4-BE49-F238E27FC236}">
                  <a16:creationId xmlns:a16="http://schemas.microsoft.com/office/drawing/2014/main" id="{F591A417-FE22-224F-8297-2CB2A7E2B368}"/>
                </a:ext>
              </a:extLst>
            </p:cNvPr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1" name="Trapezoid 70">
              <a:extLst>
                <a:ext uri="{FF2B5EF4-FFF2-40B4-BE49-F238E27FC236}">
                  <a16:creationId xmlns:a16="http://schemas.microsoft.com/office/drawing/2014/main" id="{33AEC631-5E85-B74C-81AC-A9DE19AD2FAC}"/>
                </a:ext>
              </a:extLst>
            </p:cNvPr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6B3F034-0334-624A-9ADD-A33DB32B6CCD}"/>
              </a:ext>
            </a:extLst>
          </p:cNvPr>
          <p:cNvGrpSpPr/>
          <p:nvPr/>
        </p:nvGrpSpPr>
        <p:grpSpPr>
          <a:xfrm>
            <a:off x="4302861" y="2479346"/>
            <a:ext cx="1212484" cy="1973109"/>
            <a:chOff x="2449931" y="225721"/>
            <a:chExt cx="909363" cy="1973109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E0C71EA-8F2F-FC42-B8C0-8B7E4ACC6478}"/>
                </a:ext>
              </a:extLst>
            </p:cNvPr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B2E9437-5A91-6B45-BF3A-F1165E8CE9D0}"/>
                </a:ext>
              </a:extLst>
            </p:cNvPr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716AFE3-EECE-594F-B64A-31D6E9EB1F4F}"/>
                </a:ext>
              </a:extLst>
            </p:cNvPr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36F402F-1B2F-FA4B-B68B-E2ECD70F58E5}"/>
                </a:ext>
              </a:extLst>
            </p:cNvPr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93A9FA2-27CA-1A43-A9B6-B9DBB904D769}"/>
                </a:ext>
              </a:extLst>
            </p:cNvPr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AC8BECA-36F9-3144-9DDA-A519EE9D6063}"/>
                </a:ext>
              </a:extLst>
            </p:cNvPr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8E8A45AA-FF07-A84F-85EC-5A80E38978B5}"/>
                </a:ext>
              </a:extLst>
            </p:cNvPr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0" name="Trapezoid 79">
              <a:extLst>
                <a:ext uri="{FF2B5EF4-FFF2-40B4-BE49-F238E27FC236}">
                  <a16:creationId xmlns:a16="http://schemas.microsoft.com/office/drawing/2014/main" id="{B89E0C99-AA32-A54A-B405-A4902D1051D0}"/>
                </a:ext>
              </a:extLst>
            </p:cNvPr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1" name="Trapezoid 80">
              <a:extLst>
                <a:ext uri="{FF2B5EF4-FFF2-40B4-BE49-F238E27FC236}">
                  <a16:creationId xmlns:a16="http://schemas.microsoft.com/office/drawing/2014/main" id="{294A04EB-1EFC-2241-B715-DFD6C4D06A23}"/>
                </a:ext>
              </a:extLst>
            </p:cNvPr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2" name="Trapezoid 81">
              <a:extLst>
                <a:ext uri="{FF2B5EF4-FFF2-40B4-BE49-F238E27FC236}">
                  <a16:creationId xmlns:a16="http://schemas.microsoft.com/office/drawing/2014/main" id="{7676E352-CBC8-6A42-BCDD-8CF725842FFA}"/>
                </a:ext>
              </a:extLst>
            </p:cNvPr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3" name="Trapezoid 82">
              <a:extLst>
                <a:ext uri="{FF2B5EF4-FFF2-40B4-BE49-F238E27FC236}">
                  <a16:creationId xmlns:a16="http://schemas.microsoft.com/office/drawing/2014/main" id="{EE5B194D-2837-694B-95D7-4E76A7AD356A}"/>
                </a:ext>
              </a:extLst>
            </p:cNvPr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4" name="Trapezoid 83">
              <a:extLst>
                <a:ext uri="{FF2B5EF4-FFF2-40B4-BE49-F238E27FC236}">
                  <a16:creationId xmlns:a16="http://schemas.microsoft.com/office/drawing/2014/main" id="{39234B16-F56E-6F4D-9773-C81601CF102B}"/>
                </a:ext>
              </a:extLst>
            </p:cNvPr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D6EE659-287F-4C43-A5DE-9F16E42F6964}"/>
              </a:ext>
            </a:extLst>
          </p:cNvPr>
          <p:cNvGrpSpPr/>
          <p:nvPr/>
        </p:nvGrpSpPr>
        <p:grpSpPr>
          <a:xfrm>
            <a:off x="6223446" y="2482357"/>
            <a:ext cx="1212484" cy="1973109"/>
            <a:chOff x="2449931" y="225721"/>
            <a:chExt cx="909363" cy="197310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F5ADEA5-35F7-7641-B51D-986E30F945C0}"/>
                </a:ext>
              </a:extLst>
            </p:cNvPr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EB004E8-5041-174C-8D57-F384B206C325}"/>
                </a:ext>
              </a:extLst>
            </p:cNvPr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068416D-D0B0-F645-A82C-59C376478DC3}"/>
                </a:ext>
              </a:extLst>
            </p:cNvPr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F2FF9BF-C768-3343-A17A-E1209B85558B}"/>
                </a:ext>
              </a:extLst>
            </p:cNvPr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C092FD3-1E08-C647-A031-F3C1463E963E}"/>
                </a:ext>
              </a:extLst>
            </p:cNvPr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10F9629-AB0A-134B-91BC-AB307784D29F}"/>
                </a:ext>
              </a:extLst>
            </p:cNvPr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2" name="Trapezoid 91">
              <a:extLst>
                <a:ext uri="{FF2B5EF4-FFF2-40B4-BE49-F238E27FC236}">
                  <a16:creationId xmlns:a16="http://schemas.microsoft.com/office/drawing/2014/main" id="{5B1AE429-7014-934F-8402-0F7232C29E39}"/>
                </a:ext>
              </a:extLst>
            </p:cNvPr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3" name="Trapezoid 92">
              <a:extLst>
                <a:ext uri="{FF2B5EF4-FFF2-40B4-BE49-F238E27FC236}">
                  <a16:creationId xmlns:a16="http://schemas.microsoft.com/office/drawing/2014/main" id="{F070A6DB-26CB-6149-AB2C-5D2BBE210ABE}"/>
                </a:ext>
              </a:extLst>
            </p:cNvPr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4" name="Trapezoid 93">
              <a:extLst>
                <a:ext uri="{FF2B5EF4-FFF2-40B4-BE49-F238E27FC236}">
                  <a16:creationId xmlns:a16="http://schemas.microsoft.com/office/drawing/2014/main" id="{6B8E28A2-3B9A-BE48-B8C7-83A640119394}"/>
                </a:ext>
              </a:extLst>
            </p:cNvPr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5" name="Trapezoid 94">
              <a:extLst>
                <a:ext uri="{FF2B5EF4-FFF2-40B4-BE49-F238E27FC236}">
                  <a16:creationId xmlns:a16="http://schemas.microsoft.com/office/drawing/2014/main" id="{086ED366-F3B5-EA4D-A64C-EAE2330CAA92}"/>
                </a:ext>
              </a:extLst>
            </p:cNvPr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6" name="Trapezoid 95">
              <a:extLst>
                <a:ext uri="{FF2B5EF4-FFF2-40B4-BE49-F238E27FC236}">
                  <a16:creationId xmlns:a16="http://schemas.microsoft.com/office/drawing/2014/main" id="{E6E01973-9797-714B-BF8A-55E009A8F3F8}"/>
                </a:ext>
              </a:extLst>
            </p:cNvPr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7" name="Trapezoid 96">
              <a:extLst>
                <a:ext uri="{FF2B5EF4-FFF2-40B4-BE49-F238E27FC236}">
                  <a16:creationId xmlns:a16="http://schemas.microsoft.com/office/drawing/2014/main" id="{EA988849-E1D7-7847-8EA1-E8617C3C55FF}"/>
                </a:ext>
              </a:extLst>
            </p:cNvPr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B51825D-3BC5-0041-BA49-1E2C11F54546}"/>
              </a:ext>
            </a:extLst>
          </p:cNvPr>
          <p:cNvGrpSpPr/>
          <p:nvPr/>
        </p:nvGrpSpPr>
        <p:grpSpPr>
          <a:xfrm>
            <a:off x="8099386" y="2510710"/>
            <a:ext cx="1212484" cy="1973109"/>
            <a:chOff x="2449931" y="225721"/>
            <a:chExt cx="909363" cy="1973109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7E503A1-C24A-B04F-98DC-EC0EEBAF9C24}"/>
                </a:ext>
              </a:extLst>
            </p:cNvPr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FF16219-D342-E34B-BD3B-0E82CE56DDF3}"/>
                </a:ext>
              </a:extLst>
            </p:cNvPr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8EFD50A-0D4A-C04B-BB2F-D966B9E5FECF}"/>
                </a:ext>
              </a:extLst>
            </p:cNvPr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03A0E03-1831-064B-9284-442BCF629933}"/>
                </a:ext>
              </a:extLst>
            </p:cNvPr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3E34B61-A8E1-D74E-AD1C-8A34758BBA3D}"/>
                </a:ext>
              </a:extLst>
            </p:cNvPr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E806D66-3E76-0E4A-851D-4F933F645CA0}"/>
                </a:ext>
              </a:extLst>
            </p:cNvPr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5" name="Trapezoid 104">
              <a:extLst>
                <a:ext uri="{FF2B5EF4-FFF2-40B4-BE49-F238E27FC236}">
                  <a16:creationId xmlns:a16="http://schemas.microsoft.com/office/drawing/2014/main" id="{C40AF4F3-3D5E-0F4A-88F6-80F4159B6F06}"/>
                </a:ext>
              </a:extLst>
            </p:cNvPr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6" name="Trapezoid 105">
              <a:extLst>
                <a:ext uri="{FF2B5EF4-FFF2-40B4-BE49-F238E27FC236}">
                  <a16:creationId xmlns:a16="http://schemas.microsoft.com/office/drawing/2014/main" id="{419EFC95-FBEF-7149-82C6-4096021C1897}"/>
                </a:ext>
              </a:extLst>
            </p:cNvPr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7" name="Trapezoid 106">
              <a:extLst>
                <a:ext uri="{FF2B5EF4-FFF2-40B4-BE49-F238E27FC236}">
                  <a16:creationId xmlns:a16="http://schemas.microsoft.com/office/drawing/2014/main" id="{E86EA55B-F6F7-5546-BEFE-96030AAF42BD}"/>
                </a:ext>
              </a:extLst>
            </p:cNvPr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8" name="Trapezoid 107">
              <a:extLst>
                <a:ext uri="{FF2B5EF4-FFF2-40B4-BE49-F238E27FC236}">
                  <a16:creationId xmlns:a16="http://schemas.microsoft.com/office/drawing/2014/main" id="{3E1BC252-EF72-8C4F-954A-84F323DE5AFA}"/>
                </a:ext>
              </a:extLst>
            </p:cNvPr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id="{5D33D6AD-A0F5-7F47-9783-DD32D3F60C0D}"/>
                </a:ext>
              </a:extLst>
            </p:cNvPr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10" name="Trapezoid 109">
              <a:extLst>
                <a:ext uri="{FF2B5EF4-FFF2-40B4-BE49-F238E27FC236}">
                  <a16:creationId xmlns:a16="http://schemas.microsoft.com/office/drawing/2014/main" id="{050FABF0-FC94-2940-B05C-6FAB5B579C4D}"/>
                </a:ext>
              </a:extLst>
            </p:cNvPr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BF51DAD-BFD9-3046-AC47-E797E9C65AB2}"/>
              </a:ext>
            </a:extLst>
          </p:cNvPr>
          <p:cNvCxnSpPr/>
          <p:nvPr/>
        </p:nvCxnSpPr>
        <p:spPr>
          <a:xfrm>
            <a:off x="1747031" y="3428274"/>
            <a:ext cx="542827" cy="565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9A632EE-F0DC-C447-8536-9BD20162CD5D}"/>
              </a:ext>
            </a:extLst>
          </p:cNvPr>
          <p:cNvCxnSpPr/>
          <p:nvPr/>
        </p:nvCxnSpPr>
        <p:spPr>
          <a:xfrm flipV="1">
            <a:off x="5677113" y="3449234"/>
            <a:ext cx="367483" cy="322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84EA0DE1-DF88-6A4E-9D86-7B465C8401D3}"/>
              </a:ext>
            </a:extLst>
          </p:cNvPr>
          <p:cNvCxnSpPr/>
          <p:nvPr/>
        </p:nvCxnSpPr>
        <p:spPr>
          <a:xfrm>
            <a:off x="7578224" y="3460723"/>
            <a:ext cx="374185" cy="459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BB96D58-1779-834F-9CA8-682D5924043D}"/>
              </a:ext>
            </a:extLst>
          </p:cNvPr>
          <p:cNvCxnSpPr/>
          <p:nvPr/>
        </p:nvCxnSpPr>
        <p:spPr>
          <a:xfrm>
            <a:off x="9417024" y="3461183"/>
            <a:ext cx="545729" cy="635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A7E4C19A-CB6F-4547-880C-15BEC1C67390}"/>
              </a:ext>
            </a:extLst>
          </p:cNvPr>
          <p:cNvCxnSpPr/>
          <p:nvPr/>
        </p:nvCxnSpPr>
        <p:spPr>
          <a:xfrm>
            <a:off x="3788980" y="3421173"/>
            <a:ext cx="389013" cy="704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4793F6C-E75F-AE44-BEA8-A53800339FD8}"/>
              </a:ext>
            </a:extLst>
          </p:cNvPr>
          <p:cNvGrpSpPr/>
          <p:nvPr/>
        </p:nvGrpSpPr>
        <p:grpSpPr>
          <a:xfrm>
            <a:off x="796546" y="2342110"/>
            <a:ext cx="963448" cy="2155771"/>
            <a:chOff x="605574" y="1959131"/>
            <a:chExt cx="722586" cy="1616828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FDED3D4D-8DF8-624C-B394-1C6277D7A58C}"/>
                </a:ext>
              </a:extLst>
            </p:cNvPr>
            <p:cNvSpPr/>
            <p:nvPr/>
          </p:nvSpPr>
          <p:spPr>
            <a:xfrm>
              <a:off x="605574" y="1959131"/>
              <a:ext cx="722586" cy="16168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55495" tIns="0" rIns="155495" bIns="77748" rtlCol="0" anchor="ctr"/>
            <a:lstStyle/>
            <a:p>
              <a:pPr algn="ctr">
                <a:lnSpc>
                  <a:spcPts val="1900"/>
                </a:lnSpc>
              </a:pPr>
              <a:r>
                <a:rPr lang="en-US" sz="20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0CF4E6D-4A33-934F-B28F-4248E4C97C8F}"/>
                </a:ext>
              </a:extLst>
            </p:cNvPr>
            <p:cNvSpPr/>
            <p:nvPr/>
          </p:nvSpPr>
          <p:spPr>
            <a:xfrm>
              <a:off x="675714" y="2116356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F3DAD036-08E6-954A-B78F-18A74505CFAF}"/>
                </a:ext>
              </a:extLst>
            </p:cNvPr>
            <p:cNvSpPr/>
            <p:nvPr/>
          </p:nvSpPr>
          <p:spPr>
            <a:xfrm>
              <a:off x="696269" y="259215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24C504DD-3004-7943-A051-AA262C3911AB}"/>
                </a:ext>
              </a:extLst>
            </p:cNvPr>
            <p:cNvSpPr/>
            <p:nvPr/>
          </p:nvSpPr>
          <p:spPr>
            <a:xfrm>
              <a:off x="981553" y="2400219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987FC412-B688-BD4A-A46F-0CB4FD45AF52}"/>
                </a:ext>
              </a:extLst>
            </p:cNvPr>
            <p:cNvSpPr/>
            <p:nvPr/>
          </p:nvSpPr>
          <p:spPr>
            <a:xfrm>
              <a:off x="679074" y="297797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F92B2F48-965E-4C4D-ADEC-E15C75B3B798}"/>
                </a:ext>
              </a:extLst>
            </p:cNvPr>
            <p:cNvSpPr/>
            <p:nvPr/>
          </p:nvSpPr>
          <p:spPr>
            <a:xfrm>
              <a:off x="1007641" y="3198590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3" name="Curved Connector 122">
              <a:extLst>
                <a:ext uri="{FF2B5EF4-FFF2-40B4-BE49-F238E27FC236}">
                  <a16:creationId xmlns:a16="http://schemas.microsoft.com/office/drawing/2014/main" id="{7B0223E4-EF40-4C4E-AE2F-4D5E455D0821}"/>
                </a:ext>
              </a:extLst>
            </p:cNvPr>
            <p:cNvCxnSpPr>
              <a:stCxn id="117" idx="0"/>
            </p:cNvCxnSpPr>
            <p:nvPr/>
          </p:nvCxnSpPr>
          <p:spPr>
            <a:xfrm rot="16200000" flipH="1">
              <a:off x="801001" y="2105368"/>
              <a:ext cx="283863" cy="305839"/>
            </a:xfrm>
            <a:prstGeom prst="curvedConnector3">
              <a:avLst>
                <a:gd name="adj1" fmla="val -19368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urved Connector 123">
              <a:extLst>
                <a:ext uri="{FF2B5EF4-FFF2-40B4-BE49-F238E27FC236}">
                  <a16:creationId xmlns:a16="http://schemas.microsoft.com/office/drawing/2014/main" id="{568F20ED-CD75-924C-AA23-767AE391DB63}"/>
                </a:ext>
              </a:extLst>
            </p:cNvPr>
            <p:cNvCxnSpPr>
              <a:stCxn id="117" idx="4"/>
            </p:cNvCxnSpPr>
            <p:nvPr/>
          </p:nvCxnSpPr>
          <p:spPr>
            <a:xfrm rot="16200000" flipH="1">
              <a:off x="680157" y="2461741"/>
              <a:ext cx="240269" cy="205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urved Connector 124">
              <a:extLst>
                <a:ext uri="{FF2B5EF4-FFF2-40B4-BE49-F238E27FC236}">
                  <a16:creationId xmlns:a16="http://schemas.microsoft.com/office/drawing/2014/main" id="{354AEB85-46CB-C24B-90DD-5DE46E256FD9}"/>
                </a:ext>
              </a:extLst>
            </p:cNvPr>
            <p:cNvCxnSpPr/>
            <p:nvPr/>
          </p:nvCxnSpPr>
          <p:spPr>
            <a:xfrm rot="5400000" flipH="1" flipV="1">
              <a:off x="1094121" y="2519716"/>
              <a:ext cx="117764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urved Connector 125">
              <a:extLst>
                <a:ext uri="{FF2B5EF4-FFF2-40B4-BE49-F238E27FC236}">
                  <a16:creationId xmlns:a16="http://schemas.microsoft.com/office/drawing/2014/main" id="{EBFACB8F-8BCA-6B45-9296-00CF6849995A}"/>
                </a:ext>
              </a:extLst>
            </p:cNvPr>
            <p:cNvCxnSpPr/>
            <p:nvPr/>
          </p:nvCxnSpPr>
          <p:spPr>
            <a:xfrm rot="5400000">
              <a:off x="714112" y="2794819"/>
              <a:ext cx="494483" cy="107357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97A8CED9-5829-6E42-83EC-8D508E4DD4D2}"/>
                </a:ext>
              </a:extLst>
            </p:cNvPr>
            <p:cNvCxnSpPr/>
            <p:nvPr/>
          </p:nvCxnSpPr>
          <p:spPr>
            <a:xfrm>
              <a:off x="924869" y="2709919"/>
              <a:ext cx="197072" cy="488671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urved Connector 127">
              <a:extLst>
                <a:ext uri="{FF2B5EF4-FFF2-40B4-BE49-F238E27FC236}">
                  <a16:creationId xmlns:a16="http://schemas.microsoft.com/office/drawing/2014/main" id="{6DFED1A9-12F5-9C4F-8F19-3D996400BA4A}"/>
                </a:ext>
              </a:extLst>
            </p:cNvPr>
            <p:cNvCxnSpPr/>
            <p:nvPr/>
          </p:nvCxnSpPr>
          <p:spPr>
            <a:xfrm rot="5400000" flipH="1">
              <a:off x="847350" y="3159528"/>
              <a:ext cx="220616" cy="328567"/>
            </a:xfrm>
            <a:prstGeom prst="curvedConnector3">
              <a:avLst>
                <a:gd name="adj1" fmla="val -40662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C4295196-3709-7D48-BB2A-298B92888DC0}"/>
              </a:ext>
            </a:extLst>
          </p:cNvPr>
          <p:cNvSpPr txBox="1"/>
          <p:nvPr/>
        </p:nvSpPr>
        <p:spPr>
          <a:xfrm>
            <a:off x="1592917" y="1518076"/>
            <a:ext cx="7856820" cy="602360"/>
          </a:xfrm>
          <a:prstGeom prst="rect">
            <a:avLst/>
          </a:prstGeom>
          <a:noFill/>
        </p:spPr>
        <p:txBody>
          <a:bodyPr wrap="square" lIns="108852" tIns="54427" rIns="108852" bIns="54427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Stages of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Match-Action Tables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20FCF88-A742-A04E-9C83-AF55E373693E}"/>
              </a:ext>
            </a:extLst>
          </p:cNvPr>
          <p:cNvSpPr txBox="1"/>
          <p:nvPr/>
        </p:nvSpPr>
        <p:spPr>
          <a:xfrm>
            <a:off x="2425335" y="2455981"/>
            <a:ext cx="72059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26E2E6E-2F33-1749-9D17-BC0C2C1A8FC1}"/>
              </a:ext>
            </a:extLst>
          </p:cNvPr>
          <p:cNvSpPr txBox="1"/>
          <p:nvPr/>
        </p:nvSpPr>
        <p:spPr>
          <a:xfrm>
            <a:off x="3296213" y="2474247"/>
            <a:ext cx="276935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333" dirty="0"/>
              <a:t>ALU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F629527-2F18-394F-B665-24E5B874FF37}"/>
              </a:ext>
            </a:extLst>
          </p:cNvPr>
          <p:cNvSpPr txBox="1"/>
          <p:nvPr/>
        </p:nvSpPr>
        <p:spPr>
          <a:xfrm>
            <a:off x="395514" y="4583801"/>
            <a:ext cx="1686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Programmable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Parser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(Gibb et al, ANCS’13)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52EA79C-CD18-EF41-BA0D-6B98245A723D}"/>
              </a:ext>
            </a:extLst>
          </p:cNvPr>
          <p:cNvGrpSpPr/>
          <p:nvPr/>
        </p:nvGrpSpPr>
        <p:grpSpPr>
          <a:xfrm>
            <a:off x="2233590" y="4569821"/>
            <a:ext cx="7290325" cy="833820"/>
            <a:chOff x="2244476" y="5136267"/>
            <a:chExt cx="7290325" cy="833820"/>
          </a:xfrm>
        </p:grpSpPr>
        <p:sp>
          <p:nvSpPr>
            <p:cNvPr id="134" name="Left Brace 133">
              <a:extLst>
                <a:ext uri="{FF2B5EF4-FFF2-40B4-BE49-F238E27FC236}">
                  <a16:creationId xmlns:a16="http://schemas.microsoft.com/office/drawing/2014/main" id="{6358D2E8-2F5A-2C4C-8D45-15B24959ADDC}"/>
                </a:ext>
              </a:extLst>
            </p:cNvPr>
            <p:cNvSpPr/>
            <p:nvPr/>
          </p:nvSpPr>
          <p:spPr>
            <a:xfrm rot="5400000" flipH="1">
              <a:off x="5741460" y="1639283"/>
              <a:ext cx="296357" cy="7290325"/>
            </a:xfrm>
            <a:prstGeom prst="leftBrace">
              <a:avLst>
                <a:gd name="adj1" fmla="val 43551"/>
                <a:gd name="adj2" fmla="val 49888"/>
              </a:avLst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D3634EB-8960-CD43-B3CA-20EEC0C3ABE2}"/>
                </a:ext>
              </a:extLst>
            </p:cNvPr>
            <p:cNvSpPr txBox="1"/>
            <p:nvPr/>
          </p:nvSpPr>
          <p:spPr>
            <a:xfrm>
              <a:off x="3392982" y="5385312"/>
              <a:ext cx="4780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Programmable Match-Action Pipeline</a:t>
              </a:r>
            </a:p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(RMT, SIGCOMM’13)</a:t>
              </a:r>
            </a:p>
          </p:txBody>
        </p:sp>
      </p:grpSp>
      <p:grpSp>
        <p:nvGrpSpPr>
          <p:cNvPr id="136" name="Group 7">
            <a:extLst>
              <a:ext uri="{FF2B5EF4-FFF2-40B4-BE49-F238E27FC236}">
                <a16:creationId xmlns:a16="http://schemas.microsoft.com/office/drawing/2014/main" id="{5104CA74-7505-BB48-B73C-21A5049C8D54}"/>
              </a:ext>
            </a:extLst>
          </p:cNvPr>
          <p:cNvGrpSpPr>
            <a:grpSpLocks/>
          </p:cNvGrpSpPr>
          <p:nvPr/>
        </p:nvGrpSpPr>
        <p:grpSpPr bwMode="auto">
          <a:xfrm>
            <a:off x="4492362" y="6268623"/>
            <a:ext cx="2082343" cy="479443"/>
            <a:chOff x="1871277" y="1576300"/>
            <a:chExt cx="1128371" cy="43786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17FCAC61-07FC-3749-9C29-1DA3F705AAE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5AADBE3-C23B-EC43-BB70-3DD547D04E91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1E4C7FE5-BE30-7244-BDB7-1A823F82CA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BEBB6CFA-3E66-A443-BC36-2ADE6A29C71B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4C2BDC17-BBF3-FC46-B920-7783E5FD3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AA29014B-C6A7-3649-AC1C-74BDE14C7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3F1E63D1-ACAF-D243-9A6C-83A26A25C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E8593E3-1A0F-AF47-9871-66B0F1510073}"/>
                </a:ext>
              </a:extLst>
            </p:cNvPr>
            <p:cNvCxnSpPr>
              <a:cxnSpLocks noChangeShapeType="1"/>
              <a:endCxn id="139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26AB033-7C50-E248-9CD6-AE4741DE08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6" name="Freeform 145">
            <a:extLst>
              <a:ext uri="{FF2B5EF4-FFF2-40B4-BE49-F238E27FC236}">
                <a16:creationId xmlns:a16="http://schemas.microsoft.com/office/drawing/2014/main" id="{288AA5A3-4542-B04C-9A9A-F09082F7D28A}"/>
              </a:ext>
            </a:extLst>
          </p:cNvPr>
          <p:cNvSpPr/>
          <p:nvPr/>
        </p:nvSpPr>
        <p:spPr bwMode="auto">
          <a:xfrm>
            <a:off x="2343143" y="5565317"/>
            <a:ext cx="6745916" cy="577850"/>
          </a:xfrm>
          <a:custGeom>
            <a:avLst/>
            <a:gdLst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418712 w 1040633"/>
              <a:gd name="connsiteY4" fmla="*/ 1189324 h 1219697"/>
              <a:gd name="connsiteX5" fmla="*/ 139870 w 1040633"/>
              <a:gd name="connsiteY5" fmla="*/ 1191723 h 1219697"/>
              <a:gd name="connsiteX0" fmla="*/ 139870 w 1040633"/>
              <a:gd name="connsiteY0" fmla="*/ 1191723 h 1355926"/>
              <a:gd name="connsiteX1" fmla="*/ 0 w 1040633"/>
              <a:gd name="connsiteY1" fmla="*/ 0 h 1355926"/>
              <a:gd name="connsiteX2" fmla="*/ 1040633 w 1040633"/>
              <a:gd name="connsiteY2" fmla="*/ 16785 h 1355926"/>
              <a:gd name="connsiteX3" fmla="*/ 833625 w 1040633"/>
              <a:gd name="connsiteY3" fmla="*/ 1219697 h 1355926"/>
              <a:gd name="connsiteX4" fmla="*/ 139870 w 1040633"/>
              <a:gd name="connsiteY4" fmla="*/ 1191723 h 1355926"/>
              <a:gd name="connsiteX0" fmla="*/ 139870 w 1040633"/>
              <a:gd name="connsiteY0" fmla="*/ 1191723 h 1289901"/>
              <a:gd name="connsiteX1" fmla="*/ 0 w 1040633"/>
              <a:gd name="connsiteY1" fmla="*/ 0 h 1289901"/>
              <a:gd name="connsiteX2" fmla="*/ 1040633 w 1040633"/>
              <a:gd name="connsiteY2" fmla="*/ 16785 h 1289901"/>
              <a:gd name="connsiteX3" fmla="*/ 833625 w 1040633"/>
              <a:gd name="connsiteY3" fmla="*/ 1219697 h 1289901"/>
              <a:gd name="connsiteX4" fmla="*/ 139870 w 1040633"/>
              <a:gd name="connsiteY4" fmla="*/ 1191723 h 1289901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191723"/>
              <a:gd name="connsiteX1" fmla="*/ 0 w 1040633"/>
              <a:gd name="connsiteY1" fmla="*/ 0 h 1191723"/>
              <a:gd name="connsiteX2" fmla="*/ 1040633 w 1040633"/>
              <a:gd name="connsiteY2" fmla="*/ 16785 h 1191723"/>
              <a:gd name="connsiteX3" fmla="*/ 671988 w 1040633"/>
              <a:gd name="connsiteY3" fmla="*/ 1158121 h 1191723"/>
              <a:gd name="connsiteX4" fmla="*/ 139870 w 1040633"/>
              <a:gd name="connsiteY4" fmla="*/ 1191723 h 1191723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778664"/>
              <a:gd name="connsiteY0" fmla="*/ 1160935 h 1160935"/>
              <a:gd name="connsiteX1" fmla="*/ 0 w 778664"/>
              <a:gd name="connsiteY1" fmla="*/ 0 h 1160935"/>
              <a:gd name="connsiteX2" fmla="*/ 778664 w 778664"/>
              <a:gd name="connsiteY2" fmla="*/ 130682 h 1160935"/>
              <a:gd name="connsiteX3" fmla="*/ 671988 w 778664"/>
              <a:gd name="connsiteY3" fmla="*/ 1158121 h 1160935"/>
              <a:gd name="connsiteX4" fmla="*/ 363082 w 778664"/>
              <a:gd name="connsiteY4" fmla="*/ 1160935 h 1160935"/>
              <a:gd name="connsiteX0" fmla="*/ 363082 w 778664"/>
              <a:gd name="connsiteY0" fmla="*/ 1160935 h 1160935"/>
              <a:gd name="connsiteX1" fmla="*/ 0 w 778664"/>
              <a:gd name="connsiteY1" fmla="*/ 0 h 1160935"/>
              <a:gd name="connsiteX2" fmla="*/ 778664 w 778664"/>
              <a:gd name="connsiteY2" fmla="*/ 130682 h 1160935"/>
              <a:gd name="connsiteX3" fmla="*/ 694768 w 778664"/>
              <a:gd name="connsiteY3" fmla="*/ 1112562 h 1160935"/>
              <a:gd name="connsiteX4" fmla="*/ 363082 w 778664"/>
              <a:gd name="connsiteY4" fmla="*/ 1160935 h 1160935"/>
              <a:gd name="connsiteX0" fmla="*/ 363082 w 778664"/>
              <a:gd name="connsiteY0" fmla="*/ 1160935 h 1160935"/>
              <a:gd name="connsiteX1" fmla="*/ 0 w 778664"/>
              <a:gd name="connsiteY1" fmla="*/ 0 h 1160935"/>
              <a:gd name="connsiteX2" fmla="*/ 778664 w 778664"/>
              <a:gd name="connsiteY2" fmla="*/ 130682 h 1160935"/>
              <a:gd name="connsiteX3" fmla="*/ 694768 w 778664"/>
              <a:gd name="connsiteY3" fmla="*/ 1112562 h 1160935"/>
              <a:gd name="connsiteX4" fmla="*/ 363082 w 778664"/>
              <a:gd name="connsiteY4" fmla="*/ 1160935 h 1160935"/>
              <a:gd name="connsiteX0" fmla="*/ 397252 w 778664"/>
              <a:gd name="connsiteY0" fmla="*/ 1103987 h 1112562"/>
              <a:gd name="connsiteX1" fmla="*/ 0 w 778664"/>
              <a:gd name="connsiteY1" fmla="*/ 0 h 1112562"/>
              <a:gd name="connsiteX2" fmla="*/ 778664 w 778664"/>
              <a:gd name="connsiteY2" fmla="*/ 130682 h 1112562"/>
              <a:gd name="connsiteX3" fmla="*/ 694768 w 778664"/>
              <a:gd name="connsiteY3" fmla="*/ 1112562 h 1112562"/>
              <a:gd name="connsiteX4" fmla="*/ 397252 w 778664"/>
              <a:gd name="connsiteY4" fmla="*/ 1103987 h 1112562"/>
              <a:gd name="connsiteX0" fmla="*/ 397252 w 778664"/>
              <a:gd name="connsiteY0" fmla="*/ 1103987 h 1112562"/>
              <a:gd name="connsiteX1" fmla="*/ 0 w 778664"/>
              <a:gd name="connsiteY1" fmla="*/ 0 h 1112562"/>
              <a:gd name="connsiteX2" fmla="*/ 778664 w 778664"/>
              <a:gd name="connsiteY2" fmla="*/ 130682 h 1112562"/>
              <a:gd name="connsiteX3" fmla="*/ 694768 w 778664"/>
              <a:gd name="connsiteY3" fmla="*/ 1112562 h 1112562"/>
              <a:gd name="connsiteX4" fmla="*/ 397252 w 778664"/>
              <a:gd name="connsiteY4" fmla="*/ 1103987 h 1112562"/>
              <a:gd name="connsiteX0" fmla="*/ 397252 w 778664"/>
              <a:gd name="connsiteY0" fmla="*/ 1103987 h 1112562"/>
              <a:gd name="connsiteX1" fmla="*/ 0 w 778664"/>
              <a:gd name="connsiteY1" fmla="*/ 0 h 1112562"/>
              <a:gd name="connsiteX2" fmla="*/ 778664 w 778664"/>
              <a:gd name="connsiteY2" fmla="*/ 130682 h 1112562"/>
              <a:gd name="connsiteX3" fmla="*/ 694768 w 778664"/>
              <a:gd name="connsiteY3" fmla="*/ 1112562 h 1112562"/>
              <a:gd name="connsiteX4" fmla="*/ 397252 w 778664"/>
              <a:gd name="connsiteY4" fmla="*/ 1103987 h 1112562"/>
              <a:gd name="connsiteX0" fmla="*/ 123893 w 505305"/>
              <a:gd name="connsiteY0" fmla="*/ 973305 h 981880"/>
              <a:gd name="connsiteX1" fmla="*/ 0 w 505305"/>
              <a:gd name="connsiteY1" fmla="*/ 28773 h 981880"/>
              <a:gd name="connsiteX2" fmla="*/ 505305 w 505305"/>
              <a:gd name="connsiteY2" fmla="*/ 0 h 981880"/>
              <a:gd name="connsiteX3" fmla="*/ 421409 w 505305"/>
              <a:gd name="connsiteY3" fmla="*/ 981880 h 981880"/>
              <a:gd name="connsiteX4" fmla="*/ 123893 w 505305"/>
              <a:gd name="connsiteY4" fmla="*/ 973305 h 981880"/>
              <a:gd name="connsiteX0" fmla="*/ 123893 w 505305"/>
              <a:gd name="connsiteY0" fmla="*/ 973305 h 981880"/>
              <a:gd name="connsiteX1" fmla="*/ 0 w 505305"/>
              <a:gd name="connsiteY1" fmla="*/ 28773 h 981880"/>
              <a:gd name="connsiteX2" fmla="*/ 505305 w 505305"/>
              <a:gd name="connsiteY2" fmla="*/ 0 h 981880"/>
              <a:gd name="connsiteX3" fmla="*/ 421409 w 505305"/>
              <a:gd name="connsiteY3" fmla="*/ 981880 h 981880"/>
              <a:gd name="connsiteX4" fmla="*/ 123893 w 505305"/>
              <a:gd name="connsiteY4" fmla="*/ 973305 h 981880"/>
              <a:gd name="connsiteX0" fmla="*/ 123893 w 505305"/>
              <a:gd name="connsiteY0" fmla="*/ 973305 h 981880"/>
              <a:gd name="connsiteX1" fmla="*/ 0 w 505305"/>
              <a:gd name="connsiteY1" fmla="*/ 28773 h 981880"/>
              <a:gd name="connsiteX2" fmla="*/ 505305 w 505305"/>
              <a:gd name="connsiteY2" fmla="*/ 0 h 981880"/>
              <a:gd name="connsiteX3" fmla="*/ 421409 w 505305"/>
              <a:gd name="connsiteY3" fmla="*/ 981880 h 981880"/>
              <a:gd name="connsiteX4" fmla="*/ 123893 w 505305"/>
              <a:gd name="connsiteY4" fmla="*/ 973305 h 981880"/>
              <a:gd name="connsiteX0" fmla="*/ 123893 w 505305"/>
              <a:gd name="connsiteY0" fmla="*/ 973305 h 981880"/>
              <a:gd name="connsiteX1" fmla="*/ 0 w 505305"/>
              <a:gd name="connsiteY1" fmla="*/ 28773 h 981880"/>
              <a:gd name="connsiteX2" fmla="*/ 505305 w 505305"/>
              <a:gd name="connsiteY2" fmla="*/ 0 h 981880"/>
              <a:gd name="connsiteX3" fmla="*/ 421409 w 505305"/>
              <a:gd name="connsiteY3" fmla="*/ 981880 h 981880"/>
              <a:gd name="connsiteX4" fmla="*/ 123893 w 505305"/>
              <a:gd name="connsiteY4" fmla="*/ 973305 h 981880"/>
              <a:gd name="connsiteX0" fmla="*/ 118198 w 499610"/>
              <a:gd name="connsiteY0" fmla="*/ 973305 h 981880"/>
              <a:gd name="connsiteX1" fmla="*/ 0 w 499610"/>
              <a:gd name="connsiteY1" fmla="*/ 11688 h 981880"/>
              <a:gd name="connsiteX2" fmla="*/ 499610 w 499610"/>
              <a:gd name="connsiteY2" fmla="*/ 0 h 981880"/>
              <a:gd name="connsiteX3" fmla="*/ 415714 w 499610"/>
              <a:gd name="connsiteY3" fmla="*/ 981880 h 981880"/>
              <a:gd name="connsiteX4" fmla="*/ 118198 w 499610"/>
              <a:gd name="connsiteY4" fmla="*/ 973305 h 981880"/>
              <a:gd name="connsiteX0" fmla="*/ 118198 w 499610"/>
              <a:gd name="connsiteY0" fmla="*/ 973305 h 981880"/>
              <a:gd name="connsiteX1" fmla="*/ 0 w 499610"/>
              <a:gd name="connsiteY1" fmla="*/ 11688 h 981880"/>
              <a:gd name="connsiteX2" fmla="*/ 499610 w 499610"/>
              <a:gd name="connsiteY2" fmla="*/ 0 h 981880"/>
              <a:gd name="connsiteX3" fmla="*/ 415714 w 499610"/>
              <a:gd name="connsiteY3" fmla="*/ 981880 h 981880"/>
              <a:gd name="connsiteX4" fmla="*/ 118198 w 499610"/>
              <a:gd name="connsiteY4" fmla="*/ 973305 h 981880"/>
              <a:gd name="connsiteX0" fmla="*/ 118198 w 499610"/>
              <a:gd name="connsiteY0" fmla="*/ 973305 h 981880"/>
              <a:gd name="connsiteX1" fmla="*/ 0 w 499610"/>
              <a:gd name="connsiteY1" fmla="*/ 11688 h 981880"/>
              <a:gd name="connsiteX2" fmla="*/ 499610 w 499610"/>
              <a:gd name="connsiteY2" fmla="*/ 0 h 981880"/>
              <a:gd name="connsiteX3" fmla="*/ 415714 w 499610"/>
              <a:gd name="connsiteY3" fmla="*/ 981880 h 981880"/>
              <a:gd name="connsiteX4" fmla="*/ 118198 w 499610"/>
              <a:gd name="connsiteY4" fmla="*/ 973305 h 981880"/>
              <a:gd name="connsiteX0" fmla="*/ 118198 w 499610"/>
              <a:gd name="connsiteY0" fmla="*/ 973305 h 981880"/>
              <a:gd name="connsiteX1" fmla="*/ 0 w 499610"/>
              <a:gd name="connsiteY1" fmla="*/ 11688 h 981880"/>
              <a:gd name="connsiteX2" fmla="*/ 499610 w 499610"/>
              <a:gd name="connsiteY2" fmla="*/ 0 h 981880"/>
              <a:gd name="connsiteX3" fmla="*/ 415714 w 499610"/>
              <a:gd name="connsiteY3" fmla="*/ 981880 h 981880"/>
              <a:gd name="connsiteX4" fmla="*/ 118198 w 499610"/>
              <a:gd name="connsiteY4" fmla="*/ 973305 h 981880"/>
              <a:gd name="connsiteX0" fmla="*/ 118198 w 499610"/>
              <a:gd name="connsiteY0" fmla="*/ 973305 h 981880"/>
              <a:gd name="connsiteX1" fmla="*/ 0 w 499610"/>
              <a:gd name="connsiteY1" fmla="*/ 11688 h 981880"/>
              <a:gd name="connsiteX2" fmla="*/ 499610 w 499610"/>
              <a:gd name="connsiteY2" fmla="*/ 0 h 981880"/>
              <a:gd name="connsiteX3" fmla="*/ 415714 w 499610"/>
              <a:gd name="connsiteY3" fmla="*/ 981880 h 981880"/>
              <a:gd name="connsiteX4" fmla="*/ 118198 w 499610"/>
              <a:gd name="connsiteY4" fmla="*/ 973305 h 981880"/>
              <a:gd name="connsiteX0" fmla="*/ 118198 w 499610"/>
              <a:gd name="connsiteY0" fmla="*/ 973305 h 976186"/>
              <a:gd name="connsiteX1" fmla="*/ 0 w 499610"/>
              <a:gd name="connsiteY1" fmla="*/ 11688 h 976186"/>
              <a:gd name="connsiteX2" fmla="*/ 499610 w 499610"/>
              <a:gd name="connsiteY2" fmla="*/ 0 h 976186"/>
              <a:gd name="connsiteX3" fmla="*/ 273339 w 499610"/>
              <a:gd name="connsiteY3" fmla="*/ 976186 h 976186"/>
              <a:gd name="connsiteX4" fmla="*/ 118198 w 499610"/>
              <a:gd name="connsiteY4" fmla="*/ 973305 h 976186"/>
              <a:gd name="connsiteX0" fmla="*/ 118198 w 499610"/>
              <a:gd name="connsiteY0" fmla="*/ 973305 h 976186"/>
              <a:gd name="connsiteX1" fmla="*/ 0 w 499610"/>
              <a:gd name="connsiteY1" fmla="*/ 11688 h 976186"/>
              <a:gd name="connsiteX2" fmla="*/ 499610 w 499610"/>
              <a:gd name="connsiteY2" fmla="*/ 0 h 976186"/>
              <a:gd name="connsiteX3" fmla="*/ 273339 w 499610"/>
              <a:gd name="connsiteY3" fmla="*/ 976186 h 976186"/>
              <a:gd name="connsiteX4" fmla="*/ 118198 w 499610"/>
              <a:gd name="connsiteY4" fmla="*/ 973305 h 976186"/>
              <a:gd name="connsiteX0" fmla="*/ 197928 w 499610"/>
              <a:gd name="connsiteY0" fmla="*/ 973305 h 976186"/>
              <a:gd name="connsiteX1" fmla="*/ 0 w 499610"/>
              <a:gd name="connsiteY1" fmla="*/ 11688 h 976186"/>
              <a:gd name="connsiteX2" fmla="*/ 499610 w 499610"/>
              <a:gd name="connsiteY2" fmla="*/ 0 h 976186"/>
              <a:gd name="connsiteX3" fmla="*/ 273339 w 499610"/>
              <a:gd name="connsiteY3" fmla="*/ 976186 h 976186"/>
              <a:gd name="connsiteX4" fmla="*/ 197928 w 499610"/>
              <a:gd name="connsiteY4" fmla="*/ 973305 h 976186"/>
              <a:gd name="connsiteX0" fmla="*/ 197928 w 499610"/>
              <a:gd name="connsiteY0" fmla="*/ 973305 h 976186"/>
              <a:gd name="connsiteX1" fmla="*/ 0 w 499610"/>
              <a:gd name="connsiteY1" fmla="*/ 11688 h 976186"/>
              <a:gd name="connsiteX2" fmla="*/ 499610 w 499610"/>
              <a:gd name="connsiteY2" fmla="*/ 0 h 976186"/>
              <a:gd name="connsiteX3" fmla="*/ 273339 w 499610"/>
              <a:gd name="connsiteY3" fmla="*/ 976186 h 976186"/>
              <a:gd name="connsiteX4" fmla="*/ 197928 w 499610"/>
              <a:gd name="connsiteY4" fmla="*/ 973305 h 976186"/>
              <a:gd name="connsiteX0" fmla="*/ 197928 w 499610"/>
              <a:gd name="connsiteY0" fmla="*/ 973305 h 976186"/>
              <a:gd name="connsiteX1" fmla="*/ 0 w 499610"/>
              <a:gd name="connsiteY1" fmla="*/ 11688 h 976186"/>
              <a:gd name="connsiteX2" fmla="*/ 499610 w 499610"/>
              <a:gd name="connsiteY2" fmla="*/ 0 h 976186"/>
              <a:gd name="connsiteX3" fmla="*/ 273339 w 499610"/>
              <a:gd name="connsiteY3" fmla="*/ 976186 h 976186"/>
              <a:gd name="connsiteX4" fmla="*/ 197928 w 499610"/>
              <a:gd name="connsiteY4" fmla="*/ 973305 h 976186"/>
              <a:gd name="connsiteX0" fmla="*/ 197928 w 499610"/>
              <a:gd name="connsiteY0" fmla="*/ 973305 h 976186"/>
              <a:gd name="connsiteX1" fmla="*/ 0 w 499610"/>
              <a:gd name="connsiteY1" fmla="*/ 11688 h 976186"/>
              <a:gd name="connsiteX2" fmla="*/ 499610 w 499610"/>
              <a:gd name="connsiteY2" fmla="*/ 0 h 976186"/>
              <a:gd name="connsiteX3" fmla="*/ 273339 w 499610"/>
              <a:gd name="connsiteY3" fmla="*/ 976186 h 976186"/>
              <a:gd name="connsiteX4" fmla="*/ 197928 w 499610"/>
              <a:gd name="connsiteY4" fmla="*/ 973305 h 976186"/>
              <a:gd name="connsiteX0" fmla="*/ 197928 w 503138"/>
              <a:gd name="connsiteY0" fmla="*/ 961687 h 964568"/>
              <a:gd name="connsiteX1" fmla="*/ 0 w 503138"/>
              <a:gd name="connsiteY1" fmla="*/ 70 h 964568"/>
              <a:gd name="connsiteX2" fmla="*/ 503138 w 503138"/>
              <a:gd name="connsiteY2" fmla="*/ 154187 h 964568"/>
              <a:gd name="connsiteX3" fmla="*/ 273339 w 503138"/>
              <a:gd name="connsiteY3" fmla="*/ 964568 h 964568"/>
              <a:gd name="connsiteX4" fmla="*/ 197928 w 503138"/>
              <a:gd name="connsiteY4" fmla="*/ 961687 h 964568"/>
              <a:gd name="connsiteX0" fmla="*/ 201456 w 506666"/>
              <a:gd name="connsiteY0" fmla="*/ 807500 h 810381"/>
              <a:gd name="connsiteX1" fmla="*/ 0 w 506666"/>
              <a:gd name="connsiteY1" fmla="*/ 15216 h 810381"/>
              <a:gd name="connsiteX2" fmla="*/ 506666 w 506666"/>
              <a:gd name="connsiteY2" fmla="*/ 0 h 810381"/>
              <a:gd name="connsiteX3" fmla="*/ 276867 w 506666"/>
              <a:gd name="connsiteY3" fmla="*/ 810381 h 810381"/>
              <a:gd name="connsiteX4" fmla="*/ 201456 w 506666"/>
              <a:gd name="connsiteY4" fmla="*/ 807500 h 810381"/>
              <a:gd name="connsiteX0" fmla="*/ 201456 w 506666"/>
              <a:gd name="connsiteY0" fmla="*/ 807500 h 811593"/>
              <a:gd name="connsiteX1" fmla="*/ 0 w 506666"/>
              <a:gd name="connsiteY1" fmla="*/ 15216 h 811593"/>
              <a:gd name="connsiteX2" fmla="*/ 506666 w 506666"/>
              <a:gd name="connsiteY2" fmla="*/ 0 h 811593"/>
              <a:gd name="connsiteX3" fmla="*/ 276867 w 506666"/>
              <a:gd name="connsiteY3" fmla="*/ 810381 h 811593"/>
              <a:gd name="connsiteX4" fmla="*/ 201456 w 506666"/>
              <a:gd name="connsiteY4" fmla="*/ 807500 h 811593"/>
              <a:gd name="connsiteX0" fmla="*/ 135576 w 506666"/>
              <a:gd name="connsiteY0" fmla="*/ 818480 h 818480"/>
              <a:gd name="connsiteX1" fmla="*/ 0 w 506666"/>
              <a:gd name="connsiteY1" fmla="*/ 15216 h 818480"/>
              <a:gd name="connsiteX2" fmla="*/ 506666 w 506666"/>
              <a:gd name="connsiteY2" fmla="*/ 0 h 818480"/>
              <a:gd name="connsiteX3" fmla="*/ 276867 w 506666"/>
              <a:gd name="connsiteY3" fmla="*/ 810381 h 818480"/>
              <a:gd name="connsiteX4" fmla="*/ 135576 w 506666"/>
              <a:gd name="connsiteY4" fmla="*/ 818480 h 818480"/>
              <a:gd name="connsiteX0" fmla="*/ 135576 w 506666"/>
              <a:gd name="connsiteY0" fmla="*/ 818480 h 818480"/>
              <a:gd name="connsiteX1" fmla="*/ 0 w 506666"/>
              <a:gd name="connsiteY1" fmla="*/ 15216 h 818480"/>
              <a:gd name="connsiteX2" fmla="*/ 506666 w 506666"/>
              <a:gd name="connsiteY2" fmla="*/ 0 h 818480"/>
              <a:gd name="connsiteX3" fmla="*/ 331766 w 506666"/>
              <a:gd name="connsiteY3" fmla="*/ 803061 h 818480"/>
              <a:gd name="connsiteX4" fmla="*/ 135576 w 506666"/>
              <a:gd name="connsiteY4" fmla="*/ 818480 h 818480"/>
              <a:gd name="connsiteX0" fmla="*/ 135576 w 506666"/>
              <a:gd name="connsiteY0" fmla="*/ 818480 h 818480"/>
              <a:gd name="connsiteX1" fmla="*/ 0 w 506666"/>
              <a:gd name="connsiteY1" fmla="*/ 15216 h 818480"/>
              <a:gd name="connsiteX2" fmla="*/ 506666 w 506666"/>
              <a:gd name="connsiteY2" fmla="*/ 0 h 818480"/>
              <a:gd name="connsiteX3" fmla="*/ 331766 w 506666"/>
              <a:gd name="connsiteY3" fmla="*/ 803061 h 818480"/>
              <a:gd name="connsiteX4" fmla="*/ 135576 w 506666"/>
              <a:gd name="connsiteY4" fmla="*/ 818480 h 818480"/>
              <a:gd name="connsiteX0" fmla="*/ 135576 w 506666"/>
              <a:gd name="connsiteY0" fmla="*/ 818480 h 818480"/>
              <a:gd name="connsiteX1" fmla="*/ 0 w 506666"/>
              <a:gd name="connsiteY1" fmla="*/ 15216 h 818480"/>
              <a:gd name="connsiteX2" fmla="*/ 506666 w 506666"/>
              <a:gd name="connsiteY2" fmla="*/ 0 h 818480"/>
              <a:gd name="connsiteX3" fmla="*/ 331766 w 506666"/>
              <a:gd name="connsiteY3" fmla="*/ 803061 h 818480"/>
              <a:gd name="connsiteX4" fmla="*/ 135576 w 506666"/>
              <a:gd name="connsiteY4" fmla="*/ 818480 h 818480"/>
              <a:gd name="connsiteX0" fmla="*/ 135576 w 506666"/>
              <a:gd name="connsiteY0" fmla="*/ 818480 h 818480"/>
              <a:gd name="connsiteX1" fmla="*/ 0 w 506666"/>
              <a:gd name="connsiteY1" fmla="*/ 7896 h 818480"/>
              <a:gd name="connsiteX2" fmla="*/ 506666 w 506666"/>
              <a:gd name="connsiteY2" fmla="*/ 0 h 818480"/>
              <a:gd name="connsiteX3" fmla="*/ 331766 w 506666"/>
              <a:gd name="connsiteY3" fmla="*/ 803061 h 818480"/>
              <a:gd name="connsiteX4" fmla="*/ 135576 w 506666"/>
              <a:gd name="connsiteY4" fmla="*/ 818480 h 818480"/>
              <a:gd name="connsiteX0" fmla="*/ 135576 w 506666"/>
              <a:gd name="connsiteY0" fmla="*/ 818480 h 818480"/>
              <a:gd name="connsiteX1" fmla="*/ 0 w 506666"/>
              <a:gd name="connsiteY1" fmla="*/ 7896 h 818480"/>
              <a:gd name="connsiteX2" fmla="*/ 506666 w 506666"/>
              <a:gd name="connsiteY2" fmla="*/ 0 h 818480"/>
              <a:gd name="connsiteX3" fmla="*/ 331766 w 506666"/>
              <a:gd name="connsiteY3" fmla="*/ 803061 h 818480"/>
              <a:gd name="connsiteX4" fmla="*/ 135576 w 506666"/>
              <a:gd name="connsiteY4" fmla="*/ 818480 h 818480"/>
              <a:gd name="connsiteX0" fmla="*/ 45472 w 559302"/>
              <a:gd name="connsiteY0" fmla="*/ 807500 h 807500"/>
              <a:gd name="connsiteX1" fmla="*/ 52636 w 559302"/>
              <a:gd name="connsiteY1" fmla="*/ 7896 h 807500"/>
              <a:gd name="connsiteX2" fmla="*/ 559302 w 559302"/>
              <a:gd name="connsiteY2" fmla="*/ 0 h 807500"/>
              <a:gd name="connsiteX3" fmla="*/ 384402 w 559302"/>
              <a:gd name="connsiteY3" fmla="*/ 803061 h 807500"/>
              <a:gd name="connsiteX4" fmla="*/ 45472 w 559302"/>
              <a:gd name="connsiteY4" fmla="*/ 807500 h 807500"/>
              <a:gd name="connsiteX0" fmla="*/ 21974 w 535804"/>
              <a:gd name="connsiteY0" fmla="*/ 807500 h 807500"/>
              <a:gd name="connsiteX1" fmla="*/ 29138 w 535804"/>
              <a:gd name="connsiteY1" fmla="*/ 7896 h 807500"/>
              <a:gd name="connsiteX2" fmla="*/ 535804 w 535804"/>
              <a:gd name="connsiteY2" fmla="*/ 0 h 807500"/>
              <a:gd name="connsiteX3" fmla="*/ 360904 w 535804"/>
              <a:gd name="connsiteY3" fmla="*/ 803061 h 807500"/>
              <a:gd name="connsiteX4" fmla="*/ 21974 w 535804"/>
              <a:gd name="connsiteY4" fmla="*/ 807500 h 807500"/>
              <a:gd name="connsiteX0" fmla="*/ 128256 w 506666"/>
              <a:gd name="connsiteY0" fmla="*/ 829461 h 829461"/>
              <a:gd name="connsiteX1" fmla="*/ 0 w 506666"/>
              <a:gd name="connsiteY1" fmla="*/ 7896 h 829461"/>
              <a:gd name="connsiteX2" fmla="*/ 506666 w 506666"/>
              <a:gd name="connsiteY2" fmla="*/ 0 h 829461"/>
              <a:gd name="connsiteX3" fmla="*/ 331766 w 506666"/>
              <a:gd name="connsiteY3" fmla="*/ 803061 h 829461"/>
              <a:gd name="connsiteX4" fmla="*/ 128256 w 506666"/>
              <a:gd name="connsiteY4" fmla="*/ 829461 h 829461"/>
              <a:gd name="connsiteX0" fmla="*/ 128256 w 506666"/>
              <a:gd name="connsiteY0" fmla="*/ 829461 h 829461"/>
              <a:gd name="connsiteX1" fmla="*/ 0 w 506666"/>
              <a:gd name="connsiteY1" fmla="*/ 7896 h 829461"/>
              <a:gd name="connsiteX2" fmla="*/ 506666 w 506666"/>
              <a:gd name="connsiteY2" fmla="*/ 0 h 829461"/>
              <a:gd name="connsiteX3" fmla="*/ 331766 w 506666"/>
              <a:gd name="connsiteY3" fmla="*/ 803061 h 829461"/>
              <a:gd name="connsiteX4" fmla="*/ 128256 w 506666"/>
              <a:gd name="connsiteY4" fmla="*/ 829461 h 829461"/>
              <a:gd name="connsiteX0" fmla="*/ 128256 w 506666"/>
              <a:gd name="connsiteY0" fmla="*/ 829461 h 829461"/>
              <a:gd name="connsiteX1" fmla="*/ 0 w 506666"/>
              <a:gd name="connsiteY1" fmla="*/ 7896 h 829461"/>
              <a:gd name="connsiteX2" fmla="*/ 506666 w 506666"/>
              <a:gd name="connsiteY2" fmla="*/ 0 h 829461"/>
              <a:gd name="connsiteX3" fmla="*/ 331766 w 506666"/>
              <a:gd name="connsiteY3" fmla="*/ 803061 h 829461"/>
              <a:gd name="connsiteX4" fmla="*/ 128256 w 506666"/>
              <a:gd name="connsiteY4" fmla="*/ 829461 h 829461"/>
              <a:gd name="connsiteX0" fmla="*/ 128256 w 506666"/>
              <a:gd name="connsiteY0" fmla="*/ 829461 h 830473"/>
              <a:gd name="connsiteX1" fmla="*/ 0 w 506666"/>
              <a:gd name="connsiteY1" fmla="*/ 7896 h 830473"/>
              <a:gd name="connsiteX2" fmla="*/ 506666 w 506666"/>
              <a:gd name="connsiteY2" fmla="*/ 0 h 830473"/>
              <a:gd name="connsiteX3" fmla="*/ 331766 w 506666"/>
              <a:gd name="connsiteY3" fmla="*/ 828681 h 830473"/>
              <a:gd name="connsiteX4" fmla="*/ 128256 w 506666"/>
              <a:gd name="connsiteY4" fmla="*/ 829461 h 830473"/>
              <a:gd name="connsiteX0" fmla="*/ 128256 w 506666"/>
              <a:gd name="connsiteY0" fmla="*/ 829461 h 830473"/>
              <a:gd name="connsiteX1" fmla="*/ 0 w 506666"/>
              <a:gd name="connsiteY1" fmla="*/ 7896 h 830473"/>
              <a:gd name="connsiteX2" fmla="*/ 506666 w 506666"/>
              <a:gd name="connsiteY2" fmla="*/ 0 h 830473"/>
              <a:gd name="connsiteX3" fmla="*/ 331766 w 506666"/>
              <a:gd name="connsiteY3" fmla="*/ 828681 h 830473"/>
              <a:gd name="connsiteX4" fmla="*/ 128256 w 506666"/>
              <a:gd name="connsiteY4" fmla="*/ 829461 h 830473"/>
              <a:gd name="connsiteX0" fmla="*/ 128256 w 506666"/>
              <a:gd name="connsiteY0" fmla="*/ 821565 h 822577"/>
              <a:gd name="connsiteX1" fmla="*/ 0 w 506666"/>
              <a:gd name="connsiteY1" fmla="*/ 0 h 822577"/>
              <a:gd name="connsiteX2" fmla="*/ 506666 w 506666"/>
              <a:gd name="connsiteY2" fmla="*/ 255115 h 822577"/>
              <a:gd name="connsiteX3" fmla="*/ 331766 w 506666"/>
              <a:gd name="connsiteY3" fmla="*/ 820785 h 822577"/>
              <a:gd name="connsiteX4" fmla="*/ 128256 w 506666"/>
              <a:gd name="connsiteY4" fmla="*/ 821565 h 822577"/>
              <a:gd name="connsiteX0" fmla="*/ 128256 w 506666"/>
              <a:gd name="connsiteY0" fmla="*/ 821565 h 822577"/>
              <a:gd name="connsiteX1" fmla="*/ 0 w 506666"/>
              <a:gd name="connsiteY1" fmla="*/ 0 h 822577"/>
              <a:gd name="connsiteX2" fmla="*/ 506666 w 506666"/>
              <a:gd name="connsiteY2" fmla="*/ 255115 h 822577"/>
              <a:gd name="connsiteX3" fmla="*/ 331766 w 506666"/>
              <a:gd name="connsiteY3" fmla="*/ 820785 h 822577"/>
              <a:gd name="connsiteX4" fmla="*/ 128256 w 506666"/>
              <a:gd name="connsiteY4" fmla="*/ 821565 h 822577"/>
              <a:gd name="connsiteX0" fmla="*/ 128256 w 506666"/>
              <a:gd name="connsiteY0" fmla="*/ 821565 h 822577"/>
              <a:gd name="connsiteX1" fmla="*/ 0 w 506666"/>
              <a:gd name="connsiteY1" fmla="*/ 0 h 822577"/>
              <a:gd name="connsiteX2" fmla="*/ 506666 w 506666"/>
              <a:gd name="connsiteY2" fmla="*/ 255115 h 822577"/>
              <a:gd name="connsiteX3" fmla="*/ 331766 w 506666"/>
              <a:gd name="connsiteY3" fmla="*/ 820785 h 822577"/>
              <a:gd name="connsiteX4" fmla="*/ 128256 w 506666"/>
              <a:gd name="connsiteY4" fmla="*/ 821565 h 822577"/>
              <a:gd name="connsiteX0" fmla="*/ 135770 w 514180"/>
              <a:gd name="connsiteY0" fmla="*/ 577341 h 578353"/>
              <a:gd name="connsiteX1" fmla="*/ 0 w 514180"/>
              <a:gd name="connsiteY1" fmla="*/ 0 h 578353"/>
              <a:gd name="connsiteX2" fmla="*/ 514180 w 514180"/>
              <a:gd name="connsiteY2" fmla="*/ 10891 h 578353"/>
              <a:gd name="connsiteX3" fmla="*/ 339280 w 514180"/>
              <a:gd name="connsiteY3" fmla="*/ 576561 h 578353"/>
              <a:gd name="connsiteX4" fmla="*/ 135770 w 514180"/>
              <a:gd name="connsiteY4" fmla="*/ 577341 h 578353"/>
              <a:gd name="connsiteX0" fmla="*/ 135770 w 514180"/>
              <a:gd name="connsiteY0" fmla="*/ 577341 h 578353"/>
              <a:gd name="connsiteX1" fmla="*/ 0 w 514180"/>
              <a:gd name="connsiteY1" fmla="*/ 0 h 578353"/>
              <a:gd name="connsiteX2" fmla="*/ 514180 w 514180"/>
              <a:gd name="connsiteY2" fmla="*/ 10891 h 578353"/>
              <a:gd name="connsiteX3" fmla="*/ 339280 w 514180"/>
              <a:gd name="connsiteY3" fmla="*/ 576561 h 578353"/>
              <a:gd name="connsiteX4" fmla="*/ 135770 w 514180"/>
              <a:gd name="connsiteY4" fmla="*/ 577341 h 578353"/>
              <a:gd name="connsiteX0" fmla="*/ 135770 w 514180"/>
              <a:gd name="connsiteY0" fmla="*/ 577341 h 578353"/>
              <a:gd name="connsiteX1" fmla="*/ 0 w 514180"/>
              <a:gd name="connsiteY1" fmla="*/ 0 h 578353"/>
              <a:gd name="connsiteX2" fmla="*/ 514180 w 514180"/>
              <a:gd name="connsiteY2" fmla="*/ 10891 h 578353"/>
              <a:gd name="connsiteX3" fmla="*/ 339280 w 514180"/>
              <a:gd name="connsiteY3" fmla="*/ 576561 h 578353"/>
              <a:gd name="connsiteX4" fmla="*/ 135770 w 514180"/>
              <a:gd name="connsiteY4" fmla="*/ 577341 h 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80" h="578353">
                <a:moveTo>
                  <a:pt x="135770" y="577341"/>
                </a:moveTo>
                <a:cubicBezTo>
                  <a:pt x="50587" y="214237"/>
                  <a:pt x="96631" y="442038"/>
                  <a:pt x="0" y="0"/>
                </a:cubicBezTo>
                <a:lnTo>
                  <a:pt x="514180" y="10891"/>
                </a:lnTo>
                <a:cubicBezTo>
                  <a:pt x="417353" y="348331"/>
                  <a:pt x="426658" y="280104"/>
                  <a:pt x="339280" y="576561"/>
                </a:cubicBezTo>
                <a:cubicBezTo>
                  <a:pt x="292835" y="580865"/>
                  <a:pt x="203869" y="575875"/>
                  <a:pt x="135770" y="577341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alpha val="5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0F7288D2-36A1-F54A-8CA6-7DFC57B64533}"/>
              </a:ext>
            </a:extLst>
          </p:cNvPr>
          <p:cNvSpPr txBox="1"/>
          <p:nvPr/>
        </p:nvSpPr>
        <p:spPr>
          <a:xfrm>
            <a:off x="9980985" y="4771503"/>
            <a:ext cx="1686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Programmable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scheduler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(PIFO, SIGCOMM’16)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586118A-3DE2-9446-8759-9D4714BA091D}"/>
              </a:ext>
            </a:extLst>
          </p:cNvPr>
          <p:cNvSpPr txBox="1"/>
          <p:nvPr/>
        </p:nvSpPr>
        <p:spPr>
          <a:xfrm>
            <a:off x="10362678" y="1747269"/>
            <a:ext cx="1648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Helvetica" pitchFamily="2" charset="0"/>
              </a:rPr>
              <a:t>To egress pipeline</a:t>
            </a:r>
          </a:p>
        </p:txBody>
      </p:sp>
    </p:spTree>
    <p:extLst>
      <p:ext uri="{BB962C8B-B14F-4D97-AF65-F5344CB8AC3E}">
        <p14:creationId xmlns:p14="http://schemas.microsoft.com/office/powerpoint/2010/main" val="211162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  <p:bldP spid="132" grpId="0"/>
      <p:bldP spid="1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FFE28-A361-E444-A015-2E7A0FA7F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primer on high-speed memories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15776-D495-0E4E-B2E0-909F5681C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Computers have different kinds of memory</a:t>
            </a:r>
          </a:p>
          <a:p>
            <a:pPr lvl="1"/>
            <a:r>
              <a:rPr lang="en-US" dirty="0"/>
              <a:t>Fastest caches (L1, L2, …) made of SRAM</a:t>
            </a:r>
          </a:p>
          <a:p>
            <a:pPr lvl="1"/>
            <a:r>
              <a:rPr lang="en-US" dirty="0"/>
              <a:t>Fast main memory made of DRAM</a:t>
            </a:r>
          </a:p>
          <a:p>
            <a:pPr lvl="1"/>
            <a:r>
              <a:rPr lang="en-US" dirty="0"/>
              <a:t>Storage (HDD) made of magnetic disks, tape, SSDs, and so on</a:t>
            </a:r>
          </a:p>
          <a:p>
            <a:pPr lvl="1"/>
            <a:r>
              <a:rPr lang="en-US" dirty="0"/>
              <a:t>Translation Lookaside Buffer (TLB) with CAM/TCAM</a:t>
            </a:r>
          </a:p>
          <a:p>
            <a:pPr lvl="1"/>
            <a:endParaRPr lang="en-US" dirty="0"/>
          </a:p>
          <a:p>
            <a:r>
              <a:rPr lang="en-US" dirty="0"/>
              <a:t>Today’s high-speed routers use </a:t>
            </a:r>
            <a:r>
              <a:rPr lang="en-US" dirty="0">
                <a:solidFill>
                  <a:srgbClr val="C00000"/>
                </a:solidFill>
              </a:rPr>
              <a:t>SRAM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TCAM</a:t>
            </a:r>
            <a:endParaRPr lang="en-US" dirty="0"/>
          </a:p>
          <a:p>
            <a:pPr lvl="1"/>
            <a:r>
              <a:rPr lang="en-US" dirty="0"/>
              <a:t>Static Random Access Memory for exact match</a:t>
            </a:r>
          </a:p>
          <a:p>
            <a:pPr lvl="1"/>
            <a:r>
              <a:rPr lang="en-US" dirty="0"/>
              <a:t>Ternary Content Addressable Memory for wildcard ACL match (also longest prefix match)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3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FD71-F6BE-5146-BE95-4E66B80D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principles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AF5B4-11C8-D04C-B184-45E70D474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5201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Memory is organized into </a:t>
            </a:r>
            <a:r>
              <a:rPr lang="en-US" dirty="0">
                <a:solidFill>
                  <a:srgbClr val="C00000"/>
                </a:solidFill>
              </a:rPr>
              <a:t>banks</a:t>
            </a:r>
          </a:p>
          <a:p>
            <a:r>
              <a:rPr lang="en-US" dirty="0"/>
              <a:t>Each bank can be independently accessed through an </a:t>
            </a:r>
            <a:r>
              <a:rPr lang="en-US" dirty="0">
                <a:solidFill>
                  <a:srgbClr val="C00000"/>
                </a:solidFill>
              </a:rPr>
              <a:t>address</a:t>
            </a:r>
          </a:p>
          <a:p>
            <a:r>
              <a:rPr lang="en-US" dirty="0"/>
              <a:t>Data in the memory row at the address can be read/written each clock cycle</a:t>
            </a:r>
          </a:p>
          <a:p>
            <a:r>
              <a:rPr lang="en-US" dirty="0"/>
              <a:t>Banks of larger sizes are denser (fewer wires to run), but you can only read/write one data row per bank per clock cycle (reduced parallelism)</a:t>
            </a:r>
          </a:p>
          <a:p>
            <a:r>
              <a:rPr lang="en-US" dirty="0">
                <a:solidFill>
                  <a:srgbClr val="C00000"/>
                </a:solidFill>
              </a:rPr>
              <a:t>Looking up</a:t>
            </a:r>
            <a:r>
              <a:rPr lang="en-US" dirty="0"/>
              <a:t> (ex: IPv4 </a:t>
            </a:r>
            <a:r>
              <a:rPr lang="en-US" dirty="0" err="1"/>
              <a:t>dst</a:t>
            </a:r>
            <a:r>
              <a:rPr lang="en-US" dirty="0"/>
              <a:t>) involves computing address(es) &amp; reading mem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B24B62-A907-994B-B4CF-6597A0FE24F6}"/>
              </a:ext>
            </a:extLst>
          </p:cNvPr>
          <p:cNvSpPr/>
          <p:nvPr/>
        </p:nvSpPr>
        <p:spPr>
          <a:xfrm>
            <a:off x="8882743" y="1940070"/>
            <a:ext cx="2992582" cy="2762559"/>
          </a:xfrm>
          <a:prstGeom prst="rect">
            <a:avLst/>
          </a:prstGeom>
          <a:noFill/>
          <a:ln w="63500">
            <a:solidFill>
              <a:srgbClr val="C00000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A5048E-693E-F645-A50D-A0EB3F4167AF}"/>
              </a:ext>
            </a:extLst>
          </p:cNvPr>
          <p:cNvSpPr/>
          <p:nvPr/>
        </p:nvSpPr>
        <p:spPr>
          <a:xfrm>
            <a:off x="8882743" y="4952012"/>
            <a:ext cx="2992582" cy="439386"/>
          </a:xfrm>
          <a:prstGeom prst="rect">
            <a:avLst/>
          </a:prstGeom>
          <a:noFill/>
          <a:ln w="63500">
            <a:solidFill>
              <a:srgbClr val="C00000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7C1EC2-182B-744E-800C-C0D2EF01F6A0}"/>
              </a:ext>
            </a:extLst>
          </p:cNvPr>
          <p:cNvSpPr/>
          <p:nvPr/>
        </p:nvSpPr>
        <p:spPr>
          <a:xfrm>
            <a:off x="8882743" y="6198736"/>
            <a:ext cx="2992582" cy="439386"/>
          </a:xfrm>
          <a:prstGeom prst="rect">
            <a:avLst/>
          </a:prstGeom>
          <a:noFill/>
          <a:ln w="63500">
            <a:solidFill>
              <a:srgbClr val="C00000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4B1753-94B4-354F-8AEB-1D2B3D29A0FA}"/>
              </a:ext>
            </a:extLst>
          </p:cNvPr>
          <p:cNvSpPr/>
          <p:nvPr/>
        </p:nvSpPr>
        <p:spPr>
          <a:xfrm>
            <a:off x="8882743" y="5551715"/>
            <a:ext cx="2992582" cy="439386"/>
          </a:xfrm>
          <a:prstGeom prst="rect">
            <a:avLst/>
          </a:prstGeom>
          <a:noFill/>
          <a:ln w="63500">
            <a:solidFill>
              <a:srgbClr val="C00000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Helvetica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6459C8-1238-9F4E-B91A-963D4FFA9912}"/>
              </a:ext>
            </a:extLst>
          </p:cNvPr>
          <p:cNvCxnSpPr>
            <a:cxnSpLocks/>
          </p:cNvCxnSpPr>
          <p:nvPr/>
        </p:nvCxnSpPr>
        <p:spPr>
          <a:xfrm>
            <a:off x="8882743" y="2339439"/>
            <a:ext cx="2992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68B083-4DB1-6B4A-AA50-A2A543C37D92}"/>
              </a:ext>
            </a:extLst>
          </p:cNvPr>
          <p:cNvCxnSpPr>
            <a:cxnSpLocks/>
          </p:cNvCxnSpPr>
          <p:nvPr/>
        </p:nvCxnSpPr>
        <p:spPr>
          <a:xfrm>
            <a:off x="8882743" y="2741221"/>
            <a:ext cx="2992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AE8D0C-04E6-F043-9AE2-9EFD44C3FF45}"/>
              </a:ext>
            </a:extLst>
          </p:cNvPr>
          <p:cNvCxnSpPr>
            <a:cxnSpLocks/>
          </p:cNvCxnSpPr>
          <p:nvPr/>
        </p:nvCxnSpPr>
        <p:spPr>
          <a:xfrm>
            <a:off x="8882743" y="3131127"/>
            <a:ext cx="2992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CAA954-2E7F-EB45-BCAA-82EAF2817E98}"/>
              </a:ext>
            </a:extLst>
          </p:cNvPr>
          <p:cNvCxnSpPr>
            <a:cxnSpLocks/>
          </p:cNvCxnSpPr>
          <p:nvPr/>
        </p:nvCxnSpPr>
        <p:spPr>
          <a:xfrm>
            <a:off x="8882743" y="3532908"/>
            <a:ext cx="2992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2F59B2-4E27-FB47-90BA-41A634AA8BE3}"/>
              </a:ext>
            </a:extLst>
          </p:cNvPr>
          <p:cNvCxnSpPr>
            <a:cxnSpLocks/>
          </p:cNvCxnSpPr>
          <p:nvPr/>
        </p:nvCxnSpPr>
        <p:spPr>
          <a:xfrm>
            <a:off x="8882743" y="3910941"/>
            <a:ext cx="2992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69FEFA-5C0E-8843-BD5F-EC4003EF151B}"/>
              </a:ext>
            </a:extLst>
          </p:cNvPr>
          <p:cNvCxnSpPr>
            <a:cxnSpLocks/>
          </p:cNvCxnSpPr>
          <p:nvPr/>
        </p:nvCxnSpPr>
        <p:spPr>
          <a:xfrm>
            <a:off x="8882743" y="4312723"/>
            <a:ext cx="2992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00B82D-5347-C044-8F52-6E942DA5CF2B}"/>
              </a:ext>
            </a:extLst>
          </p:cNvPr>
          <p:cNvGrpSpPr/>
          <p:nvPr/>
        </p:nvGrpSpPr>
        <p:grpSpPr>
          <a:xfrm>
            <a:off x="8253351" y="2595726"/>
            <a:ext cx="629392" cy="1107580"/>
            <a:chOff x="8253351" y="1825625"/>
            <a:chExt cx="629392" cy="110758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D2C47B5-2BB4-7043-8E9A-D6890E2E86D4}"/>
                </a:ext>
              </a:extLst>
            </p:cNvPr>
            <p:cNvCxnSpPr/>
            <p:nvPr/>
          </p:nvCxnSpPr>
          <p:spPr>
            <a:xfrm>
              <a:off x="8277100" y="1825625"/>
              <a:ext cx="0" cy="108383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4326FA1-B606-DD4C-B5BC-620EC686477A}"/>
                </a:ext>
              </a:extLst>
            </p:cNvPr>
            <p:cNvCxnSpPr/>
            <p:nvPr/>
          </p:nvCxnSpPr>
          <p:spPr>
            <a:xfrm>
              <a:off x="8253351" y="2933205"/>
              <a:ext cx="62939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ED29A94-A393-E640-9B13-32911B40FDDE}"/>
              </a:ext>
            </a:extLst>
          </p:cNvPr>
          <p:cNvSpPr txBox="1"/>
          <p:nvPr/>
        </p:nvSpPr>
        <p:spPr>
          <a:xfrm>
            <a:off x="7582397" y="2108606"/>
            <a:ext cx="150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address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78210D-3F1E-A64E-8184-32051F2DB3C2}"/>
              </a:ext>
            </a:extLst>
          </p:cNvPr>
          <p:cNvSpPr txBox="1"/>
          <p:nvPr/>
        </p:nvSpPr>
        <p:spPr>
          <a:xfrm>
            <a:off x="9340935" y="1418039"/>
            <a:ext cx="201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SRAM bank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38D6AF-C6FE-3844-8F0C-68B2CF54D86C}"/>
              </a:ext>
            </a:extLst>
          </p:cNvPr>
          <p:cNvSpPr txBox="1"/>
          <p:nvPr/>
        </p:nvSpPr>
        <p:spPr>
          <a:xfrm>
            <a:off x="9340934" y="3493557"/>
            <a:ext cx="201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data row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7A0999D-0409-1841-BDDA-8AC31BEDC5A4}"/>
              </a:ext>
            </a:extLst>
          </p:cNvPr>
          <p:cNvGrpSpPr/>
          <p:nvPr/>
        </p:nvGrpSpPr>
        <p:grpSpPr>
          <a:xfrm>
            <a:off x="8223663" y="4696759"/>
            <a:ext cx="629392" cy="461666"/>
            <a:chOff x="8253351" y="1825625"/>
            <a:chExt cx="629392" cy="110758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AB3A359-02FF-9349-BCCC-8E2CFA68FCD5}"/>
                </a:ext>
              </a:extLst>
            </p:cNvPr>
            <p:cNvCxnSpPr/>
            <p:nvPr/>
          </p:nvCxnSpPr>
          <p:spPr>
            <a:xfrm>
              <a:off x="8277100" y="1825625"/>
              <a:ext cx="0" cy="108383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75C01B1-1BA3-914A-BC75-20CDBF4DD9A5}"/>
                </a:ext>
              </a:extLst>
            </p:cNvPr>
            <p:cNvCxnSpPr/>
            <p:nvPr/>
          </p:nvCxnSpPr>
          <p:spPr>
            <a:xfrm>
              <a:off x="8253351" y="2933205"/>
              <a:ext cx="62939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2521A21-0776-C245-BA55-F4CACDDA09E3}"/>
              </a:ext>
            </a:extLst>
          </p:cNvPr>
          <p:cNvSpPr txBox="1"/>
          <p:nvPr/>
        </p:nvSpPr>
        <p:spPr>
          <a:xfrm>
            <a:off x="7582397" y="4228722"/>
            <a:ext cx="150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address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532BD09-D818-2046-BD18-DA73E532E2B3}"/>
              </a:ext>
            </a:extLst>
          </p:cNvPr>
          <p:cNvGrpSpPr/>
          <p:nvPr/>
        </p:nvGrpSpPr>
        <p:grpSpPr>
          <a:xfrm>
            <a:off x="8208821" y="5964679"/>
            <a:ext cx="629392" cy="461666"/>
            <a:chOff x="8253351" y="1825625"/>
            <a:chExt cx="629392" cy="110758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4CA8D8-8128-0941-849E-17AB59F85513}"/>
                </a:ext>
              </a:extLst>
            </p:cNvPr>
            <p:cNvCxnSpPr/>
            <p:nvPr/>
          </p:nvCxnSpPr>
          <p:spPr>
            <a:xfrm>
              <a:off x="8277100" y="1825625"/>
              <a:ext cx="0" cy="108383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DBF3E81-FC4C-BD49-A7BE-1F4319850BCB}"/>
                </a:ext>
              </a:extLst>
            </p:cNvPr>
            <p:cNvCxnSpPr/>
            <p:nvPr/>
          </p:nvCxnSpPr>
          <p:spPr>
            <a:xfrm>
              <a:off x="8253351" y="2933205"/>
              <a:ext cx="62939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8702894-A42F-7A46-B2B6-7D11B1D29E34}"/>
              </a:ext>
            </a:extLst>
          </p:cNvPr>
          <p:cNvSpPr txBox="1"/>
          <p:nvPr/>
        </p:nvSpPr>
        <p:spPr>
          <a:xfrm>
            <a:off x="7567555" y="5496642"/>
            <a:ext cx="150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address</a:t>
            </a:r>
          </a:p>
        </p:txBody>
      </p:sp>
    </p:spTree>
    <p:extLst>
      <p:ext uri="{BB962C8B-B14F-4D97-AF65-F5344CB8AC3E}">
        <p14:creationId xmlns:p14="http://schemas.microsoft.com/office/powerpoint/2010/main" val="426595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69B1F-7522-FF48-8005-F272AECD3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TCAM principles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BC081-8CAC-714A-ABC7-4A5DB9B9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9664" cy="4351338"/>
          </a:xfrm>
        </p:spPr>
        <p:txBody>
          <a:bodyPr/>
          <a:lstStyle/>
          <a:p>
            <a:r>
              <a:rPr lang="en-US" dirty="0"/>
              <a:t>Banks are accessed using </a:t>
            </a:r>
            <a:r>
              <a:rPr lang="en-US" dirty="0">
                <a:solidFill>
                  <a:srgbClr val="C00000"/>
                </a:solidFill>
              </a:rPr>
              <a:t>content</a:t>
            </a:r>
            <a:r>
              <a:rPr lang="en-US" dirty="0"/>
              <a:t>, not addresses (CAM)</a:t>
            </a:r>
          </a:p>
          <a:p>
            <a:r>
              <a:rPr lang="en-US" dirty="0"/>
              <a:t>Contents of the memory are </a:t>
            </a:r>
            <a:r>
              <a:rPr lang="en-US" dirty="0">
                <a:solidFill>
                  <a:srgbClr val="C00000"/>
                </a:solidFill>
              </a:rPr>
              <a:t>ternary</a:t>
            </a:r>
            <a:r>
              <a:rPr lang="en-US" dirty="0"/>
              <a:t>: values can be 0, 1, or x (don’t care)</a:t>
            </a:r>
          </a:p>
          <a:p>
            <a:r>
              <a:rPr lang="en-US" dirty="0"/>
              <a:t>Incoming keys are matched against TCAM, with any bit accepted at the location of the wildcard bits</a:t>
            </a:r>
          </a:p>
          <a:p>
            <a:r>
              <a:rPr lang="en-US" dirty="0"/>
              <a:t>Ternary logic is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power- and area-hungry relative to SRAM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619DB0-2FBC-DE4A-8D1F-2077A9A5E62B}"/>
              </a:ext>
            </a:extLst>
          </p:cNvPr>
          <p:cNvSpPr/>
          <p:nvPr/>
        </p:nvSpPr>
        <p:spPr>
          <a:xfrm>
            <a:off x="8882743" y="1940070"/>
            <a:ext cx="2992582" cy="2762559"/>
          </a:xfrm>
          <a:prstGeom prst="rect">
            <a:avLst/>
          </a:prstGeom>
          <a:noFill/>
          <a:ln w="63500">
            <a:solidFill>
              <a:srgbClr val="C00000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937E75-9495-914F-BAB0-4DD404BBEC3C}"/>
              </a:ext>
            </a:extLst>
          </p:cNvPr>
          <p:cNvSpPr/>
          <p:nvPr/>
        </p:nvSpPr>
        <p:spPr>
          <a:xfrm>
            <a:off x="8882743" y="4952012"/>
            <a:ext cx="2992582" cy="439386"/>
          </a:xfrm>
          <a:prstGeom prst="rect">
            <a:avLst/>
          </a:prstGeom>
          <a:noFill/>
          <a:ln w="63500">
            <a:solidFill>
              <a:srgbClr val="C00000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53B985-9E7B-2545-845B-D9CEE7E03528}"/>
              </a:ext>
            </a:extLst>
          </p:cNvPr>
          <p:cNvSpPr/>
          <p:nvPr/>
        </p:nvSpPr>
        <p:spPr>
          <a:xfrm>
            <a:off x="8882743" y="6198736"/>
            <a:ext cx="2992582" cy="439386"/>
          </a:xfrm>
          <a:prstGeom prst="rect">
            <a:avLst/>
          </a:prstGeom>
          <a:noFill/>
          <a:ln w="63500">
            <a:solidFill>
              <a:srgbClr val="C00000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FE784-6449-C246-A805-B82A23DDA621}"/>
              </a:ext>
            </a:extLst>
          </p:cNvPr>
          <p:cNvSpPr/>
          <p:nvPr/>
        </p:nvSpPr>
        <p:spPr>
          <a:xfrm>
            <a:off x="8882743" y="5551715"/>
            <a:ext cx="2992582" cy="439386"/>
          </a:xfrm>
          <a:prstGeom prst="rect">
            <a:avLst/>
          </a:prstGeom>
          <a:noFill/>
          <a:ln w="63500">
            <a:solidFill>
              <a:srgbClr val="C00000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Helvetica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F94959-8C6B-7C4A-9CFB-CBB6483E5F73}"/>
              </a:ext>
            </a:extLst>
          </p:cNvPr>
          <p:cNvCxnSpPr>
            <a:cxnSpLocks/>
          </p:cNvCxnSpPr>
          <p:nvPr/>
        </p:nvCxnSpPr>
        <p:spPr>
          <a:xfrm>
            <a:off x="8882743" y="2339439"/>
            <a:ext cx="2992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8A7609-9F18-1441-9048-897BFD6BF634}"/>
              </a:ext>
            </a:extLst>
          </p:cNvPr>
          <p:cNvCxnSpPr>
            <a:cxnSpLocks/>
          </p:cNvCxnSpPr>
          <p:nvPr/>
        </p:nvCxnSpPr>
        <p:spPr>
          <a:xfrm>
            <a:off x="8882743" y="2741221"/>
            <a:ext cx="2992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3701D8-6617-0049-A8E8-F10BF258C6D5}"/>
              </a:ext>
            </a:extLst>
          </p:cNvPr>
          <p:cNvCxnSpPr>
            <a:cxnSpLocks/>
          </p:cNvCxnSpPr>
          <p:nvPr/>
        </p:nvCxnSpPr>
        <p:spPr>
          <a:xfrm>
            <a:off x="8882743" y="3131127"/>
            <a:ext cx="2992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ABB619-1D2E-DF47-8C09-C258FDC2AEBC}"/>
              </a:ext>
            </a:extLst>
          </p:cNvPr>
          <p:cNvCxnSpPr>
            <a:cxnSpLocks/>
          </p:cNvCxnSpPr>
          <p:nvPr/>
        </p:nvCxnSpPr>
        <p:spPr>
          <a:xfrm>
            <a:off x="8882743" y="3532908"/>
            <a:ext cx="2992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39E5A7-57F4-1E46-BEC5-78B7D0FB055D}"/>
              </a:ext>
            </a:extLst>
          </p:cNvPr>
          <p:cNvCxnSpPr>
            <a:cxnSpLocks/>
          </p:cNvCxnSpPr>
          <p:nvPr/>
        </p:nvCxnSpPr>
        <p:spPr>
          <a:xfrm>
            <a:off x="8882743" y="3910941"/>
            <a:ext cx="2992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C3E2F0-F413-814A-B693-E1998561287A}"/>
              </a:ext>
            </a:extLst>
          </p:cNvPr>
          <p:cNvCxnSpPr>
            <a:cxnSpLocks/>
          </p:cNvCxnSpPr>
          <p:nvPr/>
        </p:nvCxnSpPr>
        <p:spPr>
          <a:xfrm>
            <a:off x="8882743" y="4312723"/>
            <a:ext cx="2992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3A18A8-4D5A-A64F-B738-1EB1C7C2127E}"/>
              </a:ext>
            </a:extLst>
          </p:cNvPr>
          <p:cNvGrpSpPr/>
          <p:nvPr/>
        </p:nvGrpSpPr>
        <p:grpSpPr>
          <a:xfrm>
            <a:off x="8253351" y="2595726"/>
            <a:ext cx="629392" cy="1107580"/>
            <a:chOff x="8253351" y="1825625"/>
            <a:chExt cx="629392" cy="110758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CE293F-06FC-0D49-9192-CF01A6C1EAC5}"/>
                </a:ext>
              </a:extLst>
            </p:cNvPr>
            <p:cNvCxnSpPr/>
            <p:nvPr/>
          </p:nvCxnSpPr>
          <p:spPr>
            <a:xfrm>
              <a:off x="8277100" y="1825625"/>
              <a:ext cx="0" cy="108383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015BA86-2B27-1947-8B2F-00B8A30A94B7}"/>
                </a:ext>
              </a:extLst>
            </p:cNvPr>
            <p:cNvCxnSpPr/>
            <p:nvPr/>
          </p:nvCxnSpPr>
          <p:spPr>
            <a:xfrm>
              <a:off x="8253351" y="2933205"/>
              <a:ext cx="62939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5E91809-715C-764C-9CFB-A38AB4B768E9}"/>
              </a:ext>
            </a:extLst>
          </p:cNvPr>
          <p:cNvSpPr txBox="1"/>
          <p:nvPr/>
        </p:nvSpPr>
        <p:spPr>
          <a:xfrm>
            <a:off x="7864439" y="2157258"/>
            <a:ext cx="150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0101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FE01E7-BB5C-C14A-BA0C-4AE9B36D8FE2}"/>
              </a:ext>
            </a:extLst>
          </p:cNvPr>
          <p:cNvSpPr txBox="1"/>
          <p:nvPr/>
        </p:nvSpPr>
        <p:spPr>
          <a:xfrm>
            <a:off x="9340935" y="1418039"/>
            <a:ext cx="201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TCAM bank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AD9396-6B66-2944-83AC-EE07D8D2C010}"/>
              </a:ext>
            </a:extLst>
          </p:cNvPr>
          <p:cNvSpPr txBox="1"/>
          <p:nvPr/>
        </p:nvSpPr>
        <p:spPr>
          <a:xfrm>
            <a:off x="9372601" y="2697749"/>
            <a:ext cx="201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data row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A0830CE-132D-8545-B1CD-C84C033B1125}"/>
              </a:ext>
            </a:extLst>
          </p:cNvPr>
          <p:cNvGrpSpPr/>
          <p:nvPr/>
        </p:nvGrpSpPr>
        <p:grpSpPr>
          <a:xfrm>
            <a:off x="8223663" y="4696759"/>
            <a:ext cx="629392" cy="461666"/>
            <a:chOff x="8253351" y="1825625"/>
            <a:chExt cx="629392" cy="110758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4912F4B-058A-8E4B-9781-84820F34851B}"/>
                </a:ext>
              </a:extLst>
            </p:cNvPr>
            <p:cNvCxnSpPr/>
            <p:nvPr/>
          </p:nvCxnSpPr>
          <p:spPr>
            <a:xfrm>
              <a:off x="8277100" y="1825625"/>
              <a:ext cx="0" cy="108383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B7ADC3F-0639-734F-8649-FD46861DAEA6}"/>
                </a:ext>
              </a:extLst>
            </p:cNvPr>
            <p:cNvCxnSpPr/>
            <p:nvPr/>
          </p:nvCxnSpPr>
          <p:spPr>
            <a:xfrm>
              <a:off x="8253351" y="2933205"/>
              <a:ext cx="62939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666B2B0-51E2-DC4B-A739-E292D8D41A88}"/>
              </a:ext>
            </a:extLst>
          </p:cNvPr>
          <p:cNvSpPr txBox="1"/>
          <p:nvPr/>
        </p:nvSpPr>
        <p:spPr>
          <a:xfrm>
            <a:off x="7582397" y="4228722"/>
            <a:ext cx="150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content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3415A3-90ED-3243-8582-5B6AA5A7D882}"/>
              </a:ext>
            </a:extLst>
          </p:cNvPr>
          <p:cNvGrpSpPr/>
          <p:nvPr/>
        </p:nvGrpSpPr>
        <p:grpSpPr>
          <a:xfrm>
            <a:off x="8208821" y="5964679"/>
            <a:ext cx="629392" cy="461666"/>
            <a:chOff x="8253351" y="1825625"/>
            <a:chExt cx="629392" cy="110758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80E9F5D-7B5C-1F48-ACDC-B21F05F94FCC}"/>
                </a:ext>
              </a:extLst>
            </p:cNvPr>
            <p:cNvCxnSpPr/>
            <p:nvPr/>
          </p:nvCxnSpPr>
          <p:spPr>
            <a:xfrm>
              <a:off x="8277100" y="1825625"/>
              <a:ext cx="0" cy="108383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1A25AA4-4362-7843-B293-8F9D81AE8AB6}"/>
                </a:ext>
              </a:extLst>
            </p:cNvPr>
            <p:cNvCxnSpPr/>
            <p:nvPr/>
          </p:nvCxnSpPr>
          <p:spPr>
            <a:xfrm>
              <a:off x="8253351" y="2933205"/>
              <a:ext cx="62939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BBD6BC7-008F-A746-936B-E5D53D8955B9}"/>
              </a:ext>
            </a:extLst>
          </p:cNvPr>
          <p:cNvSpPr txBox="1"/>
          <p:nvPr/>
        </p:nvSpPr>
        <p:spPr>
          <a:xfrm>
            <a:off x="7567555" y="5496642"/>
            <a:ext cx="150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content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18B278-4E26-BF47-91BA-9162FA59E5D5}"/>
              </a:ext>
            </a:extLst>
          </p:cNvPr>
          <p:cNvSpPr txBox="1"/>
          <p:nvPr/>
        </p:nvSpPr>
        <p:spPr>
          <a:xfrm>
            <a:off x="9360716" y="3487531"/>
            <a:ext cx="201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0xx1</a:t>
            </a:r>
          </a:p>
        </p:txBody>
      </p:sp>
    </p:spTree>
    <p:extLst>
      <p:ext uri="{BB962C8B-B14F-4D97-AF65-F5344CB8AC3E}">
        <p14:creationId xmlns:p14="http://schemas.microsoft.com/office/powerpoint/2010/main" val="107632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>
            <a:extLst>
              <a:ext uri="{FF2B5EF4-FFF2-40B4-BE49-F238E27FC236}">
                <a16:creationId xmlns:a16="http://schemas.microsoft.com/office/drawing/2014/main" id="{634E526E-2686-6D45-B68D-4925D3B04B09}"/>
              </a:ext>
            </a:extLst>
          </p:cNvPr>
          <p:cNvSpPr>
            <a:spLocks/>
          </p:cNvSpPr>
          <p:nvPr/>
        </p:nvSpPr>
        <p:spPr bwMode="auto">
          <a:xfrm>
            <a:off x="5409614" y="5126348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C291F3-0D39-A04F-992A-FF788918EBFF}"/>
              </a:ext>
            </a:extLst>
          </p:cNvPr>
          <p:cNvCxnSpPr/>
          <p:nvPr/>
        </p:nvCxnSpPr>
        <p:spPr>
          <a:xfrm flipV="1">
            <a:off x="6039850" y="527874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5C52AED-8E09-C848-8E19-42C8AA74596D}"/>
              </a:ext>
            </a:extLst>
          </p:cNvPr>
          <p:cNvCxnSpPr/>
          <p:nvPr/>
        </p:nvCxnSpPr>
        <p:spPr>
          <a:xfrm>
            <a:off x="5928726" y="5464485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66E600-A040-804C-A02C-2843FDCF2B40}"/>
              </a:ext>
            </a:extLst>
          </p:cNvPr>
          <p:cNvCxnSpPr/>
          <p:nvPr/>
        </p:nvCxnSpPr>
        <p:spPr>
          <a:xfrm>
            <a:off x="5941426" y="5570849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D66878-1897-924D-80B2-3C9558484517}"/>
              </a:ext>
            </a:extLst>
          </p:cNvPr>
          <p:cNvCxnSpPr/>
          <p:nvPr/>
        </p:nvCxnSpPr>
        <p:spPr>
          <a:xfrm flipV="1">
            <a:off x="6959014" y="5764523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E7FE4FE-3428-9C42-8EA8-99CBD998EE80}"/>
              </a:ext>
            </a:extLst>
          </p:cNvPr>
          <p:cNvCxnSpPr/>
          <p:nvPr/>
        </p:nvCxnSpPr>
        <p:spPr>
          <a:xfrm>
            <a:off x="7619414" y="5310499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16A4BEA-A9CB-114B-8BB1-43721B20BF40}"/>
              </a:ext>
            </a:extLst>
          </p:cNvPr>
          <p:cNvCxnSpPr/>
          <p:nvPr/>
        </p:nvCxnSpPr>
        <p:spPr>
          <a:xfrm flipV="1">
            <a:off x="6903450" y="5464485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2237CC7-185A-9240-97A9-906AACDCBA76}"/>
              </a:ext>
            </a:extLst>
          </p:cNvPr>
          <p:cNvCxnSpPr/>
          <p:nvPr/>
        </p:nvCxnSpPr>
        <p:spPr>
          <a:xfrm flipV="1">
            <a:off x="8230601" y="5493061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C573D09-B5C2-DC46-866A-9F8703D8E1F2}"/>
              </a:ext>
            </a:extLst>
          </p:cNvPr>
          <p:cNvCxnSpPr/>
          <p:nvPr/>
        </p:nvCxnSpPr>
        <p:spPr>
          <a:xfrm>
            <a:off x="7373350" y="5278748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>
            <a:extLst>
              <a:ext uri="{FF2B5EF4-FFF2-40B4-BE49-F238E27FC236}">
                <a16:creationId xmlns:a16="http://schemas.microsoft.com/office/drawing/2014/main" id="{4DE5AF7D-ED42-6549-9F52-BDC63457F0C3}"/>
              </a:ext>
            </a:extLst>
          </p:cNvPr>
          <p:cNvGrpSpPr>
            <a:grpSpLocks/>
          </p:cNvGrpSpPr>
          <p:nvPr/>
        </p:nvGrpSpPr>
        <p:grpSpPr bwMode="auto">
          <a:xfrm>
            <a:off x="6498638" y="5704199"/>
            <a:ext cx="563562" cy="293687"/>
            <a:chOff x="1871277" y="1576300"/>
            <a:chExt cx="1128371" cy="43786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14885C0-7FAA-374B-831F-6D5277967D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D2C0C32-FABF-EB4E-9FE2-8554A0F21B6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17E5CAE-4401-AE4D-AAF1-F239F5989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D828F515-ADF5-CD4D-9E02-175320CC82EE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66D21877-A411-CD40-91EE-B4943749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67A99E8F-7580-D24D-A95A-1E3F44A6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27237BF5-EAE4-7B4A-B5A9-67584ABB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37300EE-D88F-AB4F-89A6-7F30982DCDD7}"/>
                </a:ext>
              </a:extLst>
            </p:cNvPr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55E5FDA8-BEAF-714C-9C41-D193A44AF5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>
            <a:extLst>
              <a:ext uri="{FF2B5EF4-FFF2-40B4-BE49-F238E27FC236}">
                <a16:creationId xmlns:a16="http://schemas.microsoft.com/office/drawing/2014/main" id="{A0F14C2E-8A56-2341-93BF-4DEC77A8A792}"/>
              </a:ext>
            </a:extLst>
          </p:cNvPr>
          <p:cNvGrpSpPr>
            <a:grpSpLocks/>
          </p:cNvGrpSpPr>
          <p:nvPr/>
        </p:nvGrpSpPr>
        <p:grpSpPr bwMode="auto">
          <a:xfrm>
            <a:off x="7193963" y="5162860"/>
            <a:ext cx="565150" cy="292100"/>
            <a:chOff x="1871277" y="1576300"/>
            <a:chExt cx="1128371" cy="437861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B9C2662-23CF-1F44-96C2-2EF37DB4A9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F49E7B60-1177-5E40-BF77-F42CCEF25941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F62B5D-99E4-A84C-8E46-D25FC542FA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9035B0CE-5820-C945-80AB-2E1D0F446CD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2EC89B8-B410-154A-85FE-99A7EBE1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2D11383-7839-E641-8F04-EF78A049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4F4D092-591A-1244-A32D-6CEB25EE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FC9CFD4-03E5-4440-B78B-FA4F4F2D1722}"/>
                </a:ext>
              </a:extLst>
            </p:cNvPr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6228B63-9833-7244-B601-FAAE553EB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>
            <a:extLst>
              <a:ext uri="{FF2B5EF4-FFF2-40B4-BE49-F238E27FC236}">
                <a16:creationId xmlns:a16="http://schemas.microsoft.com/office/drawing/2014/main" id="{53ACAE03-B167-0048-9924-15AF572C8FBE}"/>
              </a:ext>
            </a:extLst>
          </p:cNvPr>
          <p:cNvGrpSpPr>
            <a:grpSpLocks/>
          </p:cNvGrpSpPr>
          <p:nvPr/>
        </p:nvGrpSpPr>
        <p:grpSpPr bwMode="auto">
          <a:xfrm>
            <a:off x="7836901" y="5616885"/>
            <a:ext cx="563563" cy="293688"/>
            <a:chOff x="1871277" y="1576300"/>
            <a:chExt cx="1128371" cy="437861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7071B9F3-6D77-1943-BDAB-FA37616C4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6D7C3B0F-582E-C340-B21D-12C9E3F0ECEA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067EFE6B-C91C-8649-B3AC-C0861E9B81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2EB8F0B-F59D-F34A-9009-E45D2D953AC5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C45B9726-9D51-1149-A061-94155AA1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DAD18836-625F-1340-A8C5-1447D72C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CC86AD6B-E8A2-F74F-A246-297F8898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984F087-DA99-DB4D-8536-1160758E582C}"/>
                </a:ext>
              </a:extLst>
            </p:cNvPr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5969E9E-0998-0847-9BE5-39AA5AE629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>
            <a:extLst>
              <a:ext uri="{FF2B5EF4-FFF2-40B4-BE49-F238E27FC236}">
                <a16:creationId xmlns:a16="http://schemas.microsoft.com/office/drawing/2014/main" id="{6B33BD30-4940-0243-9093-A7A0F9459A1E}"/>
              </a:ext>
            </a:extLst>
          </p:cNvPr>
          <p:cNvGrpSpPr>
            <a:grpSpLocks/>
          </p:cNvGrpSpPr>
          <p:nvPr/>
        </p:nvGrpSpPr>
        <p:grpSpPr bwMode="auto">
          <a:xfrm>
            <a:off x="8559213" y="5302560"/>
            <a:ext cx="565150" cy="293688"/>
            <a:chOff x="1871277" y="1576300"/>
            <a:chExt cx="1128371" cy="437861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137244C-130F-3044-8BAE-F5049E9E3A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92E2FC2-23FF-3246-BFCE-74A3EF65D263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2D551B89-863C-994A-88A4-CB60E7FC0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ECD7788B-9962-344C-9F8B-A3D7626D9401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65BDF7AC-4D4D-C942-84B5-A72CDB28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F61C84F7-6F90-1C42-9A58-6647BEEA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F7C4B265-33E3-A144-9610-2AE8C214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88FA1F8-F268-0D48-B7D9-B017955A650B}"/>
                </a:ext>
              </a:extLst>
            </p:cNvPr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2611A12-8F0C-FE4E-AD9E-349DF5928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F1CF9-6AAD-6D4C-A5DB-9063E7311B3E}"/>
              </a:ext>
            </a:extLst>
          </p:cNvPr>
          <p:cNvGrpSpPr>
            <a:grpSpLocks/>
          </p:cNvGrpSpPr>
          <p:nvPr/>
        </p:nvGrpSpPr>
        <p:grpSpPr bwMode="auto">
          <a:xfrm>
            <a:off x="4574588" y="2019610"/>
            <a:ext cx="5270500" cy="3805238"/>
            <a:chOff x="1757805" y="2331054"/>
            <a:chExt cx="5270058" cy="380463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A4243F5E-6EED-9441-9814-0D7E71556274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45760CC5-39F4-B247-AD55-C7590D5D451A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F61F6A-0F9B-B34F-8902-187CB59DABB9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0B65C0E8-B7A5-4C4E-8A83-D5F343C1336B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2772937-46A4-6C4B-BB32-58F84B7AD189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>
              <a:extLst>
                <a:ext uri="{FF2B5EF4-FFF2-40B4-BE49-F238E27FC236}">
                  <a16:creationId xmlns:a16="http://schemas.microsoft.com/office/drawing/2014/main" id="{2203B5C5-1456-844E-8F5E-AA592B41A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FEBC2F-9148-3E4C-8144-752236C1CB4C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>
                <a:extLst>
                  <a:ext uri="{FF2B5EF4-FFF2-40B4-BE49-F238E27FC236}">
                    <a16:creationId xmlns:a16="http://schemas.microsoft.com/office/drawing/2014/main" id="{A530DAED-1FE3-A544-9CC1-AF1C02DBF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E4BD8D7B-86CD-8145-A428-DB72B0EF1A7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7EF41E68-9C12-C541-9F7C-A7469A09C860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B91A080-4D05-2345-A3FA-B3D4BDCA80B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25CD774-E63F-1545-A618-F75ECAD50739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D6FE1C9-FBEC-9940-ABC9-4BFFE4118773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0C4B95C-D1EB-834F-979D-54DB42FC06E8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94EBF9-4455-274A-89FC-E94FEB3F90BB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8FF9376-02C8-2846-BF2D-E05976045300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>
                <a:extLst>
                  <a:ext uri="{FF2B5EF4-FFF2-40B4-BE49-F238E27FC236}">
                    <a16:creationId xmlns:a16="http://schemas.microsoft.com/office/drawing/2014/main" id="{38118CAF-643D-064E-9CBD-74FEFB240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B36E6C3C-0773-8D4D-89EE-267547B4CE36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B108E8A-EA03-C247-B6C5-10E80E978602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8F7D730-6323-0445-AEAE-F16F94A24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5C1EAB30-518B-F848-AEDF-68B849D1B983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535B07AC-4D6D-D84F-842D-FB45A734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367DBA81-67EF-3D46-949F-6E2C472BE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0C74AC0B-7313-204A-B6A7-3AAFF917A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FB9E0C25-5AA0-9040-AD86-384CC999BD55}"/>
                    </a:ext>
                  </a:extLst>
                </p:cNvPr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C228D664-A64F-DE46-B884-C16F2C4BFA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>
              <a:extLst>
                <a:ext uri="{FF2B5EF4-FFF2-40B4-BE49-F238E27FC236}">
                  <a16:creationId xmlns:a16="http://schemas.microsoft.com/office/drawing/2014/main" id="{28C76D16-ECC7-2044-B2EC-ABFB754C5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DFD9264-89F9-6C48-8C97-C83520CC9ED7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527D26-079D-2A4D-82A8-0D357D7CEFCD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>
                <a:extLst>
                  <a:ext uri="{FF2B5EF4-FFF2-40B4-BE49-F238E27FC236}">
                    <a16:creationId xmlns:a16="http://schemas.microsoft.com/office/drawing/2014/main" id="{7C448A41-57DE-B045-AB4D-92C510E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>
                <a:extLst>
                  <a:ext uri="{FF2B5EF4-FFF2-40B4-BE49-F238E27FC236}">
                    <a16:creationId xmlns:a16="http://schemas.microsoft.com/office/drawing/2014/main" id="{25586F75-62AA-7D45-BC23-A425F3245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135B02A-DA94-7A4E-BF4C-2B0587368DC1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D6ACF10-4A43-5440-96E7-5306600A7B2B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C68F720-7F4D-3640-ACBC-66E9CC92667E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B5993D2-473D-5842-911A-7A8A28B3278B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1F1AE57-3E50-6042-9E6B-3E65B5BE751A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53D9AE6-A568-8546-AAEA-9BFDF168D73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CD7E20C-58E4-E349-8902-730A4A376F12}"/>
                  </a:ext>
                </a:extLst>
              </p:cNvPr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>
                <a:extLst>
                  <a:ext uri="{FF2B5EF4-FFF2-40B4-BE49-F238E27FC236}">
                    <a16:creationId xmlns:a16="http://schemas.microsoft.com/office/drawing/2014/main" id="{23C81A49-07B8-C840-A358-4FA3A1873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C9B39705-C061-A14D-98DE-18B432D3183E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88B5F26-D195-6441-8857-CDA96370D41C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E8F3781E-D5DB-9641-9694-546648D34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16FC6907-2C7C-7048-99A3-1435676D4007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8E646897-0A22-2443-93E6-28238CD30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597BFF48-A91A-4D4A-B8B5-A058EDA5A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75099847-5914-5F49-B8DE-A3CAD73E5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B4E713B-E4B1-D54A-84D4-61ADEA7FB4F0}"/>
                    </a:ext>
                  </a:extLst>
                </p:cNvPr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55AE7175-EB9D-3445-88C7-3E76335FB6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>
              <a:extLst>
                <a:ext uri="{FF2B5EF4-FFF2-40B4-BE49-F238E27FC236}">
                  <a16:creationId xmlns:a16="http://schemas.microsoft.com/office/drawing/2014/main" id="{1300D0CA-4008-354F-AAB6-2912D5E7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F582CD9-8A31-4C4B-B6BD-00537AE7F9D0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46C9928E-4817-3044-A149-5B4A33769DE2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>
                <a:extLst>
                  <a:ext uri="{FF2B5EF4-FFF2-40B4-BE49-F238E27FC236}">
                    <a16:creationId xmlns:a16="http://schemas.microsoft.com/office/drawing/2014/main" id="{B54537E1-C272-114E-9FB0-3E36E014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7F7D47F9-7673-3045-8692-4FEAE8071791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5253033-7B56-684A-A748-FA80AF44CC65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1E3E8E3A-98C4-4D49-BF10-5C935379B12F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8F86FD4-2EC7-9748-832E-34EA8FFF619B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6EAC8429-B56C-E848-9962-AC9935440EF8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609CFDB-6CFB-BF49-BB2B-75E875337E5E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D68F9DB2-1DBD-B349-B803-F063367F4348}"/>
                  </a:ext>
                </a:extLst>
              </p:cNvPr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>
                <a:extLst>
                  <a:ext uri="{FF2B5EF4-FFF2-40B4-BE49-F238E27FC236}">
                    <a16:creationId xmlns:a16="http://schemas.microsoft.com/office/drawing/2014/main" id="{61114553-7AE6-F940-84CE-AD9DAC7D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FB85A90A-78CB-EB4B-A038-CE87274C18B9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1EF26BA7-E8CF-554E-BF4F-83C3C69F210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79274863-ADA2-D74D-8937-435AF80F5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A6BCD9AD-AC54-2244-BA5D-72A3D60510BB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C060E590-B005-8443-81D4-1949DE4FA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28A33C0F-3AA4-1F4A-A67A-96FE2C77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C3F89BD2-4382-8F45-BF74-6EC2EB48F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5D24DC80-0F62-264A-94AD-B74D430662C7}"/>
                    </a:ext>
                  </a:extLst>
                </p:cNvPr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680956C3-A075-5047-A8C9-17C8768EBAC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>
              <a:extLst>
                <a:ext uri="{FF2B5EF4-FFF2-40B4-BE49-F238E27FC236}">
                  <a16:creationId xmlns:a16="http://schemas.microsoft.com/office/drawing/2014/main" id="{A4C641B0-1DBF-D643-ACE0-EC7F61591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8140DFF3-0F19-A440-B162-7B638094FD6F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069F475E-76CC-8246-A82E-1A5305A1D3C6}"/>
                  </a:ext>
                </a:extLst>
              </p:cNvPr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>
                <a:extLst>
                  <a:ext uri="{FF2B5EF4-FFF2-40B4-BE49-F238E27FC236}">
                    <a16:creationId xmlns:a16="http://schemas.microsoft.com/office/drawing/2014/main" id="{649CA784-DCE1-2941-B7FD-C2DF38ACD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>
                <a:extLst>
                  <a:ext uri="{FF2B5EF4-FFF2-40B4-BE49-F238E27FC236}">
                    <a16:creationId xmlns:a16="http://schemas.microsoft.com/office/drawing/2014/main" id="{F4070489-F1F3-5646-A5A5-ABC3E5530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F074608B-8A38-C946-BCD7-EACE6ADB070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23ACA6D6-711A-AE47-BC36-E8167549712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2A26B3EB-0401-7440-8EAE-C5BCAE08943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0DDA3E96-8937-E54C-A10D-CBFCDEE962AC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DE93C27-226F-C14F-9E57-20A0D6BE286A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2410A82-0CA4-6C4A-B649-C3BED929F24B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0EA580E3-479E-6D49-8052-A944F458217E}"/>
                  </a:ext>
                </a:extLst>
              </p:cNvPr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>
                <a:extLst>
                  <a:ext uri="{FF2B5EF4-FFF2-40B4-BE49-F238E27FC236}">
                    <a16:creationId xmlns:a16="http://schemas.microsoft.com/office/drawing/2014/main" id="{48ACEBED-19B8-194A-AF9F-948E24791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56019423-FB8B-9C41-9A5A-328BF71A1308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BC3D2F3-CA7D-2B4D-8FBE-B35EC6273A39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5D24200F-4557-FB41-B5F7-7B1B2DC74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02D0117B-A9D3-F949-A0A4-D465E45403CF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35B249AE-4CD3-D349-A2D4-5C0373F1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565D2813-1B6E-8046-86F4-C746C8254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EDD5060A-E614-C04A-85FC-C8386138D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4D9062-F406-6A41-81DC-C249DE81F163}"/>
                    </a:ext>
                  </a:extLst>
                </p:cNvPr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9C3366F1-3F1E-9C40-AB07-92C1BA6111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>
              <a:extLst>
                <a:ext uri="{FF2B5EF4-FFF2-40B4-BE49-F238E27FC236}">
                  <a16:creationId xmlns:a16="http://schemas.microsoft.com/office/drawing/2014/main" id="{2A292C81-E6E3-5F42-8781-2508EB0DA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C6114D7F-A341-B048-B684-58AD610B2009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B9664657-7122-7D4F-B356-27D1EE2D8A3F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>
                <a:extLst>
                  <a:ext uri="{FF2B5EF4-FFF2-40B4-BE49-F238E27FC236}">
                    <a16:creationId xmlns:a16="http://schemas.microsoft.com/office/drawing/2014/main" id="{E4A08BF4-7FD0-C047-B882-5C53BEC83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6C3AD4A8-D6D6-4E49-A769-BC1A9F30984B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225CD4CF-BDB5-734D-A573-ED5358879811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5A9F195-94FA-0E46-9021-DDA053690598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F1B2B240-0D9D-5C4C-9987-1ADA8FCFD547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A1555B09-561F-C742-B1F3-1D7F74A124CD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59A7DF26-30E6-7C4F-BA65-4E76B6F49717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60E00C9-5CFF-CF43-A1AE-1DC946EBE4A7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>
                <a:extLst>
                  <a:ext uri="{FF2B5EF4-FFF2-40B4-BE49-F238E27FC236}">
                    <a16:creationId xmlns:a16="http://schemas.microsoft.com/office/drawing/2014/main" id="{F485486B-3991-3F4B-AAB8-26DDD61E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6150FBCA-08E5-A24D-BDDD-4B4F386A093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8E079A08-57EE-4C40-96EC-52A5E13015F3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5BA5B3B3-0B7A-F141-87CA-B9E04385D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19" name="Freeform 518">
                  <a:extLst>
                    <a:ext uri="{FF2B5EF4-FFF2-40B4-BE49-F238E27FC236}">
                      <a16:creationId xmlns:a16="http://schemas.microsoft.com/office/drawing/2014/main" id="{D6AD8155-7614-8B4F-BD51-ED95BDE86A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0B03137A-9376-F942-A0F4-B0F9A588C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57F15128-E725-6249-8E83-3497993CB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>
                  <a:extLst>
                    <a:ext uri="{FF2B5EF4-FFF2-40B4-BE49-F238E27FC236}">
                      <a16:creationId xmlns:a16="http://schemas.microsoft.com/office/drawing/2014/main" id="{C083A4B3-A361-D24F-B9F0-27DF8FDDD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648194A2-13CA-454B-B112-3E1FE79B952C}"/>
                    </a:ext>
                  </a:extLst>
                </p:cNvPr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010B15FB-66B2-B049-8708-F397EA9ED0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24604E4-4E95-DB40-AFC9-5F65F575439F}"/>
              </a:ext>
            </a:extLst>
          </p:cNvPr>
          <p:cNvGrpSpPr>
            <a:grpSpLocks/>
          </p:cNvGrpSpPr>
          <p:nvPr/>
        </p:nvGrpSpPr>
        <p:grpSpPr bwMode="auto">
          <a:xfrm>
            <a:off x="4646025" y="2375211"/>
            <a:ext cx="5111750" cy="879475"/>
            <a:chOff x="1866825" y="707349"/>
            <a:chExt cx="5112820" cy="87938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4FC18E1-0801-154B-9929-59E0A83F3C19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>
              <a:extLst>
                <a:ext uri="{FF2B5EF4-FFF2-40B4-BE49-F238E27FC236}">
                  <a16:creationId xmlns:a16="http://schemas.microsoft.com/office/drawing/2014/main" id="{AED34F5E-F4CA-F640-BCBB-22B9E603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347" y="783191"/>
              <a:ext cx="941481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792B024C-5A1B-C546-A882-6D1ACAFA7172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6D6B8A10-32ED-3D4E-95AE-A9405815D8DF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9FAEE90-C60B-DD4C-8687-37C325EE2258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39EF1FBF-A732-ED44-8AE5-F8F3231D0CB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87D3E59-10BD-7C4E-8474-05BE76E54AAE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5D59D04-883C-F54C-8C35-381BF0106920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F1BD261-DAFF-5A4C-8CEE-466F30507AC3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DFAD7CE-DFB4-134D-B5A5-3FA2FF2DF1AA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74AB5883-4EF1-F941-86A0-109F286908CD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C4AD68E-3274-5444-8962-A927AFE3A050}"/>
                </a:ext>
              </a:extLst>
            </p:cNvPr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862B2AC-AC3B-7541-B8E5-F1B78C84765F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93B2EDF-9F94-D048-96BD-11CF6BBA0940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0F1C94-0639-964C-9BC8-CEC811088098}"/>
              </a:ext>
            </a:extLst>
          </p:cNvPr>
          <p:cNvGrpSpPr>
            <a:grpSpLocks/>
          </p:cNvGrpSpPr>
          <p:nvPr/>
        </p:nvGrpSpPr>
        <p:grpSpPr bwMode="auto">
          <a:xfrm>
            <a:off x="4374563" y="2764148"/>
            <a:ext cx="6382224" cy="1053316"/>
            <a:chOff x="1557338" y="3074988"/>
            <a:chExt cx="6382224" cy="1053316"/>
          </a:xfrm>
        </p:grpSpPr>
        <p:sp>
          <p:nvSpPr>
            <p:cNvPr id="47178" name="TextBox 232">
              <a:extLst>
                <a:ext uri="{FF2B5EF4-FFF2-40B4-BE49-F238E27FC236}">
                  <a16:creationId xmlns:a16="http://schemas.microsoft.com/office/drawing/2014/main" id="{CC96A214-C402-044F-AC6E-27AD8B72C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9489" y="3651250"/>
              <a:ext cx="62228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sp>
          <p:nvSpPr>
            <p:cNvPr id="47179" name="TextBox 233">
              <a:extLst>
                <a:ext uri="{FF2B5EF4-FFF2-40B4-BE49-F238E27FC236}">
                  <a16:creationId xmlns:a16="http://schemas.microsoft.com/office/drawing/2014/main" id="{04A7B6C4-DE3E-CD43-9D57-5FBCB1E03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7890" y="3074988"/>
              <a:ext cx="72167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846EE91-AC88-6F45-821B-F27D733DF7D4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9FE138-1728-CD4A-9008-41B5D8F58984}"/>
              </a:ext>
            </a:extLst>
          </p:cNvPr>
          <p:cNvGrpSpPr>
            <a:grpSpLocks/>
          </p:cNvGrpSpPr>
          <p:nvPr/>
        </p:nvGrpSpPr>
        <p:grpSpPr bwMode="auto">
          <a:xfrm>
            <a:off x="4646025" y="3391211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>
              <a:extLst>
                <a:ext uri="{FF2B5EF4-FFF2-40B4-BE49-F238E27FC236}">
                  <a16:creationId xmlns:a16="http://schemas.microsoft.com/office/drawing/2014/main" id="{59C81313-79D9-E048-8AE2-9794B7546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>
              <a:extLst>
                <a:ext uri="{FF2B5EF4-FFF2-40B4-BE49-F238E27FC236}">
                  <a16:creationId xmlns:a16="http://schemas.microsoft.com/office/drawing/2014/main" id="{D97046FC-06C7-274E-9581-20129682F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>
                <a:extLst>
                  <a:ext uri="{FF2B5EF4-FFF2-40B4-BE49-F238E27FC236}">
                    <a16:creationId xmlns:a16="http://schemas.microsoft.com/office/drawing/2014/main" id="{062920D3-3E88-C543-930A-1FEF8C405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66C20B4-C4A9-7247-92A0-E0E39B19E67B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40B28A7B-CD34-904C-BA35-88DBC284DA0B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F700DA3-E48B-AB44-BF47-6945169DD442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7162707-A751-C849-A3CC-E7078610248B}"/>
                    </a:ext>
                  </a:extLst>
                </p:cNvPr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>
                <a:extLst>
                  <a:ext uri="{FF2B5EF4-FFF2-40B4-BE49-F238E27FC236}">
                    <a16:creationId xmlns:a16="http://schemas.microsoft.com/office/drawing/2014/main" id="{B11A9085-4696-4349-9A4B-06217A8B3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133B3D90-B34C-824F-A862-7613850A651C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62CBAF07-4BE4-8C4E-A2EE-97113E034012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62B088FD-9CE5-374C-9899-CC32605D8B60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B5F26BF-E7A1-0344-90FC-DB1E1A31C3E6}"/>
                    </a:ext>
                  </a:extLst>
                </p:cNvPr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>
                <a:extLst>
                  <a:ext uri="{FF2B5EF4-FFF2-40B4-BE49-F238E27FC236}">
                    <a16:creationId xmlns:a16="http://schemas.microsoft.com/office/drawing/2014/main" id="{45E5DFDF-3A4E-2B40-9B77-707F5FC1D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3F1B4138-B826-2C47-A5DD-F40EC73354E8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DD15592C-2693-E24E-89F0-C506D020F050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FA239C0B-4E92-AD46-98B9-9DEEB059ABA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0876A218-086A-D649-A045-906342ACBC13}"/>
                    </a:ext>
                  </a:extLst>
                </p:cNvPr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>
                <a:extLst>
                  <a:ext uri="{FF2B5EF4-FFF2-40B4-BE49-F238E27FC236}">
                    <a16:creationId xmlns:a16="http://schemas.microsoft.com/office/drawing/2014/main" id="{E8FC8CE4-97B7-7D48-88C5-EA266FC91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DFDF0847-A411-4B4E-A31E-1F69D522BF93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A9778C7-8C84-D949-911E-22A9F9D0540A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662F91FC-571F-5B46-A1FC-72BA2E2D4AE3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3279F266-2A70-8742-BCD8-A176DA76B50C}"/>
                    </a:ext>
                  </a:extLst>
                </p:cNvPr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A9FCEF-7859-C645-93B9-61AD73F8D0D2}"/>
              </a:ext>
            </a:extLst>
          </p:cNvPr>
          <p:cNvGrpSpPr>
            <a:grpSpLocks/>
          </p:cNvGrpSpPr>
          <p:nvPr/>
        </p:nvGrpSpPr>
        <p:grpSpPr bwMode="auto">
          <a:xfrm>
            <a:off x="5100051" y="2572061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4E33A6-6F4C-A241-B67C-CF75CE6BB2EB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040823-C89F-2742-AD78-B42F725F8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38C3ACF3-D3B3-904F-ADC4-D01CCFBFD9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532BEEE4-B2D6-8448-8474-D7809DFB4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B86874C7-7404-C548-9688-8A53DD1B28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258D001E-E764-2D45-B9CA-F30E14CF4B86}"/>
              </a:ext>
            </a:extLst>
          </p:cNvPr>
          <p:cNvCxnSpPr/>
          <p:nvPr/>
        </p:nvCxnSpPr>
        <p:spPr>
          <a:xfrm flipH="1">
            <a:off x="4099926" y="5491474"/>
            <a:ext cx="1508125" cy="15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29" name="TextBox 265">
            <a:extLst>
              <a:ext uri="{FF2B5EF4-FFF2-40B4-BE49-F238E27FC236}">
                <a16:creationId xmlns:a16="http://schemas.microsoft.com/office/drawing/2014/main" id="{CE305DF5-51E6-A04B-8657-93D51616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038" y="516286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>
            <a:extLst>
              <a:ext uri="{FF2B5EF4-FFF2-40B4-BE49-F238E27FC236}">
                <a16:creationId xmlns:a16="http://schemas.microsoft.com/office/drawing/2014/main" id="{93383B5D-C970-8C45-A9C4-7292CE0D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663" y="545019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47131" name="Group 5">
            <a:extLst>
              <a:ext uri="{FF2B5EF4-FFF2-40B4-BE49-F238E27FC236}">
                <a16:creationId xmlns:a16="http://schemas.microsoft.com/office/drawing/2014/main" id="{00CFDA45-9A9C-8140-AC1A-1E195924100E}"/>
              </a:ext>
            </a:extLst>
          </p:cNvPr>
          <p:cNvGrpSpPr>
            <a:grpSpLocks/>
          </p:cNvGrpSpPr>
          <p:nvPr/>
        </p:nvGrpSpPr>
        <p:grpSpPr bwMode="auto">
          <a:xfrm>
            <a:off x="3755439" y="5173476"/>
            <a:ext cx="1616075" cy="551356"/>
            <a:chOff x="-4079003" y="2965119"/>
            <a:chExt cx="1616718" cy="552615"/>
          </a:xfrm>
        </p:grpSpPr>
        <p:sp>
          <p:nvSpPr>
            <p:cNvPr id="47145" name="Rectangle 97">
              <a:extLst>
                <a:ext uri="{FF2B5EF4-FFF2-40B4-BE49-F238E27FC236}">
                  <a16:creationId xmlns:a16="http://schemas.microsoft.com/office/drawing/2014/main" id="{4DC7C216-72A9-6940-978C-9334894C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52413" y="2965119"/>
              <a:ext cx="1290538" cy="2087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>
              <a:extLst>
                <a:ext uri="{FF2B5EF4-FFF2-40B4-BE49-F238E27FC236}">
                  <a16:creationId xmlns:a16="http://schemas.microsoft.com/office/drawing/2014/main" id="{868C809B-D485-6A4A-95A8-DB8F3CEC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7" name="Line 99">
              <a:extLst>
                <a:ext uri="{FF2B5EF4-FFF2-40B4-BE49-F238E27FC236}">
                  <a16:creationId xmlns:a16="http://schemas.microsoft.com/office/drawing/2014/main" id="{36EFD9D4-3093-A743-B485-D1D72E344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8" name="Rectangle 104">
              <a:extLst>
                <a:ext uri="{FF2B5EF4-FFF2-40B4-BE49-F238E27FC236}">
                  <a16:creationId xmlns:a16="http://schemas.microsoft.com/office/drawing/2014/main" id="{188942D6-7658-D240-AAB8-9F753664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>
              <a:extLst>
                <a:ext uri="{FF2B5EF4-FFF2-40B4-BE49-F238E27FC236}">
                  <a16:creationId xmlns:a16="http://schemas.microsoft.com/office/drawing/2014/main" id="{464DE2F3-253A-7845-A03A-AA09B68F4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01876" cy="277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0111</a:t>
              </a:r>
            </a:p>
          </p:txBody>
        </p:sp>
        <p:sp>
          <p:nvSpPr>
            <p:cNvPr id="47150" name="Line 119">
              <a:extLst>
                <a:ext uri="{FF2B5EF4-FFF2-40B4-BE49-F238E27FC236}">
                  <a16:creationId xmlns:a16="http://schemas.microsoft.com/office/drawing/2014/main" id="{05154368-2727-084D-ACFE-5648AF1D58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737135" y="3205965"/>
              <a:ext cx="476861" cy="311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32" name="Freeform 120">
            <a:extLst>
              <a:ext uri="{FF2B5EF4-FFF2-40B4-BE49-F238E27FC236}">
                <a16:creationId xmlns:a16="http://schemas.microsoft.com/office/drawing/2014/main" id="{19808B60-D1ED-3440-B21E-60B16A6E78AF}"/>
              </a:ext>
            </a:extLst>
          </p:cNvPr>
          <p:cNvSpPr>
            <a:spLocks/>
          </p:cNvSpPr>
          <p:nvPr/>
        </p:nvSpPr>
        <p:spPr bwMode="auto">
          <a:xfrm>
            <a:off x="5311188" y="5358123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>
            <a:extLst>
              <a:ext uri="{FF2B5EF4-FFF2-40B4-BE49-F238E27FC236}">
                <a16:creationId xmlns:a16="http://schemas.microsoft.com/office/drawing/2014/main" id="{BD173ADB-AEAE-9645-B89F-B82F1A212A86}"/>
              </a:ext>
            </a:extLst>
          </p:cNvPr>
          <p:cNvGrpSpPr>
            <a:grpSpLocks/>
          </p:cNvGrpSpPr>
          <p:nvPr/>
        </p:nvGrpSpPr>
        <p:grpSpPr bwMode="auto">
          <a:xfrm>
            <a:off x="5531850" y="5348599"/>
            <a:ext cx="565150" cy="293687"/>
            <a:chOff x="1871277" y="1576300"/>
            <a:chExt cx="1128371" cy="43786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505F76D7-CADC-3441-8F60-3F9DCEE19F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CB21D12F-43AA-BC4D-B6C4-9DDAD41AB6D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DBD47E6-312F-8B49-A3BC-3F8A49D1FF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468CC66D-2719-1147-A58E-F0C929D2886C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798B5AD2-0A9F-CD4A-A169-0718D9D7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084DED8B-512E-0B41-B970-2E594DD9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6E7712E3-B41E-984C-8AC3-690DBE55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1A649D5-1EBD-E24F-8B4A-020A7B05A22D}"/>
                </a:ext>
              </a:extLst>
            </p:cNvPr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9C36AEB-A10D-E141-A17F-4A4E57E31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>
            <a:extLst>
              <a:ext uri="{FF2B5EF4-FFF2-40B4-BE49-F238E27FC236}">
                <a16:creationId xmlns:a16="http://schemas.microsoft.com/office/drawing/2014/main" id="{FA6F3E9E-FD16-B541-A26E-7BFEB01D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731" y="5670859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values in arriving </a:t>
            </a:r>
          </a:p>
          <a:p>
            <a:r>
              <a:rPr lang="en-US" altLang="en-US" sz="1400" dirty="0"/>
              <a:t>packet header</a:t>
            </a:r>
            <a:endParaRPr lang="en-US" altLang="en-US" sz="1800" dirty="0"/>
          </a:p>
        </p:txBody>
      </p:sp>
      <p:sp>
        <p:nvSpPr>
          <p:cNvPr id="47135" name="TextBox 282">
            <a:extLst>
              <a:ext uri="{FF2B5EF4-FFF2-40B4-BE49-F238E27FC236}">
                <a16:creationId xmlns:a16="http://schemas.microsoft.com/office/drawing/2014/main" id="{A8701469-AECB-E045-BF87-6B7DAE22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863" y="555179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BF7E83CC-4903-9D4C-BFBF-B243D0E0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120" y="3733741"/>
            <a:ext cx="3213099" cy="16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Helvetica" pitchFamily="2" charset="0"/>
              </a:rPr>
              <a:t>Data plane</a:t>
            </a:r>
            <a:endParaRPr lang="en-US" altLang="en-US" sz="2400" dirty="0">
              <a:solidFill>
                <a:schemeClr val="tx2"/>
              </a:solidFill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per-packet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(~ tens of nanoseconds)</a:t>
            </a:r>
          </a:p>
        </p:txBody>
      </p:sp>
      <p:sp>
        <p:nvSpPr>
          <p:cNvPr id="248" name="Line 2">
            <a:extLst>
              <a:ext uri="{FF2B5EF4-FFF2-40B4-BE49-F238E27FC236}">
                <a16:creationId xmlns:a16="http://schemas.microsoft.com/office/drawing/2014/main" id="{B6DEB6B7-2481-8548-8BED-96E25E328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2699" y="3782651"/>
            <a:ext cx="1036571" cy="17480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0" name="Text Box 8">
            <a:extLst>
              <a:ext uri="{FF2B5EF4-FFF2-40B4-BE49-F238E27FC236}">
                <a16:creationId xmlns:a16="http://schemas.microsoft.com/office/drawing/2014/main" id="{E4898DAE-741C-FD41-9535-97A38390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192" y="1908086"/>
            <a:ext cx="3213099" cy="16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Helvetica" pitchFamily="2" charset="0"/>
              </a:rPr>
              <a:t>Control plane</a:t>
            </a:r>
            <a:endParaRPr lang="en-US" altLang="en-US" sz="2400" dirty="0">
              <a:solidFill>
                <a:schemeClr val="tx2"/>
              </a:solidFill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per route-change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(~ a few seconds)</a:t>
            </a:r>
          </a:p>
        </p:txBody>
      </p:sp>
      <p:sp>
        <p:nvSpPr>
          <p:cNvPr id="251" name="Line 2">
            <a:extLst>
              <a:ext uri="{FF2B5EF4-FFF2-40B4-BE49-F238E27FC236}">
                <a16:creationId xmlns:a16="http://schemas.microsoft.com/office/drawing/2014/main" id="{99FCF550-828A-914E-AB40-D03638F3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781" y="2224505"/>
            <a:ext cx="776227" cy="37453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2" name="Title 10">
            <a:extLst>
              <a:ext uri="{FF2B5EF4-FFF2-40B4-BE49-F238E27FC236}">
                <a16:creationId xmlns:a16="http://schemas.microsoft.com/office/drawing/2014/main" id="{28CD5BB6-FDC0-C04C-8B57-58190771DDC0}"/>
              </a:ext>
            </a:extLst>
          </p:cNvPr>
          <p:cNvSpPr txBox="1">
            <a:spLocks/>
          </p:cNvSpPr>
          <p:nvPr/>
        </p:nvSpPr>
        <p:spPr>
          <a:xfrm>
            <a:off x="635919" y="663266"/>
            <a:ext cx="10853488" cy="1013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Control &amp; Data Planes inside a router</a:t>
            </a:r>
          </a:p>
        </p:txBody>
      </p:sp>
    </p:spTree>
    <p:extLst>
      <p:ext uri="{BB962C8B-B14F-4D97-AF65-F5344CB8AC3E}">
        <p14:creationId xmlns:p14="http://schemas.microsoft.com/office/powerpoint/2010/main" val="382859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  <p:bldP spid="248" grpId="0" animBg="1"/>
      <p:bldP spid="250" grpId="0"/>
      <p:bldP spid="2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E98D7-860E-314A-8B5E-E81265FD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Router overview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EBF5BE-17BE-162F-85FF-10DA5CD10B7C}"/>
              </a:ext>
            </a:extLst>
          </p:cNvPr>
          <p:cNvGrpSpPr/>
          <p:nvPr/>
        </p:nvGrpSpPr>
        <p:grpSpPr>
          <a:xfrm>
            <a:off x="3834026" y="1545082"/>
            <a:ext cx="5084271" cy="1680835"/>
            <a:chOff x="6657506" y="1166131"/>
            <a:chExt cx="5084271" cy="16808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25B201-0DD0-ED42-5610-255D66A3F315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4669F0-7CF3-8C10-8240-5CF518885DBB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BB33A7-056F-D3E9-77B0-838BB23ABE77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AB7C59-E989-59AE-0504-E4C0493CC506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AB298B-2317-13BE-B677-5A04C05CDF83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300DF8-1CCA-214C-29BC-0FE58696F953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9BB86B-9651-9456-23B1-6E0C5CD463DF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597D17-9F16-C885-3DE4-9109B425292C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2577B0-5352-A6DC-95F4-82D44E58A53C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C7D21F-26B5-7EC8-8B55-A7CFA8B6A76E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3BC8CF-2405-7BD1-8B16-64A32831E021}"/>
                </a:ext>
              </a:extLst>
            </p:cNvPr>
            <p:cNvSpPr txBox="1"/>
            <p:nvPr/>
          </p:nvSpPr>
          <p:spPr>
            <a:xfrm>
              <a:off x="6683327" y="117125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8AA22F-4240-AFBE-B42D-8B5AF5F7E173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17292A-C231-9B62-8EF9-FB95DA2264FD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793688-61F9-F8BB-DC12-E0FDB164F7BF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8F683D-6489-F3C9-AE55-53362FD0F332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7494A8-E577-3AD8-B214-E60EF5923F9D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E23EB57-F2D0-5DE7-27EA-91EC20F87D58}"/>
              </a:ext>
            </a:extLst>
          </p:cNvPr>
          <p:cNvSpPr/>
          <p:nvPr/>
        </p:nvSpPr>
        <p:spPr>
          <a:xfrm>
            <a:off x="909278" y="4459847"/>
            <a:ext cx="1433229" cy="916372"/>
          </a:xfrm>
          <a:prstGeom prst="rect">
            <a:avLst/>
          </a:pr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Line Termination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CA1244-715E-ED15-56DE-C8185B3B36D9}"/>
              </a:ext>
            </a:extLst>
          </p:cNvPr>
          <p:cNvSpPr/>
          <p:nvPr/>
        </p:nvSpPr>
        <p:spPr>
          <a:xfrm>
            <a:off x="2648384" y="4459847"/>
            <a:ext cx="1433229" cy="916372"/>
          </a:xfrm>
          <a:prstGeom prst="rect">
            <a:avLst/>
          </a:pr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Parsing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C2EF82-DCCF-EA7C-5BC8-FBD4C575CB32}"/>
              </a:ext>
            </a:extLst>
          </p:cNvPr>
          <p:cNvSpPr/>
          <p:nvPr/>
        </p:nvSpPr>
        <p:spPr>
          <a:xfrm>
            <a:off x="4387490" y="4459847"/>
            <a:ext cx="1433229" cy="916372"/>
          </a:xfrm>
          <a:prstGeom prst="rect">
            <a:avLst/>
          </a:pr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Lookup &amp; Modification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6E91C8A-167E-D57E-F31B-8FDD91E20B98}"/>
              </a:ext>
            </a:extLst>
          </p:cNvPr>
          <p:cNvCxnSpPr/>
          <p:nvPr/>
        </p:nvCxnSpPr>
        <p:spPr>
          <a:xfrm>
            <a:off x="6188954" y="4172187"/>
            <a:ext cx="0" cy="175068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D3DE9D8-6086-F31F-9566-6E7DAA0E7FA9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>
            <a:off x="2342507" y="4918033"/>
            <a:ext cx="305877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023693B-7C0C-9411-7DF4-ED7E886D34F0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>
            <a:off x="4081613" y="4918033"/>
            <a:ext cx="305877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251FCAE-2400-6F5D-FB0F-C4203C390F93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5820719" y="4918033"/>
            <a:ext cx="368233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6833F1E-7FF5-33B7-6482-03A87FAFF194}"/>
              </a:ext>
            </a:extLst>
          </p:cNvPr>
          <p:cNvCxnSpPr/>
          <p:nvPr/>
        </p:nvCxnSpPr>
        <p:spPr>
          <a:xfrm>
            <a:off x="7448470" y="4172187"/>
            <a:ext cx="0" cy="175068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7AF60AA-7029-6328-A7D3-76359D45ED67}"/>
              </a:ext>
            </a:extLst>
          </p:cNvPr>
          <p:cNvSpPr/>
          <p:nvPr/>
        </p:nvSpPr>
        <p:spPr>
          <a:xfrm>
            <a:off x="7818381" y="4459847"/>
            <a:ext cx="1433229" cy="916372"/>
          </a:xfrm>
          <a:prstGeom prst="rect">
            <a:avLst/>
          </a:pr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Buffering &amp; Scheduling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6571068-711D-AC60-1013-BA38FB34D6A9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7448470" y="4910421"/>
            <a:ext cx="369911" cy="761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E57E57E-DE15-DE2B-ACA8-D47232D3416E}"/>
              </a:ext>
            </a:extLst>
          </p:cNvPr>
          <p:cNvSpPr/>
          <p:nvPr/>
        </p:nvSpPr>
        <p:spPr>
          <a:xfrm>
            <a:off x="9563862" y="4452235"/>
            <a:ext cx="1433229" cy="916372"/>
          </a:xfrm>
          <a:prstGeom prst="rect">
            <a:avLst/>
          </a:pr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Line Termination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C633CC-656B-ED1C-B3A3-732A4A83959F}"/>
              </a:ext>
            </a:extLst>
          </p:cNvPr>
          <p:cNvCxnSpPr>
            <a:endCxn id="41" idx="1"/>
          </p:cNvCxnSpPr>
          <p:nvPr/>
        </p:nvCxnSpPr>
        <p:spPr>
          <a:xfrm>
            <a:off x="9257985" y="4910421"/>
            <a:ext cx="305877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B4450FB-6EE3-80CF-19A1-BBB7368123E0}"/>
              </a:ext>
            </a:extLst>
          </p:cNvPr>
          <p:cNvCxnSpPr>
            <a:cxnSpLocks/>
          </p:cNvCxnSpPr>
          <p:nvPr/>
        </p:nvCxnSpPr>
        <p:spPr>
          <a:xfrm flipH="1">
            <a:off x="838200" y="3219668"/>
            <a:ext cx="2915508" cy="993013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191241A-1B84-1A88-0737-E19DA71B89DD}"/>
              </a:ext>
            </a:extLst>
          </p:cNvPr>
          <p:cNvCxnSpPr>
            <a:cxnSpLocks/>
          </p:cNvCxnSpPr>
          <p:nvPr/>
        </p:nvCxnSpPr>
        <p:spPr>
          <a:xfrm>
            <a:off x="5066742" y="3363981"/>
            <a:ext cx="1105474" cy="637681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3775C88-FFA4-489E-84CF-311609E153CE}"/>
              </a:ext>
            </a:extLst>
          </p:cNvPr>
          <p:cNvCxnSpPr>
            <a:cxnSpLocks/>
          </p:cNvCxnSpPr>
          <p:nvPr/>
        </p:nvCxnSpPr>
        <p:spPr>
          <a:xfrm>
            <a:off x="7338601" y="3363981"/>
            <a:ext cx="70857" cy="719329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F522202-7557-E6DC-F005-C7654EFAA54A}"/>
              </a:ext>
            </a:extLst>
          </p:cNvPr>
          <p:cNvCxnSpPr>
            <a:cxnSpLocks/>
          </p:cNvCxnSpPr>
          <p:nvPr/>
        </p:nvCxnSpPr>
        <p:spPr>
          <a:xfrm>
            <a:off x="8724658" y="3363981"/>
            <a:ext cx="2272433" cy="808206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>
            <a:extLst>
              <a:ext uri="{FF2B5EF4-FFF2-40B4-BE49-F238E27FC236}">
                <a16:creationId xmlns:a16="http://schemas.microsoft.com/office/drawing/2014/main" id="{2260619F-B006-13B2-DFE6-A28CDB187591}"/>
              </a:ext>
            </a:extLst>
          </p:cNvPr>
          <p:cNvSpPr/>
          <p:nvPr/>
        </p:nvSpPr>
        <p:spPr>
          <a:xfrm>
            <a:off x="6322423" y="4237259"/>
            <a:ext cx="940526" cy="1719404"/>
          </a:xfrm>
          <a:custGeom>
            <a:avLst/>
            <a:gdLst>
              <a:gd name="connsiteX0" fmla="*/ 0 w 940526"/>
              <a:gd name="connsiteY0" fmla="*/ 73484 h 1719404"/>
              <a:gd name="connsiteX1" fmla="*/ 326571 w 940526"/>
              <a:gd name="connsiteY1" fmla="*/ 151861 h 1719404"/>
              <a:gd name="connsiteX2" fmla="*/ 600891 w 940526"/>
              <a:gd name="connsiteY2" fmla="*/ 1432021 h 1719404"/>
              <a:gd name="connsiteX3" fmla="*/ 940526 w 940526"/>
              <a:gd name="connsiteY3" fmla="*/ 1719404 h 171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526" h="1719404">
                <a:moveTo>
                  <a:pt x="0" y="73484"/>
                </a:moveTo>
                <a:cubicBezTo>
                  <a:pt x="113211" y="-539"/>
                  <a:pt x="226423" y="-74562"/>
                  <a:pt x="326571" y="151861"/>
                </a:cubicBezTo>
                <a:cubicBezTo>
                  <a:pt x="426719" y="378284"/>
                  <a:pt x="498565" y="1170764"/>
                  <a:pt x="600891" y="1432021"/>
                </a:cubicBezTo>
                <a:cubicBezTo>
                  <a:pt x="703217" y="1693278"/>
                  <a:pt x="821871" y="1706341"/>
                  <a:pt x="940526" y="1719404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72D34A68-B176-75A2-B347-7662EEB4C6F2}"/>
              </a:ext>
            </a:extLst>
          </p:cNvPr>
          <p:cNvSpPr/>
          <p:nvPr/>
        </p:nvSpPr>
        <p:spPr>
          <a:xfrm>
            <a:off x="6335486" y="4185817"/>
            <a:ext cx="940525" cy="1811506"/>
          </a:xfrm>
          <a:custGeom>
            <a:avLst/>
            <a:gdLst>
              <a:gd name="connsiteX0" fmla="*/ 940525 w 940525"/>
              <a:gd name="connsiteY0" fmla="*/ 85737 h 1811506"/>
              <a:gd name="connsiteX1" fmla="*/ 587828 w 940525"/>
              <a:gd name="connsiteY1" fmla="*/ 164114 h 1811506"/>
              <a:gd name="connsiteX2" fmla="*/ 300445 w 940525"/>
              <a:gd name="connsiteY2" fmla="*/ 1574903 h 1811506"/>
              <a:gd name="connsiteX3" fmla="*/ 0 w 940525"/>
              <a:gd name="connsiteY3" fmla="*/ 1796972 h 181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525" h="1811506">
                <a:moveTo>
                  <a:pt x="940525" y="85737"/>
                </a:moveTo>
                <a:cubicBezTo>
                  <a:pt x="817516" y="828"/>
                  <a:pt x="694508" y="-84080"/>
                  <a:pt x="587828" y="164114"/>
                </a:cubicBezTo>
                <a:cubicBezTo>
                  <a:pt x="481148" y="412308"/>
                  <a:pt x="398416" y="1302760"/>
                  <a:pt x="300445" y="1574903"/>
                </a:cubicBezTo>
                <a:cubicBezTo>
                  <a:pt x="202474" y="1847046"/>
                  <a:pt x="101237" y="1822009"/>
                  <a:pt x="0" y="1796972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0972D08-1D30-5BD1-FA57-6D858476B9D7}"/>
              </a:ext>
            </a:extLst>
          </p:cNvPr>
          <p:cNvSpPr txBox="1"/>
          <p:nvPr/>
        </p:nvSpPr>
        <p:spPr>
          <a:xfrm>
            <a:off x="4068460" y="5807923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(Match-Action)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848EB6-A676-6C62-56A5-50EDB3222414}"/>
              </a:ext>
            </a:extLst>
          </p:cNvPr>
          <p:cNvSpPr txBox="1"/>
          <p:nvPr/>
        </p:nvSpPr>
        <p:spPr>
          <a:xfrm>
            <a:off x="7596852" y="5696184"/>
            <a:ext cx="1810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(Traffic Management)</a:t>
            </a:r>
          </a:p>
        </p:txBody>
      </p:sp>
    </p:spTree>
    <p:extLst>
      <p:ext uri="{BB962C8B-B14F-4D97-AF65-F5344CB8AC3E}">
        <p14:creationId xmlns:p14="http://schemas.microsoft.com/office/powerpoint/2010/main" val="6056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6" grpId="0" animBg="1"/>
      <p:bldP spid="41" grpId="0" animBg="1"/>
      <p:bldP spid="60" grpId="0" animBg="1"/>
      <p:bldP spid="61" grpId="0" animBg="1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2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6139"/>
          </a:xfrm>
        </p:spPr>
        <p:txBody>
          <a:bodyPr>
            <a:normAutofit/>
          </a:bodyPr>
          <a:lstStyle/>
          <a:p>
            <a:r>
              <a:rPr lang="en-US" dirty="0"/>
              <a:t>Historically evolving, multiple concurrent router designs</a:t>
            </a:r>
          </a:p>
          <a:p>
            <a:endParaRPr lang="en-US" dirty="0"/>
          </a:p>
          <a:p>
            <a:r>
              <a:rPr lang="en-US" dirty="0"/>
              <a:t>2 exemplars: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MGR</a:t>
            </a:r>
            <a:r>
              <a:rPr lang="en-US" dirty="0"/>
              <a:t>: router from the late 1990s (50Gbit/s router, Partridge et al)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RMT</a:t>
            </a:r>
            <a:r>
              <a:rPr lang="en-US" dirty="0"/>
              <a:t>: router from the late 2010s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7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524000" y="356871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9141" y="2433416"/>
            <a:ext cx="11285035" cy="15809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ctr"/>
            <a:r>
              <a:rPr lang="en-US" sz="7200" dirty="0"/>
              <a:t>Life of a Packet</a:t>
            </a:r>
          </a:p>
        </p:txBody>
      </p:sp>
    </p:spTree>
    <p:extLst>
      <p:ext uri="{BB962C8B-B14F-4D97-AF65-F5344CB8AC3E}">
        <p14:creationId xmlns:p14="http://schemas.microsoft.com/office/powerpoint/2010/main" val="300034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1441C-6A55-6446-A924-25EBB5DBD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Packet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99270-EFD9-4849-B8B8-B853CF247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49000" cy="4849495"/>
          </a:xfrm>
        </p:spPr>
        <p:txBody>
          <a:bodyPr>
            <a:normAutofit/>
          </a:bodyPr>
          <a:lstStyle/>
          <a:p>
            <a:r>
              <a:rPr lang="en-US" dirty="0"/>
              <a:t>Dividing a sentence into its grammatical parts:</a:t>
            </a:r>
          </a:p>
          <a:p>
            <a:pPr lvl="1"/>
            <a:r>
              <a:rPr lang="en-US" dirty="0"/>
              <a:t>“I ate an apple”</a:t>
            </a:r>
          </a:p>
          <a:p>
            <a:pPr lvl="1"/>
            <a:r>
              <a:rPr lang="en-US" dirty="0"/>
              <a:t>Sentence := Subject (I) Verb (ate) Object (an apple)</a:t>
            </a:r>
          </a:p>
          <a:p>
            <a:pPr lvl="1"/>
            <a:r>
              <a:rPr lang="en-US" dirty="0"/>
              <a:t>Object:= Article (an) Noun (apple)</a:t>
            </a:r>
          </a:p>
          <a:p>
            <a:r>
              <a:rPr lang="en-US" dirty="0"/>
              <a:t>Packet parsing: dividing sequence of bits into header fields</a:t>
            </a:r>
          </a:p>
          <a:p>
            <a:pPr lvl="1"/>
            <a:r>
              <a:rPr lang="en-US" dirty="0"/>
              <a:t>1100100101011</a:t>
            </a:r>
          </a:p>
          <a:p>
            <a:pPr lvl="1"/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ethernet destination (1100) | source (1001) | </a:t>
            </a:r>
            <a:r>
              <a:rPr lang="en-US" dirty="0" err="1"/>
              <a:t>ethertype</a:t>
            </a:r>
            <a:r>
              <a:rPr lang="en-US" dirty="0"/>
              <a:t> (01) | …</a:t>
            </a:r>
          </a:p>
          <a:p>
            <a:pPr lvl="1"/>
            <a:r>
              <a:rPr lang="en-US" dirty="0"/>
              <a:t>Unlike parsing English, parsing packets is quite </a:t>
            </a:r>
            <a:r>
              <a:rPr lang="en-US" dirty="0">
                <a:solidFill>
                  <a:srgbClr val="C00000"/>
                </a:solidFill>
              </a:rPr>
              <a:t>mechanical</a:t>
            </a:r>
          </a:p>
          <a:p>
            <a:pPr lvl="1"/>
            <a:r>
              <a:rPr lang="en-US" dirty="0"/>
              <a:t>Series of </a:t>
            </a:r>
            <a:r>
              <a:rPr lang="en-US" dirty="0">
                <a:solidFill>
                  <a:srgbClr val="C00000"/>
                </a:solidFill>
              </a:rPr>
              <a:t>extractions </a:t>
            </a:r>
            <a:r>
              <a:rPr lang="en-US" dirty="0"/>
              <a:t>and</a:t>
            </a:r>
            <a:r>
              <a:rPr lang="en-US" dirty="0">
                <a:solidFill>
                  <a:srgbClr val="C00000"/>
                </a:solidFill>
              </a:rPr>
              <a:t> branches </a:t>
            </a:r>
            <a:r>
              <a:rPr lang="en-US" dirty="0"/>
              <a:t>to assign </a:t>
            </a:r>
            <a:r>
              <a:rPr lang="en-US" dirty="0">
                <a:solidFill>
                  <a:srgbClr val="C00000"/>
                </a:solidFill>
              </a:rPr>
              <a:t>fields to packet bits</a:t>
            </a:r>
          </a:p>
          <a:p>
            <a:r>
              <a:rPr lang="en-US" dirty="0"/>
              <a:t>Parsing could be implemented in software (MGR) or hardware (RMT)</a:t>
            </a:r>
          </a:p>
        </p:txBody>
      </p:sp>
    </p:spTree>
    <p:extLst>
      <p:ext uri="{BB962C8B-B14F-4D97-AF65-F5344CB8AC3E}">
        <p14:creationId xmlns:p14="http://schemas.microsoft.com/office/powerpoint/2010/main" val="426637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Packet parsing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25625"/>
            <a:ext cx="10927080" cy="4667250"/>
          </a:xfrm>
        </p:spPr>
        <p:txBody>
          <a:bodyPr>
            <a:normAutofit/>
          </a:bodyPr>
          <a:lstStyle/>
          <a:p>
            <a:r>
              <a:rPr lang="en-US" dirty="0"/>
              <a:t>A key principle: </a:t>
            </a:r>
            <a:r>
              <a:rPr lang="en-US" dirty="0">
                <a:solidFill>
                  <a:srgbClr val="C00000"/>
                </a:solidFill>
              </a:rPr>
              <a:t>Separate header and payload data paths</a:t>
            </a:r>
          </a:p>
          <a:p>
            <a:pPr lvl="1"/>
            <a:r>
              <a:rPr lang="en-US" dirty="0"/>
              <a:t>Router functionality is “header-heavy” but “payload-light”</a:t>
            </a:r>
          </a:p>
          <a:p>
            <a:pPr lvl="1"/>
            <a:r>
              <a:rPr lang="en-US" dirty="0"/>
              <a:t>Don’t move the payload around too much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Conserve bandwidth &amp; resources for data moved inside the router</a:t>
            </a:r>
          </a:p>
          <a:p>
            <a:r>
              <a:rPr lang="en-US" dirty="0"/>
              <a:t>Header goes on as input to route lookup/packet modification</a:t>
            </a:r>
          </a:p>
          <a:p>
            <a:r>
              <a:rPr lang="en-US" dirty="0"/>
              <a:t>Payload sits on a buffer until router knows what to do with pkt</a:t>
            </a:r>
          </a:p>
          <a:p>
            <a:pPr lvl="1"/>
            <a:r>
              <a:rPr lang="en-US" dirty="0"/>
              <a:t>Buffer could be on the ingress line card (MGR) or a buffer shared between line cards (RMT)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07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6D2F8-9796-794B-B527-0CD47A89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 state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59548-98EF-BB4D-8AC8-41C2CBD38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33012" cy="4888326"/>
          </a:xfrm>
        </p:spPr>
        <p:txBody>
          <a:bodyPr>
            <a:normAutofit/>
          </a:bodyPr>
          <a:lstStyle/>
          <a:p>
            <a:r>
              <a:rPr lang="en-US" dirty="0"/>
              <a:t>Parsing is an inherently </a:t>
            </a:r>
            <a:r>
              <a:rPr lang="en-US" dirty="0">
                <a:solidFill>
                  <a:srgbClr val="C00000"/>
                </a:solidFill>
              </a:rPr>
              <a:t>sequential</a:t>
            </a:r>
            <a:r>
              <a:rPr lang="en-US" dirty="0"/>
              <a:t> process</a:t>
            </a:r>
          </a:p>
          <a:p>
            <a:r>
              <a:rPr lang="en-US" dirty="0"/>
              <a:t>Previous header determines the next header type</a:t>
            </a:r>
          </a:p>
          <a:p>
            <a:r>
              <a:rPr lang="en-US" dirty="0"/>
              <a:t>Current header length determines the start of the next header</a:t>
            </a:r>
          </a:p>
          <a:p>
            <a:r>
              <a:rPr lang="en-US" dirty="0"/>
              <a:t>Parser state: tracks the current header and its length</a:t>
            </a:r>
          </a:p>
          <a:p>
            <a:pPr lvl="1"/>
            <a:r>
              <a:rPr lang="en-US" dirty="0"/>
              <a:t>Help jump to the next state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B4194-B2AE-3340-AAA1-B30A8409B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212" y="24726"/>
            <a:ext cx="542078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3BD400-DA0C-2A22-243A-1824F9D88EB7}"/>
              </a:ext>
            </a:extLst>
          </p:cNvPr>
          <p:cNvSpPr txBox="1"/>
          <p:nvPr/>
        </p:nvSpPr>
        <p:spPr>
          <a:xfrm>
            <a:off x="250371" y="6244341"/>
            <a:ext cx="626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Source: Design principles for packet parsers, Gibb et al.</a:t>
            </a:r>
          </a:p>
        </p:txBody>
      </p:sp>
    </p:spTree>
    <p:extLst>
      <p:ext uri="{BB962C8B-B14F-4D97-AF65-F5344CB8AC3E}">
        <p14:creationId xmlns:p14="http://schemas.microsoft.com/office/powerpoint/2010/main" val="63033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7747</TotalTime>
  <Words>1575</Words>
  <Application>Microsoft Macintosh PowerPoint</Application>
  <PresentationFormat>Widescreen</PresentationFormat>
  <Paragraphs>235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Helvetica</vt:lpstr>
      <vt:lpstr>Wingdings</vt:lpstr>
      <vt:lpstr>Office Theme</vt:lpstr>
      <vt:lpstr>PowerPoint Presentation</vt:lpstr>
      <vt:lpstr>What’s in a router?</vt:lpstr>
      <vt:lpstr>PowerPoint Presentation</vt:lpstr>
      <vt:lpstr>Hardware Router overview</vt:lpstr>
      <vt:lpstr>Study 2 designs</vt:lpstr>
      <vt:lpstr>PowerPoint Presentation</vt:lpstr>
      <vt:lpstr>(2) Packet parsing</vt:lpstr>
      <vt:lpstr>(2) Packet parsing</vt:lpstr>
      <vt:lpstr>Parsing state machine</vt:lpstr>
      <vt:lpstr>A hardware (fixed function) parser</vt:lpstr>
      <vt:lpstr>(Fixed function) header identification</vt:lpstr>
      <vt:lpstr>(Fixed function) field extraction</vt:lpstr>
      <vt:lpstr>RMT makes parsing programmable</vt:lpstr>
      <vt:lpstr>Programmable parser</vt:lpstr>
      <vt:lpstr>Output of programmable parser</vt:lpstr>
      <vt:lpstr>(3) Packet Lookup &amp; Modification</vt:lpstr>
      <vt:lpstr>Typical table structures</vt:lpstr>
      <vt:lpstr>Packet lookup in MGR</vt:lpstr>
      <vt:lpstr>MGR Software lookup performance</vt:lpstr>
      <vt:lpstr>Packet lookup in RMT: Pipelined parallelism</vt:lpstr>
      <vt:lpstr>Traditional pipelined hardware: fixed-function (Multiple Match-Action Tables)</vt:lpstr>
      <vt:lpstr>MMT isn’t enough!</vt:lpstr>
      <vt:lpstr>MMT isn’t enough!</vt:lpstr>
      <vt:lpstr>MMT isn’t enough!</vt:lpstr>
      <vt:lpstr>RMT: Protocol Independent Switch Arch</vt:lpstr>
      <vt:lpstr>A primer on high-speed memories</vt:lpstr>
      <vt:lpstr>SRAM principles of operation</vt:lpstr>
      <vt:lpstr>TCAM principles of operation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552: Computer Networks</dc:title>
  <dc:creator>Srinivas NG</dc:creator>
  <cp:lastModifiedBy>Srinivas Narayana Ganapathy</cp:lastModifiedBy>
  <cp:revision>2147</cp:revision>
  <dcterms:created xsi:type="dcterms:W3CDTF">2018-09-05T17:47:04Z</dcterms:created>
  <dcterms:modified xsi:type="dcterms:W3CDTF">2024-03-20T11:37:28Z</dcterms:modified>
</cp:coreProperties>
</file>