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421" r:id="rId2"/>
    <p:sldId id="1244" r:id="rId3"/>
    <p:sldId id="399" r:id="rId4"/>
    <p:sldId id="854" r:id="rId5"/>
    <p:sldId id="894" r:id="rId6"/>
    <p:sldId id="855" r:id="rId7"/>
    <p:sldId id="904" r:id="rId8"/>
    <p:sldId id="518" r:id="rId9"/>
    <p:sldId id="906" r:id="rId10"/>
    <p:sldId id="899" r:id="rId11"/>
    <p:sldId id="900" r:id="rId12"/>
    <p:sldId id="901" r:id="rId13"/>
    <p:sldId id="902" r:id="rId14"/>
    <p:sldId id="1233" r:id="rId15"/>
    <p:sldId id="1240" r:id="rId16"/>
    <p:sldId id="1245" r:id="rId17"/>
    <p:sldId id="1246" r:id="rId18"/>
    <p:sldId id="814" r:id="rId19"/>
    <p:sldId id="384" r:id="rId20"/>
    <p:sldId id="294" r:id="rId21"/>
    <p:sldId id="815" r:id="rId22"/>
    <p:sldId id="295" r:id="rId23"/>
    <p:sldId id="387" r:id="rId24"/>
    <p:sldId id="438" r:id="rId25"/>
    <p:sldId id="296" r:id="rId26"/>
    <p:sldId id="816" r:id="rId27"/>
    <p:sldId id="297" r:id="rId28"/>
    <p:sldId id="299" r:id="rId29"/>
    <p:sldId id="30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0"/>
    <p:restoredTop sz="94643"/>
  </p:normalViewPr>
  <p:slideViewPr>
    <p:cSldViewPr snapToGrid="0" snapToObjects="1">
      <p:cViewPr varScale="1">
        <p:scale>
          <a:sx n="112" d="100"/>
          <a:sy n="112" d="100"/>
        </p:scale>
        <p:origin x="216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2666-03D5-5341-A833-B4D3FAA577B7}" type="datetimeFigureOut">
              <a:rPr lang="en-US" smtClean="0"/>
              <a:t>2/28/24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CFC95-A4B1-B94A-8100-0CEEF7FB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0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AB464D-6E4A-F246-912F-CB6DB1B35241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6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173F2-A9E7-EA43-B6FA-07184E300AD1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18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FC95-A4B1-B94A-8100-0CEEF7FB33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82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FC95-A4B1-B94A-8100-0CEEF7FB33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8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4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5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117600" y="1905000"/>
            <a:ext cx="90424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276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5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5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B3B3-0381-6043-97A3-E72CD5022D9A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4A6C3-26C7-AFFE-353E-E6C0EB27C4C9}"/>
              </a:ext>
            </a:extLst>
          </p:cNvPr>
          <p:cNvSpPr txBox="1"/>
          <p:nvPr/>
        </p:nvSpPr>
        <p:spPr>
          <a:xfrm>
            <a:off x="1711187" y="2828835"/>
            <a:ext cx="87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Helvetica" pitchFamily="2" charset="0"/>
              </a:rPr>
              <a:t>Transport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CD0F6-C75F-1F3C-CDC7-7179D957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C746-7E0F-BD46-80B8-558D9DD0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6216"/>
            <a:ext cx="10515600" cy="2852737"/>
          </a:xfrm>
        </p:spPr>
        <p:txBody>
          <a:bodyPr/>
          <a:lstStyle/>
          <a:p>
            <a:r>
              <a:rPr lang="en-US" dirty="0"/>
              <a:t>The Internet uses token bucket policers at several bottleneck links.</a:t>
            </a:r>
          </a:p>
        </p:txBody>
      </p:sp>
    </p:spTree>
    <p:extLst>
      <p:ext uri="{BB962C8B-B14F-4D97-AF65-F5344CB8AC3E}">
        <p14:creationId xmlns:p14="http://schemas.microsoft.com/office/powerpoint/2010/main" val="2083926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4414-7DEF-3548-9719-DDCF338C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Token Bucket Policers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A764A-539E-BD4F-923E-5533B50E8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2FD60-5E8B-7A42-B19A-06F1695D1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25" y="1635419"/>
            <a:ext cx="8508267" cy="4296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7734E-76BD-A74F-A2B1-E56C2172BB4B}"/>
              </a:ext>
            </a:extLst>
          </p:cNvPr>
          <p:cNvSpPr txBox="1"/>
          <p:nvPr/>
        </p:nvSpPr>
        <p:spPr>
          <a:xfrm>
            <a:off x="838200" y="6305771"/>
            <a:ext cx="1083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Helvetica" pitchFamily="2" charset="0"/>
              </a:rPr>
              <a:t>Flach</a:t>
            </a:r>
            <a:r>
              <a:rPr lang="en-US" dirty="0">
                <a:latin typeface="Helvetica" pitchFamily="2" charset="0"/>
              </a:rPr>
              <a:t> et al., An Internet-Wide Analysis of Traffic Policing, SIGCOMM 2016</a:t>
            </a:r>
          </a:p>
        </p:txBody>
      </p:sp>
    </p:spTree>
    <p:extLst>
      <p:ext uri="{BB962C8B-B14F-4D97-AF65-F5344CB8AC3E}">
        <p14:creationId xmlns:p14="http://schemas.microsoft.com/office/powerpoint/2010/main" val="6115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9C89-7C43-924D-9107-063BCBC1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68BCB-784B-E647-9DD3-9434BD312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A7D12-5193-1844-BCBD-5ACCC1320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939" y="1498735"/>
            <a:ext cx="8134795" cy="524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00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E35B-71FF-8D49-B847-D7C5D174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Policing losses impact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6E7CF-8DE4-734D-BAF8-ACA7B8512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</a:t>
            </a:r>
            <a:r>
              <a:rPr lang="en-US" dirty="0" err="1"/>
              <a:t>rebuffer</a:t>
            </a:r>
            <a:r>
              <a:rPr lang="en-US" dirty="0"/>
              <a:t> rate: </a:t>
            </a:r>
            <a:r>
              <a:rPr lang="en-US" dirty="0" err="1"/>
              <a:t>rebuffer</a:t>
            </a:r>
            <a:r>
              <a:rPr lang="en-US" dirty="0"/>
              <a:t> time / overall watch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BF4AA-ED3D-664F-A4E6-0D7B96265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1" y="2929834"/>
            <a:ext cx="10961077" cy="2854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7DEAEC-D59D-FB4B-BD19-51AADD04A58E}"/>
              </a:ext>
            </a:extLst>
          </p:cNvPr>
          <p:cNvSpPr txBox="1"/>
          <p:nvPr/>
        </p:nvSpPr>
        <p:spPr>
          <a:xfrm>
            <a:off x="838200" y="6305771"/>
            <a:ext cx="1083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Helvetica" pitchFamily="2" charset="0"/>
              </a:rPr>
              <a:t>Flach</a:t>
            </a:r>
            <a:r>
              <a:rPr lang="en-US" dirty="0">
                <a:latin typeface="Helvetica" pitchFamily="2" charset="0"/>
              </a:rPr>
              <a:t> et al., An Internet-Wide Analysis of Traffic Policing, SIGCOMM 2016</a:t>
            </a:r>
          </a:p>
        </p:txBody>
      </p:sp>
    </p:spTree>
    <p:extLst>
      <p:ext uri="{BB962C8B-B14F-4D97-AF65-F5344CB8AC3E}">
        <p14:creationId xmlns:p14="http://schemas.microsoft.com/office/powerpoint/2010/main" val="2428675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4AB47-731E-6751-55C6-96FB4EB4C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5198-0E2C-E090-44DD-A9FB5B5F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topics we didn’t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0C23C-CD12-860C-027D-41B9AC667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35" y="1834590"/>
            <a:ext cx="10515600" cy="4351338"/>
          </a:xfrm>
        </p:spPr>
        <p:txBody>
          <a:bodyPr/>
          <a:lstStyle/>
          <a:p>
            <a:r>
              <a:rPr lang="en-US" dirty="0"/>
              <a:t>Multipath transport</a:t>
            </a:r>
          </a:p>
          <a:p>
            <a:endParaRPr lang="en-US" dirty="0"/>
          </a:p>
          <a:p>
            <a:r>
              <a:rPr lang="en-US" dirty="0"/>
              <a:t>Network utility maximization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99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4A6C3-26C7-AFFE-353E-E6C0EB27C4C9}"/>
              </a:ext>
            </a:extLst>
          </p:cNvPr>
          <p:cNvSpPr txBox="1"/>
          <p:nvPr/>
        </p:nvSpPr>
        <p:spPr>
          <a:xfrm>
            <a:off x="1711187" y="2828835"/>
            <a:ext cx="87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Helvetica" pitchFamily="2" charset="0"/>
              </a:rPr>
              <a:t>Network Data Plane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CD0F6-C75F-1F3C-CDC7-7179D957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4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60C1F-653A-FCDA-CD5F-720728BD1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DE5F76D-3CBA-A237-B790-577FA14E5D11}"/>
              </a:ext>
            </a:extLst>
          </p:cNvPr>
          <p:cNvGrpSpPr/>
          <p:nvPr/>
        </p:nvGrpSpPr>
        <p:grpSpPr>
          <a:xfrm>
            <a:off x="205281" y="1986295"/>
            <a:ext cx="2551987" cy="4513231"/>
            <a:chOff x="472567" y="1985463"/>
            <a:chExt cx="3026956" cy="4512399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ECE12DF9-54ED-BA93-525E-367787644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103E890A-970D-A670-550A-F594373BE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26CBABD1-B7EC-D6A1-F43D-A87F908AD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492738DA-06D1-43BE-9D56-A5BA92034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09E91EF0-CC5B-2A37-562E-DE4D18AC8F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AF5C800-5948-6997-37B8-F3CFD36CAB76}"/>
              </a:ext>
            </a:extLst>
          </p:cNvPr>
          <p:cNvGrpSpPr/>
          <p:nvPr/>
        </p:nvGrpSpPr>
        <p:grpSpPr>
          <a:xfrm>
            <a:off x="3550426" y="499591"/>
            <a:ext cx="3974373" cy="1115543"/>
            <a:chOff x="3151779" y="2249903"/>
            <a:chExt cx="3974373" cy="2231085"/>
          </a:xfrm>
        </p:grpSpPr>
        <p:sp>
          <p:nvSpPr>
            <p:cNvPr id="57" name="Cloud 56">
              <a:extLst>
                <a:ext uri="{FF2B5EF4-FFF2-40B4-BE49-F238E27FC236}">
                  <a16:creationId xmlns:a16="http://schemas.microsoft.com/office/drawing/2014/main" id="{490F91DD-4BF6-7783-B8EE-E21B4648CF70}"/>
                </a:ext>
              </a:extLst>
            </p:cNvPr>
            <p:cNvSpPr/>
            <p:nvPr/>
          </p:nvSpPr>
          <p:spPr>
            <a:xfrm>
              <a:off x="3151779" y="2249903"/>
              <a:ext cx="3974373" cy="2231085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037FF-1732-63FE-6145-37181E1D3233}"/>
                </a:ext>
              </a:extLst>
            </p:cNvPr>
            <p:cNvSpPr txBox="1"/>
            <p:nvPr/>
          </p:nvSpPr>
          <p:spPr>
            <a:xfrm>
              <a:off x="3466508" y="2787861"/>
              <a:ext cx="3371278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The Internet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4C0F171-67FF-DE27-05E2-FBB27B3850CC}"/>
              </a:ext>
            </a:extLst>
          </p:cNvPr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71BD140-8C7B-E110-783E-3E49F74B818A}"/>
              </a:ext>
            </a:extLst>
          </p:cNvPr>
          <p:cNvCxnSpPr>
            <a:cxnSpLocks/>
          </p:cNvCxnSpPr>
          <p:nvPr/>
        </p:nvCxnSpPr>
        <p:spPr>
          <a:xfrm flipV="1">
            <a:off x="751804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5">
            <a:extLst>
              <a:ext uri="{FF2B5EF4-FFF2-40B4-BE49-F238E27FC236}">
                <a16:creationId xmlns:a16="http://schemas.microsoft.com/office/drawing/2014/main" id="{09F96586-81FC-2C2D-F02E-0F926700F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81B1AAB-619D-77AA-484E-9E9EC63C3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F4F96E65-5C15-FEFD-C437-F7BC47984DD2}"/>
              </a:ext>
            </a:extLst>
          </p:cNvPr>
          <p:cNvGrpSpPr/>
          <p:nvPr/>
        </p:nvGrpSpPr>
        <p:grpSpPr>
          <a:xfrm>
            <a:off x="9027363" y="1987127"/>
            <a:ext cx="2551987" cy="4513231"/>
            <a:chOff x="472567" y="1985463"/>
            <a:chExt cx="3026956" cy="4512399"/>
          </a:xfrm>
        </p:grpSpPr>
        <p:sp>
          <p:nvSpPr>
            <p:cNvPr id="82" name="Rectangle 4">
              <a:extLst>
                <a:ext uri="{FF2B5EF4-FFF2-40B4-BE49-F238E27FC236}">
                  <a16:creationId xmlns:a16="http://schemas.microsoft.com/office/drawing/2014/main" id="{F02E31F0-93EA-CF74-F779-80E6664DE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83" name="Rectangle 5">
              <a:extLst>
                <a:ext uri="{FF2B5EF4-FFF2-40B4-BE49-F238E27FC236}">
                  <a16:creationId xmlns:a16="http://schemas.microsoft.com/office/drawing/2014/main" id="{0C138FFF-8028-8A46-2C6A-18C593110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4" name="Rectangle 6">
              <a:extLst>
                <a:ext uri="{FF2B5EF4-FFF2-40B4-BE49-F238E27FC236}">
                  <a16:creationId xmlns:a16="http://schemas.microsoft.com/office/drawing/2014/main" id="{FCE7352E-68C5-24D9-FFA9-0EEF0D3A1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5" name="Rectangle 7">
              <a:extLst>
                <a:ext uri="{FF2B5EF4-FFF2-40B4-BE49-F238E27FC236}">
                  <a16:creationId xmlns:a16="http://schemas.microsoft.com/office/drawing/2014/main" id="{9FEF7D59-8749-040C-7D37-2B4A8630D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sp>
        <p:nvSpPr>
          <p:cNvPr id="41" name="Rectangle 4">
            <a:extLst>
              <a:ext uri="{FF2B5EF4-FFF2-40B4-BE49-F238E27FC236}">
                <a16:creationId xmlns:a16="http://schemas.microsoft.com/office/drawing/2014/main" id="{FA6663B3-F494-1188-22E3-2538DC00A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5896" y="2460563"/>
            <a:ext cx="609600" cy="3048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87AAAB-6682-74EB-35DC-654734AA64E4}"/>
              </a:ext>
            </a:extLst>
          </p:cNvPr>
          <p:cNvGrpSpPr/>
          <p:nvPr/>
        </p:nvGrpSpPr>
        <p:grpSpPr>
          <a:xfrm>
            <a:off x="3115680" y="3581396"/>
            <a:ext cx="762000" cy="304800"/>
            <a:chOff x="4113213" y="3733800"/>
            <a:chExt cx="762000" cy="304800"/>
          </a:xfrm>
        </p:grpSpPr>
        <p:sp>
          <p:nvSpPr>
            <p:cNvPr id="42" name="Rectangle 5">
              <a:extLst>
                <a:ext uri="{FF2B5EF4-FFF2-40B4-BE49-F238E27FC236}">
                  <a16:creationId xmlns:a16="http://schemas.microsoft.com/office/drawing/2014/main" id="{49DC93C9-2C69-CD16-3D13-B79C38A273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2656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3" name="Rectangle 6">
              <a:extLst>
                <a:ext uri="{FF2B5EF4-FFF2-40B4-BE49-F238E27FC236}">
                  <a16:creationId xmlns:a16="http://schemas.microsoft.com/office/drawing/2014/main" id="{28BF27B7-BE3A-C338-226C-D6CB5B5C9A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132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3DAC62-5AAC-C14B-94F4-6587B9E24B8E}"/>
              </a:ext>
            </a:extLst>
          </p:cNvPr>
          <p:cNvGrpSpPr/>
          <p:nvPr/>
        </p:nvGrpSpPr>
        <p:grpSpPr>
          <a:xfrm>
            <a:off x="3117267" y="5742710"/>
            <a:ext cx="1143000" cy="304800"/>
            <a:chOff x="4114800" y="4800600"/>
            <a:chExt cx="1143000" cy="304800"/>
          </a:xfrm>
        </p:grpSpPr>
        <p:sp>
          <p:nvSpPr>
            <p:cNvPr id="46" name="Rectangle 10">
              <a:extLst>
                <a:ext uri="{FF2B5EF4-FFF2-40B4-BE49-F238E27FC236}">
                  <a16:creationId xmlns:a16="http://schemas.microsoft.com/office/drawing/2014/main" id="{1C9686CF-6C73-8FC7-0D8E-6085843151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48200" y="48006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7" name="Rectangle 11">
              <a:extLst>
                <a:ext uri="{FF2B5EF4-FFF2-40B4-BE49-F238E27FC236}">
                  <a16:creationId xmlns:a16="http://schemas.microsoft.com/office/drawing/2014/main" id="{8D07DB13-D3EA-5CBD-4931-620D391E04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419600" y="48006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8" name="Rectangle 12">
              <a:extLst>
                <a:ext uri="{FF2B5EF4-FFF2-40B4-BE49-F238E27FC236}">
                  <a16:creationId xmlns:a16="http://schemas.microsoft.com/office/drawing/2014/main" id="{B84B3145-FCF8-8BCD-FBD4-44EE27FF0C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91000" y="4800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9" name="Rectangle 13">
              <a:extLst>
                <a:ext uri="{FF2B5EF4-FFF2-40B4-BE49-F238E27FC236}">
                  <a16:creationId xmlns:a16="http://schemas.microsoft.com/office/drawing/2014/main" id="{E6D47A74-1D0F-1ABE-1606-A15758E677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14800" y="4800600"/>
              <a:ext cx="228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sp>
        <p:nvSpPr>
          <p:cNvPr id="50" name="Rectangle 27">
            <a:extLst>
              <a:ext uri="{FF2B5EF4-FFF2-40B4-BE49-F238E27FC236}">
                <a16:creationId xmlns:a16="http://schemas.microsoft.com/office/drawing/2014/main" id="{B117223A-604E-723A-5734-5EF42E8C6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9689" y="2460563"/>
            <a:ext cx="609600" cy="3048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FE87FC-00D7-035F-2855-C69C7FB477EE}"/>
              </a:ext>
            </a:extLst>
          </p:cNvPr>
          <p:cNvGrpSpPr/>
          <p:nvPr/>
        </p:nvGrpSpPr>
        <p:grpSpPr>
          <a:xfrm>
            <a:off x="7902435" y="3581396"/>
            <a:ext cx="762000" cy="304800"/>
            <a:chOff x="7237413" y="3733800"/>
            <a:chExt cx="762000" cy="304800"/>
          </a:xfrm>
        </p:grpSpPr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95C90B32-69C4-D3AE-FC46-6A3115389F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3898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54" name="Rectangle 29">
              <a:extLst>
                <a:ext uri="{FF2B5EF4-FFF2-40B4-BE49-F238E27FC236}">
                  <a16:creationId xmlns:a16="http://schemas.microsoft.com/office/drawing/2014/main" id="{BF197309-8F42-3FB8-36E6-FC6F99ECA7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2374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E65956-664B-23CF-F235-AA449D889C50}"/>
              </a:ext>
            </a:extLst>
          </p:cNvPr>
          <p:cNvGrpSpPr/>
          <p:nvPr/>
        </p:nvGrpSpPr>
        <p:grpSpPr>
          <a:xfrm>
            <a:off x="7750035" y="4662057"/>
            <a:ext cx="914400" cy="304800"/>
            <a:chOff x="7085013" y="4343400"/>
            <a:chExt cx="914400" cy="304800"/>
          </a:xfrm>
        </p:grpSpPr>
        <p:sp>
          <p:nvSpPr>
            <p:cNvPr id="61" name="Rectangle 30">
              <a:extLst>
                <a:ext uri="{FF2B5EF4-FFF2-40B4-BE49-F238E27FC236}">
                  <a16:creationId xmlns:a16="http://schemas.microsoft.com/office/drawing/2014/main" id="{BC3C9CF8-2EE1-17F9-B479-A83E70A8B4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389813" y="43434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2" name="Rectangle 31">
              <a:extLst>
                <a:ext uri="{FF2B5EF4-FFF2-40B4-BE49-F238E27FC236}">
                  <a16:creationId xmlns:a16="http://schemas.microsoft.com/office/drawing/2014/main" id="{C1DCED8F-63DB-ED6F-005D-9FF09EB51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161213" y="43434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3" name="Rectangle 32">
              <a:extLst>
                <a:ext uri="{FF2B5EF4-FFF2-40B4-BE49-F238E27FC236}">
                  <a16:creationId xmlns:a16="http://schemas.microsoft.com/office/drawing/2014/main" id="{3A188A8F-238C-0D9A-D650-BE0DCC9582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085013" y="4343400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110CFA-0C4F-2577-8698-9A1F6134B2CB}"/>
              </a:ext>
            </a:extLst>
          </p:cNvPr>
          <p:cNvGrpSpPr/>
          <p:nvPr/>
        </p:nvGrpSpPr>
        <p:grpSpPr>
          <a:xfrm>
            <a:off x="7521435" y="5742710"/>
            <a:ext cx="1143000" cy="304800"/>
            <a:chOff x="6856413" y="4800600"/>
            <a:chExt cx="1143000" cy="304800"/>
          </a:xfrm>
        </p:grpSpPr>
        <p:sp>
          <p:nvSpPr>
            <p:cNvPr id="64" name="Rectangle 33">
              <a:extLst>
                <a:ext uri="{FF2B5EF4-FFF2-40B4-BE49-F238E27FC236}">
                  <a16:creationId xmlns:a16="http://schemas.microsoft.com/office/drawing/2014/main" id="{84797747-D6CA-7AD2-F3C7-A6702AE36D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389813" y="48006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5" name="Rectangle 34">
              <a:extLst>
                <a:ext uri="{FF2B5EF4-FFF2-40B4-BE49-F238E27FC236}">
                  <a16:creationId xmlns:a16="http://schemas.microsoft.com/office/drawing/2014/main" id="{65721999-F09A-8AD4-8C6F-5288E437F5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161213" y="48006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6" name="Rectangle 35">
              <a:extLst>
                <a:ext uri="{FF2B5EF4-FFF2-40B4-BE49-F238E27FC236}">
                  <a16:creationId xmlns:a16="http://schemas.microsoft.com/office/drawing/2014/main" id="{D9847F97-7206-4CA4-F9E9-95C86F7AE7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932613" y="4800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7" name="Rectangle 36">
              <a:extLst>
                <a:ext uri="{FF2B5EF4-FFF2-40B4-BE49-F238E27FC236}">
                  <a16:creationId xmlns:a16="http://schemas.microsoft.com/office/drawing/2014/main" id="{84188C37-FD19-5154-72DC-A2EE75FEAB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856413" y="4800600"/>
              <a:ext cx="228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C69FA4-995B-7663-2D37-B3BCB1608499}"/>
              </a:ext>
            </a:extLst>
          </p:cNvPr>
          <p:cNvGrpSpPr/>
          <p:nvPr/>
        </p:nvGrpSpPr>
        <p:grpSpPr>
          <a:xfrm>
            <a:off x="3117267" y="4662057"/>
            <a:ext cx="983671" cy="304801"/>
            <a:chOff x="3117267" y="4662057"/>
            <a:chExt cx="983671" cy="304801"/>
          </a:xfrm>
        </p:grpSpPr>
        <p:sp>
          <p:nvSpPr>
            <p:cNvPr id="44" name="Rectangle 8">
              <a:extLst>
                <a:ext uri="{FF2B5EF4-FFF2-40B4-BE49-F238E27FC236}">
                  <a16:creationId xmlns:a16="http://schemas.microsoft.com/office/drawing/2014/main" id="{FBEEF12C-B4CE-B430-F0D6-BE03888997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93467" y="4662057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5" name="Rectangle 9">
              <a:extLst>
                <a:ext uri="{FF2B5EF4-FFF2-40B4-BE49-F238E27FC236}">
                  <a16:creationId xmlns:a16="http://schemas.microsoft.com/office/drawing/2014/main" id="{9B07DDD8-814B-007C-5B88-47D00D2DE7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17267" y="4662057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8" name="Rectangle 4">
              <a:extLst>
                <a:ext uri="{FF2B5EF4-FFF2-40B4-BE49-F238E27FC236}">
                  <a16:creationId xmlns:a16="http://schemas.microsoft.com/office/drawing/2014/main" id="{7DB3CE87-4215-B7BD-FF5C-FCFB3BD31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338" y="4662058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pic>
        <p:nvPicPr>
          <p:cNvPr id="69" name="Picture 43" descr="MCj03040810000[1]">
            <a:extLst>
              <a:ext uri="{FF2B5EF4-FFF2-40B4-BE49-F238E27FC236}">
                <a16:creationId xmlns:a16="http://schemas.microsoft.com/office/drawing/2014/main" id="{01BC3072-5A69-52BB-68BD-CAC62CE2A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89" y="4809052"/>
            <a:ext cx="1228512" cy="8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6EEBE3D7-13B2-F0B1-4B05-DC16BB9B3773}"/>
              </a:ext>
            </a:extLst>
          </p:cNvPr>
          <p:cNvGrpSpPr/>
          <p:nvPr/>
        </p:nvGrpSpPr>
        <p:grpSpPr>
          <a:xfrm>
            <a:off x="4515968" y="5742710"/>
            <a:ext cx="2755173" cy="920081"/>
            <a:chOff x="3151779" y="2249903"/>
            <a:chExt cx="3974373" cy="2231085"/>
          </a:xfrm>
        </p:grpSpPr>
        <p:sp>
          <p:nvSpPr>
            <p:cNvPr id="71" name="Cloud 70">
              <a:extLst>
                <a:ext uri="{FF2B5EF4-FFF2-40B4-BE49-F238E27FC236}">
                  <a16:creationId xmlns:a16="http://schemas.microsoft.com/office/drawing/2014/main" id="{81C19F4E-14D6-177D-E409-CDF861B56BE3}"/>
                </a:ext>
              </a:extLst>
            </p:cNvPr>
            <p:cNvSpPr/>
            <p:nvPr/>
          </p:nvSpPr>
          <p:spPr>
            <a:xfrm>
              <a:off x="3151779" y="2249903"/>
              <a:ext cx="3974373" cy="2231085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7C459E8-D7E2-744E-8976-8FDA7E8FD38B}"/>
                </a:ext>
              </a:extLst>
            </p:cNvPr>
            <p:cNvSpPr txBox="1"/>
            <p:nvPr/>
          </p:nvSpPr>
          <p:spPr>
            <a:xfrm>
              <a:off x="3386564" y="2720667"/>
              <a:ext cx="3371278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The Internet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522EED1-2B6D-6F4C-1BD6-C43A514BF7EE}"/>
              </a:ext>
            </a:extLst>
          </p:cNvPr>
          <p:cNvSpPr txBox="1"/>
          <p:nvPr/>
        </p:nvSpPr>
        <p:spPr>
          <a:xfrm>
            <a:off x="4452957" y="3240466"/>
            <a:ext cx="34199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Packet takes on </a:t>
            </a:r>
            <a:r>
              <a:rPr lang="en-US" sz="26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headers</a:t>
            </a:r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 (metadata) at each layer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ECF73C8-3A00-7375-9566-3DFB23D52686}"/>
              </a:ext>
            </a:extLst>
          </p:cNvPr>
          <p:cNvSpPr txBox="1"/>
          <p:nvPr/>
        </p:nvSpPr>
        <p:spPr>
          <a:xfrm>
            <a:off x="4531405" y="2191411"/>
            <a:ext cx="30662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Packet starts as an </a:t>
            </a: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app “payload” 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D85674A6-5B83-C74B-B60B-D5FACFB1DB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38" y="1631064"/>
            <a:ext cx="918599" cy="560347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774A911-62FA-5AF3-3845-E09FBE7E86A0}"/>
              </a:ext>
            </a:extLst>
          </p:cNvPr>
          <p:cNvCxnSpPr>
            <a:cxnSpLocks/>
          </p:cNvCxnSpPr>
          <p:nvPr/>
        </p:nvCxnSpPr>
        <p:spPr>
          <a:xfrm flipH="1">
            <a:off x="4056739" y="3616010"/>
            <a:ext cx="717269" cy="10386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EB2B29C-960D-6E30-EB2C-B5F1241F114E}"/>
              </a:ext>
            </a:extLst>
          </p:cNvPr>
          <p:cNvCxnSpPr>
            <a:cxnSpLocks/>
          </p:cNvCxnSpPr>
          <p:nvPr/>
        </p:nvCxnSpPr>
        <p:spPr>
          <a:xfrm flipH="1">
            <a:off x="4181900" y="4084297"/>
            <a:ext cx="470795" cy="57555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26BFEBB-FE4A-2B0B-1153-A8209C158851}"/>
              </a:ext>
            </a:extLst>
          </p:cNvPr>
          <p:cNvCxnSpPr/>
          <p:nvPr/>
        </p:nvCxnSpPr>
        <p:spPr>
          <a:xfrm flipH="1">
            <a:off x="4424095" y="4163091"/>
            <a:ext cx="407035" cy="152210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506F4E7-FF94-13F2-E2C5-51294FC52BA2}"/>
              </a:ext>
            </a:extLst>
          </p:cNvPr>
          <p:cNvCxnSpPr/>
          <p:nvPr/>
        </p:nvCxnSpPr>
        <p:spPr>
          <a:xfrm flipH="1">
            <a:off x="3832127" y="2498536"/>
            <a:ext cx="775163" cy="11714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7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  <p:bldP spid="13" grpId="0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9E1B3-BCE3-1123-C08F-A5C5416CD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95B1EE7-9316-B06E-C782-FC825F93C9AD}"/>
              </a:ext>
            </a:extLst>
          </p:cNvPr>
          <p:cNvGrpSpPr/>
          <p:nvPr/>
        </p:nvGrpSpPr>
        <p:grpSpPr>
          <a:xfrm>
            <a:off x="205281" y="1986295"/>
            <a:ext cx="2551987" cy="4513231"/>
            <a:chOff x="472567" y="1985463"/>
            <a:chExt cx="3026956" cy="4512399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3D2673E5-DBEB-B7AD-1367-E23F7482E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BB393EEC-0541-8391-39CA-40412A2ED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F942F923-0B77-C179-530B-CD59B37F8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D28B4411-1FA4-ABF8-1041-1954E230E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00D0A0AE-0465-9655-A3D0-9AD52797F4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sp>
        <p:nvSpPr>
          <p:cNvPr id="57" name="Cloud 56">
            <a:extLst>
              <a:ext uri="{FF2B5EF4-FFF2-40B4-BE49-F238E27FC236}">
                <a16:creationId xmlns:a16="http://schemas.microsoft.com/office/drawing/2014/main" id="{7822BDB7-59B9-18D5-0B80-9702BCBEA365}"/>
              </a:ext>
            </a:extLst>
          </p:cNvPr>
          <p:cNvSpPr/>
          <p:nvPr/>
        </p:nvSpPr>
        <p:spPr>
          <a:xfrm>
            <a:off x="3550426" y="499591"/>
            <a:ext cx="3974373" cy="1115543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D58AAD1-321E-7DB4-F11E-57B794189AEE}"/>
              </a:ext>
            </a:extLst>
          </p:cNvPr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9D838A6-1062-8AE0-13E9-84ADF2415F26}"/>
              </a:ext>
            </a:extLst>
          </p:cNvPr>
          <p:cNvCxnSpPr>
            <a:cxnSpLocks/>
          </p:cNvCxnSpPr>
          <p:nvPr/>
        </p:nvCxnSpPr>
        <p:spPr>
          <a:xfrm flipV="1">
            <a:off x="750136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5">
            <a:extLst>
              <a:ext uri="{FF2B5EF4-FFF2-40B4-BE49-F238E27FC236}">
                <a16:creationId xmlns:a16="http://schemas.microsoft.com/office/drawing/2014/main" id="{E47D2382-9C2A-E2CC-4D62-E5359EB01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F621B2D-A613-7AA0-4143-C1422614A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2E828D85-BB81-AD00-3735-2B3DF18FFFDA}"/>
              </a:ext>
            </a:extLst>
          </p:cNvPr>
          <p:cNvGrpSpPr/>
          <p:nvPr/>
        </p:nvGrpSpPr>
        <p:grpSpPr>
          <a:xfrm>
            <a:off x="9027363" y="1987127"/>
            <a:ext cx="2551987" cy="4513231"/>
            <a:chOff x="472567" y="1985463"/>
            <a:chExt cx="3026956" cy="4512399"/>
          </a:xfrm>
        </p:grpSpPr>
        <p:sp>
          <p:nvSpPr>
            <p:cNvPr id="82" name="Rectangle 4">
              <a:extLst>
                <a:ext uri="{FF2B5EF4-FFF2-40B4-BE49-F238E27FC236}">
                  <a16:creationId xmlns:a16="http://schemas.microsoft.com/office/drawing/2014/main" id="{C80C27D6-2022-B92E-96B0-6D3FC4317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83" name="Rectangle 5">
              <a:extLst>
                <a:ext uri="{FF2B5EF4-FFF2-40B4-BE49-F238E27FC236}">
                  <a16:creationId xmlns:a16="http://schemas.microsoft.com/office/drawing/2014/main" id="{9B62F6F9-08ED-67B9-B79A-7C0928191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4" name="Rectangle 6">
              <a:extLst>
                <a:ext uri="{FF2B5EF4-FFF2-40B4-BE49-F238E27FC236}">
                  <a16:creationId xmlns:a16="http://schemas.microsoft.com/office/drawing/2014/main" id="{CA7D7D1C-BE64-C81B-603A-24EBA97A2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5" name="Rectangle 7">
              <a:extLst>
                <a:ext uri="{FF2B5EF4-FFF2-40B4-BE49-F238E27FC236}">
                  <a16:creationId xmlns:a16="http://schemas.microsoft.com/office/drawing/2014/main" id="{7DCC9E4C-1004-3863-879D-CD7D9F638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sp>
        <p:nvSpPr>
          <p:cNvPr id="87" name="Rectangle 4">
            <a:extLst>
              <a:ext uri="{FF2B5EF4-FFF2-40B4-BE49-F238E27FC236}">
                <a16:creationId xmlns:a16="http://schemas.microsoft.com/office/drawing/2014/main" id="{33C13AE4-CE13-A87E-C158-98A30F7E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303" y="5375202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88" name="Rectangle 5">
            <a:extLst>
              <a:ext uri="{FF2B5EF4-FFF2-40B4-BE49-F238E27FC236}">
                <a16:creationId xmlns:a16="http://schemas.microsoft.com/office/drawing/2014/main" id="{C67606AD-C055-A768-C3D7-6ED85D19E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303" y="4248771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sp>
        <p:nvSpPr>
          <p:cNvPr id="92" name="Rectangle 4">
            <a:extLst>
              <a:ext uri="{FF2B5EF4-FFF2-40B4-BE49-F238E27FC236}">
                <a16:creationId xmlns:a16="http://schemas.microsoft.com/office/drawing/2014/main" id="{D86826C7-1B03-3234-C125-ECD384250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451" y="5374370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93" name="Rectangle 5">
            <a:extLst>
              <a:ext uri="{FF2B5EF4-FFF2-40B4-BE49-F238E27FC236}">
                <a16:creationId xmlns:a16="http://schemas.microsoft.com/office/drawing/2014/main" id="{48F49BC3-0C78-2066-7BED-4F5F4C999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451" y="4247939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64D1A75C-7039-77D8-6BA9-C41A01993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72" y="767142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7027E141-9AB6-1B4C-9A32-C9233114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39" y="754391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3588F48-14EB-C16A-FD58-DC8E0F34949C}"/>
              </a:ext>
            </a:extLst>
          </p:cNvPr>
          <p:cNvCxnSpPr>
            <a:cxnSpLocks/>
          </p:cNvCxnSpPr>
          <p:nvPr/>
        </p:nvCxnSpPr>
        <p:spPr>
          <a:xfrm flipH="1" flipV="1">
            <a:off x="5107467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34A65F8-B81D-960A-EF3A-686927851B99}"/>
              </a:ext>
            </a:extLst>
          </p:cNvPr>
          <p:cNvCxnSpPr>
            <a:cxnSpLocks/>
          </p:cNvCxnSpPr>
          <p:nvPr/>
        </p:nvCxnSpPr>
        <p:spPr>
          <a:xfrm flipH="1" flipV="1">
            <a:off x="6864621" y="1011974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1E4E2EC-3437-272D-8AA4-1BD68FA92DBE}"/>
              </a:ext>
            </a:extLst>
          </p:cNvPr>
          <p:cNvCxnSpPr>
            <a:cxnSpLocks/>
          </p:cNvCxnSpPr>
          <p:nvPr/>
        </p:nvCxnSpPr>
        <p:spPr>
          <a:xfrm flipH="1" flipV="1">
            <a:off x="3475311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7724CDD-8CA0-1D59-7DB8-B6C638884CF5}"/>
              </a:ext>
            </a:extLst>
          </p:cNvPr>
          <p:cNvCxnSpPr/>
          <p:nvPr/>
        </p:nvCxnSpPr>
        <p:spPr>
          <a:xfrm flipH="1">
            <a:off x="4567750" y="1349102"/>
            <a:ext cx="73261" cy="251552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875E7FF0-07E8-85BF-08FE-6C3A1B5F8D76}"/>
              </a:ext>
            </a:extLst>
          </p:cNvPr>
          <p:cNvCxnSpPr/>
          <p:nvPr/>
        </p:nvCxnSpPr>
        <p:spPr>
          <a:xfrm>
            <a:off x="6515894" y="1349102"/>
            <a:ext cx="627726" cy="266118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01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2" grpId="0" animBg="1"/>
      <p:bldP spid="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634E526E-2686-6D45-B68D-4925D3B04B09}"/>
              </a:ext>
            </a:extLst>
          </p:cNvPr>
          <p:cNvSpPr>
            <a:spLocks/>
          </p:cNvSpPr>
          <p:nvPr/>
        </p:nvSpPr>
        <p:spPr bwMode="auto">
          <a:xfrm>
            <a:off x="4116389" y="5437188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C291F3-0D39-A04F-992A-FF788918EBFF}"/>
              </a:ext>
            </a:extLst>
          </p:cNvPr>
          <p:cNvCxnSpPr/>
          <p:nvPr/>
        </p:nvCxnSpPr>
        <p:spPr>
          <a:xfrm flipV="1">
            <a:off x="4746625" y="558958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C52AED-8E09-C848-8E19-42C8AA74596D}"/>
              </a:ext>
            </a:extLst>
          </p:cNvPr>
          <p:cNvCxnSpPr/>
          <p:nvPr/>
        </p:nvCxnSpPr>
        <p:spPr>
          <a:xfrm>
            <a:off x="4635501" y="5775325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66E600-A040-804C-A02C-2843FDCF2B40}"/>
              </a:ext>
            </a:extLst>
          </p:cNvPr>
          <p:cNvCxnSpPr/>
          <p:nvPr/>
        </p:nvCxnSpPr>
        <p:spPr>
          <a:xfrm>
            <a:off x="4648201" y="5881689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D66878-1897-924D-80B2-3C9558484517}"/>
              </a:ext>
            </a:extLst>
          </p:cNvPr>
          <p:cNvCxnSpPr/>
          <p:nvPr/>
        </p:nvCxnSpPr>
        <p:spPr>
          <a:xfrm flipV="1">
            <a:off x="5665789" y="6075363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E7FE4FE-3428-9C42-8EA8-99CBD998EE80}"/>
              </a:ext>
            </a:extLst>
          </p:cNvPr>
          <p:cNvCxnSpPr/>
          <p:nvPr/>
        </p:nvCxnSpPr>
        <p:spPr>
          <a:xfrm>
            <a:off x="6326189" y="5621339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6A4BEA-A9CB-114B-8BB1-43721B20BF40}"/>
              </a:ext>
            </a:extLst>
          </p:cNvPr>
          <p:cNvCxnSpPr/>
          <p:nvPr/>
        </p:nvCxnSpPr>
        <p:spPr>
          <a:xfrm flipV="1">
            <a:off x="5610225" y="5775325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2237CC7-185A-9240-97A9-906AACDCBA76}"/>
              </a:ext>
            </a:extLst>
          </p:cNvPr>
          <p:cNvCxnSpPr/>
          <p:nvPr/>
        </p:nvCxnSpPr>
        <p:spPr>
          <a:xfrm flipV="1">
            <a:off x="6937376" y="5803901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C573D09-B5C2-DC46-866A-9F8703D8E1F2}"/>
              </a:ext>
            </a:extLst>
          </p:cNvPr>
          <p:cNvCxnSpPr/>
          <p:nvPr/>
        </p:nvCxnSpPr>
        <p:spPr>
          <a:xfrm>
            <a:off x="6080125" y="5589588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4DE5AF7D-ED42-6549-9F52-BDC63457F0C3}"/>
              </a:ext>
            </a:extLst>
          </p:cNvPr>
          <p:cNvGrpSpPr>
            <a:grpSpLocks/>
          </p:cNvGrpSpPr>
          <p:nvPr/>
        </p:nvGrpSpPr>
        <p:grpSpPr bwMode="auto">
          <a:xfrm>
            <a:off x="5205413" y="6015039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14885C0-7FAA-374B-831F-6D5277967D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D2C0C32-FABF-EB4E-9FE2-8554A0F21B6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17E5CAE-4401-AE4D-AAF1-F239F5989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D828F515-ADF5-CD4D-9E02-175320CC82EE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66D21877-A411-CD40-91EE-B4943749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67A99E8F-7580-D24D-A95A-1E3F44A6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7237BF5-EAE4-7B4A-B5A9-67584ABB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7300EE-D88F-AB4F-89A6-7F30982DCDD7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E5FDA8-BEAF-714C-9C41-D193A44AF5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A0F14C2E-8A56-2341-93BF-4DEC77A8A792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5473700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B9C2662-23CF-1F44-96C2-2EF37DB4A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49E7B60-1177-5E40-BF77-F42CCEF2594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F62B5D-99E4-A84C-8E46-D25FC542FA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9035B0CE-5820-C945-80AB-2E1D0F446CD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2EC89B8-B410-154A-85FE-99A7EBE1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D11383-7839-E641-8F04-EF78A049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4F4D092-591A-1244-A32D-6CEB25EE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FC9CFD4-03E5-4440-B78B-FA4F4F2D1722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6228B63-9833-7244-B601-FAAE553EB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53ACAE03-B167-0048-9924-15AF572C8FBE}"/>
              </a:ext>
            </a:extLst>
          </p:cNvPr>
          <p:cNvGrpSpPr>
            <a:grpSpLocks/>
          </p:cNvGrpSpPr>
          <p:nvPr/>
        </p:nvGrpSpPr>
        <p:grpSpPr bwMode="auto">
          <a:xfrm>
            <a:off x="6543676" y="5927725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071B9F3-6D77-1943-BDAB-FA37616C4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6D7C3B0F-582E-C340-B21D-12C9E3F0ECEA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067EFE6B-C91C-8649-B3AC-C0861E9B81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B8F0B-F59D-F34A-9009-E45D2D953AC5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C45B9726-9D51-1149-A061-94155AA1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AD18836-625F-1340-A8C5-1447D72C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CC86AD6B-E8A2-F74F-A246-297F889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984F087-DA99-DB4D-8536-1160758E582C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5969E9E-0998-0847-9BE5-39AA5AE62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6B33BD30-4940-0243-9093-A7A0F9459A1E}"/>
              </a:ext>
            </a:extLst>
          </p:cNvPr>
          <p:cNvGrpSpPr>
            <a:grpSpLocks/>
          </p:cNvGrpSpPr>
          <p:nvPr/>
        </p:nvGrpSpPr>
        <p:grpSpPr bwMode="auto">
          <a:xfrm>
            <a:off x="7265988" y="5613400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37244C-130F-3044-8BAE-F5049E9E3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92E2FC2-23FF-3246-BFCE-74A3EF65D263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D551B89-863C-994A-88A4-CB60E7FC0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CD7788B-9962-344C-9F8B-A3D7626D9401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5BDF7AC-4D4D-C942-84B5-A72CDB28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F61C84F7-6F90-1C42-9A58-6647BEEA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F7C4B265-33E3-A144-9610-2AE8C214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88FA1F8-F268-0D48-B7D9-B017955A650B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2611A12-8F0C-FE4E-AD9E-349DF5928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F1CF9-6AAD-6D4C-A5DB-9063E7311B3E}"/>
              </a:ext>
            </a:extLst>
          </p:cNvPr>
          <p:cNvGrpSpPr>
            <a:grpSpLocks/>
          </p:cNvGrpSpPr>
          <p:nvPr/>
        </p:nvGrpSpPr>
        <p:grpSpPr bwMode="auto">
          <a:xfrm>
            <a:off x="3281363" y="2330450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A4243F5E-6EED-9441-9814-0D7E71556274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45760CC5-39F4-B247-AD55-C7590D5D451A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F61F6A-0F9B-B34F-8902-187CB59DABB9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B65C0E8-B7A5-4C4E-8A83-D5F343C1336B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2772937-46A4-6C4B-BB32-58F84B7AD189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2203B5C5-1456-844E-8F5E-AA592B41A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EBC2F-9148-3E4C-8144-752236C1CB4C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530DAED-1FE3-A544-9CC1-AF1C02DBF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E4BD8D7B-86CD-8145-A428-DB72B0EF1A7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7EF41E68-9C12-C541-9F7C-A7469A09C86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91A080-4D05-2345-A3FA-B3D4BDCA80B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25CD774-E63F-1545-A618-F75ECAD50739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D6FE1C9-FBEC-9940-ABC9-4BFFE4118773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0C4B95C-D1EB-834F-979D-54DB42FC06E8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94EBF9-4455-274A-89FC-E94FEB3F90BB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FF9376-02C8-2846-BF2D-E05976045300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38118CAF-643D-064E-9CBD-74FEFB240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36E6C3C-0773-8D4D-89EE-267547B4CE36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B108E8A-EA03-C247-B6C5-10E80E978602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8F7D730-6323-0445-AEAE-F16F94A24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5C1EAB30-518B-F848-AEDF-68B849D1B983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535B07AC-4D6D-D84F-842D-FB45A734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367DBA81-67EF-3D46-949F-6E2C472BE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0C74AC0B-7313-204A-B6A7-3AAFF917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FB9E0C25-5AA0-9040-AD86-384CC999BD55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C228D664-A64F-DE46-B884-C16F2C4BFA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28C76D16-ECC7-2044-B2EC-ABFB754C5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DFD9264-89F9-6C48-8C97-C83520CC9ED7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527D26-079D-2A4D-82A8-0D357D7CEFCD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>
                <a:extLst>
                  <a:ext uri="{FF2B5EF4-FFF2-40B4-BE49-F238E27FC236}">
                    <a16:creationId xmlns:a16="http://schemas.microsoft.com/office/drawing/2014/main" id="{7C448A41-57DE-B045-AB4D-92C510E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25586F75-62AA-7D45-BC23-A425F3245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135B02A-DA94-7A4E-BF4C-2B0587368DC1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D6ACF10-4A43-5440-96E7-5306600A7B2B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C68F720-7F4D-3640-ACBC-66E9CC92667E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B5993D2-473D-5842-911A-7A8A28B3278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1F1AE57-3E50-6042-9E6B-3E65B5BE751A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53D9AE6-A568-8546-AAEA-9BFDF168D73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CD7E20C-58E4-E349-8902-730A4A376F12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23C81A49-07B8-C840-A358-4FA3A1873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C9B39705-C061-A14D-98DE-18B432D3183E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88B5F26-D195-6441-8857-CDA96370D41C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8F3781E-D5DB-9641-9694-546648D3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6FC6907-2C7C-7048-99A3-1435676D4007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8E646897-0A22-2443-93E6-28238CD30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597BFF48-A91A-4D4A-B8B5-A058EDA5A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75099847-5914-5F49-B8DE-A3CAD73E5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B4E713B-E4B1-D54A-84D4-61ADEA7FB4F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55AE7175-EB9D-3445-88C7-3E76335FB6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1300D0CA-4008-354F-AAB6-2912D5E7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F582CD9-8A31-4C4B-B6BD-00537AE7F9D0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46C9928E-4817-3044-A149-5B4A33769DE2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B54537E1-C272-114E-9FB0-3E36E014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F7D47F9-7673-3045-8692-4FEAE8071791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5253033-7B56-684A-A748-FA80AF44CC65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1E3E8E3A-98C4-4D49-BF10-5C935379B12F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8F86FD4-2EC7-9748-832E-34EA8FFF619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6EAC8429-B56C-E848-9962-AC9935440EF8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609CFDB-6CFB-BF49-BB2B-75E875337E5E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68F9DB2-1DBD-B349-B803-F063367F4348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61114553-7AE6-F940-84CE-AD9DAC7D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FB85A90A-78CB-EB4B-A038-CE87274C18B9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1EF26BA7-E8CF-554E-BF4F-83C3C69F210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79274863-ADA2-D74D-8937-435AF80F5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A6BCD9AD-AC54-2244-BA5D-72A3D60510BB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C060E590-B005-8443-81D4-1949DE4FA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28A33C0F-3AA4-1F4A-A67A-96FE2C77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3F89BD2-4382-8F45-BF74-6EC2EB48F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5D24DC80-0F62-264A-94AD-B74D430662C7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680956C3-A075-5047-A8C9-17C8768EBA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A4C641B0-1DBF-D643-ACE0-EC7F61591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8140DFF3-0F19-A440-B162-7B638094FD6F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69F475E-76CC-8246-A82E-1A5305A1D3C6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>
                <a:extLst>
                  <a:ext uri="{FF2B5EF4-FFF2-40B4-BE49-F238E27FC236}">
                    <a16:creationId xmlns:a16="http://schemas.microsoft.com/office/drawing/2014/main" id="{649CA784-DCE1-2941-B7FD-C2DF38ACD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F4070489-F1F3-5646-A5A5-ABC3E5530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074608B-8A38-C946-BCD7-EACE6ADB070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3ACA6D6-711A-AE47-BC36-E8167549712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A26B3EB-0401-7440-8EAE-C5BCAE08943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0DDA3E96-8937-E54C-A10D-CBFCDEE962AC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E93C27-226F-C14F-9E57-20A0D6BE286A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2410A82-0CA4-6C4A-B649-C3BED929F24B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0EA580E3-479E-6D49-8052-A944F458217E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48ACEBED-19B8-194A-AF9F-948E24791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6019423-FB8B-9C41-9A5A-328BF71A1308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C3D2F3-CA7D-2B4D-8FBE-B35EC6273A39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5D24200F-4557-FB41-B5F7-7B1B2DC74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0117B-A9D3-F949-A0A4-D465E45403CF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35B249AE-4CD3-D349-A2D4-5C0373F1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565D2813-1B6E-8046-86F4-C746C8254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EDD5060A-E614-C04A-85FC-C8386138D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4D9062-F406-6A41-81DC-C249DE81F163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9C3366F1-3F1E-9C40-AB07-92C1BA6111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2A292C81-E6E3-5F42-8781-2508EB0D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C6114D7F-A341-B048-B684-58AD610B2009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B9664657-7122-7D4F-B356-27D1EE2D8A3F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E4A08BF4-7FD0-C047-B882-5C53BEC83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6C3AD4A8-D6D6-4E49-A769-BC1A9F30984B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225CD4CF-BDB5-734D-A573-ED535887981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5A9F195-94FA-0E46-9021-DDA053690598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1B2B240-0D9D-5C4C-9987-1ADA8FCFD547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1555B09-561F-C742-B1F3-1D7F74A124CD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59A7DF26-30E6-7C4F-BA65-4E76B6F4971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60E00C9-5CFF-CF43-A1AE-1DC946EBE4A7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F485486B-3991-3F4B-AAB8-26DDD61E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150FBCA-08E5-A24D-BDDD-4B4F386A093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E079A08-57EE-4C40-96EC-52A5E13015F3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5BA5B3B3-0B7A-F141-87CA-B9E04385D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D6AD8155-7614-8B4F-BD51-ED95BDE86A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0B03137A-9376-F942-A0F4-B0F9A588C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57F15128-E725-6249-8E83-3497993C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C083A4B3-A361-D24F-B9F0-27DF8FDDD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48194A2-13CA-454B-B112-3E1FE79B952C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010B15FB-66B2-B049-8708-F397EA9ED0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4604E4-4E95-DB40-AFC9-5F65F575439F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686051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4FC18E1-0801-154B-9929-59E0A83F3C19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AED34F5E-F4CA-F640-BCBB-22B9E603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792B024C-5A1B-C546-A882-6D1ACAFA7172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D6B8A10-32ED-3D4E-95AE-A9405815D8DF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9FAEE90-C60B-DD4C-8687-37C325EE2258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9EF1FBF-A732-ED44-8AE5-F8F3231D0CB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7D3E59-10BD-7C4E-8474-05BE76E54AAE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5D59D04-883C-F54C-8C35-381BF0106920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F1BD261-DAFF-5A4C-8CEE-466F30507AC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AD7CE-DFB4-134D-B5A5-3FA2FF2DF1AA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74AB5883-4EF1-F941-86A0-109F286908C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C4AD68E-3274-5444-8962-A927AFE3A050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862B2AC-AC3B-7541-B8E5-F1B78C84765F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93B2EDF-9F94-D048-96BD-11CF6BBA0940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22" name="TextBox 257">
            <a:extLst>
              <a:ext uri="{FF2B5EF4-FFF2-40B4-BE49-F238E27FC236}">
                <a16:creationId xmlns:a16="http://schemas.microsoft.com/office/drawing/2014/main" id="{BAF18AD1-8B2E-DE44-80D3-68A9D1D08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255" y="1439843"/>
            <a:ext cx="244952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Traditionally, </a:t>
            </a:r>
            <a:r>
              <a:rPr lang="en-US" altLang="en-US" dirty="0">
                <a:solidFill>
                  <a:srgbClr val="C00000"/>
                </a:solidFill>
              </a:rPr>
              <a:t>Distributed Control:</a:t>
            </a:r>
            <a:endParaRPr lang="en-US" altLang="en-US" dirty="0"/>
          </a:p>
          <a:p>
            <a:r>
              <a:rPr lang="en-US" altLang="en-US" dirty="0"/>
              <a:t>Individual routing algorithm components </a:t>
            </a:r>
            <a:r>
              <a:rPr lang="en-US" altLang="en-US" i="1" dirty="0"/>
              <a:t>in every router</a:t>
            </a:r>
            <a:r>
              <a:rPr lang="en-US" altLang="en-US" i="1" dirty="0">
                <a:solidFill>
                  <a:srgbClr val="000090"/>
                </a:solidFill>
              </a:rPr>
              <a:t> </a:t>
            </a:r>
            <a:r>
              <a:rPr lang="en-US" altLang="en-US" dirty="0"/>
              <a:t>interact in the control plane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F1C94-0639-964C-9BC8-CEC811088098}"/>
              </a:ext>
            </a:extLst>
          </p:cNvPr>
          <p:cNvGrpSpPr>
            <a:grpSpLocks/>
          </p:cNvGrpSpPr>
          <p:nvPr/>
        </p:nvGrpSpPr>
        <p:grpSpPr bwMode="auto">
          <a:xfrm>
            <a:off x="3081338" y="3074988"/>
            <a:ext cx="6382224" cy="1053316"/>
            <a:chOff x="1557338" y="3074988"/>
            <a:chExt cx="6382224" cy="1053316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CC96A214-C402-044F-AC6E-27AD8B72C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9489" y="3651250"/>
              <a:ext cx="62228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04A7B6C4-DE3E-CD43-9D57-5FBCB1E03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7890" y="3074988"/>
              <a:ext cx="72167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846EE91-AC88-6F45-821B-F27D733DF7D4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9FE138-1728-CD4A-9008-41B5D8F58984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702051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59C81313-79D9-E048-8AE2-9794B7546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D97046FC-06C7-274E-9581-20129682F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062920D3-3E88-C543-930A-1FEF8C405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66C20B4-C4A9-7247-92A0-E0E39B19E67B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40B28A7B-CD34-904C-BA35-88DBC284DA0B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F700DA3-E48B-AB44-BF47-6945169DD442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7162707-A751-C849-A3CC-E7078610248B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B11A9085-4696-4349-9A4B-06217A8B3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133B3D90-B34C-824F-A862-7613850A651C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2CBAF07-4BE4-8C4E-A2EE-97113E034012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62B088FD-9CE5-374C-9899-CC32605D8B60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B5F26BF-E7A1-0344-90FC-DB1E1A31C3E6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45E5DFDF-3A4E-2B40-9B77-707F5FC1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3F1B4138-B826-2C47-A5DD-F40EC73354E8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D15592C-2693-E24E-89F0-C506D020F050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A239C0B-4E92-AD46-98B9-9DEEB059ABA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0876A218-086A-D649-A045-906342ACBC13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E8FC8CE4-97B7-7D48-88C5-EA266FC91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FDF0847-A411-4B4E-A31E-1F69D522BF93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A9778C7-8C84-D949-911E-22A9F9D0540A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662F91FC-571F-5B46-A1FC-72BA2E2D4AE3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3279F266-2A70-8742-BCD8-A176DA76B50C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9FCEF-7859-C645-93B9-61AD73F8D0D2}"/>
              </a:ext>
            </a:extLst>
          </p:cNvPr>
          <p:cNvGrpSpPr>
            <a:grpSpLocks/>
          </p:cNvGrpSpPr>
          <p:nvPr/>
        </p:nvGrpSpPr>
        <p:grpSpPr bwMode="auto">
          <a:xfrm>
            <a:off x="3806826" y="2882901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4E33A6-6F4C-A241-B67C-CF75CE6BB2EB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040823-C89F-2742-AD78-B42F725F8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8C3ACF3-D3B3-904F-ADC4-D01CCFBFD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532BEEE4-B2D6-8448-8474-D7809DFB4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B86874C7-7404-C548-9688-8A53DD1B2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6" name="Slide Number Placeholder 5">
            <a:extLst>
              <a:ext uri="{FF2B5EF4-FFF2-40B4-BE49-F238E27FC236}">
                <a16:creationId xmlns:a16="http://schemas.microsoft.com/office/drawing/2014/main" id="{DE0627F0-55A0-8440-B0C8-7B97E87B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B9485E-FD49-C948-AD0D-B11D3D5D6AC2}" type="slidenum">
              <a:rPr lang="en-US" altLang="en-US" sz="1200" smtClean="0">
                <a:latin typeface="Tahoma" panose="020B0604030504040204" pitchFamily="34" charset="0"/>
              </a:rPr>
              <a:pPr/>
              <a:t>18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258D001E-E764-2D45-B9CA-F30E14CF4B86}"/>
              </a:ext>
            </a:extLst>
          </p:cNvPr>
          <p:cNvCxnSpPr/>
          <p:nvPr/>
        </p:nvCxnSpPr>
        <p:spPr>
          <a:xfrm flipH="1">
            <a:off x="2806701" y="5802314"/>
            <a:ext cx="1508125" cy="15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29" name="TextBox 265">
            <a:extLst>
              <a:ext uri="{FF2B5EF4-FFF2-40B4-BE49-F238E27FC236}">
                <a16:creationId xmlns:a16="http://schemas.microsoft.com/office/drawing/2014/main" id="{CE305DF5-51E6-A04B-8657-93D5161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3" y="54737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3383B5D-C970-8C45-A9C4-7292CE0D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8" y="576103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47131" name="Group 5">
            <a:extLst>
              <a:ext uri="{FF2B5EF4-FFF2-40B4-BE49-F238E27FC236}">
                <a16:creationId xmlns:a16="http://schemas.microsoft.com/office/drawing/2014/main" id="{00CFDA45-9A9C-8140-AC1A-1E195924100E}"/>
              </a:ext>
            </a:extLst>
          </p:cNvPr>
          <p:cNvGrpSpPr>
            <a:grpSpLocks/>
          </p:cNvGrpSpPr>
          <p:nvPr/>
        </p:nvGrpSpPr>
        <p:grpSpPr bwMode="auto">
          <a:xfrm>
            <a:off x="2462214" y="5484316"/>
            <a:ext cx="1616075" cy="551356"/>
            <a:chOff x="-4079003" y="2965119"/>
            <a:chExt cx="1616718" cy="552615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4DC7C216-72A9-6940-978C-9334894C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52413" y="2965119"/>
              <a:ext cx="1290538" cy="2087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868C809B-D485-6A4A-95A8-DB8F3CEC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7" name="Line 99">
              <a:extLst>
                <a:ext uri="{FF2B5EF4-FFF2-40B4-BE49-F238E27FC236}">
                  <a16:creationId xmlns:a16="http://schemas.microsoft.com/office/drawing/2014/main" id="{36EFD9D4-3093-A743-B485-D1D72E344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188942D6-7658-D240-AAB8-9F753664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464DE2F3-253A-7845-A03A-AA09B68F4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01876" cy="27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0111</a:t>
              </a:r>
            </a:p>
          </p:txBody>
        </p:sp>
        <p:sp>
          <p:nvSpPr>
            <p:cNvPr id="47150" name="Line 119">
              <a:extLst>
                <a:ext uri="{FF2B5EF4-FFF2-40B4-BE49-F238E27FC236}">
                  <a16:creationId xmlns:a16="http://schemas.microsoft.com/office/drawing/2014/main" id="{05154368-2727-084D-ACFE-5648AF1D58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737135" y="3205965"/>
              <a:ext cx="476861" cy="311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19808B60-D1ED-3440-B21E-60B16A6E78AF}"/>
              </a:ext>
            </a:extLst>
          </p:cNvPr>
          <p:cNvSpPr>
            <a:spLocks/>
          </p:cNvSpPr>
          <p:nvPr/>
        </p:nvSpPr>
        <p:spPr bwMode="auto">
          <a:xfrm>
            <a:off x="4017963" y="5668963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BD173ADB-AEAE-9645-B89F-B82F1A212A86}"/>
              </a:ext>
            </a:extLst>
          </p:cNvPr>
          <p:cNvGrpSpPr>
            <a:grpSpLocks/>
          </p:cNvGrpSpPr>
          <p:nvPr/>
        </p:nvGrpSpPr>
        <p:grpSpPr bwMode="auto">
          <a:xfrm>
            <a:off x="4238625" y="5659439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05F76D7-CADC-3441-8F60-3F9DCEE19F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CB21D12F-43AA-BC4D-B6C4-9DDAD41AB6D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DBD47E6-312F-8B49-A3BC-3F8A49D1F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68CC66D-2719-1147-A58E-F0C929D2886C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798B5AD2-0A9F-CD4A-A169-0718D9D7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84DED8B-512E-0B41-B970-2E594DD9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6E7712E3-B41E-984C-8AC3-690DBE55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1A649D5-1EBD-E24F-8B4A-020A7B05A22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9C36AEB-A10D-E141-A17F-4A4E57E31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A6F3E9E-FD16-B541-A26E-7BFEB01D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506" y="5981699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values in arriving </a:t>
            </a:r>
          </a:p>
          <a:p>
            <a:r>
              <a:rPr lang="en-US" altLang="en-US" sz="1400" dirty="0"/>
              <a:t>packet header</a:t>
            </a:r>
            <a:endParaRPr lang="en-US" altLang="en-US" sz="1800" dirty="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A8701469-AECB-E045-BF87-6B7DAE22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38" y="586263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BF7E83CC-4903-9D4C-BFBF-B243D0E0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5" y="4044581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Helvetica" pitchFamily="2" charset="0"/>
              </a:rPr>
              <a:t>Data plane</a:t>
            </a:r>
            <a:endParaRPr lang="en-US" altLang="en-US" sz="2400" dirty="0">
              <a:solidFill>
                <a:schemeClr val="tx2"/>
              </a:solidFill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per-packet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(~ tens of nanoseconds)</a:t>
            </a:r>
          </a:p>
        </p:txBody>
      </p:sp>
      <p:sp>
        <p:nvSpPr>
          <p:cNvPr id="248" name="Line 2">
            <a:extLst>
              <a:ext uri="{FF2B5EF4-FFF2-40B4-BE49-F238E27FC236}">
                <a16:creationId xmlns:a16="http://schemas.microsoft.com/office/drawing/2014/main" id="{B6DEB6B7-2481-8548-8BED-96E25E328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9474" y="4093491"/>
            <a:ext cx="1036571" cy="17480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E4898DAE-741C-FD41-9535-97A38390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7" y="2218926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Helvetica" pitchFamily="2" charset="0"/>
              </a:rPr>
              <a:t>Control plane</a:t>
            </a:r>
            <a:endParaRPr lang="en-US" altLang="en-US" sz="2400" dirty="0">
              <a:solidFill>
                <a:schemeClr val="tx2"/>
              </a:solidFill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per route-change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(~ a few seconds)</a:t>
            </a:r>
          </a:p>
        </p:txBody>
      </p:sp>
      <p:sp>
        <p:nvSpPr>
          <p:cNvPr id="251" name="Line 2">
            <a:extLst>
              <a:ext uri="{FF2B5EF4-FFF2-40B4-BE49-F238E27FC236}">
                <a16:creationId xmlns:a16="http://schemas.microsoft.com/office/drawing/2014/main" id="{99FCF550-828A-914E-AB40-D03638F3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3556" y="2535345"/>
            <a:ext cx="776227" cy="37453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2" name="Title 10">
            <a:extLst>
              <a:ext uri="{FF2B5EF4-FFF2-40B4-BE49-F238E27FC236}">
                <a16:creationId xmlns:a16="http://schemas.microsoft.com/office/drawing/2014/main" id="{28CD5BB6-FDC0-C04C-8B57-58190771DDC0}"/>
              </a:ext>
            </a:extLst>
          </p:cNvPr>
          <p:cNvSpPr txBox="1">
            <a:spLocks/>
          </p:cNvSpPr>
          <p:nvPr/>
        </p:nvSpPr>
        <p:spPr>
          <a:xfrm>
            <a:off x="635919" y="663266"/>
            <a:ext cx="10853488" cy="101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Control &amp; Data Planes inside a router</a:t>
            </a:r>
          </a:p>
        </p:txBody>
      </p:sp>
    </p:spTree>
    <p:extLst>
      <p:ext uri="{BB962C8B-B14F-4D97-AF65-F5344CB8AC3E}">
        <p14:creationId xmlns:p14="http://schemas.microsoft.com/office/powerpoint/2010/main" val="382859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2" grpId="0"/>
      <p:bldP spid="247" grpId="0"/>
      <p:bldP spid="248" grpId="0" animBg="1"/>
      <p:bldP spid="250" grpId="0"/>
      <p:bldP spid="2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524000" y="356871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9141" y="2460483"/>
            <a:ext cx="11285035" cy="158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ctr"/>
            <a:r>
              <a:rPr lang="en-US" dirty="0"/>
              <a:t>Router Design: Requirements</a:t>
            </a:r>
          </a:p>
        </p:txBody>
      </p:sp>
    </p:spTree>
    <p:extLst>
      <p:ext uri="{BB962C8B-B14F-4D97-AF65-F5344CB8AC3E}">
        <p14:creationId xmlns:p14="http://schemas.microsoft.com/office/powerpoint/2010/main" val="43693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7945">
            <a:off x="8212664" y="3203295"/>
            <a:ext cx="1411404" cy="1121117"/>
          </a:xfrm>
          <a:prstGeom prst="rect">
            <a:avLst/>
          </a:prstGeom>
        </p:spPr>
      </p:pic>
      <p:sp>
        <p:nvSpPr>
          <p:cNvPr id="33" name="Cloud 32"/>
          <p:cNvSpPr/>
          <p:nvPr/>
        </p:nvSpPr>
        <p:spPr>
          <a:xfrm>
            <a:off x="3206245" y="2086529"/>
            <a:ext cx="8671429" cy="4048339"/>
          </a:xfrm>
          <a:prstGeom prst="cloud">
            <a:avLst/>
          </a:prstGeom>
          <a:noFill/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scheduling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9" y="2362967"/>
            <a:ext cx="1536076" cy="926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90" y="3257625"/>
            <a:ext cx="2219451" cy="132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2" y="4296732"/>
            <a:ext cx="1536076" cy="92683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100262" y="2934468"/>
            <a:ext cx="1585912" cy="5143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01718" y="3991743"/>
            <a:ext cx="1684456" cy="5814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824568" y="3420242"/>
            <a:ext cx="2248025" cy="687657"/>
            <a:chOff x="7250905" y="2583511"/>
            <a:chExt cx="3064670" cy="100948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250906" y="2583511"/>
              <a:ext cx="306466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250905" y="3586163"/>
              <a:ext cx="306466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0287001" y="2587151"/>
              <a:ext cx="0" cy="10058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186" y="3255453"/>
            <a:ext cx="2219451" cy="132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907614" y="3425061"/>
            <a:ext cx="440024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37984" y="3436542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87444" y="3431289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63932" y="3437685"/>
            <a:ext cx="363028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73206" y="2377255"/>
            <a:ext cx="440024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31253" y="2562601"/>
            <a:ext cx="363028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30334" y="4652075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19056" y="4321618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724635" y="4288299"/>
            <a:ext cx="24478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Bottleneck queue</a:t>
            </a: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(max size B)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907614" y="3177358"/>
            <a:ext cx="114401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39987" y="2597664"/>
            <a:ext cx="2447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latin typeface="Helvetica" charset="0"/>
                <a:ea typeface="Helvetica" charset="0"/>
                <a:cs typeface="Helvetica" charset="0"/>
              </a:rPr>
              <a:t>Queuing delay</a:t>
            </a:r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5844" y="5548701"/>
            <a:ext cx="2447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Flows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15847" y="5807492"/>
            <a:ext cx="5280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Helvetica" charset="0"/>
                <a:ea typeface="Helvetica" charset="0"/>
                <a:cs typeface="Helvetica" charset="0"/>
              </a:rPr>
              <a:t>Packet-switched core network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17055" y="4226193"/>
            <a:ext cx="2447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Link rate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06" y="2707711"/>
            <a:ext cx="3502307" cy="332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2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Speed: move packets quickly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49" y="2137124"/>
            <a:ext cx="6583680" cy="4608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4223" y="2137124"/>
            <a:ext cx="39050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(1) Inherently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parallel workload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  <a:sym typeface="Wingdings"/>
              </a:rPr>
              <a:t>; speed up through hardware parallelism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  <a:sym typeface="Wingdings"/>
            </a:endParaRP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  <a:sym typeface="Wingdings"/>
              </a:rPr>
              <a:t>(2) Physical communication technologies (e.g., optical) not bound by semiconductor speed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loud 136"/>
          <p:cNvSpPr/>
          <p:nvPr/>
        </p:nvSpPr>
        <p:spPr>
          <a:xfrm>
            <a:off x="3048000" y="1080346"/>
            <a:ext cx="6096000" cy="105325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INTERNET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4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2068"/>
            <a:ext cx="9144000" cy="419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752600" y="1801492"/>
            <a:ext cx="8686800" cy="4599309"/>
            <a:chOff x="228600" y="1801491"/>
            <a:chExt cx="8686800" cy="4599309"/>
          </a:xfrm>
        </p:grpSpPr>
        <p:grpSp>
          <p:nvGrpSpPr>
            <p:cNvPr id="183" name="Group 182"/>
            <p:cNvGrpSpPr/>
            <p:nvPr/>
          </p:nvGrpSpPr>
          <p:grpSpPr>
            <a:xfrm>
              <a:off x="228600" y="2116456"/>
              <a:ext cx="8686800" cy="4284344"/>
              <a:chOff x="228600" y="2116456"/>
              <a:chExt cx="8686800" cy="4284344"/>
            </a:xfrm>
          </p:grpSpPr>
          <p:sp>
            <p:nvSpPr>
              <p:cNvPr id="536" name="Rounded Rectangle 535"/>
              <p:cNvSpPr/>
              <p:nvPr/>
            </p:nvSpPr>
            <p:spPr>
              <a:xfrm>
                <a:off x="228600" y="5486400"/>
                <a:ext cx="8686800" cy="9144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prstClr val="black"/>
                  </a:solidFill>
                  <a:latin typeface="Calibri"/>
                </a:endParaRPr>
              </a:p>
              <a:p>
                <a:pPr algn="ctr"/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  <a:p>
                <a:pPr algn="ctr"/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  <a:p>
                <a:pPr algn="ctr"/>
                <a:endParaRPr lang="en-US" sz="600" dirty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en-US" sz="2000" b="1" dirty="0">
                    <a:solidFill>
                      <a:prstClr val="black"/>
                    </a:solidFill>
                    <a:latin typeface="Calibri"/>
                  </a:rPr>
                  <a:t>Servers</a:t>
                </a:r>
              </a:p>
            </p:txBody>
          </p:sp>
          <p:sp>
            <p:nvSpPr>
              <p:cNvPr id="535" name="Rounded Rectangle 534"/>
              <p:cNvSpPr/>
              <p:nvPr/>
            </p:nvSpPr>
            <p:spPr>
              <a:xfrm>
                <a:off x="228600" y="2514600"/>
                <a:ext cx="8686800" cy="2832503"/>
              </a:xfrm>
              <a:prstGeom prst="roundRect">
                <a:avLst>
                  <a:gd name="adj" fmla="val 9902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prstClr val="black"/>
                    </a:solidFill>
                    <a:latin typeface="Calibri"/>
                  </a:rPr>
                  <a:t>Fabric</a:t>
                </a:r>
                <a:endParaRPr lang="en-US" sz="1600" b="1" dirty="0">
                  <a:solidFill>
                    <a:prstClr val="black"/>
                  </a:solidFill>
                  <a:latin typeface="Calibri"/>
                </a:endParaRPr>
              </a:p>
              <a:p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  <a:p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  <a:p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  <a:p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  <a:p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  <a:p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  <a:p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  <a:p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  <a:p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  <a:p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  <a:p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  <a:p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  <a:p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3659648" y="2157420"/>
                <a:ext cx="235020" cy="622470"/>
              </a:xfrm>
              <a:prstGeom prst="line">
                <a:avLst/>
              </a:prstGeom>
              <a:ln w="635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3741581" y="2171074"/>
                <a:ext cx="1338421" cy="690660"/>
              </a:xfrm>
              <a:prstGeom prst="line">
                <a:avLst/>
              </a:prstGeom>
              <a:ln w="635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>
                <a:stCxn id="483" idx="0"/>
              </p:cNvCxnSpPr>
              <p:nvPr/>
            </p:nvCxnSpPr>
            <p:spPr>
              <a:xfrm flipH="1" flipV="1">
                <a:off x="2438400" y="3048000"/>
                <a:ext cx="584024" cy="923668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>
                <a:stCxn id="484" idx="1"/>
              </p:cNvCxnSpPr>
              <p:nvPr/>
            </p:nvCxnSpPr>
            <p:spPr>
              <a:xfrm flipV="1">
                <a:off x="4030808" y="3076222"/>
                <a:ext cx="2192192" cy="90660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>
                <a:stCxn id="483" idx="7"/>
              </p:cNvCxnSpPr>
              <p:nvPr/>
            </p:nvCxnSpPr>
            <p:spPr>
              <a:xfrm flipV="1">
                <a:off x="3049365" y="3022600"/>
                <a:ext cx="650568" cy="960227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>
                <a:stCxn id="484" idx="0"/>
              </p:cNvCxnSpPr>
              <p:nvPr/>
            </p:nvCxnSpPr>
            <p:spPr>
              <a:xfrm flipV="1">
                <a:off x="4057749" y="3062111"/>
                <a:ext cx="824695" cy="909557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>
                <a:stCxn id="502" idx="0"/>
              </p:cNvCxnSpPr>
              <p:nvPr/>
            </p:nvCxnSpPr>
            <p:spPr>
              <a:xfrm flipH="1" flipV="1">
                <a:off x="2497667" y="3014133"/>
                <a:ext cx="2591682" cy="95753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>
                <a:stCxn id="503" idx="1"/>
              </p:cNvCxnSpPr>
              <p:nvPr/>
            </p:nvCxnSpPr>
            <p:spPr>
              <a:xfrm flipH="1" flipV="1">
                <a:off x="5029200" y="3048000"/>
                <a:ext cx="1064805" cy="934827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>
                <a:stCxn id="502" idx="7"/>
              </p:cNvCxnSpPr>
              <p:nvPr/>
            </p:nvCxnSpPr>
            <p:spPr>
              <a:xfrm flipH="1" flipV="1">
                <a:off x="3793067" y="2988733"/>
                <a:ext cx="1323223" cy="994094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>
                <a:stCxn id="503" idx="0"/>
              </p:cNvCxnSpPr>
              <p:nvPr/>
            </p:nvCxnSpPr>
            <p:spPr>
              <a:xfrm flipV="1">
                <a:off x="6120946" y="2963333"/>
                <a:ext cx="313721" cy="100833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>
                <a:stCxn id="485" idx="0"/>
                <a:endCxn id="483" idx="4"/>
              </p:cNvCxnSpPr>
              <p:nvPr/>
            </p:nvCxnSpPr>
            <p:spPr>
              <a:xfrm flipV="1">
                <a:off x="3022424" y="4047868"/>
                <a:ext cx="0" cy="837172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>
                <a:stCxn id="486" idx="0"/>
                <a:endCxn id="484" idx="4"/>
              </p:cNvCxnSpPr>
              <p:nvPr/>
            </p:nvCxnSpPr>
            <p:spPr>
              <a:xfrm flipV="1">
                <a:off x="4057749" y="4047868"/>
                <a:ext cx="0" cy="83820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>
                <a:stCxn id="504" idx="0"/>
                <a:endCxn id="502" idx="4"/>
              </p:cNvCxnSpPr>
              <p:nvPr/>
            </p:nvCxnSpPr>
            <p:spPr>
              <a:xfrm flipV="1">
                <a:off x="5089349" y="4047868"/>
                <a:ext cx="0" cy="838641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>
                <a:stCxn id="505" idx="0"/>
                <a:endCxn id="503" idx="4"/>
              </p:cNvCxnSpPr>
              <p:nvPr/>
            </p:nvCxnSpPr>
            <p:spPr>
              <a:xfrm flipV="1">
                <a:off x="6120946" y="4047868"/>
                <a:ext cx="0" cy="837686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>
                <a:stCxn id="529" idx="0"/>
                <a:endCxn id="527" idx="4"/>
              </p:cNvCxnSpPr>
              <p:nvPr/>
            </p:nvCxnSpPr>
            <p:spPr>
              <a:xfrm flipV="1">
                <a:off x="7154245" y="4047868"/>
                <a:ext cx="0" cy="83820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>
                <a:stCxn id="530" idx="0"/>
                <a:endCxn id="528" idx="4"/>
              </p:cNvCxnSpPr>
              <p:nvPr/>
            </p:nvCxnSpPr>
            <p:spPr>
              <a:xfrm flipV="1">
                <a:off x="8199534" y="4047868"/>
                <a:ext cx="722" cy="837172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>
                <a:stCxn id="485" idx="7"/>
              </p:cNvCxnSpPr>
              <p:nvPr/>
            </p:nvCxnSpPr>
            <p:spPr>
              <a:xfrm flipV="1">
                <a:off x="3049365" y="4046841"/>
                <a:ext cx="981443" cy="849358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>
                <a:stCxn id="486" idx="1"/>
                <a:endCxn id="483" idx="5"/>
              </p:cNvCxnSpPr>
              <p:nvPr/>
            </p:nvCxnSpPr>
            <p:spPr>
              <a:xfrm flipH="1" flipV="1">
                <a:off x="3049365" y="4036709"/>
                <a:ext cx="981443" cy="860518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>
                <a:stCxn id="502" idx="5"/>
                <a:endCxn id="505" idx="1"/>
              </p:cNvCxnSpPr>
              <p:nvPr/>
            </p:nvCxnSpPr>
            <p:spPr>
              <a:xfrm>
                <a:off x="5116290" y="4036709"/>
                <a:ext cx="977715" cy="860004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>
                <a:stCxn id="504" idx="7"/>
                <a:endCxn id="503" idx="3"/>
              </p:cNvCxnSpPr>
              <p:nvPr/>
            </p:nvCxnSpPr>
            <p:spPr>
              <a:xfrm flipV="1">
                <a:off x="5116290" y="4036709"/>
                <a:ext cx="977715" cy="860959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>
                <a:stCxn id="527" idx="5"/>
                <a:endCxn id="530" idx="1"/>
              </p:cNvCxnSpPr>
              <p:nvPr/>
            </p:nvCxnSpPr>
            <p:spPr>
              <a:xfrm>
                <a:off x="7181186" y="4036709"/>
                <a:ext cx="991407" cy="85949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>
                <a:stCxn id="529" idx="7"/>
                <a:endCxn id="528" idx="3"/>
              </p:cNvCxnSpPr>
              <p:nvPr/>
            </p:nvCxnSpPr>
            <p:spPr>
              <a:xfrm flipV="1">
                <a:off x="7181186" y="4036709"/>
                <a:ext cx="992129" cy="860518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>
                <a:stCxn id="464" idx="3"/>
                <a:endCxn id="342" idx="0"/>
              </p:cNvCxnSpPr>
              <p:nvPr/>
            </p:nvCxnSpPr>
            <p:spPr>
              <a:xfrm flipH="1">
                <a:off x="555826" y="4951109"/>
                <a:ext cx="331633" cy="793017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>
                <a:stCxn id="464" idx="5"/>
              </p:cNvCxnSpPr>
              <p:nvPr/>
            </p:nvCxnSpPr>
            <p:spPr>
              <a:xfrm>
                <a:off x="941341" y="4951109"/>
                <a:ext cx="151911" cy="793017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>
                <a:stCxn id="466" idx="3"/>
                <a:endCxn id="344" idx="0"/>
              </p:cNvCxnSpPr>
              <p:nvPr/>
            </p:nvCxnSpPr>
            <p:spPr>
              <a:xfrm flipH="1">
                <a:off x="1620540" y="4950081"/>
                <a:ext cx="302244" cy="7940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>
                <a:stCxn id="466" idx="5"/>
              </p:cNvCxnSpPr>
              <p:nvPr/>
            </p:nvCxnSpPr>
            <p:spPr>
              <a:xfrm>
                <a:off x="1976666" y="4950081"/>
                <a:ext cx="165229" cy="7940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>
                <a:stCxn id="485" idx="3"/>
                <a:endCxn id="346" idx="0"/>
              </p:cNvCxnSpPr>
              <p:nvPr/>
            </p:nvCxnSpPr>
            <p:spPr>
              <a:xfrm flipH="1">
                <a:off x="2679306" y="4950081"/>
                <a:ext cx="316177" cy="7940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>
                <a:stCxn id="485" idx="5"/>
                <a:endCxn id="347" idx="0"/>
              </p:cNvCxnSpPr>
              <p:nvPr/>
            </p:nvCxnSpPr>
            <p:spPr>
              <a:xfrm>
                <a:off x="3049365" y="4950081"/>
                <a:ext cx="172130" cy="7940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>
                <a:stCxn id="486" idx="3"/>
                <a:endCxn id="348" idx="0"/>
              </p:cNvCxnSpPr>
              <p:nvPr/>
            </p:nvCxnSpPr>
            <p:spPr>
              <a:xfrm flipH="1">
                <a:off x="3744020" y="4951109"/>
                <a:ext cx="286788" cy="793017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>
                <a:stCxn id="486" idx="5"/>
                <a:endCxn id="349" idx="0"/>
              </p:cNvCxnSpPr>
              <p:nvPr/>
            </p:nvCxnSpPr>
            <p:spPr>
              <a:xfrm>
                <a:off x="4084690" y="4951109"/>
                <a:ext cx="186584" cy="793017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>
                <a:stCxn id="504" idx="3"/>
                <a:endCxn id="350" idx="0"/>
              </p:cNvCxnSpPr>
              <p:nvPr/>
            </p:nvCxnSpPr>
            <p:spPr>
              <a:xfrm flipH="1">
                <a:off x="4814045" y="4951550"/>
                <a:ext cx="248363" cy="792576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>
                <a:stCxn id="504" idx="5"/>
                <a:endCxn id="351" idx="0"/>
              </p:cNvCxnSpPr>
              <p:nvPr/>
            </p:nvCxnSpPr>
            <p:spPr>
              <a:xfrm>
                <a:off x="5116290" y="4951550"/>
                <a:ext cx="239944" cy="792576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>
                <a:stCxn id="505" idx="3"/>
                <a:endCxn id="352" idx="0"/>
              </p:cNvCxnSpPr>
              <p:nvPr/>
            </p:nvCxnSpPr>
            <p:spPr>
              <a:xfrm flipH="1">
                <a:off x="5878759" y="4950595"/>
                <a:ext cx="215246" cy="793531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>
                <a:stCxn id="505" idx="5"/>
                <a:endCxn id="353" idx="0"/>
              </p:cNvCxnSpPr>
              <p:nvPr/>
            </p:nvCxnSpPr>
            <p:spPr>
              <a:xfrm>
                <a:off x="6147887" y="4950595"/>
                <a:ext cx="258126" cy="793531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/>
              <p:cNvCxnSpPr>
                <a:stCxn id="529" idx="3"/>
                <a:endCxn id="354" idx="0"/>
              </p:cNvCxnSpPr>
              <p:nvPr/>
            </p:nvCxnSpPr>
            <p:spPr>
              <a:xfrm flipH="1">
                <a:off x="6946578" y="4951109"/>
                <a:ext cx="180726" cy="793017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>
                <a:stCxn id="529" idx="5"/>
                <a:endCxn id="355" idx="0"/>
              </p:cNvCxnSpPr>
              <p:nvPr/>
            </p:nvCxnSpPr>
            <p:spPr>
              <a:xfrm>
                <a:off x="7181186" y="4951109"/>
                <a:ext cx="307581" cy="793017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>
                <a:stCxn id="530" idx="3"/>
                <a:endCxn id="356" idx="0"/>
              </p:cNvCxnSpPr>
              <p:nvPr/>
            </p:nvCxnSpPr>
            <p:spPr>
              <a:xfrm flipH="1">
                <a:off x="8011292" y="4950081"/>
                <a:ext cx="161301" cy="7940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>
                <a:stCxn id="530" idx="5"/>
                <a:endCxn id="357" idx="0"/>
              </p:cNvCxnSpPr>
              <p:nvPr/>
            </p:nvCxnSpPr>
            <p:spPr>
              <a:xfrm>
                <a:off x="8226475" y="4950081"/>
                <a:ext cx="312071" cy="7940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>
                <a:stCxn id="464" idx="0"/>
                <a:endCxn id="413" idx="4"/>
              </p:cNvCxnSpPr>
              <p:nvPr/>
            </p:nvCxnSpPr>
            <p:spPr>
              <a:xfrm flipV="1">
                <a:off x="914400" y="4046840"/>
                <a:ext cx="0" cy="839228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>
                <a:stCxn id="466" idx="0"/>
                <a:endCxn id="465" idx="4"/>
              </p:cNvCxnSpPr>
              <p:nvPr/>
            </p:nvCxnSpPr>
            <p:spPr>
              <a:xfrm flipV="1">
                <a:off x="1949725" y="4046840"/>
                <a:ext cx="0" cy="83820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>
                <a:stCxn id="464" idx="7"/>
                <a:endCxn id="465" idx="3"/>
              </p:cNvCxnSpPr>
              <p:nvPr/>
            </p:nvCxnSpPr>
            <p:spPr>
              <a:xfrm flipV="1">
                <a:off x="941341" y="4035681"/>
                <a:ext cx="981443" cy="861546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>
                <a:stCxn id="466" idx="1"/>
                <a:endCxn id="413" idx="5"/>
              </p:cNvCxnSpPr>
              <p:nvPr/>
            </p:nvCxnSpPr>
            <p:spPr>
              <a:xfrm flipH="1" flipV="1">
                <a:off x="941341" y="4035681"/>
                <a:ext cx="981443" cy="860518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3" name="Oval 412"/>
              <p:cNvSpPr/>
              <p:nvPr/>
            </p:nvSpPr>
            <p:spPr>
              <a:xfrm>
                <a:off x="876300" y="3970640"/>
                <a:ext cx="76200" cy="762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876300" y="4886068"/>
                <a:ext cx="76200" cy="762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1911625" y="3970640"/>
                <a:ext cx="76200" cy="762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1911625" y="4885040"/>
                <a:ext cx="76200" cy="762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83" name="Oval 482"/>
              <p:cNvSpPr/>
              <p:nvPr/>
            </p:nvSpPr>
            <p:spPr>
              <a:xfrm>
                <a:off x="2984324" y="3971668"/>
                <a:ext cx="76200" cy="762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84" name="Oval 483"/>
              <p:cNvSpPr/>
              <p:nvPr/>
            </p:nvSpPr>
            <p:spPr>
              <a:xfrm>
                <a:off x="4019649" y="3971668"/>
                <a:ext cx="76200" cy="762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85" name="Oval 484"/>
              <p:cNvSpPr/>
              <p:nvPr/>
            </p:nvSpPr>
            <p:spPr>
              <a:xfrm>
                <a:off x="2984324" y="4885040"/>
                <a:ext cx="76200" cy="762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86" name="Oval 485"/>
              <p:cNvSpPr/>
              <p:nvPr/>
            </p:nvSpPr>
            <p:spPr>
              <a:xfrm>
                <a:off x="4019649" y="4886068"/>
                <a:ext cx="76200" cy="762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2" name="Oval 501"/>
              <p:cNvSpPr/>
              <p:nvPr/>
            </p:nvSpPr>
            <p:spPr>
              <a:xfrm>
                <a:off x="5051249" y="3971668"/>
                <a:ext cx="76200" cy="762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3" name="Oval 502"/>
              <p:cNvSpPr/>
              <p:nvPr/>
            </p:nvSpPr>
            <p:spPr>
              <a:xfrm>
                <a:off x="6082846" y="3971668"/>
                <a:ext cx="76200" cy="762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4" name="Oval 503"/>
              <p:cNvSpPr/>
              <p:nvPr/>
            </p:nvSpPr>
            <p:spPr>
              <a:xfrm>
                <a:off x="5051249" y="4886509"/>
                <a:ext cx="76200" cy="762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5" name="Oval 504"/>
              <p:cNvSpPr/>
              <p:nvPr/>
            </p:nvSpPr>
            <p:spPr>
              <a:xfrm>
                <a:off x="6082846" y="4885554"/>
                <a:ext cx="76200" cy="762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7" name="Oval 526"/>
              <p:cNvSpPr/>
              <p:nvPr/>
            </p:nvSpPr>
            <p:spPr>
              <a:xfrm>
                <a:off x="7116145" y="3971668"/>
                <a:ext cx="76200" cy="762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8162156" y="3971668"/>
                <a:ext cx="76200" cy="762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9" name="Oval 528"/>
              <p:cNvSpPr/>
              <p:nvPr/>
            </p:nvSpPr>
            <p:spPr>
              <a:xfrm>
                <a:off x="7116145" y="4886068"/>
                <a:ext cx="76200" cy="762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0" name="Oval 529"/>
              <p:cNvSpPr/>
              <p:nvPr/>
            </p:nvSpPr>
            <p:spPr>
              <a:xfrm>
                <a:off x="8161434" y="4885040"/>
                <a:ext cx="76200" cy="762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42" name="Picture 341" descr="server-gray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67583" y="5744126"/>
                <a:ext cx="376485" cy="400774"/>
              </a:xfrm>
              <a:prstGeom prst="rect">
                <a:avLst/>
              </a:prstGeom>
            </p:spPr>
          </p:pic>
          <p:pic>
            <p:nvPicPr>
              <p:cNvPr id="343" name="Picture 342" descr="server-gray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09772" y="5744126"/>
                <a:ext cx="376485" cy="400774"/>
              </a:xfrm>
              <a:prstGeom prst="rect">
                <a:avLst/>
              </a:prstGeom>
            </p:spPr>
          </p:pic>
          <p:pic>
            <p:nvPicPr>
              <p:cNvPr id="344" name="Picture 343" descr="server-gray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32297" y="5744126"/>
                <a:ext cx="376485" cy="400774"/>
              </a:xfrm>
              <a:prstGeom prst="rect">
                <a:avLst/>
              </a:prstGeom>
            </p:spPr>
          </p:pic>
          <p:pic>
            <p:nvPicPr>
              <p:cNvPr id="345" name="Picture 344" descr="server-gray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59551" y="5744126"/>
                <a:ext cx="376485" cy="400774"/>
              </a:xfrm>
              <a:prstGeom prst="rect">
                <a:avLst/>
              </a:prstGeom>
            </p:spPr>
          </p:pic>
          <p:pic>
            <p:nvPicPr>
              <p:cNvPr id="346" name="Picture 345" descr="server-gray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91063" y="5744126"/>
                <a:ext cx="376485" cy="400774"/>
              </a:xfrm>
              <a:prstGeom prst="rect">
                <a:avLst/>
              </a:prstGeom>
            </p:spPr>
          </p:pic>
          <p:pic>
            <p:nvPicPr>
              <p:cNvPr id="347" name="Picture 346" descr="server-gray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033252" y="5744126"/>
                <a:ext cx="376485" cy="400774"/>
              </a:xfrm>
              <a:prstGeom prst="rect">
                <a:avLst/>
              </a:prstGeom>
            </p:spPr>
          </p:pic>
          <p:pic>
            <p:nvPicPr>
              <p:cNvPr id="348" name="Picture 347" descr="server-gray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555777" y="5744126"/>
                <a:ext cx="376485" cy="400774"/>
              </a:xfrm>
              <a:prstGeom prst="rect">
                <a:avLst/>
              </a:prstGeom>
            </p:spPr>
          </p:pic>
          <p:pic>
            <p:nvPicPr>
              <p:cNvPr id="349" name="Picture 348" descr="server-gray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083031" y="5744126"/>
                <a:ext cx="376485" cy="400774"/>
              </a:xfrm>
              <a:prstGeom prst="rect">
                <a:avLst/>
              </a:prstGeom>
            </p:spPr>
          </p:pic>
          <p:pic>
            <p:nvPicPr>
              <p:cNvPr id="350" name="Picture 349" descr="server-gray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625802" y="5744126"/>
                <a:ext cx="376485" cy="400774"/>
              </a:xfrm>
              <a:prstGeom prst="rect">
                <a:avLst/>
              </a:prstGeom>
            </p:spPr>
          </p:pic>
          <p:pic>
            <p:nvPicPr>
              <p:cNvPr id="351" name="Picture 350" descr="server-gray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167991" y="5744126"/>
                <a:ext cx="376485" cy="400774"/>
              </a:xfrm>
              <a:prstGeom prst="rect">
                <a:avLst/>
              </a:prstGeom>
            </p:spPr>
          </p:pic>
          <p:pic>
            <p:nvPicPr>
              <p:cNvPr id="352" name="Picture 351" descr="server-gray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690516" y="5744126"/>
                <a:ext cx="376485" cy="400774"/>
              </a:xfrm>
              <a:prstGeom prst="rect">
                <a:avLst/>
              </a:prstGeom>
            </p:spPr>
          </p:pic>
          <p:pic>
            <p:nvPicPr>
              <p:cNvPr id="353" name="Picture 352" descr="server-gray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217770" y="5744126"/>
                <a:ext cx="376485" cy="400774"/>
              </a:xfrm>
              <a:prstGeom prst="rect">
                <a:avLst/>
              </a:prstGeom>
            </p:spPr>
          </p:pic>
          <p:pic>
            <p:nvPicPr>
              <p:cNvPr id="354" name="Picture 353" descr="server-gray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758335" y="5744126"/>
                <a:ext cx="376485" cy="400774"/>
              </a:xfrm>
              <a:prstGeom prst="rect">
                <a:avLst/>
              </a:prstGeom>
            </p:spPr>
          </p:pic>
          <p:pic>
            <p:nvPicPr>
              <p:cNvPr id="355" name="Picture 354" descr="server-gray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00524" y="5744126"/>
                <a:ext cx="376485" cy="400774"/>
              </a:xfrm>
              <a:prstGeom prst="rect">
                <a:avLst/>
              </a:prstGeom>
            </p:spPr>
          </p:pic>
          <p:pic>
            <p:nvPicPr>
              <p:cNvPr id="356" name="Picture 355" descr="server-gray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23049" y="5744126"/>
                <a:ext cx="376485" cy="400774"/>
              </a:xfrm>
              <a:prstGeom prst="rect">
                <a:avLst/>
              </a:prstGeom>
            </p:spPr>
          </p:pic>
          <p:pic>
            <p:nvPicPr>
              <p:cNvPr id="357" name="Picture 356" descr="server-gray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350303" y="5744126"/>
                <a:ext cx="376485" cy="400774"/>
              </a:xfrm>
              <a:prstGeom prst="rect">
                <a:avLst/>
              </a:prstGeom>
            </p:spPr>
          </p:pic>
          <p:pic>
            <p:nvPicPr>
              <p:cNvPr id="620" name="Picture 6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163" y="4743524"/>
                <a:ext cx="752474" cy="361288"/>
              </a:xfrm>
              <a:prstGeom prst="rect">
                <a:avLst/>
              </a:prstGeom>
            </p:spPr>
          </p:pic>
          <p:pic>
            <p:nvPicPr>
              <p:cNvPr id="621" name="Picture 6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3488" y="4743965"/>
                <a:ext cx="752474" cy="361288"/>
              </a:xfrm>
              <a:prstGeom prst="rect">
                <a:avLst/>
              </a:prstGeom>
            </p:spPr>
          </p:pic>
          <p:pic>
            <p:nvPicPr>
              <p:cNvPr id="624" name="Picture 6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6187" y="4742496"/>
                <a:ext cx="752474" cy="361288"/>
              </a:xfrm>
              <a:prstGeom prst="rect">
                <a:avLst/>
              </a:prstGeom>
            </p:spPr>
          </p:pic>
          <p:pic>
            <p:nvPicPr>
              <p:cNvPr id="625" name="Picture 6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1512" y="4743524"/>
                <a:ext cx="752474" cy="361288"/>
              </a:xfrm>
              <a:prstGeom prst="rect">
                <a:avLst/>
              </a:prstGeom>
            </p:spPr>
          </p:pic>
          <p:pic>
            <p:nvPicPr>
              <p:cNvPr id="627" name="Picture 6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3112" y="4743524"/>
                <a:ext cx="752474" cy="361288"/>
              </a:xfrm>
              <a:prstGeom prst="rect">
                <a:avLst/>
              </a:prstGeom>
            </p:spPr>
          </p:pic>
          <p:pic>
            <p:nvPicPr>
              <p:cNvPr id="629" name="Picture 62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4709" y="4743524"/>
                <a:ext cx="752474" cy="361288"/>
              </a:xfrm>
              <a:prstGeom prst="rect">
                <a:avLst/>
              </a:prstGeom>
            </p:spPr>
          </p:pic>
          <p:pic>
            <p:nvPicPr>
              <p:cNvPr id="632" name="Picture 63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8008" y="4743965"/>
                <a:ext cx="752474" cy="361288"/>
              </a:xfrm>
              <a:prstGeom prst="rect">
                <a:avLst/>
              </a:prstGeom>
            </p:spPr>
          </p:pic>
          <p:pic>
            <p:nvPicPr>
              <p:cNvPr id="633" name="Picture 6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3049" y="4743965"/>
                <a:ext cx="752474" cy="361288"/>
              </a:xfrm>
              <a:prstGeom prst="rect">
                <a:avLst/>
              </a:prstGeom>
            </p:spPr>
          </p:pic>
          <p:cxnSp>
            <p:nvCxnSpPr>
              <p:cNvPr id="143" name="Straight Connector 142"/>
              <p:cNvCxnSpPr/>
              <p:nvPr/>
            </p:nvCxnSpPr>
            <p:spPr>
              <a:xfrm flipV="1">
                <a:off x="2565400" y="2171074"/>
                <a:ext cx="1094248" cy="691470"/>
              </a:xfrm>
              <a:prstGeom prst="line">
                <a:avLst/>
              </a:prstGeom>
              <a:ln w="635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endCxn id="413" idx="0"/>
              </p:cNvCxnSpPr>
              <p:nvPr/>
            </p:nvCxnSpPr>
            <p:spPr>
              <a:xfrm flipH="1">
                <a:off x="914400" y="2954867"/>
                <a:ext cx="1481667" cy="1015773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endCxn id="465" idx="1"/>
              </p:cNvCxnSpPr>
              <p:nvPr/>
            </p:nvCxnSpPr>
            <p:spPr>
              <a:xfrm flipH="1">
                <a:off x="1922784" y="2991556"/>
                <a:ext cx="4342549" cy="990243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endCxn id="465" idx="0"/>
              </p:cNvCxnSpPr>
              <p:nvPr/>
            </p:nvCxnSpPr>
            <p:spPr>
              <a:xfrm flipH="1">
                <a:off x="1949725" y="2971800"/>
                <a:ext cx="2927075" cy="99884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stCxn id="413" idx="7"/>
              </p:cNvCxnSpPr>
              <p:nvPr/>
            </p:nvCxnSpPr>
            <p:spPr>
              <a:xfrm flipV="1">
                <a:off x="941341" y="2980267"/>
                <a:ext cx="2690859" cy="1001532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H="1" flipV="1">
                <a:off x="3891790" y="2116456"/>
                <a:ext cx="2509010" cy="779144"/>
              </a:xfrm>
              <a:prstGeom prst="line">
                <a:avLst/>
              </a:prstGeom>
              <a:ln w="635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>
                <a:stCxn id="527" idx="0"/>
              </p:cNvCxnSpPr>
              <p:nvPr/>
            </p:nvCxnSpPr>
            <p:spPr>
              <a:xfrm flipH="1" flipV="1">
                <a:off x="2633133" y="2971800"/>
                <a:ext cx="4521112" cy="999868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>
                <a:stCxn id="528" idx="0"/>
              </p:cNvCxnSpPr>
              <p:nvPr/>
            </p:nvCxnSpPr>
            <p:spPr>
              <a:xfrm flipH="1" flipV="1">
                <a:off x="6491111" y="3005667"/>
                <a:ext cx="1709145" cy="966001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>
                <a:stCxn id="528" idx="1"/>
              </p:cNvCxnSpPr>
              <p:nvPr/>
            </p:nvCxnSpPr>
            <p:spPr>
              <a:xfrm flipH="1" flipV="1">
                <a:off x="5105400" y="2963333"/>
                <a:ext cx="3067915" cy="1019494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>
                <a:stCxn id="527" idx="7"/>
              </p:cNvCxnSpPr>
              <p:nvPr/>
            </p:nvCxnSpPr>
            <p:spPr>
              <a:xfrm flipH="1" flipV="1">
                <a:off x="3886200" y="2971800"/>
                <a:ext cx="3294986" cy="1011027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3" name="Picture 19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163" y="3829124"/>
                <a:ext cx="752474" cy="361288"/>
              </a:xfrm>
              <a:prstGeom prst="rect">
                <a:avLst/>
              </a:prstGeom>
            </p:spPr>
          </p:pic>
          <p:pic>
            <p:nvPicPr>
              <p:cNvPr id="194" name="Picture 19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3488" y="3829124"/>
                <a:ext cx="752474" cy="361288"/>
              </a:xfrm>
              <a:prstGeom prst="rect">
                <a:avLst/>
              </a:prstGeom>
            </p:spPr>
          </p:pic>
          <p:pic>
            <p:nvPicPr>
              <p:cNvPr id="195" name="Picture 19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6187" y="3829124"/>
                <a:ext cx="752474" cy="361288"/>
              </a:xfrm>
              <a:prstGeom prst="rect">
                <a:avLst/>
              </a:prstGeom>
            </p:spPr>
          </p:pic>
          <p:pic>
            <p:nvPicPr>
              <p:cNvPr id="196" name="Picture 19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1512" y="3829124"/>
                <a:ext cx="752474" cy="361288"/>
              </a:xfrm>
              <a:prstGeom prst="rect">
                <a:avLst/>
              </a:prstGeom>
            </p:spPr>
          </p:pic>
          <p:pic>
            <p:nvPicPr>
              <p:cNvPr id="197" name="Picture 19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3112" y="3829124"/>
                <a:ext cx="752474" cy="361288"/>
              </a:xfrm>
              <a:prstGeom prst="rect">
                <a:avLst/>
              </a:prstGeom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4709" y="3828096"/>
                <a:ext cx="752474" cy="361288"/>
              </a:xfrm>
              <a:prstGeom prst="rect">
                <a:avLst/>
              </a:prstGeom>
            </p:spPr>
          </p:pic>
          <p:pic>
            <p:nvPicPr>
              <p:cNvPr id="199" name="Picture 19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8008" y="3829124"/>
                <a:ext cx="752474" cy="361288"/>
              </a:xfrm>
              <a:prstGeom prst="rect">
                <a:avLst/>
              </a:prstGeom>
            </p:spPr>
          </p:pic>
          <p:pic>
            <p:nvPicPr>
              <p:cNvPr id="200" name="Picture 19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4019" y="3829124"/>
                <a:ext cx="752474" cy="361288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74308" y="1801491"/>
              <a:ext cx="916692" cy="609600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2667000" y="2133600"/>
              <a:ext cx="3810000" cy="762000"/>
              <a:chOff x="2667000" y="2133600"/>
              <a:chExt cx="3810000" cy="762000"/>
            </a:xfrm>
          </p:grpSpPr>
          <p:cxnSp>
            <p:nvCxnSpPr>
              <p:cNvPr id="133" name="Straight Connector 132"/>
              <p:cNvCxnSpPr/>
              <p:nvPr/>
            </p:nvCxnSpPr>
            <p:spPr>
              <a:xfrm flipV="1">
                <a:off x="2667000" y="2133600"/>
                <a:ext cx="2362200" cy="762000"/>
              </a:xfrm>
              <a:prstGeom prst="line">
                <a:avLst/>
              </a:prstGeom>
              <a:ln w="635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V="1">
                <a:off x="3962400" y="2133600"/>
                <a:ext cx="1295400" cy="685800"/>
              </a:xfrm>
              <a:prstGeom prst="line">
                <a:avLst/>
              </a:prstGeom>
              <a:ln w="635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V="1">
                <a:off x="5105400" y="2133600"/>
                <a:ext cx="228600" cy="685800"/>
              </a:xfrm>
              <a:prstGeom prst="line">
                <a:avLst/>
              </a:prstGeom>
              <a:ln w="635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 flipV="1">
                <a:off x="5410200" y="2133600"/>
                <a:ext cx="1066800" cy="762000"/>
              </a:xfrm>
              <a:prstGeom prst="line">
                <a:avLst/>
              </a:prstGeom>
              <a:ln w="635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98308" y="1809750"/>
              <a:ext cx="916692" cy="609600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26" y="2743200"/>
              <a:ext cx="752474" cy="361288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526" y="2743200"/>
              <a:ext cx="752474" cy="361288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326" y="2743200"/>
              <a:ext cx="752474" cy="361288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6" y="2743200"/>
              <a:ext cx="752474" cy="361288"/>
            </a:xfrm>
            <a:prstGeom prst="rect">
              <a:avLst/>
            </a:prstGeom>
          </p:spPr>
        </p:pic>
      </p:grpSp>
      <p:sp>
        <p:nvSpPr>
          <p:cNvPr id="119" name="Title 1">
            <a:extLst>
              <a:ext uri="{FF2B5EF4-FFF2-40B4-BE49-F238E27FC236}">
                <a16:creationId xmlns:a16="http://schemas.microsoft.com/office/drawing/2014/main" id="{3B56AB68-D969-D443-A62F-294E8A8D1CD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936266" cy="7879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l"/>
            <a:r>
              <a:rPr lang="en-US" sz="4400" dirty="0"/>
              <a:t>2. High port density, low power &amp; 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02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0"/>
    </mc:Choice>
    <mc:Fallback xmlns="">
      <p:transition xmlns:p14="http://schemas.microsoft.com/office/powerpoint/2010/main" spd="slow" advTm="73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Make routers follow top-level intent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32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Cloud era: special challenges</a:t>
            </a:r>
          </a:p>
          <a:p>
            <a:pPr lvl="1"/>
            <a:r>
              <a:rPr lang="en-US" dirty="0"/>
              <a:t>Scale: don’t want to configure manually</a:t>
            </a:r>
          </a:p>
          <a:p>
            <a:pPr lvl="1"/>
            <a:r>
              <a:rPr lang="en-US" dirty="0"/>
              <a:t>Multiple kinds of addressing</a:t>
            </a:r>
          </a:p>
          <a:p>
            <a:pPr lvl="1"/>
            <a:r>
              <a:rPr lang="en-US" dirty="0"/>
              <a:t>Telemetry</a:t>
            </a:r>
          </a:p>
          <a:p>
            <a:r>
              <a:rPr lang="en-US" dirty="0"/>
              <a:t>Expressiveness: </a:t>
            </a:r>
          </a:p>
          <a:p>
            <a:pPr lvl="1"/>
            <a:r>
              <a:rPr lang="en-US" dirty="0"/>
              <a:t>Routing with global/centralized goals</a:t>
            </a:r>
          </a:p>
          <a:p>
            <a:pPr lvl="1"/>
            <a:r>
              <a:rPr lang="en-US" dirty="0"/>
              <a:t>Functions beyond simple forwarding: </a:t>
            </a:r>
          </a:p>
          <a:p>
            <a:pPr lvl="2"/>
            <a:r>
              <a:rPr lang="en-US" dirty="0"/>
              <a:t>access control, in-network computing, perf debugging, …</a:t>
            </a:r>
          </a:p>
          <a:p>
            <a:pPr lvl="1"/>
            <a:r>
              <a:rPr lang="en-US" dirty="0"/>
              <a:t>Scheduling policy</a:t>
            </a:r>
          </a:p>
          <a:p>
            <a:r>
              <a:rPr lang="en-US" dirty="0"/>
              <a:t>Focus on </a:t>
            </a:r>
            <a:r>
              <a:rPr lang="en-US" dirty="0">
                <a:solidFill>
                  <a:srgbClr val="C00000"/>
                </a:solidFill>
              </a:rPr>
              <a:t>programmability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observability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860" y="1755178"/>
            <a:ext cx="3829001" cy="14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7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B65F-A206-E146-9579-70F48D695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3.5 Standard router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8DEE4-4ECB-4347-B6A7-CE4ACACC0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846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RFC 1812: Forward pkts using a table lookup, but also …</a:t>
            </a:r>
          </a:p>
          <a:p>
            <a:r>
              <a:rPr lang="en-US" dirty="0"/>
              <a:t>Update TTL (time-to-live IP header field):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ttl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-= 1</a:t>
            </a:r>
            <a:endParaRPr lang="en-US" dirty="0"/>
          </a:p>
          <a:p>
            <a:r>
              <a:rPr lang="en-US" dirty="0"/>
              <a:t>Update IP checksum (TTL updated)</a:t>
            </a:r>
          </a:p>
          <a:p>
            <a:r>
              <a:rPr lang="en-US" dirty="0"/>
              <a:t>IP to link-layer translation across networks (e.g., ARP for </a:t>
            </a:r>
            <a:r>
              <a:rPr lang="en-US" dirty="0" err="1"/>
              <a:t>dst</a:t>
            </a:r>
            <a:r>
              <a:rPr lang="en-US" dirty="0"/>
              <a:t>)</a:t>
            </a:r>
          </a:p>
          <a:p>
            <a:r>
              <a:rPr lang="en-US" dirty="0"/>
              <a:t>Rewrite link layer source address</a:t>
            </a:r>
          </a:p>
          <a:p>
            <a:r>
              <a:rPr lang="en-US" dirty="0"/>
              <a:t>Special processing (IP options): source route, record route, …</a:t>
            </a:r>
          </a:p>
          <a:p>
            <a:r>
              <a:rPr lang="en-US" dirty="0"/>
              <a:t>Handle IPv4 packet fragmentation</a:t>
            </a:r>
          </a:p>
          <a:p>
            <a:r>
              <a:rPr lang="en-US" dirty="0"/>
              <a:t>Handle multicast packets</a:t>
            </a:r>
          </a:p>
          <a:p>
            <a:r>
              <a:rPr lang="en-US" dirty="0"/>
              <a:t>Maintain QoS assurances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CA76F9-12E4-0650-6549-8ABB18C19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390" y="6176963"/>
            <a:ext cx="7772400" cy="47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7945">
            <a:off x="8212664" y="3203295"/>
            <a:ext cx="1411404" cy="1121117"/>
          </a:xfrm>
          <a:prstGeom prst="rect">
            <a:avLst/>
          </a:prstGeom>
        </p:spPr>
      </p:pic>
      <p:sp>
        <p:nvSpPr>
          <p:cNvPr id="33" name="Cloud 32"/>
          <p:cNvSpPr/>
          <p:nvPr/>
        </p:nvSpPr>
        <p:spPr>
          <a:xfrm>
            <a:off x="3206245" y="2086529"/>
            <a:ext cx="8671429" cy="4048339"/>
          </a:xfrm>
          <a:prstGeom prst="cloud">
            <a:avLst/>
          </a:prstGeom>
          <a:noFill/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router?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9" y="2362967"/>
            <a:ext cx="1536076" cy="926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90" y="3257625"/>
            <a:ext cx="2219451" cy="132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2" y="4296732"/>
            <a:ext cx="1536076" cy="92683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100262" y="2934468"/>
            <a:ext cx="1585912" cy="5143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01718" y="3991743"/>
            <a:ext cx="1684456" cy="5814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824568" y="3420242"/>
            <a:ext cx="2248025" cy="687657"/>
            <a:chOff x="7250905" y="2583511"/>
            <a:chExt cx="3064670" cy="100948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250906" y="2583511"/>
              <a:ext cx="306466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250905" y="3586163"/>
              <a:ext cx="306466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0287001" y="2587151"/>
              <a:ext cx="0" cy="10058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186" y="3255453"/>
            <a:ext cx="2219451" cy="132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907614" y="3425061"/>
            <a:ext cx="440024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37984" y="3436542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87444" y="3431289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63932" y="3437685"/>
            <a:ext cx="363028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73206" y="2377255"/>
            <a:ext cx="440024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31253" y="2562601"/>
            <a:ext cx="363028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30334" y="4652075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19056" y="4321618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724635" y="4288299"/>
            <a:ext cx="24478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Bottleneck queue</a:t>
            </a: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(max size B)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907614" y="3177358"/>
            <a:ext cx="114401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39987" y="2597664"/>
            <a:ext cx="2447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latin typeface="Helvetica" charset="0"/>
                <a:ea typeface="Helvetica" charset="0"/>
                <a:cs typeface="Helvetica" charset="0"/>
              </a:rPr>
              <a:t>Queuing delay</a:t>
            </a:r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5844" y="5548701"/>
            <a:ext cx="2447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Flows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15847" y="5807492"/>
            <a:ext cx="5280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Helvetica" charset="0"/>
                <a:ea typeface="Helvetica" charset="0"/>
                <a:cs typeface="Helvetica" charset="0"/>
              </a:rPr>
              <a:t>Packet-switched core network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17055" y="4226193"/>
            <a:ext cx="2447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Link rate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207" y="2331066"/>
            <a:ext cx="3502307" cy="332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router 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6139"/>
          </a:xfrm>
        </p:spPr>
        <p:txBody>
          <a:bodyPr>
            <a:normAutofit/>
          </a:bodyPr>
          <a:lstStyle/>
          <a:p>
            <a:r>
              <a:rPr lang="en-US" dirty="0"/>
              <a:t>Historically evolving, multiple concurrent router designs</a:t>
            </a:r>
          </a:p>
          <a:p>
            <a:r>
              <a:rPr lang="en-US" dirty="0"/>
              <a:t>2 exemplars: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MGR</a:t>
            </a:r>
            <a:r>
              <a:rPr lang="en-US" dirty="0"/>
              <a:t>: router from the late 1990s (50Gbit/s router, Partridge et al)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RMT</a:t>
            </a:r>
            <a:r>
              <a:rPr lang="en-US" dirty="0"/>
              <a:t>: router from the late 2010s</a:t>
            </a:r>
          </a:p>
          <a:p>
            <a:r>
              <a:rPr lang="en-US" dirty="0"/>
              <a:t>Many things in common. Some functions implemented:</a:t>
            </a:r>
          </a:p>
          <a:p>
            <a:pPr lvl="1"/>
            <a:r>
              <a:rPr lang="en-US" dirty="0"/>
              <a:t>Packet receive/transmit from/to physical interfaces</a:t>
            </a:r>
          </a:p>
          <a:p>
            <a:pPr lvl="1"/>
            <a:r>
              <a:rPr lang="en-US" dirty="0"/>
              <a:t>Packet and header parsing</a:t>
            </a:r>
          </a:p>
          <a:p>
            <a:pPr lvl="1"/>
            <a:r>
              <a:rPr lang="en-US" dirty="0"/>
              <a:t>Packet lookup and modification: ingress &amp; egress processing</a:t>
            </a:r>
          </a:p>
          <a:p>
            <a:pPr lvl="1"/>
            <a:r>
              <a:rPr lang="en-US" dirty="0"/>
              <a:t>High-speed </a:t>
            </a:r>
            <a:r>
              <a:rPr lang="en-US" dirty="0">
                <a:solidFill>
                  <a:srgbClr val="C00000"/>
                </a:solidFill>
              </a:rPr>
              <a:t>switching fabric </a:t>
            </a:r>
            <a:r>
              <a:rPr lang="en-US" dirty="0"/>
              <a:t>to connect interfaces</a:t>
            </a:r>
          </a:p>
          <a:p>
            <a:pPr lvl="1"/>
            <a:r>
              <a:rPr lang="en-US" dirty="0"/>
              <a:t>Traffic management: Scheduling &amp; </a:t>
            </a:r>
            <a:r>
              <a:rPr lang="is-IS" dirty="0"/>
              <a:t>Buffer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7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524000" y="356871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9141" y="2433416"/>
            <a:ext cx="11285035" cy="158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ctr"/>
            <a:r>
              <a:rPr lang="en-US" sz="7200" dirty="0"/>
              <a:t>Life of a Packet</a:t>
            </a:r>
          </a:p>
        </p:txBody>
      </p:sp>
    </p:spTree>
    <p:extLst>
      <p:ext uri="{BB962C8B-B14F-4D97-AF65-F5344CB8AC3E}">
        <p14:creationId xmlns:p14="http://schemas.microsoft.com/office/powerpoint/2010/main" val="3000347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Receive data at line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126492" cy="5032375"/>
          </a:xfrm>
        </p:spPr>
        <p:txBody>
          <a:bodyPr>
            <a:normAutofit/>
          </a:bodyPr>
          <a:lstStyle/>
          <a:p>
            <a:r>
              <a:rPr lang="en-US" dirty="0"/>
              <a:t>Circuitry to interface with physical medium: copper, optical, …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SerDes</a:t>
            </a:r>
            <a:r>
              <a:rPr lang="en-US" dirty="0"/>
              <a:t>/IO modules: serialize/</a:t>
            </a:r>
            <a:r>
              <a:rPr lang="en-US" dirty="0" err="1"/>
              <a:t>deserialize</a:t>
            </a:r>
            <a:r>
              <a:rPr lang="en-US" dirty="0"/>
              <a:t> data from the wire</a:t>
            </a:r>
          </a:p>
          <a:p>
            <a:endParaRPr lang="en-US" dirty="0"/>
          </a:p>
          <a:p>
            <a:r>
              <a:rPr lang="en-US" dirty="0"/>
              <a:t>Network interfaces keep getting faster</a:t>
            </a:r>
          </a:p>
          <a:p>
            <a:pPr lvl="1"/>
            <a:r>
              <a:rPr lang="en-US" dirty="0"/>
              <a:t>More parallelism, but stay the same size; Moore’s law is alive for now</a:t>
            </a:r>
          </a:p>
          <a:p>
            <a:pPr lvl="1"/>
            <a:r>
              <a:rPr lang="en-US" dirty="0"/>
              <a:t>Link technologies still getting faster: optical &amp; wireless</a:t>
            </a:r>
          </a:p>
          <a:p>
            <a:pPr lvl="1"/>
            <a:endParaRPr lang="en-US" dirty="0"/>
          </a:p>
          <a:p>
            <a:r>
              <a:rPr lang="en-US" dirty="0"/>
              <a:t>Multiple network interfaces on a single “line card”</a:t>
            </a:r>
          </a:p>
          <a:p>
            <a:pPr lvl="1"/>
            <a:r>
              <a:rPr lang="en-US" dirty="0"/>
              <a:t>Component detachable from the rest of the switch</a:t>
            </a:r>
          </a:p>
          <a:p>
            <a:pPr lvl="1"/>
            <a:r>
              <a:rPr lang="en-US" dirty="0"/>
              <a:t>Ex: upgrade multiple 10 </a:t>
            </a:r>
            <a:r>
              <a:rPr lang="en-US" dirty="0" err="1"/>
              <a:t>Gbit</a:t>
            </a:r>
            <a:r>
              <a:rPr lang="en-US" dirty="0"/>
              <a:t>/s interfaces to 40 </a:t>
            </a:r>
            <a:r>
              <a:rPr lang="en-US" dirty="0" err="1"/>
              <a:t>Gbit</a:t>
            </a:r>
            <a:r>
              <a:rPr lang="en-US" dirty="0"/>
              <a:t>/s in one shot</a:t>
            </a:r>
          </a:p>
          <a:p>
            <a:endParaRPr lang="en-US" dirty="0"/>
          </a:p>
        </p:txBody>
      </p:sp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980DD7BC-6B43-A347-AF90-FB1F6DDCA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0" y="0"/>
            <a:ext cx="41656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7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Packet 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242" y="1494154"/>
            <a:ext cx="10909515" cy="4869643"/>
          </a:xfrm>
        </p:spPr>
        <p:txBody>
          <a:bodyPr/>
          <a:lstStyle/>
          <a:p>
            <a:r>
              <a:rPr lang="en-US" dirty="0"/>
              <a:t>Extract header fields: extraction &amp; branching, sometimes “loop”</a:t>
            </a:r>
          </a:p>
          <a:p>
            <a:r>
              <a:rPr lang="en-US" dirty="0"/>
              <a:t>Example: extract Ethernet headers to know 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dst</a:t>
            </a:r>
            <a:r>
              <a:rPr lang="en-US" dirty="0"/>
              <a:t> </a:t>
            </a:r>
            <a:r>
              <a:rPr lang="en-US" dirty="0" err="1"/>
              <a:t>hw</a:t>
            </a:r>
            <a:r>
              <a:rPr lang="en-US" dirty="0"/>
              <a:t> addresses</a:t>
            </a:r>
          </a:p>
          <a:p>
            <a:r>
              <a:rPr lang="en-US" dirty="0"/>
              <a:t>Example: determine transport protocol based on IP proto field</a:t>
            </a:r>
          </a:p>
          <a:p>
            <a:r>
              <a:rPr lang="en-US" dirty="0"/>
              <a:t>Example: encapsulation, e.g., IPv6 in IPv4</a:t>
            </a:r>
          </a:p>
          <a:p>
            <a:r>
              <a:rPr lang="en-US" dirty="0"/>
              <a:t>Outcome: assignment of header fields to bits from packet</a:t>
            </a:r>
          </a:p>
          <a:p>
            <a:r>
              <a:rPr lang="en-US" dirty="0"/>
              <a:t>MGR: software, RMT: hardware (programmable)</a:t>
            </a:r>
          </a:p>
          <a:p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16" y="4623803"/>
            <a:ext cx="5658281" cy="2165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214" y="4228037"/>
            <a:ext cx="2691539" cy="223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Packet 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25625"/>
            <a:ext cx="10927080" cy="4667250"/>
          </a:xfrm>
        </p:spPr>
        <p:txBody>
          <a:bodyPr>
            <a:normAutofit/>
          </a:bodyPr>
          <a:lstStyle/>
          <a:p>
            <a:r>
              <a:rPr lang="en-US" dirty="0"/>
              <a:t>A key principle: </a:t>
            </a:r>
            <a:r>
              <a:rPr lang="en-US" dirty="0">
                <a:solidFill>
                  <a:srgbClr val="C00000"/>
                </a:solidFill>
              </a:rPr>
              <a:t>Separate header and payload data paths</a:t>
            </a:r>
          </a:p>
          <a:p>
            <a:pPr lvl="1"/>
            <a:r>
              <a:rPr lang="en-US" dirty="0"/>
              <a:t>Router functionality is “header-heavy” but “payload-light”</a:t>
            </a:r>
          </a:p>
          <a:p>
            <a:pPr lvl="1"/>
            <a:r>
              <a:rPr lang="en-US" dirty="0"/>
              <a:t>Don’t move the payload around too much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Conserve bandwidth &amp; resources for data moved around inside the router</a:t>
            </a:r>
          </a:p>
          <a:p>
            <a:r>
              <a:rPr lang="en-US" dirty="0"/>
              <a:t>Header goes on as input to route lookup/packet modification</a:t>
            </a:r>
          </a:p>
          <a:p>
            <a:r>
              <a:rPr lang="en-US" dirty="0"/>
              <a:t>Payload sits on a buffer until router knows what to do with pkt</a:t>
            </a:r>
          </a:p>
          <a:p>
            <a:pPr lvl="1"/>
            <a:r>
              <a:rPr lang="en-US" dirty="0"/>
              <a:t>Buffer could be on the ingress line card (MGR) or a buffer shared between line cards (RMT)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07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95640"/>
            <a:ext cx="10515600" cy="1147762"/>
          </a:xfrm>
        </p:spPr>
        <p:txBody>
          <a:bodyPr/>
          <a:lstStyle/>
          <a:p>
            <a:r>
              <a:rPr lang="en-US" dirty="0"/>
              <a:t>Packet Scheduling Algorithms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073270"/>
            <a:ext cx="10515600" cy="1103414"/>
          </a:xfrm>
        </p:spPr>
        <p:txBody>
          <a:bodyPr>
            <a:normAutofit/>
          </a:bodyPr>
          <a:lstStyle/>
          <a:p>
            <a:r>
              <a:rPr lang="en-US" sz="2800" dirty="0"/>
              <a:t>Which packet to send next? (order)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When</a:t>
            </a:r>
            <a:r>
              <a:rPr lang="en-US" sz="2800" dirty="0"/>
              <a:t> to send the next packet? (timing)</a:t>
            </a:r>
          </a:p>
        </p:txBody>
      </p:sp>
    </p:spTree>
    <p:extLst>
      <p:ext uri="{BB962C8B-B14F-4D97-AF65-F5344CB8AC3E}">
        <p14:creationId xmlns:p14="http://schemas.microsoft.com/office/powerpoint/2010/main" val="228301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332" y="1339848"/>
            <a:ext cx="10314582" cy="5518151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/>
              <a:t>Used to isolate flows from each other by giving each a fixed data rate through a link</a:t>
            </a:r>
          </a:p>
          <a:p>
            <a:pPr>
              <a:buFont typeface="Wingdings" charset="0"/>
              <a:buNone/>
              <a:defRPr/>
            </a:pPr>
            <a:endParaRPr lang="en-US" dirty="0"/>
          </a:p>
          <a:p>
            <a:pPr>
              <a:buFont typeface="Wingdings" charset="0"/>
              <a:buNone/>
              <a:defRPr/>
            </a:pPr>
            <a:r>
              <a:rPr lang="en-US" dirty="0"/>
              <a:t>Three commonly used terms: 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</a:rPr>
              <a:t>(long term) average rate:</a:t>
            </a:r>
            <a:r>
              <a:rPr lang="en-US" b="1" dirty="0"/>
              <a:t> </a:t>
            </a:r>
            <a:r>
              <a:rPr lang="en-US" dirty="0"/>
              <a:t>how many pkts can be sent per unit time (in the long run)</a:t>
            </a:r>
          </a:p>
          <a:p>
            <a:pPr lvl="1">
              <a:defRPr/>
            </a:pPr>
            <a:r>
              <a:rPr lang="en-US" sz="2000" dirty="0"/>
              <a:t>crucial question: </a:t>
            </a:r>
            <a:r>
              <a:rPr lang="en-US" sz="2000" dirty="0">
                <a:solidFill>
                  <a:srgbClr val="C00000"/>
                </a:solidFill>
              </a:rPr>
              <a:t>what is the interval length?</a:t>
            </a:r>
            <a:r>
              <a:rPr lang="en-US" sz="2000" dirty="0"/>
              <a:t> 100 packets per sec or 6000 packets per min have same average, but instantaneous behaviors can be very different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</a:rPr>
              <a:t>peak rate:</a:t>
            </a:r>
            <a:r>
              <a:rPr lang="en-US" dirty="0"/>
              <a:t> e.g., 6000 pkts per min (ppm) avg.; 1500 ppm peak rate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</a:rPr>
              <a:t>(max.) burst size:</a:t>
            </a:r>
            <a:r>
              <a:rPr lang="en-US" dirty="0"/>
              <a:t> max number of pkts sent consecutively (with no intervening idle)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64D658-7621-A740-BA1A-57449342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Isolation through Rate Limiting</a:t>
            </a:r>
          </a:p>
        </p:txBody>
      </p:sp>
    </p:spTree>
    <p:extLst>
      <p:ext uri="{BB962C8B-B14F-4D97-AF65-F5344CB8AC3E}">
        <p14:creationId xmlns:p14="http://schemas.microsoft.com/office/powerpoint/2010/main" val="239205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DB1BD-D086-5E48-B6CB-D6BE9404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Shaping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Policing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CC68A-8939-8C44-8708-1D351605B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595A4-D8D4-D24D-BFF5-CA9818622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62" y="1825625"/>
            <a:ext cx="11359057" cy="37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7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1185741" cy="5167312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token bucket: </a:t>
            </a:r>
            <a:r>
              <a:rPr lang="en-US" dirty="0"/>
              <a:t>limit input flow to specified </a:t>
            </a:r>
            <a:r>
              <a:rPr lang="en-US" i="1" dirty="0">
                <a:solidFill>
                  <a:srgbClr val="000099"/>
                </a:solidFill>
              </a:rPr>
              <a:t>burst size </a:t>
            </a:r>
            <a:r>
              <a:rPr lang="en-US" dirty="0"/>
              <a:t>and </a:t>
            </a:r>
            <a:r>
              <a:rPr lang="en-US" i="1" dirty="0">
                <a:solidFill>
                  <a:srgbClr val="000099"/>
                </a:solidFill>
              </a:rPr>
              <a:t>average rate </a:t>
            </a:r>
          </a:p>
          <a:p>
            <a:pPr>
              <a:defRPr/>
            </a:pPr>
            <a:r>
              <a:rPr lang="en-US" dirty="0"/>
              <a:t>Tokens generated at rate </a:t>
            </a:r>
            <a:r>
              <a:rPr lang="en-US" i="1" dirty="0"/>
              <a:t>r tokens/sec, </a:t>
            </a:r>
            <a:r>
              <a:rPr lang="en-US" dirty="0"/>
              <a:t>put into bucket</a:t>
            </a:r>
          </a:p>
          <a:p>
            <a:pPr>
              <a:defRPr/>
            </a:pPr>
            <a:r>
              <a:rPr lang="en-US" dirty="0"/>
              <a:t>Bucket can hold b tokens. </a:t>
            </a:r>
            <a:r>
              <a:rPr lang="en-US" dirty="0">
                <a:solidFill>
                  <a:srgbClr val="C00000"/>
                </a:solidFill>
              </a:rPr>
              <a:t>Tokens are not added if bucket is full</a:t>
            </a:r>
          </a:p>
          <a:p>
            <a:pPr>
              <a:defRPr/>
            </a:pPr>
            <a:r>
              <a:rPr lang="en-US" dirty="0"/>
              <a:t>A packet can be transmitted successfully if a token is available</a:t>
            </a:r>
          </a:p>
          <a:p>
            <a:pPr lvl="1">
              <a:defRPr/>
            </a:pPr>
            <a:r>
              <a:rPr lang="en-US" dirty="0"/>
              <a:t>Packet “picks up” the token as it leaves the router</a:t>
            </a:r>
          </a:p>
          <a:p>
            <a:pPr>
              <a:defRPr/>
            </a:pPr>
            <a:r>
              <a:rPr lang="en-US" dirty="0"/>
              <a:t>Over interval of time t: </a:t>
            </a:r>
          </a:p>
          <a:p>
            <a:pPr marL="0" indent="0">
              <a:buNone/>
              <a:defRPr/>
            </a:pPr>
            <a:r>
              <a:rPr lang="en-US" dirty="0"/>
              <a:t>number of packets that leave the token </a:t>
            </a:r>
          </a:p>
          <a:p>
            <a:pPr marL="0" indent="0">
              <a:buNone/>
              <a:defRPr/>
            </a:pPr>
            <a:r>
              <a:rPr lang="en-US" dirty="0"/>
              <a:t>bucket is less than or equal to </a:t>
            </a:r>
            <a:r>
              <a:rPr lang="en-US" dirty="0">
                <a:solidFill>
                  <a:srgbClr val="CC0000"/>
                </a:solidFill>
              </a:rPr>
              <a:t>(r * t + b)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CC0000"/>
                </a:solidFill>
              </a:rPr>
              <a:t>Average rate r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CC0000"/>
                </a:solidFill>
              </a:rPr>
              <a:t>Burst size b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67939" name="Picture 4" descr="667 Token bu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27" y="4412420"/>
            <a:ext cx="4191752" cy="208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8BC670-1077-054F-B0A0-19658FC41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Bucket</a:t>
            </a:r>
          </a:p>
        </p:txBody>
      </p:sp>
    </p:spTree>
    <p:extLst>
      <p:ext uri="{BB962C8B-B14F-4D97-AF65-F5344CB8AC3E}">
        <p14:creationId xmlns:p14="http://schemas.microsoft.com/office/powerpoint/2010/main" val="147917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B3589DE-7290-4D01-ADF4-3596CDB13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Purpose of the bucket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9311687B-6AAE-463D-A973-A0107C7FF26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5"/>
            <a:ext cx="11021704" cy="4813170"/>
          </a:xfrm>
          <a:noFill/>
        </p:spPr>
        <p:txBody>
          <a:bodyPr>
            <a:normAutofit/>
          </a:bodyPr>
          <a:lstStyle/>
          <a:p>
            <a:r>
              <a:rPr lang="en-US" altLang="en-US" dirty="0"/>
              <a:t>Suppose each flow starts with a “full” bucket (b tokens)</a:t>
            </a:r>
          </a:p>
          <a:p>
            <a:endParaRPr lang="en-US" altLang="en-US" dirty="0"/>
          </a:p>
          <a:p>
            <a:r>
              <a:rPr lang="en-US" altLang="en-US" dirty="0"/>
              <a:t>Bucket of tokens enables small bursts to go through unscathed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Short flows (bursts) can exceed rate limit r</a:t>
            </a:r>
            <a:r>
              <a:rPr lang="en-US" altLang="en-US" dirty="0"/>
              <a:t>, since they can use up the reserve in the bucket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Long flows will fit into the rate limit r</a:t>
            </a:r>
            <a:r>
              <a:rPr lang="en-US" altLang="en-US" dirty="0"/>
              <a:t> over their lifetime, since they cannot exceed the average token-filling rate r after using up the reserve</a:t>
            </a:r>
          </a:p>
        </p:txBody>
      </p:sp>
    </p:spTree>
    <p:extLst>
      <p:ext uri="{BB962C8B-B14F-4D97-AF65-F5344CB8AC3E}">
        <p14:creationId xmlns:p14="http://schemas.microsoft.com/office/powerpoint/2010/main" val="32091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B3589DE-7290-4D01-ADF4-3596CDB13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 Token Bucket Shaper vs. Policer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9311687B-6AAE-463D-A973-A0107C7FF26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5"/>
            <a:ext cx="11021704" cy="4813170"/>
          </a:xfrm>
          <a:noFill/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Shaper</a:t>
            </a:r>
            <a:r>
              <a:rPr lang="en-US" altLang="en-US" dirty="0"/>
              <a:t>: there is a bucket for tokens and a </a:t>
            </a:r>
            <a:r>
              <a:rPr lang="en-US" altLang="en-US" dirty="0">
                <a:solidFill>
                  <a:srgbClr val="C00000"/>
                </a:solidFill>
              </a:rPr>
              <a:t>packet buffer </a:t>
            </a:r>
            <a:r>
              <a:rPr lang="en-US" altLang="en-US" dirty="0"/>
              <a:t>hold packets waiting for tokens</a:t>
            </a:r>
          </a:p>
          <a:p>
            <a:pPr lvl="1"/>
            <a:r>
              <a:rPr lang="en-US" altLang="en-US" dirty="0"/>
              <a:t>Packets will be </a:t>
            </a:r>
            <a:r>
              <a:rPr lang="en-US" altLang="en-US" dirty="0">
                <a:solidFill>
                  <a:srgbClr val="C00000"/>
                </a:solidFill>
              </a:rPr>
              <a:t>delayed </a:t>
            </a:r>
            <a:r>
              <a:rPr lang="en-US" altLang="en-US" dirty="0"/>
              <a:t>if the buffer can hold the packet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</a:rPr>
              <a:t>Dropped </a:t>
            </a:r>
            <a:r>
              <a:rPr lang="en-US" altLang="en-US" dirty="0"/>
              <a:t>when the buffer is full</a:t>
            </a:r>
          </a:p>
          <a:p>
            <a:endParaRPr lang="en-US" altLang="en-US" dirty="0"/>
          </a:p>
          <a:p>
            <a:r>
              <a:rPr lang="en-US" altLang="en-US" dirty="0"/>
              <a:t>A token bucket </a:t>
            </a:r>
            <a:r>
              <a:rPr lang="en-US" altLang="en-US" dirty="0">
                <a:solidFill>
                  <a:srgbClr val="C00000"/>
                </a:solidFill>
              </a:rPr>
              <a:t>policer</a:t>
            </a:r>
            <a:r>
              <a:rPr lang="en-US" altLang="en-US" dirty="0"/>
              <a:t> doesn’t contain the packet buffer: </a:t>
            </a:r>
          </a:p>
          <a:p>
            <a:pPr lvl="1"/>
            <a:r>
              <a:rPr lang="en-US" altLang="en-US" dirty="0"/>
              <a:t>a packet arriving while the bucket is empty is </a:t>
            </a:r>
            <a:r>
              <a:rPr lang="en-US" altLang="en-US" dirty="0">
                <a:solidFill>
                  <a:srgbClr val="C00000"/>
                </a:solidFill>
              </a:rPr>
              <a:t>dropped </a:t>
            </a:r>
            <a:r>
              <a:rPr lang="en-US" altLang="en-US" dirty="0"/>
              <a:t>right away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719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287E0-BE81-FE43-87A1-BEC5559F5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Buckets are simple to implement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7E9F7-A64B-6149-B465-10B82A84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2792"/>
            <a:ext cx="10515600" cy="5257564"/>
          </a:xfrm>
        </p:spPr>
        <p:txBody>
          <a:bodyPr>
            <a:normAutofit/>
          </a:bodyPr>
          <a:lstStyle/>
          <a:p>
            <a:r>
              <a:rPr lang="en-US" dirty="0"/>
              <a:t>Assume byte-based rates. Each time a packet from a flow arrives, refill tokens according to gap in time and bucket size</a:t>
            </a:r>
          </a:p>
          <a:p>
            <a:pPr marL="914400" lvl="2" indent="0">
              <a:buNone/>
            </a:pPr>
            <a:endParaRPr lang="en-US" sz="20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pPr marL="914400" lvl="2" indent="0">
              <a:buNone/>
            </a:pPr>
            <a:r>
              <a:rPr lang="en-US" sz="20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tokens += </a:t>
            </a:r>
            <a:r>
              <a:rPr lang="en-US" sz="2000" dirty="0">
                <a:solidFill>
                  <a:srgbClr val="C0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r</a:t>
            </a:r>
            <a:r>
              <a:rPr lang="en-US" sz="20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 * time since last packet of flow</a:t>
            </a:r>
          </a:p>
          <a:p>
            <a:pPr marL="914400" lvl="2" indent="0">
              <a:buNone/>
            </a:pPr>
            <a:r>
              <a:rPr lang="en-US" sz="20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tokens = min(tokens, </a:t>
            </a:r>
            <a:r>
              <a:rPr lang="en-US" sz="2000" dirty="0">
                <a:solidFill>
                  <a:srgbClr val="C0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b</a:t>
            </a:r>
            <a:r>
              <a:rPr lang="en-US" sz="20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)</a:t>
            </a:r>
          </a:p>
          <a:p>
            <a:pPr marL="914400" lvl="2" indent="0">
              <a:buNone/>
            </a:pPr>
            <a:endParaRPr lang="en-US" sz="20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r>
              <a:rPr lang="en-US" dirty="0"/>
              <a:t>Need enough tokens to dequeue a packet: </a:t>
            </a:r>
            <a:r>
              <a:rPr lang="en-US" sz="20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tokens &gt;= </a:t>
            </a:r>
            <a:r>
              <a:rPr lang="en-US" sz="2000" dirty="0" err="1">
                <a:latin typeface="Ayuthaya" pitchFamily="2" charset="-34"/>
                <a:ea typeface="Ayuthaya" pitchFamily="2" charset="-34"/>
                <a:cs typeface="Ayuthaya" pitchFamily="2" charset="-34"/>
              </a:rPr>
              <a:t>pkt_size</a:t>
            </a:r>
            <a:endParaRPr lang="en-US" sz="20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r>
              <a:rPr lang="en-US" dirty="0"/>
              <a:t>When a packet departs, remove tokens: </a:t>
            </a:r>
            <a:r>
              <a:rPr lang="en-US" sz="20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tokens -= </a:t>
            </a:r>
            <a:r>
              <a:rPr lang="en-US" sz="2000" dirty="0" err="1">
                <a:latin typeface="Ayuthaya" pitchFamily="2" charset="-34"/>
                <a:ea typeface="Ayuthaya" pitchFamily="2" charset="-34"/>
                <a:cs typeface="Ayuthaya" pitchFamily="2" charset="-34"/>
              </a:rPr>
              <a:t>pkt_size</a:t>
            </a:r>
            <a:endParaRPr lang="en-US" sz="20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Small per-flow state: r, b, timestamp, current # of tokens</a:t>
            </a:r>
          </a:p>
          <a:p>
            <a:pPr lvl="1"/>
            <a:r>
              <a:rPr lang="en-US" dirty="0"/>
              <a:t>Used to build more complex metering like TR-TCM (RFC 2698)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9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1|15.5|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7600</TotalTime>
  <Words>1226</Words>
  <Application>Microsoft Macintosh PowerPoint</Application>
  <PresentationFormat>Widescreen</PresentationFormat>
  <Paragraphs>213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Ayuthaya</vt:lpstr>
      <vt:lpstr>Calibri</vt:lpstr>
      <vt:lpstr>Consolas</vt:lpstr>
      <vt:lpstr>Helvetica</vt:lpstr>
      <vt:lpstr>Tahoma</vt:lpstr>
      <vt:lpstr>Times New Roman</vt:lpstr>
      <vt:lpstr>Wingdings</vt:lpstr>
      <vt:lpstr>Office Theme</vt:lpstr>
      <vt:lpstr>PowerPoint Presentation</vt:lpstr>
      <vt:lpstr>Packet scheduling</vt:lpstr>
      <vt:lpstr>Packet Scheduling Algorithms</vt:lpstr>
      <vt:lpstr>Providing Isolation through Rate Limiting</vt:lpstr>
      <vt:lpstr>Shaping and Policing</vt:lpstr>
      <vt:lpstr>Token Bucket</vt:lpstr>
      <vt:lpstr>Purpose of the bucket</vt:lpstr>
      <vt:lpstr> Token Bucket Shaper vs. Policer</vt:lpstr>
      <vt:lpstr>Token Buckets are simple to implement</vt:lpstr>
      <vt:lpstr>The Internet uses token bucket policers at several bottleneck links.</vt:lpstr>
      <vt:lpstr>Impact of Token Bucket Policers</vt:lpstr>
      <vt:lpstr>Impact on TCP</vt:lpstr>
      <vt:lpstr>Policing losses impact applications</vt:lpstr>
      <vt:lpstr>Transport topics we didn’t consider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Speed: move packets quickly</vt:lpstr>
      <vt:lpstr>PowerPoint Presentation</vt:lpstr>
      <vt:lpstr>3. Make routers follow top-level intent</vt:lpstr>
      <vt:lpstr>3.5 Standard router specifications</vt:lpstr>
      <vt:lpstr>What’s in a router?</vt:lpstr>
      <vt:lpstr>Overview of router functionality</vt:lpstr>
      <vt:lpstr>PowerPoint Presentation</vt:lpstr>
      <vt:lpstr>(1) Receive data at line cards</vt:lpstr>
      <vt:lpstr>(2) Packet parsing</vt:lpstr>
      <vt:lpstr>(2) Packet parsing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552: Computer Networks</dc:title>
  <dc:creator>Srinivas NG</dc:creator>
  <cp:lastModifiedBy>Srinivas Narayana Ganapathy</cp:lastModifiedBy>
  <cp:revision>1942</cp:revision>
  <dcterms:created xsi:type="dcterms:W3CDTF">2018-09-05T17:47:04Z</dcterms:created>
  <dcterms:modified xsi:type="dcterms:W3CDTF">2024-02-28T11:30:50Z</dcterms:modified>
</cp:coreProperties>
</file>