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421" r:id="rId2"/>
    <p:sldId id="1243" r:id="rId3"/>
    <p:sldId id="1227" r:id="rId4"/>
    <p:sldId id="1089" r:id="rId5"/>
    <p:sldId id="1223" r:id="rId6"/>
    <p:sldId id="1244" r:id="rId7"/>
    <p:sldId id="1224" r:id="rId8"/>
    <p:sldId id="1228" r:id="rId9"/>
    <p:sldId id="1090" r:id="rId10"/>
    <p:sldId id="1229" r:id="rId11"/>
    <p:sldId id="1201" r:id="rId12"/>
    <p:sldId id="1220" r:id="rId13"/>
    <p:sldId id="1222" r:id="rId14"/>
    <p:sldId id="1221" r:id="rId15"/>
    <p:sldId id="322" r:id="rId16"/>
    <p:sldId id="1202" r:id="rId17"/>
    <p:sldId id="1203" r:id="rId18"/>
    <p:sldId id="1245" r:id="rId19"/>
    <p:sldId id="1246" r:id="rId20"/>
    <p:sldId id="1238" r:id="rId21"/>
    <p:sldId id="1247" r:id="rId22"/>
    <p:sldId id="1237" r:id="rId23"/>
    <p:sldId id="1248" r:id="rId24"/>
    <p:sldId id="1249" r:id="rId25"/>
    <p:sldId id="428" r:id="rId26"/>
    <p:sldId id="437" r:id="rId27"/>
    <p:sldId id="438" r:id="rId28"/>
    <p:sldId id="385" r:id="rId29"/>
    <p:sldId id="386" r:id="rId30"/>
    <p:sldId id="439" r:id="rId31"/>
    <p:sldId id="389" r:id="rId32"/>
    <p:sldId id="413" r:id="rId33"/>
    <p:sldId id="124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8"/>
    <p:restoredTop sz="94643"/>
  </p:normalViewPr>
  <p:slideViewPr>
    <p:cSldViewPr snapToGrid="0" snapToObjects="1">
      <p:cViewPr varScale="1">
        <p:scale>
          <a:sx n="124" d="100"/>
          <a:sy n="124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2666-03D5-5341-A833-B4D3FAA577B7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CFC95-A4B1-B94A-8100-0CEEF7FB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0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DCTCP is based on the existing Explicit Congestion Notification framework in TCP.</a:t>
            </a:r>
          </a:p>
          <a:p>
            <a:r>
              <a:rPr lang="en-US" dirty="0"/>
              <a:t>----- Meeting Notes (3/7/12 12:24) -----</a:t>
            </a:r>
          </a:p>
          <a:p>
            <a:r>
              <a:rPr lang="en-US" dirty="0"/>
              <a:t>Remember to mention "SAWTOOTH"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EA2B-EFC1-4DB2-A297-B21C4C7A67B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897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DCTCP is based on the existing Explicit Congestion Notification framework in TCP.</a:t>
            </a:r>
          </a:p>
          <a:p>
            <a:r>
              <a:rPr lang="en-US" dirty="0"/>
              <a:t>----- Meeting Notes (3/7/12 12:24) -----</a:t>
            </a:r>
          </a:p>
          <a:p>
            <a:r>
              <a:rPr lang="en-US" dirty="0"/>
              <a:t>Remember to mention "SAWTOOTH"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EA2B-EFC1-4DB2-A297-B21C4C7A67B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3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Start with: “</a:t>
            </a:r>
            <a:r>
              <a:rPr lang="en-US" sz="1200" dirty="0"/>
              <a:t>How can we extract multi-bit information from single-bit stream of ECN marks?”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- Standard deviation</a:t>
            </a:r>
            <a:r>
              <a:rPr lang="en-US" sz="1200" baseline="0" dirty="0"/>
              <a:t>: TCP (33.6KB), DCTCP (11.5KB)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0630E-C6A9-444B-A16B-2B64151D1D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306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very simple marking mechanism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not all the tunings other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aqms</a:t>
            </a:r>
            <a:r>
              <a:rPr lang="en-US" dirty="0">
                <a:ea typeface="ＭＳ Ｐゴシック" charset="-128"/>
                <a:cs typeface="ＭＳ Ｐゴシック" charset="-128"/>
              </a:rPr>
              <a:t> have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on the source side, the source is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tryign</a:t>
            </a:r>
            <a:r>
              <a:rPr lang="en-US" dirty="0">
                <a:ea typeface="ＭＳ Ｐゴシック" charset="-128"/>
                <a:cs typeface="ＭＳ Ｐゴシック" charset="-128"/>
              </a:rPr>
              <a:t> to estimate the fraction of packets getting marked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using the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obs</a:t>
            </a:r>
            <a:r>
              <a:rPr lang="en-US" dirty="0">
                <a:ea typeface="ＭＳ Ｐゴシック" charset="-128"/>
                <a:cs typeface="ＭＳ Ｐゴシック" charset="-128"/>
              </a:rPr>
              <a:t> that there is a stream of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ecn</a:t>
            </a:r>
            <a:r>
              <a:rPr lang="en-US" dirty="0">
                <a:ea typeface="ＭＳ Ｐゴシック" charset="-128"/>
                <a:cs typeface="ＭＳ Ｐゴシック" charset="-128"/>
              </a:rPr>
              <a:t> marks coming back – more info in the stream than in any single bit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trying to maintain smooth rate variations to operate well even when using shallow buffers, and only a few flows (no stat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mux</a:t>
            </a:r>
            <a:r>
              <a:rPr lang="en-US" dirty="0">
                <a:ea typeface="ＭＳ Ｐゴシック" charset="-128"/>
                <a:cs typeface="ＭＳ Ｐゴシック" charset="-128"/>
              </a:rPr>
              <a:t>)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F over the last RTT.  In TCP there is always a way to get the next RTT from the window size.  Comes from the self-clocking of TCP.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Only changing the decrease.  Simplest version – makes a lot of sense.  So generic could apply it to any algorithm – CTCP, CUBIC – how to cut its window leaving increase part to what it already does.   Have to be careful here. 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4A6DD6-72AA-A648-96C7-19F688F76A4D}" type="slidenum">
              <a:rPr lang="en-US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pPr/>
              <a:t>17</a:t>
            </a:fld>
            <a:endParaRPr lang="en-US">
              <a:solidFill>
                <a:prstClr val="black"/>
              </a:solidFill>
              <a:latin typeface="Calibri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4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5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5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5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B3B3-0381-6043-97A3-E72CD5022D9A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4A6C3-26C7-AFFE-353E-E6C0EB27C4C9}"/>
              </a:ext>
            </a:extLst>
          </p:cNvPr>
          <p:cNvSpPr txBox="1"/>
          <p:nvPr/>
        </p:nvSpPr>
        <p:spPr>
          <a:xfrm>
            <a:off x="1711187" y="2828835"/>
            <a:ext cx="87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Helvetica" pitchFamily="2" charset="0"/>
              </a:rPr>
              <a:t>Transport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CD0F6-C75F-1F3C-CDC7-7179D957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F16FC-23EE-05DB-4BB9-4EC56520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B1903-E7FB-6011-4C9E-FC149072C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TCP: window evolution with all signals measured end to end</a:t>
            </a:r>
          </a:p>
          <a:p>
            <a:endParaRPr lang="en-US" dirty="0"/>
          </a:p>
          <a:p>
            <a:r>
              <a:rPr lang="en-US" dirty="0"/>
              <a:t>Data centers: hardware under single administrative control</a:t>
            </a:r>
          </a:p>
          <a:p>
            <a:pPr lvl="1"/>
            <a:r>
              <a:rPr lang="en-US" dirty="0"/>
              <a:t>Could network switches do better?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What if switches provided better feedback than loss?</a:t>
            </a:r>
          </a:p>
        </p:txBody>
      </p:sp>
    </p:spTree>
    <p:extLst>
      <p:ext uri="{BB962C8B-B14F-4D97-AF65-F5344CB8AC3E}">
        <p14:creationId xmlns:p14="http://schemas.microsoft.com/office/powerpoint/2010/main" val="44319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1"/>
          <p:cNvGrpSpPr/>
          <p:nvPr/>
        </p:nvGrpSpPr>
        <p:grpSpPr>
          <a:xfrm>
            <a:off x="8305800" y="3581400"/>
            <a:ext cx="274320" cy="274320"/>
            <a:chOff x="6934200" y="2667000"/>
            <a:chExt cx="274320" cy="274320"/>
          </a:xfrm>
          <a:effectLst/>
        </p:grpSpPr>
        <p:sp>
          <p:nvSpPr>
            <p:cNvPr id="80" name="Rectangle 163"/>
            <p:cNvSpPr>
              <a:spLocks noChangeArrowheads="1"/>
            </p:cNvSpPr>
            <p:nvPr/>
          </p:nvSpPr>
          <p:spPr bwMode="auto">
            <a:xfrm>
              <a:off x="6934200" y="2667000"/>
              <a:ext cx="274320" cy="274320"/>
            </a:xfrm>
            <a:prstGeom prst="rect">
              <a:avLst/>
            </a:prstGeom>
            <a:gradFill rotWithShape="1">
              <a:gsLst>
                <a:gs pos="0">
                  <a:srgbClr val="F75615">
                    <a:gamma/>
                    <a:shade val="46275"/>
                    <a:invGamma/>
                  </a:srgbClr>
                </a:gs>
                <a:gs pos="50000">
                  <a:srgbClr val="F75615"/>
                </a:gs>
                <a:gs pos="100000">
                  <a:srgbClr val="F7561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99"/>
                </a:solidFill>
                <a:latin typeface="Helvetica" pitchFamily="2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7005638" y="2733675"/>
              <a:ext cx="133350" cy="1447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elvetica" pitchFamily="2" charset="0"/>
              </a:endParaRPr>
            </a:p>
          </p:txBody>
        </p:sp>
      </p:grpSp>
      <p:sp>
        <p:nvSpPr>
          <p:cNvPr id="60" name="Rectangle 163"/>
          <p:cNvSpPr>
            <a:spLocks noChangeArrowheads="1"/>
          </p:cNvSpPr>
          <p:nvPr/>
        </p:nvSpPr>
        <p:spPr bwMode="auto">
          <a:xfrm>
            <a:off x="8305800" y="35844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Helvetica" pitchFamily="2" charset="0"/>
            </a:endParaRPr>
          </a:p>
        </p:txBody>
      </p:sp>
      <p:sp>
        <p:nvSpPr>
          <p:cNvPr id="59" name="Rectangle 163"/>
          <p:cNvSpPr>
            <a:spLocks noChangeArrowheads="1"/>
          </p:cNvSpPr>
          <p:nvPr/>
        </p:nvSpPr>
        <p:spPr bwMode="auto">
          <a:xfrm>
            <a:off x="8305800" y="3581400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Helvetica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229600" y="3516868"/>
            <a:ext cx="35814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Helvetica" pitchFamily="2" charset="0"/>
            </a:endParaRPr>
          </a:p>
        </p:txBody>
      </p:sp>
      <p:pic>
        <p:nvPicPr>
          <p:cNvPr id="86" name="Picture 85" descr="server-gr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2444" y="5807472"/>
            <a:ext cx="915278" cy="974328"/>
          </a:xfrm>
          <a:prstGeom prst="rect">
            <a:avLst/>
          </a:prstGeom>
        </p:spPr>
      </p:pic>
      <p:pic>
        <p:nvPicPr>
          <p:cNvPr id="89" name="Picture 88" descr="server-gr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3322" y="2013744"/>
            <a:ext cx="915278" cy="9743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7070703" y="4374057"/>
            <a:ext cx="161029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81309" y="2500908"/>
            <a:ext cx="1675522" cy="17662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980431" y="4495800"/>
            <a:ext cx="1676400" cy="1798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51"/>
          <p:cNvGrpSpPr>
            <a:grpSpLocks/>
          </p:cNvGrpSpPr>
          <p:nvPr/>
        </p:nvGrpSpPr>
        <p:grpSpPr bwMode="auto">
          <a:xfrm>
            <a:off x="5791200" y="4071144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33399"/>
                </a:solidFill>
                <a:latin typeface="Helvetica" pitchFamily="2" charset="0"/>
              </a:endParaRPr>
            </a:p>
          </p:txBody>
        </p:sp>
        <p:sp>
          <p:nvSpPr>
            <p:cNvPr id="56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Helvetica" pitchFamily="2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646249" y="157102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Helvetica" pitchFamily="2" charset="0"/>
                <a:ea typeface="Helvetica" charset="0"/>
                <a:cs typeface="Helvetica" charset="0"/>
              </a:rPr>
              <a:t>Sender 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27254" y="5366544"/>
            <a:ext cx="1333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Helvetica" pitchFamily="2" charset="0"/>
                <a:ea typeface="Helvetica" charset="0"/>
                <a:cs typeface="Helvetica" charset="0"/>
              </a:rPr>
              <a:t>Sender 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608844" y="3320812"/>
            <a:ext cx="114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Helvetica" pitchFamily="2" charset="0"/>
                <a:ea typeface="Helvetica" charset="0"/>
                <a:cs typeface="Helvetica" charset="0"/>
              </a:rPr>
              <a:t>Receiver</a:t>
            </a:r>
          </a:p>
        </p:txBody>
      </p:sp>
      <p:sp>
        <p:nvSpPr>
          <p:cNvPr id="62" name="Rectangle 163"/>
          <p:cNvSpPr>
            <a:spLocks noChangeArrowheads="1"/>
          </p:cNvSpPr>
          <p:nvPr/>
        </p:nvSpPr>
        <p:spPr bwMode="auto">
          <a:xfrm>
            <a:off x="3770376" y="6054090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Helvetica" pitchFamily="2" charset="0"/>
            </a:endParaRPr>
          </a:p>
        </p:txBody>
      </p:sp>
      <p:sp>
        <p:nvSpPr>
          <p:cNvPr id="58" name="Rectangle 163"/>
          <p:cNvSpPr>
            <a:spLocks noChangeArrowheads="1"/>
          </p:cNvSpPr>
          <p:nvPr/>
        </p:nvSpPr>
        <p:spPr bwMode="auto">
          <a:xfrm>
            <a:off x="3770376" y="22219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Helvetica" pitchFamily="2" charset="0"/>
            </a:endParaRPr>
          </a:p>
        </p:txBody>
      </p:sp>
      <p:pic>
        <p:nvPicPr>
          <p:cNvPr id="5" name="Picture 4" descr="serv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04802" y="3839139"/>
            <a:ext cx="1148799" cy="1102845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4724400" y="587758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Helvetica" pitchFamily="2" charset="0"/>
                <a:ea typeface="Helvetica" charset="0"/>
                <a:cs typeface="Helvetica" charset="0"/>
              </a:rPr>
              <a:t>ECN = Explicit Congestion Notification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44844" y="3124200"/>
            <a:ext cx="2850956" cy="2209800"/>
            <a:chOff x="76200" y="2819400"/>
            <a:chExt cx="2850956" cy="2209800"/>
          </a:xfrm>
        </p:grpSpPr>
        <p:sp>
          <p:nvSpPr>
            <p:cNvPr id="109" name="Rounded Rectangle 108"/>
            <p:cNvSpPr/>
            <p:nvPr/>
          </p:nvSpPr>
          <p:spPr>
            <a:xfrm>
              <a:off x="76200" y="2819400"/>
              <a:ext cx="2850956" cy="2209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Helvetica" pitchFamily="2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116465" y="2828999"/>
              <a:ext cx="2616080" cy="2158154"/>
              <a:chOff x="88531" y="3983506"/>
              <a:chExt cx="3139559" cy="2590003"/>
            </a:xfrm>
          </p:grpSpPr>
          <p:sp>
            <p:nvSpPr>
              <p:cNvPr id="88" name="Line 4"/>
              <p:cNvSpPr>
                <a:spLocks noChangeShapeType="1"/>
              </p:cNvSpPr>
              <p:nvPr/>
            </p:nvSpPr>
            <p:spPr bwMode="auto">
              <a:xfrm>
                <a:off x="381000" y="6165850"/>
                <a:ext cx="2837870" cy="0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Helvetica" pitchFamily="2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92" name="Line 5"/>
              <p:cNvSpPr>
                <a:spLocks noChangeShapeType="1"/>
              </p:cNvSpPr>
              <p:nvPr/>
            </p:nvSpPr>
            <p:spPr bwMode="auto">
              <a:xfrm>
                <a:off x="561976" y="4429220"/>
                <a:ext cx="0" cy="1916017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Helvetica" pitchFamily="2" charset="0"/>
                  <a:ea typeface="Helvetica" charset="0"/>
                  <a:cs typeface="Helvetica" charset="0"/>
                </a:endParaRPr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 flipV="1">
                <a:off x="561976" y="4657819"/>
                <a:ext cx="657224" cy="773018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219200" y="4657819"/>
                <a:ext cx="0" cy="773018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1219200" y="4657819"/>
                <a:ext cx="657224" cy="773018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876424" y="4657819"/>
                <a:ext cx="0" cy="773018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1876424" y="4657819"/>
                <a:ext cx="657224" cy="773018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2533648" y="4657819"/>
                <a:ext cx="657224" cy="773018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 Box 6"/>
              <p:cNvSpPr txBox="1">
                <a:spLocks noChangeArrowheads="1"/>
              </p:cNvSpPr>
              <p:nvPr/>
            </p:nvSpPr>
            <p:spPr bwMode="auto">
              <a:xfrm>
                <a:off x="2472616" y="6164593"/>
                <a:ext cx="755474" cy="40891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 dirty="0">
                    <a:solidFill>
                      <a:srgbClr val="000000"/>
                    </a:solidFill>
                    <a:latin typeface="Helvetica" pitchFamily="2" charset="0"/>
                    <a:ea typeface="Helvetica" charset="0"/>
                    <a:cs typeface="Helvetica" charset="0"/>
                  </a:rPr>
                  <a:t>Time</a:t>
                </a:r>
              </a:p>
            </p:txBody>
          </p:sp>
          <p:sp>
            <p:nvSpPr>
              <p:cNvPr id="105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-903003" y="4975040"/>
                <a:ext cx="2391983" cy="40891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 dirty="0">
                    <a:solidFill>
                      <a:srgbClr val="000000"/>
                    </a:solidFill>
                    <a:latin typeface="Helvetica" pitchFamily="2" charset="0"/>
                    <a:ea typeface="Helvetica" charset="0"/>
                    <a:cs typeface="Helvetica" charset="0"/>
                  </a:rPr>
                  <a:t>Window Size (Rate)</a:t>
                </a:r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2533648" y="4657819"/>
                <a:ext cx="0" cy="773018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/>
          <p:nvPr/>
        </p:nvGrpSpPr>
        <p:grpSpPr>
          <a:xfrm>
            <a:off x="5684232" y="1371600"/>
            <a:ext cx="4577938" cy="1516726"/>
            <a:chOff x="3855432" y="5036474"/>
            <a:chExt cx="4145568" cy="1516726"/>
          </a:xfrm>
        </p:grpSpPr>
        <p:sp>
          <p:nvSpPr>
            <p:cNvPr id="4" name="Rounded Rectangle 3"/>
            <p:cNvSpPr/>
            <p:nvPr/>
          </p:nvSpPr>
          <p:spPr>
            <a:xfrm>
              <a:off x="3855432" y="5036474"/>
              <a:ext cx="4145568" cy="151672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Helvetica" pitchFamily="2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038600" y="5105399"/>
              <a:ext cx="395010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Helvetica" pitchFamily="2" charset="0"/>
                  <a:ea typeface="Helvetica" charset="0"/>
                  <a:cs typeface="Helvetica" charset="0"/>
                </a:rPr>
                <a:t>Additive Increase:	</a:t>
              </a:r>
            </a:p>
            <a:p>
              <a:r>
                <a:rPr lang="en-US" sz="2000" dirty="0">
                  <a:solidFill>
                    <a:prstClr val="black"/>
                  </a:solidFill>
                  <a:latin typeface="Helvetica" pitchFamily="2" charset="0"/>
                  <a:ea typeface="Helvetica" charset="0"/>
                  <a:cs typeface="Helvetica" charset="0"/>
                </a:rPr>
                <a:t>     W </a:t>
              </a:r>
              <a:r>
                <a:rPr lang="en-US" sz="2000" dirty="0">
                  <a:solidFill>
                    <a:prstClr val="black"/>
                  </a:solidFill>
                  <a:latin typeface="Helvetica" pitchFamily="2" charset="0"/>
                  <a:ea typeface="Helvetica" charset="0"/>
                  <a:cs typeface="Helvetica" charset="0"/>
                  <a:sym typeface="Wingdings" pitchFamily="2" charset="2"/>
                </a:rPr>
                <a:t> W+1 per round-trip time</a:t>
              </a:r>
              <a:endParaRPr lang="en-US" sz="2000" dirty="0">
                <a:solidFill>
                  <a:prstClr val="black"/>
                </a:solidFill>
                <a:latin typeface="Helvetica" pitchFamily="2" charset="0"/>
                <a:ea typeface="Helvetica" charset="0"/>
                <a:cs typeface="Helvetica" charset="0"/>
              </a:endParaRPr>
            </a:p>
            <a:p>
              <a:r>
                <a:rPr lang="en-US" sz="2000" dirty="0">
                  <a:solidFill>
                    <a:srgbClr val="C00000"/>
                  </a:solidFill>
                  <a:latin typeface="Helvetica" pitchFamily="2" charset="0"/>
                  <a:ea typeface="Helvetica" charset="0"/>
                  <a:cs typeface="Helvetica" charset="0"/>
                </a:rPr>
                <a:t>Multiplicative Decrease:	</a:t>
              </a:r>
            </a:p>
            <a:p>
              <a:r>
                <a:rPr lang="en-US" sz="2000" dirty="0">
                  <a:solidFill>
                    <a:prstClr val="black"/>
                  </a:solidFill>
                  <a:latin typeface="Helvetica" pitchFamily="2" charset="0"/>
                  <a:ea typeface="Helvetica" charset="0"/>
                  <a:cs typeface="Helvetica" charset="0"/>
                </a:rPr>
                <a:t>     W </a:t>
              </a:r>
              <a:r>
                <a:rPr lang="en-US" sz="2000" dirty="0">
                  <a:solidFill>
                    <a:prstClr val="black"/>
                  </a:solidFill>
                  <a:latin typeface="Helvetica" pitchFamily="2" charset="0"/>
                  <a:ea typeface="Helvetica" charset="0"/>
                  <a:cs typeface="Helvetica" charset="0"/>
                  <a:sym typeface="Wingdings" pitchFamily="2" charset="2"/>
                </a:rPr>
                <a:t> W/2 per drop or ECN mark</a:t>
              </a:r>
              <a:endParaRPr lang="en-US" sz="2000" dirty="0">
                <a:solidFill>
                  <a:prstClr val="black"/>
                </a:solidFill>
                <a:latin typeface="Helvetica" pitchFamily="2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57" name="Rectangle 163"/>
          <p:cNvSpPr>
            <a:spLocks noChangeArrowheads="1"/>
          </p:cNvSpPr>
          <p:nvPr/>
        </p:nvSpPr>
        <p:spPr bwMode="auto">
          <a:xfrm>
            <a:off x="6871062" y="4073604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Helvetica" pitchFamily="2" charset="0"/>
            </a:endParaRPr>
          </a:p>
        </p:txBody>
      </p:sp>
      <p:sp>
        <p:nvSpPr>
          <p:cNvPr id="61" name="Rectangle 163"/>
          <p:cNvSpPr>
            <a:spLocks noChangeArrowheads="1"/>
          </p:cNvSpPr>
          <p:nvPr/>
        </p:nvSpPr>
        <p:spPr bwMode="auto">
          <a:xfrm>
            <a:off x="6642462" y="4086304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Helvetica" pitchFamily="2" charset="0"/>
            </a:endParaRPr>
          </a:p>
        </p:txBody>
      </p:sp>
      <p:sp>
        <p:nvSpPr>
          <p:cNvPr id="65" name="Rectangle 163"/>
          <p:cNvSpPr>
            <a:spLocks noChangeArrowheads="1"/>
          </p:cNvSpPr>
          <p:nvPr/>
        </p:nvSpPr>
        <p:spPr bwMode="auto">
          <a:xfrm>
            <a:off x="6432550" y="4083050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Helvetica" pitchFamily="2" charset="0"/>
            </a:endParaRPr>
          </a:p>
        </p:txBody>
      </p:sp>
      <p:sp>
        <p:nvSpPr>
          <p:cNvPr id="66" name="Rectangle 163"/>
          <p:cNvSpPr>
            <a:spLocks noChangeArrowheads="1"/>
          </p:cNvSpPr>
          <p:nvPr/>
        </p:nvSpPr>
        <p:spPr bwMode="auto">
          <a:xfrm>
            <a:off x="6236062" y="4079954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Helvetica" pitchFamily="2" charset="0"/>
            </a:endParaRPr>
          </a:p>
        </p:txBody>
      </p:sp>
      <p:sp>
        <p:nvSpPr>
          <p:cNvPr id="67" name="Rectangle 163"/>
          <p:cNvSpPr>
            <a:spLocks noChangeArrowheads="1"/>
          </p:cNvSpPr>
          <p:nvPr/>
        </p:nvSpPr>
        <p:spPr bwMode="auto">
          <a:xfrm>
            <a:off x="6032500" y="4076700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Helvetica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032131" y="2364469"/>
            <a:ext cx="4589343" cy="1911952"/>
          </a:xfrm>
          <a:custGeom>
            <a:avLst/>
            <a:gdLst>
              <a:gd name="connsiteX0" fmla="*/ 0 w 4589343"/>
              <a:gd name="connsiteY0" fmla="*/ 0 h 2079171"/>
              <a:gd name="connsiteX1" fmla="*/ 1430167 w 4589343"/>
              <a:gd name="connsiteY1" fmla="*/ 1504731 h 2079171"/>
              <a:gd name="connsiteX2" fmla="*/ 2380054 w 4589343"/>
              <a:gd name="connsiteY2" fmla="*/ 2016980 h 2079171"/>
              <a:gd name="connsiteX3" fmla="*/ 4589343 w 4589343"/>
              <a:gd name="connsiteY3" fmla="*/ 2070339 h 2079171"/>
              <a:gd name="connsiteX0" fmla="*/ 0 w 4589343"/>
              <a:gd name="connsiteY0" fmla="*/ 0 h 2073194"/>
              <a:gd name="connsiteX1" fmla="*/ 1419494 w 4589343"/>
              <a:gd name="connsiteY1" fmla="*/ 1621346 h 2073194"/>
              <a:gd name="connsiteX2" fmla="*/ 2380054 w 4589343"/>
              <a:gd name="connsiteY2" fmla="*/ 2016980 h 2073194"/>
              <a:gd name="connsiteX3" fmla="*/ 4589343 w 4589343"/>
              <a:gd name="connsiteY3" fmla="*/ 2070339 h 2073194"/>
              <a:gd name="connsiteX0" fmla="*/ 0 w 4589343"/>
              <a:gd name="connsiteY0" fmla="*/ 0 h 2098718"/>
              <a:gd name="connsiteX1" fmla="*/ 1419494 w 4589343"/>
              <a:gd name="connsiteY1" fmla="*/ 1621346 h 2098718"/>
              <a:gd name="connsiteX2" fmla="*/ 2123904 w 4589343"/>
              <a:gd name="connsiteY2" fmla="*/ 2063626 h 2098718"/>
              <a:gd name="connsiteX3" fmla="*/ 4589343 w 4589343"/>
              <a:gd name="connsiteY3" fmla="*/ 2070339 h 2098718"/>
              <a:gd name="connsiteX0" fmla="*/ 0 w 4589343"/>
              <a:gd name="connsiteY0" fmla="*/ 0 h 2126317"/>
              <a:gd name="connsiteX1" fmla="*/ 1045943 w 4589343"/>
              <a:gd name="connsiteY1" fmla="*/ 1248179 h 2126317"/>
              <a:gd name="connsiteX2" fmla="*/ 2123904 w 4589343"/>
              <a:gd name="connsiteY2" fmla="*/ 2063626 h 2126317"/>
              <a:gd name="connsiteX3" fmla="*/ 4589343 w 4589343"/>
              <a:gd name="connsiteY3" fmla="*/ 2070339 h 2126317"/>
              <a:gd name="connsiteX0" fmla="*/ 0 w 4589343"/>
              <a:gd name="connsiteY0" fmla="*/ 0 h 2089246"/>
              <a:gd name="connsiteX1" fmla="*/ 1045943 w 4589343"/>
              <a:gd name="connsiteY1" fmla="*/ 1248179 h 2089246"/>
              <a:gd name="connsiteX2" fmla="*/ 2123904 w 4589343"/>
              <a:gd name="connsiteY2" fmla="*/ 2005319 h 2089246"/>
              <a:gd name="connsiteX3" fmla="*/ 4589343 w 4589343"/>
              <a:gd name="connsiteY3" fmla="*/ 2070339 h 208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9343" h="2089246">
                <a:moveTo>
                  <a:pt x="0" y="0"/>
                </a:moveTo>
                <a:cubicBezTo>
                  <a:pt x="516745" y="584284"/>
                  <a:pt x="691959" y="913959"/>
                  <a:pt x="1045943" y="1248179"/>
                </a:cubicBezTo>
                <a:cubicBezTo>
                  <a:pt x="1399927" y="1582399"/>
                  <a:pt x="1533337" y="1868292"/>
                  <a:pt x="2123904" y="2005319"/>
                </a:cubicBezTo>
                <a:cubicBezTo>
                  <a:pt x="2714471" y="2142346"/>
                  <a:pt x="4589343" y="2070339"/>
                  <a:pt x="4589343" y="2070339"/>
                </a:cubicBezTo>
              </a:path>
            </a:pathLst>
          </a:custGeom>
          <a:ln w="38100">
            <a:solidFill>
              <a:srgbClr val="FF6600"/>
            </a:solidFill>
            <a:prstDash val="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Helvetica" pitchFamily="2" charset="0"/>
            </a:endParaRPr>
          </a:p>
        </p:txBody>
      </p:sp>
      <p:sp>
        <p:nvSpPr>
          <p:cNvPr id="68" name="Freeform 67"/>
          <p:cNvSpPr/>
          <p:nvPr/>
        </p:nvSpPr>
        <p:spPr>
          <a:xfrm flipV="1">
            <a:off x="4035111" y="4469819"/>
            <a:ext cx="4589343" cy="1911952"/>
          </a:xfrm>
          <a:custGeom>
            <a:avLst/>
            <a:gdLst>
              <a:gd name="connsiteX0" fmla="*/ 0 w 4589343"/>
              <a:gd name="connsiteY0" fmla="*/ 0 h 2079171"/>
              <a:gd name="connsiteX1" fmla="*/ 1430167 w 4589343"/>
              <a:gd name="connsiteY1" fmla="*/ 1504731 h 2079171"/>
              <a:gd name="connsiteX2" fmla="*/ 2380054 w 4589343"/>
              <a:gd name="connsiteY2" fmla="*/ 2016980 h 2079171"/>
              <a:gd name="connsiteX3" fmla="*/ 4589343 w 4589343"/>
              <a:gd name="connsiteY3" fmla="*/ 2070339 h 2079171"/>
              <a:gd name="connsiteX0" fmla="*/ 0 w 4589343"/>
              <a:gd name="connsiteY0" fmla="*/ 0 h 2073194"/>
              <a:gd name="connsiteX1" fmla="*/ 1419494 w 4589343"/>
              <a:gd name="connsiteY1" fmla="*/ 1621346 h 2073194"/>
              <a:gd name="connsiteX2" fmla="*/ 2380054 w 4589343"/>
              <a:gd name="connsiteY2" fmla="*/ 2016980 h 2073194"/>
              <a:gd name="connsiteX3" fmla="*/ 4589343 w 4589343"/>
              <a:gd name="connsiteY3" fmla="*/ 2070339 h 2073194"/>
              <a:gd name="connsiteX0" fmla="*/ 0 w 4589343"/>
              <a:gd name="connsiteY0" fmla="*/ 0 h 2098718"/>
              <a:gd name="connsiteX1" fmla="*/ 1419494 w 4589343"/>
              <a:gd name="connsiteY1" fmla="*/ 1621346 h 2098718"/>
              <a:gd name="connsiteX2" fmla="*/ 2123904 w 4589343"/>
              <a:gd name="connsiteY2" fmla="*/ 2063626 h 2098718"/>
              <a:gd name="connsiteX3" fmla="*/ 4589343 w 4589343"/>
              <a:gd name="connsiteY3" fmla="*/ 2070339 h 2098718"/>
              <a:gd name="connsiteX0" fmla="*/ 0 w 4589343"/>
              <a:gd name="connsiteY0" fmla="*/ 0 h 2126317"/>
              <a:gd name="connsiteX1" fmla="*/ 1045943 w 4589343"/>
              <a:gd name="connsiteY1" fmla="*/ 1248179 h 2126317"/>
              <a:gd name="connsiteX2" fmla="*/ 2123904 w 4589343"/>
              <a:gd name="connsiteY2" fmla="*/ 2063626 h 2126317"/>
              <a:gd name="connsiteX3" fmla="*/ 4589343 w 4589343"/>
              <a:gd name="connsiteY3" fmla="*/ 2070339 h 2126317"/>
              <a:gd name="connsiteX0" fmla="*/ 0 w 4589343"/>
              <a:gd name="connsiteY0" fmla="*/ 0 h 2089246"/>
              <a:gd name="connsiteX1" fmla="*/ 1045943 w 4589343"/>
              <a:gd name="connsiteY1" fmla="*/ 1248179 h 2089246"/>
              <a:gd name="connsiteX2" fmla="*/ 2123904 w 4589343"/>
              <a:gd name="connsiteY2" fmla="*/ 2005319 h 2089246"/>
              <a:gd name="connsiteX3" fmla="*/ 4589343 w 4589343"/>
              <a:gd name="connsiteY3" fmla="*/ 2070339 h 208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9343" h="2089246">
                <a:moveTo>
                  <a:pt x="0" y="0"/>
                </a:moveTo>
                <a:cubicBezTo>
                  <a:pt x="516745" y="584284"/>
                  <a:pt x="691959" y="913959"/>
                  <a:pt x="1045943" y="1248179"/>
                </a:cubicBezTo>
                <a:cubicBezTo>
                  <a:pt x="1399927" y="1582399"/>
                  <a:pt x="1533337" y="1868292"/>
                  <a:pt x="2123904" y="2005319"/>
                </a:cubicBezTo>
                <a:cubicBezTo>
                  <a:pt x="2714471" y="2142346"/>
                  <a:pt x="4589343" y="2070339"/>
                  <a:pt x="4589343" y="2070339"/>
                </a:cubicBezTo>
              </a:path>
            </a:pathLst>
          </a:custGeom>
          <a:ln w="38100">
            <a:solidFill>
              <a:srgbClr val="0000FF"/>
            </a:solidFill>
            <a:prstDash val="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Helvetica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33999" y="3124200"/>
            <a:ext cx="2703109" cy="1313180"/>
            <a:chOff x="3810000" y="2819400"/>
            <a:chExt cx="2133600" cy="1313180"/>
          </a:xfrm>
        </p:grpSpPr>
        <p:grpSp>
          <p:nvGrpSpPr>
            <p:cNvPr id="8" name="Group 108"/>
            <p:cNvGrpSpPr/>
            <p:nvPr/>
          </p:nvGrpSpPr>
          <p:grpSpPr>
            <a:xfrm>
              <a:off x="3810000" y="2819400"/>
              <a:ext cx="2133600" cy="1143794"/>
              <a:chOff x="3962400" y="2667000"/>
              <a:chExt cx="2133600" cy="1143794"/>
            </a:xfrm>
          </p:grpSpPr>
          <p:cxnSp>
            <p:nvCxnSpPr>
              <p:cNvPr id="97" name="Straight Arrow Connector 96"/>
              <p:cNvCxnSpPr/>
              <p:nvPr/>
            </p:nvCxnSpPr>
            <p:spPr>
              <a:xfrm rot="16200000" flipH="1">
                <a:off x="4501515" y="3358515"/>
                <a:ext cx="792480" cy="11049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rot="5400000">
                <a:off x="4403330" y="3370661"/>
                <a:ext cx="796129" cy="841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3962400" y="2667000"/>
                <a:ext cx="2133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latin typeface="Helvetica" pitchFamily="2" charset="0"/>
                    <a:ea typeface="Helvetica" charset="0"/>
                    <a:cs typeface="Helvetica" charset="0"/>
                  </a:rPr>
                  <a:t>ECN Mark (1 bit)</a:t>
                </a:r>
                <a:endParaRPr lang="en-US" dirty="0">
                  <a:solidFill>
                    <a:prstClr val="black"/>
                  </a:solidFill>
                  <a:latin typeface="Helvetica" pitchFamily="2" charset="0"/>
                  <a:ea typeface="Helvetica" charset="0"/>
                  <a:cs typeface="Helvetica" charset="0"/>
                </a:endParaRPr>
              </a:p>
            </p:txBody>
          </p:sp>
        </p:grpSp>
        <p:sp>
          <p:nvSpPr>
            <p:cNvPr id="93" name="Oval 92"/>
            <p:cNvSpPr/>
            <p:nvPr/>
          </p:nvSpPr>
          <p:spPr>
            <a:xfrm>
              <a:off x="4743450" y="3987800"/>
              <a:ext cx="133350" cy="1447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elvetica" pitchFamily="2" charset="0"/>
                <a:ea typeface="Helvetica" charset="0"/>
                <a:cs typeface="Helvetica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4536472" y="3987800"/>
              <a:ext cx="133350" cy="1447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elvetica" pitchFamily="2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Explicit Congestion Notification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AFCBCC-E026-4774-0C9A-06397C6C8318}"/>
              </a:ext>
            </a:extLst>
          </p:cNvPr>
          <p:cNvSpPr txBox="1"/>
          <p:nvPr/>
        </p:nvSpPr>
        <p:spPr>
          <a:xfrm>
            <a:off x="5535764" y="4872335"/>
            <a:ext cx="5387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Queue size &gt; K,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mark</a:t>
            </a:r>
            <a:r>
              <a:rPr lang="en-US" sz="2400" dirty="0">
                <a:latin typeface="Helvetica" pitchFamily="2" charset="0"/>
              </a:rPr>
              <a:t> the packet.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573CA-1C05-118C-8833-34D8D170180F}"/>
              </a:ext>
            </a:extLst>
          </p:cNvPr>
          <p:cNvSpPr txBox="1"/>
          <p:nvPr/>
        </p:nvSpPr>
        <p:spPr>
          <a:xfrm>
            <a:off x="5081478" y="5337918"/>
            <a:ext cx="665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Example of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Active Queue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D01255-B2FB-520A-26B0-946BEDE63B2B}"/>
              </a:ext>
            </a:extLst>
          </p:cNvPr>
          <p:cNvSpPr txBox="1"/>
          <p:nvPr/>
        </p:nvSpPr>
        <p:spPr>
          <a:xfrm>
            <a:off x="10248596" y="5760945"/>
            <a:ext cx="179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(RED, PI, etc.)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794032"/>
      </p:ext>
    </p:extLst>
  </p:cSld>
  <p:clrMapOvr>
    <a:masterClrMapping/>
  </p:clrMapOvr>
  <p:transition spd="slow" advTm="662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2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80D00-199E-D8F6-68FF-B45EC251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ECN set on the IP header by routers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6FF07-C8BC-68D0-40A8-785663ECF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8EB04D2A-372C-0977-9479-5156A80C3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605014"/>
            <a:ext cx="6197600" cy="2120501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74084FC-02BE-EA25-457D-5B36DFDCB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0" y="3792984"/>
            <a:ext cx="8280400" cy="28629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DDCE2A7-7D5F-4C2A-65F5-3886B3EA1331}"/>
              </a:ext>
            </a:extLst>
          </p:cNvPr>
          <p:cNvSpPr/>
          <p:nvPr/>
        </p:nvSpPr>
        <p:spPr>
          <a:xfrm>
            <a:off x="5156200" y="4438873"/>
            <a:ext cx="1447800" cy="425227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E3E5E4-7075-14A8-0901-3EF726FAEB53}"/>
              </a:ext>
            </a:extLst>
          </p:cNvPr>
          <p:cNvSpPr txBox="1"/>
          <p:nvPr/>
        </p:nvSpPr>
        <p:spPr>
          <a:xfrm>
            <a:off x="8953500" y="2827050"/>
            <a:ext cx="308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Dropped</a:t>
            </a:r>
            <a:r>
              <a:rPr lang="en-US" sz="2400" dirty="0">
                <a:latin typeface="Helvetica" pitchFamily="2" charset="0"/>
              </a:rPr>
              <a:t> by router if TCP sender is not ECN enabled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49F12F-5F27-CE7F-A46A-00FDB5C8F330}"/>
              </a:ext>
            </a:extLst>
          </p:cNvPr>
          <p:cNvCxnSpPr>
            <a:cxnSpLocks/>
          </p:cNvCxnSpPr>
          <p:nvPr/>
        </p:nvCxnSpPr>
        <p:spPr>
          <a:xfrm>
            <a:off x="8216900" y="3310017"/>
            <a:ext cx="92710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5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1"/>
          <p:cNvGrpSpPr/>
          <p:nvPr/>
        </p:nvGrpSpPr>
        <p:grpSpPr>
          <a:xfrm>
            <a:off x="8305800" y="3581400"/>
            <a:ext cx="274320" cy="274320"/>
            <a:chOff x="6934200" y="2667000"/>
            <a:chExt cx="274320" cy="274320"/>
          </a:xfrm>
          <a:effectLst/>
        </p:grpSpPr>
        <p:sp>
          <p:nvSpPr>
            <p:cNvPr id="80" name="Rectangle 163"/>
            <p:cNvSpPr>
              <a:spLocks noChangeArrowheads="1"/>
            </p:cNvSpPr>
            <p:nvPr/>
          </p:nvSpPr>
          <p:spPr bwMode="auto">
            <a:xfrm>
              <a:off x="6934200" y="2667000"/>
              <a:ext cx="274320" cy="274320"/>
            </a:xfrm>
            <a:prstGeom prst="rect">
              <a:avLst/>
            </a:prstGeom>
            <a:gradFill rotWithShape="1">
              <a:gsLst>
                <a:gs pos="0">
                  <a:srgbClr val="F75615">
                    <a:gamma/>
                    <a:shade val="46275"/>
                    <a:invGamma/>
                  </a:srgbClr>
                </a:gs>
                <a:gs pos="50000">
                  <a:srgbClr val="F75615"/>
                </a:gs>
                <a:gs pos="100000">
                  <a:srgbClr val="F7561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99"/>
                </a:solidFill>
                <a:latin typeface="Helvetica" pitchFamily="2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7005638" y="2733675"/>
              <a:ext cx="133350" cy="1447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elvetica" pitchFamily="2" charset="0"/>
              </a:endParaRPr>
            </a:p>
          </p:txBody>
        </p:sp>
      </p:grpSp>
      <p:sp>
        <p:nvSpPr>
          <p:cNvPr id="60" name="Rectangle 163"/>
          <p:cNvSpPr>
            <a:spLocks noChangeArrowheads="1"/>
          </p:cNvSpPr>
          <p:nvPr/>
        </p:nvSpPr>
        <p:spPr bwMode="auto">
          <a:xfrm>
            <a:off x="8305800" y="35844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Helvetica" pitchFamily="2" charset="0"/>
            </a:endParaRPr>
          </a:p>
        </p:txBody>
      </p:sp>
      <p:sp>
        <p:nvSpPr>
          <p:cNvPr id="59" name="Rectangle 163"/>
          <p:cNvSpPr>
            <a:spLocks noChangeArrowheads="1"/>
          </p:cNvSpPr>
          <p:nvPr/>
        </p:nvSpPr>
        <p:spPr bwMode="auto">
          <a:xfrm>
            <a:off x="8305800" y="3581400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Helvetica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229600" y="3516868"/>
            <a:ext cx="35814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Helvetica" pitchFamily="2" charset="0"/>
            </a:endParaRPr>
          </a:p>
        </p:txBody>
      </p:sp>
      <p:pic>
        <p:nvPicPr>
          <p:cNvPr id="86" name="Picture 85" descr="server-gr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2444" y="5807472"/>
            <a:ext cx="915278" cy="974328"/>
          </a:xfrm>
          <a:prstGeom prst="rect">
            <a:avLst/>
          </a:prstGeom>
        </p:spPr>
      </p:pic>
      <p:pic>
        <p:nvPicPr>
          <p:cNvPr id="89" name="Picture 88" descr="server-gr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3322" y="2013744"/>
            <a:ext cx="915278" cy="9743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7070703" y="4374057"/>
            <a:ext cx="161029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81309" y="2500908"/>
            <a:ext cx="1675522" cy="17662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980431" y="4495800"/>
            <a:ext cx="1676400" cy="1798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51"/>
          <p:cNvGrpSpPr>
            <a:grpSpLocks/>
          </p:cNvGrpSpPr>
          <p:nvPr/>
        </p:nvGrpSpPr>
        <p:grpSpPr bwMode="auto">
          <a:xfrm>
            <a:off x="5791200" y="4071144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33399"/>
                </a:solidFill>
                <a:latin typeface="Helvetica" pitchFamily="2" charset="0"/>
              </a:endParaRPr>
            </a:p>
          </p:txBody>
        </p:sp>
        <p:sp>
          <p:nvSpPr>
            <p:cNvPr id="56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Helvetica" pitchFamily="2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646249" y="157102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Helvetica" pitchFamily="2" charset="0"/>
                <a:ea typeface="Helvetica" charset="0"/>
                <a:cs typeface="Helvetica" charset="0"/>
              </a:rPr>
              <a:t>Sender 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27254" y="5366544"/>
            <a:ext cx="1333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Helvetica" pitchFamily="2" charset="0"/>
                <a:ea typeface="Helvetica" charset="0"/>
                <a:cs typeface="Helvetica" charset="0"/>
              </a:rPr>
              <a:t>Sender 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608844" y="3320812"/>
            <a:ext cx="114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Helvetica" pitchFamily="2" charset="0"/>
                <a:ea typeface="Helvetica" charset="0"/>
                <a:cs typeface="Helvetica" charset="0"/>
              </a:rPr>
              <a:t>Receiver</a:t>
            </a:r>
          </a:p>
        </p:txBody>
      </p:sp>
      <p:sp>
        <p:nvSpPr>
          <p:cNvPr id="62" name="Rectangle 163"/>
          <p:cNvSpPr>
            <a:spLocks noChangeArrowheads="1"/>
          </p:cNvSpPr>
          <p:nvPr/>
        </p:nvSpPr>
        <p:spPr bwMode="auto">
          <a:xfrm>
            <a:off x="3770376" y="6054090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Helvetica" pitchFamily="2" charset="0"/>
            </a:endParaRPr>
          </a:p>
        </p:txBody>
      </p:sp>
      <p:sp>
        <p:nvSpPr>
          <p:cNvPr id="58" name="Rectangle 163"/>
          <p:cNvSpPr>
            <a:spLocks noChangeArrowheads="1"/>
          </p:cNvSpPr>
          <p:nvPr/>
        </p:nvSpPr>
        <p:spPr bwMode="auto">
          <a:xfrm>
            <a:off x="3770376" y="22219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Helvetica" pitchFamily="2" charset="0"/>
            </a:endParaRPr>
          </a:p>
        </p:txBody>
      </p:sp>
      <p:pic>
        <p:nvPicPr>
          <p:cNvPr id="5" name="Picture 4" descr="serv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04802" y="3839139"/>
            <a:ext cx="1148799" cy="1102845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4724400" y="587758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Helvetica" pitchFamily="2" charset="0"/>
                <a:ea typeface="Helvetica" charset="0"/>
                <a:cs typeface="Helvetica" charset="0"/>
              </a:rPr>
              <a:t>ECN = Explicit Congestion Notification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44844" y="3124200"/>
            <a:ext cx="2850956" cy="2209800"/>
            <a:chOff x="76200" y="2819400"/>
            <a:chExt cx="2850956" cy="2209800"/>
          </a:xfrm>
        </p:grpSpPr>
        <p:sp>
          <p:nvSpPr>
            <p:cNvPr id="109" name="Rounded Rectangle 108"/>
            <p:cNvSpPr/>
            <p:nvPr/>
          </p:nvSpPr>
          <p:spPr>
            <a:xfrm>
              <a:off x="76200" y="2819400"/>
              <a:ext cx="2850956" cy="2209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Helvetica" pitchFamily="2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116465" y="2828999"/>
              <a:ext cx="2616080" cy="2158154"/>
              <a:chOff x="88531" y="3983506"/>
              <a:chExt cx="3139559" cy="2590003"/>
            </a:xfrm>
          </p:grpSpPr>
          <p:sp>
            <p:nvSpPr>
              <p:cNvPr id="88" name="Line 4"/>
              <p:cNvSpPr>
                <a:spLocks noChangeShapeType="1"/>
              </p:cNvSpPr>
              <p:nvPr/>
            </p:nvSpPr>
            <p:spPr bwMode="auto">
              <a:xfrm>
                <a:off x="381000" y="6165850"/>
                <a:ext cx="2837870" cy="0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Helvetica" pitchFamily="2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92" name="Line 5"/>
              <p:cNvSpPr>
                <a:spLocks noChangeShapeType="1"/>
              </p:cNvSpPr>
              <p:nvPr/>
            </p:nvSpPr>
            <p:spPr bwMode="auto">
              <a:xfrm>
                <a:off x="561976" y="4429220"/>
                <a:ext cx="0" cy="1916017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Helvetica" pitchFamily="2" charset="0"/>
                  <a:ea typeface="Helvetica" charset="0"/>
                  <a:cs typeface="Helvetica" charset="0"/>
                </a:endParaRPr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 flipV="1">
                <a:off x="561976" y="4657819"/>
                <a:ext cx="657224" cy="773018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219200" y="4657819"/>
                <a:ext cx="0" cy="773018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1219200" y="4657819"/>
                <a:ext cx="657224" cy="773018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876424" y="4657819"/>
                <a:ext cx="0" cy="773018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1876424" y="4657819"/>
                <a:ext cx="657224" cy="773018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2533648" y="4657819"/>
                <a:ext cx="657224" cy="773018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 Box 6"/>
              <p:cNvSpPr txBox="1">
                <a:spLocks noChangeArrowheads="1"/>
              </p:cNvSpPr>
              <p:nvPr/>
            </p:nvSpPr>
            <p:spPr bwMode="auto">
              <a:xfrm>
                <a:off x="2472616" y="6164593"/>
                <a:ext cx="755474" cy="40891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 dirty="0">
                    <a:solidFill>
                      <a:srgbClr val="000000"/>
                    </a:solidFill>
                    <a:latin typeface="Helvetica" pitchFamily="2" charset="0"/>
                    <a:ea typeface="Helvetica" charset="0"/>
                    <a:cs typeface="Helvetica" charset="0"/>
                  </a:rPr>
                  <a:t>Time</a:t>
                </a:r>
              </a:p>
            </p:txBody>
          </p:sp>
          <p:sp>
            <p:nvSpPr>
              <p:cNvPr id="105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-903003" y="4975040"/>
                <a:ext cx="2391983" cy="40891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 dirty="0">
                    <a:solidFill>
                      <a:srgbClr val="000000"/>
                    </a:solidFill>
                    <a:latin typeface="Helvetica" pitchFamily="2" charset="0"/>
                    <a:ea typeface="Helvetica" charset="0"/>
                    <a:cs typeface="Helvetica" charset="0"/>
                  </a:rPr>
                  <a:t>Window Size (Rate)</a:t>
                </a:r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2533648" y="4657819"/>
                <a:ext cx="0" cy="773018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/>
          <p:nvPr/>
        </p:nvGrpSpPr>
        <p:grpSpPr>
          <a:xfrm>
            <a:off x="5684232" y="1371600"/>
            <a:ext cx="4577938" cy="1516726"/>
            <a:chOff x="3855432" y="5036474"/>
            <a:chExt cx="4145568" cy="1516726"/>
          </a:xfrm>
        </p:grpSpPr>
        <p:sp>
          <p:nvSpPr>
            <p:cNvPr id="4" name="Rounded Rectangle 3"/>
            <p:cNvSpPr/>
            <p:nvPr/>
          </p:nvSpPr>
          <p:spPr>
            <a:xfrm>
              <a:off x="3855432" y="5036474"/>
              <a:ext cx="4145568" cy="151672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Helvetica" pitchFamily="2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038600" y="5105399"/>
              <a:ext cx="395010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Helvetica" pitchFamily="2" charset="0"/>
                  <a:ea typeface="Helvetica" charset="0"/>
                  <a:cs typeface="Helvetica" charset="0"/>
                </a:rPr>
                <a:t>Additive Increase:	</a:t>
              </a:r>
            </a:p>
            <a:p>
              <a:r>
                <a:rPr lang="en-US" sz="2000" dirty="0">
                  <a:solidFill>
                    <a:prstClr val="black"/>
                  </a:solidFill>
                  <a:latin typeface="Helvetica" pitchFamily="2" charset="0"/>
                  <a:ea typeface="Helvetica" charset="0"/>
                  <a:cs typeface="Helvetica" charset="0"/>
                </a:rPr>
                <a:t>     W </a:t>
              </a:r>
              <a:r>
                <a:rPr lang="en-US" sz="2000" dirty="0">
                  <a:solidFill>
                    <a:prstClr val="black"/>
                  </a:solidFill>
                  <a:latin typeface="Helvetica" pitchFamily="2" charset="0"/>
                  <a:ea typeface="Helvetica" charset="0"/>
                  <a:cs typeface="Helvetica" charset="0"/>
                  <a:sym typeface="Wingdings" pitchFamily="2" charset="2"/>
                </a:rPr>
                <a:t> W+1 per round-trip time</a:t>
              </a:r>
              <a:endParaRPr lang="en-US" sz="2000" dirty="0">
                <a:solidFill>
                  <a:prstClr val="black"/>
                </a:solidFill>
                <a:latin typeface="Helvetica" pitchFamily="2" charset="0"/>
                <a:ea typeface="Helvetica" charset="0"/>
                <a:cs typeface="Helvetica" charset="0"/>
              </a:endParaRPr>
            </a:p>
            <a:p>
              <a:r>
                <a:rPr lang="en-US" sz="2000" dirty="0">
                  <a:solidFill>
                    <a:srgbClr val="C00000"/>
                  </a:solidFill>
                  <a:latin typeface="Helvetica" pitchFamily="2" charset="0"/>
                  <a:ea typeface="Helvetica" charset="0"/>
                  <a:cs typeface="Helvetica" charset="0"/>
                </a:rPr>
                <a:t>Multiplicative Decrease:	</a:t>
              </a:r>
            </a:p>
            <a:p>
              <a:r>
                <a:rPr lang="en-US" sz="2000" dirty="0">
                  <a:solidFill>
                    <a:prstClr val="black"/>
                  </a:solidFill>
                  <a:latin typeface="Helvetica" pitchFamily="2" charset="0"/>
                  <a:ea typeface="Helvetica" charset="0"/>
                  <a:cs typeface="Helvetica" charset="0"/>
                </a:rPr>
                <a:t>     W </a:t>
              </a:r>
              <a:r>
                <a:rPr lang="en-US" sz="2000" dirty="0">
                  <a:solidFill>
                    <a:prstClr val="black"/>
                  </a:solidFill>
                  <a:latin typeface="Helvetica" pitchFamily="2" charset="0"/>
                  <a:ea typeface="Helvetica" charset="0"/>
                  <a:cs typeface="Helvetica" charset="0"/>
                  <a:sym typeface="Wingdings" pitchFamily="2" charset="2"/>
                </a:rPr>
                <a:t> W/2 per drop or ECN mark</a:t>
              </a:r>
              <a:endParaRPr lang="en-US" sz="2000" dirty="0">
                <a:solidFill>
                  <a:prstClr val="black"/>
                </a:solidFill>
                <a:latin typeface="Helvetica" pitchFamily="2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57" name="Rectangle 163"/>
          <p:cNvSpPr>
            <a:spLocks noChangeArrowheads="1"/>
          </p:cNvSpPr>
          <p:nvPr/>
        </p:nvSpPr>
        <p:spPr bwMode="auto">
          <a:xfrm>
            <a:off x="6871062" y="4073604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Helvetica" pitchFamily="2" charset="0"/>
            </a:endParaRPr>
          </a:p>
        </p:txBody>
      </p:sp>
      <p:sp>
        <p:nvSpPr>
          <p:cNvPr id="61" name="Rectangle 163"/>
          <p:cNvSpPr>
            <a:spLocks noChangeArrowheads="1"/>
          </p:cNvSpPr>
          <p:nvPr/>
        </p:nvSpPr>
        <p:spPr bwMode="auto">
          <a:xfrm>
            <a:off x="6642462" y="4086304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Helvetica" pitchFamily="2" charset="0"/>
            </a:endParaRPr>
          </a:p>
        </p:txBody>
      </p:sp>
      <p:sp>
        <p:nvSpPr>
          <p:cNvPr id="65" name="Rectangle 163"/>
          <p:cNvSpPr>
            <a:spLocks noChangeArrowheads="1"/>
          </p:cNvSpPr>
          <p:nvPr/>
        </p:nvSpPr>
        <p:spPr bwMode="auto">
          <a:xfrm>
            <a:off x="6432550" y="4083050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Helvetica" pitchFamily="2" charset="0"/>
            </a:endParaRPr>
          </a:p>
        </p:txBody>
      </p:sp>
      <p:sp>
        <p:nvSpPr>
          <p:cNvPr id="66" name="Rectangle 163"/>
          <p:cNvSpPr>
            <a:spLocks noChangeArrowheads="1"/>
          </p:cNvSpPr>
          <p:nvPr/>
        </p:nvSpPr>
        <p:spPr bwMode="auto">
          <a:xfrm>
            <a:off x="6236062" y="4079954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Helvetica" pitchFamily="2" charset="0"/>
            </a:endParaRPr>
          </a:p>
        </p:txBody>
      </p:sp>
      <p:sp>
        <p:nvSpPr>
          <p:cNvPr id="67" name="Rectangle 163"/>
          <p:cNvSpPr>
            <a:spLocks noChangeArrowheads="1"/>
          </p:cNvSpPr>
          <p:nvPr/>
        </p:nvSpPr>
        <p:spPr bwMode="auto">
          <a:xfrm>
            <a:off x="6032500" y="4076700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Helvetica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032131" y="2364469"/>
            <a:ext cx="4589343" cy="1911952"/>
          </a:xfrm>
          <a:custGeom>
            <a:avLst/>
            <a:gdLst>
              <a:gd name="connsiteX0" fmla="*/ 0 w 4589343"/>
              <a:gd name="connsiteY0" fmla="*/ 0 h 2079171"/>
              <a:gd name="connsiteX1" fmla="*/ 1430167 w 4589343"/>
              <a:gd name="connsiteY1" fmla="*/ 1504731 h 2079171"/>
              <a:gd name="connsiteX2" fmla="*/ 2380054 w 4589343"/>
              <a:gd name="connsiteY2" fmla="*/ 2016980 h 2079171"/>
              <a:gd name="connsiteX3" fmla="*/ 4589343 w 4589343"/>
              <a:gd name="connsiteY3" fmla="*/ 2070339 h 2079171"/>
              <a:gd name="connsiteX0" fmla="*/ 0 w 4589343"/>
              <a:gd name="connsiteY0" fmla="*/ 0 h 2073194"/>
              <a:gd name="connsiteX1" fmla="*/ 1419494 w 4589343"/>
              <a:gd name="connsiteY1" fmla="*/ 1621346 h 2073194"/>
              <a:gd name="connsiteX2" fmla="*/ 2380054 w 4589343"/>
              <a:gd name="connsiteY2" fmla="*/ 2016980 h 2073194"/>
              <a:gd name="connsiteX3" fmla="*/ 4589343 w 4589343"/>
              <a:gd name="connsiteY3" fmla="*/ 2070339 h 2073194"/>
              <a:gd name="connsiteX0" fmla="*/ 0 w 4589343"/>
              <a:gd name="connsiteY0" fmla="*/ 0 h 2098718"/>
              <a:gd name="connsiteX1" fmla="*/ 1419494 w 4589343"/>
              <a:gd name="connsiteY1" fmla="*/ 1621346 h 2098718"/>
              <a:gd name="connsiteX2" fmla="*/ 2123904 w 4589343"/>
              <a:gd name="connsiteY2" fmla="*/ 2063626 h 2098718"/>
              <a:gd name="connsiteX3" fmla="*/ 4589343 w 4589343"/>
              <a:gd name="connsiteY3" fmla="*/ 2070339 h 2098718"/>
              <a:gd name="connsiteX0" fmla="*/ 0 w 4589343"/>
              <a:gd name="connsiteY0" fmla="*/ 0 h 2126317"/>
              <a:gd name="connsiteX1" fmla="*/ 1045943 w 4589343"/>
              <a:gd name="connsiteY1" fmla="*/ 1248179 h 2126317"/>
              <a:gd name="connsiteX2" fmla="*/ 2123904 w 4589343"/>
              <a:gd name="connsiteY2" fmla="*/ 2063626 h 2126317"/>
              <a:gd name="connsiteX3" fmla="*/ 4589343 w 4589343"/>
              <a:gd name="connsiteY3" fmla="*/ 2070339 h 2126317"/>
              <a:gd name="connsiteX0" fmla="*/ 0 w 4589343"/>
              <a:gd name="connsiteY0" fmla="*/ 0 h 2089246"/>
              <a:gd name="connsiteX1" fmla="*/ 1045943 w 4589343"/>
              <a:gd name="connsiteY1" fmla="*/ 1248179 h 2089246"/>
              <a:gd name="connsiteX2" fmla="*/ 2123904 w 4589343"/>
              <a:gd name="connsiteY2" fmla="*/ 2005319 h 2089246"/>
              <a:gd name="connsiteX3" fmla="*/ 4589343 w 4589343"/>
              <a:gd name="connsiteY3" fmla="*/ 2070339 h 208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9343" h="2089246">
                <a:moveTo>
                  <a:pt x="0" y="0"/>
                </a:moveTo>
                <a:cubicBezTo>
                  <a:pt x="516745" y="584284"/>
                  <a:pt x="691959" y="913959"/>
                  <a:pt x="1045943" y="1248179"/>
                </a:cubicBezTo>
                <a:cubicBezTo>
                  <a:pt x="1399927" y="1582399"/>
                  <a:pt x="1533337" y="1868292"/>
                  <a:pt x="2123904" y="2005319"/>
                </a:cubicBezTo>
                <a:cubicBezTo>
                  <a:pt x="2714471" y="2142346"/>
                  <a:pt x="4589343" y="2070339"/>
                  <a:pt x="4589343" y="2070339"/>
                </a:cubicBezTo>
              </a:path>
            </a:pathLst>
          </a:custGeom>
          <a:ln w="38100">
            <a:solidFill>
              <a:srgbClr val="FF6600"/>
            </a:solidFill>
            <a:prstDash val="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Helvetica" pitchFamily="2" charset="0"/>
            </a:endParaRPr>
          </a:p>
        </p:txBody>
      </p:sp>
      <p:sp>
        <p:nvSpPr>
          <p:cNvPr id="68" name="Freeform 67"/>
          <p:cNvSpPr/>
          <p:nvPr/>
        </p:nvSpPr>
        <p:spPr>
          <a:xfrm flipV="1">
            <a:off x="4035111" y="4469819"/>
            <a:ext cx="4589343" cy="1911952"/>
          </a:xfrm>
          <a:custGeom>
            <a:avLst/>
            <a:gdLst>
              <a:gd name="connsiteX0" fmla="*/ 0 w 4589343"/>
              <a:gd name="connsiteY0" fmla="*/ 0 h 2079171"/>
              <a:gd name="connsiteX1" fmla="*/ 1430167 w 4589343"/>
              <a:gd name="connsiteY1" fmla="*/ 1504731 h 2079171"/>
              <a:gd name="connsiteX2" fmla="*/ 2380054 w 4589343"/>
              <a:gd name="connsiteY2" fmla="*/ 2016980 h 2079171"/>
              <a:gd name="connsiteX3" fmla="*/ 4589343 w 4589343"/>
              <a:gd name="connsiteY3" fmla="*/ 2070339 h 2079171"/>
              <a:gd name="connsiteX0" fmla="*/ 0 w 4589343"/>
              <a:gd name="connsiteY0" fmla="*/ 0 h 2073194"/>
              <a:gd name="connsiteX1" fmla="*/ 1419494 w 4589343"/>
              <a:gd name="connsiteY1" fmla="*/ 1621346 h 2073194"/>
              <a:gd name="connsiteX2" fmla="*/ 2380054 w 4589343"/>
              <a:gd name="connsiteY2" fmla="*/ 2016980 h 2073194"/>
              <a:gd name="connsiteX3" fmla="*/ 4589343 w 4589343"/>
              <a:gd name="connsiteY3" fmla="*/ 2070339 h 2073194"/>
              <a:gd name="connsiteX0" fmla="*/ 0 w 4589343"/>
              <a:gd name="connsiteY0" fmla="*/ 0 h 2098718"/>
              <a:gd name="connsiteX1" fmla="*/ 1419494 w 4589343"/>
              <a:gd name="connsiteY1" fmla="*/ 1621346 h 2098718"/>
              <a:gd name="connsiteX2" fmla="*/ 2123904 w 4589343"/>
              <a:gd name="connsiteY2" fmla="*/ 2063626 h 2098718"/>
              <a:gd name="connsiteX3" fmla="*/ 4589343 w 4589343"/>
              <a:gd name="connsiteY3" fmla="*/ 2070339 h 2098718"/>
              <a:gd name="connsiteX0" fmla="*/ 0 w 4589343"/>
              <a:gd name="connsiteY0" fmla="*/ 0 h 2126317"/>
              <a:gd name="connsiteX1" fmla="*/ 1045943 w 4589343"/>
              <a:gd name="connsiteY1" fmla="*/ 1248179 h 2126317"/>
              <a:gd name="connsiteX2" fmla="*/ 2123904 w 4589343"/>
              <a:gd name="connsiteY2" fmla="*/ 2063626 h 2126317"/>
              <a:gd name="connsiteX3" fmla="*/ 4589343 w 4589343"/>
              <a:gd name="connsiteY3" fmla="*/ 2070339 h 2126317"/>
              <a:gd name="connsiteX0" fmla="*/ 0 w 4589343"/>
              <a:gd name="connsiteY0" fmla="*/ 0 h 2089246"/>
              <a:gd name="connsiteX1" fmla="*/ 1045943 w 4589343"/>
              <a:gd name="connsiteY1" fmla="*/ 1248179 h 2089246"/>
              <a:gd name="connsiteX2" fmla="*/ 2123904 w 4589343"/>
              <a:gd name="connsiteY2" fmla="*/ 2005319 h 2089246"/>
              <a:gd name="connsiteX3" fmla="*/ 4589343 w 4589343"/>
              <a:gd name="connsiteY3" fmla="*/ 2070339 h 208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9343" h="2089246">
                <a:moveTo>
                  <a:pt x="0" y="0"/>
                </a:moveTo>
                <a:cubicBezTo>
                  <a:pt x="516745" y="584284"/>
                  <a:pt x="691959" y="913959"/>
                  <a:pt x="1045943" y="1248179"/>
                </a:cubicBezTo>
                <a:cubicBezTo>
                  <a:pt x="1399927" y="1582399"/>
                  <a:pt x="1533337" y="1868292"/>
                  <a:pt x="2123904" y="2005319"/>
                </a:cubicBezTo>
                <a:cubicBezTo>
                  <a:pt x="2714471" y="2142346"/>
                  <a:pt x="4589343" y="2070339"/>
                  <a:pt x="4589343" y="2070339"/>
                </a:cubicBezTo>
              </a:path>
            </a:pathLst>
          </a:custGeom>
          <a:ln w="38100">
            <a:solidFill>
              <a:srgbClr val="0000FF"/>
            </a:solidFill>
            <a:prstDash val="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Helvetica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33999" y="3124200"/>
            <a:ext cx="2703109" cy="1313180"/>
            <a:chOff x="3810000" y="2819400"/>
            <a:chExt cx="2133600" cy="1313180"/>
          </a:xfrm>
        </p:grpSpPr>
        <p:grpSp>
          <p:nvGrpSpPr>
            <p:cNvPr id="8" name="Group 108"/>
            <p:cNvGrpSpPr/>
            <p:nvPr/>
          </p:nvGrpSpPr>
          <p:grpSpPr>
            <a:xfrm>
              <a:off x="3810000" y="2819400"/>
              <a:ext cx="2133600" cy="1143794"/>
              <a:chOff x="3962400" y="2667000"/>
              <a:chExt cx="2133600" cy="1143794"/>
            </a:xfrm>
          </p:grpSpPr>
          <p:cxnSp>
            <p:nvCxnSpPr>
              <p:cNvPr id="97" name="Straight Arrow Connector 96"/>
              <p:cNvCxnSpPr/>
              <p:nvPr/>
            </p:nvCxnSpPr>
            <p:spPr>
              <a:xfrm rot="16200000" flipH="1">
                <a:off x="4501515" y="3358515"/>
                <a:ext cx="792480" cy="11049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rot="5400000">
                <a:off x="4403330" y="3370661"/>
                <a:ext cx="796129" cy="841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3962400" y="2667000"/>
                <a:ext cx="2133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latin typeface="Helvetica" pitchFamily="2" charset="0"/>
                    <a:ea typeface="Helvetica" charset="0"/>
                    <a:cs typeface="Helvetica" charset="0"/>
                  </a:rPr>
                  <a:t>ECN Mark (1 bit)</a:t>
                </a:r>
                <a:endParaRPr lang="en-US" dirty="0">
                  <a:solidFill>
                    <a:prstClr val="black"/>
                  </a:solidFill>
                  <a:latin typeface="Helvetica" pitchFamily="2" charset="0"/>
                  <a:ea typeface="Helvetica" charset="0"/>
                  <a:cs typeface="Helvetica" charset="0"/>
                </a:endParaRPr>
              </a:p>
            </p:txBody>
          </p:sp>
        </p:grpSp>
        <p:sp>
          <p:nvSpPr>
            <p:cNvPr id="93" name="Oval 92"/>
            <p:cNvSpPr/>
            <p:nvPr/>
          </p:nvSpPr>
          <p:spPr>
            <a:xfrm>
              <a:off x="4743450" y="3987800"/>
              <a:ext cx="133350" cy="1447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elvetica" pitchFamily="2" charset="0"/>
                <a:ea typeface="Helvetica" charset="0"/>
                <a:cs typeface="Helvetica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4536472" y="3987800"/>
              <a:ext cx="133350" cy="1447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elvetica" pitchFamily="2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Explicit Congestion Notification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AFCBCC-E026-4774-0C9A-06397C6C8318}"/>
              </a:ext>
            </a:extLst>
          </p:cNvPr>
          <p:cNvSpPr txBox="1"/>
          <p:nvPr/>
        </p:nvSpPr>
        <p:spPr>
          <a:xfrm>
            <a:off x="5010276" y="5061120"/>
            <a:ext cx="6865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Receiver’s ACK echoes mark in TCP header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795840"/>
      </p:ext>
    </p:extLst>
  </p:cSld>
  <p:clrMapOvr>
    <a:masterClrMapping/>
  </p:clrMapOvr>
  <p:transition spd="slow" advTm="662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92430-CA6D-2499-016F-3A8432CA8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ECN on the TCP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3DB57-E9F7-B43E-CCA3-09DD3AFB3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F4C622EB-64BA-6CA6-8EDB-C82D372A1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05" y="1825625"/>
            <a:ext cx="10963589" cy="448818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0B4658-EED8-1FE1-8946-439269C969ED}"/>
              </a:ext>
            </a:extLst>
          </p:cNvPr>
          <p:cNvSpPr/>
          <p:nvPr/>
        </p:nvSpPr>
        <p:spPr>
          <a:xfrm>
            <a:off x="4905131" y="3822700"/>
            <a:ext cx="431800" cy="9398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0A7A51-AE94-02B5-27D5-F70161F7B16C}"/>
              </a:ext>
            </a:extLst>
          </p:cNvPr>
          <p:cNvSpPr/>
          <p:nvPr/>
        </p:nvSpPr>
        <p:spPr>
          <a:xfrm>
            <a:off x="4577234" y="3822700"/>
            <a:ext cx="431800" cy="9398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C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2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DCTCP: Main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 multi-bit feedback from single-bit stream of ECN marks</a:t>
            </a:r>
          </a:p>
          <a:p>
            <a:pPr lvl="1"/>
            <a:r>
              <a:rPr lang="en-US" dirty="0"/>
              <a:t>Reduce window size based on </a:t>
            </a:r>
            <a:r>
              <a:rPr lang="en-US" b="1" dirty="0">
                <a:solidFill>
                  <a:srgbClr val="C00000"/>
                </a:solidFill>
              </a:rPr>
              <a:t>fraction</a:t>
            </a:r>
            <a:r>
              <a:rPr lang="en-US" b="1" dirty="0"/>
              <a:t> </a:t>
            </a:r>
            <a:r>
              <a:rPr lang="en-US" dirty="0"/>
              <a:t>of marked packets</a:t>
            </a:r>
          </a:p>
        </p:txBody>
      </p:sp>
    </p:spTree>
    <p:extLst>
      <p:ext uri="{BB962C8B-B14F-4D97-AF65-F5344CB8AC3E}">
        <p14:creationId xmlns:p14="http://schemas.microsoft.com/office/powerpoint/2010/main" val="121278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33601" y="2227248"/>
          <a:ext cx="7932821" cy="1699192"/>
        </p:xfrm>
        <a:graphic>
          <a:graphicData uri="http://schemas.openxmlformats.org/drawingml/2006/table">
            <a:tbl>
              <a:tblPr/>
              <a:tblGrid>
                <a:gridCol w="2419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2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4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ECN Marks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TCP 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DCTCP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1 0 1 1 1 1 0 1 1 1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Cut window by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D332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50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81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Cut window by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81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40%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0 0 0 0 0 0 0 0 0 1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Cut window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81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50%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Cut window by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81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5%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1380487" y="60883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Helvetica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75855" y="4117883"/>
            <a:ext cx="8380371" cy="2618369"/>
            <a:chOff x="151854" y="4117882"/>
            <a:chExt cx="8380371" cy="2618369"/>
          </a:xfrm>
        </p:grpSpPr>
        <p:grpSp>
          <p:nvGrpSpPr>
            <p:cNvPr id="2" name="Group 1"/>
            <p:cNvGrpSpPr/>
            <p:nvPr/>
          </p:nvGrpSpPr>
          <p:grpSpPr>
            <a:xfrm>
              <a:off x="283589" y="4117882"/>
              <a:ext cx="8248636" cy="2618369"/>
              <a:chOff x="283589" y="4117882"/>
              <a:chExt cx="8248636" cy="2618369"/>
            </a:xfrm>
          </p:grpSpPr>
          <p:pic>
            <p:nvPicPr>
              <p:cNvPr id="6" name="Picture 5" descr="Picture1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3589" y="4130211"/>
                <a:ext cx="4097330" cy="2606040"/>
              </a:xfrm>
              <a:prstGeom prst="rect">
                <a:avLst/>
              </a:prstGeom>
            </p:spPr>
          </p:pic>
          <p:pic>
            <p:nvPicPr>
              <p:cNvPr id="8" name="Picture 7" descr="Picture2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442670" y="4117882"/>
                <a:ext cx="4089555" cy="2606040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151854" y="4914842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  <a:latin typeface="Helvetica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6200000">
              <a:off x="-458092" y="5084078"/>
              <a:ext cx="176962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Helvetica" pitchFamily="2" charset="0"/>
                </a:rPr>
                <a:t>Window Size (Bytes)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3702371" y="5080904"/>
              <a:ext cx="176962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Helvetica" pitchFamily="2" charset="0"/>
                </a:rPr>
                <a:t>Window Size (Bytes)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9067" y="6402532"/>
              <a:ext cx="32173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Helvetica" pitchFamily="2" charset="0"/>
                </a:rPr>
                <a:t>Time (sec)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81647" y="6402532"/>
              <a:ext cx="32173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Helvetica" pitchFamily="2" charset="0"/>
                </a:rPr>
                <a:t>Time (sec)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6000" y="4150400"/>
              <a:ext cx="32173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Helvetica" pitchFamily="2" charset="0"/>
                </a:rPr>
                <a:t>TCP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81692" y="4158866"/>
              <a:ext cx="32173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Helvetica" pitchFamily="2" charset="0"/>
                </a:rPr>
                <a:t>DCTCP</a:t>
              </a:r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DCTCP: Main idea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156164"/>
      </p:ext>
    </p:extLst>
  </p:cSld>
  <p:clrMapOvr>
    <a:masterClrMapping/>
  </p:clrMapOvr>
  <p:transition spd="slow" advTm="789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8991600" y="1066800"/>
            <a:ext cx="609600" cy="609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296400" y="4343400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" pitchFamily="2" charset="0"/>
            </a:endParaRPr>
          </a:p>
        </p:txBody>
      </p:sp>
      <p:sp>
        <p:nvSpPr>
          <p:cNvPr id="31749" name="Content Placeholder 2"/>
          <p:cNvSpPr>
            <a:spLocks noGrp="1"/>
          </p:cNvSpPr>
          <p:nvPr>
            <p:ph idx="1"/>
          </p:nvPr>
        </p:nvSpPr>
        <p:spPr>
          <a:xfrm>
            <a:off x="735551" y="1638754"/>
            <a:ext cx="7353300" cy="10541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>
                <a:solidFill>
                  <a:srgbClr val="C00000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Router side:</a:t>
            </a:r>
          </a:p>
          <a:p>
            <a:pPr lvl="1" eaLnBrk="1" hangingPunct="1"/>
            <a:r>
              <a:rPr lang="en-US" sz="2400" dirty="0">
                <a:latin typeface="Helvetica" pitchFamily="2" charset="0"/>
              </a:rPr>
              <a:t> Mark packets when Queue Length &gt; K.</a:t>
            </a:r>
          </a:p>
        </p:txBody>
      </p:sp>
      <p:sp>
        <p:nvSpPr>
          <p:cNvPr id="31757" name="Rectangle 18"/>
          <p:cNvSpPr>
            <a:spLocks noChangeArrowheads="1"/>
          </p:cNvSpPr>
          <p:nvPr/>
        </p:nvSpPr>
        <p:spPr bwMode="auto">
          <a:xfrm>
            <a:off x="723900" y="2895601"/>
            <a:ext cx="10680700" cy="358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lvl="1" indent="-342900"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Helvetica" charset="0"/>
                <a:cs typeface="Helvetica" charset="0"/>
              </a:rPr>
              <a:t>Sender side:</a:t>
            </a:r>
            <a:endParaRPr lang="en-US" sz="3200" dirty="0">
              <a:solidFill>
                <a:srgbClr val="C00000"/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" pitchFamily="2" charset="0"/>
                <a:ea typeface="Helvetica" charset="0"/>
                <a:cs typeface="Helvetica" charset="0"/>
              </a:rPr>
              <a:t>Maintain running average of </a:t>
            </a:r>
            <a:r>
              <a:rPr lang="en-US" sz="2400" i="1" dirty="0">
                <a:solidFill>
                  <a:srgbClr val="000000"/>
                </a:solidFill>
                <a:latin typeface="Helvetica" pitchFamily="2" charset="0"/>
                <a:ea typeface="Helvetica" charset="0"/>
                <a:cs typeface="Helvetica" charset="0"/>
              </a:rPr>
              <a:t>fraction 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  <a:ea typeface="Helvetica" charset="0"/>
                <a:cs typeface="Helvetica" charset="0"/>
              </a:rPr>
              <a:t>of packets </a:t>
            </a:r>
            <a:r>
              <a:rPr lang="en-US" sz="2400" dirty="0">
                <a:solidFill>
                  <a:prstClr val="black"/>
                </a:solidFill>
                <a:latin typeface="Helvetica" pitchFamily="2" charset="0"/>
                <a:ea typeface="Helvetica" charset="0"/>
                <a:cs typeface="Helvetica" charset="0"/>
              </a:rPr>
              <a:t>marked (</a:t>
            </a:r>
            <a:r>
              <a:rPr lang="el-GR" sz="2400" i="1" dirty="0">
                <a:solidFill>
                  <a:prstClr val="black"/>
                </a:solidFill>
                <a:latin typeface="Helvetica" pitchFamily="2" charset="0"/>
                <a:ea typeface="Helvetica" charset="0"/>
                <a:cs typeface="Helvetica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Helvetica" pitchFamily="2" charset="0"/>
                <a:ea typeface="Helvetica" charset="0"/>
                <a:cs typeface="Helvetica" charset="0"/>
              </a:rPr>
              <a:t>)</a:t>
            </a:r>
            <a:r>
              <a:rPr lang="en-US" sz="2400" dirty="0">
                <a:solidFill>
                  <a:srgbClr val="0000CC"/>
                </a:solidFill>
                <a:latin typeface="Helvetica" pitchFamily="2" charset="0"/>
                <a:ea typeface="Helvetica" charset="0"/>
                <a:cs typeface="Helvetica" charset="0"/>
              </a:rPr>
              <a:t>.</a:t>
            </a:r>
            <a:endParaRPr lang="en-US" sz="2400" dirty="0">
              <a:solidFill>
                <a:prstClr val="black"/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  <a:ea typeface="Helvetica" charset="0"/>
                <a:cs typeface="Helvetica" charset="0"/>
              </a:rPr>
              <a:t>                                                          </a:t>
            </a:r>
          </a:p>
          <a:p>
            <a:pPr marL="742950" lvl="1" indent="-285750" eaLnBrk="0" hangingPunct="0">
              <a:spcBef>
                <a:spcPct val="20000"/>
              </a:spcBef>
            </a:pPr>
            <a:endParaRPr lang="en-US" sz="1100" dirty="0">
              <a:solidFill>
                <a:srgbClr val="BD0811"/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sz="1100" dirty="0">
                <a:solidFill>
                  <a:srgbClr val="BD0811"/>
                </a:solidFill>
                <a:latin typeface="Helvetica" pitchFamily="2" charset="0"/>
                <a:ea typeface="Helvetica" charset="0"/>
                <a:cs typeface="Helvetica" charset="0"/>
              </a:rPr>
              <a:t>                                                                                        </a:t>
            </a:r>
            <a:r>
              <a:rPr lang="en-US" dirty="0">
                <a:solidFill>
                  <a:srgbClr val="BD0811"/>
                </a:solidFill>
                <a:latin typeface="Helvetica" pitchFamily="2" charset="0"/>
                <a:ea typeface="Helvetica" charset="0"/>
                <a:cs typeface="Helvetica" charset="0"/>
              </a:rPr>
              <a:t> </a:t>
            </a:r>
            <a:endParaRPr lang="en-US" sz="700" dirty="0">
              <a:solidFill>
                <a:srgbClr val="BD0811"/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en-US" sz="700" dirty="0">
              <a:solidFill>
                <a:srgbClr val="BD0811"/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en-US" sz="700" dirty="0">
              <a:solidFill>
                <a:srgbClr val="BD0811"/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en-US" sz="700" dirty="0">
              <a:solidFill>
                <a:srgbClr val="BD0811"/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BD0811"/>
                </a:solidFill>
                <a:latin typeface="Helvetica" pitchFamily="2" charset="0"/>
                <a:ea typeface="Helvetica" charset="0"/>
                <a:cs typeface="Helvetica" charset="0"/>
              </a:rPr>
              <a:t>Adaptive window decreases: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800" dirty="0">
              <a:solidFill>
                <a:srgbClr val="BD0811"/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marL="12573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" pitchFamily="2" charset="0"/>
                <a:ea typeface="Helvetica" charset="0"/>
                <a:cs typeface="Helvetica" charset="0"/>
              </a:rPr>
              <a:t>Note: decrease factor between 1 and 2.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72400" y="1138536"/>
            <a:ext cx="2514600" cy="1837729"/>
            <a:chOff x="6248400" y="1138535"/>
            <a:chExt cx="2514600" cy="1837729"/>
          </a:xfrm>
        </p:grpSpPr>
        <p:sp>
          <p:nvSpPr>
            <p:cNvPr id="31752" name="TextBox 7"/>
            <p:cNvSpPr txBox="1">
              <a:spLocks noChangeArrowheads="1"/>
            </p:cNvSpPr>
            <p:nvPr/>
          </p:nvSpPr>
          <p:spPr bwMode="auto">
            <a:xfrm>
              <a:off x="6248400" y="1143000"/>
              <a:ext cx="3689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Helvetica" pitchFamily="2" charset="0"/>
                </a:rPr>
                <a:t>B</a:t>
              </a:r>
            </a:p>
          </p:txBody>
        </p:sp>
        <p:sp>
          <p:nvSpPr>
            <p:cNvPr id="31755" name="TextBox 15"/>
            <p:cNvSpPr txBox="1">
              <a:spLocks noChangeArrowheads="1"/>
            </p:cNvSpPr>
            <p:nvPr/>
          </p:nvSpPr>
          <p:spPr bwMode="auto">
            <a:xfrm>
              <a:off x="7615989" y="1138535"/>
              <a:ext cx="3689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Helvetica" pitchFamily="2" charset="0"/>
                </a:rPr>
                <a:t>K</a:t>
              </a:r>
            </a:p>
          </p:txBody>
        </p:sp>
        <p:sp>
          <p:nvSpPr>
            <p:cNvPr id="31756" name="TextBox 16"/>
            <p:cNvSpPr txBox="1">
              <a:spLocks noChangeArrowheads="1"/>
            </p:cNvSpPr>
            <p:nvPr/>
          </p:nvSpPr>
          <p:spPr bwMode="auto">
            <a:xfrm>
              <a:off x="6785810" y="1276290"/>
              <a:ext cx="147587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Helvetica" pitchFamily="2" charset="0"/>
                </a:rPr>
                <a:t>Mark</a:t>
              </a:r>
              <a:endParaRPr lang="en-US" sz="2800" dirty="0">
                <a:solidFill>
                  <a:prstClr val="black"/>
                </a:solidFill>
                <a:latin typeface="Helvetica" pitchFamily="2" charset="0"/>
              </a:endParaRPr>
            </a:p>
          </p:txBody>
        </p:sp>
        <p:sp>
          <p:nvSpPr>
            <p:cNvPr id="31759" name="TextBox 14"/>
            <p:cNvSpPr txBox="1">
              <a:spLocks noChangeArrowheads="1"/>
            </p:cNvSpPr>
            <p:nvPr/>
          </p:nvSpPr>
          <p:spPr bwMode="auto">
            <a:xfrm>
              <a:off x="7972927" y="1197114"/>
              <a:ext cx="79007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Helvetica" pitchFamily="2" charset="0"/>
                </a:rPr>
                <a:t>Don’t </a:t>
              </a:r>
            </a:p>
            <a:p>
              <a:r>
                <a:rPr lang="en-US" sz="2000" dirty="0">
                  <a:solidFill>
                    <a:prstClr val="black"/>
                  </a:solidFill>
                  <a:latin typeface="Helvetica" pitchFamily="2" charset="0"/>
                </a:rPr>
                <a:t>Mark</a:t>
              </a:r>
            </a:p>
          </p:txBody>
        </p:sp>
        <p:grpSp>
          <p:nvGrpSpPr>
            <p:cNvPr id="8" name="Group 151"/>
            <p:cNvGrpSpPr>
              <a:grpSpLocks/>
            </p:cNvGrpSpPr>
            <p:nvPr/>
          </p:nvGrpSpPr>
          <p:grpSpPr bwMode="auto">
            <a:xfrm>
              <a:off x="6324601" y="1985665"/>
              <a:ext cx="2209800" cy="609600"/>
              <a:chOff x="4032" y="480"/>
              <a:chExt cx="768" cy="576"/>
            </a:xfrm>
            <a:gradFill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</p:grpSpPr>
          <p:sp>
            <p:nvSpPr>
              <p:cNvPr id="18" name="Freeform 152"/>
              <p:cNvSpPr>
                <a:spLocks/>
              </p:cNvSpPr>
              <p:nvPr/>
            </p:nvSpPr>
            <p:spPr bwMode="auto">
              <a:xfrm>
                <a:off x="4032" y="480"/>
                <a:ext cx="768" cy="576"/>
              </a:xfrm>
              <a:custGeom>
                <a:avLst/>
                <a:gdLst>
                  <a:gd name="T0" fmla="*/ 0 w 768"/>
                  <a:gd name="T1" fmla="*/ 0 h 576"/>
                  <a:gd name="T2" fmla="*/ 768 w 768"/>
                  <a:gd name="T3" fmla="*/ 0 h 576"/>
                  <a:gd name="T4" fmla="*/ 768 w 768"/>
                  <a:gd name="T5" fmla="*/ 576 h 576"/>
                  <a:gd name="T6" fmla="*/ 0 w 768"/>
                  <a:gd name="T7" fmla="*/ 576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576"/>
                  <a:gd name="T14" fmla="*/ 768 w 768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576">
                    <a:moveTo>
                      <a:pt x="0" y="0"/>
                    </a:moveTo>
                    <a:lnTo>
                      <a:pt x="768" y="0"/>
                    </a:lnTo>
                    <a:lnTo>
                      <a:pt x="768" y="576"/>
                    </a:lnTo>
                    <a:lnTo>
                      <a:pt x="0" y="576"/>
                    </a:lnTo>
                  </a:path>
                </a:pathLst>
              </a:cu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33399"/>
                  </a:solidFill>
                  <a:latin typeface="Helvetica" pitchFamily="2" charset="0"/>
                </a:endParaRPr>
              </a:p>
            </p:txBody>
          </p:sp>
          <p:sp>
            <p:nvSpPr>
              <p:cNvPr id="19" name="Line 153"/>
              <p:cNvSpPr>
                <a:spLocks noChangeShapeType="1"/>
              </p:cNvSpPr>
              <p:nvPr/>
            </p:nvSpPr>
            <p:spPr bwMode="auto">
              <a:xfrm>
                <a:off x="4721" y="653"/>
                <a:ext cx="0" cy="28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Helvetica" pitchFamily="2" charset="0"/>
                </a:endParaRPr>
              </a:p>
            </p:txBody>
          </p:sp>
        </p:grpSp>
        <p:cxnSp>
          <p:nvCxnSpPr>
            <p:cNvPr id="5" name="Straight Connector 4"/>
            <p:cNvCxnSpPr/>
            <p:nvPr/>
          </p:nvCxnSpPr>
          <p:spPr>
            <a:xfrm rot="5400000">
              <a:off x="7108658" y="2284449"/>
              <a:ext cx="1383631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Helvetica" pitchFamily="2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0" y="1529834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Helvetica" pitchFamily="2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Helvetica" pitchFamily="2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17203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Helvetica" pitchFamily="2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Helvetica" pitchFamily="2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Helvetica" pitchFamily="2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Helvetica" pitchFamily="2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24001" y="17203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Helvetica" pitchFamily="2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2751960" y="4173864"/>
          <a:ext cx="7077841" cy="70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08400" imgH="368300" progId="Equation.3">
                  <p:embed/>
                </p:oleObj>
              </mc:Choice>
              <mc:Fallback>
                <p:oleObj name="Equation" r:id="rId4" imgW="3708400" imgH="368300" progId="Equation.3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960" y="4173864"/>
                        <a:ext cx="7077841" cy="702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6064250" y="5282295"/>
          <a:ext cx="1912937" cy="739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500" imgH="368300" progId="Equation.3">
                  <p:embed/>
                </p:oleObj>
              </mc:Choice>
              <mc:Fallback>
                <p:oleObj name="Equation" r:id="rId6" imgW="952500" imgH="368300" progId="Equation.3">
                  <p:embed/>
                  <p:pic>
                    <p:nvPicPr>
                      <p:cNvPr id="716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5282295"/>
                        <a:ext cx="1912937" cy="7390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  <a:ea typeface="ＭＳ Ｐゴシック" charset="-128"/>
                <a:cs typeface="ＭＳ Ｐゴシック" charset="-128"/>
              </a:rPr>
              <a:t>DCTCP algorithm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C44C0D-6BF0-6263-593D-1524B0FD84DA}"/>
              </a:ext>
            </a:extLst>
          </p:cNvPr>
          <p:cNvSpPr txBox="1"/>
          <p:nvPr/>
        </p:nvSpPr>
        <p:spPr>
          <a:xfrm>
            <a:off x="8384006" y="4970136"/>
            <a:ext cx="3348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Reacting to and controlling queue size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distribution,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specifically, the region above 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1518840"/>
      </p:ext>
    </p:extLst>
  </p:cSld>
  <p:clrMapOvr>
    <a:masterClrMapping/>
  </p:clrMapOvr>
  <p:transition advTm="97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CD22-EEC0-D367-9F30-F7262CE0C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protocol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AFD46-ABC7-B2C7-6E6C-068073841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should router start marking? </a:t>
            </a:r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latin typeface="Helvetica" pitchFamily="2" charset="0"/>
              </a:rPr>
              <a:t>Mark too late: higher queueing delay (and maybe loss)</a:t>
            </a:r>
          </a:p>
          <a:p>
            <a:pPr lvl="1"/>
            <a:r>
              <a:rPr lang="en-US" dirty="0">
                <a:latin typeface="Helvetica" pitchFamily="2" charset="0"/>
              </a:rPr>
              <a:t>Mark too early: queues too small,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lose throughput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Want min queue size &gt; 0 even when TCP windows drop</a:t>
            </a:r>
          </a:p>
          <a:p>
            <a:endParaRPr lang="en-US" dirty="0">
              <a:solidFill>
                <a:srgbClr val="C00000"/>
              </a:solidFill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What is the ideal buffer size for DCTCP?</a:t>
            </a:r>
          </a:p>
          <a:p>
            <a:pPr lvl="1"/>
            <a:r>
              <a:rPr lang="en-US" dirty="0">
                <a:latin typeface="Helvetica" pitchFamily="2" charset="0"/>
              </a:rPr>
              <a:t>Regular TCP: Bandwidth-delay product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Want buffer &gt; max queue size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925A-D2EA-A381-86A3-28AF61EA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model to set parameters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F4835C-1571-F679-6B05-7502C6D6B613}"/>
              </a:ext>
            </a:extLst>
          </p:cNvPr>
          <p:cNvSpPr txBox="1"/>
          <p:nvPr/>
        </p:nvSpPr>
        <p:spPr>
          <a:xfrm>
            <a:off x="2768565" y="1651873"/>
            <a:ext cx="313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Helvetica" pitchFamily="2" charset="0"/>
                <a:ea typeface="Helvetica" charset="0"/>
                <a:cs typeface="Helvetica" charset="0"/>
              </a:rPr>
              <a:t>Packets sent in this 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Helvetica" pitchFamily="2" charset="0"/>
                <a:ea typeface="Helvetica" charset="0"/>
                <a:cs typeface="Helvetica" charset="0"/>
              </a:rPr>
              <a:t>RTT are marked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BC89EA-16CE-40C9-9A23-A076D9EBF773}"/>
              </a:ext>
            </a:extLst>
          </p:cNvPr>
          <p:cNvGrpSpPr/>
          <p:nvPr/>
        </p:nvGrpSpPr>
        <p:grpSpPr>
          <a:xfrm>
            <a:off x="3506584" y="2274397"/>
            <a:ext cx="1253961" cy="811531"/>
            <a:chOff x="9798700" y="4583259"/>
            <a:chExt cx="1253961" cy="8115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04726B4-1890-62CB-0127-D1EFD28F3361}"/>
                </a:ext>
              </a:extLst>
            </p:cNvPr>
            <p:cNvSpPr/>
            <p:nvPr/>
          </p:nvSpPr>
          <p:spPr>
            <a:xfrm>
              <a:off x="9798700" y="4583259"/>
              <a:ext cx="1253961" cy="81153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00CC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37C3E21-CAEE-7233-D525-4DAD1BD9C013}"/>
                </a:ext>
              </a:extLst>
            </p:cNvPr>
            <p:cNvCxnSpPr/>
            <p:nvPr/>
          </p:nvCxnSpPr>
          <p:spPr>
            <a:xfrm rot="5400000" flipH="1" flipV="1">
              <a:off x="10111871" y="5021609"/>
              <a:ext cx="1524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9400475-81E3-3BE4-6BED-6563177288AE}"/>
                </a:ext>
              </a:extLst>
            </p:cNvPr>
            <p:cNvCxnSpPr/>
            <p:nvPr/>
          </p:nvCxnSpPr>
          <p:spPr>
            <a:xfrm rot="5400000" flipH="1" flipV="1">
              <a:off x="10584268" y="5021609"/>
              <a:ext cx="1524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5F71A62-D795-9180-0126-BEA33C91BD1C}"/>
                </a:ext>
              </a:extLst>
            </p:cNvPr>
            <p:cNvCxnSpPr/>
            <p:nvPr/>
          </p:nvCxnSpPr>
          <p:spPr>
            <a:xfrm>
              <a:off x="10188071" y="5032794"/>
              <a:ext cx="473696" cy="0"/>
            </a:xfrm>
            <a:prstGeom prst="line">
              <a:avLst/>
            </a:prstGeom>
            <a:ln w="25400">
              <a:solidFill>
                <a:srgbClr val="0000C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84F714-F6F6-2379-435C-F4BE6B1CEDDA}"/>
              </a:ext>
            </a:extLst>
          </p:cNvPr>
          <p:cNvGrpSpPr/>
          <p:nvPr/>
        </p:nvGrpSpPr>
        <p:grpSpPr>
          <a:xfrm>
            <a:off x="249551" y="1809690"/>
            <a:ext cx="6886539" cy="3238620"/>
            <a:chOff x="1190661" y="3105090"/>
            <a:chExt cx="6886539" cy="32386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C73569-5E57-E86A-44B5-BDB7D5C74DBE}"/>
                </a:ext>
              </a:extLst>
            </p:cNvPr>
            <p:cNvSpPr txBox="1"/>
            <p:nvPr/>
          </p:nvSpPr>
          <p:spPr>
            <a:xfrm>
              <a:off x="6584545" y="5943600"/>
              <a:ext cx="1492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" pitchFamily="2" charset="0"/>
                  <a:ea typeface="Helvetica" charset="0"/>
                  <a:cs typeface="Helvetica" charset="0"/>
                </a:rPr>
                <a:t>Time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C3C5480-1F3F-A70A-9AAE-26C7740FC371}"/>
                </a:ext>
              </a:extLst>
            </p:cNvPr>
            <p:cNvCxnSpPr/>
            <p:nvPr/>
          </p:nvCxnSpPr>
          <p:spPr>
            <a:xfrm rot="16200000" flipV="1">
              <a:off x="1592671" y="4713483"/>
              <a:ext cx="229996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84D96D1-1566-34B9-AA1F-97A4988F13F6}"/>
                </a:ext>
              </a:extLst>
            </p:cNvPr>
            <p:cNvCxnSpPr/>
            <p:nvPr/>
          </p:nvCxnSpPr>
          <p:spPr>
            <a:xfrm>
              <a:off x="2742651" y="5861496"/>
              <a:ext cx="4343949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A08AFF3-0163-8565-89EE-4579382C25B4}"/>
                </a:ext>
              </a:extLst>
            </p:cNvPr>
            <p:cNvCxnSpPr/>
            <p:nvPr/>
          </p:nvCxnSpPr>
          <p:spPr>
            <a:xfrm flipV="1">
              <a:off x="3806190" y="3895725"/>
              <a:ext cx="1489710" cy="100774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C6891E8-F6C9-DB18-C67B-B74F00212EBA}"/>
                </a:ext>
              </a:extLst>
            </p:cNvPr>
            <p:cNvCxnSpPr/>
            <p:nvPr/>
          </p:nvCxnSpPr>
          <p:spPr>
            <a:xfrm rot="10800000">
              <a:off x="2742652" y="4162356"/>
              <a:ext cx="426774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514097-404E-B1A4-26CD-0CC038DA92EF}"/>
                </a:ext>
              </a:extLst>
            </p:cNvPr>
            <p:cNvSpPr txBox="1"/>
            <p:nvPr/>
          </p:nvSpPr>
          <p:spPr>
            <a:xfrm>
              <a:off x="1190661" y="4659868"/>
              <a:ext cx="1704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  <a:ea typeface="Helvetica" charset="0"/>
                  <a:cs typeface="Helvetica" charset="0"/>
                </a:rPr>
                <a:t>(W*+1)(1-α/2)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EC381F-98F3-2E7A-F691-DC5C2716A0C7}"/>
                </a:ext>
              </a:extLst>
            </p:cNvPr>
            <p:cNvSpPr txBox="1"/>
            <p:nvPr/>
          </p:nvSpPr>
          <p:spPr>
            <a:xfrm>
              <a:off x="2226028" y="3962400"/>
              <a:ext cx="745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  <a:ea typeface="Helvetica" charset="0"/>
                  <a:cs typeface="Helvetica" charset="0"/>
                </a:rPr>
                <a:t>W*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BC3653-4ABF-9645-D77D-0B25BA2DFF98}"/>
                </a:ext>
              </a:extLst>
            </p:cNvPr>
            <p:cNvSpPr txBox="1"/>
            <p:nvPr/>
          </p:nvSpPr>
          <p:spPr>
            <a:xfrm>
              <a:off x="1905000" y="3105090"/>
              <a:ext cx="18436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" pitchFamily="2" charset="0"/>
                  <a:ea typeface="Helvetica" charset="0"/>
                  <a:cs typeface="Helvetica" charset="0"/>
                </a:rPr>
                <a:t>Window Size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5658BB-FDA8-A060-CA9D-9398B2C4A1BF}"/>
                </a:ext>
              </a:extLst>
            </p:cNvPr>
            <p:cNvCxnSpPr/>
            <p:nvPr/>
          </p:nvCxnSpPr>
          <p:spPr>
            <a:xfrm rot="5400000" flipH="1" flipV="1">
              <a:off x="3311100" y="4385839"/>
              <a:ext cx="1000388" cy="111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C88376-3D24-1AD3-C386-482AE6FB1C49}"/>
                </a:ext>
              </a:extLst>
            </p:cNvPr>
            <p:cNvCxnSpPr/>
            <p:nvPr/>
          </p:nvCxnSpPr>
          <p:spPr>
            <a:xfrm rot="5400000" flipH="1" flipV="1">
              <a:off x="4789627" y="4380773"/>
              <a:ext cx="1000388" cy="111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05E024E-32E7-B56E-4B2D-766984065582}"/>
                </a:ext>
              </a:extLst>
            </p:cNvPr>
            <p:cNvCxnSpPr/>
            <p:nvPr/>
          </p:nvCxnSpPr>
          <p:spPr>
            <a:xfrm flipV="1">
              <a:off x="5303276" y="3881134"/>
              <a:ext cx="1478524" cy="10013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B2BFEB-C06C-3FBD-D2A0-8AFF1E0E49CE}"/>
                </a:ext>
              </a:extLst>
            </p:cNvPr>
            <p:cNvSpPr txBox="1"/>
            <p:nvPr/>
          </p:nvSpPr>
          <p:spPr>
            <a:xfrm>
              <a:off x="1981200" y="3669268"/>
              <a:ext cx="1704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  <a:ea typeface="Helvetica" charset="0"/>
                  <a:cs typeface="Helvetica" charset="0"/>
                </a:rPr>
                <a:t>W*+1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C62E494-4411-200A-210E-812E7B8EDA46}"/>
                </a:ext>
              </a:extLst>
            </p:cNvPr>
            <p:cNvCxnSpPr/>
            <p:nvPr/>
          </p:nvCxnSpPr>
          <p:spPr>
            <a:xfrm rot="10800000">
              <a:off x="2744876" y="3883100"/>
              <a:ext cx="426552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D98F46-447F-E769-FD00-BA1F78CA1FFA}"/>
                </a:ext>
              </a:extLst>
            </p:cNvPr>
            <p:cNvCxnSpPr/>
            <p:nvPr/>
          </p:nvCxnSpPr>
          <p:spPr>
            <a:xfrm flipV="1">
              <a:off x="2743200" y="3875430"/>
              <a:ext cx="1066800" cy="72251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B8A2828-9A94-A15B-A722-763B2CA170DD}"/>
                </a:ext>
              </a:extLst>
            </p:cNvPr>
            <p:cNvCxnSpPr/>
            <p:nvPr/>
          </p:nvCxnSpPr>
          <p:spPr>
            <a:xfrm rot="10800000">
              <a:off x="2731222" y="4899660"/>
              <a:ext cx="426774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43547B-0816-6590-60AD-5B9923C0BA49}"/>
              </a:ext>
            </a:extLst>
          </p:cNvPr>
          <p:cNvGrpSpPr/>
          <p:nvPr/>
        </p:nvGrpSpPr>
        <p:grpSpPr>
          <a:xfrm>
            <a:off x="7136090" y="2257348"/>
            <a:ext cx="4495800" cy="914400"/>
            <a:chOff x="2438400" y="5105400"/>
            <a:chExt cx="4495800" cy="9144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4ECA31A-5C99-A827-3641-65A13643EA8C}"/>
                </a:ext>
              </a:extLst>
            </p:cNvPr>
            <p:cNvSpPr/>
            <p:nvPr/>
          </p:nvSpPr>
          <p:spPr>
            <a:xfrm>
              <a:off x="2438400" y="5105400"/>
              <a:ext cx="4495800" cy="914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  <a:ea typeface="Helvetica" charset="0"/>
                <a:cs typeface="Helvetica" charset="0"/>
              </a:endParaRPr>
            </a:p>
          </p:txBody>
        </p:sp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E747C630-8EB7-7EA6-8422-F309C73C06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3932862"/>
                </p:ext>
              </p:extLst>
            </p:nvPr>
          </p:nvGraphicFramePr>
          <p:xfrm>
            <a:off x="2590800" y="5174041"/>
            <a:ext cx="4220473" cy="839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71700" imgH="431800" progId="Equation.3">
                    <p:embed/>
                  </p:oleObj>
                </mc:Choice>
                <mc:Fallback>
                  <p:oleObj name="Equation" r:id="rId2" imgW="2171700" imgH="431800" progId="Equation.3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90800" y="5174041"/>
                          <a:ext cx="4220473" cy="8391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547205D6-09B1-3149-801F-27CC10E9B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720" y="1690307"/>
            <a:ext cx="4353968" cy="461663"/>
          </a:xfrm>
          <a:prstGeom prst="rect">
            <a:avLst/>
          </a:prstGeom>
        </p:spPr>
      </p:pic>
      <p:pic>
        <p:nvPicPr>
          <p:cNvPr id="30" name="Picture 29" descr="A square root of a square&#10;&#10;Description automatically generated">
            <a:extLst>
              <a:ext uri="{FF2B5EF4-FFF2-40B4-BE49-F238E27FC236}">
                <a16:creationId xmlns:a16="http://schemas.microsoft.com/office/drawing/2014/main" id="{BA7626D1-BB75-8F4F-14AE-42766A89B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465" y="3329685"/>
            <a:ext cx="2579605" cy="53741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EF11440-C1A0-CFAB-F4F6-536724329F48}"/>
              </a:ext>
            </a:extLst>
          </p:cNvPr>
          <p:cNvGrpSpPr/>
          <p:nvPr/>
        </p:nvGrpSpPr>
        <p:grpSpPr>
          <a:xfrm>
            <a:off x="7711242" y="4042315"/>
            <a:ext cx="3345495" cy="687077"/>
            <a:chOff x="8839244" y="4769924"/>
            <a:chExt cx="3345495" cy="687077"/>
          </a:xfrm>
        </p:grpSpPr>
        <p:pic>
          <p:nvPicPr>
            <p:cNvPr id="32" name="Picture 31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F975A16E-A084-E847-7C2D-BF16372B9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39244" y="4769924"/>
              <a:ext cx="1861757" cy="687077"/>
            </a:xfrm>
            <a:prstGeom prst="rect">
              <a:avLst/>
            </a:prstGeom>
          </p:spPr>
        </p:pic>
        <p:pic>
          <p:nvPicPr>
            <p:cNvPr id="33" name="Picture 32" descr="A black cross on a white background&#10;&#10;Description automatically generated">
              <a:extLst>
                <a:ext uri="{FF2B5EF4-FFF2-40B4-BE49-F238E27FC236}">
                  <a16:creationId xmlns:a16="http://schemas.microsoft.com/office/drawing/2014/main" id="{5FEA0A18-56F5-FD0F-AA66-BEDCEA97C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13911" y="4837283"/>
              <a:ext cx="1470828" cy="53741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EF06FFC-0EA2-7A61-BEA1-455143C7DACA}"/>
              </a:ext>
            </a:extLst>
          </p:cNvPr>
          <p:cNvGrpSpPr/>
          <p:nvPr/>
        </p:nvGrpSpPr>
        <p:grpSpPr>
          <a:xfrm>
            <a:off x="399309" y="5355549"/>
            <a:ext cx="7148412" cy="835225"/>
            <a:chOff x="2173212" y="3057693"/>
            <a:chExt cx="7148412" cy="835225"/>
          </a:xfrm>
        </p:grpSpPr>
        <p:pic>
          <p:nvPicPr>
            <p:cNvPr id="35" name="Picture 34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6B5D6FB5-6D8A-B63D-2291-C3813379B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45779" y="3057693"/>
              <a:ext cx="5575845" cy="835225"/>
            </a:xfrm>
            <a:prstGeom prst="rect">
              <a:avLst/>
            </a:prstGeom>
          </p:spPr>
        </p:pic>
        <p:pic>
          <p:nvPicPr>
            <p:cNvPr id="36" name="Picture 3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A40E8AE0-EFDC-66A4-142B-B36B7F324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73212" y="3158875"/>
              <a:ext cx="1572567" cy="546713"/>
            </a:xfrm>
            <a:prstGeom prst="rect">
              <a:avLst/>
            </a:prstGeom>
          </p:spPr>
        </p:pic>
      </p:grpSp>
      <p:pic>
        <p:nvPicPr>
          <p:cNvPr id="38" name="Picture 37" descr="A close-up of a cross&#10;&#10;Description automatically generated">
            <a:extLst>
              <a:ext uri="{FF2B5EF4-FFF2-40B4-BE49-F238E27FC236}">
                <a16:creationId xmlns:a16="http://schemas.microsoft.com/office/drawing/2014/main" id="{48A9C363-A67F-3C2E-B440-4D61C99316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8606" y="5277651"/>
            <a:ext cx="3787841" cy="6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data processing&#10;&#10;Description automatically generated">
            <a:extLst>
              <a:ext uri="{FF2B5EF4-FFF2-40B4-BE49-F238E27FC236}">
                <a16:creationId xmlns:a16="http://schemas.microsoft.com/office/drawing/2014/main" id="{C2D22B3E-C15B-1084-3623-4FDBAE972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21" y="713873"/>
            <a:ext cx="5934460" cy="1993978"/>
          </a:xfrm>
          <a:prstGeom prst="rect">
            <a:avLst/>
          </a:prstGeom>
        </p:spPr>
      </p:pic>
      <p:pic>
        <p:nvPicPr>
          <p:cNvPr id="4" name="Picture 3" descr="A line drawing of a line&#10;&#10;Description automatically generated">
            <a:extLst>
              <a:ext uri="{FF2B5EF4-FFF2-40B4-BE49-F238E27FC236}">
                <a16:creationId xmlns:a16="http://schemas.microsoft.com/office/drawing/2014/main" id="{532CDB16-C489-227B-108E-368CCAD2A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25" y="3110024"/>
            <a:ext cx="5749556" cy="3034103"/>
          </a:xfrm>
          <a:prstGeom prst="rect">
            <a:avLst/>
          </a:prstGeom>
        </p:spPr>
      </p:pic>
      <p:pic>
        <p:nvPicPr>
          <p:cNvPr id="5" name="Picture 4" descr="A diagram of a line graph&#10;&#10;Description automatically generated">
            <a:extLst>
              <a:ext uri="{FF2B5EF4-FFF2-40B4-BE49-F238E27FC236}">
                <a16:creationId xmlns:a16="http://schemas.microsoft.com/office/drawing/2014/main" id="{12AD794B-8F82-1825-55C6-7C793A8F6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616" y="461712"/>
            <a:ext cx="4003371" cy="3538425"/>
          </a:xfrm>
          <a:prstGeom prst="rect">
            <a:avLst/>
          </a:prstGeom>
        </p:spPr>
      </p:pic>
      <p:pic>
        <p:nvPicPr>
          <p:cNvPr id="6" name="Content Placeholder 4" descr="A diagram of a smoothness curve&#10;&#10;Description automatically generated">
            <a:extLst>
              <a:ext uri="{FF2B5EF4-FFF2-40B4-BE49-F238E27FC236}">
                <a16:creationId xmlns:a16="http://schemas.microsoft.com/office/drawing/2014/main" id="{DE23332D-E81E-80C2-966C-0BE26C235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032" y="4000137"/>
            <a:ext cx="3223847" cy="26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82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F24B7-E126-490E-BF07-AB7CAAD0A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3DFA-FF8D-668F-A374-01CB1ABD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Cubic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A13ED-8510-FB6F-95D8-61352DDFC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05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2B105-E044-E73F-C745-79833737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faster window growth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C9A7A7-9CA9-BA30-74D8-23D47199070A}"/>
              </a:ext>
            </a:extLst>
          </p:cNvPr>
          <p:cNvCxnSpPr/>
          <p:nvPr/>
        </p:nvCxnSpPr>
        <p:spPr>
          <a:xfrm>
            <a:off x="5964865" y="2392326"/>
            <a:ext cx="0" cy="358317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CABEE0-681C-AA4A-3024-457CC95004D2}"/>
              </a:ext>
            </a:extLst>
          </p:cNvPr>
          <p:cNvCxnSpPr/>
          <p:nvPr/>
        </p:nvCxnSpPr>
        <p:spPr>
          <a:xfrm>
            <a:off x="1127051" y="3891518"/>
            <a:ext cx="989891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F8295CA9-381C-3E6B-6D42-A5F46570D4FC}"/>
              </a:ext>
            </a:extLst>
          </p:cNvPr>
          <p:cNvSpPr/>
          <p:nvPr/>
        </p:nvSpPr>
        <p:spPr>
          <a:xfrm>
            <a:off x="3067560" y="2179674"/>
            <a:ext cx="6017893" cy="3296093"/>
          </a:xfrm>
          <a:custGeom>
            <a:avLst/>
            <a:gdLst>
              <a:gd name="connsiteX0" fmla="*/ 21130 w 6017893"/>
              <a:gd name="connsiteY0" fmla="*/ 3296093 h 3296093"/>
              <a:gd name="connsiteX1" fmla="*/ 712246 w 6017893"/>
              <a:gd name="connsiteY1" fmla="*/ 2062717 h 3296093"/>
              <a:gd name="connsiteX2" fmla="*/ 4710088 w 6017893"/>
              <a:gd name="connsiteY2" fmla="*/ 1392865 h 3296093"/>
              <a:gd name="connsiteX3" fmla="*/ 6017893 w 6017893"/>
              <a:gd name="connsiteY3" fmla="*/ 0 h 329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7893" h="3296093">
                <a:moveTo>
                  <a:pt x="21130" y="3296093"/>
                </a:moveTo>
                <a:cubicBezTo>
                  <a:pt x="-24059" y="2838007"/>
                  <a:pt x="-69247" y="2379922"/>
                  <a:pt x="712246" y="2062717"/>
                </a:cubicBezTo>
                <a:cubicBezTo>
                  <a:pt x="1493739" y="1745512"/>
                  <a:pt x="3825814" y="1736651"/>
                  <a:pt x="4710088" y="1392865"/>
                </a:cubicBezTo>
                <a:cubicBezTo>
                  <a:pt x="5594362" y="1049079"/>
                  <a:pt x="5806127" y="524539"/>
                  <a:pt x="6017893" y="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3E6252-C1CB-D15C-5136-6D80BC6A60DD}"/>
              </a:ext>
            </a:extLst>
          </p:cNvPr>
          <p:cNvSpPr txBox="1"/>
          <p:nvPr/>
        </p:nvSpPr>
        <p:spPr>
          <a:xfrm>
            <a:off x="10237381" y="3327991"/>
            <a:ext cx="1116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>
                <a:latin typeface="Helvetica" pitchFamily="2" charset="0"/>
              </a:rPr>
              <a:t>W</a:t>
            </a:r>
            <a:r>
              <a:rPr lang="en-US" sz="2000" baseline="-25000" dirty="0" err="1">
                <a:latin typeface="Helvetica" pitchFamily="2" charset="0"/>
              </a:rPr>
              <a:t>max</a:t>
            </a:r>
            <a:endParaRPr lang="en-US" sz="2000" baseline="-25000" dirty="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96047-6AC1-FC93-8413-DBDF3065B59B}"/>
              </a:ext>
            </a:extLst>
          </p:cNvPr>
          <p:cNvSpPr txBox="1"/>
          <p:nvPr/>
        </p:nvSpPr>
        <p:spPr>
          <a:xfrm>
            <a:off x="3112681" y="2392326"/>
            <a:ext cx="1733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Steady state operation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60DE0F-7187-BF28-CD2A-965D3E4FD117}"/>
              </a:ext>
            </a:extLst>
          </p:cNvPr>
          <p:cNvSpPr txBox="1"/>
          <p:nvPr/>
        </p:nvSpPr>
        <p:spPr>
          <a:xfrm>
            <a:off x="7038821" y="2227577"/>
            <a:ext cx="173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Max probing</a:t>
            </a:r>
          </a:p>
        </p:txBody>
      </p:sp>
      <p:pic>
        <p:nvPicPr>
          <p:cNvPr id="17" name="Picture 1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65A5EB3-1F9F-9900-0997-2DC6D67DF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706" y="5960258"/>
            <a:ext cx="5181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87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5806C-1EC3-677C-8EC1-78151B0FB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CFB9F-25A4-AEB5-F500-996C834E2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BBR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5BA14-7B1A-3231-3C7D-49CF132C3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Cardwell et al., Google</a:t>
            </a:r>
          </a:p>
        </p:txBody>
      </p:sp>
    </p:spTree>
    <p:extLst>
      <p:ext uri="{BB962C8B-B14F-4D97-AF65-F5344CB8AC3E}">
        <p14:creationId xmlns:p14="http://schemas.microsoft.com/office/powerpoint/2010/main" val="771615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35880-ED4A-7925-58F8-6CD78E2F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AA469-9198-A0F7-DD90-F35FCE39F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48" y="1825625"/>
            <a:ext cx="6180382" cy="4351338"/>
          </a:xfrm>
        </p:spPr>
        <p:txBody>
          <a:bodyPr>
            <a:normAutofit/>
          </a:bodyPr>
          <a:lstStyle/>
          <a:p>
            <a:r>
              <a:rPr lang="en-US" dirty="0"/>
              <a:t>Find optimal operating point in terms of bottleneck bandwidth and delays</a:t>
            </a:r>
          </a:p>
          <a:p>
            <a:endParaRPr lang="en-US" dirty="0"/>
          </a:p>
          <a:p>
            <a:r>
              <a:rPr lang="en-US" dirty="0"/>
              <a:t>Cannot simultaneously probe bottleneck bandwidth and propagation delay</a:t>
            </a:r>
          </a:p>
          <a:p>
            <a:endParaRPr lang="en-US" dirty="0"/>
          </a:p>
          <a:p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Occasionally drop window to estimate propagation RTT</a:t>
            </a:r>
          </a:p>
        </p:txBody>
      </p:sp>
      <p:pic>
        <p:nvPicPr>
          <p:cNvPr id="4" name="Content Placeholder 4" descr="A diagram of a delivery rate&#10;&#10;Description automatically generated">
            <a:extLst>
              <a:ext uri="{FF2B5EF4-FFF2-40B4-BE49-F238E27FC236}">
                <a16:creationId xmlns:a16="http://schemas.microsoft.com/office/drawing/2014/main" id="{8C9FD0A5-DC79-C390-6F46-5C1992D35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030" y="293121"/>
            <a:ext cx="4829690" cy="6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8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F6D7B-645B-1DC5-6546-28651C44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Endpoint algorithms alone are insufficient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8B613-A773-C3FD-7E15-87AC51077F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10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F08FD-88C4-744B-B878-EC57D261BEB9}"/>
              </a:ext>
            </a:extLst>
          </p:cNvPr>
          <p:cNvSpPr txBox="1"/>
          <p:nvPr/>
        </p:nvSpPr>
        <p:spPr>
          <a:xfrm>
            <a:off x="1179443" y="1709530"/>
            <a:ext cx="9700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The approach that the Internet takes to allocate resources in the network core is to use a </a:t>
            </a:r>
          </a:p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distributed algorithm (congestion control)</a:t>
            </a:r>
            <a:r>
              <a:rPr lang="en-US" sz="3200" dirty="0">
                <a:latin typeface="Helvetica" pitchFamily="2" charset="0"/>
              </a:rPr>
              <a:t> </a:t>
            </a:r>
          </a:p>
          <a:p>
            <a:pPr algn="l"/>
            <a:r>
              <a:rPr lang="en-US" sz="3200" dirty="0">
                <a:latin typeface="Helvetica" pitchFamily="2" charset="0"/>
              </a:rPr>
              <a:t>running at endpoints.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57212-B2F9-AF4F-B782-91C5DA6D604A}"/>
              </a:ext>
            </a:extLst>
          </p:cNvPr>
          <p:cNvSpPr txBox="1"/>
          <p:nvPr/>
        </p:nvSpPr>
        <p:spPr>
          <a:xfrm>
            <a:off x="1179443" y="5148470"/>
            <a:ext cx="8719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However, it also places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trust in endpoints</a:t>
            </a:r>
            <a:r>
              <a:rPr lang="en-US" sz="2400" dirty="0">
                <a:latin typeface="Helvetica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25D161-AE38-3348-91A7-83A7C8737FD1}"/>
              </a:ext>
            </a:extLst>
          </p:cNvPr>
          <p:cNvSpPr txBox="1"/>
          <p:nvPr/>
        </p:nvSpPr>
        <p:spPr>
          <a:xfrm>
            <a:off x="1179443" y="4148583"/>
            <a:ext cx="8719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This allows the Internet to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scale</a:t>
            </a:r>
            <a:r>
              <a:rPr lang="en-US" sz="2400" dirty="0">
                <a:latin typeface="Helvetica" pitchFamily="2" charset="0"/>
              </a:rPr>
              <a:t> to a large # of endpoints.</a:t>
            </a:r>
          </a:p>
        </p:txBody>
      </p:sp>
    </p:spTree>
    <p:extLst>
      <p:ext uri="{BB962C8B-B14F-4D97-AF65-F5344CB8AC3E}">
        <p14:creationId xmlns:p14="http://schemas.microsoft.com/office/powerpoint/2010/main" val="24069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2DED-2137-A14D-B9FD-95C72246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5748" cy="1325563"/>
          </a:xfrm>
        </p:spPr>
        <p:txBody>
          <a:bodyPr/>
          <a:lstStyle/>
          <a:p>
            <a:r>
              <a:rPr lang="en-US" dirty="0"/>
              <a:t>Uncooperative, buggy, malicious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88458-3E35-A04C-A103-3E9DA3DB1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81522" cy="493298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if an endpoint is buggy, or malicious?</a:t>
            </a:r>
          </a:p>
          <a:p>
            <a:endParaRPr lang="en-US" dirty="0"/>
          </a:p>
          <a:p>
            <a:r>
              <a:rPr lang="en-US" dirty="0"/>
              <a:t>We’d like the network core to do something better than best-effort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760BDC0F-6EAC-7C4D-980F-A6CC80B3E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35" y="2042021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d9GcTXHm9XcH9T0I0EOJrLBOGANosV-xO3mlldiVZue4LYNHmLIOt0">
            <a:extLst>
              <a:ext uri="{FF2B5EF4-FFF2-40B4-BE49-F238E27FC236}">
                <a16:creationId xmlns:a16="http://schemas.microsoft.com/office/drawing/2014/main" id="{AFFDBB75-4D8A-764D-803E-CDCEC4668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67" y="1434802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45D0E4-EEF1-0A42-B591-309F5663FCC8}"/>
              </a:ext>
            </a:extLst>
          </p:cNvPr>
          <p:cNvCxnSpPr>
            <a:cxnSpLocks/>
          </p:cNvCxnSpPr>
          <p:nvPr/>
        </p:nvCxnSpPr>
        <p:spPr>
          <a:xfrm>
            <a:off x="4992678" y="1800080"/>
            <a:ext cx="2135401" cy="4270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3A2565-047C-ED47-90F8-9D8F53A6803D}"/>
              </a:ext>
            </a:extLst>
          </p:cNvPr>
          <p:cNvCxnSpPr>
            <a:cxnSpLocks/>
          </p:cNvCxnSpPr>
          <p:nvPr/>
        </p:nvCxnSpPr>
        <p:spPr>
          <a:xfrm flipV="1">
            <a:off x="3281503" y="2705976"/>
            <a:ext cx="3724286" cy="1405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9" descr="Router Clip Art">
            <a:extLst>
              <a:ext uri="{FF2B5EF4-FFF2-40B4-BE49-F238E27FC236}">
                <a16:creationId xmlns:a16="http://schemas.microsoft.com/office/drawing/2014/main" id="{252E45E9-B006-3B4A-90C3-29A8FB5C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42" y="2011308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1C4F42-C6B2-0242-ADCD-7E3DFF9AEAD1}"/>
              </a:ext>
            </a:extLst>
          </p:cNvPr>
          <p:cNvCxnSpPr>
            <a:cxnSpLocks/>
          </p:cNvCxnSpPr>
          <p:nvPr/>
        </p:nvCxnSpPr>
        <p:spPr>
          <a:xfrm>
            <a:off x="9061943" y="2614398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55B3D04D-0ED5-664A-BCC8-235E97E51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204" y="2011308"/>
            <a:ext cx="939800" cy="1016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6FAB97-D82B-884E-BF8A-1CF5B3E6B881}"/>
              </a:ext>
            </a:extLst>
          </p:cNvPr>
          <p:cNvCxnSpPr>
            <a:cxnSpLocks/>
          </p:cNvCxnSpPr>
          <p:nvPr/>
        </p:nvCxnSpPr>
        <p:spPr>
          <a:xfrm flipV="1">
            <a:off x="5985910" y="3027308"/>
            <a:ext cx="1019879" cy="24364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 descr="ANd9GcTXHm9XcH9T0I0EOJrLBOGANosV-xO3mlldiVZue4LYNHmLIOt0">
            <a:extLst>
              <a:ext uri="{FF2B5EF4-FFF2-40B4-BE49-F238E27FC236}">
                <a16:creationId xmlns:a16="http://schemas.microsoft.com/office/drawing/2014/main" id="{276BBA23-5566-C949-9017-4E0D968C5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10" y="2855178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80A9AF-7807-FC49-860D-768F1AD1B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0711" y="3030627"/>
            <a:ext cx="1319922" cy="163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7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7945">
            <a:off x="8212664" y="3203295"/>
            <a:ext cx="1411404" cy="1121117"/>
          </a:xfrm>
          <a:prstGeom prst="rect">
            <a:avLst/>
          </a:prstGeom>
        </p:spPr>
      </p:pic>
      <p:sp>
        <p:nvSpPr>
          <p:cNvPr id="33" name="Cloud 32"/>
          <p:cNvSpPr/>
          <p:nvPr/>
        </p:nvSpPr>
        <p:spPr>
          <a:xfrm>
            <a:off x="3206245" y="2086529"/>
            <a:ext cx="8671429" cy="4048339"/>
          </a:xfrm>
          <a:prstGeom prst="cloud">
            <a:avLst/>
          </a:prstGeom>
          <a:noFill/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model of bottleneck link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9" y="2362967"/>
            <a:ext cx="1536076" cy="926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90" y="3257625"/>
            <a:ext cx="2219451" cy="13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2" y="4296732"/>
            <a:ext cx="1536076" cy="92683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100262" y="2934468"/>
            <a:ext cx="1585912" cy="5143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01718" y="3991743"/>
            <a:ext cx="1684456" cy="5814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824568" y="3420242"/>
            <a:ext cx="2248025" cy="687657"/>
            <a:chOff x="7250905" y="2583511"/>
            <a:chExt cx="3064670" cy="100948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250906" y="2583511"/>
              <a:ext cx="306466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250905" y="3586163"/>
              <a:ext cx="306466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0287001" y="2587151"/>
              <a:ext cx="0" cy="10058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186" y="3255453"/>
            <a:ext cx="2219451" cy="13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907614" y="3425061"/>
            <a:ext cx="440024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37984" y="3436542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87444" y="3431289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63932" y="3437685"/>
            <a:ext cx="363028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73206" y="2377255"/>
            <a:ext cx="440024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31253" y="2562601"/>
            <a:ext cx="363028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30334" y="4652075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19056" y="4321618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724635" y="4288299"/>
            <a:ext cx="24478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Bottleneck queue</a:t>
            </a: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(max size B)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907614" y="3177358"/>
            <a:ext cx="114401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39987" y="2597664"/>
            <a:ext cx="2447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latin typeface="Helvetica" charset="0"/>
                <a:ea typeface="Helvetica" charset="0"/>
                <a:cs typeface="Helvetica" charset="0"/>
              </a:rPr>
              <a:t>Queuing delay</a:t>
            </a:r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5844" y="5548701"/>
            <a:ext cx="2447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Flows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15847" y="5807492"/>
            <a:ext cx="5280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Helvetica" charset="0"/>
                <a:ea typeface="Helvetica" charset="0"/>
                <a:cs typeface="Helvetica" charset="0"/>
              </a:rPr>
              <a:t>Packet-switched core network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17055" y="4226193"/>
            <a:ext cx="2447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Link rate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06" y="2707711"/>
            <a:ext cx="3502307" cy="332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2" y="4193496"/>
            <a:ext cx="1536076" cy="926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 scheduling + Tail-drop buffer </a:t>
            </a:r>
            <a:r>
              <a:rPr lang="en-US" dirty="0" err="1"/>
              <a:t>mgmt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100262" y="2934470"/>
            <a:ext cx="1585912" cy="5143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001718" y="3991745"/>
            <a:ext cx="1684456" cy="5814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633885" y="3049305"/>
            <a:ext cx="5960430" cy="1545298"/>
            <a:chOff x="3849329" y="2872327"/>
            <a:chExt cx="5960430" cy="154529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849330" y="2872327"/>
              <a:ext cx="59436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49329" y="4407173"/>
              <a:ext cx="59436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9809759" y="2877899"/>
              <a:ext cx="0" cy="153972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673206" y="2377257"/>
            <a:ext cx="440024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31253" y="2562603"/>
            <a:ext cx="363028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30334" y="4652077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19056" y="4321620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891225" y="3047391"/>
            <a:ext cx="701517" cy="1534847"/>
            <a:chOff x="8457745" y="2870413"/>
            <a:chExt cx="701517" cy="1534847"/>
          </a:xfrm>
        </p:grpSpPr>
        <p:sp>
          <p:nvSpPr>
            <p:cNvPr id="10" name="Rectangle 9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13572" y="3407003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1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45843" y="2662226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6552" y="2460105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1675" y="4421243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0334" y="4751700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b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0189708" y="3054877"/>
            <a:ext cx="731017" cy="1534847"/>
            <a:chOff x="7726728" y="2877899"/>
            <a:chExt cx="731017" cy="1534847"/>
          </a:xfrm>
        </p:grpSpPr>
        <p:sp>
          <p:nvSpPr>
            <p:cNvPr id="26" name="Rectangle 25"/>
            <p:cNvSpPr/>
            <p:nvPr/>
          </p:nvSpPr>
          <p:spPr>
            <a:xfrm>
              <a:off x="7726728" y="2877899"/>
              <a:ext cx="685199" cy="153484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12055" y="3414489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493541" y="3062265"/>
            <a:ext cx="701517" cy="1534847"/>
            <a:chOff x="8457745" y="2870413"/>
            <a:chExt cx="701517" cy="1534847"/>
          </a:xfrm>
        </p:grpSpPr>
        <p:sp>
          <p:nvSpPr>
            <p:cNvPr id="29" name="Rectangle 28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13572" y="3407003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2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02992" y="3065968"/>
            <a:ext cx="731017" cy="1534847"/>
            <a:chOff x="6340012" y="2888990"/>
            <a:chExt cx="731017" cy="1534847"/>
          </a:xfrm>
        </p:grpSpPr>
        <p:sp>
          <p:nvSpPr>
            <p:cNvPr id="32" name="Rectangle 31"/>
            <p:cNvSpPr/>
            <p:nvPr/>
          </p:nvSpPr>
          <p:spPr>
            <a:xfrm>
              <a:off x="6340012" y="2888990"/>
              <a:ext cx="685199" cy="153484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25339" y="3425580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b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9" y="2362969"/>
            <a:ext cx="1536076" cy="92683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2" y="4252488"/>
            <a:ext cx="1536076" cy="9268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071" y="3272668"/>
            <a:ext cx="2219451" cy="13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15" y="4799385"/>
            <a:ext cx="1932812" cy="1932812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 flipH="1">
            <a:off x="6758739" y="1810057"/>
            <a:ext cx="25721" cy="273132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42480" y="1798385"/>
            <a:ext cx="11946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Buffer size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08373" y="5730918"/>
            <a:ext cx="17716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Dropped packets</a:t>
            </a:r>
          </a:p>
        </p:txBody>
      </p:sp>
    </p:spTree>
    <p:extLst>
      <p:ext uri="{BB962C8B-B14F-4D97-AF65-F5344CB8AC3E}">
        <p14:creationId xmlns:p14="http://schemas.microsoft.com/office/powerpoint/2010/main" val="1515972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 scheduling + Tail-drop buffer </a:t>
            </a:r>
            <a:r>
              <a:rPr lang="en-US" dirty="0" err="1"/>
              <a:t>mgmt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100262" y="2934469"/>
            <a:ext cx="1585912" cy="5143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001718" y="3991744"/>
            <a:ext cx="1684456" cy="5814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30334" y="4652076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19056" y="4321619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431253" y="2562602"/>
            <a:ext cx="560280" cy="660913"/>
            <a:chOff x="3431253" y="2385625"/>
            <a:chExt cx="560280" cy="660913"/>
          </a:xfrm>
        </p:grpSpPr>
        <p:sp>
          <p:nvSpPr>
            <p:cNvPr id="15" name="Rectangle 14"/>
            <p:cNvSpPr/>
            <p:nvPr/>
          </p:nvSpPr>
          <p:spPr>
            <a:xfrm>
              <a:off x="3431253" y="2385625"/>
              <a:ext cx="363028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45843" y="2485248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93218" y="2483674"/>
            <a:ext cx="599036" cy="660913"/>
            <a:chOff x="2673206" y="2200279"/>
            <a:chExt cx="599036" cy="660913"/>
          </a:xfrm>
        </p:grpSpPr>
        <p:sp>
          <p:nvSpPr>
            <p:cNvPr id="14" name="Rectangle 13"/>
            <p:cNvSpPr/>
            <p:nvPr/>
          </p:nvSpPr>
          <p:spPr>
            <a:xfrm>
              <a:off x="2673206" y="2200279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26552" y="2283127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2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01675" y="4421242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0334" y="4751699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b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2" y="4119756"/>
            <a:ext cx="1536076" cy="92683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376" y="1917311"/>
            <a:ext cx="1346198" cy="16666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87622" y="2294253"/>
            <a:ext cx="599036" cy="660913"/>
            <a:chOff x="3462025" y="1569648"/>
            <a:chExt cx="599036" cy="660913"/>
          </a:xfrm>
        </p:grpSpPr>
        <p:sp>
          <p:nvSpPr>
            <p:cNvPr id="41" name="Rectangle 40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15371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12159" y="1767953"/>
            <a:ext cx="599036" cy="660913"/>
            <a:chOff x="3462025" y="1569648"/>
            <a:chExt cx="599036" cy="660913"/>
          </a:xfrm>
        </p:grpSpPr>
        <p:sp>
          <p:nvSpPr>
            <p:cNvPr id="44" name="Rectangle 43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15371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4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033724" y="1636831"/>
            <a:ext cx="599036" cy="660913"/>
            <a:chOff x="3462025" y="1569648"/>
            <a:chExt cx="599036" cy="660913"/>
          </a:xfrm>
        </p:grpSpPr>
        <p:sp>
          <p:nvSpPr>
            <p:cNvPr id="47" name="Rectangle 46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515371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5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76988" y="1479600"/>
            <a:ext cx="599036" cy="660913"/>
            <a:chOff x="3462025" y="1569648"/>
            <a:chExt cx="599036" cy="660913"/>
          </a:xfrm>
        </p:grpSpPr>
        <p:sp>
          <p:nvSpPr>
            <p:cNvPr id="53" name="Rectangle 52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15371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6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891225" y="3047390"/>
            <a:ext cx="701517" cy="1534847"/>
            <a:chOff x="8457745" y="2870413"/>
            <a:chExt cx="701517" cy="1534847"/>
          </a:xfrm>
        </p:grpSpPr>
        <p:sp>
          <p:nvSpPr>
            <p:cNvPr id="67" name="Rectangle 66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613572" y="3407003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1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436244" y="3049968"/>
            <a:ext cx="731017" cy="1534847"/>
            <a:chOff x="7726728" y="2877899"/>
            <a:chExt cx="731017" cy="1534847"/>
          </a:xfrm>
        </p:grpSpPr>
        <p:sp>
          <p:nvSpPr>
            <p:cNvPr id="70" name="Rectangle 69"/>
            <p:cNvSpPr/>
            <p:nvPr/>
          </p:nvSpPr>
          <p:spPr>
            <a:xfrm>
              <a:off x="7726728" y="2877899"/>
              <a:ext cx="685199" cy="153484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912055" y="3414489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a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493541" y="3047516"/>
            <a:ext cx="701517" cy="1534847"/>
            <a:chOff x="8457745" y="2870413"/>
            <a:chExt cx="701517" cy="1534847"/>
          </a:xfrm>
        </p:grpSpPr>
        <p:sp>
          <p:nvSpPr>
            <p:cNvPr id="73" name="Rectangle 72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613572" y="3407003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2</a:t>
              </a:r>
            </a:p>
          </p:txBody>
        </p:sp>
      </p:grpSp>
      <p:pic>
        <p:nvPicPr>
          <p:cNvPr id="78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071" y="3272667"/>
            <a:ext cx="2219451" cy="13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15" y="4799384"/>
            <a:ext cx="1932812" cy="193281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633884" y="3049304"/>
            <a:ext cx="5960430" cy="1545298"/>
            <a:chOff x="5633885" y="2872327"/>
            <a:chExt cx="5960430" cy="1545298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11594315" y="2877899"/>
              <a:ext cx="0" cy="153972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633886" y="2872327"/>
              <a:ext cx="59436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633885" y="4407173"/>
              <a:ext cx="59436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8806776" y="3084881"/>
            <a:ext cx="701517" cy="1488268"/>
            <a:chOff x="8457745" y="2870413"/>
            <a:chExt cx="701517" cy="1534847"/>
          </a:xfrm>
        </p:grpSpPr>
        <p:sp>
          <p:nvSpPr>
            <p:cNvPr id="83" name="Rectangle 82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613572" y="3407003"/>
              <a:ext cx="545690" cy="4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3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0184680" y="3085623"/>
            <a:ext cx="701517" cy="1488268"/>
            <a:chOff x="8457745" y="2870413"/>
            <a:chExt cx="701517" cy="1534847"/>
          </a:xfrm>
        </p:grpSpPr>
        <p:sp>
          <p:nvSpPr>
            <p:cNvPr id="89" name="Rectangle 88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613572" y="3407003"/>
              <a:ext cx="545690" cy="4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5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751817" y="3076208"/>
            <a:ext cx="701517" cy="1488268"/>
            <a:chOff x="8457745" y="2870413"/>
            <a:chExt cx="701517" cy="1534847"/>
          </a:xfrm>
        </p:grpSpPr>
        <p:sp>
          <p:nvSpPr>
            <p:cNvPr id="92" name="Rectangle 91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613572" y="3407003"/>
              <a:ext cx="545690" cy="4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6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128499" y="3082674"/>
            <a:ext cx="701517" cy="1488268"/>
            <a:chOff x="8457745" y="2870413"/>
            <a:chExt cx="701517" cy="1534847"/>
          </a:xfrm>
        </p:grpSpPr>
        <p:sp>
          <p:nvSpPr>
            <p:cNvPr id="95" name="Rectangle 94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613572" y="3407003"/>
              <a:ext cx="545690" cy="4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4</a:t>
              </a:r>
            </a:p>
          </p:txBody>
        </p:sp>
      </p:grpSp>
      <p:cxnSp>
        <p:nvCxnSpPr>
          <p:cNvPr id="100" name="Straight Connector 99"/>
          <p:cNvCxnSpPr/>
          <p:nvPr/>
        </p:nvCxnSpPr>
        <p:spPr>
          <a:xfrm flipH="1">
            <a:off x="6758739" y="1810056"/>
            <a:ext cx="25721" cy="273132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6349437" y="4296733"/>
            <a:ext cx="731017" cy="756046"/>
            <a:chOff x="7726728" y="2877899"/>
            <a:chExt cx="731017" cy="1534847"/>
          </a:xfrm>
        </p:grpSpPr>
        <p:sp>
          <p:nvSpPr>
            <p:cNvPr id="98" name="Rectangle 97"/>
            <p:cNvSpPr/>
            <p:nvPr/>
          </p:nvSpPr>
          <p:spPr>
            <a:xfrm>
              <a:off x="7726728" y="2877899"/>
              <a:ext cx="685199" cy="153484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912055" y="3414489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b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6842480" y="1798384"/>
            <a:ext cx="11946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Buffer size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608373" y="5730917"/>
            <a:ext cx="17716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Dropped packets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470358" y="1468473"/>
            <a:ext cx="3149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Head of the line blocking (HOL)</a:t>
            </a:r>
          </a:p>
        </p:txBody>
      </p:sp>
      <p:sp>
        <p:nvSpPr>
          <p:cNvPr id="104" name="Left Brace 103"/>
          <p:cNvSpPr/>
          <p:nvPr/>
        </p:nvSpPr>
        <p:spPr>
          <a:xfrm rot="5400000">
            <a:off x="9582112" y="921776"/>
            <a:ext cx="568542" cy="3525694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0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8295-8C2E-C3F3-7690-5DD2313E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models are useful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BC65-B410-B35D-2013-4A81DCB97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4557"/>
          </a:xfrm>
        </p:spPr>
        <p:txBody>
          <a:bodyPr>
            <a:normAutofit/>
          </a:bodyPr>
          <a:lstStyle/>
          <a:p>
            <a:r>
              <a:rPr lang="en-US" dirty="0"/>
              <a:t>Chiu and Jain’s model isn’t indicative of all TCP/AIMD behavior</a:t>
            </a:r>
          </a:p>
          <a:p>
            <a:pPr lvl="1"/>
            <a:r>
              <a:rPr lang="en-US" dirty="0"/>
              <a:t>But it’s “realistic” enough</a:t>
            </a:r>
          </a:p>
          <a:p>
            <a:pPr lvl="1"/>
            <a:r>
              <a:rPr lang="en-US" dirty="0"/>
              <a:t>Stands the test of time: many more sources, much higher bandwidth, …</a:t>
            </a:r>
          </a:p>
          <a:p>
            <a:r>
              <a:rPr lang="en-US" dirty="0"/>
              <a:t>Models should be simple</a:t>
            </a:r>
          </a:p>
          <a:p>
            <a:pPr lvl="1"/>
            <a:r>
              <a:rPr lang="en-US" dirty="0"/>
              <a:t>For us to work with</a:t>
            </a:r>
          </a:p>
          <a:p>
            <a:pPr lvl="1"/>
            <a:r>
              <a:rPr lang="en-US" dirty="0"/>
              <a:t>For others to understand</a:t>
            </a:r>
          </a:p>
          <a:p>
            <a:pPr lvl="1"/>
            <a:r>
              <a:rPr lang="en-US" dirty="0"/>
              <a:t>But they don’t have to mimic the “real” thing in every way</a:t>
            </a:r>
          </a:p>
          <a:p>
            <a:r>
              <a:rPr lang="en-US" dirty="0"/>
              <a:t>A real, complex model is likely useless, but a realistic, simple model might teach us something </a:t>
            </a:r>
          </a:p>
        </p:txBody>
      </p:sp>
    </p:spTree>
    <p:extLst>
      <p:ext uri="{BB962C8B-B14F-4D97-AF65-F5344CB8AC3E}">
        <p14:creationId xmlns:p14="http://schemas.microsoft.com/office/powerpoint/2010/main" val="371055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4755" cy="1325563"/>
          </a:xfrm>
        </p:spPr>
        <p:txBody>
          <a:bodyPr/>
          <a:lstStyle/>
          <a:p>
            <a:r>
              <a:rPr lang="en-US" dirty="0"/>
              <a:t>Next RTT: ACK-clocking makes it worse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100262" y="2875476"/>
            <a:ext cx="1585912" cy="5143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001718" y="3932751"/>
            <a:ext cx="1684456" cy="5814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30334" y="4593083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19056" y="4262626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431253" y="2503609"/>
            <a:ext cx="560280" cy="660913"/>
            <a:chOff x="3431253" y="2385625"/>
            <a:chExt cx="560280" cy="660913"/>
          </a:xfrm>
        </p:grpSpPr>
        <p:sp>
          <p:nvSpPr>
            <p:cNvPr id="15" name="Rectangle 14"/>
            <p:cNvSpPr/>
            <p:nvPr/>
          </p:nvSpPr>
          <p:spPr>
            <a:xfrm>
              <a:off x="3431253" y="2385625"/>
              <a:ext cx="363028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45843" y="2485248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7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93218" y="2424681"/>
            <a:ext cx="599036" cy="660913"/>
            <a:chOff x="2673206" y="2200279"/>
            <a:chExt cx="599036" cy="660913"/>
          </a:xfrm>
        </p:grpSpPr>
        <p:sp>
          <p:nvSpPr>
            <p:cNvPr id="14" name="Rectangle 13"/>
            <p:cNvSpPr/>
            <p:nvPr/>
          </p:nvSpPr>
          <p:spPr>
            <a:xfrm>
              <a:off x="2673206" y="2200279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26552" y="2283127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8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01675" y="4362249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0334" y="4692706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2" y="4237740"/>
            <a:ext cx="1536076" cy="92683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376" y="1858318"/>
            <a:ext cx="1346198" cy="16666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87622" y="2235260"/>
            <a:ext cx="599036" cy="660913"/>
            <a:chOff x="3462025" y="1569648"/>
            <a:chExt cx="599036" cy="660913"/>
          </a:xfrm>
        </p:grpSpPr>
        <p:sp>
          <p:nvSpPr>
            <p:cNvPr id="41" name="Rectangle 40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15371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9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77016" y="1708960"/>
            <a:ext cx="545690" cy="660913"/>
            <a:chOff x="3426882" y="1569648"/>
            <a:chExt cx="545690" cy="660913"/>
          </a:xfrm>
        </p:grpSpPr>
        <p:sp>
          <p:nvSpPr>
            <p:cNvPr id="44" name="Rectangle 43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26882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10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013330" y="1577838"/>
            <a:ext cx="545690" cy="660913"/>
            <a:chOff x="3441631" y="1569648"/>
            <a:chExt cx="545690" cy="660913"/>
          </a:xfrm>
        </p:grpSpPr>
        <p:sp>
          <p:nvSpPr>
            <p:cNvPr id="47" name="Rectangle 46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441631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11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27095" y="1420607"/>
            <a:ext cx="545690" cy="660913"/>
            <a:chOff x="3412132" y="1569648"/>
            <a:chExt cx="545690" cy="660913"/>
          </a:xfrm>
        </p:grpSpPr>
        <p:sp>
          <p:nvSpPr>
            <p:cNvPr id="53" name="Rectangle 52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412132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12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891225" y="2988397"/>
            <a:ext cx="701517" cy="1534847"/>
            <a:chOff x="8457745" y="2870413"/>
            <a:chExt cx="701517" cy="1534847"/>
          </a:xfrm>
        </p:grpSpPr>
        <p:sp>
          <p:nvSpPr>
            <p:cNvPr id="67" name="Rectangle 66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613572" y="3407003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7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769071" y="2987956"/>
            <a:ext cx="685199" cy="1534847"/>
            <a:chOff x="7726728" y="2877899"/>
            <a:chExt cx="685199" cy="1534847"/>
          </a:xfrm>
        </p:grpSpPr>
        <p:sp>
          <p:nvSpPr>
            <p:cNvPr id="70" name="Rectangle 69"/>
            <p:cNvSpPr/>
            <p:nvPr/>
          </p:nvSpPr>
          <p:spPr>
            <a:xfrm>
              <a:off x="7726728" y="2877899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808817" y="3414489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13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201463" y="2988523"/>
            <a:ext cx="701517" cy="1534847"/>
            <a:chOff x="8457745" y="2870413"/>
            <a:chExt cx="701517" cy="1534847"/>
          </a:xfrm>
        </p:grpSpPr>
        <p:sp>
          <p:nvSpPr>
            <p:cNvPr id="73" name="Rectangle 72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613572" y="3407003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8</a:t>
              </a:r>
            </a:p>
          </p:txBody>
        </p:sp>
      </p:grpSp>
      <p:pic>
        <p:nvPicPr>
          <p:cNvPr id="78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071" y="3213674"/>
            <a:ext cx="2219451" cy="13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15" y="4740391"/>
            <a:ext cx="1932812" cy="193281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633884" y="2990311"/>
            <a:ext cx="5960430" cy="1545298"/>
            <a:chOff x="5633885" y="2872327"/>
            <a:chExt cx="5960430" cy="1545298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11594315" y="2877899"/>
              <a:ext cx="0" cy="153972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633886" y="2872327"/>
              <a:ext cx="59436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633885" y="4407173"/>
              <a:ext cx="59436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9514698" y="3025888"/>
            <a:ext cx="701517" cy="1488268"/>
            <a:chOff x="8457745" y="2870413"/>
            <a:chExt cx="701517" cy="1534847"/>
          </a:xfrm>
        </p:grpSpPr>
        <p:sp>
          <p:nvSpPr>
            <p:cNvPr id="83" name="Rectangle 82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613572" y="3407003"/>
              <a:ext cx="545690" cy="4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9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148080" y="3014717"/>
            <a:ext cx="685199" cy="1488268"/>
            <a:chOff x="8457745" y="2870413"/>
            <a:chExt cx="685199" cy="1534847"/>
          </a:xfrm>
        </p:grpSpPr>
        <p:sp>
          <p:nvSpPr>
            <p:cNvPr id="89" name="Rectangle 88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569328" y="3407003"/>
              <a:ext cx="545690" cy="4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11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459739" y="3017215"/>
            <a:ext cx="685199" cy="1488268"/>
            <a:chOff x="8457745" y="2870413"/>
            <a:chExt cx="685199" cy="1534847"/>
          </a:xfrm>
        </p:grpSpPr>
        <p:sp>
          <p:nvSpPr>
            <p:cNvPr id="92" name="Rectangle 91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554580" y="3407003"/>
              <a:ext cx="545690" cy="4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12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836421" y="3023681"/>
            <a:ext cx="685199" cy="1488268"/>
            <a:chOff x="8457745" y="2870413"/>
            <a:chExt cx="685199" cy="1534847"/>
          </a:xfrm>
        </p:grpSpPr>
        <p:sp>
          <p:nvSpPr>
            <p:cNvPr id="95" name="Rectangle 94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554580" y="3407003"/>
              <a:ext cx="545690" cy="4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10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cxnSp>
        <p:nvCxnSpPr>
          <p:cNvPr id="100" name="Straight Connector 99"/>
          <p:cNvCxnSpPr/>
          <p:nvPr/>
        </p:nvCxnSpPr>
        <p:spPr>
          <a:xfrm flipH="1">
            <a:off x="6773487" y="1751063"/>
            <a:ext cx="25721" cy="273132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6349437" y="4237740"/>
            <a:ext cx="731017" cy="756046"/>
            <a:chOff x="7726728" y="2877899"/>
            <a:chExt cx="731017" cy="1534847"/>
          </a:xfrm>
        </p:grpSpPr>
        <p:sp>
          <p:nvSpPr>
            <p:cNvPr id="98" name="Rectangle 97"/>
            <p:cNvSpPr/>
            <p:nvPr/>
          </p:nvSpPr>
          <p:spPr>
            <a:xfrm>
              <a:off x="7726728" y="2877899"/>
              <a:ext cx="685199" cy="153484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912055" y="3414488"/>
              <a:ext cx="545690" cy="937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b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6842480" y="1739391"/>
            <a:ext cx="11946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Buffer size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608373" y="5671924"/>
            <a:ext cx="17716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Dropped packets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910229" y="1302642"/>
            <a:ext cx="545690" cy="660913"/>
            <a:chOff x="3426881" y="1569648"/>
            <a:chExt cx="545690" cy="660913"/>
          </a:xfrm>
        </p:grpSpPr>
        <p:sp>
          <p:nvSpPr>
            <p:cNvPr id="63" name="Rectangle 62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426881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13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4B2936-6259-F944-A2DE-FB71785BDF6E}"/>
              </a:ext>
            </a:extLst>
          </p:cNvPr>
          <p:cNvSpPr txBox="1"/>
          <p:nvPr/>
        </p:nvSpPr>
        <p:spPr>
          <a:xfrm>
            <a:off x="351635" y="5626211"/>
            <a:ext cx="5448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ACK signals sender: prior packet left the network =&gt; resource available!</a:t>
            </a:r>
          </a:p>
        </p:txBody>
      </p:sp>
    </p:spTree>
    <p:extLst>
      <p:ext uri="{BB962C8B-B14F-4D97-AF65-F5344CB8AC3E}">
        <p14:creationId xmlns:p14="http://schemas.microsoft.com/office/powerpoint/2010/main" val="25802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can be monopolized by bad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063748" cy="4806403"/>
          </a:xfrm>
        </p:spPr>
        <p:txBody>
          <a:bodyPr>
            <a:normAutofit/>
          </a:bodyPr>
          <a:lstStyle/>
          <a:p>
            <a:r>
              <a:rPr lang="en-US" dirty="0"/>
              <a:t>ACK clocking </a:t>
            </a:r>
            <a:r>
              <a:rPr lang="en-US" dirty="0">
                <a:solidFill>
                  <a:srgbClr val="C00000"/>
                </a:solidFill>
              </a:rPr>
              <a:t>synchronizes</a:t>
            </a:r>
            <a:r>
              <a:rPr lang="en-US" dirty="0"/>
              <a:t> senders to when resource is available</a:t>
            </a:r>
          </a:p>
          <a:p>
            <a:pPr lvl="1"/>
            <a:r>
              <a:rPr lang="en-US" dirty="0"/>
              <a:t>Conversely, packet losses desynchronize the sender</a:t>
            </a:r>
          </a:p>
          <a:p>
            <a:endParaRPr lang="en-US" dirty="0"/>
          </a:p>
          <a:p>
            <a:r>
              <a:rPr lang="en-US" dirty="0"/>
              <a:t>Contending packet arrivals may not be random enough</a:t>
            </a:r>
          </a:p>
          <a:p>
            <a:pPr lvl="1"/>
            <a:r>
              <a:rPr lang="is-IS" dirty="0"/>
              <a:t>e.g., Blue flow can’t capture buffer space for </a:t>
            </a:r>
            <a:r>
              <a:rPr lang="is-IS" i="1" dirty="0"/>
              <a:t>a</a:t>
            </a:r>
            <a:r>
              <a:rPr lang="is-IS" dirty="0"/>
              <a:t> </a:t>
            </a:r>
            <a:r>
              <a:rPr lang="is-IS" i="1" dirty="0"/>
              <a:t>few </a:t>
            </a:r>
            <a:r>
              <a:rPr lang="is-IS" dirty="0"/>
              <a:t>round-trips</a:t>
            </a:r>
          </a:p>
          <a:p>
            <a:pPr lvl="1"/>
            <a:endParaRPr lang="is-IS" dirty="0"/>
          </a:p>
          <a:p>
            <a:r>
              <a:rPr lang="is-IS" dirty="0"/>
              <a:t>Can observe this effect when many TCP flows compete</a:t>
            </a:r>
          </a:p>
          <a:p>
            <a:pPr lvl="1"/>
            <a:r>
              <a:rPr lang="is-IS" dirty="0"/>
              <a:t>Some TCP flows can never get off the ground</a:t>
            </a:r>
          </a:p>
          <a:p>
            <a:pPr marL="457200" lvl="1" indent="0">
              <a:buNone/>
            </a:pPr>
            <a:endParaRPr lang="is-IS" dirty="0"/>
          </a:p>
          <a:p>
            <a:r>
              <a:rPr lang="en-US" dirty="0"/>
              <a:t>A FIFO tail-drop queue incentivizes</a:t>
            </a:r>
            <a:r>
              <a:rPr lang="en-US" i="1" dirty="0"/>
              <a:t> </a:t>
            </a:r>
            <a:r>
              <a:rPr lang="en-US" dirty="0"/>
              <a:t>sources to misbehave</a:t>
            </a:r>
          </a:p>
        </p:txBody>
      </p:sp>
    </p:spTree>
    <p:extLst>
      <p:ext uri="{BB962C8B-B14F-4D97-AF65-F5344CB8AC3E}">
        <p14:creationId xmlns:p14="http://schemas.microsoft.com/office/powerpoint/2010/main" val="67612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177D-142D-9A4A-83C1-F5C30696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scheduling disciplines @ routers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E5DD5-8446-1A40-8C04-9FB920261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1779"/>
          </a:xfrm>
        </p:spPr>
        <p:txBody>
          <a:bodyPr>
            <a:normAutofit/>
          </a:bodyPr>
          <a:lstStyle/>
          <a:p>
            <a:r>
              <a:rPr lang="en-US" dirty="0"/>
              <a:t>Significantly influences how packets are treated regardless of the endpoint’s transmissions</a:t>
            </a:r>
          </a:p>
          <a:p>
            <a:pPr lvl="1"/>
            <a:r>
              <a:rPr lang="en-US" dirty="0"/>
              <a:t>Implementations of </a:t>
            </a:r>
            <a:r>
              <a:rPr lang="en-US" dirty="0">
                <a:solidFill>
                  <a:srgbClr val="C00000"/>
                </a:solidFill>
              </a:rPr>
              <a:t>Quality of Service (QoS)</a:t>
            </a:r>
            <a:r>
              <a:rPr lang="en-US" dirty="0"/>
              <a:t> within large networks</a:t>
            </a:r>
          </a:p>
          <a:p>
            <a:pPr lvl="1"/>
            <a:r>
              <a:rPr lang="en-US" dirty="0"/>
              <a:t>Implications for </a:t>
            </a:r>
            <a:r>
              <a:rPr lang="en-US" dirty="0">
                <a:solidFill>
                  <a:srgbClr val="C00000"/>
                </a:solidFill>
              </a:rPr>
              <a:t>net neutrality </a:t>
            </a:r>
            <a:r>
              <a:rPr lang="en-US" dirty="0"/>
              <a:t>debates</a:t>
            </a:r>
          </a:p>
          <a:p>
            <a:endParaRPr lang="en-US" dirty="0"/>
          </a:p>
          <a:p>
            <a:r>
              <a:rPr lang="en-US" dirty="0"/>
              <a:t>Intellectually interesting and influential question</a:t>
            </a:r>
          </a:p>
          <a:p>
            <a:pPr lvl="1"/>
            <a:r>
              <a:rPr lang="en-US" dirty="0"/>
              <a:t>Important connections to job scheduling in systems</a:t>
            </a:r>
          </a:p>
          <a:p>
            <a:endParaRPr lang="en-US" dirty="0"/>
          </a:p>
          <a:p>
            <a:r>
              <a:rPr lang="en-US" dirty="0"/>
              <a:t>Just like in life, how you schedule work is highly impactful</a:t>
            </a:r>
          </a:p>
        </p:txBody>
      </p:sp>
    </p:spTree>
    <p:extLst>
      <p:ext uri="{BB962C8B-B14F-4D97-AF65-F5344CB8AC3E}">
        <p14:creationId xmlns:p14="http://schemas.microsoft.com/office/powerpoint/2010/main" val="3460140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EF80-F9B1-9E14-AF99-E726923E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Relationship: scheduling &amp;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31861-9C98-79C3-AC77-EFE71458D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Packet scheduling is dealing with things transport has already put into the network</a:t>
            </a:r>
          </a:p>
          <a:p>
            <a:r>
              <a:rPr lang="en-US" dirty="0"/>
              <a:t>Transport requires a few round-trip times to react; scheduling does something “immediately”</a:t>
            </a:r>
          </a:p>
          <a:p>
            <a:r>
              <a:rPr lang="en-US" dirty="0"/>
              <a:t>If you could schedule transmission out of the endpoint, you could get them to zoom through the network without waiting anywhere in queues</a:t>
            </a:r>
          </a:p>
          <a:p>
            <a:r>
              <a:rPr lang="en-US" dirty="0"/>
              <a:t>In modern clusters, goal of transport is to often act as if a centralized scheduler directly chose the packet to transmit from the endpoint (leaving other packets waiting at the endpoint)</a:t>
            </a:r>
          </a:p>
        </p:txBody>
      </p:sp>
    </p:spTree>
    <p:extLst>
      <p:ext uri="{BB962C8B-B14F-4D97-AF65-F5344CB8AC3E}">
        <p14:creationId xmlns:p14="http://schemas.microsoft.com/office/powerpoint/2010/main" val="149163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C35D8-962F-609F-9D74-62D15BAC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TCP throughput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677CB-910E-9080-91F1-5920666BFE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network characteristics, how quickly can TCP (New Reno) send data?</a:t>
            </a:r>
          </a:p>
          <a:p>
            <a:r>
              <a:rPr lang="en-US" dirty="0"/>
              <a:t>Mathis et al., “Macroscopic behavior of TCP congestion avoidance”</a:t>
            </a:r>
          </a:p>
        </p:txBody>
      </p:sp>
    </p:spTree>
    <p:extLst>
      <p:ext uri="{BB962C8B-B14F-4D97-AF65-F5344CB8AC3E}">
        <p14:creationId xmlns:p14="http://schemas.microsoft.com/office/powerpoint/2010/main" val="207403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827A-ABCD-8841-2024-9A9426B6A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AIMD</a:t>
            </a:r>
          </a:p>
        </p:txBody>
      </p:sp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D9B6ED7A-A9BD-CA31-DA88-FA64A18E6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14365"/>
            <a:ext cx="9040686" cy="4029837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4383B5DC-8964-6BB5-1151-D3851B5FD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039" y="454941"/>
            <a:ext cx="4946073" cy="14365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7500FB-0DD1-9322-1E9D-2732A73ABAAD}"/>
              </a:ext>
            </a:extLst>
          </p:cNvPr>
          <p:cNvSpPr txBox="1"/>
          <p:nvPr/>
        </p:nvSpPr>
        <p:spPr>
          <a:xfrm>
            <a:off x="196646" y="6289963"/>
            <a:ext cx="949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Mathis et al., “Macroscopic behavior of TCP congestion avoidance”</a:t>
            </a:r>
          </a:p>
          <a:p>
            <a:endParaRPr lang="en-US" sz="2400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0B921F-1DF4-808F-381C-72F3E7711E14}"/>
              </a:ext>
            </a:extLst>
          </p:cNvPr>
          <p:cNvSpPr/>
          <p:nvPr/>
        </p:nvSpPr>
        <p:spPr>
          <a:xfrm>
            <a:off x="5987845" y="888075"/>
            <a:ext cx="983226" cy="547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1D334-49AF-4AAD-96D4-BADA27B8BB93}"/>
              </a:ext>
            </a:extLst>
          </p:cNvPr>
          <p:cNvSpPr txBox="1"/>
          <p:nvPr/>
        </p:nvSpPr>
        <p:spPr>
          <a:xfrm>
            <a:off x="7944604" y="1891484"/>
            <a:ext cx="2267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(Mathis equation)</a:t>
            </a:r>
          </a:p>
        </p:txBody>
      </p:sp>
    </p:spTree>
    <p:extLst>
      <p:ext uri="{BB962C8B-B14F-4D97-AF65-F5344CB8AC3E}">
        <p14:creationId xmlns:p14="http://schemas.microsoft.com/office/powerpoint/2010/main" val="418418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34B1A-063F-2680-B762-D3FBD93B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TCP AIMD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2A249-0DCB-22DA-B3E5-01261D2A8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853" y="1616149"/>
            <a:ext cx="5389262" cy="500792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Assumptions</a:t>
            </a:r>
            <a:endParaRPr lang="en-US" dirty="0"/>
          </a:p>
          <a:p>
            <a:r>
              <a:rPr lang="en-US" dirty="0"/>
              <a:t>Single flow, repeating AIMD</a:t>
            </a:r>
          </a:p>
          <a:p>
            <a:r>
              <a:rPr lang="en-US" dirty="0"/>
              <a:t>Loss occurs exactly in the last RTT before window reduction</a:t>
            </a:r>
          </a:p>
          <a:p>
            <a:pPr lvl="1"/>
            <a:r>
              <a:rPr lang="en-US" dirty="0"/>
              <a:t>Exactly one packet lost</a:t>
            </a:r>
          </a:p>
          <a:p>
            <a:r>
              <a:rPr lang="en-US" dirty="0"/>
              <a:t>Assume RTT constant (ignore queueing delay change)</a:t>
            </a:r>
          </a:p>
          <a:p>
            <a:r>
              <a:rPr lang="en-US" dirty="0"/>
              <a:t>Relationship between W</a:t>
            </a:r>
            <a:r>
              <a:rPr lang="en-US" baseline="-25000" dirty="0"/>
              <a:t>1</a:t>
            </a:r>
            <a:r>
              <a:rPr lang="en-US" dirty="0"/>
              <a:t>, W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r>
              <a:rPr lang="en-US" dirty="0"/>
              <a:t>How many pkts sent over T?</a:t>
            </a:r>
          </a:p>
          <a:p>
            <a:r>
              <a:rPr lang="en-US" dirty="0"/>
              <a:t>Relationship p and # pkts?</a:t>
            </a:r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5D1924-F4A8-F7EC-0664-1EAA19EAE4D7}"/>
              </a:ext>
            </a:extLst>
          </p:cNvPr>
          <p:cNvCxnSpPr/>
          <p:nvPr/>
        </p:nvCxnSpPr>
        <p:spPr>
          <a:xfrm flipV="1">
            <a:off x="6794090" y="2644878"/>
            <a:ext cx="0" cy="291034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491C00-0001-FBFB-6F35-D7C9CD612BE9}"/>
              </a:ext>
            </a:extLst>
          </p:cNvPr>
          <p:cNvCxnSpPr/>
          <p:nvPr/>
        </p:nvCxnSpPr>
        <p:spPr>
          <a:xfrm>
            <a:off x="6794090" y="5555227"/>
            <a:ext cx="4559710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1349CC-5BBC-03D7-CE55-921A7334E977}"/>
              </a:ext>
            </a:extLst>
          </p:cNvPr>
          <p:cNvCxnSpPr/>
          <p:nvPr/>
        </p:nvCxnSpPr>
        <p:spPr>
          <a:xfrm flipV="1">
            <a:off x="7049729" y="3429000"/>
            <a:ext cx="1179871" cy="114300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F3F017-61CC-00C0-D2F8-2D9D59C5B0A4}"/>
              </a:ext>
            </a:extLst>
          </p:cNvPr>
          <p:cNvCxnSpPr/>
          <p:nvPr/>
        </p:nvCxnSpPr>
        <p:spPr>
          <a:xfrm>
            <a:off x="8229600" y="3429000"/>
            <a:ext cx="0" cy="115283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08AF53-C494-31A7-7E66-4473A86B868E}"/>
              </a:ext>
            </a:extLst>
          </p:cNvPr>
          <p:cNvCxnSpPr/>
          <p:nvPr/>
        </p:nvCxnSpPr>
        <p:spPr>
          <a:xfrm>
            <a:off x="6794090" y="3429000"/>
            <a:ext cx="143551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260D0B-9B51-E9C4-0A59-D99388865443}"/>
              </a:ext>
            </a:extLst>
          </p:cNvPr>
          <p:cNvCxnSpPr/>
          <p:nvPr/>
        </p:nvCxnSpPr>
        <p:spPr>
          <a:xfrm>
            <a:off x="6794090" y="4581832"/>
            <a:ext cx="143551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8605A-6723-C196-6D7B-A5142B285AA2}"/>
              </a:ext>
            </a:extLst>
          </p:cNvPr>
          <p:cNvCxnSpPr/>
          <p:nvPr/>
        </p:nvCxnSpPr>
        <p:spPr>
          <a:xfrm flipV="1">
            <a:off x="8229600" y="3438833"/>
            <a:ext cx="1179871" cy="114300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736112-FA30-5020-F131-BB25E14F8975}"/>
              </a:ext>
            </a:extLst>
          </p:cNvPr>
          <p:cNvCxnSpPr/>
          <p:nvPr/>
        </p:nvCxnSpPr>
        <p:spPr>
          <a:xfrm>
            <a:off x="9409471" y="3438833"/>
            <a:ext cx="0" cy="115283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4E3D0C-2376-12BC-3F69-EBB4B89856B1}"/>
              </a:ext>
            </a:extLst>
          </p:cNvPr>
          <p:cNvCxnSpPr/>
          <p:nvPr/>
        </p:nvCxnSpPr>
        <p:spPr>
          <a:xfrm flipV="1">
            <a:off x="9409470" y="3438833"/>
            <a:ext cx="1179871" cy="114300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974859-B4AE-BB92-99AF-CDDD10581C0D}"/>
              </a:ext>
            </a:extLst>
          </p:cNvPr>
          <p:cNvCxnSpPr/>
          <p:nvPr/>
        </p:nvCxnSpPr>
        <p:spPr>
          <a:xfrm>
            <a:off x="10589341" y="3438833"/>
            <a:ext cx="0" cy="115283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C19A4C0-7A3D-A053-3984-0E8B1A1DED15}"/>
              </a:ext>
            </a:extLst>
          </p:cNvPr>
          <p:cNvSpPr txBox="1"/>
          <p:nvPr/>
        </p:nvSpPr>
        <p:spPr>
          <a:xfrm>
            <a:off x="6196779" y="4341167"/>
            <a:ext cx="66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W</a:t>
            </a:r>
            <a:r>
              <a:rPr lang="en-US" sz="2400" baseline="-25000" dirty="0">
                <a:latin typeface="Helvetica" pitchFamily="2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FDF793-51BC-5556-777D-D4527457645B}"/>
              </a:ext>
            </a:extLst>
          </p:cNvPr>
          <p:cNvSpPr txBox="1"/>
          <p:nvPr/>
        </p:nvSpPr>
        <p:spPr>
          <a:xfrm>
            <a:off x="6196779" y="3217833"/>
            <a:ext cx="66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W</a:t>
            </a:r>
            <a:r>
              <a:rPr lang="en-US" sz="2400" baseline="-25000" dirty="0">
                <a:latin typeface="Helvetica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48E755-7BCF-B224-6684-FEFFD608C566}"/>
              </a:ext>
            </a:extLst>
          </p:cNvPr>
          <p:cNvSpPr txBox="1"/>
          <p:nvPr/>
        </p:nvSpPr>
        <p:spPr>
          <a:xfrm>
            <a:off x="8375855" y="5739829"/>
            <a:ext cx="866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Time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7BAD9B-9C5A-130D-0854-08A11E1103FD}"/>
              </a:ext>
            </a:extLst>
          </p:cNvPr>
          <p:cNvSpPr txBox="1"/>
          <p:nvPr/>
        </p:nvSpPr>
        <p:spPr>
          <a:xfrm>
            <a:off x="6432139" y="2234936"/>
            <a:ext cx="1179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Window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F57D92-E102-000D-081E-02F2AF37F2B2}"/>
              </a:ext>
            </a:extLst>
          </p:cNvPr>
          <p:cNvCxnSpPr>
            <a:cxnSpLocks/>
          </p:cNvCxnSpPr>
          <p:nvPr/>
        </p:nvCxnSpPr>
        <p:spPr>
          <a:xfrm flipV="1">
            <a:off x="7049729" y="4572000"/>
            <a:ext cx="0" cy="91617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394B2DB-C70A-293A-C0A8-4D7F40DA79B2}"/>
              </a:ext>
            </a:extLst>
          </p:cNvPr>
          <p:cNvCxnSpPr>
            <a:cxnSpLocks/>
          </p:cNvCxnSpPr>
          <p:nvPr/>
        </p:nvCxnSpPr>
        <p:spPr>
          <a:xfrm flipV="1">
            <a:off x="8229600" y="4572000"/>
            <a:ext cx="0" cy="91617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CC874E9-E636-6835-1462-E8315634EC96}"/>
              </a:ext>
            </a:extLst>
          </p:cNvPr>
          <p:cNvSpPr txBox="1"/>
          <p:nvPr/>
        </p:nvSpPr>
        <p:spPr>
          <a:xfrm>
            <a:off x="7391402" y="4898609"/>
            <a:ext cx="66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T</a:t>
            </a:r>
            <a:endParaRPr lang="en-US" sz="2400" baseline="-25000" dirty="0">
              <a:latin typeface="Helvetica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217727-E74F-6B3B-9535-318DD2D332A7}"/>
              </a:ext>
            </a:extLst>
          </p:cNvPr>
          <p:cNvCxnSpPr/>
          <p:nvPr/>
        </p:nvCxnSpPr>
        <p:spPr>
          <a:xfrm>
            <a:off x="7049729" y="5305646"/>
            <a:ext cx="1179871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D06CDD9-BC0B-382C-674F-5769935454A1}"/>
              </a:ext>
            </a:extLst>
          </p:cNvPr>
          <p:cNvSpPr txBox="1"/>
          <p:nvPr/>
        </p:nvSpPr>
        <p:spPr>
          <a:xfrm>
            <a:off x="8153404" y="2350144"/>
            <a:ext cx="32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Packet drop probability p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66826C9-5234-9D0C-1EBF-CB8B6DB3E68A}"/>
              </a:ext>
            </a:extLst>
          </p:cNvPr>
          <p:cNvCxnSpPr>
            <a:cxnSpLocks/>
          </p:cNvCxnSpPr>
          <p:nvPr/>
        </p:nvCxnSpPr>
        <p:spPr>
          <a:xfrm flipH="1">
            <a:off x="7953153" y="2750254"/>
            <a:ext cx="637954" cy="30657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692D5E3-7188-7A7D-7E4E-97F1C6FAB102}"/>
              </a:ext>
            </a:extLst>
          </p:cNvPr>
          <p:cNvSpPr/>
          <p:nvPr/>
        </p:nvSpPr>
        <p:spPr>
          <a:xfrm rot="16200000">
            <a:off x="7595906" y="2510664"/>
            <a:ext cx="306572" cy="1253330"/>
          </a:xfrm>
          <a:prstGeom prst="rightBrac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4039-D0FF-DE7C-1B98-136B59615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6C9DF-CD0D-F9EC-F868-8197DEBC4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Throughput has a </a:t>
            </a:r>
            <a:r>
              <a:rPr lang="en-US" sz="2400" dirty="0">
                <a:latin typeface="Courier" pitchFamily="2" charset="0"/>
              </a:rPr>
              <a:t>1/sqrt(p)</a:t>
            </a:r>
            <a:r>
              <a:rPr lang="en-US" dirty="0"/>
              <a:t> dependence on packet loss rate</a:t>
            </a:r>
          </a:p>
          <a:p>
            <a:r>
              <a:rPr lang="en-US" dirty="0"/>
              <a:t>Getting full bottleneck throughput requires loss rate 1/(BDP)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r>
              <a:rPr lang="en-US" dirty="0"/>
              <a:t>RTT unfairness</a:t>
            </a:r>
          </a:p>
          <a:p>
            <a:pPr lvl="1"/>
            <a:r>
              <a:rPr lang="en-US" dirty="0"/>
              <a:t>Flows with a smaller RTT get better throughput (ramp up faster)</a:t>
            </a:r>
          </a:p>
          <a:p>
            <a:endParaRPr lang="en-US" dirty="0"/>
          </a:p>
          <a:p>
            <a:r>
              <a:rPr lang="en-US" dirty="0"/>
              <a:t>Engineering implications:</a:t>
            </a:r>
          </a:p>
          <a:p>
            <a:pPr lvl="1"/>
            <a:r>
              <a:rPr lang="en-US" dirty="0"/>
              <a:t>Split TCP (CDNs, data center frontends, …)</a:t>
            </a:r>
          </a:p>
          <a:p>
            <a:pPr lvl="1"/>
            <a:r>
              <a:rPr lang="en-US" dirty="0"/>
              <a:t>Special considerations for long-distance connections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2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17D7-5244-1EAA-B68B-F97CE3A2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Widely Deployed TCPs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B6D47-9363-3900-5E1E-441A89C81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D404-DCE0-4DB3-2D39-1731E405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TCP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86D61-0B31-E562-4312-E71DD3A31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Alizadeh et al.</a:t>
            </a:r>
          </a:p>
        </p:txBody>
      </p:sp>
    </p:spTree>
    <p:extLst>
      <p:ext uri="{BB962C8B-B14F-4D97-AF65-F5344CB8AC3E}">
        <p14:creationId xmlns:p14="http://schemas.microsoft.com/office/powerpoint/2010/main" val="13572379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|25.6|2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6815</TotalTime>
  <Words>1404</Words>
  <Application>Microsoft Macintosh PowerPoint</Application>
  <PresentationFormat>Widescreen</PresentationFormat>
  <Paragraphs>275</Paragraphs>
  <Slides>33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ＭＳ Ｐゴシック</vt:lpstr>
      <vt:lpstr>Arial</vt:lpstr>
      <vt:lpstr>Calibri</vt:lpstr>
      <vt:lpstr>Courier</vt:lpstr>
      <vt:lpstr>Helvetica</vt:lpstr>
      <vt:lpstr>Wingdings</vt:lpstr>
      <vt:lpstr>Office Theme</vt:lpstr>
      <vt:lpstr>Equation</vt:lpstr>
      <vt:lpstr>PowerPoint Presentation</vt:lpstr>
      <vt:lpstr>PowerPoint Presentation</vt:lpstr>
      <vt:lpstr>Simple models are useful</vt:lpstr>
      <vt:lpstr>Modeling TCP throughput</vt:lpstr>
      <vt:lpstr>Steady AIMD</vt:lpstr>
      <vt:lpstr>Estimating TCP AIMD throughput</vt:lpstr>
      <vt:lpstr>Implications</vt:lpstr>
      <vt:lpstr>Widely Deployed TCPs</vt:lpstr>
      <vt:lpstr>Data Center TCP</vt:lpstr>
      <vt:lpstr>Context</vt:lpstr>
      <vt:lpstr>Explicit Congestion Notification</vt:lpstr>
      <vt:lpstr>ECN set on the IP header by routers</vt:lpstr>
      <vt:lpstr>Explicit Congestion Notification</vt:lpstr>
      <vt:lpstr>ECN on the TCP header</vt:lpstr>
      <vt:lpstr>DCTCP: Main idea</vt:lpstr>
      <vt:lpstr>DCTCP: Main idea</vt:lpstr>
      <vt:lpstr>DCTCP algorithm</vt:lpstr>
      <vt:lpstr>Setting protocol parameters</vt:lpstr>
      <vt:lpstr>Use model to set parameters</vt:lpstr>
      <vt:lpstr>TCP Cubic</vt:lpstr>
      <vt:lpstr>Support faster window growth</vt:lpstr>
      <vt:lpstr>TCP BBR</vt:lpstr>
      <vt:lpstr>Principle of Operation</vt:lpstr>
      <vt:lpstr>Endpoint algorithms alone are insufficient</vt:lpstr>
      <vt:lpstr>PowerPoint Presentation</vt:lpstr>
      <vt:lpstr>Uncooperative, buggy, malicious endpoints</vt:lpstr>
      <vt:lpstr>Simplified model of bottleneck link</vt:lpstr>
      <vt:lpstr>FIFO scheduling + Tail-drop buffer mgmt</vt:lpstr>
      <vt:lpstr>FIFO scheduling + Tail-drop buffer mgmt</vt:lpstr>
      <vt:lpstr>Next RTT: ACK-clocking makes it worse</vt:lpstr>
      <vt:lpstr>Network can be monopolized by bad endpoints</vt:lpstr>
      <vt:lpstr>Packet scheduling disciplines @ routers</vt:lpstr>
      <vt:lpstr>Relationship: scheduling &amp; transport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552: Computer Networks</dc:title>
  <dc:creator>Srinivas NG</dc:creator>
  <cp:lastModifiedBy>Srinivas Narayana Ganapathy</cp:lastModifiedBy>
  <cp:revision>1750</cp:revision>
  <dcterms:created xsi:type="dcterms:W3CDTF">2018-09-05T17:47:04Z</dcterms:created>
  <dcterms:modified xsi:type="dcterms:W3CDTF">2024-02-21T10:28:24Z</dcterms:modified>
</cp:coreProperties>
</file>