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421" r:id="rId2"/>
    <p:sldId id="673" r:id="rId3"/>
    <p:sldId id="404" r:id="rId4"/>
    <p:sldId id="953" r:id="rId5"/>
    <p:sldId id="688" r:id="rId6"/>
    <p:sldId id="690" r:id="rId7"/>
    <p:sldId id="687" r:id="rId8"/>
    <p:sldId id="691" r:id="rId9"/>
    <p:sldId id="693" r:id="rId10"/>
    <p:sldId id="1086" r:id="rId11"/>
    <p:sldId id="1084" r:id="rId12"/>
    <p:sldId id="623" r:id="rId13"/>
    <p:sldId id="963" r:id="rId14"/>
    <p:sldId id="628" r:id="rId15"/>
    <p:sldId id="1088" r:id="rId16"/>
    <p:sldId id="350" r:id="rId17"/>
    <p:sldId id="351" r:id="rId18"/>
    <p:sldId id="1225" r:id="rId19"/>
    <p:sldId id="376" r:id="rId20"/>
    <p:sldId id="355" r:id="rId21"/>
    <p:sldId id="12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9"/>
    <p:restoredTop sz="94643"/>
  </p:normalViewPr>
  <p:slideViewPr>
    <p:cSldViewPr snapToGrid="0" snapToObjects="1">
      <p:cViewPr varScale="1">
        <p:scale>
          <a:sx n="133" d="100"/>
          <a:sy n="133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42666-03D5-5341-A833-B4D3FAA577B7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CFC95-A4B1-B94A-8100-0CEEF7FB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4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5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7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CB3B3-0381-6043-97A3-E72CD5022D9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8E25-1A81-D24D-87C2-F143DAD6C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11187" y="2828835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Transport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89D916-A47E-47E4-CD08-9023F1A92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0674-2CB9-14D4-6E5C-711F7D6A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of the impact of BDP &amp;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B04C-B1D0-6E60-65BC-3984E455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Utilization</a:t>
            </a:r>
          </a:p>
          <a:p>
            <a:r>
              <a:rPr lang="en-US" dirty="0"/>
              <a:t>Congestion window</a:t>
            </a:r>
          </a:p>
        </p:txBody>
      </p:sp>
    </p:spTree>
    <p:extLst>
      <p:ext uri="{BB962C8B-B14F-4D97-AF65-F5344CB8AC3E}">
        <p14:creationId xmlns:p14="http://schemas.microsoft.com/office/powerpoint/2010/main" val="368757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5B3C-A8A5-5A57-D230-0BA72E7F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and Reacting Better to Packet Loss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8692B-DA24-6A3F-3590-10F36A3DF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6DBCE-C46C-B841-B3B5-FB9328DF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detect loss earlier than RTO?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A993C-63D9-0C4C-8727-A19EB3D0F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1002505" cy="5087302"/>
          </a:xfrm>
        </p:spPr>
        <p:txBody>
          <a:bodyPr>
            <a:normAutofit/>
          </a:bodyPr>
          <a:lstStyle/>
          <a:p>
            <a:r>
              <a:rPr lang="en-US" dirty="0"/>
              <a:t>Key idea: use the information in the ACKs. </a:t>
            </a:r>
            <a:r>
              <a:rPr lang="en-US" dirty="0">
                <a:solidFill>
                  <a:srgbClr val="C00000"/>
                </a:solidFill>
              </a:rPr>
              <a:t>How?</a:t>
            </a:r>
          </a:p>
          <a:p>
            <a:r>
              <a:rPr lang="en-US" dirty="0"/>
              <a:t>Suppose successive (cumulative) ACKs contain the same ACK#</a:t>
            </a:r>
          </a:p>
          <a:p>
            <a:pPr lvl="1"/>
            <a:r>
              <a:rPr lang="en-US" dirty="0"/>
              <a:t>Also called </a:t>
            </a:r>
            <a:r>
              <a:rPr lang="en-US" dirty="0">
                <a:solidFill>
                  <a:srgbClr val="C00000"/>
                </a:solidFill>
              </a:rPr>
              <a:t>duplicate ACKs</a:t>
            </a:r>
          </a:p>
          <a:p>
            <a:pPr lvl="1"/>
            <a:r>
              <a:rPr lang="en-US" dirty="0"/>
              <a:t>Occur when network is reordering packets, or one (but not most) packets in the window were lost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Fast retransmit:</a:t>
            </a:r>
            <a:r>
              <a:rPr lang="en-US" dirty="0"/>
              <a:t> (1) Immediately retransmit packet</a:t>
            </a:r>
          </a:p>
          <a:p>
            <a:r>
              <a:rPr lang="en-US" dirty="0"/>
              <a:t>Reduce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when you see many duplicate ACKs</a:t>
            </a:r>
          </a:p>
          <a:p>
            <a:pPr lvl="1"/>
            <a:r>
              <a:rPr lang="en-US" dirty="0"/>
              <a:t>Consider many dup ACKs a strong indication that packet was lost</a:t>
            </a:r>
          </a:p>
          <a:p>
            <a:pPr lvl="1"/>
            <a:r>
              <a:rPr lang="en-US" dirty="0"/>
              <a:t>Default threshold: 3 dup ACKs, i.e., </a:t>
            </a:r>
            <a:r>
              <a:rPr lang="en-US" dirty="0">
                <a:solidFill>
                  <a:srgbClr val="C00000"/>
                </a:solidFill>
              </a:rPr>
              <a:t>triple duplicate ACK</a:t>
            </a:r>
          </a:p>
          <a:p>
            <a:pPr lvl="1"/>
            <a:r>
              <a:rPr lang="en-US" dirty="0"/>
              <a:t>Make </a:t>
            </a:r>
            <a:r>
              <a:rPr lang="en-US" dirty="0" err="1"/>
              <a:t>cwnd</a:t>
            </a:r>
            <a:r>
              <a:rPr lang="en-US" dirty="0"/>
              <a:t> reduction gentler than setting </a:t>
            </a:r>
            <a:r>
              <a:rPr lang="en-US" dirty="0" err="1"/>
              <a:t>cwnd</a:t>
            </a:r>
            <a:r>
              <a:rPr lang="en-US" dirty="0"/>
              <a:t> = 1; recover faster</a:t>
            </a:r>
          </a:p>
          <a:p>
            <a:pPr lvl="1"/>
            <a:r>
              <a:rPr lang="en-US" dirty="0"/>
              <a:t>Fast retransmit: </a:t>
            </a:r>
            <a:r>
              <a:rPr lang="en-US" dirty="0">
                <a:solidFill>
                  <a:srgbClr val="C00000"/>
                </a:solidFill>
              </a:rPr>
              <a:t>(2) reduce window to half of its current value</a:t>
            </a:r>
          </a:p>
        </p:txBody>
      </p:sp>
    </p:spTree>
    <p:extLst>
      <p:ext uri="{BB962C8B-B14F-4D97-AF65-F5344CB8AC3E}">
        <p14:creationId xmlns:p14="http://schemas.microsoft.com/office/powerpoint/2010/main" val="25810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CCBD-4A27-6442-BB71-ED866F19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Increase/Multiplicative Decrease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BDA53-813F-104B-A560-A6F549B88A04}"/>
              </a:ext>
            </a:extLst>
          </p:cNvPr>
          <p:cNvCxnSpPr>
            <a:cxnSpLocks/>
          </p:cNvCxnSpPr>
          <p:nvPr/>
        </p:nvCxnSpPr>
        <p:spPr>
          <a:xfrm flipV="1">
            <a:off x="2128838" y="2494546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50E337-9895-C24A-B030-44E2397F065B}"/>
              </a:ext>
            </a:extLst>
          </p:cNvPr>
          <p:cNvCxnSpPr>
            <a:cxnSpLocks/>
          </p:cNvCxnSpPr>
          <p:nvPr/>
        </p:nvCxnSpPr>
        <p:spPr>
          <a:xfrm>
            <a:off x="2114550" y="6195013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7A096A-5950-6A43-B398-EAE439E4A559}"/>
              </a:ext>
            </a:extLst>
          </p:cNvPr>
          <p:cNvCxnSpPr>
            <a:cxnSpLocks/>
          </p:cNvCxnSpPr>
          <p:nvPr/>
        </p:nvCxnSpPr>
        <p:spPr>
          <a:xfrm>
            <a:off x="2128838" y="6023560"/>
            <a:ext cx="8916118" cy="7473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C7268E-0D2C-5F40-A0B9-0390C2839CC8}"/>
              </a:ext>
            </a:extLst>
          </p:cNvPr>
          <p:cNvSpPr txBox="1"/>
          <p:nvPr/>
        </p:nvSpPr>
        <p:spPr>
          <a:xfrm>
            <a:off x="952501" y="5799603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E71D-EF1C-0244-9B29-BD0E22F18B85}"/>
              </a:ext>
            </a:extLst>
          </p:cNvPr>
          <p:cNvSpPr txBox="1"/>
          <p:nvPr/>
        </p:nvSpPr>
        <p:spPr>
          <a:xfrm>
            <a:off x="5155406" y="6337893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75D69-B5C0-594E-9FDE-EAB99EEE1F57}"/>
              </a:ext>
            </a:extLst>
          </p:cNvPr>
          <p:cNvSpPr txBox="1"/>
          <p:nvPr/>
        </p:nvSpPr>
        <p:spPr>
          <a:xfrm>
            <a:off x="2688867" y="2412367"/>
            <a:ext cx="26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Triple duplicate ACK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7B465-255D-3E42-9E87-CFB385FCA515}"/>
              </a:ext>
            </a:extLst>
          </p:cNvPr>
          <p:cNvCxnSpPr>
            <a:cxnSpLocks/>
          </p:cNvCxnSpPr>
          <p:nvPr/>
        </p:nvCxnSpPr>
        <p:spPr>
          <a:xfrm>
            <a:off x="3686176" y="2917034"/>
            <a:ext cx="2298907" cy="710563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EF7CF7-B5F9-FD4A-8452-A1DDC047A5B1}"/>
              </a:ext>
            </a:extLst>
          </p:cNvPr>
          <p:cNvSpPr txBox="1"/>
          <p:nvPr/>
        </p:nvSpPr>
        <p:spPr>
          <a:xfrm rot="19039414">
            <a:off x="2386525" y="5043043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843EBA-5E70-D944-8095-8A62E1491213}"/>
              </a:ext>
            </a:extLst>
          </p:cNvPr>
          <p:cNvSpPr txBox="1"/>
          <p:nvPr/>
        </p:nvSpPr>
        <p:spPr>
          <a:xfrm>
            <a:off x="99630" y="4250747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In-flight 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30E70-EBBC-6340-9E2A-9CB9BB86905D}"/>
              </a:ext>
            </a:extLst>
          </p:cNvPr>
          <p:cNvSpPr txBox="1"/>
          <p:nvPr/>
        </p:nvSpPr>
        <p:spPr>
          <a:xfrm>
            <a:off x="815766" y="1362984"/>
            <a:ext cx="516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Say </a:t>
            </a:r>
            <a:r>
              <a:rPr lang="en-US" sz="2400" dirty="0">
                <a:latin typeface="Courier" pitchFamily="2" charset="0"/>
              </a:rPr>
              <a:t>MSS </a:t>
            </a:r>
            <a:r>
              <a:rPr lang="en-US" sz="2400" dirty="0">
                <a:latin typeface="Helvetica" pitchFamily="2" charset="0"/>
              </a:rPr>
              <a:t>= 1 </a:t>
            </a:r>
            <a:r>
              <a:rPr lang="en-US" sz="2400" dirty="0" err="1">
                <a:latin typeface="Helvetica" pitchFamily="2" charset="0"/>
              </a:rPr>
              <a:t>KByte</a:t>
            </a:r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Default </a:t>
            </a:r>
            <a:r>
              <a:rPr lang="en-US" sz="2400" dirty="0" err="1">
                <a:latin typeface="Courier" pitchFamily="2" charset="0"/>
              </a:rPr>
              <a:t>ssthresh</a:t>
            </a:r>
            <a:r>
              <a:rPr lang="en-US" sz="2400" dirty="0">
                <a:latin typeface="Helvetica" pitchFamily="2" charset="0"/>
              </a:rPr>
              <a:t> = 64KB = 64 </a:t>
            </a:r>
            <a:r>
              <a:rPr lang="en-US" sz="2400" dirty="0">
                <a:latin typeface="Courier" pitchFamily="2" charset="0"/>
              </a:rPr>
              <a:t>MSS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1585EA-780F-4841-BFB5-26B61835901A}"/>
              </a:ext>
            </a:extLst>
          </p:cNvPr>
          <p:cNvCxnSpPr>
            <a:cxnSpLocks/>
          </p:cNvCxnSpPr>
          <p:nvPr/>
        </p:nvCxnSpPr>
        <p:spPr>
          <a:xfrm>
            <a:off x="3208149" y="4493200"/>
            <a:ext cx="1410346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CF874D-8930-B844-8000-D9C05DFEB860}"/>
              </a:ext>
            </a:extLst>
          </p:cNvPr>
          <p:cNvSpPr txBox="1"/>
          <p:nvPr/>
        </p:nvSpPr>
        <p:spPr>
          <a:xfrm>
            <a:off x="2170362" y="3491230"/>
            <a:ext cx="2680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Switch to additive increase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=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>
                <a:latin typeface="Helvetica" pitchFamily="2" charset="0"/>
              </a:rPr>
              <a:t>64K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66B1CBB-C7DC-D94A-BEBE-C0026247675C}"/>
              </a:ext>
            </a:extLst>
          </p:cNvPr>
          <p:cNvSpPr/>
          <p:nvPr/>
        </p:nvSpPr>
        <p:spPr>
          <a:xfrm>
            <a:off x="2130342" y="4510492"/>
            <a:ext cx="1885929" cy="1491916"/>
          </a:xfrm>
          <a:custGeom>
            <a:avLst/>
            <a:gdLst>
              <a:gd name="connsiteX0" fmla="*/ 0 w 2550695"/>
              <a:gd name="connsiteY0" fmla="*/ 1491916 h 1491916"/>
              <a:gd name="connsiteX1" fmla="*/ 1540042 w 2550695"/>
              <a:gd name="connsiteY1" fmla="*/ 1058779 h 1491916"/>
              <a:gd name="connsiteX2" fmla="*/ 2550695 w 2550695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1491916">
                <a:moveTo>
                  <a:pt x="0" y="1491916"/>
                </a:moveTo>
                <a:cubicBezTo>
                  <a:pt x="557463" y="1399674"/>
                  <a:pt x="1114926" y="1307432"/>
                  <a:pt x="1540042" y="1058779"/>
                </a:cubicBezTo>
                <a:cubicBezTo>
                  <a:pt x="1965158" y="810126"/>
                  <a:pt x="2257926" y="405063"/>
                  <a:pt x="255069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4A5412-2E53-E446-90D8-7588BCFCD2CE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4016271" y="3724430"/>
            <a:ext cx="2172724" cy="78606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C3FF5F1-7987-5443-A0DB-5380DF48F928}"/>
              </a:ext>
            </a:extLst>
          </p:cNvPr>
          <p:cNvSpPr txBox="1"/>
          <p:nvPr/>
        </p:nvSpPr>
        <p:spPr>
          <a:xfrm>
            <a:off x="5985083" y="3011891"/>
            <a:ext cx="271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Perceived 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80K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FCF71F-D88C-9C4D-8F96-81086269A105}"/>
              </a:ext>
            </a:extLst>
          </p:cNvPr>
          <p:cNvCxnSpPr>
            <a:cxnSpLocks/>
          </p:cNvCxnSpPr>
          <p:nvPr/>
        </p:nvCxnSpPr>
        <p:spPr>
          <a:xfrm>
            <a:off x="6188995" y="3716409"/>
            <a:ext cx="63624" cy="143774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F1F38C-C11F-E54A-A8CF-85D4EEF1C8A0}"/>
              </a:ext>
            </a:extLst>
          </p:cNvPr>
          <p:cNvCxnSpPr>
            <a:cxnSpLocks/>
          </p:cNvCxnSpPr>
          <p:nvPr/>
        </p:nvCxnSpPr>
        <p:spPr>
          <a:xfrm>
            <a:off x="4157099" y="5154158"/>
            <a:ext cx="263921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E4F36E-2470-A24C-BC49-8FF881768E42}"/>
              </a:ext>
            </a:extLst>
          </p:cNvPr>
          <p:cNvSpPr txBox="1"/>
          <p:nvPr/>
        </p:nvSpPr>
        <p:spPr>
          <a:xfrm>
            <a:off x="3564610" y="5219270"/>
            <a:ext cx="2274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(2) Set </a:t>
            </a:r>
            <a:r>
              <a:rPr lang="en-US" dirty="0">
                <a:latin typeface="Courier" pitchFamily="2" charset="0"/>
              </a:rPr>
              <a:t>inflight =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 = 40K</a:t>
            </a:r>
            <a:endParaRPr lang="en-US" dirty="0">
              <a:latin typeface="Courier" pitchFamily="2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0EDB4D-E8DD-6546-90CD-1E916EF6553C}"/>
              </a:ext>
            </a:extLst>
          </p:cNvPr>
          <p:cNvCxnSpPr>
            <a:cxnSpLocks/>
          </p:cNvCxnSpPr>
          <p:nvPr/>
        </p:nvCxnSpPr>
        <p:spPr>
          <a:xfrm flipV="1">
            <a:off x="7089047" y="4297307"/>
            <a:ext cx="2011239" cy="8602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E9BF1C-4FFB-DA4D-9817-B7BCA6AE55D3}"/>
              </a:ext>
            </a:extLst>
          </p:cNvPr>
          <p:cNvSpPr txBox="1"/>
          <p:nvPr/>
        </p:nvSpPr>
        <p:spPr>
          <a:xfrm rot="20417118">
            <a:off x="4659681" y="4120657"/>
            <a:ext cx="1206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F5AFC6-1B66-FC42-AA7E-F9F798B022EA}"/>
              </a:ext>
            </a:extLst>
          </p:cNvPr>
          <p:cNvSpPr txBox="1"/>
          <p:nvPr/>
        </p:nvSpPr>
        <p:spPr>
          <a:xfrm rot="20224594">
            <a:off x="7805921" y="4227513"/>
            <a:ext cx="119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1E3EE3-0BC7-1943-9AA5-B68DBCBB3685}"/>
              </a:ext>
            </a:extLst>
          </p:cNvPr>
          <p:cNvCxnSpPr>
            <a:cxnSpLocks/>
          </p:cNvCxnSpPr>
          <p:nvPr/>
        </p:nvCxnSpPr>
        <p:spPr>
          <a:xfrm>
            <a:off x="5476707" y="3713487"/>
            <a:ext cx="1209389" cy="2921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96B76-C652-404D-9C0E-54FE0EB7178D}"/>
              </a:ext>
            </a:extLst>
          </p:cNvPr>
          <p:cNvCxnSpPr>
            <a:cxnSpLocks/>
          </p:cNvCxnSpPr>
          <p:nvPr/>
        </p:nvCxnSpPr>
        <p:spPr>
          <a:xfrm>
            <a:off x="6268117" y="5139928"/>
            <a:ext cx="820930" cy="1423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7D97711-179B-3040-9D70-36397CE2DC37}"/>
              </a:ext>
            </a:extLst>
          </p:cNvPr>
          <p:cNvSpPr txBox="1"/>
          <p:nvPr/>
        </p:nvSpPr>
        <p:spPr>
          <a:xfrm>
            <a:off x="6041230" y="5209424"/>
            <a:ext cx="576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Fast retransmit: (1) </a:t>
            </a:r>
            <a:r>
              <a:rPr lang="en-US" dirty="0">
                <a:latin typeface="Helvetica" pitchFamily="2" charset="0"/>
              </a:rPr>
              <a:t>retransmit dup-</a:t>
            </a:r>
            <a:r>
              <a:rPr lang="en-US" dirty="0" err="1">
                <a:latin typeface="Helvetica" pitchFamily="2" charset="0"/>
              </a:rPr>
              <a:t>ACKed</a:t>
            </a:r>
            <a:r>
              <a:rPr lang="en-US" dirty="0">
                <a:latin typeface="Helvetica" pitchFamily="2" charset="0"/>
              </a:rPr>
              <a:t> segment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Fast recovery</a:t>
            </a:r>
            <a:r>
              <a:rPr lang="en-US" dirty="0">
                <a:latin typeface="Helvetica" pitchFamily="2" charset="0"/>
              </a:rPr>
              <a:t> keeps </a:t>
            </a:r>
            <a:r>
              <a:rPr lang="en-US" dirty="0">
                <a:latin typeface="Courier" pitchFamily="2" charset="0"/>
              </a:rPr>
              <a:t>inflight</a:t>
            </a:r>
            <a:r>
              <a:rPr lang="en-US" dirty="0">
                <a:latin typeface="Helvetica" pitchFamily="2" charset="0"/>
              </a:rPr>
              <a:t> stable until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new ACK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6FE5E7-CEDC-A848-847C-99FE8259B9A3}"/>
              </a:ext>
            </a:extLst>
          </p:cNvPr>
          <p:cNvSpPr txBox="1"/>
          <p:nvPr/>
        </p:nvSpPr>
        <p:spPr>
          <a:xfrm>
            <a:off x="7909466" y="3503034"/>
            <a:ext cx="1363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New ACK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61E10F-FA05-7844-BE98-9DB720746A29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7151138" y="3903144"/>
            <a:ext cx="1439951" cy="10851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B2A373D-99B0-9D44-BF4A-0A5A27688629}"/>
              </a:ext>
            </a:extLst>
          </p:cNvPr>
          <p:cNvCxnSpPr>
            <a:cxnSpLocks/>
          </p:cNvCxnSpPr>
          <p:nvPr/>
        </p:nvCxnSpPr>
        <p:spPr>
          <a:xfrm>
            <a:off x="9130261" y="4269443"/>
            <a:ext cx="81567" cy="176159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60CDE4B-8BC0-5F42-B6FF-2947B39CFD8E}"/>
              </a:ext>
            </a:extLst>
          </p:cNvPr>
          <p:cNvSpPr txBox="1"/>
          <p:nvPr/>
        </p:nvSpPr>
        <p:spPr>
          <a:xfrm>
            <a:off x="9211828" y="3552403"/>
            <a:ext cx="26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B79573C-668B-7A41-B175-B4F63782CED7}"/>
              </a:ext>
            </a:extLst>
          </p:cNvPr>
          <p:cNvCxnSpPr>
            <a:cxnSpLocks/>
          </p:cNvCxnSpPr>
          <p:nvPr/>
        </p:nvCxnSpPr>
        <p:spPr>
          <a:xfrm flipH="1">
            <a:off x="9284896" y="3873889"/>
            <a:ext cx="866308" cy="37875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1BAB0C5-7788-5247-AF6E-EE4D4431E429}"/>
              </a:ext>
            </a:extLst>
          </p:cNvPr>
          <p:cNvSpPr txBox="1"/>
          <p:nvPr/>
        </p:nvSpPr>
        <p:spPr>
          <a:xfrm>
            <a:off x="9450698" y="4326618"/>
            <a:ext cx="261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RTO: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window drops all the way to 1 MSS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27B726-0656-604F-8A5D-047ADE08E401}"/>
              </a:ext>
            </a:extLst>
          </p:cNvPr>
          <p:cNvSpPr txBox="1"/>
          <p:nvPr/>
        </p:nvSpPr>
        <p:spPr>
          <a:xfrm>
            <a:off x="6199323" y="3968674"/>
            <a:ext cx="194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(2) Multiplicative decrease</a:t>
            </a:r>
          </a:p>
        </p:txBody>
      </p:sp>
    </p:spTree>
    <p:extLst>
      <p:ext uri="{BB962C8B-B14F-4D97-AF65-F5344CB8AC3E}">
        <p14:creationId xmlns:p14="http://schemas.microsoft.com/office/powerpoint/2010/main" val="115951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2" grpId="0"/>
      <p:bldP spid="28" grpId="0"/>
      <p:bldP spid="32" grpId="0" animBg="1"/>
      <p:bldP spid="37" grpId="0"/>
      <p:bldP spid="42" grpId="0"/>
      <p:bldP spid="45" grpId="0"/>
      <p:bldP spid="49" grpId="0"/>
      <p:bldP spid="46" grpId="0"/>
      <p:bldP spid="52" grpId="0"/>
      <p:bldP spid="5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922CEC-4B1D-EF43-8949-8579B795E43F}"/>
              </a:ext>
            </a:extLst>
          </p:cNvPr>
          <p:cNvSpPr txBox="1"/>
          <p:nvPr/>
        </p:nvSpPr>
        <p:spPr>
          <a:xfrm>
            <a:off x="325468" y="646086"/>
            <a:ext cx="115410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>
                <a:latin typeface="Helvetica" pitchFamily="2" charset="0"/>
              </a:rPr>
              <a:t>TCP </a:t>
            </a:r>
            <a:r>
              <a:rPr lang="en-US" sz="4200" dirty="0">
                <a:solidFill>
                  <a:srgbClr val="C00000"/>
                </a:solidFill>
                <a:latin typeface="Helvetica" pitchFamily="2" charset="0"/>
              </a:rPr>
              <a:t>New Reno </a:t>
            </a:r>
            <a:r>
              <a:rPr lang="en-US" sz="4200" dirty="0">
                <a:latin typeface="Helvetica" pitchFamily="2" charset="0"/>
              </a:rPr>
              <a:t>performs additive increase and multiplicative decrease of congestion window.</a:t>
            </a:r>
          </a:p>
          <a:p>
            <a:pPr algn="ctr"/>
            <a:endParaRPr lang="en-US" sz="4200" dirty="0">
              <a:latin typeface="Helvetica" pitchFamily="2" charset="0"/>
            </a:endParaRPr>
          </a:p>
          <a:p>
            <a:pPr algn="ctr"/>
            <a:r>
              <a:rPr lang="en-US" sz="4200" dirty="0">
                <a:latin typeface="Helvetica" pitchFamily="2" charset="0"/>
              </a:rPr>
              <a:t>In short, we often refer to this as </a:t>
            </a:r>
            <a:r>
              <a:rPr lang="en-US" sz="4200" dirty="0">
                <a:solidFill>
                  <a:srgbClr val="C00000"/>
                </a:solidFill>
                <a:latin typeface="Helvetica" pitchFamily="2" charset="0"/>
              </a:rPr>
              <a:t>AIMD</a:t>
            </a:r>
            <a:r>
              <a:rPr lang="en-US" sz="4200" dirty="0">
                <a:latin typeface="Helvetica" pitchFamily="2" charset="0"/>
              </a:rPr>
              <a:t>.</a:t>
            </a:r>
          </a:p>
          <a:p>
            <a:pPr algn="ctr"/>
            <a:endParaRPr lang="en-US" sz="4200" dirty="0">
              <a:latin typeface="Helvetica" pitchFamily="2" charset="0"/>
            </a:endParaRPr>
          </a:p>
          <a:p>
            <a:pPr algn="ctr"/>
            <a:r>
              <a:rPr lang="en-US" sz="4200" dirty="0">
                <a:solidFill>
                  <a:srgbClr val="C00000"/>
                </a:solidFill>
                <a:latin typeface="Helvetica" pitchFamily="2" charset="0"/>
              </a:rPr>
              <a:t>Multiplicative decrease </a:t>
            </a:r>
            <a:r>
              <a:rPr lang="en-US" sz="4200" dirty="0">
                <a:latin typeface="Helvetica" pitchFamily="2" charset="0"/>
              </a:rPr>
              <a:t>is a part of all TCP algorithms. It is necessary for </a:t>
            </a:r>
            <a:r>
              <a:rPr lang="en-US" sz="4200" dirty="0">
                <a:solidFill>
                  <a:srgbClr val="C00000"/>
                </a:solidFill>
                <a:latin typeface="Helvetica" pitchFamily="2" charset="0"/>
              </a:rPr>
              <a:t>fairness</a:t>
            </a:r>
            <a:r>
              <a:rPr lang="en-US" sz="4200" dirty="0">
                <a:latin typeface="Helvetica" pitchFamily="2" charset="0"/>
              </a:rPr>
              <a:t> across TCP flows.</a:t>
            </a:r>
          </a:p>
        </p:txBody>
      </p:sp>
    </p:spTree>
    <p:extLst>
      <p:ext uri="{BB962C8B-B14F-4D97-AF65-F5344CB8AC3E}">
        <p14:creationId xmlns:p14="http://schemas.microsoft.com/office/powerpoint/2010/main" val="22430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CCC9-26FD-1B52-D752-DCACDEFE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multiplicative decrease help?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FAA70-3F51-1455-63B9-535045853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Efficiency and Fairness</a:t>
            </a:r>
          </a:p>
          <a:p>
            <a:r>
              <a:rPr lang="en-US" dirty="0"/>
              <a:t>Chiu and Jain, “Increase and decrease algorithms for congestion avoidance”</a:t>
            </a:r>
          </a:p>
        </p:txBody>
      </p:sp>
    </p:spTree>
    <p:extLst>
      <p:ext uri="{BB962C8B-B14F-4D97-AF65-F5344CB8AC3E}">
        <p14:creationId xmlns:p14="http://schemas.microsoft.com/office/powerpoint/2010/main" val="283739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Efficient allocation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690687"/>
            <a:ext cx="5550574" cy="50307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x-none" dirty="0"/>
              <a:t>Don’t want sources to transmit either too slow or too fast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Slow: Underutilize the network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Fast: High delays, lose packets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Every endpoint is reacting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May </a:t>
            </a:r>
            <a:r>
              <a:rPr lang="en-US" altLang="x-none" i="1" dirty="0"/>
              <a:t>all</a:t>
            </a:r>
            <a:r>
              <a:rPr lang="en-US" altLang="x-none" dirty="0"/>
              <a:t> under/overshoot</a:t>
            </a:r>
          </a:p>
          <a:p>
            <a:pPr lvl="1">
              <a:lnSpc>
                <a:spcPct val="80000"/>
              </a:lnSpc>
            </a:pPr>
            <a:r>
              <a:rPr lang="en-US" altLang="x-none" dirty="0">
                <a:sym typeface="Symbol" charset="2"/>
              </a:rPr>
              <a:t>Large oscillations possible!</a:t>
            </a:r>
          </a:p>
          <a:p>
            <a:pPr>
              <a:lnSpc>
                <a:spcPct val="80000"/>
              </a:lnSpc>
            </a:pPr>
            <a:r>
              <a:rPr lang="en-US" altLang="x-none" dirty="0">
                <a:sym typeface="Symbol" charset="2"/>
              </a:rPr>
              <a:t>Optimal efficiency:</a:t>
            </a:r>
          </a:p>
          <a:p>
            <a:pPr lvl="1">
              <a:lnSpc>
                <a:spcPct val="80000"/>
              </a:lnSpc>
            </a:pPr>
            <a:r>
              <a:rPr lang="en-US" altLang="x-none" dirty="0">
                <a:sym typeface="Symbol" charset="2"/>
              </a:rPr>
              <a:t></a:t>
            </a:r>
            <a:r>
              <a:rPr lang="en-US" altLang="x-none" i="1" dirty="0">
                <a:latin typeface="Times New Roman" charset="0"/>
                <a:sym typeface="Symbol" charset="2"/>
              </a:rPr>
              <a:t>x</a:t>
            </a:r>
            <a:r>
              <a:rPr lang="en-US" altLang="x-none" i="1" baseline="-25000" dirty="0">
                <a:latin typeface="Times New Roman" charset="0"/>
                <a:sym typeface="Symbol" charset="2"/>
              </a:rPr>
              <a:t>i </a:t>
            </a:r>
            <a:r>
              <a:rPr lang="en-US" altLang="x-none" dirty="0">
                <a:latin typeface="Times New Roman" charset="0"/>
                <a:sym typeface="Symbol" charset="2"/>
              </a:rPr>
              <a:t>= </a:t>
            </a:r>
            <a:r>
              <a:rPr lang="en-US" altLang="x-none" i="1" dirty="0" err="1">
                <a:latin typeface="Times New Roman" charset="0"/>
                <a:sym typeface="Symbol" charset="2"/>
              </a:rPr>
              <a:t>X</a:t>
            </a:r>
            <a:r>
              <a:rPr lang="en-US" altLang="x-none" i="1" baseline="-25000" dirty="0" err="1">
                <a:latin typeface="Times New Roman" charset="0"/>
                <a:sym typeface="Symbol" charset="2"/>
              </a:rPr>
              <a:t>goal</a:t>
            </a:r>
            <a:r>
              <a:rPr lang="en-US" altLang="x-none" i="1" dirty="0">
                <a:latin typeface="Times New Roman" charset="0"/>
                <a:sym typeface="Symbol" charset="2"/>
              </a:rPr>
              <a:t> </a:t>
            </a:r>
            <a:r>
              <a:rPr lang="en-US" altLang="x-none" dirty="0">
                <a:sym typeface="Symbol" charset="2"/>
              </a:rPr>
              <a:t>e.g., link capacity</a:t>
            </a: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Efficiency = 1 - distance from efficiency line</a:t>
            </a:r>
          </a:p>
        </p:txBody>
      </p:sp>
      <p:sp>
        <p:nvSpPr>
          <p:cNvPr id="532484" name="Line 4"/>
          <p:cNvSpPr>
            <a:spLocks noChangeShapeType="1"/>
          </p:cNvSpPr>
          <p:nvPr/>
        </p:nvSpPr>
        <p:spPr bwMode="auto">
          <a:xfrm flipH="1" flipV="1">
            <a:off x="6934200" y="1889125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2485" name="Line 5"/>
          <p:cNvSpPr>
            <a:spLocks noChangeShapeType="1"/>
          </p:cNvSpPr>
          <p:nvPr/>
        </p:nvSpPr>
        <p:spPr bwMode="auto">
          <a:xfrm>
            <a:off x="6934200" y="4784725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2489" name="Text Box 9"/>
          <p:cNvSpPr txBox="1">
            <a:spLocks noChangeArrowheads="1"/>
          </p:cNvSpPr>
          <p:nvPr/>
        </p:nvSpPr>
        <p:spPr bwMode="auto">
          <a:xfrm>
            <a:off x="7780339" y="4940301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1: x</a:t>
            </a:r>
            <a:r>
              <a:rPr lang="en-US" altLang="x-none" baseline="-25000">
                <a:latin typeface="Times New Roman" charset="0"/>
              </a:rPr>
              <a:t>1</a:t>
            </a:r>
          </a:p>
        </p:txBody>
      </p:sp>
      <p:sp>
        <p:nvSpPr>
          <p:cNvPr id="532490" name="Text Box 10"/>
          <p:cNvSpPr txBox="1">
            <a:spLocks noChangeArrowheads="1"/>
          </p:cNvSpPr>
          <p:nvPr/>
        </p:nvSpPr>
        <p:spPr bwMode="auto">
          <a:xfrm rot="16200000">
            <a:off x="6046202" y="3478980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2: x</a:t>
            </a:r>
            <a:r>
              <a:rPr lang="en-US" altLang="x-none" baseline="-25000">
                <a:latin typeface="Times New Roman" charset="0"/>
              </a:rPr>
              <a:t>2</a:t>
            </a:r>
          </a:p>
        </p:txBody>
      </p:sp>
      <p:sp>
        <p:nvSpPr>
          <p:cNvPr id="532503" name="Line 23"/>
          <p:cNvSpPr>
            <a:spLocks noChangeShapeType="1"/>
          </p:cNvSpPr>
          <p:nvPr/>
        </p:nvSpPr>
        <p:spPr bwMode="auto">
          <a:xfrm>
            <a:off x="6934200" y="2651125"/>
            <a:ext cx="21336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2504" name="Text Box 24"/>
          <p:cNvSpPr txBox="1">
            <a:spLocks noChangeArrowheads="1"/>
          </p:cNvSpPr>
          <p:nvPr/>
        </p:nvSpPr>
        <p:spPr bwMode="auto">
          <a:xfrm>
            <a:off x="8991600" y="3946525"/>
            <a:ext cx="1140378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Efficiency</a:t>
            </a:r>
          </a:p>
          <a:p>
            <a:r>
              <a:rPr lang="en-US" altLang="x-none">
                <a:latin typeface="Times New Roman" charset="0"/>
              </a:rPr>
              <a:t>line</a:t>
            </a:r>
            <a:endParaRPr lang="en-US" altLang="x-none" baseline="-25000">
              <a:latin typeface="Times New Roman" charset="0"/>
            </a:endParaRPr>
          </a:p>
        </p:txBody>
      </p:sp>
      <p:sp>
        <p:nvSpPr>
          <p:cNvPr id="532505" name="Text Box 25"/>
          <p:cNvSpPr txBox="1">
            <a:spLocks noChangeArrowheads="1"/>
          </p:cNvSpPr>
          <p:nvPr/>
        </p:nvSpPr>
        <p:spPr bwMode="auto">
          <a:xfrm>
            <a:off x="7696200" y="1889126"/>
            <a:ext cx="158056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2 user example</a:t>
            </a:r>
            <a:endParaRPr lang="en-US" altLang="x-none" baseline="-25000">
              <a:latin typeface="Times New Roman" charset="0"/>
            </a:endParaRPr>
          </a:p>
        </p:txBody>
      </p:sp>
      <p:sp>
        <p:nvSpPr>
          <p:cNvPr id="532506" name="Text Box 26"/>
          <p:cNvSpPr txBox="1">
            <a:spLocks noChangeArrowheads="1"/>
          </p:cNvSpPr>
          <p:nvPr/>
        </p:nvSpPr>
        <p:spPr bwMode="auto">
          <a:xfrm>
            <a:off x="8229600" y="3184525"/>
            <a:ext cx="81112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overload</a:t>
            </a:r>
            <a:endParaRPr lang="en-US" altLang="x-none" sz="1400" baseline="-25000">
              <a:latin typeface="Times New Roman" charset="0"/>
            </a:endParaRPr>
          </a:p>
        </p:txBody>
      </p:sp>
      <p:sp>
        <p:nvSpPr>
          <p:cNvPr id="532507" name="Text Box 27"/>
          <p:cNvSpPr txBox="1">
            <a:spLocks noChangeArrowheads="1"/>
          </p:cNvSpPr>
          <p:nvPr/>
        </p:nvSpPr>
        <p:spPr bwMode="auto">
          <a:xfrm>
            <a:off x="7270751" y="4022725"/>
            <a:ext cx="90088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underload</a:t>
            </a:r>
            <a:endParaRPr lang="en-US" altLang="x-none" sz="1400" baseline="-25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animBg="1"/>
      <p:bldP spid="532485" grpId="0" animBg="1"/>
      <p:bldP spid="532489" grpId="0"/>
      <p:bldP spid="532490" grpId="0"/>
      <p:bldP spid="532503" grpId="0" animBg="1"/>
      <p:bldP spid="532504" grpId="0"/>
      <p:bldP spid="532505" grpId="0"/>
      <p:bldP spid="532506" grpId="0"/>
      <p:bldP spid="5325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7C1E-238E-9F45-B033-B0B705A00296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Fair allocation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169" y="1670050"/>
            <a:ext cx="5570512" cy="4686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x-none" dirty="0">
                <a:solidFill>
                  <a:srgbClr val="C00000"/>
                </a:solidFill>
              </a:rPr>
              <a:t>Max-min fairness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Flows which share the same bottleneck get the same amount of bandwidth</a:t>
            </a:r>
          </a:p>
          <a:p>
            <a:pPr lvl="1">
              <a:lnSpc>
                <a:spcPct val="80000"/>
              </a:lnSpc>
            </a:pPr>
            <a:endParaRPr lang="en-US" altLang="x-none" dirty="0"/>
          </a:p>
          <a:p>
            <a:pPr lvl="1">
              <a:lnSpc>
                <a:spcPct val="80000"/>
              </a:lnSpc>
            </a:pPr>
            <a:endParaRPr lang="en-US" altLang="x-none" dirty="0"/>
          </a:p>
          <a:p>
            <a:pPr lvl="1">
              <a:lnSpc>
                <a:spcPct val="80000"/>
              </a:lnSpc>
            </a:pPr>
            <a:endParaRPr lang="en-US" altLang="x-none" dirty="0"/>
          </a:p>
          <a:p>
            <a:pPr lvl="1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Fairness = 1 - distance from fairness line</a:t>
            </a:r>
          </a:p>
        </p:txBody>
      </p:sp>
      <p:sp>
        <p:nvSpPr>
          <p:cNvPr id="533508" name="Line 4"/>
          <p:cNvSpPr>
            <a:spLocks noChangeShapeType="1"/>
          </p:cNvSpPr>
          <p:nvPr/>
        </p:nvSpPr>
        <p:spPr bwMode="auto">
          <a:xfrm flipH="1" flipV="1">
            <a:off x="6932613" y="1889125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3509" name="Line 5"/>
          <p:cNvSpPr>
            <a:spLocks noChangeShapeType="1"/>
          </p:cNvSpPr>
          <p:nvPr/>
        </p:nvSpPr>
        <p:spPr bwMode="auto">
          <a:xfrm>
            <a:off x="6932613" y="4784725"/>
            <a:ext cx="304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7778751" y="4940301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1: x</a:t>
            </a:r>
            <a:r>
              <a:rPr lang="en-US" altLang="x-none" baseline="-25000">
                <a:latin typeface="Times New Roman" charset="0"/>
              </a:rPr>
              <a:t>1</a:t>
            </a: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 rot="16200000">
            <a:off x="6044614" y="3478980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2: x</a:t>
            </a:r>
            <a:r>
              <a:rPr lang="en-US" altLang="x-none" baseline="-25000">
                <a:latin typeface="Times New Roman" charset="0"/>
              </a:rPr>
              <a:t>2</a:t>
            </a:r>
          </a:p>
        </p:txBody>
      </p:sp>
      <p:sp>
        <p:nvSpPr>
          <p:cNvPr id="533512" name="Line 8"/>
          <p:cNvSpPr>
            <a:spLocks noChangeShapeType="1"/>
          </p:cNvSpPr>
          <p:nvPr/>
        </p:nvSpPr>
        <p:spPr bwMode="auto">
          <a:xfrm flipH="1">
            <a:off x="6934200" y="2438400"/>
            <a:ext cx="2362200" cy="23622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7694613" y="1889126"/>
            <a:ext cx="158056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2 user example</a:t>
            </a:r>
            <a:endParaRPr lang="en-US" altLang="x-none" baseline="-25000">
              <a:latin typeface="Times New Roman" charset="0"/>
            </a:endParaRPr>
          </a:p>
        </p:txBody>
      </p:sp>
      <p:sp>
        <p:nvSpPr>
          <p:cNvPr id="533514" name="Text Box 10"/>
          <p:cNvSpPr txBox="1">
            <a:spLocks noChangeArrowheads="1"/>
          </p:cNvSpPr>
          <p:nvPr/>
        </p:nvSpPr>
        <p:spPr bwMode="auto">
          <a:xfrm>
            <a:off x="7142164" y="2819401"/>
            <a:ext cx="856005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2 getting</a:t>
            </a:r>
          </a:p>
          <a:p>
            <a:r>
              <a:rPr lang="en-US" altLang="x-none" sz="1400">
                <a:latin typeface="Times New Roman" charset="0"/>
              </a:rPr>
              <a:t>too much</a:t>
            </a:r>
            <a:endParaRPr lang="en-US" altLang="x-none" sz="1400" baseline="-25000">
              <a:latin typeface="Times New Roman" charset="0"/>
            </a:endParaRPr>
          </a:p>
        </p:txBody>
      </p:sp>
      <p:sp>
        <p:nvSpPr>
          <p:cNvPr id="533515" name="Text Box 11"/>
          <p:cNvSpPr txBox="1">
            <a:spLocks noChangeArrowheads="1"/>
          </p:cNvSpPr>
          <p:nvPr/>
        </p:nvSpPr>
        <p:spPr bwMode="auto">
          <a:xfrm>
            <a:off x="8153400" y="4191001"/>
            <a:ext cx="86081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1 getting </a:t>
            </a:r>
          </a:p>
          <a:p>
            <a:r>
              <a:rPr lang="en-US" altLang="x-none" sz="1400">
                <a:latin typeface="Times New Roman" charset="0"/>
              </a:rPr>
              <a:t>too much</a:t>
            </a:r>
            <a:endParaRPr lang="en-US" altLang="x-none" sz="1400" baseline="-25000">
              <a:latin typeface="Times New Roman" charset="0"/>
            </a:endParaRPr>
          </a:p>
        </p:txBody>
      </p:sp>
      <p:sp>
        <p:nvSpPr>
          <p:cNvPr id="533516" name="Text Box 12"/>
          <p:cNvSpPr txBox="1">
            <a:spLocks noChangeArrowheads="1"/>
          </p:cNvSpPr>
          <p:nvPr/>
        </p:nvSpPr>
        <p:spPr bwMode="auto">
          <a:xfrm>
            <a:off x="9215439" y="2819400"/>
            <a:ext cx="90088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fairness</a:t>
            </a:r>
          </a:p>
          <a:p>
            <a:r>
              <a:rPr lang="en-US" altLang="x-none">
                <a:latin typeface="Times New Roman" charset="0"/>
              </a:rPr>
              <a:t>line</a:t>
            </a:r>
            <a:endParaRPr lang="en-US" altLang="x-none" baseline="-25000">
              <a:latin typeface="Times New Roman" charset="0"/>
            </a:endParaRPr>
          </a:p>
        </p:txBody>
      </p:sp>
      <p:graphicFrame>
        <p:nvGraphicFramePr>
          <p:cNvPr id="533518" name="Object 14"/>
          <p:cNvGraphicFramePr>
            <a:graphicFrameLocks noChangeAspect="1"/>
          </p:cNvGraphicFramePr>
          <p:nvPr/>
        </p:nvGraphicFramePr>
        <p:xfrm>
          <a:off x="1976438" y="3340056"/>
          <a:ext cx="2057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507960" progId="Equation.3">
                  <p:embed/>
                </p:oleObj>
              </mc:Choice>
              <mc:Fallback>
                <p:oleObj name="Equation" r:id="rId2" imgW="990360" imgH="507960" progId="Equation.3">
                  <p:embed/>
                  <p:pic>
                    <p:nvPicPr>
                      <p:cNvPr id="5335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3340056"/>
                        <a:ext cx="20574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1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8" grpId="0" animBg="1"/>
      <p:bldP spid="533509" grpId="0" animBg="1"/>
      <p:bldP spid="533510" grpId="0"/>
      <p:bldP spid="533511" grpId="0"/>
      <p:bldP spid="533512" grpId="0" animBg="1"/>
      <p:bldP spid="533513" grpId="0"/>
      <p:bldP spid="533514" grpId="0"/>
      <p:bldP spid="533515" grpId="0"/>
      <p:bldP spid="5335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EFE5-623E-EE21-3585-D2977507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transports react?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312CE-E245-36EA-D000-80CC1F1BC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efficiency and fairness goals above, how should transports behave?</a:t>
            </a:r>
          </a:p>
          <a:p>
            <a:endParaRPr lang="en-US" dirty="0"/>
          </a:p>
          <a:p>
            <a:r>
              <a:rPr lang="en-US" dirty="0"/>
              <a:t>Consider x(t), window or rate of a source, evolving over time t</a:t>
            </a:r>
          </a:p>
          <a:p>
            <a:endParaRPr lang="en-US" dirty="0"/>
          </a:p>
          <a:p>
            <a:r>
              <a:rPr lang="en-US" dirty="0"/>
              <a:t>Assume discrete time steps. </a:t>
            </a:r>
          </a:p>
          <a:p>
            <a:r>
              <a:rPr lang="en-US" dirty="0"/>
              <a:t>x(t + 1) =  function of x(t), feedback from the network</a:t>
            </a:r>
          </a:p>
        </p:txBody>
      </p:sp>
    </p:spTree>
    <p:extLst>
      <p:ext uri="{BB962C8B-B14F-4D97-AF65-F5344CB8AC3E}">
        <p14:creationId xmlns:p14="http://schemas.microsoft.com/office/powerpoint/2010/main" val="1586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Linear</a:t>
            </a:r>
            <a:r>
              <a:rPr lang="en-US" dirty="0"/>
              <a:t> control rules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814" y="1458227"/>
            <a:ext cx="8028736" cy="1746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3217038"/>
            <a:ext cx="1055846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(t): window or rate of the </a:t>
            </a:r>
            <a:r>
              <a:rPr lang="en-US" sz="2800" dirty="0" err="1"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2800" baseline="30000" dirty="0" err="1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 user at time t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err="1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err="1"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800" dirty="0" err="1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err="1">
                <a:latin typeface="Helvetica" charset="0"/>
                <a:ea typeface="Helvetica" charset="0"/>
                <a:cs typeface="Helvetica" charset="0"/>
              </a:rPr>
              <a:t>D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800" dirty="0" err="1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sz="2800" baseline="-25000" dirty="0" err="1"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800" dirty="0" err="1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sz="2800" baseline="-25000" dirty="0" err="1">
                <a:latin typeface="Helvetica" charset="0"/>
                <a:ea typeface="Helvetica" charset="0"/>
                <a:cs typeface="Helvetica" charset="0"/>
              </a:rPr>
              <a:t>D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: constant increase/decrease coefficients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Assumption: All users receive same network feedback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600" i="1" dirty="0">
                <a:latin typeface="Helvetica" charset="0"/>
                <a:ea typeface="Helvetica" charset="0"/>
                <a:cs typeface="Helvetica" charset="0"/>
              </a:rPr>
              <a:t>Binary </a:t>
            </a:r>
            <a:r>
              <a:rPr lang="en-US" sz="2600" dirty="0">
                <a:latin typeface="Helvetica" charset="0"/>
                <a:ea typeface="Helvetica" charset="0"/>
                <a:cs typeface="Helvetica" charset="0"/>
              </a:rPr>
              <a:t>feedback: sense congestion or available capacity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Assumption: All users increase or decrease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12915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CCBD-4A27-6442-BB71-ED866F19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slow start, additive </a:t>
            </a:r>
            <a:r>
              <a:rPr lang="en-US" dirty="0" err="1"/>
              <a:t>inc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BDA53-813F-104B-A560-A6F549B88A04}"/>
              </a:ext>
            </a:extLst>
          </p:cNvPr>
          <p:cNvCxnSpPr>
            <a:cxnSpLocks/>
          </p:cNvCxnSpPr>
          <p:nvPr/>
        </p:nvCxnSpPr>
        <p:spPr>
          <a:xfrm flipV="1">
            <a:off x="2128838" y="2494546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50E337-9895-C24A-B030-44E2397F065B}"/>
              </a:ext>
            </a:extLst>
          </p:cNvPr>
          <p:cNvCxnSpPr>
            <a:cxnSpLocks/>
          </p:cNvCxnSpPr>
          <p:nvPr/>
        </p:nvCxnSpPr>
        <p:spPr>
          <a:xfrm>
            <a:off x="2114550" y="6195013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E9C775F0-CAF6-FE45-8F10-F3C9EB7E9CB3}"/>
              </a:ext>
            </a:extLst>
          </p:cNvPr>
          <p:cNvSpPr/>
          <p:nvPr/>
        </p:nvSpPr>
        <p:spPr>
          <a:xfrm>
            <a:off x="2128838" y="3323221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E9CEFD-B3CF-2242-B357-296D225C3BD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672013" y="3323221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7A096A-5950-6A43-B398-EAE439E4A559}"/>
              </a:ext>
            </a:extLst>
          </p:cNvPr>
          <p:cNvCxnSpPr>
            <a:cxnSpLocks/>
          </p:cNvCxnSpPr>
          <p:nvPr/>
        </p:nvCxnSpPr>
        <p:spPr>
          <a:xfrm flipV="1">
            <a:off x="2128838" y="6015700"/>
            <a:ext cx="6918909" cy="786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C7268E-0D2C-5F40-A0B9-0390C2839CC8}"/>
              </a:ext>
            </a:extLst>
          </p:cNvPr>
          <p:cNvSpPr txBox="1"/>
          <p:nvPr/>
        </p:nvSpPr>
        <p:spPr>
          <a:xfrm>
            <a:off x="952501" y="5799603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E71D-EF1C-0244-9B29-BD0E22F18B85}"/>
              </a:ext>
            </a:extLst>
          </p:cNvPr>
          <p:cNvSpPr txBox="1"/>
          <p:nvPr/>
        </p:nvSpPr>
        <p:spPr>
          <a:xfrm>
            <a:off x="5155406" y="6337893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75D69-B5C0-594E-9FDE-EAB99EEE1F57}"/>
              </a:ext>
            </a:extLst>
          </p:cNvPr>
          <p:cNvSpPr txBox="1"/>
          <p:nvPr/>
        </p:nvSpPr>
        <p:spPr>
          <a:xfrm>
            <a:off x="5126831" y="222255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618B1D-6E4D-814A-A2E7-DFACD9F5D26A}"/>
              </a:ext>
            </a:extLst>
          </p:cNvPr>
          <p:cNvCxnSpPr>
            <a:cxnSpLocks/>
          </p:cNvCxnSpPr>
          <p:nvPr/>
        </p:nvCxnSpPr>
        <p:spPr>
          <a:xfrm flipH="1">
            <a:off x="4714875" y="2867193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3583323-556F-364B-8754-3F27D9D21A0D}"/>
              </a:ext>
            </a:extLst>
          </p:cNvPr>
          <p:cNvSpPr txBox="1"/>
          <p:nvPr/>
        </p:nvSpPr>
        <p:spPr>
          <a:xfrm rot="19039414">
            <a:off x="2503903" y="4904757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7B465-255D-3E42-9E87-CFB385FCA515}"/>
              </a:ext>
            </a:extLst>
          </p:cNvPr>
          <p:cNvCxnSpPr>
            <a:cxnSpLocks/>
          </p:cNvCxnSpPr>
          <p:nvPr/>
        </p:nvCxnSpPr>
        <p:spPr>
          <a:xfrm>
            <a:off x="6272213" y="2898331"/>
            <a:ext cx="2355054" cy="7580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EF7CF7-B5F9-FD4A-8452-A1DDC047A5B1}"/>
              </a:ext>
            </a:extLst>
          </p:cNvPr>
          <p:cNvSpPr txBox="1"/>
          <p:nvPr/>
        </p:nvSpPr>
        <p:spPr>
          <a:xfrm rot="19039414">
            <a:off x="5388454" y="4932836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843EBA-5E70-D944-8095-8A62E1491213}"/>
              </a:ext>
            </a:extLst>
          </p:cNvPr>
          <p:cNvSpPr txBox="1"/>
          <p:nvPr/>
        </p:nvSpPr>
        <p:spPr>
          <a:xfrm>
            <a:off x="99630" y="425074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30E70-EBBC-6340-9E2A-9CB9BB86905D}"/>
              </a:ext>
            </a:extLst>
          </p:cNvPr>
          <p:cNvSpPr txBox="1"/>
          <p:nvPr/>
        </p:nvSpPr>
        <p:spPr>
          <a:xfrm>
            <a:off x="815766" y="1362984"/>
            <a:ext cx="516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Say </a:t>
            </a:r>
            <a:r>
              <a:rPr lang="en-US" sz="2400" dirty="0">
                <a:latin typeface="Courier" pitchFamily="2" charset="0"/>
              </a:rPr>
              <a:t>MSS </a:t>
            </a:r>
            <a:r>
              <a:rPr lang="en-US" sz="2400" dirty="0">
                <a:latin typeface="Helvetica" pitchFamily="2" charset="0"/>
              </a:rPr>
              <a:t>= 1 </a:t>
            </a:r>
            <a:r>
              <a:rPr lang="en-US" sz="2400" dirty="0" err="1">
                <a:latin typeface="Helvetica" pitchFamily="2" charset="0"/>
              </a:rPr>
              <a:t>KByte</a:t>
            </a:r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Default </a:t>
            </a:r>
            <a:r>
              <a:rPr lang="en-US" sz="2400" dirty="0" err="1">
                <a:latin typeface="Courier" pitchFamily="2" charset="0"/>
              </a:rPr>
              <a:t>ssthresh</a:t>
            </a:r>
            <a:r>
              <a:rPr lang="en-US" sz="2400" dirty="0">
                <a:latin typeface="Helvetica" pitchFamily="2" charset="0"/>
              </a:rPr>
              <a:t> = 64KB = 64 </a:t>
            </a:r>
            <a:r>
              <a:rPr lang="en-US" sz="2400" dirty="0">
                <a:latin typeface="Courier" pitchFamily="2" charset="0"/>
              </a:rPr>
              <a:t>MSS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72EE57-FBF7-A243-BD2E-D0BF35388994}"/>
              </a:ext>
            </a:extLst>
          </p:cNvPr>
          <p:cNvCxnSpPr/>
          <p:nvPr/>
        </p:nvCxnSpPr>
        <p:spPr>
          <a:xfrm>
            <a:off x="2128838" y="3374310"/>
            <a:ext cx="254317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1264FB-C0A7-2546-A55F-B0C624FCC7CB}"/>
              </a:ext>
            </a:extLst>
          </p:cNvPr>
          <p:cNvSpPr txBox="1"/>
          <p:nvPr/>
        </p:nvSpPr>
        <p:spPr>
          <a:xfrm>
            <a:off x="973932" y="3189644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54 MSS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1585EA-780F-4841-BFB5-26B61835901A}"/>
              </a:ext>
            </a:extLst>
          </p:cNvPr>
          <p:cNvCxnSpPr>
            <a:cxnSpLocks/>
          </p:cNvCxnSpPr>
          <p:nvPr/>
        </p:nvCxnSpPr>
        <p:spPr>
          <a:xfrm flipV="1">
            <a:off x="4575972" y="4506391"/>
            <a:ext cx="3204449" cy="1460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CF874D-8930-B844-8000-D9C05DFEB860}"/>
              </a:ext>
            </a:extLst>
          </p:cNvPr>
          <p:cNvSpPr txBox="1"/>
          <p:nvPr/>
        </p:nvSpPr>
        <p:spPr>
          <a:xfrm>
            <a:off x="4714875" y="3904891"/>
            <a:ext cx="216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to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27 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MSS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66B1CBB-C7DC-D94A-BEBE-C0026247675C}"/>
              </a:ext>
            </a:extLst>
          </p:cNvPr>
          <p:cNvSpPr/>
          <p:nvPr/>
        </p:nvSpPr>
        <p:spPr>
          <a:xfrm>
            <a:off x="4716379" y="4491789"/>
            <a:ext cx="2550695" cy="1491916"/>
          </a:xfrm>
          <a:custGeom>
            <a:avLst/>
            <a:gdLst>
              <a:gd name="connsiteX0" fmla="*/ 0 w 2550695"/>
              <a:gd name="connsiteY0" fmla="*/ 1491916 h 1491916"/>
              <a:gd name="connsiteX1" fmla="*/ 1540042 w 2550695"/>
              <a:gd name="connsiteY1" fmla="*/ 1058779 h 1491916"/>
              <a:gd name="connsiteX2" fmla="*/ 2550695 w 2550695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1491916">
                <a:moveTo>
                  <a:pt x="0" y="1491916"/>
                </a:moveTo>
                <a:cubicBezTo>
                  <a:pt x="557463" y="1399674"/>
                  <a:pt x="1114926" y="1307432"/>
                  <a:pt x="1540042" y="1058779"/>
                </a:cubicBezTo>
                <a:cubicBezTo>
                  <a:pt x="1965158" y="810126"/>
                  <a:pt x="2257926" y="405063"/>
                  <a:pt x="255069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4A5412-2E53-E446-90D8-7588BCFCD2CE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7267074" y="3705727"/>
            <a:ext cx="1507958" cy="78606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C3FF5F1-7987-5443-A0DB-5380DF48F928}"/>
              </a:ext>
            </a:extLst>
          </p:cNvPr>
          <p:cNvSpPr txBox="1"/>
          <p:nvPr/>
        </p:nvSpPr>
        <p:spPr>
          <a:xfrm>
            <a:off x="8473024" y="2867193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40K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B93330-959A-C647-ADC2-3C77472FE128}"/>
              </a:ext>
            </a:extLst>
          </p:cNvPr>
          <p:cNvSpPr txBox="1"/>
          <p:nvPr/>
        </p:nvSpPr>
        <p:spPr>
          <a:xfrm>
            <a:off x="2294235" y="2627194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54K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FCF71F-D88C-9C4D-8F96-81086269A105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775032" y="3697706"/>
            <a:ext cx="48126" cy="22539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F1F38C-C11F-E54A-A8CF-85D4EEF1C8A0}"/>
              </a:ext>
            </a:extLst>
          </p:cNvPr>
          <p:cNvCxnSpPr>
            <a:cxnSpLocks/>
          </p:cNvCxnSpPr>
          <p:nvPr/>
        </p:nvCxnSpPr>
        <p:spPr>
          <a:xfrm>
            <a:off x="8499665" y="5121225"/>
            <a:ext cx="263921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E4F36E-2470-A24C-BC49-8FF881768E42}"/>
              </a:ext>
            </a:extLst>
          </p:cNvPr>
          <p:cNvSpPr txBox="1"/>
          <p:nvPr/>
        </p:nvSpPr>
        <p:spPr>
          <a:xfrm>
            <a:off x="8775032" y="4454450"/>
            <a:ext cx="204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 to</a:t>
            </a:r>
          </a:p>
          <a:p>
            <a:r>
              <a:rPr lang="en-US" dirty="0">
                <a:latin typeface="Helvetica" pitchFamily="2" charset="0"/>
              </a:rPr>
              <a:t>20 </a:t>
            </a:r>
            <a:r>
              <a:rPr lang="en-US" dirty="0">
                <a:latin typeface="Courier" pitchFamily="2" charset="0"/>
              </a:rPr>
              <a:t>MSS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5BE1C5A-A509-894D-B866-1A1B7E57DBF4}"/>
              </a:ext>
            </a:extLst>
          </p:cNvPr>
          <p:cNvSpPr/>
          <p:nvPr/>
        </p:nvSpPr>
        <p:spPr>
          <a:xfrm>
            <a:off x="8823158" y="5117432"/>
            <a:ext cx="1010653" cy="834189"/>
          </a:xfrm>
          <a:custGeom>
            <a:avLst/>
            <a:gdLst>
              <a:gd name="connsiteX0" fmla="*/ 0 w 1010653"/>
              <a:gd name="connsiteY0" fmla="*/ 834189 h 834189"/>
              <a:gd name="connsiteX1" fmla="*/ 641684 w 1010653"/>
              <a:gd name="connsiteY1" fmla="*/ 529389 h 834189"/>
              <a:gd name="connsiteX2" fmla="*/ 1010653 w 1010653"/>
              <a:gd name="connsiteY2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653" h="834189">
                <a:moveTo>
                  <a:pt x="0" y="834189"/>
                </a:moveTo>
                <a:cubicBezTo>
                  <a:pt x="236621" y="751304"/>
                  <a:pt x="473242" y="668420"/>
                  <a:pt x="641684" y="529389"/>
                </a:cubicBezTo>
                <a:cubicBezTo>
                  <a:pt x="810126" y="390357"/>
                  <a:pt x="910389" y="195178"/>
                  <a:pt x="1010653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0EDB4D-E8DD-6546-90CD-1E916EF6553C}"/>
              </a:ext>
            </a:extLst>
          </p:cNvPr>
          <p:cNvCxnSpPr>
            <a:cxnSpLocks/>
          </p:cNvCxnSpPr>
          <p:nvPr/>
        </p:nvCxnSpPr>
        <p:spPr>
          <a:xfrm flipV="1">
            <a:off x="9829339" y="4250747"/>
            <a:ext cx="2011239" cy="8602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E9BF1C-4FFB-DA4D-9817-B7BCA6AE55D3}"/>
              </a:ext>
            </a:extLst>
          </p:cNvPr>
          <p:cNvSpPr txBox="1"/>
          <p:nvPr/>
        </p:nvSpPr>
        <p:spPr>
          <a:xfrm rot="19947845">
            <a:off x="6981200" y="3475314"/>
            <a:ext cx="1571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Additive increase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40FFF7-C66D-B243-9EAE-F68F1691C564}"/>
              </a:ext>
            </a:extLst>
          </p:cNvPr>
          <p:cNvSpPr txBox="1"/>
          <p:nvPr/>
        </p:nvSpPr>
        <p:spPr>
          <a:xfrm rot="19039414">
            <a:off x="9464364" y="5352786"/>
            <a:ext cx="917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F5AFC6-1B66-FC42-AA7E-F9F798B022EA}"/>
              </a:ext>
            </a:extLst>
          </p:cNvPr>
          <p:cNvSpPr txBox="1"/>
          <p:nvPr/>
        </p:nvSpPr>
        <p:spPr>
          <a:xfrm rot="20224594">
            <a:off x="10549363" y="3775109"/>
            <a:ext cx="119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69712-B3EE-877F-7BD9-921E798D6FCD}"/>
              </a:ext>
            </a:extLst>
          </p:cNvPr>
          <p:cNvSpPr txBox="1"/>
          <p:nvPr/>
        </p:nvSpPr>
        <p:spPr>
          <a:xfrm>
            <a:off x="8741455" y="293179"/>
            <a:ext cx="3335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AI is slow.</a:t>
            </a:r>
          </a:p>
          <a:p>
            <a:r>
              <a:rPr lang="en-US" sz="2400" dirty="0">
                <a:latin typeface="Helvetica" pitchFamily="2" charset="0"/>
              </a:rPr>
              <a:t>Persistent connections</a:t>
            </a:r>
          </a:p>
          <a:p>
            <a:r>
              <a:rPr lang="en-US" sz="2400" dirty="0">
                <a:latin typeface="Helvetica" pitchFamily="2" charset="0"/>
              </a:rPr>
              <a:t>Large window sizes</a:t>
            </a:r>
          </a:p>
          <a:p>
            <a:r>
              <a:rPr lang="en-US" sz="2400" dirty="0">
                <a:latin typeface="Helvetica" pitchFamily="2" charset="0"/>
              </a:rPr>
              <a:t>Different laws to evolve congestion window</a:t>
            </a:r>
          </a:p>
        </p:txBody>
      </p:sp>
    </p:spTree>
    <p:extLst>
      <p:ext uri="{BB962C8B-B14F-4D97-AF65-F5344CB8AC3E}">
        <p14:creationId xmlns:p14="http://schemas.microsoft.com/office/powerpoint/2010/main" val="34085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7" grpId="0"/>
      <p:bldP spid="20" grpId="0"/>
      <p:bldP spid="22" grpId="0"/>
      <p:bldP spid="26" grpId="0"/>
      <p:bldP spid="28" grpId="0"/>
      <p:bldP spid="32" grpId="0" animBg="1"/>
      <p:bldP spid="37" grpId="0"/>
      <p:bldP spid="38" grpId="0"/>
      <p:bldP spid="42" grpId="0"/>
      <p:bldP spid="43" grpId="0" animBg="1"/>
      <p:bldP spid="45" grpId="0"/>
      <p:bldP spid="47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6AAC-6165-0F43-A975-2C14318FB91A}" type="slidenum">
              <a:rPr lang="en-US" altLang="x-none"/>
              <a:pPr/>
              <a:t>20</a:t>
            </a:fld>
            <a:endParaRPr lang="en-US" altLang="x-none"/>
          </a:p>
        </p:txBody>
      </p:sp>
      <p:grpSp>
        <p:nvGrpSpPr>
          <p:cNvPr id="542757" name="Group 37"/>
          <p:cNvGrpSpPr>
            <a:grpSpLocks/>
          </p:cNvGrpSpPr>
          <p:nvPr/>
        </p:nvGrpSpPr>
        <p:grpSpPr bwMode="auto">
          <a:xfrm>
            <a:off x="6324601" y="1371600"/>
            <a:ext cx="2105025" cy="2057400"/>
            <a:chOff x="3024" y="864"/>
            <a:chExt cx="1326" cy="1296"/>
          </a:xfrm>
        </p:grpSpPr>
        <p:sp>
          <p:nvSpPr>
            <p:cNvPr id="542750" name="Freeform 30"/>
            <p:cNvSpPr>
              <a:spLocks/>
            </p:cNvSpPr>
            <p:nvPr/>
          </p:nvSpPr>
          <p:spPr bwMode="auto">
            <a:xfrm>
              <a:off x="3024" y="864"/>
              <a:ext cx="1008" cy="1296"/>
            </a:xfrm>
            <a:custGeom>
              <a:avLst/>
              <a:gdLst>
                <a:gd name="T0" fmla="*/ 0 w 1008"/>
                <a:gd name="T1" fmla="*/ 1248 h 1296"/>
                <a:gd name="T2" fmla="*/ 1008 w 1008"/>
                <a:gd name="T3" fmla="*/ 288 h 1296"/>
                <a:gd name="T4" fmla="*/ 576 w 1008"/>
                <a:gd name="T5" fmla="*/ 0 h 1296"/>
                <a:gd name="T6" fmla="*/ 0 w 1008"/>
                <a:gd name="T7" fmla="*/ 1296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8" h="1296">
                  <a:moveTo>
                    <a:pt x="0" y="1248"/>
                  </a:moveTo>
                  <a:lnTo>
                    <a:pt x="1008" y="288"/>
                  </a:lnTo>
                  <a:lnTo>
                    <a:pt x="576" y="0"/>
                  </a:lnTo>
                  <a:lnTo>
                    <a:pt x="0" y="1296"/>
                  </a:lnTo>
                </a:path>
              </a:pathLst>
            </a:cu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40" name="Text Box 20"/>
            <p:cNvSpPr txBox="1">
              <a:spLocks noChangeArrowheads="1"/>
            </p:cNvSpPr>
            <p:nvPr/>
          </p:nvSpPr>
          <p:spPr bwMode="auto">
            <a:xfrm>
              <a:off x="3696" y="1248"/>
              <a:ext cx="65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x-none" dirty="0">
                  <a:latin typeface="Times New Roman" charset="0"/>
                </a:rPr>
                <a:t>(b</a:t>
              </a:r>
              <a:r>
                <a:rPr lang="en-US" altLang="x-none" baseline="-25000" dirty="0">
                  <a:latin typeface="Times New Roman" charset="0"/>
                </a:rPr>
                <a:t>D</a:t>
              </a:r>
              <a:r>
                <a:rPr lang="en-US" altLang="x-none" dirty="0">
                  <a:latin typeface="Times New Roman" charset="0"/>
                </a:rPr>
                <a:t>x</a:t>
              </a:r>
              <a:r>
                <a:rPr lang="en-US" altLang="x-none" baseline="-25000" dirty="0">
                  <a:latin typeface="Times New Roman" charset="0"/>
                </a:rPr>
                <a:t>1</a:t>
              </a:r>
              <a:r>
                <a:rPr lang="en-US" altLang="x-none" dirty="0">
                  <a:latin typeface="Times New Roman" charset="0"/>
                </a:rPr>
                <a:t>+a</a:t>
              </a:r>
              <a:r>
                <a:rPr lang="en-US" altLang="x-none" baseline="-25000" dirty="0">
                  <a:latin typeface="Times New Roman" charset="0"/>
                </a:rPr>
                <a:t>I</a:t>
              </a:r>
              <a:r>
                <a:rPr lang="en-US" altLang="x-none" dirty="0">
                  <a:latin typeface="Times New Roman" charset="0"/>
                </a:rPr>
                <a:t>,</a:t>
              </a:r>
              <a:br>
                <a:rPr lang="en-US" altLang="x-none" dirty="0">
                  <a:latin typeface="Times New Roman" charset="0"/>
                </a:rPr>
              </a:br>
              <a:r>
                <a:rPr lang="en-US" altLang="x-none" dirty="0">
                  <a:latin typeface="Times New Roman" charset="0"/>
                </a:rPr>
                <a:t>b</a:t>
              </a:r>
              <a:r>
                <a:rPr lang="en-US" altLang="x-none" baseline="-25000" dirty="0">
                  <a:latin typeface="Times New Roman" charset="0"/>
                </a:rPr>
                <a:t>D</a:t>
              </a:r>
              <a:r>
                <a:rPr lang="en-US" altLang="x-none" dirty="0">
                  <a:latin typeface="Times New Roman" charset="0"/>
                </a:rPr>
                <a:t>x</a:t>
              </a:r>
              <a:r>
                <a:rPr lang="en-US" altLang="x-none" baseline="-25000" dirty="0">
                  <a:latin typeface="Times New Roman" charset="0"/>
                </a:rPr>
                <a:t>2</a:t>
              </a:r>
              <a:r>
                <a:rPr lang="en-US" altLang="x-none" dirty="0">
                  <a:latin typeface="Times New Roman" charset="0"/>
                </a:rPr>
                <a:t>+a</a:t>
              </a:r>
              <a:r>
                <a:rPr lang="en-US" altLang="x-none" baseline="-25000" dirty="0">
                  <a:latin typeface="Times New Roman" charset="0"/>
                </a:rPr>
                <a:t>I</a:t>
              </a:r>
              <a:r>
                <a:rPr lang="en-US" altLang="x-none" dirty="0">
                  <a:latin typeface="Times New Roman" charset="0"/>
                </a:rPr>
                <a:t>)</a:t>
              </a:r>
            </a:p>
          </p:txBody>
        </p:sp>
        <p:sp>
          <p:nvSpPr>
            <p:cNvPr id="542731" name="Oval 11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542736" name="Line 16"/>
            <p:cNvSpPr>
              <a:spLocks noChangeShapeType="1"/>
            </p:cNvSpPr>
            <p:nvPr/>
          </p:nvSpPr>
          <p:spPr bwMode="auto">
            <a:xfrm flipH="1">
              <a:off x="3072" y="168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542723" name="Line 3"/>
          <p:cNvSpPr>
            <a:spLocks noChangeShapeType="1"/>
          </p:cNvSpPr>
          <p:nvPr/>
        </p:nvSpPr>
        <p:spPr bwMode="auto">
          <a:xfrm flipH="1" flipV="1">
            <a:off x="5334000" y="13716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6934201" y="5867401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1: x</a:t>
            </a:r>
            <a:r>
              <a:rPr lang="en-US" altLang="x-none" baseline="-25000">
                <a:latin typeface="Times New Roman" charset="0"/>
              </a:rPr>
              <a:t>1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 rot="16200000">
            <a:off x="4444414" y="3385317"/>
            <a:ext cx="110607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>
                <a:latin typeface="Times New Roman" charset="0"/>
              </a:rPr>
              <a:t>User 2: x</a:t>
            </a:r>
            <a:r>
              <a:rPr lang="en-US" altLang="x-none" baseline="-25000">
                <a:latin typeface="Times New Roman" charset="0"/>
              </a:rPr>
              <a:t>2</a:t>
            </a:r>
          </a:p>
        </p:txBody>
      </p:sp>
      <p:sp>
        <p:nvSpPr>
          <p:cNvPr id="542726" name="Line 6"/>
          <p:cNvSpPr>
            <a:spLocks noChangeShapeType="1"/>
          </p:cNvSpPr>
          <p:nvPr/>
        </p:nvSpPr>
        <p:spPr bwMode="auto">
          <a:xfrm flipH="1">
            <a:off x="5334000" y="1676401"/>
            <a:ext cx="4038600" cy="40544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9448800" y="1371601"/>
            <a:ext cx="742192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fairness</a:t>
            </a:r>
          </a:p>
          <a:p>
            <a:r>
              <a:rPr lang="en-US" altLang="x-none" sz="1400">
                <a:latin typeface="Times New Roman" charset="0"/>
              </a:rPr>
              <a:t>line</a:t>
            </a:r>
            <a:endParaRPr lang="en-US" altLang="x-none" sz="1400" baseline="-25000">
              <a:latin typeface="Times New Roman" charset="0"/>
            </a:endParaRPr>
          </a:p>
        </p:txBody>
      </p:sp>
      <p:sp>
        <p:nvSpPr>
          <p:cNvPr id="542728" name="Text Box 8"/>
          <p:cNvSpPr txBox="1">
            <a:spLocks noChangeArrowheads="1"/>
          </p:cNvSpPr>
          <p:nvPr/>
        </p:nvSpPr>
        <p:spPr bwMode="auto">
          <a:xfrm>
            <a:off x="9525001" y="5105401"/>
            <a:ext cx="897683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efficiency</a:t>
            </a:r>
          </a:p>
          <a:p>
            <a:r>
              <a:rPr lang="en-US" altLang="x-none" sz="1400">
                <a:latin typeface="Times New Roman" charset="0"/>
              </a:rPr>
              <a:t>line</a:t>
            </a:r>
            <a:endParaRPr lang="en-US" altLang="x-none" sz="1400" baseline="-25000">
              <a:latin typeface="Times New Roman" charset="0"/>
            </a:endParaRPr>
          </a:p>
        </p:txBody>
      </p:sp>
      <p:sp>
        <p:nvSpPr>
          <p:cNvPr id="542729" name="Line 9"/>
          <p:cNvSpPr>
            <a:spLocks noChangeShapeType="1"/>
          </p:cNvSpPr>
          <p:nvPr/>
        </p:nvSpPr>
        <p:spPr bwMode="auto">
          <a:xfrm rot="5400000" flipH="1" flipV="1">
            <a:off x="7505700" y="3543300"/>
            <a:ext cx="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42730" name="Line 10"/>
          <p:cNvSpPr>
            <a:spLocks noChangeShapeType="1"/>
          </p:cNvSpPr>
          <p:nvPr/>
        </p:nvSpPr>
        <p:spPr bwMode="auto">
          <a:xfrm>
            <a:off x="5334000" y="1524000"/>
            <a:ext cx="4191000" cy="419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42732" name="Text Box 12"/>
          <p:cNvSpPr txBox="1">
            <a:spLocks noChangeArrowheads="1"/>
          </p:cNvSpPr>
          <p:nvPr/>
        </p:nvSpPr>
        <p:spPr bwMode="auto">
          <a:xfrm>
            <a:off x="6477001" y="1676401"/>
            <a:ext cx="77906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x-none" dirty="0">
                <a:latin typeface="Times New Roman" charset="0"/>
              </a:rPr>
              <a:t>(x</a:t>
            </a:r>
            <a:r>
              <a:rPr lang="en-US" altLang="x-none" baseline="-25000" dirty="0">
                <a:latin typeface="Times New Roman" charset="0"/>
              </a:rPr>
              <a:t>1</a:t>
            </a:r>
            <a:r>
              <a:rPr lang="en-US" altLang="x-none" dirty="0">
                <a:latin typeface="Times New Roman" charset="0"/>
              </a:rPr>
              <a:t>,x</a:t>
            </a:r>
            <a:r>
              <a:rPr lang="en-US" altLang="x-none" baseline="-25000" dirty="0">
                <a:latin typeface="Times New Roman" charset="0"/>
              </a:rPr>
              <a:t>2</a:t>
            </a:r>
            <a:r>
              <a:rPr lang="en-US" altLang="x-none" dirty="0">
                <a:latin typeface="Times New Roman" charset="0"/>
              </a:rPr>
              <a:t>)</a:t>
            </a:r>
            <a:endParaRPr lang="en-US" altLang="x-none" baseline="-25000" dirty="0">
              <a:latin typeface="Times New Roman" charset="0"/>
            </a:endParaRPr>
          </a:p>
        </p:txBody>
      </p:sp>
      <p:grpSp>
        <p:nvGrpSpPr>
          <p:cNvPr id="542751" name="Group 31"/>
          <p:cNvGrpSpPr>
            <a:grpSpLocks/>
          </p:cNvGrpSpPr>
          <p:nvPr/>
        </p:nvGrpSpPr>
        <p:grpSpPr bwMode="auto">
          <a:xfrm>
            <a:off x="5334001" y="2286000"/>
            <a:ext cx="1524000" cy="3429000"/>
            <a:chOff x="2400" y="1440"/>
            <a:chExt cx="960" cy="2160"/>
          </a:xfrm>
        </p:grpSpPr>
        <p:sp>
          <p:nvSpPr>
            <p:cNvPr id="542734" name="Text Box 14"/>
            <p:cNvSpPr txBox="1">
              <a:spLocks noChangeArrowheads="1"/>
            </p:cNvSpPr>
            <p:nvPr/>
          </p:nvSpPr>
          <p:spPr bwMode="auto">
            <a:xfrm>
              <a:off x="2566" y="2208"/>
              <a:ext cx="7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x-none" dirty="0">
                  <a:latin typeface="Times New Roman" charset="0"/>
                </a:rPr>
                <a:t>(b</a:t>
              </a:r>
              <a:r>
                <a:rPr lang="en-US" altLang="x-none" baseline="-25000" dirty="0">
                  <a:latin typeface="Times New Roman" charset="0"/>
                </a:rPr>
                <a:t>D</a:t>
              </a:r>
              <a:r>
                <a:rPr lang="en-US" altLang="x-none" dirty="0">
                  <a:latin typeface="Times New Roman" charset="0"/>
                </a:rPr>
                <a:t>x</a:t>
              </a:r>
              <a:r>
                <a:rPr lang="en-US" altLang="x-none" baseline="-25000" dirty="0">
                  <a:latin typeface="Times New Roman" charset="0"/>
                </a:rPr>
                <a:t>1</a:t>
              </a:r>
              <a:r>
                <a:rPr lang="en-US" altLang="x-none" dirty="0">
                  <a:latin typeface="Times New Roman" charset="0"/>
                </a:rPr>
                <a:t>,b</a:t>
              </a:r>
              <a:r>
                <a:rPr lang="en-US" altLang="x-none" baseline="-25000" dirty="0">
                  <a:latin typeface="Times New Roman" charset="0"/>
                </a:rPr>
                <a:t>D</a:t>
              </a:r>
              <a:r>
                <a:rPr lang="en-US" altLang="x-none" dirty="0">
                  <a:latin typeface="Times New Roman" charset="0"/>
                </a:rPr>
                <a:t>x</a:t>
              </a:r>
              <a:r>
                <a:rPr lang="en-US" altLang="x-none" baseline="-25000" dirty="0">
                  <a:latin typeface="Times New Roman" charset="0"/>
                </a:rPr>
                <a:t>2</a:t>
              </a:r>
              <a:r>
                <a:rPr lang="en-US" altLang="x-none" dirty="0">
                  <a:latin typeface="Times New Roman" charset="0"/>
                </a:rPr>
                <a:t>)</a:t>
              </a:r>
              <a:endParaRPr lang="en-US" altLang="x-none" baseline="-25000" dirty="0">
                <a:latin typeface="Times New Roman" charset="0"/>
              </a:endParaRPr>
            </a:p>
          </p:txBody>
        </p:sp>
        <p:sp>
          <p:nvSpPr>
            <p:cNvPr id="542735" name="Oval 15"/>
            <p:cNvSpPr>
              <a:spLocks noChangeArrowheads="1"/>
            </p:cNvSpPr>
            <p:nvPr/>
          </p:nvSpPr>
          <p:spPr bwMode="auto">
            <a:xfrm>
              <a:off x="3024" y="2112"/>
              <a:ext cx="48" cy="4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542738" name="Line 18"/>
            <p:cNvSpPr>
              <a:spLocks noChangeShapeType="1"/>
            </p:cNvSpPr>
            <p:nvPr/>
          </p:nvSpPr>
          <p:spPr bwMode="auto">
            <a:xfrm flipV="1">
              <a:off x="3072" y="1440"/>
              <a:ext cx="288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39" name="Line 19"/>
            <p:cNvSpPr>
              <a:spLocks noChangeShapeType="1"/>
            </p:cNvSpPr>
            <p:nvPr/>
          </p:nvSpPr>
          <p:spPr bwMode="auto">
            <a:xfrm flipV="1">
              <a:off x="2400" y="2160"/>
              <a:ext cx="62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542741" name="Oval 21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4274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838200" y="1738313"/>
            <a:ext cx="3750442" cy="4267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x-none" dirty="0" err="1"/>
              <a:t>b</a:t>
            </a:r>
            <a:r>
              <a:rPr lang="en-US" altLang="x-none" baseline="-25000" dirty="0" err="1"/>
              <a:t>I</a:t>
            </a:r>
            <a:r>
              <a:rPr lang="en-US" altLang="x-none" dirty="0"/>
              <a:t> = 1, </a:t>
            </a:r>
            <a:r>
              <a:rPr lang="en-US" altLang="x-none" dirty="0" err="1"/>
              <a:t>a</a:t>
            </a:r>
            <a:r>
              <a:rPr lang="en-US" altLang="x-none" baseline="-25000" dirty="0" err="1"/>
              <a:t>D</a:t>
            </a:r>
            <a:r>
              <a:rPr lang="en-US" altLang="x-none" dirty="0"/>
              <a:t> = 0</a:t>
            </a:r>
          </a:p>
          <a:p>
            <a:endParaRPr lang="en-US" altLang="x-none" dirty="0"/>
          </a:p>
          <a:p>
            <a:r>
              <a:rPr lang="en-US" altLang="x-none" dirty="0"/>
              <a:t>Multiplicative decrease enables converging to fairness</a:t>
            </a:r>
          </a:p>
          <a:p>
            <a:endParaRPr lang="en-US" altLang="x-none" dirty="0"/>
          </a:p>
          <a:p>
            <a:r>
              <a:rPr lang="en-US" altLang="x-none" dirty="0"/>
              <a:t>Oscillates around the most efficient point</a:t>
            </a:r>
          </a:p>
          <a:p>
            <a:endParaRPr lang="en-US" altLang="x-none" dirty="0"/>
          </a:p>
          <a:p>
            <a:endParaRPr lang="en-US" altLang="x-none" dirty="0"/>
          </a:p>
        </p:txBody>
      </p:sp>
      <p:grpSp>
        <p:nvGrpSpPr>
          <p:cNvPr id="542763" name="Group 43"/>
          <p:cNvGrpSpPr>
            <a:grpSpLocks/>
          </p:cNvGrpSpPr>
          <p:nvPr/>
        </p:nvGrpSpPr>
        <p:grpSpPr bwMode="auto">
          <a:xfrm>
            <a:off x="5334000" y="2667000"/>
            <a:ext cx="1905000" cy="3048000"/>
            <a:chOff x="2400" y="1680"/>
            <a:chExt cx="1200" cy="1920"/>
          </a:xfrm>
        </p:grpSpPr>
        <p:sp>
          <p:nvSpPr>
            <p:cNvPr id="542756" name="Line 36"/>
            <p:cNvSpPr>
              <a:spLocks noChangeShapeType="1"/>
            </p:cNvSpPr>
            <p:nvPr/>
          </p:nvSpPr>
          <p:spPr bwMode="auto">
            <a:xfrm flipH="1">
              <a:off x="3408" y="18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54" name="Line 34"/>
            <p:cNvSpPr>
              <a:spLocks noChangeShapeType="1"/>
            </p:cNvSpPr>
            <p:nvPr/>
          </p:nvSpPr>
          <p:spPr bwMode="auto">
            <a:xfrm flipH="1">
              <a:off x="3264" y="1680"/>
              <a:ext cx="288" cy="4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55" name="Line 35"/>
            <p:cNvSpPr>
              <a:spLocks noChangeShapeType="1"/>
            </p:cNvSpPr>
            <p:nvPr/>
          </p:nvSpPr>
          <p:spPr bwMode="auto">
            <a:xfrm flipV="1">
              <a:off x="3264" y="182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60" name="Line 40"/>
            <p:cNvSpPr>
              <a:spLocks noChangeShapeType="1"/>
            </p:cNvSpPr>
            <p:nvPr/>
          </p:nvSpPr>
          <p:spPr bwMode="auto">
            <a:xfrm flipV="1">
              <a:off x="2400" y="2160"/>
              <a:ext cx="864" cy="144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42761" name="Line 41"/>
            <p:cNvSpPr>
              <a:spLocks noChangeShapeType="1"/>
            </p:cNvSpPr>
            <p:nvPr/>
          </p:nvSpPr>
          <p:spPr bwMode="auto">
            <a:xfrm flipV="1">
              <a:off x="2400" y="2112"/>
              <a:ext cx="1008" cy="1488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increase, multiplicative decrease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6D1CB9-5DC4-F8E9-7425-8183CD118F52}"/>
              </a:ext>
            </a:extLst>
          </p:cNvPr>
          <p:cNvCxnSpPr/>
          <p:nvPr/>
        </p:nvCxnSpPr>
        <p:spPr>
          <a:xfrm flipV="1">
            <a:off x="7078316" y="3253839"/>
            <a:ext cx="745284" cy="70262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F4391E88-5CD9-9440-44C7-89C0C4FE0DF5}"/>
              </a:ext>
            </a:extLst>
          </p:cNvPr>
          <p:cNvSpPr/>
          <p:nvPr/>
        </p:nvSpPr>
        <p:spPr>
          <a:xfrm>
            <a:off x="7255382" y="3443783"/>
            <a:ext cx="348235" cy="36933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6814-BAA9-AB94-B345-CB9B41B7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Convergent doesn’t mean static</a:t>
            </a:r>
          </a:p>
        </p:txBody>
      </p:sp>
      <p:pic>
        <p:nvPicPr>
          <p:cNvPr id="5" name="Content Placeholder 4" descr="A diagram of a smoothness curve&#10;&#10;Description automatically generated">
            <a:extLst>
              <a:ext uri="{FF2B5EF4-FFF2-40B4-BE49-F238E27FC236}">
                <a16:creationId xmlns:a16="http://schemas.microsoft.com/office/drawing/2014/main" id="{C675CB98-46C1-3DCB-B391-22163CFC5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4902" y="1690688"/>
            <a:ext cx="5805331" cy="4786852"/>
          </a:xfrm>
        </p:spPr>
      </p:pic>
    </p:spTree>
    <p:extLst>
      <p:ext uri="{BB962C8B-B14F-4D97-AF65-F5344CB8AC3E}">
        <p14:creationId xmlns:p14="http://schemas.microsoft.com/office/powerpoint/2010/main" val="380555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BBE8-09B2-D24E-9A77-71BBDF58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components of delay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2B6E2D0-309F-0E41-970D-49210E786D25}"/>
              </a:ext>
            </a:extLst>
          </p:cNvPr>
          <p:cNvCxnSpPr/>
          <p:nvPr/>
        </p:nvCxnSpPr>
        <p:spPr>
          <a:xfrm>
            <a:off x="2128684" y="1690688"/>
            <a:ext cx="0" cy="46216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61370D-8DC5-1E44-A874-93E0BAC58DD7}"/>
              </a:ext>
            </a:extLst>
          </p:cNvPr>
          <p:cNvCxnSpPr/>
          <p:nvPr/>
        </p:nvCxnSpPr>
        <p:spPr>
          <a:xfrm>
            <a:off x="6096000" y="1690688"/>
            <a:ext cx="0" cy="46216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1024539-BDD2-754C-8039-462EB7AA31EA}"/>
              </a:ext>
            </a:extLst>
          </p:cNvPr>
          <p:cNvCxnSpPr>
            <a:cxnSpLocks/>
          </p:cNvCxnSpPr>
          <p:nvPr/>
        </p:nvCxnSpPr>
        <p:spPr>
          <a:xfrm>
            <a:off x="2327787" y="1855608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>
            <a:extLst>
              <a:ext uri="{FF2B5EF4-FFF2-40B4-BE49-F238E27FC236}">
                <a16:creationId xmlns:a16="http://schemas.microsoft.com/office/drawing/2014/main" id="{81E4A3E1-A8BF-3849-819F-EDF1AF9C9190}"/>
              </a:ext>
            </a:extLst>
          </p:cNvPr>
          <p:cNvSpPr/>
          <p:nvPr/>
        </p:nvSpPr>
        <p:spPr>
          <a:xfrm>
            <a:off x="501447" y="4345857"/>
            <a:ext cx="749709" cy="2330245"/>
          </a:xfrm>
          <a:prstGeom prst="downArrow">
            <a:avLst>
              <a:gd name="adj1" fmla="val 50000"/>
              <a:gd name="adj2" fmla="val 138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E2DC4-66B2-7C46-8F25-D457493C119F}"/>
              </a:ext>
            </a:extLst>
          </p:cNvPr>
          <p:cNvSpPr txBox="1"/>
          <p:nvPr/>
        </p:nvSpPr>
        <p:spPr>
          <a:xfrm>
            <a:off x="51621" y="3872827"/>
            <a:ext cx="1902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latin typeface="Helvetica" pitchFamily="2" charset="0"/>
              </a:rPr>
              <a:t>Increasing time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600BEB-16F3-ED4A-8660-C30D8A9CF300}"/>
              </a:ext>
            </a:extLst>
          </p:cNvPr>
          <p:cNvCxnSpPr>
            <a:cxnSpLocks/>
          </p:cNvCxnSpPr>
          <p:nvPr/>
        </p:nvCxnSpPr>
        <p:spPr>
          <a:xfrm>
            <a:off x="2342535" y="2020528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C34D7A5-FB5A-5642-BB06-EB046D08714D}"/>
              </a:ext>
            </a:extLst>
          </p:cNvPr>
          <p:cNvCxnSpPr>
            <a:cxnSpLocks/>
          </p:cNvCxnSpPr>
          <p:nvPr/>
        </p:nvCxnSpPr>
        <p:spPr>
          <a:xfrm>
            <a:off x="2303206" y="2202424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BF228FD-6FBE-9F4F-804B-44E2199910F4}"/>
              </a:ext>
            </a:extLst>
          </p:cNvPr>
          <p:cNvCxnSpPr>
            <a:cxnSpLocks/>
          </p:cNvCxnSpPr>
          <p:nvPr/>
        </p:nvCxnSpPr>
        <p:spPr>
          <a:xfrm>
            <a:off x="2310580" y="2384320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8" descr="Router Clip Art">
            <a:extLst>
              <a:ext uri="{FF2B5EF4-FFF2-40B4-BE49-F238E27FC236}">
                <a16:creationId xmlns:a16="http://schemas.microsoft.com/office/drawing/2014/main" id="{919009E1-5629-3442-B828-0261A5EC0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278" y="5754119"/>
            <a:ext cx="1251662" cy="92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AEDED24-BBC4-2548-936C-AFBB433895BF}"/>
              </a:ext>
            </a:extLst>
          </p:cNvPr>
          <p:cNvCxnSpPr>
            <a:cxnSpLocks/>
          </p:cNvCxnSpPr>
          <p:nvPr/>
        </p:nvCxnSpPr>
        <p:spPr>
          <a:xfrm>
            <a:off x="6312311" y="4424285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14F230-8FA8-5743-BF19-811BC992BDC6}"/>
              </a:ext>
            </a:extLst>
          </p:cNvPr>
          <p:cNvCxnSpPr>
            <a:cxnSpLocks/>
          </p:cNvCxnSpPr>
          <p:nvPr/>
        </p:nvCxnSpPr>
        <p:spPr>
          <a:xfrm>
            <a:off x="6327059" y="4589205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19A1323-B9D5-B949-98A7-C80B814CAC05}"/>
              </a:ext>
            </a:extLst>
          </p:cNvPr>
          <p:cNvCxnSpPr>
            <a:cxnSpLocks/>
          </p:cNvCxnSpPr>
          <p:nvPr/>
        </p:nvCxnSpPr>
        <p:spPr>
          <a:xfrm>
            <a:off x="6287730" y="4771101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2FE031-9AA2-C245-8B20-5679596EC0E8}"/>
              </a:ext>
            </a:extLst>
          </p:cNvPr>
          <p:cNvCxnSpPr>
            <a:cxnSpLocks/>
          </p:cNvCxnSpPr>
          <p:nvPr/>
        </p:nvCxnSpPr>
        <p:spPr>
          <a:xfrm>
            <a:off x="6295104" y="4952997"/>
            <a:ext cx="3569110" cy="11208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986C2D6-7CD8-114A-B9D4-95F659511239}"/>
              </a:ext>
            </a:extLst>
          </p:cNvPr>
          <p:cNvSpPr/>
          <p:nvPr/>
        </p:nvSpPr>
        <p:spPr>
          <a:xfrm>
            <a:off x="6260692" y="3529338"/>
            <a:ext cx="411004" cy="894947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2E2702-C261-0942-8033-4489D0E85055}"/>
              </a:ext>
            </a:extLst>
          </p:cNvPr>
          <p:cNvCxnSpPr/>
          <p:nvPr/>
        </p:nvCxnSpPr>
        <p:spPr>
          <a:xfrm>
            <a:off x="10028905" y="1690688"/>
            <a:ext cx="0" cy="46216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CBB69F3-A2F7-ED4E-8AE3-D0B31CED8F5D}"/>
              </a:ext>
            </a:extLst>
          </p:cNvPr>
          <p:cNvSpPr/>
          <p:nvPr/>
        </p:nvSpPr>
        <p:spPr>
          <a:xfrm>
            <a:off x="10270303" y="4424285"/>
            <a:ext cx="428210" cy="1120878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9EBDA9E1-75D4-7942-9873-CBA0B1AECCA5}"/>
              </a:ext>
            </a:extLst>
          </p:cNvPr>
          <p:cNvSpPr/>
          <p:nvPr/>
        </p:nvSpPr>
        <p:spPr>
          <a:xfrm>
            <a:off x="6243485" y="1899644"/>
            <a:ext cx="413462" cy="1027467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34F49731-ACC0-EE41-B02C-8560F19BFE65}"/>
              </a:ext>
            </a:extLst>
          </p:cNvPr>
          <p:cNvSpPr/>
          <p:nvPr/>
        </p:nvSpPr>
        <p:spPr>
          <a:xfrm>
            <a:off x="1574389" y="1805717"/>
            <a:ext cx="355192" cy="578604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46AF41-C21C-064B-A7BF-41AECE7FB686}"/>
              </a:ext>
            </a:extLst>
          </p:cNvPr>
          <p:cNvSpPr txBox="1"/>
          <p:nvPr/>
        </p:nvSpPr>
        <p:spPr>
          <a:xfrm>
            <a:off x="-56539" y="1755275"/>
            <a:ext cx="1645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Transmission delay at the first link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332AF9-1625-154C-9449-41834D84B75C}"/>
              </a:ext>
            </a:extLst>
          </p:cNvPr>
          <p:cNvSpPr txBox="1"/>
          <p:nvPr/>
        </p:nvSpPr>
        <p:spPr>
          <a:xfrm>
            <a:off x="6718108" y="2009121"/>
            <a:ext cx="1645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Propagation delay of first link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1608A3-FD7C-A74D-813A-68F877B533FE}"/>
              </a:ext>
            </a:extLst>
          </p:cNvPr>
          <p:cNvSpPr txBox="1"/>
          <p:nvPr/>
        </p:nvSpPr>
        <p:spPr>
          <a:xfrm>
            <a:off x="6743084" y="3637470"/>
            <a:ext cx="164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Queueing at the router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F2EA56-F0EB-CA44-BF46-749BA698105D}"/>
              </a:ext>
            </a:extLst>
          </p:cNvPr>
          <p:cNvSpPr txBox="1"/>
          <p:nvPr/>
        </p:nvSpPr>
        <p:spPr>
          <a:xfrm>
            <a:off x="10724067" y="4692583"/>
            <a:ext cx="1467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Propagation  delay of second link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5DF21F-31FD-3842-B8B7-FC54C2FD0ACE}"/>
              </a:ext>
            </a:extLst>
          </p:cNvPr>
          <p:cNvSpPr txBox="1"/>
          <p:nvPr/>
        </p:nvSpPr>
        <p:spPr>
          <a:xfrm>
            <a:off x="3859311" y="4285694"/>
            <a:ext cx="1645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Transmission delay at the second link</a:t>
            </a: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B17ABB81-99FB-2342-827B-CBDBE8BBA311}"/>
              </a:ext>
            </a:extLst>
          </p:cNvPr>
          <p:cNvSpPr/>
          <p:nvPr/>
        </p:nvSpPr>
        <p:spPr>
          <a:xfrm>
            <a:off x="5500643" y="4419366"/>
            <a:ext cx="355192" cy="578604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7" descr="ANd9GcTxPLH7geI9YctTbt0tziC9-zZAWvCxFSthtLXwscnWaTnRXLSlcA">
            <a:extLst>
              <a:ext uri="{FF2B5EF4-FFF2-40B4-BE49-F238E27FC236}">
                <a16:creationId xmlns:a16="http://schemas.microsoft.com/office/drawing/2014/main" id="{8FDF74EB-0DFC-0440-9EF2-41CEF8DBB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14" y="5853877"/>
            <a:ext cx="1093393" cy="85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7" descr="ANd9GcTxPLH7geI9YctTbt0tziC9-zZAWvCxFSthtLXwscnWaTnRXLSlcA">
            <a:extLst>
              <a:ext uri="{FF2B5EF4-FFF2-40B4-BE49-F238E27FC236}">
                <a16:creationId xmlns:a16="http://schemas.microsoft.com/office/drawing/2014/main" id="{6AD9BD03-DDF8-A046-A30C-FFBE31F7D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390" y="5885835"/>
            <a:ext cx="1093393" cy="85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29A278-0697-A844-A346-C5D3BB41CF42}"/>
              </a:ext>
            </a:extLst>
          </p:cNvPr>
          <p:cNvCxnSpPr>
            <a:cxnSpLocks/>
          </p:cNvCxnSpPr>
          <p:nvPr/>
        </p:nvCxnSpPr>
        <p:spPr>
          <a:xfrm>
            <a:off x="2342535" y="1855608"/>
            <a:ext cx="3513300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5786724-4D4D-6748-B2B8-3ABB7C47610B}"/>
              </a:ext>
            </a:extLst>
          </p:cNvPr>
          <p:cNvCxnSpPr>
            <a:cxnSpLocks/>
          </p:cNvCxnSpPr>
          <p:nvPr/>
        </p:nvCxnSpPr>
        <p:spPr>
          <a:xfrm>
            <a:off x="6343540" y="4421593"/>
            <a:ext cx="3513300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46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747 0.18981 " pathEditMode="relative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8" grpId="0" animBg="1"/>
      <p:bldP spid="28" grpId="1" animBg="1"/>
      <p:bldP spid="29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19B5-6D64-7840-BFE9-93DBCB60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Bandwidth-Delay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7897E-C5DB-D94C-9E65-8A43BB9DC8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A7D-B769-0B4D-B7D5-28E31616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for a single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AE29-34BD-3947-B472-2D8E07F49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570"/>
            <a:ext cx="11049000" cy="5246430"/>
          </a:xfrm>
        </p:spPr>
        <p:txBody>
          <a:bodyPr>
            <a:normAutofit/>
          </a:bodyPr>
          <a:lstStyle/>
          <a:p>
            <a:r>
              <a:rPr lang="en-US" dirty="0"/>
              <a:t>Suppose the bottleneck link has rate C</a:t>
            </a:r>
          </a:p>
          <a:p>
            <a:r>
              <a:rPr lang="en-US" dirty="0"/>
              <a:t>Suppose the propagation round-trip delay (</a:t>
            </a:r>
            <a:r>
              <a:rPr lang="en-US" dirty="0" err="1"/>
              <a:t>propRTT</a:t>
            </a:r>
            <a:r>
              <a:rPr lang="en-US" dirty="0"/>
              <a:t>) between sender and receiver is T</a:t>
            </a:r>
          </a:p>
          <a:p>
            <a:r>
              <a:rPr lang="en-US" dirty="0"/>
              <a:t>Ignore transmission delays for this example; </a:t>
            </a:r>
          </a:p>
          <a:p>
            <a:r>
              <a:rPr lang="en-US" dirty="0"/>
              <a:t>Assume steady state: highest sending rate with no bottleneck congestion</a:t>
            </a:r>
          </a:p>
          <a:p>
            <a:r>
              <a:rPr lang="en-US" dirty="0">
                <a:solidFill>
                  <a:srgbClr val="C00000"/>
                </a:solidFill>
              </a:rPr>
              <a:t>Q: how much data is in flight over a single RTT?</a:t>
            </a:r>
          </a:p>
          <a:p>
            <a:r>
              <a:rPr lang="en-US" dirty="0">
                <a:solidFill>
                  <a:srgbClr val="C00000"/>
                </a:solidFill>
              </a:rPr>
              <a:t>C * T data i.e., amount of data </a:t>
            </a:r>
            <a:r>
              <a:rPr lang="en-US" dirty="0" err="1">
                <a:solidFill>
                  <a:srgbClr val="C00000"/>
                </a:solidFill>
              </a:rPr>
              <a:t>unACKed</a:t>
            </a:r>
            <a:r>
              <a:rPr lang="en-US" dirty="0">
                <a:solidFill>
                  <a:srgbClr val="C00000"/>
                </a:solidFill>
              </a:rPr>
              <a:t> at any point in time</a:t>
            </a:r>
          </a:p>
          <a:p>
            <a:r>
              <a:rPr lang="en-US" dirty="0"/>
              <a:t>ACKs take time T to arrive (without any queueing). In the meantime, sender is transmitting at rate C</a:t>
            </a:r>
          </a:p>
        </p:txBody>
      </p:sp>
    </p:spTree>
    <p:extLst>
      <p:ext uri="{BB962C8B-B14F-4D97-AF65-F5344CB8AC3E}">
        <p14:creationId xmlns:p14="http://schemas.microsoft.com/office/powerpoint/2010/main" val="37822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0F06-BA86-B447-973E-C021D018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Bandwidth-Delay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AC22-67DD-C14F-B162-2A4DEC1A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09960" cy="4834255"/>
          </a:xfrm>
        </p:spPr>
        <p:txBody>
          <a:bodyPr>
            <a:normAutofit/>
          </a:bodyPr>
          <a:lstStyle/>
          <a:p>
            <a:r>
              <a:rPr lang="en-US" dirty="0"/>
              <a:t>C * T = </a:t>
            </a:r>
            <a:r>
              <a:rPr lang="en-US" dirty="0">
                <a:solidFill>
                  <a:srgbClr val="C00000"/>
                </a:solidFill>
              </a:rPr>
              <a:t>bandwidth-delay product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amount of data in flight for a sender transmitting at the ideal rate during the ideal round-trip delay of a packet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Note: this is just the amount of data “on the pipe”</a:t>
            </a:r>
          </a:p>
          <a:p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C2EEA60-4570-1A4A-989A-55D585DE3FB9}"/>
              </a:ext>
            </a:extLst>
          </p:cNvPr>
          <p:cNvGrpSpPr/>
          <p:nvPr/>
        </p:nvGrpSpPr>
        <p:grpSpPr>
          <a:xfrm>
            <a:off x="1733204" y="4344784"/>
            <a:ext cx="7980218" cy="1625465"/>
            <a:chOff x="612891" y="2626821"/>
            <a:chExt cx="13075746" cy="1625465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FF75BD2-9586-F749-B54B-F63230B1B6F9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706FD45-127B-EE4D-B937-44E88EEBAE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0631E11-7B0C-1E4D-8BF5-3A28AA3BE0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59E95F3-5E03-424F-82D5-4A25B78174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5645A86-9C4A-2443-9848-C750784DEA5C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BDA0444-58EC-FB43-8906-560C727677E3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1D90F05-8B42-9D49-BEC7-5D0AB158773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1EDA80D-584A-4447-B080-B9150E59B595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F60AA18-CF84-7A46-B784-F8F2C24EB9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C5B6FB4-5E71-5B4D-A0FC-6C1055D673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C7E4FC-C031-7C44-AF8B-CB43C8CDA01F}"/>
              </a:ext>
            </a:extLst>
          </p:cNvPr>
          <p:cNvGrpSpPr/>
          <p:nvPr/>
        </p:nvGrpSpPr>
        <p:grpSpPr>
          <a:xfrm>
            <a:off x="2279367" y="4344784"/>
            <a:ext cx="741239" cy="1601152"/>
            <a:chOff x="2873727" y="2211184"/>
            <a:chExt cx="741239" cy="1601152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C838537C-615F-B046-84E1-8CBDDABB3E7E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6A469863-7016-DC4C-905E-652C8ADE150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07EA606D-80DE-854A-8F9F-4F5D0C21AD2E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9608E6C-FC4B-DA44-91A5-2EC9E3DDB52C}"/>
              </a:ext>
            </a:extLst>
          </p:cNvPr>
          <p:cNvGrpSpPr/>
          <p:nvPr/>
        </p:nvGrpSpPr>
        <p:grpSpPr>
          <a:xfrm>
            <a:off x="3733463" y="5030286"/>
            <a:ext cx="2899315" cy="278775"/>
            <a:chOff x="4327823" y="2896686"/>
            <a:chExt cx="2899315" cy="27877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569485A3-7FCB-4E45-9255-C847A768E272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3D57C20A-95F1-5741-8BEF-DF408A3AD12A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8B3999BD-C2E9-B442-AEA6-362ABB7912E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B5E25C-EFCE-0A49-966B-9371C7F5A7A3}"/>
              </a:ext>
            </a:extLst>
          </p:cNvPr>
          <p:cNvGrpSpPr/>
          <p:nvPr/>
        </p:nvGrpSpPr>
        <p:grpSpPr>
          <a:xfrm>
            <a:off x="7567240" y="4344784"/>
            <a:ext cx="1736380" cy="1625465"/>
            <a:chOff x="8161600" y="2211184"/>
            <a:chExt cx="1736380" cy="1625465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427D60C9-6DD1-0F44-9ADA-214B292A28E5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F65D2B42-F9B3-A740-94C5-653C60155A91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2DF84A03-C5D5-ED4C-9280-3C2067CD5416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41859B1-0C5A-C045-933E-B6A42A1A7F87}"/>
              </a:ext>
            </a:extLst>
          </p:cNvPr>
          <p:cNvSpPr txBox="1"/>
          <p:nvPr/>
        </p:nvSpPr>
        <p:spPr>
          <a:xfrm>
            <a:off x="4098372" y="54859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8D0236-7195-3946-9577-9048C267B90B}"/>
              </a:ext>
            </a:extLst>
          </p:cNvPr>
          <p:cNvCxnSpPr>
            <a:cxnSpLocks/>
          </p:cNvCxnSpPr>
          <p:nvPr/>
        </p:nvCxnSpPr>
        <p:spPr>
          <a:xfrm>
            <a:off x="4947339" y="56925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>
            <a:extLst>
              <a:ext uri="{FF2B5EF4-FFF2-40B4-BE49-F238E27FC236}">
                <a16:creationId xmlns:a16="http://schemas.microsoft.com/office/drawing/2014/main" id="{8D62D3A8-D11D-D244-9827-182EF3611696}"/>
              </a:ext>
            </a:extLst>
          </p:cNvPr>
          <p:cNvSpPr/>
          <p:nvPr/>
        </p:nvSpPr>
        <p:spPr>
          <a:xfrm rot="5400000">
            <a:off x="5466656" y="1943343"/>
            <a:ext cx="427672" cy="8614855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F74B7A-1E03-2348-A916-DDAAF3EEFDA6}"/>
              </a:ext>
            </a:extLst>
          </p:cNvPr>
          <p:cNvSpPr txBox="1"/>
          <p:nvPr/>
        </p:nvSpPr>
        <p:spPr>
          <a:xfrm>
            <a:off x="5105342" y="6387973"/>
            <a:ext cx="128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 * T </a:t>
            </a:r>
          </a:p>
        </p:txBody>
      </p:sp>
    </p:spTree>
    <p:extLst>
      <p:ext uri="{BB962C8B-B14F-4D97-AF65-F5344CB8AC3E}">
        <p14:creationId xmlns:p14="http://schemas.microsoft.com/office/powerpoint/2010/main" val="811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0F06-BA86-B447-973E-C021D018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Bandwidth-Delay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AC22-67DD-C14F-B162-2A4DEC1A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09960" cy="4834255"/>
          </a:xfrm>
        </p:spPr>
        <p:txBody>
          <a:bodyPr>
            <a:normAutofit/>
          </a:bodyPr>
          <a:lstStyle/>
          <a:p>
            <a:r>
              <a:rPr lang="en-US" dirty="0"/>
              <a:t>Q: </a:t>
            </a:r>
            <a:r>
              <a:rPr lang="en-US" dirty="0">
                <a:solidFill>
                  <a:srgbClr val="C00000"/>
                </a:solidFill>
              </a:rPr>
              <a:t>What happens if </a:t>
            </a:r>
            <a:r>
              <a:rPr lang="en-US" dirty="0" err="1">
                <a:solidFill>
                  <a:srgbClr val="C00000"/>
                </a:solidFill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 &gt; C * T?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i.e., where are the rest of the in-flight packets?</a:t>
            </a:r>
          </a:p>
          <a:p>
            <a:endParaRPr lang="en-US" dirty="0"/>
          </a:p>
          <a:p>
            <a:r>
              <a:rPr lang="en-US" dirty="0"/>
              <a:t>A: </a:t>
            </a:r>
            <a:r>
              <a:rPr lang="en-US" dirty="0">
                <a:solidFill>
                  <a:srgbClr val="C00000"/>
                </a:solidFill>
              </a:rPr>
              <a:t>Waiting at the bottleneck router queues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ABAC56-1BED-FF4F-A811-C984CF215DEB}"/>
              </a:ext>
            </a:extLst>
          </p:cNvPr>
          <p:cNvGrpSpPr/>
          <p:nvPr/>
        </p:nvGrpSpPr>
        <p:grpSpPr>
          <a:xfrm>
            <a:off x="1733204" y="43447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BB57F66-9398-384F-B36B-E41B1544D612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6C1AE6D-71A1-4644-B41E-D2E8F90EF1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CC4FE5A-7089-8144-ADC4-67403FD6FA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4A1AC47-D7DA-CF4B-825D-E7DABFE251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90634-6376-594D-998A-F611C988FBDE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8847420-95E3-D14D-AD2A-33E2FA0EF768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80EF009-0032-CF47-BE51-3515D86DB9AA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31CBE80-0797-2C4C-889A-01CBBADB8371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224F1A5-33E1-CC42-B6CE-A7D0B0C43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5621280-2F7F-1449-A76E-CFA27E7591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5DFF740-B3DC-FB45-B1EA-6E9E4F97B98A}"/>
              </a:ext>
            </a:extLst>
          </p:cNvPr>
          <p:cNvGrpSpPr/>
          <p:nvPr/>
        </p:nvGrpSpPr>
        <p:grpSpPr>
          <a:xfrm>
            <a:off x="2279367" y="4344784"/>
            <a:ext cx="741239" cy="1601152"/>
            <a:chOff x="2873727" y="2211184"/>
            <a:chExt cx="741239" cy="16011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6815EED-640B-DD4A-B7F7-B22120BC16D0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1C26EFF6-398F-6741-831B-98541B28BE34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99E2B2F-9F26-3348-83E1-25F7C991CA96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4C203B0-5006-5A42-BFE2-73ED75FE1B75}"/>
              </a:ext>
            </a:extLst>
          </p:cNvPr>
          <p:cNvGrpSpPr/>
          <p:nvPr/>
        </p:nvGrpSpPr>
        <p:grpSpPr>
          <a:xfrm>
            <a:off x="3733463" y="5030286"/>
            <a:ext cx="2899315" cy="278775"/>
            <a:chOff x="4327823" y="2896686"/>
            <a:chExt cx="2899315" cy="27877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CC22F4F-16DD-6842-9C4A-703B2D805CD5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9D5E59B5-77FD-7346-912C-D5FFAD45552A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9177A781-1A01-7141-A62C-BB6C54B306C9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BDA2C2-0448-B449-8413-32433A5B727C}"/>
              </a:ext>
            </a:extLst>
          </p:cNvPr>
          <p:cNvGrpSpPr/>
          <p:nvPr/>
        </p:nvGrpSpPr>
        <p:grpSpPr>
          <a:xfrm>
            <a:off x="7567240" y="4344784"/>
            <a:ext cx="1736380" cy="1625465"/>
            <a:chOff x="8161600" y="2211184"/>
            <a:chExt cx="1736380" cy="16254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137067A-78EB-A145-B62A-8BE769D25117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04F56F7C-FB05-E048-9716-B76BB7FE8C6B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99D78FBA-E41B-BD44-B515-62054BA288D5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418A939-08A3-394E-AB9E-7FCAA403A4ED}"/>
              </a:ext>
            </a:extLst>
          </p:cNvPr>
          <p:cNvSpPr txBox="1"/>
          <p:nvPr/>
        </p:nvSpPr>
        <p:spPr>
          <a:xfrm>
            <a:off x="4098372" y="54859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2111AF8-C91B-B34C-9692-3329C486EF0A}"/>
              </a:ext>
            </a:extLst>
          </p:cNvPr>
          <p:cNvCxnSpPr>
            <a:cxnSpLocks/>
          </p:cNvCxnSpPr>
          <p:nvPr/>
        </p:nvCxnSpPr>
        <p:spPr>
          <a:xfrm>
            <a:off x="4947339" y="56925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9" descr="Router Clip Art">
            <a:extLst>
              <a:ext uri="{FF2B5EF4-FFF2-40B4-BE49-F238E27FC236}">
                <a16:creationId xmlns:a16="http://schemas.microsoft.com/office/drawing/2014/main" id="{7BB4B7E2-F861-F745-BBB8-C7194BCCB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55" y="3843550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1EFE5A8-F1B1-0144-A647-015F24E1D5DB}"/>
              </a:ext>
            </a:extLst>
          </p:cNvPr>
          <p:cNvGrpSpPr/>
          <p:nvPr/>
        </p:nvGrpSpPr>
        <p:grpSpPr>
          <a:xfrm>
            <a:off x="5079409" y="3917761"/>
            <a:ext cx="1694190" cy="379750"/>
            <a:chOff x="7779380" y="719528"/>
            <a:chExt cx="1694190" cy="37975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3DE1EB1-A72B-0B41-8500-A321061099B9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4767E50-454C-E844-864F-A94EEC8F4481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117163-D624-E94C-A196-70D70217AF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7BE1007-6919-9A46-A345-9FDA3AF5F5A0}"/>
              </a:ext>
            </a:extLst>
          </p:cNvPr>
          <p:cNvSpPr/>
          <p:nvPr/>
        </p:nvSpPr>
        <p:spPr>
          <a:xfrm>
            <a:off x="6501198" y="3946749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E4320D4-4DAE-7F4F-AE43-BBA4D1A5500B}"/>
              </a:ext>
            </a:extLst>
          </p:cNvPr>
          <p:cNvSpPr/>
          <p:nvPr/>
        </p:nvSpPr>
        <p:spPr>
          <a:xfrm>
            <a:off x="6222333" y="394903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9151B90-095A-4E47-A6BC-9CFCADB11C52}"/>
              </a:ext>
            </a:extLst>
          </p:cNvPr>
          <p:cNvSpPr/>
          <p:nvPr/>
        </p:nvSpPr>
        <p:spPr>
          <a:xfrm>
            <a:off x="5943468" y="3950582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38ACA2F-CF79-0746-BA42-A7378AEFE7E6}"/>
              </a:ext>
            </a:extLst>
          </p:cNvPr>
          <p:cNvSpPr/>
          <p:nvPr/>
        </p:nvSpPr>
        <p:spPr>
          <a:xfrm>
            <a:off x="5664603" y="3952864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F0F5A7FB-406E-A14C-BDC0-AD6093D59A20}"/>
              </a:ext>
            </a:extLst>
          </p:cNvPr>
          <p:cNvSpPr/>
          <p:nvPr/>
        </p:nvSpPr>
        <p:spPr>
          <a:xfrm>
            <a:off x="5392202" y="394705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544B7D5-D0CA-2848-9CE1-395D5E4D95BA}"/>
              </a:ext>
            </a:extLst>
          </p:cNvPr>
          <p:cNvSpPr/>
          <p:nvPr/>
        </p:nvSpPr>
        <p:spPr>
          <a:xfrm>
            <a:off x="5113337" y="3949333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DCCBD438-0F02-0D45-A1C6-355E1D616312}"/>
              </a:ext>
            </a:extLst>
          </p:cNvPr>
          <p:cNvSpPr/>
          <p:nvPr/>
        </p:nvSpPr>
        <p:spPr>
          <a:xfrm rot="5400000">
            <a:off x="5466656" y="1943343"/>
            <a:ext cx="427672" cy="8614855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C6AF3D-38DD-404B-B2A9-18AF130943F9}"/>
              </a:ext>
            </a:extLst>
          </p:cNvPr>
          <p:cNvSpPr txBox="1"/>
          <p:nvPr/>
        </p:nvSpPr>
        <p:spPr>
          <a:xfrm>
            <a:off x="5105342" y="6387973"/>
            <a:ext cx="128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C * T </a:t>
            </a:r>
          </a:p>
        </p:txBody>
      </p:sp>
    </p:spTree>
    <p:extLst>
      <p:ext uri="{BB962C8B-B14F-4D97-AF65-F5344CB8AC3E}">
        <p14:creationId xmlns:p14="http://schemas.microsoft.com/office/powerpoint/2010/main" val="1028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0F06-BA86-B447-973E-C021D018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 buffers and the max </a:t>
            </a:r>
            <a:r>
              <a:rPr lang="en-US" dirty="0" err="1">
                <a:latin typeface="Courier" pitchFamily="2" charset="0"/>
              </a:rPr>
              <a:t>cwnd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AC22-67DD-C14F-B162-2A4DEC1A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09960" cy="4834255"/>
          </a:xfrm>
        </p:spPr>
        <p:txBody>
          <a:bodyPr>
            <a:normAutofit/>
          </a:bodyPr>
          <a:lstStyle/>
          <a:p>
            <a:r>
              <a:rPr lang="en-US" dirty="0"/>
              <a:t>Router buffer memory is finite: queues can only be so long</a:t>
            </a:r>
          </a:p>
          <a:p>
            <a:pPr lvl="1"/>
            <a:r>
              <a:rPr lang="en-US" dirty="0"/>
              <a:t>If the router buffer size is B, there is at most B data waiting in the queue</a:t>
            </a:r>
          </a:p>
          <a:p>
            <a:r>
              <a:rPr lang="en-US" dirty="0">
                <a:solidFill>
                  <a:srgbClr val="C00000"/>
                </a:solidFill>
              </a:rPr>
              <a:t>If </a:t>
            </a:r>
            <a:r>
              <a:rPr lang="en-US" dirty="0" err="1">
                <a:solidFill>
                  <a:srgbClr val="C00000"/>
                </a:solidFill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 increases beyond C * T + B, data is dropped!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ABAC56-1BED-FF4F-A811-C984CF215DEB}"/>
              </a:ext>
            </a:extLst>
          </p:cNvPr>
          <p:cNvGrpSpPr/>
          <p:nvPr/>
        </p:nvGrpSpPr>
        <p:grpSpPr>
          <a:xfrm>
            <a:off x="1733204" y="43447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BB57F66-9398-384F-B36B-E41B1544D612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6C1AE6D-71A1-4644-B41E-D2E8F90EF1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CC4FE5A-7089-8144-ADC4-67403FD6FA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4A1AC47-D7DA-CF4B-825D-E7DABFE251E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90634-6376-594D-998A-F611C988FBDE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8847420-95E3-D14D-AD2A-33E2FA0EF768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80EF009-0032-CF47-BE51-3515D86DB9AA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31CBE80-0797-2C4C-889A-01CBBADB8371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224F1A5-33E1-CC42-B6CE-A7D0B0C43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5621280-2F7F-1449-A76E-CFA27E7591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5DFF740-B3DC-FB45-B1EA-6E9E4F97B98A}"/>
              </a:ext>
            </a:extLst>
          </p:cNvPr>
          <p:cNvGrpSpPr/>
          <p:nvPr/>
        </p:nvGrpSpPr>
        <p:grpSpPr>
          <a:xfrm>
            <a:off x="2279367" y="4344784"/>
            <a:ext cx="741239" cy="1601152"/>
            <a:chOff x="2873727" y="2211184"/>
            <a:chExt cx="741239" cy="16011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6815EED-640B-DD4A-B7F7-B22120BC16D0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1C26EFF6-398F-6741-831B-98541B28BE34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99E2B2F-9F26-3348-83E1-25F7C991CA96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4C203B0-5006-5A42-BFE2-73ED75FE1B75}"/>
              </a:ext>
            </a:extLst>
          </p:cNvPr>
          <p:cNvGrpSpPr/>
          <p:nvPr/>
        </p:nvGrpSpPr>
        <p:grpSpPr>
          <a:xfrm>
            <a:off x="3733463" y="5030286"/>
            <a:ext cx="2899315" cy="278775"/>
            <a:chOff x="4327823" y="2896686"/>
            <a:chExt cx="2899315" cy="27877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CC22F4F-16DD-6842-9C4A-703B2D805CD5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9D5E59B5-77FD-7346-912C-D5FFAD45552A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9177A781-1A01-7141-A62C-BB6C54B306C9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BDA2C2-0448-B449-8413-32433A5B727C}"/>
              </a:ext>
            </a:extLst>
          </p:cNvPr>
          <p:cNvGrpSpPr/>
          <p:nvPr/>
        </p:nvGrpSpPr>
        <p:grpSpPr>
          <a:xfrm>
            <a:off x="7567240" y="4344784"/>
            <a:ext cx="1736380" cy="1625465"/>
            <a:chOff x="8161600" y="2211184"/>
            <a:chExt cx="1736380" cy="16254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137067A-78EB-A145-B62A-8BE769D25117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04F56F7C-FB05-E048-9716-B76BB7FE8C6B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99D78FBA-E41B-BD44-B515-62054BA288D5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418A939-08A3-394E-AB9E-7FCAA403A4ED}"/>
              </a:ext>
            </a:extLst>
          </p:cNvPr>
          <p:cNvSpPr txBox="1"/>
          <p:nvPr/>
        </p:nvSpPr>
        <p:spPr>
          <a:xfrm>
            <a:off x="4098372" y="54859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2111AF8-C91B-B34C-9692-3329C486EF0A}"/>
              </a:ext>
            </a:extLst>
          </p:cNvPr>
          <p:cNvCxnSpPr>
            <a:cxnSpLocks/>
          </p:cNvCxnSpPr>
          <p:nvPr/>
        </p:nvCxnSpPr>
        <p:spPr>
          <a:xfrm>
            <a:off x="4947339" y="56925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9" descr="Router Clip Art">
            <a:extLst>
              <a:ext uri="{FF2B5EF4-FFF2-40B4-BE49-F238E27FC236}">
                <a16:creationId xmlns:a16="http://schemas.microsoft.com/office/drawing/2014/main" id="{7BB4B7E2-F861-F745-BBB8-C7194BCCB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55" y="3843550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1EFE5A8-F1B1-0144-A647-015F24E1D5DB}"/>
              </a:ext>
            </a:extLst>
          </p:cNvPr>
          <p:cNvGrpSpPr/>
          <p:nvPr/>
        </p:nvGrpSpPr>
        <p:grpSpPr>
          <a:xfrm>
            <a:off x="5079409" y="3917761"/>
            <a:ext cx="1694190" cy="379750"/>
            <a:chOff x="7779380" y="719528"/>
            <a:chExt cx="1694190" cy="37975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3DE1EB1-A72B-0B41-8500-A321061099B9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4767E50-454C-E844-864F-A94EEC8F4481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117163-D624-E94C-A196-70D70217AF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7BE1007-6919-9A46-A345-9FDA3AF5F5A0}"/>
              </a:ext>
            </a:extLst>
          </p:cNvPr>
          <p:cNvSpPr/>
          <p:nvPr/>
        </p:nvSpPr>
        <p:spPr>
          <a:xfrm>
            <a:off x="6501198" y="3946749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E4320D4-4DAE-7F4F-AE43-BBA4D1A5500B}"/>
              </a:ext>
            </a:extLst>
          </p:cNvPr>
          <p:cNvSpPr/>
          <p:nvPr/>
        </p:nvSpPr>
        <p:spPr>
          <a:xfrm>
            <a:off x="6222333" y="394903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9151B90-095A-4E47-A6BC-9CFCADB11C52}"/>
              </a:ext>
            </a:extLst>
          </p:cNvPr>
          <p:cNvSpPr/>
          <p:nvPr/>
        </p:nvSpPr>
        <p:spPr>
          <a:xfrm>
            <a:off x="5943468" y="3950582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38ACA2F-CF79-0746-BA42-A7378AEFE7E6}"/>
              </a:ext>
            </a:extLst>
          </p:cNvPr>
          <p:cNvSpPr/>
          <p:nvPr/>
        </p:nvSpPr>
        <p:spPr>
          <a:xfrm>
            <a:off x="5664603" y="3952864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F0F5A7FB-406E-A14C-BDC0-AD6093D59A20}"/>
              </a:ext>
            </a:extLst>
          </p:cNvPr>
          <p:cNvSpPr/>
          <p:nvPr/>
        </p:nvSpPr>
        <p:spPr>
          <a:xfrm>
            <a:off x="5392202" y="394705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544B7D5-D0CA-2848-9CE1-395D5E4D95BA}"/>
              </a:ext>
            </a:extLst>
          </p:cNvPr>
          <p:cNvSpPr/>
          <p:nvPr/>
        </p:nvSpPr>
        <p:spPr>
          <a:xfrm>
            <a:off x="5113337" y="3949333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97D7A437-0A55-8C4A-9270-8B7EFE986C65}"/>
              </a:ext>
            </a:extLst>
          </p:cNvPr>
          <p:cNvSpPr/>
          <p:nvPr/>
        </p:nvSpPr>
        <p:spPr>
          <a:xfrm rot="5400000">
            <a:off x="5466656" y="1943343"/>
            <a:ext cx="427672" cy="8614855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8D33D5-93F4-B24F-BB0F-8E477D069998}"/>
              </a:ext>
            </a:extLst>
          </p:cNvPr>
          <p:cNvSpPr txBox="1"/>
          <p:nvPr/>
        </p:nvSpPr>
        <p:spPr>
          <a:xfrm>
            <a:off x="5105342" y="6387973"/>
            <a:ext cx="128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C * T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586238-2298-1C4A-834F-5B05D08BF6D1}"/>
              </a:ext>
            </a:extLst>
          </p:cNvPr>
          <p:cNvSpPr txBox="1"/>
          <p:nvPr/>
        </p:nvSpPr>
        <p:spPr>
          <a:xfrm>
            <a:off x="5694509" y="4466101"/>
            <a:ext cx="447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B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B1C8AA1-19C4-624C-9EA9-414BC7E269F1}"/>
              </a:ext>
            </a:extLst>
          </p:cNvPr>
          <p:cNvCxnSpPr/>
          <p:nvPr/>
        </p:nvCxnSpPr>
        <p:spPr>
          <a:xfrm>
            <a:off x="5079409" y="4450769"/>
            <a:ext cx="1731824" cy="0"/>
          </a:xfrm>
          <a:prstGeom prst="straightConnector1">
            <a:avLst/>
          </a:prstGeom>
          <a:ln w="50800">
            <a:solidFill>
              <a:srgbClr val="C0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309EA3F-9D5E-1449-ACF3-002EC00B0FE3}"/>
              </a:ext>
            </a:extLst>
          </p:cNvPr>
          <p:cNvSpPr/>
          <p:nvPr/>
        </p:nvSpPr>
        <p:spPr>
          <a:xfrm>
            <a:off x="7203939" y="3748658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33CDBA0-C474-234E-82EC-3D777BDA8B0D}"/>
              </a:ext>
            </a:extLst>
          </p:cNvPr>
          <p:cNvSpPr/>
          <p:nvPr/>
        </p:nvSpPr>
        <p:spPr>
          <a:xfrm>
            <a:off x="7101738" y="3870716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1940421-C8E9-A54C-BA16-3D9B1C0B81FE}"/>
              </a:ext>
            </a:extLst>
          </p:cNvPr>
          <p:cNvSpPr/>
          <p:nvPr/>
        </p:nvSpPr>
        <p:spPr>
          <a:xfrm>
            <a:off x="6989695" y="3978064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7BBB-70EF-8540-A096-24AD86D5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BDP is a crucial value for a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2074-1BC6-F649-8F93-06528C51B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Bandwidth-Delay Product (BDP) governs the window size of a single flow at steady state</a:t>
            </a:r>
          </a:p>
          <a:p>
            <a:endParaRPr lang="en-US" dirty="0"/>
          </a:p>
          <a:p>
            <a:r>
              <a:rPr lang="en-US" dirty="0"/>
              <a:t>The bottleneck router buffer size governs how much the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can exceed the BDP before packet drops occur</a:t>
            </a:r>
          </a:p>
          <a:p>
            <a:endParaRPr lang="en-US" dirty="0"/>
          </a:p>
          <a:p>
            <a:r>
              <a:rPr lang="en-US" dirty="0"/>
              <a:t>BDP is the ideal desired window size to use the full bottleneck link, without any queueing. </a:t>
            </a:r>
          </a:p>
          <a:p>
            <a:pPr lvl="1"/>
            <a:r>
              <a:rPr lang="en-US" dirty="0"/>
              <a:t>Accommodating </a:t>
            </a:r>
            <a:r>
              <a:rPr lang="en-US" dirty="0">
                <a:solidFill>
                  <a:srgbClr val="C00000"/>
                </a:solidFill>
              </a:rPr>
              <a:t>flow control</a:t>
            </a:r>
            <a:r>
              <a:rPr lang="en-US" dirty="0"/>
              <a:t>, also the min socket buffer size to use the bottleneck link fully</a:t>
            </a:r>
          </a:p>
        </p:txBody>
      </p:sp>
    </p:spTree>
    <p:extLst>
      <p:ext uri="{BB962C8B-B14F-4D97-AF65-F5344CB8AC3E}">
        <p14:creationId xmlns:p14="http://schemas.microsoft.com/office/powerpoint/2010/main" val="67112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1016</Words>
  <Application>Microsoft Macintosh PowerPoint</Application>
  <PresentationFormat>Widescreen</PresentationFormat>
  <Paragraphs>180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</vt:lpstr>
      <vt:lpstr>Helvetica</vt:lpstr>
      <vt:lpstr>Symbol</vt:lpstr>
      <vt:lpstr>Times New Roman</vt:lpstr>
      <vt:lpstr>Office Theme</vt:lpstr>
      <vt:lpstr>Equation</vt:lpstr>
      <vt:lpstr>PowerPoint Presentation</vt:lpstr>
      <vt:lpstr>Review: slow start, additive inc</vt:lpstr>
      <vt:lpstr>The components of delay</vt:lpstr>
      <vt:lpstr>Bandwidth-Delay Product</vt:lpstr>
      <vt:lpstr>Steady state cwnd for a single flow</vt:lpstr>
      <vt:lpstr>The Bandwidth-Delay Product</vt:lpstr>
      <vt:lpstr>The Bandwidth-Delay Product</vt:lpstr>
      <vt:lpstr>Router buffers and the max cwnd</vt:lpstr>
      <vt:lpstr>BDP is a crucial value for a flow</vt:lpstr>
      <vt:lpstr>Demo of the impact of BDP &amp; B</vt:lpstr>
      <vt:lpstr>Detecting and Reacting Better to Packet Loss</vt:lpstr>
      <vt:lpstr>Can we detect loss earlier than RTO?</vt:lpstr>
      <vt:lpstr>Additive Increase/Multiplicative Decrease</vt:lpstr>
      <vt:lpstr>PowerPoint Presentation</vt:lpstr>
      <vt:lpstr>Why does multiplicative decrease help?</vt:lpstr>
      <vt:lpstr>Efficient allocation</vt:lpstr>
      <vt:lpstr>Fair allocation</vt:lpstr>
      <vt:lpstr>How should transports react?</vt:lpstr>
      <vt:lpstr>Linear control rules</vt:lpstr>
      <vt:lpstr>Additive increase, multiplicative decrease</vt:lpstr>
      <vt:lpstr>Convergent doesn’t mean static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552: Computer Networks</dc:title>
  <dc:creator>Srinivas NG</dc:creator>
  <cp:lastModifiedBy>Srinivas Narayana Ganapathy</cp:lastModifiedBy>
  <cp:revision>1629</cp:revision>
  <dcterms:created xsi:type="dcterms:W3CDTF">2018-09-05T17:47:04Z</dcterms:created>
  <dcterms:modified xsi:type="dcterms:W3CDTF">2024-02-14T00:30:41Z</dcterms:modified>
</cp:coreProperties>
</file>