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-2870684717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5"/>
  </p:notesMasterIdLst>
  <p:sldIdLst>
    <p:sldId id="421" r:id="rId2"/>
    <p:sldId id="424" r:id="rId3"/>
    <p:sldId id="423" r:id="rId4"/>
    <p:sldId id="436" r:id="rId5"/>
    <p:sldId id="358" r:id="rId6"/>
    <p:sldId id="437" r:id="rId7"/>
    <p:sldId id="439" r:id="rId8"/>
    <p:sldId id="425" r:id="rId9"/>
    <p:sldId id="426" r:id="rId10"/>
    <p:sldId id="427" r:id="rId11"/>
    <p:sldId id="428" r:id="rId12"/>
    <p:sldId id="429" r:id="rId13"/>
    <p:sldId id="430" r:id="rId14"/>
    <p:sldId id="431" r:id="rId15"/>
    <p:sldId id="442" r:id="rId16"/>
    <p:sldId id="434" r:id="rId17"/>
    <p:sldId id="443" r:id="rId18"/>
    <p:sldId id="444" r:id="rId19"/>
    <p:sldId id="445" r:id="rId20"/>
    <p:sldId id="446" r:id="rId21"/>
    <p:sldId id="447" r:id="rId22"/>
    <p:sldId id="440" r:id="rId23"/>
    <p:sldId id="449" r:id="rId24"/>
    <p:sldId id="448" r:id="rId25"/>
    <p:sldId id="369" r:id="rId26"/>
    <p:sldId id="450" r:id="rId27"/>
    <p:sldId id="453" r:id="rId28"/>
    <p:sldId id="454" r:id="rId29"/>
    <p:sldId id="297" r:id="rId30"/>
    <p:sldId id="457" r:id="rId31"/>
    <p:sldId id="298" r:id="rId32"/>
    <p:sldId id="458" r:id="rId33"/>
    <p:sldId id="451" r:id="rId34"/>
    <p:sldId id="459" r:id="rId35"/>
    <p:sldId id="461" r:id="rId36"/>
    <p:sldId id="462" r:id="rId37"/>
    <p:sldId id="415" r:id="rId38"/>
    <p:sldId id="420" r:id="rId39"/>
    <p:sldId id="456" r:id="rId40"/>
    <p:sldId id="418" r:id="rId41"/>
    <p:sldId id="410" r:id="rId42"/>
    <p:sldId id="399" r:id="rId43"/>
    <p:sldId id="464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71"/>
    <p:restoredTop sz="94643"/>
  </p:normalViewPr>
  <p:slideViewPr>
    <p:cSldViewPr snapToGrid="0" snapToObjects="1">
      <p:cViewPr varScale="1">
        <p:scale>
          <a:sx n="108" d="100"/>
          <a:sy n="108" d="100"/>
        </p:scale>
        <p:origin x="240" y="10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542666-03D5-5341-A833-B4D3FAA577B7}" type="datetimeFigureOut">
              <a:rPr lang="en-US" smtClean="0"/>
              <a:t>1/17/24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4CFC95-A4B1-B94A-8100-0CEEF7FB3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900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>
            <a:extLst>
              <a:ext uri="{FF2B5EF4-FFF2-40B4-BE49-F238E27FC236}">
                <a16:creationId xmlns:a16="http://schemas.microsoft.com/office/drawing/2014/main" id="{534A9592-5C5F-224E-8272-7FDE3C3B190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493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493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493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493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493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61CED84-E006-454D-9FD6-A32E7D04C90C}" type="slidenum">
              <a:rPr lang="en-US" altLang="en-US" sz="1200"/>
              <a:pPr/>
              <a:t>35</a:t>
            </a:fld>
            <a:endParaRPr lang="en-US" altLang="en-US" sz="1200"/>
          </a:p>
        </p:txBody>
      </p:sp>
      <p:sp>
        <p:nvSpPr>
          <p:cNvPr id="83971" name="Rectangle 2">
            <a:extLst>
              <a:ext uri="{FF2B5EF4-FFF2-40B4-BE49-F238E27FC236}">
                <a16:creationId xmlns:a16="http://schemas.microsoft.com/office/drawing/2014/main" id="{E6E084FA-2FC3-4746-A3F2-205B6BD81C1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83972" name="Rectangle 3">
            <a:extLst>
              <a:ext uri="{FF2B5EF4-FFF2-40B4-BE49-F238E27FC236}">
                <a16:creationId xmlns:a16="http://schemas.microsoft.com/office/drawing/2014/main" id="{26487F89-154C-374C-901E-5170FF0795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8412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CB3B3-0381-6043-97A3-E72CD5022D9A}" type="datetimeFigureOut">
              <a:rPr lang="en-US" smtClean="0"/>
              <a:t>1/17/24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8E25-1A81-D24D-87C2-F143DAD6C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941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CB3B3-0381-6043-97A3-E72CD5022D9A}" type="datetimeFigureOut">
              <a:rPr lang="en-US" smtClean="0"/>
              <a:t>1/17/24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8E25-1A81-D24D-87C2-F143DAD6C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751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CB3B3-0381-6043-97A3-E72CD5022D9A}" type="datetimeFigureOut">
              <a:rPr lang="en-US" smtClean="0"/>
              <a:t>1/17/24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8E25-1A81-D24D-87C2-F143DAD6C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372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CB3B3-0381-6043-97A3-E72CD5022D9A}" type="datetimeFigureOut">
              <a:rPr lang="en-US" smtClean="0"/>
              <a:t>1/17/24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8E25-1A81-D24D-87C2-F143DAD6C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959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CB3B3-0381-6043-97A3-E72CD5022D9A}" type="datetimeFigureOut">
              <a:rPr lang="en-US" smtClean="0"/>
              <a:t>1/17/24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8E25-1A81-D24D-87C2-F143DAD6C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03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CB3B3-0381-6043-97A3-E72CD5022D9A}" type="datetimeFigureOut">
              <a:rPr lang="en-US" smtClean="0"/>
              <a:t>1/17/24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8E25-1A81-D24D-87C2-F143DAD6C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641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CB3B3-0381-6043-97A3-E72CD5022D9A}" type="datetimeFigureOut">
              <a:rPr lang="en-US" smtClean="0"/>
              <a:t>1/17/24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8E25-1A81-D24D-87C2-F143DAD6C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271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CB3B3-0381-6043-97A3-E72CD5022D9A}" type="datetimeFigureOut">
              <a:rPr lang="en-US" smtClean="0"/>
              <a:t>1/17/24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8E25-1A81-D24D-87C2-F143DAD6C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078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CB3B3-0381-6043-97A3-E72CD5022D9A}" type="datetimeFigureOut">
              <a:rPr lang="en-US" smtClean="0"/>
              <a:t>1/17/24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8E25-1A81-D24D-87C2-F143DAD6C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353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CB3B3-0381-6043-97A3-E72CD5022D9A}" type="datetimeFigureOut">
              <a:rPr lang="en-US" smtClean="0"/>
              <a:t>1/17/24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8E25-1A81-D24D-87C2-F143DAD6C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162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CB3B3-0381-6043-97A3-E72CD5022D9A}" type="datetimeFigureOut">
              <a:rPr lang="en-US" smtClean="0"/>
              <a:t>1/17/24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8E25-1A81-D24D-87C2-F143DAD6C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31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CCB3B3-0381-6043-97A3-E72CD5022D9A}" type="datetimeFigureOut">
              <a:rPr lang="en-US" smtClean="0"/>
              <a:t>1/17/24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4F8E25-1A81-D24D-87C2-F143DAD6C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48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6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jpeg"/><Relationship Id="rId7" Type="http://schemas.openxmlformats.org/officeDocument/2006/relationships/image" Target="../media/image17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6.svg-2870684717"/><Relationship Id="rId5" Type="http://schemas.openxmlformats.org/officeDocument/2006/relationships/image" Target="../media/image44.png"/><Relationship Id="rId4" Type="http://schemas.openxmlformats.org/officeDocument/2006/relationships/image" Target="../media/image4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2.jpeg"/><Relationship Id="rId7" Type="http://schemas.openxmlformats.org/officeDocument/2006/relationships/image" Target="../media/image17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6.svg-2870684717"/><Relationship Id="rId5" Type="http://schemas.openxmlformats.org/officeDocument/2006/relationships/image" Target="../media/image44.png"/><Relationship Id="rId4" Type="http://schemas.openxmlformats.org/officeDocument/2006/relationships/image" Target="../media/image4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41.jpeg"/><Relationship Id="rId7" Type="http://schemas.openxmlformats.org/officeDocument/2006/relationships/image" Target="../media/image46.svg-2870684717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png"/><Relationship Id="rId5" Type="http://schemas.openxmlformats.org/officeDocument/2006/relationships/image" Target="../media/image43.jpeg"/><Relationship Id="rId10" Type="http://schemas.openxmlformats.org/officeDocument/2006/relationships/image" Target="../media/image50.png"/><Relationship Id="rId4" Type="http://schemas.openxmlformats.org/officeDocument/2006/relationships/image" Target="../media/image42.jpeg"/><Relationship Id="rId9" Type="http://schemas.openxmlformats.org/officeDocument/2006/relationships/image" Target="../media/image4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41.jpeg"/><Relationship Id="rId7" Type="http://schemas.openxmlformats.org/officeDocument/2006/relationships/image" Target="../media/image46.svg-2870684717"/><Relationship Id="rId12" Type="http://schemas.openxmlformats.org/officeDocument/2006/relationships/image" Target="../media/image52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png"/><Relationship Id="rId11" Type="http://schemas.openxmlformats.org/officeDocument/2006/relationships/image" Target="../media/image51.png"/><Relationship Id="rId5" Type="http://schemas.openxmlformats.org/officeDocument/2006/relationships/image" Target="../media/image43.jpeg"/><Relationship Id="rId10" Type="http://schemas.openxmlformats.org/officeDocument/2006/relationships/image" Target="../media/image50.png"/><Relationship Id="rId4" Type="http://schemas.openxmlformats.org/officeDocument/2006/relationships/image" Target="../media/image42.jpeg"/><Relationship Id="rId9" Type="http://schemas.openxmlformats.org/officeDocument/2006/relationships/image" Target="../media/image4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svg-2870684717"/><Relationship Id="rId13" Type="http://schemas.openxmlformats.org/officeDocument/2006/relationships/image" Target="../media/image45.png"/><Relationship Id="rId3" Type="http://schemas.openxmlformats.org/officeDocument/2006/relationships/image" Target="../media/image48.jpeg"/><Relationship Id="rId7" Type="http://schemas.openxmlformats.org/officeDocument/2006/relationships/image" Target="../media/image44.png"/><Relationship Id="rId12" Type="http://schemas.openxmlformats.org/officeDocument/2006/relationships/image" Target="../media/image52.png"/><Relationship Id="rId2" Type="http://schemas.openxmlformats.org/officeDocument/2006/relationships/image" Target="../media/image53.jpeg"/><Relationship Id="rId16" Type="http://schemas.openxmlformats.org/officeDocument/2006/relationships/image" Target="../media/image5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jpeg"/><Relationship Id="rId11" Type="http://schemas.openxmlformats.org/officeDocument/2006/relationships/image" Target="../media/image54.png"/><Relationship Id="rId5" Type="http://schemas.openxmlformats.org/officeDocument/2006/relationships/image" Target="../media/image42.jpeg"/><Relationship Id="rId15" Type="http://schemas.openxmlformats.org/officeDocument/2006/relationships/image" Target="../media/image56.png"/><Relationship Id="rId10" Type="http://schemas.openxmlformats.org/officeDocument/2006/relationships/image" Target="../media/image49.png"/><Relationship Id="rId4" Type="http://schemas.openxmlformats.org/officeDocument/2006/relationships/image" Target="../media/image41.jpeg"/><Relationship Id="rId9" Type="http://schemas.openxmlformats.org/officeDocument/2006/relationships/image" Target="../media/image17.png"/><Relationship Id="rId14" Type="http://schemas.openxmlformats.org/officeDocument/2006/relationships/image" Target="../media/image5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44.png"/><Relationship Id="rId7" Type="http://schemas.openxmlformats.org/officeDocument/2006/relationships/image" Target="../media/image41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2.png"/><Relationship Id="rId5" Type="http://schemas.openxmlformats.org/officeDocument/2006/relationships/image" Target="../media/image54.png"/><Relationship Id="rId4" Type="http://schemas.openxmlformats.org/officeDocument/2006/relationships/image" Target="../media/image4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44.png"/><Relationship Id="rId7" Type="http://schemas.openxmlformats.org/officeDocument/2006/relationships/image" Target="../media/image41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2.png"/><Relationship Id="rId5" Type="http://schemas.openxmlformats.org/officeDocument/2006/relationships/image" Target="../media/image54.png"/><Relationship Id="rId4" Type="http://schemas.openxmlformats.org/officeDocument/2006/relationships/image" Target="../media/image49.png"/><Relationship Id="rId9" Type="http://schemas.openxmlformats.org/officeDocument/2006/relationships/image" Target="../media/image5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48.jpeg"/><Relationship Id="rId7" Type="http://schemas.openxmlformats.org/officeDocument/2006/relationships/image" Target="../media/image52.png"/><Relationship Id="rId12" Type="http://schemas.openxmlformats.org/officeDocument/2006/relationships/image" Target="../media/image57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4.png"/><Relationship Id="rId11" Type="http://schemas.openxmlformats.org/officeDocument/2006/relationships/image" Target="../media/image56.png"/><Relationship Id="rId5" Type="http://schemas.openxmlformats.org/officeDocument/2006/relationships/image" Target="../media/image49.png"/><Relationship Id="rId10" Type="http://schemas.openxmlformats.org/officeDocument/2006/relationships/image" Target="../media/image55.png"/><Relationship Id="rId4" Type="http://schemas.openxmlformats.org/officeDocument/2006/relationships/image" Target="../media/image44.png"/><Relationship Id="rId9" Type="http://schemas.openxmlformats.org/officeDocument/2006/relationships/image" Target="../media/image5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44.png"/><Relationship Id="rId7" Type="http://schemas.openxmlformats.org/officeDocument/2006/relationships/image" Target="../media/image41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2.png"/><Relationship Id="rId5" Type="http://schemas.openxmlformats.org/officeDocument/2006/relationships/image" Target="../media/image54.png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44.png"/><Relationship Id="rId7" Type="http://schemas.openxmlformats.org/officeDocument/2006/relationships/image" Target="../media/image41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2.png"/><Relationship Id="rId5" Type="http://schemas.openxmlformats.org/officeDocument/2006/relationships/image" Target="../media/image54.png"/><Relationship Id="rId4" Type="http://schemas.openxmlformats.org/officeDocument/2006/relationships/image" Target="../media/image49.png"/><Relationship Id="rId9" Type="http://schemas.openxmlformats.org/officeDocument/2006/relationships/image" Target="../media/image5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sn624@rutgers.edu" TargetMode="External"/><Relationship Id="rId2" Type="http://schemas.openxmlformats.org/officeDocument/2006/relationships/hyperlink" Target="http://www.cs.rutgers.edu/~sn624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jpg"/><Relationship Id="rId17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jpg"/><Relationship Id="rId5" Type="http://schemas.openxmlformats.org/officeDocument/2006/relationships/image" Target="../media/image5.png"/><Relationship Id="rId15" Type="http://schemas.openxmlformats.org/officeDocument/2006/relationships/image" Target="../media/image15.jpeg"/><Relationship Id="rId10" Type="http://schemas.openxmlformats.org/officeDocument/2006/relationships/image" Target="../media/image10.jp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mailto:sn624@cs.rutgers.edu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18" Type="http://schemas.openxmlformats.org/officeDocument/2006/relationships/image" Target="../media/image38.png"/><Relationship Id="rId3" Type="http://schemas.openxmlformats.org/officeDocument/2006/relationships/image" Target="../media/image24.jpe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17" Type="http://schemas.openxmlformats.org/officeDocument/2006/relationships/image" Target="../media/image37.png"/><Relationship Id="rId2" Type="http://schemas.openxmlformats.org/officeDocument/2006/relationships/image" Target="../media/image23.png"/><Relationship Id="rId16" Type="http://schemas.openxmlformats.org/officeDocument/2006/relationships/image" Target="../media/image36.png"/><Relationship Id="rId20" Type="http://schemas.openxmlformats.org/officeDocument/2006/relationships/image" Target="../media/image4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5" Type="http://schemas.openxmlformats.org/officeDocument/2006/relationships/image" Target="../media/image35.png"/><Relationship Id="rId10" Type="http://schemas.openxmlformats.org/officeDocument/2006/relationships/image" Target="../media/image31.png"/><Relationship Id="rId19" Type="http://schemas.openxmlformats.org/officeDocument/2006/relationships/image" Target="../media/image39.png"/><Relationship Id="rId4" Type="http://schemas.openxmlformats.org/officeDocument/2006/relationships/image" Target="../media/image25.jpeg"/><Relationship Id="rId9" Type="http://schemas.openxmlformats.org/officeDocument/2006/relationships/image" Target="../media/image30.png"/><Relationship Id="rId1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42.jpeg"/><Relationship Id="rId7" Type="http://schemas.openxmlformats.org/officeDocument/2006/relationships/image" Target="../media/image46.svg-2870684717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B54A6C3-26C7-AFFE-353E-E6C0EB27C4C9}"/>
              </a:ext>
            </a:extLst>
          </p:cNvPr>
          <p:cNvSpPr txBox="1"/>
          <p:nvPr/>
        </p:nvSpPr>
        <p:spPr>
          <a:xfrm>
            <a:off x="1711187" y="2828835"/>
            <a:ext cx="87696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rgbClr val="C00000"/>
                </a:solidFill>
                <a:latin typeface="Helvetica" pitchFamily="2" charset="0"/>
              </a:rPr>
              <a:t>Computer Networks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9CD0F6-C75F-1F3C-CDC7-7179D95761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426" y="5773629"/>
            <a:ext cx="2853305" cy="91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051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0EC4D-2925-5D7E-E6A3-2A1F1DDCF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experience of the Internet</a:t>
            </a:r>
          </a:p>
        </p:txBody>
      </p:sp>
      <p:pic>
        <p:nvPicPr>
          <p:cNvPr id="3" name="Picture 2" descr="A screen shot of a computer&#10;&#10;Description automatically generated">
            <a:extLst>
              <a:ext uri="{FF2B5EF4-FFF2-40B4-BE49-F238E27FC236}">
                <a16:creationId xmlns:a16="http://schemas.microsoft.com/office/drawing/2014/main" id="{3416B991-74D7-7503-6590-0F71D9E39B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9745" y="1690688"/>
            <a:ext cx="788653" cy="1104114"/>
          </a:xfrm>
          <a:prstGeom prst="rect">
            <a:avLst/>
          </a:prstGeom>
        </p:spPr>
      </p:pic>
      <p:pic>
        <p:nvPicPr>
          <p:cNvPr id="4" name="Picture 8" descr="ANd9GcRPBOggjlkDezYUAVBu7bpZ7WvibrFbTBk14wIRvrsKgiiq1INs_A">
            <a:extLst>
              <a:ext uri="{FF2B5EF4-FFF2-40B4-BE49-F238E27FC236}">
                <a16:creationId xmlns:a16="http://schemas.microsoft.com/office/drawing/2014/main" id="{12C4B300-D2E9-1232-C398-594304D889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834" y="2979775"/>
            <a:ext cx="1528212" cy="1436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A black computer mouse&#10;&#10;Description automatically generated with low confidence">
            <a:extLst>
              <a:ext uri="{FF2B5EF4-FFF2-40B4-BE49-F238E27FC236}">
                <a16:creationId xmlns:a16="http://schemas.microsoft.com/office/drawing/2014/main" id="{240A4F7B-F784-5835-A5FA-3849AD4C86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4615255"/>
            <a:ext cx="1967481" cy="1104114"/>
          </a:xfrm>
          <a:prstGeom prst="rect">
            <a:avLst/>
          </a:prstGeom>
        </p:spPr>
      </p:pic>
      <p:pic>
        <p:nvPicPr>
          <p:cNvPr id="7" name="Picture 6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4C4762FF-2C22-26D1-4832-E469746D0B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4367" y="1740702"/>
            <a:ext cx="1168400" cy="10541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160846D-2159-7AED-592D-FB5DAB026A9F}"/>
              </a:ext>
            </a:extLst>
          </p:cNvPr>
          <p:cNvCxnSpPr>
            <a:cxnSpLocks/>
          </p:cNvCxnSpPr>
          <p:nvPr/>
        </p:nvCxnSpPr>
        <p:spPr>
          <a:xfrm>
            <a:off x="2329841" y="2242745"/>
            <a:ext cx="1089764" cy="13720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F295AE6-B900-0EF0-E36A-2EDDBC322E59}"/>
              </a:ext>
            </a:extLst>
          </p:cNvPr>
          <p:cNvCxnSpPr/>
          <p:nvPr/>
        </p:nvCxnSpPr>
        <p:spPr>
          <a:xfrm flipV="1">
            <a:off x="2805681" y="2979775"/>
            <a:ext cx="613924" cy="71837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B2A5D92-8717-D00F-66B4-1227DF4E197A}"/>
              </a:ext>
            </a:extLst>
          </p:cNvPr>
          <p:cNvCxnSpPr/>
          <p:nvPr/>
        </p:nvCxnSpPr>
        <p:spPr>
          <a:xfrm flipV="1">
            <a:off x="3068877" y="3138411"/>
            <a:ext cx="651353" cy="1659057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01D6CA8-E200-3710-5E7B-A3E32DD0BA43}"/>
              </a:ext>
            </a:extLst>
          </p:cNvPr>
          <p:cNvCxnSpPr>
            <a:cxnSpLocks/>
          </p:cNvCxnSpPr>
          <p:nvPr/>
        </p:nvCxnSpPr>
        <p:spPr>
          <a:xfrm>
            <a:off x="4917529" y="2507880"/>
            <a:ext cx="731709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Logo, icon&#10;&#10;Description automatically generated">
            <a:extLst>
              <a:ext uri="{FF2B5EF4-FFF2-40B4-BE49-F238E27FC236}">
                <a16:creationId xmlns:a16="http://schemas.microsoft.com/office/drawing/2014/main" id="{34B37399-DE5F-0BF8-CA2F-629BE2AECA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6335" y="1417110"/>
            <a:ext cx="1104114" cy="1104114"/>
          </a:xfrm>
          <a:prstGeom prst="rect">
            <a:avLst/>
          </a:prstGeom>
        </p:spPr>
      </p:pic>
      <p:pic>
        <p:nvPicPr>
          <p:cNvPr id="24" name="Picture 23" descr="Text, icon&#10;&#10;Description automatically generated with medium confidence">
            <a:extLst>
              <a:ext uri="{FF2B5EF4-FFF2-40B4-BE49-F238E27FC236}">
                <a16:creationId xmlns:a16="http://schemas.microsoft.com/office/drawing/2014/main" id="{5A158F69-D25C-82E3-1A5E-3276830C646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7211" y="2716534"/>
            <a:ext cx="1242361" cy="697190"/>
          </a:xfrm>
          <a:prstGeom prst="rect">
            <a:avLst/>
          </a:prstGeom>
        </p:spPr>
      </p:pic>
      <p:pic>
        <p:nvPicPr>
          <p:cNvPr id="9" name="Picture 8" descr="A large building with a mountain in the background&#10;&#10;Description automatically generated with low confidence">
            <a:extLst>
              <a:ext uri="{FF2B5EF4-FFF2-40B4-BE49-F238E27FC236}">
                <a16:creationId xmlns:a16="http://schemas.microsoft.com/office/drawing/2014/main" id="{54084BA7-B8B2-BA88-5472-C9B26BA7D32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94863" y="1642082"/>
            <a:ext cx="6167766" cy="391067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B39BB63-3426-3626-332B-FFF1396420EA}"/>
              </a:ext>
            </a:extLst>
          </p:cNvPr>
          <p:cNvSpPr txBox="1"/>
          <p:nvPr/>
        </p:nvSpPr>
        <p:spPr>
          <a:xfrm>
            <a:off x="738391" y="5952803"/>
            <a:ext cx="26054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latin typeface="Helvetica" pitchFamily="2" charset="0"/>
              </a:rPr>
              <a:t>Endpoints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2DD1A9E-A4A6-66DC-B114-F05313B6B838}"/>
              </a:ext>
            </a:extLst>
          </p:cNvPr>
          <p:cNvSpPr txBox="1"/>
          <p:nvPr/>
        </p:nvSpPr>
        <p:spPr>
          <a:xfrm>
            <a:off x="3902436" y="2973894"/>
            <a:ext cx="26054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latin typeface="Helvetica" pitchFamily="2" charset="0"/>
              </a:rPr>
              <a:t>Routers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6F5C8DD-A39F-31AB-323F-924F32BAF862}"/>
              </a:ext>
            </a:extLst>
          </p:cNvPr>
          <p:cNvSpPr txBox="1"/>
          <p:nvPr/>
        </p:nvSpPr>
        <p:spPr>
          <a:xfrm>
            <a:off x="7545490" y="5719369"/>
            <a:ext cx="26054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latin typeface="Helvetica" pitchFamily="2" charset="0"/>
              </a:rPr>
              <a:t>Data Center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D53EBF-D27C-049F-02EF-0F6A5A381BA5}"/>
              </a:ext>
            </a:extLst>
          </p:cNvPr>
          <p:cNvSpPr txBox="1"/>
          <p:nvPr/>
        </p:nvSpPr>
        <p:spPr>
          <a:xfrm rot="526485">
            <a:off x="2403635" y="1635363"/>
            <a:ext cx="1541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latin typeface="Helvetica" pitchFamily="2" charset="0"/>
              </a:rPr>
              <a:t>links</a:t>
            </a:r>
          </a:p>
        </p:txBody>
      </p:sp>
    </p:spTree>
    <p:extLst>
      <p:ext uri="{BB962C8B-B14F-4D97-AF65-F5344CB8AC3E}">
        <p14:creationId xmlns:p14="http://schemas.microsoft.com/office/powerpoint/2010/main" val="31058027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0EC4D-2925-5D7E-E6A3-2A1F1DDCF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experience of the Internet</a:t>
            </a:r>
          </a:p>
        </p:txBody>
      </p:sp>
      <p:pic>
        <p:nvPicPr>
          <p:cNvPr id="3" name="Picture 2" descr="A screen shot of a computer&#10;&#10;Description automatically generated">
            <a:extLst>
              <a:ext uri="{FF2B5EF4-FFF2-40B4-BE49-F238E27FC236}">
                <a16:creationId xmlns:a16="http://schemas.microsoft.com/office/drawing/2014/main" id="{3416B991-74D7-7503-6590-0F71D9E39B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9745" y="1690688"/>
            <a:ext cx="788653" cy="1104114"/>
          </a:xfrm>
          <a:prstGeom prst="rect">
            <a:avLst/>
          </a:prstGeom>
        </p:spPr>
      </p:pic>
      <p:pic>
        <p:nvPicPr>
          <p:cNvPr id="4" name="Picture 8" descr="ANd9GcRPBOggjlkDezYUAVBu7bpZ7WvibrFbTBk14wIRvrsKgiiq1INs_A">
            <a:extLst>
              <a:ext uri="{FF2B5EF4-FFF2-40B4-BE49-F238E27FC236}">
                <a16:creationId xmlns:a16="http://schemas.microsoft.com/office/drawing/2014/main" id="{12C4B300-D2E9-1232-C398-594304D889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834" y="2979775"/>
            <a:ext cx="1528212" cy="1436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A black computer mouse&#10;&#10;Description automatically generated with low confidence">
            <a:extLst>
              <a:ext uri="{FF2B5EF4-FFF2-40B4-BE49-F238E27FC236}">
                <a16:creationId xmlns:a16="http://schemas.microsoft.com/office/drawing/2014/main" id="{240A4F7B-F784-5835-A5FA-3849AD4C86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4615255"/>
            <a:ext cx="1967481" cy="1104114"/>
          </a:xfrm>
          <a:prstGeom prst="rect">
            <a:avLst/>
          </a:prstGeom>
        </p:spPr>
      </p:pic>
      <p:pic>
        <p:nvPicPr>
          <p:cNvPr id="7" name="Picture 6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4C4762FF-2C22-26D1-4832-E469746D0B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4367" y="1740702"/>
            <a:ext cx="1168400" cy="10541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160846D-2159-7AED-592D-FB5DAB026A9F}"/>
              </a:ext>
            </a:extLst>
          </p:cNvPr>
          <p:cNvCxnSpPr>
            <a:cxnSpLocks/>
          </p:cNvCxnSpPr>
          <p:nvPr/>
        </p:nvCxnSpPr>
        <p:spPr>
          <a:xfrm>
            <a:off x="2329841" y="2242745"/>
            <a:ext cx="1089764" cy="13720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F295AE6-B900-0EF0-E36A-2EDDBC322E59}"/>
              </a:ext>
            </a:extLst>
          </p:cNvPr>
          <p:cNvCxnSpPr/>
          <p:nvPr/>
        </p:nvCxnSpPr>
        <p:spPr>
          <a:xfrm flipV="1">
            <a:off x="2805681" y="2979775"/>
            <a:ext cx="613924" cy="71837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B2A5D92-8717-D00F-66B4-1227DF4E197A}"/>
              </a:ext>
            </a:extLst>
          </p:cNvPr>
          <p:cNvCxnSpPr/>
          <p:nvPr/>
        </p:nvCxnSpPr>
        <p:spPr>
          <a:xfrm flipV="1">
            <a:off x="3068877" y="3138411"/>
            <a:ext cx="651353" cy="1659057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01D6CA8-E200-3710-5E7B-A3E32DD0BA43}"/>
              </a:ext>
            </a:extLst>
          </p:cNvPr>
          <p:cNvCxnSpPr>
            <a:cxnSpLocks/>
          </p:cNvCxnSpPr>
          <p:nvPr/>
        </p:nvCxnSpPr>
        <p:spPr>
          <a:xfrm>
            <a:off x="4917529" y="2507880"/>
            <a:ext cx="731709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Logo, icon&#10;&#10;Description automatically generated">
            <a:extLst>
              <a:ext uri="{FF2B5EF4-FFF2-40B4-BE49-F238E27FC236}">
                <a16:creationId xmlns:a16="http://schemas.microsoft.com/office/drawing/2014/main" id="{34B37399-DE5F-0BF8-CA2F-629BE2AECA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6335" y="1417110"/>
            <a:ext cx="1104114" cy="1104114"/>
          </a:xfrm>
          <a:prstGeom prst="rect">
            <a:avLst/>
          </a:prstGeom>
        </p:spPr>
      </p:pic>
      <p:pic>
        <p:nvPicPr>
          <p:cNvPr id="24" name="Picture 23" descr="Text, icon&#10;&#10;Description automatically generated with medium confidence">
            <a:extLst>
              <a:ext uri="{FF2B5EF4-FFF2-40B4-BE49-F238E27FC236}">
                <a16:creationId xmlns:a16="http://schemas.microsoft.com/office/drawing/2014/main" id="{5A158F69-D25C-82E3-1A5E-3276830C646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7211" y="2716534"/>
            <a:ext cx="1242361" cy="69719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B39BB63-3426-3626-332B-FFF1396420EA}"/>
              </a:ext>
            </a:extLst>
          </p:cNvPr>
          <p:cNvSpPr txBox="1"/>
          <p:nvPr/>
        </p:nvSpPr>
        <p:spPr>
          <a:xfrm>
            <a:off x="738391" y="5952803"/>
            <a:ext cx="26054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latin typeface="Helvetica" pitchFamily="2" charset="0"/>
              </a:rPr>
              <a:t>Endpoints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2DD1A9E-A4A6-66DC-B114-F05313B6B838}"/>
              </a:ext>
            </a:extLst>
          </p:cNvPr>
          <p:cNvSpPr txBox="1"/>
          <p:nvPr/>
        </p:nvSpPr>
        <p:spPr>
          <a:xfrm>
            <a:off x="3902436" y="2973894"/>
            <a:ext cx="26054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latin typeface="Helvetica" pitchFamily="2" charset="0"/>
              </a:rPr>
              <a:t>Routers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6F5C8DD-A39F-31AB-323F-924F32BAF862}"/>
              </a:ext>
            </a:extLst>
          </p:cNvPr>
          <p:cNvSpPr txBox="1"/>
          <p:nvPr/>
        </p:nvSpPr>
        <p:spPr>
          <a:xfrm>
            <a:off x="7633173" y="5368028"/>
            <a:ext cx="26054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latin typeface="Helvetica" pitchFamily="2" charset="0"/>
              </a:rPr>
              <a:t>Data Center</a:t>
            </a:r>
          </a:p>
        </p:txBody>
      </p:sp>
      <p:pic>
        <p:nvPicPr>
          <p:cNvPr id="8" name="Picture 7" descr="A room full of computer servers&#10;&#10;Description automatically generated with low confidence">
            <a:extLst>
              <a:ext uri="{FF2B5EF4-FFF2-40B4-BE49-F238E27FC236}">
                <a16:creationId xmlns:a16="http://schemas.microsoft.com/office/drawing/2014/main" id="{BBCE10EF-98D1-B0FD-D768-15BAD2EE3F6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14000" y="1753998"/>
            <a:ext cx="5808473" cy="335000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86C9F96-FF2E-344E-1FB9-01AC49AC1FD4}"/>
              </a:ext>
            </a:extLst>
          </p:cNvPr>
          <p:cNvSpPr txBox="1"/>
          <p:nvPr/>
        </p:nvSpPr>
        <p:spPr>
          <a:xfrm rot="526485">
            <a:off x="2403635" y="1635363"/>
            <a:ext cx="1541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latin typeface="Helvetica" pitchFamily="2" charset="0"/>
              </a:rPr>
              <a:t>links</a:t>
            </a:r>
          </a:p>
        </p:txBody>
      </p:sp>
    </p:spTree>
    <p:extLst>
      <p:ext uri="{BB962C8B-B14F-4D97-AF65-F5344CB8AC3E}">
        <p14:creationId xmlns:p14="http://schemas.microsoft.com/office/powerpoint/2010/main" val="22048964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room full of computer servers&#10;&#10;Description automatically generated with low confidence">
            <a:extLst>
              <a:ext uri="{FF2B5EF4-FFF2-40B4-BE49-F238E27FC236}">
                <a16:creationId xmlns:a16="http://schemas.microsoft.com/office/drawing/2014/main" id="{E33DBB89-C9C7-0BD0-0F80-A22E661295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1000"/>
          </a:blip>
          <a:stretch>
            <a:fillRect/>
          </a:stretch>
        </p:blipFill>
        <p:spPr>
          <a:xfrm>
            <a:off x="5814000" y="1753998"/>
            <a:ext cx="5808473" cy="33500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BE0EC4D-2925-5D7E-E6A3-2A1F1DDCF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experience of the Internet</a:t>
            </a:r>
          </a:p>
        </p:txBody>
      </p:sp>
      <p:pic>
        <p:nvPicPr>
          <p:cNvPr id="3" name="Picture 2" descr="A screen shot of a computer&#10;&#10;Description automatically generated">
            <a:extLst>
              <a:ext uri="{FF2B5EF4-FFF2-40B4-BE49-F238E27FC236}">
                <a16:creationId xmlns:a16="http://schemas.microsoft.com/office/drawing/2014/main" id="{3416B991-74D7-7503-6590-0F71D9E39B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9745" y="1690688"/>
            <a:ext cx="788653" cy="1104114"/>
          </a:xfrm>
          <a:prstGeom prst="rect">
            <a:avLst/>
          </a:prstGeom>
        </p:spPr>
      </p:pic>
      <p:pic>
        <p:nvPicPr>
          <p:cNvPr id="4" name="Picture 8" descr="ANd9GcRPBOggjlkDezYUAVBu7bpZ7WvibrFbTBk14wIRvrsKgiiq1INs_A">
            <a:extLst>
              <a:ext uri="{FF2B5EF4-FFF2-40B4-BE49-F238E27FC236}">
                <a16:creationId xmlns:a16="http://schemas.microsoft.com/office/drawing/2014/main" id="{12C4B300-D2E9-1232-C398-594304D889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834" y="2979775"/>
            <a:ext cx="1528212" cy="1436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A black computer mouse&#10;&#10;Description automatically generated with low confidence">
            <a:extLst>
              <a:ext uri="{FF2B5EF4-FFF2-40B4-BE49-F238E27FC236}">
                <a16:creationId xmlns:a16="http://schemas.microsoft.com/office/drawing/2014/main" id="{240A4F7B-F784-5835-A5FA-3849AD4C86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4615255"/>
            <a:ext cx="1967481" cy="1104114"/>
          </a:xfrm>
          <a:prstGeom prst="rect">
            <a:avLst/>
          </a:prstGeom>
        </p:spPr>
      </p:pic>
      <p:pic>
        <p:nvPicPr>
          <p:cNvPr id="7" name="Picture 6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4C4762FF-2C22-26D1-4832-E469746D0B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84367" y="1740702"/>
            <a:ext cx="1168400" cy="10541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160846D-2159-7AED-592D-FB5DAB026A9F}"/>
              </a:ext>
            </a:extLst>
          </p:cNvPr>
          <p:cNvCxnSpPr>
            <a:cxnSpLocks/>
          </p:cNvCxnSpPr>
          <p:nvPr/>
        </p:nvCxnSpPr>
        <p:spPr>
          <a:xfrm>
            <a:off x="2329841" y="2242745"/>
            <a:ext cx="1089764" cy="13720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F295AE6-B900-0EF0-E36A-2EDDBC322E59}"/>
              </a:ext>
            </a:extLst>
          </p:cNvPr>
          <p:cNvCxnSpPr/>
          <p:nvPr/>
        </p:nvCxnSpPr>
        <p:spPr>
          <a:xfrm flipV="1">
            <a:off x="2805681" y="2979775"/>
            <a:ext cx="613924" cy="71837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B2A5D92-8717-D00F-66B4-1227DF4E197A}"/>
              </a:ext>
            </a:extLst>
          </p:cNvPr>
          <p:cNvCxnSpPr/>
          <p:nvPr/>
        </p:nvCxnSpPr>
        <p:spPr>
          <a:xfrm flipV="1">
            <a:off x="3068877" y="3138411"/>
            <a:ext cx="651353" cy="1659057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01D6CA8-E200-3710-5E7B-A3E32DD0BA43}"/>
              </a:ext>
            </a:extLst>
          </p:cNvPr>
          <p:cNvCxnSpPr>
            <a:cxnSpLocks/>
          </p:cNvCxnSpPr>
          <p:nvPr/>
        </p:nvCxnSpPr>
        <p:spPr>
          <a:xfrm>
            <a:off x="4917529" y="2507880"/>
            <a:ext cx="731709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Logo, icon&#10;&#10;Description automatically generated">
            <a:extLst>
              <a:ext uri="{FF2B5EF4-FFF2-40B4-BE49-F238E27FC236}">
                <a16:creationId xmlns:a16="http://schemas.microsoft.com/office/drawing/2014/main" id="{34B37399-DE5F-0BF8-CA2F-629BE2AECA2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6335" y="1417110"/>
            <a:ext cx="1104114" cy="1104114"/>
          </a:xfrm>
          <a:prstGeom prst="rect">
            <a:avLst/>
          </a:prstGeom>
        </p:spPr>
      </p:pic>
      <p:pic>
        <p:nvPicPr>
          <p:cNvPr id="24" name="Picture 23" descr="Text, icon&#10;&#10;Description automatically generated with medium confidence">
            <a:extLst>
              <a:ext uri="{FF2B5EF4-FFF2-40B4-BE49-F238E27FC236}">
                <a16:creationId xmlns:a16="http://schemas.microsoft.com/office/drawing/2014/main" id="{5A158F69-D25C-82E3-1A5E-3276830C646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7211" y="2716534"/>
            <a:ext cx="1242361" cy="69719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B39BB63-3426-3626-332B-FFF1396420EA}"/>
              </a:ext>
            </a:extLst>
          </p:cNvPr>
          <p:cNvSpPr txBox="1"/>
          <p:nvPr/>
        </p:nvSpPr>
        <p:spPr>
          <a:xfrm>
            <a:off x="738391" y="5952803"/>
            <a:ext cx="26054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latin typeface="Helvetica" pitchFamily="2" charset="0"/>
              </a:rPr>
              <a:t>Endpoints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2DD1A9E-A4A6-66DC-B114-F05313B6B838}"/>
              </a:ext>
            </a:extLst>
          </p:cNvPr>
          <p:cNvSpPr txBox="1"/>
          <p:nvPr/>
        </p:nvSpPr>
        <p:spPr>
          <a:xfrm>
            <a:off x="3902436" y="2973894"/>
            <a:ext cx="26054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latin typeface="Helvetica" pitchFamily="2" charset="0"/>
              </a:rPr>
              <a:t>Routers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6F5C8DD-A39F-31AB-323F-924F32BAF862}"/>
              </a:ext>
            </a:extLst>
          </p:cNvPr>
          <p:cNvSpPr txBox="1"/>
          <p:nvPr/>
        </p:nvSpPr>
        <p:spPr>
          <a:xfrm>
            <a:off x="7545490" y="5719369"/>
            <a:ext cx="26054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latin typeface="Helvetica" pitchFamily="2" charset="0"/>
              </a:rPr>
              <a:t>Data Center</a:t>
            </a:r>
          </a:p>
        </p:txBody>
      </p:sp>
      <p:pic>
        <p:nvPicPr>
          <p:cNvPr id="5" name="Picture 25">
            <a:extLst>
              <a:ext uri="{FF2B5EF4-FFF2-40B4-BE49-F238E27FC236}">
                <a16:creationId xmlns:a16="http://schemas.microsoft.com/office/drawing/2014/main" id="{445B4EDF-4F43-A9A4-B6F9-F8D8B3EE9C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6114" y="1918375"/>
            <a:ext cx="1602156" cy="2123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DC40095-CBFD-C957-A171-FD3612B63B45}"/>
              </a:ext>
            </a:extLst>
          </p:cNvPr>
          <p:cNvCxnSpPr>
            <a:cxnSpLocks/>
          </p:cNvCxnSpPr>
          <p:nvPr/>
        </p:nvCxnSpPr>
        <p:spPr>
          <a:xfrm>
            <a:off x="5754685" y="2507880"/>
            <a:ext cx="2487441" cy="0"/>
          </a:xfrm>
          <a:prstGeom prst="line">
            <a:avLst/>
          </a:prstGeom>
          <a:ln w="762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954A9E8A-1D82-3DAA-BF2D-0881E1EDBF29}"/>
              </a:ext>
            </a:extLst>
          </p:cNvPr>
          <p:cNvSpPr txBox="1"/>
          <p:nvPr/>
        </p:nvSpPr>
        <p:spPr>
          <a:xfrm>
            <a:off x="7823150" y="4124143"/>
            <a:ext cx="26054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Helvetica" pitchFamily="2" charset="0"/>
              </a:rPr>
              <a:t>Server</a:t>
            </a:r>
          </a:p>
        </p:txBody>
      </p:sp>
      <p:pic>
        <p:nvPicPr>
          <p:cNvPr id="21" name="Picture 20" descr="Shape&#10;&#10;Description automatically generated with low confidence">
            <a:extLst>
              <a:ext uri="{FF2B5EF4-FFF2-40B4-BE49-F238E27FC236}">
                <a16:creationId xmlns:a16="http://schemas.microsoft.com/office/drawing/2014/main" id="{72BD8350-7352-94B4-3B17-363E24A577B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710203" y="1170651"/>
            <a:ext cx="2319701" cy="152738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A201ADA-6058-D0D1-52C2-7A2F2C40FF60}"/>
              </a:ext>
            </a:extLst>
          </p:cNvPr>
          <p:cNvSpPr txBox="1"/>
          <p:nvPr/>
        </p:nvSpPr>
        <p:spPr>
          <a:xfrm rot="526485">
            <a:off x="2403635" y="1635363"/>
            <a:ext cx="1541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latin typeface="Helvetica" pitchFamily="2" charset="0"/>
              </a:rPr>
              <a:t>links</a:t>
            </a:r>
          </a:p>
        </p:txBody>
      </p:sp>
    </p:spTree>
    <p:extLst>
      <p:ext uri="{BB962C8B-B14F-4D97-AF65-F5344CB8AC3E}">
        <p14:creationId xmlns:p14="http://schemas.microsoft.com/office/powerpoint/2010/main" val="3525097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room full of computer servers&#10;&#10;Description automatically generated with low confidence">
            <a:extLst>
              <a:ext uri="{FF2B5EF4-FFF2-40B4-BE49-F238E27FC236}">
                <a16:creationId xmlns:a16="http://schemas.microsoft.com/office/drawing/2014/main" id="{E33DBB89-C9C7-0BD0-0F80-A22E661295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1000"/>
          </a:blip>
          <a:stretch>
            <a:fillRect/>
          </a:stretch>
        </p:blipFill>
        <p:spPr>
          <a:xfrm>
            <a:off x="5814000" y="1753998"/>
            <a:ext cx="5808473" cy="33500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BE0EC4D-2925-5D7E-E6A3-2A1F1DDCF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experience of the Internet</a:t>
            </a:r>
          </a:p>
        </p:txBody>
      </p:sp>
      <p:pic>
        <p:nvPicPr>
          <p:cNvPr id="3" name="Picture 2" descr="A screen shot of a computer&#10;&#10;Description automatically generated">
            <a:extLst>
              <a:ext uri="{FF2B5EF4-FFF2-40B4-BE49-F238E27FC236}">
                <a16:creationId xmlns:a16="http://schemas.microsoft.com/office/drawing/2014/main" id="{3416B991-74D7-7503-6590-0F71D9E39B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9745" y="1690688"/>
            <a:ext cx="788653" cy="1104114"/>
          </a:xfrm>
          <a:prstGeom prst="rect">
            <a:avLst/>
          </a:prstGeom>
        </p:spPr>
      </p:pic>
      <p:pic>
        <p:nvPicPr>
          <p:cNvPr id="4" name="Picture 8" descr="ANd9GcRPBOggjlkDezYUAVBu7bpZ7WvibrFbTBk14wIRvrsKgiiq1INs_A">
            <a:extLst>
              <a:ext uri="{FF2B5EF4-FFF2-40B4-BE49-F238E27FC236}">
                <a16:creationId xmlns:a16="http://schemas.microsoft.com/office/drawing/2014/main" id="{12C4B300-D2E9-1232-C398-594304D889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834" y="2979775"/>
            <a:ext cx="1528212" cy="1436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A black computer mouse&#10;&#10;Description automatically generated with low confidence">
            <a:extLst>
              <a:ext uri="{FF2B5EF4-FFF2-40B4-BE49-F238E27FC236}">
                <a16:creationId xmlns:a16="http://schemas.microsoft.com/office/drawing/2014/main" id="{240A4F7B-F784-5835-A5FA-3849AD4C86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4615255"/>
            <a:ext cx="1967481" cy="1104114"/>
          </a:xfrm>
          <a:prstGeom prst="rect">
            <a:avLst/>
          </a:prstGeom>
        </p:spPr>
      </p:pic>
      <p:pic>
        <p:nvPicPr>
          <p:cNvPr id="7" name="Picture 6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4C4762FF-2C22-26D1-4832-E469746D0B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84367" y="1740702"/>
            <a:ext cx="1168400" cy="10541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160846D-2159-7AED-592D-FB5DAB026A9F}"/>
              </a:ext>
            </a:extLst>
          </p:cNvPr>
          <p:cNvCxnSpPr>
            <a:cxnSpLocks/>
          </p:cNvCxnSpPr>
          <p:nvPr/>
        </p:nvCxnSpPr>
        <p:spPr>
          <a:xfrm>
            <a:off x="2329841" y="2242745"/>
            <a:ext cx="1089764" cy="13720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F295AE6-B900-0EF0-E36A-2EDDBC322E59}"/>
              </a:ext>
            </a:extLst>
          </p:cNvPr>
          <p:cNvCxnSpPr/>
          <p:nvPr/>
        </p:nvCxnSpPr>
        <p:spPr>
          <a:xfrm flipV="1">
            <a:off x="2805681" y="2979775"/>
            <a:ext cx="613924" cy="71837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B2A5D92-8717-D00F-66B4-1227DF4E197A}"/>
              </a:ext>
            </a:extLst>
          </p:cNvPr>
          <p:cNvCxnSpPr/>
          <p:nvPr/>
        </p:nvCxnSpPr>
        <p:spPr>
          <a:xfrm flipV="1">
            <a:off x="3068877" y="3138411"/>
            <a:ext cx="651353" cy="1659057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01D6CA8-E200-3710-5E7B-A3E32DD0BA43}"/>
              </a:ext>
            </a:extLst>
          </p:cNvPr>
          <p:cNvCxnSpPr>
            <a:cxnSpLocks/>
          </p:cNvCxnSpPr>
          <p:nvPr/>
        </p:nvCxnSpPr>
        <p:spPr>
          <a:xfrm>
            <a:off x="4917529" y="2507880"/>
            <a:ext cx="731709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Logo, icon&#10;&#10;Description automatically generated">
            <a:extLst>
              <a:ext uri="{FF2B5EF4-FFF2-40B4-BE49-F238E27FC236}">
                <a16:creationId xmlns:a16="http://schemas.microsoft.com/office/drawing/2014/main" id="{34B37399-DE5F-0BF8-CA2F-629BE2AECA2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6335" y="1417110"/>
            <a:ext cx="1104114" cy="1104114"/>
          </a:xfrm>
          <a:prstGeom prst="rect">
            <a:avLst/>
          </a:prstGeom>
        </p:spPr>
      </p:pic>
      <p:pic>
        <p:nvPicPr>
          <p:cNvPr id="24" name="Picture 23" descr="Text, icon&#10;&#10;Description automatically generated with medium confidence">
            <a:extLst>
              <a:ext uri="{FF2B5EF4-FFF2-40B4-BE49-F238E27FC236}">
                <a16:creationId xmlns:a16="http://schemas.microsoft.com/office/drawing/2014/main" id="{5A158F69-D25C-82E3-1A5E-3276830C646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7211" y="2716534"/>
            <a:ext cx="1242361" cy="69719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B39BB63-3426-3626-332B-FFF1396420EA}"/>
              </a:ext>
            </a:extLst>
          </p:cNvPr>
          <p:cNvSpPr txBox="1"/>
          <p:nvPr/>
        </p:nvSpPr>
        <p:spPr>
          <a:xfrm>
            <a:off x="738391" y="5952803"/>
            <a:ext cx="26054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latin typeface="Helvetica" pitchFamily="2" charset="0"/>
              </a:rPr>
              <a:t>Endpoints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2DD1A9E-A4A6-66DC-B114-F05313B6B838}"/>
              </a:ext>
            </a:extLst>
          </p:cNvPr>
          <p:cNvSpPr txBox="1"/>
          <p:nvPr/>
        </p:nvSpPr>
        <p:spPr>
          <a:xfrm>
            <a:off x="3902436" y="2973894"/>
            <a:ext cx="26054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latin typeface="Helvetica" pitchFamily="2" charset="0"/>
              </a:rPr>
              <a:t>Routers</a:t>
            </a:r>
          </a:p>
        </p:txBody>
      </p:sp>
      <p:pic>
        <p:nvPicPr>
          <p:cNvPr id="5" name="Picture 25">
            <a:extLst>
              <a:ext uri="{FF2B5EF4-FFF2-40B4-BE49-F238E27FC236}">
                <a16:creationId xmlns:a16="http://schemas.microsoft.com/office/drawing/2014/main" id="{445B4EDF-4F43-A9A4-B6F9-F8D8B3EE9C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607" y="1623321"/>
            <a:ext cx="1090512" cy="1445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DC40095-CBFD-C957-A171-FD3612B63B45}"/>
              </a:ext>
            </a:extLst>
          </p:cNvPr>
          <p:cNvCxnSpPr>
            <a:cxnSpLocks/>
          </p:cNvCxnSpPr>
          <p:nvPr/>
        </p:nvCxnSpPr>
        <p:spPr>
          <a:xfrm>
            <a:off x="5754685" y="2507880"/>
            <a:ext cx="570959" cy="13344"/>
          </a:xfrm>
          <a:prstGeom prst="line">
            <a:avLst/>
          </a:prstGeom>
          <a:ln w="762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954A9E8A-1D82-3DAA-BF2D-0881E1EDBF29}"/>
              </a:ext>
            </a:extLst>
          </p:cNvPr>
          <p:cNvSpPr txBox="1"/>
          <p:nvPr/>
        </p:nvSpPr>
        <p:spPr>
          <a:xfrm>
            <a:off x="5800880" y="4690986"/>
            <a:ext cx="26054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Helvetica" pitchFamily="2" charset="0"/>
              </a:rPr>
              <a:t>Servers</a:t>
            </a:r>
          </a:p>
        </p:txBody>
      </p:sp>
      <p:pic>
        <p:nvPicPr>
          <p:cNvPr id="21" name="Picture 20" descr="Shape&#10;&#10;Description automatically generated with low confidence">
            <a:extLst>
              <a:ext uri="{FF2B5EF4-FFF2-40B4-BE49-F238E27FC236}">
                <a16:creationId xmlns:a16="http://schemas.microsoft.com/office/drawing/2014/main" id="{72BD8350-7352-94B4-3B17-363E24A577B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797518" y="1029761"/>
            <a:ext cx="2319701" cy="1527387"/>
          </a:xfrm>
          <a:prstGeom prst="rect">
            <a:avLst/>
          </a:prstGeom>
        </p:spPr>
      </p:pic>
      <p:pic>
        <p:nvPicPr>
          <p:cNvPr id="17" name="Picture 25">
            <a:extLst>
              <a:ext uri="{FF2B5EF4-FFF2-40B4-BE49-F238E27FC236}">
                <a16:creationId xmlns:a16="http://schemas.microsoft.com/office/drawing/2014/main" id="{7C9011E2-B299-4F0F-FD44-7307995468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885" y="1672309"/>
            <a:ext cx="860934" cy="1140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9" name="Picture 25">
            <a:extLst>
              <a:ext uri="{FF2B5EF4-FFF2-40B4-BE49-F238E27FC236}">
                <a16:creationId xmlns:a16="http://schemas.microsoft.com/office/drawing/2014/main" id="{78B8D173-A51B-A45E-4968-32BAA3BAAA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9099" y="2876490"/>
            <a:ext cx="793084" cy="1050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2" name="Picture 25">
            <a:extLst>
              <a:ext uri="{FF2B5EF4-FFF2-40B4-BE49-F238E27FC236}">
                <a16:creationId xmlns:a16="http://schemas.microsoft.com/office/drawing/2014/main" id="{9C3B696D-41D7-1403-7D80-6D955D6307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9915" y="4053042"/>
            <a:ext cx="793084" cy="1050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C5994A8-3850-08CE-0D8C-BAF795D3C0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4877" y="2740801"/>
            <a:ext cx="793084" cy="1050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9" name="Picture 28" descr="A picture containing shape&#10;&#10;Description automatically generated">
            <a:extLst>
              <a:ext uri="{FF2B5EF4-FFF2-40B4-BE49-F238E27FC236}">
                <a16:creationId xmlns:a16="http://schemas.microsoft.com/office/drawing/2014/main" id="{7696C4FC-4D79-3908-F412-4B6E9462A2F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406042" y="3162538"/>
            <a:ext cx="779821" cy="936906"/>
          </a:xfrm>
          <a:prstGeom prst="rect">
            <a:avLst/>
          </a:prstGeom>
        </p:spPr>
      </p:pic>
      <p:pic>
        <p:nvPicPr>
          <p:cNvPr id="30" name="Picture 29" descr="A picture containing shape&#10;&#10;Description automatically generated">
            <a:extLst>
              <a:ext uri="{FF2B5EF4-FFF2-40B4-BE49-F238E27FC236}">
                <a16:creationId xmlns:a16="http://schemas.microsoft.com/office/drawing/2014/main" id="{F68543E9-8107-1AC6-0A9F-8BBC70694B7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563624" y="1359216"/>
            <a:ext cx="779821" cy="936906"/>
          </a:xfrm>
          <a:prstGeom prst="rect">
            <a:avLst/>
          </a:prstGeom>
        </p:spPr>
      </p:pic>
      <p:pic>
        <p:nvPicPr>
          <p:cNvPr id="31" name="Picture 30" descr="Shape&#10;&#10;Description automatically generated with low confidence">
            <a:extLst>
              <a:ext uri="{FF2B5EF4-FFF2-40B4-BE49-F238E27FC236}">
                <a16:creationId xmlns:a16="http://schemas.microsoft.com/office/drawing/2014/main" id="{1CD6388C-4981-C777-11B1-0FE3870D2BB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09556" y="1316611"/>
            <a:ext cx="888120" cy="584775"/>
          </a:xfrm>
          <a:prstGeom prst="rect">
            <a:avLst/>
          </a:prstGeom>
        </p:spPr>
      </p:pic>
      <p:pic>
        <p:nvPicPr>
          <p:cNvPr id="32" name="Picture 31" descr="Shape&#10;&#10;Description automatically generated with low confidence">
            <a:extLst>
              <a:ext uri="{FF2B5EF4-FFF2-40B4-BE49-F238E27FC236}">
                <a16:creationId xmlns:a16="http://schemas.microsoft.com/office/drawing/2014/main" id="{D9A2412F-809D-1DEF-E918-F8E65487E9B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76971" y="4811613"/>
            <a:ext cx="888120" cy="584775"/>
          </a:xfrm>
          <a:prstGeom prst="rect">
            <a:avLst/>
          </a:prstGeom>
        </p:spPr>
      </p:pic>
      <p:pic>
        <p:nvPicPr>
          <p:cNvPr id="33" name="Picture 32" descr="Shape&#10;&#10;Description automatically generated with low confidence">
            <a:extLst>
              <a:ext uri="{FF2B5EF4-FFF2-40B4-BE49-F238E27FC236}">
                <a16:creationId xmlns:a16="http://schemas.microsoft.com/office/drawing/2014/main" id="{58BB1FA8-AD54-7C04-4564-61C9184F8EB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960108" y="2737211"/>
            <a:ext cx="888120" cy="584775"/>
          </a:xfrm>
          <a:prstGeom prst="rect">
            <a:avLst/>
          </a:prstGeom>
        </p:spPr>
      </p:pic>
      <p:pic>
        <p:nvPicPr>
          <p:cNvPr id="38" name="Picture 19" descr="Router Clip Art">
            <a:extLst>
              <a:ext uri="{FF2B5EF4-FFF2-40B4-BE49-F238E27FC236}">
                <a16:creationId xmlns:a16="http://schemas.microsoft.com/office/drawing/2014/main" id="{D594A530-E91D-5BBB-679C-AE9A6FB491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3110" y="3755920"/>
            <a:ext cx="798186" cy="58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19" descr="Router Clip Art">
            <a:extLst>
              <a:ext uri="{FF2B5EF4-FFF2-40B4-BE49-F238E27FC236}">
                <a16:creationId xmlns:a16="http://schemas.microsoft.com/office/drawing/2014/main" id="{2369D35F-F314-C820-452D-ADC6829CEB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4547" y="2638162"/>
            <a:ext cx="755602" cy="556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864EE3F4-2E56-60D8-0D28-691D7857D8A8}"/>
              </a:ext>
            </a:extLst>
          </p:cNvPr>
          <p:cNvCxnSpPr>
            <a:cxnSpLocks/>
          </p:cNvCxnSpPr>
          <p:nvPr/>
        </p:nvCxnSpPr>
        <p:spPr>
          <a:xfrm>
            <a:off x="8818084" y="2563834"/>
            <a:ext cx="276463" cy="200031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BC7EEF8-5D26-CBF1-45CE-AC30BA3F1D0F}"/>
              </a:ext>
            </a:extLst>
          </p:cNvPr>
          <p:cNvCxnSpPr>
            <a:cxnSpLocks/>
          </p:cNvCxnSpPr>
          <p:nvPr/>
        </p:nvCxnSpPr>
        <p:spPr>
          <a:xfrm flipV="1">
            <a:off x="8740943" y="3093380"/>
            <a:ext cx="372167" cy="379054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F1DD5869-0FC9-F9A9-3BAE-AF7A19BE0498}"/>
              </a:ext>
            </a:extLst>
          </p:cNvPr>
          <p:cNvCxnSpPr>
            <a:cxnSpLocks/>
          </p:cNvCxnSpPr>
          <p:nvPr/>
        </p:nvCxnSpPr>
        <p:spPr>
          <a:xfrm flipV="1">
            <a:off x="8702183" y="3138411"/>
            <a:ext cx="470891" cy="1242731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3268B688-8F3B-94E0-162F-FB877F0DE54F}"/>
              </a:ext>
            </a:extLst>
          </p:cNvPr>
          <p:cNvCxnSpPr>
            <a:cxnSpLocks/>
          </p:cNvCxnSpPr>
          <p:nvPr/>
        </p:nvCxnSpPr>
        <p:spPr>
          <a:xfrm flipV="1">
            <a:off x="8718088" y="4269692"/>
            <a:ext cx="376459" cy="428024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CFAA59FF-579A-C4EC-F685-84CD9AA071EF}"/>
              </a:ext>
            </a:extLst>
          </p:cNvPr>
          <p:cNvCxnSpPr>
            <a:cxnSpLocks/>
          </p:cNvCxnSpPr>
          <p:nvPr/>
        </p:nvCxnSpPr>
        <p:spPr>
          <a:xfrm>
            <a:off x="8740943" y="3522436"/>
            <a:ext cx="344999" cy="450247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C7468268-71A1-7BCB-A4B2-32968D2C18CC}"/>
              </a:ext>
            </a:extLst>
          </p:cNvPr>
          <p:cNvCxnSpPr>
            <a:cxnSpLocks/>
          </p:cNvCxnSpPr>
          <p:nvPr/>
        </p:nvCxnSpPr>
        <p:spPr>
          <a:xfrm>
            <a:off x="8825799" y="2662854"/>
            <a:ext cx="316384" cy="1264595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8F4DF044-08CB-BC6C-4BD6-C82274FB1C9F}"/>
              </a:ext>
            </a:extLst>
          </p:cNvPr>
          <p:cNvCxnSpPr>
            <a:cxnSpLocks/>
          </p:cNvCxnSpPr>
          <p:nvPr/>
        </p:nvCxnSpPr>
        <p:spPr>
          <a:xfrm flipV="1">
            <a:off x="9924000" y="3365834"/>
            <a:ext cx="376459" cy="428024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E2A23D95-CC7A-4654-0DB3-45484FB2B43E}"/>
              </a:ext>
            </a:extLst>
          </p:cNvPr>
          <p:cNvCxnSpPr>
            <a:cxnSpLocks/>
          </p:cNvCxnSpPr>
          <p:nvPr/>
        </p:nvCxnSpPr>
        <p:spPr>
          <a:xfrm flipH="1" flipV="1">
            <a:off x="9951032" y="2995789"/>
            <a:ext cx="356537" cy="225995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3F88A53F-16D2-3953-FF8D-44BDDA707A54}"/>
              </a:ext>
            </a:extLst>
          </p:cNvPr>
          <p:cNvCxnSpPr>
            <a:cxnSpLocks/>
          </p:cNvCxnSpPr>
          <p:nvPr/>
        </p:nvCxnSpPr>
        <p:spPr>
          <a:xfrm flipV="1">
            <a:off x="9461629" y="3235817"/>
            <a:ext cx="4602" cy="47624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D231EF89-93FD-FA44-6405-AD7BAB80CDB8}"/>
              </a:ext>
            </a:extLst>
          </p:cNvPr>
          <p:cNvSpPr txBox="1"/>
          <p:nvPr/>
        </p:nvSpPr>
        <p:spPr>
          <a:xfrm>
            <a:off x="7545490" y="5719369"/>
            <a:ext cx="26054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latin typeface="Helvetica" pitchFamily="2" charset="0"/>
              </a:rPr>
              <a:t>Data Center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C2871C8-BECE-17AD-64E5-56C4D0F734D0}"/>
              </a:ext>
            </a:extLst>
          </p:cNvPr>
          <p:cNvSpPr txBox="1"/>
          <p:nvPr/>
        </p:nvSpPr>
        <p:spPr>
          <a:xfrm rot="526485">
            <a:off x="2403635" y="1635363"/>
            <a:ext cx="1541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latin typeface="Helvetica" pitchFamily="2" charset="0"/>
              </a:rPr>
              <a:t>links</a:t>
            </a:r>
          </a:p>
        </p:txBody>
      </p:sp>
    </p:spTree>
    <p:extLst>
      <p:ext uri="{BB962C8B-B14F-4D97-AF65-F5344CB8AC3E}">
        <p14:creationId xmlns:p14="http://schemas.microsoft.com/office/powerpoint/2010/main" val="35625905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55" descr="A green and yellow computer chip&#10;&#10;Description automatically generated">
            <a:extLst>
              <a:ext uri="{FF2B5EF4-FFF2-40B4-BE49-F238E27FC236}">
                <a16:creationId xmlns:a16="http://schemas.microsoft.com/office/drawing/2014/main" id="{9C190C11-7A61-1330-2764-93BC4404A2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0662" y="5541072"/>
            <a:ext cx="1304259" cy="985440"/>
          </a:xfrm>
          <a:prstGeom prst="rect">
            <a:avLst/>
          </a:prstGeom>
        </p:spPr>
      </p:pic>
      <p:pic>
        <p:nvPicPr>
          <p:cNvPr id="18" name="Picture 17" descr="A room full of computer servers&#10;&#10;Description automatically generated with low confidence">
            <a:extLst>
              <a:ext uri="{FF2B5EF4-FFF2-40B4-BE49-F238E27FC236}">
                <a16:creationId xmlns:a16="http://schemas.microsoft.com/office/drawing/2014/main" id="{E33DBB89-C9C7-0BD0-0F80-A22E661295C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1000"/>
          </a:blip>
          <a:stretch>
            <a:fillRect/>
          </a:stretch>
        </p:blipFill>
        <p:spPr>
          <a:xfrm>
            <a:off x="6285496" y="1753998"/>
            <a:ext cx="5808473" cy="33500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BE0EC4D-2925-5D7E-E6A3-2A1F1DDCF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experience of the Internet</a:t>
            </a:r>
          </a:p>
        </p:txBody>
      </p:sp>
      <p:pic>
        <p:nvPicPr>
          <p:cNvPr id="3" name="Picture 2" descr="A screen shot of a computer&#10;&#10;Description automatically generated">
            <a:extLst>
              <a:ext uri="{FF2B5EF4-FFF2-40B4-BE49-F238E27FC236}">
                <a16:creationId xmlns:a16="http://schemas.microsoft.com/office/drawing/2014/main" id="{3416B991-74D7-7503-6590-0F71D9E39B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9745" y="1690688"/>
            <a:ext cx="788653" cy="1104114"/>
          </a:xfrm>
          <a:prstGeom prst="rect">
            <a:avLst/>
          </a:prstGeom>
        </p:spPr>
      </p:pic>
      <p:pic>
        <p:nvPicPr>
          <p:cNvPr id="4" name="Picture 8" descr="ANd9GcRPBOggjlkDezYUAVBu7bpZ7WvibrFbTBk14wIRvrsKgiiq1INs_A">
            <a:extLst>
              <a:ext uri="{FF2B5EF4-FFF2-40B4-BE49-F238E27FC236}">
                <a16:creationId xmlns:a16="http://schemas.microsoft.com/office/drawing/2014/main" id="{12C4B300-D2E9-1232-C398-594304D889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834" y="2979775"/>
            <a:ext cx="1528212" cy="1436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A black computer mouse&#10;&#10;Description automatically generated with low confidence">
            <a:extLst>
              <a:ext uri="{FF2B5EF4-FFF2-40B4-BE49-F238E27FC236}">
                <a16:creationId xmlns:a16="http://schemas.microsoft.com/office/drawing/2014/main" id="{240A4F7B-F784-5835-A5FA-3849AD4C86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200" y="4615255"/>
            <a:ext cx="1967481" cy="1104114"/>
          </a:xfrm>
          <a:prstGeom prst="rect">
            <a:avLst/>
          </a:prstGeom>
        </p:spPr>
      </p:pic>
      <p:pic>
        <p:nvPicPr>
          <p:cNvPr id="7" name="Picture 6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4C4762FF-2C22-26D1-4832-E469746D0B4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84367" y="1740702"/>
            <a:ext cx="1168400" cy="10541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160846D-2159-7AED-592D-FB5DAB026A9F}"/>
              </a:ext>
            </a:extLst>
          </p:cNvPr>
          <p:cNvCxnSpPr>
            <a:cxnSpLocks/>
          </p:cNvCxnSpPr>
          <p:nvPr/>
        </p:nvCxnSpPr>
        <p:spPr>
          <a:xfrm>
            <a:off x="2329841" y="2242745"/>
            <a:ext cx="1089764" cy="13720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F295AE6-B900-0EF0-E36A-2EDDBC322E59}"/>
              </a:ext>
            </a:extLst>
          </p:cNvPr>
          <p:cNvCxnSpPr/>
          <p:nvPr/>
        </p:nvCxnSpPr>
        <p:spPr>
          <a:xfrm flipV="1">
            <a:off x="2805681" y="2979775"/>
            <a:ext cx="613924" cy="71837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B2A5D92-8717-D00F-66B4-1227DF4E197A}"/>
              </a:ext>
            </a:extLst>
          </p:cNvPr>
          <p:cNvCxnSpPr/>
          <p:nvPr/>
        </p:nvCxnSpPr>
        <p:spPr>
          <a:xfrm flipV="1">
            <a:off x="3068877" y="3138411"/>
            <a:ext cx="651353" cy="1659057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01D6CA8-E200-3710-5E7B-A3E32DD0BA43}"/>
              </a:ext>
            </a:extLst>
          </p:cNvPr>
          <p:cNvCxnSpPr>
            <a:cxnSpLocks/>
          </p:cNvCxnSpPr>
          <p:nvPr/>
        </p:nvCxnSpPr>
        <p:spPr>
          <a:xfrm>
            <a:off x="4917529" y="2507880"/>
            <a:ext cx="354559" cy="0"/>
          </a:xfrm>
          <a:prstGeom prst="line">
            <a:avLst/>
          </a:prstGeom>
          <a:ln w="762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Logo, icon&#10;&#10;Description automatically generated">
            <a:extLst>
              <a:ext uri="{FF2B5EF4-FFF2-40B4-BE49-F238E27FC236}">
                <a16:creationId xmlns:a16="http://schemas.microsoft.com/office/drawing/2014/main" id="{34B37399-DE5F-0BF8-CA2F-629BE2AECA2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6335" y="1417110"/>
            <a:ext cx="1104114" cy="1104114"/>
          </a:xfrm>
          <a:prstGeom prst="rect">
            <a:avLst/>
          </a:prstGeom>
        </p:spPr>
      </p:pic>
      <p:pic>
        <p:nvPicPr>
          <p:cNvPr id="24" name="Picture 23" descr="Text, icon&#10;&#10;Description automatically generated with medium confidence">
            <a:extLst>
              <a:ext uri="{FF2B5EF4-FFF2-40B4-BE49-F238E27FC236}">
                <a16:creationId xmlns:a16="http://schemas.microsoft.com/office/drawing/2014/main" id="{5A158F69-D25C-82E3-1A5E-3276830C646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7211" y="2716534"/>
            <a:ext cx="1242361" cy="69719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B39BB63-3426-3626-332B-FFF1396420EA}"/>
              </a:ext>
            </a:extLst>
          </p:cNvPr>
          <p:cNvSpPr txBox="1"/>
          <p:nvPr/>
        </p:nvSpPr>
        <p:spPr>
          <a:xfrm>
            <a:off x="738391" y="5952803"/>
            <a:ext cx="26054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latin typeface="Helvetica" pitchFamily="2" charset="0"/>
              </a:rPr>
              <a:t>Endpoints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2DD1A9E-A4A6-66DC-B114-F05313B6B838}"/>
              </a:ext>
            </a:extLst>
          </p:cNvPr>
          <p:cNvSpPr txBox="1"/>
          <p:nvPr/>
        </p:nvSpPr>
        <p:spPr>
          <a:xfrm>
            <a:off x="3143994" y="1310895"/>
            <a:ext cx="26054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latin typeface="Helvetica" pitchFamily="2" charset="0"/>
              </a:rPr>
              <a:t>Routers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6F5C8DD-A39F-31AB-323F-924F32BAF862}"/>
              </a:ext>
            </a:extLst>
          </p:cNvPr>
          <p:cNvSpPr txBox="1"/>
          <p:nvPr/>
        </p:nvSpPr>
        <p:spPr>
          <a:xfrm>
            <a:off x="9586586" y="4488750"/>
            <a:ext cx="26054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latin typeface="Helvetica" pitchFamily="2" charset="0"/>
              </a:rPr>
              <a:t>Data Center</a:t>
            </a:r>
          </a:p>
        </p:txBody>
      </p:sp>
      <p:pic>
        <p:nvPicPr>
          <p:cNvPr id="5" name="Picture 25">
            <a:extLst>
              <a:ext uri="{FF2B5EF4-FFF2-40B4-BE49-F238E27FC236}">
                <a16:creationId xmlns:a16="http://schemas.microsoft.com/office/drawing/2014/main" id="{445B4EDF-4F43-A9A4-B6F9-F8D8B3EE9C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9103" y="1623321"/>
            <a:ext cx="1090512" cy="1445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DC40095-CBFD-C957-A171-FD3612B63B45}"/>
              </a:ext>
            </a:extLst>
          </p:cNvPr>
          <p:cNvCxnSpPr>
            <a:cxnSpLocks/>
          </p:cNvCxnSpPr>
          <p:nvPr/>
        </p:nvCxnSpPr>
        <p:spPr>
          <a:xfrm>
            <a:off x="6226181" y="2507880"/>
            <a:ext cx="570959" cy="13344"/>
          </a:xfrm>
          <a:prstGeom prst="line">
            <a:avLst/>
          </a:prstGeom>
          <a:ln w="762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5">
            <a:extLst>
              <a:ext uri="{FF2B5EF4-FFF2-40B4-BE49-F238E27FC236}">
                <a16:creationId xmlns:a16="http://schemas.microsoft.com/office/drawing/2014/main" id="{7C9011E2-B299-4F0F-FD44-7307995468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0381" y="1672309"/>
            <a:ext cx="860934" cy="1140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9" name="Picture 25">
            <a:extLst>
              <a:ext uri="{FF2B5EF4-FFF2-40B4-BE49-F238E27FC236}">
                <a16:creationId xmlns:a16="http://schemas.microsoft.com/office/drawing/2014/main" id="{78B8D173-A51B-A45E-4968-32BAA3BAAA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0595" y="2876490"/>
            <a:ext cx="793084" cy="1050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2" name="Picture 25">
            <a:extLst>
              <a:ext uri="{FF2B5EF4-FFF2-40B4-BE49-F238E27FC236}">
                <a16:creationId xmlns:a16="http://schemas.microsoft.com/office/drawing/2014/main" id="{9C3B696D-41D7-1403-7D80-6D955D6307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1411" y="4053042"/>
            <a:ext cx="793084" cy="1050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C5994A8-3850-08CE-0D8C-BAF795D3C0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6373" y="2740801"/>
            <a:ext cx="793084" cy="1050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7" name="Picture 36" descr="Icon&#10;&#10;Description automatically generated">
            <a:extLst>
              <a:ext uri="{FF2B5EF4-FFF2-40B4-BE49-F238E27FC236}">
                <a16:creationId xmlns:a16="http://schemas.microsoft.com/office/drawing/2014/main" id="{4934A193-9EB8-F338-BCD6-3F941867548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084875" y="2754280"/>
            <a:ext cx="1532027" cy="1140871"/>
          </a:xfrm>
          <a:prstGeom prst="rect">
            <a:avLst/>
          </a:prstGeom>
        </p:spPr>
      </p:pic>
      <p:pic>
        <p:nvPicPr>
          <p:cNvPr id="38" name="Picture 19" descr="Router Clip Art">
            <a:extLst>
              <a:ext uri="{FF2B5EF4-FFF2-40B4-BE49-F238E27FC236}">
                <a16:creationId xmlns:a16="http://schemas.microsoft.com/office/drawing/2014/main" id="{D594A530-E91D-5BBB-679C-AE9A6FB491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4606" y="3755920"/>
            <a:ext cx="798186" cy="58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19" descr="Router Clip Art">
            <a:extLst>
              <a:ext uri="{FF2B5EF4-FFF2-40B4-BE49-F238E27FC236}">
                <a16:creationId xmlns:a16="http://schemas.microsoft.com/office/drawing/2014/main" id="{2369D35F-F314-C820-452D-ADC6829CEB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6043" y="2638162"/>
            <a:ext cx="755602" cy="556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864EE3F4-2E56-60D8-0D28-691D7857D8A8}"/>
              </a:ext>
            </a:extLst>
          </p:cNvPr>
          <p:cNvCxnSpPr>
            <a:cxnSpLocks/>
          </p:cNvCxnSpPr>
          <p:nvPr/>
        </p:nvCxnSpPr>
        <p:spPr>
          <a:xfrm>
            <a:off x="9289580" y="2563834"/>
            <a:ext cx="276463" cy="200031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BC7EEF8-5D26-CBF1-45CE-AC30BA3F1D0F}"/>
              </a:ext>
            </a:extLst>
          </p:cNvPr>
          <p:cNvCxnSpPr>
            <a:cxnSpLocks/>
          </p:cNvCxnSpPr>
          <p:nvPr/>
        </p:nvCxnSpPr>
        <p:spPr>
          <a:xfrm flipV="1">
            <a:off x="9212439" y="3093380"/>
            <a:ext cx="372167" cy="379054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F1DD5869-0FC9-F9A9-3BAE-AF7A19BE0498}"/>
              </a:ext>
            </a:extLst>
          </p:cNvPr>
          <p:cNvCxnSpPr>
            <a:cxnSpLocks/>
          </p:cNvCxnSpPr>
          <p:nvPr/>
        </p:nvCxnSpPr>
        <p:spPr>
          <a:xfrm flipV="1">
            <a:off x="9173679" y="3138411"/>
            <a:ext cx="470891" cy="1242731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3268B688-8F3B-94E0-162F-FB877F0DE54F}"/>
              </a:ext>
            </a:extLst>
          </p:cNvPr>
          <p:cNvCxnSpPr>
            <a:cxnSpLocks/>
          </p:cNvCxnSpPr>
          <p:nvPr/>
        </p:nvCxnSpPr>
        <p:spPr>
          <a:xfrm flipV="1">
            <a:off x="9189584" y="4269692"/>
            <a:ext cx="376459" cy="428024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CFAA59FF-579A-C4EC-F685-84CD9AA071EF}"/>
              </a:ext>
            </a:extLst>
          </p:cNvPr>
          <p:cNvCxnSpPr>
            <a:cxnSpLocks/>
          </p:cNvCxnSpPr>
          <p:nvPr/>
        </p:nvCxnSpPr>
        <p:spPr>
          <a:xfrm>
            <a:off x="9212439" y="3522436"/>
            <a:ext cx="344999" cy="450247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C7468268-71A1-7BCB-A4B2-32968D2C18CC}"/>
              </a:ext>
            </a:extLst>
          </p:cNvPr>
          <p:cNvCxnSpPr>
            <a:cxnSpLocks/>
          </p:cNvCxnSpPr>
          <p:nvPr/>
        </p:nvCxnSpPr>
        <p:spPr>
          <a:xfrm>
            <a:off x="9297295" y="2662854"/>
            <a:ext cx="316384" cy="1264595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8F4DF044-08CB-BC6C-4BD6-C82274FB1C9F}"/>
              </a:ext>
            </a:extLst>
          </p:cNvPr>
          <p:cNvCxnSpPr>
            <a:cxnSpLocks/>
          </p:cNvCxnSpPr>
          <p:nvPr/>
        </p:nvCxnSpPr>
        <p:spPr>
          <a:xfrm flipV="1">
            <a:off x="10395496" y="3365834"/>
            <a:ext cx="376459" cy="428024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E2A23D95-CC7A-4654-0DB3-45484FB2B43E}"/>
              </a:ext>
            </a:extLst>
          </p:cNvPr>
          <p:cNvCxnSpPr>
            <a:cxnSpLocks/>
          </p:cNvCxnSpPr>
          <p:nvPr/>
        </p:nvCxnSpPr>
        <p:spPr>
          <a:xfrm flipH="1" flipV="1">
            <a:off x="10422528" y="2995789"/>
            <a:ext cx="356537" cy="225995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3F88A53F-16D2-3953-FF8D-44BDDA707A54}"/>
              </a:ext>
            </a:extLst>
          </p:cNvPr>
          <p:cNvCxnSpPr>
            <a:cxnSpLocks/>
          </p:cNvCxnSpPr>
          <p:nvPr/>
        </p:nvCxnSpPr>
        <p:spPr>
          <a:xfrm flipV="1">
            <a:off x="9933125" y="3235817"/>
            <a:ext cx="4602" cy="47624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5">
            <a:extLst>
              <a:ext uri="{FF2B5EF4-FFF2-40B4-BE49-F238E27FC236}">
                <a16:creationId xmlns:a16="http://schemas.microsoft.com/office/drawing/2014/main" id="{F998489C-1446-1695-0721-5B5F7A8DB3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6414" y="1447877"/>
            <a:ext cx="651598" cy="863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0" name="Picture 25">
            <a:extLst>
              <a:ext uri="{FF2B5EF4-FFF2-40B4-BE49-F238E27FC236}">
                <a16:creationId xmlns:a16="http://schemas.microsoft.com/office/drawing/2014/main" id="{4AAE0BB7-2BE5-9D4D-1A32-FF91DF345A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0961" y="2384128"/>
            <a:ext cx="651598" cy="863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1" name="Picture 25">
            <a:extLst>
              <a:ext uri="{FF2B5EF4-FFF2-40B4-BE49-F238E27FC236}">
                <a16:creationId xmlns:a16="http://schemas.microsoft.com/office/drawing/2014/main" id="{02AA3039-B6A1-79FE-B0E9-3D004A5A25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291" y="3522436"/>
            <a:ext cx="651598" cy="863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2" name="Picture 25">
            <a:extLst>
              <a:ext uri="{FF2B5EF4-FFF2-40B4-BE49-F238E27FC236}">
                <a16:creationId xmlns:a16="http://schemas.microsoft.com/office/drawing/2014/main" id="{68FD79EC-EC8D-7BBA-BFFE-926FC1C452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747" y="4641791"/>
            <a:ext cx="651598" cy="863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3" name="Cloud 32">
            <a:extLst>
              <a:ext uri="{FF2B5EF4-FFF2-40B4-BE49-F238E27FC236}">
                <a16:creationId xmlns:a16="http://schemas.microsoft.com/office/drawing/2014/main" id="{24309223-7EA0-627D-6AB2-931012DCD700}"/>
              </a:ext>
            </a:extLst>
          </p:cNvPr>
          <p:cNvSpPr/>
          <p:nvPr/>
        </p:nvSpPr>
        <p:spPr>
          <a:xfrm>
            <a:off x="5043109" y="1216590"/>
            <a:ext cx="1412599" cy="5150340"/>
          </a:xfrm>
          <a:prstGeom prst="cloud">
            <a:avLst/>
          </a:prstGeom>
          <a:noFill/>
          <a:ln w="508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Helvetica" pitchFamily="2" charset="0"/>
            </a:endParaRPr>
          </a:p>
        </p:txBody>
      </p:sp>
      <p:pic>
        <p:nvPicPr>
          <p:cNvPr id="36" name="Picture 19" descr="Router Clip Art">
            <a:extLst>
              <a:ext uri="{FF2B5EF4-FFF2-40B4-BE49-F238E27FC236}">
                <a16:creationId xmlns:a16="http://schemas.microsoft.com/office/drawing/2014/main" id="{66732A46-D3DC-C8C4-9B15-D171B3E2A8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112" y="3422208"/>
            <a:ext cx="404671" cy="298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80847573-A83F-40E5-A34A-4F7E39D626DC}"/>
              </a:ext>
            </a:extLst>
          </p:cNvPr>
          <p:cNvCxnSpPr>
            <a:cxnSpLocks/>
          </p:cNvCxnSpPr>
          <p:nvPr/>
        </p:nvCxnSpPr>
        <p:spPr>
          <a:xfrm flipH="1" flipV="1">
            <a:off x="4230243" y="2913633"/>
            <a:ext cx="84220" cy="452201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7EC08443-982B-871C-B342-88DC4AD4C6CE}"/>
              </a:ext>
            </a:extLst>
          </p:cNvPr>
          <p:cNvCxnSpPr>
            <a:cxnSpLocks/>
          </p:cNvCxnSpPr>
          <p:nvPr/>
        </p:nvCxnSpPr>
        <p:spPr>
          <a:xfrm flipH="1" flipV="1">
            <a:off x="4384113" y="4142593"/>
            <a:ext cx="84220" cy="452201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C998AF6A-E756-B663-B568-6E35508FB623}"/>
              </a:ext>
            </a:extLst>
          </p:cNvPr>
          <p:cNvSpPr txBox="1"/>
          <p:nvPr/>
        </p:nvSpPr>
        <p:spPr>
          <a:xfrm>
            <a:off x="3202236" y="4082045"/>
            <a:ext cx="1108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Helvetica" pitchFamily="2" charset="0"/>
              </a:rPr>
              <a:t>AT&amp;T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08CEB8A8-4874-DB4F-D9EB-8BA7FC4C69B0}"/>
              </a:ext>
            </a:extLst>
          </p:cNvPr>
          <p:cNvSpPr txBox="1"/>
          <p:nvPr/>
        </p:nvSpPr>
        <p:spPr>
          <a:xfrm>
            <a:off x="3041726" y="5234353"/>
            <a:ext cx="1748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Helvetica" pitchFamily="2" charset="0"/>
              </a:rPr>
              <a:t>Verizon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7147B779-07DC-56C9-D0FD-4F590493A5BE}"/>
              </a:ext>
            </a:extLst>
          </p:cNvPr>
          <p:cNvCxnSpPr>
            <a:cxnSpLocks/>
          </p:cNvCxnSpPr>
          <p:nvPr/>
        </p:nvCxnSpPr>
        <p:spPr>
          <a:xfrm flipH="1" flipV="1">
            <a:off x="4947356" y="4982369"/>
            <a:ext cx="417306" cy="184943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6C05FC50-200D-789D-6275-1A8C5F8A022C}"/>
              </a:ext>
            </a:extLst>
          </p:cNvPr>
          <p:cNvSpPr txBox="1"/>
          <p:nvPr/>
        </p:nvSpPr>
        <p:spPr>
          <a:xfrm>
            <a:off x="6361436" y="4915932"/>
            <a:ext cx="1748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Helvetica" pitchFamily="2" charset="0"/>
              </a:rPr>
              <a:t>Comcast</a:t>
            </a:r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4BE51A9F-709C-0877-17EF-A3B3C6EEECDE}"/>
              </a:ext>
            </a:extLst>
          </p:cNvPr>
          <p:cNvCxnSpPr>
            <a:cxnSpLocks/>
          </p:cNvCxnSpPr>
          <p:nvPr/>
        </p:nvCxnSpPr>
        <p:spPr>
          <a:xfrm flipV="1">
            <a:off x="6761654" y="2995789"/>
            <a:ext cx="222338" cy="1233349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4EBF3486-3426-6C55-E08E-86DBD4D27000}"/>
              </a:ext>
            </a:extLst>
          </p:cNvPr>
          <p:cNvCxnSpPr>
            <a:cxnSpLocks/>
          </p:cNvCxnSpPr>
          <p:nvPr/>
        </p:nvCxnSpPr>
        <p:spPr>
          <a:xfrm flipV="1">
            <a:off x="6180941" y="4949868"/>
            <a:ext cx="310212" cy="276057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B03272FF-E476-E767-D8B9-46A2E6521F89}"/>
              </a:ext>
            </a:extLst>
          </p:cNvPr>
          <p:cNvCxnSpPr>
            <a:cxnSpLocks/>
            <a:stCxn id="31" idx="1"/>
          </p:cNvCxnSpPr>
          <p:nvPr/>
        </p:nvCxnSpPr>
        <p:spPr>
          <a:xfrm flipH="1">
            <a:off x="4671384" y="3954170"/>
            <a:ext cx="574907" cy="165631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loud 7">
            <a:extLst>
              <a:ext uri="{FF2B5EF4-FFF2-40B4-BE49-F238E27FC236}">
                <a16:creationId xmlns:a16="http://schemas.microsoft.com/office/drawing/2014/main" id="{426A286E-9BA4-B198-CA74-9782BD29F1A7}"/>
              </a:ext>
            </a:extLst>
          </p:cNvPr>
          <p:cNvSpPr/>
          <p:nvPr/>
        </p:nvSpPr>
        <p:spPr>
          <a:xfrm>
            <a:off x="3805979" y="3247596"/>
            <a:ext cx="1136247" cy="980806"/>
          </a:xfrm>
          <a:prstGeom prst="cloud">
            <a:avLst/>
          </a:prstGeom>
          <a:noFill/>
          <a:ln w="508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Helvetica" pitchFamily="2" charset="0"/>
            </a:endParaRPr>
          </a:p>
        </p:txBody>
      </p:sp>
      <p:sp>
        <p:nvSpPr>
          <p:cNvPr id="20" name="Cloud 19">
            <a:extLst>
              <a:ext uri="{FF2B5EF4-FFF2-40B4-BE49-F238E27FC236}">
                <a16:creationId xmlns:a16="http://schemas.microsoft.com/office/drawing/2014/main" id="{DFEFE291-CB9B-C7EC-6ED7-8C24F29DA29C}"/>
              </a:ext>
            </a:extLst>
          </p:cNvPr>
          <p:cNvSpPr/>
          <p:nvPr/>
        </p:nvSpPr>
        <p:spPr>
          <a:xfrm>
            <a:off x="3858099" y="4423064"/>
            <a:ext cx="1136247" cy="980806"/>
          </a:xfrm>
          <a:prstGeom prst="cloud">
            <a:avLst/>
          </a:prstGeom>
          <a:noFill/>
          <a:ln w="508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Helvetica" pitchFamily="2" charset="0"/>
            </a:endParaRPr>
          </a:p>
        </p:txBody>
      </p:sp>
      <p:sp>
        <p:nvSpPr>
          <p:cNvPr id="21" name="Cloud 20">
            <a:extLst>
              <a:ext uri="{FF2B5EF4-FFF2-40B4-BE49-F238E27FC236}">
                <a16:creationId xmlns:a16="http://schemas.microsoft.com/office/drawing/2014/main" id="{A268BDCE-9941-5706-E7FE-FE3B2AAB8593}"/>
              </a:ext>
            </a:extLst>
          </p:cNvPr>
          <p:cNvSpPr/>
          <p:nvPr/>
        </p:nvSpPr>
        <p:spPr>
          <a:xfrm>
            <a:off x="6225690" y="4053307"/>
            <a:ext cx="1136247" cy="980806"/>
          </a:xfrm>
          <a:prstGeom prst="cloud">
            <a:avLst/>
          </a:prstGeom>
          <a:noFill/>
          <a:ln w="508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Helvetica" pitchFamily="2" charset="0"/>
            </a:endParaRPr>
          </a:p>
        </p:txBody>
      </p:sp>
      <p:pic>
        <p:nvPicPr>
          <p:cNvPr id="25" name="Picture 19" descr="Router Clip Art">
            <a:extLst>
              <a:ext uri="{FF2B5EF4-FFF2-40B4-BE49-F238E27FC236}">
                <a16:creationId xmlns:a16="http://schemas.microsoft.com/office/drawing/2014/main" id="{A59ABD96-2200-1E88-7A8C-8F65F2785C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669" y="3493676"/>
            <a:ext cx="404671" cy="298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9" descr="Router Clip Art">
            <a:extLst>
              <a:ext uri="{FF2B5EF4-FFF2-40B4-BE49-F238E27FC236}">
                <a16:creationId xmlns:a16="http://schemas.microsoft.com/office/drawing/2014/main" id="{31E6957C-0BEC-4C1B-3477-60DF6C55FB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8890" y="3783961"/>
            <a:ext cx="404671" cy="298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19" descr="Router Clip Art">
            <a:extLst>
              <a:ext uri="{FF2B5EF4-FFF2-40B4-BE49-F238E27FC236}">
                <a16:creationId xmlns:a16="http://schemas.microsoft.com/office/drawing/2014/main" id="{6EBE80DB-9F78-746B-9D60-0C8E475AA7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320" y="4569337"/>
            <a:ext cx="404671" cy="298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19" descr="Router Clip Art">
            <a:extLst>
              <a:ext uri="{FF2B5EF4-FFF2-40B4-BE49-F238E27FC236}">
                <a16:creationId xmlns:a16="http://schemas.microsoft.com/office/drawing/2014/main" id="{81EDBF99-AEE2-07F3-75CA-A26565CD44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877" y="4640805"/>
            <a:ext cx="404671" cy="298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19" descr="Router Clip Art">
            <a:extLst>
              <a:ext uri="{FF2B5EF4-FFF2-40B4-BE49-F238E27FC236}">
                <a16:creationId xmlns:a16="http://schemas.microsoft.com/office/drawing/2014/main" id="{8B4013D0-2A50-FDC7-BD90-A3AED35082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9098" y="4931090"/>
            <a:ext cx="404671" cy="298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19" descr="Router Clip Art">
            <a:extLst>
              <a:ext uri="{FF2B5EF4-FFF2-40B4-BE49-F238E27FC236}">
                <a16:creationId xmlns:a16="http://schemas.microsoft.com/office/drawing/2014/main" id="{44F1D4AC-7361-D413-9557-E86666E6E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474" y="4225242"/>
            <a:ext cx="404671" cy="298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19" descr="Router Clip Art">
            <a:extLst>
              <a:ext uri="{FF2B5EF4-FFF2-40B4-BE49-F238E27FC236}">
                <a16:creationId xmlns:a16="http://schemas.microsoft.com/office/drawing/2014/main" id="{0A350A7F-A4F9-350A-1A02-A47C29680B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031" y="4296710"/>
            <a:ext cx="404671" cy="298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19" descr="Router Clip Art">
            <a:extLst>
              <a:ext uri="{FF2B5EF4-FFF2-40B4-BE49-F238E27FC236}">
                <a16:creationId xmlns:a16="http://schemas.microsoft.com/office/drawing/2014/main" id="{16173C25-1B88-DAD4-E831-EAE882CB92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252" y="4586995"/>
            <a:ext cx="404671" cy="298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51" descr="Icon&#10;&#10;Description automatically generated">
            <a:extLst>
              <a:ext uri="{FF2B5EF4-FFF2-40B4-BE49-F238E27FC236}">
                <a16:creationId xmlns:a16="http://schemas.microsoft.com/office/drawing/2014/main" id="{4DD373A7-4FAE-C73B-837A-4D93FF3695D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481126" y="4367744"/>
            <a:ext cx="1332738" cy="1332738"/>
          </a:xfrm>
          <a:prstGeom prst="rect">
            <a:avLst/>
          </a:prstGeom>
        </p:spPr>
      </p:pic>
      <p:pic>
        <p:nvPicPr>
          <p:cNvPr id="57" name="Google Shape;265;p20" descr="pasted-image.png">
            <a:extLst>
              <a:ext uri="{FF2B5EF4-FFF2-40B4-BE49-F238E27FC236}">
                <a16:creationId xmlns:a16="http://schemas.microsoft.com/office/drawing/2014/main" id="{BF50B6F0-F600-0D98-CC21-145D2FCE0DEA}"/>
              </a:ext>
            </a:extLst>
          </p:cNvPr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7429118" y="5556551"/>
            <a:ext cx="822557" cy="820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273;p20" descr="image6.png">
            <a:extLst>
              <a:ext uri="{FF2B5EF4-FFF2-40B4-BE49-F238E27FC236}">
                <a16:creationId xmlns:a16="http://schemas.microsoft.com/office/drawing/2014/main" id="{49BDDD0D-8811-BCEF-4299-4E03348F80F1}"/>
              </a:ext>
            </a:extLst>
          </p:cNvPr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8411270" y="6361897"/>
            <a:ext cx="1406450" cy="374248"/>
          </a:xfrm>
          <a:prstGeom prst="rect">
            <a:avLst/>
          </a:prstGeom>
          <a:noFill/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</p:pic>
      <p:sp>
        <p:nvSpPr>
          <p:cNvPr id="61" name="Google Shape;275;p20">
            <a:extLst>
              <a:ext uri="{FF2B5EF4-FFF2-40B4-BE49-F238E27FC236}">
                <a16:creationId xmlns:a16="http://schemas.microsoft.com/office/drawing/2014/main" id="{918D2FCF-383A-ABD0-F1D2-DE2BD44228BD}"/>
              </a:ext>
            </a:extLst>
          </p:cNvPr>
          <p:cNvSpPr/>
          <p:nvPr/>
        </p:nvSpPr>
        <p:spPr>
          <a:xfrm flipH="1">
            <a:off x="8364067" y="5676402"/>
            <a:ext cx="1406450" cy="337121"/>
          </a:xfrm>
          <a:prstGeom prst="stripedRightArrow">
            <a:avLst>
              <a:gd name="adj1" fmla="val 50000"/>
              <a:gd name="adj2" fmla="val 50000"/>
            </a:avLst>
          </a:prstGeom>
          <a:blipFill rotWithShape="1">
            <a:blip r:embed="rId16">
              <a:alphaModFix/>
            </a:blip>
            <a:stretch>
              <a:fillRect/>
            </a:stretch>
          </a:blipFill>
          <a:ln w="12700" cap="flat" cmpd="sng">
            <a:solidFill>
              <a:srgbClr val="972D2D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2800"/>
            </a:pPr>
            <a:endParaRPr sz="2800">
              <a:latin typeface="Arial" panose="020B0604020202020204" pitchFamily="34" charset="0"/>
              <a:ea typeface="Permanent Marker"/>
              <a:cs typeface="Arial" panose="020B0604020202020204" pitchFamily="34" charset="0"/>
              <a:sym typeface="Permanent Marker"/>
            </a:endParaRPr>
          </a:p>
        </p:txBody>
      </p:sp>
      <p:sp>
        <p:nvSpPr>
          <p:cNvPr id="62" name="Google Shape;275;p20">
            <a:extLst>
              <a:ext uri="{FF2B5EF4-FFF2-40B4-BE49-F238E27FC236}">
                <a16:creationId xmlns:a16="http://schemas.microsoft.com/office/drawing/2014/main" id="{0D682E88-62CB-9624-EEE7-BFB37042F160}"/>
              </a:ext>
            </a:extLst>
          </p:cNvPr>
          <p:cNvSpPr/>
          <p:nvPr/>
        </p:nvSpPr>
        <p:spPr>
          <a:xfrm>
            <a:off x="8351906" y="5952803"/>
            <a:ext cx="1605749" cy="337121"/>
          </a:xfrm>
          <a:prstGeom prst="stripedRightArrow">
            <a:avLst>
              <a:gd name="adj1" fmla="val 50000"/>
              <a:gd name="adj2" fmla="val 50000"/>
            </a:avLst>
          </a:prstGeom>
          <a:blipFill rotWithShape="1">
            <a:blip r:embed="rId16">
              <a:alphaModFix/>
            </a:blip>
            <a:stretch>
              <a:fillRect/>
            </a:stretch>
          </a:blipFill>
          <a:ln w="12700" cap="flat" cmpd="sng">
            <a:solidFill>
              <a:srgbClr val="972D2D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2800"/>
            </a:pPr>
            <a:endParaRPr sz="2800">
              <a:latin typeface="Arial" panose="020B0604020202020204" pitchFamily="34" charset="0"/>
              <a:ea typeface="Permanent Marker"/>
              <a:cs typeface="Arial" panose="020B0604020202020204" pitchFamily="34" charset="0"/>
              <a:sym typeface="Permanent Marker"/>
            </a:endParaRPr>
          </a:p>
        </p:txBody>
      </p:sp>
    </p:spTree>
    <p:extLst>
      <p:ext uri="{BB962C8B-B14F-4D97-AF65-F5344CB8AC3E}">
        <p14:creationId xmlns:p14="http://schemas.microsoft.com/office/powerpoint/2010/main" val="30335893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55" grpId="0"/>
      <p:bldP spid="63" grpId="0"/>
      <p:bldP spid="71" grpId="0"/>
      <p:bldP spid="8" grpId="0" animBg="1"/>
      <p:bldP spid="20" grpId="0" animBg="1"/>
      <p:bldP spid="21" grpId="0" animBg="1"/>
      <p:bldP spid="61" grpId="0" animBg="1"/>
      <p:bldP spid="6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90D48-A6B3-C164-698F-9C142B046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content overview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82AC64-F957-040F-F741-21E374E93D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6980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room full of computer servers&#10;&#10;Description automatically generated with low confidence">
            <a:extLst>
              <a:ext uri="{FF2B5EF4-FFF2-40B4-BE49-F238E27FC236}">
                <a16:creationId xmlns:a16="http://schemas.microsoft.com/office/drawing/2014/main" id="{E33DBB89-C9C7-0BD0-0F80-A22E661295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1000"/>
          </a:blip>
          <a:stretch>
            <a:fillRect/>
          </a:stretch>
        </p:blipFill>
        <p:spPr>
          <a:xfrm>
            <a:off x="6285496" y="1753998"/>
            <a:ext cx="5808473" cy="33500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BE0EC4D-2925-5D7E-E6A3-2A1F1DDCF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(1) Internet architecture</a:t>
            </a:r>
          </a:p>
        </p:txBody>
      </p:sp>
      <p:pic>
        <p:nvPicPr>
          <p:cNvPr id="7" name="Picture 6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4C4762FF-2C22-26D1-4832-E469746D0B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4367" y="1740702"/>
            <a:ext cx="1168400" cy="1054100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01D6CA8-E200-3710-5E7B-A3E32DD0BA43}"/>
              </a:ext>
            </a:extLst>
          </p:cNvPr>
          <p:cNvCxnSpPr>
            <a:cxnSpLocks/>
          </p:cNvCxnSpPr>
          <p:nvPr/>
        </p:nvCxnSpPr>
        <p:spPr>
          <a:xfrm>
            <a:off x="4917529" y="2507880"/>
            <a:ext cx="354559" cy="0"/>
          </a:xfrm>
          <a:prstGeom prst="line">
            <a:avLst/>
          </a:prstGeom>
          <a:ln w="762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5">
            <a:extLst>
              <a:ext uri="{FF2B5EF4-FFF2-40B4-BE49-F238E27FC236}">
                <a16:creationId xmlns:a16="http://schemas.microsoft.com/office/drawing/2014/main" id="{445B4EDF-4F43-A9A4-B6F9-F8D8B3EE9C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9103" y="1623321"/>
            <a:ext cx="1090512" cy="1445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DC40095-CBFD-C957-A171-FD3612B63B45}"/>
              </a:ext>
            </a:extLst>
          </p:cNvPr>
          <p:cNvCxnSpPr>
            <a:cxnSpLocks/>
          </p:cNvCxnSpPr>
          <p:nvPr/>
        </p:nvCxnSpPr>
        <p:spPr>
          <a:xfrm>
            <a:off x="6226181" y="2507880"/>
            <a:ext cx="570959" cy="13344"/>
          </a:xfrm>
          <a:prstGeom prst="line">
            <a:avLst/>
          </a:prstGeom>
          <a:ln w="762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5">
            <a:extLst>
              <a:ext uri="{FF2B5EF4-FFF2-40B4-BE49-F238E27FC236}">
                <a16:creationId xmlns:a16="http://schemas.microsoft.com/office/drawing/2014/main" id="{7C9011E2-B299-4F0F-FD44-7307995468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0381" y="1672309"/>
            <a:ext cx="860934" cy="1140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9" name="Picture 25">
            <a:extLst>
              <a:ext uri="{FF2B5EF4-FFF2-40B4-BE49-F238E27FC236}">
                <a16:creationId xmlns:a16="http://schemas.microsoft.com/office/drawing/2014/main" id="{78B8D173-A51B-A45E-4968-32BAA3BAAA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0595" y="2876490"/>
            <a:ext cx="793084" cy="1050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2" name="Picture 25">
            <a:extLst>
              <a:ext uri="{FF2B5EF4-FFF2-40B4-BE49-F238E27FC236}">
                <a16:creationId xmlns:a16="http://schemas.microsoft.com/office/drawing/2014/main" id="{9C3B696D-41D7-1403-7D80-6D955D6307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1411" y="4053042"/>
            <a:ext cx="793084" cy="1050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C5994A8-3850-08CE-0D8C-BAF795D3C0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6373" y="2740801"/>
            <a:ext cx="793084" cy="1050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7" name="Picture 36" descr="Icon&#10;&#10;Description automatically generated">
            <a:extLst>
              <a:ext uri="{FF2B5EF4-FFF2-40B4-BE49-F238E27FC236}">
                <a16:creationId xmlns:a16="http://schemas.microsoft.com/office/drawing/2014/main" id="{4934A193-9EB8-F338-BCD6-3F94186754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4875" y="2754280"/>
            <a:ext cx="1532027" cy="1140871"/>
          </a:xfrm>
          <a:prstGeom prst="rect">
            <a:avLst/>
          </a:prstGeom>
        </p:spPr>
      </p:pic>
      <p:pic>
        <p:nvPicPr>
          <p:cNvPr id="38" name="Picture 19" descr="Router Clip Art">
            <a:extLst>
              <a:ext uri="{FF2B5EF4-FFF2-40B4-BE49-F238E27FC236}">
                <a16:creationId xmlns:a16="http://schemas.microsoft.com/office/drawing/2014/main" id="{D594A530-E91D-5BBB-679C-AE9A6FB491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4606" y="3755920"/>
            <a:ext cx="798186" cy="58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19" descr="Router Clip Art">
            <a:extLst>
              <a:ext uri="{FF2B5EF4-FFF2-40B4-BE49-F238E27FC236}">
                <a16:creationId xmlns:a16="http://schemas.microsoft.com/office/drawing/2014/main" id="{2369D35F-F314-C820-452D-ADC6829CEB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6043" y="2638162"/>
            <a:ext cx="755602" cy="556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864EE3F4-2E56-60D8-0D28-691D7857D8A8}"/>
              </a:ext>
            </a:extLst>
          </p:cNvPr>
          <p:cNvCxnSpPr>
            <a:cxnSpLocks/>
          </p:cNvCxnSpPr>
          <p:nvPr/>
        </p:nvCxnSpPr>
        <p:spPr>
          <a:xfrm>
            <a:off x="9289580" y="2563834"/>
            <a:ext cx="276463" cy="200031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BC7EEF8-5D26-CBF1-45CE-AC30BA3F1D0F}"/>
              </a:ext>
            </a:extLst>
          </p:cNvPr>
          <p:cNvCxnSpPr>
            <a:cxnSpLocks/>
          </p:cNvCxnSpPr>
          <p:nvPr/>
        </p:nvCxnSpPr>
        <p:spPr>
          <a:xfrm flipV="1">
            <a:off x="9212439" y="3093380"/>
            <a:ext cx="372167" cy="379054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F1DD5869-0FC9-F9A9-3BAE-AF7A19BE0498}"/>
              </a:ext>
            </a:extLst>
          </p:cNvPr>
          <p:cNvCxnSpPr>
            <a:cxnSpLocks/>
          </p:cNvCxnSpPr>
          <p:nvPr/>
        </p:nvCxnSpPr>
        <p:spPr>
          <a:xfrm flipV="1">
            <a:off x="9173679" y="3138411"/>
            <a:ext cx="470891" cy="1242731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3268B688-8F3B-94E0-162F-FB877F0DE54F}"/>
              </a:ext>
            </a:extLst>
          </p:cNvPr>
          <p:cNvCxnSpPr>
            <a:cxnSpLocks/>
          </p:cNvCxnSpPr>
          <p:nvPr/>
        </p:nvCxnSpPr>
        <p:spPr>
          <a:xfrm flipV="1">
            <a:off x="9189584" y="4269692"/>
            <a:ext cx="376459" cy="428024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CFAA59FF-579A-C4EC-F685-84CD9AA071EF}"/>
              </a:ext>
            </a:extLst>
          </p:cNvPr>
          <p:cNvCxnSpPr>
            <a:cxnSpLocks/>
          </p:cNvCxnSpPr>
          <p:nvPr/>
        </p:nvCxnSpPr>
        <p:spPr>
          <a:xfrm>
            <a:off x="9212439" y="3522436"/>
            <a:ext cx="344999" cy="450247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C7468268-71A1-7BCB-A4B2-32968D2C18CC}"/>
              </a:ext>
            </a:extLst>
          </p:cNvPr>
          <p:cNvCxnSpPr>
            <a:cxnSpLocks/>
          </p:cNvCxnSpPr>
          <p:nvPr/>
        </p:nvCxnSpPr>
        <p:spPr>
          <a:xfrm>
            <a:off x="9297295" y="2662854"/>
            <a:ext cx="316384" cy="1264595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8F4DF044-08CB-BC6C-4BD6-C82274FB1C9F}"/>
              </a:ext>
            </a:extLst>
          </p:cNvPr>
          <p:cNvCxnSpPr>
            <a:cxnSpLocks/>
          </p:cNvCxnSpPr>
          <p:nvPr/>
        </p:nvCxnSpPr>
        <p:spPr>
          <a:xfrm flipV="1">
            <a:off x="10395496" y="3365834"/>
            <a:ext cx="376459" cy="428024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E2A23D95-CC7A-4654-0DB3-45484FB2B43E}"/>
              </a:ext>
            </a:extLst>
          </p:cNvPr>
          <p:cNvCxnSpPr>
            <a:cxnSpLocks/>
          </p:cNvCxnSpPr>
          <p:nvPr/>
        </p:nvCxnSpPr>
        <p:spPr>
          <a:xfrm flipH="1" flipV="1">
            <a:off x="10422528" y="2995789"/>
            <a:ext cx="356537" cy="225995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3F88A53F-16D2-3953-FF8D-44BDDA707A54}"/>
              </a:ext>
            </a:extLst>
          </p:cNvPr>
          <p:cNvCxnSpPr>
            <a:cxnSpLocks/>
          </p:cNvCxnSpPr>
          <p:nvPr/>
        </p:nvCxnSpPr>
        <p:spPr>
          <a:xfrm flipV="1">
            <a:off x="9933125" y="3235817"/>
            <a:ext cx="4602" cy="47624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5">
            <a:extLst>
              <a:ext uri="{FF2B5EF4-FFF2-40B4-BE49-F238E27FC236}">
                <a16:creationId xmlns:a16="http://schemas.microsoft.com/office/drawing/2014/main" id="{F998489C-1446-1695-0721-5B5F7A8DB3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6414" y="1447877"/>
            <a:ext cx="651598" cy="863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0" name="Picture 25">
            <a:extLst>
              <a:ext uri="{FF2B5EF4-FFF2-40B4-BE49-F238E27FC236}">
                <a16:creationId xmlns:a16="http://schemas.microsoft.com/office/drawing/2014/main" id="{4AAE0BB7-2BE5-9D4D-1A32-FF91DF345A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0961" y="2384128"/>
            <a:ext cx="651598" cy="863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1" name="Picture 25">
            <a:extLst>
              <a:ext uri="{FF2B5EF4-FFF2-40B4-BE49-F238E27FC236}">
                <a16:creationId xmlns:a16="http://schemas.microsoft.com/office/drawing/2014/main" id="{02AA3039-B6A1-79FE-B0E9-3D004A5A25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291" y="3522436"/>
            <a:ext cx="651598" cy="863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2" name="Picture 25">
            <a:extLst>
              <a:ext uri="{FF2B5EF4-FFF2-40B4-BE49-F238E27FC236}">
                <a16:creationId xmlns:a16="http://schemas.microsoft.com/office/drawing/2014/main" id="{68FD79EC-EC8D-7BBA-BFFE-926FC1C452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747" y="4641791"/>
            <a:ext cx="651598" cy="863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6" name="Picture 19" descr="Router Clip Art">
            <a:extLst>
              <a:ext uri="{FF2B5EF4-FFF2-40B4-BE49-F238E27FC236}">
                <a16:creationId xmlns:a16="http://schemas.microsoft.com/office/drawing/2014/main" id="{66732A46-D3DC-C8C4-9B15-D171B3E2A8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3926" y="3522436"/>
            <a:ext cx="755602" cy="556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80847573-A83F-40E5-A34A-4F7E39D626DC}"/>
              </a:ext>
            </a:extLst>
          </p:cNvPr>
          <p:cNvCxnSpPr>
            <a:cxnSpLocks/>
          </p:cNvCxnSpPr>
          <p:nvPr/>
        </p:nvCxnSpPr>
        <p:spPr>
          <a:xfrm flipH="1" flipV="1">
            <a:off x="4230243" y="2913633"/>
            <a:ext cx="84220" cy="452201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19" descr="Router Clip Art">
            <a:extLst>
              <a:ext uri="{FF2B5EF4-FFF2-40B4-BE49-F238E27FC236}">
                <a16:creationId xmlns:a16="http://schemas.microsoft.com/office/drawing/2014/main" id="{7F7CCA01-574E-C15D-C0FF-A36F83635B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075" y="4694248"/>
            <a:ext cx="755602" cy="556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7EC08443-982B-871C-B342-88DC4AD4C6CE}"/>
              </a:ext>
            </a:extLst>
          </p:cNvPr>
          <p:cNvCxnSpPr>
            <a:cxnSpLocks/>
          </p:cNvCxnSpPr>
          <p:nvPr/>
        </p:nvCxnSpPr>
        <p:spPr>
          <a:xfrm flipH="1" flipV="1">
            <a:off x="4384113" y="4142593"/>
            <a:ext cx="84220" cy="452201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7147B779-07DC-56C9-D0FD-4F590493A5BE}"/>
              </a:ext>
            </a:extLst>
          </p:cNvPr>
          <p:cNvCxnSpPr>
            <a:cxnSpLocks/>
          </p:cNvCxnSpPr>
          <p:nvPr/>
        </p:nvCxnSpPr>
        <p:spPr>
          <a:xfrm flipH="1" flipV="1">
            <a:off x="4947356" y="4982369"/>
            <a:ext cx="417306" cy="184943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0" name="Picture 19" descr="Router Clip Art">
            <a:extLst>
              <a:ext uri="{FF2B5EF4-FFF2-40B4-BE49-F238E27FC236}">
                <a16:creationId xmlns:a16="http://schemas.microsoft.com/office/drawing/2014/main" id="{93085998-56B1-6C59-2C54-04E136F25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5230" y="4346226"/>
            <a:ext cx="755602" cy="556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4BE51A9F-709C-0877-17EF-A3B3C6EEECDE}"/>
              </a:ext>
            </a:extLst>
          </p:cNvPr>
          <p:cNvCxnSpPr>
            <a:cxnSpLocks/>
          </p:cNvCxnSpPr>
          <p:nvPr/>
        </p:nvCxnSpPr>
        <p:spPr>
          <a:xfrm flipV="1">
            <a:off x="6761654" y="2995789"/>
            <a:ext cx="222338" cy="1233349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4EBF3486-3426-6C55-E08E-86DBD4D27000}"/>
              </a:ext>
            </a:extLst>
          </p:cNvPr>
          <p:cNvCxnSpPr>
            <a:cxnSpLocks/>
          </p:cNvCxnSpPr>
          <p:nvPr/>
        </p:nvCxnSpPr>
        <p:spPr>
          <a:xfrm flipV="1">
            <a:off x="6180941" y="4949868"/>
            <a:ext cx="310212" cy="276057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B03272FF-E476-E767-D8B9-46A2E6521F89}"/>
              </a:ext>
            </a:extLst>
          </p:cNvPr>
          <p:cNvCxnSpPr>
            <a:cxnSpLocks/>
            <a:stCxn id="31" idx="1"/>
          </p:cNvCxnSpPr>
          <p:nvPr/>
        </p:nvCxnSpPr>
        <p:spPr>
          <a:xfrm flipH="1">
            <a:off x="4671384" y="3954170"/>
            <a:ext cx="574907" cy="165631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screen shot of a computer&#10;&#10;Description automatically generated">
            <a:extLst>
              <a:ext uri="{FF2B5EF4-FFF2-40B4-BE49-F238E27FC236}">
                <a16:creationId xmlns:a16="http://schemas.microsoft.com/office/drawing/2014/main" id="{2E531DE1-D981-B7C6-6F0C-75FA5ECAE53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89745" y="1690688"/>
            <a:ext cx="788653" cy="1104114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DCF21F3-9F7E-A41B-2A09-A3EE0FC0175A}"/>
              </a:ext>
            </a:extLst>
          </p:cNvPr>
          <p:cNvCxnSpPr>
            <a:cxnSpLocks/>
          </p:cNvCxnSpPr>
          <p:nvPr/>
        </p:nvCxnSpPr>
        <p:spPr>
          <a:xfrm>
            <a:off x="2329841" y="2242745"/>
            <a:ext cx="1089764" cy="13720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2F22EAB5-FEB0-2EBC-1F84-ACA656C14DB9}"/>
              </a:ext>
            </a:extLst>
          </p:cNvPr>
          <p:cNvSpPr/>
          <p:nvPr/>
        </p:nvSpPr>
        <p:spPr>
          <a:xfrm>
            <a:off x="665567" y="3304561"/>
            <a:ext cx="2220767" cy="46324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Helvetica" pitchFamily="2" charset="0"/>
              </a:rPr>
              <a:t>App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199F1AC1-300C-1B99-DA35-03EB83861006}"/>
              </a:ext>
            </a:extLst>
          </p:cNvPr>
          <p:cNvSpPr/>
          <p:nvPr/>
        </p:nvSpPr>
        <p:spPr>
          <a:xfrm>
            <a:off x="665567" y="3845481"/>
            <a:ext cx="2220767" cy="46324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Helvetica" pitchFamily="2" charset="0"/>
              </a:rPr>
              <a:t>Transport</a:t>
            </a: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29A7AFEA-83DD-08DB-DECA-6E3E6F390792}"/>
              </a:ext>
            </a:extLst>
          </p:cNvPr>
          <p:cNvSpPr/>
          <p:nvPr/>
        </p:nvSpPr>
        <p:spPr>
          <a:xfrm>
            <a:off x="650754" y="4372113"/>
            <a:ext cx="2220767" cy="4632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Helvetica" pitchFamily="2" charset="0"/>
              </a:rPr>
              <a:t>Network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78D74DE1-8979-6869-F2D3-75901317FC15}"/>
              </a:ext>
            </a:extLst>
          </p:cNvPr>
          <p:cNvCxnSpPr/>
          <p:nvPr/>
        </p:nvCxnSpPr>
        <p:spPr>
          <a:xfrm flipH="1">
            <a:off x="732543" y="2507880"/>
            <a:ext cx="657202" cy="560538"/>
          </a:xfrm>
          <a:prstGeom prst="line">
            <a:avLst/>
          </a:prstGeom>
          <a:ln w="508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563F0F70-BBD9-3231-D0E9-A93CA1A7C80A}"/>
              </a:ext>
            </a:extLst>
          </p:cNvPr>
          <p:cNvCxnSpPr>
            <a:cxnSpLocks/>
          </p:cNvCxnSpPr>
          <p:nvPr/>
        </p:nvCxnSpPr>
        <p:spPr>
          <a:xfrm>
            <a:off x="2071793" y="2634438"/>
            <a:ext cx="832181" cy="545944"/>
          </a:xfrm>
          <a:prstGeom prst="line">
            <a:avLst/>
          </a:prstGeom>
          <a:ln w="508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Picture 51" descr="Shape&#10;&#10;Description automatically generated with medium confidence">
            <a:extLst>
              <a:ext uri="{FF2B5EF4-FFF2-40B4-BE49-F238E27FC236}">
                <a16:creationId xmlns:a16="http://schemas.microsoft.com/office/drawing/2014/main" id="{14AD6412-B66A-FACF-3E51-34D9BA18CEA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66368" y="1470246"/>
            <a:ext cx="791600" cy="647673"/>
          </a:xfrm>
          <a:prstGeom prst="rect">
            <a:avLst/>
          </a:prstGeom>
        </p:spPr>
      </p:pic>
      <p:pic>
        <p:nvPicPr>
          <p:cNvPr id="56" name="Picture 55" descr="Shape&#10;&#10;Description automatically generated with medium confidence">
            <a:extLst>
              <a:ext uri="{FF2B5EF4-FFF2-40B4-BE49-F238E27FC236}">
                <a16:creationId xmlns:a16="http://schemas.microsoft.com/office/drawing/2014/main" id="{897331F2-4B67-0839-C44C-3F90FC3E417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3012108" y="1483624"/>
            <a:ext cx="805042" cy="647673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D679361F-44C1-BEDB-A749-29A03285A55E}"/>
              </a:ext>
            </a:extLst>
          </p:cNvPr>
          <p:cNvSpPr txBox="1"/>
          <p:nvPr/>
        </p:nvSpPr>
        <p:spPr>
          <a:xfrm rot="410684">
            <a:off x="2140390" y="2396546"/>
            <a:ext cx="19634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Protocols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D13BFAB-0987-49BE-E81F-ABD79DC5B457}"/>
              </a:ext>
            </a:extLst>
          </p:cNvPr>
          <p:cNvSpPr txBox="1"/>
          <p:nvPr/>
        </p:nvSpPr>
        <p:spPr>
          <a:xfrm>
            <a:off x="2348305" y="5854787"/>
            <a:ext cx="70991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Decomposition of functionality</a:t>
            </a:r>
          </a:p>
        </p:txBody>
      </p:sp>
    </p:spTree>
    <p:extLst>
      <p:ext uri="{BB962C8B-B14F-4D97-AF65-F5344CB8AC3E}">
        <p14:creationId xmlns:p14="http://schemas.microsoft.com/office/powerpoint/2010/main" val="27977917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8" grpId="0" animBg="1"/>
      <p:bldP spid="42" grpId="0" animBg="1"/>
      <p:bldP spid="5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E99552-7E65-FAE5-E09E-333D8C1AA3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room full of computer servers&#10;&#10;Description automatically generated with low confidence">
            <a:extLst>
              <a:ext uri="{FF2B5EF4-FFF2-40B4-BE49-F238E27FC236}">
                <a16:creationId xmlns:a16="http://schemas.microsoft.com/office/drawing/2014/main" id="{32081322-DE35-3F5A-64ED-38C2EBFD6E9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1000"/>
          </a:blip>
          <a:stretch>
            <a:fillRect/>
          </a:stretch>
        </p:blipFill>
        <p:spPr>
          <a:xfrm>
            <a:off x="6285496" y="1753998"/>
            <a:ext cx="5808473" cy="33500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91C46A-08CB-EDA9-9266-DBCC52D65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(2) The transport layer</a:t>
            </a:r>
          </a:p>
        </p:txBody>
      </p:sp>
      <p:pic>
        <p:nvPicPr>
          <p:cNvPr id="7" name="Picture 6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0E352706-6DF8-5869-BF98-73239E5AAB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4367" y="1740702"/>
            <a:ext cx="1168400" cy="1054100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29D4C81-52C9-C75E-30FF-85B17E4461A2}"/>
              </a:ext>
            </a:extLst>
          </p:cNvPr>
          <p:cNvCxnSpPr>
            <a:cxnSpLocks/>
          </p:cNvCxnSpPr>
          <p:nvPr/>
        </p:nvCxnSpPr>
        <p:spPr>
          <a:xfrm>
            <a:off x="4917529" y="2507880"/>
            <a:ext cx="354559" cy="0"/>
          </a:xfrm>
          <a:prstGeom prst="line">
            <a:avLst/>
          </a:prstGeom>
          <a:ln w="762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5">
            <a:extLst>
              <a:ext uri="{FF2B5EF4-FFF2-40B4-BE49-F238E27FC236}">
                <a16:creationId xmlns:a16="http://schemas.microsoft.com/office/drawing/2014/main" id="{2859A309-89FB-0CEB-0232-15AE760B9A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9103" y="1623321"/>
            <a:ext cx="1090512" cy="1445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4E8F8B6-EE6C-F35D-22FC-82D1F5ACB45E}"/>
              </a:ext>
            </a:extLst>
          </p:cNvPr>
          <p:cNvCxnSpPr>
            <a:cxnSpLocks/>
          </p:cNvCxnSpPr>
          <p:nvPr/>
        </p:nvCxnSpPr>
        <p:spPr>
          <a:xfrm>
            <a:off x="6226181" y="2507880"/>
            <a:ext cx="570959" cy="13344"/>
          </a:xfrm>
          <a:prstGeom prst="line">
            <a:avLst/>
          </a:prstGeom>
          <a:ln w="762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5">
            <a:extLst>
              <a:ext uri="{FF2B5EF4-FFF2-40B4-BE49-F238E27FC236}">
                <a16:creationId xmlns:a16="http://schemas.microsoft.com/office/drawing/2014/main" id="{EC28AB23-7B75-3E9E-679A-AB4F14364C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0381" y="1672309"/>
            <a:ext cx="860934" cy="1140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9" name="Picture 25">
            <a:extLst>
              <a:ext uri="{FF2B5EF4-FFF2-40B4-BE49-F238E27FC236}">
                <a16:creationId xmlns:a16="http://schemas.microsoft.com/office/drawing/2014/main" id="{D5FD9852-C5D1-C3D9-6061-A36ED9FD24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0595" y="2876490"/>
            <a:ext cx="793084" cy="1050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2" name="Picture 25">
            <a:extLst>
              <a:ext uri="{FF2B5EF4-FFF2-40B4-BE49-F238E27FC236}">
                <a16:creationId xmlns:a16="http://schemas.microsoft.com/office/drawing/2014/main" id="{E9C618E5-3959-7B00-C552-71F0BCA07F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1411" y="4053042"/>
            <a:ext cx="793084" cy="1050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C6A3F40-7155-B33B-D7F2-14D71BA4B4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6373" y="2740801"/>
            <a:ext cx="793084" cy="1050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7" name="Picture 36" descr="Icon&#10;&#10;Description automatically generated">
            <a:extLst>
              <a:ext uri="{FF2B5EF4-FFF2-40B4-BE49-F238E27FC236}">
                <a16:creationId xmlns:a16="http://schemas.microsoft.com/office/drawing/2014/main" id="{E9C3A4AE-58AE-7B37-CA08-8BEEBDEBAD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4875" y="2754280"/>
            <a:ext cx="1532027" cy="1140871"/>
          </a:xfrm>
          <a:prstGeom prst="rect">
            <a:avLst/>
          </a:prstGeom>
        </p:spPr>
      </p:pic>
      <p:pic>
        <p:nvPicPr>
          <p:cNvPr id="38" name="Picture 19" descr="Router Clip Art">
            <a:extLst>
              <a:ext uri="{FF2B5EF4-FFF2-40B4-BE49-F238E27FC236}">
                <a16:creationId xmlns:a16="http://schemas.microsoft.com/office/drawing/2014/main" id="{ADE881DB-9E39-9735-F770-22E665C7F6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4606" y="3755920"/>
            <a:ext cx="798186" cy="58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19" descr="Router Clip Art">
            <a:extLst>
              <a:ext uri="{FF2B5EF4-FFF2-40B4-BE49-F238E27FC236}">
                <a16:creationId xmlns:a16="http://schemas.microsoft.com/office/drawing/2014/main" id="{E8C51659-6651-609B-04C9-9C4E8BA1D8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6043" y="2638162"/>
            <a:ext cx="755602" cy="556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F3E284CC-9082-E152-5CFD-D4738B2558A1}"/>
              </a:ext>
            </a:extLst>
          </p:cNvPr>
          <p:cNvCxnSpPr>
            <a:cxnSpLocks/>
          </p:cNvCxnSpPr>
          <p:nvPr/>
        </p:nvCxnSpPr>
        <p:spPr>
          <a:xfrm>
            <a:off x="9289580" y="2563834"/>
            <a:ext cx="276463" cy="200031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C0E29D40-83D9-55BC-21A1-352B9F0D549F}"/>
              </a:ext>
            </a:extLst>
          </p:cNvPr>
          <p:cNvCxnSpPr>
            <a:cxnSpLocks/>
          </p:cNvCxnSpPr>
          <p:nvPr/>
        </p:nvCxnSpPr>
        <p:spPr>
          <a:xfrm flipV="1">
            <a:off x="9212439" y="3093380"/>
            <a:ext cx="372167" cy="379054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4FAB8349-D2F6-A34B-AB8A-0ADCCBA4467C}"/>
              </a:ext>
            </a:extLst>
          </p:cNvPr>
          <p:cNvCxnSpPr>
            <a:cxnSpLocks/>
          </p:cNvCxnSpPr>
          <p:nvPr/>
        </p:nvCxnSpPr>
        <p:spPr>
          <a:xfrm flipV="1">
            <a:off x="9173679" y="3138411"/>
            <a:ext cx="470891" cy="1242731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CD55D8F2-4905-3B52-96D6-6F26AF859BAE}"/>
              </a:ext>
            </a:extLst>
          </p:cNvPr>
          <p:cNvCxnSpPr>
            <a:cxnSpLocks/>
          </p:cNvCxnSpPr>
          <p:nvPr/>
        </p:nvCxnSpPr>
        <p:spPr>
          <a:xfrm flipV="1">
            <a:off x="9189584" y="4269692"/>
            <a:ext cx="376459" cy="428024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BEC79AFA-FEA9-68EF-ABFA-A08B9B87DF6C}"/>
              </a:ext>
            </a:extLst>
          </p:cNvPr>
          <p:cNvCxnSpPr>
            <a:cxnSpLocks/>
          </p:cNvCxnSpPr>
          <p:nvPr/>
        </p:nvCxnSpPr>
        <p:spPr>
          <a:xfrm>
            <a:off x="9212439" y="3522436"/>
            <a:ext cx="344999" cy="450247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51707ABD-AF59-7A87-8FA8-16E07F33D08B}"/>
              </a:ext>
            </a:extLst>
          </p:cNvPr>
          <p:cNvCxnSpPr>
            <a:cxnSpLocks/>
          </p:cNvCxnSpPr>
          <p:nvPr/>
        </p:nvCxnSpPr>
        <p:spPr>
          <a:xfrm>
            <a:off x="9297295" y="2662854"/>
            <a:ext cx="316384" cy="1264595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05471B44-B00E-6E83-DE76-C6C784CEC934}"/>
              </a:ext>
            </a:extLst>
          </p:cNvPr>
          <p:cNvCxnSpPr>
            <a:cxnSpLocks/>
          </p:cNvCxnSpPr>
          <p:nvPr/>
        </p:nvCxnSpPr>
        <p:spPr>
          <a:xfrm flipV="1">
            <a:off x="10395496" y="3365834"/>
            <a:ext cx="376459" cy="428024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70F20313-A0D0-8A12-DAB7-8EE4193DCE4E}"/>
              </a:ext>
            </a:extLst>
          </p:cNvPr>
          <p:cNvCxnSpPr>
            <a:cxnSpLocks/>
          </p:cNvCxnSpPr>
          <p:nvPr/>
        </p:nvCxnSpPr>
        <p:spPr>
          <a:xfrm flipH="1" flipV="1">
            <a:off x="10422528" y="2995789"/>
            <a:ext cx="356537" cy="225995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E7728C4E-A511-4A8A-3724-4D922FDE5BB4}"/>
              </a:ext>
            </a:extLst>
          </p:cNvPr>
          <p:cNvCxnSpPr>
            <a:cxnSpLocks/>
          </p:cNvCxnSpPr>
          <p:nvPr/>
        </p:nvCxnSpPr>
        <p:spPr>
          <a:xfrm flipV="1">
            <a:off x="9933125" y="3235817"/>
            <a:ext cx="4602" cy="47624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5">
            <a:extLst>
              <a:ext uri="{FF2B5EF4-FFF2-40B4-BE49-F238E27FC236}">
                <a16:creationId xmlns:a16="http://schemas.microsoft.com/office/drawing/2014/main" id="{AA1C1DA3-2D0F-BA6D-BFFA-131BD41D70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6414" y="1447877"/>
            <a:ext cx="651598" cy="863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0" name="Picture 25">
            <a:extLst>
              <a:ext uri="{FF2B5EF4-FFF2-40B4-BE49-F238E27FC236}">
                <a16:creationId xmlns:a16="http://schemas.microsoft.com/office/drawing/2014/main" id="{E53C8F4B-9033-8D29-9D75-A2BF0B8077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0961" y="2384128"/>
            <a:ext cx="651598" cy="863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1" name="Picture 25">
            <a:extLst>
              <a:ext uri="{FF2B5EF4-FFF2-40B4-BE49-F238E27FC236}">
                <a16:creationId xmlns:a16="http://schemas.microsoft.com/office/drawing/2014/main" id="{70965AD9-18DC-B238-97A0-0A810033BF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291" y="3522436"/>
            <a:ext cx="651598" cy="863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2" name="Picture 25">
            <a:extLst>
              <a:ext uri="{FF2B5EF4-FFF2-40B4-BE49-F238E27FC236}">
                <a16:creationId xmlns:a16="http://schemas.microsoft.com/office/drawing/2014/main" id="{069EEB1B-0D99-D62A-0C3F-C29FD30359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747" y="4641791"/>
            <a:ext cx="651598" cy="863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6" name="Picture 19" descr="Router Clip Art">
            <a:extLst>
              <a:ext uri="{FF2B5EF4-FFF2-40B4-BE49-F238E27FC236}">
                <a16:creationId xmlns:a16="http://schemas.microsoft.com/office/drawing/2014/main" id="{AC62CE59-1921-B6D5-E466-50A5BA2122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3926" y="3522436"/>
            <a:ext cx="755602" cy="556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A9D0A3E9-8905-FD85-F665-0E58666DE5B4}"/>
              </a:ext>
            </a:extLst>
          </p:cNvPr>
          <p:cNvCxnSpPr>
            <a:cxnSpLocks/>
          </p:cNvCxnSpPr>
          <p:nvPr/>
        </p:nvCxnSpPr>
        <p:spPr>
          <a:xfrm flipH="1" flipV="1">
            <a:off x="4230243" y="2913633"/>
            <a:ext cx="84220" cy="452201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19" descr="Router Clip Art">
            <a:extLst>
              <a:ext uri="{FF2B5EF4-FFF2-40B4-BE49-F238E27FC236}">
                <a16:creationId xmlns:a16="http://schemas.microsoft.com/office/drawing/2014/main" id="{5F39EB09-BE20-DA99-817B-2BAD5FBA04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075" y="4694248"/>
            <a:ext cx="755602" cy="556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9C7F8430-2CCC-2411-64A3-FCB0B6433E34}"/>
              </a:ext>
            </a:extLst>
          </p:cNvPr>
          <p:cNvCxnSpPr>
            <a:cxnSpLocks/>
          </p:cNvCxnSpPr>
          <p:nvPr/>
        </p:nvCxnSpPr>
        <p:spPr>
          <a:xfrm flipH="1" flipV="1">
            <a:off x="4384113" y="4142593"/>
            <a:ext cx="84220" cy="452201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FA537115-D341-3222-266C-9A7B317C9D4A}"/>
              </a:ext>
            </a:extLst>
          </p:cNvPr>
          <p:cNvCxnSpPr>
            <a:cxnSpLocks/>
          </p:cNvCxnSpPr>
          <p:nvPr/>
        </p:nvCxnSpPr>
        <p:spPr>
          <a:xfrm flipH="1" flipV="1">
            <a:off x="4947356" y="4982369"/>
            <a:ext cx="417306" cy="184943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0" name="Picture 19" descr="Router Clip Art">
            <a:extLst>
              <a:ext uri="{FF2B5EF4-FFF2-40B4-BE49-F238E27FC236}">
                <a16:creationId xmlns:a16="http://schemas.microsoft.com/office/drawing/2014/main" id="{3D088D7A-9F0F-7600-FCC0-0C48F35D3F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5230" y="4346226"/>
            <a:ext cx="755602" cy="556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4A42438D-EFA8-DCDA-15BD-69474A4F3055}"/>
              </a:ext>
            </a:extLst>
          </p:cNvPr>
          <p:cNvCxnSpPr>
            <a:cxnSpLocks/>
          </p:cNvCxnSpPr>
          <p:nvPr/>
        </p:nvCxnSpPr>
        <p:spPr>
          <a:xfrm flipV="1">
            <a:off x="6761654" y="2995789"/>
            <a:ext cx="222338" cy="1233349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EFCA91C6-CE21-8602-6FE8-CEE4EAF412E9}"/>
              </a:ext>
            </a:extLst>
          </p:cNvPr>
          <p:cNvCxnSpPr>
            <a:cxnSpLocks/>
          </p:cNvCxnSpPr>
          <p:nvPr/>
        </p:nvCxnSpPr>
        <p:spPr>
          <a:xfrm flipV="1">
            <a:off x="6180941" y="4949868"/>
            <a:ext cx="310212" cy="276057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29D5CABB-2BB8-51E3-EEA4-3B4078024C9A}"/>
              </a:ext>
            </a:extLst>
          </p:cNvPr>
          <p:cNvCxnSpPr>
            <a:cxnSpLocks/>
            <a:stCxn id="31" idx="1"/>
          </p:cNvCxnSpPr>
          <p:nvPr/>
        </p:nvCxnSpPr>
        <p:spPr>
          <a:xfrm flipH="1">
            <a:off x="4671384" y="3954170"/>
            <a:ext cx="574907" cy="165631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screen shot of a computer&#10;&#10;Description automatically generated">
            <a:extLst>
              <a:ext uri="{FF2B5EF4-FFF2-40B4-BE49-F238E27FC236}">
                <a16:creationId xmlns:a16="http://schemas.microsoft.com/office/drawing/2014/main" id="{B499D5C6-4C6F-6149-245E-B75FB9CD7F8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89745" y="1690688"/>
            <a:ext cx="788653" cy="1104114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2A309F4-353C-1BF7-C4C4-DCEA0C5F9A0A}"/>
              </a:ext>
            </a:extLst>
          </p:cNvPr>
          <p:cNvCxnSpPr>
            <a:cxnSpLocks/>
          </p:cNvCxnSpPr>
          <p:nvPr/>
        </p:nvCxnSpPr>
        <p:spPr>
          <a:xfrm>
            <a:off x="2329841" y="2242745"/>
            <a:ext cx="1089764" cy="13720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69510895-FFE1-DB1A-2EC0-46E7C0A5CF3E}"/>
              </a:ext>
            </a:extLst>
          </p:cNvPr>
          <p:cNvSpPr/>
          <p:nvPr/>
        </p:nvSpPr>
        <p:spPr>
          <a:xfrm>
            <a:off x="665567" y="3304561"/>
            <a:ext cx="2220767" cy="46324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Helvetica" pitchFamily="2" charset="0"/>
              </a:rPr>
              <a:t>App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CCB53027-DC55-7642-84CA-23729933BD11}"/>
              </a:ext>
            </a:extLst>
          </p:cNvPr>
          <p:cNvSpPr/>
          <p:nvPr/>
        </p:nvSpPr>
        <p:spPr>
          <a:xfrm>
            <a:off x="665567" y="3845481"/>
            <a:ext cx="2220767" cy="46324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Helvetica" pitchFamily="2" charset="0"/>
              </a:rPr>
              <a:t>Transport</a:t>
            </a: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FAD4D65A-519B-885D-7F39-7BA3CA9E3C55}"/>
              </a:ext>
            </a:extLst>
          </p:cNvPr>
          <p:cNvSpPr/>
          <p:nvPr/>
        </p:nvSpPr>
        <p:spPr>
          <a:xfrm>
            <a:off x="650754" y="4372113"/>
            <a:ext cx="2220767" cy="4632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Helvetica" pitchFamily="2" charset="0"/>
              </a:rPr>
              <a:t>Network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065C362E-6857-83D2-1B51-244130090665}"/>
              </a:ext>
            </a:extLst>
          </p:cNvPr>
          <p:cNvCxnSpPr/>
          <p:nvPr/>
        </p:nvCxnSpPr>
        <p:spPr>
          <a:xfrm flipH="1">
            <a:off x="732543" y="2507880"/>
            <a:ext cx="657202" cy="560538"/>
          </a:xfrm>
          <a:prstGeom prst="line">
            <a:avLst/>
          </a:prstGeom>
          <a:ln w="508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06EF5ABD-57E8-37C4-32C1-7A9271B15F5C}"/>
              </a:ext>
            </a:extLst>
          </p:cNvPr>
          <p:cNvCxnSpPr>
            <a:cxnSpLocks/>
          </p:cNvCxnSpPr>
          <p:nvPr/>
        </p:nvCxnSpPr>
        <p:spPr>
          <a:xfrm>
            <a:off x="2071793" y="2634438"/>
            <a:ext cx="832181" cy="545944"/>
          </a:xfrm>
          <a:prstGeom prst="line">
            <a:avLst/>
          </a:prstGeom>
          <a:ln w="508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Picture 51" descr="Shape&#10;&#10;Description automatically generated with medium confidence">
            <a:extLst>
              <a:ext uri="{FF2B5EF4-FFF2-40B4-BE49-F238E27FC236}">
                <a16:creationId xmlns:a16="http://schemas.microsoft.com/office/drawing/2014/main" id="{B5033591-F3B0-092D-29B3-4D2B1CDD7B6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66368" y="1470246"/>
            <a:ext cx="791600" cy="647673"/>
          </a:xfrm>
          <a:prstGeom prst="rect">
            <a:avLst/>
          </a:prstGeom>
        </p:spPr>
      </p:pic>
      <p:pic>
        <p:nvPicPr>
          <p:cNvPr id="56" name="Picture 55" descr="Shape&#10;&#10;Description automatically generated with medium confidence">
            <a:extLst>
              <a:ext uri="{FF2B5EF4-FFF2-40B4-BE49-F238E27FC236}">
                <a16:creationId xmlns:a16="http://schemas.microsoft.com/office/drawing/2014/main" id="{2C90B6FD-20F6-4250-4E96-C26F02B384C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3012108" y="1483624"/>
            <a:ext cx="805042" cy="647673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2275DA11-F1EB-F62B-7725-0F68053433AA}"/>
              </a:ext>
            </a:extLst>
          </p:cNvPr>
          <p:cNvSpPr txBox="1"/>
          <p:nvPr/>
        </p:nvSpPr>
        <p:spPr>
          <a:xfrm rot="410684">
            <a:off x="2140390" y="2396546"/>
            <a:ext cx="19634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Protocols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924760-94F0-3B2D-3EE5-219E15541D88}"/>
              </a:ext>
            </a:extLst>
          </p:cNvPr>
          <p:cNvSpPr txBox="1"/>
          <p:nvPr/>
        </p:nvSpPr>
        <p:spPr>
          <a:xfrm>
            <a:off x="510563" y="5624013"/>
            <a:ext cx="31224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Basic guarantees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7922192-ABB0-30ED-28A1-E4987ACCB93A}"/>
              </a:ext>
            </a:extLst>
          </p:cNvPr>
          <p:cNvSpPr/>
          <p:nvPr/>
        </p:nvSpPr>
        <p:spPr>
          <a:xfrm>
            <a:off x="7811790" y="1298942"/>
            <a:ext cx="2571002" cy="3886749"/>
          </a:xfrm>
          <a:prstGeom prst="ellipse">
            <a:avLst/>
          </a:prstGeom>
          <a:solidFill>
            <a:schemeClr val="accent4">
              <a:lumMod val="40000"/>
              <a:lumOff val="60000"/>
              <a:alpha val="48864"/>
            </a:schemeClr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Helvetica" pitchFamily="2" charset="0"/>
            </a:endParaRPr>
          </a:p>
        </p:txBody>
      </p:sp>
      <p:pic>
        <p:nvPicPr>
          <p:cNvPr id="10" name="Picture 9" descr="A close up of a flower&#10;&#10;Description automatically generated">
            <a:extLst>
              <a:ext uri="{FF2B5EF4-FFF2-40B4-BE49-F238E27FC236}">
                <a16:creationId xmlns:a16="http://schemas.microsoft.com/office/drawing/2014/main" id="{F4D8CC86-C18B-CD18-EC3B-FC88BE20F6C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121613" y="2169491"/>
            <a:ext cx="939800" cy="1016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3D9F066-0EB9-DB55-3A9E-4B1D2DF45215}"/>
              </a:ext>
            </a:extLst>
          </p:cNvPr>
          <p:cNvSpPr txBox="1"/>
          <p:nvPr/>
        </p:nvSpPr>
        <p:spPr>
          <a:xfrm>
            <a:off x="3251803" y="5607394"/>
            <a:ext cx="52750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Design principles of widely deployed TCP protocols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24DED14-F9DF-EC2C-F82A-282CF4A1CAE0}"/>
              </a:ext>
            </a:extLst>
          </p:cNvPr>
          <p:cNvSpPr txBox="1"/>
          <p:nvPr/>
        </p:nvSpPr>
        <p:spPr>
          <a:xfrm>
            <a:off x="8489907" y="5581582"/>
            <a:ext cx="32634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Packet scheduling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75746A5-DD65-F6B5-3E8D-871A04E5946E}"/>
              </a:ext>
            </a:extLst>
          </p:cNvPr>
          <p:cNvSpPr/>
          <p:nvPr/>
        </p:nvSpPr>
        <p:spPr>
          <a:xfrm>
            <a:off x="1254867" y="1243121"/>
            <a:ext cx="1073559" cy="1776352"/>
          </a:xfrm>
          <a:prstGeom prst="ellipse">
            <a:avLst/>
          </a:prstGeom>
          <a:solidFill>
            <a:schemeClr val="accent4">
              <a:lumMod val="40000"/>
              <a:lumOff val="60000"/>
              <a:alpha val="48864"/>
            </a:schemeClr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28084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11" grpId="0"/>
      <p:bldP spid="12" grpId="0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558751-373D-8EF5-BCEA-07FDD1220C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green and yellow computer chip&#10;&#10;Description automatically generated">
            <a:extLst>
              <a:ext uri="{FF2B5EF4-FFF2-40B4-BE49-F238E27FC236}">
                <a16:creationId xmlns:a16="http://schemas.microsoft.com/office/drawing/2014/main" id="{49BA10E3-55BC-AFD3-657B-466F0347E0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2510" y="4619247"/>
            <a:ext cx="890666" cy="672947"/>
          </a:xfrm>
          <a:prstGeom prst="rect">
            <a:avLst/>
          </a:prstGeom>
        </p:spPr>
      </p:pic>
      <p:pic>
        <p:nvPicPr>
          <p:cNvPr id="18" name="Picture 17" descr="A room full of computer servers&#10;&#10;Description automatically generated with low confidence">
            <a:extLst>
              <a:ext uri="{FF2B5EF4-FFF2-40B4-BE49-F238E27FC236}">
                <a16:creationId xmlns:a16="http://schemas.microsoft.com/office/drawing/2014/main" id="{F561F840-9B9F-D5C3-C9F6-EC19937597C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1000"/>
          </a:blip>
          <a:stretch>
            <a:fillRect/>
          </a:stretch>
        </p:blipFill>
        <p:spPr>
          <a:xfrm>
            <a:off x="6285496" y="1753998"/>
            <a:ext cx="5808473" cy="33500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051CF7D-57D3-6287-228C-439303685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(3) Network data plane</a:t>
            </a:r>
          </a:p>
        </p:txBody>
      </p:sp>
      <p:pic>
        <p:nvPicPr>
          <p:cNvPr id="7" name="Picture 6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6B1B7C53-E362-82B2-0B6A-DACF124176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4367" y="1740702"/>
            <a:ext cx="1168400" cy="1054100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E42C1B-5288-EF47-AAFC-ED9BE05DDBF9}"/>
              </a:ext>
            </a:extLst>
          </p:cNvPr>
          <p:cNvCxnSpPr>
            <a:cxnSpLocks/>
          </p:cNvCxnSpPr>
          <p:nvPr/>
        </p:nvCxnSpPr>
        <p:spPr>
          <a:xfrm>
            <a:off x="4917529" y="2507880"/>
            <a:ext cx="354559" cy="0"/>
          </a:xfrm>
          <a:prstGeom prst="line">
            <a:avLst/>
          </a:prstGeom>
          <a:ln w="762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5">
            <a:extLst>
              <a:ext uri="{FF2B5EF4-FFF2-40B4-BE49-F238E27FC236}">
                <a16:creationId xmlns:a16="http://schemas.microsoft.com/office/drawing/2014/main" id="{EBFAF520-01D4-5070-0E4E-7D7180AE60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9103" y="1623321"/>
            <a:ext cx="1090512" cy="1445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CF958DC-D6F4-953E-9BD9-1CC6767A7774}"/>
              </a:ext>
            </a:extLst>
          </p:cNvPr>
          <p:cNvCxnSpPr>
            <a:cxnSpLocks/>
          </p:cNvCxnSpPr>
          <p:nvPr/>
        </p:nvCxnSpPr>
        <p:spPr>
          <a:xfrm>
            <a:off x="6226181" y="2507880"/>
            <a:ext cx="570959" cy="13344"/>
          </a:xfrm>
          <a:prstGeom prst="line">
            <a:avLst/>
          </a:prstGeom>
          <a:ln w="762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5">
            <a:extLst>
              <a:ext uri="{FF2B5EF4-FFF2-40B4-BE49-F238E27FC236}">
                <a16:creationId xmlns:a16="http://schemas.microsoft.com/office/drawing/2014/main" id="{54502AD1-E0E1-D952-A4B7-19DC6D5EF8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0381" y="1672309"/>
            <a:ext cx="860934" cy="1140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9" name="Picture 25">
            <a:extLst>
              <a:ext uri="{FF2B5EF4-FFF2-40B4-BE49-F238E27FC236}">
                <a16:creationId xmlns:a16="http://schemas.microsoft.com/office/drawing/2014/main" id="{375A7404-0A21-CCF8-FD22-66282BD74D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0595" y="2876490"/>
            <a:ext cx="793084" cy="1050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2" name="Picture 25">
            <a:extLst>
              <a:ext uri="{FF2B5EF4-FFF2-40B4-BE49-F238E27FC236}">
                <a16:creationId xmlns:a16="http://schemas.microsoft.com/office/drawing/2014/main" id="{D6FB6176-9EAA-89D3-52A8-E894E0220C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1411" y="4053042"/>
            <a:ext cx="793084" cy="1050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F5B7B5E4-D6A4-EEEF-3A84-B1DE414316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6373" y="2740801"/>
            <a:ext cx="793084" cy="1050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7" name="Picture 36" descr="Icon&#10;&#10;Description automatically generated">
            <a:extLst>
              <a:ext uri="{FF2B5EF4-FFF2-40B4-BE49-F238E27FC236}">
                <a16:creationId xmlns:a16="http://schemas.microsoft.com/office/drawing/2014/main" id="{994E4C3B-5C24-4199-0B0C-5E2EDA31C7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84875" y="2754280"/>
            <a:ext cx="1532027" cy="1140871"/>
          </a:xfrm>
          <a:prstGeom prst="rect">
            <a:avLst/>
          </a:prstGeom>
        </p:spPr>
      </p:pic>
      <p:pic>
        <p:nvPicPr>
          <p:cNvPr id="38" name="Picture 19" descr="Router Clip Art">
            <a:extLst>
              <a:ext uri="{FF2B5EF4-FFF2-40B4-BE49-F238E27FC236}">
                <a16:creationId xmlns:a16="http://schemas.microsoft.com/office/drawing/2014/main" id="{FE3C3799-3524-35B4-D706-4964F28CFB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4606" y="3755920"/>
            <a:ext cx="798186" cy="58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19" descr="Router Clip Art">
            <a:extLst>
              <a:ext uri="{FF2B5EF4-FFF2-40B4-BE49-F238E27FC236}">
                <a16:creationId xmlns:a16="http://schemas.microsoft.com/office/drawing/2014/main" id="{64D878A3-E407-5FE0-BAC9-8A6E111CAA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6043" y="2638162"/>
            <a:ext cx="755602" cy="556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490D3DDE-7166-1402-9B08-A4CB80BFC329}"/>
              </a:ext>
            </a:extLst>
          </p:cNvPr>
          <p:cNvCxnSpPr>
            <a:cxnSpLocks/>
          </p:cNvCxnSpPr>
          <p:nvPr/>
        </p:nvCxnSpPr>
        <p:spPr>
          <a:xfrm>
            <a:off x="9289580" y="2563834"/>
            <a:ext cx="276463" cy="200031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D883A2A5-03FC-FED5-C956-DC6810DF6EFA}"/>
              </a:ext>
            </a:extLst>
          </p:cNvPr>
          <p:cNvCxnSpPr>
            <a:cxnSpLocks/>
          </p:cNvCxnSpPr>
          <p:nvPr/>
        </p:nvCxnSpPr>
        <p:spPr>
          <a:xfrm flipV="1">
            <a:off x="9212439" y="3093380"/>
            <a:ext cx="372167" cy="379054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2699C984-A8F3-CD97-5E97-1BC633A8532D}"/>
              </a:ext>
            </a:extLst>
          </p:cNvPr>
          <p:cNvCxnSpPr>
            <a:cxnSpLocks/>
          </p:cNvCxnSpPr>
          <p:nvPr/>
        </p:nvCxnSpPr>
        <p:spPr>
          <a:xfrm flipV="1">
            <a:off x="9173679" y="3138411"/>
            <a:ext cx="470891" cy="1242731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861280B4-831E-7C9E-AAEB-2585AF4831FB}"/>
              </a:ext>
            </a:extLst>
          </p:cNvPr>
          <p:cNvCxnSpPr>
            <a:cxnSpLocks/>
          </p:cNvCxnSpPr>
          <p:nvPr/>
        </p:nvCxnSpPr>
        <p:spPr>
          <a:xfrm flipV="1">
            <a:off x="9189584" y="4269692"/>
            <a:ext cx="376459" cy="428024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C8C8454A-A156-F655-2EB6-D898D7D2274F}"/>
              </a:ext>
            </a:extLst>
          </p:cNvPr>
          <p:cNvCxnSpPr>
            <a:cxnSpLocks/>
          </p:cNvCxnSpPr>
          <p:nvPr/>
        </p:nvCxnSpPr>
        <p:spPr>
          <a:xfrm>
            <a:off x="9212439" y="3522436"/>
            <a:ext cx="344999" cy="450247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6BA13CEA-BFDF-2AE1-F39E-738523203602}"/>
              </a:ext>
            </a:extLst>
          </p:cNvPr>
          <p:cNvCxnSpPr>
            <a:cxnSpLocks/>
          </p:cNvCxnSpPr>
          <p:nvPr/>
        </p:nvCxnSpPr>
        <p:spPr>
          <a:xfrm>
            <a:off x="9297295" y="2662854"/>
            <a:ext cx="316384" cy="1264595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12B48322-9E86-A75B-BF33-7FCF4324CEE0}"/>
              </a:ext>
            </a:extLst>
          </p:cNvPr>
          <p:cNvCxnSpPr>
            <a:cxnSpLocks/>
          </p:cNvCxnSpPr>
          <p:nvPr/>
        </p:nvCxnSpPr>
        <p:spPr>
          <a:xfrm flipV="1">
            <a:off x="10395496" y="3365834"/>
            <a:ext cx="376459" cy="428024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FD59AA9E-99AA-70D3-307A-28BA645C7AFA}"/>
              </a:ext>
            </a:extLst>
          </p:cNvPr>
          <p:cNvCxnSpPr>
            <a:cxnSpLocks/>
          </p:cNvCxnSpPr>
          <p:nvPr/>
        </p:nvCxnSpPr>
        <p:spPr>
          <a:xfrm flipH="1" flipV="1">
            <a:off x="10422528" y="2995789"/>
            <a:ext cx="356537" cy="225995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A84806D9-46FD-53A4-EF19-AA5F65C9FE4B}"/>
              </a:ext>
            </a:extLst>
          </p:cNvPr>
          <p:cNvCxnSpPr>
            <a:cxnSpLocks/>
          </p:cNvCxnSpPr>
          <p:nvPr/>
        </p:nvCxnSpPr>
        <p:spPr>
          <a:xfrm flipV="1">
            <a:off x="9933125" y="3235817"/>
            <a:ext cx="4602" cy="47624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5">
            <a:extLst>
              <a:ext uri="{FF2B5EF4-FFF2-40B4-BE49-F238E27FC236}">
                <a16:creationId xmlns:a16="http://schemas.microsoft.com/office/drawing/2014/main" id="{A0994110-3770-6387-89D7-DFDCD9DB7C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6414" y="1447877"/>
            <a:ext cx="651598" cy="863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0" name="Picture 25">
            <a:extLst>
              <a:ext uri="{FF2B5EF4-FFF2-40B4-BE49-F238E27FC236}">
                <a16:creationId xmlns:a16="http://schemas.microsoft.com/office/drawing/2014/main" id="{E8FB8150-3227-55C2-15A3-7929C0B55E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0961" y="2384128"/>
            <a:ext cx="651598" cy="863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1" name="Picture 25">
            <a:extLst>
              <a:ext uri="{FF2B5EF4-FFF2-40B4-BE49-F238E27FC236}">
                <a16:creationId xmlns:a16="http://schemas.microsoft.com/office/drawing/2014/main" id="{75A9B1F7-3707-B565-5FA1-60F3F68650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291" y="3522436"/>
            <a:ext cx="651598" cy="863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2" name="Picture 25">
            <a:extLst>
              <a:ext uri="{FF2B5EF4-FFF2-40B4-BE49-F238E27FC236}">
                <a16:creationId xmlns:a16="http://schemas.microsoft.com/office/drawing/2014/main" id="{C1B4CFA3-D2E1-A56C-EF69-2358AB93A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747" y="4641791"/>
            <a:ext cx="651598" cy="863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6" name="Picture 19" descr="Router Clip Art">
            <a:extLst>
              <a:ext uri="{FF2B5EF4-FFF2-40B4-BE49-F238E27FC236}">
                <a16:creationId xmlns:a16="http://schemas.microsoft.com/office/drawing/2014/main" id="{D30FAF21-AA82-7D54-DE12-51F3CE92A2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3926" y="3522436"/>
            <a:ext cx="755602" cy="556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3D9B0FE1-5B92-6B08-9EE7-6A0F659BD9B1}"/>
              </a:ext>
            </a:extLst>
          </p:cNvPr>
          <p:cNvCxnSpPr>
            <a:cxnSpLocks/>
          </p:cNvCxnSpPr>
          <p:nvPr/>
        </p:nvCxnSpPr>
        <p:spPr>
          <a:xfrm flipH="1" flipV="1">
            <a:off x="4230243" y="2913633"/>
            <a:ext cx="84220" cy="452201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19" descr="Router Clip Art">
            <a:extLst>
              <a:ext uri="{FF2B5EF4-FFF2-40B4-BE49-F238E27FC236}">
                <a16:creationId xmlns:a16="http://schemas.microsoft.com/office/drawing/2014/main" id="{4FF76013-16C4-5A64-9E30-4550333F20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075" y="4694248"/>
            <a:ext cx="755602" cy="556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8345F65C-F7D5-D47D-BBB8-BB78E078FEE2}"/>
              </a:ext>
            </a:extLst>
          </p:cNvPr>
          <p:cNvCxnSpPr>
            <a:cxnSpLocks/>
          </p:cNvCxnSpPr>
          <p:nvPr/>
        </p:nvCxnSpPr>
        <p:spPr>
          <a:xfrm flipH="1" flipV="1">
            <a:off x="4384113" y="4142593"/>
            <a:ext cx="84220" cy="452201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27D1DE61-9E35-2469-CB72-2BE5575DDD20}"/>
              </a:ext>
            </a:extLst>
          </p:cNvPr>
          <p:cNvCxnSpPr>
            <a:cxnSpLocks/>
          </p:cNvCxnSpPr>
          <p:nvPr/>
        </p:nvCxnSpPr>
        <p:spPr>
          <a:xfrm flipH="1" flipV="1">
            <a:off x="4947356" y="4982369"/>
            <a:ext cx="417306" cy="184943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0" name="Picture 19" descr="Router Clip Art">
            <a:extLst>
              <a:ext uri="{FF2B5EF4-FFF2-40B4-BE49-F238E27FC236}">
                <a16:creationId xmlns:a16="http://schemas.microsoft.com/office/drawing/2014/main" id="{825D9366-93CD-E916-FBE5-0015C25BF0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5230" y="4346226"/>
            <a:ext cx="755602" cy="556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9DC3987D-488F-11DB-3C4C-50225A01187A}"/>
              </a:ext>
            </a:extLst>
          </p:cNvPr>
          <p:cNvCxnSpPr>
            <a:cxnSpLocks/>
          </p:cNvCxnSpPr>
          <p:nvPr/>
        </p:nvCxnSpPr>
        <p:spPr>
          <a:xfrm flipV="1">
            <a:off x="6761654" y="2995789"/>
            <a:ext cx="222338" cy="1233349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CE499A4B-EC0F-3CE6-D599-7A99FF4998C3}"/>
              </a:ext>
            </a:extLst>
          </p:cNvPr>
          <p:cNvCxnSpPr>
            <a:cxnSpLocks/>
          </p:cNvCxnSpPr>
          <p:nvPr/>
        </p:nvCxnSpPr>
        <p:spPr>
          <a:xfrm flipV="1">
            <a:off x="6180941" y="4949868"/>
            <a:ext cx="310212" cy="276057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86938655-DD97-A8DA-238A-4237A9B36130}"/>
              </a:ext>
            </a:extLst>
          </p:cNvPr>
          <p:cNvCxnSpPr>
            <a:cxnSpLocks/>
            <a:stCxn id="31" idx="1"/>
          </p:cNvCxnSpPr>
          <p:nvPr/>
        </p:nvCxnSpPr>
        <p:spPr>
          <a:xfrm flipH="1">
            <a:off x="4671384" y="3954170"/>
            <a:ext cx="574907" cy="165631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screen shot of a computer&#10;&#10;Description automatically generated">
            <a:extLst>
              <a:ext uri="{FF2B5EF4-FFF2-40B4-BE49-F238E27FC236}">
                <a16:creationId xmlns:a16="http://schemas.microsoft.com/office/drawing/2014/main" id="{F545A277-E13C-43E9-07B7-B41EF448226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89745" y="1690688"/>
            <a:ext cx="788653" cy="1104114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3F638FD-95B5-61B5-366B-B4C8134A8D76}"/>
              </a:ext>
            </a:extLst>
          </p:cNvPr>
          <p:cNvCxnSpPr>
            <a:cxnSpLocks/>
          </p:cNvCxnSpPr>
          <p:nvPr/>
        </p:nvCxnSpPr>
        <p:spPr>
          <a:xfrm>
            <a:off x="2329841" y="2242745"/>
            <a:ext cx="1089764" cy="13720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331554CA-2855-9518-E099-28E2F306A1AD}"/>
              </a:ext>
            </a:extLst>
          </p:cNvPr>
          <p:cNvSpPr/>
          <p:nvPr/>
        </p:nvSpPr>
        <p:spPr>
          <a:xfrm>
            <a:off x="665567" y="3304561"/>
            <a:ext cx="2220767" cy="46324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Helvetica" pitchFamily="2" charset="0"/>
              </a:rPr>
              <a:t>App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A87C71CB-0F04-832D-D71F-E0212090499A}"/>
              </a:ext>
            </a:extLst>
          </p:cNvPr>
          <p:cNvSpPr/>
          <p:nvPr/>
        </p:nvSpPr>
        <p:spPr>
          <a:xfrm>
            <a:off x="665567" y="3845481"/>
            <a:ext cx="2220767" cy="46324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Helvetica" pitchFamily="2" charset="0"/>
              </a:rPr>
              <a:t>Transport</a:t>
            </a: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87753072-88D3-AD94-8332-96800C20006D}"/>
              </a:ext>
            </a:extLst>
          </p:cNvPr>
          <p:cNvSpPr/>
          <p:nvPr/>
        </p:nvSpPr>
        <p:spPr>
          <a:xfrm>
            <a:off x="650754" y="4372113"/>
            <a:ext cx="2220767" cy="4632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Helvetica" pitchFamily="2" charset="0"/>
              </a:rPr>
              <a:t>Network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822E3380-5A86-5735-C46F-855477F4F3E0}"/>
              </a:ext>
            </a:extLst>
          </p:cNvPr>
          <p:cNvCxnSpPr/>
          <p:nvPr/>
        </p:nvCxnSpPr>
        <p:spPr>
          <a:xfrm flipH="1">
            <a:off x="732543" y="2507880"/>
            <a:ext cx="657202" cy="560538"/>
          </a:xfrm>
          <a:prstGeom prst="line">
            <a:avLst/>
          </a:prstGeom>
          <a:ln w="508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F7080EE2-8AE4-097E-4294-02A5149AE515}"/>
              </a:ext>
            </a:extLst>
          </p:cNvPr>
          <p:cNvCxnSpPr>
            <a:cxnSpLocks/>
          </p:cNvCxnSpPr>
          <p:nvPr/>
        </p:nvCxnSpPr>
        <p:spPr>
          <a:xfrm>
            <a:off x="2071793" y="2634438"/>
            <a:ext cx="832181" cy="545944"/>
          </a:xfrm>
          <a:prstGeom prst="line">
            <a:avLst/>
          </a:prstGeom>
          <a:ln w="508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Picture 51" descr="Shape&#10;&#10;Description automatically generated with medium confidence">
            <a:extLst>
              <a:ext uri="{FF2B5EF4-FFF2-40B4-BE49-F238E27FC236}">
                <a16:creationId xmlns:a16="http://schemas.microsoft.com/office/drawing/2014/main" id="{79D4C168-C1C7-1608-2FC2-4BEDEEACF86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66368" y="1470246"/>
            <a:ext cx="791600" cy="647673"/>
          </a:xfrm>
          <a:prstGeom prst="rect">
            <a:avLst/>
          </a:prstGeom>
        </p:spPr>
      </p:pic>
      <p:pic>
        <p:nvPicPr>
          <p:cNvPr id="56" name="Picture 55" descr="Shape&#10;&#10;Description automatically generated with medium confidence">
            <a:extLst>
              <a:ext uri="{FF2B5EF4-FFF2-40B4-BE49-F238E27FC236}">
                <a16:creationId xmlns:a16="http://schemas.microsoft.com/office/drawing/2014/main" id="{224651AB-D8C5-3A08-92B0-B37BF635001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3012108" y="1483624"/>
            <a:ext cx="805042" cy="647673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C633524A-2D15-E209-16B7-9E5B0D06EF3D}"/>
              </a:ext>
            </a:extLst>
          </p:cNvPr>
          <p:cNvSpPr txBox="1"/>
          <p:nvPr/>
        </p:nvSpPr>
        <p:spPr>
          <a:xfrm rot="410684">
            <a:off x="2140390" y="2396546"/>
            <a:ext cx="19634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Protocols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35C648B-F3DB-0936-761E-89C18AE800DB}"/>
              </a:ext>
            </a:extLst>
          </p:cNvPr>
          <p:cNvSpPr txBox="1"/>
          <p:nvPr/>
        </p:nvSpPr>
        <p:spPr>
          <a:xfrm>
            <a:off x="292170" y="5633206"/>
            <a:ext cx="31224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Modern router architectures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B8AEF14-3145-FFAF-F72E-71ECEAEBD301}"/>
              </a:ext>
            </a:extLst>
          </p:cNvPr>
          <p:cNvSpPr/>
          <p:nvPr/>
        </p:nvSpPr>
        <p:spPr>
          <a:xfrm>
            <a:off x="7894808" y="4033611"/>
            <a:ext cx="4194066" cy="1612274"/>
          </a:xfrm>
          <a:prstGeom prst="ellipse">
            <a:avLst/>
          </a:prstGeom>
          <a:solidFill>
            <a:schemeClr val="accent4">
              <a:lumMod val="40000"/>
              <a:lumOff val="60000"/>
              <a:alpha val="48864"/>
            </a:schemeClr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Helvetica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4D0DE93-2620-417C-CB9C-ACECDC3138DD}"/>
              </a:ext>
            </a:extLst>
          </p:cNvPr>
          <p:cNvSpPr txBox="1"/>
          <p:nvPr/>
        </p:nvSpPr>
        <p:spPr>
          <a:xfrm>
            <a:off x="3414629" y="5604744"/>
            <a:ext cx="52750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High-speed software</a:t>
            </a:r>
          </a:p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packet processing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85CFF5D-E1F8-5353-E232-F160EB37F3AA}"/>
              </a:ext>
            </a:extLst>
          </p:cNvPr>
          <p:cNvSpPr txBox="1"/>
          <p:nvPr/>
        </p:nvSpPr>
        <p:spPr>
          <a:xfrm>
            <a:off x="8380595" y="5638736"/>
            <a:ext cx="32634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Network functions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8E3CDB8-4D04-A3E4-E217-C0CFE9753E6A}"/>
              </a:ext>
            </a:extLst>
          </p:cNvPr>
          <p:cNvSpPr/>
          <p:nvPr/>
        </p:nvSpPr>
        <p:spPr>
          <a:xfrm>
            <a:off x="9196909" y="3472434"/>
            <a:ext cx="1749762" cy="1264596"/>
          </a:xfrm>
          <a:prstGeom prst="ellipse">
            <a:avLst/>
          </a:prstGeom>
          <a:solidFill>
            <a:schemeClr val="accent4">
              <a:lumMod val="40000"/>
              <a:lumOff val="60000"/>
              <a:alpha val="48864"/>
            </a:schemeClr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Helvetica" pitchFamily="2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012DB42-6703-DC18-D4DC-FBF36A1DFFE6}"/>
              </a:ext>
            </a:extLst>
          </p:cNvPr>
          <p:cNvSpPr/>
          <p:nvPr/>
        </p:nvSpPr>
        <p:spPr>
          <a:xfrm>
            <a:off x="6905931" y="2511774"/>
            <a:ext cx="1749762" cy="1264596"/>
          </a:xfrm>
          <a:prstGeom prst="ellipse">
            <a:avLst/>
          </a:prstGeom>
          <a:solidFill>
            <a:schemeClr val="accent4">
              <a:lumMod val="40000"/>
              <a:lumOff val="60000"/>
              <a:alpha val="48864"/>
            </a:schemeClr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Helvetica" pitchFamily="2" charset="0"/>
            </a:endParaRPr>
          </a:p>
        </p:txBody>
      </p:sp>
      <p:pic>
        <p:nvPicPr>
          <p:cNvPr id="21" name="Google Shape;265;p20" descr="pasted-image.png">
            <a:extLst>
              <a:ext uri="{FF2B5EF4-FFF2-40B4-BE49-F238E27FC236}">
                <a16:creationId xmlns:a16="http://schemas.microsoft.com/office/drawing/2014/main" id="{B954DC3F-D80C-BB77-34B1-7D7417D6EB42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653703" y="4732183"/>
            <a:ext cx="578962" cy="526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73;p20" descr="image6.png">
            <a:extLst>
              <a:ext uri="{FF2B5EF4-FFF2-40B4-BE49-F238E27FC236}">
                <a16:creationId xmlns:a16="http://schemas.microsoft.com/office/drawing/2014/main" id="{3AB92B3B-AA22-D675-68EF-C8113A456569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9311299" y="5077228"/>
            <a:ext cx="1406450" cy="374248"/>
          </a:xfrm>
          <a:prstGeom prst="rect">
            <a:avLst/>
          </a:prstGeom>
          <a:noFill/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</p:pic>
      <p:sp>
        <p:nvSpPr>
          <p:cNvPr id="24" name="Google Shape;275;p20">
            <a:extLst>
              <a:ext uri="{FF2B5EF4-FFF2-40B4-BE49-F238E27FC236}">
                <a16:creationId xmlns:a16="http://schemas.microsoft.com/office/drawing/2014/main" id="{F3184034-68A7-58CB-9CF8-D81851669370}"/>
              </a:ext>
            </a:extLst>
          </p:cNvPr>
          <p:cNvSpPr/>
          <p:nvPr/>
        </p:nvSpPr>
        <p:spPr>
          <a:xfrm flipH="1">
            <a:off x="9308412" y="4745699"/>
            <a:ext cx="1406450" cy="337121"/>
          </a:xfrm>
          <a:prstGeom prst="stripedRightArrow">
            <a:avLst>
              <a:gd name="adj1" fmla="val 50000"/>
              <a:gd name="adj2" fmla="val 50000"/>
            </a:avLst>
          </a:prstGeom>
          <a:blipFill rotWithShape="1">
            <a:blip r:embed="rId12">
              <a:alphaModFix/>
            </a:blip>
            <a:stretch>
              <a:fillRect/>
            </a:stretch>
          </a:blipFill>
          <a:ln w="12700" cap="flat" cmpd="sng">
            <a:solidFill>
              <a:srgbClr val="972D2D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2800"/>
            </a:pPr>
            <a:endParaRPr sz="2800">
              <a:latin typeface="Arial" panose="020B0604020202020204" pitchFamily="34" charset="0"/>
              <a:ea typeface="Permanent Marker"/>
              <a:cs typeface="Arial" panose="020B0604020202020204" pitchFamily="34" charset="0"/>
              <a:sym typeface="Permanent Marker"/>
            </a:endParaRPr>
          </a:p>
        </p:txBody>
      </p:sp>
      <p:sp>
        <p:nvSpPr>
          <p:cNvPr id="25" name="Google Shape;275;p20">
            <a:extLst>
              <a:ext uri="{FF2B5EF4-FFF2-40B4-BE49-F238E27FC236}">
                <a16:creationId xmlns:a16="http://schemas.microsoft.com/office/drawing/2014/main" id="{4C4EF0C9-92A3-F18C-0E09-90F65AB70317}"/>
              </a:ext>
            </a:extLst>
          </p:cNvPr>
          <p:cNvSpPr/>
          <p:nvPr/>
        </p:nvSpPr>
        <p:spPr>
          <a:xfrm>
            <a:off x="9533761" y="4734247"/>
            <a:ext cx="1377360" cy="337121"/>
          </a:xfrm>
          <a:prstGeom prst="stripedRightArrow">
            <a:avLst>
              <a:gd name="adj1" fmla="val 50000"/>
              <a:gd name="adj2" fmla="val 50000"/>
            </a:avLst>
          </a:prstGeom>
          <a:blipFill rotWithShape="1">
            <a:blip r:embed="rId12">
              <a:alphaModFix/>
            </a:blip>
            <a:stretch>
              <a:fillRect/>
            </a:stretch>
          </a:blipFill>
          <a:ln w="12700" cap="flat" cmpd="sng">
            <a:solidFill>
              <a:srgbClr val="972D2D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2800"/>
            </a:pPr>
            <a:endParaRPr sz="2800">
              <a:latin typeface="Arial" panose="020B0604020202020204" pitchFamily="34" charset="0"/>
              <a:ea typeface="Permanent Marker"/>
              <a:cs typeface="Arial" panose="020B0604020202020204" pitchFamily="34" charset="0"/>
              <a:sym typeface="Permanent Marker"/>
            </a:endParaRPr>
          </a:p>
        </p:txBody>
      </p:sp>
    </p:spTree>
    <p:extLst>
      <p:ext uri="{BB962C8B-B14F-4D97-AF65-F5344CB8AC3E}">
        <p14:creationId xmlns:p14="http://schemas.microsoft.com/office/powerpoint/2010/main" val="16936909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AAC026-8717-DBC9-A181-4A8AB11CCA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room full of computer servers&#10;&#10;Description automatically generated with low confidence">
            <a:extLst>
              <a:ext uri="{FF2B5EF4-FFF2-40B4-BE49-F238E27FC236}">
                <a16:creationId xmlns:a16="http://schemas.microsoft.com/office/drawing/2014/main" id="{41B1ED45-C1A6-7F7B-87CC-53C8BC73696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1000"/>
          </a:blip>
          <a:stretch>
            <a:fillRect/>
          </a:stretch>
        </p:blipFill>
        <p:spPr>
          <a:xfrm>
            <a:off x="6285496" y="1753998"/>
            <a:ext cx="5808473" cy="33500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E393E7B-4551-3309-2294-FF6B2B6C2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(4) Network control plane</a:t>
            </a:r>
          </a:p>
        </p:txBody>
      </p:sp>
      <p:pic>
        <p:nvPicPr>
          <p:cNvPr id="7" name="Picture 6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2F6AC3B5-4980-611F-10F3-D06EEFB147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4367" y="1740702"/>
            <a:ext cx="1168400" cy="1054100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BFEBE5D-935D-C46F-D9FB-DC34B1D6D325}"/>
              </a:ext>
            </a:extLst>
          </p:cNvPr>
          <p:cNvCxnSpPr>
            <a:cxnSpLocks/>
          </p:cNvCxnSpPr>
          <p:nvPr/>
        </p:nvCxnSpPr>
        <p:spPr>
          <a:xfrm>
            <a:off x="4917529" y="2507880"/>
            <a:ext cx="354559" cy="0"/>
          </a:xfrm>
          <a:prstGeom prst="line">
            <a:avLst/>
          </a:prstGeom>
          <a:ln w="762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5">
            <a:extLst>
              <a:ext uri="{FF2B5EF4-FFF2-40B4-BE49-F238E27FC236}">
                <a16:creationId xmlns:a16="http://schemas.microsoft.com/office/drawing/2014/main" id="{6325566D-709C-EC1C-1F96-D21F4B9816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9103" y="1623321"/>
            <a:ext cx="1090512" cy="1445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9607A32-C035-D1A6-2124-DF3CEA0ACB7F}"/>
              </a:ext>
            </a:extLst>
          </p:cNvPr>
          <p:cNvCxnSpPr>
            <a:cxnSpLocks/>
          </p:cNvCxnSpPr>
          <p:nvPr/>
        </p:nvCxnSpPr>
        <p:spPr>
          <a:xfrm>
            <a:off x="6226181" y="2507880"/>
            <a:ext cx="570959" cy="13344"/>
          </a:xfrm>
          <a:prstGeom prst="line">
            <a:avLst/>
          </a:prstGeom>
          <a:ln w="762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5">
            <a:extLst>
              <a:ext uri="{FF2B5EF4-FFF2-40B4-BE49-F238E27FC236}">
                <a16:creationId xmlns:a16="http://schemas.microsoft.com/office/drawing/2014/main" id="{7CFB7A22-FDF9-6C10-0DDF-F5BE2F52C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0381" y="1672309"/>
            <a:ext cx="860934" cy="1140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9" name="Picture 25">
            <a:extLst>
              <a:ext uri="{FF2B5EF4-FFF2-40B4-BE49-F238E27FC236}">
                <a16:creationId xmlns:a16="http://schemas.microsoft.com/office/drawing/2014/main" id="{FF8E95BD-9937-2570-07FA-D37E72D65E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0595" y="2876490"/>
            <a:ext cx="793084" cy="1050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2" name="Picture 25">
            <a:extLst>
              <a:ext uri="{FF2B5EF4-FFF2-40B4-BE49-F238E27FC236}">
                <a16:creationId xmlns:a16="http://schemas.microsoft.com/office/drawing/2014/main" id="{7D0F4639-DFDE-8B0F-2EB1-CC7A1EED14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1411" y="4053042"/>
            <a:ext cx="793084" cy="1050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54CBE9F9-A03A-ACE0-536D-F8C2498343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6373" y="2740801"/>
            <a:ext cx="793084" cy="1050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7" name="Picture 36" descr="Icon&#10;&#10;Description automatically generated">
            <a:extLst>
              <a:ext uri="{FF2B5EF4-FFF2-40B4-BE49-F238E27FC236}">
                <a16:creationId xmlns:a16="http://schemas.microsoft.com/office/drawing/2014/main" id="{F627CC5E-5AD5-5F20-E34D-3B952EDB9D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4875" y="2754280"/>
            <a:ext cx="1532027" cy="1140871"/>
          </a:xfrm>
          <a:prstGeom prst="rect">
            <a:avLst/>
          </a:prstGeom>
        </p:spPr>
      </p:pic>
      <p:pic>
        <p:nvPicPr>
          <p:cNvPr id="38" name="Picture 19" descr="Router Clip Art">
            <a:extLst>
              <a:ext uri="{FF2B5EF4-FFF2-40B4-BE49-F238E27FC236}">
                <a16:creationId xmlns:a16="http://schemas.microsoft.com/office/drawing/2014/main" id="{2965382C-0EAD-0796-2D25-CE2D92B41E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4606" y="3755920"/>
            <a:ext cx="798186" cy="58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19" descr="Router Clip Art">
            <a:extLst>
              <a:ext uri="{FF2B5EF4-FFF2-40B4-BE49-F238E27FC236}">
                <a16:creationId xmlns:a16="http://schemas.microsoft.com/office/drawing/2014/main" id="{A9C5F7E4-F4F2-8009-D5EA-EC582D7916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6043" y="2638162"/>
            <a:ext cx="755602" cy="556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C628DEC6-4CBB-D1EA-C80F-620E144D2BFA}"/>
              </a:ext>
            </a:extLst>
          </p:cNvPr>
          <p:cNvCxnSpPr>
            <a:cxnSpLocks/>
          </p:cNvCxnSpPr>
          <p:nvPr/>
        </p:nvCxnSpPr>
        <p:spPr>
          <a:xfrm>
            <a:off x="9289580" y="2563834"/>
            <a:ext cx="276463" cy="200031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6089991-025F-B10C-823F-FB3BAC5959E4}"/>
              </a:ext>
            </a:extLst>
          </p:cNvPr>
          <p:cNvCxnSpPr>
            <a:cxnSpLocks/>
          </p:cNvCxnSpPr>
          <p:nvPr/>
        </p:nvCxnSpPr>
        <p:spPr>
          <a:xfrm flipV="1">
            <a:off x="9212439" y="3093380"/>
            <a:ext cx="372167" cy="379054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C6A1A849-8A14-B9A3-53C4-104AA11B3157}"/>
              </a:ext>
            </a:extLst>
          </p:cNvPr>
          <p:cNvCxnSpPr>
            <a:cxnSpLocks/>
          </p:cNvCxnSpPr>
          <p:nvPr/>
        </p:nvCxnSpPr>
        <p:spPr>
          <a:xfrm flipV="1">
            <a:off x="9173679" y="3138411"/>
            <a:ext cx="470891" cy="1242731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A7A8354E-3E32-0EAD-4DD2-665DC0F78E68}"/>
              </a:ext>
            </a:extLst>
          </p:cNvPr>
          <p:cNvCxnSpPr>
            <a:cxnSpLocks/>
          </p:cNvCxnSpPr>
          <p:nvPr/>
        </p:nvCxnSpPr>
        <p:spPr>
          <a:xfrm flipV="1">
            <a:off x="9189584" y="4269692"/>
            <a:ext cx="376459" cy="428024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7EBA9086-53CE-7843-2DA6-1D507BB0BA34}"/>
              </a:ext>
            </a:extLst>
          </p:cNvPr>
          <p:cNvCxnSpPr>
            <a:cxnSpLocks/>
          </p:cNvCxnSpPr>
          <p:nvPr/>
        </p:nvCxnSpPr>
        <p:spPr>
          <a:xfrm>
            <a:off x="9212439" y="3522436"/>
            <a:ext cx="344999" cy="450247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57055B5D-56BD-EFE3-D541-12BE0AB6562A}"/>
              </a:ext>
            </a:extLst>
          </p:cNvPr>
          <p:cNvCxnSpPr>
            <a:cxnSpLocks/>
          </p:cNvCxnSpPr>
          <p:nvPr/>
        </p:nvCxnSpPr>
        <p:spPr>
          <a:xfrm>
            <a:off x="9297295" y="2662854"/>
            <a:ext cx="316384" cy="1264595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AFF8954E-72B1-A5D3-33B6-F5B4750B14D1}"/>
              </a:ext>
            </a:extLst>
          </p:cNvPr>
          <p:cNvCxnSpPr>
            <a:cxnSpLocks/>
          </p:cNvCxnSpPr>
          <p:nvPr/>
        </p:nvCxnSpPr>
        <p:spPr>
          <a:xfrm flipV="1">
            <a:off x="10395496" y="3365834"/>
            <a:ext cx="376459" cy="428024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C91351EA-DB87-7FDA-8986-6A94127878B0}"/>
              </a:ext>
            </a:extLst>
          </p:cNvPr>
          <p:cNvCxnSpPr>
            <a:cxnSpLocks/>
          </p:cNvCxnSpPr>
          <p:nvPr/>
        </p:nvCxnSpPr>
        <p:spPr>
          <a:xfrm flipH="1" flipV="1">
            <a:off x="10422528" y="2995789"/>
            <a:ext cx="356537" cy="225995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418CE16A-D3BC-66D0-D1BC-B1DDE297766F}"/>
              </a:ext>
            </a:extLst>
          </p:cNvPr>
          <p:cNvCxnSpPr>
            <a:cxnSpLocks/>
          </p:cNvCxnSpPr>
          <p:nvPr/>
        </p:nvCxnSpPr>
        <p:spPr>
          <a:xfrm flipV="1">
            <a:off x="9933125" y="3235817"/>
            <a:ext cx="4602" cy="47624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5">
            <a:extLst>
              <a:ext uri="{FF2B5EF4-FFF2-40B4-BE49-F238E27FC236}">
                <a16:creationId xmlns:a16="http://schemas.microsoft.com/office/drawing/2014/main" id="{76E9B95D-A05C-C63D-F551-4E84E95D6F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6414" y="1447877"/>
            <a:ext cx="651598" cy="863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0" name="Picture 25">
            <a:extLst>
              <a:ext uri="{FF2B5EF4-FFF2-40B4-BE49-F238E27FC236}">
                <a16:creationId xmlns:a16="http://schemas.microsoft.com/office/drawing/2014/main" id="{614C478B-7423-DF58-4446-3D959CB7A6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0961" y="2384128"/>
            <a:ext cx="651598" cy="863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1" name="Picture 25">
            <a:extLst>
              <a:ext uri="{FF2B5EF4-FFF2-40B4-BE49-F238E27FC236}">
                <a16:creationId xmlns:a16="http://schemas.microsoft.com/office/drawing/2014/main" id="{F0CAA8C3-7A53-85BE-2E7E-451B6EBE58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291" y="3522436"/>
            <a:ext cx="651598" cy="863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2" name="Picture 25">
            <a:extLst>
              <a:ext uri="{FF2B5EF4-FFF2-40B4-BE49-F238E27FC236}">
                <a16:creationId xmlns:a16="http://schemas.microsoft.com/office/drawing/2014/main" id="{09541396-76F6-BD04-FBDC-A9F3B59F75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747" y="4641791"/>
            <a:ext cx="651598" cy="863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1DFDCE90-C662-A6C0-5326-E9D8F8ADCD84}"/>
              </a:ext>
            </a:extLst>
          </p:cNvPr>
          <p:cNvCxnSpPr>
            <a:cxnSpLocks/>
          </p:cNvCxnSpPr>
          <p:nvPr/>
        </p:nvCxnSpPr>
        <p:spPr>
          <a:xfrm flipH="1" flipV="1">
            <a:off x="4230243" y="2913633"/>
            <a:ext cx="84220" cy="452201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BC43081C-266A-A270-2F9F-BA77B2236A7E}"/>
              </a:ext>
            </a:extLst>
          </p:cNvPr>
          <p:cNvCxnSpPr>
            <a:cxnSpLocks/>
          </p:cNvCxnSpPr>
          <p:nvPr/>
        </p:nvCxnSpPr>
        <p:spPr>
          <a:xfrm flipH="1" flipV="1">
            <a:off x="4384113" y="4142593"/>
            <a:ext cx="84220" cy="452201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9FD2130D-F7CB-581F-2875-F9D0D5A89093}"/>
              </a:ext>
            </a:extLst>
          </p:cNvPr>
          <p:cNvCxnSpPr>
            <a:cxnSpLocks/>
          </p:cNvCxnSpPr>
          <p:nvPr/>
        </p:nvCxnSpPr>
        <p:spPr>
          <a:xfrm flipH="1" flipV="1">
            <a:off x="4947356" y="4982369"/>
            <a:ext cx="417306" cy="184943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0" name="Picture 19" descr="Router Clip Art">
            <a:extLst>
              <a:ext uri="{FF2B5EF4-FFF2-40B4-BE49-F238E27FC236}">
                <a16:creationId xmlns:a16="http://schemas.microsoft.com/office/drawing/2014/main" id="{495252AB-F486-3D3F-2499-ECBC463BB1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5230" y="4346226"/>
            <a:ext cx="755602" cy="556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7B1231B7-EB62-3C3E-E199-D82FDF254D9A}"/>
              </a:ext>
            </a:extLst>
          </p:cNvPr>
          <p:cNvCxnSpPr>
            <a:cxnSpLocks/>
          </p:cNvCxnSpPr>
          <p:nvPr/>
        </p:nvCxnSpPr>
        <p:spPr>
          <a:xfrm flipV="1">
            <a:off x="6761654" y="2995789"/>
            <a:ext cx="222338" cy="1233349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B7D6875E-19AA-992B-7DF0-326C971EE843}"/>
              </a:ext>
            </a:extLst>
          </p:cNvPr>
          <p:cNvCxnSpPr>
            <a:cxnSpLocks/>
          </p:cNvCxnSpPr>
          <p:nvPr/>
        </p:nvCxnSpPr>
        <p:spPr>
          <a:xfrm flipV="1">
            <a:off x="6180941" y="4949868"/>
            <a:ext cx="310212" cy="276057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FA353133-6376-78D3-901D-AE74FC1197B5}"/>
              </a:ext>
            </a:extLst>
          </p:cNvPr>
          <p:cNvCxnSpPr>
            <a:cxnSpLocks/>
            <a:stCxn id="31" idx="1"/>
          </p:cNvCxnSpPr>
          <p:nvPr/>
        </p:nvCxnSpPr>
        <p:spPr>
          <a:xfrm flipH="1">
            <a:off x="4671384" y="3954170"/>
            <a:ext cx="574907" cy="165631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screen shot of a computer&#10;&#10;Description automatically generated">
            <a:extLst>
              <a:ext uri="{FF2B5EF4-FFF2-40B4-BE49-F238E27FC236}">
                <a16:creationId xmlns:a16="http://schemas.microsoft.com/office/drawing/2014/main" id="{4D182EF3-69B9-06CB-79A8-BEFC1B529C7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89745" y="1690688"/>
            <a:ext cx="788653" cy="1104114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ACD89F1-E4E1-3291-45D5-2B498F0103F1}"/>
              </a:ext>
            </a:extLst>
          </p:cNvPr>
          <p:cNvCxnSpPr>
            <a:cxnSpLocks/>
          </p:cNvCxnSpPr>
          <p:nvPr/>
        </p:nvCxnSpPr>
        <p:spPr>
          <a:xfrm>
            <a:off x="2329841" y="2242745"/>
            <a:ext cx="1089764" cy="13720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23DD7458-CD72-A6FE-E1CD-61A3CB3AE741}"/>
              </a:ext>
            </a:extLst>
          </p:cNvPr>
          <p:cNvSpPr/>
          <p:nvPr/>
        </p:nvSpPr>
        <p:spPr>
          <a:xfrm>
            <a:off x="665567" y="3304561"/>
            <a:ext cx="2220767" cy="46324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Helvetica" pitchFamily="2" charset="0"/>
              </a:rPr>
              <a:t>App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14121CC5-08A5-6C9D-1AC4-22D5748DC0EB}"/>
              </a:ext>
            </a:extLst>
          </p:cNvPr>
          <p:cNvSpPr/>
          <p:nvPr/>
        </p:nvSpPr>
        <p:spPr>
          <a:xfrm>
            <a:off x="665567" y="3845481"/>
            <a:ext cx="2220767" cy="46324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Helvetica" pitchFamily="2" charset="0"/>
              </a:rPr>
              <a:t>Transport</a:t>
            </a: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6397B0CC-6D7B-BFDE-B7F8-5763E11EBD6F}"/>
              </a:ext>
            </a:extLst>
          </p:cNvPr>
          <p:cNvSpPr/>
          <p:nvPr/>
        </p:nvSpPr>
        <p:spPr>
          <a:xfrm>
            <a:off x="650754" y="4372113"/>
            <a:ext cx="2220767" cy="4632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Helvetica" pitchFamily="2" charset="0"/>
              </a:rPr>
              <a:t>Network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F5187352-E0D8-3F44-9785-04CD78CF647B}"/>
              </a:ext>
            </a:extLst>
          </p:cNvPr>
          <p:cNvCxnSpPr/>
          <p:nvPr/>
        </p:nvCxnSpPr>
        <p:spPr>
          <a:xfrm flipH="1">
            <a:off x="732543" y="2507880"/>
            <a:ext cx="657202" cy="560538"/>
          </a:xfrm>
          <a:prstGeom prst="line">
            <a:avLst/>
          </a:prstGeom>
          <a:ln w="508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1411A0C6-5314-2438-E15F-BA659BE96D26}"/>
              </a:ext>
            </a:extLst>
          </p:cNvPr>
          <p:cNvCxnSpPr>
            <a:cxnSpLocks/>
          </p:cNvCxnSpPr>
          <p:nvPr/>
        </p:nvCxnSpPr>
        <p:spPr>
          <a:xfrm>
            <a:off x="2071793" y="2634438"/>
            <a:ext cx="832181" cy="545944"/>
          </a:xfrm>
          <a:prstGeom prst="line">
            <a:avLst/>
          </a:prstGeom>
          <a:ln w="508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Picture 51" descr="Shape&#10;&#10;Description automatically generated with medium confidence">
            <a:extLst>
              <a:ext uri="{FF2B5EF4-FFF2-40B4-BE49-F238E27FC236}">
                <a16:creationId xmlns:a16="http://schemas.microsoft.com/office/drawing/2014/main" id="{9E888274-3B25-AF6D-0A9C-4E0CA322F4C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66368" y="1470246"/>
            <a:ext cx="791600" cy="647673"/>
          </a:xfrm>
          <a:prstGeom prst="rect">
            <a:avLst/>
          </a:prstGeom>
        </p:spPr>
      </p:pic>
      <p:pic>
        <p:nvPicPr>
          <p:cNvPr id="56" name="Picture 55" descr="Shape&#10;&#10;Description automatically generated with medium confidence">
            <a:extLst>
              <a:ext uri="{FF2B5EF4-FFF2-40B4-BE49-F238E27FC236}">
                <a16:creationId xmlns:a16="http://schemas.microsoft.com/office/drawing/2014/main" id="{B6BFE963-9E2A-EEAA-F828-5CB70543F38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3012108" y="1483624"/>
            <a:ext cx="805042" cy="647673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FA2EB39E-A187-CDB7-7F2E-17DA8DC354CF}"/>
              </a:ext>
            </a:extLst>
          </p:cNvPr>
          <p:cNvSpPr txBox="1"/>
          <p:nvPr/>
        </p:nvSpPr>
        <p:spPr>
          <a:xfrm rot="410684">
            <a:off x="2140390" y="2396546"/>
            <a:ext cx="19634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Protocols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B022FD-A637-376A-25A8-A4E1E88B6C20}"/>
              </a:ext>
            </a:extLst>
          </p:cNvPr>
          <p:cNvSpPr txBox="1"/>
          <p:nvPr/>
        </p:nvSpPr>
        <p:spPr>
          <a:xfrm>
            <a:off x="272713" y="5864153"/>
            <a:ext cx="27393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Routing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4EF6253-FA47-C63B-A13B-2674FB62FAD3}"/>
              </a:ext>
            </a:extLst>
          </p:cNvPr>
          <p:cNvSpPr txBox="1"/>
          <p:nvPr/>
        </p:nvSpPr>
        <p:spPr>
          <a:xfrm>
            <a:off x="8380595" y="5491126"/>
            <a:ext cx="32634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Interconnection (BGP)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FB9768E-2796-CF24-B46F-CEBE19F54045}"/>
              </a:ext>
            </a:extLst>
          </p:cNvPr>
          <p:cNvSpPr/>
          <p:nvPr/>
        </p:nvSpPr>
        <p:spPr>
          <a:xfrm>
            <a:off x="3460320" y="2935466"/>
            <a:ext cx="1880837" cy="2553279"/>
          </a:xfrm>
          <a:prstGeom prst="ellipse">
            <a:avLst/>
          </a:prstGeom>
          <a:solidFill>
            <a:schemeClr val="accent4">
              <a:lumMod val="40000"/>
              <a:lumOff val="60000"/>
              <a:alpha val="48864"/>
            </a:schemeClr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Helvetica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0902E48-9BD0-578E-5EF5-F641AE714C8C}"/>
              </a:ext>
            </a:extLst>
          </p:cNvPr>
          <p:cNvSpPr txBox="1"/>
          <p:nvPr/>
        </p:nvSpPr>
        <p:spPr>
          <a:xfrm>
            <a:off x="2533010" y="5848619"/>
            <a:ext cx="62441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Software-defined networking</a:t>
            </a:r>
          </a:p>
        </p:txBody>
      </p:sp>
      <p:pic>
        <p:nvPicPr>
          <p:cNvPr id="14" name="Picture 19" descr="Router Clip Art">
            <a:extLst>
              <a:ext uri="{FF2B5EF4-FFF2-40B4-BE49-F238E27FC236}">
                <a16:creationId xmlns:a16="http://schemas.microsoft.com/office/drawing/2014/main" id="{C592AB19-EC78-292B-2550-7542128812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112" y="3422208"/>
            <a:ext cx="404671" cy="298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loud 14">
            <a:extLst>
              <a:ext uri="{FF2B5EF4-FFF2-40B4-BE49-F238E27FC236}">
                <a16:creationId xmlns:a16="http://schemas.microsoft.com/office/drawing/2014/main" id="{7C7FC6EA-2F39-E2C8-59EA-B5D1141C545A}"/>
              </a:ext>
            </a:extLst>
          </p:cNvPr>
          <p:cNvSpPr/>
          <p:nvPr/>
        </p:nvSpPr>
        <p:spPr>
          <a:xfrm>
            <a:off x="3805979" y="3247596"/>
            <a:ext cx="1136247" cy="980806"/>
          </a:xfrm>
          <a:prstGeom prst="cloud">
            <a:avLst/>
          </a:prstGeom>
          <a:noFill/>
          <a:ln w="508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Helvetica" pitchFamily="2" charset="0"/>
            </a:endParaRPr>
          </a:p>
        </p:txBody>
      </p:sp>
      <p:sp>
        <p:nvSpPr>
          <p:cNvPr id="21" name="Cloud 20">
            <a:extLst>
              <a:ext uri="{FF2B5EF4-FFF2-40B4-BE49-F238E27FC236}">
                <a16:creationId xmlns:a16="http://schemas.microsoft.com/office/drawing/2014/main" id="{1C4D460D-259E-9213-82D3-FEBD5E74DAD1}"/>
              </a:ext>
            </a:extLst>
          </p:cNvPr>
          <p:cNvSpPr/>
          <p:nvPr/>
        </p:nvSpPr>
        <p:spPr>
          <a:xfrm>
            <a:off x="3858099" y="4423064"/>
            <a:ext cx="1136247" cy="980806"/>
          </a:xfrm>
          <a:prstGeom prst="cloud">
            <a:avLst/>
          </a:prstGeom>
          <a:noFill/>
          <a:ln w="508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Helvetica" pitchFamily="2" charset="0"/>
            </a:endParaRPr>
          </a:p>
        </p:txBody>
      </p:sp>
      <p:pic>
        <p:nvPicPr>
          <p:cNvPr id="23" name="Picture 19" descr="Router Clip Art">
            <a:extLst>
              <a:ext uri="{FF2B5EF4-FFF2-40B4-BE49-F238E27FC236}">
                <a16:creationId xmlns:a16="http://schemas.microsoft.com/office/drawing/2014/main" id="{296701C7-86F8-4316-8190-7982C9C3A0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669" y="3493676"/>
            <a:ext cx="404671" cy="298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9" descr="Router Clip Art">
            <a:extLst>
              <a:ext uri="{FF2B5EF4-FFF2-40B4-BE49-F238E27FC236}">
                <a16:creationId xmlns:a16="http://schemas.microsoft.com/office/drawing/2014/main" id="{26C5BA0A-36BE-712E-E5D4-843DBA8177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8890" y="3783961"/>
            <a:ext cx="404671" cy="298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9" descr="Router Clip Art">
            <a:extLst>
              <a:ext uri="{FF2B5EF4-FFF2-40B4-BE49-F238E27FC236}">
                <a16:creationId xmlns:a16="http://schemas.microsoft.com/office/drawing/2014/main" id="{ABD2F6BD-4485-B4D1-DAF1-33E1B60CCD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320" y="4569337"/>
            <a:ext cx="404671" cy="298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19" descr="Router Clip Art">
            <a:extLst>
              <a:ext uri="{FF2B5EF4-FFF2-40B4-BE49-F238E27FC236}">
                <a16:creationId xmlns:a16="http://schemas.microsoft.com/office/drawing/2014/main" id="{5440BC3C-33CF-7629-C8FC-1D9DC6E42A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877" y="4640805"/>
            <a:ext cx="404671" cy="298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9" descr="Router Clip Art">
            <a:extLst>
              <a:ext uri="{FF2B5EF4-FFF2-40B4-BE49-F238E27FC236}">
                <a16:creationId xmlns:a16="http://schemas.microsoft.com/office/drawing/2014/main" id="{35D8A558-946A-5C60-564A-35C22B131F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9098" y="4931090"/>
            <a:ext cx="404671" cy="298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998312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C4B081E-F07A-63F6-C04B-2E9F017F21C2}"/>
              </a:ext>
            </a:extLst>
          </p:cNvPr>
          <p:cNvSpPr txBox="1"/>
          <p:nvPr/>
        </p:nvSpPr>
        <p:spPr>
          <a:xfrm>
            <a:off x="1309116" y="2404872"/>
            <a:ext cx="957376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latin typeface="Arial" panose="020B0604020202020204" pitchFamily="34" charset="0"/>
                <a:cs typeface="Arial" panose="020B0604020202020204" pitchFamily="34" charset="0"/>
              </a:rPr>
              <a:t>A collection of computers exchanging information</a:t>
            </a:r>
          </a:p>
        </p:txBody>
      </p:sp>
    </p:spTree>
    <p:extLst>
      <p:ext uri="{BB962C8B-B14F-4D97-AF65-F5344CB8AC3E}">
        <p14:creationId xmlns:p14="http://schemas.microsoft.com/office/powerpoint/2010/main" val="35619700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0AB33D-2912-3057-10A7-909D489ED4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room full of computer servers&#10;&#10;Description automatically generated with low confidence">
            <a:extLst>
              <a:ext uri="{FF2B5EF4-FFF2-40B4-BE49-F238E27FC236}">
                <a16:creationId xmlns:a16="http://schemas.microsoft.com/office/drawing/2014/main" id="{C47E64ED-CD37-290C-3EF5-8B294EA0200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1000"/>
          </a:blip>
          <a:stretch>
            <a:fillRect/>
          </a:stretch>
        </p:blipFill>
        <p:spPr>
          <a:xfrm>
            <a:off x="6285496" y="1753998"/>
            <a:ext cx="5808473" cy="33500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6D46D78-AC26-7154-4A01-1E13186EF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(5) Verification</a:t>
            </a:r>
          </a:p>
        </p:txBody>
      </p:sp>
      <p:pic>
        <p:nvPicPr>
          <p:cNvPr id="7" name="Picture 6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649EDBA1-EC9E-EAEA-94B7-E5CD4CC9DB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4367" y="1740702"/>
            <a:ext cx="1168400" cy="1054100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00E41D5-7321-3F4C-56CA-44171869CAF8}"/>
              </a:ext>
            </a:extLst>
          </p:cNvPr>
          <p:cNvCxnSpPr>
            <a:cxnSpLocks/>
          </p:cNvCxnSpPr>
          <p:nvPr/>
        </p:nvCxnSpPr>
        <p:spPr>
          <a:xfrm>
            <a:off x="4917529" y="2507880"/>
            <a:ext cx="354559" cy="0"/>
          </a:xfrm>
          <a:prstGeom prst="line">
            <a:avLst/>
          </a:prstGeom>
          <a:ln w="762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5">
            <a:extLst>
              <a:ext uri="{FF2B5EF4-FFF2-40B4-BE49-F238E27FC236}">
                <a16:creationId xmlns:a16="http://schemas.microsoft.com/office/drawing/2014/main" id="{995F770E-1798-1BC4-CB10-D6E376CD42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9103" y="1623321"/>
            <a:ext cx="1090512" cy="1445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4E8A069-7166-5FB2-4918-034C67138B5C}"/>
              </a:ext>
            </a:extLst>
          </p:cNvPr>
          <p:cNvCxnSpPr>
            <a:cxnSpLocks/>
          </p:cNvCxnSpPr>
          <p:nvPr/>
        </p:nvCxnSpPr>
        <p:spPr>
          <a:xfrm>
            <a:off x="6226181" y="2507880"/>
            <a:ext cx="570959" cy="13344"/>
          </a:xfrm>
          <a:prstGeom prst="line">
            <a:avLst/>
          </a:prstGeom>
          <a:ln w="762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5">
            <a:extLst>
              <a:ext uri="{FF2B5EF4-FFF2-40B4-BE49-F238E27FC236}">
                <a16:creationId xmlns:a16="http://schemas.microsoft.com/office/drawing/2014/main" id="{18252301-4BA8-BCC6-89D5-9CCBA40581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0381" y="1672309"/>
            <a:ext cx="860934" cy="1140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9" name="Picture 25">
            <a:extLst>
              <a:ext uri="{FF2B5EF4-FFF2-40B4-BE49-F238E27FC236}">
                <a16:creationId xmlns:a16="http://schemas.microsoft.com/office/drawing/2014/main" id="{10DA9658-0711-779C-AC70-C0CD6CFFFE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0595" y="2876490"/>
            <a:ext cx="793084" cy="1050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2" name="Picture 25">
            <a:extLst>
              <a:ext uri="{FF2B5EF4-FFF2-40B4-BE49-F238E27FC236}">
                <a16:creationId xmlns:a16="http://schemas.microsoft.com/office/drawing/2014/main" id="{25030AA3-6757-6FCD-D222-34B12E427D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1411" y="4053042"/>
            <a:ext cx="793084" cy="1050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1B943C3-D509-8DE0-7D2F-C33B5B5B87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6373" y="2740801"/>
            <a:ext cx="793084" cy="1050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7" name="Picture 36" descr="Icon&#10;&#10;Description automatically generated">
            <a:extLst>
              <a:ext uri="{FF2B5EF4-FFF2-40B4-BE49-F238E27FC236}">
                <a16:creationId xmlns:a16="http://schemas.microsoft.com/office/drawing/2014/main" id="{D103EA46-A468-CE50-2F92-5F7AA8F698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4875" y="2754280"/>
            <a:ext cx="1532027" cy="1140871"/>
          </a:xfrm>
          <a:prstGeom prst="rect">
            <a:avLst/>
          </a:prstGeom>
        </p:spPr>
      </p:pic>
      <p:pic>
        <p:nvPicPr>
          <p:cNvPr id="38" name="Picture 19" descr="Router Clip Art">
            <a:extLst>
              <a:ext uri="{FF2B5EF4-FFF2-40B4-BE49-F238E27FC236}">
                <a16:creationId xmlns:a16="http://schemas.microsoft.com/office/drawing/2014/main" id="{538C25EC-6821-CBD3-A751-60399EEE1D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4606" y="3755920"/>
            <a:ext cx="798186" cy="58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19" descr="Router Clip Art">
            <a:extLst>
              <a:ext uri="{FF2B5EF4-FFF2-40B4-BE49-F238E27FC236}">
                <a16:creationId xmlns:a16="http://schemas.microsoft.com/office/drawing/2014/main" id="{662C7B9C-271C-77BB-0420-DC4821FF79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6043" y="2638162"/>
            <a:ext cx="755602" cy="556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882D5EEF-BE99-8402-6AEB-D5B0DD96242A}"/>
              </a:ext>
            </a:extLst>
          </p:cNvPr>
          <p:cNvCxnSpPr>
            <a:cxnSpLocks/>
          </p:cNvCxnSpPr>
          <p:nvPr/>
        </p:nvCxnSpPr>
        <p:spPr>
          <a:xfrm>
            <a:off x="9289580" y="2563834"/>
            <a:ext cx="276463" cy="200031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E7FF8316-E00C-6112-C914-EA77AC0CECA0}"/>
              </a:ext>
            </a:extLst>
          </p:cNvPr>
          <p:cNvCxnSpPr>
            <a:cxnSpLocks/>
          </p:cNvCxnSpPr>
          <p:nvPr/>
        </p:nvCxnSpPr>
        <p:spPr>
          <a:xfrm flipV="1">
            <a:off x="9212439" y="3093380"/>
            <a:ext cx="372167" cy="379054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B2C4E182-0938-6F92-7637-7598309138F9}"/>
              </a:ext>
            </a:extLst>
          </p:cNvPr>
          <p:cNvCxnSpPr>
            <a:cxnSpLocks/>
          </p:cNvCxnSpPr>
          <p:nvPr/>
        </p:nvCxnSpPr>
        <p:spPr>
          <a:xfrm flipV="1">
            <a:off x="9173679" y="3138411"/>
            <a:ext cx="470891" cy="1242731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323A28EA-98C1-2D29-AF24-0790B695FF15}"/>
              </a:ext>
            </a:extLst>
          </p:cNvPr>
          <p:cNvCxnSpPr>
            <a:cxnSpLocks/>
          </p:cNvCxnSpPr>
          <p:nvPr/>
        </p:nvCxnSpPr>
        <p:spPr>
          <a:xfrm flipV="1">
            <a:off x="9189584" y="4269692"/>
            <a:ext cx="376459" cy="428024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1D921CBB-7F09-7A8F-DBFC-BFCBCBD20070}"/>
              </a:ext>
            </a:extLst>
          </p:cNvPr>
          <p:cNvCxnSpPr>
            <a:cxnSpLocks/>
          </p:cNvCxnSpPr>
          <p:nvPr/>
        </p:nvCxnSpPr>
        <p:spPr>
          <a:xfrm>
            <a:off x="9212439" y="3522436"/>
            <a:ext cx="344999" cy="450247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5883A029-23C5-5182-9E6D-B2A5AD4FC359}"/>
              </a:ext>
            </a:extLst>
          </p:cNvPr>
          <p:cNvCxnSpPr>
            <a:cxnSpLocks/>
          </p:cNvCxnSpPr>
          <p:nvPr/>
        </p:nvCxnSpPr>
        <p:spPr>
          <a:xfrm>
            <a:off x="9297295" y="2662854"/>
            <a:ext cx="316384" cy="1264595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E66B1AE5-994B-B2FB-CB19-EBBA2FFB176F}"/>
              </a:ext>
            </a:extLst>
          </p:cNvPr>
          <p:cNvCxnSpPr>
            <a:cxnSpLocks/>
          </p:cNvCxnSpPr>
          <p:nvPr/>
        </p:nvCxnSpPr>
        <p:spPr>
          <a:xfrm flipV="1">
            <a:off x="10395496" y="3365834"/>
            <a:ext cx="376459" cy="428024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FBA9ADEE-346E-1857-E297-5451B3F96248}"/>
              </a:ext>
            </a:extLst>
          </p:cNvPr>
          <p:cNvCxnSpPr>
            <a:cxnSpLocks/>
          </p:cNvCxnSpPr>
          <p:nvPr/>
        </p:nvCxnSpPr>
        <p:spPr>
          <a:xfrm flipH="1" flipV="1">
            <a:off x="10422528" y="2995789"/>
            <a:ext cx="356537" cy="225995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D98D7C95-8289-3574-F09A-ABB452143585}"/>
              </a:ext>
            </a:extLst>
          </p:cNvPr>
          <p:cNvCxnSpPr>
            <a:cxnSpLocks/>
          </p:cNvCxnSpPr>
          <p:nvPr/>
        </p:nvCxnSpPr>
        <p:spPr>
          <a:xfrm flipV="1">
            <a:off x="9933125" y="3235817"/>
            <a:ext cx="4602" cy="47624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5">
            <a:extLst>
              <a:ext uri="{FF2B5EF4-FFF2-40B4-BE49-F238E27FC236}">
                <a16:creationId xmlns:a16="http://schemas.microsoft.com/office/drawing/2014/main" id="{6A1C3B53-A5B7-7F1B-DAB9-F745309CD3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6414" y="1447877"/>
            <a:ext cx="651598" cy="863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0" name="Picture 25">
            <a:extLst>
              <a:ext uri="{FF2B5EF4-FFF2-40B4-BE49-F238E27FC236}">
                <a16:creationId xmlns:a16="http://schemas.microsoft.com/office/drawing/2014/main" id="{6CAEBD7C-0967-2103-AE69-C7F62DEBF2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0961" y="2384128"/>
            <a:ext cx="651598" cy="863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1" name="Picture 25">
            <a:extLst>
              <a:ext uri="{FF2B5EF4-FFF2-40B4-BE49-F238E27FC236}">
                <a16:creationId xmlns:a16="http://schemas.microsoft.com/office/drawing/2014/main" id="{EDC63570-7034-C21D-FBE2-585F9F4348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291" y="3522436"/>
            <a:ext cx="651598" cy="863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2" name="Picture 25">
            <a:extLst>
              <a:ext uri="{FF2B5EF4-FFF2-40B4-BE49-F238E27FC236}">
                <a16:creationId xmlns:a16="http://schemas.microsoft.com/office/drawing/2014/main" id="{4D567678-F3F7-C784-B3D5-2AE701365B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747" y="4641791"/>
            <a:ext cx="651598" cy="863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07E8505B-60C5-881A-AE2B-3265608E35C5}"/>
              </a:ext>
            </a:extLst>
          </p:cNvPr>
          <p:cNvCxnSpPr>
            <a:cxnSpLocks/>
          </p:cNvCxnSpPr>
          <p:nvPr/>
        </p:nvCxnSpPr>
        <p:spPr>
          <a:xfrm flipH="1" flipV="1">
            <a:off x="4230243" y="2913633"/>
            <a:ext cx="84220" cy="452201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75EDEB5A-32C3-EFDD-9450-EA7E3B4B9CA7}"/>
              </a:ext>
            </a:extLst>
          </p:cNvPr>
          <p:cNvCxnSpPr>
            <a:cxnSpLocks/>
          </p:cNvCxnSpPr>
          <p:nvPr/>
        </p:nvCxnSpPr>
        <p:spPr>
          <a:xfrm flipH="1" flipV="1">
            <a:off x="4384113" y="4142593"/>
            <a:ext cx="84220" cy="452201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FC6468B9-D0E7-DACB-1CDE-7C43591EEB6D}"/>
              </a:ext>
            </a:extLst>
          </p:cNvPr>
          <p:cNvCxnSpPr>
            <a:cxnSpLocks/>
          </p:cNvCxnSpPr>
          <p:nvPr/>
        </p:nvCxnSpPr>
        <p:spPr>
          <a:xfrm flipH="1" flipV="1">
            <a:off x="4947356" y="4982369"/>
            <a:ext cx="417306" cy="184943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0" name="Picture 19" descr="Router Clip Art">
            <a:extLst>
              <a:ext uri="{FF2B5EF4-FFF2-40B4-BE49-F238E27FC236}">
                <a16:creationId xmlns:a16="http://schemas.microsoft.com/office/drawing/2014/main" id="{8CFA70F8-B8FB-D5A3-88CB-A00B65B9AE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5230" y="4346226"/>
            <a:ext cx="755602" cy="556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C46E946F-C796-F95D-18E4-F6561499A371}"/>
              </a:ext>
            </a:extLst>
          </p:cNvPr>
          <p:cNvCxnSpPr>
            <a:cxnSpLocks/>
          </p:cNvCxnSpPr>
          <p:nvPr/>
        </p:nvCxnSpPr>
        <p:spPr>
          <a:xfrm flipV="1">
            <a:off x="6761654" y="2995789"/>
            <a:ext cx="222338" cy="1233349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4DD1FF3B-1291-5074-1821-7D7055EFB88D}"/>
              </a:ext>
            </a:extLst>
          </p:cNvPr>
          <p:cNvCxnSpPr>
            <a:cxnSpLocks/>
          </p:cNvCxnSpPr>
          <p:nvPr/>
        </p:nvCxnSpPr>
        <p:spPr>
          <a:xfrm flipV="1">
            <a:off x="6180941" y="4949868"/>
            <a:ext cx="310212" cy="276057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149FBDAE-4056-0872-13FE-BCCADA28CAF4}"/>
              </a:ext>
            </a:extLst>
          </p:cNvPr>
          <p:cNvCxnSpPr>
            <a:cxnSpLocks/>
            <a:stCxn id="31" idx="1"/>
          </p:cNvCxnSpPr>
          <p:nvPr/>
        </p:nvCxnSpPr>
        <p:spPr>
          <a:xfrm flipH="1">
            <a:off x="4671384" y="3954170"/>
            <a:ext cx="574907" cy="165631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screen shot of a computer&#10;&#10;Description automatically generated">
            <a:extLst>
              <a:ext uri="{FF2B5EF4-FFF2-40B4-BE49-F238E27FC236}">
                <a16:creationId xmlns:a16="http://schemas.microsoft.com/office/drawing/2014/main" id="{4BEFE8C8-2910-5076-75C4-17AC7DBCFC1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89745" y="1690688"/>
            <a:ext cx="788653" cy="1104114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C5BD1DD-5B2E-B741-922B-0A33A3DF3B31}"/>
              </a:ext>
            </a:extLst>
          </p:cNvPr>
          <p:cNvCxnSpPr>
            <a:cxnSpLocks/>
          </p:cNvCxnSpPr>
          <p:nvPr/>
        </p:nvCxnSpPr>
        <p:spPr>
          <a:xfrm>
            <a:off x="2329841" y="2242745"/>
            <a:ext cx="1089764" cy="13720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E91D90B6-51C3-D963-A257-EBD0B65CE560}"/>
              </a:ext>
            </a:extLst>
          </p:cNvPr>
          <p:cNvSpPr/>
          <p:nvPr/>
        </p:nvSpPr>
        <p:spPr>
          <a:xfrm>
            <a:off x="665567" y="3304561"/>
            <a:ext cx="2220767" cy="46324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Helvetica" pitchFamily="2" charset="0"/>
              </a:rPr>
              <a:t>App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4F33A5AB-1A4F-0F60-E184-567572DB10A7}"/>
              </a:ext>
            </a:extLst>
          </p:cNvPr>
          <p:cNvSpPr/>
          <p:nvPr/>
        </p:nvSpPr>
        <p:spPr>
          <a:xfrm>
            <a:off x="665567" y="3845481"/>
            <a:ext cx="2220767" cy="46324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Helvetica" pitchFamily="2" charset="0"/>
              </a:rPr>
              <a:t>Transport</a:t>
            </a: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AE2199B5-5907-FA01-9209-7845FBAFA8B9}"/>
              </a:ext>
            </a:extLst>
          </p:cNvPr>
          <p:cNvSpPr/>
          <p:nvPr/>
        </p:nvSpPr>
        <p:spPr>
          <a:xfrm>
            <a:off x="650754" y="4372113"/>
            <a:ext cx="2220767" cy="4632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Helvetica" pitchFamily="2" charset="0"/>
              </a:rPr>
              <a:t>Network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9925482E-41F1-61E7-23B2-0A67A7AA3332}"/>
              </a:ext>
            </a:extLst>
          </p:cNvPr>
          <p:cNvCxnSpPr/>
          <p:nvPr/>
        </p:nvCxnSpPr>
        <p:spPr>
          <a:xfrm flipH="1">
            <a:off x="732543" y="2507880"/>
            <a:ext cx="657202" cy="560538"/>
          </a:xfrm>
          <a:prstGeom prst="line">
            <a:avLst/>
          </a:prstGeom>
          <a:ln w="508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D3863E0D-2E00-52BF-2666-46B4F40BB514}"/>
              </a:ext>
            </a:extLst>
          </p:cNvPr>
          <p:cNvCxnSpPr>
            <a:cxnSpLocks/>
          </p:cNvCxnSpPr>
          <p:nvPr/>
        </p:nvCxnSpPr>
        <p:spPr>
          <a:xfrm>
            <a:off x="2071793" y="2634438"/>
            <a:ext cx="832181" cy="545944"/>
          </a:xfrm>
          <a:prstGeom prst="line">
            <a:avLst/>
          </a:prstGeom>
          <a:ln w="508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Picture 51" descr="Shape&#10;&#10;Description automatically generated with medium confidence">
            <a:extLst>
              <a:ext uri="{FF2B5EF4-FFF2-40B4-BE49-F238E27FC236}">
                <a16:creationId xmlns:a16="http://schemas.microsoft.com/office/drawing/2014/main" id="{78C015DE-414C-414E-3AF7-73E0EC7978E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66368" y="1470246"/>
            <a:ext cx="791600" cy="647673"/>
          </a:xfrm>
          <a:prstGeom prst="rect">
            <a:avLst/>
          </a:prstGeom>
        </p:spPr>
      </p:pic>
      <p:pic>
        <p:nvPicPr>
          <p:cNvPr id="56" name="Picture 55" descr="Shape&#10;&#10;Description automatically generated with medium confidence">
            <a:extLst>
              <a:ext uri="{FF2B5EF4-FFF2-40B4-BE49-F238E27FC236}">
                <a16:creationId xmlns:a16="http://schemas.microsoft.com/office/drawing/2014/main" id="{93684306-0841-705B-E512-54DE925593E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3012108" y="1483624"/>
            <a:ext cx="805042" cy="647673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F6E64AA6-FBAB-D701-51BD-8A77975A2A52}"/>
              </a:ext>
            </a:extLst>
          </p:cNvPr>
          <p:cNvSpPr txBox="1"/>
          <p:nvPr/>
        </p:nvSpPr>
        <p:spPr>
          <a:xfrm rot="410684">
            <a:off x="2140390" y="2396546"/>
            <a:ext cx="19634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Protocols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41757A-61B3-6ADE-874C-2C6957E4666F}"/>
              </a:ext>
            </a:extLst>
          </p:cNvPr>
          <p:cNvSpPr txBox="1"/>
          <p:nvPr/>
        </p:nvSpPr>
        <p:spPr>
          <a:xfrm>
            <a:off x="1095289" y="5594001"/>
            <a:ext cx="27393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Data plane verification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9B4847B-644A-A718-5177-B34652585D93}"/>
              </a:ext>
            </a:extLst>
          </p:cNvPr>
          <p:cNvSpPr/>
          <p:nvPr/>
        </p:nvSpPr>
        <p:spPr>
          <a:xfrm>
            <a:off x="3460320" y="2935466"/>
            <a:ext cx="1880837" cy="2553279"/>
          </a:xfrm>
          <a:prstGeom prst="ellipse">
            <a:avLst/>
          </a:prstGeom>
          <a:solidFill>
            <a:schemeClr val="accent4">
              <a:lumMod val="40000"/>
              <a:lumOff val="60000"/>
              <a:alpha val="48864"/>
            </a:schemeClr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Helvetica" pitchFamily="2" charset="0"/>
            </a:endParaRPr>
          </a:p>
        </p:txBody>
      </p:sp>
      <p:pic>
        <p:nvPicPr>
          <p:cNvPr id="14" name="Picture 19" descr="Router Clip Art">
            <a:extLst>
              <a:ext uri="{FF2B5EF4-FFF2-40B4-BE49-F238E27FC236}">
                <a16:creationId xmlns:a16="http://schemas.microsoft.com/office/drawing/2014/main" id="{9326E668-735F-B352-A899-FF7563003C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112" y="3422208"/>
            <a:ext cx="404671" cy="298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loud 14">
            <a:extLst>
              <a:ext uri="{FF2B5EF4-FFF2-40B4-BE49-F238E27FC236}">
                <a16:creationId xmlns:a16="http://schemas.microsoft.com/office/drawing/2014/main" id="{842A5AE5-61CF-4A75-089E-1FEF77649DE2}"/>
              </a:ext>
            </a:extLst>
          </p:cNvPr>
          <p:cNvSpPr/>
          <p:nvPr/>
        </p:nvSpPr>
        <p:spPr>
          <a:xfrm>
            <a:off x="3805979" y="3247596"/>
            <a:ext cx="1136247" cy="980806"/>
          </a:xfrm>
          <a:prstGeom prst="cloud">
            <a:avLst/>
          </a:prstGeom>
          <a:noFill/>
          <a:ln w="508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Helvetica" pitchFamily="2" charset="0"/>
            </a:endParaRPr>
          </a:p>
        </p:txBody>
      </p:sp>
      <p:sp>
        <p:nvSpPr>
          <p:cNvPr id="21" name="Cloud 20">
            <a:extLst>
              <a:ext uri="{FF2B5EF4-FFF2-40B4-BE49-F238E27FC236}">
                <a16:creationId xmlns:a16="http://schemas.microsoft.com/office/drawing/2014/main" id="{2FDE95BC-AB4E-E3E5-F7EE-76BE33A07AC9}"/>
              </a:ext>
            </a:extLst>
          </p:cNvPr>
          <p:cNvSpPr/>
          <p:nvPr/>
        </p:nvSpPr>
        <p:spPr>
          <a:xfrm>
            <a:off x="3858099" y="4423064"/>
            <a:ext cx="1136247" cy="980806"/>
          </a:xfrm>
          <a:prstGeom prst="cloud">
            <a:avLst/>
          </a:prstGeom>
          <a:noFill/>
          <a:ln w="508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Helvetica" pitchFamily="2" charset="0"/>
            </a:endParaRPr>
          </a:p>
        </p:txBody>
      </p:sp>
      <p:pic>
        <p:nvPicPr>
          <p:cNvPr id="23" name="Picture 19" descr="Router Clip Art">
            <a:extLst>
              <a:ext uri="{FF2B5EF4-FFF2-40B4-BE49-F238E27FC236}">
                <a16:creationId xmlns:a16="http://schemas.microsoft.com/office/drawing/2014/main" id="{B0FA545A-5078-D8D1-74EE-F69069E668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669" y="3493676"/>
            <a:ext cx="404671" cy="298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9" descr="Router Clip Art">
            <a:extLst>
              <a:ext uri="{FF2B5EF4-FFF2-40B4-BE49-F238E27FC236}">
                <a16:creationId xmlns:a16="http://schemas.microsoft.com/office/drawing/2014/main" id="{9026A353-0323-2283-8107-498A237ACC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8890" y="3783961"/>
            <a:ext cx="404671" cy="298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9" descr="Router Clip Art">
            <a:extLst>
              <a:ext uri="{FF2B5EF4-FFF2-40B4-BE49-F238E27FC236}">
                <a16:creationId xmlns:a16="http://schemas.microsoft.com/office/drawing/2014/main" id="{AA185C90-A251-DC72-716D-DAFA12F8B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320" y="4569337"/>
            <a:ext cx="404671" cy="298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19" descr="Router Clip Art">
            <a:extLst>
              <a:ext uri="{FF2B5EF4-FFF2-40B4-BE49-F238E27FC236}">
                <a16:creationId xmlns:a16="http://schemas.microsoft.com/office/drawing/2014/main" id="{B99E79E9-80EF-0615-7FD0-A88A8D2EF9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877" y="4640805"/>
            <a:ext cx="404671" cy="298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9" descr="Router Clip Art">
            <a:extLst>
              <a:ext uri="{FF2B5EF4-FFF2-40B4-BE49-F238E27FC236}">
                <a16:creationId xmlns:a16="http://schemas.microsoft.com/office/drawing/2014/main" id="{D46AC51E-729C-E44D-D432-C50CD25F96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9098" y="4931090"/>
            <a:ext cx="404671" cy="298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A close up of a flower&#10;&#10;Description automatically generated">
            <a:extLst>
              <a:ext uri="{FF2B5EF4-FFF2-40B4-BE49-F238E27FC236}">
                <a16:creationId xmlns:a16="http://schemas.microsoft.com/office/drawing/2014/main" id="{17647C19-9A06-A3F9-069D-C23EC1C60AE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27282" y="3925737"/>
            <a:ext cx="939800" cy="1016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2A7FDA8-08F4-972D-6D1E-8BC06A4968C1}"/>
              </a:ext>
            </a:extLst>
          </p:cNvPr>
          <p:cNvSpPr txBox="1"/>
          <p:nvPr/>
        </p:nvSpPr>
        <p:spPr>
          <a:xfrm>
            <a:off x="5364662" y="5594001"/>
            <a:ext cx="27393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Control plane verification</a:t>
            </a:r>
          </a:p>
        </p:txBody>
      </p:sp>
    </p:spTree>
    <p:extLst>
      <p:ext uri="{BB962C8B-B14F-4D97-AF65-F5344CB8AC3E}">
        <p14:creationId xmlns:p14="http://schemas.microsoft.com/office/powerpoint/2010/main" val="154861346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6E207-97B4-C98C-08C2-BDF7E2B19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Concrete tools and 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3D8C77-8D36-433B-972D-0B48BA74D8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Understanding, configuring, and implementing transport (TCP)</a:t>
            </a:r>
          </a:p>
          <a:p>
            <a:endParaRPr lang="en-US" dirty="0"/>
          </a:p>
          <a:p>
            <a:r>
              <a:rPr lang="en-US" dirty="0"/>
              <a:t>Writing SDN data and control plane programs (P4)</a:t>
            </a:r>
          </a:p>
          <a:p>
            <a:endParaRPr lang="en-US" dirty="0"/>
          </a:p>
          <a:p>
            <a:r>
              <a:rPr lang="en-US" dirty="0"/>
              <a:t>Experience with real distributed routing protocols (BGP)</a:t>
            </a:r>
          </a:p>
          <a:p>
            <a:endParaRPr lang="en-US" dirty="0"/>
          </a:p>
          <a:p>
            <a:r>
              <a:rPr lang="en-US" dirty="0"/>
              <a:t>Writing fast, verified packet-processing code (eBPF)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032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8F49DF-B0F5-14BF-E089-29152763BA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DAA68-80AE-6FA3-E57C-E9E5E3AEA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might all this be useful to you?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CBA95B-5420-ED3C-7ABD-428D69E0E8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965873" cy="4351338"/>
          </a:xfrm>
        </p:spPr>
        <p:txBody>
          <a:bodyPr/>
          <a:lstStyle/>
          <a:p>
            <a:r>
              <a:rPr lang="en-US" dirty="0"/>
              <a:t>Intellectually rewarding</a:t>
            </a:r>
          </a:p>
          <a:p>
            <a:pPr lvl="1"/>
            <a:r>
              <a:rPr lang="en-US" dirty="0"/>
              <a:t>Principles in designing distributed computer systems</a:t>
            </a:r>
          </a:p>
          <a:p>
            <a:r>
              <a:rPr lang="en-US" dirty="0"/>
              <a:t>Pragmatic</a:t>
            </a:r>
          </a:p>
          <a:p>
            <a:pPr lvl="1"/>
            <a:r>
              <a:rPr lang="en-US" dirty="0"/>
              <a:t>Modern software requires an understanding of networking</a:t>
            </a:r>
          </a:p>
          <a:p>
            <a:r>
              <a:rPr lang="en-US" dirty="0"/>
              <a:t>Real world utility</a:t>
            </a:r>
          </a:p>
          <a:p>
            <a:pPr lvl="1"/>
            <a:r>
              <a:rPr lang="en-US" dirty="0"/>
              <a:t>Many programs you use today designed by programmers like you</a:t>
            </a:r>
          </a:p>
          <a:p>
            <a:r>
              <a:rPr lang="en-US" dirty="0"/>
              <a:t>Academic impact</a:t>
            </a:r>
          </a:p>
          <a:p>
            <a:pPr lvl="1"/>
            <a:r>
              <a:rPr lang="en-US" dirty="0"/>
              <a:t>Still an evolving discipline with many open problems (and awards)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E55EBD-5776-A0DF-8B5C-8CBEF3A30AB1}"/>
              </a:ext>
            </a:extLst>
          </p:cNvPr>
          <p:cNvSpPr txBox="1"/>
          <p:nvPr/>
        </p:nvSpPr>
        <p:spPr>
          <a:xfrm>
            <a:off x="1591293" y="5853797"/>
            <a:ext cx="83483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Fun, profit, impact, altruism</a:t>
            </a:r>
          </a:p>
        </p:txBody>
      </p:sp>
    </p:spTree>
    <p:extLst>
      <p:ext uri="{BB962C8B-B14F-4D97-AF65-F5344CB8AC3E}">
        <p14:creationId xmlns:p14="http://schemas.microsoft.com/office/powerpoint/2010/main" val="1768009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B7DEE-460B-A543-D298-7E7DDBD2A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Logistics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A43E1B-BDFD-E589-FE01-26A1C3939D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177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E4079-3DE3-F624-1F40-E20A80150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285AFB-C300-FB20-7C15-8BF138FC25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r>
              <a:rPr lang="en-US" dirty="0"/>
              <a:t>Faculty instructor: Srinivas Narayana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sz="2400" dirty="0">
                <a:ea typeface="ＭＳ Ｐゴシック" charset="0"/>
                <a:hlinkClick r:id="rId2"/>
              </a:rPr>
              <a:t>http://www.cs.rutgers.edu/~sn624</a:t>
            </a:r>
            <a:endParaRPr lang="en-US" altLang="en-US" sz="2400" dirty="0">
              <a:ea typeface="ＭＳ Ｐゴシック" charset="0"/>
            </a:endParaRPr>
          </a:p>
          <a:p>
            <a:pPr lvl="1">
              <a:lnSpc>
                <a:spcPct val="90000"/>
              </a:lnSpc>
              <a:defRPr/>
            </a:pPr>
            <a:r>
              <a:rPr lang="en-US" altLang="en-US" sz="2400" dirty="0">
                <a:ea typeface="ＭＳ Ｐゴシック" charset="0"/>
                <a:hlinkClick r:id="rId3"/>
              </a:rPr>
              <a:t>sn624@rutgers.edu</a:t>
            </a:r>
            <a:endParaRPr lang="en-US" dirty="0"/>
          </a:p>
          <a:p>
            <a:pPr>
              <a:defRPr/>
            </a:pPr>
            <a:r>
              <a:rPr lang="en-US" dirty="0"/>
              <a:t>Teaching Assistant: </a:t>
            </a:r>
            <a:r>
              <a:rPr lang="en-US" dirty="0" err="1"/>
              <a:t>Bala</a:t>
            </a:r>
            <a:r>
              <a:rPr lang="en-US" dirty="0"/>
              <a:t> Murali </a:t>
            </a:r>
            <a:r>
              <a:rPr lang="en-US" dirty="0" err="1"/>
              <a:t>Komanduri</a:t>
            </a:r>
            <a:endParaRPr lang="en-US" dirty="0"/>
          </a:p>
          <a:p>
            <a:pPr>
              <a:defRPr/>
            </a:pPr>
            <a:r>
              <a:rPr lang="en-US" dirty="0"/>
              <a:t>Office hours TBA</a:t>
            </a:r>
          </a:p>
          <a:p>
            <a:pPr>
              <a:defRPr/>
            </a:pPr>
            <a:r>
              <a:rPr lang="en-US" dirty="0"/>
              <a:t>Canvas and Piazza</a:t>
            </a:r>
          </a:p>
          <a:p>
            <a:pPr>
              <a:defRPr/>
            </a:pPr>
            <a:r>
              <a:rPr lang="en-US" dirty="0"/>
              <a:t>Busch campus SEC 202 on Wed 8:30—11:30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8685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BD577A18-D9CE-024B-BD0C-A807DA6F75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ＭＳ Ｐゴシック" charset="0"/>
              </a:rPr>
              <a:t>Class philosophy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1ACCDF22-93DA-274A-8AE3-7978C5AB22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643061"/>
            <a:ext cx="10515600" cy="507841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ea typeface="ＭＳ Ｐゴシック" charset="0"/>
                <a:cs typeface="+mn-cs"/>
              </a:rPr>
              <a:t>We want you to lear</a:t>
            </a:r>
            <a:r>
              <a:rPr lang="en-US" dirty="0">
                <a:ea typeface="ＭＳ Ｐゴシック" charset="0"/>
              </a:rPr>
              <a:t>n and to be successful</a:t>
            </a:r>
            <a:endParaRPr lang="en-US" dirty="0">
              <a:ea typeface="ＭＳ Ｐゴシック" charset="0"/>
              <a:cs typeface="+mn-cs"/>
            </a:endParaRPr>
          </a:p>
          <a:p>
            <a:pPr>
              <a:defRPr/>
            </a:pPr>
            <a:r>
              <a:rPr lang="en-US" dirty="0">
                <a:ea typeface="ＭＳ Ｐゴシック" charset="0"/>
              </a:rPr>
              <a:t>Significant technical reading &amp; programming</a:t>
            </a:r>
          </a:p>
          <a:p>
            <a:pPr lvl="1">
              <a:defRPr/>
            </a:pPr>
            <a:r>
              <a:rPr lang="en-US" dirty="0">
                <a:ea typeface="ＭＳ Ｐゴシック" charset="0"/>
              </a:rPr>
              <a:t>Build necessary skills for future tech careers (industry or academic)</a:t>
            </a:r>
          </a:p>
          <a:p>
            <a:pPr>
              <a:defRPr/>
            </a:pPr>
            <a:r>
              <a:rPr lang="en-US" dirty="0">
                <a:ea typeface="ＭＳ Ｐゴシック" charset="0"/>
              </a:rPr>
              <a:t>Be proactive: interact, ask, support</a:t>
            </a:r>
          </a:p>
          <a:p>
            <a:pPr lvl="1">
              <a:defRPr/>
            </a:pPr>
            <a:r>
              <a:rPr lang="en-US" dirty="0">
                <a:ea typeface="ＭＳ Ｐゴシック" charset="0"/>
              </a:rPr>
              <a:t>Attend lectures and office hours regularly to discuss material </a:t>
            </a:r>
          </a:p>
          <a:p>
            <a:pPr lvl="1">
              <a:defRPr/>
            </a:pPr>
            <a:r>
              <a:rPr lang="en-US" dirty="0">
                <a:ea typeface="ＭＳ Ｐゴシック" charset="0"/>
              </a:rPr>
              <a:t>Use Piazza</a:t>
            </a:r>
          </a:p>
          <a:p>
            <a:pPr>
              <a:defRPr/>
            </a:pPr>
            <a:r>
              <a:rPr lang="en-US" dirty="0">
                <a:ea typeface="ＭＳ Ｐゴシック" charset="0"/>
              </a:rPr>
              <a:t>Happy to help you acquire necessary background</a:t>
            </a:r>
          </a:p>
          <a:p>
            <a:pPr lvl="1">
              <a:defRPr/>
            </a:pPr>
            <a:r>
              <a:rPr lang="en-US" dirty="0">
                <a:ea typeface="ＭＳ Ｐゴシック" charset="0"/>
              </a:rPr>
              <a:t>Ask me for support materials</a:t>
            </a:r>
          </a:p>
        </p:txBody>
      </p:sp>
    </p:spTree>
    <p:extLst>
      <p:ext uri="{BB962C8B-B14F-4D97-AF65-F5344CB8AC3E}">
        <p14:creationId xmlns:p14="http://schemas.microsoft.com/office/powerpoint/2010/main" val="3029139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040E7-CA44-3F97-66C2-B4D9FEACE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Grade components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21EB4E-3307-3DFE-A0FD-A80F38AC8E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Programming assignments (60%)</a:t>
            </a:r>
          </a:p>
          <a:p>
            <a:endParaRPr lang="en-US" dirty="0"/>
          </a:p>
          <a:p>
            <a:r>
              <a:rPr lang="en-US" dirty="0"/>
              <a:t>Quizzes (40%)</a:t>
            </a:r>
          </a:p>
        </p:txBody>
      </p:sp>
    </p:spTree>
    <p:extLst>
      <p:ext uri="{BB962C8B-B14F-4D97-AF65-F5344CB8AC3E}">
        <p14:creationId xmlns:p14="http://schemas.microsoft.com/office/powerpoint/2010/main" val="21094403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98CCC-898C-2496-BB93-4E3631BD2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Quizzes (40%)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2BAB32-FF56-4226-B53E-2C5BFA6D78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0918371" cy="4812681"/>
          </a:xfrm>
        </p:spPr>
        <p:txBody>
          <a:bodyPr>
            <a:normAutofit/>
          </a:bodyPr>
          <a:lstStyle/>
          <a:p>
            <a:r>
              <a:rPr lang="en-US" dirty="0"/>
              <a:t>4 in-class quizzes, held during lecture</a:t>
            </a:r>
          </a:p>
          <a:p>
            <a:endParaRPr lang="en-US" dirty="0"/>
          </a:p>
          <a:p>
            <a:r>
              <a:rPr lang="en-US" dirty="0"/>
              <a:t>Exact dates to be announced</a:t>
            </a:r>
          </a:p>
          <a:p>
            <a:pPr lvl="1"/>
            <a:r>
              <a:rPr lang="en-US" dirty="0"/>
              <a:t>tentatively, weeks 4, 7, 11, 14</a:t>
            </a:r>
          </a:p>
          <a:p>
            <a:pPr lvl="1"/>
            <a:r>
              <a:rPr lang="en-US" dirty="0"/>
              <a:t>45 minutes to 1 hour each</a:t>
            </a:r>
          </a:p>
          <a:p>
            <a:endParaRPr lang="en-US" dirty="0"/>
          </a:p>
          <a:p>
            <a:r>
              <a:rPr lang="en-US" dirty="0"/>
              <a:t>Cover </a:t>
            </a:r>
            <a:r>
              <a:rPr lang="en-US" dirty="0">
                <a:solidFill>
                  <a:srgbClr val="C00000"/>
                </a:solidFill>
              </a:rPr>
              <a:t>lectures</a:t>
            </a:r>
            <a:r>
              <a:rPr lang="en-US" dirty="0"/>
              <a:t> and </a:t>
            </a:r>
            <a:r>
              <a:rPr lang="en-US" dirty="0">
                <a:solidFill>
                  <a:srgbClr val="C00000"/>
                </a:solidFill>
              </a:rPr>
              <a:t>readings</a:t>
            </a:r>
          </a:p>
          <a:p>
            <a:endParaRPr lang="en-US" dirty="0"/>
          </a:p>
          <a:p>
            <a:r>
              <a:rPr lang="en-US" dirty="0"/>
              <a:t>Open book, but paper-based materials only</a:t>
            </a:r>
          </a:p>
          <a:p>
            <a:pPr lvl="1"/>
            <a:r>
              <a:rPr lang="en-US" dirty="0"/>
              <a:t>No sharing, Internet access, mobile use during exam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4018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6956B-3A95-1F0B-4AA1-12DD8C9A7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F73FE6-E9D0-87FA-5967-E6505779A5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59370"/>
            <a:ext cx="10515600" cy="503237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6—7 technical papers to read deeply over the term</a:t>
            </a:r>
          </a:p>
          <a:p>
            <a:endParaRPr lang="en-US" dirty="0"/>
          </a:p>
          <a:p>
            <a:r>
              <a:rPr lang="en-US" dirty="0"/>
              <a:t>Knowing how to read well technically is worth your time</a:t>
            </a:r>
          </a:p>
          <a:p>
            <a:pPr lvl="1"/>
            <a:r>
              <a:rPr lang="en-US" dirty="0"/>
              <a:t>Grad students: reading and writing technical papers</a:t>
            </a:r>
          </a:p>
          <a:p>
            <a:pPr lvl="1"/>
            <a:r>
              <a:rPr lang="en-US" dirty="0"/>
              <a:t>Developers: reading RFCs, protocol specifications, other technical specs</a:t>
            </a:r>
          </a:p>
          <a:p>
            <a:pPr lvl="1"/>
            <a:r>
              <a:rPr lang="en-US" dirty="0"/>
              <a:t>Development: implementing new system technology requires reading</a:t>
            </a:r>
          </a:p>
          <a:p>
            <a:pPr lvl="1"/>
            <a:endParaRPr lang="en-US" dirty="0"/>
          </a:p>
          <a:p>
            <a:r>
              <a:rPr lang="en-US" dirty="0"/>
              <a:t>Staying broadly technically educated and employable!</a:t>
            </a:r>
          </a:p>
          <a:p>
            <a:endParaRPr lang="en-US" dirty="0"/>
          </a:p>
          <a:p>
            <a:r>
              <a:rPr lang="en-US" dirty="0"/>
              <a:t>It’s worth reflecting on how to read effectively</a:t>
            </a:r>
          </a:p>
        </p:txBody>
      </p:sp>
    </p:spTree>
    <p:extLst>
      <p:ext uri="{BB962C8B-B14F-4D97-AF65-F5344CB8AC3E}">
        <p14:creationId xmlns:p14="http://schemas.microsoft.com/office/powerpoint/2010/main" val="42899208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D5F71-328E-F743-86B7-7C368E8E6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There is no magic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396103-2BF0-F348-BA1D-68C5D93233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Reading effectively takes a lot of time and effort</a:t>
            </a:r>
          </a:p>
          <a:p>
            <a:pPr lvl="1"/>
            <a:endParaRPr lang="en-US" dirty="0"/>
          </a:p>
          <a:p>
            <a:r>
              <a:rPr lang="en-US" dirty="0"/>
              <a:t>I’ve been reading technical articles for 13+  years now</a:t>
            </a:r>
          </a:p>
          <a:p>
            <a:pPr lvl="1"/>
            <a:r>
              <a:rPr lang="en-US" dirty="0"/>
              <a:t>And I still sometimes spend 5+ hours or even an entire day</a:t>
            </a:r>
          </a:p>
          <a:p>
            <a:endParaRPr lang="en-US" dirty="0"/>
          </a:p>
          <a:p>
            <a:r>
              <a:rPr lang="en-US" dirty="0"/>
              <a:t>You </a:t>
            </a:r>
            <a:r>
              <a:rPr lang="en-US" dirty="0">
                <a:solidFill>
                  <a:srgbClr val="C00000"/>
                </a:solidFill>
              </a:rPr>
              <a:t>will</a:t>
            </a:r>
            <a:r>
              <a:rPr lang="en-US" dirty="0"/>
              <a:t> get more effective and better over time</a:t>
            </a:r>
          </a:p>
          <a:p>
            <a:endParaRPr lang="en-US" dirty="0"/>
          </a:p>
          <a:p>
            <a:r>
              <a:rPr lang="en-US" dirty="0"/>
              <a:t>A few tricks</a:t>
            </a:r>
          </a:p>
        </p:txBody>
      </p:sp>
    </p:spTree>
    <p:extLst>
      <p:ext uri="{BB962C8B-B14F-4D97-AF65-F5344CB8AC3E}">
        <p14:creationId xmlns:p14="http://schemas.microsoft.com/office/powerpoint/2010/main" val="3660588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Text&#10;&#10;Description automatically generated">
            <a:extLst>
              <a:ext uri="{FF2B5EF4-FFF2-40B4-BE49-F238E27FC236}">
                <a16:creationId xmlns:a16="http://schemas.microsoft.com/office/drawing/2014/main" id="{72A584C4-E60F-B528-901C-579DBC9B93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1919" y="2682845"/>
            <a:ext cx="2222296" cy="11627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Internet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041" y="2386356"/>
            <a:ext cx="920398" cy="9203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6588" y="2353468"/>
            <a:ext cx="1746620" cy="9169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492" y="3904643"/>
            <a:ext cx="1862524" cy="104767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309" y="3307210"/>
            <a:ext cx="2781300" cy="7366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920" y="4160295"/>
            <a:ext cx="2260600" cy="8001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14" y="4100262"/>
            <a:ext cx="1600200" cy="635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27913"/>
            <a:ext cx="1371319" cy="106882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100" y="5062624"/>
            <a:ext cx="2086493" cy="138543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736" y="5078596"/>
            <a:ext cx="2343028" cy="139204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105708"/>
            <a:ext cx="1394757" cy="139475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C6FDE7E-9780-2D41-ABAA-30CAF7553CF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894496" y="1473344"/>
            <a:ext cx="1421180" cy="14211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128D24C-66C5-8617-49F7-B5E2993C495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873659" y="1620988"/>
            <a:ext cx="1806161" cy="45424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1EDEF81-8844-5E1A-4FF0-9038E8599EB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060912" y="5062624"/>
            <a:ext cx="2158972" cy="1439315"/>
          </a:xfrm>
          <a:prstGeom prst="rect">
            <a:avLst/>
          </a:prstGeom>
        </p:spPr>
      </p:pic>
      <p:pic>
        <p:nvPicPr>
          <p:cNvPr id="5" name="Picture 4" descr="A picture containing person, indoor&#10;&#10;Description automatically generated">
            <a:extLst>
              <a:ext uri="{FF2B5EF4-FFF2-40B4-BE49-F238E27FC236}">
                <a16:creationId xmlns:a16="http://schemas.microsoft.com/office/drawing/2014/main" id="{0E98D087-24D3-35D1-3B93-E6C8D4B38C7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346032" y="5045279"/>
            <a:ext cx="2158972" cy="1437876"/>
          </a:xfrm>
          <a:prstGeom prst="rect">
            <a:avLst/>
          </a:prstGeom>
        </p:spPr>
      </p:pic>
      <p:pic>
        <p:nvPicPr>
          <p:cNvPr id="24" name="Picture 23" descr="Text, icon&#10;&#10;Description automatically generated with medium confidence">
            <a:extLst>
              <a:ext uri="{FF2B5EF4-FFF2-40B4-BE49-F238E27FC236}">
                <a16:creationId xmlns:a16="http://schemas.microsoft.com/office/drawing/2014/main" id="{EF7C4A65-FFFA-8592-3B66-3F1C3F270C2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261902" y="1415588"/>
            <a:ext cx="1729865" cy="97076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4B6600A-FFD9-2B31-1CFD-5CB372C0C4B9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776740" y="3462921"/>
            <a:ext cx="1326510" cy="1326510"/>
          </a:xfrm>
          <a:prstGeom prst="rect">
            <a:avLst/>
          </a:prstGeom>
        </p:spPr>
      </p:pic>
      <p:pic>
        <p:nvPicPr>
          <p:cNvPr id="26" name="Picture 25" descr="A picture containing text, tableware, dishware&#10;&#10;Description automatically generated">
            <a:extLst>
              <a:ext uri="{FF2B5EF4-FFF2-40B4-BE49-F238E27FC236}">
                <a16:creationId xmlns:a16="http://schemas.microsoft.com/office/drawing/2014/main" id="{52E9ECBF-C0E9-33A8-B203-00779D063656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731016" y="1611957"/>
            <a:ext cx="1393693" cy="871058"/>
          </a:xfrm>
          <a:prstGeom prst="rect">
            <a:avLst/>
          </a:prstGeom>
        </p:spPr>
      </p:pic>
      <p:pic>
        <p:nvPicPr>
          <p:cNvPr id="34" name="Picture 33" descr="Icon&#10;&#10;Description automatically generated">
            <a:extLst>
              <a:ext uri="{FF2B5EF4-FFF2-40B4-BE49-F238E27FC236}">
                <a16:creationId xmlns:a16="http://schemas.microsoft.com/office/drawing/2014/main" id="{8DA938EE-1548-7740-75CA-1BA2BBD9AACF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038842" y="2991416"/>
            <a:ext cx="1112457" cy="1008164"/>
          </a:xfrm>
          <a:prstGeom prst="rect">
            <a:avLst/>
          </a:prstGeom>
        </p:spPr>
      </p:pic>
      <p:pic>
        <p:nvPicPr>
          <p:cNvPr id="36" name="Picture 35" descr="Logo, company name&#10;&#10;Description automatically generated">
            <a:extLst>
              <a:ext uri="{FF2B5EF4-FFF2-40B4-BE49-F238E27FC236}">
                <a16:creationId xmlns:a16="http://schemas.microsoft.com/office/drawing/2014/main" id="{A8F2C8D8-070E-4BC1-EC57-2F6BC91B78F0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71304" y="2772343"/>
            <a:ext cx="1604484" cy="1068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130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E1926-9F5E-AF23-31C0-2FF4EB167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79552" cy="1325563"/>
          </a:xfrm>
        </p:spPr>
        <p:txBody>
          <a:bodyPr/>
          <a:lstStyle/>
          <a:p>
            <a:r>
              <a:rPr lang="en-US" dirty="0"/>
              <a:t>(1) Three pass approach for papers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A16545-9F08-D73E-0362-9159C52356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First pass: title, category, context, assumptions, correctness, contribution</a:t>
            </a:r>
          </a:p>
          <a:p>
            <a:endParaRPr lang="en-US" dirty="0"/>
          </a:p>
          <a:p>
            <a:r>
              <a:rPr lang="en-US" dirty="0"/>
              <a:t>Second pass: get into the technical ideas, figures and graphs. Explain the new technical idea or design to someone else</a:t>
            </a:r>
          </a:p>
          <a:p>
            <a:endParaRPr lang="en-US" dirty="0"/>
          </a:p>
          <a:p>
            <a:r>
              <a:rPr lang="en-US" dirty="0"/>
              <a:t>Third pass: starting from assumptions and problem statement, </a:t>
            </a:r>
            <a:r>
              <a:rPr lang="en-US" dirty="0">
                <a:solidFill>
                  <a:srgbClr val="C00000"/>
                </a:solidFill>
              </a:rPr>
              <a:t>reconstruct solution on your own </a:t>
            </a:r>
            <a:r>
              <a:rPr lang="en-US" dirty="0"/>
              <a:t>with proof or argument for why it works and why it is the right approach (other approaches?)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0FB847-FC8D-9F9D-8334-18822697612E}"/>
              </a:ext>
            </a:extLst>
          </p:cNvPr>
          <p:cNvSpPr txBox="1"/>
          <p:nvPr/>
        </p:nvSpPr>
        <p:spPr>
          <a:xfrm>
            <a:off x="1574157" y="6311900"/>
            <a:ext cx="87967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" pitchFamily="2" charset="0"/>
              </a:rPr>
              <a:t>How to read a paper? -- Keshav Srinivasan</a:t>
            </a:r>
          </a:p>
        </p:txBody>
      </p:sp>
    </p:spTree>
    <p:extLst>
      <p:ext uri="{BB962C8B-B14F-4D97-AF65-F5344CB8AC3E}">
        <p14:creationId xmlns:p14="http://schemas.microsoft.com/office/powerpoint/2010/main" val="22610622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1A9CF-A433-9E46-9F8E-74E3FC4CE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(2) Look for concrete, simple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51AE77-F80E-3340-B3E4-042D3CA2F9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Good articles often use good examples to explain their ideas</a:t>
            </a:r>
          </a:p>
          <a:p>
            <a:endParaRPr lang="en-US" dirty="0"/>
          </a:p>
          <a:p>
            <a:r>
              <a:rPr lang="en-US" dirty="0"/>
              <a:t>If the article does not show examples, construct and work through your own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Constructing a good example itself often clarifies the technical problems and innovations in the solution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6013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77550-0750-8D5D-6903-AF93F0D8A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(3) Identify reusable principles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D2D05E-2009-09C4-5893-028F328C2E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71945"/>
          </a:xfrm>
        </p:spPr>
        <p:txBody>
          <a:bodyPr>
            <a:normAutofit/>
          </a:bodyPr>
          <a:lstStyle/>
          <a:p>
            <a:r>
              <a:rPr lang="en-US" dirty="0"/>
              <a:t>What do you want to take away from the reading?</a:t>
            </a:r>
          </a:p>
          <a:p>
            <a:endParaRPr lang="en-US" dirty="0"/>
          </a:p>
          <a:p>
            <a:r>
              <a:rPr lang="en-US" dirty="0"/>
              <a:t>System design or algorithmic techniques</a:t>
            </a:r>
          </a:p>
          <a:p>
            <a:r>
              <a:rPr lang="en-US" dirty="0"/>
              <a:t>Existence of a new problem space</a:t>
            </a:r>
          </a:p>
          <a:p>
            <a:r>
              <a:rPr lang="en-US" dirty="0"/>
              <a:t>A class of technical solution approaches</a:t>
            </a:r>
          </a:p>
          <a:p>
            <a:r>
              <a:rPr lang="en-US" dirty="0"/>
              <a:t>New techniques for empirical evaluation or measurement</a:t>
            </a:r>
          </a:p>
          <a:p>
            <a:endParaRPr lang="en-US" dirty="0"/>
          </a:p>
          <a:p>
            <a:r>
              <a:rPr lang="en-US" dirty="0"/>
              <a:t>Reading something worthy changes how you think about the world from that point</a:t>
            </a:r>
          </a:p>
        </p:txBody>
      </p:sp>
    </p:spTree>
    <p:extLst>
      <p:ext uri="{BB962C8B-B14F-4D97-AF65-F5344CB8AC3E}">
        <p14:creationId xmlns:p14="http://schemas.microsoft.com/office/powerpoint/2010/main" val="28438157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30E3DB-14CC-218E-BE3D-1B417403D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Programming assignments (60%)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0EDA53-363C-0534-0A49-3DF3AE8289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/>
          <a:lstStyle/>
          <a:p>
            <a:r>
              <a:rPr lang="en-US" dirty="0"/>
              <a:t>4, released and handed in over Canvas</a:t>
            </a:r>
          </a:p>
          <a:p>
            <a:pPr lvl="1"/>
            <a:r>
              <a:rPr lang="en-US" dirty="0"/>
              <a:t>TCP, P4, BGP, eBPF</a:t>
            </a:r>
          </a:p>
          <a:p>
            <a:endParaRPr lang="en-US" dirty="0"/>
          </a:p>
          <a:p>
            <a:r>
              <a:rPr lang="en-US" dirty="0"/>
              <a:t>Sizable, substantial programming</a:t>
            </a:r>
          </a:p>
          <a:p>
            <a:endParaRPr lang="en-US" dirty="0"/>
          </a:p>
          <a:p>
            <a:r>
              <a:rPr lang="en-US" dirty="0"/>
              <a:t>C language, and some domain-specific languages (P4, BGP)</a:t>
            </a:r>
          </a:p>
          <a:p>
            <a:endParaRPr lang="en-US" dirty="0"/>
          </a:p>
          <a:p>
            <a:r>
              <a:rPr lang="en-US" dirty="0"/>
              <a:t>Solo or teams of 2</a:t>
            </a:r>
          </a:p>
        </p:txBody>
      </p:sp>
    </p:spTree>
    <p:extLst>
      <p:ext uri="{BB962C8B-B14F-4D97-AF65-F5344CB8AC3E}">
        <p14:creationId xmlns:p14="http://schemas.microsoft.com/office/powerpoint/2010/main" val="22675437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8EDA7-97E8-0BF0-4C85-32B145F06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Programming assignments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C056A-B293-AB0B-96A5-107EEC426D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We’ll give you access to a Linux VM with </a:t>
            </a:r>
            <a:r>
              <a:rPr lang="en-US" dirty="0" err="1"/>
              <a:t>sudo</a:t>
            </a:r>
            <a:r>
              <a:rPr lang="en-US" dirty="0"/>
              <a:t> privileges</a:t>
            </a:r>
          </a:p>
          <a:p>
            <a:endParaRPr lang="en-US" dirty="0"/>
          </a:p>
          <a:p>
            <a:r>
              <a:rPr lang="en-US" dirty="0"/>
              <a:t>Assignments Due roughly every 3 weeks</a:t>
            </a:r>
          </a:p>
          <a:p>
            <a:pPr lvl="1"/>
            <a:r>
              <a:rPr lang="en-US" dirty="0"/>
              <a:t>Tentatively, Mondays after lectures 5, 8, 11, 14</a:t>
            </a:r>
          </a:p>
        </p:txBody>
      </p:sp>
    </p:spTree>
    <p:extLst>
      <p:ext uri="{BB962C8B-B14F-4D97-AF65-F5344CB8AC3E}">
        <p14:creationId xmlns:p14="http://schemas.microsoft.com/office/powerpoint/2010/main" val="29933669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43EE9EF8-3D68-A44B-90EB-6B87D88A78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ＭＳ Ｐゴシック" charset="0"/>
              </a:rPr>
              <a:t>Programming assignments</a:t>
            </a:r>
          </a:p>
        </p:txBody>
      </p:sp>
      <p:sp>
        <p:nvSpPr>
          <p:cNvPr id="193539" name="Rectangle 3">
            <a:extLst>
              <a:ext uri="{FF2B5EF4-FFF2-40B4-BE49-F238E27FC236}">
                <a16:creationId xmlns:a16="http://schemas.microsoft.com/office/drawing/2014/main" id="{246D3828-3F30-3548-B585-86905DCCE8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3200" dirty="0">
                <a:ea typeface="ＭＳ Ｐゴシック" charset="0"/>
              </a:rPr>
              <a:t>Please follow all instructions carefully and exactly</a:t>
            </a:r>
          </a:p>
          <a:p>
            <a:pPr>
              <a:defRPr/>
            </a:pPr>
            <a:endParaRPr lang="en-US" altLang="en-US" sz="3200" dirty="0">
              <a:ea typeface="ＭＳ Ｐゴシック" charset="0"/>
            </a:endParaRPr>
          </a:p>
          <a:p>
            <a:pPr>
              <a:defRPr/>
            </a:pPr>
            <a:r>
              <a:rPr lang="en-US" altLang="en-US" sz="3200" dirty="0">
                <a:ea typeface="ＭＳ Ｐゴシック" charset="0"/>
              </a:rPr>
              <a:t>You will lose significant points if:</a:t>
            </a:r>
          </a:p>
          <a:p>
            <a:pPr lvl="1">
              <a:defRPr/>
            </a:pPr>
            <a:r>
              <a:rPr lang="en-US" altLang="en-US" sz="2800" dirty="0">
                <a:ea typeface="ＭＳ Ｐゴシック" charset="0"/>
              </a:rPr>
              <a:t>We are unable to compile or run your code</a:t>
            </a:r>
          </a:p>
          <a:p>
            <a:pPr lvl="1">
              <a:defRPr/>
            </a:pPr>
            <a:r>
              <a:rPr lang="en-US" altLang="en-US" sz="2800" dirty="0">
                <a:ea typeface="ＭＳ Ｐゴシック" charset="0"/>
              </a:rPr>
              <a:t>We do not receive your submission in a timely fashion</a:t>
            </a:r>
          </a:p>
          <a:p>
            <a:pPr lvl="1">
              <a:defRPr/>
            </a:pPr>
            <a:endParaRPr lang="en-US" altLang="en-US" sz="2800" dirty="0">
              <a:ea typeface="ＭＳ Ｐゴシック" charset="0"/>
            </a:endParaRPr>
          </a:p>
          <a:p>
            <a:pPr marL="234950" indent="-347663">
              <a:defRPr/>
            </a:pPr>
            <a:endParaRPr lang="en-US" altLang="en-US" sz="3200" dirty="0">
              <a:ea typeface="ＭＳ Ｐゴシック" charset="0"/>
            </a:endParaRPr>
          </a:p>
        </p:txBody>
      </p:sp>
      <p:sp>
        <p:nvSpPr>
          <p:cNvPr id="35844" name="Slide Number Placeholder 1">
            <a:extLst>
              <a:ext uri="{FF2B5EF4-FFF2-40B4-BE49-F238E27FC236}">
                <a16:creationId xmlns:a16="http://schemas.microsoft.com/office/drawing/2014/main" id="{260E6D99-4506-0D41-8E4A-252BD9A26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4B2A83D-B511-7441-885A-0F6CFD8D5AB8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35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4916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D187C-315B-F3AA-C09E-129479EB6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Programming assignments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729488-91C0-E9B9-CAA6-0303564662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0989623" cy="4818243"/>
          </a:xfrm>
        </p:spPr>
        <p:txBody>
          <a:bodyPr>
            <a:normAutofit fontScale="92500"/>
          </a:bodyPr>
          <a:lstStyle/>
          <a:p>
            <a:r>
              <a:rPr lang="en-US" dirty="0"/>
              <a:t>You can talk to others, however </a:t>
            </a:r>
            <a:r>
              <a:rPr lang="en-US" dirty="0">
                <a:solidFill>
                  <a:srgbClr val="C00000"/>
                </a:solidFill>
              </a:rPr>
              <a:t>all submitted code must be your own</a:t>
            </a:r>
          </a:p>
          <a:p>
            <a:endParaRPr lang="en-US" dirty="0"/>
          </a:p>
          <a:p>
            <a:r>
              <a:rPr lang="en-US" dirty="0"/>
              <a:t>Do not blindly lift code from stack overflow, GitHub, </a:t>
            </a:r>
            <a:r>
              <a:rPr lang="en-US" dirty="0" err="1"/>
              <a:t>chatGPT</a:t>
            </a:r>
            <a:r>
              <a:rPr lang="en-US" dirty="0"/>
              <a:t>, …</a:t>
            </a:r>
          </a:p>
          <a:p>
            <a:endParaRPr lang="en-US" dirty="0"/>
          </a:p>
          <a:p>
            <a:r>
              <a:rPr lang="en-US" dirty="0">
                <a:solidFill>
                  <a:srgbClr val="C00000"/>
                </a:solidFill>
              </a:rPr>
              <a:t>Do not post solutions on GitHub or elsewhere</a:t>
            </a:r>
          </a:p>
          <a:p>
            <a:endParaRPr lang="en-US" dirty="0"/>
          </a:p>
          <a:p>
            <a:r>
              <a:rPr lang="en-US" dirty="0"/>
              <a:t>Incorporate learning from other sources and produce your own solutions</a:t>
            </a:r>
          </a:p>
          <a:p>
            <a:endParaRPr lang="en-US" dirty="0"/>
          </a:p>
          <a:p>
            <a:r>
              <a:rPr lang="en-US" dirty="0">
                <a:solidFill>
                  <a:srgbClr val="C00000"/>
                </a:solidFill>
              </a:rPr>
              <a:t>Mandatory to state collaboration &amp; references </a:t>
            </a:r>
            <a:r>
              <a:rPr lang="en-US" dirty="0"/>
              <a:t>in an attached report</a:t>
            </a:r>
          </a:p>
        </p:txBody>
      </p:sp>
    </p:spTree>
    <p:extLst>
      <p:ext uri="{BB962C8B-B14F-4D97-AF65-F5344CB8AC3E}">
        <p14:creationId xmlns:p14="http://schemas.microsoft.com/office/powerpoint/2010/main" val="28985135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8570B-9762-5245-AD5B-5B8D593BB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Collaboration and Integrity policies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99D79D-7386-8049-B1A2-CB4F4A3665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1098427" cy="4896451"/>
          </a:xfrm>
        </p:spPr>
        <p:txBody>
          <a:bodyPr>
            <a:normAutofit/>
          </a:bodyPr>
          <a:lstStyle/>
          <a:p>
            <a:r>
              <a:rPr lang="en-US" dirty="0"/>
              <a:t>This course welcomes discussion and collaboration</a:t>
            </a:r>
          </a:p>
          <a:p>
            <a:r>
              <a:rPr lang="en-US" dirty="0"/>
              <a:t>Do</a:t>
            </a:r>
          </a:p>
          <a:p>
            <a:pPr lvl="1"/>
            <a:r>
              <a:rPr lang="en-US" dirty="0"/>
              <a:t>Ask questions on Piazza</a:t>
            </a:r>
          </a:p>
          <a:p>
            <a:pPr lvl="1"/>
            <a:r>
              <a:rPr lang="en-US" dirty="0"/>
              <a:t>Discuss projects and readings with me and with each other</a:t>
            </a:r>
          </a:p>
          <a:p>
            <a:pPr lvl="1"/>
            <a:r>
              <a:rPr lang="en-US" dirty="0"/>
              <a:t>Read references (textbooks, papers, Internet posts) widely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Acknowledge</a:t>
            </a:r>
            <a:r>
              <a:rPr lang="en-US" dirty="0"/>
              <a:t> each other and all the references</a:t>
            </a:r>
          </a:p>
          <a:p>
            <a:r>
              <a:rPr lang="en-US" dirty="0"/>
              <a:t>Use collaboration prompts on programming </a:t>
            </a:r>
            <a:r>
              <a:rPr lang="en-US" dirty="0" err="1"/>
              <a:t>homeworks</a:t>
            </a:r>
            <a:r>
              <a:rPr lang="en-US" dirty="0"/>
              <a:t>; project</a:t>
            </a:r>
          </a:p>
          <a:p>
            <a:pPr lvl="1"/>
            <a:r>
              <a:rPr lang="en-US" dirty="0"/>
              <a:t>Include who you talked to, references (including on the web) you consulted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Be as accurate and complete as possible</a:t>
            </a:r>
          </a:p>
        </p:txBody>
      </p:sp>
    </p:spTree>
    <p:extLst>
      <p:ext uri="{BB962C8B-B14F-4D97-AF65-F5344CB8AC3E}">
        <p14:creationId xmlns:p14="http://schemas.microsoft.com/office/powerpoint/2010/main" val="363298782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8570B-9762-5245-AD5B-5B8D593BB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Collaboration and Integrity policies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99D79D-7386-8049-B1A2-CB4F4A3665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1098427" cy="489645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All your written (coded) work must be your (team’s) own</a:t>
            </a:r>
          </a:p>
          <a:p>
            <a:pPr lvl="1"/>
            <a:r>
              <a:rPr lang="en-US" dirty="0"/>
              <a:t>Understand the problem deeply and produce your own solutions</a:t>
            </a:r>
          </a:p>
          <a:p>
            <a:r>
              <a:rPr lang="en-US" dirty="0"/>
              <a:t>Do not</a:t>
            </a:r>
          </a:p>
          <a:p>
            <a:pPr lvl="1"/>
            <a:r>
              <a:rPr lang="en-US" dirty="0"/>
              <a:t>blindly lift or incorporate other solutions</a:t>
            </a:r>
          </a:p>
          <a:p>
            <a:pPr lvl="1"/>
            <a:r>
              <a:rPr lang="en-US" dirty="0"/>
              <a:t>look at other people’s code or solutions</a:t>
            </a:r>
          </a:p>
          <a:p>
            <a:pPr lvl="1"/>
            <a:r>
              <a:rPr lang="en-US" dirty="0"/>
              <a:t>copy code from the web (e.g., other people’s GitHub projects)</a:t>
            </a:r>
          </a:p>
          <a:p>
            <a:pPr lvl="1"/>
            <a:r>
              <a:rPr lang="en-US" dirty="0"/>
              <a:t>use generative AI (e.g. </a:t>
            </a:r>
            <a:r>
              <a:rPr lang="en-US" dirty="0" err="1"/>
              <a:t>chatGPT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post programming </a:t>
            </a:r>
            <a:r>
              <a:rPr lang="en-US" dirty="0" err="1"/>
              <a:t>homeworks</a:t>
            </a:r>
            <a:r>
              <a:rPr lang="en-US" dirty="0"/>
              <a:t> or quizzes (questions or solutions) on GitHub, Chegg, </a:t>
            </a:r>
            <a:r>
              <a:rPr lang="en-US" dirty="0" err="1"/>
              <a:t>CourseHero</a:t>
            </a:r>
            <a:r>
              <a:rPr lang="en-US" dirty="0"/>
              <a:t>, etc.</a:t>
            </a:r>
          </a:p>
          <a:p>
            <a:endParaRPr lang="en-US" dirty="0">
              <a:solidFill>
                <a:srgbClr val="C0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10709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295841F-659E-8D0E-6417-88E6EE72AC24}"/>
              </a:ext>
            </a:extLst>
          </p:cNvPr>
          <p:cNvSpPr txBox="1"/>
          <p:nvPr/>
        </p:nvSpPr>
        <p:spPr>
          <a:xfrm>
            <a:off x="810228" y="462987"/>
            <a:ext cx="1086862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Helvetica" pitchFamily="2" charset="0"/>
              </a:rPr>
              <a:t>Rutgers takes academic dishonesty very seriously.</a:t>
            </a:r>
          </a:p>
          <a:p>
            <a:pPr algn="ctr"/>
            <a:endParaRPr lang="en-US" sz="3600" dirty="0">
              <a:latin typeface="Helvetica" pitchFamily="2" charset="0"/>
            </a:endParaRPr>
          </a:p>
          <a:p>
            <a:pPr algn="ctr"/>
            <a:r>
              <a:rPr lang="en-US" sz="3600" dirty="0">
                <a:latin typeface="Helvetica" pitchFamily="2" charset="0"/>
              </a:rPr>
              <a:t>Violation of academic integrity at the graduate level is especially serious. Consequences include suspension and expulsion.</a:t>
            </a:r>
          </a:p>
          <a:p>
            <a:pPr algn="ctr"/>
            <a:endParaRPr lang="en-US" sz="3600" dirty="0">
              <a:latin typeface="Helvetica" pitchFamily="2" charset="0"/>
            </a:endParaRPr>
          </a:p>
          <a:p>
            <a:pPr algn="ctr"/>
            <a:r>
              <a:rPr lang="en-US" sz="3600" dirty="0">
                <a:latin typeface="Helvetica" pitchFamily="2" charset="0"/>
              </a:rPr>
              <a:t>We will run plagiarism detection tools on all submitted materials. </a:t>
            </a:r>
          </a:p>
          <a:p>
            <a:pPr algn="ctr"/>
            <a:endParaRPr lang="en-US" sz="3600" dirty="0">
              <a:latin typeface="Helvetica" pitchFamily="2" charset="0"/>
            </a:endParaRPr>
          </a:p>
          <a:p>
            <a:pPr algn="ctr"/>
            <a:r>
              <a:rPr lang="en-US" sz="3600" dirty="0">
                <a:solidFill>
                  <a:srgbClr val="C00000"/>
                </a:solidFill>
                <a:latin typeface="Helvetica" pitchFamily="2" charset="0"/>
              </a:rPr>
              <a:t>If you are ever in doubt, ask me first.</a:t>
            </a:r>
          </a:p>
        </p:txBody>
      </p:sp>
    </p:spTree>
    <p:extLst>
      <p:ext uri="{BB962C8B-B14F-4D97-AF65-F5344CB8AC3E}">
        <p14:creationId xmlns:p14="http://schemas.microsoft.com/office/powerpoint/2010/main" val="3931459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F77B6-86F0-8339-C0C5-28AA2F15C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that useful?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C1AB0D-EB57-70D7-55BC-B2CC730972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Communicating with other human beings</a:t>
            </a:r>
          </a:p>
          <a:p>
            <a:r>
              <a:rPr lang="en-US" dirty="0"/>
              <a:t>Processing vast quantities of data</a:t>
            </a:r>
          </a:p>
          <a:p>
            <a:r>
              <a:rPr lang="en-US" dirty="0"/>
              <a:t>Learning what’s going on in the world</a:t>
            </a:r>
          </a:p>
          <a:p>
            <a:r>
              <a:rPr lang="en-US" dirty="0"/>
              <a:t>Education</a:t>
            </a:r>
          </a:p>
          <a:p>
            <a:r>
              <a:rPr lang="en-US" dirty="0"/>
              <a:t>Transacting and doing business</a:t>
            </a:r>
          </a:p>
          <a:p>
            <a:r>
              <a:rPr lang="en-US" dirty="0"/>
              <a:t>Entertaining ourselves</a:t>
            </a:r>
          </a:p>
          <a:p>
            <a:r>
              <a:rPr lang="en-US" dirty="0"/>
              <a:t>Living sanely in an isolated world</a:t>
            </a:r>
          </a:p>
          <a:p>
            <a:r>
              <a:rPr lang="en-US" dirty="0"/>
              <a:t>Moving and operating in the physical world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978775-1701-DC20-0709-5AD0D29114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8966" y="219929"/>
            <a:ext cx="3800104" cy="922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15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E47E1-0528-454B-A233-FA6E6586B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Late policy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B52683-51A9-1E42-8B58-A017E7C18C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r>
              <a:rPr lang="en-US" dirty="0"/>
              <a:t>Don’t be late</a:t>
            </a:r>
          </a:p>
          <a:p>
            <a:endParaRPr lang="en-US" dirty="0"/>
          </a:p>
          <a:p>
            <a:r>
              <a:rPr lang="en-US" dirty="0"/>
              <a:t>If you must be late, inform us in advance</a:t>
            </a:r>
          </a:p>
          <a:p>
            <a:endParaRPr lang="en-US" dirty="0"/>
          </a:p>
          <a:p>
            <a:r>
              <a:rPr lang="en-US" dirty="0"/>
              <a:t>If you cannot inform us in advance (e.g., medical), provide official medical note of absence through the University</a:t>
            </a:r>
          </a:p>
          <a:p>
            <a:endParaRPr lang="en-US" dirty="0"/>
          </a:p>
          <a:p>
            <a:r>
              <a:rPr lang="en-US" dirty="0"/>
              <a:t>Unexcused late submissions will result in losing significant fraction of points</a:t>
            </a:r>
          </a:p>
        </p:txBody>
      </p:sp>
    </p:spTree>
    <p:extLst>
      <p:ext uri="{BB962C8B-B14F-4D97-AF65-F5344CB8AC3E}">
        <p14:creationId xmlns:p14="http://schemas.microsoft.com/office/powerpoint/2010/main" val="152083702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77EFD-15AB-4149-81A9-94678FB70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24/7 Grading Policy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42AEA4-FE58-664C-8F88-1B99628D35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78375"/>
          </a:xfrm>
        </p:spPr>
        <p:txBody>
          <a:bodyPr>
            <a:normAutofit/>
          </a:bodyPr>
          <a:lstStyle/>
          <a:p>
            <a:r>
              <a:rPr lang="en-US" altLang="en-US" dirty="0">
                <a:solidFill>
                  <a:srgbClr val="C00000"/>
                </a:solidFill>
                <a:ea typeface="ＭＳ Ｐゴシック" charset="0"/>
              </a:rPr>
              <a:t>You may not dispute a grade or request a regrade before 24 hours or after 7 days of receiving it</a:t>
            </a:r>
          </a:p>
          <a:p>
            <a:endParaRPr lang="en-US" altLang="en-US" dirty="0">
              <a:solidFill>
                <a:srgbClr val="C00000"/>
              </a:solidFill>
              <a:ea typeface="ＭＳ Ｐゴシック" charset="0"/>
            </a:endParaRPr>
          </a:p>
          <a:p>
            <a:r>
              <a:rPr lang="en-US" altLang="en-US" dirty="0">
                <a:ea typeface="ＭＳ Ｐゴシック" charset="0"/>
              </a:rPr>
              <a:t>Please contact us if you have a legitimate regrading request:</a:t>
            </a:r>
          </a:p>
          <a:p>
            <a:endParaRPr lang="en-US" dirty="0"/>
          </a:p>
          <a:p>
            <a:pPr lvl="1"/>
            <a:r>
              <a:rPr lang="en-US" dirty="0"/>
              <a:t>After 24 hours of receiving the grade: Please take the time to review your case before contacting me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Before 7 days have elapsed: we don’t want to forget what the quiz/project was all about.</a:t>
            </a:r>
          </a:p>
        </p:txBody>
      </p:sp>
    </p:spTree>
    <p:extLst>
      <p:ext uri="{BB962C8B-B14F-4D97-AF65-F5344CB8AC3E}">
        <p14:creationId xmlns:p14="http://schemas.microsoft.com/office/powerpoint/2010/main" val="395029837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8AF93-7119-6547-8EF7-E02374E8A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Help, Accommodations, etc.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E24D4A-7990-F442-8477-DEA6A48523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I’ll make every effort to accommodate reasonable requests that support your learning better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>
                <a:hlinkClick r:id="rId2"/>
              </a:rPr>
              <a:t>sn624@cs.rutgers.edu</a:t>
            </a:r>
            <a:endParaRPr lang="en-US" dirty="0"/>
          </a:p>
          <a:p>
            <a:endParaRPr lang="en-US" dirty="0"/>
          </a:p>
          <a:p>
            <a:r>
              <a:rPr lang="en-US" dirty="0"/>
              <a:t>I am committed to help you succeed in this course.</a:t>
            </a:r>
          </a:p>
        </p:txBody>
      </p:sp>
    </p:spTree>
    <p:extLst>
      <p:ext uri="{BB962C8B-B14F-4D97-AF65-F5344CB8AC3E}">
        <p14:creationId xmlns:p14="http://schemas.microsoft.com/office/powerpoint/2010/main" val="185364540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6ECF3-A03D-CBF8-01F0-9CB23AECE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BA4A7D-B83F-C43C-0D10-DB75C1AED7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Look out for canvas page, sign up for piazza (link TBD)</a:t>
            </a:r>
          </a:p>
          <a:p>
            <a:endParaRPr lang="en-US" dirty="0"/>
          </a:p>
          <a:p>
            <a:r>
              <a:rPr lang="en-US" dirty="0"/>
              <a:t>Lecture and recording will be posted online</a:t>
            </a:r>
          </a:p>
          <a:p>
            <a:endParaRPr lang="en-US" dirty="0"/>
          </a:p>
          <a:p>
            <a:r>
              <a:rPr lang="en-US" dirty="0"/>
              <a:t>Warm up on C programming</a:t>
            </a:r>
          </a:p>
          <a:p>
            <a:endParaRPr lang="en-US" dirty="0"/>
          </a:p>
          <a:p>
            <a:r>
              <a:rPr lang="en-US" dirty="0"/>
              <a:t>Meet each other to form teams for programming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644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4">
            <a:extLst>
              <a:ext uri="{FF2B5EF4-FFF2-40B4-BE49-F238E27FC236}">
                <a16:creationId xmlns:a16="http://schemas.microsoft.com/office/drawing/2014/main" id="{51E4067E-7A4E-9145-8B84-0F00333E1F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403" y="2786062"/>
            <a:ext cx="869950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>
              <a:defRPr sz="2400" b="1">
                <a:solidFill>
                  <a:srgbClr val="7F7F7F"/>
                </a:solidFill>
                <a:latin typeface="Comic Sans MS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3000"/>
              </a:lnSpc>
              <a:buClr>
                <a:srgbClr val="000000"/>
              </a:buClr>
              <a:buFont typeface="Times New Roman" charset="0"/>
              <a:buNone/>
              <a:defRPr/>
            </a:pPr>
            <a:r>
              <a:rPr lang="en-US">
                <a:latin typeface="Times New Roman" charset="0"/>
                <a:cs typeface="Lucida Sans Unicode" charset="0"/>
              </a:rPr>
              <a:t>1992 </a:t>
            </a:r>
          </a:p>
        </p:txBody>
      </p:sp>
      <p:sp>
        <p:nvSpPr>
          <p:cNvPr id="12291" name="Text Box 5">
            <a:extLst>
              <a:ext uri="{FF2B5EF4-FFF2-40B4-BE49-F238E27FC236}">
                <a16:creationId xmlns:a16="http://schemas.microsoft.com/office/drawing/2014/main" id="{8C0C129B-BA2F-114A-B890-63B7E5E8C1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7003" y="2801937"/>
            <a:ext cx="869950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>
              <a:defRPr sz="2400" b="1">
                <a:solidFill>
                  <a:srgbClr val="7F7F7F"/>
                </a:solidFill>
                <a:latin typeface="Comic Sans MS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3000"/>
              </a:lnSpc>
              <a:buClr>
                <a:srgbClr val="000000"/>
              </a:buClr>
              <a:buFont typeface="Times New Roman" charset="0"/>
              <a:buNone/>
              <a:defRPr/>
            </a:pPr>
            <a:r>
              <a:rPr lang="en-US">
                <a:latin typeface="Times New Roman" charset="0"/>
                <a:cs typeface="Lucida Sans Unicode" charset="0"/>
              </a:rPr>
              <a:t>1996 </a:t>
            </a:r>
          </a:p>
        </p:txBody>
      </p:sp>
      <p:sp>
        <p:nvSpPr>
          <p:cNvPr id="12292" name="Text Box 6">
            <a:extLst>
              <a:ext uri="{FF2B5EF4-FFF2-40B4-BE49-F238E27FC236}">
                <a16:creationId xmlns:a16="http://schemas.microsoft.com/office/drawing/2014/main" id="{7A4120ED-B1D3-8F4D-A247-8C5CBB06C8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4128" y="2847976"/>
            <a:ext cx="793750" cy="39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>
              <a:defRPr sz="2400" b="1">
                <a:solidFill>
                  <a:srgbClr val="7F7F7F"/>
                </a:solidFill>
                <a:latin typeface="Comic Sans MS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3000"/>
              </a:lnSpc>
              <a:buClr>
                <a:srgbClr val="000000"/>
              </a:buClr>
              <a:buFont typeface="Times New Roman" charset="0"/>
              <a:buNone/>
              <a:defRPr/>
            </a:pPr>
            <a:r>
              <a:rPr lang="en-US">
                <a:latin typeface="Times New Roman" charset="0"/>
                <a:cs typeface="Lucida Sans Unicode" charset="0"/>
              </a:rPr>
              <a:t>2000</a:t>
            </a:r>
          </a:p>
        </p:txBody>
      </p:sp>
      <p:sp>
        <p:nvSpPr>
          <p:cNvPr id="12293" name="Text Box 7">
            <a:extLst>
              <a:ext uri="{FF2B5EF4-FFF2-40B4-BE49-F238E27FC236}">
                <a16:creationId xmlns:a16="http://schemas.microsoft.com/office/drawing/2014/main" id="{88A89551-E6DB-D149-8A29-D74524E1C0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7628" y="2811462"/>
            <a:ext cx="869950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>
              <a:defRPr sz="2400" b="1">
                <a:solidFill>
                  <a:srgbClr val="7F7F7F"/>
                </a:solidFill>
                <a:latin typeface="Comic Sans MS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3000"/>
              </a:lnSpc>
              <a:buClr>
                <a:srgbClr val="000000"/>
              </a:buClr>
              <a:buFont typeface="Times New Roman" charset="0"/>
              <a:buNone/>
              <a:defRPr/>
            </a:pPr>
            <a:r>
              <a:rPr lang="en-US">
                <a:latin typeface="Times New Roman" charset="0"/>
                <a:cs typeface="Lucida Sans Unicode" charset="0"/>
              </a:rPr>
              <a:t>2004 </a:t>
            </a:r>
          </a:p>
        </p:txBody>
      </p:sp>
      <p:sp>
        <p:nvSpPr>
          <p:cNvPr id="12294" name="Text Box 8">
            <a:extLst>
              <a:ext uri="{FF2B5EF4-FFF2-40B4-BE49-F238E27FC236}">
                <a16:creationId xmlns:a16="http://schemas.microsoft.com/office/drawing/2014/main" id="{EEFB16E2-FA0B-534D-9DB3-79C4C5ABF8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9228" y="2836862"/>
            <a:ext cx="869950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>
              <a:defRPr sz="2400" b="1">
                <a:solidFill>
                  <a:srgbClr val="7F7F7F"/>
                </a:solidFill>
                <a:latin typeface="Comic Sans MS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3000"/>
              </a:lnSpc>
              <a:buClr>
                <a:srgbClr val="000000"/>
              </a:buClr>
              <a:buFont typeface="Times New Roman" charset="0"/>
              <a:buNone/>
              <a:defRPr/>
            </a:pPr>
            <a:r>
              <a:rPr lang="en-US">
                <a:latin typeface="Times New Roman" charset="0"/>
                <a:cs typeface="Lucida Sans Unicode" charset="0"/>
              </a:rPr>
              <a:t>2008 </a:t>
            </a:r>
          </a:p>
        </p:txBody>
      </p:sp>
      <p:sp>
        <p:nvSpPr>
          <p:cNvPr id="12295" name="Line 9">
            <a:extLst>
              <a:ext uri="{FF2B5EF4-FFF2-40B4-BE49-F238E27FC236}">
                <a16:creationId xmlns:a16="http://schemas.microsoft.com/office/drawing/2014/main" id="{B9D4665D-1B88-9149-87A2-6740804CC541}"/>
              </a:ext>
            </a:extLst>
          </p:cNvPr>
          <p:cNvSpPr>
            <a:spLocks noChangeShapeType="1"/>
          </p:cNvSpPr>
          <p:nvPr/>
        </p:nvSpPr>
        <p:spPr bwMode="auto">
          <a:xfrm>
            <a:off x="1511116" y="2824162"/>
            <a:ext cx="0" cy="2514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296" name="Line 10">
            <a:extLst>
              <a:ext uri="{FF2B5EF4-FFF2-40B4-BE49-F238E27FC236}">
                <a16:creationId xmlns:a16="http://schemas.microsoft.com/office/drawing/2014/main" id="{B5785481-90D5-4A42-ABB4-699953FDF550}"/>
              </a:ext>
            </a:extLst>
          </p:cNvPr>
          <p:cNvSpPr>
            <a:spLocks noChangeShapeType="1"/>
          </p:cNvSpPr>
          <p:nvPr/>
        </p:nvSpPr>
        <p:spPr bwMode="auto">
          <a:xfrm>
            <a:off x="2617603" y="2836862"/>
            <a:ext cx="0" cy="2514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297" name="Line 11">
            <a:extLst>
              <a:ext uri="{FF2B5EF4-FFF2-40B4-BE49-F238E27FC236}">
                <a16:creationId xmlns:a16="http://schemas.microsoft.com/office/drawing/2014/main" id="{C208553E-9B5E-3641-839C-11E4F85767F5}"/>
              </a:ext>
            </a:extLst>
          </p:cNvPr>
          <p:cNvSpPr>
            <a:spLocks noChangeShapeType="1"/>
          </p:cNvSpPr>
          <p:nvPr/>
        </p:nvSpPr>
        <p:spPr bwMode="auto">
          <a:xfrm>
            <a:off x="3913003" y="2862262"/>
            <a:ext cx="0" cy="2514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298" name="Line 12">
            <a:extLst>
              <a:ext uri="{FF2B5EF4-FFF2-40B4-BE49-F238E27FC236}">
                <a16:creationId xmlns:a16="http://schemas.microsoft.com/office/drawing/2014/main" id="{CEFB1A23-F293-0342-8008-688A20439B78}"/>
              </a:ext>
            </a:extLst>
          </p:cNvPr>
          <p:cNvSpPr>
            <a:spLocks noChangeShapeType="1"/>
          </p:cNvSpPr>
          <p:nvPr/>
        </p:nvSpPr>
        <p:spPr bwMode="auto">
          <a:xfrm>
            <a:off x="5284603" y="2824162"/>
            <a:ext cx="0" cy="2514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299" name="Text Box 13">
            <a:extLst>
              <a:ext uri="{FF2B5EF4-FFF2-40B4-BE49-F238E27FC236}">
                <a16:creationId xmlns:a16="http://schemas.microsoft.com/office/drawing/2014/main" id="{D4F3A810-71A8-8C47-8A86-CB557586AB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604" y="3167063"/>
            <a:ext cx="86594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>
              <a:defRPr sz="2400" b="1">
                <a:solidFill>
                  <a:srgbClr val="7F7F7F"/>
                </a:solidFill>
                <a:latin typeface="Comic Sans MS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>
                <a:latin typeface="Times New Roman" charset="0"/>
              </a:rPr>
              <a:t>ftp</a:t>
            </a:r>
          </a:p>
          <a:p>
            <a:pPr>
              <a:defRPr/>
            </a:pPr>
            <a:r>
              <a:rPr lang="en-US" dirty="0">
                <a:latin typeface="Times New Roman" charset="0"/>
              </a:rPr>
              <a:t>Web</a:t>
            </a:r>
          </a:p>
          <a:p>
            <a:pPr>
              <a:defRPr/>
            </a:pPr>
            <a:r>
              <a:rPr lang="en-US" dirty="0">
                <a:latin typeface="Times New Roman" charset="0"/>
              </a:rPr>
              <a:t>email</a:t>
            </a:r>
          </a:p>
        </p:txBody>
      </p:sp>
      <p:sp>
        <p:nvSpPr>
          <p:cNvPr id="12300" name="Text Box 14">
            <a:extLst>
              <a:ext uri="{FF2B5EF4-FFF2-40B4-BE49-F238E27FC236}">
                <a16:creationId xmlns:a16="http://schemas.microsoft.com/office/drawing/2014/main" id="{D0917ACA-66EC-8946-87B8-167262DB71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0966" y="3241675"/>
            <a:ext cx="1077912" cy="156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>
              <a:defRPr sz="2400" b="1">
                <a:solidFill>
                  <a:srgbClr val="7F7F7F"/>
                </a:solidFill>
                <a:latin typeface="Comic Sans MS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>
                <a:latin typeface="Times New Roman" charset="0"/>
              </a:rPr>
              <a:t>chat</a:t>
            </a:r>
          </a:p>
          <a:p>
            <a:pPr>
              <a:defRPr/>
            </a:pPr>
            <a:r>
              <a:rPr lang="en-US" dirty="0">
                <a:latin typeface="Times New Roman" charset="0"/>
              </a:rPr>
              <a:t>Games</a:t>
            </a:r>
          </a:p>
          <a:p>
            <a:pPr>
              <a:defRPr/>
            </a:pPr>
            <a:r>
              <a:rPr lang="en-US" dirty="0">
                <a:latin typeface="Times New Roman" charset="0"/>
              </a:rPr>
              <a:t>IM</a:t>
            </a:r>
          </a:p>
          <a:p>
            <a:pPr>
              <a:defRPr/>
            </a:pPr>
            <a:r>
              <a:rPr lang="en-US" dirty="0">
                <a:latin typeface="Times New Roman" charset="0"/>
              </a:rPr>
              <a:t>Yahoo!</a:t>
            </a:r>
          </a:p>
        </p:txBody>
      </p:sp>
      <p:sp>
        <p:nvSpPr>
          <p:cNvPr id="12301" name="Text Box 15">
            <a:extLst>
              <a:ext uri="{FF2B5EF4-FFF2-40B4-BE49-F238E27FC236}">
                <a16:creationId xmlns:a16="http://schemas.microsoft.com/office/drawing/2014/main" id="{6F8E4A62-6D2B-D549-9965-3DCDF277E8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8728" y="3259137"/>
            <a:ext cx="102235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>
              <a:defRPr sz="2400" b="1">
                <a:solidFill>
                  <a:srgbClr val="7F7F7F"/>
                </a:solidFill>
                <a:latin typeface="Comic Sans MS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Times New Roman" charset="0"/>
              </a:rPr>
              <a:t>news</a:t>
            </a:r>
          </a:p>
          <a:p>
            <a:pPr>
              <a:defRPr/>
            </a:pPr>
            <a:r>
              <a:rPr lang="en-US">
                <a:latin typeface="Times New Roman" charset="0"/>
              </a:rPr>
              <a:t>Blog</a:t>
            </a:r>
          </a:p>
          <a:p>
            <a:pPr>
              <a:defRPr/>
            </a:pPr>
            <a:r>
              <a:rPr lang="en-US">
                <a:latin typeface="Times New Roman" charset="0"/>
              </a:rPr>
              <a:t>Search</a:t>
            </a:r>
          </a:p>
        </p:txBody>
      </p:sp>
      <p:sp>
        <p:nvSpPr>
          <p:cNvPr id="12302" name="Text Box 16">
            <a:extLst>
              <a:ext uri="{FF2B5EF4-FFF2-40B4-BE49-F238E27FC236}">
                <a16:creationId xmlns:a16="http://schemas.microsoft.com/office/drawing/2014/main" id="{CF0FCA76-6B92-9143-B282-A0FC278B1F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7629" y="3228975"/>
            <a:ext cx="1039067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>
              <a:defRPr sz="2400" b="1">
                <a:solidFill>
                  <a:srgbClr val="7F7F7F"/>
                </a:solidFill>
                <a:latin typeface="Comic Sans MS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Times New Roman" charset="0"/>
              </a:rPr>
              <a:t>Music</a:t>
            </a:r>
          </a:p>
          <a:p>
            <a:pPr>
              <a:defRPr/>
            </a:pPr>
            <a:r>
              <a:rPr lang="en-US">
                <a:latin typeface="Times New Roman" charset="0"/>
              </a:rPr>
              <a:t>itunes</a:t>
            </a:r>
          </a:p>
          <a:p>
            <a:pPr>
              <a:defRPr/>
            </a:pPr>
            <a:r>
              <a:rPr lang="en-US">
                <a:latin typeface="Times New Roman" charset="0"/>
              </a:rPr>
              <a:t>Games</a:t>
            </a:r>
          </a:p>
          <a:p>
            <a:pPr>
              <a:defRPr/>
            </a:pPr>
            <a:r>
              <a:rPr lang="en-US">
                <a:latin typeface="Times New Roman" charset="0"/>
              </a:rPr>
              <a:t>search</a:t>
            </a:r>
          </a:p>
        </p:txBody>
      </p:sp>
      <p:sp>
        <p:nvSpPr>
          <p:cNvPr id="12303" name="Text Box 17">
            <a:extLst>
              <a:ext uri="{FF2B5EF4-FFF2-40B4-BE49-F238E27FC236}">
                <a16:creationId xmlns:a16="http://schemas.microsoft.com/office/drawing/2014/main" id="{0406E678-70F9-484B-9BAA-1393F0FAB8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9229" y="3278187"/>
            <a:ext cx="1450975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>
              <a:defRPr sz="2400" b="1">
                <a:solidFill>
                  <a:srgbClr val="7F7F7F"/>
                </a:solidFill>
                <a:latin typeface="Comic Sans MS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Times New Roman" charset="0"/>
              </a:rPr>
              <a:t>Wikipedia</a:t>
            </a:r>
          </a:p>
          <a:p>
            <a:pPr>
              <a:defRPr/>
            </a:pPr>
            <a:r>
              <a:rPr lang="en-US">
                <a:latin typeface="Times New Roman" charset="0"/>
              </a:rPr>
              <a:t>Craiglist</a:t>
            </a:r>
          </a:p>
          <a:p>
            <a:pPr>
              <a:defRPr/>
            </a:pPr>
            <a:r>
              <a:rPr lang="en-US">
                <a:latin typeface="Times New Roman" charset="0"/>
              </a:rPr>
              <a:t>Youtube</a:t>
            </a:r>
          </a:p>
        </p:txBody>
      </p:sp>
      <p:sp>
        <p:nvSpPr>
          <p:cNvPr id="12304" name="Text Box 18">
            <a:extLst>
              <a:ext uri="{FF2B5EF4-FFF2-40B4-BE49-F238E27FC236}">
                <a16:creationId xmlns:a16="http://schemas.microsoft.com/office/drawing/2014/main" id="{B782DAD6-3C79-9243-925A-6C48FBBFAF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0799" y="1695450"/>
            <a:ext cx="1595309" cy="398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>
              <a:defRPr sz="2400" b="1">
                <a:solidFill>
                  <a:srgbClr val="7F7F7F"/>
                </a:solidFill>
                <a:latin typeface="Comic Sans MS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3000"/>
              </a:lnSpc>
              <a:buClr>
                <a:srgbClr val="000000"/>
              </a:buClr>
              <a:buFont typeface="Times New Roman" charset="0"/>
              <a:buNone/>
              <a:defRPr/>
            </a:pPr>
            <a:r>
              <a:rPr lang="en-US" dirty="0">
                <a:latin typeface="Times New Roman" charset="0"/>
                <a:cs typeface="Lucida Sans Unicode" charset="0"/>
              </a:rPr>
              <a:t>2010-2020 </a:t>
            </a:r>
          </a:p>
        </p:txBody>
      </p:sp>
      <p:pic>
        <p:nvPicPr>
          <p:cNvPr id="12305" name="Picture 19">
            <a:extLst>
              <a:ext uri="{FF2B5EF4-FFF2-40B4-BE49-F238E27FC236}">
                <a16:creationId xmlns:a16="http://schemas.microsoft.com/office/drawing/2014/main" id="{3A73CBF9-9D15-F34A-9D40-0F5CD4849B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61003" y="2862262"/>
            <a:ext cx="8382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sp>
        <p:nvSpPr>
          <p:cNvPr id="12306" name="Line 21">
            <a:extLst>
              <a:ext uri="{FF2B5EF4-FFF2-40B4-BE49-F238E27FC236}">
                <a16:creationId xmlns:a16="http://schemas.microsoft.com/office/drawing/2014/main" id="{683BAB07-FA96-7C49-9F1E-6F6B2C74E030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8778" y="2862262"/>
            <a:ext cx="0" cy="2514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4355" name="Picture 23" descr="ANd9GcSv_qBkIQcsNqFq5NcJwueGlofUVkKS0UH7smZj2nBJO2FCiJ5WWA">
            <a:extLst>
              <a:ext uri="{FF2B5EF4-FFF2-40B4-BE49-F238E27FC236}">
                <a16:creationId xmlns:a16="http://schemas.microsoft.com/office/drawing/2014/main" id="{4B5749F7-BE9C-064F-81CC-8818C4CD6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4303" y="4589462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6" name="Picture 35" descr="ANd9GcTeofXHDMqUN9Z9CrW6rinDcI-QID_E5raptSpwoA5i7L1AdMej">
            <a:extLst>
              <a:ext uri="{FF2B5EF4-FFF2-40B4-BE49-F238E27FC236}">
                <a16:creationId xmlns:a16="http://schemas.microsoft.com/office/drawing/2014/main" id="{DA55F6B2-2850-9945-8D73-42FB2BCF43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166" y="4751387"/>
            <a:ext cx="10668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58" name="AutoShape 38" descr="9k=">
            <a:extLst>
              <a:ext uri="{FF2B5EF4-FFF2-40B4-BE49-F238E27FC236}">
                <a16:creationId xmlns:a16="http://schemas.microsoft.com/office/drawing/2014/main" id="{E5EC4D43-A867-C84C-AFEE-E08CB122796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98803" y="1795462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4359" name="AutoShape 40" descr="9k=">
            <a:extLst>
              <a:ext uri="{FF2B5EF4-FFF2-40B4-BE49-F238E27FC236}">
                <a16:creationId xmlns:a16="http://schemas.microsoft.com/office/drawing/2014/main" id="{2C25BFE9-2CAC-8046-A87E-FA130265783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98803" y="1795462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pic>
        <p:nvPicPr>
          <p:cNvPr id="14360" name="Picture 43">
            <a:extLst>
              <a:ext uri="{FF2B5EF4-FFF2-40B4-BE49-F238E27FC236}">
                <a16:creationId xmlns:a16="http://schemas.microsoft.com/office/drawing/2014/main" id="{F1824E17-FF29-8247-9368-DAA72AEF42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4178" y="3733800"/>
            <a:ext cx="1200150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1" name="Picture 44">
            <a:extLst>
              <a:ext uri="{FF2B5EF4-FFF2-40B4-BE49-F238E27FC236}">
                <a16:creationId xmlns:a16="http://schemas.microsoft.com/office/drawing/2014/main" id="{481A9777-DE13-954B-B737-6A140721C4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417" y="3733801"/>
            <a:ext cx="1030287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2" name="Picture 45">
            <a:extLst>
              <a:ext uri="{FF2B5EF4-FFF2-40B4-BE49-F238E27FC236}">
                <a16:creationId xmlns:a16="http://schemas.microsoft.com/office/drawing/2014/main" id="{4DF7931F-90AF-8D40-B959-30571ABB5C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291" y="4459287"/>
            <a:ext cx="10414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3" name="Picture 46">
            <a:extLst>
              <a:ext uri="{FF2B5EF4-FFF2-40B4-BE49-F238E27FC236}">
                <a16:creationId xmlns:a16="http://schemas.microsoft.com/office/drawing/2014/main" id="{59B0DE60-F59E-B643-A885-6865ADEA73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6241" y="4341812"/>
            <a:ext cx="842962" cy="103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4" name="Picture 47">
            <a:extLst>
              <a:ext uri="{FF2B5EF4-FFF2-40B4-BE49-F238E27FC236}">
                <a16:creationId xmlns:a16="http://schemas.microsoft.com/office/drawing/2014/main" id="{BF815F45-8764-7945-9DB4-146E127D10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641" y="1654175"/>
            <a:ext cx="1071562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5" name="Picture 50">
            <a:extLst>
              <a:ext uri="{FF2B5EF4-FFF2-40B4-BE49-F238E27FC236}">
                <a16:creationId xmlns:a16="http://schemas.microsoft.com/office/drawing/2014/main" id="{132FF2FC-470E-FF47-8FD3-CD12AA9CE1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217" y="1838326"/>
            <a:ext cx="530225" cy="99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18" name="Right Arrow 2">
            <a:extLst>
              <a:ext uri="{FF2B5EF4-FFF2-40B4-BE49-F238E27FC236}">
                <a16:creationId xmlns:a16="http://schemas.microsoft.com/office/drawing/2014/main" id="{3B254E9D-61FB-3F42-9EA9-4BCACECA52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8817" y="1947862"/>
            <a:ext cx="1487487" cy="484188"/>
          </a:xfrm>
          <a:prstGeom prst="rightArrow">
            <a:avLst>
              <a:gd name="adj1" fmla="val 50000"/>
              <a:gd name="adj2" fmla="val 5005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2319" name="Slide Number Placeholder 1">
            <a:extLst>
              <a:ext uri="{FF2B5EF4-FFF2-40B4-BE49-F238E27FC236}">
                <a16:creationId xmlns:a16="http://schemas.microsoft.com/office/drawing/2014/main" id="{901CAEDA-9971-3748-9EC4-6CECC5DE4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04091" y="6365876"/>
            <a:ext cx="2743200" cy="365125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5CE2C10-7CCE-ED44-BE74-837E45FBA394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pic>
        <p:nvPicPr>
          <p:cNvPr id="14368" name="Picture 34" descr="http://vector.me/files/images/7/6/761666/airbnb.png">
            <a:extLst>
              <a:ext uri="{FF2B5EF4-FFF2-40B4-BE49-F238E27FC236}">
                <a16:creationId xmlns:a16="http://schemas.microsoft.com/office/drawing/2014/main" id="{AB374BD9-5831-1B44-9F82-6B86BCEBC8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9053" y="2386012"/>
            <a:ext cx="1398588" cy="139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69" name="AutoShape 36" descr="data:image/jpeg;base64,/9j/4AAQSkZJRgABAQAAAQABAAD/2wCEAAkGBxQTEhQUExQUFhQXGB4XGBgXGBYWFBwYGBwXHBocGhgbHiggGhwlHhgYITEiJSkrLi4vGB80ODMsNyotLisBCgoKDg0OGxAQGzAlICUtMSwsLy8vLCwsLCwsLSwsLCwsLCwsLCwsLCwsLCwsLCwsLCwsLCwsLCwsLCwsLCwsLP/AABEIALEBHAMBIgACEQEDEQH/xAAcAAABBQEBAQAAAAAAAAAAAAAFAAIDBAYHAQj/xABOEAACAQIEAgYDCgsHAgYDAAABAhEAAwQSITEFQQYTIlFhcTKBkQcUQlJUkqGx0dIVFyMzU2JyosHh8BZDc4KUstMkk2NkdMLj8YOzw//EABoBAAIDAQEAAAAAAAAAAAAAAAABAgMFBAb/xAAxEQACAgEDAgMFCAMBAAAAAAAAAQIRAwQSITFBE1FhBSIjcYEUMjNSkaGx8ELB0TT/2gAMAwEAAhEDEQA/AMamCd/QVIlh6Lk9nJPoqfjj+MaTUbsqxKqCpIOmggwTBg6b61ZGLtAaw251CneO9T8UeUnvpvDOJJZvpdyLcVCWFtjlGY+jrlIga8u6rptpNrkpiras3fE+imDGFtPbIBYoBdJzZs5UMSpIXYkwIiPOkvuczteB0nSwNpI/SeFCr3uj3GMixh1J77jn2xbE1LgfdEa3bVMqmARozAQSTAEHQbDXlWVhx65Wm6+bT/6dc5YPL+Qj+Lc6k3oAnewOQn9JSHucCJ98LtP5nkP/AMnqqqfdLJ3Qa/rt3R8Xupt33SjH5tTpAGduWw9Grdmt/Mv2/wCEN2Hy/kp8e6BlbT3Ld0ObalyhthJVRLQ2c9qAYkQdtKIe5p0csX8M7XsPZusz9hyZKrADKwB0IInX44oZxTpsb1preVUzCGhi0qd11UaHnWb4b0nNh3CgNYcBLlvYMFMqw7nU6g+rnp16WOZR+O03f98jnz7G/h8Grb3Nw9y8FxIQJdZAnUZ8onMozdaJ0Ycq9/Fb/wCbH+m/+eg3A+nvvdCq2s2ZsxL3CWJyqswFhdFGgoj+NFv0CfPb7tdVwOV77LH4rv8AzY/03/z1MvuSkiffiR/6b6Pz3n7DVF/dRcf3CfPb7tSj3WLn6Fdo/ONt3ejQ9vYFu7mW6R9HrmEvC02V84BtuoIDAnLBXUhgeUncd9a3pVwHDWcEWW3aF0JOYI4YsojQlRMvHdvWTx/SJr+IF92AdYyD4KhSSF221OsTJmm8R6StfHV3lJXMCfyst2ZIAJt6S0E6HauHU48k5x2OkupZH1R7c6LYgNlfqUOa2pz9mDenKd/RBBVjsCpGpBqGxwO8OtOe0vUutt8y3JljAOXKWyzGpA3HMiprnSGWzFsQW7OpvL8Akr/c8izHxLEnc009JT8bEbgn8skkq5cEnqdTmM+odwjsQcB/hXRS9cvJad8MJco2UFiIa4uksPSa06jxGsCj3FeiWC6rENhcQly5hTlurKNrlDRoNzJUHYspWJBjF8E6WdQ9sobsIxKh7oZAWktIFoHUsTM6Ez3g6vjvui9fae2iLbN3W62kscqoSYHabIoXNpAA02iqe/dwWppol6MdGrD2VvXsjKzRAzhljNplAEk5TBBPgCdq/TPoyuHto9tbaSxEE5yV+CchIZW5MBIkSDrFVeBdMUsIttxmRSxkdpu1PZAJUAdp51PpHv0h450qt4phmUqqxAVgGJAiWJVp02GkZm3malzuJcUAuobvtf8AbP36t4DgN27kZXw/audWAVYHOQxAgE7hT5aTAINN9/Yfuuf9xf8AiqxY6QKmRUa8FQkqBcTQtvH5Hn9ndU5VRFXZoODdGcMcL1+OxFq0jOLaxlTtEgAGWMn4e8BdTOsUOL4T8F4oZHz21i4QDIZNyGA0zZdQwjdT3irnBuny4W31eXrLchgHIdgwbOCdFBIbUGdIGhgQNv8AvjiuJzMhFtoVmMhBbntAOQM7mSOyIGmwFc8johd8HVryhr1wj4qEesGn4Ru2oPI6VHiGy37kbZU08INWrADMp8a0f8eTMyc5v0Mzjc3vq7H9amjLMQuGJ3g/UaEYu6Birs/1qaOIiOlk9Yq5QdCROsjv0rkxtLO7NTMm8FIkYBhVVljerdu0gP55PaPtp9xLZ/vU9q/bXWppdzJenyNdOSjVmzdnQ70ve9v9MntX7aixWGBRurv21eOyTBE+Ou1OU4tCjp8qfQs3HCqzHQKJPPShXFnZbDrcgZwXA7jBzWyRuQIM8+3yFTcJ42r5rbWiboYKVzC4BckFfACYIYcoPgCXELFsIett57akW21U5jpF2A3Ykl179RyrEye0ZOdwVRj96+v9XU1sOj2der6ADgIt9Zaga+v4ponhLQJuT+kag3Cri3MXb97pksoxDlnZ8xCsMiT3H0jsIy6mcpOy5BuQfhtXdoHvhaKvaLpcktKpMtLLWrZk2R0qky0stFhZHSqTLSy0WFgnpFizaw1xgTMZR5tp9Ez6qxHB+j92+pYdhBszA69+XviuiY/h6XlCuJUMGjkYnQ+GtWFtgCAIA9lSU6XBVOCnK30Oc43B9UUUzOQMR3Ezp6hH01WJo90xtReU8ig9oJn+Htp3A+HOtt74WWyxZB5s2gP9eNQOVw9+kZHGF85z5sx1Ob0tdpHLSpExBMnnoB5mvOIkZyoOaCcznd2+EfKdvbzr3htoMxB7pHfOlXTaUbYY8TyZFCPVluT31rMfbuuqPZVAbigvc0DjQfCOwju1rJsI3odj+mj3EFlexbACyPSMaak8j3CK5MmaONWzq0mlyZnKK7fQKYiAxCtIHwuR8R4UQx3RF8oe02YkAlDoZIkwdj5GKxVu+pVg0EzptrIBHsnfwrpHuf3newQZNtWK2yeepkD9UbDz8KrwazfPakdWb2X4MN0nf7f7MViMJct+mjpO2ZWWY7p3rovRjHm9h0YmWXsN5rz9Yg+urvE+F276ZLg8iPSB7waodF+FNh1uo+ozypGxGUaxy8vCu1zTRxY4OEuOgXpVJlpZahZ0WR1PglOYHWAaFcb4xawyZnksfRRYztHdJgDvJ0HsrGXPdKvoSUXDqk7NnuN7Qyz6hXPn1MMfD6nXptPPI9yXHmdN6Q22ayQoZjI0Ek70BRboIPVXdP1TVjoV00s49IGW3fE5rRYFoEdteZUyPI6Vp65JwWRI0YTcLQBbi1+T/wBI3rzT/spDi9/5I3tb7lHqVS2S/N/At0fymQbh11rr3Gtxm5AMY1J3IHfXtzhJbe1Pms/wrXUqqlp9ztssWelSRj/wJ/4I+Z/Ko7vAidrI+Z/KtpSpfZV5j+0PyMR/Z9v0Q+Z/KmvwIgSbageKwPqrc1VvYlUvWS7BVIcSxCjNCxqecZvppS06SuxeO/Iw+HxNvDXLsR1zKgVbeY3Oz1vayp2iB1o12E8qg4fjmsvmuWr1q20Zj8EgGRnKMYiJ7WnjXR8Xj7eVzbu2RdKEKS6bwcsmdgTQ/hWIdbk3sXaderAK50/OGJ57LlOsCetM+iKz8vs/Hkbcm7fk6rhLj9CyOqlFUkjLcEvlSptKbiKzKmTVWVWZRlidIE0b/C+I+Rn2t/x0Y4jjbPUlEuW5MBVVlJzFhAAB3mrJrRwwaVJlMpp9UBqVKlWsYAqVKlQAqVKlSAVKlSoAC9K8D1lrMolrevjl+F/A+qp7y9RhGy7paJH7UEz7aJ1BjsN1lt7ZMZ1Kz3SImmiG3ltHIUQkgAEk6ADUnyFanDdH2sWutuEh2IGQagD9Y99avhXA7OH9Be1zdtX9vL1RXvGx+TiNJH8aWpyfDZb7Pxbc8G/M510qvFLIjIMwZRv1h0E6AQFEjU6kt51jMNlmWmB3An6q0PTGc9vuySPnGfqoZh7KjIdCezcHdryI51i5JW6fQ9NHGouTj1bHBbZGbSO/b211zoReD4GwRsAVGhGiOyjQ+Vcqe7282VQc+eFRRbmSYyxly/q113oxby4TDg6Hq100G4nYedX6Kt7OL2nfhxVdwpSpTSmtO0YtMVRYq8ERnYwqjMT3Aak+ypFcHYg0A6f3SuAvxzyKfJ7iKfoJqGSVQbJ4o7pqPmznLve4hfd4LZjlRdoGpAn4IUak7ye8wC+P6DW7dgtdcFzppC21LSAVG7EEjc69woP0Twl67iAlq71JQG7OvbE21IIG47IkExqK2vF+iQxF7rhiLlt8uUgQygwJyyezOmhkeFeayZW525ep6zFjUY0o3XByzCZrF5Ttdtty303jvBE+o11LDYe/cRXS8hVgGU66g6jlWV43bQC4Bq75S3+XIA0xAgLt3nzrSe5yly7YuIMsWniWYjRwGjY/CLV0Yss3xEhmwxhyy17wxP6Vfp+yl7wxP6Vfp+ytD+C7vfa+efu0vwXd77Xzz92r7z+pz/C9DN5b3xh7T9lKL3xh7T9laf8ABLfGt/O/lXv4Jb41v51K8/qHwvQy0XvjD2n7KUXvjD2n7K1P4Jb41v51Mu8FY/CTTXQzRef1D4XoZmL3xh7T9lXODYU3b6270OhVmiTErlAnT9b6Kix9zJauOnaKGIOgJ0n66GdGulMYpTdTIoRhmGZgC2UiYGgOU60llyXTbCUI7bo1uP4PYS5aAw9rI2bOYYsIyxAHLViTyjbeBeLw6qzBMHbuAG4oIDjtKbapmESFLOQW7lJAIEkljOk1lgMt5VIObZoMAwD2TpMH1VAvSUaTiUOokZTECJ+BOva+jap7pFHBZ4hwS2mHa5btpbuBMwIBBBMaeXKgXvDE/pV9h+yifH+lNpsPdW2c7lYVVVySTty27zWO/tFiPkr+x/sqMsmRdGy2Cj3OoXbgUSaF3cSxO5A7hTb10sZP8qjrSlKzIxYFFW+o/rm+M3tNepiGGzH16/XUJr2lZdti+xbTiRHpAHy0qdeIpzker7KF14VqW5lMtPB9g4l9TswPrqWs9lp6XmXYkfVT3lT03kw9SoZZ4ofhD1jSrtjFq+gOvcdDUlJMolilHqTVQ42PyXrFX6o8a/NHzFQzfhy+RbpPx4fNHDOmnEM94Jqotrk8zJYny7QHqNQ3OKtdKTAKKFUgDXUkgwBp3DlrrrVLjt/PibzDbPHzezP7s+uqdlo8jqKz3FSNtZHGbfqFMRxgg5cvonWY+ydfGtv0G6aLcxCWcV2bdxsqOpAyuYyh9IIJ0kAQSOWowQt9YvaEkaTqTVAAq0HQ04Lb06kcsvEfvco+lDgF6m48tmV8o1ERKju8adxfh628mUt2gZkg93h40A6OcZa7grTs05k7Y5F17LEjzU0TOOLxmMxtm19ldiu1yZspJJqinwr88vr+o0U47ghew9y0TGdYnuO4PqMH1UCOJNqbsSVkgd5OgHrmqeL6Uucqm2dTEHVfasydDA8ue1ObUwxwafJbj008+VOPRdzJ4Vrlq5adFyvbIBB0kBQjCeYMHXUbEcq1a8cRUbI+dyCVtAIhXQlmfsqFgAkkkg8p0qgMLexF427YDXBvr2LfeXaIJ5T6hMRV3iXA7OCZQt1jcZQbpy5rjFcxUIJhVlp8MqsTJk4Lpxvsel37Wo9zM4rBEhi057naI2ypC7jv0/rc6/oBZC4HEMPhtm9Q7I9uWfIigfDLS4q81gHqwFzuZzXX20zaa6gmNgREkyCxs3cLIEZWGUx6BA2B8uR5eUg36XJsmpTKdSt0XFGlTDr8WfbVpcHbIkKPp+2h3D8et0aaMN1O48fEHv8AqMgXrbxXorUlcWeU3zhLbKyT3jb+KPaftqtdwSjlp5miCtO1ekTUU6JNtrqC/ey930mrfDbKhiQPgnvpt23HlUuA9I/smpy6CxSl4iTZicUNL/8AifdoRwNcj4iOSKR7WijeKvdi+v8A4n8VqDgPDzda+QQMtpZn9p6yI/j/AFZ6GS+CVrd64QD1jfR9letducrjfR9lPw+CuQBl8jIirH4Ou/EP0fbWps9DClnlbpg/33c+O30fZS993P0jfR9lW7vCru4Q/R9tQfg+58Q/RUlBPsVPUTX+Rq7ayQPEUf4pwm1aS68GBC29T6RGp8d/3TWZs4oZl00ka+utdx/E27tu6mdZtlXBkagjWO8jtaDwrmm2mjviuGeX8GowUZR1gtq5MDNqZ39Rqz+DrJABtAKbeY3NoOn086pXOkmHZnSIQ28ueDJ/ViJjU1Jb43a6xAbg6vqYYH0c0jQjviaq94s4GYLhlgpYDK2e6p1BMAgSTv8AwqbgOAQI4cBibjIpIEwoI9WzU3h1+2beFdrtterUllLDNqsd/Kq9vpJZTqwBm7bMxIIKZmJkaamGO1N7naX96gqPeGcPtiyHe011i5UxJIAJEgDy+mqnvC21q/cQP2HAUHeDlkEes1a4fjbGd3XEtbm6WKtojKTOgIkdxPh5U61xaLeKu2yJ6wZJG47AJj207lYuB97hVpPfACzls5gW1IMXNQeWwp+JwajBwoAuKivIAzbydd+Rr3iePtLcvhnAz2Qo5yfymmnmPbUdzpFh2LpspTLngydNoiYEml7zCohW3gl7OhgrJ89P51melFwLh3Y7L2j5CTWls8QSQhZfzYIMjfUET7K5V7oXHDb4dcRtWuRbUnftTm8+zmoVuMkyKio5IyXZnIOGYG5ibot2xmuXCxA2mFZj9Cmqa7RzB+j+vrrpnuKcKDXcRiD/AHSdWn7TyWPqCgf5jWR6c20XHXerygEyQpBGc+mDoMpzAkjxnnS28WS3+/tBuHvsPRMSNfV/91FeuZnEnUb0y1cAB0JPLaNPXU/R/hb4rE2rFsgPdfKCTAEiSSfAAmlZYdo6EXbdvhdq0UJdpuZiF0Dtnid+dWSBJj0Z7M7xyB8qf1SoAgUQoyiCfg6d3hTKm+ODPlJyfJS4v6AHfct+wXFY/QDVTD4Nzbe8mpt9rJpLQDME6AjceIFXOLoTbkAkqQ0DUkDQwOZgkx4Vc4XfRMIWzCCDqDJJOgAjc8gKzdWrl9DW9ntLG/mZjof0hFi5dUFesuPtkbtBV05cgDue/apeP8RN25faGVnChiQwWFGUBM3KQCY7l76D9G+FXH4hZtgdpCHfNHoIYefMaf5hXU+O9ErOJiRChGARQFDM0QWI1IBA085kaVVKNqjtU0pbjlz4xEWbYYMzdYp7SsCQOfKAAOyYMD41azgPFLr2C2JUNZBym7oCIJWbi6CMwIzLtpI51m8LhMyXLrbiFA7tAx+sVseCopw9uwHkQjPlMSoVjJI77hU6b68pohGNcjm32BF5wrh7RdR8FmWB4xJ7SnmNJ8CARp+H4vrEmIYaMN4bz5jUEHuIrM8WEXCs5o5yxPl2mNHejWHPUl/juY/ZSEB8jkLDwYV2+zsklNx7GZ7UxReNT7hW28VbVp2qjT7bxWvKNmJGVFwiabhbcMe7Ka9Rp2qWzz8jVd0dGNJzTMHikGS+Z16zb1rVjobviv8ACX/c9VMUhy3zGnWfdq30N3xX+Ev+56zI/wDo+pvS/BJ7Ww8qt2L3I1VtjQeVe1v1aPIzdTfzCFRvZB1pli9yNT1HlEuGcGtY+6vo3bg/zH+NEsN0qxSf3mYfrCfpoO6Eb1GzRWbbRt0dCTp5ZOQGzcQ5RnIYOubnAgGPbR7h/E7V4TadW8B6Q8xuK42Wr21dZSCpKkbEGD7aanQbTt1KuecG6b3Ehb46xfjDRx/A/wBa1ueHcRt31zWnDDn3jzHKrFJMi1Rar0GvKVSEPjuplKlQA5WI2rnfuncQL3bVmdEXOfNjp7Av71anjHSJLFwIVLGJMECJ2356T7K53xdbmJxTuqN+UYBdJgaATExAAmqMmSP3bLo4p8Srg3fQS8mFwBvPKyWusRuRoFA8wogd5rmPEsWb965dIguxcjcAE7T6613TfHC3YtYVNoBb9ldEHtBPqFYu2skL37+rU+wSahJ2khuFTZcYhtSTIG0yOQ5nTer/AEGxgs4+y55MQpn0WdWRW8YLChyCcx5AR6yR9lQBznlZzaERvI2jx0qLG+Tu6Zn9EGJ9I/WO+kZUa6xvVjo83X4Z7zZgxW0wEsMucdoRPnV3FcMyQW+EWgdwBgSfEGr6TpI4JQcTPHMxLAxyHqplu2EfOba5ubhQG+dE1ZtCB6z9dEuG+hdEntBU35OwVpHOFJPqqHCx7mdDxpypHnQHhwW5i7za3HuBfJIDgD54nyFazFXSqMygEgTBIUeMk7QNfVQboec1u+/x77n2BF/9po9WS3fJq1XBzPEYFwt1liHuFgOSltQAeYERMVY9/WrIX3uoGZe0PE6gtzzAlgR4+FGOl3DkFxLuUEtKkntSwgrE7dgXCY+IKxWItm3cZVWVOoAgET3SYid/HXmYg0XppofcdmYKMxdz8HVgPhOB+qDOuk5Rzrd4XjNm2iomHvBUUKoypoqiAPT7qx/BAVXrNM9wCduyBsnqMz3mfAAkcS3f9Fd2CGSC93uZ2o1WB8Sd12Dp4/a+TX/mp9+l+HrPya/81Pv0Gw2J1AO3frNXOtXv+urZ5ssHTI4IYM0d0UXl6Q2hthsR81Pv0n6TWwD/ANPiBIj0U+/VHrV7/rprsh3P11D7TkL/ALNjXRAe/dY27sggM8gEaxK1a6G74r/CX/c9e8VCdU0b6d/eK86G74r/AAl/3PUMTvMmWZFWJoI4cBkA7hULpBr3CI0SoJAie7Xvqzow/rSvQJ0eTyK5P5sp1OmIIHfUToQdabUqTKbaML0g4QeHXw7WRcw7zlS8D2SynsMdCCJ0beBzIJOLv2Bureo6H27H6PKjGJ4y91GW/i8W6xIVi15SRqJD3gAJA118qH/k+8/N/nWSehB2Q91LIe6iMW+8/N/nSy2/jfQaVBYOynuqbB4m5aYPbZlYcx/WtW+rT430NS6pPjj977KKCzZ9G+mKXCtvEkW2/SR2D5j4J+jyraXbCQClxW8CyD1gkj2eNcY6hfjr9P2V57zHJl9o/jU90hUjswwjfq/PT7a995t+r89Ptrja4dhs3sYfwNEeG4LG3Cws++WyqznJ1pgKCeXMxAHMmnvYqN9xDonbvXOscDNpOW6oBjvE+qpsNwS3YBZEQHvzB215TJMVzheN4xNOuu6aEMSdf81St0pxRVlZ8wYEGVEwRGhAkVXJJp8clsMkotW+EZ/jWM629cucp7Plsv0AGoeGQC5PJDG27ac/CfbVlrFs6Qy89G+0GrGGw1pVYAvJ2PIeYUjNUdobu7BS3jBAMAmeXKY+ukbhV1YcoNXjw0kyHtnzlPrH8agxPDbog5GIjdRmH7s0OLBSOrdAcX2LiltiI12BzSB65PrrVDED4300A9yG3mwGIC6sbigjbVdTpyEEb85re8Zttc6vLrAM8u7v8qvwyaios59RDdJyRi7e3rP11ZwTkFzyRMx/aMqvqjrPoqZOD3o9Dmea9/nVHjBaxg8WzCG1HqVBG36xcVzaiW3DXnx+514Y3lC/QDFA2ntx2lyue78oJPsI+kVqqwfRy6VzOuhzhf8AKyWo/eC+qa3Fi6GUMOdZqdnfJUUOklnNh2/VIae4A9v9wuPXWB4lbnI3OYPrrpmLs57bp8ZSvzgR/GufGHWe+G9va/jUZDgCLGM6tnQjSc48nEn9/P7alucU7lPmfsq7wTgiYq+4ZmWLYIyxrldp3/aFE26LYQEg4oyDB1QwRuDA38K2NNKLxJsxNVpn40mkZvD8QM9oyPq9laDh7rcWRrBg70/+zGE+VN+79lUcKeqd7SMxQM0MQdRsDMRrFLUKLjwT0eOWPJb6UFfe47qZdw/cPpqD3wfjfQfsrxsUR8I+w/ZXDTNbciHidgi2xPh9Yp3Q3fFf4S/7nqHiGILW2HaO2mU948Kf0UuhDic8rmtqBmDCTL6CRruKsw/iohka8NhfBoThrwAJMJoBJ3PKqyMRTVdCiyRIHMH7Kj64ePsP2VvQlHzPLZoyb4T4v+WwgIYf1pVZ7ZBqOziBOhEjUjnHiN4q8l0EVK66dClq+H1Pn1tq9pMNDUt3DOoVmR1VxKllZVYaaqSIYajbvFZJ6AimvZrykBQB7mqRFNMuuEHefoqsbjtzPq0FAi/1ZrwqapC03xo/zGpFa4P1h6m+rWiwLdtzVzB457TFrbsjQVlGKmGBB1GvOq/D8TacMHzB47BEZQeYZSNVI5gyO4jYxwDiy4ZmL4e3fBAEPllSJ1UsjATOunIa1LsIGnFsSSWLE6kmST5k6mr3D+LX7txLVu1hnd+woOHwwJLAr6TKOXeaKcZ6V279lrYwVq2TBDhkLKQQZGW0m4BG+zGsvg3cOHt6OhFxT3NbOYH1RPqo5A2tr3O+J3NRYw8H9a2o/d09lCukPQjG4RDdvWFCDUtbcOAO8iZjvIEDnFdBt+69gsi9ZYxTvucothQTqQPyokTzrx/dewOww2JyndSlkyIIIJN7YgnlVe6RKkcetFiQoEk7RrM7RG9RLiTuGjyMUUtcW6nEJew+ZUs3C1hXysy2usZ1ttuNJbn8I60KxVws7MdySdgNz3D11MRc4VxzEYc/kLz2x3KRl9Y2O53rrHQDpldxaOl3IbtuNQIzKdiQDEgggx4Vxb+v69orUe5ticmORdhcVrZ9hYfSg9tOLdgdtGOb9X6ftrHdO70YBifhtP8A3Lpb6n+itP1WtZTp3YZ8DZVFZ2PVABQWJ7KbAanaufWPiK9Tq03VsodFL8cPaT2muMsyc2gXc+A/hQLGdKcXbuuLWIuooMROYSNzDzRzoVwS4Ffr1ZArAhGEE6TO+g29lB+J9GsTevXGw9lriggMVKCGjbtMOUH11nQT3tGlOvBTNJ0L6U4jEl7d3EOHEMuVbKyux/u5kGNu+rFkZUA7lUa+CKP4VluCdHMZZvo1yzctDtAOcsZsrECQTvEVqrElRm3jWdNfLlRNNSplcacE0U8Bi3t3GKTLWLyaGCNbLZvMAN/Wh7JiL9vD2gTCW1yoAqkgSQigKo7yBXE7mJW22ZiFWLqknQa2bp381FdwxGHS4uVwGWVaOUqwZT7QDXZgfw0cWo++RrxC0f7xJnLBYA5onLB1DRrG9RJxiyUzi4Cnb7QllIt+mQRuBFV36M4Ukk2V7TMx3glzL6TsW7RG061O3BbJQIQxAYtrcuZiWnNmbNLAyZBJB7qtKB1zjFgR+VtmXFsAMpOclRlgHcZhPcDJr23xewxgXrRPZ0DqT2wSvPWQDHfBqonRuwAJDsfjG5cBOoYDQjQFQQNgRI509OjuHGWLfonMss5AOZmmCd8zEnvgdwgAJWbodVZTKsAwPgRIp9MtWwqhRsAAPIbU+gCnjmOayJ0a4QfEdXdMe0A+qsnZ6V9WzteGHu4ZbhR7+GdibBkgDEWm7SDaXBIG8Aa1peNYlLRs3LjKltbhzOxCooNu6AWY6ASQNeZA51k1ODa6Lt7iWDd5upch7Ci5hroOWy8OJyHKQxnYwBm0ALXT8hUDLHZayV5x1l0W2jzVj7B3CgFTcW6sYG1Zt4lMT1fvWz1qEEMyXg0dlmGYIhYiSQBJ3FRERWlovuP5mR7RXvp+hw5tjXQPdBM8O4OYIHUnkoH5uxtGpHnXP22q/icfeu27Vt3LW7QItqQoygxMECT6I3J2rjNSyiRT7Fv214+9SkwjeWX270xA9zmMnbl9tNu3csSCO6QRp4eFRYm7yFSKxK9uSubVt4J39cVEYrd0mfo2+yvEvmRpV3GWERreTZpkzM7fbUeKtrnC2xy11JE0ANMNvow+FzB8Y3FWFuErB3G/8D5UOVGDQBLdw1+qr1hp18Po/kfrNNMGe0X6L8VOFvpdCqwkqysoZSrqVYa6jRuUUMW1SuHkOVMRseA4vgy2QmMw1431zBnR7mRu0ShhbgA7OhEDaia8T6PfI8Rv8a7tP+L3RXOru9e2lmlXIE/EBbNy41mRbLsUVpkIWJUTrsI39pqk+/8AXd/Oro5+R+o1SIpsEX+AcFvYy+tiwoNxpOpyqFXUsx5AQO/cV0jgnuRY2xftXetwxyOGgNcEgbier5ifbQP3E9OKKf8AwLv/APOi3TXpxiFIt27jC46qzFSRlDAEBY2J8NQIjUiqMmXY0i2ENx0gcGxPxbP/AHX/AOKqX9kLmZXFmwpVswy3rqrOupUW8p35iuU4v8LpYN58RiEUa5TeudZH7IbTSTrrptRzoH0xxLq6vdZmtAFSxJLLBjMSe0QRvzkT41y1Kq+vPoXeBJG+PR3FS5y2O0dPyr6dkD9F4GndHuj+Kw4uBlsNnfNpdcR2QI/Nd4NXuM9Ibtm8tsWvyZtq5ukMyqxF6EIB3Y21CkwATqZKqy4X0r628lo4e8uYlesIXJIGI1iSQD73ff4yfGqUYKM966kXmm4bH0GcU4VibqBQlkEOrA9a59FgSPzXMSPXWZ4l7n2IfW2VRi2Y/wDVYkjUyYGWAN9BR/B9MGyzeslWNxbaooOcq0/lZPZymDAGvZM69kO/tkSUJsOim2LhD+nDqpSAsxqwBJEAhhyNE4Kctz6ihllFbUY9fcxxUyWsMe9r1599NMyGKM8L6F4y1bCe+LihdFFvF3ggXkADbMAbQNIiiqdNS5Qph7uSFLhl7YW4iMp3gEZ4KTm02Gk+WenAyrOHvM2RGbKoUDNZuXW0YyCotkRrJZYJmas3cV/og231K39lcX8pxH+su/8AFVBuiHE8xIxtzLJge+bsgcterrYcQ4rcS4yqgMKSJBk9kmQRpAIio/w4wEtaYntSijtLlzGCSYJhZ00OYQTvSbsSMp/ZDify27/qrv8Ax0v7IcT+W3f9Vd/461n4bbPBtlUAJJIJOZc4KCOZySDtA7yK8u8eOQstppnKC0Zc2We+SO7vqND3GSudEOKRpjrgP/qbv/HXuE6IcTGbrMbdaQMsYm6IOsk/k9eVa2/x/wBIJbbNLBSRoSoB231nnEEUm4/EzbfnoBr2UVj4HUkaU1wwsyg6I8S+W3f9Vd/469/sjxL5bd/1V3/jrf4S/nXNlKmWBB3lWKn1aVNU/Efkv0RU8a83+rOYX+A3bFy2+LuXLrElbTNee6gaCSAGAysQG1A1C77CrRQHlRv3QbZa3hgoJPvlYA3/ADd6gyYe7Gtt/ZXfppXAzdXjanxb4+ZwdlEGvXeKi6xO8e3+dLOnePaPtrlNEfbTTWmYzRVHiT7Ip3Xr3j2r9tR4u4Co1G5G45x9lJ9BoGriCJXlMxuJ74Ok1fS86pke2ChE6aHXWZ76pOq5iS2+sDxHMnQa+dXbd13WM3ZUQY7h31EkUXcjLvAkrPqqfDl19FdT8IjT1TofpopexWFOHVfe7m8FjrDdOWc7E9gKJOTKJJI8OdUrCsWIByt3agHwoEDFuERFXME31ke3/wC6YMgYC4rAA9oLCvHOJBWaltgLqJga6794n6qEBIH37tPpFeFqYm3mB9Ve0wH4i7Any/hTBjTyApyorAqzFRBggZu0NVBEjQkAE8pmDEVB73/WX2GmIspjdNYHL26VGbw7/oqNcN3uPUpP8RRLGYDDBLRt3b7OUlwbSIobM4MHrGOwURG2s6wEBrfcSeeKDf8AMXf/AGUI6jruJKru1oNcC519IFVi3HjKoAfEUY9xKyBxQRJmxd3j9Tuof03wypeR0aGdFLDmroAs+BlSCORQzrXNmfNeZ0YOptuNcHDE4g37vZUSjAdWSNCQrDsTzjurDcHvImMtiyIQobZ5ZpVzJ/d8ytWcV0juXcIAwCFyQOrGjhdGdi0gCSRA5yaE8M4PiLoW7bR+rDwboHZDDkOZ07t65sOOXRndnyR28fM+m7l+4voIWGRMu0TJDzqDosGOcVE2KxPKyBAOmYEE9kjXfYkeYblBrzG4C67Ao5RerykZmGsOJgabsus/Br08PugXCl05iVySzFQAqqZBka9o7HUg712mYOscQuMLkWxKsF3nmQ3PUgQeW9ePisRt1QmM0yInMvZO52LEwOVPxdnEFibdxAOQIBgQvhvObv0jbevbVnEdvNcXX0CAJGsSZETAB82YbAUAQHHX1XM1oAaTJGk7nQ7LG0yZ3qUY28VtFbXporNJgKWiRvJju8R41BcweKzSt1RAIE67lDqMu/ZbWTvAA3orhkKrDGTmYzM6FiQPUCB6qAB/v3ER+Y11+EI0E669/ZnnE6U1r+JJfsZYtvl9EhrkJk59+cR4a8qL0qLGCWv4mY6sb+kCCAJ8fADlrm8KisY/E5R+RDFYVjmAlgFJPdGpXT4QPLWjdKixAo4zEfoAdT8ICYiNZ056+GwmkL+Iyg5JYltDAAGYZdJn0ZO/LWitKixg7E4m8D2ba5YBJZog6TPgJJ/ymrWBvF7auylSwnKdwDsD4xE+M1PSpAZ3pkG/6TKQD75EEiR+av8AKRUWS/8AHtfMb79Re6JiTbtYZ13GJX/9d4Vm/wC0134w9g+7UlkjHh2XY8Mpq1X1OC8P4b1t21aDqDcuLbBOoBdgoJ8NaMp0IvHKc1vI1s3CyvbcABQTAVu2AWtgssgG4vjQBMwIIzggyCAwII1BBA0I76lXF3QuUPfC/FBuBdBA022JHroKuA9d9z/Fi46KgfIxWQ1sZlBIDgF5CmD5EEbgioU6E4s6C2CWiBntSWOYhR2vSAViRuANaF3eI32IJe7IXIMoZOzLNrlAzEszMSZJLEkkmm+/b0R1l+MoX0rsZVMqv7IOoGw5UAM4zws2HFtmVmNtLkqQV/KKGgMCQd9xoaqYVoaCcoJAbuiRqfLep8U73GLObjsd2fOzHzJ1qfh4UMOvsl7fMZjbeIOivBjUg6g7eNBEu43DKOrVWDS0aEc4qzjLKhQ4dA6DTUaxy1qmbWFBBUYrSCZa0O1oSBptOk1Ua0kyAx/bbN9QAqfIXHyGtbViGE5TqQZOs7TzHj3Hvr1gWIQbsdSdgO8/X6qcqs3oifE6L/XlVuxhAvOSdzTElZXeywMASBoDI1A5703qrnxR7V+2iHV0urooltQIN0151xos1gHeDSGCHxR7KBbQULx2Gp8BrRPDcOzCXuBfAEE+szFTpgjyWPVFPGBb+ooolGKXVG49xzC204imU5mNq5JJkx2dNNIrsuM6NYO65e7hMNcc7s9m27HzYrJr586JcQuYDEpiVVbhUFWQkrmVomGjQ6AjQ7RzmukfjjT5DiPn2fvVXJEn14RubnRbBMFVsHhSqiFBs2iFBMkAZdBOulXcHw61aQW7Vq3bQGQqIqIDMyFAgGST665z+ONPkOJ+dZ+9S/HGnyHEfPs/eqNEXbOgcRsXWJyNAyMN47RBA/hVVcFfgy5BywO0+5Z9fS5KV3k6b86xP440+Q4j59n71L8cafIcR8+z96q3hTduySk0qo6BhsPcV21JGWASzHUAbAk6bmTr4nlBbw2IAEvPo7neHYnXl2Y89qw3440+Q4j59n71L8cafIcR8+z96jwV6hufkbe4mIEOfg6wJMwtzQqN5Zl9Ud1TRif/AA4jnyMTHkCI8m8KwX440+Q4j59n71L8cafIcR8+z96l4Pqw3PyN7/1P6mx3j9aJjn6G2npeFV2wl+DqZOaDnIADZ+QIE6rB1jwisV+ONPkOI+fZ+9S/HGnyHEfPs/eoeG+rY9z8jekYidMoE+BMSP4SfOr+HzZVzxmgZo2mNY9dcz/HGnyHEfPs/epfjjT5DiPn2fvVOMKfci232OoUq5f+ONPkOI+fZ+9S/HGnyHEfPs/eqdMVM6hSrl/440+Q4j59n71L8cafIcR8+z96imFMK+7DeyYOy2mmITf9i7XKfwwfjL/Xro1066cNxG3bsrYNm2ri4xdlZ2IDAABdAO0TMk6Dasd708akoJ9S7HNxVFSlSpVIqFSpUqAFTX2NKlTQAxt6Vr0hSpUivuFKVKlTLBVNZpUqALtqpa8pUFgqVKlQNnle0qVAhV7SpUAe15SpUAI15SpUAKlSpUAKlSpUAKlSpUAKlSpUAKlSpUAKlSpUAf/Z">
            <a:extLst>
              <a:ext uri="{FF2B5EF4-FFF2-40B4-BE49-F238E27FC236}">
                <a16:creationId xmlns:a16="http://schemas.microsoft.com/office/drawing/2014/main" id="{BF4DAFC1-36ED-EA45-AFE1-DD86A2CE319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92275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4370" name="AutoShape 38" descr="data:image/jpeg;base64,/9j/4AAQSkZJRgABAQAAAQABAAD/2wCEAAkGBxQTEhQUExQUFhQXGB4XGBgXGBYWFBwYGBwXHBocGhgbHiggGhwlHhgYITEiJSkrLi4vGB80ODMsNyotLisBCgoKDg0OGxAQGzAlICUtMSwsLy8vLCwsLCwsLSwsLCwsLCwsLCwsLCwsLCwsLCwsLCwsLCwsLCwsLCwsLCwsLP/AABEIALEBHAMBIgACEQEDEQH/xAAcAAABBQEBAQAAAAAAAAAAAAAFAAIDBAYHAQj/xABOEAACAQIEAgYDCgsHAgYDAAABAhEAAwQSITEFQQYTIlFhcTKBkQcUQlJUkqGx0dIVFyMzU2JyosHh8BZDc4KUstMkk2NkdMLj8YOzw//EABoBAAIDAQEAAAAAAAAAAAAAAAABAgMFBAb/xAAxEQACAgEDAgMFCAMBAAAAAAAAAQIRAwQSITFBE1FhBSIjcYEUMjNSkaGx8ELB0TT/2gAMAwEAAhEDEQA/AMamCd/QVIlh6Lk9nJPoqfjj+MaTUbsqxKqCpIOmggwTBg6b61ZGLtAaw251CneO9T8UeUnvpvDOJJZvpdyLcVCWFtjlGY+jrlIga8u6rptpNrkpiras3fE+imDGFtPbIBYoBdJzZs5UMSpIXYkwIiPOkvuczteB0nSwNpI/SeFCr3uj3GMixh1J77jn2xbE1LgfdEa3bVMqmARozAQSTAEHQbDXlWVhx65Wm6+bT/6dc5YPL+Qj+Lc6k3oAnewOQn9JSHucCJ98LtP5nkP/AMnqqqfdLJ3Qa/rt3R8Xupt33SjH5tTpAGduWw9Grdmt/Mv2/wCEN2Hy/kp8e6BlbT3Ld0ObalyhthJVRLQ2c9qAYkQdtKIe5p0csX8M7XsPZusz9hyZKrADKwB0IInX44oZxTpsb1preVUzCGhi0qd11UaHnWb4b0nNh3CgNYcBLlvYMFMqw7nU6g+rnp16WOZR+O03f98jnz7G/h8Grb3Nw9y8FxIQJdZAnUZ8onMozdaJ0Ycq9/Fb/wCbH+m/+eg3A+nvvdCq2s2ZsxL3CWJyqswFhdFGgoj+NFv0CfPb7tdVwOV77LH4rv8AzY/03/z1MvuSkiffiR/6b6Pz3n7DVF/dRcf3CfPb7tSj3WLn6Fdo/ONt3ejQ9vYFu7mW6R9HrmEvC02V84BtuoIDAnLBXUhgeUncd9a3pVwHDWcEWW3aF0JOYI4YsojQlRMvHdvWTx/SJr+IF92AdYyD4KhSSF221OsTJmm8R6StfHV3lJXMCfyst2ZIAJt6S0E6HauHU48k5x2OkupZH1R7c6LYgNlfqUOa2pz9mDenKd/RBBVjsCpGpBqGxwO8OtOe0vUutt8y3JljAOXKWyzGpA3HMiprnSGWzFsQW7OpvL8Akr/c8izHxLEnc009JT8bEbgn8skkq5cEnqdTmM+odwjsQcB/hXRS9cvJad8MJco2UFiIa4uksPSa06jxGsCj3FeiWC6rENhcQly5hTlurKNrlDRoNzJUHYspWJBjF8E6WdQ9sobsIxKh7oZAWktIFoHUsTM6Ez3g6vjvui9fae2iLbN3W62kscqoSYHabIoXNpAA02iqe/dwWppol6MdGrD2VvXsjKzRAzhljNplAEk5TBBPgCdq/TPoyuHto9tbaSxEE5yV+CchIZW5MBIkSDrFVeBdMUsIttxmRSxkdpu1PZAJUAdp51PpHv0h450qt4phmUqqxAVgGJAiWJVp02GkZm3malzuJcUAuobvtf8AbP36t4DgN27kZXw/audWAVYHOQxAgE7hT5aTAINN9/Yfuuf9xf8AiqxY6QKmRUa8FQkqBcTQtvH5Hn9ndU5VRFXZoODdGcMcL1+OxFq0jOLaxlTtEgAGWMn4e8BdTOsUOL4T8F4oZHz21i4QDIZNyGA0zZdQwjdT3irnBuny4W31eXrLchgHIdgwbOCdFBIbUGdIGhgQNv8AvjiuJzMhFtoVmMhBbntAOQM7mSOyIGmwFc8johd8HVryhr1wj4qEesGn4Ru2oPI6VHiGy37kbZU08INWrADMp8a0f8eTMyc5v0Mzjc3vq7H9amjLMQuGJ3g/UaEYu6Birs/1qaOIiOlk9Yq5QdCROsjv0rkxtLO7NTMm8FIkYBhVVljerdu0gP55PaPtp9xLZ/vU9q/bXWppdzJenyNdOSjVmzdnQ70ve9v9MntX7aixWGBRurv21eOyTBE+Ou1OU4tCjp8qfQs3HCqzHQKJPPShXFnZbDrcgZwXA7jBzWyRuQIM8+3yFTcJ42r5rbWiboYKVzC4BckFfACYIYcoPgCXELFsIett57akW21U5jpF2A3Ykl179RyrEye0ZOdwVRj96+v9XU1sOj2der6ADgIt9Zaga+v4ponhLQJuT+kag3Cri3MXb97pksoxDlnZ8xCsMiT3H0jsIy6mcpOy5BuQfhtXdoHvhaKvaLpcktKpMtLLWrZk2R0qky0stFhZHSqTLSy0WFgnpFizaw1xgTMZR5tp9Ez6qxHB+j92+pYdhBszA69+XviuiY/h6XlCuJUMGjkYnQ+GtWFtgCAIA9lSU6XBVOCnK30Oc43B9UUUzOQMR3Ezp6hH01WJo90xtReU8ig9oJn+Htp3A+HOtt74WWyxZB5s2gP9eNQOVw9+kZHGF85z5sx1Ob0tdpHLSpExBMnnoB5mvOIkZyoOaCcznd2+EfKdvbzr3htoMxB7pHfOlXTaUbYY8TyZFCPVluT31rMfbuuqPZVAbigvc0DjQfCOwju1rJsI3odj+mj3EFlexbACyPSMaak8j3CK5MmaONWzq0mlyZnKK7fQKYiAxCtIHwuR8R4UQx3RF8oe02YkAlDoZIkwdj5GKxVu+pVg0EzptrIBHsnfwrpHuf3newQZNtWK2yeepkD9UbDz8KrwazfPakdWb2X4MN0nf7f7MViMJct+mjpO2ZWWY7p3rovRjHm9h0YmWXsN5rz9Yg+urvE+F276ZLg8iPSB7waodF+FNh1uo+ozypGxGUaxy8vCu1zTRxY4OEuOgXpVJlpZahZ0WR1PglOYHWAaFcb4xawyZnksfRRYztHdJgDvJ0HsrGXPdKvoSUXDqk7NnuN7Qyz6hXPn1MMfD6nXptPPI9yXHmdN6Q22ayQoZjI0Ek70BRboIPVXdP1TVjoV00s49IGW3fE5rRYFoEdteZUyPI6Vp65JwWRI0YTcLQBbi1+T/wBI3rzT/spDi9/5I3tb7lHqVS2S/N/At0fymQbh11rr3Gtxm5AMY1J3IHfXtzhJbe1Pms/wrXUqqlp9ztssWelSRj/wJ/4I+Z/Ko7vAidrI+Z/KtpSpfZV5j+0PyMR/Z9v0Q+Z/KmvwIgSbageKwPqrc1VvYlUvWS7BVIcSxCjNCxqecZvppS06SuxeO/Iw+HxNvDXLsR1zKgVbeY3Oz1vayp2iB1o12E8qg4fjmsvmuWr1q20Zj8EgGRnKMYiJ7WnjXR8Xj7eVzbu2RdKEKS6bwcsmdgTQ/hWIdbk3sXaderAK50/OGJ57LlOsCetM+iKz8vs/Hkbcm7fk6rhLj9CyOqlFUkjLcEvlSptKbiKzKmTVWVWZRlidIE0b/C+I+Rn2t/x0Y4jjbPUlEuW5MBVVlJzFhAAB3mrJrRwwaVJlMpp9UBqVKlWsYAqVKlQAqVKlSAVKlSoAC9K8D1lrMolrevjl+F/A+qp7y9RhGy7paJH7UEz7aJ1BjsN1lt7ZMZ1Kz3SImmiG3ltHIUQkgAEk6ADUnyFanDdH2sWutuEh2IGQagD9Y99avhXA7OH9Be1zdtX9vL1RXvGx+TiNJH8aWpyfDZb7Pxbc8G/M510qvFLIjIMwZRv1h0E6AQFEjU6kt51jMNlmWmB3An6q0PTGc9vuySPnGfqoZh7KjIdCezcHdryI51i5JW6fQ9NHGouTj1bHBbZGbSO/b211zoReD4GwRsAVGhGiOyjQ+Vcqe7282VQc+eFRRbmSYyxly/q113oxby4TDg6Hq100G4nYedX6Kt7OL2nfhxVdwpSpTSmtO0YtMVRYq8ERnYwqjMT3Aak+ypFcHYg0A6f3SuAvxzyKfJ7iKfoJqGSVQbJ4o7pqPmznLve4hfd4LZjlRdoGpAn4IUak7ye8wC+P6DW7dgtdcFzppC21LSAVG7EEjc69woP0Twl67iAlq71JQG7OvbE21IIG47IkExqK2vF+iQxF7rhiLlt8uUgQygwJyyezOmhkeFeayZW525ep6zFjUY0o3XByzCZrF5Ttdtty303jvBE+o11LDYe/cRXS8hVgGU66g6jlWV43bQC4Bq75S3+XIA0xAgLt3nzrSe5yly7YuIMsWniWYjRwGjY/CLV0Yss3xEhmwxhyy17wxP6Vfp+yl7wxP6Vfp+ytD+C7vfa+efu0vwXd77Xzz92r7z+pz/C9DN5b3xh7T9lKL3xh7T9laf8ABLfGt/O/lXv4Jb41v51K8/qHwvQy0XvjD2n7KUXvjD2n7K1P4Jb41v51Mu8FY/CTTXQzRef1D4XoZmL3xh7T9lXODYU3b6270OhVmiTErlAnT9b6Kix9zJauOnaKGIOgJ0n66GdGulMYpTdTIoRhmGZgC2UiYGgOU60llyXTbCUI7bo1uP4PYS5aAw9rI2bOYYsIyxAHLViTyjbeBeLw6qzBMHbuAG4oIDjtKbapmESFLOQW7lJAIEkljOk1lgMt5VIObZoMAwD2TpMH1VAvSUaTiUOokZTECJ+BOva+jap7pFHBZ4hwS2mHa5btpbuBMwIBBBMaeXKgXvDE/pV9h+yifH+lNpsPdW2c7lYVVVySTty27zWO/tFiPkr+x/sqMsmRdGy2Cj3OoXbgUSaF3cSxO5A7hTb10sZP8qjrSlKzIxYFFW+o/rm+M3tNepiGGzH16/XUJr2lZdti+xbTiRHpAHy0qdeIpzker7KF14VqW5lMtPB9g4l9TswPrqWs9lp6XmXYkfVT3lT03kw9SoZZ4ofhD1jSrtjFq+gOvcdDUlJMolilHqTVQ42PyXrFX6o8a/NHzFQzfhy+RbpPx4fNHDOmnEM94Jqotrk8zJYny7QHqNQ3OKtdKTAKKFUgDXUkgwBp3DlrrrVLjt/PibzDbPHzezP7s+uqdlo8jqKz3FSNtZHGbfqFMRxgg5cvonWY+ydfGtv0G6aLcxCWcV2bdxsqOpAyuYyh9IIJ0kAQSOWowQt9YvaEkaTqTVAAq0HQ04Lb06kcsvEfvco+lDgF6m48tmV8o1ERKju8adxfh628mUt2gZkg93h40A6OcZa7grTs05k7Y5F17LEjzU0TOOLxmMxtm19ldiu1yZspJJqinwr88vr+o0U47ghew9y0TGdYnuO4PqMH1UCOJNqbsSVkgd5OgHrmqeL6Uucqm2dTEHVfasydDA8ue1ObUwxwafJbj008+VOPRdzJ4Vrlq5adFyvbIBB0kBQjCeYMHXUbEcq1a8cRUbI+dyCVtAIhXQlmfsqFgAkkkg8p0qgMLexF427YDXBvr2LfeXaIJ5T6hMRV3iXA7OCZQt1jcZQbpy5rjFcxUIJhVlp8MqsTJk4Lpxvsel37Wo9zM4rBEhi057naI2ypC7jv0/rc6/oBZC4HEMPhtm9Q7I9uWfIigfDLS4q81gHqwFzuZzXX20zaa6gmNgREkyCxs3cLIEZWGUx6BA2B8uR5eUg36XJsmpTKdSt0XFGlTDr8WfbVpcHbIkKPp+2h3D8et0aaMN1O48fEHv8AqMgXrbxXorUlcWeU3zhLbKyT3jb+KPaftqtdwSjlp5miCtO1ekTUU6JNtrqC/ey930mrfDbKhiQPgnvpt23HlUuA9I/smpy6CxSl4iTZicUNL/8AifdoRwNcj4iOSKR7WijeKvdi+v8A4n8VqDgPDzda+QQMtpZn9p6yI/j/AFZ6GS+CVrd64QD1jfR9letducrjfR9lPw+CuQBl8jIirH4Ou/EP0fbWps9DClnlbpg/33c+O30fZS993P0jfR9lW7vCru4Q/R9tQfg+58Q/RUlBPsVPUTX+Rq7ayQPEUf4pwm1aS68GBC29T6RGp8d/3TWZs4oZl00ka+utdx/E27tu6mdZtlXBkagjWO8jtaDwrmm2mjviuGeX8GowUZR1gtq5MDNqZ39Rqz+DrJABtAKbeY3NoOn086pXOkmHZnSIQ28ueDJ/ViJjU1Jb43a6xAbg6vqYYH0c0jQjviaq94s4GYLhlgpYDK2e6p1BMAgSTv8AwqbgOAQI4cBibjIpIEwoI9WzU3h1+2beFdrtterUllLDNqsd/Kq9vpJZTqwBm7bMxIIKZmJkaamGO1N7naX96gqPeGcPtiyHe011i5UxJIAJEgDy+mqnvC21q/cQP2HAUHeDlkEes1a4fjbGd3XEtbm6WKtojKTOgIkdxPh5U61xaLeKu2yJ6wZJG47AJj207lYuB97hVpPfACzls5gW1IMXNQeWwp+JwajBwoAuKivIAzbydd+Rr3iePtLcvhnAz2Qo5yfymmnmPbUdzpFh2LpspTLngydNoiYEml7zCohW3gl7OhgrJ89P51melFwLh3Y7L2j5CTWls8QSQhZfzYIMjfUET7K5V7oXHDb4dcRtWuRbUnftTm8+zmoVuMkyKio5IyXZnIOGYG5ibot2xmuXCxA2mFZj9Cmqa7RzB+j+vrrpnuKcKDXcRiD/AHSdWn7TyWPqCgf5jWR6c20XHXerygEyQpBGc+mDoMpzAkjxnnS28WS3+/tBuHvsPRMSNfV/91FeuZnEnUb0y1cAB0JPLaNPXU/R/hb4rE2rFsgPdfKCTAEiSSfAAmlZYdo6EXbdvhdq0UJdpuZiF0Dtnid+dWSBJj0Z7M7xyB8qf1SoAgUQoyiCfg6d3hTKm+ODPlJyfJS4v6AHfct+wXFY/QDVTD4Nzbe8mpt9rJpLQDME6AjceIFXOLoTbkAkqQ0DUkDQwOZgkx4Vc4XfRMIWzCCDqDJJOgAjc8gKzdWrl9DW9ntLG/mZjof0hFi5dUFesuPtkbtBV05cgDue/apeP8RN25faGVnChiQwWFGUBM3KQCY7l76D9G+FXH4hZtgdpCHfNHoIYefMaf5hXU+O9ErOJiRChGARQFDM0QWI1IBA085kaVVKNqjtU0pbjlz4xEWbYYMzdYp7SsCQOfKAAOyYMD41azgPFLr2C2JUNZBym7oCIJWbi6CMwIzLtpI51m8LhMyXLrbiFA7tAx+sVseCopw9uwHkQjPlMSoVjJI77hU6b68pohGNcjm32BF5wrh7RdR8FmWB4xJ7SnmNJ8CARp+H4vrEmIYaMN4bz5jUEHuIrM8WEXCs5o5yxPl2mNHejWHPUl/juY/ZSEB8jkLDwYV2+zsklNx7GZ7UxReNT7hW28VbVp2qjT7bxWvKNmJGVFwiabhbcMe7Ka9Rp2qWzz8jVd0dGNJzTMHikGS+Z16zb1rVjobviv8ACX/c9VMUhy3zGnWfdq30N3xX+Ev+56zI/wDo+pvS/BJ7Ww8qt2L3I1VtjQeVe1v1aPIzdTfzCFRvZB1pli9yNT1HlEuGcGtY+6vo3bg/zH+NEsN0qxSf3mYfrCfpoO6Eb1GzRWbbRt0dCTp5ZOQGzcQ5RnIYOubnAgGPbR7h/E7V4TadW8B6Q8xuK42Wr21dZSCpKkbEGD7aanQbTt1KuecG6b3Ehb46xfjDRx/A/wBa1ueHcRt31zWnDDn3jzHKrFJMi1Rar0GvKVSEPjuplKlQA5WI2rnfuncQL3bVmdEXOfNjp7Av71anjHSJLFwIVLGJMECJ2356T7K53xdbmJxTuqN+UYBdJgaATExAAmqMmSP3bLo4p8Srg3fQS8mFwBvPKyWusRuRoFA8wogd5rmPEsWb965dIguxcjcAE7T6613TfHC3YtYVNoBb9ldEHtBPqFYu2skL37+rU+wSahJ2khuFTZcYhtSTIG0yOQ5nTer/AEGxgs4+y55MQpn0WdWRW8YLChyCcx5AR6yR9lQBznlZzaERvI2jx0qLG+Tu6Zn9EGJ9I/WO+kZUa6xvVjo83X4Z7zZgxW0wEsMucdoRPnV3FcMyQW+EWgdwBgSfEGr6TpI4JQcTPHMxLAxyHqplu2EfOba5ubhQG+dE1ZtCB6z9dEuG+hdEntBU35OwVpHOFJPqqHCx7mdDxpypHnQHhwW5i7za3HuBfJIDgD54nyFazFXSqMygEgTBIUeMk7QNfVQboec1u+/x77n2BF/9po9WS3fJq1XBzPEYFwt1liHuFgOSltQAeYERMVY9/WrIX3uoGZe0PE6gtzzAlgR4+FGOl3DkFxLuUEtKkntSwgrE7dgXCY+IKxWItm3cZVWVOoAgET3SYid/HXmYg0XppofcdmYKMxdz8HVgPhOB+qDOuk5Rzrd4XjNm2iomHvBUUKoypoqiAPT7qx/BAVXrNM9wCduyBsnqMz3mfAAkcS3f9Fd2CGSC93uZ2o1WB8Sd12Dp4/a+TX/mp9+l+HrPya/81Pv0Gw2J1AO3frNXOtXv+urZ5ssHTI4IYM0d0UXl6Q2hthsR81Pv0n6TWwD/ANPiBIj0U+/VHrV7/rprsh3P11D7TkL/ALNjXRAe/dY27sggM8gEaxK1a6G74r/CX/c9e8VCdU0b6d/eK86G74r/AAl/3PUMTvMmWZFWJoI4cBkA7hULpBr3CI0SoJAie7Xvqzow/rSvQJ0eTyK5P5sp1OmIIHfUToQdabUqTKbaML0g4QeHXw7WRcw7zlS8D2SynsMdCCJ0beBzIJOLv2Bureo6H27H6PKjGJ4y91GW/i8W6xIVi15SRqJD3gAJA118qH/k+8/N/nWSehB2Q91LIe6iMW+8/N/nSy2/jfQaVBYOynuqbB4m5aYPbZlYcx/WtW+rT430NS6pPjj977KKCzZ9G+mKXCtvEkW2/SR2D5j4J+jyraXbCQClxW8CyD1gkj2eNcY6hfjr9P2V57zHJl9o/jU90hUjswwjfq/PT7a995t+r89Ptrja4dhs3sYfwNEeG4LG3Cws++WyqznJ1pgKCeXMxAHMmnvYqN9xDonbvXOscDNpOW6oBjvE+qpsNwS3YBZEQHvzB215TJMVzheN4xNOuu6aEMSdf81St0pxRVlZ8wYEGVEwRGhAkVXJJp8clsMkotW+EZ/jWM629cucp7Plsv0AGoeGQC5PJDG27ac/CfbVlrFs6Qy89G+0GrGGw1pVYAvJ2PIeYUjNUdobu7BS3jBAMAmeXKY+ukbhV1YcoNXjw0kyHtnzlPrH8agxPDbog5GIjdRmH7s0OLBSOrdAcX2LiltiI12BzSB65PrrVDED4300A9yG3mwGIC6sbigjbVdTpyEEb85re8Zttc6vLrAM8u7v8qvwyaios59RDdJyRi7e3rP11ZwTkFzyRMx/aMqvqjrPoqZOD3o9Dmea9/nVHjBaxg8WzCG1HqVBG36xcVzaiW3DXnx+514Y3lC/QDFA2ntx2lyue78oJPsI+kVqqwfRy6VzOuhzhf8AKyWo/eC+qa3Fi6GUMOdZqdnfJUUOklnNh2/VIae4A9v9wuPXWB4lbnI3OYPrrpmLs57bp8ZSvzgR/GufGHWe+G9va/jUZDgCLGM6tnQjSc48nEn9/P7alucU7lPmfsq7wTgiYq+4ZmWLYIyxrldp3/aFE26LYQEg4oyDB1QwRuDA38K2NNKLxJsxNVpn40mkZvD8QM9oyPq9laDh7rcWRrBg70/+zGE+VN+79lUcKeqd7SMxQM0MQdRsDMRrFLUKLjwT0eOWPJb6UFfe47qZdw/cPpqD3wfjfQfsrxsUR8I+w/ZXDTNbciHidgi2xPh9Yp3Q3fFf4S/7nqHiGILW2HaO2mU948Kf0UuhDic8rmtqBmDCTL6CRruKsw/iohka8NhfBoThrwAJMJoBJ3PKqyMRTVdCiyRIHMH7Kj64ePsP2VvQlHzPLZoyb4T4v+WwgIYf1pVZ7ZBqOziBOhEjUjnHiN4q8l0EVK66dClq+H1Pn1tq9pMNDUt3DOoVmR1VxKllZVYaaqSIYajbvFZJ6AimvZrykBQB7mqRFNMuuEHefoqsbjtzPq0FAi/1ZrwqapC03xo/zGpFa4P1h6m+rWiwLdtzVzB457TFrbsjQVlGKmGBB1GvOq/D8TacMHzB47BEZQeYZSNVI5gyO4jYxwDiy4ZmL4e3fBAEPllSJ1UsjATOunIa1LsIGnFsSSWLE6kmST5k6mr3D+LX7txLVu1hnd+woOHwwJLAr6TKOXeaKcZ6V279lrYwVq2TBDhkLKQQZGW0m4BG+zGsvg3cOHt6OhFxT3NbOYH1RPqo5A2tr3O+J3NRYw8H9a2o/d09lCukPQjG4RDdvWFCDUtbcOAO8iZjvIEDnFdBt+69gsi9ZYxTvucothQTqQPyokTzrx/dewOww2JyndSlkyIIIJN7YgnlVe6RKkcetFiQoEk7RrM7RG9RLiTuGjyMUUtcW6nEJew+ZUs3C1hXysy2usZ1ttuNJbn8I60KxVws7MdySdgNz3D11MRc4VxzEYc/kLz2x3KRl9Y2O53rrHQDpldxaOl3IbtuNQIzKdiQDEgggx4Vxb+v69orUe5ticmORdhcVrZ9hYfSg9tOLdgdtGOb9X6ftrHdO70YBifhtP8A3Lpb6n+itP1WtZTp3YZ8DZVFZ2PVABQWJ7KbAanaufWPiK9Tq03VsodFL8cPaT2muMsyc2gXc+A/hQLGdKcXbuuLWIuooMROYSNzDzRzoVwS4Ffr1ZArAhGEE6TO+g29lB+J9GsTevXGw9lriggMVKCGjbtMOUH11nQT3tGlOvBTNJ0L6U4jEl7d3EOHEMuVbKyux/u5kGNu+rFkZUA7lUa+CKP4VluCdHMZZvo1yzctDtAOcsZsrECQTvEVqrElRm3jWdNfLlRNNSplcacE0U8Bi3t3GKTLWLyaGCNbLZvMAN/Wh7JiL9vD2gTCW1yoAqkgSQigKo7yBXE7mJW22ZiFWLqknQa2bp381FdwxGHS4uVwGWVaOUqwZT7QDXZgfw0cWo++RrxC0f7xJnLBYA5onLB1DRrG9RJxiyUzi4Cnb7QllIt+mQRuBFV36M4Ukk2V7TMx3glzL6TsW7RG061O3BbJQIQxAYtrcuZiWnNmbNLAyZBJB7qtKB1zjFgR+VtmXFsAMpOclRlgHcZhPcDJr23xewxgXrRPZ0DqT2wSvPWQDHfBqonRuwAJDsfjG5cBOoYDQjQFQQNgRI509OjuHGWLfonMss5AOZmmCd8zEnvgdwgAJWbodVZTKsAwPgRIp9MtWwqhRsAAPIbU+gCnjmOayJ0a4QfEdXdMe0A+qsnZ6V9WzteGHu4ZbhR7+GdibBkgDEWm7SDaXBIG8Aa1peNYlLRs3LjKltbhzOxCooNu6AWY6ASQNeZA51k1ODa6Lt7iWDd5upch7Ci5hroOWy8OJyHKQxnYwBm0ALXT8hUDLHZayV5x1l0W2jzVj7B3CgFTcW6sYG1Zt4lMT1fvWz1qEEMyXg0dlmGYIhYiSQBJ3FRERWlovuP5mR7RXvp+hw5tjXQPdBM8O4OYIHUnkoH5uxtGpHnXP22q/icfeu27Vt3LW7QItqQoygxMECT6I3J2rjNSyiRT7Fv214+9SkwjeWX270xA9zmMnbl9tNu3csSCO6QRp4eFRYm7yFSKxK9uSubVt4J39cVEYrd0mfo2+yvEvmRpV3GWERreTZpkzM7fbUeKtrnC2xy11JE0ANMNvow+FzB8Y3FWFuErB3G/8D5UOVGDQBLdw1+qr1hp18Po/kfrNNMGe0X6L8VOFvpdCqwkqysoZSrqVYa6jRuUUMW1SuHkOVMRseA4vgy2QmMw1431zBnR7mRu0ShhbgA7OhEDaia8T6PfI8Rv8a7tP+L3RXOru9e2lmlXIE/EBbNy41mRbLsUVpkIWJUTrsI39pqk+/8AXd/Oro5+R+o1SIpsEX+AcFvYy+tiwoNxpOpyqFXUsx5AQO/cV0jgnuRY2xftXetwxyOGgNcEgbier5ifbQP3E9OKKf8AwLv/APOi3TXpxiFIt27jC46qzFSRlDAEBY2J8NQIjUiqMmXY0i2ENx0gcGxPxbP/AHX/AOKqX9kLmZXFmwpVswy3rqrOupUW8p35iuU4v8LpYN58RiEUa5TeudZH7IbTSTrrptRzoH0xxLq6vdZmtAFSxJLLBjMSe0QRvzkT41y1Kq+vPoXeBJG+PR3FS5y2O0dPyr6dkD9F4GndHuj+Kw4uBlsNnfNpdcR2QI/Nd4NXuM9Ibtm8tsWvyZtq5ukMyqxF6EIB3Y21CkwATqZKqy4X0r628lo4e8uYlesIXJIGI1iSQD73ff4yfGqUYKM966kXmm4bH0GcU4VibqBQlkEOrA9a59FgSPzXMSPXWZ4l7n2IfW2VRi2Y/wDVYkjUyYGWAN9BR/B9MGyzeslWNxbaooOcq0/lZPZymDAGvZM69kO/tkSUJsOim2LhD+nDqpSAsxqwBJEAhhyNE4Kctz6ihllFbUY9fcxxUyWsMe9r1599NMyGKM8L6F4y1bCe+LihdFFvF3ggXkADbMAbQNIiiqdNS5Qph7uSFLhl7YW4iMp3gEZ4KTm02Gk+WenAyrOHvM2RGbKoUDNZuXW0YyCotkRrJZYJmas3cV/og231K39lcX8pxH+su/8AFVBuiHE8xIxtzLJge+bsgcterrYcQ4rcS4yqgMKSJBk9kmQRpAIio/w4wEtaYntSijtLlzGCSYJhZ00OYQTvSbsSMp/ZDify27/qrv8Ax0v7IcT+W3f9Vd/461n4bbPBtlUAJJIJOZc4KCOZySDtA7yK8u8eOQstppnKC0Zc2We+SO7vqND3GSudEOKRpjrgP/qbv/HXuE6IcTGbrMbdaQMsYm6IOsk/k9eVa2/x/wBIJbbNLBSRoSoB231nnEEUm4/EzbfnoBr2UVj4HUkaU1wwsyg6I8S+W3f9Vd/469/sjxL5bd/1V3/jrf4S/nXNlKmWBB3lWKn1aVNU/Efkv0RU8a83+rOYX+A3bFy2+LuXLrElbTNee6gaCSAGAysQG1A1C77CrRQHlRv3QbZa3hgoJPvlYA3/ADd6gyYe7Gtt/ZXfppXAzdXjanxb4+ZwdlEGvXeKi6xO8e3+dLOnePaPtrlNEfbTTWmYzRVHiT7Ip3Xr3j2r9tR4u4Co1G5G45x9lJ9BoGriCJXlMxuJ74Ok1fS86pke2ChE6aHXWZ76pOq5iS2+sDxHMnQa+dXbd13WM3ZUQY7h31EkUXcjLvAkrPqqfDl19FdT8IjT1TofpopexWFOHVfe7m8FjrDdOWc7E9gKJOTKJJI8OdUrCsWIByt3agHwoEDFuERFXME31ke3/wC6YMgYC4rAA9oLCvHOJBWaltgLqJga6794n6qEBIH37tPpFeFqYm3mB9Ve0wH4i7Any/hTBjTyApyorAqzFRBggZu0NVBEjQkAE8pmDEVB73/WX2GmIspjdNYHL26VGbw7/oqNcN3uPUpP8RRLGYDDBLRt3b7OUlwbSIobM4MHrGOwURG2s6wEBrfcSeeKDf8AMXf/AGUI6jruJKru1oNcC519IFVi3HjKoAfEUY9xKyBxQRJmxd3j9Tuof03wypeR0aGdFLDmroAs+BlSCORQzrXNmfNeZ0YOptuNcHDE4g37vZUSjAdWSNCQrDsTzjurDcHvImMtiyIQobZ5ZpVzJ/d8ytWcV0juXcIAwCFyQOrGjhdGdi0gCSRA5yaE8M4PiLoW7bR+rDwboHZDDkOZ07t65sOOXRndnyR28fM+m7l+4voIWGRMu0TJDzqDosGOcVE2KxPKyBAOmYEE9kjXfYkeYblBrzG4C67Ao5RerykZmGsOJgabsus/Br08PugXCl05iVySzFQAqqZBka9o7HUg712mYOscQuMLkWxKsF3nmQ3PUgQeW9ePisRt1QmM0yInMvZO52LEwOVPxdnEFibdxAOQIBgQvhvObv0jbevbVnEdvNcXX0CAJGsSZETAB82YbAUAQHHX1XM1oAaTJGk7nQ7LG0yZ3qUY28VtFbXporNJgKWiRvJju8R41BcweKzSt1RAIE67lDqMu/ZbWTvAA3orhkKrDGTmYzM6FiQPUCB6qAB/v3ER+Y11+EI0E669/ZnnE6U1r+JJfsZYtvl9EhrkJk59+cR4a8qL0qLGCWv4mY6sb+kCCAJ8fADlrm8KisY/E5R+RDFYVjmAlgFJPdGpXT4QPLWjdKixAo4zEfoAdT8ICYiNZ056+GwmkL+Iyg5JYltDAAGYZdJn0ZO/LWitKixg7E4m8D2ba5YBJZog6TPgJJ/ymrWBvF7auylSwnKdwDsD4xE+M1PSpAZ3pkG/6TKQD75EEiR+av8AKRUWS/8AHtfMb79Re6JiTbtYZ13GJX/9d4Vm/wC0134w9g+7UlkjHh2XY8Mpq1X1OC8P4b1t21aDqDcuLbBOoBdgoJ8NaMp0IvHKc1vI1s3CyvbcABQTAVu2AWtgssgG4vjQBMwIIzggyCAwII1BBA0I76lXF3QuUPfC/FBuBdBA022JHroKuA9d9z/Fi46KgfIxWQ1sZlBIDgF5CmD5EEbgioU6E4s6C2CWiBntSWOYhR2vSAViRuANaF3eI32IJe7IXIMoZOzLNrlAzEszMSZJLEkkmm+/b0R1l+MoX0rsZVMqv7IOoGw5UAM4zws2HFtmVmNtLkqQV/KKGgMCQd9xoaqYVoaCcoJAbuiRqfLep8U73GLObjsd2fOzHzJ1qfh4UMOvsl7fMZjbeIOivBjUg6g7eNBEu43DKOrVWDS0aEc4qzjLKhQ4dA6DTUaxy1qmbWFBBUYrSCZa0O1oSBptOk1Ua0kyAx/bbN9QAqfIXHyGtbViGE5TqQZOs7TzHj3Hvr1gWIQbsdSdgO8/X6qcqs3oifE6L/XlVuxhAvOSdzTElZXeywMASBoDI1A5703qrnxR7V+2iHV0urooltQIN0151xos1gHeDSGCHxR7KBbQULx2Gp8BrRPDcOzCXuBfAEE+szFTpgjyWPVFPGBb+ooolGKXVG49xzC204imU5mNq5JJkx2dNNIrsuM6NYO65e7hMNcc7s9m27HzYrJr586JcQuYDEpiVVbhUFWQkrmVomGjQ6AjQ7RzmukfjjT5DiPn2fvVXJEn14RubnRbBMFVsHhSqiFBs2iFBMkAZdBOulXcHw61aQW7Vq3bQGQqIqIDMyFAgGST665z+ONPkOJ+dZ+9S/HGnyHEfPs/eqNEXbOgcRsXWJyNAyMN47RBA/hVVcFfgy5BywO0+5Z9fS5KV3k6b86xP440+Q4j59n71L8cafIcR8+z96q3hTduySk0qo6BhsPcV21JGWASzHUAbAk6bmTr4nlBbw2IAEvPo7neHYnXl2Y89qw3440+Q4j59n71L8cafIcR8+z96jwV6hufkbe4mIEOfg6wJMwtzQqN5Zl9Ud1TRif/AA4jnyMTHkCI8m8KwX440+Q4j59n71L8cafIcR8+z96l4Pqw3PyN7/1P6mx3j9aJjn6G2npeFV2wl+DqZOaDnIADZ+QIE6rB1jwisV+ONPkOI+fZ+9S/HGnyHEfPs/eoeG+rY9z8jekYidMoE+BMSP4SfOr+HzZVzxmgZo2mNY9dcz/HGnyHEfPs/epfjjT5DiPn2fvVOMKfci232OoUq5f+ONPkOI+fZ+9S/HGnyHEfPs/eqdMVM6hSrl/440+Q4j59n71L8cafIcR8+z96imFMK+7DeyYOy2mmITf9i7XKfwwfjL/Xro1066cNxG3bsrYNm2ri4xdlZ2IDAABdAO0TMk6Dasd708akoJ9S7HNxVFSlSpVIqFSpUqAFTX2NKlTQAxt6Vr0hSpUivuFKVKlTLBVNZpUqALtqpa8pUFgqVKlQNnle0qVAhV7SpUAe15SpUAI15SpUAKlSpUAKlSpUAKlSpUAKlSpUAKlSpUAKlSpUAf/Z">
            <a:extLst>
              <a:ext uri="{FF2B5EF4-FFF2-40B4-BE49-F238E27FC236}">
                <a16:creationId xmlns:a16="http://schemas.microsoft.com/office/drawing/2014/main" id="{731C5C96-B47D-324C-B288-EE3BEA1426A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44675" y="-301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4371" name="AutoShape 40" descr="data:image/jpeg;base64,/9j/4AAQSkZJRgABAQAAAQABAAD/2wCEAAkGBxQTEhQUExQUFhQXGB4XGBgXGBYWFBwYGBwXHBocGhgbHiggGhwlHhgYITEiJSkrLi4vGB80ODMsNyotLisBCgoKDg0OGxAQGzAlICUtMSwsLy8vLCwsLCwsLSwsLCwsLCwsLCwsLCwsLCwsLCwsLCwsLCwsLCwsLCwsLCwsLP/AABEIALEBHAMBIgACEQEDEQH/xAAcAAABBQEBAQAAAAAAAAAAAAAFAAIDBAYHAQj/xABOEAACAQIEAgYDCgsHAgYDAAABAhEAAwQSITEFQQYTIlFhcTKBkQcUQlJUkqGx0dIVFyMzU2JyosHh8BZDc4KUstMkk2NkdMLj8YOzw//EABoBAAIDAQEAAAAAAAAAAAAAAAABAgMFBAb/xAAxEQACAgEDAgMFCAMBAAAAAAAAAQIRAwQSITFBE1FhBSIjcYEUMjNSkaGx8ELB0TT/2gAMAwEAAhEDEQA/AMamCd/QVIlh6Lk9nJPoqfjj+MaTUbsqxKqCpIOmggwTBg6b61ZGLtAaw251CneO9T8UeUnvpvDOJJZvpdyLcVCWFtjlGY+jrlIga8u6rptpNrkpiras3fE+imDGFtPbIBYoBdJzZs5UMSpIXYkwIiPOkvuczteB0nSwNpI/SeFCr3uj3GMixh1J77jn2xbE1LgfdEa3bVMqmARozAQSTAEHQbDXlWVhx65Wm6+bT/6dc5YPL+Qj+Lc6k3oAnewOQn9JSHucCJ98LtP5nkP/AMnqqqfdLJ3Qa/rt3R8Xupt33SjH5tTpAGduWw9Grdmt/Mv2/wCEN2Hy/kp8e6BlbT3Ld0ObalyhthJVRLQ2c9qAYkQdtKIe5p0csX8M7XsPZusz9hyZKrADKwB0IInX44oZxTpsb1preVUzCGhi0qd11UaHnWb4b0nNh3CgNYcBLlvYMFMqw7nU6g+rnp16WOZR+O03f98jnz7G/h8Grb3Nw9y8FxIQJdZAnUZ8onMozdaJ0Ycq9/Fb/wCbH+m/+eg3A+nvvdCq2s2ZsxL3CWJyqswFhdFGgoj+NFv0CfPb7tdVwOV77LH4rv8AzY/03/z1MvuSkiffiR/6b6Pz3n7DVF/dRcf3CfPb7tSj3WLn6Fdo/ONt3ejQ9vYFu7mW6R9HrmEvC02V84BtuoIDAnLBXUhgeUncd9a3pVwHDWcEWW3aF0JOYI4YsojQlRMvHdvWTx/SJr+IF92AdYyD4KhSSF221OsTJmm8R6StfHV3lJXMCfyst2ZIAJt6S0E6HauHU48k5x2OkupZH1R7c6LYgNlfqUOa2pz9mDenKd/RBBVjsCpGpBqGxwO8OtOe0vUutt8y3JljAOXKWyzGpA3HMiprnSGWzFsQW7OpvL8Akr/c8izHxLEnc009JT8bEbgn8skkq5cEnqdTmM+odwjsQcB/hXRS9cvJad8MJco2UFiIa4uksPSa06jxGsCj3FeiWC6rENhcQly5hTlurKNrlDRoNzJUHYspWJBjF8E6WdQ9sobsIxKh7oZAWktIFoHUsTM6Ez3g6vjvui9fae2iLbN3W62kscqoSYHabIoXNpAA02iqe/dwWppol6MdGrD2VvXsjKzRAzhljNplAEk5TBBPgCdq/TPoyuHto9tbaSxEE5yV+CchIZW5MBIkSDrFVeBdMUsIttxmRSxkdpu1PZAJUAdp51PpHv0h450qt4phmUqqxAVgGJAiWJVp02GkZm3malzuJcUAuobvtf8AbP36t4DgN27kZXw/audWAVYHOQxAgE7hT5aTAINN9/Yfuuf9xf8AiqxY6QKmRUa8FQkqBcTQtvH5Hn9ndU5VRFXZoODdGcMcL1+OxFq0jOLaxlTtEgAGWMn4e8BdTOsUOL4T8F4oZHz21i4QDIZNyGA0zZdQwjdT3irnBuny4W31eXrLchgHIdgwbOCdFBIbUGdIGhgQNv8AvjiuJzMhFtoVmMhBbntAOQM7mSOyIGmwFc8johd8HVryhr1wj4qEesGn4Ru2oPI6VHiGy37kbZU08INWrADMp8a0f8eTMyc5v0Mzjc3vq7H9amjLMQuGJ3g/UaEYu6Birs/1qaOIiOlk9Yq5QdCROsjv0rkxtLO7NTMm8FIkYBhVVljerdu0gP55PaPtp9xLZ/vU9q/bXWppdzJenyNdOSjVmzdnQ70ve9v9MntX7aixWGBRurv21eOyTBE+Ou1OU4tCjp8qfQs3HCqzHQKJPPShXFnZbDrcgZwXA7jBzWyRuQIM8+3yFTcJ42r5rbWiboYKVzC4BckFfACYIYcoPgCXELFsIett57akW21U5jpF2A3Ykl179RyrEye0ZOdwVRj96+v9XU1sOj2der6ADgIt9Zaga+v4ponhLQJuT+kag3Cri3MXb97pksoxDlnZ8xCsMiT3H0jsIy6mcpOy5BuQfhtXdoHvhaKvaLpcktKpMtLLWrZk2R0qky0stFhZHSqTLSy0WFgnpFizaw1xgTMZR5tp9Ez6qxHB+j92+pYdhBszA69+XviuiY/h6XlCuJUMGjkYnQ+GtWFtgCAIA9lSU6XBVOCnK30Oc43B9UUUzOQMR3Ezp6hH01WJo90xtReU8ig9oJn+Htp3A+HOtt74WWyxZB5s2gP9eNQOVw9+kZHGF85z5sx1Ob0tdpHLSpExBMnnoB5mvOIkZyoOaCcznd2+EfKdvbzr3htoMxB7pHfOlXTaUbYY8TyZFCPVluT31rMfbuuqPZVAbigvc0DjQfCOwju1rJsI3odj+mj3EFlexbACyPSMaak8j3CK5MmaONWzq0mlyZnKK7fQKYiAxCtIHwuR8R4UQx3RF8oe02YkAlDoZIkwdj5GKxVu+pVg0EzptrIBHsnfwrpHuf3newQZNtWK2yeepkD9UbDz8KrwazfPakdWb2X4MN0nf7f7MViMJct+mjpO2ZWWY7p3rovRjHm9h0YmWXsN5rz9Yg+urvE+F276ZLg8iPSB7waodF+FNh1uo+ozypGxGUaxy8vCu1zTRxY4OEuOgXpVJlpZahZ0WR1PglOYHWAaFcb4xawyZnksfRRYztHdJgDvJ0HsrGXPdKvoSUXDqk7NnuN7Qyz6hXPn1MMfD6nXptPPI9yXHmdN6Q22ayQoZjI0Ek70BRboIPVXdP1TVjoV00s49IGW3fE5rRYFoEdteZUyPI6Vp65JwWRI0YTcLQBbi1+T/wBI3rzT/spDi9/5I3tb7lHqVS2S/N/At0fymQbh11rr3Gtxm5AMY1J3IHfXtzhJbe1Pms/wrXUqqlp9ztssWelSRj/wJ/4I+Z/Ko7vAidrI+Z/KtpSpfZV5j+0PyMR/Z9v0Q+Z/KmvwIgSbageKwPqrc1VvYlUvWS7BVIcSxCjNCxqecZvppS06SuxeO/Iw+HxNvDXLsR1zKgVbeY3Oz1vayp2iB1o12E8qg4fjmsvmuWr1q20Zj8EgGRnKMYiJ7WnjXR8Xj7eVzbu2RdKEKS6bwcsmdgTQ/hWIdbk3sXaderAK50/OGJ57LlOsCetM+iKz8vs/Hkbcm7fk6rhLj9CyOqlFUkjLcEvlSptKbiKzKmTVWVWZRlidIE0b/C+I+Rn2t/x0Y4jjbPUlEuW5MBVVlJzFhAAB3mrJrRwwaVJlMpp9UBqVKlWsYAqVKlQAqVKlSAVKlSoAC9K8D1lrMolrevjl+F/A+qp7y9RhGy7paJH7UEz7aJ1BjsN1lt7ZMZ1Kz3SImmiG3ltHIUQkgAEk6ADUnyFanDdH2sWutuEh2IGQagD9Y99avhXA7OH9Be1zdtX9vL1RXvGx+TiNJH8aWpyfDZb7Pxbc8G/M510qvFLIjIMwZRv1h0E6AQFEjU6kt51jMNlmWmB3An6q0PTGc9vuySPnGfqoZh7KjIdCezcHdryI51i5JW6fQ9NHGouTj1bHBbZGbSO/b211zoReD4GwRsAVGhGiOyjQ+Vcqe7282VQc+eFRRbmSYyxly/q113oxby4TDg6Hq100G4nYedX6Kt7OL2nfhxVdwpSpTSmtO0YtMVRYq8ERnYwqjMT3Aak+ypFcHYg0A6f3SuAvxzyKfJ7iKfoJqGSVQbJ4o7pqPmznLve4hfd4LZjlRdoGpAn4IUak7ye8wC+P6DW7dgtdcFzppC21LSAVG7EEjc69woP0Twl67iAlq71JQG7OvbE21IIG47IkExqK2vF+iQxF7rhiLlt8uUgQygwJyyezOmhkeFeayZW525ep6zFjUY0o3XByzCZrF5Ttdtty303jvBE+o11LDYe/cRXS8hVgGU66g6jlWV43bQC4Bq75S3+XIA0xAgLt3nzrSe5yly7YuIMsWniWYjRwGjY/CLV0Yss3xEhmwxhyy17wxP6Vfp+yl7wxP6Vfp+ytD+C7vfa+efu0vwXd77Xzz92r7z+pz/C9DN5b3xh7T9lKL3xh7T9laf8ABLfGt/O/lXv4Jb41v51K8/qHwvQy0XvjD2n7KUXvjD2n7K1P4Jb41v51Mu8FY/CTTXQzRef1D4XoZmL3xh7T9lXODYU3b6270OhVmiTErlAnT9b6Kix9zJauOnaKGIOgJ0n66GdGulMYpTdTIoRhmGZgC2UiYGgOU60llyXTbCUI7bo1uP4PYS5aAw9rI2bOYYsIyxAHLViTyjbeBeLw6qzBMHbuAG4oIDjtKbapmESFLOQW7lJAIEkljOk1lgMt5VIObZoMAwD2TpMH1VAvSUaTiUOokZTECJ+BOva+jap7pFHBZ4hwS2mHa5btpbuBMwIBBBMaeXKgXvDE/pV9h+yifH+lNpsPdW2c7lYVVVySTty27zWO/tFiPkr+x/sqMsmRdGy2Cj3OoXbgUSaF3cSxO5A7hTb10sZP8qjrSlKzIxYFFW+o/rm+M3tNepiGGzH16/XUJr2lZdti+xbTiRHpAHy0qdeIpzker7KF14VqW5lMtPB9g4l9TswPrqWs9lp6XmXYkfVT3lT03kw9SoZZ4ofhD1jSrtjFq+gOvcdDUlJMolilHqTVQ42PyXrFX6o8a/NHzFQzfhy+RbpPx4fNHDOmnEM94Jqotrk8zJYny7QHqNQ3OKtdKTAKKFUgDXUkgwBp3DlrrrVLjt/PibzDbPHzezP7s+uqdlo8jqKz3FSNtZHGbfqFMRxgg5cvonWY+ydfGtv0G6aLcxCWcV2bdxsqOpAyuYyh9IIJ0kAQSOWowQt9YvaEkaTqTVAAq0HQ04Lb06kcsvEfvco+lDgF6m48tmV8o1ERKju8adxfh628mUt2gZkg93h40A6OcZa7grTs05k7Y5F17LEjzU0TOOLxmMxtm19ldiu1yZspJJqinwr88vr+o0U47ghew9y0TGdYnuO4PqMH1UCOJNqbsSVkgd5OgHrmqeL6Uucqm2dTEHVfasydDA8ue1ObUwxwafJbj008+VOPRdzJ4Vrlq5adFyvbIBB0kBQjCeYMHXUbEcq1a8cRUbI+dyCVtAIhXQlmfsqFgAkkkg8p0qgMLexF427YDXBvr2LfeXaIJ5T6hMRV3iXA7OCZQt1jcZQbpy5rjFcxUIJhVlp8MqsTJk4Lpxvsel37Wo9zM4rBEhi057naI2ypC7jv0/rc6/oBZC4HEMPhtm9Q7I9uWfIigfDLS4q81gHqwFzuZzXX20zaa6gmNgREkyCxs3cLIEZWGUx6BA2B8uR5eUg36XJsmpTKdSt0XFGlTDr8WfbVpcHbIkKPp+2h3D8et0aaMN1O48fEHv8AqMgXrbxXorUlcWeU3zhLbKyT3jb+KPaftqtdwSjlp5miCtO1ekTUU6JNtrqC/ey930mrfDbKhiQPgnvpt23HlUuA9I/smpy6CxSl4iTZicUNL/8AifdoRwNcj4iOSKR7WijeKvdi+v8A4n8VqDgPDzda+QQMtpZn9p6yI/j/AFZ6GS+CVrd64QD1jfR9letducrjfR9lPw+CuQBl8jIirH4Ou/EP0fbWps9DClnlbpg/33c+O30fZS993P0jfR9lW7vCru4Q/R9tQfg+58Q/RUlBPsVPUTX+Rq7ayQPEUf4pwm1aS68GBC29T6RGp8d/3TWZs4oZl00ka+utdx/E27tu6mdZtlXBkagjWO8jtaDwrmm2mjviuGeX8GowUZR1gtq5MDNqZ39Rqz+DrJABtAKbeY3NoOn086pXOkmHZnSIQ28ueDJ/ViJjU1Jb43a6xAbg6vqYYH0c0jQjviaq94s4GYLhlgpYDK2e6p1BMAgSTv8AwqbgOAQI4cBibjIpIEwoI9WzU3h1+2beFdrtterUllLDNqsd/Kq9vpJZTqwBm7bMxIIKZmJkaamGO1N7naX96gqPeGcPtiyHe011i5UxJIAJEgDy+mqnvC21q/cQP2HAUHeDlkEes1a4fjbGd3XEtbm6WKtojKTOgIkdxPh5U61xaLeKu2yJ6wZJG47AJj207lYuB97hVpPfACzls5gW1IMXNQeWwp+JwajBwoAuKivIAzbydd+Rr3iePtLcvhnAz2Qo5yfymmnmPbUdzpFh2LpspTLngydNoiYEml7zCohW3gl7OhgrJ89P51melFwLh3Y7L2j5CTWls8QSQhZfzYIMjfUET7K5V7oXHDb4dcRtWuRbUnftTm8+zmoVuMkyKio5IyXZnIOGYG5ibot2xmuXCxA2mFZj9Cmqa7RzB+j+vrrpnuKcKDXcRiD/AHSdWn7TyWPqCgf5jWR6c20XHXerygEyQpBGc+mDoMpzAkjxnnS28WS3+/tBuHvsPRMSNfV/91FeuZnEnUb0y1cAB0JPLaNPXU/R/hb4rE2rFsgPdfKCTAEiSSfAAmlZYdo6EXbdvhdq0UJdpuZiF0Dtnid+dWSBJj0Z7M7xyB8qf1SoAgUQoyiCfg6d3hTKm+ODPlJyfJS4v6AHfct+wXFY/QDVTD4Nzbe8mpt9rJpLQDME6AjceIFXOLoTbkAkqQ0DUkDQwOZgkx4Vc4XfRMIWzCCDqDJJOgAjc8gKzdWrl9DW9ntLG/mZjof0hFi5dUFesuPtkbtBV05cgDue/apeP8RN25faGVnChiQwWFGUBM3KQCY7l76D9G+FXH4hZtgdpCHfNHoIYefMaf5hXU+O9ErOJiRChGARQFDM0QWI1IBA085kaVVKNqjtU0pbjlz4xEWbYYMzdYp7SsCQOfKAAOyYMD41azgPFLr2C2JUNZBym7oCIJWbi6CMwIzLtpI51m8LhMyXLrbiFA7tAx+sVseCopw9uwHkQjPlMSoVjJI77hU6b68pohGNcjm32BF5wrh7RdR8FmWB4xJ7SnmNJ8CARp+H4vrEmIYaMN4bz5jUEHuIrM8WEXCs5o5yxPl2mNHejWHPUl/juY/ZSEB8jkLDwYV2+zsklNx7GZ7UxReNT7hW28VbVp2qjT7bxWvKNmJGVFwiabhbcMe7Ka9Rp2qWzz8jVd0dGNJzTMHikGS+Z16zb1rVjobviv8ACX/c9VMUhy3zGnWfdq30N3xX+Ev+56zI/wDo+pvS/BJ7Ww8qt2L3I1VtjQeVe1v1aPIzdTfzCFRvZB1pli9yNT1HlEuGcGtY+6vo3bg/zH+NEsN0qxSf3mYfrCfpoO6Eb1GzRWbbRt0dCTp5ZOQGzcQ5RnIYOubnAgGPbR7h/E7V4TadW8B6Q8xuK42Wr21dZSCpKkbEGD7aanQbTt1KuecG6b3Ehb46xfjDRx/A/wBa1ueHcRt31zWnDDn3jzHKrFJMi1Rar0GvKVSEPjuplKlQA5WI2rnfuncQL3bVmdEXOfNjp7Av71anjHSJLFwIVLGJMECJ2356T7K53xdbmJxTuqN+UYBdJgaATExAAmqMmSP3bLo4p8Srg3fQS8mFwBvPKyWusRuRoFA8wogd5rmPEsWb965dIguxcjcAE7T6613TfHC3YtYVNoBb9ldEHtBPqFYu2skL37+rU+wSahJ2khuFTZcYhtSTIG0yOQ5nTer/AEGxgs4+y55MQpn0WdWRW8YLChyCcx5AR6yR9lQBznlZzaERvI2jx0qLG+Tu6Zn9EGJ9I/WO+kZUa6xvVjo83X4Z7zZgxW0wEsMucdoRPnV3FcMyQW+EWgdwBgSfEGr6TpI4JQcTPHMxLAxyHqplu2EfOba5ubhQG+dE1ZtCB6z9dEuG+hdEntBU35OwVpHOFJPqqHCx7mdDxpypHnQHhwW5i7za3HuBfJIDgD54nyFazFXSqMygEgTBIUeMk7QNfVQboec1u+/x77n2BF/9po9WS3fJq1XBzPEYFwt1liHuFgOSltQAeYERMVY9/WrIX3uoGZe0PE6gtzzAlgR4+FGOl3DkFxLuUEtKkntSwgrE7dgXCY+IKxWItm3cZVWVOoAgET3SYid/HXmYg0XppofcdmYKMxdz8HVgPhOB+qDOuk5Rzrd4XjNm2iomHvBUUKoypoqiAPT7qx/BAVXrNM9wCduyBsnqMz3mfAAkcS3f9Fd2CGSC93uZ2o1WB8Sd12Dp4/a+TX/mp9+l+HrPya/81Pv0Gw2J1AO3frNXOtXv+urZ5ssHTI4IYM0d0UXl6Q2hthsR81Pv0n6TWwD/ANPiBIj0U+/VHrV7/rprsh3P11D7TkL/ALNjXRAe/dY27sggM8gEaxK1a6G74r/CX/c9e8VCdU0b6d/eK86G74r/AAl/3PUMTvMmWZFWJoI4cBkA7hULpBr3CI0SoJAie7Xvqzow/rSvQJ0eTyK5P5sp1OmIIHfUToQdabUqTKbaML0g4QeHXw7WRcw7zlS8D2SynsMdCCJ0beBzIJOLv2Bureo6H27H6PKjGJ4y91GW/i8W6xIVi15SRqJD3gAJA118qH/k+8/N/nWSehB2Q91LIe6iMW+8/N/nSy2/jfQaVBYOynuqbB4m5aYPbZlYcx/WtW+rT430NS6pPjj977KKCzZ9G+mKXCtvEkW2/SR2D5j4J+jyraXbCQClxW8CyD1gkj2eNcY6hfjr9P2V57zHJl9o/jU90hUjswwjfq/PT7a995t+r89Ptrja4dhs3sYfwNEeG4LG3Cws++WyqznJ1pgKCeXMxAHMmnvYqN9xDonbvXOscDNpOW6oBjvE+qpsNwS3YBZEQHvzB215TJMVzheN4xNOuu6aEMSdf81St0pxRVlZ8wYEGVEwRGhAkVXJJp8clsMkotW+EZ/jWM629cucp7Plsv0AGoeGQC5PJDG27ac/CfbVlrFs6Qy89G+0GrGGw1pVYAvJ2PIeYUjNUdobu7BS3jBAMAmeXKY+ukbhV1YcoNXjw0kyHtnzlPrH8agxPDbog5GIjdRmH7s0OLBSOrdAcX2LiltiI12BzSB65PrrVDED4300A9yG3mwGIC6sbigjbVdTpyEEb85re8Zttc6vLrAM8u7v8qvwyaios59RDdJyRi7e3rP11ZwTkFzyRMx/aMqvqjrPoqZOD3o9Dmea9/nVHjBaxg8WzCG1HqVBG36xcVzaiW3DXnx+514Y3lC/QDFA2ntx2lyue78oJPsI+kVqqwfRy6VzOuhzhf8AKyWo/eC+qa3Fi6GUMOdZqdnfJUUOklnNh2/VIae4A9v9wuPXWB4lbnI3OYPrrpmLs57bp8ZSvzgR/GufGHWe+G9va/jUZDgCLGM6tnQjSc48nEn9/P7alucU7lPmfsq7wTgiYq+4ZmWLYIyxrldp3/aFE26LYQEg4oyDB1QwRuDA38K2NNKLxJsxNVpn40mkZvD8QM9oyPq9laDh7rcWRrBg70/+zGE+VN+79lUcKeqd7SMxQM0MQdRsDMRrFLUKLjwT0eOWPJb6UFfe47qZdw/cPpqD3wfjfQfsrxsUR8I+w/ZXDTNbciHidgi2xPh9Yp3Q3fFf4S/7nqHiGILW2HaO2mU948Kf0UuhDic8rmtqBmDCTL6CRruKsw/iohka8NhfBoThrwAJMJoBJ3PKqyMRTVdCiyRIHMH7Kj64ePsP2VvQlHzPLZoyb4T4v+WwgIYf1pVZ7ZBqOziBOhEjUjnHiN4q8l0EVK66dClq+H1Pn1tq9pMNDUt3DOoVmR1VxKllZVYaaqSIYajbvFZJ6AimvZrykBQB7mqRFNMuuEHefoqsbjtzPq0FAi/1ZrwqapC03xo/zGpFa4P1h6m+rWiwLdtzVzB457TFrbsjQVlGKmGBB1GvOq/D8TacMHzB47BEZQeYZSNVI5gyO4jYxwDiy4ZmL4e3fBAEPllSJ1UsjATOunIa1LsIGnFsSSWLE6kmST5k6mr3D+LX7txLVu1hnd+woOHwwJLAr6TKOXeaKcZ6V279lrYwVq2TBDhkLKQQZGW0m4BG+zGsvg3cOHt6OhFxT3NbOYH1RPqo5A2tr3O+J3NRYw8H9a2o/d09lCukPQjG4RDdvWFCDUtbcOAO8iZjvIEDnFdBt+69gsi9ZYxTvucothQTqQPyokTzrx/dewOww2JyndSlkyIIIJN7YgnlVe6RKkcetFiQoEk7RrM7RG9RLiTuGjyMUUtcW6nEJew+ZUs3C1hXysy2usZ1ttuNJbn8I60KxVws7MdySdgNz3D11MRc4VxzEYc/kLz2x3KRl9Y2O53rrHQDpldxaOl3IbtuNQIzKdiQDEgggx4Vxb+v69orUe5ticmORdhcVrZ9hYfSg9tOLdgdtGOb9X6ftrHdO70YBifhtP8A3Lpb6n+itP1WtZTp3YZ8DZVFZ2PVABQWJ7KbAanaufWPiK9Tq03VsodFL8cPaT2muMsyc2gXc+A/hQLGdKcXbuuLWIuooMROYSNzDzRzoVwS4Ffr1ZArAhGEE6TO+g29lB+J9GsTevXGw9lriggMVKCGjbtMOUH11nQT3tGlOvBTNJ0L6U4jEl7d3EOHEMuVbKyux/u5kGNu+rFkZUA7lUa+CKP4VluCdHMZZvo1yzctDtAOcsZsrECQTvEVqrElRm3jWdNfLlRNNSplcacE0U8Bi3t3GKTLWLyaGCNbLZvMAN/Wh7JiL9vD2gTCW1yoAqkgSQigKo7yBXE7mJW22ZiFWLqknQa2bp381FdwxGHS4uVwGWVaOUqwZT7QDXZgfw0cWo++RrxC0f7xJnLBYA5onLB1DRrG9RJxiyUzi4Cnb7QllIt+mQRuBFV36M4Ukk2V7TMx3glzL6TsW7RG061O3BbJQIQxAYtrcuZiWnNmbNLAyZBJB7qtKB1zjFgR+VtmXFsAMpOclRlgHcZhPcDJr23xewxgXrRPZ0DqT2wSvPWQDHfBqonRuwAJDsfjG5cBOoYDQjQFQQNgRI509OjuHGWLfonMss5AOZmmCd8zEnvgdwgAJWbodVZTKsAwPgRIp9MtWwqhRsAAPIbU+gCnjmOayJ0a4QfEdXdMe0A+qsnZ6V9WzteGHu4ZbhR7+GdibBkgDEWm7SDaXBIG8Aa1peNYlLRs3LjKltbhzOxCooNu6AWY6ASQNeZA51k1ODa6Lt7iWDd5upch7Ci5hroOWy8OJyHKQxnYwBm0ALXT8hUDLHZayV5x1l0W2jzVj7B3CgFTcW6sYG1Zt4lMT1fvWz1qEEMyXg0dlmGYIhYiSQBJ3FRERWlovuP5mR7RXvp+hw5tjXQPdBM8O4OYIHUnkoH5uxtGpHnXP22q/icfeu27Vt3LW7QItqQoygxMECT6I3J2rjNSyiRT7Fv214+9SkwjeWX270xA9zmMnbl9tNu3csSCO6QRp4eFRYm7yFSKxK9uSubVt4J39cVEYrd0mfo2+yvEvmRpV3GWERreTZpkzM7fbUeKtrnC2xy11JE0ANMNvow+FzB8Y3FWFuErB3G/8D5UOVGDQBLdw1+qr1hp18Po/kfrNNMGe0X6L8VOFvpdCqwkqysoZSrqVYa6jRuUUMW1SuHkOVMRseA4vgy2QmMw1431zBnR7mRu0ShhbgA7OhEDaia8T6PfI8Rv8a7tP+L3RXOru9e2lmlXIE/EBbNy41mRbLsUVpkIWJUTrsI39pqk+/8AXd/Oro5+R+o1SIpsEX+AcFvYy+tiwoNxpOpyqFXUsx5AQO/cV0jgnuRY2xftXetwxyOGgNcEgbier5ifbQP3E9OKKf8AwLv/APOi3TXpxiFIt27jC46qzFSRlDAEBY2J8NQIjUiqMmXY0i2ENx0gcGxPxbP/AHX/AOKqX9kLmZXFmwpVswy3rqrOupUW8p35iuU4v8LpYN58RiEUa5TeudZH7IbTSTrrptRzoH0xxLq6vdZmtAFSxJLLBjMSe0QRvzkT41y1Kq+vPoXeBJG+PR3FS5y2O0dPyr6dkD9F4GndHuj+Kw4uBlsNnfNpdcR2QI/Nd4NXuM9Ibtm8tsWvyZtq5ukMyqxF6EIB3Y21CkwATqZKqy4X0r628lo4e8uYlesIXJIGI1iSQD73ff4yfGqUYKM966kXmm4bH0GcU4VibqBQlkEOrA9a59FgSPzXMSPXWZ4l7n2IfW2VRi2Y/wDVYkjUyYGWAN9BR/B9MGyzeslWNxbaooOcq0/lZPZymDAGvZM69kO/tkSUJsOim2LhD+nDqpSAsxqwBJEAhhyNE4Kctz6ihllFbUY9fcxxUyWsMe9r1599NMyGKM8L6F4y1bCe+LihdFFvF3ggXkADbMAbQNIiiqdNS5Qph7uSFLhl7YW4iMp3gEZ4KTm02Gk+WenAyrOHvM2RGbKoUDNZuXW0YyCotkRrJZYJmas3cV/og231K39lcX8pxH+su/8AFVBuiHE8xIxtzLJge+bsgcterrYcQ4rcS4yqgMKSJBk9kmQRpAIio/w4wEtaYntSijtLlzGCSYJhZ00OYQTvSbsSMp/ZDify27/qrv8Ax0v7IcT+W3f9Vd/461n4bbPBtlUAJJIJOZc4KCOZySDtA7yK8u8eOQstppnKC0Zc2We+SO7vqND3GSudEOKRpjrgP/qbv/HXuE6IcTGbrMbdaQMsYm6IOsk/k9eVa2/x/wBIJbbNLBSRoSoB231nnEEUm4/EzbfnoBr2UVj4HUkaU1wwsyg6I8S+W3f9Vd/469/sjxL5bd/1V3/jrf4S/nXNlKmWBB3lWKn1aVNU/Efkv0RU8a83+rOYX+A3bFy2+LuXLrElbTNee6gaCSAGAysQG1A1C77CrRQHlRv3QbZa3hgoJPvlYA3/ADd6gyYe7Gtt/ZXfppXAzdXjanxb4+ZwdlEGvXeKi6xO8e3+dLOnePaPtrlNEfbTTWmYzRVHiT7Ip3Xr3j2r9tR4u4Co1G5G45x9lJ9BoGriCJXlMxuJ74Ok1fS86pke2ChE6aHXWZ76pOq5iS2+sDxHMnQa+dXbd13WM3ZUQY7h31EkUXcjLvAkrPqqfDl19FdT8IjT1TofpopexWFOHVfe7m8FjrDdOWc7E9gKJOTKJJI8OdUrCsWIByt3agHwoEDFuERFXME31ke3/wC6YMgYC4rAA9oLCvHOJBWaltgLqJga6794n6qEBIH37tPpFeFqYm3mB9Ve0wH4i7Any/hTBjTyApyorAqzFRBggZu0NVBEjQkAE8pmDEVB73/WX2GmIspjdNYHL26VGbw7/oqNcN3uPUpP8RRLGYDDBLRt3b7OUlwbSIobM4MHrGOwURG2s6wEBrfcSeeKDf8AMXf/AGUI6jruJKru1oNcC519IFVi3HjKoAfEUY9xKyBxQRJmxd3j9Tuof03wypeR0aGdFLDmroAs+BlSCORQzrXNmfNeZ0YOptuNcHDE4g37vZUSjAdWSNCQrDsTzjurDcHvImMtiyIQobZ5ZpVzJ/d8ytWcV0juXcIAwCFyQOrGjhdGdi0gCSRA5yaE8M4PiLoW7bR+rDwboHZDDkOZ07t65sOOXRndnyR28fM+m7l+4voIWGRMu0TJDzqDosGOcVE2KxPKyBAOmYEE9kjXfYkeYblBrzG4C67Ao5RerykZmGsOJgabsus/Br08PugXCl05iVySzFQAqqZBka9o7HUg712mYOscQuMLkWxKsF3nmQ3PUgQeW9ePisRt1QmM0yInMvZO52LEwOVPxdnEFibdxAOQIBgQvhvObv0jbevbVnEdvNcXX0CAJGsSZETAB82YbAUAQHHX1XM1oAaTJGk7nQ7LG0yZ3qUY28VtFbXporNJgKWiRvJju8R41BcweKzSt1RAIE67lDqMu/ZbWTvAA3orhkKrDGTmYzM6FiQPUCB6qAB/v3ER+Y11+EI0E669/ZnnE6U1r+JJfsZYtvl9EhrkJk59+cR4a8qL0qLGCWv4mY6sb+kCCAJ8fADlrm8KisY/E5R+RDFYVjmAlgFJPdGpXT4QPLWjdKixAo4zEfoAdT8ICYiNZ056+GwmkL+Iyg5JYltDAAGYZdJn0ZO/LWitKixg7E4m8D2ba5YBJZog6TPgJJ/ymrWBvF7auylSwnKdwDsD4xE+M1PSpAZ3pkG/6TKQD75EEiR+av8AKRUWS/8AHtfMb79Re6JiTbtYZ13GJX/9d4Vm/wC0134w9g+7UlkjHh2XY8Mpq1X1OC8P4b1t21aDqDcuLbBOoBdgoJ8NaMp0IvHKc1vI1s3CyvbcABQTAVu2AWtgssgG4vjQBMwIIzggyCAwII1BBA0I76lXF3QuUPfC/FBuBdBA022JHroKuA9d9z/Fi46KgfIxWQ1sZlBIDgF5CmD5EEbgioU6E4s6C2CWiBntSWOYhR2vSAViRuANaF3eI32IJe7IXIMoZOzLNrlAzEszMSZJLEkkmm+/b0R1l+MoX0rsZVMqv7IOoGw5UAM4zws2HFtmVmNtLkqQV/KKGgMCQd9xoaqYVoaCcoJAbuiRqfLep8U73GLObjsd2fOzHzJ1qfh4UMOvsl7fMZjbeIOivBjUg6g7eNBEu43DKOrVWDS0aEc4qzjLKhQ4dA6DTUaxy1qmbWFBBUYrSCZa0O1oSBptOk1Ua0kyAx/bbN9QAqfIXHyGtbViGE5TqQZOs7TzHj3Hvr1gWIQbsdSdgO8/X6qcqs3oifE6L/XlVuxhAvOSdzTElZXeywMASBoDI1A5703qrnxR7V+2iHV0urooltQIN0151xos1gHeDSGCHxR7KBbQULx2Gp8BrRPDcOzCXuBfAEE+szFTpgjyWPVFPGBb+ooolGKXVG49xzC204imU5mNq5JJkx2dNNIrsuM6NYO65e7hMNcc7s9m27HzYrJr586JcQuYDEpiVVbhUFWQkrmVomGjQ6AjQ7RzmukfjjT5DiPn2fvVXJEn14RubnRbBMFVsHhSqiFBs2iFBMkAZdBOulXcHw61aQW7Vq3bQGQqIqIDMyFAgGST665z+ONPkOJ+dZ+9S/HGnyHEfPs/eqNEXbOgcRsXWJyNAyMN47RBA/hVVcFfgy5BywO0+5Z9fS5KV3k6b86xP440+Q4j59n71L8cafIcR8+z96q3hTduySk0qo6BhsPcV21JGWASzHUAbAk6bmTr4nlBbw2IAEvPo7neHYnXl2Y89qw3440+Q4j59n71L8cafIcR8+z96jwV6hufkbe4mIEOfg6wJMwtzQqN5Zl9Ud1TRif/AA4jnyMTHkCI8m8KwX440+Q4j59n71L8cafIcR8+z96l4Pqw3PyN7/1P6mx3j9aJjn6G2npeFV2wl+DqZOaDnIADZ+QIE6rB1jwisV+ONPkOI+fZ+9S/HGnyHEfPs/eoeG+rY9z8jekYidMoE+BMSP4SfOr+HzZVzxmgZo2mNY9dcz/HGnyHEfPs/epfjjT5DiPn2fvVOMKfci232OoUq5f+ONPkOI+fZ+9S/HGnyHEfPs/eqdMVM6hSrl/440+Q4j59n71L8cafIcR8+z96imFMK+7DeyYOy2mmITf9i7XKfwwfjL/Xro1066cNxG3bsrYNm2ri4xdlZ2IDAABdAO0TMk6Dasd708akoJ9S7HNxVFSlSpVIqFSpUqAFTX2NKlTQAxt6Vr0hSpUivuFKVKlTLBVNZpUqALtqpa8pUFgqVKlQNnle0qVAhV7SpUAe15SpUAI15SpUAKlSpUAKlSpUAKlSpUAKlSpUAKlSpUAKlSpUAf/Z">
            <a:extLst>
              <a:ext uri="{FF2B5EF4-FFF2-40B4-BE49-F238E27FC236}">
                <a16:creationId xmlns:a16="http://schemas.microsoft.com/office/drawing/2014/main" id="{F67CD301-0A1D-BB40-A3EE-A0C5ABD326B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997075" y="1222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4372" name="AutoShape 38" descr="Image result for whatsapp">
            <a:extLst>
              <a:ext uri="{FF2B5EF4-FFF2-40B4-BE49-F238E27FC236}">
                <a16:creationId xmlns:a16="http://schemas.microsoft.com/office/drawing/2014/main" id="{2635BE4A-09E1-2242-BAD9-92CB3105EF0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49475" y="2746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pic>
        <p:nvPicPr>
          <p:cNvPr id="14373" name="Picture 39">
            <a:extLst>
              <a:ext uri="{FF2B5EF4-FFF2-40B4-BE49-F238E27FC236}">
                <a16:creationId xmlns:a16="http://schemas.microsoft.com/office/drawing/2014/main" id="{FA192243-DC24-9D46-86D1-A825F6ADA7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4042" y="4533901"/>
            <a:ext cx="873125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74" name="Picture 40">
            <a:extLst>
              <a:ext uri="{FF2B5EF4-FFF2-40B4-BE49-F238E27FC236}">
                <a16:creationId xmlns:a16="http://schemas.microsoft.com/office/drawing/2014/main" id="{8C08365B-BF9D-4748-9F3C-1576F6F483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203" y="2009776"/>
            <a:ext cx="1004888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3D6A9D9-6B26-0C44-8717-EE9195487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</a:rPr>
              <a:t>Evolution of Internet applications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1BE2CDA-48CE-6642-8962-64A0D0AE8C73}"/>
              </a:ext>
            </a:extLst>
          </p:cNvPr>
          <p:cNvSpPr txBox="1"/>
          <p:nvPr/>
        </p:nvSpPr>
        <p:spPr>
          <a:xfrm>
            <a:off x="712604" y="6010275"/>
            <a:ext cx="2071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Text-heavy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7576CFD-5CA9-B248-933A-09BE7298DD30}"/>
              </a:ext>
            </a:extLst>
          </p:cNvPr>
          <p:cNvSpPr txBox="1"/>
          <p:nvPr/>
        </p:nvSpPr>
        <p:spPr>
          <a:xfrm>
            <a:off x="4068286" y="6000749"/>
            <a:ext cx="2071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Multimodal media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42FDC3B-1663-9B42-87D3-1366E1534398}"/>
              </a:ext>
            </a:extLst>
          </p:cNvPr>
          <p:cNvSpPr txBox="1"/>
          <p:nvPr/>
        </p:nvSpPr>
        <p:spPr>
          <a:xfrm>
            <a:off x="6790222" y="6019229"/>
            <a:ext cx="2766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Augment physical world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6D15E6CF-57A7-1440-AA89-DB2FF98A385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469254" y="2466957"/>
            <a:ext cx="990597" cy="990597"/>
          </a:xfrm>
          <a:prstGeom prst="rect">
            <a:avLst/>
          </a:prstGeom>
        </p:spPr>
      </p:pic>
      <p:sp>
        <p:nvSpPr>
          <p:cNvPr id="43" name="Line 21">
            <a:extLst>
              <a:ext uri="{FF2B5EF4-FFF2-40B4-BE49-F238E27FC236}">
                <a16:creationId xmlns:a16="http://schemas.microsoft.com/office/drawing/2014/main" id="{7F98EA52-C7D2-6E49-8807-9317A1240E54}"/>
              </a:ext>
            </a:extLst>
          </p:cNvPr>
          <p:cNvSpPr>
            <a:spLocks noChangeShapeType="1"/>
          </p:cNvSpPr>
          <p:nvPr/>
        </p:nvSpPr>
        <p:spPr bwMode="auto">
          <a:xfrm>
            <a:off x="9367653" y="2909582"/>
            <a:ext cx="0" cy="2514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78CB4C31-558C-8143-9124-E251B6FE3C8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475603" y="3478193"/>
            <a:ext cx="1587500" cy="469900"/>
          </a:xfrm>
          <a:prstGeom prst="rect">
            <a:avLst/>
          </a:prstGeom>
        </p:spPr>
      </p:pic>
      <p:sp>
        <p:nvSpPr>
          <p:cNvPr id="46" name="Text Box 18">
            <a:extLst>
              <a:ext uri="{FF2B5EF4-FFF2-40B4-BE49-F238E27FC236}">
                <a16:creationId xmlns:a16="http://schemas.microsoft.com/office/drawing/2014/main" id="{DE7F891B-452F-FF4A-8D99-70992287D5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57011" y="2042103"/>
            <a:ext cx="1005403" cy="398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>
              <a:defRPr sz="2400" b="1">
                <a:solidFill>
                  <a:srgbClr val="7F7F7F"/>
                </a:solidFill>
                <a:latin typeface="Comic Sans MS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3000"/>
              </a:lnSpc>
              <a:buClr>
                <a:srgbClr val="000000"/>
              </a:buClr>
              <a:buFont typeface="Times New Roman" charset="0"/>
              <a:buNone/>
              <a:defRPr/>
            </a:pPr>
            <a:r>
              <a:rPr lang="en-US" dirty="0">
                <a:latin typeface="Times New Roman" charset="0"/>
                <a:cs typeface="Lucida Sans Unicode" charset="0"/>
              </a:rPr>
              <a:t>2020--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229ABD-FE81-C74A-BA46-DE0855542B8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496430" y="4152882"/>
            <a:ext cx="2045914" cy="3460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88C2487-3492-2044-B140-6EE936533C0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557011" y="4657144"/>
            <a:ext cx="1613413" cy="10175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34061EA-C618-CA47-A6D3-ABF90BE5B087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216241" y="4749152"/>
            <a:ext cx="912198" cy="392668"/>
          </a:xfrm>
          <a:prstGeom prst="rect">
            <a:avLst/>
          </a:prstGeom>
        </p:spPr>
      </p:pic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C923D652-3802-9540-AFA0-1CB0C674416A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611034" y="2611995"/>
            <a:ext cx="1384137" cy="671512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AF7DAC94-2860-5049-9193-CA7296FAE878}"/>
              </a:ext>
            </a:extLst>
          </p:cNvPr>
          <p:cNvSpPr txBox="1"/>
          <p:nvPr/>
        </p:nvSpPr>
        <p:spPr>
          <a:xfrm>
            <a:off x="9686419" y="6019229"/>
            <a:ext cx="2217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Replace </a:t>
            </a:r>
            <a:r>
              <a:rPr lang="en-US" dirty="0" err="1">
                <a:latin typeface="Helvetica" pitchFamily="2" charset="0"/>
              </a:rPr>
              <a:t>phy</a:t>
            </a:r>
            <a:r>
              <a:rPr lang="en-US" dirty="0">
                <a:latin typeface="Helvetica" pitchFamily="2" charset="0"/>
              </a:rPr>
              <a:t> world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AFD967D-BF8A-2EAC-CFB8-59FB1FA97B94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578188" y="447860"/>
            <a:ext cx="2346475" cy="1340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6304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FA2C8-3F56-38AE-3AAA-70378EC42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There’s a science to 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677414-9A5F-BB21-6C04-4790063156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r>
              <a:rPr lang="en-US" dirty="0"/>
              <a:t>What language should machines speak?</a:t>
            </a:r>
          </a:p>
          <a:p>
            <a:r>
              <a:rPr lang="en-US" dirty="0"/>
              <a:t>How to partition functionality? “Who” should do “what”?</a:t>
            </a:r>
          </a:p>
          <a:p>
            <a:r>
              <a:rPr lang="en-US" dirty="0"/>
              <a:t>How to make communication effective?</a:t>
            </a:r>
          </a:p>
          <a:p>
            <a:pPr lvl="1"/>
            <a:r>
              <a:rPr lang="en-US" dirty="0"/>
              <a:t>Achieve better scale, performance, resource efficiency</a:t>
            </a:r>
          </a:p>
          <a:p>
            <a:pPr lvl="1"/>
            <a:r>
              <a:rPr lang="en-US" dirty="0"/>
              <a:t>Evolve to address new needs over time</a:t>
            </a:r>
          </a:p>
          <a:p>
            <a:r>
              <a:rPr lang="en-US" dirty="0"/>
              <a:t>How to grow organically? include more communicating parties</a:t>
            </a:r>
          </a:p>
          <a:p>
            <a:pPr lvl="1"/>
            <a:r>
              <a:rPr lang="en-US" dirty="0"/>
              <a:t>Make it easy for humans to build and manage?</a:t>
            </a:r>
          </a:p>
          <a:p>
            <a:r>
              <a:rPr lang="en-US" dirty="0"/>
              <a:t>How to make communication worthy of societal trust?</a:t>
            </a:r>
          </a:p>
        </p:txBody>
      </p:sp>
    </p:spTree>
    <p:extLst>
      <p:ext uri="{BB962C8B-B14F-4D97-AF65-F5344CB8AC3E}">
        <p14:creationId xmlns:p14="http://schemas.microsoft.com/office/powerpoint/2010/main" val="2224378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11C7E-F00F-29F3-2DC1-22B4AC73101A}"/>
              </a:ext>
            </a:extLst>
          </p:cNvPr>
          <p:cNvSpPr txBox="1">
            <a:spLocks/>
          </p:cNvSpPr>
          <p:nvPr/>
        </p:nvSpPr>
        <p:spPr>
          <a:xfrm>
            <a:off x="838200" y="575437"/>
            <a:ext cx="10515600" cy="82359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algn="ctr"/>
            <a:r>
              <a:rPr lang="en-US" sz="5400" dirty="0">
                <a:solidFill>
                  <a:srgbClr val="C00000"/>
                </a:solidFill>
              </a:rPr>
              <a:t>Computer Networks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BC99C1-4CE4-4DDE-6A30-811B211CE7B2}"/>
              </a:ext>
            </a:extLst>
          </p:cNvPr>
          <p:cNvSpPr txBox="1"/>
          <p:nvPr/>
        </p:nvSpPr>
        <p:spPr>
          <a:xfrm>
            <a:off x="600456" y="1975104"/>
            <a:ext cx="1102156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Principles and algorithms by which communication software &amp; hardware are organized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AED2CC-5AE4-5495-B34D-3ED7D79EE261}"/>
              </a:ext>
            </a:extLst>
          </p:cNvPr>
          <p:cNvSpPr txBox="1"/>
          <p:nvPr/>
        </p:nvSpPr>
        <p:spPr>
          <a:xfrm>
            <a:off x="600456" y="3681984"/>
            <a:ext cx="1102156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Design of foundational artifacts of the Internet</a:t>
            </a:r>
          </a:p>
          <a:p>
            <a:pPr algn="ctr"/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and other modern networks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99B14E-C55B-D0E6-A051-9899C93F35B5}"/>
              </a:ext>
            </a:extLst>
          </p:cNvPr>
          <p:cNvSpPr txBox="1"/>
          <p:nvPr/>
        </p:nvSpPr>
        <p:spPr>
          <a:xfrm>
            <a:off x="585216" y="5324856"/>
            <a:ext cx="1102156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Readings and programming assignments</a:t>
            </a:r>
          </a:p>
        </p:txBody>
      </p:sp>
    </p:spTree>
    <p:extLst>
      <p:ext uri="{BB962C8B-B14F-4D97-AF65-F5344CB8AC3E}">
        <p14:creationId xmlns:p14="http://schemas.microsoft.com/office/powerpoint/2010/main" val="4229560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73A45-ED3A-D4CE-02FF-AEAAE3762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There are different kinds of computers and networks</a:t>
            </a:r>
          </a:p>
        </p:txBody>
      </p:sp>
    </p:spTree>
    <p:extLst>
      <p:ext uri="{BB962C8B-B14F-4D97-AF65-F5344CB8AC3E}">
        <p14:creationId xmlns:p14="http://schemas.microsoft.com/office/powerpoint/2010/main" val="39634992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0EC4D-2925-5D7E-E6A3-2A1F1DDCF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experience of the Internet</a:t>
            </a:r>
          </a:p>
        </p:txBody>
      </p:sp>
      <p:pic>
        <p:nvPicPr>
          <p:cNvPr id="3" name="Picture 2" descr="A screen shot of a computer&#10;&#10;Description automatically generated">
            <a:extLst>
              <a:ext uri="{FF2B5EF4-FFF2-40B4-BE49-F238E27FC236}">
                <a16:creationId xmlns:a16="http://schemas.microsoft.com/office/drawing/2014/main" id="{3416B991-74D7-7503-6590-0F71D9E39B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9745" y="1690688"/>
            <a:ext cx="788653" cy="1104114"/>
          </a:xfrm>
          <a:prstGeom prst="rect">
            <a:avLst/>
          </a:prstGeom>
        </p:spPr>
      </p:pic>
      <p:pic>
        <p:nvPicPr>
          <p:cNvPr id="4" name="Picture 8" descr="ANd9GcRPBOggjlkDezYUAVBu7bpZ7WvibrFbTBk14wIRvrsKgiiq1INs_A">
            <a:extLst>
              <a:ext uri="{FF2B5EF4-FFF2-40B4-BE49-F238E27FC236}">
                <a16:creationId xmlns:a16="http://schemas.microsoft.com/office/drawing/2014/main" id="{12C4B300-D2E9-1232-C398-594304D889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834" y="2979775"/>
            <a:ext cx="1528212" cy="1436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A black computer mouse&#10;&#10;Description automatically generated with low confidence">
            <a:extLst>
              <a:ext uri="{FF2B5EF4-FFF2-40B4-BE49-F238E27FC236}">
                <a16:creationId xmlns:a16="http://schemas.microsoft.com/office/drawing/2014/main" id="{240A4F7B-F784-5835-A5FA-3849AD4C86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4615255"/>
            <a:ext cx="1967481" cy="1104114"/>
          </a:xfrm>
          <a:prstGeom prst="rect">
            <a:avLst/>
          </a:prstGeom>
        </p:spPr>
      </p:pic>
      <p:pic>
        <p:nvPicPr>
          <p:cNvPr id="7" name="Picture 6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4C4762FF-2C22-26D1-4832-E469746D0B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4367" y="1740702"/>
            <a:ext cx="1168400" cy="1054100"/>
          </a:xfrm>
          <a:prstGeom prst="rect">
            <a:avLst/>
          </a:prstGeom>
        </p:spPr>
      </p:pic>
      <p:sp>
        <p:nvSpPr>
          <p:cNvPr id="8" name="Cloud 7">
            <a:extLst>
              <a:ext uri="{FF2B5EF4-FFF2-40B4-BE49-F238E27FC236}">
                <a16:creationId xmlns:a16="http://schemas.microsoft.com/office/drawing/2014/main" id="{B3980B8E-D976-3D26-F25F-9319A2B3519D}"/>
              </a:ext>
            </a:extLst>
          </p:cNvPr>
          <p:cNvSpPr/>
          <p:nvPr/>
        </p:nvSpPr>
        <p:spPr>
          <a:xfrm>
            <a:off x="5283383" y="1801306"/>
            <a:ext cx="6145306" cy="379369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160846D-2159-7AED-592D-FB5DAB026A9F}"/>
              </a:ext>
            </a:extLst>
          </p:cNvPr>
          <p:cNvCxnSpPr>
            <a:cxnSpLocks/>
          </p:cNvCxnSpPr>
          <p:nvPr/>
        </p:nvCxnSpPr>
        <p:spPr>
          <a:xfrm>
            <a:off x="2329841" y="2242745"/>
            <a:ext cx="1089764" cy="13720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F295AE6-B900-0EF0-E36A-2EDDBC322E59}"/>
              </a:ext>
            </a:extLst>
          </p:cNvPr>
          <p:cNvCxnSpPr/>
          <p:nvPr/>
        </p:nvCxnSpPr>
        <p:spPr>
          <a:xfrm flipV="1">
            <a:off x="2805681" y="2979775"/>
            <a:ext cx="613924" cy="71837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B2A5D92-8717-D00F-66B4-1227DF4E197A}"/>
              </a:ext>
            </a:extLst>
          </p:cNvPr>
          <p:cNvCxnSpPr/>
          <p:nvPr/>
        </p:nvCxnSpPr>
        <p:spPr>
          <a:xfrm flipV="1">
            <a:off x="3068877" y="3138411"/>
            <a:ext cx="651353" cy="1659057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01D6CA8-E200-3710-5E7B-A3E32DD0BA43}"/>
              </a:ext>
            </a:extLst>
          </p:cNvPr>
          <p:cNvCxnSpPr>
            <a:cxnSpLocks/>
          </p:cNvCxnSpPr>
          <p:nvPr/>
        </p:nvCxnSpPr>
        <p:spPr>
          <a:xfrm>
            <a:off x="4917529" y="2507880"/>
            <a:ext cx="731709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E7166F3C-1B3F-88D0-1E18-E8594C00E6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38206" y="2267752"/>
            <a:ext cx="3511141" cy="3511141"/>
          </a:xfrm>
          <a:prstGeom prst="rect">
            <a:avLst/>
          </a:prstGeom>
        </p:spPr>
      </p:pic>
      <p:pic>
        <p:nvPicPr>
          <p:cNvPr id="23" name="Picture 22" descr="Logo, icon&#10;&#10;Description automatically generated">
            <a:extLst>
              <a:ext uri="{FF2B5EF4-FFF2-40B4-BE49-F238E27FC236}">
                <a16:creationId xmlns:a16="http://schemas.microsoft.com/office/drawing/2014/main" id="{34B37399-DE5F-0BF8-CA2F-629BE2AECA2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6335" y="1417110"/>
            <a:ext cx="1104114" cy="1104114"/>
          </a:xfrm>
          <a:prstGeom prst="rect">
            <a:avLst/>
          </a:prstGeom>
        </p:spPr>
      </p:pic>
      <p:pic>
        <p:nvPicPr>
          <p:cNvPr id="24" name="Picture 23" descr="Text, icon&#10;&#10;Description automatically generated with medium confidence">
            <a:extLst>
              <a:ext uri="{FF2B5EF4-FFF2-40B4-BE49-F238E27FC236}">
                <a16:creationId xmlns:a16="http://schemas.microsoft.com/office/drawing/2014/main" id="{5A158F69-D25C-82E3-1A5E-3276830C646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7211" y="2716534"/>
            <a:ext cx="1242361" cy="69719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AECAF30D-9509-409F-D7AB-42C915656073}"/>
              </a:ext>
            </a:extLst>
          </p:cNvPr>
          <p:cNvSpPr txBox="1"/>
          <p:nvPr/>
        </p:nvSpPr>
        <p:spPr>
          <a:xfrm>
            <a:off x="738391" y="5952803"/>
            <a:ext cx="26054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latin typeface="Helvetica" pitchFamily="2" charset="0"/>
              </a:rPr>
              <a:t>Endpoints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CA2576B-00C1-F030-81F6-0D519EEC3E64}"/>
              </a:ext>
            </a:extLst>
          </p:cNvPr>
          <p:cNvSpPr txBox="1"/>
          <p:nvPr/>
        </p:nvSpPr>
        <p:spPr>
          <a:xfrm>
            <a:off x="3902436" y="2973894"/>
            <a:ext cx="26054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latin typeface="Helvetica" pitchFamily="2" charset="0"/>
              </a:rPr>
              <a:t>Routers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BEDE82-2B93-3C30-516C-0EFE2898201B}"/>
              </a:ext>
            </a:extLst>
          </p:cNvPr>
          <p:cNvSpPr txBox="1"/>
          <p:nvPr/>
        </p:nvSpPr>
        <p:spPr>
          <a:xfrm rot="526485">
            <a:off x="2403635" y="1635363"/>
            <a:ext cx="1541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latin typeface="Helvetica" pitchFamily="2" charset="0"/>
              </a:rPr>
              <a:t>links</a:t>
            </a:r>
          </a:p>
        </p:txBody>
      </p:sp>
    </p:spTree>
    <p:extLst>
      <p:ext uri="{BB962C8B-B14F-4D97-AF65-F5344CB8AC3E}">
        <p14:creationId xmlns:p14="http://schemas.microsoft.com/office/powerpoint/2010/main" val="38570725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5147</TotalTime>
  <Words>1488</Words>
  <Application>Microsoft Macintosh PowerPoint</Application>
  <PresentationFormat>Widescreen</PresentationFormat>
  <Paragraphs>313</Paragraphs>
  <Slides>43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9" baseType="lpstr">
      <vt:lpstr>ＭＳ Ｐゴシック</vt:lpstr>
      <vt:lpstr>Arial</vt:lpstr>
      <vt:lpstr>Calibri</vt:lpstr>
      <vt:lpstr>Helvetica</vt:lpstr>
      <vt:lpstr>Times New Roman</vt:lpstr>
      <vt:lpstr>Office Theme</vt:lpstr>
      <vt:lpstr>PowerPoint Presentation</vt:lpstr>
      <vt:lpstr>PowerPoint Presentation</vt:lpstr>
      <vt:lpstr>The Internet</vt:lpstr>
      <vt:lpstr>Why is that useful?</vt:lpstr>
      <vt:lpstr>Evolution of Internet applications</vt:lpstr>
      <vt:lpstr>There’s a science to communication</vt:lpstr>
      <vt:lpstr>PowerPoint Presentation</vt:lpstr>
      <vt:lpstr>There are different kinds of computers and networks</vt:lpstr>
      <vt:lpstr>Your experience of the Internet</vt:lpstr>
      <vt:lpstr>Your experience of the Internet</vt:lpstr>
      <vt:lpstr>Your experience of the Internet</vt:lpstr>
      <vt:lpstr>Your experience of the Internet</vt:lpstr>
      <vt:lpstr>Your experience of the Internet</vt:lpstr>
      <vt:lpstr>Your experience of the Internet</vt:lpstr>
      <vt:lpstr>Course content overview</vt:lpstr>
      <vt:lpstr>(1) Internet architecture</vt:lpstr>
      <vt:lpstr>(2) The transport layer</vt:lpstr>
      <vt:lpstr>(3) Network data plane</vt:lpstr>
      <vt:lpstr>(4) Network control plane</vt:lpstr>
      <vt:lpstr>(5) Verification</vt:lpstr>
      <vt:lpstr>Concrete tools and takeaways</vt:lpstr>
      <vt:lpstr>Why might all this be useful to you?</vt:lpstr>
      <vt:lpstr>Logistics</vt:lpstr>
      <vt:lpstr>About us</vt:lpstr>
      <vt:lpstr>Class philosophy</vt:lpstr>
      <vt:lpstr>Grade components</vt:lpstr>
      <vt:lpstr>Quizzes (40%)</vt:lpstr>
      <vt:lpstr>Readings</vt:lpstr>
      <vt:lpstr>There is no magic</vt:lpstr>
      <vt:lpstr>(1) Three pass approach for papers</vt:lpstr>
      <vt:lpstr>(2) Look for concrete, simple examples</vt:lpstr>
      <vt:lpstr>(3) Identify reusable principles</vt:lpstr>
      <vt:lpstr>Programming assignments (60%)</vt:lpstr>
      <vt:lpstr>Programming assignments</vt:lpstr>
      <vt:lpstr>Programming assignments</vt:lpstr>
      <vt:lpstr>Programming assignments</vt:lpstr>
      <vt:lpstr>Collaboration and Integrity policies</vt:lpstr>
      <vt:lpstr>Collaboration and Integrity policies</vt:lpstr>
      <vt:lpstr>PowerPoint Presentation</vt:lpstr>
      <vt:lpstr>Late policy</vt:lpstr>
      <vt:lpstr>24/7 Grading Policy</vt:lpstr>
      <vt:lpstr>Help, Accommodations, etc.</vt:lpstr>
      <vt:lpstr>Next steps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552: Computer Networks</dc:title>
  <dc:creator>Srinivas NG</dc:creator>
  <cp:lastModifiedBy>Srinivas Narayana Ganapathy</cp:lastModifiedBy>
  <cp:revision>1256</cp:revision>
  <dcterms:created xsi:type="dcterms:W3CDTF">2018-09-05T17:47:04Z</dcterms:created>
  <dcterms:modified xsi:type="dcterms:W3CDTF">2024-01-17T13:13:41Z</dcterms:modified>
</cp:coreProperties>
</file>