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84" r:id="rId2"/>
    <p:sldId id="814" r:id="rId3"/>
    <p:sldId id="398" r:id="rId4"/>
    <p:sldId id="401" r:id="rId5"/>
    <p:sldId id="402" r:id="rId6"/>
    <p:sldId id="405" r:id="rId7"/>
    <p:sldId id="403" r:id="rId8"/>
    <p:sldId id="406" r:id="rId9"/>
    <p:sldId id="404" r:id="rId10"/>
    <p:sldId id="408" r:id="rId11"/>
    <p:sldId id="407" r:id="rId12"/>
    <p:sldId id="370" r:id="rId13"/>
    <p:sldId id="369" r:id="rId14"/>
    <p:sldId id="371" r:id="rId15"/>
    <p:sldId id="372" r:id="rId16"/>
    <p:sldId id="360" r:id="rId17"/>
    <p:sldId id="361" r:id="rId18"/>
    <p:sldId id="815" r:id="rId19"/>
    <p:sldId id="373" r:id="rId20"/>
    <p:sldId id="816" r:id="rId21"/>
    <p:sldId id="817" r:id="rId22"/>
    <p:sldId id="818" r:id="rId23"/>
    <p:sldId id="366" r:id="rId24"/>
    <p:sldId id="3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1"/>
    <p:restoredTop sz="81156"/>
  </p:normalViewPr>
  <p:slideViewPr>
    <p:cSldViewPr snapToGrid="0" snapToObjects="1">
      <p:cViewPr varScale="1">
        <p:scale>
          <a:sx n="102" d="100"/>
          <a:sy n="102" d="100"/>
        </p:scale>
        <p:origin x="10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2666-03D5-5341-A833-B4D3FAA577B7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CFC95-A4B1-B94A-8100-0CEEF7FB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0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thousandeyes.com/nanog-68-decoding-performance-data-internet-outage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ipe73.ripe.net/presentations/9-RIPE-73-Decoding-Performance-Data-from-Large-Scale-Internet-Outages.pdf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utage.repor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beratlantic.com/submarinecablemap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A-ME-WE_4#/media/File:SEA-ME-WE-4-Route.pn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A-ME-WE_4#/media/File:SEA-ME-WE-4-Route.pn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thousandeyes.com/nanog-68-decoding-performance-data-internet-outage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8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19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  <a:r>
              <a:rPr lang="en-US" dirty="0">
                <a:hlinkClick r:id="rId3"/>
              </a:rPr>
              <a:t>https://blog.thousandeyes.com/nanog-68-decoding-performance-data-internet-outages/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https://ripe73.ripe.net/presentations/9-RIPE-73-Decoding-Performance-Data-from-Large-Scale-Internet-Outages.pdf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54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  <a:r>
              <a:rPr lang="en-US" dirty="0">
                <a:hlinkClick r:id="rId3"/>
              </a:rPr>
              <a:t>https://outage.report/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55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http://www.fiberatlantic.com/submarinecablemap/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78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Wikipedia SEA-ME-WE-4 </a:t>
            </a:r>
            <a:r>
              <a:rPr lang="en-US" dirty="0">
                <a:hlinkClick r:id="rId3"/>
              </a:rPr>
              <a:t>https://en.wikipedia.org/wiki/SEA-ME-WE_4#/media/File:SEA-ME-WE-4-Route.png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82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Wikipedia SEA-ME-WE-4 </a:t>
            </a:r>
            <a:r>
              <a:rPr lang="en-US" dirty="0">
                <a:hlinkClick r:id="rId3"/>
              </a:rPr>
              <a:t>https://en.wikipedia.org/wiki/SEA-ME-WE_4#/media/File:SEA-ME-WE-4-Route.png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73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https://blog.thousandeyes.com/nanog-68-decoding-performance-data-internet-outages/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2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4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5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5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5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B3B3-0381-6043-97A3-E72CD5022D9A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thousandeyes.com/nanog-68-decoding-performance-data-internet-outag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524000" y="356871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Lecture 22, Computer Networks (198:552)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Fall 2019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9141" y="1540702"/>
            <a:ext cx="11285035" cy="19359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ctr"/>
            <a:r>
              <a:rPr lang="en-US" dirty="0"/>
              <a:t>Static Network Verification</a:t>
            </a:r>
          </a:p>
        </p:txBody>
      </p:sp>
    </p:spTree>
    <p:extLst>
      <p:ext uri="{BB962C8B-B14F-4D97-AF65-F5344CB8AC3E}">
        <p14:creationId xmlns:p14="http://schemas.microsoft.com/office/powerpoint/2010/main" val="43693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E7C28-9174-A442-B3BA-682A3715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0F6E5-9A8F-0E4C-B8CD-20BBF98F0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so far about inter-domain failures</a:t>
            </a:r>
          </a:p>
          <a:p>
            <a:r>
              <a:rPr lang="en-US" dirty="0"/>
              <a:t>But many </a:t>
            </a:r>
            <a:r>
              <a:rPr lang="en-US" dirty="0">
                <a:solidFill>
                  <a:srgbClr val="C00000"/>
                </a:solidFill>
              </a:rPr>
              <a:t>intra-domain</a:t>
            </a:r>
            <a:r>
              <a:rPr lang="en-US" dirty="0"/>
              <a:t> failures possible too</a:t>
            </a:r>
          </a:p>
          <a:p>
            <a:r>
              <a:rPr lang="en-US" dirty="0">
                <a:solidFill>
                  <a:srgbClr val="C00000"/>
                </a:solidFill>
              </a:rPr>
              <a:t>Information leaks</a:t>
            </a:r>
            <a:r>
              <a:rPr lang="en-US" dirty="0"/>
              <a:t> between tenants on a public cloud</a:t>
            </a:r>
          </a:p>
          <a:p>
            <a:pPr lvl="1"/>
            <a:r>
              <a:rPr lang="en-US" dirty="0"/>
              <a:t>e.g., HIPAA compliance</a:t>
            </a:r>
          </a:p>
          <a:p>
            <a:pPr lvl="1"/>
            <a:r>
              <a:rPr lang="en-US" dirty="0"/>
              <a:t>e.g., Banking regulations</a:t>
            </a:r>
          </a:p>
          <a:p>
            <a:r>
              <a:rPr lang="en-US" dirty="0">
                <a:solidFill>
                  <a:srgbClr val="C00000"/>
                </a:solidFill>
              </a:rPr>
              <a:t>Loops </a:t>
            </a:r>
            <a:r>
              <a:rPr lang="en-US" dirty="0"/>
              <a:t>in intra-domain routing</a:t>
            </a:r>
          </a:p>
          <a:p>
            <a:pPr lvl="1"/>
            <a:r>
              <a:rPr lang="en-US" dirty="0"/>
              <a:t>Transient loops due to </a:t>
            </a:r>
            <a:r>
              <a:rPr lang="en-US" dirty="0">
                <a:solidFill>
                  <a:srgbClr val="C00000"/>
                </a:solidFill>
              </a:rPr>
              <a:t>convergence delay</a:t>
            </a:r>
          </a:p>
          <a:p>
            <a:pPr lvl="1"/>
            <a:r>
              <a:rPr lang="en-US" dirty="0"/>
              <a:t>Permanent loops due to misconfigurations</a:t>
            </a:r>
          </a:p>
          <a:p>
            <a:r>
              <a:rPr lang="en-US" dirty="0"/>
              <a:t>Blackholes</a:t>
            </a:r>
          </a:p>
        </p:txBody>
      </p:sp>
    </p:spTree>
    <p:extLst>
      <p:ext uri="{BB962C8B-B14F-4D97-AF65-F5344CB8AC3E}">
        <p14:creationId xmlns:p14="http://schemas.microsoft.com/office/powerpoint/2010/main" val="346608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2276-813B-7442-9996-5BEEFF547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manifesto of operator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5DFB7-98F5-2E40-AA87-8E9DB3C5B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Know the answers to simple questions</a:t>
            </a:r>
          </a:p>
          <a:p>
            <a:pPr lvl="1"/>
            <a:r>
              <a:rPr lang="en-US" dirty="0"/>
              <a:t>Can A talk to B? 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Reachability</a:t>
            </a:r>
          </a:p>
          <a:p>
            <a:pPr lvl="2"/>
            <a:r>
              <a:rPr lang="en-US" dirty="0"/>
              <a:t>A and B can be hosts, IP prefixes, “slices”</a:t>
            </a:r>
          </a:p>
          <a:p>
            <a:pPr lvl="1"/>
            <a:r>
              <a:rPr lang="en-US" dirty="0"/>
              <a:t>Are there loops, blackholes, … </a:t>
            </a:r>
          </a:p>
          <a:p>
            <a:pPr lvl="1"/>
            <a:endParaRPr lang="en-US" dirty="0"/>
          </a:p>
          <a:p>
            <a:r>
              <a:rPr lang="en-US" dirty="0"/>
              <a:t>Know the effects of a change, preferably before it happens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What-if </a:t>
            </a:r>
            <a:r>
              <a:rPr lang="en-US" dirty="0"/>
              <a:t>analyses</a:t>
            </a:r>
          </a:p>
          <a:p>
            <a:pPr lvl="1"/>
            <a:r>
              <a:rPr lang="en-US" dirty="0"/>
              <a:t>Link failures, protocol messages accepted from peers, …</a:t>
            </a:r>
          </a:p>
          <a:p>
            <a:endParaRPr lang="en-US" dirty="0"/>
          </a:p>
          <a:p>
            <a:r>
              <a:rPr lang="en-US" dirty="0"/>
              <a:t>Answer these Qs </a:t>
            </a:r>
            <a:r>
              <a:rPr lang="en-US" dirty="0">
                <a:solidFill>
                  <a:srgbClr val="C00000"/>
                </a:solidFill>
              </a:rPr>
              <a:t>fast </a:t>
            </a:r>
            <a:r>
              <a:rPr lang="en-US" dirty="0"/>
              <a:t>to keep up with change in the network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96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190174"/>
            <a:ext cx="10515600" cy="114776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An Abstract Problem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Formalizing verification as a mathematical problem</a:t>
            </a:r>
          </a:p>
        </p:txBody>
      </p:sp>
    </p:spTree>
    <p:extLst>
      <p:ext uri="{BB962C8B-B14F-4D97-AF65-F5344CB8AC3E}">
        <p14:creationId xmlns:p14="http://schemas.microsoft.com/office/powerpoint/2010/main" val="3583292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58" y="2155875"/>
            <a:ext cx="10515600" cy="955316"/>
          </a:xfrm>
        </p:spPr>
        <p:txBody>
          <a:bodyPr>
            <a:normAutofit/>
          </a:bodyPr>
          <a:lstStyle/>
          <a:p>
            <a:r>
              <a:rPr lang="en-US" dirty="0"/>
              <a:t>for all M, does N satisfy </a:t>
            </a:r>
            <a:r>
              <a:rPr lang="en-US"/>
              <a:t>P?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79077" y="3165231"/>
            <a:ext cx="1266092" cy="14184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786" y="4712677"/>
            <a:ext cx="41968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Sequence of messages:</a:t>
            </a:r>
          </a:p>
          <a:p>
            <a:pPr algn="ctr"/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Packets,</a:t>
            </a:r>
          </a:p>
          <a:p>
            <a:pPr algn="ctr"/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Routing protocol</a:t>
            </a:r>
          </a:p>
          <a:p>
            <a:pPr algn="ctr"/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Link failures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996110" y="3165231"/>
            <a:ext cx="639152" cy="18170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86153" y="5087086"/>
            <a:ext cx="3980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Network representation:</a:t>
            </a:r>
          </a:p>
          <a:p>
            <a:pPr algn="ctr"/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Data plane</a:t>
            </a:r>
          </a:p>
          <a:p>
            <a:pPr algn="ctr"/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Control plane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9894277" y="2977662"/>
            <a:ext cx="140678" cy="120747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00402" y="4225312"/>
            <a:ext cx="39807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Property of interest:</a:t>
            </a:r>
          </a:p>
          <a:p>
            <a:pPr algn="ctr"/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Loop freedom</a:t>
            </a:r>
          </a:p>
          <a:p>
            <a:pPr algn="ctr"/>
            <a:r>
              <a:rPr lang="en-US" sz="2800" dirty="0" err="1">
                <a:latin typeface="Helvetica" charset="0"/>
                <a:ea typeface="Helvetica" charset="0"/>
                <a:cs typeface="Helvetica" charset="0"/>
              </a:rPr>
              <a:t>Blackholes</a:t>
            </a: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Equivalence</a:t>
            </a:r>
          </a:p>
          <a:p>
            <a:pPr algn="ctr"/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Many complex props…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6619" y="420425"/>
            <a:ext cx="887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Decision Procedure: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An algorithm that answers yes/no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2290" y="1096990"/>
            <a:ext cx="9632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Ask the question under assumptions about network change:</a:t>
            </a:r>
            <a:r>
              <a:rPr lang="en-US" sz="2800" i="1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static, incremental, or dynamic</a:t>
            </a:r>
          </a:p>
        </p:txBody>
      </p:sp>
    </p:spTree>
    <p:extLst>
      <p:ext uri="{BB962C8B-B14F-4D97-AF65-F5344CB8AC3E}">
        <p14:creationId xmlns:p14="http://schemas.microsoft.com/office/powerpoint/2010/main" val="2633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example: Modeling firewall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018520" cy="5032376"/>
          </a:xfrm>
        </p:spPr>
        <p:txBody>
          <a:bodyPr>
            <a:normAutofit/>
          </a:bodyPr>
          <a:lstStyle/>
          <a:p>
            <a:r>
              <a:rPr lang="en-US" dirty="0"/>
              <a:t>Assume packets just have 2 bits; there are only 2 ports</a:t>
            </a:r>
          </a:p>
          <a:p>
            <a:r>
              <a:rPr lang="en-US" dirty="0"/>
              <a:t>Firewall </a:t>
            </a:r>
            <a:r>
              <a:rPr lang="en-US" dirty="0" err="1"/>
              <a:t>config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10 -&gt; </a:t>
            </a:r>
            <a:r>
              <a:rPr lang="en-US" dirty="0" err="1">
                <a:solidFill>
                  <a:srgbClr val="C00000"/>
                </a:solidFill>
              </a:rPr>
              <a:t>fwd</a:t>
            </a:r>
            <a:r>
              <a:rPr lang="en-US" dirty="0">
                <a:solidFill>
                  <a:srgbClr val="C00000"/>
                </a:solidFill>
              </a:rPr>
              <a:t>(2); *1 -&gt; </a:t>
            </a:r>
            <a:r>
              <a:rPr lang="en-US" dirty="0" err="1">
                <a:solidFill>
                  <a:srgbClr val="C00000"/>
                </a:solidFill>
              </a:rPr>
              <a:t>fwd</a:t>
            </a:r>
            <a:r>
              <a:rPr lang="en-US" dirty="0">
                <a:solidFill>
                  <a:srgbClr val="C00000"/>
                </a:solidFill>
              </a:rPr>
              <a:t>(1)</a:t>
            </a:r>
            <a:r>
              <a:rPr lang="en-US" dirty="0"/>
              <a:t>. All others dropped</a:t>
            </a:r>
          </a:p>
          <a:p>
            <a:r>
              <a:rPr lang="en-US" dirty="0"/>
              <a:t>Boolean representation of the network: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N: (d1 &amp; ~d0) | ((d1 | ~d1) &amp; d0)</a:t>
            </a:r>
          </a:p>
          <a:p>
            <a:r>
              <a:rPr lang="en-US" dirty="0"/>
              <a:t>Property: only the packets from 00 are dropped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P: (~d1 &amp; ~d0)</a:t>
            </a:r>
          </a:p>
          <a:p>
            <a:r>
              <a:rPr lang="en-US" dirty="0"/>
              <a:t>Messages (M): all combinations of Boolean variables d0, d1</a:t>
            </a:r>
          </a:p>
          <a:p>
            <a:r>
              <a:rPr lang="en-US" dirty="0"/>
              <a:t>Verification question: </a:t>
            </a:r>
            <a:r>
              <a:rPr lang="en-US" dirty="0">
                <a:solidFill>
                  <a:srgbClr val="C00000"/>
                </a:solidFill>
              </a:rPr>
              <a:t>for all d0, d1, is formula N | P valid?</a:t>
            </a:r>
            <a:r>
              <a:rPr lang="en-US" dirty="0"/>
              <a:t> i.e.,</a:t>
            </a:r>
          </a:p>
          <a:p>
            <a:pPr lvl="1"/>
            <a:r>
              <a:rPr lang="en-US" dirty="0"/>
              <a:t>Is ((d1 &amp; ~d0) | ((d1 | ~d1) &amp; d0)) | (~d1 &amp; ~d0) a tautology?</a:t>
            </a:r>
          </a:p>
          <a:p>
            <a:r>
              <a:rPr lang="en-US" dirty="0"/>
              <a:t>Decision procedure:  </a:t>
            </a:r>
            <a:r>
              <a:rPr lang="en-US" dirty="0">
                <a:solidFill>
                  <a:srgbClr val="C00000"/>
                </a:solidFill>
              </a:rPr>
              <a:t>SAT solver</a:t>
            </a:r>
          </a:p>
        </p:txBody>
      </p:sp>
    </p:spTree>
    <p:extLst>
      <p:ext uri="{BB962C8B-B14F-4D97-AF65-F5344CB8AC3E}">
        <p14:creationId xmlns:p14="http://schemas.microsoft.com/office/powerpoint/2010/main" val="2381636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considerations for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847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Size of network representations</a:t>
            </a:r>
          </a:p>
          <a:p>
            <a:pPr lvl="1"/>
            <a:r>
              <a:rPr lang="en-US" dirty="0"/>
              <a:t>O(# rules)? # packets? Some product of these things?</a:t>
            </a:r>
          </a:p>
          <a:p>
            <a:r>
              <a:rPr lang="en-US" dirty="0">
                <a:solidFill>
                  <a:srgbClr val="C00000"/>
                </a:solidFill>
              </a:rPr>
              <a:t>Speed of decision procedure,</a:t>
            </a:r>
            <a:r>
              <a:rPr lang="en-US" dirty="0"/>
              <a:t> e.g., SAT solving</a:t>
            </a:r>
          </a:p>
          <a:p>
            <a:pPr lvl="1"/>
            <a:r>
              <a:rPr lang="en-US" dirty="0"/>
              <a:t>Typically NP-hard or worse in the worst case</a:t>
            </a:r>
          </a:p>
          <a:p>
            <a:pPr lvl="1"/>
            <a:r>
              <a:rPr lang="en-US" dirty="0"/>
              <a:t>Verification: leveraging average-case complexity</a:t>
            </a:r>
          </a:p>
          <a:p>
            <a:r>
              <a:rPr lang="en-US" dirty="0">
                <a:solidFill>
                  <a:srgbClr val="C00000"/>
                </a:solidFill>
              </a:rPr>
              <a:t>Coverage of possible network events</a:t>
            </a:r>
          </a:p>
          <a:p>
            <a:pPr lvl="1"/>
            <a:r>
              <a:rPr lang="en-US" dirty="0"/>
              <a:t>Does property hold under firewall rule changes? New protocol messages? Link failures?</a:t>
            </a:r>
          </a:p>
          <a:p>
            <a:r>
              <a:rPr lang="en-US" dirty="0">
                <a:solidFill>
                  <a:srgbClr val="C00000"/>
                </a:solidFill>
              </a:rPr>
              <a:t>Strength of properties and counter-examples</a:t>
            </a:r>
          </a:p>
          <a:p>
            <a:pPr lvl="1"/>
            <a:r>
              <a:rPr lang="en-US" dirty="0"/>
              <a:t>Does P hold for all packets? Are we looking for one counterexample, or the whole set of violating packets?</a:t>
            </a:r>
            <a:endParaRPr lang="is-I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91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Verification, testing, synthesis, </a:t>
            </a:r>
            <a:r>
              <a:rPr lang="en-US" dirty="0" err="1"/>
              <a:t>eq</a:t>
            </a:r>
            <a:r>
              <a:rPr lang="en-US" dirty="0"/>
              <a:t> checks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185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Verification:</a:t>
            </a:r>
            <a:r>
              <a:rPr lang="en-US" dirty="0"/>
              <a:t> for all M, does N satisfy P?</a:t>
            </a:r>
          </a:p>
          <a:p>
            <a:r>
              <a:rPr lang="en-US" dirty="0">
                <a:solidFill>
                  <a:srgbClr val="C00000"/>
                </a:solidFill>
              </a:rPr>
              <a:t>Testing:</a:t>
            </a:r>
            <a:r>
              <a:rPr lang="en-US" dirty="0"/>
              <a:t> For the given M, does N satisfy P?</a:t>
            </a:r>
          </a:p>
          <a:p>
            <a:r>
              <a:rPr lang="en-US" dirty="0">
                <a:solidFill>
                  <a:srgbClr val="C00000"/>
                </a:solidFill>
              </a:rPr>
              <a:t>Synthesis:</a:t>
            </a:r>
            <a:r>
              <a:rPr lang="en-US" dirty="0"/>
              <a:t> Given P, can you produce an N that satisfies it</a:t>
            </a:r>
          </a:p>
          <a:p>
            <a:pPr lvl="1"/>
            <a:r>
              <a:rPr lang="en-US" dirty="0"/>
              <a:t>For a given set of M? (including for all M)</a:t>
            </a:r>
          </a:p>
          <a:p>
            <a:r>
              <a:rPr lang="en-US" dirty="0"/>
              <a:t>Let N’ be another network representation</a:t>
            </a:r>
          </a:p>
          <a:p>
            <a:r>
              <a:rPr lang="en-US" dirty="0">
                <a:solidFill>
                  <a:srgbClr val="C00000"/>
                </a:solidFill>
              </a:rPr>
              <a:t>Equivalence checking:</a:t>
            </a:r>
            <a:r>
              <a:rPr lang="en-US" dirty="0"/>
              <a:t> For all M, do N and N’ behave in the same way with respect to P?, i.e.,</a:t>
            </a:r>
          </a:p>
          <a:p>
            <a:pPr lvl="1"/>
            <a:r>
              <a:rPr lang="en-US" dirty="0"/>
              <a:t>i.e., either both satisfy P or both violate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30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to verify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109960" cy="4925696"/>
          </a:xfrm>
        </p:spPr>
        <p:txBody>
          <a:bodyPr>
            <a:normAutofit/>
          </a:bodyPr>
          <a:lstStyle/>
          <a:p>
            <a:r>
              <a:rPr lang="en-US" dirty="0"/>
              <a:t>Reachability, isolation, loop freedom</a:t>
            </a:r>
          </a:p>
          <a:p>
            <a:r>
              <a:rPr lang="en-US" dirty="0">
                <a:solidFill>
                  <a:srgbClr val="C00000"/>
                </a:solidFill>
              </a:rPr>
              <a:t>Equivalence</a:t>
            </a:r>
            <a:r>
              <a:rPr lang="en-US" dirty="0"/>
              <a:t> between data plane rules</a:t>
            </a:r>
          </a:p>
          <a:p>
            <a:pPr lvl="1"/>
            <a:r>
              <a:rPr lang="en-US" dirty="0"/>
              <a:t>Replicated configurations (for availability or performance)</a:t>
            </a:r>
          </a:p>
          <a:p>
            <a:pPr lvl="1"/>
            <a:r>
              <a:rPr lang="en-US" dirty="0"/>
              <a:t>Reducing to simpler configurations</a:t>
            </a:r>
          </a:p>
          <a:p>
            <a:r>
              <a:rPr lang="en-US" dirty="0">
                <a:solidFill>
                  <a:srgbClr val="C00000"/>
                </a:solidFill>
              </a:rPr>
              <a:t>Waypoint</a:t>
            </a:r>
            <a:r>
              <a:rPr lang="en-US" dirty="0"/>
              <a:t> properties</a:t>
            </a:r>
          </a:p>
          <a:p>
            <a:pPr lvl="1"/>
            <a:r>
              <a:rPr lang="en-US" dirty="0"/>
              <a:t>e.g., does traffic always go through a monitoring node?</a:t>
            </a:r>
          </a:p>
          <a:p>
            <a:pPr lvl="1"/>
            <a:r>
              <a:rPr lang="en-US" dirty="0"/>
              <a:t>Ordering constraints on processing: e.g., DPI must follow ACLs</a:t>
            </a:r>
          </a:p>
          <a:p>
            <a:r>
              <a:rPr lang="en-US" dirty="0">
                <a:solidFill>
                  <a:srgbClr val="C00000"/>
                </a:solidFill>
              </a:rPr>
              <a:t>Temporal</a:t>
            </a:r>
            <a:r>
              <a:rPr lang="en-US" dirty="0"/>
              <a:t> properties, e.g.:</a:t>
            </a:r>
          </a:p>
          <a:p>
            <a:pPr lvl="1"/>
            <a:r>
              <a:rPr lang="en-US" dirty="0"/>
              <a:t>After first message from a source, don’t broadcast traffic destined to it</a:t>
            </a:r>
          </a:p>
          <a:p>
            <a:r>
              <a:rPr lang="en-US" dirty="0">
                <a:solidFill>
                  <a:srgbClr val="C00000"/>
                </a:solidFill>
              </a:rPr>
              <a:t>Performance</a:t>
            </a:r>
            <a:r>
              <a:rPr lang="en-US" dirty="0"/>
              <a:t> properties: e.g., arrival distributions &amp; congestion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34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4D1B-DC56-2447-A758-E99531A7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Header Space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23E3C-722A-0B44-8F40-B91C35A82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59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Space Analysis: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5696"/>
          </a:xfrm>
        </p:spPr>
        <p:txBody>
          <a:bodyPr>
            <a:normAutofit/>
          </a:bodyPr>
          <a:lstStyle/>
          <a:p>
            <a:r>
              <a:rPr lang="en-US" dirty="0"/>
              <a:t>Compact Boolean representation of router: </a:t>
            </a:r>
            <a:r>
              <a:rPr lang="en-US" dirty="0">
                <a:solidFill>
                  <a:srgbClr val="C00000"/>
                </a:solidFill>
              </a:rPr>
              <a:t>union of wildcards</a:t>
            </a:r>
          </a:p>
          <a:p>
            <a:r>
              <a:rPr lang="en-US" dirty="0"/>
              <a:t>Example? (say IP router)</a:t>
            </a:r>
          </a:p>
          <a:p>
            <a:r>
              <a:rPr lang="en-US" dirty="0"/>
              <a:t>Operations on header spaces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, Why is an inverse always well-defined?</a:t>
            </a:r>
          </a:p>
          <a:p>
            <a:r>
              <a:rPr lang="en-US" dirty="0"/>
              <a:t>cross-product issue and the </a:t>
            </a:r>
            <a:r>
              <a:rPr lang="en-US" dirty="0">
                <a:solidFill>
                  <a:srgbClr val="C00000"/>
                </a:solidFill>
              </a:rPr>
              <a:t>linear fragmentation assumption </a:t>
            </a:r>
          </a:p>
          <a:p>
            <a:r>
              <a:rPr lang="en-US" dirty="0"/>
              <a:t>Representation matters! </a:t>
            </a:r>
            <a:r>
              <a:rPr lang="en-US" dirty="0">
                <a:solidFill>
                  <a:srgbClr val="C00000"/>
                </a:solidFill>
              </a:rPr>
              <a:t>difference of two unions</a:t>
            </a:r>
          </a:p>
          <a:p>
            <a:r>
              <a:rPr lang="en-US" dirty="0"/>
              <a:t>Properties: reachability, generic loops, infinite loops</a:t>
            </a:r>
          </a:p>
          <a:p>
            <a:r>
              <a:rPr lang="en-US" dirty="0"/>
              <a:t>Loop detection: per-port vs. per-switch, any port vs. </a:t>
            </a:r>
            <a:r>
              <a:rPr lang="en-US" dirty="0" err="1"/>
              <a:t>init</a:t>
            </a:r>
            <a:r>
              <a:rPr lang="en-US" dirty="0"/>
              <a:t> port</a:t>
            </a:r>
          </a:p>
          <a:p>
            <a:r>
              <a:rPr lang="en-US" dirty="0"/>
              <a:t>What else could you run on the HS “propagation tree”?</a:t>
            </a:r>
          </a:p>
        </p:txBody>
      </p:sp>
    </p:spTree>
    <p:extLst>
      <p:ext uri="{BB962C8B-B14F-4D97-AF65-F5344CB8AC3E}">
        <p14:creationId xmlns:p14="http://schemas.microsoft.com/office/powerpoint/2010/main" val="393766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4116389" y="5437188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4746625" y="558958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4635501" y="5775325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4648201" y="5881689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5665789" y="6075363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6326189" y="5621339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5610225" y="5775325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6937376" y="5803901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6080125" y="5589588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5205413" y="6015039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5473700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6543676" y="5927725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7265988" y="5613400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3281363" y="2330450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686051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22" name="TextBox 257">
            <a:extLst>
              <a:ext uri="{FF2B5EF4-FFF2-40B4-BE49-F238E27FC236}">
                <a16:creationId xmlns:a16="http://schemas.microsoft.com/office/drawing/2014/main" id="{BAF18AD1-8B2E-DE44-80D3-68A9D1D08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255" y="1439843"/>
            <a:ext cx="244952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Traditionally:</a:t>
            </a:r>
          </a:p>
          <a:p>
            <a:endParaRPr lang="en-US" altLang="en-US" dirty="0"/>
          </a:p>
          <a:p>
            <a:r>
              <a:rPr lang="en-US" altLang="en-US" dirty="0"/>
              <a:t>Individual routing algorithm components </a:t>
            </a:r>
            <a:r>
              <a:rPr lang="en-US" altLang="en-US" i="1" dirty="0"/>
              <a:t>in each and every router</a:t>
            </a:r>
            <a:r>
              <a:rPr lang="en-US" altLang="en-US" i="1" dirty="0">
                <a:solidFill>
                  <a:srgbClr val="000090"/>
                </a:solidFill>
              </a:rPr>
              <a:t> </a:t>
            </a:r>
            <a:r>
              <a:rPr lang="en-US" altLang="en-US" dirty="0"/>
              <a:t>interact in the control plane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3081338" y="3074988"/>
            <a:ext cx="6382224" cy="1053316"/>
            <a:chOff x="1557338" y="3074988"/>
            <a:chExt cx="6382224" cy="1053316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9489" y="3651250"/>
              <a:ext cx="62228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7890" y="3074988"/>
              <a:ext cx="72167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702051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3806826" y="2882901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6" name="Slide Number Placeholder 5">
            <a:extLst>
              <a:ext uri="{FF2B5EF4-FFF2-40B4-BE49-F238E27FC236}">
                <a16:creationId xmlns:a16="http://schemas.microsoft.com/office/drawing/2014/main" id="{DE0627F0-55A0-8440-B0C8-7B97E87B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B9485E-FD49-C948-AD0D-B11D3D5D6AC2}" type="slidenum">
              <a:rPr lang="en-US" altLang="en-US" sz="1200" smtClean="0">
                <a:latin typeface="Tahoma" panose="020B0604030504040204" pitchFamily="34" charset="0"/>
              </a:rPr>
              <a:pPr/>
              <a:t>2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258D001E-E764-2D45-B9CA-F30E14CF4B86}"/>
              </a:ext>
            </a:extLst>
          </p:cNvPr>
          <p:cNvCxnSpPr/>
          <p:nvPr/>
        </p:nvCxnSpPr>
        <p:spPr>
          <a:xfrm flipH="1">
            <a:off x="2806701" y="5802314"/>
            <a:ext cx="1508125" cy="15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3" y="54737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576103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47131" name="Group 5">
            <a:extLst>
              <a:ext uri="{FF2B5EF4-FFF2-40B4-BE49-F238E27FC236}">
                <a16:creationId xmlns:a16="http://schemas.microsoft.com/office/drawing/2014/main" id="{00CFDA45-9A9C-8140-AC1A-1E195924100E}"/>
              </a:ext>
            </a:extLst>
          </p:cNvPr>
          <p:cNvGrpSpPr>
            <a:grpSpLocks/>
          </p:cNvGrpSpPr>
          <p:nvPr/>
        </p:nvGrpSpPr>
        <p:grpSpPr bwMode="auto">
          <a:xfrm>
            <a:off x="2462214" y="5484316"/>
            <a:ext cx="1616075" cy="551356"/>
            <a:chOff x="-4079003" y="2965119"/>
            <a:chExt cx="1616718" cy="552615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52413" y="2965119"/>
              <a:ext cx="1290538" cy="2087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7" name="Line 99">
              <a:extLst>
                <a:ext uri="{FF2B5EF4-FFF2-40B4-BE49-F238E27FC236}">
                  <a16:creationId xmlns:a16="http://schemas.microsoft.com/office/drawing/2014/main" id="{36EFD9D4-3093-A743-B485-D1D72E344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01876" cy="27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0111</a:t>
              </a:r>
            </a:p>
          </p:txBody>
        </p:sp>
        <p:sp>
          <p:nvSpPr>
            <p:cNvPr id="47150" name="Line 119">
              <a:extLst>
                <a:ext uri="{FF2B5EF4-FFF2-40B4-BE49-F238E27FC236}">
                  <a16:creationId xmlns:a16="http://schemas.microsoft.com/office/drawing/2014/main" id="{05154368-2727-084D-ACFE-5648AF1D58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737135" y="3205965"/>
              <a:ext cx="476861" cy="311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4017963" y="5668963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4238625" y="5659439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506" y="5981699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values in arriving </a:t>
            </a:r>
          </a:p>
          <a:p>
            <a:r>
              <a:rPr lang="en-US" altLang="en-US" sz="1400" dirty="0"/>
              <a:t>packet header</a:t>
            </a:r>
            <a:endParaRPr lang="en-US" altLang="en-US" sz="18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38" y="586263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5" y="4044581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Helvetica" pitchFamily="2" charset="0"/>
              </a:rPr>
              <a:t>Data plane</a:t>
            </a:r>
            <a:endParaRPr lang="en-US" altLang="en-US" sz="2400" dirty="0">
              <a:solidFill>
                <a:schemeClr val="tx2"/>
              </a:solidFill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per-packet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(~ tens of nanoseconds)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9474" y="4093491"/>
            <a:ext cx="1036571" cy="17480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7" y="2218926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Helvetica" pitchFamily="2" charset="0"/>
              </a:rPr>
              <a:t>Control plane</a:t>
            </a:r>
            <a:endParaRPr lang="en-US" altLang="en-US" sz="2400" dirty="0">
              <a:solidFill>
                <a:schemeClr val="tx2"/>
              </a:solidFill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per route-change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(~ a few seconds)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3556" y="2535345"/>
            <a:ext cx="776227" cy="37453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Review: Control/data plane separation</a:t>
            </a:r>
          </a:p>
        </p:txBody>
      </p:sp>
    </p:spTree>
    <p:extLst>
      <p:ext uri="{BB962C8B-B14F-4D97-AF65-F5344CB8AC3E}">
        <p14:creationId xmlns:p14="http://schemas.microsoft.com/office/powerpoint/2010/main" val="197903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1ECF-0401-AC43-8713-EE95DAB05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3A8CF-6BDC-FE41-898D-12E3E9743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30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78179-B45A-9941-930E-41F8D5C2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334E8-6341-5D40-8028-8CD9B062B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93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F5D3-D039-0249-99E9-022CAF3C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36B15-DF56-4F46-9B00-88317C354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challenges with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many messages and events</a:t>
            </a:r>
          </a:p>
          <a:p>
            <a:pPr lvl="1"/>
            <a:r>
              <a:rPr lang="en-US" dirty="0"/>
              <a:t>Packet headers</a:t>
            </a:r>
          </a:p>
          <a:p>
            <a:pPr lvl="1"/>
            <a:r>
              <a:rPr lang="en-US" dirty="0"/>
              <a:t>Link failures</a:t>
            </a:r>
          </a:p>
          <a:p>
            <a:pPr lvl="1"/>
            <a:r>
              <a:rPr lang="en-US" dirty="0"/>
              <a:t>Protocol messages</a:t>
            </a:r>
          </a:p>
          <a:p>
            <a:r>
              <a:rPr lang="en-US" dirty="0"/>
              <a:t>Orderings between events matters</a:t>
            </a:r>
          </a:p>
          <a:p>
            <a:r>
              <a:rPr lang="en-US" dirty="0"/>
              <a:t>Too many network rules</a:t>
            </a:r>
          </a:p>
          <a:p>
            <a:r>
              <a:rPr lang="en-US" dirty="0"/>
              <a:t>Too large a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60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10,000 ft overview of the broad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Data plane verification</a:t>
            </a:r>
          </a:p>
          <a:p>
            <a:pPr lvl="1"/>
            <a:r>
              <a:rPr lang="en-US" dirty="0"/>
              <a:t>Static: header space analysis</a:t>
            </a:r>
          </a:p>
          <a:p>
            <a:pPr lvl="1"/>
            <a:r>
              <a:rPr lang="en-US" dirty="0"/>
              <a:t>Incremental: </a:t>
            </a:r>
            <a:r>
              <a:rPr lang="en-US" dirty="0" err="1"/>
              <a:t>Veriflow</a:t>
            </a:r>
            <a:endParaRPr lang="en-US" dirty="0"/>
          </a:p>
          <a:p>
            <a:pPr lvl="1"/>
            <a:r>
              <a:rPr lang="en-US" dirty="0"/>
              <a:t>Dynamic: NICE</a:t>
            </a:r>
          </a:p>
          <a:p>
            <a:r>
              <a:rPr lang="en-US" dirty="0"/>
              <a:t>Control and data plane verification</a:t>
            </a:r>
          </a:p>
          <a:p>
            <a:pPr lvl="1"/>
            <a:r>
              <a:rPr lang="en-US" dirty="0"/>
              <a:t>Static: p4v</a:t>
            </a:r>
          </a:p>
          <a:p>
            <a:pPr lvl="1"/>
            <a:r>
              <a:rPr lang="en-US" dirty="0"/>
              <a:t>Incremental: Batfish</a:t>
            </a:r>
          </a:p>
          <a:p>
            <a:pPr lvl="1"/>
            <a:r>
              <a:rPr lang="en-US" dirty="0"/>
              <a:t>Dynamic: Minesweeper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5416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4700-AE9A-0B44-B8DD-2B9CD601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 are complex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811BF-8E95-554F-BD64-F4235E69D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Numerous control plane protocols</a:t>
            </a:r>
          </a:p>
          <a:p>
            <a:pPr lvl="1"/>
            <a:r>
              <a:rPr lang="en-US" dirty="0"/>
              <a:t>RFCs numbering in the thousands</a:t>
            </a:r>
          </a:p>
          <a:p>
            <a:endParaRPr lang="en-US" dirty="0"/>
          </a:p>
          <a:p>
            <a:r>
              <a:rPr lang="en-US" dirty="0"/>
              <a:t>Protocols interact in </a:t>
            </a:r>
            <a:r>
              <a:rPr lang="en-US" dirty="0">
                <a:solidFill>
                  <a:srgbClr val="C00000"/>
                </a:solidFill>
              </a:rPr>
              <a:t>complex</a:t>
            </a:r>
            <a:r>
              <a:rPr lang="en-US" dirty="0"/>
              <a:t> ways</a:t>
            </a:r>
          </a:p>
          <a:p>
            <a:pPr lvl="1"/>
            <a:r>
              <a:rPr lang="en-US" dirty="0"/>
              <a:t>Concerns of complexity extend to SDNs as well</a:t>
            </a:r>
          </a:p>
          <a:p>
            <a:pPr lvl="1"/>
            <a:r>
              <a:rPr lang="en-US" dirty="0"/>
              <a:t>Protocols must often work </a:t>
            </a:r>
            <a:r>
              <a:rPr lang="en-US" dirty="0">
                <a:solidFill>
                  <a:srgbClr val="C00000"/>
                </a:solidFill>
              </a:rPr>
              <a:t>across administrative boundaries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Significant outages often due to avoidable reasons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Human errors</a:t>
            </a:r>
            <a:r>
              <a:rPr lang="en-US" dirty="0"/>
              <a:t> cause &gt;50% of outages</a:t>
            </a:r>
          </a:p>
          <a:p>
            <a:pPr lvl="1"/>
            <a:endParaRPr lang="en-US" dirty="0"/>
          </a:p>
          <a:p>
            <a:r>
              <a:rPr lang="en-US" dirty="0"/>
              <a:t>Network is in a constant state of </a:t>
            </a:r>
            <a:r>
              <a:rPr lang="en-US" dirty="0">
                <a:solidFill>
                  <a:srgbClr val="C00000"/>
                </a:solidFill>
              </a:rPr>
              <a:t>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AE2B7-9CB2-584F-B8B3-D5D5FACA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Outages happen all the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A8B8D-48B5-C649-8F67-B1C1054B38F8}"/>
              </a:ext>
            </a:extLst>
          </p:cNvPr>
          <p:cNvSpPr txBox="1"/>
          <p:nvPr/>
        </p:nvSpPr>
        <p:spPr>
          <a:xfrm>
            <a:off x="488515" y="6087650"/>
            <a:ext cx="11423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Source: </a:t>
            </a:r>
            <a:r>
              <a:rPr lang="en-US" sz="2000" dirty="0">
                <a:latin typeface="Helvetica" pitchFamily="2" charset="0"/>
                <a:hlinkClick r:id="rId3"/>
              </a:rPr>
              <a:t>https://blog.thousandeyes.com/nanog-68-decoding-performance-data-internet-outages/</a:t>
            </a:r>
            <a:endParaRPr lang="en-US" sz="2000" dirty="0">
              <a:latin typeface="Helvetica" pitchFamily="2" charset="0"/>
            </a:endParaRPr>
          </a:p>
          <a:p>
            <a:pPr algn="ctr"/>
            <a:endParaRPr lang="en-US" sz="2000" dirty="0"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8EE953-1D3C-124D-85D6-F57200EDA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17" y="1426854"/>
            <a:ext cx="10755683" cy="46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9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56474-8E71-A440-AE7B-11B6F934C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Outages happen all the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ED45D-DA1E-A842-9BB1-3DB4E7CA3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736" y="1407489"/>
            <a:ext cx="5908527" cy="50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2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9CA1-4B53-BF44-B930-650BABD1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causes: Physical 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5DA5C-928B-2241-808B-8D0E694F8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faults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A2058-3B2B-014C-8F3A-1E1B3B0BA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814" y="1809294"/>
            <a:ext cx="8396467" cy="436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286A8-4FEA-E647-8EDE-8DD427A7E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causes: Physical 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EDDA1-BAF3-7942-9870-99947E54F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3934217" cy="503237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Single </a:t>
            </a:r>
            <a:r>
              <a:rPr lang="en-US" dirty="0"/>
              <a:t>cable fault or break can take out </a:t>
            </a:r>
            <a:r>
              <a:rPr lang="en-US" dirty="0">
                <a:solidFill>
                  <a:srgbClr val="C00000"/>
                </a:solidFill>
              </a:rPr>
              <a:t>multiple</a:t>
            </a:r>
            <a:r>
              <a:rPr lang="en-US" dirty="0"/>
              <a:t> ISP paths</a:t>
            </a:r>
          </a:p>
          <a:p>
            <a:pPr lvl="1"/>
            <a:r>
              <a:rPr lang="en-US" dirty="0"/>
              <a:t>Tata, Telecon Italia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Cascading effects </a:t>
            </a:r>
            <a:r>
              <a:rPr lang="en-US" dirty="0"/>
              <a:t>due to load on other links</a:t>
            </a:r>
          </a:p>
          <a:p>
            <a:pPr lvl="1"/>
            <a:r>
              <a:rPr lang="en-US" dirty="0"/>
              <a:t>New inter-</a:t>
            </a:r>
            <a:r>
              <a:rPr lang="en-US" dirty="0" err="1"/>
              <a:t>dom</a:t>
            </a:r>
            <a:r>
              <a:rPr lang="en-US" dirty="0"/>
              <a:t> paths taken</a:t>
            </a:r>
          </a:p>
          <a:p>
            <a:pPr lvl="1"/>
            <a:r>
              <a:rPr lang="en-US" dirty="0" err="1"/>
              <a:t>PoPs</a:t>
            </a:r>
            <a:r>
              <a:rPr lang="en-US" dirty="0"/>
              <a:t> overloaded</a:t>
            </a:r>
          </a:p>
          <a:p>
            <a:pPr lvl="1"/>
            <a:r>
              <a:rPr lang="en-US" dirty="0"/>
              <a:t>Drop traffic worldwide</a:t>
            </a: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7E7DE9F-F35D-464C-A346-2D3ECEDA2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203" y="2191846"/>
            <a:ext cx="7043801" cy="388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93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286A8-4FEA-E647-8EDE-8DD427A7E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causes: Physical 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EDDA1-BAF3-7942-9870-99947E54F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3746327" cy="466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Network interfaces </a:t>
            </a:r>
            <a:r>
              <a:rPr lang="en-US" dirty="0"/>
              <a:t>can become faulty too</a:t>
            </a:r>
          </a:p>
          <a:p>
            <a:endParaRPr lang="en-US" dirty="0"/>
          </a:p>
          <a:p>
            <a:r>
              <a:rPr lang="en-US" dirty="0"/>
              <a:t>Widespread intra-domain, or even inter-domain outages</a:t>
            </a: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7E7DE9F-F35D-464C-A346-2D3ECEDA2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203" y="2191846"/>
            <a:ext cx="7043801" cy="388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5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735E-800D-3C4A-8350-24029770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causes: Route misconfiguration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17FA458C-E21C-174B-83D2-8D9A27CA8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45877" y="2430048"/>
            <a:ext cx="7390722" cy="3533689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4222BD-4685-2E4C-AAFF-245D2218E6CC}"/>
              </a:ext>
            </a:extLst>
          </p:cNvPr>
          <p:cNvSpPr txBox="1">
            <a:spLocks/>
          </p:cNvSpPr>
          <p:nvPr/>
        </p:nvSpPr>
        <p:spPr>
          <a:xfrm>
            <a:off x="838199" y="1608244"/>
            <a:ext cx="4410205" cy="5177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Leaks</a:t>
            </a:r>
            <a:r>
              <a:rPr lang="en-US" dirty="0"/>
              <a:t>: e.g., ISP announces </a:t>
            </a:r>
            <a:r>
              <a:rPr lang="en-US" dirty="0">
                <a:solidFill>
                  <a:srgbClr val="C00000"/>
                </a:solidFill>
              </a:rPr>
              <a:t>more specific routes </a:t>
            </a:r>
            <a:r>
              <a:rPr lang="en-US" dirty="0"/>
              <a:t>to a destination</a:t>
            </a:r>
          </a:p>
          <a:p>
            <a:pPr lvl="1"/>
            <a:r>
              <a:rPr lang="en-US" dirty="0"/>
              <a:t>Prefix “hijacking”</a:t>
            </a:r>
          </a:p>
          <a:p>
            <a:r>
              <a:rPr lang="en-US" dirty="0">
                <a:solidFill>
                  <a:srgbClr val="C00000"/>
                </a:solidFill>
              </a:rPr>
              <a:t>Flaps</a:t>
            </a:r>
          </a:p>
          <a:p>
            <a:r>
              <a:rPr lang="en-US" dirty="0"/>
              <a:t>Likely to be  </a:t>
            </a:r>
            <a:r>
              <a:rPr lang="en-US" dirty="0">
                <a:solidFill>
                  <a:srgbClr val="C00000"/>
                </a:solidFill>
              </a:rPr>
              <a:t>misconfigurations</a:t>
            </a:r>
          </a:p>
          <a:p>
            <a:pPr lvl="1"/>
            <a:r>
              <a:rPr lang="en-US" dirty="0"/>
              <a:t>e.g., Youtube08</a:t>
            </a:r>
          </a:p>
          <a:p>
            <a:r>
              <a:rPr lang="en-US" dirty="0"/>
              <a:t>But can also be deliberate: </a:t>
            </a:r>
            <a:r>
              <a:rPr lang="en-US" dirty="0">
                <a:solidFill>
                  <a:srgbClr val="C00000"/>
                </a:solidFill>
              </a:rPr>
              <a:t>MITM</a:t>
            </a:r>
          </a:p>
          <a:p>
            <a:pPr lvl="1"/>
            <a:r>
              <a:rPr lang="en-US" dirty="0"/>
              <a:t>E.g., Belarus</a:t>
            </a:r>
          </a:p>
        </p:txBody>
      </p:sp>
    </p:spTree>
    <p:extLst>
      <p:ext uri="{BB962C8B-B14F-4D97-AF65-F5344CB8AC3E}">
        <p14:creationId xmlns:p14="http://schemas.microsoft.com/office/powerpoint/2010/main" val="257239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0">
          <a:solidFill>
            <a:schemeClr val="tx1"/>
          </a:solidFill>
          <a:prstDash val="solid"/>
          <a:tailEnd type="triangle" w="lg" len="lg"/>
        </a:ln>
      </a:spPr>
      <a:bodyPr rtlCol="0" anchor="ctr"/>
      <a:lstStyle>
        <a:defPPr algn="ctr">
          <a:defRPr sz="28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6837</TotalTime>
  <Words>1140</Words>
  <Application>Microsoft Macintosh PowerPoint</Application>
  <PresentationFormat>Widescreen</PresentationFormat>
  <Paragraphs>186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Helvetica</vt:lpstr>
      <vt:lpstr>Tahoma</vt:lpstr>
      <vt:lpstr>Office Theme</vt:lpstr>
      <vt:lpstr>PowerPoint Presentation</vt:lpstr>
      <vt:lpstr>PowerPoint Presentation</vt:lpstr>
      <vt:lpstr>Networks are complex</vt:lpstr>
      <vt:lpstr>Outages happen all the time</vt:lpstr>
      <vt:lpstr>Outages happen all the time</vt:lpstr>
      <vt:lpstr>Root causes: Physical connectivity</vt:lpstr>
      <vt:lpstr>Root causes: Physical connectivity</vt:lpstr>
      <vt:lpstr>Root causes: Physical connectivity</vt:lpstr>
      <vt:lpstr>Root causes: Route misconfiguration</vt:lpstr>
      <vt:lpstr>Root causes</vt:lpstr>
      <vt:lpstr>A manifesto of operator requirements</vt:lpstr>
      <vt:lpstr> An Abstract Problem Statement</vt:lpstr>
      <vt:lpstr>for all M, does N satisfy P?</vt:lpstr>
      <vt:lpstr>A simple example: Modeling firewall rules</vt:lpstr>
      <vt:lpstr>Typical considerations for verification</vt:lpstr>
      <vt:lpstr>Verification, testing, synthesis, eq checks</vt:lpstr>
      <vt:lpstr>Properties to verify</vt:lpstr>
      <vt:lpstr> Header Space Analysis</vt:lpstr>
      <vt:lpstr>Header Space Analysis: Discussion</vt:lpstr>
      <vt:lpstr>PowerPoint Presentation</vt:lpstr>
      <vt:lpstr>PowerPoint Presentation</vt:lpstr>
      <vt:lpstr>PowerPoint Presentation</vt:lpstr>
      <vt:lpstr>Scaling challenges with verification</vt:lpstr>
      <vt:lpstr>10,000 ft overview of the broad 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3305</cp:revision>
  <cp:lastPrinted>2019-10-03T17:55:02Z</cp:lastPrinted>
  <dcterms:created xsi:type="dcterms:W3CDTF">2019-09-25T10:37:02Z</dcterms:created>
  <dcterms:modified xsi:type="dcterms:W3CDTF">2019-11-25T13:09:42Z</dcterms:modified>
</cp:coreProperties>
</file>