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84" r:id="rId2"/>
    <p:sldId id="385" r:id="rId3"/>
    <p:sldId id="2007" r:id="rId4"/>
    <p:sldId id="389" r:id="rId5"/>
    <p:sldId id="386" r:id="rId6"/>
    <p:sldId id="2003" r:id="rId7"/>
    <p:sldId id="392" r:id="rId8"/>
    <p:sldId id="2009" r:id="rId9"/>
    <p:sldId id="2004" r:id="rId10"/>
    <p:sldId id="2010" r:id="rId11"/>
    <p:sldId id="2005" r:id="rId12"/>
    <p:sldId id="2006" r:id="rId13"/>
    <p:sldId id="2008" r:id="rId14"/>
    <p:sldId id="326" r:id="rId15"/>
    <p:sldId id="327" r:id="rId16"/>
    <p:sldId id="328" r:id="rId17"/>
    <p:sldId id="329" r:id="rId18"/>
    <p:sldId id="331" r:id="rId19"/>
    <p:sldId id="2011" r:id="rId20"/>
    <p:sldId id="390" r:id="rId21"/>
    <p:sldId id="2012" r:id="rId22"/>
    <p:sldId id="2013" r:id="rId23"/>
    <p:sldId id="2014" r:id="rId24"/>
    <p:sldId id="2017" r:id="rId25"/>
    <p:sldId id="391" r:id="rId26"/>
    <p:sldId id="2015" r:id="rId27"/>
    <p:sldId id="2018" r:id="rId28"/>
    <p:sldId id="2019" r:id="rId29"/>
    <p:sldId id="308" r:id="rId30"/>
    <p:sldId id="309" r:id="rId31"/>
    <p:sldId id="2020" r:id="rId32"/>
    <p:sldId id="202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9"/>
    <p:restoredTop sz="81156"/>
  </p:normalViewPr>
  <p:slideViewPr>
    <p:cSldViewPr snapToGrid="0" snapToObjects="1">
      <p:cViewPr varScale="1">
        <p:scale>
          <a:sx n="98" d="100"/>
          <a:sy n="98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material heavily adapted courtesy of Albert Greenberg, </a:t>
            </a:r>
            <a:r>
              <a:rPr lang="en-US" dirty="0" err="1"/>
              <a:t>Changhoon</a:t>
            </a:r>
            <a:r>
              <a:rPr lang="en-US" dirty="0"/>
              <a:t> Kim, Mohammad Alizadeh.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9EC2-4265-2840-8423-7EB275D8856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8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INT slides taken from material by Nick McKeown/</a:t>
            </a:r>
            <a:r>
              <a:rPr lang="en-US" dirty="0" err="1"/>
              <a:t>Changhoon</a:t>
            </a:r>
            <a:r>
              <a:rPr lang="en-US" dirty="0"/>
              <a:t> Kim.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 slides taken from material by Nick McKeown/</a:t>
            </a:r>
            <a:r>
              <a:rPr lang="en-US" dirty="0" err="1"/>
              <a:t>Changhoon</a:t>
            </a:r>
            <a:r>
              <a:rPr lang="en-US" dirty="0"/>
              <a:t> Kim.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 slides taken from material by Nick McKeown/</a:t>
            </a:r>
            <a:r>
              <a:rPr lang="en-US" dirty="0" err="1"/>
              <a:t>Changhoon</a:t>
            </a:r>
            <a:r>
              <a:rPr lang="en-US" dirty="0"/>
              <a:t> Kim.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 slides taken from material by Nick McKeown/</a:t>
            </a:r>
            <a:r>
              <a:rPr lang="en-US" dirty="0" err="1"/>
              <a:t>Changhoon</a:t>
            </a:r>
            <a:r>
              <a:rPr lang="en-US" dirty="0"/>
              <a:t> Kim.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 slides taken from material by Nick McKeown/</a:t>
            </a:r>
            <a:r>
              <a:rPr lang="en-US" dirty="0" err="1"/>
              <a:t>Changhoon</a:t>
            </a:r>
            <a:r>
              <a:rPr lang="en-US" dirty="0"/>
              <a:t> Kim.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A36A-15C4-194E-8BEC-8B7EFFC07B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24000" y="35687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Lecture 16, Computer Networks (198:552)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Fall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141" y="1895706"/>
            <a:ext cx="11285035" cy="158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/>
            <a:r>
              <a:rPr lang="en-US" dirty="0"/>
              <a:t>Re-Configurable Match-Action Tables (RMT)</a:t>
            </a:r>
          </a:p>
        </p:txBody>
      </p:sp>
    </p:spTree>
    <p:extLst>
      <p:ext uri="{BB962C8B-B14F-4D97-AF65-F5344CB8AC3E}">
        <p14:creationId xmlns:p14="http://schemas.microsoft.com/office/powerpoint/2010/main" val="43693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475B-276B-324E-B929-476AEE61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65D16-E200-5B4C-9C3A-8B9CA924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Developers can write programs for networking with a reasonably general “mental model” of what the switch looks like.</a:t>
            </a:r>
          </a:p>
          <a:p>
            <a:pPr lvl="1"/>
            <a:endParaRPr lang="en-US" dirty="0"/>
          </a:p>
          <a:p>
            <a:r>
              <a:rPr lang="en-US" dirty="0"/>
              <a:t>… without attending to specifics like here are the specific header fields on a specific table.</a:t>
            </a:r>
          </a:p>
          <a:p>
            <a:endParaRPr lang="en-US" dirty="0"/>
          </a:p>
          <a:p>
            <a:r>
              <a:rPr lang="en-US" dirty="0"/>
              <a:t>… similar to the sequential model of computing we’re all familiar with (Von Neumann architecture)</a:t>
            </a:r>
          </a:p>
        </p:txBody>
      </p:sp>
    </p:spTree>
    <p:extLst>
      <p:ext uri="{BB962C8B-B14F-4D97-AF65-F5344CB8AC3E}">
        <p14:creationId xmlns:p14="http://schemas.microsoft.com/office/powerpoint/2010/main" val="142571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A93E-332D-464E-A207-281AFD82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D4D4-9D4D-8342-8959-3DC0F8B0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</a:t>
            </a:r>
            <a:r>
              <a:rPr lang="en-US" dirty="0">
                <a:solidFill>
                  <a:srgbClr val="C00000"/>
                </a:solidFill>
              </a:rPr>
              <a:t> compilers</a:t>
            </a:r>
            <a:r>
              <a:rPr lang="en-US" dirty="0"/>
              <a:t> to translate abstractions to actual hardware</a:t>
            </a:r>
          </a:p>
          <a:p>
            <a:pPr lvl="1"/>
            <a:r>
              <a:rPr lang="en-US" dirty="0"/>
              <a:t>Algorithms to allocate resources</a:t>
            </a:r>
          </a:p>
          <a:p>
            <a:pPr lvl="1"/>
            <a:r>
              <a:rPr lang="en-US" dirty="0"/>
              <a:t>Implemented once, implemented well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Enable </a:t>
            </a:r>
            <a:r>
              <a:rPr lang="en-US" dirty="0">
                <a:solidFill>
                  <a:srgbClr val="C00000"/>
                </a:solidFill>
              </a:rPr>
              <a:t>formal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verification </a:t>
            </a:r>
            <a:r>
              <a:rPr lang="en-US" dirty="0"/>
              <a:t>of behaviors existing in the network</a:t>
            </a:r>
          </a:p>
          <a:p>
            <a:pPr lvl="1"/>
            <a:r>
              <a:rPr lang="en-US" dirty="0"/>
              <a:t>Think of the network program is a contract between the control and the data plane</a:t>
            </a:r>
          </a:p>
          <a:p>
            <a:pPr lvl="1"/>
            <a:endParaRPr lang="en-US" dirty="0"/>
          </a:p>
          <a:p>
            <a:r>
              <a:rPr lang="en-US" dirty="0"/>
              <a:t>Brings network software one step closer to “real” software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6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6372-708C-324B-B996-3964CFF7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B6F98-A933-7944-98A5-4E238A1DB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operators can remove the features they don’t need</a:t>
            </a:r>
          </a:p>
          <a:p>
            <a:pPr lvl="1"/>
            <a:r>
              <a:rPr lang="en-US" dirty="0"/>
              <a:t>And the associated bugs</a:t>
            </a:r>
          </a:p>
          <a:p>
            <a:pPr lvl="1"/>
            <a:r>
              <a:rPr lang="en-US" dirty="0"/>
              <a:t>Avoid wasting time waiting for switch vendors to fix those bugs</a:t>
            </a:r>
          </a:p>
          <a:p>
            <a:endParaRPr lang="en-US" dirty="0"/>
          </a:p>
          <a:p>
            <a:r>
              <a:rPr lang="en-US" dirty="0"/>
              <a:t>Network operators can add the features they need</a:t>
            </a:r>
          </a:p>
          <a:p>
            <a:pPr lvl="1"/>
            <a:r>
              <a:rPr lang="en-US" dirty="0"/>
              <a:t>New ideas and software are owned by the operators</a:t>
            </a:r>
          </a:p>
          <a:p>
            <a:pPr lvl="1"/>
            <a:r>
              <a:rPr lang="en-US" dirty="0"/>
              <a:t>… rather than switch vendors</a:t>
            </a:r>
          </a:p>
          <a:p>
            <a:endParaRPr lang="en-US" dirty="0"/>
          </a:p>
          <a:p>
            <a:r>
              <a:rPr lang="en-US" dirty="0"/>
              <a:t>More innovation in networking!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4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5626-90C9-D74E-8144-0239619F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FBA75-71D2-314E-A06D-DBB01CE9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Debugging correctness and performance issues in a live network is challenging</a:t>
            </a:r>
          </a:p>
          <a:p>
            <a:pPr lvl="1"/>
            <a:r>
              <a:rPr lang="en-US" dirty="0"/>
              <a:t>Packets not going where they’re supposed to</a:t>
            </a:r>
          </a:p>
          <a:p>
            <a:pPr lvl="1"/>
            <a:r>
              <a:rPr lang="en-US" dirty="0"/>
              <a:t>Packets experiencing significant queueing or drops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Measuring networks effectively requires collecting a lot of data</a:t>
            </a:r>
          </a:p>
          <a:p>
            <a:pPr lvl="1"/>
            <a:r>
              <a:rPr lang="en-US" dirty="0"/>
              <a:t>Recall number of packets every second even on a single 10 Gbit/s network</a:t>
            </a:r>
          </a:p>
          <a:p>
            <a:endParaRPr lang="en-US" dirty="0"/>
          </a:p>
          <a:p>
            <a:r>
              <a:rPr lang="en-US" dirty="0"/>
              <a:t>Flexible packet formats allow you to put useful information directly on the original packet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In-band Network Telemetry (INT)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0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Today, basic information is hard to find</a:t>
            </a: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9702653" y="2896126"/>
            <a:ext cx="710289" cy="2032228"/>
            <a:chOff x="2133452" y="2908825"/>
            <a:chExt cx="710289" cy="2032228"/>
          </a:xfrm>
        </p:grpSpPr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2133452" y="4685265"/>
              <a:ext cx="710289" cy="255788"/>
              <a:chOff x="12523788" y="-511175"/>
              <a:chExt cx="13454062" cy="4845051"/>
            </a:xfrm>
          </p:grpSpPr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67" name="Group 166"/>
            <p:cNvGrpSpPr>
              <a:grpSpLocks noChangeAspect="1"/>
            </p:cNvGrpSpPr>
            <p:nvPr/>
          </p:nvGrpSpPr>
          <p:grpSpPr>
            <a:xfrm>
              <a:off x="2133452" y="4431487"/>
              <a:ext cx="710289" cy="255788"/>
              <a:chOff x="12523788" y="-511175"/>
              <a:chExt cx="13454062" cy="4845051"/>
            </a:xfrm>
          </p:grpSpPr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2133452" y="4177710"/>
              <a:ext cx="710289" cy="255788"/>
              <a:chOff x="12523788" y="-511175"/>
              <a:chExt cx="13454062" cy="4845051"/>
            </a:xfrm>
          </p:grpSpPr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69" name="Group 168"/>
            <p:cNvGrpSpPr>
              <a:grpSpLocks noChangeAspect="1"/>
            </p:cNvGrpSpPr>
            <p:nvPr/>
          </p:nvGrpSpPr>
          <p:grpSpPr>
            <a:xfrm>
              <a:off x="2133452" y="3923933"/>
              <a:ext cx="710289" cy="255788"/>
              <a:chOff x="12523788" y="-511175"/>
              <a:chExt cx="13454062" cy="4845051"/>
            </a:xfrm>
          </p:grpSpPr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70" name="Group 169"/>
            <p:cNvGrpSpPr>
              <a:grpSpLocks noChangeAspect="1"/>
            </p:cNvGrpSpPr>
            <p:nvPr/>
          </p:nvGrpSpPr>
          <p:grpSpPr>
            <a:xfrm>
              <a:off x="2133452" y="3416379"/>
              <a:ext cx="710289" cy="255788"/>
              <a:chOff x="12523788" y="-511175"/>
              <a:chExt cx="13454062" cy="4845051"/>
            </a:xfrm>
          </p:grpSpPr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2133452" y="3162602"/>
              <a:ext cx="710289" cy="255788"/>
              <a:chOff x="12523788" y="-511175"/>
              <a:chExt cx="13454062" cy="4845051"/>
            </a:xfrm>
          </p:grpSpPr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72" name="Group 171"/>
            <p:cNvGrpSpPr>
              <a:grpSpLocks noChangeAspect="1"/>
            </p:cNvGrpSpPr>
            <p:nvPr/>
          </p:nvGrpSpPr>
          <p:grpSpPr>
            <a:xfrm>
              <a:off x="2133452" y="2908825"/>
              <a:ext cx="710289" cy="255788"/>
              <a:chOff x="12523788" y="-511175"/>
              <a:chExt cx="13454062" cy="4845051"/>
            </a:xfrm>
          </p:grpSpPr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33453" y="2908826"/>
            <a:ext cx="710289" cy="2032228"/>
            <a:chOff x="2133452" y="2908825"/>
            <a:chExt cx="710289" cy="2032228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2133452" y="4685265"/>
              <a:ext cx="710289" cy="255788"/>
              <a:chOff x="12523788" y="-511175"/>
              <a:chExt cx="13454062" cy="4845051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133452" y="4431487"/>
              <a:ext cx="710289" cy="255788"/>
              <a:chOff x="12523788" y="-511175"/>
              <a:chExt cx="13454062" cy="4845051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2133452" y="4177710"/>
              <a:ext cx="710289" cy="255788"/>
              <a:chOff x="12523788" y="-511175"/>
              <a:chExt cx="13454062" cy="4845051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2133452" y="3923933"/>
              <a:ext cx="710289" cy="255788"/>
              <a:chOff x="12523788" y="-511175"/>
              <a:chExt cx="13454062" cy="4845051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2133452" y="3416379"/>
              <a:ext cx="710289" cy="255788"/>
              <a:chOff x="12523788" y="-511175"/>
              <a:chExt cx="13454062" cy="4845051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58" name="Group 57"/>
            <p:cNvGrpSpPr>
              <a:grpSpLocks noChangeAspect="1"/>
            </p:cNvGrpSpPr>
            <p:nvPr/>
          </p:nvGrpSpPr>
          <p:grpSpPr>
            <a:xfrm>
              <a:off x="2133452" y="3162602"/>
              <a:ext cx="710289" cy="255788"/>
              <a:chOff x="12523788" y="-511175"/>
              <a:chExt cx="13454062" cy="4845051"/>
            </a:xfrm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2133452" y="2908825"/>
              <a:ext cx="710289" cy="255788"/>
              <a:chOff x="12523788" y="-511175"/>
              <a:chExt cx="13454062" cy="4845051"/>
            </a:xfrm>
          </p:grpSpPr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Helvetica" pitchFamily="2" charset="0"/>
                </a:endParaRPr>
              </a:p>
            </p:txBody>
          </p:sp>
        </p:grp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4435076" y="2006815"/>
            <a:ext cx="3817494" cy="367073"/>
            <a:chOff x="4435075" y="2006815"/>
            <a:chExt cx="3817493" cy="367073"/>
          </a:xfrm>
        </p:grpSpPr>
        <p:sp>
          <p:nvSpPr>
            <p:cNvPr id="253" name="TextBox 252"/>
            <p:cNvSpPr txBox="1"/>
            <p:nvPr/>
          </p:nvSpPr>
          <p:spPr>
            <a:xfrm>
              <a:off x="4825028" y="2006815"/>
              <a:ext cx="342754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“Which path did my packet take?”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255" name="Rounded Rectangle 254"/>
          <p:cNvSpPr/>
          <p:nvPr/>
        </p:nvSpPr>
        <p:spPr>
          <a:xfrm>
            <a:off x="2924106" y="36066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2924106" y="35939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2924106" y="35939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2911406" y="3593918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9071641" y="3644757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8068689" y="1697158"/>
            <a:ext cx="3678659" cy="7029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“I visited Switch 1 @780ns, </a:t>
            </a:r>
            <a:br>
              <a:rPr lang="en-US" sz="17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Switch 9 @1.3µs, Switch 12 @2.4µs”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19682" y="2400113"/>
            <a:ext cx="3305261" cy="1244643"/>
            <a:chOff x="8219681" y="2400113"/>
            <a:chExt cx="3305261" cy="1244643"/>
          </a:xfrm>
        </p:grpSpPr>
        <p:cxnSp>
          <p:nvCxnSpPr>
            <p:cNvPr id="263" name="Straight Connector 262"/>
            <p:cNvCxnSpPr>
              <a:stCxn id="260" idx="0"/>
            </p:cNvCxnSpPr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0" idx="0"/>
            </p:cNvCxnSpPr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4435077" y="5827573"/>
            <a:ext cx="4008251" cy="367073"/>
            <a:chOff x="4435075" y="2006815"/>
            <a:chExt cx="4008250" cy="367073"/>
          </a:xfrm>
        </p:grpSpPr>
        <p:sp>
          <p:nvSpPr>
            <p:cNvPr id="232" name="TextBox 231"/>
            <p:cNvSpPr txBox="1"/>
            <p:nvPr/>
          </p:nvSpPr>
          <p:spPr>
            <a:xfrm>
              <a:off x="4825028" y="2006815"/>
              <a:ext cx="361829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“Which rules did my packet follow?”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 flipV="1">
            <a:off x="8230506" y="3841725"/>
            <a:ext cx="3305261" cy="1244643"/>
            <a:chOff x="8219681" y="2400113"/>
            <a:chExt cx="3305261" cy="1244643"/>
          </a:xfrm>
        </p:grpSpPr>
        <p:cxnSp>
          <p:nvCxnSpPr>
            <p:cNvPr id="247" name="Straight Connector 246"/>
            <p:cNvCxnSpPr/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Rounded Rectangle 249"/>
          <p:cNvSpPr/>
          <p:nvPr/>
        </p:nvSpPr>
        <p:spPr>
          <a:xfrm>
            <a:off x="8026400" y="5098569"/>
            <a:ext cx="3808839" cy="6950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“In Switch 1, I followed rules 75 and 250. In Switch 9, I followed rules 3 and 80. ”</a:t>
            </a:r>
          </a:p>
        </p:txBody>
      </p:sp>
      <p:graphicFrame>
        <p:nvGraphicFramePr>
          <p:cNvPr id="256" name="Table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29240"/>
              </p:ext>
            </p:extLst>
          </p:nvPr>
        </p:nvGraphicFramePr>
        <p:xfrm>
          <a:off x="2786657" y="4499111"/>
          <a:ext cx="158813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192.168.0/24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62" name="Group 261"/>
          <p:cNvGrpSpPr/>
          <p:nvPr/>
        </p:nvGrpSpPr>
        <p:grpSpPr>
          <a:xfrm flipV="1">
            <a:off x="2786657" y="4002801"/>
            <a:ext cx="1570021" cy="461247"/>
            <a:chOff x="6388391" y="2189073"/>
            <a:chExt cx="4400817" cy="1455683"/>
          </a:xfrm>
        </p:grpSpPr>
        <p:cxnSp>
          <p:nvCxnSpPr>
            <p:cNvPr id="264" name="Straight Connector 263"/>
            <p:cNvCxnSpPr/>
            <p:nvPr/>
          </p:nvCxnSpPr>
          <p:spPr>
            <a:xfrm flipH="1" flipV="1">
              <a:off x="6388391" y="2189073"/>
              <a:ext cx="2803905" cy="1455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V="1">
              <a:off x="9192291" y="2189073"/>
              <a:ext cx="1596917" cy="1455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6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92 C 0.0543 -0.003 0.03385 -0.00277 0.06068 -0.00277 L 0.08568 -0.00277 L 0.22943 -0.14722 L 0.30755 -0.14722 L 0.45026 0.00834 L 0.54714 0.00649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69 C 0.0543 -0.00301 0.03385 -0.00277 0.06068 -0.00277 L 0.08568 -0.00277 L 0.22943 -0.14722 L 0.30755 -0.14722 L 0.45026 0.00834 L 0.54714 0.00648 " pathEditMode="relative" rAng="0" ptsTypes="AAAAAAAA">
                                      <p:cBhvr>
                                        <p:cTn id="2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6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69 C 0.0543 -0.00301 0.03385 -0.00277 0.06068 -0.00277 L 0.08568 -0.00277 L 0.22943 -0.14722 L 0.30755 -0.14722 L 0.45026 0.00834 L 0.54714 0.00648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6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-0.00092 L -0.00078 -0.00069 C 0.05429 -0.00301 0.03385 -0.00277 0.06068 -0.00277 L 0.08568 -0.00277 L 0.22943 -0.14722 L 0.30755 -0.14722 L 0.45026 0.00834 L 0.54713 0.00648 " pathEditMode="relative" rAng="0" ptsTypes="AAAAAAAA">
                                      <p:cBhvr>
                                        <p:cTn id="32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6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5" grpId="0" animBg="1"/>
      <p:bldP spid="255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1" grpId="0" animBg="1"/>
      <p:bldP spid="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3117255" y="2006815"/>
            <a:ext cx="5276227" cy="367073"/>
            <a:chOff x="4435075" y="2006815"/>
            <a:chExt cx="5276229" cy="367073"/>
          </a:xfrm>
        </p:grpSpPr>
        <p:sp>
          <p:nvSpPr>
            <p:cNvPr id="253" name="TextBox 252"/>
            <p:cNvSpPr txBox="1"/>
            <p:nvPr/>
          </p:nvSpPr>
          <p:spPr>
            <a:xfrm>
              <a:off x="4825028" y="2006815"/>
              <a:ext cx="488627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“How long did </a:t>
              </a:r>
              <a:r>
                <a:rPr lang="en-US" sz="1700">
                  <a:latin typeface="Helvetica" pitchFamily="2" charset="0"/>
                </a:rPr>
                <a:t>my packet queue </a:t>
              </a:r>
              <a:r>
                <a:rPr lang="en-US" sz="1700" dirty="0">
                  <a:latin typeface="Helvetica" pitchFamily="2" charset="0"/>
                </a:rPr>
                <a:t>at each switch?”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</p:grpSp>
      <p:sp>
        <p:nvSpPr>
          <p:cNvPr id="260" name="Rounded Rectangle 259"/>
          <p:cNvSpPr/>
          <p:nvPr/>
        </p:nvSpPr>
        <p:spPr>
          <a:xfrm>
            <a:off x="9071641" y="3644757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8133237" y="1931502"/>
            <a:ext cx="3576163" cy="468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“Delay: 100ns, 200ns, </a:t>
            </a:r>
            <a:r>
              <a:rPr lang="en-US" sz="1700" dirty="0">
                <a:solidFill>
                  <a:srgbClr val="FF0000"/>
                </a:solidFill>
                <a:latin typeface="Helvetica" pitchFamily="2" charset="0"/>
              </a:rPr>
              <a:t>19740ns</a:t>
            </a:r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19682" y="2400113"/>
            <a:ext cx="3305261" cy="1244643"/>
            <a:chOff x="8219681" y="2400113"/>
            <a:chExt cx="3305261" cy="1244643"/>
          </a:xfrm>
        </p:grpSpPr>
        <p:cxnSp>
          <p:nvCxnSpPr>
            <p:cNvPr id="263" name="Straight Connector 262"/>
            <p:cNvCxnSpPr>
              <a:stCxn id="260" idx="0"/>
            </p:cNvCxnSpPr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0" idx="0"/>
            </p:cNvCxnSpPr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Freeform 275"/>
          <p:cNvSpPr/>
          <p:nvPr/>
        </p:nvSpPr>
        <p:spPr>
          <a:xfrm>
            <a:off x="7791818" y="4893257"/>
            <a:ext cx="2796489" cy="1460544"/>
          </a:xfrm>
          <a:custGeom>
            <a:avLst/>
            <a:gdLst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35397 w 2800371"/>
              <a:gd name="connsiteY86" fmla="*/ 120391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71941 w 2800371"/>
              <a:gd name="connsiteY85" fmla="*/ 1454581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342458 w 2800371"/>
              <a:gd name="connsiteY86" fmla="*/ 1415745 h 1458111"/>
              <a:gd name="connsiteX87" fmla="*/ 172994 w 2800371"/>
              <a:gd name="connsiteY87" fmla="*/ 1313360 h 1458111"/>
              <a:gd name="connsiteX88" fmla="*/ 141220 w 2800371"/>
              <a:gd name="connsiteY88" fmla="*/ 1341604 h 1458111"/>
              <a:gd name="connsiteX89" fmla="*/ 95323 w 2800371"/>
              <a:gd name="connsiteY89" fmla="*/ 1359257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7729"/>
              <a:gd name="connsiteX1" fmla="*/ 7061 w 2800371"/>
              <a:gd name="connsiteY1" fmla="*/ 1331013 h 1467729"/>
              <a:gd name="connsiteX2" fmla="*/ 52957 w 2800371"/>
              <a:gd name="connsiteY2" fmla="*/ 1309830 h 1467729"/>
              <a:gd name="connsiteX3" fmla="*/ 67079 w 2800371"/>
              <a:gd name="connsiteY3" fmla="*/ 1306299 h 1467729"/>
              <a:gd name="connsiteX4" fmla="*/ 102384 w 2800371"/>
              <a:gd name="connsiteY4" fmla="*/ 1320421 h 1467729"/>
              <a:gd name="connsiteX5" fmla="*/ 123567 w 2800371"/>
              <a:gd name="connsiteY5" fmla="*/ 1334543 h 1467729"/>
              <a:gd name="connsiteX6" fmla="*/ 165933 w 2800371"/>
              <a:gd name="connsiteY6" fmla="*/ 1331013 h 1467729"/>
              <a:gd name="connsiteX7" fmla="*/ 194177 w 2800371"/>
              <a:gd name="connsiteY7" fmla="*/ 1316891 h 1467729"/>
              <a:gd name="connsiteX8" fmla="*/ 208299 w 2800371"/>
              <a:gd name="connsiteY8" fmla="*/ 1313360 h 1467729"/>
              <a:gd name="connsiteX9" fmla="*/ 240074 w 2800371"/>
              <a:gd name="connsiteY9" fmla="*/ 1306299 h 1467729"/>
              <a:gd name="connsiteX10" fmla="*/ 275379 w 2800371"/>
              <a:gd name="connsiteY10" fmla="*/ 1309830 h 1467729"/>
              <a:gd name="connsiteX11" fmla="*/ 293031 w 2800371"/>
              <a:gd name="connsiteY11" fmla="*/ 1316891 h 1467729"/>
              <a:gd name="connsiteX12" fmla="*/ 310684 w 2800371"/>
              <a:gd name="connsiteY12" fmla="*/ 1309830 h 1467729"/>
              <a:gd name="connsiteX13" fmla="*/ 353050 w 2800371"/>
              <a:gd name="connsiteY13" fmla="*/ 1302769 h 1467729"/>
              <a:gd name="connsiteX14" fmla="*/ 427190 w 2800371"/>
              <a:gd name="connsiteY14" fmla="*/ 1313360 h 1467729"/>
              <a:gd name="connsiteX15" fmla="*/ 451904 w 2800371"/>
              <a:gd name="connsiteY15" fmla="*/ 1320421 h 1467729"/>
              <a:gd name="connsiteX16" fmla="*/ 554289 w 2800371"/>
              <a:gd name="connsiteY16" fmla="*/ 1309830 h 1467729"/>
              <a:gd name="connsiteX17" fmla="*/ 586063 w 2800371"/>
              <a:gd name="connsiteY17" fmla="*/ 1285116 h 1467729"/>
              <a:gd name="connsiteX18" fmla="*/ 617838 w 2800371"/>
              <a:gd name="connsiteY18" fmla="*/ 1260403 h 1467729"/>
              <a:gd name="connsiteX19" fmla="*/ 631960 w 2800371"/>
              <a:gd name="connsiteY19" fmla="*/ 1235689 h 1467729"/>
              <a:gd name="connsiteX20" fmla="*/ 649612 w 2800371"/>
              <a:gd name="connsiteY20" fmla="*/ 1214506 h 1467729"/>
              <a:gd name="connsiteX21" fmla="*/ 670795 w 2800371"/>
              <a:gd name="connsiteY21" fmla="*/ 1207445 h 1467729"/>
              <a:gd name="connsiteX22" fmla="*/ 720222 w 2800371"/>
              <a:gd name="connsiteY22" fmla="*/ 1218037 h 1467729"/>
              <a:gd name="connsiteX23" fmla="*/ 741405 w 2800371"/>
              <a:gd name="connsiteY23" fmla="*/ 1242750 h 1467729"/>
              <a:gd name="connsiteX24" fmla="*/ 751997 w 2800371"/>
              <a:gd name="connsiteY24" fmla="*/ 1249811 h 1467729"/>
              <a:gd name="connsiteX25" fmla="*/ 882625 w 2800371"/>
              <a:gd name="connsiteY25" fmla="*/ 1260403 h 1467729"/>
              <a:gd name="connsiteX26" fmla="*/ 914400 w 2800371"/>
              <a:gd name="connsiteY26" fmla="*/ 1295708 h 1467729"/>
              <a:gd name="connsiteX27" fmla="*/ 935583 w 2800371"/>
              <a:gd name="connsiteY27" fmla="*/ 1306299 h 1467729"/>
              <a:gd name="connsiteX28" fmla="*/ 963827 w 2800371"/>
              <a:gd name="connsiteY28" fmla="*/ 1313360 h 1467729"/>
              <a:gd name="connsiteX29" fmla="*/ 1016784 w 2800371"/>
              <a:gd name="connsiteY29" fmla="*/ 1239220 h 1467729"/>
              <a:gd name="connsiteX30" fmla="*/ 1073272 w 2800371"/>
              <a:gd name="connsiteY30" fmla="*/ 1182732 h 1467729"/>
              <a:gd name="connsiteX31" fmla="*/ 1105047 w 2800371"/>
              <a:gd name="connsiteY31" fmla="*/ 1172140 h 1467729"/>
              <a:gd name="connsiteX32" fmla="*/ 1154474 w 2800371"/>
              <a:gd name="connsiteY32" fmla="*/ 1175671 h 1467729"/>
              <a:gd name="connsiteX33" fmla="*/ 1179187 w 2800371"/>
              <a:gd name="connsiteY33" fmla="*/ 1196854 h 1467729"/>
              <a:gd name="connsiteX34" fmla="*/ 1193309 w 2800371"/>
              <a:gd name="connsiteY34" fmla="*/ 1207445 h 1467729"/>
              <a:gd name="connsiteX35" fmla="*/ 1218023 w 2800371"/>
              <a:gd name="connsiteY35" fmla="*/ 1225098 h 1467729"/>
              <a:gd name="connsiteX36" fmla="*/ 1228614 w 2800371"/>
              <a:gd name="connsiteY36" fmla="*/ 1242750 h 1467729"/>
              <a:gd name="connsiteX37" fmla="*/ 1232145 w 2800371"/>
              <a:gd name="connsiteY37" fmla="*/ 1253342 h 1467729"/>
              <a:gd name="connsiteX38" fmla="*/ 1253328 w 2800371"/>
              <a:gd name="connsiteY38" fmla="*/ 1274525 h 1467729"/>
              <a:gd name="connsiteX39" fmla="*/ 1299224 w 2800371"/>
              <a:gd name="connsiteY39" fmla="*/ 1263933 h 1467729"/>
              <a:gd name="connsiteX40" fmla="*/ 1313346 w 2800371"/>
              <a:gd name="connsiteY40" fmla="*/ 1239220 h 1467729"/>
              <a:gd name="connsiteX41" fmla="*/ 1327468 w 2800371"/>
              <a:gd name="connsiteY41" fmla="*/ 1218037 h 1467729"/>
              <a:gd name="connsiteX42" fmla="*/ 1338060 w 2800371"/>
              <a:gd name="connsiteY42" fmla="*/ 1200384 h 1467729"/>
              <a:gd name="connsiteX43" fmla="*/ 1348651 w 2800371"/>
              <a:gd name="connsiteY43" fmla="*/ 1165079 h 1467729"/>
              <a:gd name="connsiteX44" fmla="*/ 1355713 w 2800371"/>
              <a:gd name="connsiteY44" fmla="*/ 1150957 h 1467729"/>
              <a:gd name="connsiteX45" fmla="*/ 1398079 w 2800371"/>
              <a:gd name="connsiteY45" fmla="*/ 1052103 h 1467729"/>
              <a:gd name="connsiteX46" fmla="*/ 1419262 w 2800371"/>
              <a:gd name="connsiteY46" fmla="*/ 1030920 h 1467729"/>
              <a:gd name="connsiteX47" fmla="*/ 1443975 w 2800371"/>
              <a:gd name="connsiteY47" fmla="*/ 935597 h 1467729"/>
              <a:gd name="connsiteX48" fmla="*/ 1454567 w 2800371"/>
              <a:gd name="connsiteY48" fmla="*/ 907353 h 1467729"/>
              <a:gd name="connsiteX49" fmla="*/ 1461628 w 2800371"/>
              <a:gd name="connsiteY49" fmla="*/ 886170 h 1467729"/>
              <a:gd name="connsiteX50" fmla="*/ 1475750 w 2800371"/>
              <a:gd name="connsiteY50" fmla="*/ 850865 h 1467729"/>
              <a:gd name="connsiteX51" fmla="*/ 1500463 w 2800371"/>
              <a:gd name="connsiteY51" fmla="*/ 801438 h 1467729"/>
              <a:gd name="connsiteX52" fmla="*/ 1571073 w 2800371"/>
              <a:gd name="connsiteY52" fmla="*/ 610791 h 1467729"/>
              <a:gd name="connsiteX53" fmla="*/ 1613439 w 2800371"/>
              <a:gd name="connsiteY53" fmla="*/ 300106 h 1467729"/>
              <a:gd name="connsiteX54" fmla="*/ 1627561 w 2800371"/>
              <a:gd name="connsiteY54" fmla="*/ 225966 h 1467729"/>
              <a:gd name="connsiteX55" fmla="*/ 1631092 w 2800371"/>
              <a:gd name="connsiteY55" fmla="*/ 151825 h 1467729"/>
              <a:gd name="connsiteX56" fmla="*/ 1666397 w 2800371"/>
              <a:gd name="connsiteY56" fmla="*/ 84746 h 1467729"/>
              <a:gd name="connsiteX57" fmla="*/ 1673458 w 2800371"/>
              <a:gd name="connsiteY57" fmla="*/ 63563 h 1467729"/>
              <a:gd name="connsiteX58" fmla="*/ 1676988 w 2800371"/>
              <a:gd name="connsiteY58" fmla="*/ 52971 h 1467729"/>
              <a:gd name="connsiteX59" fmla="*/ 1691110 w 2800371"/>
              <a:gd name="connsiteY59" fmla="*/ 24727 h 1467729"/>
              <a:gd name="connsiteX60" fmla="*/ 1698171 w 2800371"/>
              <a:gd name="connsiteY60" fmla="*/ 14136 h 1467729"/>
              <a:gd name="connsiteX61" fmla="*/ 1729946 w 2800371"/>
              <a:gd name="connsiteY61" fmla="*/ 17666 h 1467729"/>
              <a:gd name="connsiteX62" fmla="*/ 1765251 w 2800371"/>
              <a:gd name="connsiteY62" fmla="*/ 24727 h 1467729"/>
              <a:gd name="connsiteX63" fmla="*/ 1821739 w 2800371"/>
              <a:gd name="connsiteY63" fmla="*/ 28258 h 1467729"/>
              <a:gd name="connsiteX64" fmla="*/ 1864105 w 2800371"/>
              <a:gd name="connsiteY64" fmla="*/ 24727 h 1467729"/>
              <a:gd name="connsiteX65" fmla="*/ 1874696 w 2800371"/>
              <a:gd name="connsiteY65" fmla="*/ 21197 h 1467729"/>
              <a:gd name="connsiteX66" fmla="*/ 1966489 w 2800371"/>
              <a:gd name="connsiteY66" fmla="*/ 17666 h 1467729"/>
              <a:gd name="connsiteX67" fmla="*/ 2308948 w 2800371"/>
              <a:gd name="connsiteY67" fmla="*/ 7075 h 1467729"/>
              <a:gd name="connsiteX68" fmla="*/ 2372497 w 2800371"/>
              <a:gd name="connsiteY68" fmla="*/ 7075 h 1467729"/>
              <a:gd name="connsiteX69" fmla="*/ 2393680 w 2800371"/>
              <a:gd name="connsiteY69" fmla="*/ 14136 h 1467729"/>
              <a:gd name="connsiteX70" fmla="*/ 2404272 w 2800371"/>
              <a:gd name="connsiteY70" fmla="*/ 77685 h 1467729"/>
              <a:gd name="connsiteX71" fmla="*/ 2464290 w 2800371"/>
              <a:gd name="connsiteY71" fmla="*/ 296576 h 1467729"/>
              <a:gd name="connsiteX72" fmla="*/ 2489004 w 2800371"/>
              <a:gd name="connsiteY72" fmla="*/ 533119 h 1467729"/>
              <a:gd name="connsiteX73" fmla="*/ 2517248 w 2800371"/>
              <a:gd name="connsiteY73" fmla="*/ 593138 h 1467729"/>
              <a:gd name="connsiteX74" fmla="*/ 2559614 w 2800371"/>
              <a:gd name="connsiteY74" fmla="*/ 716706 h 1467729"/>
              <a:gd name="connsiteX75" fmla="*/ 2626693 w 2800371"/>
              <a:gd name="connsiteY75" fmla="*/ 836743 h 1467729"/>
              <a:gd name="connsiteX76" fmla="*/ 2686712 w 2800371"/>
              <a:gd name="connsiteY76" fmla="*/ 967371 h 1467729"/>
              <a:gd name="connsiteX77" fmla="*/ 2697303 w 2800371"/>
              <a:gd name="connsiteY77" fmla="*/ 977963 h 1467729"/>
              <a:gd name="connsiteX78" fmla="*/ 2704364 w 2800371"/>
              <a:gd name="connsiteY78" fmla="*/ 988554 h 1467729"/>
              <a:gd name="connsiteX79" fmla="*/ 2729078 w 2800371"/>
              <a:gd name="connsiteY79" fmla="*/ 1002676 h 1467729"/>
              <a:gd name="connsiteX80" fmla="*/ 2743200 w 2800371"/>
              <a:gd name="connsiteY80" fmla="*/ 1016798 h 1467729"/>
              <a:gd name="connsiteX81" fmla="*/ 2789096 w 2800371"/>
              <a:gd name="connsiteY81" fmla="*/ 1027390 h 1467729"/>
              <a:gd name="connsiteX82" fmla="*/ 2792627 w 2800371"/>
              <a:gd name="connsiteY82" fmla="*/ 1327482 h 1467729"/>
              <a:gd name="connsiteX83" fmla="*/ 2760852 w 2800371"/>
              <a:gd name="connsiteY83" fmla="*/ 1454580 h 1467729"/>
              <a:gd name="connsiteX84" fmla="*/ 2068874 w 2800371"/>
              <a:gd name="connsiteY84" fmla="*/ 1458111 h 1467729"/>
              <a:gd name="connsiteX85" fmla="*/ 571941 w 2800371"/>
              <a:gd name="connsiteY85" fmla="*/ 1454581 h 1467729"/>
              <a:gd name="connsiteX86" fmla="*/ 289501 w 2800371"/>
              <a:gd name="connsiteY86" fmla="*/ 1458111 h 1467729"/>
              <a:gd name="connsiteX87" fmla="*/ 172994 w 2800371"/>
              <a:gd name="connsiteY87" fmla="*/ 1313360 h 1467729"/>
              <a:gd name="connsiteX88" fmla="*/ 141220 w 2800371"/>
              <a:gd name="connsiteY88" fmla="*/ 1341604 h 1467729"/>
              <a:gd name="connsiteX89" fmla="*/ 95323 w 2800371"/>
              <a:gd name="connsiteY89" fmla="*/ 1359257 h 1467729"/>
              <a:gd name="connsiteX90" fmla="*/ 45896 w 2800371"/>
              <a:gd name="connsiteY90" fmla="*/ 1405153 h 1467729"/>
              <a:gd name="connsiteX91" fmla="*/ 31774 w 2800371"/>
              <a:gd name="connsiteY91" fmla="*/ 1408684 h 1467729"/>
              <a:gd name="connsiteX92" fmla="*/ 10591 w 2800371"/>
              <a:gd name="connsiteY92" fmla="*/ 1415745 h 1467729"/>
              <a:gd name="connsiteX93" fmla="*/ 3530 w 2800371"/>
              <a:gd name="connsiteY93" fmla="*/ 1433397 h 1467729"/>
              <a:gd name="connsiteX94" fmla="*/ 0 w 2800371"/>
              <a:gd name="connsiteY94" fmla="*/ 1454580 h 1467729"/>
              <a:gd name="connsiteX95" fmla="*/ 7061 w 2800371"/>
              <a:gd name="connsiteY95" fmla="*/ 1359257 h 1467729"/>
              <a:gd name="connsiteX96" fmla="*/ 7061 w 2800371"/>
              <a:gd name="connsiteY96" fmla="*/ 1331013 h 1467729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359257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454580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5305 w 2800371"/>
              <a:gd name="connsiteY91" fmla="*/ 1454580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3530 w 2800371"/>
              <a:gd name="connsiteY93" fmla="*/ 1433397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24713 w 2800371"/>
              <a:gd name="connsiteY93" fmla="*/ 1451050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96489" h="1460544">
                <a:moveTo>
                  <a:pt x="7061" y="1331013"/>
                </a:moveTo>
                <a:lnTo>
                  <a:pt x="7061" y="1331013"/>
                </a:lnTo>
                <a:cubicBezTo>
                  <a:pt x="22360" y="1323952"/>
                  <a:pt x="37377" y="1316246"/>
                  <a:pt x="52957" y="1309830"/>
                </a:cubicBezTo>
                <a:cubicBezTo>
                  <a:pt x="57444" y="1307982"/>
                  <a:pt x="62334" y="1305282"/>
                  <a:pt x="67079" y="1306299"/>
                </a:cubicBezTo>
                <a:cubicBezTo>
                  <a:pt x="79473" y="1308955"/>
                  <a:pt x="91047" y="1314753"/>
                  <a:pt x="102384" y="1320421"/>
                </a:cubicBezTo>
                <a:cubicBezTo>
                  <a:pt x="109974" y="1324216"/>
                  <a:pt x="123567" y="1334543"/>
                  <a:pt x="123567" y="1334543"/>
                </a:cubicBezTo>
                <a:cubicBezTo>
                  <a:pt x="137689" y="1333366"/>
                  <a:pt x="151886" y="1332886"/>
                  <a:pt x="165933" y="1331013"/>
                </a:cubicBezTo>
                <a:cubicBezTo>
                  <a:pt x="177691" y="1329445"/>
                  <a:pt x="183186" y="1321776"/>
                  <a:pt x="194177" y="1316891"/>
                </a:cubicBezTo>
                <a:cubicBezTo>
                  <a:pt x="198611" y="1314920"/>
                  <a:pt x="203562" y="1314413"/>
                  <a:pt x="208299" y="1313360"/>
                </a:cubicBezTo>
                <a:cubicBezTo>
                  <a:pt x="248638" y="1304396"/>
                  <a:pt x="205634" y="1314910"/>
                  <a:pt x="240074" y="1306299"/>
                </a:cubicBezTo>
                <a:cubicBezTo>
                  <a:pt x="251842" y="1307476"/>
                  <a:pt x="263782" y="1307510"/>
                  <a:pt x="275379" y="1309830"/>
                </a:cubicBezTo>
                <a:cubicBezTo>
                  <a:pt x="281593" y="1311073"/>
                  <a:pt x="286694" y="1316891"/>
                  <a:pt x="293031" y="1316891"/>
                </a:cubicBezTo>
                <a:cubicBezTo>
                  <a:pt x="299369" y="1316891"/>
                  <a:pt x="304672" y="1311834"/>
                  <a:pt x="310684" y="1309830"/>
                </a:cubicBezTo>
                <a:cubicBezTo>
                  <a:pt x="324684" y="1305163"/>
                  <a:pt x="338228" y="1304621"/>
                  <a:pt x="353050" y="1302769"/>
                </a:cubicBezTo>
                <a:cubicBezTo>
                  <a:pt x="364871" y="1304345"/>
                  <a:pt x="407828" y="1309488"/>
                  <a:pt x="427190" y="1313360"/>
                </a:cubicBezTo>
                <a:cubicBezTo>
                  <a:pt x="438269" y="1315576"/>
                  <a:pt x="441812" y="1317057"/>
                  <a:pt x="451904" y="1320421"/>
                </a:cubicBezTo>
                <a:cubicBezTo>
                  <a:pt x="486431" y="1318983"/>
                  <a:pt x="523064" y="1326861"/>
                  <a:pt x="554289" y="1309830"/>
                </a:cubicBezTo>
                <a:cubicBezTo>
                  <a:pt x="585293" y="1292919"/>
                  <a:pt x="566138" y="1301720"/>
                  <a:pt x="586063" y="1285116"/>
                </a:cubicBezTo>
                <a:cubicBezTo>
                  <a:pt x="596371" y="1276526"/>
                  <a:pt x="617838" y="1260403"/>
                  <a:pt x="617838" y="1260403"/>
                </a:cubicBezTo>
                <a:cubicBezTo>
                  <a:pt x="622545" y="1252165"/>
                  <a:pt x="627417" y="1244019"/>
                  <a:pt x="631960" y="1235689"/>
                </a:cubicBezTo>
                <a:cubicBezTo>
                  <a:pt x="639022" y="1222742"/>
                  <a:pt x="636171" y="1220480"/>
                  <a:pt x="649612" y="1214506"/>
                </a:cubicBezTo>
                <a:cubicBezTo>
                  <a:pt x="656413" y="1211483"/>
                  <a:pt x="663734" y="1209799"/>
                  <a:pt x="670795" y="1207445"/>
                </a:cubicBezTo>
                <a:cubicBezTo>
                  <a:pt x="687271" y="1210976"/>
                  <a:pt x="704518" y="1211930"/>
                  <a:pt x="720222" y="1218037"/>
                </a:cubicBezTo>
                <a:cubicBezTo>
                  <a:pt x="734026" y="1223405"/>
                  <a:pt x="732766" y="1234111"/>
                  <a:pt x="741405" y="1242750"/>
                </a:cubicBezTo>
                <a:cubicBezTo>
                  <a:pt x="744406" y="1245750"/>
                  <a:pt x="747786" y="1249285"/>
                  <a:pt x="751997" y="1249811"/>
                </a:cubicBezTo>
                <a:cubicBezTo>
                  <a:pt x="795345" y="1255230"/>
                  <a:pt x="839082" y="1256872"/>
                  <a:pt x="882625" y="1260403"/>
                </a:cubicBezTo>
                <a:cubicBezTo>
                  <a:pt x="890247" y="1270566"/>
                  <a:pt x="904264" y="1290640"/>
                  <a:pt x="914400" y="1295708"/>
                </a:cubicBezTo>
                <a:cubicBezTo>
                  <a:pt x="921461" y="1299238"/>
                  <a:pt x="928149" y="1303644"/>
                  <a:pt x="935583" y="1306299"/>
                </a:cubicBezTo>
                <a:cubicBezTo>
                  <a:pt x="944722" y="1309563"/>
                  <a:pt x="954412" y="1311006"/>
                  <a:pt x="963827" y="1313360"/>
                </a:cubicBezTo>
                <a:cubicBezTo>
                  <a:pt x="1018271" y="1272527"/>
                  <a:pt x="969522" y="1316020"/>
                  <a:pt x="1016784" y="1239220"/>
                </a:cubicBezTo>
                <a:cubicBezTo>
                  <a:pt x="1029237" y="1218983"/>
                  <a:pt x="1050522" y="1194107"/>
                  <a:pt x="1073272" y="1182732"/>
                </a:cubicBezTo>
                <a:cubicBezTo>
                  <a:pt x="1083258" y="1177739"/>
                  <a:pt x="1094455" y="1175671"/>
                  <a:pt x="1105047" y="1172140"/>
                </a:cubicBezTo>
                <a:cubicBezTo>
                  <a:pt x="1121523" y="1173317"/>
                  <a:pt x="1138208" y="1172800"/>
                  <a:pt x="1154474" y="1175671"/>
                </a:cubicBezTo>
                <a:cubicBezTo>
                  <a:pt x="1161237" y="1176865"/>
                  <a:pt x="1176761" y="1194732"/>
                  <a:pt x="1179187" y="1196854"/>
                </a:cubicBezTo>
                <a:cubicBezTo>
                  <a:pt x="1183615" y="1200729"/>
                  <a:pt x="1188319" y="1204327"/>
                  <a:pt x="1193309" y="1207445"/>
                </a:cubicBezTo>
                <a:cubicBezTo>
                  <a:pt x="1208077" y="1216675"/>
                  <a:pt x="1207334" y="1210845"/>
                  <a:pt x="1218023" y="1225098"/>
                </a:cubicBezTo>
                <a:cubicBezTo>
                  <a:pt x="1222140" y="1230587"/>
                  <a:pt x="1225545" y="1236613"/>
                  <a:pt x="1228614" y="1242750"/>
                </a:cubicBezTo>
                <a:cubicBezTo>
                  <a:pt x="1230278" y="1246079"/>
                  <a:pt x="1229860" y="1250404"/>
                  <a:pt x="1232145" y="1253342"/>
                </a:cubicBezTo>
                <a:cubicBezTo>
                  <a:pt x="1238276" y="1261224"/>
                  <a:pt x="1253328" y="1274525"/>
                  <a:pt x="1253328" y="1274525"/>
                </a:cubicBezTo>
                <a:cubicBezTo>
                  <a:pt x="1268627" y="1270994"/>
                  <a:pt x="1285691" y="1271894"/>
                  <a:pt x="1299224" y="1263933"/>
                </a:cubicBezTo>
                <a:cubicBezTo>
                  <a:pt x="1307402" y="1259122"/>
                  <a:pt x="1308373" y="1247300"/>
                  <a:pt x="1313346" y="1239220"/>
                </a:cubicBezTo>
                <a:cubicBezTo>
                  <a:pt x="1317794" y="1231993"/>
                  <a:pt x="1322912" y="1225197"/>
                  <a:pt x="1327468" y="1218037"/>
                </a:cubicBezTo>
                <a:cubicBezTo>
                  <a:pt x="1331152" y="1212248"/>
                  <a:pt x="1334529" y="1206268"/>
                  <a:pt x="1338060" y="1200384"/>
                </a:cubicBezTo>
                <a:cubicBezTo>
                  <a:pt x="1341590" y="1188616"/>
                  <a:pt x="1344519" y="1176650"/>
                  <a:pt x="1348651" y="1165079"/>
                </a:cubicBezTo>
                <a:cubicBezTo>
                  <a:pt x="1350421" y="1160123"/>
                  <a:pt x="1353893" y="1155896"/>
                  <a:pt x="1355713" y="1150957"/>
                </a:cubicBezTo>
                <a:cubicBezTo>
                  <a:pt x="1372801" y="1104578"/>
                  <a:pt x="1370201" y="1092847"/>
                  <a:pt x="1398079" y="1052103"/>
                </a:cubicBezTo>
                <a:cubicBezTo>
                  <a:pt x="1403718" y="1043862"/>
                  <a:pt x="1412201" y="1037981"/>
                  <a:pt x="1419262" y="1030920"/>
                </a:cubicBezTo>
                <a:cubicBezTo>
                  <a:pt x="1427500" y="999146"/>
                  <a:pt x="1432449" y="966332"/>
                  <a:pt x="1443975" y="935597"/>
                </a:cubicBezTo>
                <a:cubicBezTo>
                  <a:pt x="1447506" y="926182"/>
                  <a:pt x="1451185" y="916822"/>
                  <a:pt x="1454567" y="907353"/>
                </a:cubicBezTo>
                <a:cubicBezTo>
                  <a:pt x="1457070" y="900344"/>
                  <a:pt x="1459015" y="893139"/>
                  <a:pt x="1461628" y="886170"/>
                </a:cubicBezTo>
                <a:cubicBezTo>
                  <a:pt x="1466078" y="874302"/>
                  <a:pt x="1470469" y="862387"/>
                  <a:pt x="1475750" y="850865"/>
                </a:cubicBezTo>
                <a:cubicBezTo>
                  <a:pt x="1483425" y="834120"/>
                  <a:pt x="1494425" y="818841"/>
                  <a:pt x="1500463" y="801438"/>
                </a:cubicBezTo>
                <a:cubicBezTo>
                  <a:pt x="1569270" y="603111"/>
                  <a:pt x="1500150" y="745544"/>
                  <a:pt x="1571073" y="610791"/>
                </a:cubicBezTo>
                <a:cubicBezTo>
                  <a:pt x="1581457" y="413502"/>
                  <a:pt x="1569125" y="524838"/>
                  <a:pt x="1613439" y="300106"/>
                </a:cubicBezTo>
                <a:cubicBezTo>
                  <a:pt x="1618306" y="275424"/>
                  <a:pt x="1627561" y="225966"/>
                  <a:pt x="1627561" y="225966"/>
                </a:cubicBezTo>
                <a:cubicBezTo>
                  <a:pt x="1628738" y="201252"/>
                  <a:pt x="1625958" y="176028"/>
                  <a:pt x="1631092" y="151825"/>
                </a:cubicBezTo>
                <a:cubicBezTo>
                  <a:pt x="1635405" y="131494"/>
                  <a:pt x="1657129" y="104827"/>
                  <a:pt x="1666397" y="84746"/>
                </a:cubicBezTo>
                <a:cubicBezTo>
                  <a:pt x="1669516" y="77988"/>
                  <a:pt x="1671104" y="70624"/>
                  <a:pt x="1673458" y="63563"/>
                </a:cubicBezTo>
                <a:cubicBezTo>
                  <a:pt x="1674635" y="60032"/>
                  <a:pt x="1674924" y="56067"/>
                  <a:pt x="1676988" y="52971"/>
                </a:cubicBezTo>
                <a:cubicBezTo>
                  <a:pt x="1693347" y="28434"/>
                  <a:pt x="1673836" y="59274"/>
                  <a:pt x="1691110" y="24727"/>
                </a:cubicBezTo>
                <a:cubicBezTo>
                  <a:pt x="1693008" y="20932"/>
                  <a:pt x="1695817" y="17666"/>
                  <a:pt x="1698171" y="14136"/>
                </a:cubicBezTo>
                <a:cubicBezTo>
                  <a:pt x="1708763" y="15313"/>
                  <a:pt x="1719420" y="16004"/>
                  <a:pt x="1729946" y="17666"/>
                </a:cubicBezTo>
                <a:cubicBezTo>
                  <a:pt x="1741801" y="19538"/>
                  <a:pt x="1753273" y="23978"/>
                  <a:pt x="1765251" y="24727"/>
                </a:cubicBezTo>
                <a:lnTo>
                  <a:pt x="1821739" y="28258"/>
                </a:lnTo>
                <a:cubicBezTo>
                  <a:pt x="1835861" y="27081"/>
                  <a:pt x="1850058" y="26600"/>
                  <a:pt x="1864105" y="24727"/>
                </a:cubicBezTo>
                <a:cubicBezTo>
                  <a:pt x="1867794" y="24235"/>
                  <a:pt x="1870984" y="21453"/>
                  <a:pt x="1874696" y="21197"/>
                </a:cubicBezTo>
                <a:cubicBezTo>
                  <a:pt x="1905244" y="19090"/>
                  <a:pt x="1935885" y="18661"/>
                  <a:pt x="1966489" y="17666"/>
                </a:cubicBezTo>
                <a:lnTo>
                  <a:pt x="2308948" y="7075"/>
                </a:lnTo>
                <a:cubicBezTo>
                  <a:pt x="2347463" y="-1484"/>
                  <a:pt x="2333983" y="-3196"/>
                  <a:pt x="2372497" y="7075"/>
                </a:cubicBezTo>
                <a:cubicBezTo>
                  <a:pt x="2379689" y="8993"/>
                  <a:pt x="2393680" y="14136"/>
                  <a:pt x="2393680" y="14136"/>
                </a:cubicBezTo>
                <a:cubicBezTo>
                  <a:pt x="2397211" y="35319"/>
                  <a:pt x="2399710" y="56700"/>
                  <a:pt x="2404272" y="77685"/>
                </a:cubicBezTo>
                <a:cubicBezTo>
                  <a:pt x="2421688" y="157801"/>
                  <a:pt x="2440782" y="216647"/>
                  <a:pt x="2464290" y="296576"/>
                </a:cubicBezTo>
                <a:cubicBezTo>
                  <a:pt x="2467293" y="331606"/>
                  <a:pt x="2479697" y="495116"/>
                  <a:pt x="2489004" y="533119"/>
                </a:cubicBezTo>
                <a:cubicBezTo>
                  <a:pt x="2494263" y="554595"/>
                  <a:pt x="2509311" y="572501"/>
                  <a:pt x="2517248" y="593138"/>
                </a:cubicBezTo>
                <a:cubicBezTo>
                  <a:pt x="2532879" y="633779"/>
                  <a:pt x="2542965" y="676472"/>
                  <a:pt x="2559614" y="716706"/>
                </a:cubicBezTo>
                <a:cubicBezTo>
                  <a:pt x="2602135" y="819466"/>
                  <a:pt x="2589079" y="768152"/>
                  <a:pt x="2626693" y="836743"/>
                </a:cubicBezTo>
                <a:cubicBezTo>
                  <a:pt x="2729286" y="1023826"/>
                  <a:pt x="2604610" y="803168"/>
                  <a:pt x="2686712" y="967371"/>
                </a:cubicBezTo>
                <a:cubicBezTo>
                  <a:pt x="2688945" y="971837"/>
                  <a:pt x="2694107" y="974127"/>
                  <a:pt x="2697303" y="977963"/>
                </a:cubicBezTo>
                <a:cubicBezTo>
                  <a:pt x="2700019" y="981223"/>
                  <a:pt x="2701364" y="985554"/>
                  <a:pt x="2704364" y="988554"/>
                </a:cubicBezTo>
                <a:cubicBezTo>
                  <a:pt x="2713820" y="998009"/>
                  <a:pt x="2718001" y="994369"/>
                  <a:pt x="2729078" y="1002676"/>
                </a:cubicBezTo>
                <a:cubicBezTo>
                  <a:pt x="2734404" y="1006670"/>
                  <a:pt x="2737661" y="1013105"/>
                  <a:pt x="2743200" y="1016798"/>
                </a:cubicBezTo>
                <a:cubicBezTo>
                  <a:pt x="2756634" y="1025754"/>
                  <a:pt x="2774068" y="1025511"/>
                  <a:pt x="2789096" y="1027390"/>
                </a:cubicBezTo>
                <a:cubicBezTo>
                  <a:pt x="2799358" y="1140269"/>
                  <a:pt x="2797334" y="1255695"/>
                  <a:pt x="2792627" y="1327482"/>
                </a:cubicBezTo>
                <a:cubicBezTo>
                  <a:pt x="2787920" y="1399269"/>
                  <a:pt x="2785566" y="1387501"/>
                  <a:pt x="2760852" y="1458111"/>
                </a:cubicBezTo>
                <a:cubicBezTo>
                  <a:pt x="2526662" y="1453404"/>
                  <a:pt x="2433693" y="1458699"/>
                  <a:pt x="2068874" y="1458111"/>
                </a:cubicBezTo>
                <a:lnTo>
                  <a:pt x="571941" y="1454581"/>
                </a:lnTo>
                <a:cubicBezTo>
                  <a:pt x="275379" y="1454581"/>
                  <a:pt x="359523" y="1458111"/>
                  <a:pt x="289501" y="1458111"/>
                </a:cubicBezTo>
                <a:cubicBezTo>
                  <a:pt x="219479" y="1458111"/>
                  <a:pt x="178290" y="1455168"/>
                  <a:pt x="151811" y="1454580"/>
                </a:cubicBezTo>
                <a:cubicBezTo>
                  <a:pt x="125332" y="1453992"/>
                  <a:pt x="140043" y="1454580"/>
                  <a:pt x="130628" y="1454580"/>
                </a:cubicBezTo>
                <a:cubicBezTo>
                  <a:pt x="121213" y="1454580"/>
                  <a:pt x="110622" y="1448696"/>
                  <a:pt x="95323" y="1454580"/>
                </a:cubicBezTo>
                <a:cubicBezTo>
                  <a:pt x="81903" y="1468000"/>
                  <a:pt x="80612" y="1454580"/>
                  <a:pt x="70609" y="1454580"/>
                </a:cubicBezTo>
                <a:cubicBezTo>
                  <a:pt x="60606" y="1454580"/>
                  <a:pt x="45308" y="1461052"/>
                  <a:pt x="35305" y="1454580"/>
                </a:cubicBezTo>
                <a:cubicBezTo>
                  <a:pt x="25302" y="1448108"/>
                  <a:pt x="12356" y="1416333"/>
                  <a:pt x="10591" y="1415745"/>
                </a:cubicBezTo>
                <a:cubicBezTo>
                  <a:pt x="8826" y="1415157"/>
                  <a:pt x="26380" y="1444936"/>
                  <a:pt x="24713" y="1451050"/>
                </a:cubicBezTo>
                <a:cubicBezTo>
                  <a:pt x="22830" y="1457956"/>
                  <a:pt x="0" y="1461738"/>
                  <a:pt x="0" y="1454580"/>
                </a:cubicBezTo>
                <a:cubicBezTo>
                  <a:pt x="0" y="1440185"/>
                  <a:pt x="3257" y="1382083"/>
                  <a:pt x="7061" y="1359257"/>
                </a:cubicBezTo>
                <a:cubicBezTo>
                  <a:pt x="10963" y="1335845"/>
                  <a:pt x="7061" y="1335720"/>
                  <a:pt x="7061" y="1331013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974053" y="4631328"/>
            <a:ext cx="3614254" cy="2039894"/>
            <a:chOff x="6974051" y="4631329"/>
            <a:chExt cx="3614255" cy="2039894"/>
          </a:xfrm>
        </p:grpSpPr>
        <p:sp>
          <p:nvSpPr>
            <p:cNvPr id="237" name="TextBox 236"/>
            <p:cNvSpPr txBox="1"/>
            <p:nvPr/>
          </p:nvSpPr>
          <p:spPr>
            <a:xfrm>
              <a:off x="9907089" y="6317280"/>
              <a:ext cx="66075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>
                  <a:latin typeface="Helvetica" pitchFamily="2" charset="0"/>
                </a:rPr>
                <a:t>Time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974051" y="5276900"/>
              <a:ext cx="84189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>
                  <a:latin typeface="Helvetica" pitchFamily="2" charset="0"/>
                </a:rPr>
                <a:t>Queue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7788698" y="4898862"/>
              <a:ext cx="2752302" cy="66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7788698" y="6234866"/>
              <a:ext cx="2799608" cy="160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Helvetica" pitchFamily="2" charset="0"/>
              </a:endParaRPr>
            </a:p>
          </p:txBody>
        </p:sp>
        <p:cxnSp>
          <p:nvCxnSpPr>
            <p:cNvPr id="230" name="Straight Arrow Connector 229"/>
            <p:cNvCxnSpPr/>
            <p:nvPr/>
          </p:nvCxnSpPr>
          <p:spPr>
            <a:xfrm flipV="1">
              <a:off x="7788698" y="4631329"/>
              <a:ext cx="0" cy="176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>
              <a:off x="7788698" y="6395426"/>
              <a:ext cx="27523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787106" y="3860800"/>
            <a:ext cx="2753895" cy="696371"/>
            <a:chOff x="7787105" y="3860800"/>
            <a:chExt cx="2753895" cy="696370"/>
          </a:xfrm>
        </p:grpSpPr>
        <p:cxnSp>
          <p:nvCxnSpPr>
            <p:cNvPr id="282" name="Straight Connector 281"/>
            <p:cNvCxnSpPr/>
            <p:nvPr/>
          </p:nvCxnSpPr>
          <p:spPr>
            <a:xfrm flipH="1">
              <a:off x="7787105" y="3860800"/>
              <a:ext cx="990878" cy="696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777983" y="3866302"/>
              <a:ext cx="1763017" cy="690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124005" y="5688510"/>
            <a:ext cx="4790517" cy="367073"/>
            <a:chOff x="4435075" y="2006815"/>
            <a:chExt cx="4790519" cy="367073"/>
          </a:xfrm>
        </p:grpSpPr>
        <p:sp>
          <p:nvSpPr>
            <p:cNvPr id="289" name="TextBox 288"/>
            <p:cNvSpPr txBox="1"/>
            <p:nvPr/>
          </p:nvSpPr>
          <p:spPr>
            <a:xfrm>
              <a:off x="4825028" y="2006815"/>
              <a:ext cx="440056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“Who did my packet share the queue with?”</a:t>
              </a:r>
            </a:p>
          </p:txBody>
        </p:sp>
        <p:sp>
          <p:nvSpPr>
            <p:cNvPr id="290" name="Oval 289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0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/>
            </a:p>
          </p:txBody>
        </p: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grpSp>
        <p:nvGrpSpPr>
          <p:cNvPr id="271" name="Group 270"/>
          <p:cNvGrpSpPr/>
          <p:nvPr/>
        </p:nvGrpSpPr>
        <p:grpSpPr>
          <a:xfrm>
            <a:off x="3103663" y="1997911"/>
            <a:ext cx="5276227" cy="367073"/>
            <a:chOff x="4435075" y="2006815"/>
            <a:chExt cx="5276229" cy="367073"/>
          </a:xfrm>
        </p:grpSpPr>
        <p:sp>
          <p:nvSpPr>
            <p:cNvPr id="253" name="TextBox 252"/>
            <p:cNvSpPr txBox="1"/>
            <p:nvPr/>
          </p:nvSpPr>
          <p:spPr>
            <a:xfrm>
              <a:off x="4825028" y="2006815"/>
              <a:ext cx="488627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“How long did my packet queue at each switch?”</a:t>
              </a:r>
            </a:p>
          </p:txBody>
        </p:sp>
        <p:sp>
          <p:nvSpPr>
            <p:cNvPr id="254" name="Oval 253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B05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</p:grpSp>
      <p:sp>
        <p:nvSpPr>
          <p:cNvPr id="260" name="Rounded Rectangle 259"/>
          <p:cNvSpPr/>
          <p:nvPr/>
        </p:nvSpPr>
        <p:spPr>
          <a:xfrm>
            <a:off x="9071641" y="3644757"/>
            <a:ext cx="241300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268" name="Group 267"/>
          <p:cNvGrpSpPr/>
          <p:nvPr/>
        </p:nvGrpSpPr>
        <p:grpSpPr>
          <a:xfrm>
            <a:off x="8133237" y="1931502"/>
            <a:ext cx="3576163" cy="1713255"/>
            <a:chOff x="8133238" y="1931501"/>
            <a:chExt cx="3576162" cy="1713255"/>
          </a:xfrm>
        </p:grpSpPr>
        <p:sp>
          <p:nvSpPr>
            <p:cNvPr id="261" name="Rounded Rectangle 260"/>
            <p:cNvSpPr/>
            <p:nvPr/>
          </p:nvSpPr>
          <p:spPr>
            <a:xfrm>
              <a:off x="8133238" y="1931501"/>
              <a:ext cx="3576162" cy="4686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Helvetica" pitchFamily="2" charset="0"/>
                </a:rPr>
                <a:t>“Delay: 100ns, 200ns, </a:t>
              </a:r>
              <a:r>
                <a:rPr lang="en-US" sz="1700" dirty="0">
                  <a:solidFill>
                    <a:srgbClr val="FF0000"/>
                  </a:solidFill>
                  <a:latin typeface="Helvetica" pitchFamily="2" charset="0"/>
                </a:rPr>
                <a:t>19740ns</a:t>
              </a:r>
              <a:r>
                <a:rPr lang="en-US" sz="1700" dirty="0">
                  <a:solidFill>
                    <a:schemeClr val="tx2"/>
                  </a:solidFill>
                  <a:latin typeface="Helvetica" pitchFamily="2" charset="0"/>
                </a:rPr>
                <a:t>”</a:t>
              </a:r>
            </a:p>
          </p:txBody>
        </p:sp>
        <p:cxnSp>
          <p:nvCxnSpPr>
            <p:cNvPr id="263" name="Straight Connector 262"/>
            <p:cNvCxnSpPr>
              <a:stCxn id="260" idx="0"/>
            </p:cNvCxnSpPr>
            <p:nvPr/>
          </p:nvCxnSpPr>
          <p:spPr>
            <a:xfrm flipH="1" flipV="1">
              <a:off x="8219681" y="2400113"/>
              <a:ext cx="972609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0" idx="0"/>
            </p:cNvCxnSpPr>
            <p:nvPr/>
          </p:nvCxnSpPr>
          <p:spPr>
            <a:xfrm flipV="1">
              <a:off x="9192290" y="2400113"/>
              <a:ext cx="2332652" cy="1244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0" name="Straight Arrow Connector 229"/>
          <p:cNvCxnSpPr/>
          <p:nvPr/>
        </p:nvCxnSpPr>
        <p:spPr>
          <a:xfrm flipV="1">
            <a:off x="7788699" y="4631330"/>
            <a:ext cx="0" cy="176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9907089" y="6317281"/>
            <a:ext cx="6607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>
                <a:latin typeface="Helvetica" pitchFamily="2" charset="0"/>
              </a:rPr>
              <a:t>Time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6974051" y="5276901"/>
            <a:ext cx="8418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Helvetica" pitchFamily="2" charset="0"/>
              </a:rPr>
              <a:t>Queue</a:t>
            </a:r>
          </a:p>
        </p:txBody>
      </p:sp>
      <p:cxnSp>
        <p:nvCxnSpPr>
          <p:cNvPr id="241" name="Straight Connector 240"/>
          <p:cNvCxnSpPr/>
          <p:nvPr/>
        </p:nvCxnSpPr>
        <p:spPr>
          <a:xfrm>
            <a:off x="7788698" y="4898863"/>
            <a:ext cx="2752303" cy="6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Freeform 273"/>
          <p:cNvSpPr/>
          <p:nvPr/>
        </p:nvSpPr>
        <p:spPr>
          <a:xfrm>
            <a:off x="7791820" y="4893257"/>
            <a:ext cx="2796489" cy="1460544"/>
          </a:xfrm>
          <a:custGeom>
            <a:avLst/>
            <a:gdLst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35397 w 2800371"/>
              <a:gd name="connsiteY86" fmla="*/ 120391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71941 w 2800371"/>
              <a:gd name="connsiteY85" fmla="*/ 1454581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342458 w 2800371"/>
              <a:gd name="connsiteY86" fmla="*/ 1415745 h 1458111"/>
              <a:gd name="connsiteX87" fmla="*/ 172994 w 2800371"/>
              <a:gd name="connsiteY87" fmla="*/ 1313360 h 1458111"/>
              <a:gd name="connsiteX88" fmla="*/ 141220 w 2800371"/>
              <a:gd name="connsiteY88" fmla="*/ 1341604 h 1458111"/>
              <a:gd name="connsiteX89" fmla="*/ 95323 w 2800371"/>
              <a:gd name="connsiteY89" fmla="*/ 1359257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7729"/>
              <a:gd name="connsiteX1" fmla="*/ 7061 w 2800371"/>
              <a:gd name="connsiteY1" fmla="*/ 1331013 h 1467729"/>
              <a:gd name="connsiteX2" fmla="*/ 52957 w 2800371"/>
              <a:gd name="connsiteY2" fmla="*/ 1309830 h 1467729"/>
              <a:gd name="connsiteX3" fmla="*/ 67079 w 2800371"/>
              <a:gd name="connsiteY3" fmla="*/ 1306299 h 1467729"/>
              <a:gd name="connsiteX4" fmla="*/ 102384 w 2800371"/>
              <a:gd name="connsiteY4" fmla="*/ 1320421 h 1467729"/>
              <a:gd name="connsiteX5" fmla="*/ 123567 w 2800371"/>
              <a:gd name="connsiteY5" fmla="*/ 1334543 h 1467729"/>
              <a:gd name="connsiteX6" fmla="*/ 165933 w 2800371"/>
              <a:gd name="connsiteY6" fmla="*/ 1331013 h 1467729"/>
              <a:gd name="connsiteX7" fmla="*/ 194177 w 2800371"/>
              <a:gd name="connsiteY7" fmla="*/ 1316891 h 1467729"/>
              <a:gd name="connsiteX8" fmla="*/ 208299 w 2800371"/>
              <a:gd name="connsiteY8" fmla="*/ 1313360 h 1467729"/>
              <a:gd name="connsiteX9" fmla="*/ 240074 w 2800371"/>
              <a:gd name="connsiteY9" fmla="*/ 1306299 h 1467729"/>
              <a:gd name="connsiteX10" fmla="*/ 275379 w 2800371"/>
              <a:gd name="connsiteY10" fmla="*/ 1309830 h 1467729"/>
              <a:gd name="connsiteX11" fmla="*/ 293031 w 2800371"/>
              <a:gd name="connsiteY11" fmla="*/ 1316891 h 1467729"/>
              <a:gd name="connsiteX12" fmla="*/ 310684 w 2800371"/>
              <a:gd name="connsiteY12" fmla="*/ 1309830 h 1467729"/>
              <a:gd name="connsiteX13" fmla="*/ 353050 w 2800371"/>
              <a:gd name="connsiteY13" fmla="*/ 1302769 h 1467729"/>
              <a:gd name="connsiteX14" fmla="*/ 427190 w 2800371"/>
              <a:gd name="connsiteY14" fmla="*/ 1313360 h 1467729"/>
              <a:gd name="connsiteX15" fmla="*/ 451904 w 2800371"/>
              <a:gd name="connsiteY15" fmla="*/ 1320421 h 1467729"/>
              <a:gd name="connsiteX16" fmla="*/ 554289 w 2800371"/>
              <a:gd name="connsiteY16" fmla="*/ 1309830 h 1467729"/>
              <a:gd name="connsiteX17" fmla="*/ 586063 w 2800371"/>
              <a:gd name="connsiteY17" fmla="*/ 1285116 h 1467729"/>
              <a:gd name="connsiteX18" fmla="*/ 617838 w 2800371"/>
              <a:gd name="connsiteY18" fmla="*/ 1260403 h 1467729"/>
              <a:gd name="connsiteX19" fmla="*/ 631960 w 2800371"/>
              <a:gd name="connsiteY19" fmla="*/ 1235689 h 1467729"/>
              <a:gd name="connsiteX20" fmla="*/ 649612 w 2800371"/>
              <a:gd name="connsiteY20" fmla="*/ 1214506 h 1467729"/>
              <a:gd name="connsiteX21" fmla="*/ 670795 w 2800371"/>
              <a:gd name="connsiteY21" fmla="*/ 1207445 h 1467729"/>
              <a:gd name="connsiteX22" fmla="*/ 720222 w 2800371"/>
              <a:gd name="connsiteY22" fmla="*/ 1218037 h 1467729"/>
              <a:gd name="connsiteX23" fmla="*/ 741405 w 2800371"/>
              <a:gd name="connsiteY23" fmla="*/ 1242750 h 1467729"/>
              <a:gd name="connsiteX24" fmla="*/ 751997 w 2800371"/>
              <a:gd name="connsiteY24" fmla="*/ 1249811 h 1467729"/>
              <a:gd name="connsiteX25" fmla="*/ 882625 w 2800371"/>
              <a:gd name="connsiteY25" fmla="*/ 1260403 h 1467729"/>
              <a:gd name="connsiteX26" fmla="*/ 914400 w 2800371"/>
              <a:gd name="connsiteY26" fmla="*/ 1295708 h 1467729"/>
              <a:gd name="connsiteX27" fmla="*/ 935583 w 2800371"/>
              <a:gd name="connsiteY27" fmla="*/ 1306299 h 1467729"/>
              <a:gd name="connsiteX28" fmla="*/ 963827 w 2800371"/>
              <a:gd name="connsiteY28" fmla="*/ 1313360 h 1467729"/>
              <a:gd name="connsiteX29" fmla="*/ 1016784 w 2800371"/>
              <a:gd name="connsiteY29" fmla="*/ 1239220 h 1467729"/>
              <a:gd name="connsiteX30" fmla="*/ 1073272 w 2800371"/>
              <a:gd name="connsiteY30" fmla="*/ 1182732 h 1467729"/>
              <a:gd name="connsiteX31" fmla="*/ 1105047 w 2800371"/>
              <a:gd name="connsiteY31" fmla="*/ 1172140 h 1467729"/>
              <a:gd name="connsiteX32" fmla="*/ 1154474 w 2800371"/>
              <a:gd name="connsiteY32" fmla="*/ 1175671 h 1467729"/>
              <a:gd name="connsiteX33" fmla="*/ 1179187 w 2800371"/>
              <a:gd name="connsiteY33" fmla="*/ 1196854 h 1467729"/>
              <a:gd name="connsiteX34" fmla="*/ 1193309 w 2800371"/>
              <a:gd name="connsiteY34" fmla="*/ 1207445 h 1467729"/>
              <a:gd name="connsiteX35" fmla="*/ 1218023 w 2800371"/>
              <a:gd name="connsiteY35" fmla="*/ 1225098 h 1467729"/>
              <a:gd name="connsiteX36" fmla="*/ 1228614 w 2800371"/>
              <a:gd name="connsiteY36" fmla="*/ 1242750 h 1467729"/>
              <a:gd name="connsiteX37" fmla="*/ 1232145 w 2800371"/>
              <a:gd name="connsiteY37" fmla="*/ 1253342 h 1467729"/>
              <a:gd name="connsiteX38" fmla="*/ 1253328 w 2800371"/>
              <a:gd name="connsiteY38" fmla="*/ 1274525 h 1467729"/>
              <a:gd name="connsiteX39" fmla="*/ 1299224 w 2800371"/>
              <a:gd name="connsiteY39" fmla="*/ 1263933 h 1467729"/>
              <a:gd name="connsiteX40" fmla="*/ 1313346 w 2800371"/>
              <a:gd name="connsiteY40" fmla="*/ 1239220 h 1467729"/>
              <a:gd name="connsiteX41" fmla="*/ 1327468 w 2800371"/>
              <a:gd name="connsiteY41" fmla="*/ 1218037 h 1467729"/>
              <a:gd name="connsiteX42" fmla="*/ 1338060 w 2800371"/>
              <a:gd name="connsiteY42" fmla="*/ 1200384 h 1467729"/>
              <a:gd name="connsiteX43" fmla="*/ 1348651 w 2800371"/>
              <a:gd name="connsiteY43" fmla="*/ 1165079 h 1467729"/>
              <a:gd name="connsiteX44" fmla="*/ 1355713 w 2800371"/>
              <a:gd name="connsiteY44" fmla="*/ 1150957 h 1467729"/>
              <a:gd name="connsiteX45" fmla="*/ 1398079 w 2800371"/>
              <a:gd name="connsiteY45" fmla="*/ 1052103 h 1467729"/>
              <a:gd name="connsiteX46" fmla="*/ 1419262 w 2800371"/>
              <a:gd name="connsiteY46" fmla="*/ 1030920 h 1467729"/>
              <a:gd name="connsiteX47" fmla="*/ 1443975 w 2800371"/>
              <a:gd name="connsiteY47" fmla="*/ 935597 h 1467729"/>
              <a:gd name="connsiteX48" fmla="*/ 1454567 w 2800371"/>
              <a:gd name="connsiteY48" fmla="*/ 907353 h 1467729"/>
              <a:gd name="connsiteX49" fmla="*/ 1461628 w 2800371"/>
              <a:gd name="connsiteY49" fmla="*/ 886170 h 1467729"/>
              <a:gd name="connsiteX50" fmla="*/ 1475750 w 2800371"/>
              <a:gd name="connsiteY50" fmla="*/ 850865 h 1467729"/>
              <a:gd name="connsiteX51" fmla="*/ 1500463 w 2800371"/>
              <a:gd name="connsiteY51" fmla="*/ 801438 h 1467729"/>
              <a:gd name="connsiteX52" fmla="*/ 1571073 w 2800371"/>
              <a:gd name="connsiteY52" fmla="*/ 610791 h 1467729"/>
              <a:gd name="connsiteX53" fmla="*/ 1613439 w 2800371"/>
              <a:gd name="connsiteY53" fmla="*/ 300106 h 1467729"/>
              <a:gd name="connsiteX54" fmla="*/ 1627561 w 2800371"/>
              <a:gd name="connsiteY54" fmla="*/ 225966 h 1467729"/>
              <a:gd name="connsiteX55" fmla="*/ 1631092 w 2800371"/>
              <a:gd name="connsiteY55" fmla="*/ 151825 h 1467729"/>
              <a:gd name="connsiteX56" fmla="*/ 1666397 w 2800371"/>
              <a:gd name="connsiteY56" fmla="*/ 84746 h 1467729"/>
              <a:gd name="connsiteX57" fmla="*/ 1673458 w 2800371"/>
              <a:gd name="connsiteY57" fmla="*/ 63563 h 1467729"/>
              <a:gd name="connsiteX58" fmla="*/ 1676988 w 2800371"/>
              <a:gd name="connsiteY58" fmla="*/ 52971 h 1467729"/>
              <a:gd name="connsiteX59" fmla="*/ 1691110 w 2800371"/>
              <a:gd name="connsiteY59" fmla="*/ 24727 h 1467729"/>
              <a:gd name="connsiteX60" fmla="*/ 1698171 w 2800371"/>
              <a:gd name="connsiteY60" fmla="*/ 14136 h 1467729"/>
              <a:gd name="connsiteX61" fmla="*/ 1729946 w 2800371"/>
              <a:gd name="connsiteY61" fmla="*/ 17666 h 1467729"/>
              <a:gd name="connsiteX62" fmla="*/ 1765251 w 2800371"/>
              <a:gd name="connsiteY62" fmla="*/ 24727 h 1467729"/>
              <a:gd name="connsiteX63" fmla="*/ 1821739 w 2800371"/>
              <a:gd name="connsiteY63" fmla="*/ 28258 h 1467729"/>
              <a:gd name="connsiteX64" fmla="*/ 1864105 w 2800371"/>
              <a:gd name="connsiteY64" fmla="*/ 24727 h 1467729"/>
              <a:gd name="connsiteX65" fmla="*/ 1874696 w 2800371"/>
              <a:gd name="connsiteY65" fmla="*/ 21197 h 1467729"/>
              <a:gd name="connsiteX66" fmla="*/ 1966489 w 2800371"/>
              <a:gd name="connsiteY66" fmla="*/ 17666 h 1467729"/>
              <a:gd name="connsiteX67" fmla="*/ 2308948 w 2800371"/>
              <a:gd name="connsiteY67" fmla="*/ 7075 h 1467729"/>
              <a:gd name="connsiteX68" fmla="*/ 2372497 w 2800371"/>
              <a:gd name="connsiteY68" fmla="*/ 7075 h 1467729"/>
              <a:gd name="connsiteX69" fmla="*/ 2393680 w 2800371"/>
              <a:gd name="connsiteY69" fmla="*/ 14136 h 1467729"/>
              <a:gd name="connsiteX70" fmla="*/ 2404272 w 2800371"/>
              <a:gd name="connsiteY70" fmla="*/ 77685 h 1467729"/>
              <a:gd name="connsiteX71" fmla="*/ 2464290 w 2800371"/>
              <a:gd name="connsiteY71" fmla="*/ 296576 h 1467729"/>
              <a:gd name="connsiteX72" fmla="*/ 2489004 w 2800371"/>
              <a:gd name="connsiteY72" fmla="*/ 533119 h 1467729"/>
              <a:gd name="connsiteX73" fmla="*/ 2517248 w 2800371"/>
              <a:gd name="connsiteY73" fmla="*/ 593138 h 1467729"/>
              <a:gd name="connsiteX74" fmla="*/ 2559614 w 2800371"/>
              <a:gd name="connsiteY74" fmla="*/ 716706 h 1467729"/>
              <a:gd name="connsiteX75" fmla="*/ 2626693 w 2800371"/>
              <a:gd name="connsiteY75" fmla="*/ 836743 h 1467729"/>
              <a:gd name="connsiteX76" fmla="*/ 2686712 w 2800371"/>
              <a:gd name="connsiteY76" fmla="*/ 967371 h 1467729"/>
              <a:gd name="connsiteX77" fmla="*/ 2697303 w 2800371"/>
              <a:gd name="connsiteY77" fmla="*/ 977963 h 1467729"/>
              <a:gd name="connsiteX78" fmla="*/ 2704364 w 2800371"/>
              <a:gd name="connsiteY78" fmla="*/ 988554 h 1467729"/>
              <a:gd name="connsiteX79" fmla="*/ 2729078 w 2800371"/>
              <a:gd name="connsiteY79" fmla="*/ 1002676 h 1467729"/>
              <a:gd name="connsiteX80" fmla="*/ 2743200 w 2800371"/>
              <a:gd name="connsiteY80" fmla="*/ 1016798 h 1467729"/>
              <a:gd name="connsiteX81" fmla="*/ 2789096 w 2800371"/>
              <a:gd name="connsiteY81" fmla="*/ 1027390 h 1467729"/>
              <a:gd name="connsiteX82" fmla="*/ 2792627 w 2800371"/>
              <a:gd name="connsiteY82" fmla="*/ 1327482 h 1467729"/>
              <a:gd name="connsiteX83" fmla="*/ 2760852 w 2800371"/>
              <a:gd name="connsiteY83" fmla="*/ 1454580 h 1467729"/>
              <a:gd name="connsiteX84" fmla="*/ 2068874 w 2800371"/>
              <a:gd name="connsiteY84" fmla="*/ 1458111 h 1467729"/>
              <a:gd name="connsiteX85" fmla="*/ 571941 w 2800371"/>
              <a:gd name="connsiteY85" fmla="*/ 1454581 h 1467729"/>
              <a:gd name="connsiteX86" fmla="*/ 289501 w 2800371"/>
              <a:gd name="connsiteY86" fmla="*/ 1458111 h 1467729"/>
              <a:gd name="connsiteX87" fmla="*/ 172994 w 2800371"/>
              <a:gd name="connsiteY87" fmla="*/ 1313360 h 1467729"/>
              <a:gd name="connsiteX88" fmla="*/ 141220 w 2800371"/>
              <a:gd name="connsiteY88" fmla="*/ 1341604 h 1467729"/>
              <a:gd name="connsiteX89" fmla="*/ 95323 w 2800371"/>
              <a:gd name="connsiteY89" fmla="*/ 1359257 h 1467729"/>
              <a:gd name="connsiteX90" fmla="*/ 45896 w 2800371"/>
              <a:gd name="connsiteY90" fmla="*/ 1405153 h 1467729"/>
              <a:gd name="connsiteX91" fmla="*/ 31774 w 2800371"/>
              <a:gd name="connsiteY91" fmla="*/ 1408684 h 1467729"/>
              <a:gd name="connsiteX92" fmla="*/ 10591 w 2800371"/>
              <a:gd name="connsiteY92" fmla="*/ 1415745 h 1467729"/>
              <a:gd name="connsiteX93" fmla="*/ 3530 w 2800371"/>
              <a:gd name="connsiteY93" fmla="*/ 1433397 h 1467729"/>
              <a:gd name="connsiteX94" fmla="*/ 0 w 2800371"/>
              <a:gd name="connsiteY94" fmla="*/ 1454580 h 1467729"/>
              <a:gd name="connsiteX95" fmla="*/ 7061 w 2800371"/>
              <a:gd name="connsiteY95" fmla="*/ 1359257 h 1467729"/>
              <a:gd name="connsiteX96" fmla="*/ 7061 w 2800371"/>
              <a:gd name="connsiteY96" fmla="*/ 1331013 h 1467729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359257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454580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5305 w 2800371"/>
              <a:gd name="connsiteY91" fmla="*/ 1454580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3530 w 2800371"/>
              <a:gd name="connsiteY93" fmla="*/ 1433397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24713 w 2800371"/>
              <a:gd name="connsiteY93" fmla="*/ 1451050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96489" h="1460544">
                <a:moveTo>
                  <a:pt x="7061" y="1331013"/>
                </a:moveTo>
                <a:lnTo>
                  <a:pt x="7061" y="1331013"/>
                </a:lnTo>
                <a:cubicBezTo>
                  <a:pt x="22360" y="1323952"/>
                  <a:pt x="37377" y="1316246"/>
                  <a:pt x="52957" y="1309830"/>
                </a:cubicBezTo>
                <a:cubicBezTo>
                  <a:pt x="57444" y="1307982"/>
                  <a:pt x="62334" y="1305282"/>
                  <a:pt x="67079" y="1306299"/>
                </a:cubicBezTo>
                <a:cubicBezTo>
                  <a:pt x="79473" y="1308955"/>
                  <a:pt x="91047" y="1314753"/>
                  <a:pt x="102384" y="1320421"/>
                </a:cubicBezTo>
                <a:cubicBezTo>
                  <a:pt x="109974" y="1324216"/>
                  <a:pt x="123567" y="1334543"/>
                  <a:pt x="123567" y="1334543"/>
                </a:cubicBezTo>
                <a:cubicBezTo>
                  <a:pt x="137689" y="1333366"/>
                  <a:pt x="151886" y="1332886"/>
                  <a:pt x="165933" y="1331013"/>
                </a:cubicBezTo>
                <a:cubicBezTo>
                  <a:pt x="177691" y="1329445"/>
                  <a:pt x="183186" y="1321776"/>
                  <a:pt x="194177" y="1316891"/>
                </a:cubicBezTo>
                <a:cubicBezTo>
                  <a:pt x="198611" y="1314920"/>
                  <a:pt x="203562" y="1314413"/>
                  <a:pt x="208299" y="1313360"/>
                </a:cubicBezTo>
                <a:cubicBezTo>
                  <a:pt x="248638" y="1304396"/>
                  <a:pt x="205634" y="1314910"/>
                  <a:pt x="240074" y="1306299"/>
                </a:cubicBezTo>
                <a:cubicBezTo>
                  <a:pt x="251842" y="1307476"/>
                  <a:pt x="263782" y="1307510"/>
                  <a:pt x="275379" y="1309830"/>
                </a:cubicBezTo>
                <a:cubicBezTo>
                  <a:pt x="281593" y="1311073"/>
                  <a:pt x="286694" y="1316891"/>
                  <a:pt x="293031" y="1316891"/>
                </a:cubicBezTo>
                <a:cubicBezTo>
                  <a:pt x="299369" y="1316891"/>
                  <a:pt x="304672" y="1311834"/>
                  <a:pt x="310684" y="1309830"/>
                </a:cubicBezTo>
                <a:cubicBezTo>
                  <a:pt x="324684" y="1305163"/>
                  <a:pt x="338228" y="1304621"/>
                  <a:pt x="353050" y="1302769"/>
                </a:cubicBezTo>
                <a:cubicBezTo>
                  <a:pt x="364871" y="1304345"/>
                  <a:pt x="407828" y="1309488"/>
                  <a:pt x="427190" y="1313360"/>
                </a:cubicBezTo>
                <a:cubicBezTo>
                  <a:pt x="438269" y="1315576"/>
                  <a:pt x="441812" y="1317057"/>
                  <a:pt x="451904" y="1320421"/>
                </a:cubicBezTo>
                <a:cubicBezTo>
                  <a:pt x="486431" y="1318983"/>
                  <a:pt x="523064" y="1326861"/>
                  <a:pt x="554289" y="1309830"/>
                </a:cubicBezTo>
                <a:cubicBezTo>
                  <a:pt x="585293" y="1292919"/>
                  <a:pt x="566138" y="1301720"/>
                  <a:pt x="586063" y="1285116"/>
                </a:cubicBezTo>
                <a:cubicBezTo>
                  <a:pt x="596371" y="1276526"/>
                  <a:pt x="617838" y="1260403"/>
                  <a:pt x="617838" y="1260403"/>
                </a:cubicBezTo>
                <a:cubicBezTo>
                  <a:pt x="622545" y="1252165"/>
                  <a:pt x="627417" y="1244019"/>
                  <a:pt x="631960" y="1235689"/>
                </a:cubicBezTo>
                <a:cubicBezTo>
                  <a:pt x="639022" y="1222742"/>
                  <a:pt x="636171" y="1220480"/>
                  <a:pt x="649612" y="1214506"/>
                </a:cubicBezTo>
                <a:cubicBezTo>
                  <a:pt x="656413" y="1211483"/>
                  <a:pt x="663734" y="1209799"/>
                  <a:pt x="670795" y="1207445"/>
                </a:cubicBezTo>
                <a:cubicBezTo>
                  <a:pt x="687271" y="1210976"/>
                  <a:pt x="704518" y="1211930"/>
                  <a:pt x="720222" y="1218037"/>
                </a:cubicBezTo>
                <a:cubicBezTo>
                  <a:pt x="734026" y="1223405"/>
                  <a:pt x="732766" y="1234111"/>
                  <a:pt x="741405" y="1242750"/>
                </a:cubicBezTo>
                <a:cubicBezTo>
                  <a:pt x="744406" y="1245750"/>
                  <a:pt x="747786" y="1249285"/>
                  <a:pt x="751997" y="1249811"/>
                </a:cubicBezTo>
                <a:cubicBezTo>
                  <a:pt x="795345" y="1255230"/>
                  <a:pt x="839082" y="1256872"/>
                  <a:pt x="882625" y="1260403"/>
                </a:cubicBezTo>
                <a:cubicBezTo>
                  <a:pt x="890247" y="1270566"/>
                  <a:pt x="904264" y="1290640"/>
                  <a:pt x="914400" y="1295708"/>
                </a:cubicBezTo>
                <a:cubicBezTo>
                  <a:pt x="921461" y="1299238"/>
                  <a:pt x="928149" y="1303644"/>
                  <a:pt x="935583" y="1306299"/>
                </a:cubicBezTo>
                <a:cubicBezTo>
                  <a:pt x="944722" y="1309563"/>
                  <a:pt x="954412" y="1311006"/>
                  <a:pt x="963827" y="1313360"/>
                </a:cubicBezTo>
                <a:cubicBezTo>
                  <a:pt x="1018271" y="1272527"/>
                  <a:pt x="969522" y="1316020"/>
                  <a:pt x="1016784" y="1239220"/>
                </a:cubicBezTo>
                <a:cubicBezTo>
                  <a:pt x="1029237" y="1218983"/>
                  <a:pt x="1050522" y="1194107"/>
                  <a:pt x="1073272" y="1182732"/>
                </a:cubicBezTo>
                <a:cubicBezTo>
                  <a:pt x="1083258" y="1177739"/>
                  <a:pt x="1094455" y="1175671"/>
                  <a:pt x="1105047" y="1172140"/>
                </a:cubicBezTo>
                <a:cubicBezTo>
                  <a:pt x="1121523" y="1173317"/>
                  <a:pt x="1138208" y="1172800"/>
                  <a:pt x="1154474" y="1175671"/>
                </a:cubicBezTo>
                <a:cubicBezTo>
                  <a:pt x="1161237" y="1176865"/>
                  <a:pt x="1176761" y="1194732"/>
                  <a:pt x="1179187" y="1196854"/>
                </a:cubicBezTo>
                <a:cubicBezTo>
                  <a:pt x="1183615" y="1200729"/>
                  <a:pt x="1188319" y="1204327"/>
                  <a:pt x="1193309" y="1207445"/>
                </a:cubicBezTo>
                <a:cubicBezTo>
                  <a:pt x="1208077" y="1216675"/>
                  <a:pt x="1207334" y="1210845"/>
                  <a:pt x="1218023" y="1225098"/>
                </a:cubicBezTo>
                <a:cubicBezTo>
                  <a:pt x="1222140" y="1230587"/>
                  <a:pt x="1225545" y="1236613"/>
                  <a:pt x="1228614" y="1242750"/>
                </a:cubicBezTo>
                <a:cubicBezTo>
                  <a:pt x="1230278" y="1246079"/>
                  <a:pt x="1229860" y="1250404"/>
                  <a:pt x="1232145" y="1253342"/>
                </a:cubicBezTo>
                <a:cubicBezTo>
                  <a:pt x="1238276" y="1261224"/>
                  <a:pt x="1253328" y="1274525"/>
                  <a:pt x="1253328" y="1274525"/>
                </a:cubicBezTo>
                <a:cubicBezTo>
                  <a:pt x="1268627" y="1270994"/>
                  <a:pt x="1285691" y="1271894"/>
                  <a:pt x="1299224" y="1263933"/>
                </a:cubicBezTo>
                <a:cubicBezTo>
                  <a:pt x="1307402" y="1259122"/>
                  <a:pt x="1308373" y="1247300"/>
                  <a:pt x="1313346" y="1239220"/>
                </a:cubicBezTo>
                <a:cubicBezTo>
                  <a:pt x="1317794" y="1231993"/>
                  <a:pt x="1322912" y="1225197"/>
                  <a:pt x="1327468" y="1218037"/>
                </a:cubicBezTo>
                <a:cubicBezTo>
                  <a:pt x="1331152" y="1212248"/>
                  <a:pt x="1334529" y="1206268"/>
                  <a:pt x="1338060" y="1200384"/>
                </a:cubicBezTo>
                <a:cubicBezTo>
                  <a:pt x="1341590" y="1188616"/>
                  <a:pt x="1344519" y="1176650"/>
                  <a:pt x="1348651" y="1165079"/>
                </a:cubicBezTo>
                <a:cubicBezTo>
                  <a:pt x="1350421" y="1160123"/>
                  <a:pt x="1353893" y="1155896"/>
                  <a:pt x="1355713" y="1150957"/>
                </a:cubicBezTo>
                <a:cubicBezTo>
                  <a:pt x="1372801" y="1104578"/>
                  <a:pt x="1370201" y="1092847"/>
                  <a:pt x="1398079" y="1052103"/>
                </a:cubicBezTo>
                <a:cubicBezTo>
                  <a:pt x="1403718" y="1043862"/>
                  <a:pt x="1412201" y="1037981"/>
                  <a:pt x="1419262" y="1030920"/>
                </a:cubicBezTo>
                <a:cubicBezTo>
                  <a:pt x="1427500" y="999146"/>
                  <a:pt x="1432449" y="966332"/>
                  <a:pt x="1443975" y="935597"/>
                </a:cubicBezTo>
                <a:cubicBezTo>
                  <a:pt x="1447506" y="926182"/>
                  <a:pt x="1451185" y="916822"/>
                  <a:pt x="1454567" y="907353"/>
                </a:cubicBezTo>
                <a:cubicBezTo>
                  <a:pt x="1457070" y="900344"/>
                  <a:pt x="1459015" y="893139"/>
                  <a:pt x="1461628" y="886170"/>
                </a:cubicBezTo>
                <a:cubicBezTo>
                  <a:pt x="1466078" y="874302"/>
                  <a:pt x="1470469" y="862387"/>
                  <a:pt x="1475750" y="850865"/>
                </a:cubicBezTo>
                <a:cubicBezTo>
                  <a:pt x="1483425" y="834120"/>
                  <a:pt x="1494425" y="818841"/>
                  <a:pt x="1500463" y="801438"/>
                </a:cubicBezTo>
                <a:cubicBezTo>
                  <a:pt x="1569270" y="603111"/>
                  <a:pt x="1500150" y="745544"/>
                  <a:pt x="1571073" y="610791"/>
                </a:cubicBezTo>
                <a:cubicBezTo>
                  <a:pt x="1581457" y="413502"/>
                  <a:pt x="1569125" y="524838"/>
                  <a:pt x="1613439" y="300106"/>
                </a:cubicBezTo>
                <a:cubicBezTo>
                  <a:pt x="1618306" y="275424"/>
                  <a:pt x="1627561" y="225966"/>
                  <a:pt x="1627561" y="225966"/>
                </a:cubicBezTo>
                <a:cubicBezTo>
                  <a:pt x="1628738" y="201252"/>
                  <a:pt x="1625958" y="176028"/>
                  <a:pt x="1631092" y="151825"/>
                </a:cubicBezTo>
                <a:cubicBezTo>
                  <a:pt x="1635405" y="131494"/>
                  <a:pt x="1657129" y="104827"/>
                  <a:pt x="1666397" y="84746"/>
                </a:cubicBezTo>
                <a:cubicBezTo>
                  <a:pt x="1669516" y="77988"/>
                  <a:pt x="1671104" y="70624"/>
                  <a:pt x="1673458" y="63563"/>
                </a:cubicBezTo>
                <a:cubicBezTo>
                  <a:pt x="1674635" y="60032"/>
                  <a:pt x="1674924" y="56067"/>
                  <a:pt x="1676988" y="52971"/>
                </a:cubicBezTo>
                <a:cubicBezTo>
                  <a:pt x="1693347" y="28434"/>
                  <a:pt x="1673836" y="59274"/>
                  <a:pt x="1691110" y="24727"/>
                </a:cubicBezTo>
                <a:cubicBezTo>
                  <a:pt x="1693008" y="20932"/>
                  <a:pt x="1695817" y="17666"/>
                  <a:pt x="1698171" y="14136"/>
                </a:cubicBezTo>
                <a:cubicBezTo>
                  <a:pt x="1708763" y="15313"/>
                  <a:pt x="1719420" y="16004"/>
                  <a:pt x="1729946" y="17666"/>
                </a:cubicBezTo>
                <a:cubicBezTo>
                  <a:pt x="1741801" y="19538"/>
                  <a:pt x="1753273" y="23978"/>
                  <a:pt x="1765251" y="24727"/>
                </a:cubicBezTo>
                <a:lnTo>
                  <a:pt x="1821739" y="28258"/>
                </a:lnTo>
                <a:cubicBezTo>
                  <a:pt x="1835861" y="27081"/>
                  <a:pt x="1850058" y="26600"/>
                  <a:pt x="1864105" y="24727"/>
                </a:cubicBezTo>
                <a:cubicBezTo>
                  <a:pt x="1867794" y="24235"/>
                  <a:pt x="1870984" y="21453"/>
                  <a:pt x="1874696" y="21197"/>
                </a:cubicBezTo>
                <a:cubicBezTo>
                  <a:pt x="1905244" y="19090"/>
                  <a:pt x="1935885" y="18661"/>
                  <a:pt x="1966489" y="17666"/>
                </a:cubicBezTo>
                <a:lnTo>
                  <a:pt x="2308948" y="7075"/>
                </a:lnTo>
                <a:cubicBezTo>
                  <a:pt x="2347463" y="-1484"/>
                  <a:pt x="2333983" y="-3196"/>
                  <a:pt x="2372497" y="7075"/>
                </a:cubicBezTo>
                <a:cubicBezTo>
                  <a:pt x="2379689" y="8993"/>
                  <a:pt x="2393680" y="14136"/>
                  <a:pt x="2393680" y="14136"/>
                </a:cubicBezTo>
                <a:cubicBezTo>
                  <a:pt x="2397211" y="35319"/>
                  <a:pt x="2399710" y="56700"/>
                  <a:pt x="2404272" y="77685"/>
                </a:cubicBezTo>
                <a:cubicBezTo>
                  <a:pt x="2421688" y="157801"/>
                  <a:pt x="2440782" y="216647"/>
                  <a:pt x="2464290" y="296576"/>
                </a:cubicBezTo>
                <a:cubicBezTo>
                  <a:pt x="2467293" y="331606"/>
                  <a:pt x="2479697" y="495116"/>
                  <a:pt x="2489004" y="533119"/>
                </a:cubicBezTo>
                <a:cubicBezTo>
                  <a:pt x="2494263" y="554595"/>
                  <a:pt x="2509311" y="572501"/>
                  <a:pt x="2517248" y="593138"/>
                </a:cubicBezTo>
                <a:cubicBezTo>
                  <a:pt x="2532879" y="633779"/>
                  <a:pt x="2542965" y="676472"/>
                  <a:pt x="2559614" y="716706"/>
                </a:cubicBezTo>
                <a:cubicBezTo>
                  <a:pt x="2602135" y="819466"/>
                  <a:pt x="2589079" y="768152"/>
                  <a:pt x="2626693" y="836743"/>
                </a:cubicBezTo>
                <a:cubicBezTo>
                  <a:pt x="2729286" y="1023826"/>
                  <a:pt x="2604610" y="803168"/>
                  <a:pt x="2686712" y="967371"/>
                </a:cubicBezTo>
                <a:cubicBezTo>
                  <a:pt x="2688945" y="971837"/>
                  <a:pt x="2694107" y="974127"/>
                  <a:pt x="2697303" y="977963"/>
                </a:cubicBezTo>
                <a:cubicBezTo>
                  <a:pt x="2700019" y="981223"/>
                  <a:pt x="2701364" y="985554"/>
                  <a:pt x="2704364" y="988554"/>
                </a:cubicBezTo>
                <a:cubicBezTo>
                  <a:pt x="2713820" y="998009"/>
                  <a:pt x="2718001" y="994369"/>
                  <a:pt x="2729078" y="1002676"/>
                </a:cubicBezTo>
                <a:cubicBezTo>
                  <a:pt x="2734404" y="1006670"/>
                  <a:pt x="2737661" y="1013105"/>
                  <a:pt x="2743200" y="1016798"/>
                </a:cubicBezTo>
                <a:cubicBezTo>
                  <a:pt x="2756634" y="1025754"/>
                  <a:pt x="2774068" y="1025511"/>
                  <a:pt x="2789096" y="1027390"/>
                </a:cubicBezTo>
                <a:cubicBezTo>
                  <a:pt x="2799358" y="1140269"/>
                  <a:pt x="2797334" y="1255695"/>
                  <a:pt x="2792627" y="1327482"/>
                </a:cubicBezTo>
                <a:cubicBezTo>
                  <a:pt x="2787920" y="1399269"/>
                  <a:pt x="2785566" y="1387501"/>
                  <a:pt x="2760852" y="1458111"/>
                </a:cubicBezTo>
                <a:cubicBezTo>
                  <a:pt x="2526662" y="1453404"/>
                  <a:pt x="2433693" y="1458699"/>
                  <a:pt x="2068874" y="1458111"/>
                </a:cubicBezTo>
                <a:lnTo>
                  <a:pt x="571941" y="1454581"/>
                </a:lnTo>
                <a:cubicBezTo>
                  <a:pt x="275379" y="1454581"/>
                  <a:pt x="359523" y="1458111"/>
                  <a:pt x="289501" y="1458111"/>
                </a:cubicBezTo>
                <a:cubicBezTo>
                  <a:pt x="219479" y="1458111"/>
                  <a:pt x="178290" y="1455168"/>
                  <a:pt x="151811" y="1454580"/>
                </a:cubicBezTo>
                <a:cubicBezTo>
                  <a:pt x="125332" y="1453992"/>
                  <a:pt x="140043" y="1454580"/>
                  <a:pt x="130628" y="1454580"/>
                </a:cubicBezTo>
                <a:cubicBezTo>
                  <a:pt x="121213" y="1454580"/>
                  <a:pt x="110622" y="1448696"/>
                  <a:pt x="95323" y="1454580"/>
                </a:cubicBezTo>
                <a:cubicBezTo>
                  <a:pt x="81903" y="1468000"/>
                  <a:pt x="80612" y="1454580"/>
                  <a:pt x="70609" y="1454580"/>
                </a:cubicBezTo>
                <a:cubicBezTo>
                  <a:pt x="60606" y="1454580"/>
                  <a:pt x="45308" y="1461052"/>
                  <a:pt x="35305" y="1454580"/>
                </a:cubicBezTo>
                <a:cubicBezTo>
                  <a:pt x="25302" y="1448108"/>
                  <a:pt x="12356" y="1416333"/>
                  <a:pt x="10591" y="1415745"/>
                </a:cubicBezTo>
                <a:cubicBezTo>
                  <a:pt x="8826" y="1415157"/>
                  <a:pt x="26380" y="1444936"/>
                  <a:pt x="24713" y="1451050"/>
                </a:cubicBezTo>
                <a:cubicBezTo>
                  <a:pt x="22830" y="1457956"/>
                  <a:pt x="0" y="1461738"/>
                  <a:pt x="0" y="1454580"/>
                </a:cubicBezTo>
                <a:cubicBezTo>
                  <a:pt x="0" y="1440185"/>
                  <a:pt x="3257" y="1382083"/>
                  <a:pt x="7061" y="1359257"/>
                </a:cubicBezTo>
                <a:cubicBezTo>
                  <a:pt x="10963" y="1335845"/>
                  <a:pt x="7061" y="1335720"/>
                  <a:pt x="7061" y="13310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76" name="Freeform 275"/>
          <p:cNvSpPr/>
          <p:nvPr/>
        </p:nvSpPr>
        <p:spPr>
          <a:xfrm>
            <a:off x="7791818" y="4893257"/>
            <a:ext cx="2796489" cy="1460544"/>
          </a:xfrm>
          <a:custGeom>
            <a:avLst/>
            <a:gdLst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35397 w 2800371"/>
              <a:gd name="connsiteY86" fmla="*/ 120391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29575 w 2800371"/>
              <a:gd name="connsiteY85" fmla="*/ 1147427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6023"/>
              <a:gd name="connsiteX1" fmla="*/ 7061 w 2800371"/>
              <a:gd name="connsiteY1" fmla="*/ 1331013 h 1456023"/>
              <a:gd name="connsiteX2" fmla="*/ 52957 w 2800371"/>
              <a:gd name="connsiteY2" fmla="*/ 1309830 h 1456023"/>
              <a:gd name="connsiteX3" fmla="*/ 67079 w 2800371"/>
              <a:gd name="connsiteY3" fmla="*/ 1306299 h 1456023"/>
              <a:gd name="connsiteX4" fmla="*/ 102384 w 2800371"/>
              <a:gd name="connsiteY4" fmla="*/ 1320421 h 1456023"/>
              <a:gd name="connsiteX5" fmla="*/ 123567 w 2800371"/>
              <a:gd name="connsiteY5" fmla="*/ 1334543 h 1456023"/>
              <a:gd name="connsiteX6" fmla="*/ 165933 w 2800371"/>
              <a:gd name="connsiteY6" fmla="*/ 1331013 h 1456023"/>
              <a:gd name="connsiteX7" fmla="*/ 194177 w 2800371"/>
              <a:gd name="connsiteY7" fmla="*/ 1316891 h 1456023"/>
              <a:gd name="connsiteX8" fmla="*/ 208299 w 2800371"/>
              <a:gd name="connsiteY8" fmla="*/ 1313360 h 1456023"/>
              <a:gd name="connsiteX9" fmla="*/ 240074 w 2800371"/>
              <a:gd name="connsiteY9" fmla="*/ 1306299 h 1456023"/>
              <a:gd name="connsiteX10" fmla="*/ 275379 w 2800371"/>
              <a:gd name="connsiteY10" fmla="*/ 1309830 h 1456023"/>
              <a:gd name="connsiteX11" fmla="*/ 293031 w 2800371"/>
              <a:gd name="connsiteY11" fmla="*/ 1316891 h 1456023"/>
              <a:gd name="connsiteX12" fmla="*/ 310684 w 2800371"/>
              <a:gd name="connsiteY12" fmla="*/ 1309830 h 1456023"/>
              <a:gd name="connsiteX13" fmla="*/ 353050 w 2800371"/>
              <a:gd name="connsiteY13" fmla="*/ 1302769 h 1456023"/>
              <a:gd name="connsiteX14" fmla="*/ 427190 w 2800371"/>
              <a:gd name="connsiteY14" fmla="*/ 1313360 h 1456023"/>
              <a:gd name="connsiteX15" fmla="*/ 451904 w 2800371"/>
              <a:gd name="connsiteY15" fmla="*/ 1320421 h 1456023"/>
              <a:gd name="connsiteX16" fmla="*/ 554289 w 2800371"/>
              <a:gd name="connsiteY16" fmla="*/ 1309830 h 1456023"/>
              <a:gd name="connsiteX17" fmla="*/ 586063 w 2800371"/>
              <a:gd name="connsiteY17" fmla="*/ 1285116 h 1456023"/>
              <a:gd name="connsiteX18" fmla="*/ 617838 w 2800371"/>
              <a:gd name="connsiteY18" fmla="*/ 1260403 h 1456023"/>
              <a:gd name="connsiteX19" fmla="*/ 631960 w 2800371"/>
              <a:gd name="connsiteY19" fmla="*/ 1235689 h 1456023"/>
              <a:gd name="connsiteX20" fmla="*/ 649612 w 2800371"/>
              <a:gd name="connsiteY20" fmla="*/ 1214506 h 1456023"/>
              <a:gd name="connsiteX21" fmla="*/ 670795 w 2800371"/>
              <a:gd name="connsiteY21" fmla="*/ 1207445 h 1456023"/>
              <a:gd name="connsiteX22" fmla="*/ 720222 w 2800371"/>
              <a:gd name="connsiteY22" fmla="*/ 1218037 h 1456023"/>
              <a:gd name="connsiteX23" fmla="*/ 741405 w 2800371"/>
              <a:gd name="connsiteY23" fmla="*/ 1242750 h 1456023"/>
              <a:gd name="connsiteX24" fmla="*/ 751997 w 2800371"/>
              <a:gd name="connsiteY24" fmla="*/ 1249811 h 1456023"/>
              <a:gd name="connsiteX25" fmla="*/ 882625 w 2800371"/>
              <a:gd name="connsiteY25" fmla="*/ 1260403 h 1456023"/>
              <a:gd name="connsiteX26" fmla="*/ 914400 w 2800371"/>
              <a:gd name="connsiteY26" fmla="*/ 1295708 h 1456023"/>
              <a:gd name="connsiteX27" fmla="*/ 935583 w 2800371"/>
              <a:gd name="connsiteY27" fmla="*/ 1306299 h 1456023"/>
              <a:gd name="connsiteX28" fmla="*/ 963827 w 2800371"/>
              <a:gd name="connsiteY28" fmla="*/ 1313360 h 1456023"/>
              <a:gd name="connsiteX29" fmla="*/ 1016784 w 2800371"/>
              <a:gd name="connsiteY29" fmla="*/ 1239220 h 1456023"/>
              <a:gd name="connsiteX30" fmla="*/ 1073272 w 2800371"/>
              <a:gd name="connsiteY30" fmla="*/ 1182732 h 1456023"/>
              <a:gd name="connsiteX31" fmla="*/ 1105047 w 2800371"/>
              <a:gd name="connsiteY31" fmla="*/ 1172140 h 1456023"/>
              <a:gd name="connsiteX32" fmla="*/ 1154474 w 2800371"/>
              <a:gd name="connsiteY32" fmla="*/ 1175671 h 1456023"/>
              <a:gd name="connsiteX33" fmla="*/ 1179187 w 2800371"/>
              <a:gd name="connsiteY33" fmla="*/ 1196854 h 1456023"/>
              <a:gd name="connsiteX34" fmla="*/ 1193309 w 2800371"/>
              <a:gd name="connsiteY34" fmla="*/ 1207445 h 1456023"/>
              <a:gd name="connsiteX35" fmla="*/ 1218023 w 2800371"/>
              <a:gd name="connsiteY35" fmla="*/ 1225098 h 1456023"/>
              <a:gd name="connsiteX36" fmla="*/ 1228614 w 2800371"/>
              <a:gd name="connsiteY36" fmla="*/ 1242750 h 1456023"/>
              <a:gd name="connsiteX37" fmla="*/ 1232145 w 2800371"/>
              <a:gd name="connsiteY37" fmla="*/ 1253342 h 1456023"/>
              <a:gd name="connsiteX38" fmla="*/ 1253328 w 2800371"/>
              <a:gd name="connsiteY38" fmla="*/ 1274525 h 1456023"/>
              <a:gd name="connsiteX39" fmla="*/ 1299224 w 2800371"/>
              <a:gd name="connsiteY39" fmla="*/ 1263933 h 1456023"/>
              <a:gd name="connsiteX40" fmla="*/ 1313346 w 2800371"/>
              <a:gd name="connsiteY40" fmla="*/ 1239220 h 1456023"/>
              <a:gd name="connsiteX41" fmla="*/ 1327468 w 2800371"/>
              <a:gd name="connsiteY41" fmla="*/ 1218037 h 1456023"/>
              <a:gd name="connsiteX42" fmla="*/ 1338060 w 2800371"/>
              <a:gd name="connsiteY42" fmla="*/ 1200384 h 1456023"/>
              <a:gd name="connsiteX43" fmla="*/ 1348651 w 2800371"/>
              <a:gd name="connsiteY43" fmla="*/ 1165079 h 1456023"/>
              <a:gd name="connsiteX44" fmla="*/ 1355713 w 2800371"/>
              <a:gd name="connsiteY44" fmla="*/ 1150957 h 1456023"/>
              <a:gd name="connsiteX45" fmla="*/ 1398079 w 2800371"/>
              <a:gd name="connsiteY45" fmla="*/ 1052103 h 1456023"/>
              <a:gd name="connsiteX46" fmla="*/ 1419262 w 2800371"/>
              <a:gd name="connsiteY46" fmla="*/ 1030920 h 1456023"/>
              <a:gd name="connsiteX47" fmla="*/ 1443975 w 2800371"/>
              <a:gd name="connsiteY47" fmla="*/ 935597 h 1456023"/>
              <a:gd name="connsiteX48" fmla="*/ 1454567 w 2800371"/>
              <a:gd name="connsiteY48" fmla="*/ 907353 h 1456023"/>
              <a:gd name="connsiteX49" fmla="*/ 1461628 w 2800371"/>
              <a:gd name="connsiteY49" fmla="*/ 886170 h 1456023"/>
              <a:gd name="connsiteX50" fmla="*/ 1475750 w 2800371"/>
              <a:gd name="connsiteY50" fmla="*/ 850865 h 1456023"/>
              <a:gd name="connsiteX51" fmla="*/ 1500463 w 2800371"/>
              <a:gd name="connsiteY51" fmla="*/ 801438 h 1456023"/>
              <a:gd name="connsiteX52" fmla="*/ 1571073 w 2800371"/>
              <a:gd name="connsiteY52" fmla="*/ 610791 h 1456023"/>
              <a:gd name="connsiteX53" fmla="*/ 1613439 w 2800371"/>
              <a:gd name="connsiteY53" fmla="*/ 300106 h 1456023"/>
              <a:gd name="connsiteX54" fmla="*/ 1627561 w 2800371"/>
              <a:gd name="connsiteY54" fmla="*/ 225966 h 1456023"/>
              <a:gd name="connsiteX55" fmla="*/ 1631092 w 2800371"/>
              <a:gd name="connsiteY55" fmla="*/ 151825 h 1456023"/>
              <a:gd name="connsiteX56" fmla="*/ 1666397 w 2800371"/>
              <a:gd name="connsiteY56" fmla="*/ 84746 h 1456023"/>
              <a:gd name="connsiteX57" fmla="*/ 1673458 w 2800371"/>
              <a:gd name="connsiteY57" fmla="*/ 63563 h 1456023"/>
              <a:gd name="connsiteX58" fmla="*/ 1676988 w 2800371"/>
              <a:gd name="connsiteY58" fmla="*/ 52971 h 1456023"/>
              <a:gd name="connsiteX59" fmla="*/ 1691110 w 2800371"/>
              <a:gd name="connsiteY59" fmla="*/ 24727 h 1456023"/>
              <a:gd name="connsiteX60" fmla="*/ 1698171 w 2800371"/>
              <a:gd name="connsiteY60" fmla="*/ 14136 h 1456023"/>
              <a:gd name="connsiteX61" fmla="*/ 1729946 w 2800371"/>
              <a:gd name="connsiteY61" fmla="*/ 17666 h 1456023"/>
              <a:gd name="connsiteX62" fmla="*/ 1765251 w 2800371"/>
              <a:gd name="connsiteY62" fmla="*/ 24727 h 1456023"/>
              <a:gd name="connsiteX63" fmla="*/ 1821739 w 2800371"/>
              <a:gd name="connsiteY63" fmla="*/ 28258 h 1456023"/>
              <a:gd name="connsiteX64" fmla="*/ 1864105 w 2800371"/>
              <a:gd name="connsiteY64" fmla="*/ 24727 h 1456023"/>
              <a:gd name="connsiteX65" fmla="*/ 1874696 w 2800371"/>
              <a:gd name="connsiteY65" fmla="*/ 21197 h 1456023"/>
              <a:gd name="connsiteX66" fmla="*/ 1966489 w 2800371"/>
              <a:gd name="connsiteY66" fmla="*/ 17666 h 1456023"/>
              <a:gd name="connsiteX67" fmla="*/ 2308948 w 2800371"/>
              <a:gd name="connsiteY67" fmla="*/ 7075 h 1456023"/>
              <a:gd name="connsiteX68" fmla="*/ 2372497 w 2800371"/>
              <a:gd name="connsiteY68" fmla="*/ 7075 h 1456023"/>
              <a:gd name="connsiteX69" fmla="*/ 2393680 w 2800371"/>
              <a:gd name="connsiteY69" fmla="*/ 14136 h 1456023"/>
              <a:gd name="connsiteX70" fmla="*/ 2404272 w 2800371"/>
              <a:gd name="connsiteY70" fmla="*/ 77685 h 1456023"/>
              <a:gd name="connsiteX71" fmla="*/ 2464290 w 2800371"/>
              <a:gd name="connsiteY71" fmla="*/ 296576 h 1456023"/>
              <a:gd name="connsiteX72" fmla="*/ 2489004 w 2800371"/>
              <a:gd name="connsiteY72" fmla="*/ 533119 h 1456023"/>
              <a:gd name="connsiteX73" fmla="*/ 2517248 w 2800371"/>
              <a:gd name="connsiteY73" fmla="*/ 593138 h 1456023"/>
              <a:gd name="connsiteX74" fmla="*/ 2559614 w 2800371"/>
              <a:gd name="connsiteY74" fmla="*/ 716706 h 1456023"/>
              <a:gd name="connsiteX75" fmla="*/ 2626693 w 2800371"/>
              <a:gd name="connsiteY75" fmla="*/ 836743 h 1456023"/>
              <a:gd name="connsiteX76" fmla="*/ 2686712 w 2800371"/>
              <a:gd name="connsiteY76" fmla="*/ 967371 h 1456023"/>
              <a:gd name="connsiteX77" fmla="*/ 2697303 w 2800371"/>
              <a:gd name="connsiteY77" fmla="*/ 977963 h 1456023"/>
              <a:gd name="connsiteX78" fmla="*/ 2704364 w 2800371"/>
              <a:gd name="connsiteY78" fmla="*/ 988554 h 1456023"/>
              <a:gd name="connsiteX79" fmla="*/ 2729078 w 2800371"/>
              <a:gd name="connsiteY79" fmla="*/ 1002676 h 1456023"/>
              <a:gd name="connsiteX80" fmla="*/ 2743200 w 2800371"/>
              <a:gd name="connsiteY80" fmla="*/ 1016798 h 1456023"/>
              <a:gd name="connsiteX81" fmla="*/ 2789096 w 2800371"/>
              <a:gd name="connsiteY81" fmla="*/ 1027390 h 1456023"/>
              <a:gd name="connsiteX82" fmla="*/ 2792627 w 2800371"/>
              <a:gd name="connsiteY82" fmla="*/ 1327482 h 1456023"/>
              <a:gd name="connsiteX83" fmla="*/ 2760852 w 2800371"/>
              <a:gd name="connsiteY83" fmla="*/ 1454580 h 1456023"/>
              <a:gd name="connsiteX84" fmla="*/ 2058282 w 2800371"/>
              <a:gd name="connsiteY84" fmla="*/ 1387501 h 1456023"/>
              <a:gd name="connsiteX85" fmla="*/ 571941 w 2800371"/>
              <a:gd name="connsiteY85" fmla="*/ 1454581 h 1456023"/>
              <a:gd name="connsiteX86" fmla="*/ 342458 w 2800371"/>
              <a:gd name="connsiteY86" fmla="*/ 1415745 h 1456023"/>
              <a:gd name="connsiteX87" fmla="*/ 172994 w 2800371"/>
              <a:gd name="connsiteY87" fmla="*/ 1313360 h 1456023"/>
              <a:gd name="connsiteX88" fmla="*/ 141220 w 2800371"/>
              <a:gd name="connsiteY88" fmla="*/ 1341604 h 1456023"/>
              <a:gd name="connsiteX89" fmla="*/ 95323 w 2800371"/>
              <a:gd name="connsiteY89" fmla="*/ 1359257 h 1456023"/>
              <a:gd name="connsiteX90" fmla="*/ 45896 w 2800371"/>
              <a:gd name="connsiteY90" fmla="*/ 1405153 h 1456023"/>
              <a:gd name="connsiteX91" fmla="*/ 31774 w 2800371"/>
              <a:gd name="connsiteY91" fmla="*/ 1408684 h 1456023"/>
              <a:gd name="connsiteX92" fmla="*/ 10591 w 2800371"/>
              <a:gd name="connsiteY92" fmla="*/ 1415745 h 1456023"/>
              <a:gd name="connsiteX93" fmla="*/ 3530 w 2800371"/>
              <a:gd name="connsiteY93" fmla="*/ 1433397 h 1456023"/>
              <a:gd name="connsiteX94" fmla="*/ 0 w 2800371"/>
              <a:gd name="connsiteY94" fmla="*/ 1454580 h 1456023"/>
              <a:gd name="connsiteX95" fmla="*/ 7061 w 2800371"/>
              <a:gd name="connsiteY95" fmla="*/ 1359257 h 1456023"/>
              <a:gd name="connsiteX96" fmla="*/ 7061 w 2800371"/>
              <a:gd name="connsiteY96" fmla="*/ 1331013 h 1456023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342458 w 2800371"/>
              <a:gd name="connsiteY86" fmla="*/ 1415745 h 1458111"/>
              <a:gd name="connsiteX87" fmla="*/ 172994 w 2800371"/>
              <a:gd name="connsiteY87" fmla="*/ 1313360 h 1458111"/>
              <a:gd name="connsiteX88" fmla="*/ 141220 w 2800371"/>
              <a:gd name="connsiteY88" fmla="*/ 1341604 h 1458111"/>
              <a:gd name="connsiteX89" fmla="*/ 95323 w 2800371"/>
              <a:gd name="connsiteY89" fmla="*/ 1359257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7729"/>
              <a:gd name="connsiteX1" fmla="*/ 7061 w 2800371"/>
              <a:gd name="connsiteY1" fmla="*/ 1331013 h 1467729"/>
              <a:gd name="connsiteX2" fmla="*/ 52957 w 2800371"/>
              <a:gd name="connsiteY2" fmla="*/ 1309830 h 1467729"/>
              <a:gd name="connsiteX3" fmla="*/ 67079 w 2800371"/>
              <a:gd name="connsiteY3" fmla="*/ 1306299 h 1467729"/>
              <a:gd name="connsiteX4" fmla="*/ 102384 w 2800371"/>
              <a:gd name="connsiteY4" fmla="*/ 1320421 h 1467729"/>
              <a:gd name="connsiteX5" fmla="*/ 123567 w 2800371"/>
              <a:gd name="connsiteY5" fmla="*/ 1334543 h 1467729"/>
              <a:gd name="connsiteX6" fmla="*/ 165933 w 2800371"/>
              <a:gd name="connsiteY6" fmla="*/ 1331013 h 1467729"/>
              <a:gd name="connsiteX7" fmla="*/ 194177 w 2800371"/>
              <a:gd name="connsiteY7" fmla="*/ 1316891 h 1467729"/>
              <a:gd name="connsiteX8" fmla="*/ 208299 w 2800371"/>
              <a:gd name="connsiteY8" fmla="*/ 1313360 h 1467729"/>
              <a:gd name="connsiteX9" fmla="*/ 240074 w 2800371"/>
              <a:gd name="connsiteY9" fmla="*/ 1306299 h 1467729"/>
              <a:gd name="connsiteX10" fmla="*/ 275379 w 2800371"/>
              <a:gd name="connsiteY10" fmla="*/ 1309830 h 1467729"/>
              <a:gd name="connsiteX11" fmla="*/ 293031 w 2800371"/>
              <a:gd name="connsiteY11" fmla="*/ 1316891 h 1467729"/>
              <a:gd name="connsiteX12" fmla="*/ 310684 w 2800371"/>
              <a:gd name="connsiteY12" fmla="*/ 1309830 h 1467729"/>
              <a:gd name="connsiteX13" fmla="*/ 353050 w 2800371"/>
              <a:gd name="connsiteY13" fmla="*/ 1302769 h 1467729"/>
              <a:gd name="connsiteX14" fmla="*/ 427190 w 2800371"/>
              <a:gd name="connsiteY14" fmla="*/ 1313360 h 1467729"/>
              <a:gd name="connsiteX15" fmla="*/ 451904 w 2800371"/>
              <a:gd name="connsiteY15" fmla="*/ 1320421 h 1467729"/>
              <a:gd name="connsiteX16" fmla="*/ 554289 w 2800371"/>
              <a:gd name="connsiteY16" fmla="*/ 1309830 h 1467729"/>
              <a:gd name="connsiteX17" fmla="*/ 586063 w 2800371"/>
              <a:gd name="connsiteY17" fmla="*/ 1285116 h 1467729"/>
              <a:gd name="connsiteX18" fmla="*/ 617838 w 2800371"/>
              <a:gd name="connsiteY18" fmla="*/ 1260403 h 1467729"/>
              <a:gd name="connsiteX19" fmla="*/ 631960 w 2800371"/>
              <a:gd name="connsiteY19" fmla="*/ 1235689 h 1467729"/>
              <a:gd name="connsiteX20" fmla="*/ 649612 w 2800371"/>
              <a:gd name="connsiteY20" fmla="*/ 1214506 h 1467729"/>
              <a:gd name="connsiteX21" fmla="*/ 670795 w 2800371"/>
              <a:gd name="connsiteY21" fmla="*/ 1207445 h 1467729"/>
              <a:gd name="connsiteX22" fmla="*/ 720222 w 2800371"/>
              <a:gd name="connsiteY22" fmla="*/ 1218037 h 1467729"/>
              <a:gd name="connsiteX23" fmla="*/ 741405 w 2800371"/>
              <a:gd name="connsiteY23" fmla="*/ 1242750 h 1467729"/>
              <a:gd name="connsiteX24" fmla="*/ 751997 w 2800371"/>
              <a:gd name="connsiteY24" fmla="*/ 1249811 h 1467729"/>
              <a:gd name="connsiteX25" fmla="*/ 882625 w 2800371"/>
              <a:gd name="connsiteY25" fmla="*/ 1260403 h 1467729"/>
              <a:gd name="connsiteX26" fmla="*/ 914400 w 2800371"/>
              <a:gd name="connsiteY26" fmla="*/ 1295708 h 1467729"/>
              <a:gd name="connsiteX27" fmla="*/ 935583 w 2800371"/>
              <a:gd name="connsiteY27" fmla="*/ 1306299 h 1467729"/>
              <a:gd name="connsiteX28" fmla="*/ 963827 w 2800371"/>
              <a:gd name="connsiteY28" fmla="*/ 1313360 h 1467729"/>
              <a:gd name="connsiteX29" fmla="*/ 1016784 w 2800371"/>
              <a:gd name="connsiteY29" fmla="*/ 1239220 h 1467729"/>
              <a:gd name="connsiteX30" fmla="*/ 1073272 w 2800371"/>
              <a:gd name="connsiteY30" fmla="*/ 1182732 h 1467729"/>
              <a:gd name="connsiteX31" fmla="*/ 1105047 w 2800371"/>
              <a:gd name="connsiteY31" fmla="*/ 1172140 h 1467729"/>
              <a:gd name="connsiteX32" fmla="*/ 1154474 w 2800371"/>
              <a:gd name="connsiteY32" fmla="*/ 1175671 h 1467729"/>
              <a:gd name="connsiteX33" fmla="*/ 1179187 w 2800371"/>
              <a:gd name="connsiteY33" fmla="*/ 1196854 h 1467729"/>
              <a:gd name="connsiteX34" fmla="*/ 1193309 w 2800371"/>
              <a:gd name="connsiteY34" fmla="*/ 1207445 h 1467729"/>
              <a:gd name="connsiteX35" fmla="*/ 1218023 w 2800371"/>
              <a:gd name="connsiteY35" fmla="*/ 1225098 h 1467729"/>
              <a:gd name="connsiteX36" fmla="*/ 1228614 w 2800371"/>
              <a:gd name="connsiteY36" fmla="*/ 1242750 h 1467729"/>
              <a:gd name="connsiteX37" fmla="*/ 1232145 w 2800371"/>
              <a:gd name="connsiteY37" fmla="*/ 1253342 h 1467729"/>
              <a:gd name="connsiteX38" fmla="*/ 1253328 w 2800371"/>
              <a:gd name="connsiteY38" fmla="*/ 1274525 h 1467729"/>
              <a:gd name="connsiteX39" fmla="*/ 1299224 w 2800371"/>
              <a:gd name="connsiteY39" fmla="*/ 1263933 h 1467729"/>
              <a:gd name="connsiteX40" fmla="*/ 1313346 w 2800371"/>
              <a:gd name="connsiteY40" fmla="*/ 1239220 h 1467729"/>
              <a:gd name="connsiteX41" fmla="*/ 1327468 w 2800371"/>
              <a:gd name="connsiteY41" fmla="*/ 1218037 h 1467729"/>
              <a:gd name="connsiteX42" fmla="*/ 1338060 w 2800371"/>
              <a:gd name="connsiteY42" fmla="*/ 1200384 h 1467729"/>
              <a:gd name="connsiteX43" fmla="*/ 1348651 w 2800371"/>
              <a:gd name="connsiteY43" fmla="*/ 1165079 h 1467729"/>
              <a:gd name="connsiteX44" fmla="*/ 1355713 w 2800371"/>
              <a:gd name="connsiteY44" fmla="*/ 1150957 h 1467729"/>
              <a:gd name="connsiteX45" fmla="*/ 1398079 w 2800371"/>
              <a:gd name="connsiteY45" fmla="*/ 1052103 h 1467729"/>
              <a:gd name="connsiteX46" fmla="*/ 1419262 w 2800371"/>
              <a:gd name="connsiteY46" fmla="*/ 1030920 h 1467729"/>
              <a:gd name="connsiteX47" fmla="*/ 1443975 w 2800371"/>
              <a:gd name="connsiteY47" fmla="*/ 935597 h 1467729"/>
              <a:gd name="connsiteX48" fmla="*/ 1454567 w 2800371"/>
              <a:gd name="connsiteY48" fmla="*/ 907353 h 1467729"/>
              <a:gd name="connsiteX49" fmla="*/ 1461628 w 2800371"/>
              <a:gd name="connsiteY49" fmla="*/ 886170 h 1467729"/>
              <a:gd name="connsiteX50" fmla="*/ 1475750 w 2800371"/>
              <a:gd name="connsiteY50" fmla="*/ 850865 h 1467729"/>
              <a:gd name="connsiteX51" fmla="*/ 1500463 w 2800371"/>
              <a:gd name="connsiteY51" fmla="*/ 801438 h 1467729"/>
              <a:gd name="connsiteX52" fmla="*/ 1571073 w 2800371"/>
              <a:gd name="connsiteY52" fmla="*/ 610791 h 1467729"/>
              <a:gd name="connsiteX53" fmla="*/ 1613439 w 2800371"/>
              <a:gd name="connsiteY53" fmla="*/ 300106 h 1467729"/>
              <a:gd name="connsiteX54" fmla="*/ 1627561 w 2800371"/>
              <a:gd name="connsiteY54" fmla="*/ 225966 h 1467729"/>
              <a:gd name="connsiteX55" fmla="*/ 1631092 w 2800371"/>
              <a:gd name="connsiteY55" fmla="*/ 151825 h 1467729"/>
              <a:gd name="connsiteX56" fmla="*/ 1666397 w 2800371"/>
              <a:gd name="connsiteY56" fmla="*/ 84746 h 1467729"/>
              <a:gd name="connsiteX57" fmla="*/ 1673458 w 2800371"/>
              <a:gd name="connsiteY57" fmla="*/ 63563 h 1467729"/>
              <a:gd name="connsiteX58" fmla="*/ 1676988 w 2800371"/>
              <a:gd name="connsiteY58" fmla="*/ 52971 h 1467729"/>
              <a:gd name="connsiteX59" fmla="*/ 1691110 w 2800371"/>
              <a:gd name="connsiteY59" fmla="*/ 24727 h 1467729"/>
              <a:gd name="connsiteX60" fmla="*/ 1698171 w 2800371"/>
              <a:gd name="connsiteY60" fmla="*/ 14136 h 1467729"/>
              <a:gd name="connsiteX61" fmla="*/ 1729946 w 2800371"/>
              <a:gd name="connsiteY61" fmla="*/ 17666 h 1467729"/>
              <a:gd name="connsiteX62" fmla="*/ 1765251 w 2800371"/>
              <a:gd name="connsiteY62" fmla="*/ 24727 h 1467729"/>
              <a:gd name="connsiteX63" fmla="*/ 1821739 w 2800371"/>
              <a:gd name="connsiteY63" fmla="*/ 28258 h 1467729"/>
              <a:gd name="connsiteX64" fmla="*/ 1864105 w 2800371"/>
              <a:gd name="connsiteY64" fmla="*/ 24727 h 1467729"/>
              <a:gd name="connsiteX65" fmla="*/ 1874696 w 2800371"/>
              <a:gd name="connsiteY65" fmla="*/ 21197 h 1467729"/>
              <a:gd name="connsiteX66" fmla="*/ 1966489 w 2800371"/>
              <a:gd name="connsiteY66" fmla="*/ 17666 h 1467729"/>
              <a:gd name="connsiteX67" fmla="*/ 2308948 w 2800371"/>
              <a:gd name="connsiteY67" fmla="*/ 7075 h 1467729"/>
              <a:gd name="connsiteX68" fmla="*/ 2372497 w 2800371"/>
              <a:gd name="connsiteY68" fmla="*/ 7075 h 1467729"/>
              <a:gd name="connsiteX69" fmla="*/ 2393680 w 2800371"/>
              <a:gd name="connsiteY69" fmla="*/ 14136 h 1467729"/>
              <a:gd name="connsiteX70" fmla="*/ 2404272 w 2800371"/>
              <a:gd name="connsiteY70" fmla="*/ 77685 h 1467729"/>
              <a:gd name="connsiteX71" fmla="*/ 2464290 w 2800371"/>
              <a:gd name="connsiteY71" fmla="*/ 296576 h 1467729"/>
              <a:gd name="connsiteX72" fmla="*/ 2489004 w 2800371"/>
              <a:gd name="connsiteY72" fmla="*/ 533119 h 1467729"/>
              <a:gd name="connsiteX73" fmla="*/ 2517248 w 2800371"/>
              <a:gd name="connsiteY73" fmla="*/ 593138 h 1467729"/>
              <a:gd name="connsiteX74" fmla="*/ 2559614 w 2800371"/>
              <a:gd name="connsiteY74" fmla="*/ 716706 h 1467729"/>
              <a:gd name="connsiteX75" fmla="*/ 2626693 w 2800371"/>
              <a:gd name="connsiteY75" fmla="*/ 836743 h 1467729"/>
              <a:gd name="connsiteX76" fmla="*/ 2686712 w 2800371"/>
              <a:gd name="connsiteY76" fmla="*/ 967371 h 1467729"/>
              <a:gd name="connsiteX77" fmla="*/ 2697303 w 2800371"/>
              <a:gd name="connsiteY77" fmla="*/ 977963 h 1467729"/>
              <a:gd name="connsiteX78" fmla="*/ 2704364 w 2800371"/>
              <a:gd name="connsiteY78" fmla="*/ 988554 h 1467729"/>
              <a:gd name="connsiteX79" fmla="*/ 2729078 w 2800371"/>
              <a:gd name="connsiteY79" fmla="*/ 1002676 h 1467729"/>
              <a:gd name="connsiteX80" fmla="*/ 2743200 w 2800371"/>
              <a:gd name="connsiteY80" fmla="*/ 1016798 h 1467729"/>
              <a:gd name="connsiteX81" fmla="*/ 2789096 w 2800371"/>
              <a:gd name="connsiteY81" fmla="*/ 1027390 h 1467729"/>
              <a:gd name="connsiteX82" fmla="*/ 2792627 w 2800371"/>
              <a:gd name="connsiteY82" fmla="*/ 1327482 h 1467729"/>
              <a:gd name="connsiteX83" fmla="*/ 2760852 w 2800371"/>
              <a:gd name="connsiteY83" fmla="*/ 1454580 h 1467729"/>
              <a:gd name="connsiteX84" fmla="*/ 2068874 w 2800371"/>
              <a:gd name="connsiteY84" fmla="*/ 1458111 h 1467729"/>
              <a:gd name="connsiteX85" fmla="*/ 571941 w 2800371"/>
              <a:gd name="connsiteY85" fmla="*/ 1454581 h 1467729"/>
              <a:gd name="connsiteX86" fmla="*/ 289501 w 2800371"/>
              <a:gd name="connsiteY86" fmla="*/ 1458111 h 1467729"/>
              <a:gd name="connsiteX87" fmla="*/ 172994 w 2800371"/>
              <a:gd name="connsiteY87" fmla="*/ 1313360 h 1467729"/>
              <a:gd name="connsiteX88" fmla="*/ 141220 w 2800371"/>
              <a:gd name="connsiteY88" fmla="*/ 1341604 h 1467729"/>
              <a:gd name="connsiteX89" fmla="*/ 95323 w 2800371"/>
              <a:gd name="connsiteY89" fmla="*/ 1359257 h 1467729"/>
              <a:gd name="connsiteX90" fmla="*/ 45896 w 2800371"/>
              <a:gd name="connsiteY90" fmla="*/ 1405153 h 1467729"/>
              <a:gd name="connsiteX91" fmla="*/ 31774 w 2800371"/>
              <a:gd name="connsiteY91" fmla="*/ 1408684 h 1467729"/>
              <a:gd name="connsiteX92" fmla="*/ 10591 w 2800371"/>
              <a:gd name="connsiteY92" fmla="*/ 1415745 h 1467729"/>
              <a:gd name="connsiteX93" fmla="*/ 3530 w 2800371"/>
              <a:gd name="connsiteY93" fmla="*/ 1433397 h 1467729"/>
              <a:gd name="connsiteX94" fmla="*/ 0 w 2800371"/>
              <a:gd name="connsiteY94" fmla="*/ 1454580 h 1467729"/>
              <a:gd name="connsiteX95" fmla="*/ 7061 w 2800371"/>
              <a:gd name="connsiteY95" fmla="*/ 1359257 h 1467729"/>
              <a:gd name="connsiteX96" fmla="*/ 7061 w 2800371"/>
              <a:gd name="connsiteY96" fmla="*/ 1331013 h 1467729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359257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64231"/>
              <a:gd name="connsiteX1" fmla="*/ 7061 w 2800371"/>
              <a:gd name="connsiteY1" fmla="*/ 1331013 h 1464231"/>
              <a:gd name="connsiteX2" fmla="*/ 52957 w 2800371"/>
              <a:gd name="connsiteY2" fmla="*/ 1309830 h 1464231"/>
              <a:gd name="connsiteX3" fmla="*/ 67079 w 2800371"/>
              <a:gd name="connsiteY3" fmla="*/ 1306299 h 1464231"/>
              <a:gd name="connsiteX4" fmla="*/ 102384 w 2800371"/>
              <a:gd name="connsiteY4" fmla="*/ 1320421 h 1464231"/>
              <a:gd name="connsiteX5" fmla="*/ 123567 w 2800371"/>
              <a:gd name="connsiteY5" fmla="*/ 1334543 h 1464231"/>
              <a:gd name="connsiteX6" fmla="*/ 165933 w 2800371"/>
              <a:gd name="connsiteY6" fmla="*/ 1331013 h 1464231"/>
              <a:gd name="connsiteX7" fmla="*/ 194177 w 2800371"/>
              <a:gd name="connsiteY7" fmla="*/ 1316891 h 1464231"/>
              <a:gd name="connsiteX8" fmla="*/ 208299 w 2800371"/>
              <a:gd name="connsiteY8" fmla="*/ 1313360 h 1464231"/>
              <a:gd name="connsiteX9" fmla="*/ 240074 w 2800371"/>
              <a:gd name="connsiteY9" fmla="*/ 1306299 h 1464231"/>
              <a:gd name="connsiteX10" fmla="*/ 275379 w 2800371"/>
              <a:gd name="connsiteY10" fmla="*/ 1309830 h 1464231"/>
              <a:gd name="connsiteX11" fmla="*/ 293031 w 2800371"/>
              <a:gd name="connsiteY11" fmla="*/ 1316891 h 1464231"/>
              <a:gd name="connsiteX12" fmla="*/ 310684 w 2800371"/>
              <a:gd name="connsiteY12" fmla="*/ 1309830 h 1464231"/>
              <a:gd name="connsiteX13" fmla="*/ 353050 w 2800371"/>
              <a:gd name="connsiteY13" fmla="*/ 1302769 h 1464231"/>
              <a:gd name="connsiteX14" fmla="*/ 427190 w 2800371"/>
              <a:gd name="connsiteY14" fmla="*/ 1313360 h 1464231"/>
              <a:gd name="connsiteX15" fmla="*/ 451904 w 2800371"/>
              <a:gd name="connsiteY15" fmla="*/ 1320421 h 1464231"/>
              <a:gd name="connsiteX16" fmla="*/ 554289 w 2800371"/>
              <a:gd name="connsiteY16" fmla="*/ 1309830 h 1464231"/>
              <a:gd name="connsiteX17" fmla="*/ 586063 w 2800371"/>
              <a:gd name="connsiteY17" fmla="*/ 1285116 h 1464231"/>
              <a:gd name="connsiteX18" fmla="*/ 617838 w 2800371"/>
              <a:gd name="connsiteY18" fmla="*/ 1260403 h 1464231"/>
              <a:gd name="connsiteX19" fmla="*/ 631960 w 2800371"/>
              <a:gd name="connsiteY19" fmla="*/ 1235689 h 1464231"/>
              <a:gd name="connsiteX20" fmla="*/ 649612 w 2800371"/>
              <a:gd name="connsiteY20" fmla="*/ 1214506 h 1464231"/>
              <a:gd name="connsiteX21" fmla="*/ 670795 w 2800371"/>
              <a:gd name="connsiteY21" fmla="*/ 1207445 h 1464231"/>
              <a:gd name="connsiteX22" fmla="*/ 720222 w 2800371"/>
              <a:gd name="connsiteY22" fmla="*/ 1218037 h 1464231"/>
              <a:gd name="connsiteX23" fmla="*/ 741405 w 2800371"/>
              <a:gd name="connsiteY23" fmla="*/ 1242750 h 1464231"/>
              <a:gd name="connsiteX24" fmla="*/ 751997 w 2800371"/>
              <a:gd name="connsiteY24" fmla="*/ 1249811 h 1464231"/>
              <a:gd name="connsiteX25" fmla="*/ 882625 w 2800371"/>
              <a:gd name="connsiteY25" fmla="*/ 1260403 h 1464231"/>
              <a:gd name="connsiteX26" fmla="*/ 914400 w 2800371"/>
              <a:gd name="connsiteY26" fmla="*/ 1295708 h 1464231"/>
              <a:gd name="connsiteX27" fmla="*/ 935583 w 2800371"/>
              <a:gd name="connsiteY27" fmla="*/ 1306299 h 1464231"/>
              <a:gd name="connsiteX28" fmla="*/ 963827 w 2800371"/>
              <a:gd name="connsiteY28" fmla="*/ 1313360 h 1464231"/>
              <a:gd name="connsiteX29" fmla="*/ 1016784 w 2800371"/>
              <a:gd name="connsiteY29" fmla="*/ 1239220 h 1464231"/>
              <a:gd name="connsiteX30" fmla="*/ 1073272 w 2800371"/>
              <a:gd name="connsiteY30" fmla="*/ 1182732 h 1464231"/>
              <a:gd name="connsiteX31" fmla="*/ 1105047 w 2800371"/>
              <a:gd name="connsiteY31" fmla="*/ 1172140 h 1464231"/>
              <a:gd name="connsiteX32" fmla="*/ 1154474 w 2800371"/>
              <a:gd name="connsiteY32" fmla="*/ 1175671 h 1464231"/>
              <a:gd name="connsiteX33" fmla="*/ 1179187 w 2800371"/>
              <a:gd name="connsiteY33" fmla="*/ 1196854 h 1464231"/>
              <a:gd name="connsiteX34" fmla="*/ 1193309 w 2800371"/>
              <a:gd name="connsiteY34" fmla="*/ 1207445 h 1464231"/>
              <a:gd name="connsiteX35" fmla="*/ 1218023 w 2800371"/>
              <a:gd name="connsiteY35" fmla="*/ 1225098 h 1464231"/>
              <a:gd name="connsiteX36" fmla="*/ 1228614 w 2800371"/>
              <a:gd name="connsiteY36" fmla="*/ 1242750 h 1464231"/>
              <a:gd name="connsiteX37" fmla="*/ 1232145 w 2800371"/>
              <a:gd name="connsiteY37" fmla="*/ 1253342 h 1464231"/>
              <a:gd name="connsiteX38" fmla="*/ 1253328 w 2800371"/>
              <a:gd name="connsiteY38" fmla="*/ 1274525 h 1464231"/>
              <a:gd name="connsiteX39" fmla="*/ 1299224 w 2800371"/>
              <a:gd name="connsiteY39" fmla="*/ 1263933 h 1464231"/>
              <a:gd name="connsiteX40" fmla="*/ 1313346 w 2800371"/>
              <a:gd name="connsiteY40" fmla="*/ 1239220 h 1464231"/>
              <a:gd name="connsiteX41" fmla="*/ 1327468 w 2800371"/>
              <a:gd name="connsiteY41" fmla="*/ 1218037 h 1464231"/>
              <a:gd name="connsiteX42" fmla="*/ 1338060 w 2800371"/>
              <a:gd name="connsiteY42" fmla="*/ 1200384 h 1464231"/>
              <a:gd name="connsiteX43" fmla="*/ 1348651 w 2800371"/>
              <a:gd name="connsiteY43" fmla="*/ 1165079 h 1464231"/>
              <a:gd name="connsiteX44" fmla="*/ 1355713 w 2800371"/>
              <a:gd name="connsiteY44" fmla="*/ 1150957 h 1464231"/>
              <a:gd name="connsiteX45" fmla="*/ 1398079 w 2800371"/>
              <a:gd name="connsiteY45" fmla="*/ 1052103 h 1464231"/>
              <a:gd name="connsiteX46" fmla="*/ 1419262 w 2800371"/>
              <a:gd name="connsiteY46" fmla="*/ 1030920 h 1464231"/>
              <a:gd name="connsiteX47" fmla="*/ 1443975 w 2800371"/>
              <a:gd name="connsiteY47" fmla="*/ 935597 h 1464231"/>
              <a:gd name="connsiteX48" fmla="*/ 1454567 w 2800371"/>
              <a:gd name="connsiteY48" fmla="*/ 907353 h 1464231"/>
              <a:gd name="connsiteX49" fmla="*/ 1461628 w 2800371"/>
              <a:gd name="connsiteY49" fmla="*/ 886170 h 1464231"/>
              <a:gd name="connsiteX50" fmla="*/ 1475750 w 2800371"/>
              <a:gd name="connsiteY50" fmla="*/ 850865 h 1464231"/>
              <a:gd name="connsiteX51" fmla="*/ 1500463 w 2800371"/>
              <a:gd name="connsiteY51" fmla="*/ 801438 h 1464231"/>
              <a:gd name="connsiteX52" fmla="*/ 1571073 w 2800371"/>
              <a:gd name="connsiteY52" fmla="*/ 610791 h 1464231"/>
              <a:gd name="connsiteX53" fmla="*/ 1613439 w 2800371"/>
              <a:gd name="connsiteY53" fmla="*/ 300106 h 1464231"/>
              <a:gd name="connsiteX54" fmla="*/ 1627561 w 2800371"/>
              <a:gd name="connsiteY54" fmla="*/ 225966 h 1464231"/>
              <a:gd name="connsiteX55" fmla="*/ 1631092 w 2800371"/>
              <a:gd name="connsiteY55" fmla="*/ 151825 h 1464231"/>
              <a:gd name="connsiteX56" fmla="*/ 1666397 w 2800371"/>
              <a:gd name="connsiteY56" fmla="*/ 84746 h 1464231"/>
              <a:gd name="connsiteX57" fmla="*/ 1673458 w 2800371"/>
              <a:gd name="connsiteY57" fmla="*/ 63563 h 1464231"/>
              <a:gd name="connsiteX58" fmla="*/ 1676988 w 2800371"/>
              <a:gd name="connsiteY58" fmla="*/ 52971 h 1464231"/>
              <a:gd name="connsiteX59" fmla="*/ 1691110 w 2800371"/>
              <a:gd name="connsiteY59" fmla="*/ 24727 h 1464231"/>
              <a:gd name="connsiteX60" fmla="*/ 1698171 w 2800371"/>
              <a:gd name="connsiteY60" fmla="*/ 14136 h 1464231"/>
              <a:gd name="connsiteX61" fmla="*/ 1729946 w 2800371"/>
              <a:gd name="connsiteY61" fmla="*/ 17666 h 1464231"/>
              <a:gd name="connsiteX62" fmla="*/ 1765251 w 2800371"/>
              <a:gd name="connsiteY62" fmla="*/ 24727 h 1464231"/>
              <a:gd name="connsiteX63" fmla="*/ 1821739 w 2800371"/>
              <a:gd name="connsiteY63" fmla="*/ 28258 h 1464231"/>
              <a:gd name="connsiteX64" fmla="*/ 1864105 w 2800371"/>
              <a:gd name="connsiteY64" fmla="*/ 24727 h 1464231"/>
              <a:gd name="connsiteX65" fmla="*/ 1874696 w 2800371"/>
              <a:gd name="connsiteY65" fmla="*/ 21197 h 1464231"/>
              <a:gd name="connsiteX66" fmla="*/ 1966489 w 2800371"/>
              <a:gd name="connsiteY66" fmla="*/ 17666 h 1464231"/>
              <a:gd name="connsiteX67" fmla="*/ 2308948 w 2800371"/>
              <a:gd name="connsiteY67" fmla="*/ 7075 h 1464231"/>
              <a:gd name="connsiteX68" fmla="*/ 2372497 w 2800371"/>
              <a:gd name="connsiteY68" fmla="*/ 7075 h 1464231"/>
              <a:gd name="connsiteX69" fmla="*/ 2393680 w 2800371"/>
              <a:gd name="connsiteY69" fmla="*/ 14136 h 1464231"/>
              <a:gd name="connsiteX70" fmla="*/ 2404272 w 2800371"/>
              <a:gd name="connsiteY70" fmla="*/ 77685 h 1464231"/>
              <a:gd name="connsiteX71" fmla="*/ 2464290 w 2800371"/>
              <a:gd name="connsiteY71" fmla="*/ 296576 h 1464231"/>
              <a:gd name="connsiteX72" fmla="*/ 2489004 w 2800371"/>
              <a:gd name="connsiteY72" fmla="*/ 533119 h 1464231"/>
              <a:gd name="connsiteX73" fmla="*/ 2517248 w 2800371"/>
              <a:gd name="connsiteY73" fmla="*/ 593138 h 1464231"/>
              <a:gd name="connsiteX74" fmla="*/ 2559614 w 2800371"/>
              <a:gd name="connsiteY74" fmla="*/ 716706 h 1464231"/>
              <a:gd name="connsiteX75" fmla="*/ 2626693 w 2800371"/>
              <a:gd name="connsiteY75" fmla="*/ 836743 h 1464231"/>
              <a:gd name="connsiteX76" fmla="*/ 2686712 w 2800371"/>
              <a:gd name="connsiteY76" fmla="*/ 967371 h 1464231"/>
              <a:gd name="connsiteX77" fmla="*/ 2697303 w 2800371"/>
              <a:gd name="connsiteY77" fmla="*/ 977963 h 1464231"/>
              <a:gd name="connsiteX78" fmla="*/ 2704364 w 2800371"/>
              <a:gd name="connsiteY78" fmla="*/ 988554 h 1464231"/>
              <a:gd name="connsiteX79" fmla="*/ 2729078 w 2800371"/>
              <a:gd name="connsiteY79" fmla="*/ 1002676 h 1464231"/>
              <a:gd name="connsiteX80" fmla="*/ 2743200 w 2800371"/>
              <a:gd name="connsiteY80" fmla="*/ 1016798 h 1464231"/>
              <a:gd name="connsiteX81" fmla="*/ 2789096 w 2800371"/>
              <a:gd name="connsiteY81" fmla="*/ 1027390 h 1464231"/>
              <a:gd name="connsiteX82" fmla="*/ 2792627 w 2800371"/>
              <a:gd name="connsiteY82" fmla="*/ 1327482 h 1464231"/>
              <a:gd name="connsiteX83" fmla="*/ 2760852 w 2800371"/>
              <a:gd name="connsiteY83" fmla="*/ 1454580 h 1464231"/>
              <a:gd name="connsiteX84" fmla="*/ 2068874 w 2800371"/>
              <a:gd name="connsiteY84" fmla="*/ 1458111 h 1464231"/>
              <a:gd name="connsiteX85" fmla="*/ 571941 w 2800371"/>
              <a:gd name="connsiteY85" fmla="*/ 1454581 h 1464231"/>
              <a:gd name="connsiteX86" fmla="*/ 289501 w 2800371"/>
              <a:gd name="connsiteY86" fmla="*/ 1458111 h 1464231"/>
              <a:gd name="connsiteX87" fmla="*/ 151811 w 2800371"/>
              <a:gd name="connsiteY87" fmla="*/ 1454580 h 1464231"/>
              <a:gd name="connsiteX88" fmla="*/ 141220 w 2800371"/>
              <a:gd name="connsiteY88" fmla="*/ 1341604 h 1464231"/>
              <a:gd name="connsiteX89" fmla="*/ 95323 w 2800371"/>
              <a:gd name="connsiteY89" fmla="*/ 1454580 h 1464231"/>
              <a:gd name="connsiteX90" fmla="*/ 45896 w 2800371"/>
              <a:gd name="connsiteY90" fmla="*/ 1405153 h 1464231"/>
              <a:gd name="connsiteX91" fmla="*/ 31774 w 2800371"/>
              <a:gd name="connsiteY91" fmla="*/ 1408684 h 1464231"/>
              <a:gd name="connsiteX92" fmla="*/ 10591 w 2800371"/>
              <a:gd name="connsiteY92" fmla="*/ 1415745 h 1464231"/>
              <a:gd name="connsiteX93" fmla="*/ 3530 w 2800371"/>
              <a:gd name="connsiteY93" fmla="*/ 1433397 h 1464231"/>
              <a:gd name="connsiteX94" fmla="*/ 0 w 2800371"/>
              <a:gd name="connsiteY94" fmla="*/ 1454580 h 1464231"/>
              <a:gd name="connsiteX95" fmla="*/ 7061 w 2800371"/>
              <a:gd name="connsiteY95" fmla="*/ 1359257 h 1464231"/>
              <a:gd name="connsiteX96" fmla="*/ 7061 w 2800371"/>
              <a:gd name="connsiteY96" fmla="*/ 1331013 h 146423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1774 w 2800371"/>
              <a:gd name="connsiteY91" fmla="*/ 1408684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58111"/>
              <a:gd name="connsiteX1" fmla="*/ 7061 w 2800371"/>
              <a:gd name="connsiteY1" fmla="*/ 1331013 h 1458111"/>
              <a:gd name="connsiteX2" fmla="*/ 52957 w 2800371"/>
              <a:gd name="connsiteY2" fmla="*/ 1309830 h 1458111"/>
              <a:gd name="connsiteX3" fmla="*/ 67079 w 2800371"/>
              <a:gd name="connsiteY3" fmla="*/ 1306299 h 1458111"/>
              <a:gd name="connsiteX4" fmla="*/ 102384 w 2800371"/>
              <a:gd name="connsiteY4" fmla="*/ 1320421 h 1458111"/>
              <a:gd name="connsiteX5" fmla="*/ 123567 w 2800371"/>
              <a:gd name="connsiteY5" fmla="*/ 1334543 h 1458111"/>
              <a:gd name="connsiteX6" fmla="*/ 165933 w 2800371"/>
              <a:gd name="connsiteY6" fmla="*/ 1331013 h 1458111"/>
              <a:gd name="connsiteX7" fmla="*/ 194177 w 2800371"/>
              <a:gd name="connsiteY7" fmla="*/ 1316891 h 1458111"/>
              <a:gd name="connsiteX8" fmla="*/ 208299 w 2800371"/>
              <a:gd name="connsiteY8" fmla="*/ 1313360 h 1458111"/>
              <a:gd name="connsiteX9" fmla="*/ 240074 w 2800371"/>
              <a:gd name="connsiteY9" fmla="*/ 1306299 h 1458111"/>
              <a:gd name="connsiteX10" fmla="*/ 275379 w 2800371"/>
              <a:gd name="connsiteY10" fmla="*/ 1309830 h 1458111"/>
              <a:gd name="connsiteX11" fmla="*/ 293031 w 2800371"/>
              <a:gd name="connsiteY11" fmla="*/ 1316891 h 1458111"/>
              <a:gd name="connsiteX12" fmla="*/ 310684 w 2800371"/>
              <a:gd name="connsiteY12" fmla="*/ 1309830 h 1458111"/>
              <a:gd name="connsiteX13" fmla="*/ 353050 w 2800371"/>
              <a:gd name="connsiteY13" fmla="*/ 1302769 h 1458111"/>
              <a:gd name="connsiteX14" fmla="*/ 427190 w 2800371"/>
              <a:gd name="connsiteY14" fmla="*/ 1313360 h 1458111"/>
              <a:gd name="connsiteX15" fmla="*/ 451904 w 2800371"/>
              <a:gd name="connsiteY15" fmla="*/ 1320421 h 1458111"/>
              <a:gd name="connsiteX16" fmla="*/ 554289 w 2800371"/>
              <a:gd name="connsiteY16" fmla="*/ 1309830 h 1458111"/>
              <a:gd name="connsiteX17" fmla="*/ 586063 w 2800371"/>
              <a:gd name="connsiteY17" fmla="*/ 1285116 h 1458111"/>
              <a:gd name="connsiteX18" fmla="*/ 617838 w 2800371"/>
              <a:gd name="connsiteY18" fmla="*/ 1260403 h 1458111"/>
              <a:gd name="connsiteX19" fmla="*/ 631960 w 2800371"/>
              <a:gd name="connsiteY19" fmla="*/ 1235689 h 1458111"/>
              <a:gd name="connsiteX20" fmla="*/ 649612 w 2800371"/>
              <a:gd name="connsiteY20" fmla="*/ 1214506 h 1458111"/>
              <a:gd name="connsiteX21" fmla="*/ 670795 w 2800371"/>
              <a:gd name="connsiteY21" fmla="*/ 1207445 h 1458111"/>
              <a:gd name="connsiteX22" fmla="*/ 720222 w 2800371"/>
              <a:gd name="connsiteY22" fmla="*/ 1218037 h 1458111"/>
              <a:gd name="connsiteX23" fmla="*/ 741405 w 2800371"/>
              <a:gd name="connsiteY23" fmla="*/ 1242750 h 1458111"/>
              <a:gd name="connsiteX24" fmla="*/ 751997 w 2800371"/>
              <a:gd name="connsiteY24" fmla="*/ 1249811 h 1458111"/>
              <a:gd name="connsiteX25" fmla="*/ 882625 w 2800371"/>
              <a:gd name="connsiteY25" fmla="*/ 1260403 h 1458111"/>
              <a:gd name="connsiteX26" fmla="*/ 914400 w 2800371"/>
              <a:gd name="connsiteY26" fmla="*/ 1295708 h 1458111"/>
              <a:gd name="connsiteX27" fmla="*/ 935583 w 2800371"/>
              <a:gd name="connsiteY27" fmla="*/ 1306299 h 1458111"/>
              <a:gd name="connsiteX28" fmla="*/ 963827 w 2800371"/>
              <a:gd name="connsiteY28" fmla="*/ 1313360 h 1458111"/>
              <a:gd name="connsiteX29" fmla="*/ 1016784 w 2800371"/>
              <a:gd name="connsiteY29" fmla="*/ 1239220 h 1458111"/>
              <a:gd name="connsiteX30" fmla="*/ 1073272 w 2800371"/>
              <a:gd name="connsiteY30" fmla="*/ 1182732 h 1458111"/>
              <a:gd name="connsiteX31" fmla="*/ 1105047 w 2800371"/>
              <a:gd name="connsiteY31" fmla="*/ 1172140 h 1458111"/>
              <a:gd name="connsiteX32" fmla="*/ 1154474 w 2800371"/>
              <a:gd name="connsiteY32" fmla="*/ 1175671 h 1458111"/>
              <a:gd name="connsiteX33" fmla="*/ 1179187 w 2800371"/>
              <a:gd name="connsiteY33" fmla="*/ 1196854 h 1458111"/>
              <a:gd name="connsiteX34" fmla="*/ 1193309 w 2800371"/>
              <a:gd name="connsiteY34" fmla="*/ 1207445 h 1458111"/>
              <a:gd name="connsiteX35" fmla="*/ 1218023 w 2800371"/>
              <a:gd name="connsiteY35" fmla="*/ 1225098 h 1458111"/>
              <a:gd name="connsiteX36" fmla="*/ 1228614 w 2800371"/>
              <a:gd name="connsiteY36" fmla="*/ 1242750 h 1458111"/>
              <a:gd name="connsiteX37" fmla="*/ 1232145 w 2800371"/>
              <a:gd name="connsiteY37" fmla="*/ 1253342 h 1458111"/>
              <a:gd name="connsiteX38" fmla="*/ 1253328 w 2800371"/>
              <a:gd name="connsiteY38" fmla="*/ 1274525 h 1458111"/>
              <a:gd name="connsiteX39" fmla="*/ 1299224 w 2800371"/>
              <a:gd name="connsiteY39" fmla="*/ 1263933 h 1458111"/>
              <a:gd name="connsiteX40" fmla="*/ 1313346 w 2800371"/>
              <a:gd name="connsiteY40" fmla="*/ 1239220 h 1458111"/>
              <a:gd name="connsiteX41" fmla="*/ 1327468 w 2800371"/>
              <a:gd name="connsiteY41" fmla="*/ 1218037 h 1458111"/>
              <a:gd name="connsiteX42" fmla="*/ 1338060 w 2800371"/>
              <a:gd name="connsiteY42" fmla="*/ 1200384 h 1458111"/>
              <a:gd name="connsiteX43" fmla="*/ 1348651 w 2800371"/>
              <a:gd name="connsiteY43" fmla="*/ 1165079 h 1458111"/>
              <a:gd name="connsiteX44" fmla="*/ 1355713 w 2800371"/>
              <a:gd name="connsiteY44" fmla="*/ 1150957 h 1458111"/>
              <a:gd name="connsiteX45" fmla="*/ 1398079 w 2800371"/>
              <a:gd name="connsiteY45" fmla="*/ 1052103 h 1458111"/>
              <a:gd name="connsiteX46" fmla="*/ 1419262 w 2800371"/>
              <a:gd name="connsiteY46" fmla="*/ 1030920 h 1458111"/>
              <a:gd name="connsiteX47" fmla="*/ 1443975 w 2800371"/>
              <a:gd name="connsiteY47" fmla="*/ 935597 h 1458111"/>
              <a:gd name="connsiteX48" fmla="*/ 1454567 w 2800371"/>
              <a:gd name="connsiteY48" fmla="*/ 907353 h 1458111"/>
              <a:gd name="connsiteX49" fmla="*/ 1461628 w 2800371"/>
              <a:gd name="connsiteY49" fmla="*/ 886170 h 1458111"/>
              <a:gd name="connsiteX50" fmla="*/ 1475750 w 2800371"/>
              <a:gd name="connsiteY50" fmla="*/ 850865 h 1458111"/>
              <a:gd name="connsiteX51" fmla="*/ 1500463 w 2800371"/>
              <a:gd name="connsiteY51" fmla="*/ 801438 h 1458111"/>
              <a:gd name="connsiteX52" fmla="*/ 1571073 w 2800371"/>
              <a:gd name="connsiteY52" fmla="*/ 610791 h 1458111"/>
              <a:gd name="connsiteX53" fmla="*/ 1613439 w 2800371"/>
              <a:gd name="connsiteY53" fmla="*/ 300106 h 1458111"/>
              <a:gd name="connsiteX54" fmla="*/ 1627561 w 2800371"/>
              <a:gd name="connsiteY54" fmla="*/ 225966 h 1458111"/>
              <a:gd name="connsiteX55" fmla="*/ 1631092 w 2800371"/>
              <a:gd name="connsiteY55" fmla="*/ 151825 h 1458111"/>
              <a:gd name="connsiteX56" fmla="*/ 1666397 w 2800371"/>
              <a:gd name="connsiteY56" fmla="*/ 84746 h 1458111"/>
              <a:gd name="connsiteX57" fmla="*/ 1673458 w 2800371"/>
              <a:gd name="connsiteY57" fmla="*/ 63563 h 1458111"/>
              <a:gd name="connsiteX58" fmla="*/ 1676988 w 2800371"/>
              <a:gd name="connsiteY58" fmla="*/ 52971 h 1458111"/>
              <a:gd name="connsiteX59" fmla="*/ 1691110 w 2800371"/>
              <a:gd name="connsiteY59" fmla="*/ 24727 h 1458111"/>
              <a:gd name="connsiteX60" fmla="*/ 1698171 w 2800371"/>
              <a:gd name="connsiteY60" fmla="*/ 14136 h 1458111"/>
              <a:gd name="connsiteX61" fmla="*/ 1729946 w 2800371"/>
              <a:gd name="connsiteY61" fmla="*/ 17666 h 1458111"/>
              <a:gd name="connsiteX62" fmla="*/ 1765251 w 2800371"/>
              <a:gd name="connsiteY62" fmla="*/ 24727 h 1458111"/>
              <a:gd name="connsiteX63" fmla="*/ 1821739 w 2800371"/>
              <a:gd name="connsiteY63" fmla="*/ 28258 h 1458111"/>
              <a:gd name="connsiteX64" fmla="*/ 1864105 w 2800371"/>
              <a:gd name="connsiteY64" fmla="*/ 24727 h 1458111"/>
              <a:gd name="connsiteX65" fmla="*/ 1874696 w 2800371"/>
              <a:gd name="connsiteY65" fmla="*/ 21197 h 1458111"/>
              <a:gd name="connsiteX66" fmla="*/ 1966489 w 2800371"/>
              <a:gd name="connsiteY66" fmla="*/ 17666 h 1458111"/>
              <a:gd name="connsiteX67" fmla="*/ 2308948 w 2800371"/>
              <a:gd name="connsiteY67" fmla="*/ 7075 h 1458111"/>
              <a:gd name="connsiteX68" fmla="*/ 2372497 w 2800371"/>
              <a:gd name="connsiteY68" fmla="*/ 7075 h 1458111"/>
              <a:gd name="connsiteX69" fmla="*/ 2393680 w 2800371"/>
              <a:gd name="connsiteY69" fmla="*/ 14136 h 1458111"/>
              <a:gd name="connsiteX70" fmla="*/ 2404272 w 2800371"/>
              <a:gd name="connsiteY70" fmla="*/ 77685 h 1458111"/>
              <a:gd name="connsiteX71" fmla="*/ 2464290 w 2800371"/>
              <a:gd name="connsiteY71" fmla="*/ 296576 h 1458111"/>
              <a:gd name="connsiteX72" fmla="*/ 2489004 w 2800371"/>
              <a:gd name="connsiteY72" fmla="*/ 533119 h 1458111"/>
              <a:gd name="connsiteX73" fmla="*/ 2517248 w 2800371"/>
              <a:gd name="connsiteY73" fmla="*/ 593138 h 1458111"/>
              <a:gd name="connsiteX74" fmla="*/ 2559614 w 2800371"/>
              <a:gd name="connsiteY74" fmla="*/ 716706 h 1458111"/>
              <a:gd name="connsiteX75" fmla="*/ 2626693 w 2800371"/>
              <a:gd name="connsiteY75" fmla="*/ 836743 h 1458111"/>
              <a:gd name="connsiteX76" fmla="*/ 2686712 w 2800371"/>
              <a:gd name="connsiteY76" fmla="*/ 967371 h 1458111"/>
              <a:gd name="connsiteX77" fmla="*/ 2697303 w 2800371"/>
              <a:gd name="connsiteY77" fmla="*/ 977963 h 1458111"/>
              <a:gd name="connsiteX78" fmla="*/ 2704364 w 2800371"/>
              <a:gd name="connsiteY78" fmla="*/ 988554 h 1458111"/>
              <a:gd name="connsiteX79" fmla="*/ 2729078 w 2800371"/>
              <a:gd name="connsiteY79" fmla="*/ 1002676 h 1458111"/>
              <a:gd name="connsiteX80" fmla="*/ 2743200 w 2800371"/>
              <a:gd name="connsiteY80" fmla="*/ 1016798 h 1458111"/>
              <a:gd name="connsiteX81" fmla="*/ 2789096 w 2800371"/>
              <a:gd name="connsiteY81" fmla="*/ 1027390 h 1458111"/>
              <a:gd name="connsiteX82" fmla="*/ 2792627 w 2800371"/>
              <a:gd name="connsiteY82" fmla="*/ 1327482 h 1458111"/>
              <a:gd name="connsiteX83" fmla="*/ 2760852 w 2800371"/>
              <a:gd name="connsiteY83" fmla="*/ 1454580 h 1458111"/>
              <a:gd name="connsiteX84" fmla="*/ 2068874 w 2800371"/>
              <a:gd name="connsiteY84" fmla="*/ 1458111 h 1458111"/>
              <a:gd name="connsiteX85" fmla="*/ 571941 w 2800371"/>
              <a:gd name="connsiteY85" fmla="*/ 1454581 h 1458111"/>
              <a:gd name="connsiteX86" fmla="*/ 289501 w 2800371"/>
              <a:gd name="connsiteY86" fmla="*/ 1458111 h 1458111"/>
              <a:gd name="connsiteX87" fmla="*/ 151811 w 2800371"/>
              <a:gd name="connsiteY87" fmla="*/ 1454580 h 1458111"/>
              <a:gd name="connsiteX88" fmla="*/ 130628 w 2800371"/>
              <a:gd name="connsiteY88" fmla="*/ 1454580 h 1458111"/>
              <a:gd name="connsiteX89" fmla="*/ 95323 w 2800371"/>
              <a:gd name="connsiteY89" fmla="*/ 1454580 h 1458111"/>
              <a:gd name="connsiteX90" fmla="*/ 45896 w 2800371"/>
              <a:gd name="connsiteY90" fmla="*/ 1405153 h 1458111"/>
              <a:gd name="connsiteX91" fmla="*/ 35305 w 2800371"/>
              <a:gd name="connsiteY91" fmla="*/ 1454580 h 1458111"/>
              <a:gd name="connsiteX92" fmla="*/ 10591 w 2800371"/>
              <a:gd name="connsiteY92" fmla="*/ 1415745 h 1458111"/>
              <a:gd name="connsiteX93" fmla="*/ 3530 w 2800371"/>
              <a:gd name="connsiteY93" fmla="*/ 1433397 h 1458111"/>
              <a:gd name="connsiteX94" fmla="*/ 0 w 2800371"/>
              <a:gd name="connsiteY94" fmla="*/ 1454580 h 1458111"/>
              <a:gd name="connsiteX95" fmla="*/ 7061 w 2800371"/>
              <a:gd name="connsiteY95" fmla="*/ 1359257 h 1458111"/>
              <a:gd name="connsiteX96" fmla="*/ 7061 w 2800371"/>
              <a:gd name="connsiteY96" fmla="*/ 1331013 h 1458111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3530 w 2800371"/>
              <a:gd name="connsiteY93" fmla="*/ 1433397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800371"/>
              <a:gd name="connsiteY0" fmla="*/ 1331013 h 1460544"/>
              <a:gd name="connsiteX1" fmla="*/ 7061 w 2800371"/>
              <a:gd name="connsiteY1" fmla="*/ 1331013 h 1460544"/>
              <a:gd name="connsiteX2" fmla="*/ 52957 w 2800371"/>
              <a:gd name="connsiteY2" fmla="*/ 1309830 h 1460544"/>
              <a:gd name="connsiteX3" fmla="*/ 67079 w 2800371"/>
              <a:gd name="connsiteY3" fmla="*/ 1306299 h 1460544"/>
              <a:gd name="connsiteX4" fmla="*/ 102384 w 2800371"/>
              <a:gd name="connsiteY4" fmla="*/ 1320421 h 1460544"/>
              <a:gd name="connsiteX5" fmla="*/ 123567 w 2800371"/>
              <a:gd name="connsiteY5" fmla="*/ 1334543 h 1460544"/>
              <a:gd name="connsiteX6" fmla="*/ 165933 w 2800371"/>
              <a:gd name="connsiteY6" fmla="*/ 1331013 h 1460544"/>
              <a:gd name="connsiteX7" fmla="*/ 194177 w 2800371"/>
              <a:gd name="connsiteY7" fmla="*/ 1316891 h 1460544"/>
              <a:gd name="connsiteX8" fmla="*/ 208299 w 2800371"/>
              <a:gd name="connsiteY8" fmla="*/ 1313360 h 1460544"/>
              <a:gd name="connsiteX9" fmla="*/ 240074 w 2800371"/>
              <a:gd name="connsiteY9" fmla="*/ 1306299 h 1460544"/>
              <a:gd name="connsiteX10" fmla="*/ 275379 w 2800371"/>
              <a:gd name="connsiteY10" fmla="*/ 1309830 h 1460544"/>
              <a:gd name="connsiteX11" fmla="*/ 293031 w 2800371"/>
              <a:gd name="connsiteY11" fmla="*/ 1316891 h 1460544"/>
              <a:gd name="connsiteX12" fmla="*/ 310684 w 2800371"/>
              <a:gd name="connsiteY12" fmla="*/ 1309830 h 1460544"/>
              <a:gd name="connsiteX13" fmla="*/ 353050 w 2800371"/>
              <a:gd name="connsiteY13" fmla="*/ 1302769 h 1460544"/>
              <a:gd name="connsiteX14" fmla="*/ 427190 w 2800371"/>
              <a:gd name="connsiteY14" fmla="*/ 1313360 h 1460544"/>
              <a:gd name="connsiteX15" fmla="*/ 451904 w 2800371"/>
              <a:gd name="connsiteY15" fmla="*/ 1320421 h 1460544"/>
              <a:gd name="connsiteX16" fmla="*/ 554289 w 2800371"/>
              <a:gd name="connsiteY16" fmla="*/ 1309830 h 1460544"/>
              <a:gd name="connsiteX17" fmla="*/ 586063 w 2800371"/>
              <a:gd name="connsiteY17" fmla="*/ 1285116 h 1460544"/>
              <a:gd name="connsiteX18" fmla="*/ 617838 w 2800371"/>
              <a:gd name="connsiteY18" fmla="*/ 1260403 h 1460544"/>
              <a:gd name="connsiteX19" fmla="*/ 631960 w 2800371"/>
              <a:gd name="connsiteY19" fmla="*/ 1235689 h 1460544"/>
              <a:gd name="connsiteX20" fmla="*/ 649612 w 2800371"/>
              <a:gd name="connsiteY20" fmla="*/ 1214506 h 1460544"/>
              <a:gd name="connsiteX21" fmla="*/ 670795 w 2800371"/>
              <a:gd name="connsiteY21" fmla="*/ 1207445 h 1460544"/>
              <a:gd name="connsiteX22" fmla="*/ 720222 w 2800371"/>
              <a:gd name="connsiteY22" fmla="*/ 1218037 h 1460544"/>
              <a:gd name="connsiteX23" fmla="*/ 741405 w 2800371"/>
              <a:gd name="connsiteY23" fmla="*/ 1242750 h 1460544"/>
              <a:gd name="connsiteX24" fmla="*/ 751997 w 2800371"/>
              <a:gd name="connsiteY24" fmla="*/ 1249811 h 1460544"/>
              <a:gd name="connsiteX25" fmla="*/ 882625 w 2800371"/>
              <a:gd name="connsiteY25" fmla="*/ 1260403 h 1460544"/>
              <a:gd name="connsiteX26" fmla="*/ 914400 w 2800371"/>
              <a:gd name="connsiteY26" fmla="*/ 1295708 h 1460544"/>
              <a:gd name="connsiteX27" fmla="*/ 935583 w 2800371"/>
              <a:gd name="connsiteY27" fmla="*/ 1306299 h 1460544"/>
              <a:gd name="connsiteX28" fmla="*/ 963827 w 2800371"/>
              <a:gd name="connsiteY28" fmla="*/ 1313360 h 1460544"/>
              <a:gd name="connsiteX29" fmla="*/ 1016784 w 2800371"/>
              <a:gd name="connsiteY29" fmla="*/ 1239220 h 1460544"/>
              <a:gd name="connsiteX30" fmla="*/ 1073272 w 2800371"/>
              <a:gd name="connsiteY30" fmla="*/ 1182732 h 1460544"/>
              <a:gd name="connsiteX31" fmla="*/ 1105047 w 2800371"/>
              <a:gd name="connsiteY31" fmla="*/ 1172140 h 1460544"/>
              <a:gd name="connsiteX32" fmla="*/ 1154474 w 2800371"/>
              <a:gd name="connsiteY32" fmla="*/ 1175671 h 1460544"/>
              <a:gd name="connsiteX33" fmla="*/ 1179187 w 2800371"/>
              <a:gd name="connsiteY33" fmla="*/ 1196854 h 1460544"/>
              <a:gd name="connsiteX34" fmla="*/ 1193309 w 2800371"/>
              <a:gd name="connsiteY34" fmla="*/ 1207445 h 1460544"/>
              <a:gd name="connsiteX35" fmla="*/ 1218023 w 2800371"/>
              <a:gd name="connsiteY35" fmla="*/ 1225098 h 1460544"/>
              <a:gd name="connsiteX36" fmla="*/ 1228614 w 2800371"/>
              <a:gd name="connsiteY36" fmla="*/ 1242750 h 1460544"/>
              <a:gd name="connsiteX37" fmla="*/ 1232145 w 2800371"/>
              <a:gd name="connsiteY37" fmla="*/ 1253342 h 1460544"/>
              <a:gd name="connsiteX38" fmla="*/ 1253328 w 2800371"/>
              <a:gd name="connsiteY38" fmla="*/ 1274525 h 1460544"/>
              <a:gd name="connsiteX39" fmla="*/ 1299224 w 2800371"/>
              <a:gd name="connsiteY39" fmla="*/ 1263933 h 1460544"/>
              <a:gd name="connsiteX40" fmla="*/ 1313346 w 2800371"/>
              <a:gd name="connsiteY40" fmla="*/ 1239220 h 1460544"/>
              <a:gd name="connsiteX41" fmla="*/ 1327468 w 2800371"/>
              <a:gd name="connsiteY41" fmla="*/ 1218037 h 1460544"/>
              <a:gd name="connsiteX42" fmla="*/ 1338060 w 2800371"/>
              <a:gd name="connsiteY42" fmla="*/ 1200384 h 1460544"/>
              <a:gd name="connsiteX43" fmla="*/ 1348651 w 2800371"/>
              <a:gd name="connsiteY43" fmla="*/ 1165079 h 1460544"/>
              <a:gd name="connsiteX44" fmla="*/ 1355713 w 2800371"/>
              <a:gd name="connsiteY44" fmla="*/ 1150957 h 1460544"/>
              <a:gd name="connsiteX45" fmla="*/ 1398079 w 2800371"/>
              <a:gd name="connsiteY45" fmla="*/ 1052103 h 1460544"/>
              <a:gd name="connsiteX46" fmla="*/ 1419262 w 2800371"/>
              <a:gd name="connsiteY46" fmla="*/ 1030920 h 1460544"/>
              <a:gd name="connsiteX47" fmla="*/ 1443975 w 2800371"/>
              <a:gd name="connsiteY47" fmla="*/ 935597 h 1460544"/>
              <a:gd name="connsiteX48" fmla="*/ 1454567 w 2800371"/>
              <a:gd name="connsiteY48" fmla="*/ 907353 h 1460544"/>
              <a:gd name="connsiteX49" fmla="*/ 1461628 w 2800371"/>
              <a:gd name="connsiteY49" fmla="*/ 886170 h 1460544"/>
              <a:gd name="connsiteX50" fmla="*/ 1475750 w 2800371"/>
              <a:gd name="connsiteY50" fmla="*/ 850865 h 1460544"/>
              <a:gd name="connsiteX51" fmla="*/ 1500463 w 2800371"/>
              <a:gd name="connsiteY51" fmla="*/ 801438 h 1460544"/>
              <a:gd name="connsiteX52" fmla="*/ 1571073 w 2800371"/>
              <a:gd name="connsiteY52" fmla="*/ 610791 h 1460544"/>
              <a:gd name="connsiteX53" fmla="*/ 1613439 w 2800371"/>
              <a:gd name="connsiteY53" fmla="*/ 300106 h 1460544"/>
              <a:gd name="connsiteX54" fmla="*/ 1627561 w 2800371"/>
              <a:gd name="connsiteY54" fmla="*/ 225966 h 1460544"/>
              <a:gd name="connsiteX55" fmla="*/ 1631092 w 2800371"/>
              <a:gd name="connsiteY55" fmla="*/ 151825 h 1460544"/>
              <a:gd name="connsiteX56" fmla="*/ 1666397 w 2800371"/>
              <a:gd name="connsiteY56" fmla="*/ 84746 h 1460544"/>
              <a:gd name="connsiteX57" fmla="*/ 1673458 w 2800371"/>
              <a:gd name="connsiteY57" fmla="*/ 63563 h 1460544"/>
              <a:gd name="connsiteX58" fmla="*/ 1676988 w 2800371"/>
              <a:gd name="connsiteY58" fmla="*/ 52971 h 1460544"/>
              <a:gd name="connsiteX59" fmla="*/ 1691110 w 2800371"/>
              <a:gd name="connsiteY59" fmla="*/ 24727 h 1460544"/>
              <a:gd name="connsiteX60" fmla="*/ 1698171 w 2800371"/>
              <a:gd name="connsiteY60" fmla="*/ 14136 h 1460544"/>
              <a:gd name="connsiteX61" fmla="*/ 1729946 w 2800371"/>
              <a:gd name="connsiteY61" fmla="*/ 17666 h 1460544"/>
              <a:gd name="connsiteX62" fmla="*/ 1765251 w 2800371"/>
              <a:gd name="connsiteY62" fmla="*/ 24727 h 1460544"/>
              <a:gd name="connsiteX63" fmla="*/ 1821739 w 2800371"/>
              <a:gd name="connsiteY63" fmla="*/ 28258 h 1460544"/>
              <a:gd name="connsiteX64" fmla="*/ 1864105 w 2800371"/>
              <a:gd name="connsiteY64" fmla="*/ 24727 h 1460544"/>
              <a:gd name="connsiteX65" fmla="*/ 1874696 w 2800371"/>
              <a:gd name="connsiteY65" fmla="*/ 21197 h 1460544"/>
              <a:gd name="connsiteX66" fmla="*/ 1966489 w 2800371"/>
              <a:gd name="connsiteY66" fmla="*/ 17666 h 1460544"/>
              <a:gd name="connsiteX67" fmla="*/ 2308948 w 2800371"/>
              <a:gd name="connsiteY67" fmla="*/ 7075 h 1460544"/>
              <a:gd name="connsiteX68" fmla="*/ 2372497 w 2800371"/>
              <a:gd name="connsiteY68" fmla="*/ 7075 h 1460544"/>
              <a:gd name="connsiteX69" fmla="*/ 2393680 w 2800371"/>
              <a:gd name="connsiteY69" fmla="*/ 14136 h 1460544"/>
              <a:gd name="connsiteX70" fmla="*/ 2404272 w 2800371"/>
              <a:gd name="connsiteY70" fmla="*/ 77685 h 1460544"/>
              <a:gd name="connsiteX71" fmla="*/ 2464290 w 2800371"/>
              <a:gd name="connsiteY71" fmla="*/ 296576 h 1460544"/>
              <a:gd name="connsiteX72" fmla="*/ 2489004 w 2800371"/>
              <a:gd name="connsiteY72" fmla="*/ 533119 h 1460544"/>
              <a:gd name="connsiteX73" fmla="*/ 2517248 w 2800371"/>
              <a:gd name="connsiteY73" fmla="*/ 593138 h 1460544"/>
              <a:gd name="connsiteX74" fmla="*/ 2559614 w 2800371"/>
              <a:gd name="connsiteY74" fmla="*/ 716706 h 1460544"/>
              <a:gd name="connsiteX75" fmla="*/ 2626693 w 2800371"/>
              <a:gd name="connsiteY75" fmla="*/ 836743 h 1460544"/>
              <a:gd name="connsiteX76" fmla="*/ 2686712 w 2800371"/>
              <a:gd name="connsiteY76" fmla="*/ 967371 h 1460544"/>
              <a:gd name="connsiteX77" fmla="*/ 2697303 w 2800371"/>
              <a:gd name="connsiteY77" fmla="*/ 977963 h 1460544"/>
              <a:gd name="connsiteX78" fmla="*/ 2704364 w 2800371"/>
              <a:gd name="connsiteY78" fmla="*/ 988554 h 1460544"/>
              <a:gd name="connsiteX79" fmla="*/ 2729078 w 2800371"/>
              <a:gd name="connsiteY79" fmla="*/ 1002676 h 1460544"/>
              <a:gd name="connsiteX80" fmla="*/ 2743200 w 2800371"/>
              <a:gd name="connsiteY80" fmla="*/ 1016798 h 1460544"/>
              <a:gd name="connsiteX81" fmla="*/ 2789096 w 2800371"/>
              <a:gd name="connsiteY81" fmla="*/ 1027390 h 1460544"/>
              <a:gd name="connsiteX82" fmla="*/ 2792627 w 2800371"/>
              <a:gd name="connsiteY82" fmla="*/ 1327482 h 1460544"/>
              <a:gd name="connsiteX83" fmla="*/ 2760852 w 2800371"/>
              <a:gd name="connsiteY83" fmla="*/ 1454580 h 1460544"/>
              <a:gd name="connsiteX84" fmla="*/ 2068874 w 2800371"/>
              <a:gd name="connsiteY84" fmla="*/ 1458111 h 1460544"/>
              <a:gd name="connsiteX85" fmla="*/ 571941 w 2800371"/>
              <a:gd name="connsiteY85" fmla="*/ 1454581 h 1460544"/>
              <a:gd name="connsiteX86" fmla="*/ 289501 w 2800371"/>
              <a:gd name="connsiteY86" fmla="*/ 1458111 h 1460544"/>
              <a:gd name="connsiteX87" fmla="*/ 151811 w 2800371"/>
              <a:gd name="connsiteY87" fmla="*/ 1454580 h 1460544"/>
              <a:gd name="connsiteX88" fmla="*/ 130628 w 2800371"/>
              <a:gd name="connsiteY88" fmla="*/ 1454580 h 1460544"/>
              <a:gd name="connsiteX89" fmla="*/ 95323 w 2800371"/>
              <a:gd name="connsiteY89" fmla="*/ 1454580 h 1460544"/>
              <a:gd name="connsiteX90" fmla="*/ 70609 w 2800371"/>
              <a:gd name="connsiteY90" fmla="*/ 1454580 h 1460544"/>
              <a:gd name="connsiteX91" fmla="*/ 35305 w 2800371"/>
              <a:gd name="connsiteY91" fmla="*/ 1454580 h 1460544"/>
              <a:gd name="connsiteX92" fmla="*/ 10591 w 2800371"/>
              <a:gd name="connsiteY92" fmla="*/ 1415745 h 1460544"/>
              <a:gd name="connsiteX93" fmla="*/ 24713 w 2800371"/>
              <a:gd name="connsiteY93" fmla="*/ 1451050 h 1460544"/>
              <a:gd name="connsiteX94" fmla="*/ 0 w 2800371"/>
              <a:gd name="connsiteY94" fmla="*/ 1454580 h 1460544"/>
              <a:gd name="connsiteX95" fmla="*/ 7061 w 2800371"/>
              <a:gd name="connsiteY95" fmla="*/ 1359257 h 1460544"/>
              <a:gd name="connsiteX96" fmla="*/ 7061 w 2800371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  <a:gd name="connsiteX0" fmla="*/ 7061 w 2796489"/>
              <a:gd name="connsiteY0" fmla="*/ 1331013 h 1460544"/>
              <a:gd name="connsiteX1" fmla="*/ 7061 w 2796489"/>
              <a:gd name="connsiteY1" fmla="*/ 1331013 h 1460544"/>
              <a:gd name="connsiteX2" fmla="*/ 52957 w 2796489"/>
              <a:gd name="connsiteY2" fmla="*/ 1309830 h 1460544"/>
              <a:gd name="connsiteX3" fmla="*/ 67079 w 2796489"/>
              <a:gd name="connsiteY3" fmla="*/ 1306299 h 1460544"/>
              <a:gd name="connsiteX4" fmla="*/ 102384 w 2796489"/>
              <a:gd name="connsiteY4" fmla="*/ 1320421 h 1460544"/>
              <a:gd name="connsiteX5" fmla="*/ 123567 w 2796489"/>
              <a:gd name="connsiteY5" fmla="*/ 1334543 h 1460544"/>
              <a:gd name="connsiteX6" fmla="*/ 165933 w 2796489"/>
              <a:gd name="connsiteY6" fmla="*/ 1331013 h 1460544"/>
              <a:gd name="connsiteX7" fmla="*/ 194177 w 2796489"/>
              <a:gd name="connsiteY7" fmla="*/ 1316891 h 1460544"/>
              <a:gd name="connsiteX8" fmla="*/ 208299 w 2796489"/>
              <a:gd name="connsiteY8" fmla="*/ 1313360 h 1460544"/>
              <a:gd name="connsiteX9" fmla="*/ 240074 w 2796489"/>
              <a:gd name="connsiteY9" fmla="*/ 1306299 h 1460544"/>
              <a:gd name="connsiteX10" fmla="*/ 275379 w 2796489"/>
              <a:gd name="connsiteY10" fmla="*/ 1309830 h 1460544"/>
              <a:gd name="connsiteX11" fmla="*/ 293031 w 2796489"/>
              <a:gd name="connsiteY11" fmla="*/ 1316891 h 1460544"/>
              <a:gd name="connsiteX12" fmla="*/ 310684 w 2796489"/>
              <a:gd name="connsiteY12" fmla="*/ 1309830 h 1460544"/>
              <a:gd name="connsiteX13" fmla="*/ 353050 w 2796489"/>
              <a:gd name="connsiteY13" fmla="*/ 1302769 h 1460544"/>
              <a:gd name="connsiteX14" fmla="*/ 427190 w 2796489"/>
              <a:gd name="connsiteY14" fmla="*/ 1313360 h 1460544"/>
              <a:gd name="connsiteX15" fmla="*/ 451904 w 2796489"/>
              <a:gd name="connsiteY15" fmla="*/ 1320421 h 1460544"/>
              <a:gd name="connsiteX16" fmla="*/ 554289 w 2796489"/>
              <a:gd name="connsiteY16" fmla="*/ 1309830 h 1460544"/>
              <a:gd name="connsiteX17" fmla="*/ 586063 w 2796489"/>
              <a:gd name="connsiteY17" fmla="*/ 1285116 h 1460544"/>
              <a:gd name="connsiteX18" fmla="*/ 617838 w 2796489"/>
              <a:gd name="connsiteY18" fmla="*/ 1260403 h 1460544"/>
              <a:gd name="connsiteX19" fmla="*/ 631960 w 2796489"/>
              <a:gd name="connsiteY19" fmla="*/ 1235689 h 1460544"/>
              <a:gd name="connsiteX20" fmla="*/ 649612 w 2796489"/>
              <a:gd name="connsiteY20" fmla="*/ 1214506 h 1460544"/>
              <a:gd name="connsiteX21" fmla="*/ 670795 w 2796489"/>
              <a:gd name="connsiteY21" fmla="*/ 1207445 h 1460544"/>
              <a:gd name="connsiteX22" fmla="*/ 720222 w 2796489"/>
              <a:gd name="connsiteY22" fmla="*/ 1218037 h 1460544"/>
              <a:gd name="connsiteX23" fmla="*/ 741405 w 2796489"/>
              <a:gd name="connsiteY23" fmla="*/ 1242750 h 1460544"/>
              <a:gd name="connsiteX24" fmla="*/ 751997 w 2796489"/>
              <a:gd name="connsiteY24" fmla="*/ 1249811 h 1460544"/>
              <a:gd name="connsiteX25" fmla="*/ 882625 w 2796489"/>
              <a:gd name="connsiteY25" fmla="*/ 1260403 h 1460544"/>
              <a:gd name="connsiteX26" fmla="*/ 914400 w 2796489"/>
              <a:gd name="connsiteY26" fmla="*/ 1295708 h 1460544"/>
              <a:gd name="connsiteX27" fmla="*/ 935583 w 2796489"/>
              <a:gd name="connsiteY27" fmla="*/ 1306299 h 1460544"/>
              <a:gd name="connsiteX28" fmla="*/ 963827 w 2796489"/>
              <a:gd name="connsiteY28" fmla="*/ 1313360 h 1460544"/>
              <a:gd name="connsiteX29" fmla="*/ 1016784 w 2796489"/>
              <a:gd name="connsiteY29" fmla="*/ 1239220 h 1460544"/>
              <a:gd name="connsiteX30" fmla="*/ 1073272 w 2796489"/>
              <a:gd name="connsiteY30" fmla="*/ 1182732 h 1460544"/>
              <a:gd name="connsiteX31" fmla="*/ 1105047 w 2796489"/>
              <a:gd name="connsiteY31" fmla="*/ 1172140 h 1460544"/>
              <a:gd name="connsiteX32" fmla="*/ 1154474 w 2796489"/>
              <a:gd name="connsiteY32" fmla="*/ 1175671 h 1460544"/>
              <a:gd name="connsiteX33" fmla="*/ 1179187 w 2796489"/>
              <a:gd name="connsiteY33" fmla="*/ 1196854 h 1460544"/>
              <a:gd name="connsiteX34" fmla="*/ 1193309 w 2796489"/>
              <a:gd name="connsiteY34" fmla="*/ 1207445 h 1460544"/>
              <a:gd name="connsiteX35" fmla="*/ 1218023 w 2796489"/>
              <a:gd name="connsiteY35" fmla="*/ 1225098 h 1460544"/>
              <a:gd name="connsiteX36" fmla="*/ 1228614 w 2796489"/>
              <a:gd name="connsiteY36" fmla="*/ 1242750 h 1460544"/>
              <a:gd name="connsiteX37" fmla="*/ 1232145 w 2796489"/>
              <a:gd name="connsiteY37" fmla="*/ 1253342 h 1460544"/>
              <a:gd name="connsiteX38" fmla="*/ 1253328 w 2796489"/>
              <a:gd name="connsiteY38" fmla="*/ 1274525 h 1460544"/>
              <a:gd name="connsiteX39" fmla="*/ 1299224 w 2796489"/>
              <a:gd name="connsiteY39" fmla="*/ 1263933 h 1460544"/>
              <a:gd name="connsiteX40" fmla="*/ 1313346 w 2796489"/>
              <a:gd name="connsiteY40" fmla="*/ 1239220 h 1460544"/>
              <a:gd name="connsiteX41" fmla="*/ 1327468 w 2796489"/>
              <a:gd name="connsiteY41" fmla="*/ 1218037 h 1460544"/>
              <a:gd name="connsiteX42" fmla="*/ 1338060 w 2796489"/>
              <a:gd name="connsiteY42" fmla="*/ 1200384 h 1460544"/>
              <a:gd name="connsiteX43" fmla="*/ 1348651 w 2796489"/>
              <a:gd name="connsiteY43" fmla="*/ 1165079 h 1460544"/>
              <a:gd name="connsiteX44" fmla="*/ 1355713 w 2796489"/>
              <a:gd name="connsiteY44" fmla="*/ 1150957 h 1460544"/>
              <a:gd name="connsiteX45" fmla="*/ 1398079 w 2796489"/>
              <a:gd name="connsiteY45" fmla="*/ 1052103 h 1460544"/>
              <a:gd name="connsiteX46" fmla="*/ 1419262 w 2796489"/>
              <a:gd name="connsiteY46" fmla="*/ 1030920 h 1460544"/>
              <a:gd name="connsiteX47" fmla="*/ 1443975 w 2796489"/>
              <a:gd name="connsiteY47" fmla="*/ 935597 h 1460544"/>
              <a:gd name="connsiteX48" fmla="*/ 1454567 w 2796489"/>
              <a:gd name="connsiteY48" fmla="*/ 907353 h 1460544"/>
              <a:gd name="connsiteX49" fmla="*/ 1461628 w 2796489"/>
              <a:gd name="connsiteY49" fmla="*/ 886170 h 1460544"/>
              <a:gd name="connsiteX50" fmla="*/ 1475750 w 2796489"/>
              <a:gd name="connsiteY50" fmla="*/ 850865 h 1460544"/>
              <a:gd name="connsiteX51" fmla="*/ 1500463 w 2796489"/>
              <a:gd name="connsiteY51" fmla="*/ 801438 h 1460544"/>
              <a:gd name="connsiteX52" fmla="*/ 1571073 w 2796489"/>
              <a:gd name="connsiteY52" fmla="*/ 610791 h 1460544"/>
              <a:gd name="connsiteX53" fmla="*/ 1613439 w 2796489"/>
              <a:gd name="connsiteY53" fmla="*/ 300106 h 1460544"/>
              <a:gd name="connsiteX54" fmla="*/ 1627561 w 2796489"/>
              <a:gd name="connsiteY54" fmla="*/ 225966 h 1460544"/>
              <a:gd name="connsiteX55" fmla="*/ 1631092 w 2796489"/>
              <a:gd name="connsiteY55" fmla="*/ 151825 h 1460544"/>
              <a:gd name="connsiteX56" fmla="*/ 1666397 w 2796489"/>
              <a:gd name="connsiteY56" fmla="*/ 84746 h 1460544"/>
              <a:gd name="connsiteX57" fmla="*/ 1673458 w 2796489"/>
              <a:gd name="connsiteY57" fmla="*/ 63563 h 1460544"/>
              <a:gd name="connsiteX58" fmla="*/ 1676988 w 2796489"/>
              <a:gd name="connsiteY58" fmla="*/ 52971 h 1460544"/>
              <a:gd name="connsiteX59" fmla="*/ 1691110 w 2796489"/>
              <a:gd name="connsiteY59" fmla="*/ 24727 h 1460544"/>
              <a:gd name="connsiteX60" fmla="*/ 1698171 w 2796489"/>
              <a:gd name="connsiteY60" fmla="*/ 14136 h 1460544"/>
              <a:gd name="connsiteX61" fmla="*/ 1729946 w 2796489"/>
              <a:gd name="connsiteY61" fmla="*/ 17666 h 1460544"/>
              <a:gd name="connsiteX62" fmla="*/ 1765251 w 2796489"/>
              <a:gd name="connsiteY62" fmla="*/ 24727 h 1460544"/>
              <a:gd name="connsiteX63" fmla="*/ 1821739 w 2796489"/>
              <a:gd name="connsiteY63" fmla="*/ 28258 h 1460544"/>
              <a:gd name="connsiteX64" fmla="*/ 1864105 w 2796489"/>
              <a:gd name="connsiteY64" fmla="*/ 24727 h 1460544"/>
              <a:gd name="connsiteX65" fmla="*/ 1874696 w 2796489"/>
              <a:gd name="connsiteY65" fmla="*/ 21197 h 1460544"/>
              <a:gd name="connsiteX66" fmla="*/ 1966489 w 2796489"/>
              <a:gd name="connsiteY66" fmla="*/ 17666 h 1460544"/>
              <a:gd name="connsiteX67" fmla="*/ 2308948 w 2796489"/>
              <a:gd name="connsiteY67" fmla="*/ 7075 h 1460544"/>
              <a:gd name="connsiteX68" fmla="*/ 2372497 w 2796489"/>
              <a:gd name="connsiteY68" fmla="*/ 7075 h 1460544"/>
              <a:gd name="connsiteX69" fmla="*/ 2393680 w 2796489"/>
              <a:gd name="connsiteY69" fmla="*/ 14136 h 1460544"/>
              <a:gd name="connsiteX70" fmla="*/ 2404272 w 2796489"/>
              <a:gd name="connsiteY70" fmla="*/ 77685 h 1460544"/>
              <a:gd name="connsiteX71" fmla="*/ 2464290 w 2796489"/>
              <a:gd name="connsiteY71" fmla="*/ 296576 h 1460544"/>
              <a:gd name="connsiteX72" fmla="*/ 2489004 w 2796489"/>
              <a:gd name="connsiteY72" fmla="*/ 533119 h 1460544"/>
              <a:gd name="connsiteX73" fmla="*/ 2517248 w 2796489"/>
              <a:gd name="connsiteY73" fmla="*/ 593138 h 1460544"/>
              <a:gd name="connsiteX74" fmla="*/ 2559614 w 2796489"/>
              <a:gd name="connsiteY74" fmla="*/ 716706 h 1460544"/>
              <a:gd name="connsiteX75" fmla="*/ 2626693 w 2796489"/>
              <a:gd name="connsiteY75" fmla="*/ 836743 h 1460544"/>
              <a:gd name="connsiteX76" fmla="*/ 2686712 w 2796489"/>
              <a:gd name="connsiteY76" fmla="*/ 967371 h 1460544"/>
              <a:gd name="connsiteX77" fmla="*/ 2697303 w 2796489"/>
              <a:gd name="connsiteY77" fmla="*/ 977963 h 1460544"/>
              <a:gd name="connsiteX78" fmla="*/ 2704364 w 2796489"/>
              <a:gd name="connsiteY78" fmla="*/ 988554 h 1460544"/>
              <a:gd name="connsiteX79" fmla="*/ 2729078 w 2796489"/>
              <a:gd name="connsiteY79" fmla="*/ 1002676 h 1460544"/>
              <a:gd name="connsiteX80" fmla="*/ 2743200 w 2796489"/>
              <a:gd name="connsiteY80" fmla="*/ 1016798 h 1460544"/>
              <a:gd name="connsiteX81" fmla="*/ 2789096 w 2796489"/>
              <a:gd name="connsiteY81" fmla="*/ 1027390 h 1460544"/>
              <a:gd name="connsiteX82" fmla="*/ 2792627 w 2796489"/>
              <a:gd name="connsiteY82" fmla="*/ 1327482 h 1460544"/>
              <a:gd name="connsiteX83" fmla="*/ 2760852 w 2796489"/>
              <a:gd name="connsiteY83" fmla="*/ 1458111 h 1460544"/>
              <a:gd name="connsiteX84" fmla="*/ 2068874 w 2796489"/>
              <a:gd name="connsiteY84" fmla="*/ 1458111 h 1460544"/>
              <a:gd name="connsiteX85" fmla="*/ 571941 w 2796489"/>
              <a:gd name="connsiteY85" fmla="*/ 1454581 h 1460544"/>
              <a:gd name="connsiteX86" fmla="*/ 289501 w 2796489"/>
              <a:gd name="connsiteY86" fmla="*/ 1458111 h 1460544"/>
              <a:gd name="connsiteX87" fmla="*/ 151811 w 2796489"/>
              <a:gd name="connsiteY87" fmla="*/ 1454580 h 1460544"/>
              <a:gd name="connsiteX88" fmla="*/ 130628 w 2796489"/>
              <a:gd name="connsiteY88" fmla="*/ 1454580 h 1460544"/>
              <a:gd name="connsiteX89" fmla="*/ 95323 w 2796489"/>
              <a:gd name="connsiteY89" fmla="*/ 1454580 h 1460544"/>
              <a:gd name="connsiteX90" fmla="*/ 70609 w 2796489"/>
              <a:gd name="connsiteY90" fmla="*/ 1454580 h 1460544"/>
              <a:gd name="connsiteX91" fmla="*/ 35305 w 2796489"/>
              <a:gd name="connsiteY91" fmla="*/ 1454580 h 1460544"/>
              <a:gd name="connsiteX92" fmla="*/ 10591 w 2796489"/>
              <a:gd name="connsiteY92" fmla="*/ 1415745 h 1460544"/>
              <a:gd name="connsiteX93" fmla="*/ 24713 w 2796489"/>
              <a:gd name="connsiteY93" fmla="*/ 1451050 h 1460544"/>
              <a:gd name="connsiteX94" fmla="*/ 0 w 2796489"/>
              <a:gd name="connsiteY94" fmla="*/ 1454580 h 1460544"/>
              <a:gd name="connsiteX95" fmla="*/ 7061 w 2796489"/>
              <a:gd name="connsiteY95" fmla="*/ 1359257 h 1460544"/>
              <a:gd name="connsiteX96" fmla="*/ 7061 w 2796489"/>
              <a:gd name="connsiteY96" fmla="*/ 1331013 h 146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796489" h="1460544">
                <a:moveTo>
                  <a:pt x="7061" y="1331013"/>
                </a:moveTo>
                <a:lnTo>
                  <a:pt x="7061" y="1331013"/>
                </a:lnTo>
                <a:cubicBezTo>
                  <a:pt x="22360" y="1323952"/>
                  <a:pt x="37377" y="1316246"/>
                  <a:pt x="52957" y="1309830"/>
                </a:cubicBezTo>
                <a:cubicBezTo>
                  <a:pt x="57444" y="1307982"/>
                  <a:pt x="62334" y="1305282"/>
                  <a:pt x="67079" y="1306299"/>
                </a:cubicBezTo>
                <a:cubicBezTo>
                  <a:pt x="79473" y="1308955"/>
                  <a:pt x="91047" y="1314753"/>
                  <a:pt x="102384" y="1320421"/>
                </a:cubicBezTo>
                <a:cubicBezTo>
                  <a:pt x="109974" y="1324216"/>
                  <a:pt x="123567" y="1334543"/>
                  <a:pt x="123567" y="1334543"/>
                </a:cubicBezTo>
                <a:cubicBezTo>
                  <a:pt x="137689" y="1333366"/>
                  <a:pt x="151886" y="1332886"/>
                  <a:pt x="165933" y="1331013"/>
                </a:cubicBezTo>
                <a:cubicBezTo>
                  <a:pt x="177691" y="1329445"/>
                  <a:pt x="183186" y="1321776"/>
                  <a:pt x="194177" y="1316891"/>
                </a:cubicBezTo>
                <a:cubicBezTo>
                  <a:pt x="198611" y="1314920"/>
                  <a:pt x="203562" y="1314413"/>
                  <a:pt x="208299" y="1313360"/>
                </a:cubicBezTo>
                <a:cubicBezTo>
                  <a:pt x="248638" y="1304396"/>
                  <a:pt x="205634" y="1314910"/>
                  <a:pt x="240074" y="1306299"/>
                </a:cubicBezTo>
                <a:cubicBezTo>
                  <a:pt x="251842" y="1307476"/>
                  <a:pt x="263782" y="1307510"/>
                  <a:pt x="275379" y="1309830"/>
                </a:cubicBezTo>
                <a:cubicBezTo>
                  <a:pt x="281593" y="1311073"/>
                  <a:pt x="286694" y="1316891"/>
                  <a:pt x="293031" y="1316891"/>
                </a:cubicBezTo>
                <a:cubicBezTo>
                  <a:pt x="299369" y="1316891"/>
                  <a:pt x="304672" y="1311834"/>
                  <a:pt x="310684" y="1309830"/>
                </a:cubicBezTo>
                <a:cubicBezTo>
                  <a:pt x="324684" y="1305163"/>
                  <a:pt x="338228" y="1304621"/>
                  <a:pt x="353050" y="1302769"/>
                </a:cubicBezTo>
                <a:cubicBezTo>
                  <a:pt x="364871" y="1304345"/>
                  <a:pt x="407828" y="1309488"/>
                  <a:pt x="427190" y="1313360"/>
                </a:cubicBezTo>
                <a:cubicBezTo>
                  <a:pt x="438269" y="1315576"/>
                  <a:pt x="441812" y="1317057"/>
                  <a:pt x="451904" y="1320421"/>
                </a:cubicBezTo>
                <a:cubicBezTo>
                  <a:pt x="486431" y="1318983"/>
                  <a:pt x="523064" y="1326861"/>
                  <a:pt x="554289" y="1309830"/>
                </a:cubicBezTo>
                <a:cubicBezTo>
                  <a:pt x="585293" y="1292919"/>
                  <a:pt x="566138" y="1301720"/>
                  <a:pt x="586063" y="1285116"/>
                </a:cubicBezTo>
                <a:cubicBezTo>
                  <a:pt x="596371" y="1276526"/>
                  <a:pt x="617838" y="1260403"/>
                  <a:pt x="617838" y="1260403"/>
                </a:cubicBezTo>
                <a:cubicBezTo>
                  <a:pt x="622545" y="1252165"/>
                  <a:pt x="627417" y="1244019"/>
                  <a:pt x="631960" y="1235689"/>
                </a:cubicBezTo>
                <a:cubicBezTo>
                  <a:pt x="639022" y="1222742"/>
                  <a:pt x="636171" y="1220480"/>
                  <a:pt x="649612" y="1214506"/>
                </a:cubicBezTo>
                <a:cubicBezTo>
                  <a:pt x="656413" y="1211483"/>
                  <a:pt x="663734" y="1209799"/>
                  <a:pt x="670795" y="1207445"/>
                </a:cubicBezTo>
                <a:cubicBezTo>
                  <a:pt x="687271" y="1210976"/>
                  <a:pt x="704518" y="1211930"/>
                  <a:pt x="720222" y="1218037"/>
                </a:cubicBezTo>
                <a:cubicBezTo>
                  <a:pt x="734026" y="1223405"/>
                  <a:pt x="732766" y="1234111"/>
                  <a:pt x="741405" y="1242750"/>
                </a:cubicBezTo>
                <a:cubicBezTo>
                  <a:pt x="744406" y="1245750"/>
                  <a:pt x="747786" y="1249285"/>
                  <a:pt x="751997" y="1249811"/>
                </a:cubicBezTo>
                <a:cubicBezTo>
                  <a:pt x="795345" y="1255230"/>
                  <a:pt x="839082" y="1256872"/>
                  <a:pt x="882625" y="1260403"/>
                </a:cubicBezTo>
                <a:cubicBezTo>
                  <a:pt x="890247" y="1270566"/>
                  <a:pt x="904264" y="1290640"/>
                  <a:pt x="914400" y="1295708"/>
                </a:cubicBezTo>
                <a:cubicBezTo>
                  <a:pt x="921461" y="1299238"/>
                  <a:pt x="928149" y="1303644"/>
                  <a:pt x="935583" y="1306299"/>
                </a:cubicBezTo>
                <a:cubicBezTo>
                  <a:pt x="944722" y="1309563"/>
                  <a:pt x="954412" y="1311006"/>
                  <a:pt x="963827" y="1313360"/>
                </a:cubicBezTo>
                <a:cubicBezTo>
                  <a:pt x="1018271" y="1272527"/>
                  <a:pt x="969522" y="1316020"/>
                  <a:pt x="1016784" y="1239220"/>
                </a:cubicBezTo>
                <a:cubicBezTo>
                  <a:pt x="1029237" y="1218983"/>
                  <a:pt x="1050522" y="1194107"/>
                  <a:pt x="1073272" y="1182732"/>
                </a:cubicBezTo>
                <a:cubicBezTo>
                  <a:pt x="1083258" y="1177739"/>
                  <a:pt x="1094455" y="1175671"/>
                  <a:pt x="1105047" y="1172140"/>
                </a:cubicBezTo>
                <a:cubicBezTo>
                  <a:pt x="1121523" y="1173317"/>
                  <a:pt x="1138208" y="1172800"/>
                  <a:pt x="1154474" y="1175671"/>
                </a:cubicBezTo>
                <a:cubicBezTo>
                  <a:pt x="1161237" y="1176865"/>
                  <a:pt x="1176761" y="1194732"/>
                  <a:pt x="1179187" y="1196854"/>
                </a:cubicBezTo>
                <a:cubicBezTo>
                  <a:pt x="1183615" y="1200729"/>
                  <a:pt x="1188319" y="1204327"/>
                  <a:pt x="1193309" y="1207445"/>
                </a:cubicBezTo>
                <a:cubicBezTo>
                  <a:pt x="1208077" y="1216675"/>
                  <a:pt x="1207334" y="1210845"/>
                  <a:pt x="1218023" y="1225098"/>
                </a:cubicBezTo>
                <a:cubicBezTo>
                  <a:pt x="1222140" y="1230587"/>
                  <a:pt x="1225545" y="1236613"/>
                  <a:pt x="1228614" y="1242750"/>
                </a:cubicBezTo>
                <a:cubicBezTo>
                  <a:pt x="1230278" y="1246079"/>
                  <a:pt x="1229860" y="1250404"/>
                  <a:pt x="1232145" y="1253342"/>
                </a:cubicBezTo>
                <a:cubicBezTo>
                  <a:pt x="1238276" y="1261224"/>
                  <a:pt x="1253328" y="1274525"/>
                  <a:pt x="1253328" y="1274525"/>
                </a:cubicBezTo>
                <a:cubicBezTo>
                  <a:pt x="1268627" y="1270994"/>
                  <a:pt x="1285691" y="1271894"/>
                  <a:pt x="1299224" y="1263933"/>
                </a:cubicBezTo>
                <a:cubicBezTo>
                  <a:pt x="1307402" y="1259122"/>
                  <a:pt x="1308373" y="1247300"/>
                  <a:pt x="1313346" y="1239220"/>
                </a:cubicBezTo>
                <a:cubicBezTo>
                  <a:pt x="1317794" y="1231993"/>
                  <a:pt x="1322912" y="1225197"/>
                  <a:pt x="1327468" y="1218037"/>
                </a:cubicBezTo>
                <a:cubicBezTo>
                  <a:pt x="1331152" y="1212248"/>
                  <a:pt x="1334529" y="1206268"/>
                  <a:pt x="1338060" y="1200384"/>
                </a:cubicBezTo>
                <a:cubicBezTo>
                  <a:pt x="1341590" y="1188616"/>
                  <a:pt x="1344519" y="1176650"/>
                  <a:pt x="1348651" y="1165079"/>
                </a:cubicBezTo>
                <a:cubicBezTo>
                  <a:pt x="1350421" y="1160123"/>
                  <a:pt x="1353893" y="1155896"/>
                  <a:pt x="1355713" y="1150957"/>
                </a:cubicBezTo>
                <a:cubicBezTo>
                  <a:pt x="1372801" y="1104578"/>
                  <a:pt x="1370201" y="1092847"/>
                  <a:pt x="1398079" y="1052103"/>
                </a:cubicBezTo>
                <a:cubicBezTo>
                  <a:pt x="1403718" y="1043862"/>
                  <a:pt x="1412201" y="1037981"/>
                  <a:pt x="1419262" y="1030920"/>
                </a:cubicBezTo>
                <a:cubicBezTo>
                  <a:pt x="1427500" y="999146"/>
                  <a:pt x="1432449" y="966332"/>
                  <a:pt x="1443975" y="935597"/>
                </a:cubicBezTo>
                <a:cubicBezTo>
                  <a:pt x="1447506" y="926182"/>
                  <a:pt x="1451185" y="916822"/>
                  <a:pt x="1454567" y="907353"/>
                </a:cubicBezTo>
                <a:cubicBezTo>
                  <a:pt x="1457070" y="900344"/>
                  <a:pt x="1459015" y="893139"/>
                  <a:pt x="1461628" y="886170"/>
                </a:cubicBezTo>
                <a:cubicBezTo>
                  <a:pt x="1466078" y="874302"/>
                  <a:pt x="1470469" y="862387"/>
                  <a:pt x="1475750" y="850865"/>
                </a:cubicBezTo>
                <a:cubicBezTo>
                  <a:pt x="1483425" y="834120"/>
                  <a:pt x="1494425" y="818841"/>
                  <a:pt x="1500463" y="801438"/>
                </a:cubicBezTo>
                <a:cubicBezTo>
                  <a:pt x="1569270" y="603111"/>
                  <a:pt x="1500150" y="745544"/>
                  <a:pt x="1571073" y="610791"/>
                </a:cubicBezTo>
                <a:cubicBezTo>
                  <a:pt x="1581457" y="413502"/>
                  <a:pt x="1569125" y="524838"/>
                  <a:pt x="1613439" y="300106"/>
                </a:cubicBezTo>
                <a:cubicBezTo>
                  <a:pt x="1618306" y="275424"/>
                  <a:pt x="1627561" y="225966"/>
                  <a:pt x="1627561" y="225966"/>
                </a:cubicBezTo>
                <a:cubicBezTo>
                  <a:pt x="1628738" y="201252"/>
                  <a:pt x="1625958" y="176028"/>
                  <a:pt x="1631092" y="151825"/>
                </a:cubicBezTo>
                <a:cubicBezTo>
                  <a:pt x="1635405" y="131494"/>
                  <a:pt x="1657129" y="104827"/>
                  <a:pt x="1666397" y="84746"/>
                </a:cubicBezTo>
                <a:cubicBezTo>
                  <a:pt x="1669516" y="77988"/>
                  <a:pt x="1671104" y="70624"/>
                  <a:pt x="1673458" y="63563"/>
                </a:cubicBezTo>
                <a:cubicBezTo>
                  <a:pt x="1674635" y="60032"/>
                  <a:pt x="1674924" y="56067"/>
                  <a:pt x="1676988" y="52971"/>
                </a:cubicBezTo>
                <a:cubicBezTo>
                  <a:pt x="1693347" y="28434"/>
                  <a:pt x="1673836" y="59274"/>
                  <a:pt x="1691110" y="24727"/>
                </a:cubicBezTo>
                <a:cubicBezTo>
                  <a:pt x="1693008" y="20932"/>
                  <a:pt x="1695817" y="17666"/>
                  <a:pt x="1698171" y="14136"/>
                </a:cubicBezTo>
                <a:cubicBezTo>
                  <a:pt x="1708763" y="15313"/>
                  <a:pt x="1719420" y="16004"/>
                  <a:pt x="1729946" y="17666"/>
                </a:cubicBezTo>
                <a:cubicBezTo>
                  <a:pt x="1741801" y="19538"/>
                  <a:pt x="1753273" y="23978"/>
                  <a:pt x="1765251" y="24727"/>
                </a:cubicBezTo>
                <a:lnTo>
                  <a:pt x="1821739" y="28258"/>
                </a:lnTo>
                <a:cubicBezTo>
                  <a:pt x="1835861" y="27081"/>
                  <a:pt x="1850058" y="26600"/>
                  <a:pt x="1864105" y="24727"/>
                </a:cubicBezTo>
                <a:cubicBezTo>
                  <a:pt x="1867794" y="24235"/>
                  <a:pt x="1870984" y="21453"/>
                  <a:pt x="1874696" y="21197"/>
                </a:cubicBezTo>
                <a:cubicBezTo>
                  <a:pt x="1905244" y="19090"/>
                  <a:pt x="1935885" y="18661"/>
                  <a:pt x="1966489" y="17666"/>
                </a:cubicBezTo>
                <a:lnTo>
                  <a:pt x="2308948" y="7075"/>
                </a:lnTo>
                <a:cubicBezTo>
                  <a:pt x="2347463" y="-1484"/>
                  <a:pt x="2333983" y="-3196"/>
                  <a:pt x="2372497" y="7075"/>
                </a:cubicBezTo>
                <a:cubicBezTo>
                  <a:pt x="2379689" y="8993"/>
                  <a:pt x="2393680" y="14136"/>
                  <a:pt x="2393680" y="14136"/>
                </a:cubicBezTo>
                <a:cubicBezTo>
                  <a:pt x="2397211" y="35319"/>
                  <a:pt x="2399710" y="56700"/>
                  <a:pt x="2404272" y="77685"/>
                </a:cubicBezTo>
                <a:cubicBezTo>
                  <a:pt x="2421688" y="157801"/>
                  <a:pt x="2440782" y="216647"/>
                  <a:pt x="2464290" y="296576"/>
                </a:cubicBezTo>
                <a:cubicBezTo>
                  <a:pt x="2467293" y="331606"/>
                  <a:pt x="2479697" y="495116"/>
                  <a:pt x="2489004" y="533119"/>
                </a:cubicBezTo>
                <a:cubicBezTo>
                  <a:pt x="2494263" y="554595"/>
                  <a:pt x="2509311" y="572501"/>
                  <a:pt x="2517248" y="593138"/>
                </a:cubicBezTo>
                <a:cubicBezTo>
                  <a:pt x="2532879" y="633779"/>
                  <a:pt x="2542965" y="676472"/>
                  <a:pt x="2559614" y="716706"/>
                </a:cubicBezTo>
                <a:cubicBezTo>
                  <a:pt x="2602135" y="819466"/>
                  <a:pt x="2589079" y="768152"/>
                  <a:pt x="2626693" y="836743"/>
                </a:cubicBezTo>
                <a:cubicBezTo>
                  <a:pt x="2729286" y="1023826"/>
                  <a:pt x="2604610" y="803168"/>
                  <a:pt x="2686712" y="967371"/>
                </a:cubicBezTo>
                <a:cubicBezTo>
                  <a:pt x="2688945" y="971837"/>
                  <a:pt x="2694107" y="974127"/>
                  <a:pt x="2697303" y="977963"/>
                </a:cubicBezTo>
                <a:cubicBezTo>
                  <a:pt x="2700019" y="981223"/>
                  <a:pt x="2701364" y="985554"/>
                  <a:pt x="2704364" y="988554"/>
                </a:cubicBezTo>
                <a:cubicBezTo>
                  <a:pt x="2713820" y="998009"/>
                  <a:pt x="2718001" y="994369"/>
                  <a:pt x="2729078" y="1002676"/>
                </a:cubicBezTo>
                <a:cubicBezTo>
                  <a:pt x="2734404" y="1006670"/>
                  <a:pt x="2737661" y="1013105"/>
                  <a:pt x="2743200" y="1016798"/>
                </a:cubicBezTo>
                <a:cubicBezTo>
                  <a:pt x="2756634" y="1025754"/>
                  <a:pt x="2774068" y="1025511"/>
                  <a:pt x="2789096" y="1027390"/>
                </a:cubicBezTo>
                <a:cubicBezTo>
                  <a:pt x="2799358" y="1140269"/>
                  <a:pt x="2797334" y="1255695"/>
                  <a:pt x="2792627" y="1327482"/>
                </a:cubicBezTo>
                <a:cubicBezTo>
                  <a:pt x="2787920" y="1399269"/>
                  <a:pt x="2785566" y="1387501"/>
                  <a:pt x="2760852" y="1458111"/>
                </a:cubicBezTo>
                <a:cubicBezTo>
                  <a:pt x="2526662" y="1453404"/>
                  <a:pt x="2433693" y="1458699"/>
                  <a:pt x="2068874" y="1458111"/>
                </a:cubicBezTo>
                <a:lnTo>
                  <a:pt x="571941" y="1454581"/>
                </a:lnTo>
                <a:cubicBezTo>
                  <a:pt x="275379" y="1454581"/>
                  <a:pt x="359523" y="1458111"/>
                  <a:pt x="289501" y="1458111"/>
                </a:cubicBezTo>
                <a:cubicBezTo>
                  <a:pt x="219479" y="1458111"/>
                  <a:pt x="178290" y="1455168"/>
                  <a:pt x="151811" y="1454580"/>
                </a:cubicBezTo>
                <a:cubicBezTo>
                  <a:pt x="125332" y="1453992"/>
                  <a:pt x="140043" y="1454580"/>
                  <a:pt x="130628" y="1454580"/>
                </a:cubicBezTo>
                <a:cubicBezTo>
                  <a:pt x="121213" y="1454580"/>
                  <a:pt x="110622" y="1448696"/>
                  <a:pt x="95323" y="1454580"/>
                </a:cubicBezTo>
                <a:cubicBezTo>
                  <a:pt x="81903" y="1468000"/>
                  <a:pt x="80612" y="1454580"/>
                  <a:pt x="70609" y="1454580"/>
                </a:cubicBezTo>
                <a:cubicBezTo>
                  <a:pt x="60606" y="1454580"/>
                  <a:pt x="45308" y="1461052"/>
                  <a:pt x="35305" y="1454580"/>
                </a:cubicBezTo>
                <a:cubicBezTo>
                  <a:pt x="25302" y="1448108"/>
                  <a:pt x="12356" y="1416333"/>
                  <a:pt x="10591" y="1415745"/>
                </a:cubicBezTo>
                <a:cubicBezTo>
                  <a:pt x="8826" y="1415157"/>
                  <a:pt x="26380" y="1444936"/>
                  <a:pt x="24713" y="1451050"/>
                </a:cubicBezTo>
                <a:cubicBezTo>
                  <a:pt x="22830" y="1457956"/>
                  <a:pt x="0" y="1461738"/>
                  <a:pt x="0" y="1454580"/>
                </a:cubicBezTo>
                <a:cubicBezTo>
                  <a:pt x="0" y="1440185"/>
                  <a:pt x="3257" y="1382083"/>
                  <a:pt x="7061" y="1359257"/>
                </a:cubicBezTo>
                <a:cubicBezTo>
                  <a:pt x="10963" y="1335845"/>
                  <a:pt x="7061" y="1335720"/>
                  <a:pt x="7061" y="1331013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grpSp>
        <p:nvGrpSpPr>
          <p:cNvPr id="54" name="Group 53"/>
          <p:cNvGrpSpPr/>
          <p:nvPr/>
        </p:nvGrpSpPr>
        <p:grpSpPr>
          <a:xfrm>
            <a:off x="3131200" y="5687855"/>
            <a:ext cx="4790517" cy="367073"/>
            <a:chOff x="4435075" y="2006815"/>
            <a:chExt cx="4790519" cy="367073"/>
          </a:xfrm>
        </p:grpSpPr>
        <p:sp>
          <p:nvSpPr>
            <p:cNvPr id="55" name="TextBox 54"/>
            <p:cNvSpPr txBox="1"/>
            <p:nvPr/>
          </p:nvSpPr>
          <p:spPr>
            <a:xfrm>
              <a:off x="4825028" y="2006815"/>
              <a:ext cx="440056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“Who did my packet share the queue with?”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4435075" y="2006883"/>
              <a:ext cx="389953" cy="36700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</p:grpSp>
      <p:sp>
        <p:nvSpPr>
          <p:cNvPr id="275" name="Freeform 274"/>
          <p:cNvSpPr/>
          <p:nvPr/>
        </p:nvSpPr>
        <p:spPr>
          <a:xfrm>
            <a:off x="7788287" y="6291355"/>
            <a:ext cx="2767915" cy="105915"/>
          </a:xfrm>
          <a:custGeom>
            <a:avLst/>
            <a:gdLst>
              <a:gd name="connsiteX0" fmla="*/ 3531 w 2767914"/>
              <a:gd name="connsiteY0" fmla="*/ 105915 h 105915"/>
              <a:gd name="connsiteX1" fmla="*/ 0 w 2767914"/>
              <a:gd name="connsiteY1" fmla="*/ 17653 h 105915"/>
              <a:gd name="connsiteX2" fmla="*/ 91793 w 2767914"/>
              <a:gd name="connsiteY2" fmla="*/ 21183 h 105915"/>
              <a:gd name="connsiteX3" fmla="*/ 197708 w 2767914"/>
              <a:gd name="connsiteY3" fmla="*/ 38836 h 105915"/>
              <a:gd name="connsiteX4" fmla="*/ 349520 w 2767914"/>
              <a:gd name="connsiteY4" fmla="*/ 24714 h 105915"/>
              <a:gd name="connsiteX5" fmla="*/ 448374 w 2767914"/>
              <a:gd name="connsiteY5" fmla="*/ 35305 h 105915"/>
              <a:gd name="connsiteX6" fmla="*/ 596655 w 2767914"/>
              <a:gd name="connsiteY6" fmla="*/ 0 h 105915"/>
              <a:gd name="connsiteX7" fmla="*/ 780241 w 2767914"/>
              <a:gd name="connsiteY7" fmla="*/ 38836 h 105915"/>
              <a:gd name="connsiteX8" fmla="*/ 988541 w 2767914"/>
              <a:gd name="connsiteY8" fmla="*/ 21183 h 105915"/>
              <a:gd name="connsiteX9" fmla="*/ 1175657 w 2767914"/>
              <a:gd name="connsiteY9" fmla="*/ 38836 h 105915"/>
              <a:gd name="connsiteX10" fmla="*/ 1292164 w 2767914"/>
              <a:gd name="connsiteY10" fmla="*/ 24714 h 105915"/>
              <a:gd name="connsiteX11" fmla="*/ 1405140 w 2767914"/>
              <a:gd name="connsiteY11" fmla="*/ 35305 h 105915"/>
              <a:gd name="connsiteX12" fmla="*/ 1542830 w 2767914"/>
              <a:gd name="connsiteY12" fmla="*/ 35305 h 105915"/>
              <a:gd name="connsiteX13" fmla="*/ 1595787 w 2767914"/>
              <a:gd name="connsiteY13" fmla="*/ 10592 h 105915"/>
              <a:gd name="connsiteX14" fmla="*/ 1691111 w 2767914"/>
              <a:gd name="connsiteY14" fmla="*/ 35305 h 105915"/>
              <a:gd name="connsiteX15" fmla="*/ 1800556 w 2767914"/>
              <a:gd name="connsiteY15" fmla="*/ 17653 h 105915"/>
              <a:gd name="connsiteX16" fmla="*/ 1962959 w 2767914"/>
              <a:gd name="connsiteY16" fmla="*/ 42366 h 105915"/>
              <a:gd name="connsiteX17" fmla="*/ 2234808 w 2767914"/>
              <a:gd name="connsiteY17" fmla="*/ 21183 h 105915"/>
              <a:gd name="connsiteX18" fmla="*/ 2358376 w 2767914"/>
              <a:gd name="connsiteY18" fmla="*/ 38836 h 105915"/>
              <a:gd name="connsiteX19" fmla="*/ 2549023 w 2767914"/>
              <a:gd name="connsiteY19" fmla="*/ 28244 h 105915"/>
              <a:gd name="connsiteX20" fmla="*/ 2679651 w 2767914"/>
              <a:gd name="connsiteY20" fmla="*/ 35305 h 105915"/>
              <a:gd name="connsiteX21" fmla="*/ 2767914 w 2767914"/>
              <a:gd name="connsiteY21" fmla="*/ 56488 h 105915"/>
              <a:gd name="connsiteX22" fmla="*/ 2767914 w 2767914"/>
              <a:gd name="connsiteY22" fmla="*/ 105915 h 105915"/>
              <a:gd name="connsiteX23" fmla="*/ 3531 w 2767914"/>
              <a:gd name="connsiteY23" fmla="*/ 105915 h 10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67914" h="105915">
                <a:moveTo>
                  <a:pt x="3531" y="105915"/>
                </a:moveTo>
                <a:lnTo>
                  <a:pt x="0" y="17653"/>
                </a:lnTo>
                <a:lnTo>
                  <a:pt x="91793" y="21183"/>
                </a:lnTo>
                <a:lnTo>
                  <a:pt x="197708" y="38836"/>
                </a:lnTo>
                <a:lnTo>
                  <a:pt x="349520" y="24714"/>
                </a:lnTo>
                <a:lnTo>
                  <a:pt x="448374" y="35305"/>
                </a:lnTo>
                <a:lnTo>
                  <a:pt x="596655" y="0"/>
                </a:lnTo>
                <a:lnTo>
                  <a:pt x="780241" y="38836"/>
                </a:lnTo>
                <a:lnTo>
                  <a:pt x="988541" y="21183"/>
                </a:lnTo>
                <a:lnTo>
                  <a:pt x="1175657" y="38836"/>
                </a:lnTo>
                <a:lnTo>
                  <a:pt x="1292164" y="24714"/>
                </a:lnTo>
                <a:lnTo>
                  <a:pt x="1405140" y="35305"/>
                </a:lnTo>
                <a:lnTo>
                  <a:pt x="1542830" y="35305"/>
                </a:lnTo>
                <a:lnTo>
                  <a:pt x="1595787" y="10592"/>
                </a:lnTo>
                <a:lnTo>
                  <a:pt x="1691111" y="35305"/>
                </a:lnTo>
                <a:lnTo>
                  <a:pt x="1800556" y="17653"/>
                </a:lnTo>
                <a:lnTo>
                  <a:pt x="1962959" y="42366"/>
                </a:lnTo>
                <a:lnTo>
                  <a:pt x="2234808" y="21183"/>
                </a:lnTo>
                <a:lnTo>
                  <a:pt x="2358376" y="38836"/>
                </a:lnTo>
                <a:lnTo>
                  <a:pt x="2549023" y="28244"/>
                </a:lnTo>
                <a:lnTo>
                  <a:pt x="2679651" y="35305"/>
                </a:lnTo>
                <a:lnTo>
                  <a:pt x="2767914" y="56488"/>
                </a:lnTo>
                <a:lnTo>
                  <a:pt x="2767914" y="105915"/>
                </a:lnTo>
                <a:lnTo>
                  <a:pt x="3531" y="105915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cxnSp>
        <p:nvCxnSpPr>
          <p:cNvPr id="235" name="Straight Arrow Connector 234"/>
          <p:cNvCxnSpPr/>
          <p:nvPr/>
        </p:nvCxnSpPr>
        <p:spPr>
          <a:xfrm>
            <a:off x="7788698" y="6395427"/>
            <a:ext cx="27523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2796989" y="3851237"/>
            <a:ext cx="6895652" cy="978947"/>
          </a:xfrm>
          <a:custGeom>
            <a:avLst/>
            <a:gdLst>
              <a:gd name="connsiteX0" fmla="*/ 0 w 6895652"/>
              <a:gd name="connsiteY0" fmla="*/ 978946 h 978946"/>
              <a:gd name="connsiteX1" fmla="*/ 656217 w 6895652"/>
              <a:gd name="connsiteY1" fmla="*/ 0 h 978946"/>
              <a:gd name="connsiteX2" fmla="*/ 1344706 w 6895652"/>
              <a:gd name="connsiteY2" fmla="*/ 0 h 978946"/>
              <a:gd name="connsiteX3" fmla="*/ 3248810 w 6895652"/>
              <a:gd name="connsiteY3" fmla="*/ 473336 h 978946"/>
              <a:gd name="connsiteX4" fmla="*/ 3732904 w 6895652"/>
              <a:gd name="connsiteY4" fmla="*/ 473336 h 978946"/>
              <a:gd name="connsiteX5" fmla="*/ 5593977 w 6895652"/>
              <a:gd name="connsiteY5" fmla="*/ 43030 h 978946"/>
              <a:gd name="connsiteX6" fmla="*/ 6895652 w 6895652"/>
              <a:gd name="connsiteY6" fmla="*/ 32273 h 97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652" h="978946">
                <a:moveTo>
                  <a:pt x="0" y="978946"/>
                </a:moveTo>
                <a:lnTo>
                  <a:pt x="656217" y="0"/>
                </a:lnTo>
                <a:lnTo>
                  <a:pt x="1344706" y="0"/>
                </a:lnTo>
                <a:lnTo>
                  <a:pt x="3248810" y="473336"/>
                </a:lnTo>
                <a:lnTo>
                  <a:pt x="3732904" y="473336"/>
                </a:lnTo>
                <a:lnTo>
                  <a:pt x="5593977" y="43030"/>
                </a:lnTo>
                <a:lnTo>
                  <a:pt x="6895652" y="32273"/>
                </a:ln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31329" y="3835930"/>
            <a:ext cx="1833183" cy="1410914"/>
            <a:chOff x="1631330" y="3835931"/>
            <a:chExt cx="1833182" cy="1410914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2109111" y="4637469"/>
              <a:ext cx="710289" cy="255788"/>
              <a:chOff x="12523788" y="-511175"/>
              <a:chExt cx="13454062" cy="4845051"/>
            </a:xfrm>
          </p:grpSpPr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4845050"/>
              </a:xfrm>
              <a:custGeom>
                <a:avLst/>
                <a:gdLst>
                  <a:gd name="T0" fmla="*/ 778 w 8475"/>
                  <a:gd name="T1" fmla="*/ 0 h 3052"/>
                  <a:gd name="T2" fmla="*/ 0 w 8475"/>
                  <a:gd name="T3" fmla="*/ 777 h 3052"/>
                  <a:gd name="T4" fmla="*/ 0 w 8475"/>
                  <a:gd name="T5" fmla="*/ 777 h 3052"/>
                  <a:gd name="T6" fmla="*/ 0 w 8475"/>
                  <a:gd name="T7" fmla="*/ 3052 h 3052"/>
                  <a:gd name="T8" fmla="*/ 3851 w 8475"/>
                  <a:gd name="T9" fmla="*/ 3052 h 3052"/>
                  <a:gd name="T10" fmla="*/ 7705 w 8475"/>
                  <a:gd name="T11" fmla="*/ 3052 h 3052"/>
                  <a:gd name="T12" fmla="*/ 7705 w 8475"/>
                  <a:gd name="T13" fmla="*/ 3052 h 3052"/>
                  <a:gd name="T14" fmla="*/ 8475 w 8475"/>
                  <a:gd name="T15" fmla="*/ 2273 h 3052"/>
                  <a:gd name="T16" fmla="*/ 8475 w 8475"/>
                  <a:gd name="T17" fmla="*/ 0 h 3052"/>
                  <a:gd name="T18" fmla="*/ 778 w 8475"/>
                  <a:gd name="T19" fmla="*/ 0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75" h="3052">
                    <a:moveTo>
                      <a:pt x="778" y="0"/>
                    </a:moveTo>
                    <a:lnTo>
                      <a:pt x="0" y="777"/>
                    </a:lnTo>
                    <a:lnTo>
                      <a:pt x="0" y="777"/>
                    </a:lnTo>
                    <a:lnTo>
                      <a:pt x="0" y="3052"/>
                    </a:lnTo>
                    <a:lnTo>
                      <a:pt x="3851" y="3052"/>
                    </a:lnTo>
                    <a:lnTo>
                      <a:pt x="7705" y="3052"/>
                    </a:lnTo>
                    <a:lnTo>
                      <a:pt x="7705" y="3052"/>
                    </a:lnTo>
                    <a:lnTo>
                      <a:pt x="8475" y="2273"/>
                    </a:lnTo>
                    <a:lnTo>
                      <a:pt x="8475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2523788" y="722313"/>
                <a:ext cx="12231687" cy="3611563"/>
              </a:xfrm>
              <a:custGeom>
                <a:avLst/>
                <a:gdLst>
                  <a:gd name="T0" fmla="*/ 7705 w 7705"/>
                  <a:gd name="T1" fmla="*/ 2275 h 2275"/>
                  <a:gd name="T2" fmla="*/ 0 w 7705"/>
                  <a:gd name="T3" fmla="*/ 2275 h 2275"/>
                  <a:gd name="T4" fmla="*/ 0 w 7705"/>
                  <a:gd name="T5" fmla="*/ 1127 h 2275"/>
                  <a:gd name="T6" fmla="*/ 0 w 7705"/>
                  <a:gd name="T7" fmla="*/ 0 h 2275"/>
                  <a:gd name="T8" fmla="*/ 7705 w 7705"/>
                  <a:gd name="T9" fmla="*/ 0 h 2275"/>
                  <a:gd name="T10" fmla="*/ 7705 w 7705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5" h="2275">
                    <a:moveTo>
                      <a:pt x="7705" y="2275"/>
                    </a:moveTo>
                    <a:lnTo>
                      <a:pt x="0" y="2275"/>
                    </a:lnTo>
                    <a:lnTo>
                      <a:pt x="0" y="1127"/>
                    </a:lnTo>
                    <a:lnTo>
                      <a:pt x="0" y="0"/>
                    </a:lnTo>
                    <a:lnTo>
                      <a:pt x="7705" y="0"/>
                    </a:lnTo>
                    <a:lnTo>
                      <a:pt x="7705" y="227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18637250" y="722313"/>
                <a:ext cx="6118225" cy="3611563"/>
              </a:xfrm>
              <a:custGeom>
                <a:avLst/>
                <a:gdLst>
                  <a:gd name="T0" fmla="*/ 3854 w 3854"/>
                  <a:gd name="T1" fmla="*/ 2275 h 2275"/>
                  <a:gd name="T2" fmla="*/ 383 w 3854"/>
                  <a:gd name="T3" fmla="*/ 2275 h 2275"/>
                  <a:gd name="T4" fmla="*/ 0 w 3854"/>
                  <a:gd name="T5" fmla="*/ 2275 h 2275"/>
                  <a:gd name="T6" fmla="*/ 0 w 3854"/>
                  <a:gd name="T7" fmla="*/ 0 h 2275"/>
                  <a:gd name="T8" fmla="*/ 3854 w 3854"/>
                  <a:gd name="T9" fmla="*/ 0 h 2275"/>
                  <a:gd name="T10" fmla="*/ 3854 w 3854"/>
                  <a:gd name="T11" fmla="*/ 2275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4" h="2275">
                    <a:moveTo>
                      <a:pt x="3854" y="2275"/>
                    </a:moveTo>
                    <a:lnTo>
                      <a:pt x="383" y="2275"/>
                    </a:lnTo>
                    <a:lnTo>
                      <a:pt x="0" y="2275"/>
                    </a:lnTo>
                    <a:lnTo>
                      <a:pt x="0" y="0"/>
                    </a:lnTo>
                    <a:lnTo>
                      <a:pt x="3854" y="0"/>
                    </a:lnTo>
                    <a:lnTo>
                      <a:pt x="3854" y="2275"/>
                    </a:lnTo>
                    <a:close/>
                  </a:path>
                </a:pathLst>
              </a:custGeom>
              <a:solidFill>
                <a:srgbClr val="5C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24755475" y="-511175"/>
                <a:ext cx="1222375" cy="4845050"/>
              </a:xfrm>
              <a:custGeom>
                <a:avLst/>
                <a:gdLst>
                  <a:gd name="T0" fmla="*/ 0 w 770"/>
                  <a:gd name="T1" fmla="*/ 3052 h 3052"/>
                  <a:gd name="T2" fmla="*/ 770 w 770"/>
                  <a:gd name="T3" fmla="*/ 2273 h 3052"/>
                  <a:gd name="T4" fmla="*/ 770 w 770"/>
                  <a:gd name="T5" fmla="*/ 1901 h 3052"/>
                  <a:gd name="T6" fmla="*/ 770 w 770"/>
                  <a:gd name="T7" fmla="*/ 0 h 3052"/>
                  <a:gd name="T8" fmla="*/ 0 w 770"/>
                  <a:gd name="T9" fmla="*/ 777 h 3052"/>
                  <a:gd name="T10" fmla="*/ 0 w 770"/>
                  <a:gd name="T11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0" h="3052">
                    <a:moveTo>
                      <a:pt x="0" y="3052"/>
                    </a:moveTo>
                    <a:lnTo>
                      <a:pt x="770" y="2273"/>
                    </a:lnTo>
                    <a:lnTo>
                      <a:pt x="770" y="1901"/>
                    </a:lnTo>
                    <a:lnTo>
                      <a:pt x="770" y="0"/>
                    </a:lnTo>
                    <a:lnTo>
                      <a:pt x="0" y="777"/>
                    </a:lnTo>
                    <a:lnTo>
                      <a:pt x="0" y="3052"/>
                    </a:ln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12523788" y="-511175"/>
                <a:ext cx="13454062" cy="1233488"/>
              </a:xfrm>
              <a:custGeom>
                <a:avLst/>
                <a:gdLst>
                  <a:gd name="T0" fmla="*/ 8475 w 8475"/>
                  <a:gd name="T1" fmla="*/ 0 h 777"/>
                  <a:gd name="T2" fmla="*/ 7705 w 8475"/>
                  <a:gd name="T3" fmla="*/ 777 h 777"/>
                  <a:gd name="T4" fmla="*/ 0 w 8475"/>
                  <a:gd name="T5" fmla="*/ 777 h 777"/>
                  <a:gd name="T6" fmla="*/ 778 w 8475"/>
                  <a:gd name="T7" fmla="*/ 0 h 777"/>
                  <a:gd name="T8" fmla="*/ 4237 w 8475"/>
                  <a:gd name="T9" fmla="*/ 0 h 777"/>
                  <a:gd name="T10" fmla="*/ 8475 w 8475"/>
                  <a:gd name="T11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5" h="777">
                    <a:moveTo>
                      <a:pt x="8475" y="0"/>
                    </a:moveTo>
                    <a:lnTo>
                      <a:pt x="7705" y="777"/>
                    </a:lnTo>
                    <a:lnTo>
                      <a:pt x="0" y="777"/>
                    </a:lnTo>
                    <a:lnTo>
                      <a:pt x="778" y="0"/>
                    </a:lnTo>
                    <a:lnTo>
                      <a:pt x="4237" y="0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10782300" cy="1912938"/>
              </a:xfrm>
              <a:prstGeom prst="rect">
                <a:avLst/>
              </a:prstGeom>
              <a:solidFill>
                <a:srgbClr val="3D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3247688" y="1601788"/>
                <a:ext cx="5389562" cy="1912938"/>
              </a:xfrm>
              <a:prstGeom prst="rect">
                <a:avLst/>
              </a:pr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3874750" y="2247900"/>
                <a:ext cx="604837" cy="619125"/>
              </a:xfrm>
              <a:prstGeom prst="rect">
                <a:avLst/>
              </a:prstGeom>
              <a:solidFill>
                <a:srgbClr val="60B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  <p:cxnSp>
          <p:nvCxnSpPr>
            <p:cNvPr id="66" name="Straight Connector 65"/>
            <p:cNvCxnSpPr>
              <a:stCxn id="61" idx="2"/>
              <a:endCxn id="151" idx="1"/>
            </p:cNvCxnSpPr>
            <p:nvPr/>
          </p:nvCxnSpPr>
          <p:spPr>
            <a:xfrm flipV="1">
              <a:off x="2819400" y="3835931"/>
              <a:ext cx="645112" cy="96086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31330" y="4892902"/>
              <a:ext cx="168744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latin typeface="Helvetica" pitchFamily="2" charset="0"/>
                </a:rPr>
                <a:t>Aggressor</a:t>
              </a:r>
              <a:r>
                <a:rPr lang="en-US" sz="1700" dirty="0"/>
                <a:t> flow!</a:t>
              </a: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2879131" y="4454531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3" name="Rounded Rectangle 72"/>
          <p:cNvSpPr/>
          <p:nvPr/>
        </p:nvSpPr>
        <p:spPr>
          <a:xfrm>
            <a:off x="2880925" y="4467081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4" name="Rounded Rectangle 73"/>
          <p:cNvSpPr/>
          <p:nvPr/>
        </p:nvSpPr>
        <p:spPr>
          <a:xfrm>
            <a:off x="2882715" y="4468873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5" name="Rounded Rectangle 74"/>
          <p:cNvSpPr/>
          <p:nvPr/>
        </p:nvSpPr>
        <p:spPr>
          <a:xfrm>
            <a:off x="2884503" y="4459909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76" name="Rounded Rectangle 75"/>
          <p:cNvSpPr/>
          <p:nvPr/>
        </p:nvSpPr>
        <p:spPr>
          <a:xfrm>
            <a:off x="2884507" y="4459909"/>
            <a:ext cx="241300" cy="1905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226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3698 -0.10047 L 0.09349 -0.10047 L 0.25143 -0.03148 L 0.29024 -0.03148 L 0.44375 -0.09422 L 0.55143 -0.09746 " pathEditMode="relative" ptsTypes="AAAAAAA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1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2.22222E-6 L 0.03698 -0.10047 L 0.09349 -0.10047 L 0.25144 -0.03148 L 0.29024 -0.03148 L 0.44375 -0.09422 L 0.55144 -0.09746 " pathEditMode="relative" rAng="0" ptsTypes="AAAAAAA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3698 -0.10046 L 0.09349 -0.10046 L 0.25144 -0.03148 L 0.29024 -0.03148 L 0.44375 -0.09421 L 0.55144 -0.09745 " pathEditMode="relative" rAng="0" ptsTypes="AAAAAAA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7037E-7 L 0.03698 -0.10046 L 0.09349 -0.10046 L 0.25144 -0.03148 L 0.29024 -0.03148 L 0.44375 -0.09421 L 0.55144 -0.09745 " pathEditMode="relative" rAng="0" ptsTypes="AAAAAAA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3.7037E-7 L 0.03698 -0.10046 L 0.09349 -0.10046 L 0.25144 -0.03148 L 0.29024 -0.03148 L 0.44375 -0.09421 L 0.55144 -0.09745 " pathEditMode="relative" rAng="0" ptsTypes="AAAAAAA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5" y="-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13158"/>
            <a:ext cx="11785599" cy="6397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Today, basic information is hard to find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616" y="1953984"/>
            <a:ext cx="10972800" cy="544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“Which path did my packet take?”</a:t>
            </a:r>
          </a:p>
          <a:p>
            <a:pPr marL="0" indent="0">
              <a:buNone/>
            </a:pPr>
            <a:r>
              <a:rPr lang="en-US" sz="3600" dirty="0"/>
              <a:t>“Which rules did my packet follow?”</a:t>
            </a:r>
          </a:p>
          <a:p>
            <a:pPr marL="0" indent="0">
              <a:buNone/>
            </a:pPr>
            <a:r>
              <a:rPr lang="en-US" sz="3600" dirty="0"/>
              <a:t>“How long did it queue at each switch?”</a:t>
            </a:r>
          </a:p>
          <a:p>
            <a:pPr marL="0" indent="0">
              <a:buNone/>
            </a:pPr>
            <a:r>
              <a:rPr lang="en-US" sz="3600" dirty="0"/>
              <a:t>“Who did it share the queues with?”</a:t>
            </a:r>
          </a:p>
          <a:p>
            <a:pPr marL="514338" indent="-514338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1285153" y="1953984"/>
            <a:ext cx="527463" cy="5017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285153" y="2587527"/>
            <a:ext cx="527463" cy="5017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285153" y="3221070"/>
            <a:ext cx="527463" cy="5017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285153" y="3854612"/>
            <a:ext cx="527463" cy="5017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93BF71-FBA2-984A-ADEE-74404FB64871}"/>
              </a:ext>
            </a:extLst>
          </p:cNvPr>
          <p:cNvGrpSpPr/>
          <p:nvPr/>
        </p:nvGrpSpPr>
        <p:grpSpPr>
          <a:xfrm>
            <a:off x="426412" y="5219201"/>
            <a:ext cx="11663988" cy="1327676"/>
            <a:chOff x="315921" y="4639620"/>
            <a:chExt cx="12978499" cy="17702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09F3F5-581E-1241-936E-EFA1CCB50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921" y="4639620"/>
              <a:ext cx="2140771" cy="17702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D4F833-C847-EF47-BA16-41705493DBB9}"/>
                </a:ext>
              </a:extLst>
            </p:cNvPr>
            <p:cNvSpPr txBox="1"/>
            <p:nvPr/>
          </p:nvSpPr>
          <p:spPr>
            <a:xfrm>
              <a:off x="2456691" y="4793392"/>
              <a:ext cx="10837729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800" dirty="0">
                  <a:solidFill>
                    <a:prstClr val="black"/>
                  </a:solidFill>
                  <a:latin typeface="Helvetica" pitchFamily="2" charset="0"/>
                </a:rPr>
                <a:t>With P4 + INT we can answer all four questions for the first time. At full line rate. Without generating additional packets.</a:t>
              </a:r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8A729A24-E887-3C44-966B-7D15E789F8DE}"/>
              </a:ext>
            </a:extLst>
          </p:cNvPr>
          <p:cNvSpPr/>
          <p:nvPr/>
        </p:nvSpPr>
        <p:spPr>
          <a:xfrm>
            <a:off x="740396" y="5464097"/>
            <a:ext cx="1289126" cy="713678"/>
          </a:xfrm>
          <a:custGeom>
            <a:avLst/>
            <a:gdLst>
              <a:gd name="connsiteX0" fmla="*/ 631204 w 1289126"/>
              <a:gd name="connsiteY0" fmla="*/ 0 h 713678"/>
              <a:gd name="connsiteX1" fmla="*/ 631204 w 1289126"/>
              <a:gd name="connsiteY1" fmla="*/ 0 h 713678"/>
              <a:gd name="connsiteX2" fmla="*/ 151702 w 1289126"/>
              <a:gd name="connsiteY2" fmla="*/ 223025 h 713678"/>
              <a:gd name="connsiteX3" fmla="*/ 51341 w 1289126"/>
              <a:gd name="connsiteY3" fmla="*/ 301083 h 713678"/>
              <a:gd name="connsiteX4" fmla="*/ 6736 w 1289126"/>
              <a:gd name="connsiteY4" fmla="*/ 367991 h 713678"/>
              <a:gd name="connsiteX5" fmla="*/ 40189 w 1289126"/>
              <a:gd name="connsiteY5" fmla="*/ 323386 h 713678"/>
              <a:gd name="connsiteX6" fmla="*/ 686960 w 1289126"/>
              <a:gd name="connsiteY6" fmla="*/ 713678 h 713678"/>
              <a:gd name="connsiteX7" fmla="*/ 1289126 w 1289126"/>
              <a:gd name="connsiteY7" fmla="*/ 289932 h 713678"/>
              <a:gd name="connsiteX8" fmla="*/ 631204 w 1289126"/>
              <a:gd name="connsiteY8" fmla="*/ 0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126" h="713678">
                <a:moveTo>
                  <a:pt x="631204" y="0"/>
                </a:moveTo>
                <a:lnTo>
                  <a:pt x="631204" y="0"/>
                </a:lnTo>
                <a:cubicBezTo>
                  <a:pt x="471370" y="74342"/>
                  <a:pt x="310010" y="145486"/>
                  <a:pt x="151702" y="223025"/>
                </a:cubicBezTo>
                <a:cubicBezTo>
                  <a:pt x="121433" y="237851"/>
                  <a:pt x="74472" y="271343"/>
                  <a:pt x="51341" y="301083"/>
                </a:cubicBezTo>
                <a:cubicBezTo>
                  <a:pt x="34885" y="322241"/>
                  <a:pt x="-18693" y="376468"/>
                  <a:pt x="6736" y="367991"/>
                </a:cubicBezTo>
                <a:cubicBezTo>
                  <a:pt x="50768" y="353312"/>
                  <a:pt x="40189" y="368593"/>
                  <a:pt x="40189" y="323386"/>
                </a:cubicBezTo>
                <a:lnTo>
                  <a:pt x="686960" y="713678"/>
                </a:lnTo>
                <a:lnTo>
                  <a:pt x="1289126" y="289932"/>
                </a:lnTo>
                <a:lnTo>
                  <a:pt x="631204" y="0"/>
                </a:lnTo>
                <a:close/>
              </a:path>
            </a:pathLst>
          </a:custGeom>
          <a:solidFill>
            <a:srgbClr val="71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06" y="-41370"/>
            <a:ext cx="10515600" cy="1325563"/>
          </a:xfrm>
        </p:spPr>
        <p:txBody>
          <a:bodyPr/>
          <a:lstStyle/>
          <a:p>
            <a:r>
              <a:rPr lang="en-US" dirty="0"/>
              <a:t>INT: In-band Network Telemetry</a:t>
            </a: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3320944"/>
            <a:ext cx="652908" cy="43418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078151"/>
            <a:ext cx="652908" cy="43418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4835356"/>
            <a:ext cx="652908" cy="434184"/>
          </a:xfrm>
          <a:prstGeom prst="rect">
            <a:avLst/>
          </a:prstGeom>
        </p:spPr>
      </p:pic>
      <p:cxnSp>
        <p:nvCxnSpPr>
          <p:cNvPr id="231" name="Straight Connector 230"/>
          <p:cNvCxnSpPr>
            <a:stCxn id="151" idx="3"/>
            <a:endCxn id="152" idx="1"/>
          </p:cNvCxnSpPr>
          <p:nvPr/>
        </p:nvCxnSpPr>
        <p:spPr>
          <a:xfrm flipV="1">
            <a:off x="4117420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151" idx="3"/>
            <a:endCxn id="153" idx="1"/>
          </p:cNvCxnSpPr>
          <p:nvPr/>
        </p:nvCxnSpPr>
        <p:spPr>
          <a:xfrm flipV="1">
            <a:off x="4117420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51" idx="3"/>
            <a:endCxn id="154" idx="1"/>
          </p:cNvCxnSpPr>
          <p:nvPr/>
        </p:nvCxnSpPr>
        <p:spPr>
          <a:xfrm>
            <a:off x="4117420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151" idx="3"/>
            <a:endCxn id="155" idx="1"/>
          </p:cNvCxnSpPr>
          <p:nvPr/>
        </p:nvCxnSpPr>
        <p:spPr>
          <a:xfrm>
            <a:off x="4117420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583581" y="2780831"/>
            <a:ext cx="1834843" cy="10551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583581" y="3538038"/>
            <a:ext cx="1834843" cy="2978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6583581" y="3835933"/>
            <a:ext cx="1834843" cy="4593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V="1">
            <a:off x="6583581" y="3835932"/>
            <a:ext cx="1834843" cy="12165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46" idx="3"/>
            <a:endCxn id="151" idx="1"/>
          </p:cNvCxnSpPr>
          <p:nvPr/>
        </p:nvCxnSpPr>
        <p:spPr>
          <a:xfrm>
            <a:off x="2740906" y="3832203"/>
            <a:ext cx="723607" cy="3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164" idx="2"/>
            <a:endCxn id="229" idx="3"/>
          </p:cNvCxnSpPr>
          <p:nvPr/>
        </p:nvCxnSpPr>
        <p:spPr>
          <a:xfrm flipH="1">
            <a:off x="9104438" y="3835805"/>
            <a:ext cx="685503" cy="16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9702653" y="3657457"/>
            <a:ext cx="710289" cy="255788"/>
            <a:chOff x="12523788" y="-511175"/>
            <a:chExt cx="13454062" cy="4845051"/>
          </a:xfrm>
        </p:grpSpPr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133453" y="3670157"/>
            <a:ext cx="710289" cy="255788"/>
            <a:chOff x="12523788" y="-511175"/>
            <a:chExt cx="13454062" cy="4845051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2523788" y="-511175"/>
              <a:ext cx="13454062" cy="4845050"/>
            </a:xfrm>
            <a:custGeom>
              <a:avLst/>
              <a:gdLst>
                <a:gd name="T0" fmla="*/ 778 w 8475"/>
                <a:gd name="T1" fmla="*/ 0 h 3052"/>
                <a:gd name="T2" fmla="*/ 0 w 8475"/>
                <a:gd name="T3" fmla="*/ 777 h 3052"/>
                <a:gd name="T4" fmla="*/ 0 w 8475"/>
                <a:gd name="T5" fmla="*/ 777 h 3052"/>
                <a:gd name="T6" fmla="*/ 0 w 8475"/>
                <a:gd name="T7" fmla="*/ 3052 h 3052"/>
                <a:gd name="T8" fmla="*/ 3851 w 8475"/>
                <a:gd name="T9" fmla="*/ 3052 h 3052"/>
                <a:gd name="T10" fmla="*/ 7705 w 8475"/>
                <a:gd name="T11" fmla="*/ 3052 h 3052"/>
                <a:gd name="T12" fmla="*/ 7705 w 8475"/>
                <a:gd name="T13" fmla="*/ 3052 h 3052"/>
                <a:gd name="T14" fmla="*/ 8475 w 8475"/>
                <a:gd name="T15" fmla="*/ 2273 h 3052"/>
                <a:gd name="T16" fmla="*/ 8475 w 8475"/>
                <a:gd name="T17" fmla="*/ 0 h 3052"/>
                <a:gd name="T18" fmla="*/ 778 w 8475"/>
                <a:gd name="T19" fmla="*/ 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5" h="3052">
                  <a:moveTo>
                    <a:pt x="778" y="0"/>
                  </a:moveTo>
                  <a:lnTo>
                    <a:pt x="0" y="777"/>
                  </a:lnTo>
                  <a:lnTo>
                    <a:pt x="0" y="777"/>
                  </a:lnTo>
                  <a:lnTo>
                    <a:pt x="0" y="3052"/>
                  </a:lnTo>
                  <a:lnTo>
                    <a:pt x="3851" y="3052"/>
                  </a:lnTo>
                  <a:lnTo>
                    <a:pt x="7705" y="3052"/>
                  </a:lnTo>
                  <a:lnTo>
                    <a:pt x="7705" y="3052"/>
                  </a:lnTo>
                  <a:lnTo>
                    <a:pt x="8475" y="2273"/>
                  </a:lnTo>
                  <a:lnTo>
                    <a:pt x="8475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523788" y="722313"/>
              <a:ext cx="12231687" cy="3611563"/>
            </a:xfrm>
            <a:custGeom>
              <a:avLst/>
              <a:gdLst>
                <a:gd name="T0" fmla="*/ 7705 w 7705"/>
                <a:gd name="T1" fmla="*/ 2275 h 2275"/>
                <a:gd name="T2" fmla="*/ 0 w 7705"/>
                <a:gd name="T3" fmla="*/ 2275 h 2275"/>
                <a:gd name="T4" fmla="*/ 0 w 7705"/>
                <a:gd name="T5" fmla="*/ 1127 h 2275"/>
                <a:gd name="T6" fmla="*/ 0 w 7705"/>
                <a:gd name="T7" fmla="*/ 0 h 2275"/>
                <a:gd name="T8" fmla="*/ 7705 w 7705"/>
                <a:gd name="T9" fmla="*/ 0 h 2275"/>
                <a:gd name="T10" fmla="*/ 7705 w 7705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5" h="2275">
                  <a:moveTo>
                    <a:pt x="7705" y="2275"/>
                  </a:moveTo>
                  <a:lnTo>
                    <a:pt x="0" y="2275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7705" y="0"/>
                  </a:lnTo>
                  <a:lnTo>
                    <a:pt x="7705" y="2275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637250" y="722313"/>
              <a:ext cx="6118225" cy="3611563"/>
            </a:xfrm>
            <a:custGeom>
              <a:avLst/>
              <a:gdLst>
                <a:gd name="T0" fmla="*/ 3854 w 3854"/>
                <a:gd name="T1" fmla="*/ 2275 h 2275"/>
                <a:gd name="T2" fmla="*/ 383 w 3854"/>
                <a:gd name="T3" fmla="*/ 2275 h 2275"/>
                <a:gd name="T4" fmla="*/ 0 w 3854"/>
                <a:gd name="T5" fmla="*/ 2275 h 2275"/>
                <a:gd name="T6" fmla="*/ 0 w 3854"/>
                <a:gd name="T7" fmla="*/ 0 h 2275"/>
                <a:gd name="T8" fmla="*/ 3854 w 3854"/>
                <a:gd name="T9" fmla="*/ 0 h 2275"/>
                <a:gd name="T10" fmla="*/ 3854 w 3854"/>
                <a:gd name="T11" fmla="*/ 2275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4" h="2275">
                  <a:moveTo>
                    <a:pt x="3854" y="2275"/>
                  </a:moveTo>
                  <a:lnTo>
                    <a:pt x="383" y="2275"/>
                  </a:lnTo>
                  <a:lnTo>
                    <a:pt x="0" y="2275"/>
                  </a:lnTo>
                  <a:lnTo>
                    <a:pt x="0" y="0"/>
                  </a:lnTo>
                  <a:lnTo>
                    <a:pt x="3854" y="0"/>
                  </a:lnTo>
                  <a:lnTo>
                    <a:pt x="3854" y="2275"/>
                  </a:lnTo>
                  <a:close/>
                </a:path>
              </a:pathLst>
            </a:custGeom>
            <a:solidFill>
              <a:srgbClr val="5C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4755475" y="-511175"/>
              <a:ext cx="1222375" cy="4845050"/>
            </a:xfrm>
            <a:custGeom>
              <a:avLst/>
              <a:gdLst>
                <a:gd name="T0" fmla="*/ 0 w 770"/>
                <a:gd name="T1" fmla="*/ 3052 h 3052"/>
                <a:gd name="T2" fmla="*/ 770 w 770"/>
                <a:gd name="T3" fmla="*/ 2273 h 3052"/>
                <a:gd name="T4" fmla="*/ 770 w 770"/>
                <a:gd name="T5" fmla="*/ 1901 h 3052"/>
                <a:gd name="T6" fmla="*/ 770 w 770"/>
                <a:gd name="T7" fmla="*/ 0 h 3052"/>
                <a:gd name="T8" fmla="*/ 0 w 770"/>
                <a:gd name="T9" fmla="*/ 777 h 3052"/>
                <a:gd name="T10" fmla="*/ 0 w 770"/>
                <a:gd name="T11" fmla="*/ 3052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3052">
                  <a:moveTo>
                    <a:pt x="0" y="3052"/>
                  </a:moveTo>
                  <a:lnTo>
                    <a:pt x="770" y="2273"/>
                  </a:lnTo>
                  <a:lnTo>
                    <a:pt x="770" y="1901"/>
                  </a:lnTo>
                  <a:lnTo>
                    <a:pt x="770" y="0"/>
                  </a:lnTo>
                  <a:lnTo>
                    <a:pt x="0" y="777"/>
                  </a:lnTo>
                  <a:lnTo>
                    <a:pt x="0" y="3052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2523788" y="-511175"/>
              <a:ext cx="13454062" cy="1233488"/>
            </a:xfrm>
            <a:custGeom>
              <a:avLst/>
              <a:gdLst>
                <a:gd name="T0" fmla="*/ 8475 w 8475"/>
                <a:gd name="T1" fmla="*/ 0 h 777"/>
                <a:gd name="T2" fmla="*/ 7705 w 8475"/>
                <a:gd name="T3" fmla="*/ 777 h 777"/>
                <a:gd name="T4" fmla="*/ 0 w 8475"/>
                <a:gd name="T5" fmla="*/ 777 h 777"/>
                <a:gd name="T6" fmla="*/ 778 w 8475"/>
                <a:gd name="T7" fmla="*/ 0 h 777"/>
                <a:gd name="T8" fmla="*/ 4237 w 8475"/>
                <a:gd name="T9" fmla="*/ 0 h 777"/>
                <a:gd name="T10" fmla="*/ 8475 w 8475"/>
                <a:gd name="T1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5" h="777">
                  <a:moveTo>
                    <a:pt x="8475" y="0"/>
                  </a:moveTo>
                  <a:lnTo>
                    <a:pt x="7705" y="777"/>
                  </a:lnTo>
                  <a:lnTo>
                    <a:pt x="0" y="777"/>
                  </a:lnTo>
                  <a:lnTo>
                    <a:pt x="778" y="0"/>
                  </a:lnTo>
                  <a:lnTo>
                    <a:pt x="4237" y="0"/>
                  </a:lnTo>
                  <a:lnTo>
                    <a:pt x="8475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3247688" y="1601788"/>
              <a:ext cx="10782300" cy="1912938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3247688" y="1601788"/>
              <a:ext cx="5389562" cy="1912938"/>
            </a:xfrm>
            <a:prstGeom prst="rect">
              <a:avLst/>
            </a:pr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3874750" y="2247900"/>
              <a:ext cx="604837" cy="619125"/>
            </a:xfrm>
            <a:prstGeom prst="rect">
              <a:avLst/>
            </a:prstGeom>
            <a:solidFill>
              <a:srgbClr val="60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0">
                <a:latin typeface="Helvetica" pitchFamily="2" charset="0"/>
              </a:endParaRPr>
            </a:p>
          </p:txBody>
        </p:sp>
      </p:grpSp>
      <p:sp>
        <p:nvSpPr>
          <p:cNvPr id="252" name="Freeform 251"/>
          <p:cNvSpPr/>
          <p:nvPr/>
        </p:nvSpPr>
        <p:spPr>
          <a:xfrm>
            <a:off x="2819401" y="2730501"/>
            <a:ext cx="6870700" cy="1130300"/>
          </a:xfrm>
          <a:custGeom>
            <a:avLst/>
            <a:gdLst>
              <a:gd name="connsiteX0" fmla="*/ 0 w 6870700"/>
              <a:gd name="connsiteY0" fmla="*/ 1130300 h 1130300"/>
              <a:gd name="connsiteX1" fmla="*/ 939800 w 6870700"/>
              <a:gd name="connsiteY1" fmla="*/ 1130300 h 1130300"/>
              <a:gd name="connsiteX2" fmla="*/ 1282700 w 6870700"/>
              <a:gd name="connsiteY2" fmla="*/ 1117600 h 1130300"/>
              <a:gd name="connsiteX3" fmla="*/ 3213100 w 6870700"/>
              <a:gd name="connsiteY3" fmla="*/ 0 h 1130300"/>
              <a:gd name="connsiteX4" fmla="*/ 3771900 w 6870700"/>
              <a:gd name="connsiteY4" fmla="*/ 25400 h 1130300"/>
              <a:gd name="connsiteX5" fmla="*/ 5588000 w 6870700"/>
              <a:gd name="connsiteY5" fmla="*/ 1117600 h 1130300"/>
              <a:gd name="connsiteX6" fmla="*/ 6870700 w 6870700"/>
              <a:gd name="connsiteY6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0700" h="1130300">
                <a:moveTo>
                  <a:pt x="0" y="1130300"/>
                </a:moveTo>
                <a:lnTo>
                  <a:pt x="939800" y="1130300"/>
                </a:lnTo>
                <a:lnTo>
                  <a:pt x="1282700" y="1117600"/>
                </a:lnTo>
                <a:lnTo>
                  <a:pt x="3213100" y="0"/>
                </a:lnTo>
                <a:lnTo>
                  <a:pt x="3771900" y="25400"/>
                </a:lnTo>
                <a:lnTo>
                  <a:pt x="5588000" y="1117600"/>
                </a:lnTo>
                <a:lnTo>
                  <a:pt x="6870700" y="1104900"/>
                </a:ln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13" y="3618839"/>
            <a:ext cx="652908" cy="43418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63" y="2563739"/>
            <a:ext cx="652908" cy="43418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530" y="3620315"/>
            <a:ext cx="652908" cy="434184"/>
          </a:xfrm>
          <a:prstGeom prst="rect">
            <a:avLst/>
          </a:prstGeom>
        </p:spPr>
      </p:pic>
      <p:sp>
        <p:nvSpPr>
          <p:cNvPr id="261" name="Rounded Rectangle 260"/>
          <p:cNvSpPr/>
          <p:nvPr/>
        </p:nvSpPr>
        <p:spPr>
          <a:xfrm>
            <a:off x="2060144" y="1877776"/>
            <a:ext cx="3576163" cy="4686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solidFill>
                  <a:schemeClr val="tx2"/>
                </a:solidFill>
                <a:latin typeface="Helvetica" pitchFamily="2" charset="0"/>
              </a:rPr>
              <a:t>SwitchID</a:t>
            </a:r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, Arrival Time, </a:t>
            </a:r>
            <a:br>
              <a:rPr lang="en-US" sz="1700" dirty="0">
                <a:solidFill>
                  <a:schemeClr val="tx2"/>
                </a:solidFill>
                <a:latin typeface="Helvetica" pitchFamily="2" charset="0"/>
              </a:rPr>
            </a:br>
            <a:r>
              <a:rPr lang="en-US" sz="1700" dirty="0">
                <a:solidFill>
                  <a:schemeClr val="tx2"/>
                </a:solidFill>
                <a:latin typeface="Helvetica" pitchFamily="2" charset="0"/>
              </a:rPr>
              <a:t>Queue Delay, Matched Rules, </a:t>
            </a:r>
            <a:r>
              <a:rPr lang="is-IS" sz="1700" dirty="0">
                <a:solidFill>
                  <a:schemeClr val="tx2"/>
                </a:solidFill>
                <a:latin typeface="Helvetica" pitchFamily="2" charset="0"/>
              </a:rPr>
              <a:t>…</a:t>
            </a:r>
            <a:endParaRPr lang="en-US" sz="1700" dirty="0">
              <a:solidFill>
                <a:schemeClr val="tx2"/>
              </a:solidFill>
              <a:latin typeface="Helvetica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46590" y="2346388"/>
            <a:ext cx="3305260" cy="1232647"/>
            <a:chOff x="8219682" y="2400114"/>
            <a:chExt cx="3305260" cy="1232647"/>
          </a:xfrm>
        </p:grpSpPr>
        <p:cxnSp>
          <p:nvCxnSpPr>
            <p:cNvPr id="263" name="Straight Connector 262"/>
            <p:cNvCxnSpPr>
              <a:stCxn id="61" idx="0"/>
            </p:cNvCxnSpPr>
            <p:nvPr/>
          </p:nvCxnSpPr>
          <p:spPr>
            <a:xfrm flipH="1" flipV="1">
              <a:off x="8219682" y="2400114"/>
              <a:ext cx="1752322" cy="1232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61" idx="0"/>
            </p:cNvCxnSpPr>
            <p:nvPr/>
          </p:nvCxnSpPr>
          <p:spPr>
            <a:xfrm flipV="1">
              <a:off x="9972004" y="2400114"/>
              <a:ext cx="1552938" cy="1232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ounded Rectangle 59"/>
          <p:cNvSpPr/>
          <p:nvPr/>
        </p:nvSpPr>
        <p:spPr>
          <a:xfrm>
            <a:off x="2433274" y="3599847"/>
            <a:ext cx="404101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96861" y="3579035"/>
            <a:ext cx="404101" cy="190500"/>
            <a:chOff x="3709917" y="3569367"/>
            <a:chExt cx="404101" cy="190500"/>
          </a:xfrm>
        </p:grpSpPr>
        <p:sp>
          <p:nvSpPr>
            <p:cNvPr id="61" name="Rounded Rectangle 60"/>
            <p:cNvSpPr/>
            <p:nvPr/>
          </p:nvSpPr>
          <p:spPr>
            <a:xfrm>
              <a:off x="3709917" y="3569367"/>
              <a:ext cx="404101" cy="1905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Helvetica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20952" y="3583914"/>
              <a:ext cx="49398" cy="16893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63966" y="2467467"/>
            <a:ext cx="404101" cy="190500"/>
            <a:chOff x="3709917" y="3569367"/>
            <a:chExt cx="404101" cy="190500"/>
          </a:xfrm>
        </p:grpSpPr>
        <p:sp>
          <p:nvSpPr>
            <p:cNvPr id="65" name="Rounded Rectangle 64"/>
            <p:cNvSpPr/>
            <p:nvPr/>
          </p:nvSpPr>
          <p:spPr>
            <a:xfrm>
              <a:off x="3709917" y="3569367"/>
              <a:ext cx="404101" cy="1905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Helvetica" pitchFamily="2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020952" y="3583914"/>
              <a:ext cx="49398" cy="16893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57452" y="3583914"/>
              <a:ext cx="49398" cy="1689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8547306" y="3596378"/>
            <a:ext cx="404101" cy="190500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Helvetica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37373" y="3610925"/>
            <a:ext cx="170366" cy="168936"/>
            <a:chOff x="8737373" y="3610925"/>
            <a:chExt cx="170366" cy="168936"/>
          </a:xfrm>
        </p:grpSpPr>
        <p:sp>
          <p:nvSpPr>
            <p:cNvPr id="72" name="Rounded Rectangle 71"/>
            <p:cNvSpPr/>
            <p:nvPr/>
          </p:nvSpPr>
          <p:spPr>
            <a:xfrm>
              <a:off x="8858341" y="3610925"/>
              <a:ext cx="49398" cy="16893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8794841" y="3610925"/>
              <a:ext cx="49398" cy="1689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8737373" y="3610925"/>
              <a:ext cx="49398" cy="16893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76" name="Straight Connector 75"/>
          <p:cNvCxnSpPr>
            <a:cxnSpLocks/>
            <a:endCxn id="229" idx="2"/>
          </p:cNvCxnSpPr>
          <p:nvPr/>
        </p:nvCxnSpPr>
        <p:spPr>
          <a:xfrm flipV="1">
            <a:off x="8777984" y="4054499"/>
            <a:ext cx="0" cy="9665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22576" y="317526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" pitchFamily="2" charset="0"/>
              </a:rPr>
              <a:t>Original Packet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45BF1C-2034-014F-83E1-76DD36A32645}"/>
              </a:ext>
            </a:extLst>
          </p:cNvPr>
          <p:cNvGrpSpPr>
            <a:grpSpLocks noChangeAspect="1"/>
          </p:cNvGrpSpPr>
          <p:nvPr/>
        </p:nvGrpSpPr>
        <p:grpSpPr>
          <a:xfrm>
            <a:off x="7557984" y="4871658"/>
            <a:ext cx="2335063" cy="1750502"/>
            <a:chOff x="7493786" y="4859667"/>
            <a:chExt cx="2568569" cy="192555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06FD820-930B-9844-9D08-52B08D60CFAD}"/>
                </a:ext>
              </a:extLst>
            </p:cNvPr>
            <p:cNvSpPr txBox="1"/>
            <p:nvPr/>
          </p:nvSpPr>
          <p:spPr>
            <a:xfrm>
              <a:off x="7493786" y="6074256"/>
              <a:ext cx="2568569" cy="7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Helvetica" pitchFamily="2" charset="0"/>
                </a:rPr>
                <a:t>Log, Analyze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Helvetica" pitchFamily="2" charset="0"/>
                </a:rPr>
                <a:t>Replay and Visualize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A8169D0-7C2C-EA48-BF64-50262BC6B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3120" y="4859667"/>
              <a:ext cx="2192839" cy="1219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07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L 0.10351 -0.002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9258 -0.1636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0534 0.1655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0.10469 -0.00046 " pathEditMode="relative" ptsTypes="AA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00013 0.1951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60" grpId="0" animBg="1"/>
      <p:bldP spid="60" grpId="1" animBg="1"/>
      <p:bldP spid="71" grpId="0" animBg="1"/>
      <p:bldP spid="71" grpId="1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783B-974E-5640-87DB-6DFD7703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Innovations of RMT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7A821-775A-A948-837B-669890F07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0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2CC5-ED92-B643-82DA-4966E5BE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Fixed-function pipeline (MMT)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B664-9281-614D-82A9-39E92E23F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1362A-F7E1-614C-8B2B-67E29CA7B79D}"/>
              </a:ext>
            </a:extLst>
          </p:cNvPr>
          <p:cNvGrpSpPr/>
          <p:nvPr/>
        </p:nvGrpSpPr>
        <p:grpSpPr>
          <a:xfrm>
            <a:off x="2252453" y="2895159"/>
            <a:ext cx="1499123" cy="2169168"/>
            <a:chOff x="1485649" y="3204985"/>
            <a:chExt cx="1124341" cy="21691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C2F424-5969-F34B-B6BB-7BC65942C765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3C4AE6-9E73-C140-923B-509A245B7BE9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3FBC5C-876D-3C45-A232-1F16920B1F9D}"/>
              </a:ext>
            </a:extLst>
          </p:cNvPr>
          <p:cNvGrpSpPr/>
          <p:nvPr/>
        </p:nvGrpSpPr>
        <p:grpSpPr>
          <a:xfrm>
            <a:off x="4186800" y="2902200"/>
            <a:ext cx="1499123" cy="2169168"/>
            <a:chOff x="1485649" y="3204985"/>
            <a:chExt cx="1124341" cy="2169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6FA30-20C6-2443-A64B-A87E5E9CE239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C774CC-049E-BB40-A2C5-24164A53A949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34BD6E-71DB-D846-9C40-5717C7AEDDCD}"/>
              </a:ext>
            </a:extLst>
          </p:cNvPr>
          <p:cNvGrpSpPr/>
          <p:nvPr/>
        </p:nvGrpSpPr>
        <p:grpSpPr>
          <a:xfrm>
            <a:off x="6120877" y="2910465"/>
            <a:ext cx="1499123" cy="2169168"/>
            <a:chOff x="1485649" y="3204985"/>
            <a:chExt cx="1124341" cy="21691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C0A3BC-92FE-DC40-8DB7-0FB22E74FDD6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36C7BE-D575-CD4D-9E40-81DA7DE18E0B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5679E-0524-7846-8F5D-8116F6BBB4A7}"/>
              </a:ext>
            </a:extLst>
          </p:cNvPr>
          <p:cNvGrpSpPr/>
          <p:nvPr/>
        </p:nvGrpSpPr>
        <p:grpSpPr>
          <a:xfrm>
            <a:off x="8026400" y="2922412"/>
            <a:ext cx="1499123" cy="2169168"/>
            <a:chOff x="1485649" y="3204985"/>
            <a:chExt cx="1124341" cy="21691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42E855-35B8-6047-B533-6808B9E00C20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3367E9-8EF5-3C4D-AA7E-83AF82460D8C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917F5-B5BC-1140-9AFE-F2EB38490706}"/>
              </a:ext>
            </a:extLst>
          </p:cNvPr>
          <p:cNvGrpSpPr/>
          <p:nvPr/>
        </p:nvGrpSpPr>
        <p:grpSpPr>
          <a:xfrm>
            <a:off x="11086945" y="3229731"/>
            <a:ext cx="519184" cy="1589295"/>
            <a:chOff x="2488822" y="2403406"/>
            <a:chExt cx="529093" cy="158929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432C90-4481-E64A-BA9E-F8F910EFE0F6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151176-5926-A64B-8F59-1A2778CBCB7C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31E10B-5746-0F4E-9704-39BB6BCC7965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8C5EA3-A957-8C49-8C4A-6FA3E480232A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AA73AA-E6D6-4140-915B-7134BB878200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3699A64-1A11-8A46-BA99-6E96F2FC1A73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65225B5-F856-6444-9BDD-BF4DE669D82A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02950CD-16A2-9746-8873-FBCB157FDBEB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C094218-7062-394A-B698-188C20564C09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6D14191-3534-024A-828F-0CA668614811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17032DC-5373-CF46-80D4-83F57C28A239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E837DF-A084-1149-8391-068FCEDBD801}"/>
              </a:ext>
            </a:extLst>
          </p:cNvPr>
          <p:cNvGrpSpPr/>
          <p:nvPr/>
        </p:nvGrpSpPr>
        <p:grpSpPr>
          <a:xfrm>
            <a:off x="304800" y="3164151"/>
            <a:ext cx="508144" cy="1589295"/>
            <a:chOff x="2488822" y="2403406"/>
            <a:chExt cx="529093" cy="15892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7339F7-3103-3A43-9FDA-5AF63A39EE6B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C081285-41A3-3947-BF85-D84CE0869DA5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D97F40-009C-F340-A024-704848E63B50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71A516D-B4F8-784D-851F-98394A0D4A5F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48CE3F5-4256-0042-BAA4-959D5A194B56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6C8270-CB76-844F-9A20-C43E6968B7E8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AAAB405-9FBA-7242-AFD2-0726E7993584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6EB3994-08CB-3847-A6B3-75F127B8896E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CD7DB78-798C-F44E-B06D-38E4AB4D1312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9E653CC-4073-F84A-8205-E2919BA05DC2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89432F5-6BD3-1B4E-877B-61729F2A45A3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B06AD73-8F8D-7942-ABA4-46E0F1B2550A}"/>
              </a:ext>
            </a:extLst>
          </p:cNvPr>
          <p:cNvSpPr/>
          <p:nvPr/>
        </p:nvSpPr>
        <p:spPr>
          <a:xfrm>
            <a:off x="9971562" y="2922276"/>
            <a:ext cx="1123753" cy="218447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6D3ECE-AF4C-6847-B9FD-7D211E5902C5}"/>
              </a:ext>
            </a:extLst>
          </p:cNvPr>
          <p:cNvGrpSpPr/>
          <p:nvPr/>
        </p:nvGrpSpPr>
        <p:grpSpPr>
          <a:xfrm>
            <a:off x="10146842" y="3220643"/>
            <a:ext cx="736445" cy="692189"/>
            <a:chOff x="8131589" y="4009362"/>
            <a:chExt cx="552334" cy="692189"/>
          </a:xfrm>
          <a:noFill/>
        </p:grpSpPr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C24BD2D2-326C-3A45-88C4-6687BD6211AE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6E2E770-6F85-BA4D-9F1C-6766DDDCA96B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8C44CC1-4EB0-D24B-939B-8450BBAE9221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791BDCE-16EB-4048-B0BE-43C11EFEA5F2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id="{5D08FBDF-E8C2-CC45-9384-ABA94481662E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A9F1E29-7CCF-8048-868A-585AFF48FA1A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AF0173-BA76-BC41-B650-A047D3E42B66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C0583CA-7147-DE4A-9EC6-C958C20D9027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C263D4-AB4D-F446-89D8-4B563F293299}"/>
              </a:ext>
            </a:extLst>
          </p:cNvPr>
          <p:cNvGrpSpPr/>
          <p:nvPr/>
        </p:nvGrpSpPr>
        <p:grpSpPr>
          <a:xfrm>
            <a:off x="10147833" y="4148075"/>
            <a:ext cx="736445" cy="692189"/>
            <a:chOff x="8131589" y="4009362"/>
            <a:chExt cx="552334" cy="692189"/>
          </a:xfrm>
          <a:noFill/>
        </p:grpSpPr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B3FA3431-8259-204F-B213-5406EE38F649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0A6D721-3902-8343-8B5F-4D46918BB81E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64ADDE1-1846-DE4B-B2AE-BB9D6A2A20A1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31DCE4B-6731-0547-8C84-811A6B7027B2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A32B57FE-BF8C-1442-95BA-E50265C57C72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13C1FCF8-B609-8B40-8329-A465F9FE3613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1D2761A-B140-C24B-9D1B-43E33E087F1E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4C1F3C8-01E4-D34A-9FD9-A52AD8312E01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B4C1045-1805-0B47-86B3-E689FFF6B42C}"/>
              </a:ext>
            </a:extLst>
          </p:cNvPr>
          <p:cNvCxnSpPr>
            <a:stCxn id="66" idx="3"/>
            <a:endCxn id="6" idx="1"/>
          </p:cNvCxnSpPr>
          <p:nvPr/>
        </p:nvCxnSpPr>
        <p:spPr>
          <a:xfrm flipV="1">
            <a:off x="1770880" y="3973999"/>
            <a:ext cx="481573" cy="12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6AA20F4-96DE-F147-AC57-6C2EB501026A}"/>
              </a:ext>
            </a:extLst>
          </p:cNvPr>
          <p:cNvCxnSpPr>
            <a:stCxn id="9" idx="3"/>
            <a:endCxn id="12" idx="1"/>
          </p:cNvCxnSpPr>
          <p:nvPr/>
        </p:nvCxnSpPr>
        <p:spPr>
          <a:xfrm>
            <a:off x="5685923" y="3981041"/>
            <a:ext cx="434955" cy="82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D1C7AEB-F1A3-1646-A0C7-685942A529E5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7620000" y="4000796"/>
            <a:ext cx="406400" cy="4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163713-087F-714D-AD29-91872389AED6}"/>
              </a:ext>
            </a:extLst>
          </p:cNvPr>
          <p:cNvCxnSpPr>
            <a:stCxn id="15" idx="3"/>
            <a:endCxn id="40" idx="1"/>
          </p:cNvCxnSpPr>
          <p:nvPr/>
        </p:nvCxnSpPr>
        <p:spPr>
          <a:xfrm>
            <a:off x="9525523" y="4001252"/>
            <a:ext cx="446039" cy="1326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D379109-D20D-FC4D-A9F7-D1398F67DF81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3751576" y="3981040"/>
            <a:ext cx="435224" cy="44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2989342-2F11-354D-B3B9-3721466B5DB6}"/>
              </a:ext>
            </a:extLst>
          </p:cNvPr>
          <p:cNvSpPr txBox="1"/>
          <p:nvPr/>
        </p:nvSpPr>
        <p:spPr>
          <a:xfrm>
            <a:off x="453901" y="5138372"/>
            <a:ext cx="168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Fixed Parser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E67988E-A026-8543-A96C-E373971F0E38}"/>
              </a:ext>
            </a:extLst>
          </p:cNvPr>
          <p:cNvGrpSpPr/>
          <p:nvPr/>
        </p:nvGrpSpPr>
        <p:grpSpPr>
          <a:xfrm>
            <a:off x="807432" y="2908556"/>
            <a:ext cx="963448" cy="2155771"/>
            <a:chOff x="605574" y="1959131"/>
            <a:chExt cx="722586" cy="161682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E91BB26-F0D8-D04F-A38B-6E5005C86BA5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41AE0CA-EBE5-504B-B29E-DA55DDDD556B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AA5B4E9-C0CC-D34A-BC7F-E7464E693C79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C11786E-7921-3F4E-92B2-74CDCDAC446F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782FFF6-4468-1341-8E88-93A9557A9587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B7AB18C-B193-C34D-86D6-1C1194D860DE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05F88D5A-5701-0548-BA55-D2DE0891FB8C}"/>
                </a:ext>
              </a:extLst>
            </p:cNvPr>
            <p:cNvCxnSpPr>
              <a:stCxn id="67" idx="0"/>
              <a:endCxn id="69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6421C887-2723-FA43-8C3B-8AE303CD4D77}"/>
                </a:ext>
              </a:extLst>
            </p:cNvPr>
            <p:cNvCxnSpPr>
              <a:stCxn id="67" idx="4"/>
              <a:endCxn id="68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ECC04C51-D645-944A-8D73-309CEAC7F4C5}"/>
                </a:ext>
              </a:extLst>
            </p:cNvPr>
            <p:cNvCxnSpPr>
              <a:stCxn id="69" idx="4"/>
              <a:endCxn id="69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4BA0A845-0096-E444-9A39-AF7AF86A40CB}"/>
                </a:ext>
              </a:extLst>
            </p:cNvPr>
            <p:cNvCxnSpPr>
              <a:stCxn id="69" idx="3"/>
              <a:endCxn id="70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72C1969C-640D-3746-BE03-C0E6C3FE1AA4}"/>
                </a:ext>
              </a:extLst>
            </p:cNvPr>
            <p:cNvCxnSpPr>
              <a:stCxn id="68" idx="6"/>
              <a:endCxn id="71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>
              <a:extLst>
                <a:ext uri="{FF2B5EF4-FFF2-40B4-BE49-F238E27FC236}">
                  <a16:creationId xmlns:a16="http://schemas.microsoft.com/office/drawing/2014/main" id="{E2269F59-9CAA-5F46-A773-D0893FC6F380}"/>
                </a:ext>
              </a:extLst>
            </p:cNvPr>
            <p:cNvCxnSpPr>
              <a:stCxn id="71" idx="4"/>
              <a:endCxn id="70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Left Brace 77">
            <a:extLst>
              <a:ext uri="{FF2B5EF4-FFF2-40B4-BE49-F238E27FC236}">
                <a16:creationId xmlns:a16="http://schemas.microsoft.com/office/drawing/2014/main" id="{DE1E5D0E-9804-C543-95D1-EF266CAF0705}"/>
              </a:ext>
            </a:extLst>
          </p:cNvPr>
          <p:cNvSpPr/>
          <p:nvPr/>
        </p:nvSpPr>
        <p:spPr>
          <a:xfrm rot="5400000" flipH="1">
            <a:off x="5741460" y="1639283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46D491-E8E8-C542-AC93-C86830FDF070}"/>
              </a:ext>
            </a:extLst>
          </p:cNvPr>
          <p:cNvSpPr txBox="1"/>
          <p:nvPr/>
        </p:nvSpPr>
        <p:spPr>
          <a:xfrm>
            <a:off x="3392982" y="5385312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Fixed Header Processing Pipeline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CA46E-386F-A241-A9EF-B4799B3E007A}"/>
              </a:ext>
            </a:extLst>
          </p:cNvPr>
          <p:cNvSpPr/>
          <p:nvPr/>
        </p:nvSpPr>
        <p:spPr>
          <a:xfrm rot="16200000">
            <a:off x="2091540" y="3760016"/>
            <a:ext cx="1432364" cy="527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L2 Table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01EBD7D-54B4-D04A-9639-F5B51581EA08}"/>
              </a:ext>
            </a:extLst>
          </p:cNvPr>
          <p:cNvSpPr/>
          <p:nvPr/>
        </p:nvSpPr>
        <p:spPr>
          <a:xfrm rot="16200000">
            <a:off x="4127917" y="3717443"/>
            <a:ext cx="1421655" cy="5271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IPv4 Table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E54E65E-F4A8-1748-98D4-C8B9C38C52A7}"/>
              </a:ext>
            </a:extLst>
          </p:cNvPr>
          <p:cNvSpPr/>
          <p:nvPr/>
        </p:nvSpPr>
        <p:spPr>
          <a:xfrm rot="16200000">
            <a:off x="5961020" y="3716740"/>
            <a:ext cx="1420254" cy="5271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IPv6 Table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1ED021-7314-9A4F-BCB7-696BBF03817A}"/>
              </a:ext>
            </a:extLst>
          </p:cNvPr>
          <p:cNvSpPr/>
          <p:nvPr/>
        </p:nvSpPr>
        <p:spPr>
          <a:xfrm rot="16200000">
            <a:off x="7891724" y="3710402"/>
            <a:ext cx="1417216" cy="5271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ACL Table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B5A9A14-045C-AC4D-B76E-CC89932DD8EE}"/>
              </a:ext>
            </a:extLst>
          </p:cNvPr>
          <p:cNvGrpSpPr/>
          <p:nvPr/>
        </p:nvGrpSpPr>
        <p:grpSpPr>
          <a:xfrm>
            <a:off x="3212613" y="3285861"/>
            <a:ext cx="334170" cy="1457303"/>
            <a:chOff x="2521451" y="3258013"/>
            <a:chExt cx="334170" cy="1712316"/>
          </a:xfrm>
        </p:grpSpPr>
        <p:sp>
          <p:nvSpPr>
            <p:cNvPr id="85" name="Trapezoid 84">
              <a:extLst>
                <a:ext uri="{FF2B5EF4-FFF2-40B4-BE49-F238E27FC236}">
                  <a16:creationId xmlns:a16="http://schemas.microsoft.com/office/drawing/2014/main" id="{DA126BA2-FB20-6445-AD20-803C9A7155B0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9E8A092-49CC-4144-861F-912F4AAA4FBD}"/>
                </a:ext>
              </a:extLst>
            </p:cNvPr>
            <p:cNvSpPr txBox="1"/>
            <p:nvPr/>
          </p:nvSpPr>
          <p:spPr>
            <a:xfrm rot="16200000">
              <a:off x="1948140" y="3953932"/>
              <a:ext cx="1507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L2 </a:t>
              </a:r>
              <a:r>
                <a:rPr lang="en-US" sz="1400" dirty="0" err="1">
                  <a:solidFill>
                    <a:prstClr val="black"/>
                  </a:solidFill>
                </a:rPr>
                <a:t>Hdr</a:t>
              </a:r>
              <a:r>
                <a:rPr lang="en-US" sz="1400" dirty="0">
                  <a:solidFill>
                    <a:prstClr val="black"/>
                  </a:solidFill>
                </a:rPr>
                <a:t>  Actions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61EEC8-8D2D-C64D-AB3B-044BC5A608AD}"/>
              </a:ext>
            </a:extLst>
          </p:cNvPr>
          <p:cNvGrpSpPr/>
          <p:nvPr/>
        </p:nvGrpSpPr>
        <p:grpSpPr>
          <a:xfrm>
            <a:off x="5213070" y="3247676"/>
            <a:ext cx="333271" cy="1457303"/>
            <a:chOff x="2521451" y="3258013"/>
            <a:chExt cx="333271" cy="1712316"/>
          </a:xfrm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366D4D84-7620-BB4E-919F-3C5D4D9F9367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2E38CC-EF97-8A49-BB82-0DB5C8A9BEAC}"/>
                </a:ext>
              </a:extLst>
            </p:cNvPr>
            <p:cNvSpPr txBox="1"/>
            <p:nvPr/>
          </p:nvSpPr>
          <p:spPr>
            <a:xfrm rot="16200000">
              <a:off x="1954210" y="3948588"/>
              <a:ext cx="1467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v4 </a:t>
              </a:r>
              <a:r>
                <a:rPr lang="en-US" sz="1400" dirty="0" err="1">
                  <a:solidFill>
                    <a:prstClr val="black"/>
                  </a:solidFill>
                </a:rPr>
                <a:t>Hdr</a:t>
              </a:r>
              <a:r>
                <a:rPr lang="en-US" sz="1400" dirty="0">
                  <a:solidFill>
                    <a:prstClr val="black"/>
                  </a:solidFill>
                </a:rPr>
                <a:t> Actions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7E3541E-E82E-A045-B20A-50AB7004755F}"/>
              </a:ext>
            </a:extLst>
          </p:cNvPr>
          <p:cNvGrpSpPr/>
          <p:nvPr/>
        </p:nvGrpSpPr>
        <p:grpSpPr>
          <a:xfrm>
            <a:off x="7040837" y="3262193"/>
            <a:ext cx="334922" cy="1428272"/>
            <a:chOff x="2521451" y="3258013"/>
            <a:chExt cx="334918" cy="1712316"/>
          </a:xfrm>
        </p:grpSpPr>
        <p:sp>
          <p:nvSpPr>
            <p:cNvPr id="91" name="Trapezoid 90">
              <a:extLst>
                <a:ext uri="{FF2B5EF4-FFF2-40B4-BE49-F238E27FC236}">
                  <a16:creationId xmlns:a16="http://schemas.microsoft.com/office/drawing/2014/main" id="{0B51D85F-EEAE-4E49-81ED-9A9269554FC2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7E0B46-8EF0-3946-A9AD-CE2A49C8BAEC}"/>
                </a:ext>
              </a:extLst>
            </p:cNvPr>
            <p:cNvSpPr txBox="1"/>
            <p:nvPr/>
          </p:nvSpPr>
          <p:spPr>
            <a:xfrm rot="16200000">
              <a:off x="1929729" y="3950795"/>
              <a:ext cx="1545508" cy="30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v6 </a:t>
              </a:r>
              <a:r>
                <a:rPr lang="en-US" sz="1400" dirty="0" err="1">
                  <a:solidFill>
                    <a:prstClr val="black"/>
                  </a:solidFill>
                </a:rPr>
                <a:t>Hdr</a:t>
              </a:r>
              <a:r>
                <a:rPr lang="en-US" sz="1400" dirty="0">
                  <a:solidFill>
                    <a:prstClr val="black"/>
                  </a:solidFill>
                </a:rPr>
                <a:t> Actions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0624912-6E19-A34A-9FF0-F9E3E00A56FD}"/>
              </a:ext>
            </a:extLst>
          </p:cNvPr>
          <p:cNvGrpSpPr/>
          <p:nvPr/>
        </p:nvGrpSpPr>
        <p:grpSpPr>
          <a:xfrm>
            <a:off x="8964270" y="3262431"/>
            <a:ext cx="333271" cy="1457303"/>
            <a:chOff x="2521451" y="3258013"/>
            <a:chExt cx="333271" cy="1712316"/>
          </a:xfrm>
        </p:grpSpPr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D0E12735-A2E3-2948-A0E7-97C8386C1D66}"/>
                </a:ext>
              </a:extLst>
            </p:cNvPr>
            <p:cNvSpPr/>
            <p:nvPr/>
          </p:nvSpPr>
          <p:spPr>
            <a:xfrm rot="5400000" flipH="1">
              <a:off x="1831929" y="3947535"/>
              <a:ext cx="1712316" cy="333271"/>
            </a:xfrm>
            <a:prstGeom prst="trapezoid">
              <a:avLst>
                <a:gd name="adj" fmla="val 3080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3E35AD1-D407-0C44-BF0B-620746AC8F37}"/>
                </a:ext>
              </a:extLst>
            </p:cNvPr>
            <p:cNvSpPr txBox="1"/>
            <p:nvPr/>
          </p:nvSpPr>
          <p:spPr>
            <a:xfrm rot="16200000">
              <a:off x="2081794" y="3934303"/>
              <a:ext cx="1223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ACL 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27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051D-C183-AB4E-85FB-E66EBC92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4E5F-CA90-1645-A7E1-29B6F51E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3378"/>
          </a:xfrm>
        </p:spPr>
        <p:txBody>
          <a:bodyPr>
            <a:normAutofit/>
          </a:bodyPr>
          <a:lstStyle/>
          <a:p>
            <a:r>
              <a:rPr lang="en-US" dirty="0"/>
              <a:t>Flexible packet parser</a:t>
            </a:r>
          </a:p>
          <a:p>
            <a:pPr lvl="1"/>
            <a:r>
              <a:rPr lang="en-US" dirty="0"/>
              <a:t>Useful to introduce new fields into packets</a:t>
            </a:r>
          </a:p>
          <a:p>
            <a:endParaRPr lang="en-US" dirty="0"/>
          </a:p>
          <a:p>
            <a:r>
              <a:rPr lang="en-US" dirty="0"/>
              <a:t>Ability to allocate table memories flexibly</a:t>
            </a:r>
          </a:p>
          <a:p>
            <a:pPr lvl="1"/>
            <a:r>
              <a:rPr lang="en-US" dirty="0"/>
              <a:t>Use fields of your choice</a:t>
            </a:r>
          </a:p>
          <a:p>
            <a:pPr lvl="1"/>
            <a:r>
              <a:rPr lang="en-US" dirty="0"/>
              <a:t>Free to choose depth and width of tables</a:t>
            </a:r>
          </a:p>
          <a:p>
            <a:pPr lvl="1"/>
            <a:r>
              <a:rPr lang="en-US" dirty="0"/>
              <a:t>Run multiple tables per stage</a:t>
            </a:r>
          </a:p>
          <a:p>
            <a:pPr lvl="1"/>
            <a:r>
              <a:rPr lang="en-US" dirty="0"/>
              <a:t>Or one table across multiple stages</a:t>
            </a:r>
          </a:p>
        </p:txBody>
      </p:sp>
    </p:spTree>
    <p:extLst>
      <p:ext uri="{BB962C8B-B14F-4D97-AF65-F5344CB8AC3E}">
        <p14:creationId xmlns:p14="http://schemas.microsoft.com/office/powerpoint/2010/main" val="384981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D2F8-9796-794B-B527-0CD47A8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9548-98EF-BB4D-8AC8-41C2CBD38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9D3B2-8BEF-0B49-8AAC-3739DBE5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1496"/>
            <a:ext cx="12192000" cy="3662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20F1B1-E313-7C41-938B-1BED424D0CC5}"/>
              </a:ext>
            </a:extLst>
          </p:cNvPr>
          <p:cNvSpPr txBox="1"/>
          <p:nvPr/>
        </p:nvSpPr>
        <p:spPr>
          <a:xfrm>
            <a:off x="838200" y="6176963"/>
            <a:ext cx="8243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Source: Design principles for packet parsers, Gibb et al.</a:t>
            </a:r>
          </a:p>
        </p:txBody>
      </p:sp>
    </p:spTree>
    <p:extLst>
      <p:ext uri="{BB962C8B-B14F-4D97-AF65-F5344CB8AC3E}">
        <p14:creationId xmlns:p14="http://schemas.microsoft.com/office/powerpoint/2010/main" val="1827539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D2F8-9796-794B-B527-0CD47A89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9548-98EF-BB4D-8AC8-41C2CBD3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3012" cy="4888326"/>
          </a:xfrm>
        </p:spPr>
        <p:txBody>
          <a:bodyPr>
            <a:normAutofit/>
          </a:bodyPr>
          <a:lstStyle/>
          <a:p>
            <a:r>
              <a:rPr lang="en-US" dirty="0"/>
              <a:t>Inherently sequential process</a:t>
            </a:r>
          </a:p>
          <a:p>
            <a:pPr lvl="1"/>
            <a:r>
              <a:rPr lang="en-US" dirty="0"/>
              <a:t>Previous header determines the next header type</a:t>
            </a:r>
          </a:p>
          <a:p>
            <a:pPr lvl="1"/>
            <a:r>
              <a:rPr lang="en-US" dirty="0"/>
              <a:t>Current header length determines the start of the next header</a:t>
            </a:r>
          </a:p>
          <a:p>
            <a:endParaRPr lang="en-US" dirty="0"/>
          </a:p>
          <a:p>
            <a:r>
              <a:rPr lang="en-US" dirty="0"/>
              <a:t>Parser state: tracks the current header and its length</a:t>
            </a:r>
          </a:p>
          <a:p>
            <a:pPr lvl="1"/>
            <a:r>
              <a:rPr lang="en-US" dirty="0"/>
              <a:t>Help jump to the next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B4194-B2AE-3340-AAA1-B30A8409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12" y="24726"/>
            <a:ext cx="5420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3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B911-1695-484B-AC5C-47284738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encode fields from </a:t>
            </a:r>
            <a:r>
              <a:rPr lang="en-US" dirty="0">
                <a:solidFill>
                  <a:srgbClr val="C00000"/>
                </a:solidFill>
              </a:rPr>
              <a:t>parse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D2E5-920C-5F44-9744-E3DC7766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of </a:t>
            </a:r>
            <a:r>
              <a:rPr lang="en-US" dirty="0">
                <a:solidFill>
                  <a:srgbClr val="C00000"/>
                </a:solidFill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valid </a:t>
            </a:r>
            <a:r>
              <a:rPr lang="en-US" dirty="0"/>
              <a:t>header sequences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E7E040A6-E42E-3C40-89BC-CF1710CA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94" y="2346808"/>
            <a:ext cx="7563981" cy="43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8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10E5A-6F57-CF4A-8003-A0BED61C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23" y="1782270"/>
            <a:ext cx="7888681" cy="3293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hardware (fixed) packet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4360101" cy="4918771"/>
          </a:xfrm>
        </p:spPr>
        <p:txBody>
          <a:bodyPr>
            <a:normAutofit/>
          </a:bodyPr>
          <a:lstStyle/>
          <a:p>
            <a:r>
              <a:rPr lang="en-US" dirty="0"/>
              <a:t>Two steps</a:t>
            </a:r>
          </a:p>
          <a:p>
            <a:endParaRPr lang="en-US" dirty="0"/>
          </a:p>
          <a:p>
            <a:r>
              <a:rPr lang="en-US" dirty="0"/>
              <a:t>Identify sequence of headers</a:t>
            </a:r>
          </a:p>
          <a:p>
            <a:endParaRPr lang="en-US" dirty="0"/>
          </a:p>
          <a:p>
            <a:r>
              <a:rPr lang="en-US" dirty="0"/>
              <a:t>Extract fields from identified headers</a:t>
            </a:r>
          </a:p>
        </p:txBody>
      </p:sp>
    </p:spTree>
    <p:extLst>
      <p:ext uri="{BB962C8B-B14F-4D97-AF65-F5344CB8AC3E}">
        <p14:creationId xmlns:p14="http://schemas.microsoft.com/office/powerpoint/2010/main" val="88643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identification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81063-2FA5-B141-B404-0A06D8B0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44924"/>
            <a:ext cx="8534400" cy="5099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608540" cy="4918771"/>
          </a:xfrm>
        </p:spPr>
        <p:txBody>
          <a:bodyPr>
            <a:normAutofit fontScale="92500"/>
          </a:bodyPr>
          <a:lstStyle/>
          <a:p>
            <a:r>
              <a:rPr lang="en-US" dirty="0"/>
              <a:t>Identify headers through fixed-function </a:t>
            </a:r>
            <a:r>
              <a:rPr lang="en-US" dirty="0">
                <a:solidFill>
                  <a:srgbClr val="C00000"/>
                </a:solidFill>
              </a:rPr>
              <a:t>header processors</a:t>
            </a:r>
          </a:p>
          <a:p>
            <a:endParaRPr lang="en-US" dirty="0"/>
          </a:p>
          <a:p>
            <a:r>
              <a:rPr lang="en-US" dirty="0"/>
              <a:t>Simple design: extract one header per cycle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Speculate </a:t>
            </a:r>
            <a:r>
              <a:rPr lang="en-US" dirty="0"/>
              <a:t>to extract multiple headers/cycle</a:t>
            </a:r>
          </a:p>
          <a:p>
            <a:pPr lvl="1"/>
            <a:r>
              <a:rPr lang="en-US" dirty="0" err="1"/>
              <a:t>Seq.res</a:t>
            </a:r>
            <a:r>
              <a:rPr lang="en-US" dirty="0"/>
              <a:t>. picks one</a:t>
            </a:r>
          </a:p>
        </p:txBody>
      </p:sp>
    </p:spTree>
    <p:extLst>
      <p:ext uri="{BB962C8B-B14F-4D97-AF65-F5344CB8AC3E}">
        <p14:creationId xmlns:p14="http://schemas.microsoft.com/office/powerpoint/2010/main" val="3004837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04D5C-8A69-F542-BCB2-1C91ECDD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28" y="1767301"/>
            <a:ext cx="7958190" cy="3323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22315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Extract fields using </a:t>
            </a:r>
            <a:r>
              <a:rPr lang="en-US" dirty="0">
                <a:solidFill>
                  <a:srgbClr val="C00000"/>
                </a:solidFill>
              </a:rPr>
              <a:t>fixed offsets</a:t>
            </a:r>
            <a:r>
              <a:rPr lang="en-US" dirty="0"/>
              <a:t> into the packet, depending on parser state</a:t>
            </a:r>
          </a:p>
          <a:p>
            <a:endParaRPr lang="en-US" dirty="0"/>
          </a:p>
          <a:p>
            <a:r>
              <a:rPr lang="en-US" dirty="0"/>
              <a:t>Field-extract table hard-coded for specific fields</a:t>
            </a:r>
          </a:p>
        </p:txBody>
      </p:sp>
    </p:spTree>
    <p:extLst>
      <p:ext uri="{BB962C8B-B14F-4D97-AF65-F5344CB8AC3E}">
        <p14:creationId xmlns:p14="http://schemas.microsoft.com/office/powerpoint/2010/main" val="362693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B2850-4627-5243-9E3C-D9C53900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267" y="1690688"/>
            <a:ext cx="7732734" cy="4453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034ED-6D47-D345-A313-F1477E4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D650-257A-D740-BC30-4A1BEFB2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10831" cy="4838222"/>
          </a:xfrm>
        </p:spPr>
        <p:txBody>
          <a:bodyPr>
            <a:normAutofit/>
          </a:bodyPr>
          <a:lstStyle/>
          <a:p>
            <a:r>
              <a:rPr lang="en-US" dirty="0"/>
              <a:t>Morph header processor into TCAM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Content-addressable memory</a:t>
            </a:r>
            <a:r>
              <a:rPr lang="en-US" dirty="0"/>
              <a:t> allows us to find matches in one clock cycle, rather than fixed-function header processor</a:t>
            </a:r>
          </a:p>
          <a:p>
            <a:endParaRPr lang="en-US" dirty="0"/>
          </a:p>
          <a:p>
            <a:r>
              <a:rPr lang="en-US" dirty="0"/>
              <a:t>Field extraction data goes into the RAM</a:t>
            </a:r>
          </a:p>
        </p:txBody>
      </p:sp>
    </p:spTree>
    <p:extLst>
      <p:ext uri="{BB962C8B-B14F-4D97-AF65-F5344CB8AC3E}">
        <p14:creationId xmlns:p14="http://schemas.microsoft.com/office/powerpoint/2010/main" val="194340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8507-260A-A043-A6AE-58324A98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parsing by </a:t>
            </a:r>
            <a:r>
              <a:rPr lang="en-US" dirty="0">
                <a:solidFill>
                  <a:srgbClr val="C00000"/>
                </a:solidFill>
              </a:rPr>
              <a:t>clustering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6184F-46F4-B04A-B09C-0C319C7B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949"/>
            <a:ext cx="12192000" cy="2511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8A98E-CE1C-5444-8D0C-881F2C7F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0982"/>
            <a:ext cx="12192000" cy="2352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696B5-74FD-8F45-BAEE-B0ECAD705F14}"/>
              </a:ext>
            </a:extLst>
          </p:cNvPr>
          <p:cNvSpPr txBox="1"/>
          <p:nvPr/>
        </p:nvSpPr>
        <p:spPr>
          <a:xfrm>
            <a:off x="838200" y="6262042"/>
            <a:ext cx="1025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Consequence: increase parser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throughput </a:t>
            </a:r>
            <a:r>
              <a:rPr lang="en-US" sz="2400" dirty="0">
                <a:latin typeface="Helvetica" pitchFamily="2" charset="0"/>
              </a:rPr>
              <a:t>significantly (Tofino: 400 Gbit/s)</a:t>
            </a:r>
          </a:p>
        </p:txBody>
      </p:sp>
    </p:spTree>
    <p:extLst>
      <p:ext uri="{BB962C8B-B14F-4D97-AF65-F5344CB8AC3E}">
        <p14:creationId xmlns:p14="http://schemas.microsoft.com/office/powerpoint/2010/main" val="2411292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Match-Action Table memory design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68149" y="3436118"/>
            <a:ext cx="3968151" cy="2829465"/>
            <a:chOff x="517585" y="2191109"/>
            <a:chExt cx="3968151" cy="2829465"/>
          </a:xfrm>
        </p:grpSpPr>
        <p:grpSp>
          <p:nvGrpSpPr>
            <p:cNvPr id="12" name="Group 11"/>
            <p:cNvGrpSpPr/>
            <p:nvPr/>
          </p:nvGrpSpPr>
          <p:grpSpPr>
            <a:xfrm>
              <a:off x="966158" y="2691440"/>
              <a:ext cx="2984740" cy="448575"/>
              <a:chOff x="5693433" y="2587924"/>
              <a:chExt cx="2984740" cy="6901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93433" y="2587924"/>
                <a:ext cx="1915065" cy="69011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5400000">
                <a:off x="7936302" y="2536166"/>
                <a:ext cx="690113" cy="793629"/>
              </a:xfrm>
              <a:prstGeom prst="trapezoid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63281" y="3413184"/>
              <a:ext cx="2984740" cy="448575"/>
              <a:chOff x="5693433" y="2587924"/>
              <a:chExt cx="2984740" cy="69011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693433" y="2587924"/>
                <a:ext cx="1915065" cy="69011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apezoid 14"/>
              <p:cNvSpPr/>
              <p:nvPr/>
            </p:nvSpPr>
            <p:spPr>
              <a:xfrm rot="5400000">
                <a:off x="7936302" y="2536166"/>
                <a:ext cx="690113" cy="793629"/>
              </a:xfrm>
              <a:prstGeom prst="trapezoid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63281" y="4134928"/>
              <a:ext cx="2984740" cy="448575"/>
              <a:chOff x="5693433" y="2587924"/>
              <a:chExt cx="2984740" cy="69011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93433" y="2587924"/>
                <a:ext cx="1915065" cy="690113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/>
              <p:cNvSpPr/>
              <p:nvPr/>
            </p:nvSpPr>
            <p:spPr>
              <a:xfrm rot="5400000">
                <a:off x="7936302" y="2536166"/>
                <a:ext cx="690113" cy="793629"/>
              </a:xfrm>
              <a:prstGeom prst="trapezoid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17585" y="2191109"/>
              <a:ext cx="3968151" cy="282946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8200" y="1690688"/>
            <a:ext cx="10669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Match and Action units supplied with the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Packet Header Vector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Each pipeline stage accesses its own local memory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VLIW: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modify each component of PHV if needed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68020" y="4692630"/>
            <a:ext cx="101791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8020" y="4103287"/>
            <a:ext cx="110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PHV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9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EB9F-EDA3-9F4F-8ECD-5A7A124D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flexible packet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0050-4C05-CF45-B6DE-15DCDCEE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3378"/>
          </a:xfrm>
        </p:spPr>
        <p:txBody>
          <a:bodyPr>
            <a:normAutofit/>
          </a:bodyPr>
          <a:lstStyle/>
          <a:p>
            <a:r>
              <a:rPr lang="en-US" dirty="0"/>
              <a:t>Modify the set of packet fields	</a:t>
            </a:r>
          </a:p>
          <a:p>
            <a:pPr lvl="1"/>
            <a:r>
              <a:rPr lang="en-US" dirty="0"/>
              <a:t>Network virtualization: new tunneling formats</a:t>
            </a:r>
          </a:p>
          <a:p>
            <a:pPr lvl="1"/>
            <a:r>
              <a:rPr lang="en-US" dirty="0"/>
              <a:t>Support for new flags</a:t>
            </a:r>
          </a:p>
          <a:p>
            <a:pPr lvl="1"/>
            <a:r>
              <a:rPr lang="en-US" dirty="0"/>
              <a:t>Disabling existing fields</a:t>
            </a:r>
          </a:p>
          <a:p>
            <a:pPr lvl="1"/>
            <a:endParaRPr lang="en-US" dirty="0"/>
          </a:p>
          <a:p>
            <a:r>
              <a:rPr lang="en-US" dirty="0"/>
              <a:t>Use tables more flexibly</a:t>
            </a:r>
          </a:p>
          <a:p>
            <a:pPr lvl="1"/>
            <a:r>
              <a:rPr lang="en-US" dirty="0"/>
              <a:t>Different environments require tables of different shapes and sizes</a:t>
            </a:r>
          </a:p>
          <a:p>
            <a:pPr lvl="1"/>
            <a:r>
              <a:rPr lang="en-US" dirty="0"/>
              <a:t>Enterprises: ACL-heavy</a:t>
            </a:r>
          </a:p>
          <a:p>
            <a:pPr lvl="1"/>
            <a:r>
              <a:rPr lang="en-US" dirty="0"/>
              <a:t>Core: IPv4-heavy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Resource wastage:</a:t>
            </a:r>
            <a:r>
              <a:rPr lang="en-US" dirty="0"/>
              <a:t> can’t use another table’s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91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Match-Action Table memory design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036" y="4905622"/>
            <a:ext cx="3160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TCAM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wildcard match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Faster than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trie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319668" y="2583142"/>
            <a:ext cx="5399413" cy="1705028"/>
            <a:chOff x="5538158" y="4068976"/>
            <a:chExt cx="5399413" cy="1705028"/>
          </a:xfrm>
        </p:grpSpPr>
        <p:sp>
          <p:nvSpPr>
            <p:cNvPr id="57" name="TextBox 56"/>
            <p:cNvSpPr txBox="1"/>
            <p:nvPr/>
          </p:nvSpPr>
          <p:spPr>
            <a:xfrm>
              <a:off x="5538158" y="406897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L2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951503" y="4203998"/>
              <a:ext cx="4986068" cy="1570006"/>
              <a:chOff x="6228272" y="1966824"/>
              <a:chExt cx="4986068" cy="157000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781800" y="1966824"/>
                <a:ext cx="4432540" cy="1570006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921258" y="2694067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781740" y="2691351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642222" y="2676859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502704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363186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6228272" y="2329087"/>
                <a:ext cx="4466312" cy="402517"/>
                <a:chOff x="6228272" y="2329087"/>
                <a:chExt cx="4466312" cy="402517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6228272" y="2329087"/>
                  <a:ext cx="4466312" cy="23061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9808210" y="2340574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0683058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8931156" y="2357895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8087246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7219557" y="2380827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Group 73"/>
          <p:cNvGrpSpPr/>
          <p:nvPr/>
        </p:nvGrpSpPr>
        <p:grpSpPr>
          <a:xfrm>
            <a:off x="3319668" y="4725454"/>
            <a:ext cx="5399413" cy="1705028"/>
            <a:chOff x="5538158" y="4068976"/>
            <a:chExt cx="5399413" cy="1705028"/>
          </a:xfrm>
        </p:grpSpPr>
        <p:sp>
          <p:nvSpPr>
            <p:cNvPr id="75" name="TextBox 74"/>
            <p:cNvSpPr txBox="1"/>
            <p:nvPr/>
          </p:nvSpPr>
          <p:spPr>
            <a:xfrm>
              <a:off x="5538158" y="406897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PHV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951503" y="4203998"/>
              <a:ext cx="4986068" cy="1570006"/>
              <a:chOff x="6228272" y="1966824"/>
              <a:chExt cx="4986068" cy="157000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781800" y="1966824"/>
                <a:ext cx="4432540" cy="1570006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921258" y="2694067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781740" y="2691351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8642222" y="2676859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502704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363186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6228272" y="2329087"/>
                <a:ext cx="4466312" cy="402517"/>
                <a:chOff x="6228272" y="2329087"/>
                <a:chExt cx="4466312" cy="40251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6228272" y="2329087"/>
                  <a:ext cx="4466312" cy="23061"/>
                </a:xfrm>
                <a:prstGeom prst="line">
                  <a:avLst/>
                </a:prstGeom>
                <a:ln w="1047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9808210" y="2340574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10683058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8931156" y="2357895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8087246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7219557" y="2380827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0" name="TextBox 89"/>
          <p:cNvSpPr txBox="1"/>
          <p:nvPr/>
        </p:nvSpPr>
        <p:spPr>
          <a:xfrm>
            <a:off x="268716" y="2552702"/>
            <a:ext cx="3332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SRAM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Exact match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Action memory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667" y="1499640"/>
            <a:ext cx="1014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Hardware realization: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separately configurable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memory blocks</a:t>
            </a:r>
          </a:p>
          <a:p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Wingdings" pitchFamily="2" charset="2"/>
              </a:rPr>
              <a:t>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Key to table flexibility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AAC09-A955-3347-A38B-4E2CBC935F0E}"/>
              </a:ext>
            </a:extLst>
          </p:cNvPr>
          <p:cNvSpPr txBox="1"/>
          <p:nvPr/>
        </p:nvSpPr>
        <p:spPr>
          <a:xfrm>
            <a:off x="6120527" y="4357291"/>
            <a:ext cx="90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VS.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411F7-AD9C-5F44-BC62-7CA18114E32B}"/>
              </a:ext>
            </a:extLst>
          </p:cNvPr>
          <p:cNvSpPr txBox="1"/>
          <p:nvPr/>
        </p:nvSpPr>
        <p:spPr>
          <a:xfrm>
            <a:off x="9056318" y="2844752"/>
            <a:ext cx="141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Fixed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match function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3870F6-BA99-1E49-A5E5-A6AA14B3933C}"/>
              </a:ext>
            </a:extLst>
          </p:cNvPr>
          <p:cNvSpPr txBox="1"/>
          <p:nvPr/>
        </p:nvSpPr>
        <p:spPr>
          <a:xfrm>
            <a:off x="9043234" y="4758195"/>
            <a:ext cx="141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Flexible match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FE9D7-B548-A34D-BB6C-07E33BEBCF11}"/>
              </a:ext>
            </a:extLst>
          </p:cNvPr>
          <p:cNvSpPr txBox="1"/>
          <p:nvPr/>
        </p:nvSpPr>
        <p:spPr>
          <a:xfrm>
            <a:off x="8989534" y="5958524"/>
            <a:ext cx="320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14% extra area (&amp; power) for fatter wires</a:t>
            </a:r>
          </a:p>
        </p:txBody>
      </p:sp>
    </p:spTree>
    <p:extLst>
      <p:ext uri="{BB962C8B-B14F-4D97-AF65-F5344CB8AC3E}">
        <p14:creationId xmlns:p14="http://schemas.microsoft.com/office/powerpoint/2010/main" val="185603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Match-Action Table memory design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036" y="4905622"/>
            <a:ext cx="3160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TCAM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wildcard match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Faster than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trie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319668" y="2583142"/>
            <a:ext cx="5399413" cy="1705028"/>
            <a:chOff x="5538158" y="4068976"/>
            <a:chExt cx="5399413" cy="1705028"/>
          </a:xfrm>
        </p:grpSpPr>
        <p:sp>
          <p:nvSpPr>
            <p:cNvPr id="57" name="TextBox 56"/>
            <p:cNvSpPr txBox="1"/>
            <p:nvPr/>
          </p:nvSpPr>
          <p:spPr>
            <a:xfrm>
              <a:off x="5538158" y="406897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L2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951503" y="4203998"/>
              <a:ext cx="4986068" cy="1570006"/>
              <a:chOff x="6228272" y="1966824"/>
              <a:chExt cx="4986068" cy="157000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781800" y="1966824"/>
                <a:ext cx="4432540" cy="1570006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921258" y="2694067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781740" y="2691351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642222" y="2676859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502704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363186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6228272" y="2329087"/>
                <a:ext cx="4466312" cy="402517"/>
                <a:chOff x="6228272" y="2329087"/>
                <a:chExt cx="4466312" cy="402517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6228272" y="2329087"/>
                  <a:ext cx="4466312" cy="23061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9808210" y="2340574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0683058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8931156" y="2357895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8087246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7219557" y="2380827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4" name="Group 73"/>
          <p:cNvGrpSpPr/>
          <p:nvPr/>
        </p:nvGrpSpPr>
        <p:grpSpPr>
          <a:xfrm>
            <a:off x="3319668" y="4725454"/>
            <a:ext cx="5399413" cy="1705028"/>
            <a:chOff x="5538158" y="4068976"/>
            <a:chExt cx="5399413" cy="1705028"/>
          </a:xfrm>
        </p:grpSpPr>
        <p:sp>
          <p:nvSpPr>
            <p:cNvPr id="75" name="TextBox 74"/>
            <p:cNvSpPr txBox="1"/>
            <p:nvPr/>
          </p:nvSpPr>
          <p:spPr>
            <a:xfrm>
              <a:off x="5538158" y="4068976"/>
              <a:ext cx="1104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PHV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951503" y="4203998"/>
              <a:ext cx="4986068" cy="1570006"/>
              <a:chOff x="6228272" y="1966824"/>
              <a:chExt cx="4986068" cy="157000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781800" y="1966824"/>
                <a:ext cx="4432540" cy="1570006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921258" y="2694067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781740" y="2691351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8642222" y="2676859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502704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363186" y="2674143"/>
                <a:ext cx="662797" cy="58388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6228272" y="2329087"/>
                <a:ext cx="4466312" cy="402517"/>
                <a:chOff x="6228272" y="2329087"/>
                <a:chExt cx="4466312" cy="40251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6228272" y="2329087"/>
                  <a:ext cx="4466312" cy="23061"/>
                </a:xfrm>
                <a:prstGeom prst="line">
                  <a:avLst/>
                </a:prstGeom>
                <a:ln w="1047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/>
                <p:cNvCxnSpPr/>
                <p:nvPr/>
              </p:nvCxnSpPr>
              <p:spPr>
                <a:xfrm>
                  <a:off x="9808210" y="2340574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10683058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>
                  <a:off x="8931156" y="2357895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8087246" y="2352148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7219557" y="2380827"/>
                  <a:ext cx="0" cy="35077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0" name="TextBox 89"/>
          <p:cNvSpPr txBox="1"/>
          <p:nvPr/>
        </p:nvSpPr>
        <p:spPr>
          <a:xfrm>
            <a:off x="268716" y="2552702"/>
            <a:ext cx="3332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SRAM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Exact match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Action memory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667" y="1499640"/>
            <a:ext cx="1014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Hardware realization: </a:t>
            </a:r>
            <a:r>
              <a:rPr lang="en-US" sz="28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separately configurable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memory blocks</a:t>
            </a:r>
          </a:p>
          <a:p>
            <a:r>
              <a:rPr lang="en-US" sz="2800" dirty="0">
                <a:latin typeface="Helvetica" charset="0"/>
                <a:ea typeface="Helvetica" charset="0"/>
                <a:cs typeface="Helvetica" charset="0"/>
                <a:sym typeface="Wingdings" pitchFamily="2" charset="2"/>
              </a:rPr>
              <a:t>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Key to table flexibility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AAC09-A955-3347-A38B-4E2CBC935F0E}"/>
              </a:ext>
            </a:extLst>
          </p:cNvPr>
          <p:cNvSpPr txBox="1"/>
          <p:nvPr/>
        </p:nvSpPr>
        <p:spPr>
          <a:xfrm>
            <a:off x="6120527" y="4357291"/>
            <a:ext cx="90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VS.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ACA6C5-49C8-144A-BD6D-A1B2BA8B0CF2}"/>
              </a:ext>
            </a:extLst>
          </p:cNvPr>
          <p:cNvCxnSpPr/>
          <p:nvPr/>
        </p:nvCxnSpPr>
        <p:spPr>
          <a:xfrm flipV="1">
            <a:off x="8530724" y="3454265"/>
            <a:ext cx="1056045" cy="2631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5598979-49BC-BA49-8D0E-7C69C21C1723}"/>
              </a:ext>
            </a:extLst>
          </p:cNvPr>
          <p:cNvSpPr txBox="1"/>
          <p:nvPr/>
        </p:nvSpPr>
        <p:spPr>
          <a:xfrm>
            <a:off x="9586769" y="2595226"/>
            <a:ext cx="2421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Match RAM blocks also contain</a:t>
            </a:r>
          </a:p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pointers to action memory and instructions</a:t>
            </a:r>
          </a:p>
        </p:txBody>
      </p:sp>
    </p:spTree>
    <p:extLst>
      <p:ext uri="{BB962C8B-B14F-4D97-AF65-F5344CB8AC3E}">
        <p14:creationId xmlns:p14="http://schemas.microsoft.com/office/powerpoint/2010/main" val="1222309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41B0-5969-2C41-B188-E704D37A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1D8E7-B9F9-2E4A-924D-0BD64F40F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493"/>
            <a:ext cx="10515600" cy="5032375"/>
          </a:xfrm>
        </p:spPr>
        <p:txBody>
          <a:bodyPr/>
          <a:lstStyle/>
          <a:p>
            <a:r>
              <a:rPr lang="en-US" dirty="0"/>
              <a:t>Reconfigurability works</a:t>
            </a:r>
          </a:p>
          <a:p>
            <a:pPr lvl="1"/>
            <a:r>
              <a:rPr lang="en-US" dirty="0"/>
              <a:t>Flexible logic is cheap (1—2% </a:t>
            </a:r>
            <a:r>
              <a:rPr lang="en-US"/>
              <a:t>of chip area)</a:t>
            </a:r>
            <a:endParaRPr lang="en-US" dirty="0"/>
          </a:p>
          <a:p>
            <a:pPr lvl="1"/>
            <a:r>
              <a:rPr lang="en-US" dirty="0"/>
              <a:t>Memory is more expensive, but overheads are worth the cost</a:t>
            </a:r>
          </a:p>
          <a:p>
            <a:pPr lvl="1"/>
            <a:endParaRPr lang="en-US" dirty="0"/>
          </a:p>
          <a:p>
            <a:r>
              <a:rPr lang="en-US" dirty="0"/>
              <a:t>Better abstractions and tools arise due to reconfigurability</a:t>
            </a:r>
          </a:p>
          <a:p>
            <a:endParaRPr lang="en-US" dirty="0"/>
          </a:p>
          <a:p>
            <a:r>
              <a:rPr lang="en-US" dirty="0"/>
              <a:t>RMT has inspired a lot of further work</a:t>
            </a:r>
          </a:p>
          <a:p>
            <a:pPr lvl="1"/>
            <a:r>
              <a:rPr lang="en-US" dirty="0"/>
              <a:t>Compilers, verification, testing</a:t>
            </a:r>
          </a:p>
          <a:p>
            <a:pPr lvl="1"/>
            <a:r>
              <a:rPr lang="en-US" dirty="0"/>
              <a:t>Architecting other hardware platforms (e.g., NICs)</a:t>
            </a:r>
          </a:p>
          <a:p>
            <a:pPr lvl="1"/>
            <a:r>
              <a:rPr lang="en-US" dirty="0"/>
              <a:t>Better monitoring of networks</a:t>
            </a:r>
          </a:p>
          <a:p>
            <a:pPr lvl="1"/>
            <a:r>
              <a:rPr lang="en-US" dirty="0"/>
              <a:t>Possibility of “zero touch” networking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A83E-B578-FD46-A116-C4807E6C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OpenFlow isn’t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1837-02E2-AF47-9360-A36080A1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beginning, OpenFlow was simple: Match-Action</a:t>
            </a:r>
          </a:p>
          <a:p>
            <a:pPr lvl="1"/>
            <a:r>
              <a:rPr lang="is-IS" dirty="0"/>
              <a:t>Single rule table on a fixed set of fields (12 fields in OF 1.0)</a:t>
            </a:r>
          </a:p>
          <a:p>
            <a:endParaRPr lang="is-IS" dirty="0"/>
          </a:p>
          <a:p>
            <a:r>
              <a:rPr lang="is-IS" dirty="0"/>
              <a:t>Needed new encapsulation formats, different versions of protocols, additional measurement-related headers</a:t>
            </a:r>
          </a:p>
          <a:p>
            <a:endParaRPr lang="is-IS" dirty="0"/>
          </a:p>
          <a:p>
            <a:r>
              <a:rPr lang="is-IS" dirty="0"/>
              <a:t>Number of headers ballooned to 41 in OF 1.4 specification!</a:t>
            </a:r>
          </a:p>
          <a:p>
            <a:pPr lvl="1"/>
            <a:r>
              <a:rPr lang="en-US" dirty="0"/>
              <a:t>W</a:t>
            </a:r>
            <a:r>
              <a:rPr lang="is-IS" dirty="0"/>
              <a:t>ith multiple stages of heterogenous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2581-27A6-9E4E-8E39-1490A25E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8586" cy="1325563"/>
          </a:xfrm>
        </p:spPr>
        <p:txBody>
          <a:bodyPr/>
          <a:lstStyle/>
          <a:p>
            <a:r>
              <a:rPr lang="en-US" dirty="0"/>
              <a:t>Protocol Independent Switch Arch. (PISA)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C1C4-7D12-984A-B281-36E142803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CEA6FC-FB94-914D-8FDC-C00926B8AC8A}"/>
              </a:ext>
            </a:extLst>
          </p:cNvPr>
          <p:cNvGrpSpPr/>
          <p:nvPr/>
        </p:nvGrpSpPr>
        <p:grpSpPr>
          <a:xfrm>
            <a:off x="10956315" y="3247519"/>
            <a:ext cx="683647" cy="1589295"/>
            <a:chOff x="2488822" y="2403406"/>
            <a:chExt cx="529093" cy="158929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BF15DC7-F542-1441-8F06-8373A45A774D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D5A9EC-4E6E-7A49-9684-878AA8670B0F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F4520D6-787E-C540-A444-0888EAB4EF56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78B4C0-DD1E-DF41-A462-B96D29871D9F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9DB7D7-FA48-424C-A8EF-1C6B3D8C81F7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CB0CA34-838C-2343-9150-566CF39D8CC8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F11EEAF-2F7C-F540-B053-2D31EDC0E6AC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5CA8F4B-26A4-D449-80B2-B642637E110D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331C16-1821-9449-8BFC-B0CA19B72638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C16878-575B-2E45-9EC1-477416704E7E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FF85A8-87A6-8344-918A-D86BC1233802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DC6E4-DE7C-0641-8DD1-E870E687E386}"/>
              </a:ext>
            </a:extLst>
          </p:cNvPr>
          <p:cNvSpPr/>
          <p:nvPr/>
        </p:nvSpPr>
        <p:spPr>
          <a:xfrm>
            <a:off x="9971562" y="2922276"/>
            <a:ext cx="1123753" cy="21844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7F4714-5DEC-B94A-AB59-392C18DBE5C3}"/>
              </a:ext>
            </a:extLst>
          </p:cNvPr>
          <p:cNvGrpSpPr/>
          <p:nvPr/>
        </p:nvGrpSpPr>
        <p:grpSpPr>
          <a:xfrm>
            <a:off x="10129907" y="4165863"/>
            <a:ext cx="736445" cy="692189"/>
            <a:chOff x="8131589" y="4009362"/>
            <a:chExt cx="552334" cy="692189"/>
          </a:xfrm>
        </p:grpSpPr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4DE4796F-873A-8041-BAC2-3AC6BD603210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1C179DFC-774D-304A-9E09-42A4EF5E33D7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82745FD-A8B7-E444-8998-4642D73F8194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7AE7ECE-41A5-DA4C-BDA5-AF5AE1BFCD92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FC99D29B-9BF1-F948-8BB0-0B63F70CA475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1E0D96F-05F1-E24C-B4B0-AEE0795F7900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2A8C48D-5E26-3842-BE64-6EC2665EEB1D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AB140F7-7E30-ED4D-BA9F-392AFA99A720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DC99EC-8EC0-4D4F-A746-297198C7F3AE}"/>
              </a:ext>
            </a:extLst>
          </p:cNvPr>
          <p:cNvGrpSpPr/>
          <p:nvPr/>
        </p:nvGrpSpPr>
        <p:grpSpPr>
          <a:xfrm>
            <a:off x="2283490" y="2911900"/>
            <a:ext cx="1499123" cy="2169168"/>
            <a:chOff x="1485649" y="3204985"/>
            <a:chExt cx="1124341" cy="2169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28180-DCDA-EE42-B1CD-166C5AA40CD1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0CFA0C-8AC0-1142-B93B-FD4FA6399C95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AB349-12FF-D543-BB0D-F04CC10B7298}"/>
              </a:ext>
            </a:extLst>
          </p:cNvPr>
          <p:cNvGrpSpPr/>
          <p:nvPr/>
        </p:nvGrpSpPr>
        <p:grpSpPr>
          <a:xfrm>
            <a:off x="4188877" y="2928575"/>
            <a:ext cx="1499123" cy="2169168"/>
            <a:chOff x="1485649" y="3204985"/>
            <a:chExt cx="1124341" cy="216916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E57B61-ED94-3740-9FC8-B6C9870D4BF2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B2782E-FEAE-484A-8987-5ABBE722086E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A879FD-9B25-5C48-8EA7-DF15A8BA9E00}"/>
              </a:ext>
            </a:extLst>
          </p:cNvPr>
          <p:cNvGrpSpPr/>
          <p:nvPr/>
        </p:nvGrpSpPr>
        <p:grpSpPr>
          <a:xfrm>
            <a:off x="6089986" y="2936840"/>
            <a:ext cx="1499123" cy="2169168"/>
            <a:chOff x="1485649" y="3204985"/>
            <a:chExt cx="1124341" cy="21691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D1E791-2CAA-F644-9DA5-96B071178A86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29C32E-D41E-A540-BB08-C7C890FB720F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C97754-D04B-7E4E-A22A-06A234FDF745}"/>
              </a:ext>
            </a:extLst>
          </p:cNvPr>
          <p:cNvGrpSpPr/>
          <p:nvPr/>
        </p:nvGrpSpPr>
        <p:grpSpPr>
          <a:xfrm>
            <a:off x="7963293" y="2948787"/>
            <a:ext cx="1499123" cy="2169168"/>
            <a:chOff x="1485649" y="3204985"/>
            <a:chExt cx="1124341" cy="21691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35CFA3-6777-3342-87F8-36CC5ADBB4C9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2EF298-0BE6-304F-BC09-56A85D2DF6B4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4F0C57-5E6F-2F4E-9DE4-670E40B9C2A9}"/>
              </a:ext>
            </a:extLst>
          </p:cNvPr>
          <p:cNvGrpSpPr/>
          <p:nvPr/>
        </p:nvGrpSpPr>
        <p:grpSpPr>
          <a:xfrm>
            <a:off x="10128916" y="3238431"/>
            <a:ext cx="736445" cy="692189"/>
            <a:chOff x="8131589" y="4009362"/>
            <a:chExt cx="552334" cy="692189"/>
          </a:xfrm>
        </p:grpSpPr>
        <p:grpSp>
          <p:nvGrpSpPr>
            <p:cNvPr id="39" name="Group 65">
              <a:extLst>
                <a:ext uri="{FF2B5EF4-FFF2-40B4-BE49-F238E27FC236}">
                  <a16:creationId xmlns:a16="http://schemas.microsoft.com/office/drawing/2014/main" id="{CCCF1978-C3BC-694E-9C76-EDC54F7F8410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F7DF2B2-E5F8-C844-AE41-E4C02B21B6E3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F7D838-6BF0-D446-8021-C330EFBBF063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72D76EA-6957-5048-A7E0-B574AD223B9B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70">
              <a:extLst>
                <a:ext uri="{FF2B5EF4-FFF2-40B4-BE49-F238E27FC236}">
                  <a16:creationId xmlns:a16="http://schemas.microsoft.com/office/drawing/2014/main" id="{7F77C6EB-2192-654D-8AB9-0195C6F20646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6CD7E57-C2DE-B64A-8032-B992EAB1F78A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B6377BB-5F31-0B4F-BD10-2AF46742A575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1B011E1-7941-C448-8C4D-EFC18521581E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665AA5-092A-5941-8BDD-38F24602D684}"/>
              </a:ext>
            </a:extLst>
          </p:cNvPr>
          <p:cNvGrpSpPr/>
          <p:nvPr/>
        </p:nvGrpSpPr>
        <p:grpSpPr>
          <a:xfrm>
            <a:off x="304800" y="3173273"/>
            <a:ext cx="508144" cy="1589295"/>
            <a:chOff x="2488822" y="2403406"/>
            <a:chExt cx="529093" cy="1589294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1753B6D-01C3-5F44-832C-754EAE03DD21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B84884C-2191-0444-B53F-B2F8562BC293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4DA099A-E53A-2E45-933B-E4A1E5113D20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9C5D813-0B36-AA4C-A3C0-D98D248D3192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0CE1DCB-34ED-1341-8A93-4AEDAF05509F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7AAEC72-50C6-4F4F-A943-17EE66D1DB09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A6182AE-4A35-FC44-8627-5A94421AB52C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417EBF6-AC3B-2548-94BD-5C83082D4FB3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14EE236-452B-DB45-A6D3-6AF42623304A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16B6E96-F133-B044-993A-E33E2DD5D9C1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A67C352-74FA-6F40-8737-81057E6773DD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6E9245-C112-EE47-A2F3-8C01A676BA41}"/>
              </a:ext>
            </a:extLst>
          </p:cNvPr>
          <p:cNvGrpSpPr/>
          <p:nvPr/>
        </p:nvGrpSpPr>
        <p:grpSpPr>
          <a:xfrm>
            <a:off x="2430626" y="3006314"/>
            <a:ext cx="1212484" cy="1973109"/>
            <a:chOff x="2449931" y="225721"/>
            <a:chExt cx="909363" cy="197310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3F0E1B5-64B8-C344-A615-B3161A1164C8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EF68F9-3EFD-4F4A-93D7-ACD6462B6872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3176182-89D7-1640-82E9-0A60F5858BF6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163542C-A805-3C40-A643-A8E322B5940E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B3F4E3-1A45-074F-8FCF-ADAA4AF74ACF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A0998EE-51FC-7C4C-9258-7264DE447881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6" name="Trapezoid 65">
              <a:extLst>
                <a:ext uri="{FF2B5EF4-FFF2-40B4-BE49-F238E27FC236}">
                  <a16:creationId xmlns:a16="http://schemas.microsoft.com/office/drawing/2014/main" id="{B012D91B-A3E7-FB4D-8B43-1349B97FD77F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37B1CE5E-D8A4-D34A-9DB2-D8E3AE419658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004B0A31-B989-6C4D-A8B5-0EF9E3861802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DA3BA29-BB95-0049-AF2D-902967A59FC6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F591A417-FE22-224F-8297-2CB2A7E2B368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33AEC631-5E85-B74C-81AC-A9DE19AD2FAC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B3F034-0334-624A-9ADD-A33DB32B6CCD}"/>
              </a:ext>
            </a:extLst>
          </p:cNvPr>
          <p:cNvGrpSpPr/>
          <p:nvPr/>
        </p:nvGrpSpPr>
        <p:grpSpPr>
          <a:xfrm>
            <a:off x="4313747" y="3045792"/>
            <a:ext cx="1212484" cy="1973109"/>
            <a:chOff x="2449931" y="225721"/>
            <a:chExt cx="909363" cy="197310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E0C71EA-8F2F-FC42-B8C0-8B7E4ACC6478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B2E9437-5A91-6B45-BF3A-F1165E8CE9D0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716AFE3-EECE-594F-B64A-31D6E9EB1F4F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36F402F-1B2F-FA4B-B68B-E2ECD70F58E5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93A9FA2-27CA-1A43-A9B6-B9DBB904D769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AC8BECA-36F9-3144-9DDA-A519EE9D6063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8E8A45AA-FF07-A84F-85EC-5A80E38978B5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0" name="Trapezoid 79">
              <a:extLst>
                <a:ext uri="{FF2B5EF4-FFF2-40B4-BE49-F238E27FC236}">
                  <a16:creationId xmlns:a16="http://schemas.microsoft.com/office/drawing/2014/main" id="{B89E0C99-AA32-A54A-B405-A4902D1051D0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id="{294A04EB-1EFC-2241-B715-DFD6C4D06A23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2" name="Trapezoid 81">
              <a:extLst>
                <a:ext uri="{FF2B5EF4-FFF2-40B4-BE49-F238E27FC236}">
                  <a16:creationId xmlns:a16="http://schemas.microsoft.com/office/drawing/2014/main" id="{7676E352-CBC8-6A42-BCDD-8CF725842FFA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id="{EE5B194D-2837-694B-95D7-4E76A7AD356A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39234B16-F56E-6F4D-9773-C81601CF102B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D6EE659-287F-4C43-A5DE-9F16E42F6964}"/>
              </a:ext>
            </a:extLst>
          </p:cNvPr>
          <p:cNvGrpSpPr/>
          <p:nvPr/>
        </p:nvGrpSpPr>
        <p:grpSpPr>
          <a:xfrm>
            <a:off x="6234332" y="3048803"/>
            <a:ext cx="1212484" cy="1973109"/>
            <a:chOff x="2449931" y="225721"/>
            <a:chExt cx="909363" cy="197310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F5ADEA5-35F7-7641-B51D-986E30F945C0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B004E8-5041-174C-8D57-F384B206C325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68416D-D0B0-F645-A82C-59C376478DC3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F2FF9BF-C768-3343-A17A-E1209B85558B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C092FD3-1E08-C647-A031-F3C1463E963E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10F9629-AB0A-134B-91BC-AB307784D29F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5B1AE429-7014-934F-8402-0F7232C29E39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F070A6DB-26CB-6149-AB2C-5D2BBE210ABE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6B8E28A2-3B9A-BE48-B8C7-83A640119394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5" name="Trapezoid 94">
              <a:extLst>
                <a:ext uri="{FF2B5EF4-FFF2-40B4-BE49-F238E27FC236}">
                  <a16:creationId xmlns:a16="http://schemas.microsoft.com/office/drawing/2014/main" id="{086ED366-F3B5-EA4D-A64C-EAE2330CAA92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6" name="Trapezoid 95">
              <a:extLst>
                <a:ext uri="{FF2B5EF4-FFF2-40B4-BE49-F238E27FC236}">
                  <a16:creationId xmlns:a16="http://schemas.microsoft.com/office/drawing/2014/main" id="{E6E01973-9797-714B-BF8A-55E009A8F3F8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7" name="Trapezoid 96">
              <a:extLst>
                <a:ext uri="{FF2B5EF4-FFF2-40B4-BE49-F238E27FC236}">
                  <a16:creationId xmlns:a16="http://schemas.microsoft.com/office/drawing/2014/main" id="{EA988849-E1D7-7847-8EA1-E8617C3C55FF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51825D-3BC5-0041-BA49-1E2C11F54546}"/>
              </a:ext>
            </a:extLst>
          </p:cNvPr>
          <p:cNvGrpSpPr/>
          <p:nvPr/>
        </p:nvGrpSpPr>
        <p:grpSpPr>
          <a:xfrm>
            <a:off x="8110272" y="3077156"/>
            <a:ext cx="1212484" cy="1973109"/>
            <a:chOff x="2449931" y="225721"/>
            <a:chExt cx="909363" cy="197310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7E503A1-C24A-B04F-98DC-EC0EEBAF9C24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FF16219-D342-E34B-BD3B-0E82CE56DDF3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8EFD50A-0D4A-C04B-BB2F-D966B9E5FECF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03A0E03-1831-064B-9284-442BCF629933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3E34B61-A8E1-D74E-AD1C-8A34758BBA3D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E806D66-3E76-0E4A-851D-4F933F645CA0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id="{C40AF4F3-3D5E-0F4A-88F6-80F4159B6F06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6" name="Trapezoid 105">
              <a:extLst>
                <a:ext uri="{FF2B5EF4-FFF2-40B4-BE49-F238E27FC236}">
                  <a16:creationId xmlns:a16="http://schemas.microsoft.com/office/drawing/2014/main" id="{419EFC95-FBEF-7149-82C6-4096021C1897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E86EA55B-F6F7-5546-BEFE-96030AAF42BD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3E1BC252-EF72-8C4F-954A-84F323DE5AFA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5D33D6AD-A0F5-7F47-9783-DD32D3F60C0D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050FABF0-FC94-2940-B05C-6FAB5B579C4D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BF51DAD-BFD9-3046-AC47-E797E9C65AB2}"/>
              </a:ext>
            </a:extLst>
          </p:cNvPr>
          <p:cNvCxnSpPr/>
          <p:nvPr/>
        </p:nvCxnSpPr>
        <p:spPr>
          <a:xfrm>
            <a:off x="1757917" y="3994720"/>
            <a:ext cx="542827" cy="56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9A632EE-F0DC-C447-8536-9BD20162CD5D}"/>
              </a:ext>
            </a:extLst>
          </p:cNvPr>
          <p:cNvCxnSpPr/>
          <p:nvPr/>
        </p:nvCxnSpPr>
        <p:spPr>
          <a:xfrm flipV="1">
            <a:off x="5687999" y="4015680"/>
            <a:ext cx="367483" cy="3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4EA0DE1-DF88-6A4E-9D86-7B465C8401D3}"/>
              </a:ext>
            </a:extLst>
          </p:cNvPr>
          <p:cNvCxnSpPr/>
          <p:nvPr/>
        </p:nvCxnSpPr>
        <p:spPr>
          <a:xfrm>
            <a:off x="7589110" y="4027169"/>
            <a:ext cx="374185" cy="45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BB96D58-1779-834F-9CA8-682D5924043D}"/>
              </a:ext>
            </a:extLst>
          </p:cNvPr>
          <p:cNvCxnSpPr/>
          <p:nvPr/>
        </p:nvCxnSpPr>
        <p:spPr>
          <a:xfrm>
            <a:off x="9427910" y="4027629"/>
            <a:ext cx="545729" cy="63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7E4C19A-CB6F-4547-880C-15BEC1C67390}"/>
              </a:ext>
            </a:extLst>
          </p:cNvPr>
          <p:cNvCxnSpPr/>
          <p:nvPr/>
        </p:nvCxnSpPr>
        <p:spPr>
          <a:xfrm>
            <a:off x="3799866" y="3987619"/>
            <a:ext cx="389013" cy="70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4793F6C-E75F-AE44-BEA8-A53800339FD8}"/>
              </a:ext>
            </a:extLst>
          </p:cNvPr>
          <p:cNvGrpSpPr/>
          <p:nvPr/>
        </p:nvGrpSpPr>
        <p:grpSpPr>
          <a:xfrm>
            <a:off x="807432" y="2908556"/>
            <a:ext cx="963448" cy="2155771"/>
            <a:chOff x="605574" y="1959131"/>
            <a:chExt cx="722586" cy="16168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DED3D4D-8DF8-624C-B394-1C6277D7A58C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0CF4E6D-4A33-934F-B28F-4248E4C97C8F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F3DAD036-08E6-954A-B78F-18A74505CFAF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4C504DD-3004-7943-A051-AA262C3911AB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87FC412-B688-BD4A-A46F-0CB4FD45AF52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2B2F48-965E-4C4D-ADEC-E15C75B3B798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7B0223E4-EF40-4C4E-AE2F-4D5E455D0821}"/>
                </a:ext>
              </a:extLst>
            </p:cNvPr>
            <p:cNvCxnSpPr>
              <a:stCxn id="117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>
              <a:extLst>
                <a:ext uri="{FF2B5EF4-FFF2-40B4-BE49-F238E27FC236}">
                  <a16:creationId xmlns:a16="http://schemas.microsoft.com/office/drawing/2014/main" id="{568F20ED-CD75-924C-AA23-767AE391DB63}"/>
                </a:ext>
              </a:extLst>
            </p:cNvPr>
            <p:cNvCxnSpPr>
              <a:stCxn id="117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354AEB85-46CB-C24B-90DD-5DE46E256FD9}"/>
                </a:ext>
              </a:extLst>
            </p:cNvPr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EBFACB8F-8BCA-6B45-9296-00CF6849995A}"/>
                </a:ext>
              </a:extLst>
            </p:cNvPr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97A8CED9-5829-6E42-83EC-8D508E4DD4D2}"/>
                </a:ext>
              </a:extLst>
            </p:cNvPr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6DFED1A9-12F5-9C4F-8F19-3D996400BA4A}"/>
                </a:ext>
              </a:extLst>
            </p:cNvPr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C4295196-3709-7D48-BB2A-298B92888DC0}"/>
              </a:ext>
            </a:extLst>
          </p:cNvPr>
          <p:cNvSpPr txBox="1"/>
          <p:nvPr/>
        </p:nvSpPr>
        <p:spPr>
          <a:xfrm>
            <a:off x="2270150" y="2331544"/>
            <a:ext cx="1538765" cy="602360"/>
          </a:xfrm>
          <a:prstGeom prst="rect">
            <a:avLst/>
          </a:prstGeom>
          <a:noFill/>
        </p:spPr>
        <p:txBody>
          <a:bodyPr wrap="square" lIns="108852" tIns="54427" rIns="108852" bIns="54427" rtlCol="0">
            <a:spAutoFit/>
          </a:bodyPr>
          <a:lstStyle/>
          <a:p>
            <a:pPr algn="ctr"/>
            <a:r>
              <a:rPr lang="en-US" sz="1600" dirty="0" err="1"/>
              <a:t>Match+Action</a:t>
            </a:r>
            <a:br>
              <a:rPr lang="en-US" sz="1600" dirty="0"/>
            </a:br>
            <a:r>
              <a:rPr lang="en-US" sz="1600" dirty="0"/>
              <a:t>Stage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20FCF88-A742-A04E-9C83-AF55E373693E}"/>
              </a:ext>
            </a:extLst>
          </p:cNvPr>
          <p:cNvSpPr txBox="1"/>
          <p:nvPr/>
        </p:nvSpPr>
        <p:spPr>
          <a:xfrm>
            <a:off x="2436221" y="3022427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Memory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26E2E6E-2F33-1749-9D17-BC0C2C1A8FC1}"/>
              </a:ext>
            </a:extLst>
          </p:cNvPr>
          <p:cNvSpPr txBox="1"/>
          <p:nvPr/>
        </p:nvSpPr>
        <p:spPr>
          <a:xfrm>
            <a:off x="3307099" y="3040693"/>
            <a:ext cx="276935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33" dirty="0"/>
              <a:t>ALU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F629527-2F18-394F-B665-24E5B874FF37}"/>
              </a:ext>
            </a:extLst>
          </p:cNvPr>
          <p:cNvSpPr txBox="1"/>
          <p:nvPr/>
        </p:nvSpPr>
        <p:spPr>
          <a:xfrm>
            <a:off x="406400" y="5150247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Programmable</a:t>
            </a:r>
            <a:br>
              <a:rPr lang="en-US" sz="1600" dirty="0"/>
            </a:br>
            <a:r>
              <a:rPr lang="en-US" sz="1600" dirty="0"/>
              <a:t>Parser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52EA79C-CD18-EF41-BA0D-6B98245A723D}"/>
              </a:ext>
            </a:extLst>
          </p:cNvPr>
          <p:cNvGrpSpPr/>
          <p:nvPr/>
        </p:nvGrpSpPr>
        <p:grpSpPr>
          <a:xfrm>
            <a:off x="2244476" y="5136267"/>
            <a:ext cx="7290325" cy="587599"/>
            <a:chOff x="2244476" y="5136267"/>
            <a:chExt cx="7290325" cy="587599"/>
          </a:xfrm>
        </p:grpSpPr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6358D2E8-2F5A-2C4C-8D45-15B24959ADDC}"/>
                </a:ext>
              </a:extLst>
            </p:cNvPr>
            <p:cNvSpPr/>
            <p:nvPr/>
          </p:nvSpPr>
          <p:spPr>
            <a:xfrm rot="5400000" flipH="1">
              <a:off x="5741460" y="1639283"/>
              <a:ext cx="296357" cy="7290325"/>
            </a:xfrm>
            <a:prstGeom prst="leftBrace">
              <a:avLst>
                <a:gd name="adj1" fmla="val 43551"/>
                <a:gd name="adj2" fmla="val 49888"/>
              </a:avLst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D3634EB-8960-CD43-B3CA-20EEC0C3ABE2}"/>
                </a:ext>
              </a:extLst>
            </p:cNvPr>
            <p:cNvSpPr txBox="1"/>
            <p:nvPr/>
          </p:nvSpPr>
          <p:spPr>
            <a:xfrm>
              <a:off x="3392982" y="5385312"/>
              <a:ext cx="4780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Programmable </a:t>
              </a:r>
              <a:r>
                <a:rPr lang="en-US" sz="1600"/>
                <a:t>Match-Action Pipeline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6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68" y="138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Comparison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471664" y="785140"/>
          <a:ext cx="7936009" cy="5760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4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733" marR="67733" marT="67733" marB="67733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P4 Programmable “Tofino”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>
                    <a:lnL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Function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</a:rPr>
                        <a:t>L2/L3 Throughput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</a:rPr>
                        <a:t>6.4Tb/s 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effectLst/>
                        </a:rPr>
                        <a:t>6.4Tb/s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</a:rPr>
                        <a:t>Number of 100G Ports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effectLst/>
                        </a:rPr>
                        <a:t>64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33779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Availability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03841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 Forwarding Rate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5.1B packets per sec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4.2B packets per sec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 25G/10G Ports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256/258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128/130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Programmability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Yes (P4)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Typical System Power draw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4.2W per port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5.3W per port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Large Scale NAT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Yes (100k)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Large scale stateful ACL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Yes (100k)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872037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Large Scale Tunnels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Yes (192k)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Buffer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 Unified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Segmented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Segment </a:t>
                      </a:r>
                      <a:r>
                        <a:rPr lang="en-US" sz="1400" dirty="0" err="1">
                          <a:effectLst/>
                        </a:rPr>
                        <a:t>Rtg</a:t>
                      </a:r>
                      <a:r>
                        <a:rPr lang="en-US" sz="1400" dirty="0">
                          <a:effectLst/>
                        </a:rPr>
                        <a:t>/Bare Metal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Yes/Yes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No/No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LAG/ECMP Hash Algorithm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Full entropy, programmable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Hash seed, reduced entropy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ECMP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256 way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685644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128 way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Telemetry and</a:t>
                      </a:r>
                      <a:r>
                        <a:rPr lang="en-US" sz="1400" baseline="0" dirty="0">
                          <a:effectLst/>
                        </a:rPr>
                        <a:t> Analytics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Line-rate per flow stats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44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Sflow</a:t>
                      </a: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(Sampled)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Latency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>
                            <a:glow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Under 400 ns</a:t>
                      </a:r>
                      <a:endParaRPr lang="en-US" sz="1400" b="0" dirty="0">
                        <a:solidFill>
                          <a:schemeClr val="tx1"/>
                        </a:solidFill>
                        <a:effectLst>
                          <a:glow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>
                            <a:glow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450 ns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>
                          <a:glow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010504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15735" y="1431179"/>
            <a:ext cx="3214635" cy="2100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Otherwise, both systems </a:t>
            </a:r>
            <a:br>
              <a:rPr lang="en-US" sz="2400" dirty="0"/>
            </a:br>
            <a:r>
              <a:rPr lang="en-US" sz="2400" dirty="0"/>
              <a:t>are identical:</a:t>
            </a:r>
          </a:p>
          <a:p>
            <a:pPr marL="409575" lvl="1" indent="-180975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# of Ports</a:t>
            </a:r>
          </a:p>
          <a:p>
            <a:pPr marL="409575" lvl="1" indent="-180975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CPU</a:t>
            </a:r>
          </a:p>
          <a:p>
            <a:pPr marL="409575" lvl="1" indent="-180975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Power Supplies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83F97-A149-9C4E-AD26-D1174AD01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735" y="3297063"/>
            <a:ext cx="2536797" cy="19196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F1DA487-3863-A246-8753-F932A024B7D1}"/>
              </a:ext>
            </a:extLst>
          </p:cNvPr>
          <p:cNvSpPr/>
          <p:nvPr/>
        </p:nvSpPr>
        <p:spPr>
          <a:xfrm>
            <a:off x="4282068" y="2190509"/>
            <a:ext cx="1706137" cy="3408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66587F-18B4-E544-AEA6-C393B575DC26}"/>
              </a:ext>
            </a:extLst>
          </p:cNvPr>
          <p:cNvSpPr/>
          <p:nvPr/>
        </p:nvSpPr>
        <p:spPr>
          <a:xfrm>
            <a:off x="7092472" y="2190509"/>
            <a:ext cx="1706137" cy="3408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D0D1475-F070-EE40-8A73-2DFBA01C279B}"/>
              </a:ext>
            </a:extLst>
          </p:cNvPr>
          <p:cNvSpPr/>
          <p:nvPr/>
        </p:nvSpPr>
        <p:spPr>
          <a:xfrm>
            <a:off x="4282068" y="3191404"/>
            <a:ext cx="1706137" cy="3408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FE84999-24A2-D547-A1A1-AF4239AE74DF}"/>
              </a:ext>
            </a:extLst>
          </p:cNvPr>
          <p:cNvSpPr/>
          <p:nvPr/>
        </p:nvSpPr>
        <p:spPr>
          <a:xfrm>
            <a:off x="7092472" y="3191404"/>
            <a:ext cx="1706137" cy="3408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B1D5606-F785-9B46-9A4F-3C6A7F6DF8EC}"/>
              </a:ext>
            </a:extLst>
          </p:cNvPr>
          <p:cNvSpPr/>
          <p:nvPr/>
        </p:nvSpPr>
        <p:spPr>
          <a:xfrm>
            <a:off x="4282068" y="6205042"/>
            <a:ext cx="1706137" cy="3408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9F4D8BA-3715-A64C-B9D6-537432183A3C}"/>
              </a:ext>
            </a:extLst>
          </p:cNvPr>
          <p:cNvSpPr/>
          <p:nvPr/>
        </p:nvSpPr>
        <p:spPr>
          <a:xfrm>
            <a:off x="7092472" y="6205042"/>
            <a:ext cx="1706137" cy="3408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911D0-0EAA-FA4D-ABC2-929B06E53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57" b="89992" l="4208" r="92279">
                        <a14:foregroundMark x1="57802" y1="68137" x2="57802" y2="68137"/>
                        <a14:foregroundMark x1="75776" y1="68505" x2="75776" y2="68505"/>
                        <a14:foregroundMark x1="75776" y1="68505" x2="59273" y2="68873"/>
                        <a14:foregroundMark x1="26266" y1="35498" x2="21855" y2="65605"/>
                        <a14:foregroundMark x1="8660" y1="79534" x2="90114" y2="80270"/>
                        <a14:foregroundMark x1="27002" y1="81005" x2="89747" y2="81740"/>
                        <a14:backgroundMark x1="11234" y1="82475" x2="89011" y2="82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6241" y="-102854"/>
            <a:ext cx="1249146" cy="1099760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115EB-681C-7D45-A758-2185D5CCDB8F}"/>
              </a:ext>
            </a:extLst>
          </p:cNvPr>
          <p:cNvSpPr txBox="1"/>
          <p:nvPr/>
        </p:nvSpPr>
        <p:spPr>
          <a:xfrm>
            <a:off x="9557283" y="5397488"/>
            <a:ext cx="245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Source: Nick McKeown “SDN 3.0”, ONF connect 2019</a:t>
            </a:r>
          </a:p>
        </p:txBody>
      </p:sp>
    </p:spTree>
    <p:extLst>
      <p:ext uri="{BB962C8B-B14F-4D97-AF65-F5344CB8AC3E}">
        <p14:creationId xmlns:p14="http://schemas.microsoft.com/office/powerpoint/2010/main" val="34049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0E26-09E2-7547-B6BC-EBB54EE9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features of the RMT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5CE42-2358-A24F-BDF8-229AF5DED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Programmable </a:t>
            </a:r>
            <a:r>
              <a:rPr lang="en-US" dirty="0"/>
              <a:t>packet parser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Pipelined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Multiple, identical pipeline </a:t>
            </a:r>
            <a:r>
              <a:rPr lang="en-US" dirty="0">
                <a:solidFill>
                  <a:srgbClr val="C00000"/>
                </a:solidFill>
              </a:rPr>
              <a:t>stages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Clocked</a:t>
            </a:r>
            <a:r>
              <a:rPr lang="en-US" dirty="0"/>
              <a:t> at a high rate (1 GHz)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Match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action</a:t>
            </a:r>
            <a:r>
              <a:rPr lang="en-US" dirty="0"/>
              <a:t> logic are separate</a:t>
            </a:r>
          </a:p>
          <a:p>
            <a:pPr lvl="1"/>
            <a:r>
              <a:rPr lang="en-US" dirty="0"/>
              <a:t>And separate from </a:t>
            </a:r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 (counters) memory</a:t>
            </a:r>
          </a:p>
          <a:p>
            <a:endParaRPr lang="en-US" dirty="0"/>
          </a:p>
          <a:p>
            <a:r>
              <a:rPr lang="en-US" dirty="0"/>
              <a:t>Can keep </a:t>
            </a:r>
            <a:r>
              <a:rPr lang="en-US" dirty="0">
                <a:solidFill>
                  <a:srgbClr val="C00000"/>
                </a:solidFill>
              </a:rPr>
              <a:t>state</a:t>
            </a:r>
            <a:r>
              <a:rPr lang="en-US" dirty="0"/>
              <a:t> on the switch in stage-local memory</a:t>
            </a:r>
          </a:p>
        </p:txBody>
      </p:sp>
    </p:spTree>
    <p:extLst>
      <p:ext uri="{BB962C8B-B14F-4D97-AF65-F5344CB8AC3E}">
        <p14:creationId xmlns:p14="http://schemas.microsoft.com/office/powerpoint/2010/main" val="36287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5B5F-E582-3340-8668-2D3E33EE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B21F5-A4B3-3846-ABCC-C1BE10629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3DE9-FEEE-0143-A74F-2036C2F8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9E259-5792-A546-8F29-FB54C0E1C38A}"/>
              </a:ext>
            </a:extLst>
          </p:cNvPr>
          <p:cNvGrpSpPr/>
          <p:nvPr/>
        </p:nvGrpSpPr>
        <p:grpSpPr>
          <a:xfrm>
            <a:off x="10981367" y="4370497"/>
            <a:ext cx="683647" cy="1589295"/>
            <a:chOff x="2488822" y="2403406"/>
            <a:chExt cx="529093" cy="158929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C299506-551D-9544-9DA0-2048B314E700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573ECFD-3AB6-8145-9513-27620B6117ED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B30A89D-D4D7-444E-BF50-FAC783D5E36B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D87F36-EA92-4B44-A120-BBEC54B6EAE2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BBD1F52-94D7-8E45-AADF-67B419493344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E30EDE-60EF-2D40-A9BD-DD1065C521C7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33D65A7-98F7-3D4D-9B69-84FA47CD712A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759EC8-8D5B-734A-AC8B-2F7AECCC5A96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C9DFB7-A111-B340-818A-D22C444053C3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205B9A-9A69-8443-BB65-5EDE04C3C728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0A4679-9ED6-AF45-9A76-F2B2AAC17EBA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B1001CF-B1C3-2048-8827-7A7E5ECE2283}"/>
              </a:ext>
            </a:extLst>
          </p:cNvPr>
          <p:cNvSpPr/>
          <p:nvPr/>
        </p:nvSpPr>
        <p:spPr>
          <a:xfrm>
            <a:off x="9996614" y="4045254"/>
            <a:ext cx="1123753" cy="21844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algn="ctr">
              <a:lnSpc>
                <a:spcPts val="1900"/>
              </a:lnSpc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AAAF65-7D14-F94A-B134-007860A7E2BF}"/>
              </a:ext>
            </a:extLst>
          </p:cNvPr>
          <p:cNvGrpSpPr/>
          <p:nvPr/>
        </p:nvGrpSpPr>
        <p:grpSpPr>
          <a:xfrm>
            <a:off x="10154959" y="5288841"/>
            <a:ext cx="736445" cy="692189"/>
            <a:chOff x="8131589" y="4009362"/>
            <a:chExt cx="552334" cy="692189"/>
          </a:xfrm>
        </p:grpSpPr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A50D3482-54B7-2D46-A855-D0BED4D4A4E5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34FC4C-BFB0-2C4D-B608-17FF98B92BAC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D31AC6-8460-0B46-A9D0-57E22BE0C97A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D307257-E48F-524C-BBBB-49718B64EE8F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173D31E1-7F5F-8548-97C0-D7CD63CA5774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B3DF39C-E14D-3348-8BE8-176A8656A084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39B532D-2667-B64C-AF57-A0BC9E145EB8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1E7AD5F-B545-6F48-B0DD-74A4EE0B2C77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D1C7ED-EFA5-534E-9E1E-D0E0E92A14F2}"/>
              </a:ext>
            </a:extLst>
          </p:cNvPr>
          <p:cNvGrpSpPr/>
          <p:nvPr/>
        </p:nvGrpSpPr>
        <p:grpSpPr>
          <a:xfrm>
            <a:off x="2308542" y="4034878"/>
            <a:ext cx="1499123" cy="2169168"/>
            <a:chOff x="1485649" y="3204985"/>
            <a:chExt cx="1124341" cy="2169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BCA082-F451-B24D-ABCE-490864319E2E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4E87F7-BF5E-7040-9499-A02B0819ADE2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BC0F24-B5B2-1C43-9AE6-32E892A933A3}"/>
              </a:ext>
            </a:extLst>
          </p:cNvPr>
          <p:cNvGrpSpPr/>
          <p:nvPr/>
        </p:nvGrpSpPr>
        <p:grpSpPr>
          <a:xfrm>
            <a:off x="4213929" y="4051553"/>
            <a:ext cx="1499123" cy="2169168"/>
            <a:chOff x="1485649" y="3204985"/>
            <a:chExt cx="1124341" cy="216916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BE1356-751B-3142-9AFC-F282540CCCDC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659B7D-52D0-1147-BF30-635B8EAD3A81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B357A8-9C0A-5742-89C2-0DC117BDF043}"/>
              </a:ext>
            </a:extLst>
          </p:cNvPr>
          <p:cNvGrpSpPr/>
          <p:nvPr/>
        </p:nvGrpSpPr>
        <p:grpSpPr>
          <a:xfrm>
            <a:off x="6115038" y="4059818"/>
            <a:ext cx="1499123" cy="2169168"/>
            <a:chOff x="1485649" y="3204985"/>
            <a:chExt cx="1124341" cy="21691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1598EB-EEDB-1340-BA63-CA65D9C10423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99DC7F4-B423-4049-9D6D-F28136B6D36A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AC1E7D-A9F8-7D4E-9C75-3C55807E6397}"/>
              </a:ext>
            </a:extLst>
          </p:cNvPr>
          <p:cNvGrpSpPr/>
          <p:nvPr/>
        </p:nvGrpSpPr>
        <p:grpSpPr>
          <a:xfrm>
            <a:off x="7988345" y="4071765"/>
            <a:ext cx="1499123" cy="2169168"/>
            <a:chOff x="1485649" y="3204985"/>
            <a:chExt cx="1124341" cy="21691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CE60525-24B1-3A4A-A260-413593BD290C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algn="ctr"/>
              <a:endParaRPr lang="en-US" sz="3333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0F3D98-E85B-9942-8283-5BDA7EBF3CF2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A2D83C-6992-C148-B031-C3BB590976D1}"/>
              </a:ext>
            </a:extLst>
          </p:cNvPr>
          <p:cNvGrpSpPr/>
          <p:nvPr/>
        </p:nvGrpSpPr>
        <p:grpSpPr>
          <a:xfrm>
            <a:off x="10153968" y="4361409"/>
            <a:ext cx="736445" cy="692189"/>
            <a:chOff x="8131589" y="4009362"/>
            <a:chExt cx="552334" cy="692189"/>
          </a:xfrm>
        </p:grpSpPr>
        <p:grpSp>
          <p:nvGrpSpPr>
            <p:cNvPr id="39" name="Group 65">
              <a:extLst>
                <a:ext uri="{FF2B5EF4-FFF2-40B4-BE49-F238E27FC236}">
                  <a16:creationId xmlns:a16="http://schemas.microsoft.com/office/drawing/2014/main" id="{257204DE-13A0-2D4D-9E88-C0AAFF01A923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C82282D0-694C-F848-A3A6-A6C277F538EE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762105E-925D-CD4A-8F65-5D3F351D27A0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36E9CA7-CEB8-A244-A97E-CA70C07172E4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70">
              <a:extLst>
                <a:ext uri="{FF2B5EF4-FFF2-40B4-BE49-F238E27FC236}">
                  <a16:creationId xmlns:a16="http://schemas.microsoft.com/office/drawing/2014/main" id="{A8E12B5E-D09F-4440-9D1F-C8C3A5100DDF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FDA1672-391A-4C45-A750-FE1160535608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03918AE-98ED-E843-B012-FC38F249F509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BD00C5E-5339-9247-B30C-DE2DD9E96AF5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74144E-52D6-5044-B43A-1C770C169337}"/>
              </a:ext>
            </a:extLst>
          </p:cNvPr>
          <p:cNvGrpSpPr/>
          <p:nvPr/>
        </p:nvGrpSpPr>
        <p:grpSpPr>
          <a:xfrm>
            <a:off x="329852" y="4296251"/>
            <a:ext cx="508144" cy="1589295"/>
            <a:chOff x="2488822" y="2403406"/>
            <a:chExt cx="529093" cy="1589294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0933EBF-D399-B845-B069-515E51B07843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A89B777-B605-A344-A893-F846E523923C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7ABB332-312E-1B43-AF45-F0FD308CCAE3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9878800-E8EF-C142-B102-A54488344199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C0D72BF-A8F5-724D-BD9A-60259D08F51B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80CE3F5-C3AE-7F49-A692-F4F125EFA260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EE9B7D0-B96C-8348-8402-68515FAA8A4E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BC0BEF-F2CA-EE40-8809-0B08871FA273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B2327C4-5706-8142-9280-0C5F83EF9B9C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4FC589E-94B2-CE4C-928C-8895F0007C15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032653B-084A-4D44-B242-A29E8914A8A2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1EACCA3-36FA-774D-A2CC-36087B9BC3BD}"/>
              </a:ext>
            </a:extLst>
          </p:cNvPr>
          <p:cNvGrpSpPr/>
          <p:nvPr/>
        </p:nvGrpSpPr>
        <p:grpSpPr>
          <a:xfrm>
            <a:off x="2455678" y="4129292"/>
            <a:ext cx="1212484" cy="1973109"/>
            <a:chOff x="2449931" y="225721"/>
            <a:chExt cx="909363" cy="197310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715B4F-4E0D-5947-881B-2EEB0E4AADBD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5ED41BD-D6ED-CF47-B927-E7386A11658F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C071349-EC2C-D740-9C61-E8E86E7D4D27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7D2946-6185-124D-9A22-1DB8094108E7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33A86F6-2029-EE4C-9E87-2B180C35E964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A55F2F6-506A-5647-A332-447C3C747E21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6" name="Trapezoid 65">
              <a:extLst>
                <a:ext uri="{FF2B5EF4-FFF2-40B4-BE49-F238E27FC236}">
                  <a16:creationId xmlns:a16="http://schemas.microsoft.com/office/drawing/2014/main" id="{FEA29B5E-D523-EF44-82C1-53A057389C8A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4DEDAD58-CEC7-7E46-A622-01E278F761E2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F1220E1D-DD04-8F44-8EE8-BDF4CF5CF61F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3F07410D-AEC6-E34A-960B-182344C228BF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4D854DD1-6864-4F4B-B9FB-1E293D42668C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55388C73-2149-5F44-8321-74993172569F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ECC153-2E95-634A-BA30-4A8103520381}"/>
              </a:ext>
            </a:extLst>
          </p:cNvPr>
          <p:cNvGrpSpPr/>
          <p:nvPr/>
        </p:nvGrpSpPr>
        <p:grpSpPr>
          <a:xfrm>
            <a:off x="4338799" y="4168770"/>
            <a:ext cx="1212484" cy="1973109"/>
            <a:chOff x="2449931" y="225721"/>
            <a:chExt cx="909363" cy="197310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26AD980-252C-E943-83FE-4ED04F9F9026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00A5633-A01E-4146-9AFC-FB00DB1CB56D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9A5BE9D-AD39-194A-9750-37AE3ED0D627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E12842-AFE7-BB47-A778-298CF648C4D1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CC4D99-8CD7-6047-B1BB-32782151B838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65282C-C85B-3B40-B1A6-F5E952F9A871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80D19AFD-4132-C548-921A-B89A3CF01F85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0" name="Trapezoid 79">
              <a:extLst>
                <a:ext uri="{FF2B5EF4-FFF2-40B4-BE49-F238E27FC236}">
                  <a16:creationId xmlns:a16="http://schemas.microsoft.com/office/drawing/2014/main" id="{C78E006A-FE26-0149-AFC1-37F2A60053E8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1" name="Trapezoid 80">
              <a:extLst>
                <a:ext uri="{FF2B5EF4-FFF2-40B4-BE49-F238E27FC236}">
                  <a16:creationId xmlns:a16="http://schemas.microsoft.com/office/drawing/2014/main" id="{A0E0964D-77E9-6842-897E-43EF46DE6E13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2" name="Trapezoid 81">
              <a:extLst>
                <a:ext uri="{FF2B5EF4-FFF2-40B4-BE49-F238E27FC236}">
                  <a16:creationId xmlns:a16="http://schemas.microsoft.com/office/drawing/2014/main" id="{2532C1FE-1FF0-6540-B874-E1D2133537C9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3" name="Trapezoid 82">
              <a:extLst>
                <a:ext uri="{FF2B5EF4-FFF2-40B4-BE49-F238E27FC236}">
                  <a16:creationId xmlns:a16="http://schemas.microsoft.com/office/drawing/2014/main" id="{D448A01B-4D69-3346-992A-12CB8FC5C068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E8F3360E-B579-6542-82BC-02D08695962D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05E44D-10FF-FE48-B7EC-654943C0749E}"/>
              </a:ext>
            </a:extLst>
          </p:cNvPr>
          <p:cNvGrpSpPr/>
          <p:nvPr/>
        </p:nvGrpSpPr>
        <p:grpSpPr>
          <a:xfrm>
            <a:off x="6259384" y="4171781"/>
            <a:ext cx="1212484" cy="1973109"/>
            <a:chOff x="2449931" y="225721"/>
            <a:chExt cx="909363" cy="197310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254F8ED-6111-144E-8A78-E222D853C6D4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31DAEE8-FEB6-2C49-A69E-051BE685736C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58BF255-59B4-6B4C-949C-59D2DCD2B1D1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0145444-B306-6C43-8E9B-7BC9A38F24A1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AA61BD4-0814-2D4A-A390-D3F1075D7DF1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B1FEB46-5274-9348-A328-B42C7DC4C69C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81B21182-5007-9B46-ABC7-7F57634DCA52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3" name="Trapezoid 92">
              <a:extLst>
                <a:ext uri="{FF2B5EF4-FFF2-40B4-BE49-F238E27FC236}">
                  <a16:creationId xmlns:a16="http://schemas.microsoft.com/office/drawing/2014/main" id="{A2FCEB2C-B93F-CA49-99A8-AD5A4BD09F01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98F3D050-990B-D740-9152-6D4D0570B8ED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5" name="Trapezoid 94">
              <a:extLst>
                <a:ext uri="{FF2B5EF4-FFF2-40B4-BE49-F238E27FC236}">
                  <a16:creationId xmlns:a16="http://schemas.microsoft.com/office/drawing/2014/main" id="{94095097-EEAF-3B48-A100-8F2B13EF6B8D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6" name="Trapezoid 95">
              <a:extLst>
                <a:ext uri="{FF2B5EF4-FFF2-40B4-BE49-F238E27FC236}">
                  <a16:creationId xmlns:a16="http://schemas.microsoft.com/office/drawing/2014/main" id="{28389ACC-9E6E-6144-8819-3692E0CBA099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7" name="Trapezoid 96">
              <a:extLst>
                <a:ext uri="{FF2B5EF4-FFF2-40B4-BE49-F238E27FC236}">
                  <a16:creationId xmlns:a16="http://schemas.microsoft.com/office/drawing/2014/main" id="{AAB0E2B3-8266-144E-A27D-4C120E57B76E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4AAFE03-4CF7-7C42-91C4-821F259DEA9A}"/>
              </a:ext>
            </a:extLst>
          </p:cNvPr>
          <p:cNvGrpSpPr/>
          <p:nvPr/>
        </p:nvGrpSpPr>
        <p:grpSpPr>
          <a:xfrm>
            <a:off x="8135324" y="4200134"/>
            <a:ext cx="1212484" cy="1973109"/>
            <a:chOff x="2449931" y="225721"/>
            <a:chExt cx="909363" cy="197310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67A4574-0AA6-8E45-9724-64B71BD91B80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12F8F2C-ADDD-4241-9215-D952EA14AFDA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D929BE2-1376-7047-8A3E-39A7805CD17A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A1DC81E-6F79-5C49-935D-5755A7C6FED1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F158B59-88D1-FF41-BF0C-6A1FF54C95D3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53CA73A-F757-9549-ADFE-750C74CAAFC4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id="{8E21997C-94A5-5F4F-815B-C709EEC5033A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6" name="Trapezoid 105">
              <a:extLst>
                <a:ext uri="{FF2B5EF4-FFF2-40B4-BE49-F238E27FC236}">
                  <a16:creationId xmlns:a16="http://schemas.microsoft.com/office/drawing/2014/main" id="{9D0ECC04-4E4E-9440-B72E-970B1E4A48DF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D669764E-4D7B-DC4A-AF82-02CFDF3562F8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0D2834AF-AF42-8047-9EA0-85FE244238AB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FD287D4B-30B5-EB43-A59C-6E409CCF1A08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id="{8FDBE736-DAF2-3643-BA63-A54A45703F81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7AEB281-9CEA-CB41-817D-8AD6DC859F4F}"/>
              </a:ext>
            </a:extLst>
          </p:cNvPr>
          <p:cNvCxnSpPr/>
          <p:nvPr/>
        </p:nvCxnSpPr>
        <p:spPr>
          <a:xfrm>
            <a:off x="1782969" y="5117698"/>
            <a:ext cx="542827" cy="56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3557F90-0DDA-D149-95A0-D53F36EC158A}"/>
              </a:ext>
            </a:extLst>
          </p:cNvPr>
          <p:cNvCxnSpPr/>
          <p:nvPr/>
        </p:nvCxnSpPr>
        <p:spPr>
          <a:xfrm flipV="1">
            <a:off x="5713051" y="5138658"/>
            <a:ext cx="367483" cy="3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76D458D-84F2-004F-8C48-67A56AF1ED59}"/>
              </a:ext>
            </a:extLst>
          </p:cNvPr>
          <p:cNvCxnSpPr/>
          <p:nvPr/>
        </p:nvCxnSpPr>
        <p:spPr>
          <a:xfrm>
            <a:off x="7614162" y="5150147"/>
            <a:ext cx="374185" cy="45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F34812A-32D1-6843-A81B-9C4F8ABE9CD3}"/>
              </a:ext>
            </a:extLst>
          </p:cNvPr>
          <p:cNvCxnSpPr/>
          <p:nvPr/>
        </p:nvCxnSpPr>
        <p:spPr>
          <a:xfrm>
            <a:off x="9452962" y="5150607"/>
            <a:ext cx="545729" cy="63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AD8543DF-3C62-3B4F-B51D-C2781EF3AF59}"/>
              </a:ext>
            </a:extLst>
          </p:cNvPr>
          <p:cNvCxnSpPr/>
          <p:nvPr/>
        </p:nvCxnSpPr>
        <p:spPr>
          <a:xfrm>
            <a:off x="3824918" y="5110597"/>
            <a:ext cx="389013" cy="70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34F9340-10D5-7241-92E5-7CA2D699E496}"/>
              </a:ext>
            </a:extLst>
          </p:cNvPr>
          <p:cNvGrpSpPr/>
          <p:nvPr/>
        </p:nvGrpSpPr>
        <p:grpSpPr>
          <a:xfrm>
            <a:off x="832484" y="4031534"/>
            <a:ext cx="963448" cy="2155771"/>
            <a:chOff x="605574" y="1959131"/>
            <a:chExt cx="722586" cy="16168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FDC33F-140B-2749-A858-D56177E63ED9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0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2A206A-F588-444D-B928-DD857C252050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814D64E-85EF-A74C-8070-683680765648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9E28C85-9DB2-2B4A-8046-A0EBFF474D7B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DAF7540-8184-834C-809D-06851F04EDAD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C6A7CBD-E9AD-2746-926E-25A3CC160819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3" name="Curved Connector 122">
              <a:extLst>
                <a:ext uri="{FF2B5EF4-FFF2-40B4-BE49-F238E27FC236}">
                  <a16:creationId xmlns:a16="http://schemas.microsoft.com/office/drawing/2014/main" id="{F5BC71CF-9D1C-E344-8511-6A542ACEAAE0}"/>
                </a:ext>
              </a:extLst>
            </p:cNvPr>
            <p:cNvCxnSpPr>
              <a:stCxn id="117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urved Connector 123">
              <a:extLst>
                <a:ext uri="{FF2B5EF4-FFF2-40B4-BE49-F238E27FC236}">
                  <a16:creationId xmlns:a16="http://schemas.microsoft.com/office/drawing/2014/main" id="{20B9D5FB-F16D-8E46-9957-B4F7FE36492D}"/>
                </a:ext>
              </a:extLst>
            </p:cNvPr>
            <p:cNvCxnSpPr>
              <a:stCxn id="117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70D70CFB-52BF-1347-827C-94F65D19DE3D}"/>
                </a:ext>
              </a:extLst>
            </p:cNvPr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92539032-EAF0-214F-A1FB-271CF7D6E48B}"/>
                </a:ext>
              </a:extLst>
            </p:cNvPr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0934C4E-5E7F-0147-924F-6FD7F7ADFA46}"/>
                </a:ext>
              </a:extLst>
            </p:cNvPr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A1D4BB51-664A-6349-BDF0-714CD7749CD7}"/>
                </a:ext>
              </a:extLst>
            </p:cNvPr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56F3B1F9-E612-8E40-9217-F212CD8DF064}"/>
              </a:ext>
            </a:extLst>
          </p:cNvPr>
          <p:cNvSpPr txBox="1"/>
          <p:nvPr/>
        </p:nvSpPr>
        <p:spPr>
          <a:xfrm>
            <a:off x="2461273" y="4145405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Memory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F8220B2-11B5-9E4C-AE6D-F30DAA2B75F8}"/>
              </a:ext>
            </a:extLst>
          </p:cNvPr>
          <p:cNvSpPr txBox="1"/>
          <p:nvPr/>
        </p:nvSpPr>
        <p:spPr>
          <a:xfrm>
            <a:off x="3332151" y="4163671"/>
            <a:ext cx="276935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33" dirty="0"/>
              <a:t>ALU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EFCF01C-34AF-FC4C-A81D-38F0E516CDFF}"/>
              </a:ext>
            </a:extLst>
          </p:cNvPr>
          <p:cNvSpPr txBox="1"/>
          <p:nvPr/>
        </p:nvSpPr>
        <p:spPr>
          <a:xfrm>
            <a:off x="431452" y="6273225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Programmable</a:t>
            </a:r>
            <a:br>
              <a:rPr lang="en-US" sz="1600" dirty="0"/>
            </a:br>
            <a:r>
              <a:rPr lang="en-US" sz="1600" dirty="0"/>
              <a:t>Parser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EEC7C6-F1A9-FF47-B4F6-7B782B963047}"/>
              </a:ext>
            </a:extLst>
          </p:cNvPr>
          <p:cNvGrpSpPr/>
          <p:nvPr/>
        </p:nvGrpSpPr>
        <p:grpSpPr>
          <a:xfrm>
            <a:off x="2269528" y="6259245"/>
            <a:ext cx="7290325" cy="587599"/>
            <a:chOff x="2244476" y="5136267"/>
            <a:chExt cx="7290325" cy="587599"/>
          </a:xfrm>
        </p:grpSpPr>
        <p:sp>
          <p:nvSpPr>
            <p:cNvPr id="133" name="Left Brace 132">
              <a:extLst>
                <a:ext uri="{FF2B5EF4-FFF2-40B4-BE49-F238E27FC236}">
                  <a16:creationId xmlns:a16="http://schemas.microsoft.com/office/drawing/2014/main" id="{2C747A4A-97A6-A046-A97D-FF10DC499BBD}"/>
                </a:ext>
              </a:extLst>
            </p:cNvPr>
            <p:cNvSpPr/>
            <p:nvPr/>
          </p:nvSpPr>
          <p:spPr>
            <a:xfrm rot="5400000" flipH="1">
              <a:off x="5741460" y="1639283"/>
              <a:ext cx="296357" cy="7290325"/>
            </a:xfrm>
            <a:prstGeom prst="leftBrace">
              <a:avLst>
                <a:gd name="adj1" fmla="val 43551"/>
                <a:gd name="adj2" fmla="val 49888"/>
              </a:avLst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0F9F6B8-D855-A341-BF3A-9E6D12341539}"/>
                </a:ext>
              </a:extLst>
            </p:cNvPr>
            <p:cNvSpPr txBox="1"/>
            <p:nvPr/>
          </p:nvSpPr>
          <p:spPr>
            <a:xfrm>
              <a:off x="3392982" y="5385312"/>
              <a:ext cx="4780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Programmable </a:t>
              </a:r>
              <a:r>
                <a:rPr lang="en-US" sz="1600"/>
                <a:t>Match-Action Pipeline</a:t>
              </a:r>
              <a:endParaRPr lang="en-US" sz="16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B7F51FC-33FB-954B-9001-248AE50DDA31}"/>
              </a:ext>
            </a:extLst>
          </p:cNvPr>
          <p:cNvGrpSpPr/>
          <p:nvPr/>
        </p:nvGrpSpPr>
        <p:grpSpPr>
          <a:xfrm>
            <a:off x="3843909" y="1809172"/>
            <a:ext cx="4017337" cy="1664847"/>
            <a:chOff x="2864142" y="514645"/>
            <a:chExt cx="3013001" cy="1248635"/>
          </a:xfrm>
        </p:grpSpPr>
        <p:sp>
          <p:nvSpPr>
            <p:cNvPr id="136" name="Parallelogram 135">
              <a:extLst>
                <a:ext uri="{FF2B5EF4-FFF2-40B4-BE49-F238E27FC236}">
                  <a16:creationId xmlns:a16="http://schemas.microsoft.com/office/drawing/2014/main" id="{CE23188A-BB4C-2D4E-810F-5C59EDDCA49A}"/>
                </a:ext>
              </a:extLst>
            </p:cNvPr>
            <p:cNvSpPr/>
            <p:nvPr/>
          </p:nvSpPr>
          <p:spPr>
            <a:xfrm>
              <a:off x="2864142" y="794006"/>
              <a:ext cx="2622258" cy="969274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r>
                <a:rPr lang="en-US" sz="1067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header_type</a:t>
              </a:r>
              <a:r>
                <a:rPr lang="en-US" sz="1067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ethernet_t    { … }</a:t>
              </a:r>
            </a:p>
            <a:p>
              <a:r>
                <a:rPr lang="en-US" sz="1067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header_type</a:t>
              </a:r>
              <a:r>
                <a:rPr lang="en-US" sz="1067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l2_metadata_t { … }</a:t>
              </a:r>
            </a:p>
            <a:p>
              <a:endParaRPr lang="en-US" sz="1067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1067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header</a:t>
              </a:r>
              <a:r>
                <a:rPr lang="en-US" sz="1067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ethernet_t    ethernet;</a:t>
              </a:r>
            </a:p>
            <a:p>
              <a:r>
                <a:rPr lang="en-US" sz="1067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header</a:t>
              </a:r>
              <a:r>
                <a:rPr lang="en-US" sz="1067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vlan_tag_t    vlan_tag[2];</a:t>
              </a:r>
            </a:p>
            <a:p>
              <a:r>
                <a:rPr lang="en-US" sz="1067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metadata </a:t>
              </a:r>
              <a:r>
                <a:rPr lang="en-US" sz="1067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l2_metadata_t l2_meta;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3410511-963A-0249-982F-25A49E4AD14E}"/>
                </a:ext>
              </a:extLst>
            </p:cNvPr>
            <p:cNvSpPr txBox="1"/>
            <p:nvPr/>
          </p:nvSpPr>
          <p:spPr>
            <a:xfrm>
              <a:off x="2945301" y="514645"/>
              <a:ext cx="29318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cs typeface="Arial Narrow"/>
                </a:rPr>
                <a:t>Header and Data Declarations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83DC359-24DC-D148-A476-4FF90D01A077}"/>
              </a:ext>
            </a:extLst>
          </p:cNvPr>
          <p:cNvGrpSpPr/>
          <p:nvPr/>
        </p:nvGrpSpPr>
        <p:grpSpPr>
          <a:xfrm>
            <a:off x="279053" y="1781036"/>
            <a:ext cx="3505200" cy="2237101"/>
            <a:chOff x="190500" y="493543"/>
            <a:chExt cx="2628900" cy="1677826"/>
          </a:xfrm>
        </p:grpSpPr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9539610-F2F8-B044-A0E1-F29B1E118598}"/>
                </a:ext>
              </a:extLst>
            </p:cNvPr>
            <p:cNvCxnSpPr/>
            <p:nvPr/>
          </p:nvCxnSpPr>
          <p:spPr>
            <a:xfrm>
              <a:off x="990600" y="1581150"/>
              <a:ext cx="0" cy="590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A070698-1C4B-9A49-95D8-F9574077524A}"/>
                </a:ext>
              </a:extLst>
            </p:cNvPr>
            <p:cNvSpPr txBox="1"/>
            <p:nvPr/>
          </p:nvSpPr>
          <p:spPr>
            <a:xfrm>
              <a:off x="534575" y="493543"/>
              <a:ext cx="194397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cs typeface="Arial Narrow"/>
                </a:rPr>
                <a:t>Parser Program</a:t>
              </a:r>
            </a:p>
          </p:txBody>
        </p:sp>
        <p:sp>
          <p:nvSpPr>
            <p:cNvPr id="141" name="Parallelogram 140">
              <a:extLst>
                <a:ext uri="{FF2B5EF4-FFF2-40B4-BE49-F238E27FC236}">
                  <a16:creationId xmlns:a16="http://schemas.microsoft.com/office/drawing/2014/main" id="{61A7A304-8EB6-D44F-B554-3C2418CA7211}"/>
                </a:ext>
              </a:extLst>
            </p:cNvPr>
            <p:cNvSpPr/>
            <p:nvPr/>
          </p:nvSpPr>
          <p:spPr>
            <a:xfrm>
              <a:off x="190500" y="803085"/>
              <a:ext cx="2628900" cy="964666"/>
            </a:xfrm>
            <a:prstGeom prst="parallelogram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parser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933" dirty="0" err="1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parse_ethernet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{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</a:t>
              </a:r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extract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sz="933" dirty="0" err="1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ethernet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);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</a:t>
              </a:r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return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switch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sz="933" dirty="0" err="1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ethernet.ethertype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) {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  0x8100 : </a:t>
              </a:r>
              <a:r>
                <a:rPr lang="en-US" sz="933" dirty="0" err="1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parse_vlan_tag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;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  0x0800 : parse_ipv4;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  0x8847 : </a:t>
              </a:r>
              <a:r>
                <a:rPr lang="en-US" sz="933" dirty="0" err="1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parse_mpls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;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  default: ingress;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B7E6458-DBB7-2E47-95DF-7C8ACBE0A5D7}"/>
              </a:ext>
            </a:extLst>
          </p:cNvPr>
          <p:cNvGrpSpPr/>
          <p:nvPr/>
        </p:nvGrpSpPr>
        <p:grpSpPr>
          <a:xfrm>
            <a:off x="2962589" y="1824715"/>
            <a:ext cx="7956871" cy="2232165"/>
            <a:chOff x="2203152" y="526302"/>
            <a:chExt cx="5967653" cy="1674124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F2CC8F0-2CA0-CB44-B08A-D58508C0BBC0}"/>
                </a:ext>
              </a:extLst>
            </p:cNvPr>
            <p:cNvSpPr txBox="1"/>
            <p:nvPr/>
          </p:nvSpPr>
          <p:spPr>
            <a:xfrm>
              <a:off x="5715000" y="526302"/>
              <a:ext cx="2257812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cs typeface="Arial Narrow"/>
                </a:rPr>
                <a:t>Tables and Control Flow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E061905-D15E-5249-95D0-067102B5132C}"/>
                </a:ext>
              </a:extLst>
            </p:cNvPr>
            <p:cNvCxnSpPr/>
            <p:nvPr/>
          </p:nvCxnSpPr>
          <p:spPr>
            <a:xfrm>
              <a:off x="6553200" y="1737858"/>
              <a:ext cx="0" cy="462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180F346D-1AC9-4D4C-B59C-DE0CC8FC832D}"/>
                </a:ext>
              </a:extLst>
            </p:cNvPr>
            <p:cNvSpPr/>
            <p:nvPr/>
          </p:nvSpPr>
          <p:spPr>
            <a:xfrm>
              <a:off x="2203152" y="1926991"/>
              <a:ext cx="4344934" cy="251613"/>
            </a:xfrm>
            <a:custGeom>
              <a:avLst/>
              <a:gdLst>
                <a:gd name="connsiteX0" fmla="*/ 4344934 w 4344934"/>
                <a:gd name="connsiteY0" fmla="*/ 0 h 251613"/>
                <a:gd name="connsiteX1" fmla="*/ 0 w 4344934"/>
                <a:gd name="connsiteY1" fmla="*/ 0 h 251613"/>
                <a:gd name="connsiteX2" fmla="*/ 0 w 4344934"/>
                <a:gd name="connsiteY2" fmla="*/ 251613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4934" h="251613">
                  <a:moveTo>
                    <a:pt x="4344934" y="0"/>
                  </a:moveTo>
                  <a:lnTo>
                    <a:pt x="0" y="0"/>
                  </a:lnTo>
                  <a:lnTo>
                    <a:pt x="0" y="25161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E9AD7995-5E96-B244-85EF-F0EDCA9C958E}"/>
                </a:ext>
              </a:extLst>
            </p:cNvPr>
            <p:cNvCxnSpPr/>
            <p:nvPr/>
          </p:nvCxnSpPr>
          <p:spPr>
            <a:xfrm>
              <a:off x="3705761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B4841F72-F03C-5D4B-AECF-71638AE63500}"/>
                </a:ext>
              </a:extLst>
            </p:cNvPr>
            <p:cNvCxnSpPr/>
            <p:nvPr/>
          </p:nvCxnSpPr>
          <p:spPr>
            <a:xfrm>
              <a:off x="5163146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arallelogram 147">
              <a:extLst>
                <a:ext uri="{FF2B5EF4-FFF2-40B4-BE49-F238E27FC236}">
                  <a16:creationId xmlns:a16="http://schemas.microsoft.com/office/drawing/2014/main" id="{D2FE42EC-DF3E-2E4E-8785-8A5DA2005619}"/>
                </a:ext>
              </a:extLst>
            </p:cNvPr>
            <p:cNvSpPr/>
            <p:nvPr/>
          </p:nvSpPr>
          <p:spPr>
            <a:xfrm>
              <a:off x="5541905" y="787994"/>
              <a:ext cx="2628900" cy="972703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table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933" dirty="0" err="1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port_table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{ … }</a:t>
              </a:r>
            </a:p>
            <a:p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control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ingress {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</a:t>
              </a:r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apply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(port_table);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</a:t>
              </a:r>
              <a:r>
                <a:rPr lang="en-US" sz="933" b="1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if</a:t>
              </a: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(l2_meta.vlan_tags == 0) {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    process_assign_vlan();</a:t>
              </a:r>
            </a:p>
            <a:p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    }</a:t>
              </a:r>
              <a:b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933" dirty="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48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0">
          <a:solidFill>
            <a:schemeClr val="tx1"/>
          </a:solidFill>
          <a:prstDash val="solid"/>
          <a:tailEnd type="triangle" w="lg" len="lg"/>
        </a:ln>
      </a:spPr>
      <a:bodyPr rtlCol="0" anchor="ctr"/>
      <a:lstStyle>
        <a:defPPr algn="ctr">
          <a:defRPr sz="28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1553</Words>
  <Application>Microsoft Macintosh PowerPoint</Application>
  <PresentationFormat>Widescreen</PresentationFormat>
  <Paragraphs>323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Helvetica</vt:lpstr>
      <vt:lpstr>Office Theme</vt:lpstr>
      <vt:lpstr>PowerPoint Presentation</vt:lpstr>
      <vt:lpstr>Fixed-function pipeline (MMT)</vt:lpstr>
      <vt:lpstr>Need for flexible packet forwarding</vt:lpstr>
      <vt:lpstr>Why OpenFlow isn’t enough</vt:lpstr>
      <vt:lpstr>Protocol Independent Switch Arch. (PISA)</vt:lpstr>
      <vt:lpstr>Comparison</vt:lpstr>
      <vt:lpstr>Basic features of the RMT design</vt:lpstr>
      <vt:lpstr>Consequences</vt:lpstr>
      <vt:lpstr>Better abstractions</vt:lpstr>
      <vt:lpstr>Better abstractions</vt:lpstr>
      <vt:lpstr>Better tools</vt:lpstr>
      <vt:lpstr>Reduced complexity</vt:lpstr>
      <vt:lpstr>Telemetry</vt:lpstr>
      <vt:lpstr>Today, basic information is hard to find</vt:lpstr>
      <vt:lpstr>PowerPoint Presentation</vt:lpstr>
      <vt:lpstr>PowerPoint Presentation</vt:lpstr>
      <vt:lpstr>Today, basic information is hard to find</vt:lpstr>
      <vt:lpstr>INT: In-band Network Telemetry</vt:lpstr>
      <vt:lpstr>Technical Innovations of RMT</vt:lpstr>
      <vt:lpstr>Two key innovations</vt:lpstr>
      <vt:lpstr>Parsing packets</vt:lpstr>
      <vt:lpstr>Parsing state machine</vt:lpstr>
      <vt:lpstr>Goal: encode fields from parse graph</vt:lpstr>
      <vt:lpstr>A hardware (fixed) packet parser</vt:lpstr>
      <vt:lpstr>Header identification</vt:lpstr>
      <vt:lpstr>Field extraction</vt:lpstr>
      <vt:lpstr>Programmable parser</vt:lpstr>
      <vt:lpstr>Optimize parsing by clustering states</vt:lpstr>
      <vt:lpstr>Match-Action Table memory design</vt:lpstr>
      <vt:lpstr>Match-Action Table memory design</vt:lpstr>
      <vt:lpstr>Match-Action Table memory design</vt:lpstr>
      <vt:lpstr>Summary of RMT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1838</cp:revision>
  <cp:lastPrinted>2019-10-03T17:55:02Z</cp:lastPrinted>
  <dcterms:created xsi:type="dcterms:W3CDTF">2019-09-25T10:37:02Z</dcterms:created>
  <dcterms:modified xsi:type="dcterms:W3CDTF">2019-10-31T12:21:09Z</dcterms:modified>
</cp:coreProperties>
</file>