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84" r:id="rId2"/>
    <p:sldId id="325" r:id="rId3"/>
    <p:sldId id="408" r:id="rId4"/>
    <p:sldId id="419" r:id="rId5"/>
    <p:sldId id="418" r:id="rId6"/>
    <p:sldId id="420" r:id="rId7"/>
    <p:sldId id="421" r:id="rId8"/>
    <p:sldId id="422" r:id="rId9"/>
    <p:sldId id="423" r:id="rId10"/>
    <p:sldId id="444" r:id="rId11"/>
    <p:sldId id="445" r:id="rId12"/>
    <p:sldId id="449" r:id="rId13"/>
    <p:sldId id="446" r:id="rId14"/>
    <p:sldId id="447" r:id="rId15"/>
    <p:sldId id="448" r:id="rId16"/>
    <p:sldId id="425" r:id="rId17"/>
    <p:sldId id="424" r:id="rId18"/>
    <p:sldId id="427" r:id="rId19"/>
    <p:sldId id="428" r:id="rId20"/>
    <p:sldId id="429" r:id="rId21"/>
    <p:sldId id="430" r:id="rId22"/>
    <p:sldId id="431" r:id="rId23"/>
    <p:sldId id="426" r:id="rId24"/>
    <p:sldId id="433" r:id="rId25"/>
    <p:sldId id="452" r:id="rId26"/>
    <p:sldId id="434" r:id="rId27"/>
    <p:sldId id="451" r:id="rId28"/>
    <p:sldId id="355" r:id="rId29"/>
    <p:sldId id="453" r:id="rId30"/>
    <p:sldId id="450" r:id="rId31"/>
    <p:sldId id="436" r:id="rId32"/>
    <p:sldId id="437" r:id="rId33"/>
    <p:sldId id="438" r:id="rId34"/>
    <p:sldId id="385" r:id="rId35"/>
    <p:sldId id="386" r:id="rId36"/>
    <p:sldId id="388" r:id="rId37"/>
    <p:sldId id="439" r:id="rId38"/>
    <p:sldId id="389" r:id="rId39"/>
    <p:sldId id="43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people guess a random number that you have in mind. See what strategies they come up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2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524000" y="35687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Lecture 6, Computer Networks (198:552)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Fall 2019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141" y="1895706"/>
            <a:ext cx="11285035" cy="158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dirty="0"/>
              <a:t>Transport</a:t>
            </a:r>
          </a:p>
          <a:p>
            <a:pPr algn="ctr"/>
            <a:r>
              <a:rPr lang="en-US" sz="4000" dirty="0"/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3693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4ACE-5225-034E-80E1-138452F9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ordered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A2FE-6739-9B4A-A0A2-995732A8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A TCP sender can only send as much as the </a:t>
            </a:r>
            <a:r>
              <a:rPr lang="en-US" dirty="0">
                <a:solidFill>
                  <a:srgbClr val="C00000"/>
                </a:solidFill>
              </a:rPr>
              <a:t>free receiver buffer space </a:t>
            </a:r>
            <a:r>
              <a:rPr lang="en-US" dirty="0"/>
              <a:t>available before packets are dropped at the receiver</a:t>
            </a:r>
          </a:p>
          <a:p>
            <a:pPr lvl="1"/>
            <a:r>
              <a:rPr lang="en-US" dirty="0"/>
              <a:t>This number is called the </a:t>
            </a:r>
            <a:r>
              <a:rPr lang="en-US" dirty="0">
                <a:solidFill>
                  <a:srgbClr val="C00000"/>
                </a:solidFill>
              </a:rPr>
              <a:t>receiver window size</a:t>
            </a:r>
          </a:p>
          <a:p>
            <a:pPr lvl="1"/>
            <a:r>
              <a:rPr lang="en-US" dirty="0"/>
              <a:t>TCP is said to implement </a:t>
            </a:r>
            <a:r>
              <a:rPr lang="en-US" dirty="0">
                <a:solidFill>
                  <a:srgbClr val="C00000"/>
                </a:solidFill>
              </a:rPr>
              <a:t>flow control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2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4D98-C012-6348-941F-4950ED91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 headers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45DA3D-3A41-754E-A233-31797331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84" y="1493532"/>
            <a:ext cx="7990431" cy="53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4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9DC2-B61E-9F4E-99F1-4E5B7E15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buffering at receiver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935C-AB05-A144-9359-C28CD61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control has implications for TCP data delivery, even when packets arrive in order</a:t>
            </a:r>
          </a:p>
          <a:p>
            <a:endParaRPr lang="en-US" dirty="0"/>
          </a:p>
          <a:p>
            <a:r>
              <a:rPr lang="en-US" dirty="0"/>
              <a:t>Typically TCP packets arrive </a:t>
            </a:r>
            <a:r>
              <a:rPr lang="en-US" dirty="0">
                <a:solidFill>
                  <a:srgbClr val="C00000"/>
                </a:solidFill>
              </a:rPr>
              <a:t>in a burst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The receiver application won’t read this data in one shot</a:t>
            </a:r>
          </a:p>
          <a:p>
            <a:endParaRPr lang="en-US" dirty="0"/>
          </a:p>
          <a:p>
            <a:r>
              <a:rPr lang="en-US" dirty="0"/>
              <a:t>Q: What’s the size of the maximum burst?</a:t>
            </a:r>
          </a:p>
        </p:txBody>
      </p:sp>
    </p:spTree>
    <p:extLst>
      <p:ext uri="{BB962C8B-B14F-4D97-AF65-F5344CB8AC3E}">
        <p14:creationId xmlns:p14="http://schemas.microsoft.com/office/powerpoint/2010/main" val="191781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4F39-9602-FD4B-83DE-B260511B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Sizing the receiver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4C36-9EDB-AE4C-8128-F2518E23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Bandwidth-delay product: </a:t>
            </a:r>
            <a:r>
              <a:rPr lang="en-US" dirty="0"/>
              <a:t>enough data to “fill the pipe”</a:t>
            </a:r>
          </a:p>
          <a:p>
            <a:endParaRPr lang="en-US" dirty="0"/>
          </a:p>
          <a:p>
            <a:r>
              <a:rPr lang="en-US" dirty="0"/>
              <a:t>Implications to achieve high throughput:</a:t>
            </a:r>
          </a:p>
          <a:p>
            <a:pPr lvl="1"/>
            <a:r>
              <a:rPr lang="en-US" dirty="0"/>
              <a:t>More memory required at high bandwidth</a:t>
            </a:r>
          </a:p>
          <a:p>
            <a:pPr lvl="1"/>
            <a:r>
              <a:rPr lang="en-US" dirty="0"/>
              <a:t>More memory required at high RTT</a:t>
            </a:r>
          </a:p>
          <a:p>
            <a:pPr lvl="1"/>
            <a:r>
              <a:rPr lang="en-US" dirty="0"/>
              <a:t>Consider 100 Gbit/s connection at 100 </a:t>
            </a:r>
            <a:r>
              <a:rPr lang="en-US" dirty="0" err="1"/>
              <a:t>ms</a:t>
            </a:r>
            <a:r>
              <a:rPr lang="en-US" dirty="0"/>
              <a:t> RTT</a:t>
            </a:r>
          </a:p>
          <a:p>
            <a:pPr lvl="1"/>
            <a:endParaRPr lang="en-US" dirty="0"/>
          </a:p>
          <a:p>
            <a:r>
              <a:rPr lang="en-US" dirty="0"/>
              <a:t>With this window size, can you guarantee that you will never “block” the connection due to a filled-up receiver buffer?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You can’t!</a:t>
            </a:r>
            <a:r>
              <a:rPr lang="en-US" dirty="0"/>
              <a:t>  If app never reads from receiver buffer, it will fill up and not allow any more data to come in.</a:t>
            </a:r>
          </a:p>
        </p:txBody>
      </p:sp>
    </p:spTree>
    <p:extLst>
      <p:ext uri="{BB962C8B-B14F-4D97-AF65-F5344CB8AC3E}">
        <p14:creationId xmlns:p14="http://schemas.microsoft.com/office/powerpoint/2010/main" val="8841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3BE9-DCC9-9743-A64A-8BA8AEFB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ordered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466B-95F3-054F-80D8-7BD7F2190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60100" cy="4943476"/>
          </a:xfrm>
        </p:spPr>
        <p:txBody>
          <a:bodyPr>
            <a:normAutofit/>
          </a:bodyPr>
          <a:lstStyle/>
          <a:p>
            <a:r>
              <a:rPr lang="en-US" dirty="0"/>
              <a:t>What if packets travel from sender to receiver over </a:t>
            </a:r>
            <a:r>
              <a:rPr lang="en-US" dirty="0">
                <a:solidFill>
                  <a:srgbClr val="C00000"/>
                </a:solidFill>
              </a:rPr>
              <a:t>multiple paths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Imagine a situation where one path is much faster than another</a:t>
            </a:r>
          </a:p>
          <a:p>
            <a:endParaRPr lang="en-US" dirty="0"/>
          </a:p>
          <a:p>
            <a:r>
              <a:rPr lang="en-US" dirty="0"/>
              <a:t>First (faster) path sends packets: 1, 3, 5, …</a:t>
            </a:r>
          </a:p>
          <a:p>
            <a:r>
              <a:rPr lang="en-US" dirty="0"/>
              <a:t>Second (slower) path sends packets: 2, 4, 6, …</a:t>
            </a:r>
          </a:p>
          <a:p>
            <a:endParaRPr lang="en-US" dirty="0"/>
          </a:p>
          <a:p>
            <a:r>
              <a:rPr lang="en-US" dirty="0"/>
              <a:t>Reassembly will require dropping the connection’s throughput to match the slower one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37A1-D7E4-4C4A-81BF-28B301CD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ordered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C72B-7DEE-5E4C-9652-1FEED0DB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dirty="0"/>
              <a:t>Reordering and reassembly are </a:t>
            </a:r>
            <a:r>
              <a:rPr lang="en-US" dirty="0">
                <a:solidFill>
                  <a:srgbClr val="C00000"/>
                </a:solidFill>
              </a:rPr>
              <a:t>bad </a:t>
            </a:r>
            <a:r>
              <a:rPr lang="en-US" dirty="0"/>
              <a:t>for application throughput</a:t>
            </a:r>
          </a:p>
          <a:p>
            <a:endParaRPr lang="en-US" dirty="0"/>
          </a:p>
          <a:p>
            <a:r>
              <a:rPr lang="en-US" dirty="0"/>
              <a:t>Most network-level load balancing mechanisms </a:t>
            </a:r>
            <a:r>
              <a:rPr lang="en-US" dirty="0">
                <a:solidFill>
                  <a:srgbClr val="C00000"/>
                </a:solidFill>
              </a:rPr>
              <a:t>avoid per-packet multi-path forwarding</a:t>
            </a:r>
          </a:p>
          <a:p>
            <a:pPr lvl="1"/>
            <a:r>
              <a:rPr lang="en-US" dirty="0"/>
              <a:t>Balance load at </a:t>
            </a:r>
            <a:r>
              <a:rPr lang="en-US" dirty="0">
                <a:solidFill>
                  <a:srgbClr val="C00000"/>
                </a:solidFill>
              </a:rPr>
              <a:t>per-flow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per-</a:t>
            </a:r>
            <a:r>
              <a:rPr lang="en-US" dirty="0" err="1">
                <a:solidFill>
                  <a:srgbClr val="C00000"/>
                </a:solidFill>
              </a:rPr>
              <a:t>flowlet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(burst) granularity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Multi-path TCP variants exist, but all need to solve the </a:t>
            </a:r>
            <a:r>
              <a:rPr lang="en-US" dirty="0">
                <a:solidFill>
                  <a:srgbClr val="C00000"/>
                </a:solidFill>
              </a:rPr>
              <a:t>path scheduling</a:t>
            </a:r>
            <a:r>
              <a:rPr lang="en-US" dirty="0"/>
              <a:t> problem:</a:t>
            </a:r>
          </a:p>
          <a:p>
            <a:pPr lvl="1"/>
            <a:r>
              <a:rPr lang="en-US" dirty="0"/>
              <a:t>Schedule outgoing packet transmissions and adjust windows</a:t>
            </a:r>
          </a:p>
          <a:p>
            <a:pPr lvl="1"/>
            <a:r>
              <a:rPr lang="en-US" dirty="0"/>
              <a:t>… so that the packets arrive at the receiver (roughly) in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7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2889-EBEF-7C4F-88CA-761CE526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B0FAD-CFC1-8740-9425-08EE02289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DED-2137-A14D-B9FD-95C72246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748" cy="1325563"/>
          </a:xfrm>
        </p:spPr>
        <p:txBody>
          <a:bodyPr/>
          <a:lstStyle/>
          <a:p>
            <a:r>
              <a:rPr lang="en-US" dirty="0"/>
              <a:t>How should multiple endpoints share 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88458-3E35-A04C-A103-3E9DA3DB1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81522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It is difficult to know where the </a:t>
            </a:r>
            <a:r>
              <a:rPr lang="en-US" dirty="0">
                <a:solidFill>
                  <a:srgbClr val="C00000"/>
                </a:solidFill>
              </a:rPr>
              <a:t>bottleneck</a:t>
            </a:r>
            <a:r>
              <a:rPr lang="en-US" dirty="0"/>
              <a:t> link is</a:t>
            </a:r>
          </a:p>
          <a:p>
            <a:r>
              <a:rPr lang="en-US" dirty="0"/>
              <a:t>It is difficult to know how many other endpoints are using that link</a:t>
            </a:r>
          </a:p>
          <a:p>
            <a:r>
              <a:rPr lang="en-US" dirty="0"/>
              <a:t>Endpoints may join and leave at any time</a:t>
            </a:r>
          </a:p>
          <a:p>
            <a:r>
              <a:rPr lang="en-US" dirty="0"/>
              <a:t>Network paths may change over time, leading to different bottleneck links (with different link rates) over time 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BDC0F-6EAC-7C4D-980F-A6CC80B3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35" y="204202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AFFDBB75-4D8A-764D-803E-CDCEC466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7" y="14348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5D0E4-EEF1-0A42-B591-309F5663FCC8}"/>
              </a:ext>
            </a:extLst>
          </p:cNvPr>
          <p:cNvCxnSpPr>
            <a:cxnSpLocks/>
          </p:cNvCxnSpPr>
          <p:nvPr/>
        </p:nvCxnSpPr>
        <p:spPr>
          <a:xfrm>
            <a:off x="4992678" y="1800080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A2565-047C-ED47-90F8-9D8F53A6803D}"/>
              </a:ext>
            </a:extLst>
          </p:cNvPr>
          <p:cNvCxnSpPr>
            <a:cxnSpLocks/>
          </p:cNvCxnSpPr>
          <p:nvPr/>
        </p:nvCxnSpPr>
        <p:spPr>
          <a:xfrm flipV="1">
            <a:off x="3281503" y="2705976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52E45E9-B006-3B4A-90C3-29A8FB5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42" y="2011308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C4F42-C6B2-0242-ADCD-7E3DFF9AEAD1}"/>
              </a:ext>
            </a:extLst>
          </p:cNvPr>
          <p:cNvCxnSpPr>
            <a:cxnSpLocks/>
          </p:cNvCxnSpPr>
          <p:nvPr/>
        </p:nvCxnSpPr>
        <p:spPr>
          <a:xfrm>
            <a:off x="9061943" y="2614398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55B3D04D-0ED5-664A-BCC8-235E97E5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04" y="2011308"/>
            <a:ext cx="939800" cy="1016000"/>
          </a:xfrm>
          <a:prstGeom prst="rect">
            <a:avLst/>
          </a:prstGeom>
        </p:spPr>
      </p:pic>
      <p:pic>
        <p:nvPicPr>
          <p:cNvPr id="11" name="Picture 5" descr="ANd9GcTXHm9XcH9T0I0EOJrLBOGANosV-xO3mlldiVZue4LYNHmLIOt0">
            <a:extLst>
              <a:ext uri="{FF2B5EF4-FFF2-40B4-BE49-F238E27FC236}">
                <a16:creationId xmlns:a16="http://schemas.microsoft.com/office/drawing/2014/main" id="{68345F7C-D9E6-D14B-9A50-61FB5316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0" y="2855178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6FAB97-D82B-884E-BF8A-1CF5B3E6B881}"/>
              </a:ext>
            </a:extLst>
          </p:cNvPr>
          <p:cNvCxnSpPr>
            <a:cxnSpLocks/>
          </p:cNvCxnSpPr>
          <p:nvPr/>
        </p:nvCxnSpPr>
        <p:spPr>
          <a:xfrm flipV="1">
            <a:off x="5985910" y="3027308"/>
            <a:ext cx="1019879" cy="2436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distributed algorithm</a:t>
            </a:r>
            <a:r>
              <a:rPr lang="en-US" sz="3200" dirty="0">
                <a:latin typeface="Helvetica" pitchFamily="2" charset="0"/>
              </a:rPr>
              <a:t> to converge to an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efficient </a:t>
            </a:r>
            <a:r>
              <a:rPr lang="en-US" sz="3200" dirty="0">
                <a:latin typeface="Helvetica" pitchFamily="2" charset="0"/>
              </a:rPr>
              <a:t>and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</p:spTree>
    <p:extLst>
      <p:ext uri="{BB962C8B-B14F-4D97-AF65-F5344CB8AC3E}">
        <p14:creationId xmlns:p14="http://schemas.microsoft.com/office/powerpoint/2010/main" val="351527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distributed algorithm</a:t>
            </a:r>
            <a:r>
              <a:rPr lang="en-US" sz="3200" dirty="0">
                <a:latin typeface="Helvetica" pitchFamily="2" charset="0"/>
              </a:rPr>
              <a:t> to converge to an efficient and fair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364974" y="3896139"/>
            <a:ext cx="8719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one can centrally view or control all the endpoints and bottlenecks in the Internet. 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Every endpoint must try to reach a globally good outcome by itself: i.e., in a distributed fashion.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This also puts a lot of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trust in endpoints</a:t>
            </a:r>
            <a:r>
              <a:rPr lang="en-US" sz="24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05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Two Main Transport Layers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User Datagram Protocol (UDP)</a:t>
            </a:r>
          </a:p>
          <a:p>
            <a:pPr lvl="1"/>
            <a:r>
              <a:rPr lang="en-US" altLang="x-none" dirty="0"/>
              <a:t>Abstraction of independent messages between endpoints</a:t>
            </a:r>
          </a:p>
          <a:p>
            <a:pPr lvl="1"/>
            <a:r>
              <a:rPr lang="en-US" altLang="x-none" dirty="0"/>
              <a:t>Just provides </a:t>
            </a:r>
            <a:r>
              <a:rPr lang="en-US" altLang="x-none" dirty="0" err="1"/>
              <a:t>demultiplexing</a:t>
            </a:r>
            <a:r>
              <a:rPr lang="en-US" altLang="x-none" dirty="0"/>
              <a:t> and error detection</a:t>
            </a:r>
          </a:p>
          <a:p>
            <a:pPr lvl="1"/>
            <a:r>
              <a:rPr lang="en-US" altLang="x-none" dirty="0"/>
              <a:t>Header fields: port numbers, checksum, and length</a:t>
            </a:r>
          </a:p>
          <a:p>
            <a:pPr lvl="1"/>
            <a:r>
              <a:rPr lang="en-US" altLang="x-none" dirty="0"/>
              <a:t>Low overhead, good for query/response and multimedia</a:t>
            </a:r>
          </a:p>
          <a:p>
            <a:endParaRPr lang="en-US" altLang="x-none" dirty="0"/>
          </a:p>
          <a:p>
            <a:r>
              <a:rPr lang="en-US" altLang="x-none" dirty="0"/>
              <a:t>Transmission Control Protocol (TCP)</a:t>
            </a:r>
          </a:p>
          <a:p>
            <a:pPr lvl="1"/>
            <a:r>
              <a:rPr lang="en-US" altLang="x-none" dirty="0"/>
              <a:t>Provides support for a </a:t>
            </a:r>
            <a:r>
              <a:rPr lang="en-US" altLang="x-none" dirty="0">
                <a:solidFill>
                  <a:srgbClr val="C00000"/>
                </a:solidFill>
              </a:rPr>
              <a:t>stream of bytes</a:t>
            </a:r>
            <a:r>
              <a:rPr lang="en-US" altLang="x-none" dirty="0"/>
              <a:t> abstraction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9F26B5-109E-D643-85AF-B07E42C71EFB}" type="slidenum">
              <a:rPr lang="en-US" altLang="x-none" sz="1400" b="0">
                <a:latin typeface="Times New Roman" charset="0"/>
              </a:rPr>
              <a:pPr eaLnBrk="1" hangingPunct="1"/>
              <a:t>2</a:t>
            </a:fld>
            <a:endParaRPr lang="en-US" altLang="x-none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1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efficient </a:t>
            </a:r>
            <a:r>
              <a:rPr lang="en-US" sz="3200" dirty="0">
                <a:latin typeface="Helvetica" pitchFamily="2" charset="0"/>
              </a:rPr>
              <a:t>and fair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364973" y="3896139"/>
            <a:ext cx="1024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If there is spare capacity in the bottleneck link, the endpoints should use it.</a:t>
            </a:r>
          </a:p>
        </p:txBody>
      </p:sp>
    </p:spTree>
    <p:extLst>
      <p:ext uri="{BB962C8B-B14F-4D97-AF65-F5344CB8AC3E}">
        <p14:creationId xmlns:p14="http://schemas.microsoft.com/office/powerpoint/2010/main" val="399433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efficient and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364974" y="3896139"/>
            <a:ext cx="881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If there are N endpoints sharing a bottleneck link, they should be able to get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equitable</a:t>
            </a:r>
            <a:r>
              <a:rPr lang="en-US" sz="2400" dirty="0">
                <a:latin typeface="Helvetica" pitchFamily="2" charset="0"/>
              </a:rPr>
              <a:t> shares of the link’s capacity.</a:t>
            </a:r>
          </a:p>
        </p:txBody>
      </p:sp>
    </p:spTree>
    <p:extLst>
      <p:ext uri="{BB962C8B-B14F-4D97-AF65-F5344CB8AC3E}">
        <p14:creationId xmlns:p14="http://schemas.microsoft.com/office/powerpoint/2010/main" val="1052700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efficient and fair 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33654-ED2D-6D4B-96ED-C65A27EDE116}"/>
              </a:ext>
            </a:extLst>
          </p:cNvPr>
          <p:cNvSpPr txBox="1"/>
          <p:nvPr/>
        </p:nvSpPr>
        <p:spPr>
          <a:xfrm>
            <a:off x="1364974" y="3896139"/>
            <a:ext cx="881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So, how to achieve this?</a:t>
            </a:r>
          </a:p>
        </p:txBody>
      </p:sp>
    </p:spTree>
    <p:extLst>
      <p:ext uri="{BB962C8B-B14F-4D97-AF65-F5344CB8AC3E}">
        <p14:creationId xmlns:p14="http://schemas.microsoft.com/office/powerpoint/2010/main" val="196909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9ECD-8DBF-4C46-886C-6D5FDAD1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from network offers clues…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2C33-39D7-0A4E-A0FB-6E03ABE1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9197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Signals</a:t>
            </a:r>
          </a:p>
          <a:p>
            <a:pPr lvl="1"/>
            <a:r>
              <a:rPr lang="en-US" dirty="0"/>
              <a:t>Packets being dropped (ex, RTO fires)</a:t>
            </a:r>
          </a:p>
          <a:p>
            <a:pPr lvl="1"/>
            <a:r>
              <a:rPr lang="en-US" dirty="0"/>
              <a:t>Packets being delayed</a:t>
            </a:r>
          </a:p>
          <a:p>
            <a:pPr lvl="1"/>
            <a:r>
              <a:rPr lang="en-US" dirty="0"/>
              <a:t>Rate of incoming ACKs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Knobs</a:t>
            </a:r>
          </a:p>
          <a:p>
            <a:pPr lvl="1"/>
            <a:r>
              <a:rPr lang="en-US" dirty="0"/>
              <a:t>What can you change to “probe” the sending rate?</a:t>
            </a:r>
          </a:p>
          <a:p>
            <a:pPr lvl="1"/>
            <a:r>
              <a:rPr lang="en-US" dirty="0"/>
              <a:t>Suppose receiver buffer is unbounded:</a:t>
            </a:r>
          </a:p>
          <a:p>
            <a:pPr lvl="1"/>
            <a:r>
              <a:rPr lang="en-US" dirty="0"/>
              <a:t>Let’s call the amount of in-flight data per RTT the </a:t>
            </a:r>
            <a:r>
              <a:rPr lang="en-US" dirty="0">
                <a:solidFill>
                  <a:srgbClr val="C00000"/>
                </a:solidFill>
              </a:rPr>
              <a:t>congestion window</a:t>
            </a:r>
            <a:endParaRPr lang="en-US" dirty="0"/>
          </a:p>
          <a:p>
            <a:pPr lvl="1"/>
            <a:r>
              <a:rPr lang="en-US" dirty="0"/>
              <a:t>Increase congestion window: e.g., by x or by a factor of x</a:t>
            </a:r>
          </a:p>
          <a:p>
            <a:pPr lvl="1"/>
            <a:r>
              <a:rPr lang="en-US" dirty="0"/>
              <a:t>Decrease congestion window: e.g., by x or by a factor of x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DD0660C-9A11-9E44-A7D1-FF57A0F5608C}"/>
              </a:ext>
            </a:extLst>
          </p:cNvPr>
          <p:cNvSpPr/>
          <p:nvPr/>
        </p:nvSpPr>
        <p:spPr>
          <a:xfrm>
            <a:off x="7315200" y="1987826"/>
            <a:ext cx="397565" cy="165652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E6469-1AD0-E94E-A488-E8A92A224A0F}"/>
              </a:ext>
            </a:extLst>
          </p:cNvPr>
          <p:cNvSpPr txBox="1"/>
          <p:nvPr/>
        </p:nvSpPr>
        <p:spPr>
          <a:xfrm>
            <a:off x="7832034" y="2400588"/>
            <a:ext cx="3763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“Implicit” feedback signals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(more on explicit signals later)</a:t>
            </a:r>
          </a:p>
        </p:txBody>
      </p:sp>
    </p:spTree>
    <p:extLst>
      <p:ext uri="{BB962C8B-B14F-4D97-AF65-F5344CB8AC3E}">
        <p14:creationId xmlns:p14="http://schemas.microsoft.com/office/powerpoint/2010/main" val="35121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A49-0214-8043-89BE-6984E58A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state: ACK clocking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0A02D2A-9136-BC41-BD05-E19AE9034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591" y="1563805"/>
            <a:ext cx="9094818" cy="4705924"/>
          </a:xfrm>
        </p:spPr>
      </p:pic>
    </p:spTree>
    <p:extLst>
      <p:ext uri="{BB962C8B-B14F-4D97-AF65-F5344CB8AC3E}">
        <p14:creationId xmlns:p14="http://schemas.microsoft.com/office/powerpoint/2010/main" val="4164367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2982B-D8CD-FD43-98F0-C7624E34B7AA}"/>
              </a:ext>
            </a:extLst>
          </p:cNvPr>
          <p:cNvSpPr txBox="1"/>
          <p:nvPr/>
        </p:nvSpPr>
        <p:spPr>
          <a:xfrm>
            <a:off x="1787856" y="2838734"/>
            <a:ext cx="884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itchFamily="2" charset="0"/>
              </a:rPr>
              <a:t>Time for an activity</a:t>
            </a:r>
          </a:p>
        </p:txBody>
      </p:sp>
    </p:spTree>
    <p:extLst>
      <p:ext uri="{BB962C8B-B14F-4D97-AF65-F5344CB8AC3E}">
        <p14:creationId xmlns:p14="http://schemas.microsoft.com/office/powerpoint/2010/main" val="35826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A281-CF8F-1C47-8E7C-D1CE0316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to steady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04CA-88B7-4B4C-AF38-74E1A1B13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 start</a:t>
            </a:r>
          </a:p>
          <a:p>
            <a:r>
              <a:rPr lang="en-US" dirty="0"/>
              <a:t>Congestion avoidance: Additive increase, multiplicative decrease (</a:t>
            </a:r>
            <a:r>
              <a:rPr lang="en-US" dirty="0">
                <a:solidFill>
                  <a:srgbClr val="C00000"/>
                </a:solidFill>
              </a:rPr>
              <a:t>AIMD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9EE182-C60B-1847-8A36-435753603EAA}"/>
              </a:ext>
            </a:extLst>
          </p:cNvPr>
          <p:cNvSpPr>
            <a:spLocks/>
          </p:cNvSpPr>
          <p:nvPr/>
        </p:nvSpPr>
        <p:spPr bwMode="auto">
          <a:xfrm>
            <a:off x="2667000" y="3486157"/>
            <a:ext cx="7010400" cy="26670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1968 h 1968"/>
              <a:gd name="T4" fmla="*/ 4416 w 4416"/>
              <a:gd name="T5" fmla="*/ 1968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A095B62-AC7C-EE42-9D7A-B9B1F548AA54}"/>
              </a:ext>
            </a:extLst>
          </p:cNvPr>
          <p:cNvSpPr>
            <a:spLocks/>
          </p:cNvSpPr>
          <p:nvPr/>
        </p:nvSpPr>
        <p:spPr bwMode="auto">
          <a:xfrm>
            <a:off x="2667000" y="4143381"/>
            <a:ext cx="7162800" cy="1981200"/>
          </a:xfrm>
          <a:custGeom>
            <a:avLst/>
            <a:gdLst>
              <a:gd name="T0" fmla="*/ 0 w 4512"/>
              <a:gd name="T1" fmla="*/ 1248 h 1248"/>
              <a:gd name="T2" fmla="*/ 1152 w 4512"/>
              <a:gd name="T3" fmla="*/ 336 h 1248"/>
              <a:gd name="T4" fmla="*/ 1152 w 4512"/>
              <a:gd name="T5" fmla="*/ 816 h 1248"/>
              <a:gd name="T6" fmla="*/ 1536 w 4512"/>
              <a:gd name="T7" fmla="*/ 528 h 1248"/>
              <a:gd name="T8" fmla="*/ 1536 w 4512"/>
              <a:gd name="T9" fmla="*/ 960 h 1248"/>
              <a:gd name="T10" fmla="*/ 2832 w 4512"/>
              <a:gd name="T11" fmla="*/ 0 h 1248"/>
              <a:gd name="T12" fmla="*/ 2832 w 4512"/>
              <a:gd name="T13" fmla="*/ 720 h 1248"/>
              <a:gd name="T14" fmla="*/ 3504 w 4512"/>
              <a:gd name="T15" fmla="*/ 240 h 1248"/>
              <a:gd name="T16" fmla="*/ 3504 w 4512"/>
              <a:gd name="T17" fmla="*/ 864 h 1248"/>
              <a:gd name="T18" fmla="*/ 4224 w 4512"/>
              <a:gd name="T19" fmla="*/ 288 h 1248"/>
              <a:gd name="T20" fmla="*/ 4224 w 4512"/>
              <a:gd name="T21" fmla="*/ 816 h 1248"/>
              <a:gd name="T22" fmla="*/ 4512 w 4512"/>
              <a:gd name="T23" fmla="*/ 576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7BAB02F-978E-A94C-A248-8B124E2F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59" y="4032682"/>
            <a:ext cx="1744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altLang="x-none" sz="2400" b="0" dirty="0">
                <a:latin typeface="Helvetica" pitchFamily="2" charset="0"/>
              </a:rPr>
              <a:t>Congestion</a:t>
            </a:r>
          </a:p>
          <a:p>
            <a:pPr algn="r"/>
            <a:r>
              <a:rPr lang="en-US" altLang="x-none" sz="2400" b="0" dirty="0">
                <a:latin typeface="Helvetica" pitchFamily="2" charset="0"/>
              </a:rPr>
              <a:t>Window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D096DD9-238F-9F48-8398-6FCAE6DD1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66738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B400A09E-B2BB-E141-906D-001172183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98158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B714B0AB-026E-6744-9E46-2056CF1D1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98158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23A3DCF4-B576-3D4F-8D08-BB15BF50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5180019"/>
            <a:ext cx="109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latin typeface="Helvetica" pitchFamily="2" charset="0"/>
              </a:rPr>
              <a:t>halved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CF9C12FD-6FC8-9742-ABBA-1B0994C70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7623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702BE1BB-3A74-D940-B17C-C06E005F3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9909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894B54EF-F3DE-374C-96A3-E107CE674D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1" y="3457581"/>
            <a:ext cx="365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CC163273-9152-B843-8A03-901A0C0FD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6099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A8103D1A-B2D9-C940-A740-D75BA0E2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36861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07A4DE5B-AE23-2D40-A2A0-89D422DF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37503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>
                <a:latin typeface="Helvetica" pitchFamily="2" charset="0"/>
              </a:rPr>
              <a:t>Loss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BF706244-8F89-1B44-B423-5ADA0E6E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0" y="6200781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latin typeface="Helvetica" pitchFamily="2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25470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A281-CF8F-1C47-8E7C-D1CE0316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to steady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04CA-88B7-4B4C-AF38-74E1A1B13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a </a:t>
            </a:r>
            <a:r>
              <a:rPr lang="en-US" dirty="0">
                <a:solidFill>
                  <a:srgbClr val="C00000"/>
                </a:solidFill>
              </a:rPr>
              <a:t>timeout</a:t>
            </a:r>
            <a:r>
              <a:rPr lang="en-US" dirty="0"/>
              <a:t>, drop the window to a small fixed value (IW)</a:t>
            </a:r>
          </a:p>
          <a:p>
            <a:r>
              <a:rPr lang="en-US" dirty="0"/>
              <a:t>Upon </a:t>
            </a:r>
            <a:r>
              <a:rPr lang="en-US" dirty="0">
                <a:solidFill>
                  <a:srgbClr val="C00000"/>
                </a:solidFill>
              </a:rPr>
              <a:t>idling</a:t>
            </a:r>
            <a:r>
              <a:rPr lang="en-US" dirty="0"/>
              <a:t>, drop the window to a small fixed value (RW)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9EE182-C60B-1847-8A36-435753603EAA}"/>
              </a:ext>
            </a:extLst>
          </p:cNvPr>
          <p:cNvSpPr>
            <a:spLocks/>
          </p:cNvSpPr>
          <p:nvPr/>
        </p:nvSpPr>
        <p:spPr bwMode="auto">
          <a:xfrm>
            <a:off x="2667000" y="3486157"/>
            <a:ext cx="8686800" cy="26670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1968 h 1968"/>
              <a:gd name="T4" fmla="*/ 4416 w 4416"/>
              <a:gd name="T5" fmla="*/ 1968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A095B62-AC7C-EE42-9D7A-B9B1F548AA54}"/>
              </a:ext>
            </a:extLst>
          </p:cNvPr>
          <p:cNvSpPr>
            <a:spLocks/>
          </p:cNvSpPr>
          <p:nvPr/>
        </p:nvSpPr>
        <p:spPr bwMode="auto">
          <a:xfrm>
            <a:off x="2667000" y="4143381"/>
            <a:ext cx="7162800" cy="1981200"/>
          </a:xfrm>
          <a:custGeom>
            <a:avLst/>
            <a:gdLst>
              <a:gd name="T0" fmla="*/ 0 w 4512"/>
              <a:gd name="T1" fmla="*/ 1248 h 1248"/>
              <a:gd name="T2" fmla="*/ 1152 w 4512"/>
              <a:gd name="T3" fmla="*/ 336 h 1248"/>
              <a:gd name="T4" fmla="*/ 1152 w 4512"/>
              <a:gd name="T5" fmla="*/ 816 h 1248"/>
              <a:gd name="T6" fmla="*/ 1536 w 4512"/>
              <a:gd name="T7" fmla="*/ 528 h 1248"/>
              <a:gd name="T8" fmla="*/ 1536 w 4512"/>
              <a:gd name="T9" fmla="*/ 960 h 1248"/>
              <a:gd name="T10" fmla="*/ 2832 w 4512"/>
              <a:gd name="T11" fmla="*/ 0 h 1248"/>
              <a:gd name="T12" fmla="*/ 2832 w 4512"/>
              <a:gd name="T13" fmla="*/ 720 h 1248"/>
              <a:gd name="T14" fmla="*/ 3504 w 4512"/>
              <a:gd name="T15" fmla="*/ 240 h 1248"/>
              <a:gd name="T16" fmla="*/ 3504 w 4512"/>
              <a:gd name="T17" fmla="*/ 864 h 1248"/>
              <a:gd name="T18" fmla="*/ 4224 w 4512"/>
              <a:gd name="T19" fmla="*/ 288 h 1248"/>
              <a:gd name="T20" fmla="*/ 4224 w 4512"/>
              <a:gd name="T21" fmla="*/ 816 h 1248"/>
              <a:gd name="T22" fmla="*/ 4512 w 4512"/>
              <a:gd name="T23" fmla="*/ 576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7BAB02F-978E-A94C-A248-8B124E2F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59" y="4032682"/>
            <a:ext cx="1744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altLang="x-none" sz="2400" b="0" dirty="0">
                <a:latin typeface="Helvetica" pitchFamily="2" charset="0"/>
              </a:rPr>
              <a:t>Congestion</a:t>
            </a:r>
          </a:p>
          <a:p>
            <a:pPr algn="r"/>
            <a:r>
              <a:rPr lang="en-US" altLang="x-none" sz="2400" b="0" dirty="0">
                <a:latin typeface="Helvetica" pitchFamily="2" charset="0"/>
              </a:rPr>
              <a:t>Window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D096DD9-238F-9F48-8398-6FCAE6DD1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66738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B400A09E-B2BB-E141-906D-001172183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98158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B714B0AB-026E-6744-9E46-2056CF1D1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98158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23A3DCF4-B576-3D4F-8D08-BB15BF50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5180019"/>
            <a:ext cx="109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latin typeface="Helvetica" pitchFamily="2" charset="0"/>
              </a:rPr>
              <a:t>halved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CF9C12FD-6FC8-9742-ABBA-1B0994C70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7623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702BE1BB-3A74-D940-B17C-C06E005F3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9909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894B54EF-F3DE-374C-96A3-E107CE674D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1" y="3457581"/>
            <a:ext cx="365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CC163273-9152-B843-8A03-901A0C0FD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6099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A8103D1A-B2D9-C940-A740-D75BA0E2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36861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07A4DE5B-AE23-2D40-A2A0-89D422DF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37503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latin typeface="Helvetica" pitchFamily="2" charset="0"/>
              </a:rPr>
              <a:t>Loss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BF706244-8F89-1B44-B423-5ADA0E6E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757" y="6224892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latin typeface="Helvetica" pitchFamily="2" charset="0"/>
              </a:rPr>
              <a:t>time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14F2D7-CAF6-604E-828F-03A672298E86}"/>
              </a:ext>
            </a:extLst>
          </p:cNvPr>
          <p:cNvCxnSpPr/>
          <p:nvPr/>
        </p:nvCxnSpPr>
        <p:spPr>
          <a:xfrm>
            <a:off x="9829800" y="5079389"/>
            <a:ext cx="665328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4883D-5E29-2D4F-9082-E6F3B37A5461}"/>
              </a:ext>
            </a:extLst>
          </p:cNvPr>
          <p:cNvCxnSpPr/>
          <p:nvPr/>
        </p:nvCxnSpPr>
        <p:spPr>
          <a:xfrm>
            <a:off x="10467832" y="5079389"/>
            <a:ext cx="0" cy="843738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8BE03A-7AD1-5946-B492-1CE5D7C24B35}"/>
              </a:ext>
            </a:extLst>
          </p:cNvPr>
          <p:cNvCxnSpPr>
            <a:cxnSpLocks/>
          </p:cNvCxnSpPr>
          <p:nvPr/>
        </p:nvCxnSpPr>
        <p:spPr>
          <a:xfrm flipV="1">
            <a:off x="10454184" y="5324481"/>
            <a:ext cx="734136" cy="598646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11">
            <a:extLst>
              <a:ext uri="{FF2B5EF4-FFF2-40B4-BE49-F238E27FC236}">
                <a16:creationId xmlns:a16="http://schemas.microsoft.com/office/drawing/2014/main" id="{789F51E0-E9ED-3A48-88FC-CCFC62A3F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7797" y="405194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E86A5DFA-8A5F-464A-82CC-FC35B0EC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722" y="3664591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53F26D2-1285-CA47-BBB9-7D1FFD3C9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4415" y="5643646"/>
            <a:ext cx="55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solidFill>
                  <a:srgbClr val="C00000"/>
                </a:solidFill>
                <a:latin typeface="Helvetica" pitchFamily="2" charset="0"/>
              </a:rPr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18338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6AAC-6165-0F43-A975-2C14318FB91A}" type="slidenum">
              <a:rPr lang="en-US" altLang="x-none"/>
              <a:pPr/>
              <a:t>28</a:t>
            </a:fld>
            <a:endParaRPr lang="en-US" altLang="x-none"/>
          </a:p>
        </p:txBody>
      </p:sp>
      <p:grpSp>
        <p:nvGrpSpPr>
          <p:cNvPr id="542757" name="Group 37"/>
          <p:cNvGrpSpPr>
            <a:grpSpLocks/>
          </p:cNvGrpSpPr>
          <p:nvPr/>
        </p:nvGrpSpPr>
        <p:grpSpPr bwMode="auto">
          <a:xfrm>
            <a:off x="6324602" y="1371600"/>
            <a:ext cx="2043113" cy="2057400"/>
            <a:chOff x="3024" y="864"/>
            <a:chExt cx="1287" cy="1296"/>
          </a:xfrm>
        </p:grpSpPr>
        <p:sp>
          <p:nvSpPr>
            <p:cNvPr id="542750" name="Freeform 30"/>
            <p:cNvSpPr>
              <a:spLocks/>
            </p:cNvSpPr>
            <p:nvPr/>
          </p:nvSpPr>
          <p:spPr bwMode="auto">
            <a:xfrm>
              <a:off x="3024" y="864"/>
              <a:ext cx="1008" cy="1296"/>
            </a:xfrm>
            <a:custGeom>
              <a:avLst/>
              <a:gdLst>
                <a:gd name="T0" fmla="*/ 0 w 1008"/>
                <a:gd name="T1" fmla="*/ 1248 h 1296"/>
                <a:gd name="T2" fmla="*/ 1008 w 1008"/>
                <a:gd name="T3" fmla="*/ 288 h 1296"/>
                <a:gd name="T4" fmla="*/ 576 w 1008"/>
                <a:gd name="T5" fmla="*/ 0 h 1296"/>
                <a:gd name="T6" fmla="*/ 0 w 1008"/>
                <a:gd name="T7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8" h="1296">
                  <a:moveTo>
                    <a:pt x="0" y="1248"/>
                  </a:moveTo>
                  <a:lnTo>
                    <a:pt x="1008" y="288"/>
                  </a:lnTo>
                  <a:lnTo>
                    <a:pt x="576" y="0"/>
                  </a:lnTo>
                  <a:lnTo>
                    <a:pt x="0" y="1296"/>
                  </a:lnTo>
                </a:path>
              </a:pathLst>
            </a:custGeom>
            <a:solidFill>
              <a:srgbClr val="99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 sz="2000">
                <a:latin typeface="Helvetica" pitchFamily="2" charset="0"/>
              </a:endParaRPr>
            </a:p>
          </p:txBody>
        </p:sp>
        <p:sp>
          <p:nvSpPr>
            <p:cNvPr id="542740" name="Text Box 20"/>
            <p:cNvSpPr txBox="1">
              <a:spLocks noChangeArrowheads="1"/>
            </p:cNvSpPr>
            <p:nvPr/>
          </p:nvSpPr>
          <p:spPr bwMode="auto">
            <a:xfrm>
              <a:off x="3576" y="1346"/>
              <a:ext cx="735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x-none" sz="2000" dirty="0">
                  <a:latin typeface="Helvetica" pitchFamily="2" charset="0"/>
                </a:rPr>
                <a:t>(b</a:t>
              </a:r>
              <a:r>
                <a:rPr lang="en-US" altLang="x-none" sz="2000" baseline="-25000" dirty="0">
                  <a:latin typeface="Helvetica" pitchFamily="2" charset="0"/>
                </a:rPr>
                <a:t>D</a:t>
              </a:r>
              <a:r>
                <a:rPr lang="en-US" altLang="x-none" sz="2000" dirty="0">
                  <a:latin typeface="Helvetica" pitchFamily="2" charset="0"/>
                </a:rPr>
                <a:t>x</a:t>
              </a:r>
              <a:r>
                <a:rPr lang="en-US" altLang="x-none" sz="2000" baseline="-25000" dirty="0">
                  <a:latin typeface="Helvetica" pitchFamily="2" charset="0"/>
                </a:rPr>
                <a:t>1</a:t>
              </a:r>
              <a:r>
                <a:rPr lang="en-US" altLang="x-none" sz="2000" dirty="0">
                  <a:latin typeface="Helvetica" pitchFamily="2" charset="0"/>
                </a:rPr>
                <a:t>+a</a:t>
              </a:r>
              <a:r>
                <a:rPr lang="en-US" altLang="x-none" sz="2000" baseline="-25000" dirty="0">
                  <a:latin typeface="Helvetica" pitchFamily="2" charset="0"/>
                </a:rPr>
                <a:t>I</a:t>
              </a:r>
              <a:r>
                <a:rPr lang="en-US" altLang="x-none" sz="2000" dirty="0">
                  <a:latin typeface="Helvetica" pitchFamily="2" charset="0"/>
                </a:rPr>
                <a:t>,</a:t>
              </a:r>
              <a:br>
                <a:rPr lang="en-US" altLang="x-none" sz="2000" dirty="0">
                  <a:latin typeface="Helvetica" pitchFamily="2" charset="0"/>
                </a:rPr>
              </a:br>
              <a:r>
                <a:rPr lang="en-US" altLang="x-none" sz="2000" dirty="0">
                  <a:latin typeface="Helvetica" pitchFamily="2" charset="0"/>
                </a:rPr>
                <a:t>b</a:t>
              </a:r>
              <a:r>
                <a:rPr lang="en-US" altLang="x-none" sz="2000" baseline="-25000" dirty="0">
                  <a:latin typeface="Helvetica" pitchFamily="2" charset="0"/>
                </a:rPr>
                <a:t>D</a:t>
              </a:r>
              <a:r>
                <a:rPr lang="en-US" altLang="x-none" sz="2000" dirty="0">
                  <a:latin typeface="Helvetica" pitchFamily="2" charset="0"/>
                </a:rPr>
                <a:t>x</a:t>
              </a:r>
              <a:r>
                <a:rPr lang="en-US" altLang="x-none" sz="2000" baseline="-25000" dirty="0">
                  <a:latin typeface="Helvetica" pitchFamily="2" charset="0"/>
                </a:rPr>
                <a:t>2</a:t>
              </a:r>
              <a:r>
                <a:rPr lang="en-US" altLang="x-none" sz="2000" dirty="0">
                  <a:latin typeface="Helvetica" pitchFamily="2" charset="0"/>
                </a:rPr>
                <a:t>+a</a:t>
              </a:r>
              <a:r>
                <a:rPr lang="en-US" altLang="x-none" sz="2000" baseline="-25000" dirty="0">
                  <a:latin typeface="Helvetica" pitchFamily="2" charset="0"/>
                </a:rPr>
                <a:t>I</a:t>
              </a:r>
              <a:r>
                <a:rPr lang="en-US" altLang="x-none" sz="2000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542731" name="Oval 11"/>
            <p:cNvSpPr>
              <a:spLocks noChangeArrowheads="1"/>
            </p:cNvSpPr>
            <p:nvPr/>
          </p:nvSpPr>
          <p:spPr bwMode="auto">
            <a:xfrm>
              <a:off x="3552" y="163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2000">
                <a:latin typeface="Helvetica" pitchFamily="2" charset="0"/>
              </a:endParaRPr>
            </a:p>
          </p:txBody>
        </p:sp>
        <p:sp>
          <p:nvSpPr>
            <p:cNvPr id="542736" name="Line 16"/>
            <p:cNvSpPr>
              <a:spLocks noChangeShapeType="1"/>
            </p:cNvSpPr>
            <p:nvPr/>
          </p:nvSpPr>
          <p:spPr bwMode="auto">
            <a:xfrm flipH="1">
              <a:off x="3072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 sz="2000">
                <a:latin typeface="Helvetica" pitchFamily="2" charset="0"/>
              </a:endParaRPr>
            </a:p>
          </p:txBody>
        </p:sp>
      </p:grpSp>
      <p:sp>
        <p:nvSpPr>
          <p:cNvPr id="542723" name="Line 3"/>
          <p:cNvSpPr>
            <a:spLocks noChangeShapeType="1"/>
          </p:cNvSpPr>
          <p:nvPr/>
        </p:nvSpPr>
        <p:spPr bwMode="auto">
          <a:xfrm flipH="1" flipV="1">
            <a:off x="5334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6934201" y="5867401"/>
            <a:ext cx="14138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x-none" sz="2400" dirty="0">
                <a:latin typeface="Times New Roman" charset="0"/>
              </a:rPr>
              <a:t>User 1: x</a:t>
            </a:r>
            <a:r>
              <a:rPr lang="en-US" altLang="x-none" sz="2400" baseline="-25000" dirty="0">
                <a:latin typeface="Times New Roman" charset="0"/>
              </a:rPr>
              <a:t>1</a:t>
            </a:r>
          </a:p>
        </p:txBody>
      </p:sp>
      <p:sp>
        <p:nvSpPr>
          <p:cNvPr id="542725" name="Text Box 5"/>
          <p:cNvSpPr txBox="1">
            <a:spLocks noChangeArrowheads="1"/>
          </p:cNvSpPr>
          <p:nvPr/>
        </p:nvSpPr>
        <p:spPr bwMode="auto">
          <a:xfrm rot="16200000">
            <a:off x="4233619" y="3339151"/>
            <a:ext cx="152766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x-none" sz="2400" dirty="0">
                <a:latin typeface="Helvetica" pitchFamily="2" charset="0"/>
              </a:rPr>
              <a:t>User 2: x</a:t>
            </a:r>
            <a:r>
              <a:rPr lang="en-US" altLang="x-none" sz="2400" baseline="-25000" dirty="0">
                <a:latin typeface="Helvetica" pitchFamily="2" charset="0"/>
              </a:rPr>
              <a:t>2</a:t>
            </a:r>
          </a:p>
        </p:txBody>
      </p:sp>
      <p:sp>
        <p:nvSpPr>
          <p:cNvPr id="542726" name="Line 6"/>
          <p:cNvSpPr>
            <a:spLocks noChangeShapeType="1"/>
          </p:cNvSpPr>
          <p:nvPr/>
        </p:nvSpPr>
        <p:spPr bwMode="auto">
          <a:xfrm flipH="1">
            <a:off x="5334000" y="1676401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9448800" y="1371601"/>
            <a:ext cx="126156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x-none" sz="2400" dirty="0">
                <a:latin typeface="Helvetica" pitchFamily="2" charset="0"/>
              </a:rPr>
              <a:t>fairness</a:t>
            </a:r>
          </a:p>
          <a:p>
            <a:r>
              <a:rPr lang="en-US" altLang="x-none" sz="2400" dirty="0">
                <a:latin typeface="Helvetica" pitchFamily="2" charset="0"/>
              </a:rPr>
              <a:t>line</a:t>
            </a:r>
            <a:endParaRPr lang="en-US" altLang="x-none" sz="2400" baseline="-25000" dirty="0">
              <a:latin typeface="Helvetica" pitchFamily="2" charset="0"/>
            </a:endParaRPr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9525001" y="5105401"/>
            <a:ext cx="1461363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x-none" sz="2400" dirty="0">
                <a:latin typeface="Helvetica" pitchFamily="2" charset="0"/>
              </a:rPr>
              <a:t>efficiency</a:t>
            </a:r>
          </a:p>
          <a:p>
            <a:r>
              <a:rPr lang="en-US" altLang="x-none" sz="2400" dirty="0">
                <a:latin typeface="Helvetica" pitchFamily="2" charset="0"/>
              </a:rPr>
              <a:t>line</a:t>
            </a:r>
            <a:endParaRPr lang="en-US" altLang="x-none" sz="2400" baseline="-25000" dirty="0">
              <a:latin typeface="Helvetica" pitchFamily="2" charset="0"/>
            </a:endParaRPr>
          </a:p>
        </p:txBody>
      </p:sp>
      <p:sp>
        <p:nvSpPr>
          <p:cNvPr id="542729" name="Line 9"/>
          <p:cNvSpPr>
            <a:spLocks noChangeShapeType="1"/>
          </p:cNvSpPr>
          <p:nvPr/>
        </p:nvSpPr>
        <p:spPr bwMode="auto">
          <a:xfrm rot="5400000" flipH="1" flipV="1">
            <a:off x="7505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30" name="Line 10"/>
          <p:cNvSpPr>
            <a:spLocks noChangeShapeType="1"/>
          </p:cNvSpPr>
          <p:nvPr/>
        </p:nvSpPr>
        <p:spPr bwMode="auto">
          <a:xfrm>
            <a:off x="5334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32" name="Text Box 12"/>
          <p:cNvSpPr txBox="1">
            <a:spLocks noChangeArrowheads="1"/>
          </p:cNvSpPr>
          <p:nvPr/>
        </p:nvSpPr>
        <p:spPr bwMode="auto">
          <a:xfrm>
            <a:off x="6477001" y="1676401"/>
            <a:ext cx="86882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x-none" sz="2000" dirty="0">
                <a:latin typeface="Helvetica" pitchFamily="2" charset="0"/>
              </a:rPr>
              <a:t>(x</a:t>
            </a:r>
            <a:r>
              <a:rPr lang="en-US" altLang="x-none" sz="2000" baseline="-25000" dirty="0">
                <a:latin typeface="Helvetica" pitchFamily="2" charset="0"/>
              </a:rPr>
              <a:t>1</a:t>
            </a:r>
            <a:r>
              <a:rPr lang="en-US" altLang="x-none" sz="2000" dirty="0">
                <a:latin typeface="Helvetica" pitchFamily="2" charset="0"/>
              </a:rPr>
              <a:t>,x</a:t>
            </a:r>
            <a:r>
              <a:rPr lang="en-US" altLang="x-none" sz="2000" baseline="-25000" dirty="0">
                <a:latin typeface="Helvetica" pitchFamily="2" charset="0"/>
              </a:rPr>
              <a:t>2</a:t>
            </a:r>
            <a:r>
              <a:rPr lang="en-US" altLang="x-none" sz="2000" dirty="0">
                <a:latin typeface="Helvetica" pitchFamily="2" charset="0"/>
              </a:rPr>
              <a:t>)</a:t>
            </a:r>
            <a:endParaRPr lang="en-US" altLang="x-none" sz="2000" baseline="-25000" dirty="0">
              <a:latin typeface="Helvetica" pitchFamily="2" charset="0"/>
            </a:endParaRPr>
          </a:p>
        </p:txBody>
      </p:sp>
      <p:grpSp>
        <p:nvGrpSpPr>
          <p:cNvPr id="542751" name="Group 31"/>
          <p:cNvGrpSpPr>
            <a:grpSpLocks/>
          </p:cNvGrpSpPr>
          <p:nvPr/>
        </p:nvGrpSpPr>
        <p:grpSpPr bwMode="auto">
          <a:xfrm>
            <a:off x="5334002" y="2286000"/>
            <a:ext cx="1665288" cy="3429000"/>
            <a:chOff x="2400" y="1440"/>
            <a:chExt cx="1049" cy="2160"/>
          </a:xfrm>
        </p:grpSpPr>
        <p:sp>
          <p:nvSpPr>
            <p:cNvPr id="542734" name="Text Box 14"/>
            <p:cNvSpPr txBox="1">
              <a:spLocks noChangeArrowheads="1"/>
            </p:cNvSpPr>
            <p:nvPr/>
          </p:nvSpPr>
          <p:spPr bwMode="auto">
            <a:xfrm>
              <a:off x="2566" y="2208"/>
              <a:ext cx="8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x-none" sz="2000" dirty="0">
                  <a:latin typeface="Helvetica" pitchFamily="2" charset="0"/>
                </a:rPr>
                <a:t>(b</a:t>
              </a:r>
              <a:r>
                <a:rPr lang="en-US" altLang="x-none" sz="2000" baseline="-25000" dirty="0">
                  <a:latin typeface="Helvetica" pitchFamily="2" charset="0"/>
                </a:rPr>
                <a:t>D</a:t>
              </a:r>
              <a:r>
                <a:rPr lang="en-US" altLang="x-none" sz="2000" dirty="0">
                  <a:latin typeface="Helvetica" pitchFamily="2" charset="0"/>
                </a:rPr>
                <a:t>x</a:t>
              </a:r>
              <a:r>
                <a:rPr lang="en-US" altLang="x-none" sz="2000" baseline="-25000" dirty="0">
                  <a:latin typeface="Helvetica" pitchFamily="2" charset="0"/>
                </a:rPr>
                <a:t>1</a:t>
              </a:r>
              <a:r>
                <a:rPr lang="en-US" altLang="x-none" sz="2000" dirty="0">
                  <a:latin typeface="Helvetica" pitchFamily="2" charset="0"/>
                </a:rPr>
                <a:t>,b</a:t>
              </a:r>
              <a:r>
                <a:rPr lang="en-US" altLang="x-none" sz="2000" baseline="-25000" dirty="0">
                  <a:latin typeface="Helvetica" pitchFamily="2" charset="0"/>
                </a:rPr>
                <a:t>D</a:t>
              </a:r>
              <a:r>
                <a:rPr lang="en-US" altLang="x-none" sz="2000" dirty="0">
                  <a:latin typeface="Helvetica" pitchFamily="2" charset="0"/>
                </a:rPr>
                <a:t>x</a:t>
              </a:r>
              <a:r>
                <a:rPr lang="en-US" altLang="x-none" sz="2000" baseline="-25000" dirty="0">
                  <a:latin typeface="Helvetica" pitchFamily="2" charset="0"/>
                </a:rPr>
                <a:t>2</a:t>
              </a:r>
              <a:r>
                <a:rPr lang="en-US" altLang="x-none" sz="2000" dirty="0">
                  <a:latin typeface="Helvetica" pitchFamily="2" charset="0"/>
                </a:rPr>
                <a:t>)</a:t>
              </a:r>
              <a:endParaRPr lang="en-US" altLang="x-none" sz="2000" baseline="-25000" dirty="0">
                <a:latin typeface="Helvetica" pitchFamily="2" charset="0"/>
              </a:endParaRPr>
            </a:p>
          </p:txBody>
        </p:sp>
        <p:sp>
          <p:nvSpPr>
            <p:cNvPr id="542735" name="Oval 15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2738" name="Line 18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2739" name="Line 19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542741" name="Oval 21"/>
          <p:cNvSpPr>
            <a:spLocks noChangeArrowheads="1"/>
          </p:cNvSpPr>
          <p:nvPr/>
        </p:nvSpPr>
        <p:spPr bwMode="auto">
          <a:xfrm>
            <a:off x="6858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4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838200" y="1738313"/>
            <a:ext cx="3750442" cy="4267200"/>
          </a:xfrm>
          <a:noFill/>
          <a:ln/>
        </p:spPr>
        <p:txBody>
          <a:bodyPr>
            <a:normAutofit/>
          </a:bodyPr>
          <a:lstStyle/>
          <a:p>
            <a:r>
              <a:rPr lang="en-US" altLang="x-none" dirty="0"/>
              <a:t>Converges to fairness</a:t>
            </a:r>
          </a:p>
          <a:p>
            <a:r>
              <a:rPr lang="en-US" altLang="x-none" dirty="0"/>
              <a:t>Converges to efficiency</a:t>
            </a:r>
          </a:p>
          <a:p>
            <a:r>
              <a:rPr lang="en-US" altLang="x-none" dirty="0"/>
              <a:t>Increments to rate smaller as fairness increases</a:t>
            </a:r>
          </a:p>
        </p:txBody>
      </p:sp>
      <p:grpSp>
        <p:nvGrpSpPr>
          <p:cNvPr id="542763" name="Group 43"/>
          <p:cNvGrpSpPr>
            <a:grpSpLocks/>
          </p:cNvGrpSpPr>
          <p:nvPr/>
        </p:nvGrpSpPr>
        <p:grpSpPr bwMode="auto">
          <a:xfrm>
            <a:off x="5334000" y="2667000"/>
            <a:ext cx="1905000" cy="3048000"/>
            <a:chOff x="2400" y="1680"/>
            <a:chExt cx="1200" cy="1920"/>
          </a:xfrm>
        </p:grpSpPr>
        <p:sp>
          <p:nvSpPr>
            <p:cNvPr id="542756" name="Line 36"/>
            <p:cNvSpPr>
              <a:spLocks noChangeShapeType="1"/>
            </p:cNvSpPr>
            <p:nvPr/>
          </p:nvSpPr>
          <p:spPr bwMode="auto">
            <a:xfrm flipH="1">
              <a:off x="3408" y="182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2754" name="Line 34"/>
            <p:cNvSpPr>
              <a:spLocks noChangeShapeType="1"/>
            </p:cNvSpPr>
            <p:nvPr/>
          </p:nvSpPr>
          <p:spPr bwMode="auto">
            <a:xfrm flipH="1">
              <a:off x="3264" y="1680"/>
              <a:ext cx="288" cy="4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2755" name="Line 35"/>
            <p:cNvSpPr>
              <a:spLocks noChangeShapeType="1"/>
            </p:cNvSpPr>
            <p:nvPr/>
          </p:nvSpPr>
          <p:spPr bwMode="auto">
            <a:xfrm flipV="1">
              <a:off x="3264" y="182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2760" name="Line 40"/>
            <p:cNvSpPr>
              <a:spLocks noChangeShapeType="1"/>
            </p:cNvSpPr>
            <p:nvPr/>
          </p:nvSpPr>
          <p:spPr bwMode="auto">
            <a:xfrm flipV="1">
              <a:off x="2400" y="2160"/>
              <a:ext cx="86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2761" name="Line 41"/>
            <p:cNvSpPr>
              <a:spLocks noChangeShapeType="1"/>
            </p:cNvSpPr>
            <p:nvPr/>
          </p:nvSpPr>
          <p:spPr bwMode="auto">
            <a:xfrm flipV="1">
              <a:off x="2400" y="2112"/>
              <a:ext cx="1008" cy="148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AIMD?</a:t>
            </a:r>
          </a:p>
        </p:txBody>
      </p:sp>
    </p:spTree>
    <p:extLst>
      <p:ext uri="{BB962C8B-B14F-4D97-AF65-F5344CB8AC3E}">
        <p14:creationId xmlns:p14="http://schemas.microsoft.com/office/powerpoint/2010/main" val="19727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62D4-8A25-5044-BBA3-AE6944D4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steady state is not static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90CD-2E95-6C4C-A155-75D70007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stated so far, TCP probes network capacity iteratively</a:t>
            </a:r>
          </a:p>
          <a:p>
            <a:r>
              <a:rPr lang="en-US" dirty="0"/>
              <a:t>… Until it induces a loss</a:t>
            </a:r>
          </a:p>
          <a:p>
            <a:r>
              <a:rPr lang="en-US" dirty="0"/>
              <a:t>… and then probes network capacity again</a:t>
            </a:r>
          </a:p>
          <a:p>
            <a:endParaRPr lang="en-US" dirty="0"/>
          </a:p>
          <a:p>
            <a:r>
              <a:rPr lang="en-US" dirty="0"/>
              <a:t>It is important to have efficient mechanisms to detect and recover from packet loss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5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FFF9-4241-704B-A73B-C45AA79F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E5E2-2D84-5142-9439-00D357CF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04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Multiplexing/demultiplexing </a:t>
            </a:r>
          </a:p>
          <a:p>
            <a:pPr lvl="1"/>
            <a:r>
              <a:rPr lang="en-US" dirty="0"/>
              <a:t>Determine which conversation a given packet belongs to</a:t>
            </a:r>
          </a:p>
          <a:p>
            <a:pPr lvl="1"/>
            <a:r>
              <a:rPr lang="en-US" dirty="0"/>
              <a:t>All transports need to do this</a:t>
            </a:r>
          </a:p>
          <a:p>
            <a:endParaRPr lang="en-US" dirty="0"/>
          </a:p>
          <a:p>
            <a:r>
              <a:rPr lang="en-US" dirty="0"/>
              <a:t>Reliability and flow control</a:t>
            </a:r>
          </a:p>
          <a:p>
            <a:pPr lvl="1"/>
            <a:r>
              <a:rPr lang="en-US" dirty="0"/>
              <a:t>Ensure that data sent is delivered to the receiver application</a:t>
            </a:r>
          </a:p>
          <a:p>
            <a:pPr lvl="1"/>
            <a:r>
              <a:rPr lang="en-US" dirty="0"/>
              <a:t>Ensure that receiver buffer doesn’t overflow</a:t>
            </a:r>
          </a:p>
          <a:p>
            <a:pPr lvl="1"/>
            <a:endParaRPr lang="en-US" dirty="0"/>
          </a:p>
          <a:p>
            <a:r>
              <a:rPr lang="en-US" dirty="0"/>
              <a:t>Ordered delivery</a:t>
            </a:r>
          </a:p>
          <a:p>
            <a:pPr lvl="1"/>
            <a:r>
              <a:rPr lang="en-US" dirty="0"/>
              <a:t>Ensure bits pushed by sender arrive at receiver app </a:t>
            </a:r>
            <a:r>
              <a:rPr lang="en-US" dirty="0">
                <a:solidFill>
                  <a:srgbClr val="C00000"/>
                </a:solidFill>
              </a:rPr>
              <a:t>in order</a:t>
            </a:r>
          </a:p>
          <a:p>
            <a:pPr lvl="1"/>
            <a:r>
              <a:rPr lang="en-US" dirty="0"/>
              <a:t>Q: why would packets ever be received out of order?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Ensure that data sent doesn’t overwhelm </a:t>
            </a:r>
            <a:r>
              <a:rPr lang="en-US" dirty="0">
                <a:solidFill>
                  <a:srgbClr val="C00000"/>
                </a:solidFill>
              </a:rPr>
              <a:t>network resources</a:t>
            </a:r>
          </a:p>
          <a:p>
            <a:pPr lvl="1"/>
            <a:r>
              <a:rPr lang="en-US" dirty="0"/>
              <a:t>Q: which network resource?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AAEF-47E7-C74A-90D1-D1B4762C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detection &amp; recovery in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BB8A-EE45-6E48-A942-62F27499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Detecting loss before timeouts occur through </a:t>
            </a:r>
            <a:r>
              <a:rPr lang="en-US" dirty="0">
                <a:solidFill>
                  <a:srgbClr val="C00000"/>
                </a:solidFill>
              </a:rPr>
              <a:t>fast retransmit</a:t>
            </a:r>
          </a:p>
          <a:p>
            <a:r>
              <a:rPr lang="en-US" dirty="0"/>
              <a:t>Basic idea:  </a:t>
            </a:r>
          </a:p>
          <a:p>
            <a:pPr lvl="1"/>
            <a:r>
              <a:rPr lang="en-US" dirty="0"/>
              <a:t>if the receiver did not receive a packet</a:t>
            </a:r>
          </a:p>
          <a:p>
            <a:pPr lvl="1"/>
            <a:r>
              <a:rPr lang="en-US" dirty="0"/>
              <a:t>but did receive a subsequent </a:t>
            </a:r>
            <a:r>
              <a:rPr lang="en-US"/>
              <a:t>few packets (</a:t>
            </a:r>
            <a:r>
              <a:rPr lang="en-US" dirty="0">
                <a:solidFill>
                  <a:srgbClr val="C00000"/>
                </a:solidFill>
              </a:rPr>
              <a:t>duplicate ACKs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… the unreceived packet must have been dropped.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Fast recovery:</a:t>
            </a:r>
            <a:r>
              <a:rPr lang="en-US" dirty="0"/>
              <a:t> Don’t drop the window too much</a:t>
            </a:r>
          </a:p>
          <a:p>
            <a:pPr lvl="1"/>
            <a:r>
              <a:rPr lang="en-US" dirty="0"/>
              <a:t>If you’re receiving dup ACKs, packets are being delivered</a:t>
            </a:r>
          </a:p>
          <a:p>
            <a:pPr lvl="1"/>
            <a:r>
              <a:rPr lang="en-US" dirty="0"/>
              <a:t>Do congestion avoidance instead of slow start from IW</a:t>
            </a:r>
          </a:p>
          <a:p>
            <a:pPr lvl="1"/>
            <a:endParaRPr lang="en-US" dirty="0"/>
          </a:p>
          <a:p>
            <a:r>
              <a:rPr lang="en-US" dirty="0"/>
              <a:t>Many more details in RFC 2581 and follow-on work</a:t>
            </a:r>
          </a:p>
        </p:txBody>
      </p:sp>
    </p:spTree>
    <p:extLst>
      <p:ext uri="{BB962C8B-B14F-4D97-AF65-F5344CB8AC3E}">
        <p14:creationId xmlns:p14="http://schemas.microsoft.com/office/powerpoint/2010/main" val="1183785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E49B-3A78-8E44-9B91-C302FF84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9BE6-6949-7E46-ACC7-9D5989671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87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DED-2137-A14D-B9FD-95C72246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748" cy="1325563"/>
          </a:xfrm>
        </p:spPr>
        <p:txBody>
          <a:bodyPr/>
          <a:lstStyle/>
          <a:p>
            <a:r>
              <a:rPr lang="en-US" dirty="0"/>
              <a:t>Are endpoint algorithms alone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88458-3E35-A04C-A103-3E9DA3DB1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81522" cy="493298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an endpoint is malicious or buggy?</a:t>
            </a:r>
          </a:p>
          <a:p>
            <a:endParaRPr lang="en-US" dirty="0"/>
          </a:p>
          <a:p>
            <a:r>
              <a:rPr lang="en-US" dirty="0"/>
              <a:t>Want the network core to do something more about </a:t>
            </a:r>
            <a:r>
              <a:rPr lang="en-US" dirty="0">
                <a:solidFill>
                  <a:srgbClr val="C00000"/>
                </a:solidFill>
              </a:rPr>
              <a:t>resource allocation</a:t>
            </a:r>
            <a:r>
              <a:rPr lang="en-US" dirty="0"/>
              <a:t> than best effort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BDC0F-6EAC-7C4D-980F-A6CC80B3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35" y="204202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AFFDBB75-4D8A-764D-803E-CDCEC466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7" y="14348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5D0E4-EEF1-0A42-B591-309F5663FCC8}"/>
              </a:ext>
            </a:extLst>
          </p:cNvPr>
          <p:cNvCxnSpPr>
            <a:cxnSpLocks/>
          </p:cNvCxnSpPr>
          <p:nvPr/>
        </p:nvCxnSpPr>
        <p:spPr>
          <a:xfrm>
            <a:off x="4992678" y="1800080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A2565-047C-ED47-90F8-9D8F53A6803D}"/>
              </a:ext>
            </a:extLst>
          </p:cNvPr>
          <p:cNvCxnSpPr>
            <a:cxnSpLocks/>
          </p:cNvCxnSpPr>
          <p:nvPr/>
        </p:nvCxnSpPr>
        <p:spPr>
          <a:xfrm flipV="1">
            <a:off x="3281503" y="2705976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52E45E9-B006-3B4A-90C3-29A8FB5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42" y="2011308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C4F42-C6B2-0242-ADCD-7E3DFF9AEAD1}"/>
              </a:ext>
            </a:extLst>
          </p:cNvPr>
          <p:cNvCxnSpPr>
            <a:cxnSpLocks/>
          </p:cNvCxnSpPr>
          <p:nvPr/>
        </p:nvCxnSpPr>
        <p:spPr>
          <a:xfrm>
            <a:off x="9061943" y="2614398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55B3D04D-0ED5-664A-BCC8-235E97E5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04" y="2011308"/>
            <a:ext cx="939800" cy="1016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6FAB97-D82B-884E-BF8A-1CF5B3E6B881}"/>
              </a:ext>
            </a:extLst>
          </p:cNvPr>
          <p:cNvCxnSpPr>
            <a:cxnSpLocks/>
          </p:cNvCxnSpPr>
          <p:nvPr/>
        </p:nvCxnSpPr>
        <p:spPr>
          <a:xfrm flipV="1">
            <a:off x="5985910" y="3027308"/>
            <a:ext cx="1019879" cy="2436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ANd9GcTXHm9XcH9T0I0EOJrLBOGANosV-xO3mlldiVZue4LYNHmLIOt0">
            <a:extLst>
              <a:ext uri="{FF2B5EF4-FFF2-40B4-BE49-F238E27FC236}">
                <a16:creationId xmlns:a16="http://schemas.microsoft.com/office/drawing/2014/main" id="{276BBA23-5566-C949-9017-4E0D968C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0" y="2855178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0A9AF-7807-FC49-860D-768F1AD1B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0711" y="3030627"/>
            <a:ext cx="1319922" cy="16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45">
            <a:off x="8212664" y="3203295"/>
            <a:ext cx="1411404" cy="1121117"/>
          </a:xfrm>
          <a:prstGeom prst="rect">
            <a:avLst/>
          </a:prstGeom>
        </p:spPr>
      </p:pic>
      <p:sp>
        <p:nvSpPr>
          <p:cNvPr id="33" name="Cloud 32"/>
          <p:cNvSpPr/>
          <p:nvPr/>
        </p:nvSpPr>
        <p:spPr>
          <a:xfrm>
            <a:off x="3206245" y="2086529"/>
            <a:ext cx="8671429" cy="4048339"/>
          </a:xfrm>
          <a:prstGeom prst="cloud">
            <a:avLst/>
          </a:prstGeom>
          <a:noFill/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model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9" y="2362967"/>
            <a:ext cx="1536076" cy="92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90" y="3257625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96732"/>
            <a:ext cx="1536076" cy="92683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00262" y="2934468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1718" y="3991743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824568" y="3420242"/>
            <a:ext cx="2248025" cy="687657"/>
            <a:chOff x="7250905" y="2583511"/>
            <a:chExt cx="3064670" cy="100948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250906" y="2583511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250905" y="3586163"/>
              <a:ext cx="30646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287001" y="2587151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86" y="3255453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907614" y="3425061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37984" y="3436542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87444" y="3431289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3932" y="3437685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73206" y="2377255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31253" y="2562601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0334" y="4652075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19056" y="4321618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24635" y="4288299"/>
            <a:ext cx="2447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Bottleneck queue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(max size B)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907614" y="3177358"/>
            <a:ext cx="114401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39987" y="2597664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latin typeface="Helvetica" charset="0"/>
                <a:ea typeface="Helvetica" charset="0"/>
                <a:cs typeface="Helvetica" charset="0"/>
              </a:rPr>
              <a:t>Queuing delay</a:t>
            </a:r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5844" y="5548701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Flows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15847" y="5807492"/>
            <a:ext cx="5280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elvetica" charset="0"/>
                <a:ea typeface="Helvetica" charset="0"/>
                <a:cs typeface="Helvetica" charset="0"/>
              </a:rPr>
              <a:t>Packet-switched core 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17055" y="4226193"/>
            <a:ext cx="2447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Link 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06" y="2707711"/>
            <a:ext cx="3502307" cy="33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193496"/>
            <a:ext cx="1536076" cy="926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First-in first-out (FIFO) queue + tail-drop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100262" y="2934470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01718" y="3991745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633885" y="3049305"/>
            <a:ext cx="5960430" cy="1545298"/>
            <a:chOff x="3849329" y="2872327"/>
            <a:chExt cx="5960430" cy="154529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849330" y="2872327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49329" y="4407173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809759" y="2877899"/>
              <a:ext cx="0" cy="15397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673206" y="2377257"/>
            <a:ext cx="440024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31253" y="2562603"/>
            <a:ext cx="363028" cy="66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30334" y="4652077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9056" y="4321620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891225" y="3047391"/>
            <a:ext cx="701517" cy="1534847"/>
            <a:chOff x="8457745" y="2870413"/>
            <a:chExt cx="701517" cy="1534847"/>
          </a:xfrm>
        </p:grpSpPr>
        <p:sp>
          <p:nvSpPr>
            <p:cNvPr id="10" name="Rectangle 9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45843" y="2662226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6552" y="2460105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1675" y="4421243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0334" y="4751700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189708" y="3054877"/>
            <a:ext cx="731017" cy="1534847"/>
            <a:chOff x="7726728" y="2877899"/>
            <a:chExt cx="731017" cy="1534847"/>
          </a:xfrm>
        </p:grpSpPr>
        <p:sp>
          <p:nvSpPr>
            <p:cNvPr id="26" name="Rectangle 25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12055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93541" y="3062265"/>
            <a:ext cx="701517" cy="1534847"/>
            <a:chOff x="8457745" y="2870413"/>
            <a:chExt cx="701517" cy="1534847"/>
          </a:xfrm>
        </p:grpSpPr>
        <p:sp>
          <p:nvSpPr>
            <p:cNvPr id="29" name="Rectangle 28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02992" y="3065968"/>
            <a:ext cx="731017" cy="1534847"/>
            <a:chOff x="6340012" y="2888990"/>
            <a:chExt cx="731017" cy="1534847"/>
          </a:xfrm>
        </p:grpSpPr>
        <p:sp>
          <p:nvSpPr>
            <p:cNvPr id="32" name="Rectangle 31"/>
            <p:cNvSpPr/>
            <p:nvPr/>
          </p:nvSpPr>
          <p:spPr>
            <a:xfrm>
              <a:off x="6340012" y="2888990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25339" y="3425580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9" y="2362969"/>
            <a:ext cx="1536076" cy="9268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52488"/>
            <a:ext cx="1536076" cy="9268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1" y="3272668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5" y="4799385"/>
            <a:ext cx="1932812" cy="193281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H="1">
            <a:off x="6758739" y="1810057"/>
            <a:ext cx="25721" cy="273132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42480" y="1798385"/>
            <a:ext cx="1194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Buffer size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08373" y="5730918"/>
            <a:ext cx="177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Dropped packets</a:t>
            </a:r>
          </a:p>
        </p:txBody>
      </p:sp>
    </p:spTree>
    <p:extLst>
      <p:ext uri="{BB962C8B-B14F-4D97-AF65-F5344CB8AC3E}">
        <p14:creationId xmlns:p14="http://schemas.microsoft.com/office/powerpoint/2010/main" val="1515972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First-in first-out (FIFO) queue + tail-drop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100262" y="2934469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01718" y="3991744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30334" y="4652076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9056" y="4321619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31253" y="2562602"/>
            <a:ext cx="560280" cy="660913"/>
            <a:chOff x="3431253" y="2385625"/>
            <a:chExt cx="560280" cy="660913"/>
          </a:xfrm>
        </p:grpSpPr>
        <p:sp>
          <p:nvSpPr>
            <p:cNvPr id="15" name="Rectangle 14"/>
            <p:cNvSpPr/>
            <p:nvPr/>
          </p:nvSpPr>
          <p:spPr>
            <a:xfrm>
              <a:off x="3431253" y="2385625"/>
              <a:ext cx="363028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45843" y="2485248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3218" y="2483674"/>
            <a:ext cx="599036" cy="660913"/>
            <a:chOff x="2673206" y="2200279"/>
            <a:chExt cx="599036" cy="660913"/>
          </a:xfrm>
        </p:grpSpPr>
        <p:sp>
          <p:nvSpPr>
            <p:cNvPr id="14" name="Rectangle 13"/>
            <p:cNvSpPr/>
            <p:nvPr/>
          </p:nvSpPr>
          <p:spPr>
            <a:xfrm>
              <a:off x="2673206" y="2200279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6552" y="2283127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01675" y="4421242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0334" y="4751699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119756"/>
            <a:ext cx="1536076" cy="9268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376" y="1917311"/>
            <a:ext cx="1346198" cy="16666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87622" y="2294253"/>
            <a:ext cx="599036" cy="660913"/>
            <a:chOff x="3462025" y="1569648"/>
            <a:chExt cx="599036" cy="660913"/>
          </a:xfrm>
        </p:grpSpPr>
        <p:sp>
          <p:nvSpPr>
            <p:cNvPr id="41" name="Rectangle 40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12159" y="1767953"/>
            <a:ext cx="599036" cy="660913"/>
            <a:chOff x="3462025" y="1569648"/>
            <a:chExt cx="599036" cy="660913"/>
          </a:xfrm>
        </p:grpSpPr>
        <p:sp>
          <p:nvSpPr>
            <p:cNvPr id="44" name="Rectangle 43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4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33724" y="1636831"/>
            <a:ext cx="599036" cy="660913"/>
            <a:chOff x="3462025" y="1569648"/>
            <a:chExt cx="599036" cy="660913"/>
          </a:xfrm>
        </p:grpSpPr>
        <p:sp>
          <p:nvSpPr>
            <p:cNvPr id="47" name="Rectangle 46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76988" y="1479600"/>
            <a:ext cx="599036" cy="660913"/>
            <a:chOff x="3462025" y="1569648"/>
            <a:chExt cx="599036" cy="660913"/>
          </a:xfrm>
        </p:grpSpPr>
        <p:sp>
          <p:nvSpPr>
            <p:cNvPr id="53" name="Rectangle 52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6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891225" y="3047390"/>
            <a:ext cx="701517" cy="1534847"/>
            <a:chOff x="8457745" y="2870413"/>
            <a:chExt cx="701517" cy="1534847"/>
          </a:xfrm>
        </p:grpSpPr>
        <p:sp>
          <p:nvSpPr>
            <p:cNvPr id="67" name="Rectangle 66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436244" y="3049968"/>
            <a:ext cx="731017" cy="1534847"/>
            <a:chOff x="7726728" y="2877899"/>
            <a:chExt cx="731017" cy="1534847"/>
          </a:xfrm>
        </p:grpSpPr>
        <p:sp>
          <p:nvSpPr>
            <p:cNvPr id="70" name="Rectangle 69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12055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493541" y="3047516"/>
            <a:ext cx="701517" cy="1534847"/>
            <a:chOff x="8457745" y="2870413"/>
            <a:chExt cx="701517" cy="1534847"/>
          </a:xfrm>
        </p:grpSpPr>
        <p:sp>
          <p:nvSpPr>
            <p:cNvPr id="73" name="Rectangle 7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1" y="3272667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5" y="4799384"/>
            <a:ext cx="1932812" cy="193281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33884" y="3049304"/>
            <a:ext cx="5960430" cy="1545298"/>
            <a:chOff x="5633885" y="2872327"/>
            <a:chExt cx="5960430" cy="1545298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1594315" y="2877899"/>
              <a:ext cx="0" cy="15397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33886" y="2872327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633885" y="4407173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8806776" y="3084881"/>
            <a:ext cx="701517" cy="1488268"/>
            <a:chOff x="8457745" y="2870413"/>
            <a:chExt cx="701517" cy="1534847"/>
          </a:xfrm>
        </p:grpSpPr>
        <p:sp>
          <p:nvSpPr>
            <p:cNvPr id="83" name="Rectangle 8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184680" y="3085623"/>
            <a:ext cx="701517" cy="1488268"/>
            <a:chOff x="8457745" y="2870413"/>
            <a:chExt cx="701517" cy="1534847"/>
          </a:xfrm>
        </p:grpSpPr>
        <p:sp>
          <p:nvSpPr>
            <p:cNvPr id="89" name="Rectangle 88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5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751817" y="3076208"/>
            <a:ext cx="701517" cy="1488268"/>
            <a:chOff x="8457745" y="2870413"/>
            <a:chExt cx="701517" cy="1534847"/>
          </a:xfrm>
        </p:grpSpPr>
        <p:sp>
          <p:nvSpPr>
            <p:cNvPr id="92" name="Rectangle 91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6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128499" y="3082674"/>
            <a:ext cx="701517" cy="1488268"/>
            <a:chOff x="8457745" y="2870413"/>
            <a:chExt cx="701517" cy="1534847"/>
          </a:xfrm>
        </p:grpSpPr>
        <p:sp>
          <p:nvSpPr>
            <p:cNvPr id="95" name="Rectangle 94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4</a:t>
              </a: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H="1">
            <a:off x="6758739" y="1810056"/>
            <a:ext cx="25721" cy="273132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349437" y="4296733"/>
            <a:ext cx="731017" cy="756046"/>
            <a:chOff x="7726728" y="2877899"/>
            <a:chExt cx="731017" cy="1534847"/>
          </a:xfrm>
        </p:grpSpPr>
        <p:sp>
          <p:nvSpPr>
            <p:cNvPr id="98" name="Rectangle 97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912055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842480" y="1798384"/>
            <a:ext cx="1194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Buffer size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608373" y="5730917"/>
            <a:ext cx="177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Dropped packets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70358" y="1468473"/>
            <a:ext cx="314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Head of line blocking (HOL)</a:t>
            </a:r>
          </a:p>
        </p:txBody>
      </p:sp>
      <p:sp>
        <p:nvSpPr>
          <p:cNvPr id="104" name="Left Brace 103"/>
          <p:cNvSpPr/>
          <p:nvPr/>
        </p:nvSpPr>
        <p:spPr>
          <a:xfrm rot="5400000">
            <a:off x="9582112" y="921776"/>
            <a:ext cx="568542" cy="352569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39E86-A5B0-954F-AB09-93223A498EE5}"/>
              </a:ext>
            </a:extLst>
          </p:cNvPr>
          <p:cNvSpPr txBox="1"/>
          <p:nvPr/>
        </p:nvSpPr>
        <p:spPr>
          <a:xfrm>
            <a:off x="218082" y="5730917"/>
            <a:ext cx="518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Can you guess what happens in the next round-trip time interval?</a:t>
            </a:r>
          </a:p>
        </p:txBody>
      </p:sp>
    </p:spTree>
    <p:extLst>
      <p:ext uri="{BB962C8B-B14F-4D97-AF65-F5344CB8AC3E}">
        <p14:creationId xmlns:p14="http://schemas.microsoft.com/office/powerpoint/2010/main" val="27595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ACK-clocking makes it worse: lucky case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100262" y="2875476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01718" y="3932751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30334" y="4593083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9056" y="4262626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31253" y="2503609"/>
            <a:ext cx="560280" cy="660913"/>
            <a:chOff x="3431253" y="2385625"/>
            <a:chExt cx="560280" cy="660913"/>
          </a:xfrm>
        </p:grpSpPr>
        <p:sp>
          <p:nvSpPr>
            <p:cNvPr id="15" name="Rectangle 14"/>
            <p:cNvSpPr/>
            <p:nvPr/>
          </p:nvSpPr>
          <p:spPr>
            <a:xfrm>
              <a:off x="3431253" y="2385625"/>
              <a:ext cx="363028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45843" y="2485248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7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3218" y="2424681"/>
            <a:ext cx="599036" cy="660913"/>
            <a:chOff x="2673206" y="2200279"/>
            <a:chExt cx="599036" cy="660913"/>
          </a:xfrm>
        </p:grpSpPr>
        <p:sp>
          <p:nvSpPr>
            <p:cNvPr id="14" name="Rectangle 13"/>
            <p:cNvSpPr/>
            <p:nvPr/>
          </p:nvSpPr>
          <p:spPr>
            <a:xfrm>
              <a:off x="2673206" y="2200279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6552" y="2283127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8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01675" y="4362249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0334" y="4692706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37740"/>
            <a:ext cx="1536076" cy="9268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376" y="1858318"/>
            <a:ext cx="1346198" cy="16666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87622" y="2235260"/>
            <a:ext cx="599036" cy="660913"/>
            <a:chOff x="3462025" y="1569648"/>
            <a:chExt cx="599036" cy="660913"/>
          </a:xfrm>
        </p:grpSpPr>
        <p:sp>
          <p:nvSpPr>
            <p:cNvPr id="41" name="Rectangle 40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9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7016" y="1708960"/>
            <a:ext cx="545690" cy="660913"/>
            <a:chOff x="3426882" y="1569648"/>
            <a:chExt cx="545690" cy="660913"/>
          </a:xfrm>
        </p:grpSpPr>
        <p:sp>
          <p:nvSpPr>
            <p:cNvPr id="44" name="Rectangle 43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26882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13330" y="1577838"/>
            <a:ext cx="545690" cy="660913"/>
            <a:chOff x="3441631" y="1569648"/>
            <a:chExt cx="545690" cy="660913"/>
          </a:xfrm>
        </p:grpSpPr>
        <p:sp>
          <p:nvSpPr>
            <p:cNvPr id="47" name="Rectangle 46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4163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11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27095" y="1420607"/>
            <a:ext cx="545690" cy="660913"/>
            <a:chOff x="3412132" y="1569648"/>
            <a:chExt cx="545690" cy="660913"/>
          </a:xfrm>
        </p:grpSpPr>
        <p:sp>
          <p:nvSpPr>
            <p:cNvPr id="53" name="Rectangle 52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12132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12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891225" y="2988397"/>
            <a:ext cx="701517" cy="1534847"/>
            <a:chOff x="8457745" y="2870413"/>
            <a:chExt cx="701517" cy="1534847"/>
          </a:xfrm>
        </p:grpSpPr>
        <p:sp>
          <p:nvSpPr>
            <p:cNvPr id="67" name="Rectangle 66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7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189708" y="2995883"/>
            <a:ext cx="731017" cy="1534847"/>
            <a:chOff x="7726728" y="2877899"/>
            <a:chExt cx="731017" cy="1534847"/>
          </a:xfrm>
        </p:grpSpPr>
        <p:sp>
          <p:nvSpPr>
            <p:cNvPr id="70" name="Rectangle 69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12055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493541" y="2988523"/>
            <a:ext cx="701517" cy="1534847"/>
            <a:chOff x="8457745" y="2870413"/>
            <a:chExt cx="701517" cy="1534847"/>
          </a:xfrm>
        </p:grpSpPr>
        <p:sp>
          <p:nvSpPr>
            <p:cNvPr id="73" name="Rectangle 7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8</a:t>
              </a:r>
            </a:p>
          </p:txBody>
        </p:sp>
      </p:grpSp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1" y="3213674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5" y="4740391"/>
            <a:ext cx="1932812" cy="193281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33884" y="2990311"/>
            <a:ext cx="5960430" cy="1545298"/>
            <a:chOff x="5633885" y="2872327"/>
            <a:chExt cx="5960430" cy="1545298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1594315" y="2877899"/>
              <a:ext cx="0" cy="15397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33886" y="2872327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633885" y="4407173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8806776" y="3011140"/>
            <a:ext cx="701517" cy="1488268"/>
            <a:chOff x="8457745" y="2870413"/>
            <a:chExt cx="701517" cy="1534847"/>
          </a:xfrm>
        </p:grpSpPr>
        <p:sp>
          <p:nvSpPr>
            <p:cNvPr id="83" name="Rectangle 8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9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440158" y="3014717"/>
            <a:ext cx="685199" cy="1488268"/>
            <a:chOff x="8457745" y="2870413"/>
            <a:chExt cx="685199" cy="1534847"/>
          </a:xfrm>
        </p:grpSpPr>
        <p:sp>
          <p:nvSpPr>
            <p:cNvPr id="89" name="Rectangle 88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569328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11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751817" y="3017215"/>
            <a:ext cx="685199" cy="1488268"/>
            <a:chOff x="8457745" y="2870413"/>
            <a:chExt cx="685199" cy="1534847"/>
          </a:xfrm>
        </p:grpSpPr>
        <p:sp>
          <p:nvSpPr>
            <p:cNvPr id="92" name="Rectangle 91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554580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12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128499" y="3023681"/>
            <a:ext cx="685199" cy="1488268"/>
            <a:chOff x="8457745" y="2870413"/>
            <a:chExt cx="685199" cy="1534847"/>
          </a:xfrm>
        </p:grpSpPr>
        <p:sp>
          <p:nvSpPr>
            <p:cNvPr id="95" name="Rectangle 94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554580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H="1">
            <a:off x="6758739" y="1751063"/>
            <a:ext cx="25721" cy="273132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842480" y="1739391"/>
            <a:ext cx="1194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Buffer size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608373" y="5671924"/>
            <a:ext cx="177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Dropped packets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910229" y="1302642"/>
            <a:ext cx="545690" cy="660913"/>
            <a:chOff x="3426881" y="1569648"/>
            <a:chExt cx="545690" cy="660913"/>
          </a:xfrm>
        </p:grpSpPr>
        <p:sp>
          <p:nvSpPr>
            <p:cNvPr id="63" name="Rectangle 62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2688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28415" y="4289935"/>
            <a:ext cx="685199" cy="741995"/>
            <a:chOff x="8457745" y="2870413"/>
            <a:chExt cx="685199" cy="1534847"/>
          </a:xfrm>
        </p:grpSpPr>
        <p:sp>
          <p:nvSpPr>
            <p:cNvPr id="76" name="Rectangle 75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54580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097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4755" cy="1325563"/>
          </a:xfrm>
        </p:spPr>
        <p:txBody>
          <a:bodyPr/>
          <a:lstStyle/>
          <a:p>
            <a:r>
              <a:rPr lang="en-US" dirty="0"/>
              <a:t>ACK-clocking makes it worse</a:t>
            </a:r>
            <a:r>
              <a:rPr lang="en-US"/>
              <a:t>: unlucky case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00262" y="2875476"/>
            <a:ext cx="1585912" cy="5143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01718" y="3932751"/>
            <a:ext cx="1684456" cy="5814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30334" y="4593083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9056" y="4262626"/>
            <a:ext cx="313612" cy="66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31253" y="2503609"/>
            <a:ext cx="560280" cy="660913"/>
            <a:chOff x="3431253" y="2385625"/>
            <a:chExt cx="560280" cy="660913"/>
          </a:xfrm>
        </p:grpSpPr>
        <p:sp>
          <p:nvSpPr>
            <p:cNvPr id="15" name="Rectangle 14"/>
            <p:cNvSpPr/>
            <p:nvPr/>
          </p:nvSpPr>
          <p:spPr>
            <a:xfrm>
              <a:off x="3431253" y="2385625"/>
              <a:ext cx="363028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45843" y="2485248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7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3218" y="2424681"/>
            <a:ext cx="599036" cy="660913"/>
            <a:chOff x="2673206" y="2200279"/>
            <a:chExt cx="599036" cy="660913"/>
          </a:xfrm>
        </p:grpSpPr>
        <p:sp>
          <p:nvSpPr>
            <p:cNvPr id="14" name="Rectangle 13"/>
            <p:cNvSpPr/>
            <p:nvPr/>
          </p:nvSpPr>
          <p:spPr>
            <a:xfrm>
              <a:off x="2673206" y="2200279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26552" y="2283127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8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01675" y="4362249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0334" y="4692706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" y="4237740"/>
            <a:ext cx="1536076" cy="9268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376" y="1858318"/>
            <a:ext cx="1346198" cy="16666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87622" y="2235260"/>
            <a:ext cx="599036" cy="660913"/>
            <a:chOff x="3462025" y="1569648"/>
            <a:chExt cx="599036" cy="660913"/>
          </a:xfrm>
        </p:grpSpPr>
        <p:sp>
          <p:nvSpPr>
            <p:cNvPr id="41" name="Rectangle 40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1537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9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7016" y="1708960"/>
            <a:ext cx="545690" cy="660913"/>
            <a:chOff x="3426882" y="1569648"/>
            <a:chExt cx="545690" cy="660913"/>
          </a:xfrm>
        </p:grpSpPr>
        <p:sp>
          <p:nvSpPr>
            <p:cNvPr id="44" name="Rectangle 43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26882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13330" y="1577838"/>
            <a:ext cx="545690" cy="660913"/>
            <a:chOff x="3441631" y="1569648"/>
            <a:chExt cx="545690" cy="660913"/>
          </a:xfrm>
        </p:grpSpPr>
        <p:sp>
          <p:nvSpPr>
            <p:cNvPr id="47" name="Rectangle 46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4163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11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27095" y="1420607"/>
            <a:ext cx="545690" cy="660913"/>
            <a:chOff x="3412132" y="1569648"/>
            <a:chExt cx="545690" cy="660913"/>
          </a:xfrm>
        </p:grpSpPr>
        <p:sp>
          <p:nvSpPr>
            <p:cNvPr id="53" name="Rectangle 52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12132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12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891225" y="2988397"/>
            <a:ext cx="701517" cy="1534847"/>
            <a:chOff x="8457745" y="2870413"/>
            <a:chExt cx="701517" cy="1534847"/>
          </a:xfrm>
        </p:grpSpPr>
        <p:sp>
          <p:nvSpPr>
            <p:cNvPr id="67" name="Rectangle 66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7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9071" y="2987956"/>
            <a:ext cx="685199" cy="1534847"/>
            <a:chOff x="7726728" y="2877899"/>
            <a:chExt cx="685199" cy="1534847"/>
          </a:xfrm>
        </p:grpSpPr>
        <p:sp>
          <p:nvSpPr>
            <p:cNvPr id="70" name="Rectangle 69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08817" y="3414489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13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201463" y="2988523"/>
            <a:ext cx="701517" cy="1534847"/>
            <a:chOff x="8457745" y="2870413"/>
            <a:chExt cx="701517" cy="1534847"/>
          </a:xfrm>
        </p:grpSpPr>
        <p:sp>
          <p:nvSpPr>
            <p:cNvPr id="73" name="Rectangle 7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613572" y="3407003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8</a:t>
              </a:r>
            </a:p>
          </p:txBody>
        </p:sp>
      </p:grpSp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1" y="3213674"/>
            <a:ext cx="2219451" cy="13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15" y="4740391"/>
            <a:ext cx="1932812" cy="193281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33884" y="2990311"/>
            <a:ext cx="5960430" cy="1545298"/>
            <a:chOff x="5633885" y="2872327"/>
            <a:chExt cx="5960430" cy="1545298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1594315" y="2877899"/>
              <a:ext cx="0" cy="15397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33886" y="2872327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633885" y="4407173"/>
              <a:ext cx="5943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514698" y="3025888"/>
            <a:ext cx="701517" cy="1488268"/>
            <a:chOff x="8457745" y="2870413"/>
            <a:chExt cx="701517" cy="1534847"/>
          </a:xfrm>
        </p:grpSpPr>
        <p:sp>
          <p:nvSpPr>
            <p:cNvPr id="83" name="Rectangle 82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613572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9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148080" y="3014717"/>
            <a:ext cx="685199" cy="1488268"/>
            <a:chOff x="8457745" y="2870413"/>
            <a:chExt cx="685199" cy="1534847"/>
          </a:xfrm>
        </p:grpSpPr>
        <p:sp>
          <p:nvSpPr>
            <p:cNvPr id="89" name="Rectangle 88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569328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11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59739" y="3017215"/>
            <a:ext cx="685199" cy="1488268"/>
            <a:chOff x="8457745" y="2870413"/>
            <a:chExt cx="685199" cy="1534847"/>
          </a:xfrm>
        </p:grpSpPr>
        <p:sp>
          <p:nvSpPr>
            <p:cNvPr id="92" name="Rectangle 91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554580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12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836421" y="3023681"/>
            <a:ext cx="685199" cy="1488268"/>
            <a:chOff x="8457745" y="2870413"/>
            <a:chExt cx="685199" cy="1534847"/>
          </a:xfrm>
        </p:grpSpPr>
        <p:sp>
          <p:nvSpPr>
            <p:cNvPr id="95" name="Rectangle 94"/>
            <p:cNvSpPr/>
            <p:nvPr/>
          </p:nvSpPr>
          <p:spPr>
            <a:xfrm>
              <a:off x="8457745" y="2870413"/>
              <a:ext cx="685199" cy="1534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554580" y="3407003"/>
              <a:ext cx="545690" cy="4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H="1">
            <a:off x="6773487" y="1751063"/>
            <a:ext cx="25721" cy="273132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349437" y="4237740"/>
            <a:ext cx="731017" cy="756046"/>
            <a:chOff x="7726728" y="2877899"/>
            <a:chExt cx="731017" cy="1534847"/>
          </a:xfrm>
        </p:grpSpPr>
        <p:sp>
          <p:nvSpPr>
            <p:cNvPr id="98" name="Rectangle 97"/>
            <p:cNvSpPr/>
            <p:nvPr/>
          </p:nvSpPr>
          <p:spPr>
            <a:xfrm>
              <a:off x="7726728" y="2877899"/>
              <a:ext cx="685199" cy="153484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912055" y="3414488"/>
              <a:ext cx="545690" cy="93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b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842480" y="1739391"/>
            <a:ext cx="1194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Buffer size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608373" y="5671924"/>
            <a:ext cx="177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Dropped packets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910229" y="1302642"/>
            <a:ext cx="545690" cy="660913"/>
            <a:chOff x="3426881" y="1569648"/>
            <a:chExt cx="545690" cy="660913"/>
          </a:xfrm>
        </p:grpSpPr>
        <p:sp>
          <p:nvSpPr>
            <p:cNvPr id="63" name="Rectangle 62"/>
            <p:cNvSpPr/>
            <p:nvPr/>
          </p:nvSpPr>
          <p:spPr>
            <a:xfrm>
              <a:off x="3462025" y="1569648"/>
              <a:ext cx="440024" cy="6609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26881" y="1652496"/>
              <a:ext cx="54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13</a:t>
              </a:r>
              <a:endParaRPr lang="en-US" sz="2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46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monopolized by “bad”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3748" cy="4351338"/>
          </a:xfrm>
        </p:spPr>
        <p:txBody>
          <a:bodyPr>
            <a:normAutofit/>
          </a:bodyPr>
          <a:lstStyle/>
          <a:p>
            <a:r>
              <a:rPr lang="en-US" dirty="0"/>
              <a:t>An ACK signals the source of a free router buffer slot</a:t>
            </a:r>
          </a:p>
          <a:p>
            <a:pPr lvl="1"/>
            <a:r>
              <a:rPr lang="en-US" dirty="0"/>
              <a:t>Further, ACK clocking means that the source transmits again</a:t>
            </a:r>
          </a:p>
          <a:p>
            <a:endParaRPr lang="en-US" dirty="0"/>
          </a:p>
          <a:p>
            <a:r>
              <a:rPr lang="en-US" dirty="0"/>
              <a:t>Contending packet arrivals may not be random enough</a:t>
            </a:r>
          </a:p>
          <a:p>
            <a:pPr lvl="1"/>
            <a:r>
              <a:rPr lang="is-IS" dirty="0"/>
              <a:t>Blue flow can’t capture buffer space for </a:t>
            </a:r>
            <a:r>
              <a:rPr lang="is-IS" i="1" dirty="0"/>
              <a:t>a</a:t>
            </a:r>
            <a:r>
              <a:rPr lang="is-IS" dirty="0"/>
              <a:t> </a:t>
            </a:r>
            <a:r>
              <a:rPr lang="is-IS" i="1" dirty="0"/>
              <a:t>few </a:t>
            </a:r>
            <a:r>
              <a:rPr lang="is-IS" dirty="0"/>
              <a:t>round-trips</a:t>
            </a:r>
          </a:p>
          <a:p>
            <a:pPr lvl="1"/>
            <a:endParaRPr lang="is-IS" dirty="0"/>
          </a:p>
          <a:p>
            <a:r>
              <a:rPr lang="en-US" dirty="0"/>
              <a:t>Sources which sent successfully earlier get to send again</a:t>
            </a:r>
          </a:p>
          <a:p>
            <a:pPr lvl="1"/>
            <a:endParaRPr lang="is-IS" dirty="0"/>
          </a:p>
          <a:p>
            <a:r>
              <a:rPr lang="en-US" dirty="0"/>
              <a:t>A FIFO tail-drop queue </a:t>
            </a:r>
            <a:r>
              <a:rPr lang="en-US" i="1" dirty="0"/>
              <a:t>incentivizes </a:t>
            </a:r>
            <a:r>
              <a:rPr lang="en-US" dirty="0"/>
              <a:t>sources to misbehave!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22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75C3-5804-1A42-BA54-C0472217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scheduling on 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52C5-C12E-8347-8B66-821366BF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7"/>
          </a:xfrm>
        </p:spPr>
        <p:txBody>
          <a:bodyPr>
            <a:normAutofit/>
          </a:bodyPr>
          <a:lstStyle/>
          <a:p>
            <a:r>
              <a:rPr lang="en-US" dirty="0"/>
              <a:t>We will discuss packet scheduling algorithms implemented on routers in detail later in this course.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Goal: Achieve a predetermined resource allocation </a:t>
            </a:r>
            <a:r>
              <a:rPr lang="en-US" dirty="0">
                <a:solidFill>
                  <a:srgbClr val="C00000"/>
                </a:solidFill>
              </a:rPr>
              <a:t>regardless of endpoint behavior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How to make such allocation “efficient”?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Implement on routers at high speeds and low cost</a:t>
            </a:r>
          </a:p>
          <a:p>
            <a:pPr lvl="1"/>
            <a:r>
              <a:rPr lang="en-US" dirty="0"/>
              <a:t>Achieve equitable sharing of network bandwidth &amp; queues</a:t>
            </a:r>
          </a:p>
          <a:p>
            <a:pPr lvl="1"/>
            <a:r>
              <a:rPr lang="en-US" dirty="0"/>
              <a:t>Use available bandwidth effectively</a:t>
            </a:r>
          </a:p>
        </p:txBody>
      </p:sp>
    </p:spTree>
    <p:extLst>
      <p:ext uri="{BB962C8B-B14F-4D97-AF65-F5344CB8AC3E}">
        <p14:creationId xmlns:p14="http://schemas.microsoft.com/office/powerpoint/2010/main" val="363213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8914-F5AA-9C4B-8627-932110E6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2E699-21F8-5841-8209-405871A4B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1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20A3-8F54-1B41-80AF-A3F27DC7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Reordering packets at the receiver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C972E-3327-0E49-99BB-E955CE61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7600" cy="4351338"/>
          </a:xfrm>
        </p:spPr>
        <p:txBody>
          <a:bodyPr/>
          <a:lstStyle/>
          <a:p>
            <a:r>
              <a:rPr lang="en-US" dirty="0"/>
              <a:t>Let’s suppose receiver gets packets 1, 2, and 4, but not 3 (dropped)</a:t>
            </a:r>
          </a:p>
          <a:p>
            <a:endParaRPr lang="en-US" dirty="0"/>
          </a:p>
          <a:p>
            <a:r>
              <a:rPr lang="en-US" dirty="0"/>
              <a:t>Suppose you’re trying to download a Word document containing a report</a:t>
            </a:r>
          </a:p>
          <a:p>
            <a:endParaRPr lang="en-US" dirty="0"/>
          </a:p>
          <a:p>
            <a:r>
              <a:rPr lang="en-US" dirty="0"/>
              <a:t>What would happen if transport at the receiver directly presents packets 1, 2, and 4 to the Word application?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D66357-C543-AA4D-98B3-92F65363B1BA}"/>
              </a:ext>
            </a:extLst>
          </p:cNvPr>
          <p:cNvCxnSpPr/>
          <p:nvPr/>
        </p:nvCxnSpPr>
        <p:spPr>
          <a:xfrm>
            <a:off x="8670235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943662-FD53-6048-8144-26DFF08DABD9}"/>
              </a:ext>
            </a:extLst>
          </p:cNvPr>
          <p:cNvCxnSpPr/>
          <p:nvPr/>
        </p:nvCxnSpPr>
        <p:spPr>
          <a:xfrm>
            <a:off x="11579087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2A11C5-EB30-D74A-A6CA-B9E956C84BC1}"/>
              </a:ext>
            </a:extLst>
          </p:cNvPr>
          <p:cNvCxnSpPr>
            <a:cxnSpLocks/>
          </p:cNvCxnSpPr>
          <p:nvPr/>
        </p:nvCxnSpPr>
        <p:spPr>
          <a:xfrm>
            <a:off x="8842514" y="2464411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31D3C3-0FCF-C842-9D39-B72E85A8ED84}"/>
              </a:ext>
            </a:extLst>
          </p:cNvPr>
          <p:cNvSpPr txBox="1"/>
          <p:nvPr/>
        </p:nvSpPr>
        <p:spPr>
          <a:xfrm>
            <a:off x="8555109" y="1726318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C7B6D-EDD5-A74D-85DE-DBC6A9E95ECF}"/>
              </a:ext>
            </a:extLst>
          </p:cNvPr>
          <p:cNvSpPr txBox="1"/>
          <p:nvPr/>
        </p:nvSpPr>
        <p:spPr>
          <a:xfrm>
            <a:off x="10312193" y="1690688"/>
            <a:ext cx="15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A58BF9-24E3-3744-885F-6D81725E25A3}"/>
              </a:ext>
            </a:extLst>
          </p:cNvPr>
          <p:cNvCxnSpPr>
            <a:cxnSpLocks/>
          </p:cNvCxnSpPr>
          <p:nvPr/>
        </p:nvCxnSpPr>
        <p:spPr>
          <a:xfrm flipH="1">
            <a:off x="8767376" y="3199761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FA290A-7FB3-494F-86CE-8E8787790CC3}"/>
              </a:ext>
            </a:extLst>
          </p:cNvPr>
          <p:cNvCxnSpPr>
            <a:cxnSpLocks/>
          </p:cNvCxnSpPr>
          <p:nvPr/>
        </p:nvCxnSpPr>
        <p:spPr>
          <a:xfrm>
            <a:off x="8854911" y="4533304"/>
            <a:ext cx="2602145" cy="116178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C35177-2F45-4142-94C4-B7A010E17948}"/>
              </a:ext>
            </a:extLst>
          </p:cNvPr>
          <p:cNvCxnSpPr>
            <a:cxnSpLocks/>
          </p:cNvCxnSpPr>
          <p:nvPr/>
        </p:nvCxnSpPr>
        <p:spPr>
          <a:xfrm>
            <a:off x="8825379" y="2669926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14199A-BB24-A24D-8EA6-06612704C2EB}"/>
              </a:ext>
            </a:extLst>
          </p:cNvPr>
          <p:cNvCxnSpPr>
            <a:cxnSpLocks/>
          </p:cNvCxnSpPr>
          <p:nvPr/>
        </p:nvCxnSpPr>
        <p:spPr>
          <a:xfrm>
            <a:off x="8793164" y="2915101"/>
            <a:ext cx="1253301" cy="309292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E6D30-1E4D-C445-940A-9149BB30E677}"/>
              </a:ext>
            </a:extLst>
          </p:cNvPr>
          <p:cNvCxnSpPr>
            <a:cxnSpLocks/>
          </p:cNvCxnSpPr>
          <p:nvPr/>
        </p:nvCxnSpPr>
        <p:spPr>
          <a:xfrm>
            <a:off x="8825379" y="3160985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C81B34-CED5-F649-A01E-950EE28239C5}"/>
              </a:ext>
            </a:extLst>
          </p:cNvPr>
          <p:cNvCxnSpPr>
            <a:cxnSpLocks/>
          </p:cNvCxnSpPr>
          <p:nvPr/>
        </p:nvCxnSpPr>
        <p:spPr>
          <a:xfrm flipH="1">
            <a:off x="8749154" y="2993940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18C28-6AA1-184F-AAB2-8AAF101180CD}"/>
              </a:ext>
            </a:extLst>
          </p:cNvPr>
          <p:cNvCxnSpPr>
            <a:cxnSpLocks/>
          </p:cNvCxnSpPr>
          <p:nvPr/>
        </p:nvCxnSpPr>
        <p:spPr>
          <a:xfrm flipH="1">
            <a:off x="8789766" y="3737093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48D288-1E59-2646-B393-D23F1BF3EB0E}"/>
              </a:ext>
            </a:extLst>
          </p:cNvPr>
          <p:cNvSpPr txBox="1"/>
          <p:nvPr/>
        </p:nvSpPr>
        <p:spPr>
          <a:xfrm>
            <a:off x="9495529" y="220494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DCA459-C562-9544-A27D-192E369E8194}"/>
              </a:ext>
            </a:extLst>
          </p:cNvPr>
          <p:cNvSpPr txBox="1"/>
          <p:nvPr/>
        </p:nvSpPr>
        <p:spPr>
          <a:xfrm>
            <a:off x="9700593" y="250498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9909E9-307F-634E-B5E8-3CA40EE0B062}"/>
              </a:ext>
            </a:extLst>
          </p:cNvPr>
          <p:cNvSpPr txBox="1"/>
          <p:nvPr/>
        </p:nvSpPr>
        <p:spPr>
          <a:xfrm>
            <a:off x="9915028" y="2787949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CD86BA-290F-2745-B60A-96A4A955C7C8}"/>
              </a:ext>
            </a:extLst>
          </p:cNvPr>
          <p:cNvSpPr txBox="1"/>
          <p:nvPr/>
        </p:nvSpPr>
        <p:spPr>
          <a:xfrm>
            <a:off x="10141626" y="308611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AF3BD-CCB0-2145-A74D-277B5EC21C1E}"/>
              </a:ext>
            </a:extLst>
          </p:cNvPr>
          <p:cNvSpPr txBox="1"/>
          <p:nvPr/>
        </p:nvSpPr>
        <p:spPr>
          <a:xfrm>
            <a:off x="9910512" y="333199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C8AE3-A929-6844-AEB7-64229B9858B9}"/>
              </a:ext>
            </a:extLst>
          </p:cNvPr>
          <p:cNvSpPr txBox="1"/>
          <p:nvPr/>
        </p:nvSpPr>
        <p:spPr>
          <a:xfrm>
            <a:off x="9740002" y="3630157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2CE5A9-0302-7741-A812-DB76DFA9D990}"/>
              </a:ext>
            </a:extLst>
          </p:cNvPr>
          <p:cNvSpPr txBox="1"/>
          <p:nvPr/>
        </p:nvSpPr>
        <p:spPr>
          <a:xfrm>
            <a:off x="9370604" y="442513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A658D2-A496-7640-BCAB-C1204B6C1EB5}"/>
              </a:ext>
            </a:extLst>
          </p:cNvPr>
          <p:cNvSpPr txBox="1"/>
          <p:nvPr/>
        </p:nvSpPr>
        <p:spPr>
          <a:xfrm>
            <a:off x="10242162" y="4715350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5</a:t>
            </a:r>
          </a:p>
        </p:txBody>
      </p:sp>
      <p:pic>
        <p:nvPicPr>
          <p:cNvPr id="27" name="Picture 26" descr="A close up of a flower&#10;&#10;Description automatically generated">
            <a:extLst>
              <a:ext uri="{FF2B5EF4-FFF2-40B4-BE49-F238E27FC236}">
                <a16:creationId xmlns:a16="http://schemas.microsoft.com/office/drawing/2014/main" id="{BFB74EC6-AE87-D544-8B1C-92FDC47E7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239" y="2611363"/>
            <a:ext cx="651545" cy="7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20A3-8F54-1B41-80AF-A3F27DC7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Reordering at the receiver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C972E-3327-0E49-99BB-E955CE61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7600" cy="4351338"/>
          </a:xfrm>
        </p:spPr>
        <p:txBody>
          <a:bodyPr/>
          <a:lstStyle/>
          <a:p>
            <a:r>
              <a:rPr lang="en-US" dirty="0"/>
              <a:t>Reordering can also happen due to packets taking different paths through a network</a:t>
            </a:r>
          </a:p>
          <a:p>
            <a:endParaRPr lang="en-US" dirty="0"/>
          </a:p>
          <a:p>
            <a:r>
              <a:rPr lang="en-US" dirty="0"/>
              <a:t>Receiver needs a general strategy to ensure that data is presented to the application </a:t>
            </a:r>
            <a:r>
              <a:rPr lang="en-US" dirty="0">
                <a:solidFill>
                  <a:srgbClr val="C00000"/>
                </a:solidFill>
              </a:rPr>
              <a:t>in the same order of sender side bytes pushed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D66357-C543-AA4D-98B3-92F65363B1BA}"/>
              </a:ext>
            </a:extLst>
          </p:cNvPr>
          <p:cNvCxnSpPr/>
          <p:nvPr/>
        </p:nvCxnSpPr>
        <p:spPr>
          <a:xfrm>
            <a:off x="8670235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943662-FD53-6048-8144-26DFF08DABD9}"/>
              </a:ext>
            </a:extLst>
          </p:cNvPr>
          <p:cNvCxnSpPr/>
          <p:nvPr/>
        </p:nvCxnSpPr>
        <p:spPr>
          <a:xfrm>
            <a:off x="11579087" y="2225872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2A11C5-EB30-D74A-A6CA-B9E956C84BC1}"/>
              </a:ext>
            </a:extLst>
          </p:cNvPr>
          <p:cNvCxnSpPr>
            <a:cxnSpLocks/>
          </p:cNvCxnSpPr>
          <p:nvPr/>
        </p:nvCxnSpPr>
        <p:spPr>
          <a:xfrm>
            <a:off x="8842514" y="2464411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31D3C3-0FCF-C842-9D39-B72E85A8ED84}"/>
              </a:ext>
            </a:extLst>
          </p:cNvPr>
          <p:cNvSpPr txBox="1"/>
          <p:nvPr/>
        </p:nvSpPr>
        <p:spPr>
          <a:xfrm>
            <a:off x="8555109" y="1726318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C7B6D-EDD5-A74D-85DE-DBC6A9E95ECF}"/>
              </a:ext>
            </a:extLst>
          </p:cNvPr>
          <p:cNvSpPr txBox="1"/>
          <p:nvPr/>
        </p:nvSpPr>
        <p:spPr>
          <a:xfrm>
            <a:off x="10312193" y="1690688"/>
            <a:ext cx="15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A58BF9-24E3-3744-885F-6D81725E25A3}"/>
              </a:ext>
            </a:extLst>
          </p:cNvPr>
          <p:cNvCxnSpPr>
            <a:cxnSpLocks/>
          </p:cNvCxnSpPr>
          <p:nvPr/>
        </p:nvCxnSpPr>
        <p:spPr>
          <a:xfrm flipH="1">
            <a:off x="8767376" y="3199761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FA290A-7FB3-494F-86CE-8E8787790CC3}"/>
              </a:ext>
            </a:extLst>
          </p:cNvPr>
          <p:cNvCxnSpPr>
            <a:cxnSpLocks/>
          </p:cNvCxnSpPr>
          <p:nvPr/>
        </p:nvCxnSpPr>
        <p:spPr>
          <a:xfrm>
            <a:off x="8854911" y="4533304"/>
            <a:ext cx="2602145" cy="116178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C35177-2F45-4142-94C4-B7A010E17948}"/>
              </a:ext>
            </a:extLst>
          </p:cNvPr>
          <p:cNvCxnSpPr>
            <a:cxnSpLocks/>
          </p:cNvCxnSpPr>
          <p:nvPr/>
        </p:nvCxnSpPr>
        <p:spPr>
          <a:xfrm>
            <a:off x="8825379" y="2669926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14199A-BB24-A24D-8EA6-06612704C2EB}"/>
              </a:ext>
            </a:extLst>
          </p:cNvPr>
          <p:cNvCxnSpPr>
            <a:cxnSpLocks/>
          </p:cNvCxnSpPr>
          <p:nvPr/>
        </p:nvCxnSpPr>
        <p:spPr>
          <a:xfrm>
            <a:off x="8793164" y="2915101"/>
            <a:ext cx="2560636" cy="1176721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E6D30-1E4D-C445-940A-9149BB30E677}"/>
              </a:ext>
            </a:extLst>
          </p:cNvPr>
          <p:cNvCxnSpPr>
            <a:cxnSpLocks/>
          </p:cNvCxnSpPr>
          <p:nvPr/>
        </p:nvCxnSpPr>
        <p:spPr>
          <a:xfrm>
            <a:off x="8825379" y="3160985"/>
            <a:ext cx="2580859" cy="554467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C81B34-CED5-F649-A01E-950EE28239C5}"/>
              </a:ext>
            </a:extLst>
          </p:cNvPr>
          <p:cNvCxnSpPr>
            <a:cxnSpLocks/>
          </p:cNvCxnSpPr>
          <p:nvPr/>
        </p:nvCxnSpPr>
        <p:spPr>
          <a:xfrm flipH="1">
            <a:off x="8749154" y="2993940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18C28-6AA1-184F-AAB2-8AAF101180CD}"/>
              </a:ext>
            </a:extLst>
          </p:cNvPr>
          <p:cNvCxnSpPr>
            <a:cxnSpLocks/>
          </p:cNvCxnSpPr>
          <p:nvPr/>
        </p:nvCxnSpPr>
        <p:spPr>
          <a:xfrm flipH="1">
            <a:off x="8789766" y="3737093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48D288-1E59-2646-B393-D23F1BF3EB0E}"/>
              </a:ext>
            </a:extLst>
          </p:cNvPr>
          <p:cNvSpPr txBox="1"/>
          <p:nvPr/>
        </p:nvSpPr>
        <p:spPr>
          <a:xfrm>
            <a:off x="9495529" y="220494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DCA459-C562-9544-A27D-192E369E8194}"/>
              </a:ext>
            </a:extLst>
          </p:cNvPr>
          <p:cNvSpPr txBox="1"/>
          <p:nvPr/>
        </p:nvSpPr>
        <p:spPr>
          <a:xfrm>
            <a:off x="9700593" y="250498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9909E9-307F-634E-B5E8-3CA40EE0B062}"/>
              </a:ext>
            </a:extLst>
          </p:cNvPr>
          <p:cNvSpPr txBox="1"/>
          <p:nvPr/>
        </p:nvSpPr>
        <p:spPr>
          <a:xfrm>
            <a:off x="9915028" y="2787949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CD86BA-290F-2745-B60A-96A4A955C7C8}"/>
              </a:ext>
            </a:extLst>
          </p:cNvPr>
          <p:cNvSpPr txBox="1"/>
          <p:nvPr/>
        </p:nvSpPr>
        <p:spPr>
          <a:xfrm>
            <a:off x="10141626" y="308611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AF3BD-CCB0-2145-A74D-277B5EC21C1E}"/>
              </a:ext>
            </a:extLst>
          </p:cNvPr>
          <p:cNvSpPr txBox="1"/>
          <p:nvPr/>
        </p:nvSpPr>
        <p:spPr>
          <a:xfrm>
            <a:off x="9910512" y="333199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C8AE3-A929-6844-AEB7-64229B9858B9}"/>
              </a:ext>
            </a:extLst>
          </p:cNvPr>
          <p:cNvSpPr txBox="1"/>
          <p:nvPr/>
        </p:nvSpPr>
        <p:spPr>
          <a:xfrm>
            <a:off x="9740002" y="3630157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2CE5A9-0302-7741-A812-DB76DFA9D990}"/>
              </a:ext>
            </a:extLst>
          </p:cNvPr>
          <p:cNvSpPr txBox="1"/>
          <p:nvPr/>
        </p:nvSpPr>
        <p:spPr>
          <a:xfrm>
            <a:off x="9370604" y="442513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A658D2-A496-7640-BCAB-C1204B6C1EB5}"/>
              </a:ext>
            </a:extLst>
          </p:cNvPr>
          <p:cNvSpPr txBox="1"/>
          <p:nvPr/>
        </p:nvSpPr>
        <p:spPr>
          <a:xfrm>
            <a:off x="10242162" y="4715350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437BBC-BFFA-824A-BD88-7A0B372B6F4C}"/>
              </a:ext>
            </a:extLst>
          </p:cNvPr>
          <p:cNvCxnSpPr>
            <a:cxnSpLocks/>
          </p:cNvCxnSpPr>
          <p:nvPr/>
        </p:nvCxnSpPr>
        <p:spPr>
          <a:xfrm flipH="1">
            <a:off x="8758265" y="4087005"/>
            <a:ext cx="2604646" cy="1539364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B355AB6-8C17-2246-9A7C-93478FE2F190}"/>
              </a:ext>
            </a:extLst>
          </p:cNvPr>
          <p:cNvSpPr txBox="1"/>
          <p:nvPr/>
        </p:nvSpPr>
        <p:spPr>
          <a:xfrm>
            <a:off x="9179764" y="4875058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Helvetica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578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44F1-D6E9-C34B-AEA5-020AC06E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Buffering</a:t>
            </a:r>
            <a:r>
              <a:rPr lang="en-US" dirty="0"/>
              <a:t> at the receiver side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E5B4F-1E6D-554D-A850-9E8DCCF31280}"/>
              </a:ext>
            </a:extLst>
          </p:cNvPr>
          <p:cNvSpPr/>
          <p:nvPr/>
        </p:nvSpPr>
        <p:spPr>
          <a:xfrm>
            <a:off x="2637183" y="2471668"/>
            <a:ext cx="5940282" cy="95733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2AC456-9565-8E40-8525-8544A7B46384}"/>
              </a:ext>
            </a:extLst>
          </p:cNvPr>
          <p:cNvSpPr/>
          <p:nvPr/>
        </p:nvSpPr>
        <p:spPr>
          <a:xfrm>
            <a:off x="2756452" y="2559394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AA84B-C400-6E48-B447-3D309C3357FE}"/>
              </a:ext>
            </a:extLst>
          </p:cNvPr>
          <p:cNvSpPr/>
          <p:nvPr/>
        </p:nvSpPr>
        <p:spPr>
          <a:xfrm>
            <a:off x="4224144" y="2559035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59663-288D-3F41-8356-CE0BF3369C19}"/>
              </a:ext>
            </a:extLst>
          </p:cNvPr>
          <p:cNvSpPr txBox="1"/>
          <p:nvPr/>
        </p:nvSpPr>
        <p:spPr>
          <a:xfrm>
            <a:off x="3233531" y="2692639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00CDB-8FFB-DE41-900B-37586A1151C0}"/>
              </a:ext>
            </a:extLst>
          </p:cNvPr>
          <p:cNvSpPr txBox="1"/>
          <p:nvPr/>
        </p:nvSpPr>
        <p:spPr>
          <a:xfrm>
            <a:off x="4737655" y="2719500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7A2F38-BC8D-A644-A539-127813D4B0F9}"/>
              </a:ext>
            </a:extLst>
          </p:cNvPr>
          <p:cNvSpPr/>
          <p:nvPr/>
        </p:nvSpPr>
        <p:spPr>
          <a:xfrm>
            <a:off x="2635529" y="3896277"/>
            <a:ext cx="5940282" cy="95733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36969B-A3A2-974B-BF28-DCCFD6F62E8D}"/>
              </a:ext>
            </a:extLst>
          </p:cNvPr>
          <p:cNvSpPr/>
          <p:nvPr/>
        </p:nvSpPr>
        <p:spPr>
          <a:xfrm>
            <a:off x="2754798" y="3984003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02CE6-88E6-C347-A0AC-C606371620A1}"/>
              </a:ext>
            </a:extLst>
          </p:cNvPr>
          <p:cNvSpPr/>
          <p:nvPr/>
        </p:nvSpPr>
        <p:spPr>
          <a:xfrm>
            <a:off x="4222477" y="3989403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9937B8-EFF8-0D4D-B6BD-785393AE8DF4}"/>
              </a:ext>
            </a:extLst>
          </p:cNvPr>
          <p:cNvSpPr/>
          <p:nvPr/>
        </p:nvSpPr>
        <p:spPr>
          <a:xfrm>
            <a:off x="7108135" y="3974961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F345B4-CD8B-724B-94A8-65459A47FAC7}"/>
              </a:ext>
            </a:extLst>
          </p:cNvPr>
          <p:cNvSpPr txBox="1"/>
          <p:nvPr/>
        </p:nvSpPr>
        <p:spPr>
          <a:xfrm>
            <a:off x="3231877" y="4117248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923DCA-AEFF-2949-AE1B-5274066A947B}"/>
              </a:ext>
            </a:extLst>
          </p:cNvPr>
          <p:cNvSpPr txBox="1"/>
          <p:nvPr/>
        </p:nvSpPr>
        <p:spPr>
          <a:xfrm>
            <a:off x="4736001" y="4144109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AB826-5E94-5347-89AA-C10FB9E6382F}"/>
              </a:ext>
            </a:extLst>
          </p:cNvPr>
          <p:cNvSpPr txBox="1"/>
          <p:nvPr/>
        </p:nvSpPr>
        <p:spPr>
          <a:xfrm>
            <a:off x="7611720" y="4123366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FA82B2-41E5-9449-BEC0-152CB2D5EF1F}"/>
              </a:ext>
            </a:extLst>
          </p:cNvPr>
          <p:cNvSpPr/>
          <p:nvPr/>
        </p:nvSpPr>
        <p:spPr>
          <a:xfrm>
            <a:off x="2633875" y="5395360"/>
            <a:ext cx="5940282" cy="95733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92E084-1B7C-1041-A273-E6A0A772B01A}"/>
              </a:ext>
            </a:extLst>
          </p:cNvPr>
          <p:cNvSpPr/>
          <p:nvPr/>
        </p:nvSpPr>
        <p:spPr>
          <a:xfrm>
            <a:off x="2753144" y="5483086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DBD15C-6C94-7343-8EDF-A78B6F8F90DA}"/>
              </a:ext>
            </a:extLst>
          </p:cNvPr>
          <p:cNvSpPr/>
          <p:nvPr/>
        </p:nvSpPr>
        <p:spPr>
          <a:xfrm>
            <a:off x="4220823" y="5488486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114FCD-94D8-A04A-A40A-5EDDE31D60C4}"/>
              </a:ext>
            </a:extLst>
          </p:cNvPr>
          <p:cNvSpPr/>
          <p:nvPr/>
        </p:nvSpPr>
        <p:spPr>
          <a:xfrm>
            <a:off x="7106481" y="5487296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EB266F-C0C9-924D-960E-446541F944F1}"/>
              </a:ext>
            </a:extLst>
          </p:cNvPr>
          <p:cNvSpPr txBox="1"/>
          <p:nvPr/>
        </p:nvSpPr>
        <p:spPr>
          <a:xfrm>
            <a:off x="3230223" y="5616331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F71F6F-2773-614E-8CDC-B07B6E098FB8}"/>
              </a:ext>
            </a:extLst>
          </p:cNvPr>
          <p:cNvSpPr txBox="1"/>
          <p:nvPr/>
        </p:nvSpPr>
        <p:spPr>
          <a:xfrm>
            <a:off x="4734347" y="5643192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698C28-35EB-0F46-833B-7B4AA0FEF749}"/>
              </a:ext>
            </a:extLst>
          </p:cNvPr>
          <p:cNvSpPr txBox="1"/>
          <p:nvPr/>
        </p:nvSpPr>
        <p:spPr>
          <a:xfrm>
            <a:off x="7610066" y="5622449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FFC444-B2B0-D143-89E0-0547167C8BEC}"/>
              </a:ext>
            </a:extLst>
          </p:cNvPr>
          <p:cNvSpPr/>
          <p:nvPr/>
        </p:nvSpPr>
        <p:spPr>
          <a:xfrm>
            <a:off x="5670281" y="5478030"/>
            <a:ext cx="1348409" cy="7818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032B9F-0A81-1F4E-9097-620CC53C114F}"/>
              </a:ext>
            </a:extLst>
          </p:cNvPr>
          <p:cNvSpPr txBox="1"/>
          <p:nvPr/>
        </p:nvSpPr>
        <p:spPr>
          <a:xfrm>
            <a:off x="6210308" y="5651388"/>
            <a:ext cx="7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A990D8-BA94-1B4F-97CB-6C194DE24647}"/>
              </a:ext>
            </a:extLst>
          </p:cNvPr>
          <p:cNvSpPr txBox="1"/>
          <p:nvPr/>
        </p:nvSpPr>
        <p:spPr>
          <a:xfrm>
            <a:off x="9435548" y="1829277"/>
            <a:ext cx="231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Application can read up to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DD625-CA73-1143-9BA9-FC64582B8D3A}"/>
              </a:ext>
            </a:extLst>
          </p:cNvPr>
          <p:cNvSpPr txBox="1"/>
          <p:nvPr/>
        </p:nvSpPr>
        <p:spPr>
          <a:xfrm>
            <a:off x="187203" y="1692054"/>
            <a:ext cx="231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Network writes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A63519-F30F-A34B-B000-9FB1D6045801}"/>
              </a:ext>
            </a:extLst>
          </p:cNvPr>
          <p:cNvSpPr txBox="1"/>
          <p:nvPr/>
        </p:nvSpPr>
        <p:spPr>
          <a:xfrm>
            <a:off x="3183844" y="6393154"/>
            <a:ext cx="497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Memory on the receiver machine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7D2656B-0264-DA47-870C-396D9A5A04AF}"/>
              </a:ext>
            </a:extLst>
          </p:cNvPr>
          <p:cNvSpPr/>
          <p:nvPr/>
        </p:nvSpPr>
        <p:spPr>
          <a:xfrm>
            <a:off x="2358887" y="1829277"/>
            <a:ext cx="2312494" cy="556114"/>
          </a:xfrm>
          <a:custGeom>
            <a:avLst/>
            <a:gdLst>
              <a:gd name="connsiteX0" fmla="*/ 0 w 980661"/>
              <a:gd name="connsiteY0" fmla="*/ 224810 h 556114"/>
              <a:gd name="connsiteX1" fmla="*/ 742122 w 980661"/>
              <a:gd name="connsiteY1" fmla="*/ 12775 h 556114"/>
              <a:gd name="connsiteX2" fmla="*/ 980661 w 980661"/>
              <a:gd name="connsiteY2" fmla="*/ 556114 h 5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661" h="556114">
                <a:moveTo>
                  <a:pt x="0" y="224810"/>
                </a:moveTo>
                <a:cubicBezTo>
                  <a:pt x="289339" y="91184"/>
                  <a:pt x="578679" y="-42442"/>
                  <a:pt x="742122" y="12775"/>
                </a:cubicBezTo>
                <a:cubicBezTo>
                  <a:pt x="905565" y="67992"/>
                  <a:pt x="943113" y="312053"/>
                  <a:pt x="980661" y="556114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8ACA6A42-077C-9548-B9C8-6D7CC1EA9931}"/>
              </a:ext>
            </a:extLst>
          </p:cNvPr>
          <p:cNvSpPr/>
          <p:nvPr/>
        </p:nvSpPr>
        <p:spPr>
          <a:xfrm>
            <a:off x="4871855" y="1470153"/>
            <a:ext cx="4550441" cy="888734"/>
          </a:xfrm>
          <a:custGeom>
            <a:avLst/>
            <a:gdLst>
              <a:gd name="connsiteX0" fmla="*/ 5698435 w 5698435"/>
              <a:gd name="connsiteY0" fmla="*/ 636943 h 888734"/>
              <a:gd name="connsiteX1" fmla="*/ 2199861 w 5698435"/>
              <a:gd name="connsiteY1" fmla="*/ 186369 h 888734"/>
              <a:gd name="connsiteX2" fmla="*/ 503582 w 5698435"/>
              <a:gd name="connsiteY2" fmla="*/ 40595 h 888734"/>
              <a:gd name="connsiteX3" fmla="*/ 0 w 5698435"/>
              <a:gd name="connsiteY3" fmla="*/ 888734 h 88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8435" h="888734">
                <a:moveTo>
                  <a:pt x="5698435" y="636943"/>
                </a:moveTo>
                <a:lnTo>
                  <a:pt x="2199861" y="186369"/>
                </a:lnTo>
                <a:cubicBezTo>
                  <a:pt x="1334052" y="86978"/>
                  <a:pt x="870226" y="-76466"/>
                  <a:pt x="503582" y="40595"/>
                </a:cubicBezTo>
                <a:cubicBezTo>
                  <a:pt x="136938" y="157656"/>
                  <a:pt x="68469" y="523195"/>
                  <a:pt x="0" y="888734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231B74CD-3AC9-B24D-90AB-368CFBFA9CB3}"/>
              </a:ext>
            </a:extLst>
          </p:cNvPr>
          <p:cNvSpPr/>
          <p:nvPr/>
        </p:nvSpPr>
        <p:spPr>
          <a:xfrm>
            <a:off x="1343553" y="2809461"/>
            <a:ext cx="6743588" cy="1166191"/>
          </a:xfrm>
          <a:custGeom>
            <a:avLst/>
            <a:gdLst>
              <a:gd name="connsiteX0" fmla="*/ 312969 w 3528302"/>
              <a:gd name="connsiteY0" fmla="*/ 0 h 1166191"/>
              <a:gd name="connsiteX1" fmla="*/ 259960 w 3528302"/>
              <a:gd name="connsiteY1" fmla="*/ 781878 h 1166191"/>
              <a:gd name="connsiteX2" fmla="*/ 3135682 w 3528302"/>
              <a:gd name="connsiteY2" fmla="*/ 848139 h 1166191"/>
              <a:gd name="connsiteX3" fmla="*/ 3427230 w 3528302"/>
              <a:gd name="connsiteY3" fmla="*/ 1166191 h 116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8302" h="1166191">
                <a:moveTo>
                  <a:pt x="312969" y="0"/>
                </a:moveTo>
                <a:cubicBezTo>
                  <a:pt x="51238" y="320261"/>
                  <a:pt x="-210492" y="640522"/>
                  <a:pt x="259960" y="781878"/>
                </a:cubicBezTo>
                <a:cubicBezTo>
                  <a:pt x="730412" y="923234"/>
                  <a:pt x="2607804" y="784087"/>
                  <a:pt x="3135682" y="848139"/>
                </a:cubicBezTo>
                <a:cubicBezTo>
                  <a:pt x="3663560" y="912191"/>
                  <a:pt x="3545395" y="1039191"/>
                  <a:pt x="3427230" y="1166191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685290CC-F25F-684F-BD90-18C4E3561BFD}"/>
              </a:ext>
            </a:extLst>
          </p:cNvPr>
          <p:cNvSpPr/>
          <p:nvPr/>
        </p:nvSpPr>
        <p:spPr>
          <a:xfrm>
            <a:off x="4876800" y="3273287"/>
            <a:ext cx="4757530" cy="1868579"/>
          </a:xfrm>
          <a:custGeom>
            <a:avLst/>
            <a:gdLst>
              <a:gd name="connsiteX0" fmla="*/ 4757530 w 4757530"/>
              <a:gd name="connsiteY0" fmla="*/ 0 h 1868579"/>
              <a:gd name="connsiteX1" fmla="*/ 3988904 w 4757530"/>
              <a:gd name="connsiteY1" fmla="*/ 1391478 h 1868579"/>
              <a:gd name="connsiteX2" fmla="*/ 2915478 w 4757530"/>
              <a:gd name="connsiteY2" fmla="*/ 1789043 h 1868579"/>
              <a:gd name="connsiteX3" fmla="*/ 821635 w 4757530"/>
              <a:gd name="connsiteY3" fmla="*/ 1842052 h 1868579"/>
              <a:gd name="connsiteX4" fmla="*/ 0 w 4757530"/>
              <a:gd name="connsiteY4" fmla="*/ 1470991 h 186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7530" h="1868579">
                <a:moveTo>
                  <a:pt x="4757530" y="0"/>
                </a:moveTo>
                <a:cubicBezTo>
                  <a:pt x="4526721" y="546652"/>
                  <a:pt x="4295913" y="1093304"/>
                  <a:pt x="3988904" y="1391478"/>
                </a:cubicBezTo>
                <a:cubicBezTo>
                  <a:pt x="3681895" y="1689652"/>
                  <a:pt x="3443356" y="1713947"/>
                  <a:pt x="2915478" y="1789043"/>
                </a:cubicBezTo>
                <a:cubicBezTo>
                  <a:pt x="2387600" y="1864139"/>
                  <a:pt x="1307548" y="1895061"/>
                  <a:pt x="821635" y="1842052"/>
                </a:cubicBezTo>
                <a:cubicBezTo>
                  <a:pt x="335722" y="1789043"/>
                  <a:pt x="167861" y="1630017"/>
                  <a:pt x="0" y="1470991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194831C-857A-C542-B93E-A886BC45E956}"/>
              </a:ext>
            </a:extLst>
          </p:cNvPr>
          <p:cNvSpPr/>
          <p:nvPr/>
        </p:nvSpPr>
        <p:spPr>
          <a:xfrm>
            <a:off x="751646" y="2835965"/>
            <a:ext cx="5105815" cy="2557670"/>
          </a:xfrm>
          <a:custGeom>
            <a:avLst/>
            <a:gdLst>
              <a:gd name="connsiteX0" fmla="*/ 202511 w 5105815"/>
              <a:gd name="connsiteY0" fmla="*/ 0 h 2557670"/>
              <a:gd name="connsiteX1" fmla="*/ 401293 w 5105815"/>
              <a:gd name="connsiteY1" fmla="*/ 2292626 h 2557670"/>
              <a:gd name="connsiteX2" fmla="*/ 3820354 w 5105815"/>
              <a:gd name="connsiteY2" fmla="*/ 2252870 h 2557670"/>
              <a:gd name="connsiteX3" fmla="*/ 5105815 w 5105815"/>
              <a:gd name="connsiteY3" fmla="*/ 255767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815" h="2557670">
                <a:moveTo>
                  <a:pt x="202511" y="0"/>
                </a:moveTo>
                <a:cubicBezTo>
                  <a:pt x="415" y="958574"/>
                  <a:pt x="-201681" y="1917148"/>
                  <a:pt x="401293" y="2292626"/>
                </a:cubicBezTo>
                <a:cubicBezTo>
                  <a:pt x="1004267" y="2668104"/>
                  <a:pt x="3036267" y="2208696"/>
                  <a:pt x="3820354" y="2252870"/>
                </a:cubicBezTo>
                <a:cubicBezTo>
                  <a:pt x="4604441" y="2297044"/>
                  <a:pt x="4855128" y="2427357"/>
                  <a:pt x="5105815" y="2557670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4EEEDCEE-7640-C744-86E6-6B6586FFBF36}"/>
              </a:ext>
            </a:extLst>
          </p:cNvPr>
          <p:cNvSpPr/>
          <p:nvPr/>
        </p:nvSpPr>
        <p:spPr>
          <a:xfrm>
            <a:off x="8454887" y="3551583"/>
            <a:ext cx="1563756" cy="2279374"/>
          </a:xfrm>
          <a:custGeom>
            <a:avLst/>
            <a:gdLst>
              <a:gd name="connsiteX0" fmla="*/ 1563756 w 1563756"/>
              <a:gd name="connsiteY0" fmla="*/ 0 h 2279374"/>
              <a:gd name="connsiteX1" fmla="*/ 821635 w 1563756"/>
              <a:gd name="connsiteY1" fmla="*/ 1643269 h 2279374"/>
              <a:gd name="connsiteX2" fmla="*/ 0 w 1563756"/>
              <a:gd name="connsiteY2" fmla="*/ 2279374 h 22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3756" h="2279374">
                <a:moveTo>
                  <a:pt x="1563756" y="0"/>
                </a:moveTo>
                <a:cubicBezTo>
                  <a:pt x="1323008" y="631686"/>
                  <a:pt x="1082261" y="1263373"/>
                  <a:pt x="821635" y="1643269"/>
                </a:cubicBezTo>
                <a:cubicBezTo>
                  <a:pt x="561009" y="2023165"/>
                  <a:pt x="280504" y="2151269"/>
                  <a:pt x="0" y="2279374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5" grpId="0" animBg="1"/>
      <p:bldP spid="37" grpId="0" animBg="1"/>
      <p:bldP spid="38" grpId="0" animBg="1"/>
      <p:bldP spid="42" grpId="0" animBg="1"/>
      <p:bldP spid="43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6A6A-325C-F943-A03A-AA891EA8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at the receiver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90AF-DB19-524F-966E-B64B8024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218"/>
          </a:xfrm>
        </p:spPr>
        <p:txBody>
          <a:bodyPr>
            <a:normAutofit/>
          </a:bodyPr>
          <a:lstStyle/>
          <a:p>
            <a:r>
              <a:rPr lang="en-US" dirty="0"/>
              <a:t>The TCP  receiver uses a </a:t>
            </a:r>
            <a:r>
              <a:rPr lang="en-US" dirty="0">
                <a:solidFill>
                  <a:srgbClr val="C00000"/>
                </a:solidFill>
              </a:rPr>
              <a:t>memory buffer</a:t>
            </a:r>
            <a:r>
              <a:rPr lang="en-US" dirty="0"/>
              <a:t> to hold packets until they can be read by the application in order</a:t>
            </a:r>
          </a:p>
          <a:p>
            <a:endParaRPr lang="en-US" dirty="0"/>
          </a:p>
          <a:p>
            <a:r>
              <a:rPr lang="en-US" dirty="0"/>
              <a:t>This process is known as </a:t>
            </a:r>
            <a:r>
              <a:rPr lang="en-US" dirty="0">
                <a:solidFill>
                  <a:srgbClr val="C00000"/>
                </a:solidFill>
              </a:rPr>
              <a:t>TCP reassembly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1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4ACE-5225-034E-80E1-138452F9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ordered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A2FE-6739-9B4A-A0A2-995732A8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9336"/>
          </a:xfrm>
        </p:spPr>
        <p:txBody>
          <a:bodyPr>
            <a:normAutofit/>
          </a:bodyPr>
          <a:lstStyle/>
          <a:p>
            <a:r>
              <a:rPr lang="en-US" dirty="0"/>
              <a:t>Packets cannot be delivered to the application if there is an </a:t>
            </a:r>
            <a:r>
              <a:rPr lang="en-US" dirty="0">
                <a:solidFill>
                  <a:srgbClr val="C00000"/>
                </a:solidFill>
              </a:rPr>
              <a:t>in-order packet missing</a:t>
            </a:r>
            <a:r>
              <a:rPr lang="en-US" dirty="0"/>
              <a:t> from the receiver’s buffer</a:t>
            </a:r>
          </a:p>
          <a:p>
            <a:pPr lvl="1"/>
            <a:r>
              <a:rPr lang="en-US" dirty="0"/>
              <a:t>The receiver can only buffer so much out-of-order data</a:t>
            </a:r>
          </a:p>
          <a:p>
            <a:pPr lvl="1"/>
            <a:r>
              <a:rPr lang="en-US" dirty="0"/>
              <a:t>Subsequent out-of-order packets dropped</a:t>
            </a:r>
          </a:p>
          <a:p>
            <a:pPr lvl="1"/>
            <a:endParaRPr lang="en-US" dirty="0"/>
          </a:p>
          <a:p>
            <a:r>
              <a:rPr lang="en-US" dirty="0"/>
              <a:t>It doesn’t matter that the packets successfully arrive at the receiver NIC from the sender over the network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TCP application throughput will suffer </a:t>
            </a:r>
            <a:r>
              <a:rPr lang="en-US" dirty="0"/>
              <a:t>if there is too much packet “reordering” in the network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3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  <a:prstDash val="sysDot"/>
          <a:tailEnd type="triangle" w="lg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1646</Words>
  <Application>Microsoft Macintosh PowerPoint</Application>
  <PresentationFormat>Widescreen</PresentationFormat>
  <Paragraphs>330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Helvetica</vt:lpstr>
      <vt:lpstr>Times New Roman</vt:lpstr>
      <vt:lpstr>Office Theme</vt:lpstr>
      <vt:lpstr>PowerPoint Presentation</vt:lpstr>
      <vt:lpstr>Two Main Transport Layers</vt:lpstr>
      <vt:lpstr>Transmission Control Protocol (TCP)</vt:lpstr>
      <vt:lpstr>Ordered Delivery</vt:lpstr>
      <vt:lpstr>Reordering packets at the receiver side</vt:lpstr>
      <vt:lpstr>Reordering at the receiver side</vt:lpstr>
      <vt:lpstr>Buffering at the receiver side</vt:lpstr>
      <vt:lpstr>Buffering at the receiver side</vt:lpstr>
      <vt:lpstr>Implications of ordered delivery</vt:lpstr>
      <vt:lpstr>Implications of ordered delivery</vt:lpstr>
      <vt:lpstr>Flow control headers</vt:lpstr>
      <vt:lpstr>Implications of buffering at receiver side</vt:lpstr>
      <vt:lpstr>Sizing the receiver window</vt:lpstr>
      <vt:lpstr>Implications of ordered delivery</vt:lpstr>
      <vt:lpstr>Implications of ordered delivery</vt:lpstr>
      <vt:lpstr>Congestion control</vt:lpstr>
      <vt:lpstr>How should multiple endpoints share net?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from network offers clues…</vt:lpstr>
      <vt:lpstr>Steady state: ACK clocking</vt:lpstr>
      <vt:lpstr>PowerPoint Presentation</vt:lpstr>
      <vt:lpstr>How to get to steady state?</vt:lpstr>
      <vt:lpstr>How to get to steady state?</vt:lpstr>
      <vt:lpstr>Why AIMD?</vt:lpstr>
      <vt:lpstr>TCP’s steady state is not static</vt:lpstr>
      <vt:lpstr>Loss detection &amp; recovery in TCP</vt:lpstr>
      <vt:lpstr>Packet Scheduling</vt:lpstr>
      <vt:lpstr>Are endpoint algorithms alone enough?</vt:lpstr>
      <vt:lpstr>Network model</vt:lpstr>
      <vt:lpstr>First-in first-out (FIFO) queue + tail-drop</vt:lpstr>
      <vt:lpstr>First-in first-out (FIFO) queue + tail-drop</vt:lpstr>
      <vt:lpstr>ACK-clocking makes it worse: lucky case</vt:lpstr>
      <vt:lpstr>ACK-clocking makes it worse: unlucky case</vt:lpstr>
      <vt:lpstr>Network monopolized by “bad” endpoints</vt:lpstr>
      <vt:lpstr>Packet scheduling on routers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2074</cp:revision>
  <dcterms:created xsi:type="dcterms:W3CDTF">2018-09-05T17:47:04Z</dcterms:created>
  <dcterms:modified xsi:type="dcterms:W3CDTF">2019-09-23T11:05:48Z</dcterms:modified>
</cp:coreProperties>
</file>