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44"/>
  </p:notesMasterIdLst>
  <p:sldIdLst>
    <p:sldId id="256" r:id="rId2"/>
    <p:sldId id="257" r:id="rId3"/>
    <p:sldId id="258" r:id="rId4"/>
    <p:sldId id="287" r:id="rId5"/>
    <p:sldId id="370" r:id="rId6"/>
    <p:sldId id="259" r:id="rId7"/>
    <p:sldId id="294" r:id="rId8"/>
    <p:sldId id="260" r:id="rId9"/>
    <p:sldId id="261" r:id="rId10"/>
    <p:sldId id="262" r:id="rId11"/>
    <p:sldId id="263" r:id="rId12"/>
    <p:sldId id="264" r:id="rId13"/>
    <p:sldId id="265" r:id="rId14"/>
    <p:sldId id="285" r:id="rId15"/>
    <p:sldId id="266" r:id="rId16"/>
    <p:sldId id="267" r:id="rId17"/>
    <p:sldId id="278" r:id="rId18"/>
    <p:sldId id="269" r:id="rId19"/>
    <p:sldId id="268" r:id="rId20"/>
    <p:sldId id="270" r:id="rId21"/>
    <p:sldId id="274" r:id="rId22"/>
    <p:sldId id="271" r:id="rId23"/>
    <p:sldId id="295" r:id="rId24"/>
    <p:sldId id="275" r:id="rId25"/>
    <p:sldId id="276" r:id="rId26"/>
    <p:sldId id="297" r:id="rId27"/>
    <p:sldId id="272" r:id="rId28"/>
    <p:sldId id="279" r:id="rId29"/>
    <p:sldId id="280" r:id="rId30"/>
    <p:sldId id="298" r:id="rId31"/>
    <p:sldId id="273" r:id="rId32"/>
    <p:sldId id="281" r:id="rId33"/>
    <p:sldId id="282" r:id="rId34"/>
    <p:sldId id="289" r:id="rId35"/>
    <p:sldId id="372" r:id="rId36"/>
    <p:sldId id="374" r:id="rId37"/>
    <p:sldId id="373" r:id="rId38"/>
    <p:sldId id="292" r:id="rId39"/>
    <p:sldId id="335" r:id="rId40"/>
    <p:sldId id="376" r:id="rId41"/>
    <p:sldId id="288" r:id="rId42"/>
    <p:sldId id="377" r:id="rId4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809"/>
    <p:restoredTop sz="94643"/>
  </p:normalViewPr>
  <p:slideViewPr>
    <p:cSldViewPr snapToGrid="0" snapToObjects="1">
      <p:cViewPr varScale="1">
        <p:scale>
          <a:sx n="128" d="100"/>
          <a:sy n="128" d="100"/>
        </p:scale>
        <p:origin x="272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F542666-03D5-5341-A833-B4D3FAA577B7}" type="datetimeFigureOut">
              <a:rPr lang="en-US" smtClean="0"/>
              <a:t>9/4/19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74CFC95-A4B1-B94A-8100-0CEEF7FB33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59001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CCB3B3-0381-6043-97A3-E72CD5022D9A}" type="datetimeFigureOut">
              <a:rPr lang="en-US" smtClean="0"/>
              <a:t>9/4/19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4F8E25-1A81-D24D-87C2-F143DAD6C4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89411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CCB3B3-0381-6043-97A3-E72CD5022D9A}" type="datetimeFigureOut">
              <a:rPr lang="en-US" smtClean="0"/>
              <a:t>9/4/19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4F8E25-1A81-D24D-87C2-F143DAD6C4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97518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CCB3B3-0381-6043-97A3-E72CD5022D9A}" type="datetimeFigureOut">
              <a:rPr lang="en-US" smtClean="0"/>
              <a:t>9/4/19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4F8E25-1A81-D24D-87C2-F143DAD6C4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337275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>
  <p:cSld name="Title and Content ov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609600"/>
            <a:ext cx="10363200" cy="1143000"/>
          </a:xfrm>
        </p:spPr>
        <p:txBody>
          <a:bodyPr/>
          <a:lstStyle>
            <a:lvl1pPr>
              <a:defRPr>
                <a:latin typeface="Arial Narrow" panose="020B0606020202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1981200"/>
            <a:ext cx="10363200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4114800"/>
            <a:ext cx="10363200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B727CD0-90AB-BC40-9704-E77AEDB06ED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A7F2828-6624-954C-9710-E7375980A3B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B64B113-EFD0-1841-AF88-80611DD0A12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F5B058C-AF56-774E-B1D8-3AF39D0312A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745193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CCB3B3-0381-6043-97A3-E72CD5022D9A}" type="datetimeFigureOut">
              <a:rPr lang="en-US" smtClean="0"/>
              <a:t>9/4/19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4F8E25-1A81-D24D-87C2-F143DAD6C4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49590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CCB3B3-0381-6043-97A3-E72CD5022D9A}" type="datetimeFigureOut">
              <a:rPr lang="en-US" smtClean="0"/>
              <a:t>9/4/19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4F8E25-1A81-D24D-87C2-F143DAD6C4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4039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CCB3B3-0381-6043-97A3-E72CD5022D9A}" type="datetimeFigureOut">
              <a:rPr lang="en-US" smtClean="0"/>
              <a:t>9/4/19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4F8E25-1A81-D24D-87C2-F143DAD6C4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86413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CCB3B3-0381-6043-97A3-E72CD5022D9A}" type="datetimeFigureOut">
              <a:rPr lang="en-US" smtClean="0"/>
              <a:t>9/4/19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4F8E25-1A81-D24D-87C2-F143DAD6C4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12714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CCB3B3-0381-6043-97A3-E72CD5022D9A}" type="datetimeFigureOut">
              <a:rPr lang="en-US" smtClean="0"/>
              <a:t>9/4/19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4F8E25-1A81-D24D-87C2-F143DAD6C4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80783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CCB3B3-0381-6043-97A3-E72CD5022D9A}" type="datetimeFigureOut">
              <a:rPr lang="en-US" smtClean="0"/>
              <a:t>9/4/19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4F8E25-1A81-D24D-87C2-F143DAD6C4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53537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CCB3B3-0381-6043-97A3-E72CD5022D9A}" type="datetimeFigureOut">
              <a:rPr lang="en-US" smtClean="0"/>
              <a:t>9/4/19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4F8E25-1A81-D24D-87C2-F143DAD6C4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11623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CCB3B3-0381-6043-97A3-E72CD5022D9A}" type="datetimeFigureOut">
              <a:rPr lang="en-US" smtClean="0"/>
              <a:t>9/4/19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4F8E25-1A81-D24D-87C2-F143DAD6C4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7311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CCB3B3-0381-6043-97A3-E72CD5022D9A}" type="datetimeFigureOut">
              <a:rPr lang="en-US" smtClean="0"/>
              <a:t>9/4/19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4F8E25-1A81-D24D-87C2-F143DAD6C4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8488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Helvetica" charset="0"/>
          <a:ea typeface="Helvetica" charset="0"/>
          <a:cs typeface="Helvetica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Helvetica" charset="0"/>
          <a:ea typeface="Helvetica" charset="0"/>
          <a:cs typeface="Helvetica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600" kern="1200">
          <a:solidFill>
            <a:schemeClr val="tx1"/>
          </a:solidFill>
          <a:latin typeface="Helvetica" charset="0"/>
          <a:ea typeface="Helvetica" charset="0"/>
          <a:cs typeface="Helvetica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Helvetica" charset="0"/>
          <a:ea typeface="Helvetica" charset="0"/>
          <a:cs typeface="Helvetica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Helvetica" charset="0"/>
          <a:ea typeface="Helvetica" charset="0"/>
          <a:cs typeface="Helvetica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Helvetica" charset="0"/>
          <a:ea typeface="Helvetica" charset="0"/>
          <a:cs typeface="Helvetica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3.jp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12" Type="http://schemas.openxmlformats.org/officeDocument/2006/relationships/image" Target="../media/image12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5" Type="http://schemas.openxmlformats.org/officeDocument/2006/relationships/image" Target="../media/image5.pn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png"/><Relationship Id="rId14" Type="http://schemas.openxmlformats.org/officeDocument/2006/relationships/image" Target="../media/image14.jp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cs.rutgers.edu/academic-integrity/introduction" TargetMode="Externa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hyperlink" Target="mailto:alephtwo@csail.mit.edu)" TargetMode="External"/><Relationship Id="rId2" Type="http://schemas.openxmlformats.org/officeDocument/2006/relationships/hyperlink" Target="https://www.cs.rutgers.edu/~sn624/552-F19/" TargetMode="Externa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2.jpeg"/><Relationship Id="rId4" Type="http://schemas.openxmlformats.org/officeDocument/2006/relationships/image" Target="../media/image16.jpe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2.jpeg"/><Relationship Id="rId4" Type="http://schemas.openxmlformats.org/officeDocument/2006/relationships/image" Target="../media/image16.jpe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2.jpeg"/><Relationship Id="rId4" Type="http://schemas.openxmlformats.org/officeDocument/2006/relationships/image" Target="../media/image16.jpeg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754502"/>
            <a:ext cx="9144000" cy="2387600"/>
          </a:xfrm>
        </p:spPr>
        <p:txBody>
          <a:bodyPr/>
          <a:lstStyle/>
          <a:p>
            <a:r>
              <a:rPr lang="en-US" dirty="0">
                <a:latin typeface="Helvetica" charset="0"/>
                <a:ea typeface="Helvetica" charset="0"/>
                <a:cs typeface="Helvetica" charset="0"/>
              </a:rPr>
              <a:t>552: Computer Networks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234177"/>
            <a:ext cx="9144000" cy="1655762"/>
          </a:xfrm>
        </p:spPr>
        <p:txBody>
          <a:bodyPr/>
          <a:lstStyle/>
          <a:p>
            <a:endParaRPr lang="en-US" dirty="0">
              <a:latin typeface="Helvetica" charset="0"/>
              <a:ea typeface="Helvetica" charset="0"/>
              <a:cs typeface="Helvetica" charset="0"/>
            </a:endParaRPr>
          </a:p>
          <a:p>
            <a:r>
              <a:rPr lang="en-US" dirty="0">
                <a:latin typeface="Helvetica" charset="0"/>
                <a:ea typeface="Helvetica" charset="0"/>
                <a:cs typeface="Helvetica" charset="0"/>
              </a:rPr>
              <a:t>Srinivas Narayana</a:t>
            </a:r>
          </a:p>
          <a:p>
            <a:r>
              <a:rPr lang="en-US" dirty="0">
                <a:latin typeface="Helvetica" charset="0"/>
                <a:ea typeface="Helvetica" charset="0"/>
                <a:cs typeface="Helvetica" charset="0"/>
              </a:rPr>
              <a:t>Fall 2019 (MTh 8.40—10 AM in SEC 216)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65426" y="5773629"/>
            <a:ext cx="2853305" cy="910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549346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So, how </a:t>
            </a:r>
            <a:r>
              <a:rPr lang="en-US" i="1" dirty="0"/>
              <a:t>should</a:t>
            </a:r>
            <a:r>
              <a:rPr lang="en-US" dirty="0"/>
              <a:t> we study networking?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soup of acronyms? IP, TCP, HTTP, RSVP, </a:t>
            </a:r>
            <a:r>
              <a:rPr lang="is-IS" dirty="0"/>
              <a:t>…</a:t>
            </a:r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02624894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So, how </a:t>
            </a:r>
            <a:r>
              <a:rPr lang="en-US" i="1" dirty="0"/>
              <a:t>should</a:t>
            </a:r>
            <a:r>
              <a:rPr lang="en-US" dirty="0"/>
              <a:t> we study networking?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soup of acronyms? IP, TCP, HTTP, RSVP, </a:t>
            </a:r>
            <a:r>
              <a:rPr lang="is-IS" dirty="0"/>
              <a:t>…</a:t>
            </a:r>
            <a:r>
              <a:rPr lang="en-US" dirty="0"/>
              <a:t> </a:t>
            </a:r>
          </a:p>
          <a:p>
            <a:r>
              <a:rPr lang="en-US" dirty="0"/>
              <a:t>The stack of layers and headers? port, option, flags, </a:t>
            </a:r>
            <a:r>
              <a:rPr lang="is-IS" dirty="0"/>
              <a:t>…</a:t>
            </a:r>
            <a:endParaRPr lang="en-US" dirty="0"/>
          </a:p>
        </p:txBody>
      </p:sp>
      <p:pic>
        <p:nvPicPr>
          <p:cNvPr id="4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7825" y="3186113"/>
            <a:ext cx="3917950" cy="236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Content Placeholder 5" descr="tcp-ip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389" r="-1389"/>
          <a:stretch>
            <a:fillRect/>
          </a:stretch>
        </p:blipFill>
        <p:spPr>
          <a:xfrm>
            <a:off x="6375400" y="3143249"/>
            <a:ext cx="3876207" cy="2514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09010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So, how </a:t>
            </a:r>
            <a:r>
              <a:rPr lang="en-US" i="1" dirty="0"/>
              <a:t>should</a:t>
            </a:r>
            <a:r>
              <a:rPr lang="en-US" dirty="0"/>
              <a:t> we study networking?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SzPct val="100000"/>
            </a:pPr>
            <a:r>
              <a:rPr lang="en-US" dirty="0"/>
              <a:t>The soup of acronyms? IP, TCP, HTTP, RSVP, </a:t>
            </a:r>
            <a:r>
              <a:rPr lang="is-IS" dirty="0"/>
              <a:t>…</a:t>
            </a:r>
            <a:r>
              <a:rPr lang="en-US" dirty="0"/>
              <a:t> </a:t>
            </a:r>
          </a:p>
          <a:p>
            <a:pPr>
              <a:buSzPct val="100000"/>
            </a:pPr>
            <a:r>
              <a:rPr lang="en-US" dirty="0"/>
              <a:t>The stack of layers and headers? port, option, flags, </a:t>
            </a:r>
            <a:r>
              <a:rPr lang="is-IS" dirty="0"/>
              <a:t>…</a:t>
            </a:r>
            <a:endParaRPr lang="en-US" dirty="0"/>
          </a:p>
          <a:p>
            <a:pPr>
              <a:buSzPct val="100000"/>
            </a:pPr>
            <a:r>
              <a:rPr lang="en-US" dirty="0"/>
              <a:t>The suite of tools? ping, traceroute, </a:t>
            </a:r>
            <a:r>
              <a:rPr lang="en-US" dirty="0" err="1"/>
              <a:t>wireshark</a:t>
            </a:r>
            <a:r>
              <a:rPr lang="en-US" dirty="0"/>
              <a:t>, </a:t>
            </a:r>
            <a:r>
              <a:rPr lang="is-IS" dirty="0"/>
              <a:t>…</a:t>
            </a:r>
          </a:p>
          <a:p>
            <a:pPr>
              <a:buSzPct val="100000"/>
            </a:pPr>
            <a:r>
              <a:rPr lang="en-US" dirty="0"/>
              <a:t>T</a:t>
            </a:r>
            <a:r>
              <a:rPr lang="is-IS" dirty="0"/>
              <a:t>he wire protocols? SCTP, DNS, SSH, ...</a:t>
            </a:r>
          </a:p>
          <a:p>
            <a:pPr>
              <a:buSzPct val="100000"/>
            </a:pPr>
            <a:r>
              <a:rPr lang="is-IS" dirty="0"/>
              <a:t>The middle boxes? CDN, firewall, NAT, proxy, ...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32891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74710" y="2328862"/>
            <a:ext cx="10515600" cy="1562099"/>
          </a:xfrm>
        </p:spPr>
        <p:txBody>
          <a:bodyPr>
            <a:normAutofit/>
          </a:bodyPr>
          <a:lstStyle/>
          <a:p>
            <a:pPr algn="ctr"/>
            <a:r>
              <a:rPr lang="en-US" sz="4800" dirty="0"/>
              <a:t>These categorizations turn out not to be very helpful.</a:t>
            </a:r>
          </a:p>
        </p:txBody>
      </p:sp>
    </p:spTree>
    <p:extLst>
      <p:ext uri="{BB962C8B-B14F-4D97-AF65-F5344CB8AC3E}">
        <p14:creationId xmlns:p14="http://schemas.microsoft.com/office/powerpoint/2010/main" val="33193112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17587" y="2571747"/>
            <a:ext cx="10515600" cy="1133473"/>
          </a:xfrm>
        </p:spPr>
        <p:txBody>
          <a:bodyPr>
            <a:normAutofit fontScale="90000"/>
          </a:bodyPr>
          <a:lstStyle/>
          <a:p>
            <a:pPr algn="ctr"/>
            <a:r>
              <a:rPr lang="en-US" sz="4800" dirty="0"/>
              <a:t>So, how do we do networking research?</a:t>
            </a:r>
          </a:p>
        </p:txBody>
      </p:sp>
    </p:spTree>
    <p:extLst>
      <p:ext uri="{BB962C8B-B14F-4D97-AF65-F5344CB8AC3E}">
        <p14:creationId xmlns:p14="http://schemas.microsoft.com/office/powerpoint/2010/main" val="8195997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we will study in this course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Principles used to build computer networks and services</a:t>
            </a:r>
          </a:p>
          <a:p>
            <a:pPr lvl="1"/>
            <a:r>
              <a:rPr lang="en-US" dirty="0"/>
              <a:t>How communication infrastructure is designed</a:t>
            </a:r>
          </a:p>
          <a:p>
            <a:pPr lvl="1"/>
            <a:r>
              <a:rPr lang="is-IS" dirty="0"/>
              <a:t>… to </a:t>
            </a:r>
            <a:r>
              <a:rPr lang="is-IS" i="1" dirty="0"/>
              <a:t>effectively </a:t>
            </a:r>
            <a:r>
              <a:rPr lang="is-IS" dirty="0"/>
              <a:t>meet application and network designer goals</a:t>
            </a:r>
            <a:endParaRPr lang="en-US" dirty="0"/>
          </a:p>
          <a:p>
            <a:pPr lvl="1"/>
            <a:r>
              <a:rPr lang="is-IS" dirty="0"/>
              <a:t>… </a:t>
            </a:r>
            <a:r>
              <a:rPr lang="en-US" dirty="0"/>
              <a:t>in ways that can be composed constructively</a:t>
            </a:r>
          </a:p>
          <a:p>
            <a:pPr lvl="1"/>
            <a:endParaRPr lang="en-US" dirty="0"/>
          </a:p>
          <a:p>
            <a:r>
              <a:rPr lang="en-US" dirty="0"/>
              <a:t>Ways to partition functionality</a:t>
            </a:r>
          </a:p>
          <a:p>
            <a:pPr lvl="1"/>
            <a:r>
              <a:rPr lang="is-IS" dirty="0"/>
              <a:t>Among machines: end points, switches, middleboxes, ...)</a:t>
            </a:r>
          </a:p>
          <a:p>
            <a:pPr lvl="1"/>
            <a:r>
              <a:rPr lang="is-IS" dirty="0"/>
              <a:t>Among modules inside a machine: OS, apps, hardware, ...</a:t>
            </a:r>
            <a:endParaRPr lang="en-US" dirty="0"/>
          </a:p>
          <a:p>
            <a:pPr lvl="1"/>
            <a:r>
              <a:rPr lang="en-US" dirty="0"/>
              <a:t>Among entities: ISPs (“core”), users (“edge”), …</a:t>
            </a:r>
            <a:endParaRPr lang="is-IS" dirty="0"/>
          </a:p>
          <a:p>
            <a:pPr marL="457200" lvl="1" indent="0">
              <a:buNone/>
            </a:pPr>
            <a:endParaRPr lang="en-US" dirty="0"/>
          </a:p>
          <a:p>
            <a:endParaRPr lang="en-US" dirty="0"/>
          </a:p>
          <a:p>
            <a:pPr lvl="1"/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6812804" y="3462685"/>
            <a:ext cx="481488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Mix of classic and recent research papers</a:t>
            </a:r>
          </a:p>
        </p:txBody>
      </p:sp>
    </p:spTree>
    <p:extLst>
      <p:ext uri="{BB962C8B-B14F-4D97-AF65-F5344CB8AC3E}">
        <p14:creationId xmlns:p14="http://schemas.microsoft.com/office/powerpoint/2010/main" val="9147400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Course syllabus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4"/>
            <a:ext cx="11063288" cy="4460875"/>
          </a:xfr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dirty="0"/>
              <a:t>Foundations: what are the different kinds of networks?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How your data is processed at the network end points (edge)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How your data is processed in between the end points (core) 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How is the network shared efficiently and fairly among many end points? (congestion control and scheduling)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How do network operators verify that their intent is implemented reliably? (network verification)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What lies ahead? (frontiers)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585107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499895"/>
            <a:ext cx="10515600" cy="3858209"/>
          </a:xfrm>
        </p:spPr>
        <p:txBody>
          <a:bodyPr>
            <a:normAutofit fontScale="90000"/>
          </a:bodyPr>
          <a:lstStyle/>
          <a:p>
            <a:r>
              <a:rPr lang="en-US" sz="4800" dirty="0"/>
              <a:t>Quick class introductions</a:t>
            </a:r>
            <a:br>
              <a:rPr lang="en-US" sz="4800" dirty="0"/>
            </a:br>
            <a:br>
              <a:rPr lang="en-US" sz="4800" dirty="0"/>
            </a:br>
            <a:r>
              <a:rPr lang="en-US" sz="3600" dirty="0"/>
              <a:t>Go around and say:</a:t>
            </a:r>
            <a:br>
              <a:rPr lang="en-US" sz="3600" dirty="0"/>
            </a:br>
            <a:br>
              <a:rPr lang="en-US" sz="3600" dirty="0"/>
            </a:br>
            <a:r>
              <a:rPr lang="en-US" sz="3600" dirty="0"/>
              <a:t>(1) your name, class/program/affiliation</a:t>
            </a:r>
            <a:br>
              <a:rPr lang="en-US" sz="3600" dirty="0"/>
            </a:br>
            <a:br>
              <a:rPr lang="en-US" sz="3600" dirty="0"/>
            </a:br>
            <a:r>
              <a:rPr lang="en-US" sz="3600" dirty="0"/>
              <a:t>(2) why are you interested in taking this class? what do you expect out of taking it?</a:t>
            </a:r>
            <a:br>
              <a:rPr lang="en-US" sz="3600" dirty="0"/>
            </a:br>
            <a:br>
              <a:rPr lang="en-US" sz="3600" dirty="0"/>
            </a:br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172205769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Course logistics: Structure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199" y="1825625"/>
            <a:ext cx="11034713" cy="4789488"/>
          </a:xfrm>
        </p:spPr>
        <p:txBody>
          <a:bodyPr>
            <a:normAutofit lnSpcReduction="10000"/>
          </a:bodyPr>
          <a:lstStyle/>
          <a:p>
            <a:r>
              <a:rPr lang="en-US" dirty="0"/>
              <a:t>Reading papers</a:t>
            </a:r>
          </a:p>
          <a:p>
            <a:pPr lvl="1"/>
            <a:r>
              <a:rPr lang="en-US" dirty="0"/>
              <a:t>Understand, summarize, and critique papers you read</a:t>
            </a:r>
          </a:p>
          <a:p>
            <a:pPr lvl="1"/>
            <a:r>
              <a:rPr lang="en-US" dirty="0"/>
              <a:t>Find ways to improve and generalize the ideas in those papers</a:t>
            </a:r>
          </a:p>
          <a:p>
            <a:pPr lvl="1"/>
            <a:endParaRPr lang="en-US" dirty="0"/>
          </a:p>
          <a:p>
            <a:r>
              <a:rPr lang="en-US" dirty="0"/>
              <a:t>In the class room:</a:t>
            </a:r>
          </a:p>
          <a:p>
            <a:pPr lvl="1"/>
            <a:r>
              <a:rPr lang="en-US" dirty="0"/>
              <a:t>Some background material</a:t>
            </a:r>
          </a:p>
          <a:p>
            <a:pPr lvl="1"/>
            <a:r>
              <a:rPr lang="en-US" dirty="0"/>
              <a:t>Spend lots of time on discussion around the papers</a:t>
            </a:r>
          </a:p>
          <a:p>
            <a:pPr lvl="1"/>
            <a:endParaRPr lang="en-US" dirty="0"/>
          </a:p>
          <a:p>
            <a:r>
              <a:rPr lang="en-US" dirty="0"/>
              <a:t>At home: </a:t>
            </a:r>
          </a:p>
          <a:p>
            <a:pPr lvl="1"/>
            <a:r>
              <a:rPr lang="en-US" dirty="0"/>
              <a:t>Answers to review questions</a:t>
            </a:r>
          </a:p>
          <a:p>
            <a:pPr lvl="1"/>
            <a:r>
              <a:rPr lang="en-US" dirty="0"/>
              <a:t>Final project</a:t>
            </a:r>
          </a:p>
          <a:p>
            <a:pPr lvl="1"/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006901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Course logistics: Assessments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512804"/>
            <a:ext cx="11034713" cy="5215988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Class participation (20%)</a:t>
            </a:r>
          </a:p>
          <a:p>
            <a:pPr lvl="1"/>
            <a:r>
              <a:rPr lang="en-US" dirty="0"/>
              <a:t>Show up</a:t>
            </a:r>
          </a:p>
          <a:p>
            <a:pPr lvl="2"/>
            <a:r>
              <a:rPr lang="en-US" dirty="0"/>
              <a:t>Preferably on time</a:t>
            </a:r>
          </a:p>
          <a:p>
            <a:pPr lvl="1"/>
            <a:r>
              <a:rPr lang="en-US" dirty="0"/>
              <a:t>Speak up -- there’s no harm in being wrong</a:t>
            </a:r>
          </a:p>
          <a:p>
            <a:pPr lvl="1"/>
            <a:r>
              <a:rPr lang="en-US" dirty="0"/>
              <a:t>Ask questions</a:t>
            </a:r>
          </a:p>
          <a:p>
            <a:pPr lvl="1"/>
            <a:r>
              <a:rPr lang="en-US" dirty="0"/>
              <a:t>Debate the paper’s and each other’s ideas</a:t>
            </a:r>
          </a:p>
          <a:p>
            <a:pPr lvl="2"/>
            <a:r>
              <a:rPr lang="en-US" dirty="0"/>
              <a:t>… with your own proposals if possible</a:t>
            </a:r>
          </a:p>
          <a:p>
            <a:pPr lvl="1"/>
            <a:endParaRPr lang="en-US" dirty="0"/>
          </a:p>
          <a:p>
            <a:r>
              <a:rPr lang="en-US" dirty="0"/>
              <a:t>Keep conversations honest but professional</a:t>
            </a:r>
          </a:p>
          <a:p>
            <a:pPr lvl="1"/>
            <a:r>
              <a:rPr lang="en-US" dirty="0"/>
              <a:t>If you disagree, explain why</a:t>
            </a:r>
          </a:p>
          <a:p>
            <a:pPr lvl="1"/>
            <a:r>
              <a:rPr lang="en-US" dirty="0"/>
              <a:t>Attack viewpoints, approaches, methods, results, etc.</a:t>
            </a:r>
          </a:p>
          <a:p>
            <a:pPr lvl="1"/>
            <a:r>
              <a:rPr lang="en-US" dirty="0"/>
              <a:t>Do not attack the person: no </a:t>
            </a:r>
            <a:r>
              <a:rPr lang="en-US" i="1" dirty="0"/>
              <a:t>ad hominem</a:t>
            </a:r>
          </a:p>
          <a:p>
            <a:pPr lvl="1"/>
            <a:r>
              <a:rPr lang="en-US" dirty="0"/>
              <a:t>Read “how to disagree” in the optional readings</a:t>
            </a:r>
          </a:p>
          <a:p>
            <a:pPr lvl="1"/>
            <a:endParaRPr lang="en-US" dirty="0"/>
          </a:p>
          <a:p>
            <a:r>
              <a:rPr lang="en-US" dirty="0"/>
              <a:t>Try to keep conversations related to the class material</a:t>
            </a:r>
          </a:p>
        </p:txBody>
      </p:sp>
    </p:spTree>
    <p:extLst>
      <p:ext uri="{BB962C8B-B14F-4D97-AF65-F5344CB8AC3E}">
        <p14:creationId xmlns:p14="http://schemas.microsoft.com/office/powerpoint/2010/main" val="136497821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Internet is an exciting place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99584" y="3315761"/>
            <a:ext cx="1452589" cy="145258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6656" y="1627959"/>
            <a:ext cx="1417568" cy="141756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69466" y="2249362"/>
            <a:ext cx="1980159" cy="103958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3306" y="3680972"/>
            <a:ext cx="2095040" cy="1178460"/>
          </a:xfrm>
          <a:prstGeom prst="rect">
            <a:avLst/>
          </a:prstGeom>
        </p:spPr>
      </p:pic>
      <p:pic>
        <p:nvPicPr>
          <p:cNvPr id="10" name="Content Placeholder 9"/>
          <p:cNvPicPr>
            <a:picLocks noGrp="1" noChangeAspect="1"/>
          </p:cNvPicPr>
          <p:nvPr>
            <p:ph idx="1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86678" y="1803919"/>
            <a:ext cx="1578647" cy="1485026"/>
          </a:xfr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7903" y="3102957"/>
            <a:ext cx="2781300" cy="73660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12307" y="3707180"/>
            <a:ext cx="2260600" cy="80010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9042" y="1627959"/>
            <a:ext cx="1055748" cy="1072244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9094" y="4122045"/>
            <a:ext cx="1600200" cy="635000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0765" y="2112301"/>
            <a:ext cx="1727200" cy="1346200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1713" y="5233575"/>
            <a:ext cx="2086493" cy="1385431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94388" y="5108422"/>
            <a:ext cx="2343028" cy="1392043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5105708"/>
            <a:ext cx="1394757" cy="13947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811289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Course logistics: Assessments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892416"/>
          </a:xfrm>
        </p:spPr>
        <p:txBody>
          <a:bodyPr>
            <a:normAutofit fontScale="85000" lnSpcReduction="20000"/>
          </a:bodyPr>
          <a:lstStyle/>
          <a:p>
            <a:r>
              <a:rPr lang="en-US" dirty="0"/>
              <a:t>Class project (40%)</a:t>
            </a:r>
          </a:p>
          <a:p>
            <a:endParaRPr lang="en-US" dirty="0"/>
          </a:p>
          <a:p>
            <a:r>
              <a:rPr lang="en-US" dirty="0"/>
              <a:t>Examples:</a:t>
            </a:r>
            <a:endParaRPr lang="is-IS" dirty="0"/>
          </a:p>
          <a:p>
            <a:pPr lvl="1"/>
            <a:r>
              <a:rPr lang="en-US" dirty="0"/>
              <a:t>Solutions to open but narrow research questions</a:t>
            </a:r>
          </a:p>
          <a:p>
            <a:pPr lvl="1"/>
            <a:r>
              <a:rPr lang="en-US" dirty="0"/>
              <a:t>A tool that you knew you wanted but never found time to work on</a:t>
            </a:r>
          </a:p>
          <a:p>
            <a:pPr lvl="1"/>
            <a:r>
              <a:rPr lang="en-US" dirty="0"/>
              <a:t>Reproduction of results from one of the papers in this class or outside</a:t>
            </a:r>
          </a:p>
          <a:p>
            <a:pPr lvl="1"/>
            <a:r>
              <a:rPr lang="en-US" dirty="0"/>
              <a:t>Evaluating a new aspect of an existing system</a:t>
            </a:r>
          </a:p>
          <a:p>
            <a:pPr lvl="1"/>
            <a:r>
              <a:rPr lang="en-US" dirty="0"/>
              <a:t>Porting an existing system to a different platform</a:t>
            </a:r>
          </a:p>
          <a:p>
            <a:pPr lvl="1"/>
            <a:r>
              <a:rPr lang="en-US" dirty="0"/>
              <a:t>New software that makes further research possible or easy</a:t>
            </a:r>
          </a:p>
          <a:p>
            <a:endParaRPr lang="en-US" dirty="0"/>
          </a:p>
          <a:p>
            <a:r>
              <a:rPr lang="en-US" i="1" dirty="0"/>
              <a:t>Must </a:t>
            </a:r>
            <a:r>
              <a:rPr lang="en-US" dirty="0"/>
              <a:t>involve a significant course-related programming component</a:t>
            </a:r>
          </a:p>
          <a:p>
            <a:endParaRPr lang="en-US" dirty="0"/>
          </a:p>
          <a:p>
            <a:r>
              <a:rPr lang="en-US" dirty="0"/>
              <a:t>I will act as a resource to consult throughout the project</a:t>
            </a:r>
          </a:p>
          <a:p>
            <a:pPr lvl="1"/>
            <a:r>
              <a:rPr lang="en-US" dirty="0"/>
              <a:t>Scoping out, overcoming obstacles, pointing to good tools, etc.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756236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Course logistics: Class project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991850" cy="4732338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Teams of 2—3 or (less preferred) work alone</a:t>
            </a:r>
          </a:p>
          <a:p>
            <a:endParaRPr lang="en-US" dirty="0"/>
          </a:p>
          <a:p>
            <a:r>
              <a:rPr lang="en-US" dirty="0"/>
              <a:t>Submit initial proposal (1 page) by Friday 09/27</a:t>
            </a:r>
          </a:p>
          <a:p>
            <a:endParaRPr lang="en-US" dirty="0"/>
          </a:p>
          <a:p>
            <a:r>
              <a:rPr lang="en-US" dirty="0"/>
              <a:t>Mid-term project presentation (~5—10 min per group on 10/31)</a:t>
            </a:r>
          </a:p>
          <a:p>
            <a:endParaRPr lang="en-US" dirty="0"/>
          </a:p>
          <a:p>
            <a:r>
              <a:rPr lang="en-US" dirty="0"/>
              <a:t>6-page project write-up due end of semester (Friday 12/13)</a:t>
            </a:r>
          </a:p>
          <a:p>
            <a:endParaRPr lang="en-US" dirty="0"/>
          </a:p>
          <a:p>
            <a:r>
              <a:rPr lang="en-US" dirty="0"/>
              <a:t>Final presentation or poster session (tentatively 12/9)</a:t>
            </a:r>
          </a:p>
          <a:p>
            <a:endParaRPr lang="en-US" dirty="0"/>
          </a:p>
          <a:p>
            <a:r>
              <a:rPr lang="en-US" dirty="0"/>
              <a:t>More information &amp; project ideas next week</a:t>
            </a:r>
          </a:p>
        </p:txBody>
      </p:sp>
    </p:spTree>
    <p:extLst>
      <p:ext uri="{BB962C8B-B14F-4D97-AF65-F5344CB8AC3E}">
        <p14:creationId xmlns:p14="http://schemas.microsoft.com/office/powerpoint/2010/main" val="16545705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Course logistics: Assessments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4"/>
            <a:ext cx="10948988" cy="5032376"/>
          </a:xfrm>
        </p:spPr>
        <p:txBody>
          <a:bodyPr>
            <a:normAutofit/>
          </a:bodyPr>
          <a:lstStyle/>
          <a:p>
            <a:r>
              <a:rPr lang="en-US" dirty="0"/>
              <a:t>Review questions (40%) intended to:</a:t>
            </a:r>
          </a:p>
          <a:p>
            <a:endParaRPr lang="en-US" dirty="0"/>
          </a:p>
          <a:p>
            <a:r>
              <a:rPr lang="en-US" dirty="0"/>
              <a:t>Test your understanding</a:t>
            </a:r>
          </a:p>
          <a:p>
            <a:r>
              <a:rPr lang="en-US" dirty="0"/>
              <a:t>Identify reusable principles: stretch your imagination about where the same or similar ideas could be applied</a:t>
            </a:r>
          </a:p>
          <a:p>
            <a:r>
              <a:rPr lang="en-US" dirty="0"/>
              <a:t>Get you to think critically about the weaknesses of the approach</a:t>
            </a:r>
          </a:p>
          <a:p>
            <a:r>
              <a:rPr lang="en-US" dirty="0"/>
              <a:t>Help you understand what it means to improve the state of the art</a:t>
            </a:r>
          </a:p>
          <a:p>
            <a:r>
              <a:rPr lang="en-US" dirty="0"/>
              <a:t>Help you appreciate research results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115194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AFA9A2-ABED-5841-B30D-CFC6923847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Course logistics: Review questions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D038116-BB10-AA4C-ABAE-5357C0AB45E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5032375"/>
          </a:xfrm>
        </p:spPr>
        <p:txBody>
          <a:bodyPr>
            <a:normAutofit lnSpcReduction="10000"/>
          </a:bodyPr>
          <a:lstStyle/>
          <a:p>
            <a:r>
              <a:rPr lang="en-US" dirty="0"/>
              <a:t>You are welcome to look up the paper while answering</a:t>
            </a:r>
          </a:p>
          <a:p>
            <a:endParaRPr lang="en-US" dirty="0"/>
          </a:p>
          <a:p>
            <a:r>
              <a:rPr lang="en-US" dirty="0"/>
              <a:t>Sakai quiz. Answers due 10 PM the day before every lecture</a:t>
            </a:r>
          </a:p>
          <a:p>
            <a:pPr lvl="1"/>
            <a:r>
              <a:rPr lang="en-US" dirty="0"/>
              <a:t>There is no time limit on the Sakai quiz</a:t>
            </a:r>
          </a:p>
          <a:p>
            <a:endParaRPr lang="en-US" dirty="0"/>
          </a:p>
          <a:p>
            <a:r>
              <a:rPr lang="en-US" dirty="0"/>
              <a:t>You are welcome to discuss and collaborate. However, </a:t>
            </a:r>
          </a:p>
          <a:p>
            <a:pPr lvl="1"/>
            <a:r>
              <a:rPr lang="en-US" b="1" dirty="0"/>
              <a:t>all written work must be your own (no exceptions)</a:t>
            </a:r>
            <a:endParaRPr lang="en-US" dirty="0"/>
          </a:p>
          <a:p>
            <a:pPr lvl="1"/>
            <a:r>
              <a:rPr lang="en-US" dirty="0"/>
              <a:t>Name all your collaborators in your review</a:t>
            </a:r>
          </a:p>
          <a:p>
            <a:endParaRPr lang="en-US" dirty="0"/>
          </a:p>
          <a:p>
            <a:r>
              <a:rPr lang="en-US" dirty="0"/>
              <a:t>Read the CS academic integrity policy: </a:t>
            </a:r>
            <a:r>
              <a:rPr lang="en-US" dirty="0">
                <a:hlinkClick r:id="rId2"/>
              </a:rPr>
              <a:t>https://www.cs.rutgers.edu/academic-integrity/introduction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882078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17587" y="3028949"/>
            <a:ext cx="10515600" cy="647699"/>
          </a:xfrm>
        </p:spPr>
        <p:txBody>
          <a:bodyPr>
            <a:normAutofit fontScale="90000"/>
          </a:bodyPr>
          <a:lstStyle/>
          <a:p>
            <a:pPr algn="ctr"/>
            <a:r>
              <a:rPr lang="en-US" sz="4800" dirty="0"/>
              <a:t>How do you read and critique a research paper?</a:t>
            </a:r>
          </a:p>
        </p:txBody>
      </p:sp>
    </p:spTree>
    <p:extLst>
      <p:ext uri="{BB962C8B-B14F-4D97-AF65-F5344CB8AC3E}">
        <p14:creationId xmlns:p14="http://schemas.microsoft.com/office/powerpoint/2010/main" val="35982247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You’ll spend a lot of time reading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1063288" cy="4832350"/>
          </a:xfrm>
        </p:spPr>
        <p:txBody>
          <a:bodyPr>
            <a:normAutofit/>
          </a:bodyPr>
          <a:lstStyle/>
          <a:p>
            <a:r>
              <a:rPr lang="en-US" dirty="0"/>
              <a:t>Graduate courses</a:t>
            </a:r>
          </a:p>
          <a:p>
            <a:r>
              <a:rPr lang="en-US" dirty="0"/>
              <a:t>Reviewing conference papers</a:t>
            </a:r>
          </a:p>
          <a:p>
            <a:r>
              <a:rPr lang="en-US" dirty="0"/>
              <a:t>Research literature</a:t>
            </a:r>
          </a:p>
          <a:p>
            <a:r>
              <a:rPr lang="en-US" dirty="0"/>
              <a:t>Understanding a closely related paper deeply</a:t>
            </a:r>
          </a:p>
          <a:p>
            <a:r>
              <a:rPr lang="en-US" dirty="0"/>
              <a:t>Staying broadly educated</a:t>
            </a:r>
          </a:p>
          <a:p>
            <a:r>
              <a:rPr lang="en-US" dirty="0"/>
              <a:t>Branching out into closely related areas</a:t>
            </a:r>
          </a:p>
          <a:p>
            <a:r>
              <a:rPr lang="en-US" dirty="0"/>
              <a:t>Learning how to write better papers</a:t>
            </a:r>
          </a:p>
          <a:p>
            <a:endParaRPr lang="en-US" dirty="0"/>
          </a:p>
          <a:p>
            <a:r>
              <a:rPr lang="en-US" dirty="0"/>
              <a:t>It’s worth knowing how to read </a:t>
            </a:r>
            <a:r>
              <a:rPr lang="en-US" i="1" dirty="0"/>
              <a:t>effectively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39636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DD5F71-328E-F743-86B7-7C368E8E69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There is no magic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7396103-2BF0-F348-BA1D-68C5D932336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Reading effectively takes a lot of time and effort</a:t>
            </a:r>
          </a:p>
          <a:p>
            <a:pPr lvl="1"/>
            <a:endParaRPr lang="en-US" dirty="0"/>
          </a:p>
          <a:p>
            <a:r>
              <a:rPr lang="en-US" dirty="0"/>
              <a:t>I’ve been reading research papers for about 10 years now</a:t>
            </a:r>
          </a:p>
          <a:p>
            <a:pPr lvl="1"/>
            <a:r>
              <a:rPr lang="en-US" dirty="0"/>
              <a:t>And I still sometimes spend hours or even an entire day when I closely read a paper</a:t>
            </a:r>
          </a:p>
          <a:p>
            <a:endParaRPr lang="en-US" dirty="0"/>
          </a:p>
          <a:p>
            <a:r>
              <a:rPr lang="en-US" dirty="0"/>
              <a:t>You </a:t>
            </a:r>
            <a:r>
              <a:rPr lang="en-US" i="1" dirty="0"/>
              <a:t>will</a:t>
            </a:r>
            <a:r>
              <a:rPr lang="en-US" dirty="0"/>
              <a:t> get better at it over time</a:t>
            </a:r>
          </a:p>
          <a:p>
            <a:endParaRPr lang="en-US" dirty="0"/>
          </a:p>
          <a:p>
            <a:r>
              <a:rPr lang="en-US" dirty="0"/>
              <a:t>There are a few tricks…</a:t>
            </a:r>
          </a:p>
        </p:txBody>
      </p:sp>
    </p:spTree>
    <p:extLst>
      <p:ext uri="{BB962C8B-B14F-4D97-AF65-F5344CB8AC3E}">
        <p14:creationId xmlns:p14="http://schemas.microsoft.com/office/powerpoint/2010/main" val="366058894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1020424" cy="1325563"/>
          </a:xfrm>
        </p:spPr>
        <p:txBody>
          <a:bodyPr/>
          <a:lstStyle/>
          <a:p>
            <a:r>
              <a:rPr lang="en-US" dirty="0" err="1"/>
              <a:t>Keshav’s</a:t>
            </a:r>
            <a:r>
              <a:rPr lang="en-US" dirty="0"/>
              <a:t> top-down, 3-pass approach (1/3)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199" y="1825624"/>
            <a:ext cx="11020425" cy="4760913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Title, abstract, introduction, section titles</a:t>
            </a:r>
          </a:p>
          <a:p>
            <a:pPr lvl="1"/>
            <a:endParaRPr lang="en-US" dirty="0"/>
          </a:p>
          <a:p>
            <a:r>
              <a:rPr lang="en-US" dirty="0"/>
              <a:t>Category of paper: analysis? position? new capability? measurement?</a:t>
            </a:r>
          </a:p>
          <a:p>
            <a:pPr lvl="1"/>
            <a:endParaRPr lang="en-US" dirty="0"/>
          </a:p>
          <a:p>
            <a:r>
              <a:rPr lang="en-US" dirty="0"/>
              <a:t>Context: what broader body of work is this related to?</a:t>
            </a:r>
          </a:p>
          <a:p>
            <a:pPr lvl="1"/>
            <a:endParaRPr lang="en-US" dirty="0"/>
          </a:p>
          <a:p>
            <a:r>
              <a:rPr lang="en-US" dirty="0"/>
              <a:t>Correctness: are conclusions plausible? are assumptions valid?</a:t>
            </a:r>
          </a:p>
          <a:p>
            <a:pPr lvl="1"/>
            <a:endParaRPr lang="en-US" dirty="0"/>
          </a:p>
          <a:p>
            <a:r>
              <a:rPr lang="en-US" dirty="0"/>
              <a:t>Contributions: reusable principles? previously unknown insights?</a:t>
            </a:r>
          </a:p>
          <a:p>
            <a:pPr lvl="1"/>
            <a:endParaRPr lang="en-US" dirty="0"/>
          </a:p>
          <a:p>
            <a:r>
              <a:rPr lang="en-US" dirty="0"/>
              <a:t>Clarity: Can you understand it?</a:t>
            </a:r>
          </a:p>
        </p:txBody>
      </p:sp>
    </p:spTree>
    <p:extLst>
      <p:ext uri="{BB962C8B-B14F-4D97-AF65-F5344CB8AC3E}">
        <p14:creationId xmlns:p14="http://schemas.microsoft.com/office/powerpoint/2010/main" val="185780676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991850" cy="1325563"/>
          </a:xfrm>
        </p:spPr>
        <p:txBody>
          <a:bodyPr/>
          <a:lstStyle/>
          <a:p>
            <a:r>
              <a:rPr lang="en-US" dirty="0" err="1"/>
              <a:t>Keshav’s</a:t>
            </a:r>
            <a:r>
              <a:rPr lang="en-US" dirty="0"/>
              <a:t> top-down, 3-pass approach (2/3)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991850" cy="4889500"/>
          </a:xfrm>
        </p:spPr>
        <p:txBody>
          <a:bodyPr>
            <a:normAutofit/>
          </a:bodyPr>
          <a:lstStyle/>
          <a:p>
            <a:r>
              <a:rPr lang="en-US" dirty="0"/>
              <a:t>Read in more detail to understand main technical ideas</a:t>
            </a:r>
          </a:p>
          <a:p>
            <a:pPr lvl="1"/>
            <a:r>
              <a:rPr lang="en-US" dirty="0"/>
              <a:t>Understand graphs and illustrations</a:t>
            </a:r>
          </a:p>
          <a:p>
            <a:pPr lvl="1"/>
            <a:endParaRPr lang="en-US" dirty="0"/>
          </a:p>
          <a:p>
            <a:r>
              <a:rPr lang="en-US" dirty="0"/>
              <a:t>You must be able to summarize the paper’s main technical contribution and supporting evidence to others!</a:t>
            </a:r>
          </a:p>
          <a:p>
            <a:endParaRPr lang="en-US" dirty="0"/>
          </a:p>
          <a:p>
            <a:r>
              <a:rPr lang="en-US" dirty="0"/>
              <a:t>Ignore highly detailed aspects</a:t>
            </a:r>
          </a:p>
          <a:p>
            <a:pPr lvl="1"/>
            <a:r>
              <a:rPr lang="en-US" dirty="0"/>
              <a:t>Proofs</a:t>
            </a:r>
          </a:p>
          <a:p>
            <a:pPr lvl="1"/>
            <a:r>
              <a:rPr lang="en-US" dirty="0"/>
              <a:t>Appendices</a:t>
            </a:r>
          </a:p>
          <a:p>
            <a:pPr lvl="1"/>
            <a:r>
              <a:rPr lang="en-US" dirty="0"/>
              <a:t>Mark relevant but unknown references for later reading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902819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1063288" cy="1325563"/>
          </a:xfrm>
        </p:spPr>
        <p:txBody>
          <a:bodyPr/>
          <a:lstStyle/>
          <a:p>
            <a:r>
              <a:rPr lang="en-US" dirty="0" err="1"/>
              <a:t>Keshav’s</a:t>
            </a:r>
            <a:r>
              <a:rPr lang="en-US" dirty="0"/>
              <a:t> top-down, 3-pass approach (3/3)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Re-implement the paper’s solution from scratch </a:t>
            </a:r>
          </a:p>
          <a:p>
            <a:r>
              <a:rPr lang="is-IS" dirty="0"/>
              <a:t>… </a:t>
            </a:r>
            <a:r>
              <a:rPr lang="en-US" dirty="0"/>
              <a:t>starting from its assumptions</a:t>
            </a:r>
          </a:p>
          <a:p>
            <a:endParaRPr lang="en-US" dirty="0"/>
          </a:p>
          <a:p>
            <a:r>
              <a:rPr lang="en-US" dirty="0"/>
              <a:t>Identify its innovations</a:t>
            </a:r>
          </a:p>
          <a:p>
            <a:pPr lvl="1"/>
            <a:endParaRPr lang="en-US" dirty="0"/>
          </a:p>
          <a:p>
            <a:r>
              <a:rPr lang="en-US" dirty="0"/>
              <a:t>Identify implicit or flawed assumptions</a:t>
            </a:r>
          </a:p>
          <a:p>
            <a:pPr lvl="1"/>
            <a:endParaRPr lang="en-US" dirty="0"/>
          </a:p>
          <a:p>
            <a:r>
              <a:rPr lang="en-US" dirty="0"/>
              <a:t>Identify hidden flaws in the solution</a:t>
            </a:r>
          </a:p>
        </p:txBody>
      </p:sp>
    </p:spTree>
    <p:extLst>
      <p:ext uri="{BB962C8B-B14F-4D97-AF65-F5344CB8AC3E}">
        <p14:creationId xmlns:p14="http://schemas.microsoft.com/office/powerpoint/2010/main" val="192612495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Internet is an exciting place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934700" cy="4832350"/>
          </a:xfrm>
        </p:spPr>
        <p:txBody>
          <a:bodyPr>
            <a:normAutofit/>
          </a:bodyPr>
          <a:lstStyle/>
          <a:p>
            <a:r>
              <a:rPr lang="en-US" dirty="0"/>
              <a:t>A research experiment that escaped the lab</a:t>
            </a:r>
          </a:p>
          <a:p>
            <a:pPr lvl="1"/>
            <a:r>
              <a:rPr lang="en-US" dirty="0"/>
              <a:t>... to become a global communication infrastructure</a:t>
            </a:r>
          </a:p>
          <a:p>
            <a:endParaRPr lang="en-US" dirty="0"/>
          </a:p>
          <a:p>
            <a:r>
              <a:rPr lang="en-US" dirty="0"/>
              <a:t>Ever-expanding reach</a:t>
            </a:r>
          </a:p>
          <a:p>
            <a:pPr lvl="1"/>
            <a:r>
              <a:rPr lang="en-US" dirty="0"/>
              <a:t>Now: &gt; 3B people online</a:t>
            </a:r>
          </a:p>
          <a:p>
            <a:pPr lvl="1"/>
            <a:r>
              <a:rPr lang="en-US" dirty="0"/>
              <a:t>Future: Still potential for more users, machines, and applications</a:t>
            </a:r>
          </a:p>
          <a:p>
            <a:pPr lvl="1"/>
            <a:endParaRPr lang="en-US" dirty="0"/>
          </a:p>
          <a:p>
            <a:r>
              <a:rPr lang="en-US" dirty="0"/>
              <a:t>Consistent innovation with low barriers</a:t>
            </a:r>
          </a:p>
          <a:p>
            <a:pPr lvl="1"/>
            <a:r>
              <a:rPr lang="en-US" dirty="0"/>
              <a:t>Apps: streaming video, smart grids, </a:t>
            </a:r>
            <a:r>
              <a:rPr lang="en-US" dirty="0" err="1"/>
              <a:t>telesurgery</a:t>
            </a:r>
            <a:r>
              <a:rPr lang="en-US" dirty="0"/>
              <a:t>, </a:t>
            </a:r>
            <a:r>
              <a:rPr lang="is-IS" dirty="0"/>
              <a:t>…</a:t>
            </a:r>
          </a:p>
          <a:p>
            <a:pPr lvl="1"/>
            <a:r>
              <a:rPr lang="en-US" dirty="0"/>
              <a:t>Technologies: Ethernet, cellular, optics, human-body (!), </a:t>
            </a:r>
            <a:r>
              <a:rPr lang="is-IS" dirty="0"/>
              <a:t>…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522692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B1A9CF-A433-9E46-9F8E-74E3FC4CEA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strategy that I personally use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B51AE77-F80E-3340-B3E4-042D3CA2F95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Work through examples</a:t>
            </a:r>
          </a:p>
          <a:p>
            <a:pPr lvl="1"/>
            <a:r>
              <a:rPr lang="en-US" dirty="0"/>
              <a:t>… even if the paper doesn’t show them</a:t>
            </a:r>
          </a:p>
          <a:p>
            <a:pPr lvl="1"/>
            <a:r>
              <a:rPr lang="en-US" dirty="0"/>
              <a:t>Nothing clarifies an idea like working through simple but concrete examples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260136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Tim Roscoe: How to review a paper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199" y="1825625"/>
            <a:ext cx="10848975" cy="4789488"/>
          </a:xfrm>
        </p:spPr>
        <p:txBody>
          <a:bodyPr>
            <a:normAutofit/>
          </a:bodyPr>
          <a:lstStyle/>
          <a:p>
            <a:r>
              <a:rPr lang="en-US" dirty="0"/>
              <a:t>What do you think are the technical contributions of the paper?</a:t>
            </a:r>
          </a:p>
          <a:p>
            <a:pPr lvl="1"/>
            <a:r>
              <a:rPr lang="en-US" dirty="0"/>
              <a:t>What’s new about the work?</a:t>
            </a:r>
          </a:p>
          <a:p>
            <a:pPr lvl="1"/>
            <a:r>
              <a:rPr lang="en-US" dirty="0"/>
              <a:t>What are the reusable principles and insights?</a:t>
            </a:r>
          </a:p>
          <a:p>
            <a:endParaRPr lang="en-US" dirty="0"/>
          </a:p>
          <a:p>
            <a:r>
              <a:rPr lang="en-US" dirty="0"/>
              <a:t>What did you find to be cool or interesting about it?</a:t>
            </a:r>
          </a:p>
          <a:p>
            <a:pPr lvl="1"/>
            <a:r>
              <a:rPr lang="en-US" dirty="0"/>
              <a:t>Specific design techniques?</a:t>
            </a:r>
          </a:p>
          <a:p>
            <a:pPr lvl="1"/>
            <a:r>
              <a:rPr lang="en-US" dirty="0"/>
              <a:t>A method of measurement, evaluation, or something else?</a:t>
            </a:r>
            <a:endParaRPr lang="is-IS" dirty="0"/>
          </a:p>
          <a:p>
            <a:pPr lvl="1"/>
            <a:r>
              <a:rPr lang="en-US" dirty="0"/>
              <a:t>A direction that may lead to interesting follow-up work?</a:t>
            </a:r>
          </a:p>
        </p:txBody>
      </p:sp>
    </p:spTree>
    <p:extLst>
      <p:ext uri="{BB962C8B-B14F-4D97-AF65-F5344CB8AC3E}">
        <p14:creationId xmlns:p14="http://schemas.microsoft.com/office/powerpoint/2010/main" val="85228561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Tim Roscoe: How to review a paper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Are there technical flaws in the solution or its evaluation?</a:t>
            </a:r>
          </a:p>
          <a:p>
            <a:pPr lvl="1"/>
            <a:r>
              <a:rPr lang="en-US" dirty="0"/>
              <a:t>All research is flawed or incomplete in some way! </a:t>
            </a:r>
          </a:p>
          <a:p>
            <a:pPr lvl="1"/>
            <a:r>
              <a:rPr lang="en-US" dirty="0"/>
              <a:t>Do the flaws fundamentally invalidate the claimed contributions?</a:t>
            </a:r>
          </a:p>
          <a:p>
            <a:endParaRPr lang="en-US" dirty="0"/>
          </a:p>
          <a:p>
            <a:r>
              <a:rPr lang="en-US" dirty="0"/>
              <a:t>How can you improve the clarity of the paper?</a:t>
            </a:r>
          </a:p>
          <a:p>
            <a:pPr lvl="1"/>
            <a:r>
              <a:rPr lang="en-US" dirty="0"/>
              <a:t>Restructure sections?</a:t>
            </a:r>
          </a:p>
          <a:p>
            <a:pPr lvl="1"/>
            <a:r>
              <a:rPr lang="en-US" dirty="0"/>
              <a:t>Rephrase specific sentences?</a:t>
            </a:r>
          </a:p>
          <a:p>
            <a:pPr lvl="1"/>
            <a:r>
              <a:rPr lang="en-US" dirty="0"/>
              <a:t>Typos?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44697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Course logistics summary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4"/>
            <a:ext cx="10991850" cy="4818063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Class web page: </a:t>
            </a:r>
            <a:r>
              <a:rPr lang="en-US" dirty="0">
                <a:hlinkClick r:id="rId2"/>
              </a:rPr>
              <a:t>https://www.cs.rutgers.edu/~sn624/552-F19/</a:t>
            </a:r>
            <a:endParaRPr lang="en-US" dirty="0"/>
          </a:p>
          <a:p>
            <a:r>
              <a:rPr lang="en-US" dirty="0"/>
              <a:t>Sakai web </a:t>
            </a:r>
            <a:r>
              <a:rPr lang="en-US"/>
              <a:t>site activated</a:t>
            </a:r>
            <a:endParaRPr lang="en-US" dirty="0"/>
          </a:p>
          <a:p>
            <a:r>
              <a:rPr lang="en-US" dirty="0"/>
              <a:t>Piazza activated to continue discussions outside the classroom</a:t>
            </a:r>
          </a:p>
          <a:p>
            <a:endParaRPr lang="en-US" dirty="0"/>
          </a:p>
          <a:p>
            <a:r>
              <a:rPr lang="en-US" dirty="0"/>
              <a:t>Instructor: Srinivas Narayana (</a:t>
            </a:r>
            <a:r>
              <a:rPr lang="en-US" dirty="0" err="1"/>
              <a:t>srinivas.narayana@rutgers.edu</a:t>
            </a:r>
            <a:r>
              <a:rPr lang="en-US" dirty="0">
                <a:hlinkClick r:id="rId3"/>
              </a:rPr>
              <a:t>)</a:t>
            </a:r>
            <a:endParaRPr lang="en-US" dirty="0"/>
          </a:p>
          <a:p>
            <a:pPr lvl="1"/>
            <a:r>
              <a:rPr lang="en-US" dirty="0"/>
              <a:t>Office hour in </a:t>
            </a:r>
            <a:r>
              <a:rPr lang="en-US" dirty="0" err="1"/>
              <a:t>CoRE</a:t>
            </a:r>
            <a:r>
              <a:rPr lang="en-US" dirty="0"/>
              <a:t> 312 on Mon 2—3 PM or by appt</a:t>
            </a:r>
          </a:p>
          <a:p>
            <a:endParaRPr lang="en-US" dirty="0"/>
          </a:p>
          <a:p>
            <a:r>
              <a:rPr lang="en-US" dirty="0"/>
              <a:t>No official class textbook. Follow the assigned readings</a:t>
            </a:r>
          </a:p>
          <a:p>
            <a:pPr lvl="1"/>
            <a:r>
              <a:rPr lang="en-US" dirty="0"/>
              <a:t>I will provide supplementary readings by student request</a:t>
            </a:r>
          </a:p>
          <a:p>
            <a:endParaRPr lang="en-US" dirty="0"/>
          </a:p>
          <a:p>
            <a:r>
              <a:rPr lang="en-US" dirty="0"/>
              <a:t>Prerequisite: Undergrad computer networks (352) or by permission</a:t>
            </a:r>
          </a:p>
          <a:p>
            <a:pPr lvl="1"/>
            <a:r>
              <a:rPr lang="en-US" dirty="0"/>
              <a:t>Speak to me if you’re in doubt</a:t>
            </a:r>
          </a:p>
        </p:txBody>
      </p:sp>
    </p:spTree>
    <p:extLst>
      <p:ext uri="{BB962C8B-B14F-4D97-AF65-F5344CB8AC3E}">
        <p14:creationId xmlns:p14="http://schemas.microsoft.com/office/powerpoint/2010/main" val="198154282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17587" y="3028949"/>
            <a:ext cx="10515600" cy="647699"/>
          </a:xfrm>
        </p:spPr>
        <p:txBody>
          <a:bodyPr>
            <a:noAutofit/>
          </a:bodyPr>
          <a:lstStyle/>
          <a:p>
            <a:pPr algn="ctr"/>
            <a:r>
              <a:rPr lang="en-US" dirty="0"/>
              <a:t>Computer Networks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65426" y="5773629"/>
            <a:ext cx="2853305" cy="910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51940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>
            <a:extLst>
              <a:ext uri="{FF2B5EF4-FFF2-40B4-BE49-F238E27FC236}">
                <a16:creationId xmlns:a16="http://schemas.microsoft.com/office/drawing/2014/main" id="{6BB96A07-4A43-0245-AA76-10E505CF7C2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>
                <a:latin typeface="Helvetica" pitchFamily="2" charset="0"/>
                <a:ea typeface="ＭＳ Ｐゴシック" charset="0"/>
              </a:rPr>
              <a:t>A single link multiple access network</a:t>
            </a:r>
          </a:p>
        </p:txBody>
      </p:sp>
      <p:sp>
        <p:nvSpPr>
          <p:cNvPr id="7171" name="Rectangle 3">
            <a:extLst>
              <a:ext uri="{FF2B5EF4-FFF2-40B4-BE49-F238E27FC236}">
                <a16:creationId xmlns:a16="http://schemas.microsoft.com/office/drawing/2014/main" id="{1C758C1A-FD64-4742-A5DE-369C354E1BF0}"/>
              </a:ext>
            </a:extLst>
          </p:cNvPr>
          <p:cNvSpPr>
            <a:spLocks noGrp="1" noChangeArrowheads="1"/>
          </p:cNvSpPr>
          <p:nvPr>
            <p:ph type="body" sz="half" idx="2"/>
          </p:nvPr>
        </p:nvSpPr>
        <p:spPr>
          <a:xfrm>
            <a:off x="914400" y="4114800"/>
            <a:ext cx="10684042" cy="2606676"/>
          </a:xfrm>
        </p:spPr>
        <p:txBody>
          <a:bodyPr>
            <a:normAutofit/>
          </a:bodyPr>
          <a:lstStyle/>
          <a:p>
            <a:pPr>
              <a:lnSpc>
                <a:spcPct val="80000"/>
              </a:lnSpc>
              <a:defRPr/>
            </a:pPr>
            <a:r>
              <a:rPr lang="en-US" altLang="en-US" sz="2400" dirty="0">
                <a:ea typeface="MS PGothic" pitchFamily="34" charset="-128"/>
              </a:rPr>
              <a:t>Send bits of data in </a:t>
            </a:r>
            <a:r>
              <a:rPr lang="en-US" altLang="en-US" sz="2400" i="1" dirty="0">
                <a:solidFill>
                  <a:srgbClr val="C00000"/>
                </a:solidFill>
                <a:ea typeface="MS PGothic" pitchFamily="34" charset="-128"/>
              </a:rPr>
              <a:t>packets</a:t>
            </a:r>
            <a:r>
              <a:rPr lang="en-US" altLang="en-US" sz="2400" dirty="0">
                <a:ea typeface="MS PGothic" pitchFamily="34" charset="-128"/>
              </a:rPr>
              <a:t> or </a:t>
            </a:r>
            <a:r>
              <a:rPr lang="en-US" altLang="en-US" sz="2400" i="1" dirty="0">
                <a:ea typeface="MS PGothic" pitchFamily="34" charset="-128"/>
              </a:rPr>
              <a:t>frames</a:t>
            </a:r>
          </a:p>
          <a:p>
            <a:pPr>
              <a:lnSpc>
                <a:spcPct val="80000"/>
              </a:lnSpc>
              <a:defRPr/>
            </a:pPr>
            <a:r>
              <a:rPr lang="en-US" altLang="en-US" sz="2400" dirty="0">
                <a:ea typeface="MS PGothic" pitchFamily="34" charset="-128"/>
              </a:rPr>
              <a:t>How do we differentiate among many receivers?</a:t>
            </a:r>
          </a:p>
          <a:p>
            <a:pPr>
              <a:lnSpc>
                <a:spcPct val="80000"/>
              </a:lnSpc>
              <a:defRPr/>
            </a:pPr>
            <a:r>
              <a:rPr lang="en-US" altLang="en-US" sz="2400" dirty="0">
                <a:ea typeface="MS PGothic" pitchFamily="34" charset="-128"/>
              </a:rPr>
              <a:t>Every host as a link level </a:t>
            </a:r>
            <a:r>
              <a:rPr lang="en-US" altLang="en-US" sz="2400" i="1" dirty="0">
                <a:solidFill>
                  <a:srgbClr val="C00000"/>
                </a:solidFill>
                <a:ea typeface="MS PGothic" pitchFamily="34" charset="-128"/>
              </a:rPr>
              <a:t>address</a:t>
            </a:r>
            <a:r>
              <a:rPr lang="en-US" altLang="en-US" sz="2400" dirty="0">
                <a:ea typeface="MS PGothic" pitchFamily="34" charset="-128"/>
              </a:rPr>
              <a:t>: also called a </a:t>
            </a:r>
            <a:r>
              <a:rPr lang="en-US" altLang="en-US" sz="2400" i="1" dirty="0">
                <a:ea typeface="MS PGothic" pitchFamily="34" charset="-128"/>
              </a:rPr>
              <a:t>MAC </a:t>
            </a:r>
            <a:r>
              <a:rPr lang="en-US" altLang="en-US" sz="2400" dirty="0">
                <a:ea typeface="MS PGothic" pitchFamily="34" charset="-128"/>
              </a:rPr>
              <a:t>address</a:t>
            </a:r>
          </a:p>
          <a:p>
            <a:pPr>
              <a:lnSpc>
                <a:spcPct val="80000"/>
              </a:lnSpc>
              <a:defRPr/>
            </a:pPr>
            <a:r>
              <a:rPr lang="en-US" altLang="en-US" sz="2400" dirty="0">
                <a:ea typeface="MS PGothic" pitchFamily="34" charset="-128"/>
              </a:rPr>
              <a:t>Packets have a destination address on them</a:t>
            </a:r>
          </a:p>
          <a:p>
            <a:pPr>
              <a:lnSpc>
                <a:spcPct val="80000"/>
              </a:lnSpc>
              <a:defRPr/>
            </a:pPr>
            <a:endParaRPr lang="en-US" altLang="en-US" sz="2400" dirty="0">
              <a:ea typeface="MS PGothic" pitchFamily="34" charset="-128"/>
            </a:endParaRPr>
          </a:p>
          <a:p>
            <a:pPr>
              <a:lnSpc>
                <a:spcPct val="80000"/>
              </a:lnSpc>
              <a:defRPr/>
            </a:pPr>
            <a:r>
              <a:rPr lang="en-US" altLang="en-US" sz="2400" dirty="0">
                <a:ea typeface="MS PGothic" pitchFamily="34" charset="-128"/>
              </a:rPr>
              <a:t>However, can’t have every computer in the world on the same link!</a:t>
            </a:r>
          </a:p>
        </p:txBody>
      </p:sp>
      <p:pic>
        <p:nvPicPr>
          <p:cNvPr id="7172" name="Picture 4" descr="ANd9GcTxPLH7geI9YctTbt0tziC9-zZAWvCxFSthtLXwscnWaTnRXLSlcA">
            <a:extLst>
              <a:ext uri="{FF2B5EF4-FFF2-40B4-BE49-F238E27FC236}">
                <a16:creationId xmlns:a16="http://schemas.microsoft.com/office/drawing/2014/main" id="{248622CE-5144-EF4E-B368-8696E1FBB0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2286001"/>
            <a:ext cx="1219200" cy="950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3" name="Picture 5" descr="ANd9GcTXHm9XcH9T0I0EOJrLBOGANosV-xO3mlldiVZue4LYNHmLIOt0">
            <a:extLst>
              <a:ext uri="{FF2B5EF4-FFF2-40B4-BE49-F238E27FC236}">
                <a16:creationId xmlns:a16="http://schemas.microsoft.com/office/drawing/2014/main" id="{5DEF3CED-3BAA-C740-B1DF-30C8223BD7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4800" y="2133600"/>
            <a:ext cx="1219200" cy="1214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4" name="Line 6">
            <a:extLst>
              <a:ext uri="{FF2B5EF4-FFF2-40B4-BE49-F238E27FC236}">
                <a16:creationId xmlns:a16="http://schemas.microsoft.com/office/drawing/2014/main" id="{2FC61C45-2458-BE4E-A4A2-17B9B9ACF53F}"/>
              </a:ext>
            </a:extLst>
          </p:cNvPr>
          <p:cNvSpPr>
            <a:spLocks noChangeShapeType="1"/>
          </p:cNvSpPr>
          <p:nvPr/>
        </p:nvSpPr>
        <p:spPr bwMode="auto">
          <a:xfrm>
            <a:off x="3733800" y="2743200"/>
            <a:ext cx="4343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  <p:pic>
        <p:nvPicPr>
          <p:cNvPr id="7175" name="Picture 8" descr="ANd9GcRPBOggjlkDezYUAVBu7bpZ7WvibrFbTBk14wIRvrsKgiiq1INs_A">
            <a:extLst>
              <a:ext uri="{FF2B5EF4-FFF2-40B4-BE49-F238E27FC236}">
                <a16:creationId xmlns:a16="http://schemas.microsoft.com/office/drawing/2014/main" id="{F2DBFC4E-1C31-3F48-901E-FE1A429744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1" y="1676401"/>
            <a:ext cx="822325" cy="773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6" name="Picture 10" descr="ANd9GcT-AU0hIOYODb2Z48BszMBdWk4gA_rB7HzxLAFgYsiggLEbl6eK">
            <a:extLst>
              <a:ext uri="{FF2B5EF4-FFF2-40B4-BE49-F238E27FC236}">
                <a16:creationId xmlns:a16="http://schemas.microsoft.com/office/drawing/2014/main" id="{E335FC78-844C-D24F-B977-C1945F4E40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3048000"/>
            <a:ext cx="7620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7" name="Line 11">
            <a:extLst>
              <a:ext uri="{FF2B5EF4-FFF2-40B4-BE49-F238E27FC236}">
                <a16:creationId xmlns:a16="http://schemas.microsoft.com/office/drawing/2014/main" id="{AA71855A-8B53-834B-8D5B-595E166E9C19}"/>
              </a:ext>
            </a:extLst>
          </p:cNvPr>
          <p:cNvSpPr>
            <a:spLocks noChangeShapeType="1"/>
          </p:cNvSpPr>
          <p:nvPr/>
        </p:nvSpPr>
        <p:spPr bwMode="auto">
          <a:xfrm>
            <a:off x="5943600" y="2743200"/>
            <a:ext cx="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7178" name="Line 12">
            <a:extLst>
              <a:ext uri="{FF2B5EF4-FFF2-40B4-BE49-F238E27FC236}">
                <a16:creationId xmlns:a16="http://schemas.microsoft.com/office/drawing/2014/main" id="{2E352D79-0202-3F43-AF27-AAB9DADBF947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5562600" y="2362200"/>
            <a:ext cx="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7179" name="Slide Number Placeholder 1">
            <a:extLst>
              <a:ext uri="{FF2B5EF4-FFF2-40B4-BE49-F238E27FC236}">
                <a16:creationId xmlns:a16="http://schemas.microsoft.com/office/drawing/2014/main" id="{A0B330E5-7319-174F-B656-11BB63CF03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400" b="1">
                <a:solidFill>
                  <a:srgbClr val="7F7F7F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71CA8084-8EB3-054F-8451-23865DF019DC}" type="slidenum">
              <a:rPr lang="en-US" altLang="en-US" sz="1400">
                <a:latin typeface="Times New Roman" panose="02020603050405020304" pitchFamily="18" charset="0"/>
              </a:rPr>
              <a:pPr>
                <a:spcBef>
                  <a:spcPct val="0"/>
                </a:spcBef>
                <a:buFontTx/>
                <a:buNone/>
              </a:pPr>
              <a:t>35</a:t>
            </a:fld>
            <a:endParaRPr lang="en-US" altLang="en-US" sz="140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22260169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>
            <a:extLst>
              <a:ext uri="{FF2B5EF4-FFF2-40B4-BE49-F238E27FC236}">
                <a16:creationId xmlns:a16="http://schemas.microsoft.com/office/drawing/2014/main" id="{6BB96A07-4A43-0245-AA76-10E505CF7C2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>
                <a:latin typeface="Helvetica" pitchFamily="2" charset="0"/>
                <a:ea typeface="ＭＳ Ｐゴシック" charset="0"/>
              </a:rPr>
              <a:t>A single link multiple access network</a:t>
            </a:r>
          </a:p>
        </p:txBody>
      </p:sp>
      <p:sp>
        <p:nvSpPr>
          <p:cNvPr id="7171" name="Rectangle 3">
            <a:extLst>
              <a:ext uri="{FF2B5EF4-FFF2-40B4-BE49-F238E27FC236}">
                <a16:creationId xmlns:a16="http://schemas.microsoft.com/office/drawing/2014/main" id="{1C758C1A-FD64-4742-A5DE-369C354E1BF0}"/>
              </a:ext>
            </a:extLst>
          </p:cNvPr>
          <p:cNvSpPr>
            <a:spLocks noGrp="1" noChangeArrowheads="1"/>
          </p:cNvSpPr>
          <p:nvPr>
            <p:ph type="body" sz="half" idx="2"/>
          </p:nvPr>
        </p:nvSpPr>
        <p:spPr>
          <a:xfrm>
            <a:off x="914399" y="4114798"/>
            <a:ext cx="10996863" cy="2606677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defRPr/>
            </a:pPr>
            <a:r>
              <a:rPr lang="en-US" altLang="en-US" dirty="0">
                <a:ea typeface="MS PGothic" pitchFamily="34" charset="-128"/>
              </a:rPr>
              <a:t>Even on a single link, you need to worry about a few things:</a:t>
            </a:r>
          </a:p>
          <a:p>
            <a:pPr>
              <a:lnSpc>
                <a:spcPct val="100000"/>
              </a:lnSpc>
              <a:defRPr/>
            </a:pPr>
            <a:r>
              <a:rPr lang="en-US" altLang="en-US" dirty="0">
                <a:ea typeface="MS PGothic" pitchFamily="34" charset="-128"/>
              </a:rPr>
              <a:t>Converting digital data to physical signals over the medium (encode/decode)</a:t>
            </a:r>
          </a:p>
          <a:p>
            <a:pPr>
              <a:lnSpc>
                <a:spcPct val="100000"/>
              </a:lnSpc>
              <a:defRPr/>
            </a:pPr>
            <a:r>
              <a:rPr lang="en-US" altLang="en-US" dirty="0">
                <a:ea typeface="MS PGothic" pitchFamily="34" charset="-128"/>
              </a:rPr>
              <a:t>How do we decide who speaks? (</a:t>
            </a:r>
            <a:r>
              <a:rPr lang="en-US" altLang="en-US" i="1" dirty="0">
                <a:solidFill>
                  <a:srgbClr val="C00000"/>
                </a:solidFill>
                <a:ea typeface="MS PGothic" pitchFamily="34" charset="-128"/>
              </a:rPr>
              <a:t>medium access control</a:t>
            </a:r>
            <a:r>
              <a:rPr lang="en-US" altLang="en-US" dirty="0">
                <a:solidFill>
                  <a:srgbClr val="C00000"/>
                </a:solidFill>
                <a:ea typeface="MS PGothic" pitchFamily="34" charset="-128"/>
              </a:rPr>
              <a:t> </a:t>
            </a:r>
            <a:r>
              <a:rPr lang="en-US" altLang="en-US" dirty="0">
                <a:ea typeface="MS PGothic" pitchFamily="34" charset="-128"/>
              </a:rPr>
              <a:t>problem)</a:t>
            </a:r>
          </a:p>
          <a:p>
            <a:pPr>
              <a:lnSpc>
                <a:spcPct val="100000"/>
              </a:lnSpc>
              <a:defRPr/>
            </a:pPr>
            <a:r>
              <a:rPr lang="en-US" altLang="en-US" dirty="0">
                <a:ea typeface="MS PGothic" pitchFamily="34" charset="-128"/>
              </a:rPr>
              <a:t>Detecting and correcting errors</a:t>
            </a:r>
          </a:p>
        </p:txBody>
      </p:sp>
      <p:pic>
        <p:nvPicPr>
          <p:cNvPr id="7172" name="Picture 4" descr="ANd9GcTxPLH7geI9YctTbt0tziC9-zZAWvCxFSthtLXwscnWaTnRXLSlcA">
            <a:extLst>
              <a:ext uri="{FF2B5EF4-FFF2-40B4-BE49-F238E27FC236}">
                <a16:creationId xmlns:a16="http://schemas.microsoft.com/office/drawing/2014/main" id="{248622CE-5144-EF4E-B368-8696E1FBB0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2286001"/>
            <a:ext cx="1219200" cy="950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3" name="Picture 5" descr="ANd9GcTXHm9XcH9T0I0EOJrLBOGANosV-xO3mlldiVZue4LYNHmLIOt0">
            <a:extLst>
              <a:ext uri="{FF2B5EF4-FFF2-40B4-BE49-F238E27FC236}">
                <a16:creationId xmlns:a16="http://schemas.microsoft.com/office/drawing/2014/main" id="{5DEF3CED-3BAA-C740-B1DF-30C8223BD7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4800" y="2133600"/>
            <a:ext cx="1219200" cy="1214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4" name="Line 6">
            <a:extLst>
              <a:ext uri="{FF2B5EF4-FFF2-40B4-BE49-F238E27FC236}">
                <a16:creationId xmlns:a16="http://schemas.microsoft.com/office/drawing/2014/main" id="{2FC61C45-2458-BE4E-A4A2-17B9B9ACF53F}"/>
              </a:ext>
            </a:extLst>
          </p:cNvPr>
          <p:cNvSpPr>
            <a:spLocks noChangeShapeType="1"/>
          </p:cNvSpPr>
          <p:nvPr/>
        </p:nvSpPr>
        <p:spPr bwMode="auto">
          <a:xfrm>
            <a:off x="3733800" y="2743200"/>
            <a:ext cx="4343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  <p:pic>
        <p:nvPicPr>
          <p:cNvPr id="7175" name="Picture 8" descr="ANd9GcRPBOggjlkDezYUAVBu7bpZ7WvibrFbTBk14wIRvrsKgiiq1INs_A">
            <a:extLst>
              <a:ext uri="{FF2B5EF4-FFF2-40B4-BE49-F238E27FC236}">
                <a16:creationId xmlns:a16="http://schemas.microsoft.com/office/drawing/2014/main" id="{F2DBFC4E-1C31-3F48-901E-FE1A429744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1" y="1676401"/>
            <a:ext cx="822325" cy="773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6" name="Picture 10" descr="ANd9GcT-AU0hIOYODb2Z48BszMBdWk4gA_rB7HzxLAFgYsiggLEbl6eK">
            <a:extLst>
              <a:ext uri="{FF2B5EF4-FFF2-40B4-BE49-F238E27FC236}">
                <a16:creationId xmlns:a16="http://schemas.microsoft.com/office/drawing/2014/main" id="{E335FC78-844C-D24F-B977-C1945F4E40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3048000"/>
            <a:ext cx="7620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7" name="Line 11">
            <a:extLst>
              <a:ext uri="{FF2B5EF4-FFF2-40B4-BE49-F238E27FC236}">
                <a16:creationId xmlns:a16="http://schemas.microsoft.com/office/drawing/2014/main" id="{AA71855A-8B53-834B-8D5B-595E166E9C19}"/>
              </a:ext>
            </a:extLst>
          </p:cNvPr>
          <p:cNvSpPr>
            <a:spLocks noChangeShapeType="1"/>
          </p:cNvSpPr>
          <p:nvPr/>
        </p:nvSpPr>
        <p:spPr bwMode="auto">
          <a:xfrm>
            <a:off x="5943600" y="2743200"/>
            <a:ext cx="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7178" name="Line 12">
            <a:extLst>
              <a:ext uri="{FF2B5EF4-FFF2-40B4-BE49-F238E27FC236}">
                <a16:creationId xmlns:a16="http://schemas.microsoft.com/office/drawing/2014/main" id="{2E352D79-0202-3F43-AF27-AAB9DADBF947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5562600" y="2362200"/>
            <a:ext cx="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7179" name="Slide Number Placeholder 1">
            <a:extLst>
              <a:ext uri="{FF2B5EF4-FFF2-40B4-BE49-F238E27FC236}">
                <a16:creationId xmlns:a16="http://schemas.microsoft.com/office/drawing/2014/main" id="{A0B330E5-7319-174F-B656-11BB63CF03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400" b="1">
                <a:solidFill>
                  <a:srgbClr val="7F7F7F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71CA8084-8EB3-054F-8451-23865DF019DC}" type="slidenum">
              <a:rPr lang="en-US" altLang="en-US" sz="1400">
                <a:latin typeface="Times New Roman" panose="02020603050405020304" pitchFamily="18" charset="0"/>
              </a:rPr>
              <a:pPr>
                <a:spcBef>
                  <a:spcPct val="0"/>
                </a:spcBef>
                <a:buFontTx/>
                <a:buNone/>
              </a:pPr>
              <a:t>36</a:t>
            </a:fld>
            <a:endParaRPr lang="en-US" altLang="en-US" sz="140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21666780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Rectangle 12">
            <a:extLst>
              <a:ext uri="{FF2B5EF4-FFF2-40B4-BE49-F238E27FC236}">
                <a16:creationId xmlns:a16="http://schemas.microsoft.com/office/drawing/2014/main" id="{32D44DE0-D1E4-E64F-9BDC-D21E37DD7DA2}"/>
              </a:ext>
            </a:extLst>
          </p:cNvPr>
          <p:cNvSpPr>
            <a:spLocks noGrp="1" noChangeArrowheads="1"/>
          </p:cNvSpPr>
          <p:nvPr>
            <p:ph type="body" sz="half" idx="2"/>
          </p:nvPr>
        </p:nvSpPr>
        <p:spPr>
          <a:xfrm>
            <a:off x="914400" y="4114799"/>
            <a:ext cx="10363200" cy="2622549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dirty="0">
                <a:ea typeface="ＭＳ Ｐゴシック" charset="0"/>
              </a:rPr>
              <a:t>Connect multiple links via </a:t>
            </a:r>
            <a:r>
              <a:rPr lang="en-US" i="1" dirty="0">
                <a:ea typeface="ＭＳ Ｐゴシック" charset="0"/>
              </a:rPr>
              <a:t>routers</a:t>
            </a:r>
          </a:p>
          <a:p>
            <a:pPr>
              <a:defRPr/>
            </a:pPr>
            <a:r>
              <a:rPr lang="en-US" dirty="0">
                <a:ea typeface="ＭＳ Ｐゴシック" charset="0"/>
              </a:rPr>
              <a:t>Need to figure out how to move packets from one host to another host</a:t>
            </a:r>
          </a:p>
          <a:p>
            <a:pPr>
              <a:defRPr/>
            </a:pPr>
            <a:r>
              <a:rPr lang="en-US" dirty="0">
                <a:ea typeface="ＭＳ Ｐゴシック" charset="0"/>
              </a:rPr>
              <a:t>Known as the </a:t>
            </a:r>
            <a:r>
              <a:rPr lang="en-US" i="1" dirty="0">
                <a:solidFill>
                  <a:srgbClr val="C00000"/>
                </a:solidFill>
                <a:ea typeface="ＭＳ Ｐゴシック" charset="0"/>
              </a:rPr>
              <a:t>routing </a:t>
            </a:r>
            <a:r>
              <a:rPr lang="en-US" dirty="0">
                <a:ea typeface="ＭＳ Ｐゴシック" charset="0"/>
              </a:rPr>
              <a:t>problem</a:t>
            </a:r>
          </a:p>
          <a:p>
            <a:pPr>
              <a:defRPr/>
            </a:pPr>
            <a:r>
              <a:rPr lang="en-US" dirty="0">
                <a:ea typeface="ＭＳ Ｐゴシック" charset="0"/>
              </a:rPr>
              <a:t>How should packets be routed from endpoint A to endpoint B?</a:t>
            </a:r>
          </a:p>
        </p:txBody>
      </p:sp>
      <p:sp>
        <p:nvSpPr>
          <p:cNvPr id="8196" name="AutoShape 5" descr="2Q==">
            <a:extLst>
              <a:ext uri="{FF2B5EF4-FFF2-40B4-BE49-F238E27FC236}">
                <a16:creationId xmlns:a16="http://schemas.microsoft.com/office/drawing/2014/main" id="{463E77EB-6EB9-FD49-9D84-9F4F8F47B6E3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400" b="1">
                <a:solidFill>
                  <a:srgbClr val="7F7F7F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8197" name="AutoShape 7" descr="2Q==">
            <a:extLst>
              <a:ext uri="{FF2B5EF4-FFF2-40B4-BE49-F238E27FC236}">
                <a16:creationId xmlns:a16="http://schemas.microsoft.com/office/drawing/2014/main" id="{B324EB81-58C5-B24C-BD99-E1B2AD9AE9F5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400" b="1">
                <a:solidFill>
                  <a:srgbClr val="7F7F7F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8198" name="AutoShape 9" descr="2Q==">
            <a:extLst>
              <a:ext uri="{FF2B5EF4-FFF2-40B4-BE49-F238E27FC236}">
                <a16:creationId xmlns:a16="http://schemas.microsoft.com/office/drawing/2014/main" id="{28964441-3E1F-AE4E-BFB6-C45F01D4CED8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400" b="1">
                <a:solidFill>
                  <a:srgbClr val="7F7F7F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8199" name="AutoShape 14" descr="2Q==">
            <a:extLst>
              <a:ext uri="{FF2B5EF4-FFF2-40B4-BE49-F238E27FC236}">
                <a16:creationId xmlns:a16="http://schemas.microsoft.com/office/drawing/2014/main" id="{42BD3E38-6C70-F245-9669-5CFA4950977F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400" b="1">
                <a:solidFill>
                  <a:srgbClr val="7F7F7F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>
              <a:latin typeface="Times New Roman" panose="02020603050405020304" pitchFamily="18" charset="0"/>
            </a:endParaRPr>
          </a:p>
        </p:txBody>
      </p:sp>
      <p:pic>
        <p:nvPicPr>
          <p:cNvPr id="8200" name="Picture 18" descr="Router Clip Art">
            <a:extLst>
              <a:ext uri="{FF2B5EF4-FFF2-40B4-BE49-F238E27FC236}">
                <a16:creationId xmlns:a16="http://schemas.microsoft.com/office/drawing/2014/main" id="{BBBFBB98-9F78-CC44-8BE6-D733613AD2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2362201"/>
            <a:ext cx="1066800" cy="785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01" name="Picture 19" descr="Router Clip Art">
            <a:extLst>
              <a:ext uri="{FF2B5EF4-FFF2-40B4-BE49-F238E27FC236}">
                <a16:creationId xmlns:a16="http://schemas.microsoft.com/office/drawing/2014/main" id="{EC11F0D2-4764-164C-A142-FEEABF6032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000" y="2819401"/>
            <a:ext cx="1066800" cy="785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02" name="Picture 20" descr="Router Clip Art">
            <a:extLst>
              <a:ext uri="{FF2B5EF4-FFF2-40B4-BE49-F238E27FC236}">
                <a16:creationId xmlns:a16="http://schemas.microsoft.com/office/drawing/2014/main" id="{3EEAD241-8A30-8C4A-9F62-62B28558D36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1828801"/>
            <a:ext cx="1066800" cy="785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203" name="Line 21">
            <a:extLst>
              <a:ext uri="{FF2B5EF4-FFF2-40B4-BE49-F238E27FC236}">
                <a16:creationId xmlns:a16="http://schemas.microsoft.com/office/drawing/2014/main" id="{AC0B9E6D-EF36-BA43-8156-4F1171017AD1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5562600" y="2438400"/>
            <a:ext cx="60960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8204" name="Line 22">
            <a:extLst>
              <a:ext uri="{FF2B5EF4-FFF2-40B4-BE49-F238E27FC236}">
                <a16:creationId xmlns:a16="http://schemas.microsoft.com/office/drawing/2014/main" id="{4EA568BA-1D17-A044-8380-64AB02225163}"/>
              </a:ext>
            </a:extLst>
          </p:cNvPr>
          <p:cNvSpPr>
            <a:spLocks noChangeShapeType="1"/>
          </p:cNvSpPr>
          <p:nvPr/>
        </p:nvSpPr>
        <p:spPr bwMode="auto">
          <a:xfrm>
            <a:off x="5562600" y="2667000"/>
            <a:ext cx="16764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8205" name="Line 23">
            <a:extLst>
              <a:ext uri="{FF2B5EF4-FFF2-40B4-BE49-F238E27FC236}">
                <a16:creationId xmlns:a16="http://schemas.microsoft.com/office/drawing/2014/main" id="{35965116-5886-914D-8BF3-9B9A1B62C76A}"/>
              </a:ext>
            </a:extLst>
          </p:cNvPr>
          <p:cNvSpPr>
            <a:spLocks noChangeShapeType="1"/>
          </p:cNvSpPr>
          <p:nvPr/>
        </p:nvSpPr>
        <p:spPr bwMode="auto">
          <a:xfrm>
            <a:off x="7086600" y="2514600"/>
            <a:ext cx="38100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8206" name="Line 24">
            <a:extLst>
              <a:ext uri="{FF2B5EF4-FFF2-40B4-BE49-F238E27FC236}">
                <a16:creationId xmlns:a16="http://schemas.microsoft.com/office/drawing/2014/main" id="{29AC4E33-5B53-7448-AC87-6BA114540448}"/>
              </a:ext>
            </a:extLst>
          </p:cNvPr>
          <p:cNvSpPr>
            <a:spLocks noChangeShapeType="1"/>
          </p:cNvSpPr>
          <p:nvPr/>
        </p:nvSpPr>
        <p:spPr bwMode="auto">
          <a:xfrm>
            <a:off x="8305800" y="3200400"/>
            <a:ext cx="1295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8207" name="Line 25">
            <a:extLst>
              <a:ext uri="{FF2B5EF4-FFF2-40B4-BE49-F238E27FC236}">
                <a16:creationId xmlns:a16="http://schemas.microsoft.com/office/drawing/2014/main" id="{CC13AF92-09D2-7646-B191-42668F51F265}"/>
              </a:ext>
            </a:extLst>
          </p:cNvPr>
          <p:cNvSpPr>
            <a:spLocks noChangeShapeType="1"/>
          </p:cNvSpPr>
          <p:nvPr/>
        </p:nvSpPr>
        <p:spPr bwMode="auto">
          <a:xfrm>
            <a:off x="7239000" y="2133600"/>
            <a:ext cx="1219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8208" name="Line 26">
            <a:extLst>
              <a:ext uri="{FF2B5EF4-FFF2-40B4-BE49-F238E27FC236}">
                <a16:creationId xmlns:a16="http://schemas.microsoft.com/office/drawing/2014/main" id="{FA927762-FBB8-3648-96C0-45525E0AD713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3048000" y="2743200"/>
            <a:ext cx="1447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  <p:pic>
        <p:nvPicPr>
          <p:cNvPr id="8209" name="Picture 27" descr="ANd9GcTxPLH7geI9YctTbt0tziC9-zZAWvCxFSthtLXwscnWaTnRXLSlcA">
            <a:extLst>
              <a:ext uri="{FF2B5EF4-FFF2-40B4-BE49-F238E27FC236}">
                <a16:creationId xmlns:a16="http://schemas.microsoft.com/office/drawing/2014/main" id="{4589CB1B-998F-984A-8947-C247979E92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2438400"/>
            <a:ext cx="685800" cy="534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10" name="Picture 28" descr="ANd9GcTxPLH7geI9YctTbt0tziC9-zZAWvCxFSthtLXwscnWaTnRXLSlcA">
            <a:extLst>
              <a:ext uri="{FF2B5EF4-FFF2-40B4-BE49-F238E27FC236}">
                <a16:creationId xmlns:a16="http://schemas.microsoft.com/office/drawing/2014/main" id="{FBF54ECE-51A4-FE46-A0FE-2D986035C0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6200" y="1600200"/>
            <a:ext cx="685800" cy="534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11" name="Picture 29" descr="ANd9GcTxPLH7geI9YctTbt0tziC9-zZAWvCxFSthtLXwscnWaTnRXLSlcA">
            <a:extLst>
              <a:ext uri="{FF2B5EF4-FFF2-40B4-BE49-F238E27FC236}">
                <a16:creationId xmlns:a16="http://schemas.microsoft.com/office/drawing/2014/main" id="{64E90D14-7794-A240-8459-425AA74AD8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86800" y="3200400"/>
            <a:ext cx="685800" cy="534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12" name="Picture 31" descr="ANd9GcRPBOggjlkDezYUAVBu7bpZ7WvibrFbTBk14wIRvrsKgiiq1INs_A">
            <a:extLst>
              <a:ext uri="{FF2B5EF4-FFF2-40B4-BE49-F238E27FC236}">
                <a16:creationId xmlns:a16="http://schemas.microsoft.com/office/drawing/2014/main" id="{2B7B7CF8-472B-574A-980C-69F2634B90F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8200" y="1752600"/>
            <a:ext cx="609600" cy="573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13" name="Picture 32" descr="ANd9GcT-AU0hIOYODb2Z48BszMBdWk4gA_rB7HzxLAFgYsiggLEbl6eK">
            <a:extLst>
              <a:ext uri="{FF2B5EF4-FFF2-40B4-BE49-F238E27FC236}">
                <a16:creationId xmlns:a16="http://schemas.microsoft.com/office/drawing/2014/main" id="{A3A6C74C-CA10-5542-9E14-BD8F677D4E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200" y="2971800"/>
            <a:ext cx="5334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214" name="Line 33">
            <a:extLst>
              <a:ext uri="{FF2B5EF4-FFF2-40B4-BE49-F238E27FC236}">
                <a16:creationId xmlns:a16="http://schemas.microsoft.com/office/drawing/2014/main" id="{5788CAED-F46E-1745-B9B4-98C38BFF8535}"/>
              </a:ext>
            </a:extLst>
          </p:cNvPr>
          <p:cNvSpPr>
            <a:spLocks noChangeShapeType="1"/>
          </p:cNvSpPr>
          <p:nvPr/>
        </p:nvSpPr>
        <p:spPr bwMode="auto">
          <a:xfrm>
            <a:off x="3810000" y="2743200"/>
            <a:ext cx="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8215" name="Text Box 34">
            <a:extLst>
              <a:ext uri="{FF2B5EF4-FFF2-40B4-BE49-F238E27FC236}">
                <a16:creationId xmlns:a16="http://schemas.microsoft.com/office/drawing/2014/main" id="{9FC1ED70-AB44-6F4F-933D-83F139F7BEB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75126" y="1870075"/>
            <a:ext cx="1109599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>
              <a:defRPr sz="2400" b="1">
                <a:solidFill>
                  <a:srgbClr val="7F7F7F"/>
                </a:solidFill>
                <a:latin typeface="Comic Sans MS" charset="0"/>
                <a:ea typeface="ＭＳ Ｐゴシック" charset="0"/>
              </a:defRPr>
            </a:lvl2pPr>
            <a:lvl3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dirty="0">
                <a:latin typeface="Helvetica" pitchFamily="2" charset="0"/>
              </a:rPr>
              <a:t>Router</a:t>
            </a:r>
          </a:p>
        </p:txBody>
      </p:sp>
      <p:sp>
        <p:nvSpPr>
          <p:cNvPr id="8216" name="Text Box 35">
            <a:extLst>
              <a:ext uri="{FF2B5EF4-FFF2-40B4-BE49-F238E27FC236}">
                <a16:creationId xmlns:a16="http://schemas.microsoft.com/office/drawing/2014/main" id="{C39ECC5F-1EF3-A049-B3AF-A607BE36189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10201" y="1524000"/>
            <a:ext cx="1109599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>
              <a:defRPr sz="2400" b="1">
                <a:solidFill>
                  <a:srgbClr val="7F7F7F"/>
                </a:solidFill>
                <a:latin typeface="Comic Sans MS" charset="0"/>
                <a:ea typeface="ＭＳ Ｐゴシック" charset="0"/>
              </a:defRPr>
            </a:lvl2pPr>
            <a:lvl3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>
                <a:latin typeface="Helvetica" pitchFamily="2" charset="0"/>
              </a:rPr>
              <a:t>Router</a:t>
            </a:r>
          </a:p>
        </p:txBody>
      </p:sp>
      <p:sp>
        <p:nvSpPr>
          <p:cNvPr id="8217" name="Text Box 36">
            <a:extLst>
              <a:ext uri="{FF2B5EF4-FFF2-40B4-BE49-F238E27FC236}">
                <a16:creationId xmlns:a16="http://schemas.microsoft.com/office/drawing/2014/main" id="{1540F55A-4264-0E46-8B69-900FDEAF8E9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39001" y="3657600"/>
            <a:ext cx="1109599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>
              <a:defRPr sz="2400" b="1">
                <a:solidFill>
                  <a:srgbClr val="7F7F7F"/>
                </a:solidFill>
                <a:latin typeface="Comic Sans MS" charset="0"/>
                <a:ea typeface="ＭＳ Ｐゴシック" charset="0"/>
              </a:defRPr>
            </a:lvl2pPr>
            <a:lvl3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dirty="0">
                <a:latin typeface="Helvetica" pitchFamily="2" charset="0"/>
              </a:rPr>
              <a:t>Router</a:t>
            </a:r>
          </a:p>
        </p:txBody>
      </p:sp>
      <p:sp>
        <p:nvSpPr>
          <p:cNvPr id="8218" name="Slide Number Placeholder 1">
            <a:extLst>
              <a:ext uri="{FF2B5EF4-FFF2-40B4-BE49-F238E27FC236}">
                <a16:creationId xmlns:a16="http://schemas.microsoft.com/office/drawing/2014/main" id="{1D778CBA-BAB9-AE4F-8F44-720FFF4F97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400" b="1">
                <a:solidFill>
                  <a:srgbClr val="7F7F7F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0C161FC4-0543-5042-974D-BE759DFA20A3}" type="slidenum">
              <a:rPr lang="en-US" altLang="en-US" sz="1400">
                <a:latin typeface="Times New Roman" panose="02020603050405020304" pitchFamily="18" charset="0"/>
              </a:rPr>
              <a:pPr>
                <a:spcBef>
                  <a:spcPct val="0"/>
                </a:spcBef>
                <a:buFontTx/>
                <a:buNone/>
              </a:pPr>
              <a:t>37</a:t>
            </a:fld>
            <a:endParaRPr lang="en-US" altLang="en-US" sz="1400">
              <a:latin typeface="Times New Roman" panose="02020603050405020304" pitchFamily="18" charset="0"/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9CC4A1FD-3381-5140-A81E-4A0883E3C5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Helvetica" pitchFamily="2" charset="0"/>
                <a:ea typeface="ＭＳ Ｐゴシック" charset="0"/>
              </a:rPr>
              <a:t>A multi-link network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5792604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820400" cy="1325563"/>
          </a:xfrm>
        </p:spPr>
        <p:txBody>
          <a:bodyPr/>
          <a:lstStyle/>
          <a:p>
            <a:r>
              <a:rPr lang="en-US" dirty="0"/>
              <a:t>Multi-link networks provide no guarantees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5032375"/>
          </a:xfrm>
        </p:spPr>
        <p:txBody>
          <a:bodyPr>
            <a:normAutofit lnSpcReduction="10000"/>
          </a:bodyPr>
          <a:lstStyle/>
          <a:p>
            <a:r>
              <a:rPr lang="en-US" dirty="0"/>
              <a:t>Packets may be lost, corrupted, reordered, on the way to the destination</a:t>
            </a:r>
          </a:p>
          <a:p>
            <a:pPr lvl="1"/>
            <a:r>
              <a:rPr lang="en-US" dirty="0">
                <a:solidFill>
                  <a:srgbClr val="C00000"/>
                </a:solidFill>
              </a:rPr>
              <a:t>Best effort </a:t>
            </a:r>
            <a:r>
              <a:rPr lang="en-US" dirty="0"/>
              <a:t>delivery</a:t>
            </a:r>
          </a:p>
          <a:p>
            <a:endParaRPr lang="en-US" dirty="0"/>
          </a:p>
          <a:p>
            <a:r>
              <a:rPr lang="en-US" dirty="0"/>
              <a:t>Advantage: The network becomes very simple to build</a:t>
            </a:r>
          </a:p>
          <a:p>
            <a:pPr lvl="1"/>
            <a:r>
              <a:rPr lang="en-US" dirty="0"/>
              <a:t>Don’t have to make it reliable</a:t>
            </a:r>
          </a:p>
          <a:p>
            <a:pPr lvl="1"/>
            <a:r>
              <a:rPr lang="en-US" dirty="0"/>
              <a:t>Don’t need to implement any performance guarantees</a:t>
            </a:r>
          </a:p>
          <a:p>
            <a:pPr lvl="1"/>
            <a:r>
              <a:rPr lang="en-US" dirty="0"/>
              <a:t>Don’t need to maintain packet ordering</a:t>
            </a:r>
          </a:p>
          <a:p>
            <a:pPr lvl="1"/>
            <a:r>
              <a:rPr lang="en-US" dirty="0"/>
              <a:t>Almost any medium can deliver individual packets</a:t>
            </a:r>
          </a:p>
          <a:p>
            <a:pPr lvl="2"/>
            <a:r>
              <a:rPr lang="en-US" altLang="en-US" sz="2200" dirty="0"/>
              <a:t>RFC 1149: IP Datagrams over Avian Carriers</a:t>
            </a:r>
          </a:p>
          <a:p>
            <a:pPr lvl="2"/>
            <a:endParaRPr lang="en-US" altLang="en-US" sz="2200" dirty="0"/>
          </a:p>
          <a:p>
            <a:r>
              <a:rPr lang="en-US" altLang="en-US" dirty="0"/>
              <a:t>The early Internet thrived since (transient) disruptions are okay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  <p:pic>
        <p:nvPicPr>
          <p:cNvPr id="4" name="Picture 5" descr="180px-Homing_pigeo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52693" y="2427204"/>
            <a:ext cx="2174875" cy="175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638260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01B220-1EC0-5F4D-BA6A-C5A23A6731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Sending data into a multi-link network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43009DE-039C-8C43-88C9-5B2DE7E1582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5333165"/>
          </a:xfrm>
        </p:spPr>
        <p:txBody>
          <a:bodyPr>
            <a:normAutofit/>
          </a:bodyPr>
          <a:lstStyle/>
          <a:p>
            <a:r>
              <a:rPr lang="en-US" dirty="0"/>
              <a:t>How quickly should endpoints send data into a network?</a:t>
            </a:r>
          </a:p>
          <a:p>
            <a:endParaRPr lang="en-US" dirty="0"/>
          </a:p>
          <a:p>
            <a:endParaRPr lang="en-US" dirty="0">
              <a:solidFill>
                <a:srgbClr val="C00000"/>
              </a:solidFill>
            </a:endParaRPr>
          </a:p>
          <a:p>
            <a:endParaRPr lang="en-US" dirty="0">
              <a:solidFill>
                <a:srgbClr val="C00000"/>
              </a:solidFill>
            </a:endParaRPr>
          </a:p>
          <a:p>
            <a:pPr marL="0" indent="0">
              <a:buNone/>
            </a:pPr>
            <a:endParaRPr lang="en-US" dirty="0">
              <a:solidFill>
                <a:srgbClr val="C00000"/>
              </a:solidFill>
            </a:endParaRPr>
          </a:p>
          <a:p>
            <a:r>
              <a:rPr lang="en-US" dirty="0"/>
              <a:t>Known as the </a:t>
            </a:r>
            <a:r>
              <a:rPr lang="en-US" dirty="0">
                <a:solidFill>
                  <a:srgbClr val="C00000"/>
                </a:solidFill>
              </a:rPr>
              <a:t>congestion control </a:t>
            </a:r>
            <a:r>
              <a:rPr lang="en-US" dirty="0"/>
              <a:t>problem</a:t>
            </a:r>
          </a:p>
          <a:p>
            <a:r>
              <a:rPr lang="en-US" dirty="0"/>
              <a:t>Congestion control algorithms at source endpoints react to remote network congestion</a:t>
            </a:r>
          </a:p>
          <a:p>
            <a:r>
              <a:rPr lang="en-US" dirty="0"/>
              <a:t>How to vary the sending rate? </a:t>
            </a:r>
          </a:p>
          <a:p>
            <a:pPr lvl="1"/>
            <a:r>
              <a:rPr lang="en-US" dirty="0"/>
              <a:t>Over 30 years of research!</a:t>
            </a:r>
          </a:p>
        </p:txBody>
      </p:sp>
      <p:pic>
        <p:nvPicPr>
          <p:cNvPr id="4" name="Picture 5" descr="ANd9GcTXHm9XcH9T0I0EOJrLBOGANosV-xO3mlldiVZue4LYNHmLIOt0">
            <a:extLst>
              <a:ext uri="{FF2B5EF4-FFF2-40B4-BE49-F238E27FC236}">
                <a16:creationId xmlns:a16="http://schemas.microsoft.com/office/drawing/2014/main" id="{418CED7C-9572-2146-9D90-8704D07A88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8944" y="3035933"/>
            <a:ext cx="1219200" cy="1214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 descr="ANd9GcTXHm9XcH9T0I0EOJrLBOGANosV-xO3mlldiVZue4LYNHmLIOt0">
            <a:extLst>
              <a:ext uri="{FF2B5EF4-FFF2-40B4-BE49-F238E27FC236}">
                <a16:creationId xmlns:a16="http://schemas.microsoft.com/office/drawing/2014/main" id="{EAFE4CF1-1BB4-6E48-9E0D-DC81BF81D35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8976" y="2428714"/>
            <a:ext cx="1219200" cy="1214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2A249A1E-5ED7-3546-AA3B-CC5E7CEFD812}"/>
              </a:ext>
            </a:extLst>
          </p:cNvPr>
          <p:cNvCxnSpPr>
            <a:cxnSpLocks/>
          </p:cNvCxnSpPr>
          <p:nvPr/>
        </p:nvCxnSpPr>
        <p:spPr>
          <a:xfrm>
            <a:off x="5350487" y="2793992"/>
            <a:ext cx="2135401" cy="427011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F52970F8-793A-5942-8C7D-3AE63F91289F}"/>
              </a:ext>
            </a:extLst>
          </p:cNvPr>
          <p:cNvCxnSpPr>
            <a:cxnSpLocks/>
          </p:cNvCxnSpPr>
          <p:nvPr/>
        </p:nvCxnSpPr>
        <p:spPr>
          <a:xfrm flipV="1">
            <a:off x="3639312" y="3699888"/>
            <a:ext cx="3724286" cy="140592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Picture 19" descr="Router Clip Art">
            <a:extLst>
              <a:ext uri="{FF2B5EF4-FFF2-40B4-BE49-F238E27FC236}">
                <a16:creationId xmlns:a16="http://schemas.microsoft.com/office/drawing/2014/main" id="{4B82334A-52F0-C940-8D87-40A228B7DF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14151" y="3005220"/>
            <a:ext cx="1648691" cy="1214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38CF3DA9-A53C-0A44-BC7A-42C2EC797B42}"/>
              </a:ext>
            </a:extLst>
          </p:cNvPr>
          <p:cNvCxnSpPr>
            <a:cxnSpLocks/>
          </p:cNvCxnSpPr>
          <p:nvPr/>
        </p:nvCxnSpPr>
        <p:spPr>
          <a:xfrm>
            <a:off x="9419752" y="3608310"/>
            <a:ext cx="1394322" cy="0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8" name="Picture 17" descr="A close up of a flower&#10;&#10;Description automatically generated">
            <a:extLst>
              <a:ext uri="{FF2B5EF4-FFF2-40B4-BE49-F238E27FC236}">
                <a16:creationId xmlns:a16="http://schemas.microsoft.com/office/drawing/2014/main" id="{EA3F1645-A245-5045-9842-875ABC94AAD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647013" y="3005220"/>
            <a:ext cx="939800" cy="101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20564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Internet has transformed everything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4803775"/>
          </a:xfrm>
        </p:spPr>
        <p:txBody>
          <a:bodyPr>
            <a:normAutofit/>
          </a:bodyPr>
          <a:lstStyle/>
          <a:p>
            <a:r>
              <a:rPr lang="en-US" dirty="0"/>
              <a:t>How we communicate with other humans</a:t>
            </a:r>
          </a:p>
          <a:p>
            <a:r>
              <a:rPr lang="en-US" dirty="0"/>
              <a:t>How we learn and acquire knowledge</a:t>
            </a:r>
          </a:p>
          <a:p>
            <a:r>
              <a:rPr lang="en-US" dirty="0"/>
              <a:t>How we transact and do business</a:t>
            </a:r>
          </a:p>
          <a:p>
            <a:r>
              <a:rPr lang="en-US" dirty="0"/>
              <a:t>How we entertain ourselves</a:t>
            </a:r>
          </a:p>
          <a:p>
            <a:r>
              <a:rPr lang="en-US" dirty="0"/>
              <a:t>How we govern ourselves</a:t>
            </a:r>
          </a:p>
          <a:p>
            <a:r>
              <a:rPr lang="en-US" dirty="0"/>
              <a:t>How warfare is conducted (!)</a:t>
            </a:r>
          </a:p>
          <a:p>
            <a:endParaRPr lang="en-US" dirty="0"/>
          </a:p>
          <a:p>
            <a:r>
              <a:rPr lang="en-US" dirty="0">
                <a:solidFill>
                  <a:srgbClr val="C00000"/>
                </a:solidFill>
              </a:rPr>
              <a:t>Computer Networking</a:t>
            </a:r>
            <a:r>
              <a:rPr lang="en-US" dirty="0"/>
              <a:t> is the study of how the Internet (and other inter-networks) are designed</a:t>
            </a:r>
          </a:p>
        </p:txBody>
      </p:sp>
    </p:spTree>
    <p:extLst>
      <p:ext uri="{BB962C8B-B14F-4D97-AF65-F5344CB8AC3E}">
        <p14:creationId xmlns:p14="http://schemas.microsoft.com/office/powerpoint/2010/main" val="5386456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01B220-1EC0-5F4D-BA6A-C5A23A6731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about guarantees?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43009DE-039C-8C43-88C9-5B2DE7E1582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5071059"/>
          </a:xfrm>
        </p:spPr>
        <p:txBody>
          <a:bodyPr>
            <a:normAutofit/>
          </a:bodyPr>
          <a:lstStyle/>
          <a:p>
            <a:r>
              <a:rPr lang="en-US" dirty="0"/>
              <a:t>How should endpoints provide guarantees to applications?</a:t>
            </a:r>
          </a:p>
          <a:p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lang="en-US" dirty="0">
              <a:solidFill>
                <a:srgbClr val="C00000"/>
              </a:solidFill>
            </a:endParaRPr>
          </a:p>
          <a:p>
            <a:r>
              <a:rPr lang="en-US" dirty="0">
                <a:solidFill>
                  <a:srgbClr val="C00000"/>
                </a:solidFill>
              </a:rPr>
              <a:t>Transport </a:t>
            </a:r>
            <a:r>
              <a:rPr lang="en-US" dirty="0"/>
              <a:t>software on the endpoint is in charge of implementing guarantees on top of an unreliable network</a:t>
            </a:r>
          </a:p>
          <a:p>
            <a:pPr lvl="1"/>
            <a:r>
              <a:rPr lang="en-US" dirty="0"/>
              <a:t>Reliability</a:t>
            </a:r>
          </a:p>
          <a:p>
            <a:pPr lvl="1"/>
            <a:r>
              <a:rPr lang="en-US" dirty="0"/>
              <a:t>Ordered delivery</a:t>
            </a:r>
          </a:p>
          <a:p>
            <a:pPr lvl="1"/>
            <a:r>
              <a:rPr lang="en-US" dirty="0"/>
              <a:t>Packet delay not exceeding 50 </a:t>
            </a:r>
            <a:r>
              <a:rPr lang="en-US" dirty="0" err="1"/>
              <a:t>ms</a:t>
            </a:r>
            <a:r>
              <a:rPr lang="en-US" dirty="0"/>
              <a:t>?</a:t>
            </a:r>
          </a:p>
        </p:txBody>
      </p:sp>
      <p:pic>
        <p:nvPicPr>
          <p:cNvPr id="4" name="Picture 5" descr="ANd9GcTXHm9XcH9T0I0EOJrLBOGANosV-xO3mlldiVZue4LYNHmLIOt0">
            <a:extLst>
              <a:ext uri="{FF2B5EF4-FFF2-40B4-BE49-F238E27FC236}">
                <a16:creationId xmlns:a16="http://schemas.microsoft.com/office/drawing/2014/main" id="{418CED7C-9572-2146-9D90-8704D07A88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6887" y="2288713"/>
            <a:ext cx="1219200" cy="1214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F52970F8-793A-5942-8C7D-3AE63F91289F}"/>
              </a:ext>
            </a:extLst>
          </p:cNvPr>
          <p:cNvCxnSpPr>
            <a:cxnSpLocks/>
          </p:cNvCxnSpPr>
          <p:nvPr/>
        </p:nvCxnSpPr>
        <p:spPr>
          <a:xfrm>
            <a:off x="2860711" y="2884901"/>
            <a:ext cx="2288800" cy="0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Picture 19" descr="Router Clip Art">
            <a:extLst>
              <a:ext uri="{FF2B5EF4-FFF2-40B4-BE49-F238E27FC236}">
                <a16:creationId xmlns:a16="http://schemas.microsoft.com/office/drawing/2014/main" id="{4B82334A-52F0-C940-8D87-40A228B7DF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59370" y="2415294"/>
            <a:ext cx="1648691" cy="1214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38CF3DA9-A53C-0A44-BC7A-42C2EC797B42}"/>
              </a:ext>
            </a:extLst>
          </p:cNvPr>
          <p:cNvCxnSpPr>
            <a:cxnSpLocks/>
          </p:cNvCxnSpPr>
          <p:nvPr/>
        </p:nvCxnSpPr>
        <p:spPr>
          <a:xfrm>
            <a:off x="7145778" y="2884901"/>
            <a:ext cx="1950091" cy="11031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Picture 5" descr="ANd9GcTXHm9XcH9T0I0EOJrLBOGANosV-xO3mlldiVZue4LYNHmLIOt0">
            <a:extLst>
              <a:ext uri="{FF2B5EF4-FFF2-40B4-BE49-F238E27FC236}">
                <a16:creationId xmlns:a16="http://schemas.microsoft.com/office/drawing/2014/main" id="{7600EC0C-D14C-FB4E-9E0B-3517CEAFAE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14504" y="2415294"/>
            <a:ext cx="1219200" cy="1214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17578891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1" dirty="0"/>
              <a:t>Edge </a:t>
            </a:r>
            <a:r>
              <a:rPr lang="en-US" dirty="0"/>
              <a:t>and </a:t>
            </a:r>
            <a:r>
              <a:rPr lang="en-US" i="1" dirty="0"/>
              <a:t>core</a:t>
            </a:r>
            <a:r>
              <a:rPr lang="en-US" dirty="0"/>
              <a:t>: a useful distinction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95375" y="1983230"/>
            <a:ext cx="3459948" cy="2306056"/>
          </a:xfrm>
          <a:prstGeom prst="rect">
            <a:avLst/>
          </a:prstGeom>
        </p:spPr>
      </p:pic>
      <p:grpSp>
        <p:nvGrpSpPr>
          <p:cNvPr id="5" name="Group 4"/>
          <p:cNvGrpSpPr/>
          <p:nvPr/>
        </p:nvGrpSpPr>
        <p:grpSpPr>
          <a:xfrm>
            <a:off x="3645209" y="2578487"/>
            <a:ext cx="3974373" cy="1115543"/>
            <a:chOff x="3151779" y="2249903"/>
            <a:chExt cx="3974373" cy="2231085"/>
          </a:xfrm>
        </p:grpSpPr>
        <p:sp>
          <p:nvSpPr>
            <p:cNvPr id="6" name="Cloud 5"/>
            <p:cNvSpPr/>
            <p:nvPr/>
          </p:nvSpPr>
          <p:spPr>
            <a:xfrm>
              <a:off x="3151779" y="2249903"/>
              <a:ext cx="3974373" cy="2231085"/>
            </a:xfrm>
            <a:prstGeom prst="cloud">
              <a:avLst/>
            </a:prstGeom>
            <a:noFill/>
            <a:ln w="635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3466508" y="2787861"/>
              <a:ext cx="3371278" cy="492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600" dirty="0"/>
                <a:t>The Internet</a:t>
              </a:r>
            </a:p>
          </p:txBody>
        </p:sp>
      </p:grp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0433" y="2322243"/>
            <a:ext cx="1548282" cy="1371787"/>
          </a:xfrm>
          <a:prstGeom prst="rect">
            <a:avLst/>
          </a:prstGeom>
        </p:spPr>
      </p:pic>
      <p:cxnSp>
        <p:nvCxnSpPr>
          <p:cNvPr id="9" name="Straight Connector 8"/>
          <p:cNvCxnSpPr>
            <a:cxnSpLocks/>
          </p:cNvCxnSpPr>
          <p:nvPr/>
        </p:nvCxnSpPr>
        <p:spPr>
          <a:xfrm flipV="1">
            <a:off x="7573246" y="2991218"/>
            <a:ext cx="722129" cy="16918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>
            <a:cxnSpLocks/>
          </p:cNvCxnSpPr>
          <p:nvPr/>
        </p:nvCxnSpPr>
        <p:spPr>
          <a:xfrm flipH="1" flipV="1">
            <a:off x="2333311" y="3090870"/>
            <a:ext cx="1311898" cy="2818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Content Placeholder 2"/>
          <p:cNvSpPr>
            <a:spLocks noGrp="1"/>
          </p:cNvSpPr>
          <p:nvPr>
            <p:ph idx="1"/>
          </p:nvPr>
        </p:nvSpPr>
        <p:spPr>
          <a:xfrm>
            <a:off x="709611" y="1654172"/>
            <a:ext cx="10991850" cy="5032376"/>
          </a:xfrm>
        </p:spPr>
        <p:txBody>
          <a:bodyPr>
            <a:normAutofit/>
          </a:bodyPr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Edge: data origins or sinks (“endpoints”)</a:t>
            </a:r>
          </a:p>
          <a:p>
            <a:pPr lvl="1"/>
            <a:r>
              <a:rPr lang="en-US" dirty="0"/>
              <a:t>Your laptop, mobile phone, Google’s servers</a:t>
            </a:r>
          </a:p>
          <a:p>
            <a:r>
              <a:rPr lang="en-US" dirty="0"/>
              <a:t>Core: machines processing &amp; transmitting data</a:t>
            </a:r>
          </a:p>
          <a:p>
            <a:pPr lvl="1"/>
            <a:r>
              <a:rPr lang="en-US" dirty="0"/>
              <a:t>Your </a:t>
            </a:r>
            <a:r>
              <a:rPr lang="en-US" dirty="0" err="1"/>
              <a:t>WiFi</a:t>
            </a:r>
            <a:r>
              <a:rPr lang="en-US" dirty="0"/>
              <a:t> router, Rutgers’s firewall, Verizon’s routers</a:t>
            </a:r>
          </a:p>
          <a:p>
            <a:r>
              <a:rPr lang="en-US" dirty="0"/>
              <a:t>Varies by context: one person’s core is another’s edge</a:t>
            </a:r>
          </a:p>
        </p:txBody>
      </p:sp>
    </p:spTree>
    <p:extLst>
      <p:ext uri="{BB962C8B-B14F-4D97-AF65-F5344CB8AC3E}">
        <p14:creationId xmlns:p14="http://schemas.microsoft.com/office/powerpoint/2010/main" val="921767094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990825-8A0C-6841-8A57-67AE4C3F27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For next lecture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12003C7-7830-8F45-AB84-57D3CD8BB93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Read the assigned paper </a:t>
            </a:r>
          </a:p>
          <a:p>
            <a:r>
              <a:rPr lang="en-US" dirty="0"/>
              <a:t>“The Design Philosophy of the DARPA Internet Protocols”</a:t>
            </a:r>
          </a:p>
          <a:p>
            <a:endParaRPr lang="en-US" dirty="0"/>
          </a:p>
          <a:p>
            <a:r>
              <a:rPr lang="en-US" dirty="0"/>
              <a:t>Answer review questions on Sakai by Sunday 10 PM</a:t>
            </a:r>
          </a:p>
        </p:txBody>
      </p:sp>
    </p:spTree>
    <p:extLst>
      <p:ext uri="{BB962C8B-B14F-4D97-AF65-F5344CB8AC3E}">
        <p14:creationId xmlns:p14="http://schemas.microsoft.com/office/powerpoint/2010/main" val="247783562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1" name="Rectangle 3">
            <a:extLst>
              <a:ext uri="{FF2B5EF4-FFF2-40B4-BE49-F238E27FC236}">
                <a16:creationId xmlns:a16="http://schemas.microsoft.com/office/drawing/2014/main" id="{6F4254E0-119C-884C-A06D-6CD5B4259DD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61214" y="1606231"/>
            <a:ext cx="11133222" cy="5115244"/>
          </a:xfrm>
        </p:spPr>
        <p:txBody>
          <a:bodyPr vert="horz" lIns="92075" tIns="46038" rIns="92075" bIns="46038" rtlCol="0">
            <a:normAutofit/>
          </a:bodyPr>
          <a:lstStyle/>
          <a:p>
            <a:pPr>
              <a:defRPr/>
            </a:pPr>
            <a:r>
              <a:rPr lang="en-US" altLang="en-US" sz="2400" dirty="0"/>
              <a:t>Carrier of information between two or more entities</a:t>
            </a:r>
          </a:p>
          <a:p>
            <a:pPr>
              <a:defRPr/>
            </a:pPr>
            <a:endParaRPr lang="en-US" altLang="en-US" sz="2400" dirty="0"/>
          </a:p>
          <a:p>
            <a:pPr>
              <a:defRPr/>
            </a:pPr>
            <a:r>
              <a:rPr lang="en-US" altLang="en-US" sz="2400" dirty="0"/>
              <a:t>Entities may be hosts: your laptop, cell phone, etc.</a:t>
            </a:r>
          </a:p>
          <a:p>
            <a:pPr>
              <a:defRPr/>
            </a:pPr>
            <a:r>
              <a:rPr lang="en-US" altLang="en-US" sz="2400" dirty="0"/>
              <a:t>Entities may also be devices in the middle of the network</a:t>
            </a:r>
          </a:p>
          <a:p>
            <a:pPr lvl="1">
              <a:defRPr/>
            </a:pPr>
            <a:r>
              <a:rPr lang="en-US" altLang="en-US" sz="2200" dirty="0"/>
              <a:t>For example, your </a:t>
            </a:r>
            <a:r>
              <a:rPr lang="en-US" altLang="en-US" sz="2200" dirty="0" err="1"/>
              <a:t>WiFi</a:t>
            </a:r>
            <a:r>
              <a:rPr lang="en-US" altLang="en-US" sz="2200" dirty="0"/>
              <a:t> router</a:t>
            </a:r>
          </a:p>
          <a:p>
            <a:pPr>
              <a:defRPr/>
            </a:pPr>
            <a:endParaRPr lang="en-US" altLang="en-US" sz="2400" dirty="0"/>
          </a:p>
          <a:p>
            <a:pPr>
              <a:defRPr/>
            </a:pPr>
            <a:r>
              <a:rPr lang="en-US" altLang="en-US" sz="2400" dirty="0"/>
              <a:t>In this course, we will typically refer to communicating entities as </a:t>
            </a:r>
            <a:r>
              <a:rPr lang="en-US" altLang="en-US" sz="2400" i="1" dirty="0"/>
              <a:t>endpoints</a:t>
            </a:r>
            <a:endParaRPr lang="en-US" altLang="en-US" sz="2400" dirty="0"/>
          </a:p>
          <a:p>
            <a:pPr>
              <a:defRPr/>
            </a:pPr>
            <a:endParaRPr lang="en-US" altLang="en-US" sz="2400" dirty="0"/>
          </a:p>
          <a:p>
            <a:pPr>
              <a:defRPr/>
            </a:pPr>
            <a:r>
              <a:rPr lang="en-US" altLang="en-US" sz="2400" dirty="0"/>
              <a:t>The interconnection between entities is any physical medium capable of carrying information</a:t>
            </a:r>
          </a:p>
          <a:p>
            <a:pPr lvl="1">
              <a:defRPr/>
            </a:pPr>
            <a:r>
              <a:rPr lang="en-US" altLang="en-US" sz="2400" dirty="0">
                <a:ea typeface="ＭＳ Ｐゴシック" charset="0"/>
              </a:rPr>
              <a:t>copper wire, lasers (over optic </a:t>
            </a:r>
            <a:r>
              <a:rPr lang="en-US" altLang="en-US" sz="2400" dirty="0" err="1">
                <a:ea typeface="ＭＳ Ｐゴシック" charset="0"/>
              </a:rPr>
              <a:t>fibre</a:t>
            </a:r>
            <a:r>
              <a:rPr lang="en-US" altLang="en-US" sz="2400" dirty="0">
                <a:ea typeface="ＭＳ Ｐゴシック" charset="0"/>
              </a:rPr>
              <a:t>), microwave, cable (coax), satellite link, wireless link (cellular,  802.11, </a:t>
            </a:r>
            <a:r>
              <a:rPr lang="en-US" altLang="en-US" sz="2400" dirty="0" err="1">
                <a:ea typeface="ＭＳ Ｐゴシック" charset="0"/>
              </a:rPr>
              <a:t>bluetooth</a:t>
            </a:r>
            <a:r>
              <a:rPr lang="en-US" altLang="en-US" sz="2400" dirty="0">
                <a:ea typeface="ＭＳ Ｐゴシック" charset="0"/>
              </a:rPr>
              <a:t>)</a:t>
            </a:r>
          </a:p>
        </p:txBody>
      </p:sp>
      <p:sp>
        <p:nvSpPr>
          <p:cNvPr id="5124" name="Slide Number Placeholder 1">
            <a:extLst>
              <a:ext uri="{FF2B5EF4-FFF2-40B4-BE49-F238E27FC236}">
                <a16:creationId xmlns:a16="http://schemas.microsoft.com/office/drawing/2014/main" id="{E6B738D9-FC16-954D-B98B-D7F048CAC0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400" b="1">
                <a:solidFill>
                  <a:srgbClr val="7F7F7F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0D812ABC-FFFE-8C49-8CB5-E1D8E4E15CF1}" type="slidenum">
              <a:rPr lang="en-US" altLang="en-US" sz="1400">
                <a:latin typeface="Times New Roman" panose="02020603050405020304" pitchFamily="18" charset="0"/>
              </a:rPr>
              <a:pPr>
                <a:spcBef>
                  <a:spcPct val="0"/>
                </a:spcBef>
                <a:buFontTx/>
                <a:buNone/>
              </a:pPr>
              <a:t>5</a:t>
            </a:fld>
            <a:endParaRPr lang="en-US" altLang="en-US" sz="1400">
              <a:latin typeface="Times New Roman" panose="02020603050405020304" pitchFamily="18" charset="0"/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74AB9F54-0595-584C-AA9C-92CD4035E2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 dirty="0"/>
              <a:t>What is a network, anyway?</a:t>
            </a:r>
          </a:p>
        </p:txBody>
      </p:sp>
      <p:pic>
        <p:nvPicPr>
          <p:cNvPr id="5" name="Picture 4" descr="ANd9GcTxPLH7geI9YctTbt0tziC9-zZAWvCxFSthtLXwscnWaTnRXLSlcA">
            <a:extLst>
              <a:ext uri="{FF2B5EF4-FFF2-40B4-BE49-F238E27FC236}">
                <a16:creationId xmlns:a16="http://schemas.microsoft.com/office/drawing/2014/main" id="{720EA372-1F24-6245-8586-2383542764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6758" y="1903236"/>
            <a:ext cx="1219200" cy="950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8" descr="ANd9GcRPBOggjlkDezYUAVBu7bpZ7WvibrFbTBk14wIRvrsKgiiq1INs_A">
            <a:extLst>
              <a:ext uri="{FF2B5EF4-FFF2-40B4-BE49-F238E27FC236}">
                <a16:creationId xmlns:a16="http://schemas.microsoft.com/office/drawing/2014/main" id="{7A6631F8-3033-CB40-AAAE-3FBE99141B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05253" y="365125"/>
            <a:ext cx="1320108" cy="12411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 descr="A screen shot of a computer&#10;&#10;Description automatically generated">
            <a:extLst>
              <a:ext uri="{FF2B5EF4-FFF2-40B4-BE49-F238E27FC236}">
                <a16:creationId xmlns:a16="http://schemas.microsoft.com/office/drawing/2014/main" id="{E028794D-0CFA-2340-A4C5-E4A9396C565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541951" y="358313"/>
            <a:ext cx="1188835" cy="1664369"/>
          </a:xfrm>
          <a:prstGeom prst="rect">
            <a:avLst/>
          </a:prstGeom>
        </p:spPr>
      </p:pic>
      <p:pic>
        <p:nvPicPr>
          <p:cNvPr id="8" name="Picture 7" descr="A desktop computer sitting on a desk with a monitor keyboard and mouse&#10;&#10;Description automatically generated">
            <a:extLst>
              <a:ext uri="{FF2B5EF4-FFF2-40B4-BE49-F238E27FC236}">
                <a16:creationId xmlns:a16="http://schemas.microsoft.com/office/drawing/2014/main" id="{5FD2D987-D23E-9440-BC2D-D3C4DD343FD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523601" y="2125551"/>
            <a:ext cx="2036699" cy="1357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247451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should we study networking?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1006138" cy="4732338"/>
          </a:xfrm>
        </p:spPr>
        <p:txBody>
          <a:bodyPr>
            <a:normAutofit/>
          </a:bodyPr>
          <a:lstStyle/>
          <a:p>
            <a:r>
              <a:rPr lang="en-US" dirty="0"/>
              <a:t>Utility: tangible real-world impact</a:t>
            </a:r>
          </a:p>
          <a:p>
            <a:pPr marL="685800" lvl="2">
              <a:spcBef>
                <a:spcPts val="1000"/>
              </a:spcBef>
            </a:pPr>
            <a:r>
              <a:rPr lang="en-US" sz="2600" dirty="0"/>
              <a:t>Easy to measure and build things</a:t>
            </a:r>
          </a:p>
          <a:p>
            <a:pPr lvl="1"/>
            <a:r>
              <a:rPr lang="en-US" dirty="0"/>
              <a:t>Artifacts can go a long way</a:t>
            </a:r>
          </a:p>
          <a:p>
            <a:pPr lvl="1"/>
            <a:r>
              <a:rPr lang="en-US" i="1" dirty="0"/>
              <a:t>You</a:t>
            </a:r>
            <a:r>
              <a:rPr lang="en-US" dirty="0"/>
              <a:t> can build something that </a:t>
            </a:r>
            <a:r>
              <a:rPr lang="en-US" i="1" dirty="0"/>
              <a:t>you </a:t>
            </a:r>
            <a:r>
              <a:rPr lang="en-US" dirty="0"/>
              <a:t>want to use</a:t>
            </a:r>
          </a:p>
          <a:p>
            <a:pPr lvl="2"/>
            <a:r>
              <a:rPr lang="is-IS" dirty="0"/>
              <a:t>… that other people then build on</a:t>
            </a:r>
            <a:endParaRPr lang="en-US" dirty="0"/>
          </a:p>
          <a:p>
            <a:pPr lvl="1"/>
            <a:endParaRPr lang="en-US" dirty="0"/>
          </a:p>
          <a:p>
            <a:r>
              <a:rPr lang="en-US" dirty="0"/>
              <a:t>Examples</a:t>
            </a:r>
          </a:p>
          <a:p>
            <a:pPr lvl="1"/>
            <a:r>
              <a:rPr lang="en-US" dirty="0"/>
              <a:t>BitTorrent: a student at University of Buffalo</a:t>
            </a:r>
          </a:p>
          <a:p>
            <a:pPr lvl="1"/>
            <a:r>
              <a:rPr lang="en-US" dirty="0"/>
              <a:t>World wide web (WWW): one researcher at CERN</a:t>
            </a:r>
          </a:p>
          <a:p>
            <a:pPr lvl="1"/>
            <a:r>
              <a:rPr lang="en-US" dirty="0"/>
              <a:t>Bitcoin: no one knows with certainty who created it</a:t>
            </a:r>
          </a:p>
          <a:p>
            <a:endParaRPr lang="en-US" dirty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347684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should we study networking?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1006138" cy="4732338"/>
          </a:xfrm>
        </p:spPr>
        <p:txBody>
          <a:bodyPr>
            <a:normAutofit/>
          </a:bodyPr>
          <a:lstStyle/>
          <a:p>
            <a:r>
              <a:rPr lang="en-US" dirty="0"/>
              <a:t>Intellectual rewards: interdisciplinary &amp; evolving problems</a:t>
            </a:r>
          </a:p>
          <a:p>
            <a:pPr lvl="1"/>
            <a:r>
              <a:rPr lang="en-US" dirty="0"/>
              <a:t>So much to learn and apply from other fields</a:t>
            </a:r>
          </a:p>
          <a:p>
            <a:pPr lvl="1"/>
            <a:r>
              <a:rPr lang="en-US" dirty="0"/>
              <a:t>Many principles to contribute to other fields</a:t>
            </a:r>
          </a:p>
          <a:p>
            <a:pPr lvl="1"/>
            <a:endParaRPr lang="en-US" dirty="0"/>
          </a:p>
          <a:p>
            <a:r>
              <a:rPr lang="en-US" dirty="0"/>
              <a:t>Examples</a:t>
            </a:r>
          </a:p>
          <a:p>
            <a:pPr lvl="1"/>
            <a:r>
              <a:rPr lang="en-US" dirty="0"/>
              <a:t>Convex optimization:</a:t>
            </a:r>
            <a:r>
              <a:rPr lang="en-US" dirty="0">
                <a:sym typeface="Wingdings" pitchFamily="2" charset="2"/>
              </a:rPr>
              <a:t> </a:t>
            </a:r>
            <a:r>
              <a:rPr lang="en-US" dirty="0"/>
              <a:t>flow of traffic through an ISP network</a:t>
            </a:r>
          </a:p>
          <a:p>
            <a:pPr lvl="1"/>
            <a:r>
              <a:rPr lang="en-US" dirty="0"/>
              <a:t>Formal verification: ensure admin intent is reliably implemented</a:t>
            </a:r>
          </a:p>
          <a:p>
            <a:pPr lvl="1"/>
            <a:r>
              <a:rPr lang="en-US" dirty="0"/>
              <a:t>End to end argument (“don’t redo useful work”): all comp systems</a:t>
            </a:r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2477930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should we study networking?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Academic impact: a young and relatively immature field</a:t>
            </a:r>
          </a:p>
          <a:p>
            <a:pPr lvl="1"/>
            <a:r>
              <a:rPr lang="en-US" i="1" dirty="0"/>
              <a:t>You</a:t>
            </a:r>
            <a:r>
              <a:rPr lang="en-US" dirty="0"/>
              <a:t> get to decide what the field looks like in a few years!</a:t>
            </a:r>
          </a:p>
          <a:p>
            <a:pPr lvl="1"/>
            <a:r>
              <a:rPr lang="en-US" dirty="0"/>
              <a:t>Several highly cited CS papers are networking papers</a:t>
            </a:r>
          </a:p>
          <a:p>
            <a:pPr lvl="1"/>
            <a:r>
              <a:rPr lang="en-US" dirty="0"/>
              <a:t>At least 2 Turing awards (Cerf&amp;Kahn’04, Berners-Lee’16)</a:t>
            </a:r>
          </a:p>
          <a:p>
            <a:pPr lvl="1"/>
            <a:endParaRPr lang="en-US" dirty="0"/>
          </a:p>
          <a:p>
            <a:r>
              <a:rPr lang="en-US" dirty="0"/>
              <a:t>Significant opportunities lie ahead!</a:t>
            </a:r>
          </a:p>
          <a:p>
            <a:pPr lvl="1"/>
            <a:r>
              <a:rPr lang="en-US" i="1" dirty="0"/>
              <a:t>Define</a:t>
            </a:r>
            <a:r>
              <a:rPr lang="en-US" dirty="0"/>
              <a:t> the most interesting problems</a:t>
            </a:r>
          </a:p>
          <a:p>
            <a:pPr lvl="1"/>
            <a:r>
              <a:rPr lang="en-US" i="1" dirty="0"/>
              <a:t>Build </a:t>
            </a:r>
            <a:r>
              <a:rPr lang="en-US" dirty="0"/>
              <a:t>your ideas using freely and openly available software</a:t>
            </a:r>
          </a:p>
          <a:p>
            <a:pPr lvl="1"/>
            <a:r>
              <a:rPr lang="en-US" i="1" dirty="0"/>
              <a:t>Deploy</a:t>
            </a:r>
            <a:r>
              <a:rPr lang="en-US" dirty="0"/>
              <a:t> your ideas and technology over cheap platforms!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429297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So, how </a:t>
            </a:r>
            <a:r>
              <a:rPr lang="en-US" i="1" dirty="0"/>
              <a:t>should</a:t>
            </a:r>
            <a:r>
              <a:rPr lang="en-US" dirty="0"/>
              <a:t> we study networking?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347433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2049</TotalTime>
  <Words>2121</Words>
  <Application>Microsoft Macintosh PowerPoint</Application>
  <PresentationFormat>Widescreen</PresentationFormat>
  <Paragraphs>337</Paragraphs>
  <Slides>42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42</vt:i4>
      </vt:variant>
    </vt:vector>
  </HeadingPairs>
  <TitlesOfParts>
    <vt:vector size="48" baseType="lpstr">
      <vt:lpstr>Arial</vt:lpstr>
      <vt:lpstr>Arial Narrow</vt:lpstr>
      <vt:lpstr>Calibri</vt:lpstr>
      <vt:lpstr>Helvetica</vt:lpstr>
      <vt:lpstr>Times New Roman</vt:lpstr>
      <vt:lpstr>Office Theme</vt:lpstr>
      <vt:lpstr>552: Computer Networks</vt:lpstr>
      <vt:lpstr>The Internet is an exciting place</vt:lpstr>
      <vt:lpstr>The Internet is an exciting place</vt:lpstr>
      <vt:lpstr>The Internet has transformed everything</vt:lpstr>
      <vt:lpstr>What is a network, anyway?</vt:lpstr>
      <vt:lpstr>Why should we study networking?</vt:lpstr>
      <vt:lpstr>Why should we study networking?</vt:lpstr>
      <vt:lpstr>Why should we study networking?</vt:lpstr>
      <vt:lpstr>So, how should we study networking?</vt:lpstr>
      <vt:lpstr>So, how should we study networking?</vt:lpstr>
      <vt:lpstr>So, how should we study networking?</vt:lpstr>
      <vt:lpstr>So, how should we study networking?</vt:lpstr>
      <vt:lpstr>These categorizations turn out not to be very helpful.</vt:lpstr>
      <vt:lpstr>So, how do we do networking research?</vt:lpstr>
      <vt:lpstr>What we will study in this course</vt:lpstr>
      <vt:lpstr>Course syllabus</vt:lpstr>
      <vt:lpstr>Quick class introductions  Go around and say:  (1) your name, class/program/affiliation  (2) why are you interested in taking this class? what do you expect out of taking it?  </vt:lpstr>
      <vt:lpstr>Course logistics: Structure</vt:lpstr>
      <vt:lpstr>Course logistics: Assessments</vt:lpstr>
      <vt:lpstr>Course logistics: Assessments</vt:lpstr>
      <vt:lpstr>Course logistics: Class project</vt:lpstr>
      <vt:lpstr>Course logistics: Assessments</vt:lpstr>
      <vt:lpstr>Course logistics: Review questions</vt:lpstr>
      <vt:lpstr>How do you read and critique a research paper?</vt:lpstr>
      <vt:lpstr>You’ll spend a lot of time reading</vt:lpstr>
      <vt:lpstr>There is no magic</vt:lpstr>
      <vt:lpstr>Keshav’s top-down, 3-pass approach (1/3)</vt:lpstr>
      <vt:lpstr>Keshav’s top-down, 3-pass approach (2/3)</vt:lpstr>
      <vt:lpstr>Keshav’s top-down, 3-pass approach (3/3)</vt:lpstr>
      <vt:lpstr>A strategy that I personally use</vt:lpstr>
      <vt:lpstr>Tim Roscoe: How to review a paper</vt:lpstr>
      <vt:lpstr>Tim Roscoe: How to review a paper</vt:lpstr>
      <vt:lpstr>Course logistics summary</vt:lpstr>
      <vt:lpstr>Computer Networks</vt:lpstr>
      <vt:lpstr>A single link multiple access network</vt:lpstr>
      <vt:lpstr>A single link multiple access network</vt:lpstr>
      <vt:lpstr>A multi-link network</vt:lpstr>
      <vt:lpstr>Multi-link networks provide no guarantees</vt:lpstr>
      <vt:lpstr>Sending data into a multi-link network</vt:lpstr>
      <vt:lpstr>What about guarantees?</vt:lpstr>
      <vt:lpstr>Edge and core: a useful distinction</vt:lpstr>
      <vt:lpstr>For next lecture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552: Computer Networks</dc:title>
  <dc:creator>Srinivas NG</dc:creator>
  <cp:lastModifiedBy>Srinivas Narayana Ganapathy</cp:lastModifiedBy>
  <cp:revision>842</cp:revision>
  <dcterms:created xsi:type="dcterms:W3CDTF">2018-09-05T17:47:04Z</dcterms:created>
  <dcterms:modified xsi:type="dcterms:W3CDTF">2019-09-04T19:09:03Z</dcterms:modified>
</cp:coreProperties>
</file>