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421" r:id="rId2"/>
    <p:sldId id="317" r:id="rId3"/>
    <p:sldId id="566" r:id="rId4"/>
    <p:sldId id="615" r:id="rId5"/>
    <p:sldId id="616" r:id="rId6"/>
    <p:sldId id="617" r:id="rId7"/>
    <p:sldId id="543" r:id="rId8"/>
    <p:sldId id="618" r:id="rId9"/>
    <p:sldId id="619" r:id="rId10"/>
    <p:sldId id="620" r:id="rId11"/>
    <p:sldId id="621" r:id="rId12"/>
    <p:sldId id="553" r:id="rId13"/>
    <p:sldId id="554" r:id="rId14"/>
    <p:sldId id="275" r:id="rId15"/>
    <p:sldId id="555" r:id="rId16"/>
    <p:sldId id="556" r:id="rId17"/>
    <p:sldId id="557" r:id="rId18"/>
    <p:sldId id="558" r:id="rId19"/>
    <p:sldId id="280" r:id="rId20"/>
    <p:sldId id="559" r:id="rId21"/>
    <p:sldId id="282" r:id="rId22"/>
    <p:sldId id="560" r:id="rId23"/>
    <p:sldId id="622" r:id="rId24"/>
    <p:sldId id="561" r:id="rId25"/>
    <p:sldId id="562" r:id="rId26"/>
    <p:sldId id="563" r:id="rId27"/>
    <p:sldId id="288" r:id="rId28"/>
    <p:sldId id="623" r:id="rId29"/>
    <p:sldId id="298" r:id="rId30"/>
    <p:sldId id="624" r:id="rId31"/>
    <p:sldId id="625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80" r:id="rId44"/>
    <p:sldId id="581" r:id="rId45"/>
    <p:sldId id="626" r:id="rId46"/>
    <p:sldId id="627" r:id="rId47"/>
    <p:sldId id="628" r:id="rId48"/>
    <p:sldId id="629" r:id="rId49"/>
    <p:sldId id="631" r:id="rId50"/>
    <p:sldId id="632" r:id="rId51"/>
    <p:sldId id="634" r:id="rId52"/>
    <p:sldId id="594" r:id="rId53"/>
    <p:sldId id="595" r:id="rId54"/>
    <p:sldId id="596" r:id="rId55"/>
    <p:sldId id="597" r:id="rId56"/>
    <p:sldId id="598" r:id="rId57"/>
    <p:sldId id="599" r:id="rId58"/>
    <p:sldId id="60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7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566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55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31" Type="http://schemas.openxmlformats.org/officeDocument/2006/relationships/image" Target="../media/image152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" Type="http://schemas.openxmlformats.org/officeDocument/2006/relationships/image" Target="../media/image232.png"/><Relationship Id="rId16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235.png"/><Relationship Id="rId15" Type="http://schemas.openxmlformats.org/officeDocument/2006/relationships/image" Target="../media/image245.png"/><Relationship Id="rId10" Type="http://schemas.openxmlformats.org/officeDocument/2006/relationships/image" Target="../media/image240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22452" y="1648217"/>
            <a:ext cx="8769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CPU Virtualization:</a:t>
            </a:r>
          </a:p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Scheduling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8478-4017-ECA6-4BB6-BEFCA781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Nice</a:t>
            </a:r>
            <a:r>
              <a:rPr lang="en-US" dirty="0"/>
              <a:t> levels to set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2D03-9C2A-023C-8F42-8C2BD2DB5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 value between -20 to 20. Equivalent of tickets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85069B0-AE7B-83E6-C239-43D260E7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93" y="4700495"/>
            <a:ext cx="7772400" cy="1175092"/>
          </a:xfrm>
          <a:prstGeom prst="rect">
            <a:avLst/>
          </a:prstGeom>
        </p:spPr>
      </p:pic>
      <p:pic>
        <p:nvPicPr>
          <p:cNvPr id="7" name="Picture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E6D57ABC-54C5-7E04-EFC6-AF491E5E2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87" y="2490772"/>
            <a:ext cx="5959613" cy="2205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B4A444-104E-B3D5-27B9-CC643FE25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369" y="5734940"/>
            <a:ext cx="7772400" cy="941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1A5E82-9A7B-DD45-7B12-E6569971DFEB}"/>
              </a:ext>
            </a:extLst>
          </p:cNvPr>
          <p:cNvSpPr txBox="1"/>
          <p:nvPr/>
        </p:nvSpPr>
        <p:spPr>
          <a:xfrm>
            <a:off x="6096000" y="1326354"/>
            <a:ext cx="5512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Courier" pitchFamily="2" charset="0"/>
                <a:ea typeface="Gill Sans"/>
                <a:cs typeface="Arial" panose="020B0604020202020204" pitchFamily="34" charset="0"/>
                <a:sym typeface="Gill Sans"/>
              </a:rPr>
              <a:t>ps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ea typeface="Gill Sans"/>
                <a:cs typeface="Arial" panose="020B0604020202020204" pitchFamily="34" charset="0"/>
                <a:sym typeface="Gill Sans"/>
              </a:rPr>
              <a:t> ax -</a:t>
            </a:r>
            <a:r>
              <a:rPr lang="en-US" sz="2400" dirty="0" err="1">
                <a:solidFill>
                  <a:srgbClr val="000000"/>
                </a:solidFill>
                <a:latin typeface="Courier" pitchFamily="2" charset="0"/>
                <a:ea typeface="Gill Sans"/>
                <a:cs typeface="Arial" panose="020B0604020202020204" pitchFamily="34" charset="0"/>
                <a:sym typeface="Gill Sans"/>
              </a:rPr>
              <a:t>eo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ea typeface="Gill Sans"/>
                <a:cs typeface="Arial" panose="020B0604020202020204" pitchFamily="34" charset="0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" pitchFamily="2" charset="0"/>
                <a:ea typeface="Gill Sans"/>
                <a:cs typeface="Arial" panose="020B0604020202020204" pitchFamily="34" charset="0"/>
                <a:sym typeface="Gill Sans"/>
              </a:rPr>
              <a:t>pid,ni,rtprio,cmd</a:t>
            </a:r>
            <a:endParaRPr lang="en-US" sz="2400" dirty="0">
              <a:solidFill>
                <a:srgbClr val="000000"/>
              </a:solidFill>
              <a:latin typeface="Courier" pitchFamily="2" charset="0"/>
              <a:ea typeface="Gill Sans"/>
              <a:cs typeface="Arial" panose="020B0604020202020204" pitchFamily="34" charset="0"/>
              <a:sym typeface="Gill Sans"/>
            </a:endParaRPr>
          </a:p>
          <a:p>
            <a:pPr algn="ctr"/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5FD1-A861-A969-7A21-986A88D3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Multi-Core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5CDCD-A8A7-5CBA-F949-F22167210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Multiprocessor Scheduling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Google Shape;436;p18"/>
          <p:cNvSpPr txBox="1">
            <a:spLocks noGrp="1"/>
          </p:cNvSpPr>
          <p:nvPr>
            <p:ph type="body" idx="1"/>
          </p:nvPr>
        </p:nvSpPr>
        <p:spPr>
          <a:xfrm>
            <a:off x="1685739" y="1564061"/>
            <a:ext cx="8826779" cy="5054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rise of the </a:t>
            </a:r>
            <a:r>
              <a:rPr lang="en-US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multicore processor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source of multiprocessor-scheduling proliferation.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Multicore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Multiple CPU cores are packed onto a single chip.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20" lvl="1" indent="-155559">
              <a:spcBef>
                <a:spcPts val="600"/>
              </a:spcBef>
              <a:buSzPts val="3129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60" indent="-282560">
              <a:spcBef>
                <a:spcPts val="2000"/>
              </a:spcBef>
              <a:buClr>
                <a:schemeClr val="dk2"/>
              </a:buClr>
              <a:buSzPts val="34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Adding more CPUs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does 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make that single application run faster. </a:t>
            </a:r>
          </a:p>
          <a:p>
            <a:pPr marL="282560" indent="-282560">
              <a:spcBef>
                <a:spcPts val="2000"/>
              </a:spcBef>
              <a:buClr>
                <a:schemeClr val="dk2"/>
              </a:buClr>
              <a:buSzPts val="34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Rewrite application to run in parallel,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threads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1975692" y="5558983"/>
            <a:ext cx="7793037" cy="4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2531" b="1" dirty="0">
                <a:solidFill>
                  <a:srgbClr val="000000"/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  <a:sym typeface="Malgun Gothic"/>
              </a:rPr>
              <a:t>How to schedule jobs on </a:t>
            </a:r>
            <a:r>
              <a:rPr lang="en-US" sz="2531" b="1" dirty="0">
                <a:solidFill>
                  <a:srgbClr val="FF0000"/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  <a:sym typeface="Malgun Gothic"/>
              </a:rPr>
              <a:t>Multiple CPUs</a:t>
            </a:r>
            <a:r>
              <a:rPr lang="en-US" sz="2531" b="1" dirty="0">
                <a:solidFill>
                  <a:srgbClr val="000000"/>
                </a:solidFill>
                <a:latin typeface="Arial" panose="020B0604020202020204" pitchFamily="34" charset="0"/>
                <a:ea typeface="Malgun Gothic"/>
                <a:cs typeface="Arial" panose="020B0604020202020204" pitchFamily="34" charset="0"/>
                <a:sym typeface="Malgun Gothic"/>
              </a:rPr>
              <a:t>?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Single CPU with cache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1975692" y="5293939"/>
            <a:ext cx="7793037" cy="71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2109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By keeping data in cache, the system can make slow memory </a:t>
            </a:r>
            <a:r>
              <a:rPr lang="en-US" sz="2109" b="1">
                <a:solidFill>
                  <a:srgbClr val="FF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appear to be a fast </a:t>
            </a:r>
            <a:r>
              <a:rPr lang="en-US" sz="2109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one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2880955" y="1956717"/>
            <a:ext cx="961982" cy="8100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938" tIns="32133" rIns="75938" bIns="32133" anchor="ctr" anchorCtr="0">
            <a:noAutofit/>
          </a:bodyPr>
          <a:lstStyle/>
          <a:p>
            <a:pPr algn="ctr"/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CPU</a:t>
            </a:r>
            <a:endParaRPr sz="1687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2880955" y="2766807"/>
            <a:ext cx="961982" cy="3037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938" tIns="32133" rIns="75938" bIns="32133" anchor="ctr" anchorCtr="0">
            <a:noAutofit/>
          </a:bodyPr>
          <a:lstStyle/>
          <a:p>
            <a:pPr algn="ctr"/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</a:t>
            </a:r>
            <a:endParaRPr sz="1687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2880955" y="3273113"/>
            <a:ext cx="961982" cy="65819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938" tIns="32133" rIns="75938" bIns="32133" anchor="ctr" anchorCtr="0">
            <a:noAutofit/>
          </a:bodyPr>
          <a:lstStyle/>
          <a:p>
            <a:pPr algn="ctr"/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Memory</a:t>
            </a:r>
            <a:endParaRPr sz="1687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cxnSp>
        <p:nvCxnSpPr>
          <p:cNvPr id="447" name="Google Shape;447;p19"/>
          <p:cNvCxnSpPr/>
          <p:nvPr/>
        </p:nvCxnSpPr>
        <p:spPr>
          <a:xfrm>
            <a:off x="3360985" y="3070590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p19"/>
          <p:cNvSpPr txBox="1"/>
          <p:nvPr/>
        </p:nvSpPr>
        <p:spPr>
          <a:xfrm>
            <a:off x="5452058" y="2106749"/>
            <a:ext cx="5215942" cy="110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marL="200911" indent="-200911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Small, fast memories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911" indent="-200911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Hold copies of </a:t>
            </a:r>
            <a:r>
              <a:rPr lang="en-US" sz="1687" u="sng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popular</a:t>
            </a:r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data that is found in the main memory.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911" indent="-200911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Utilize </a:t>
            </a:r>
            <a:r>
              <a:rPr lang="en-US" sz="1687" i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temporal</a:t>
            </a:r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and </a:t>
            </a:r>
            <a:r>
              <a:rPr lang="en-US" sz="1687" i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spatial</a:t>
            </a:r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locality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Google Shape;449;p19"/>
          <p:cNvSpPr txBox="1"/>
          <p:nvPr/>
        </p:nvSpPr>
        <p:spPr>
          <a:xfrm>
            <a:off x="5872210" y="3348535"/>
            <a:ext cx="3847928" cy="84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marL="200911" indent="-200911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87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Holds all the data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911" indent="-200911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87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Access to main memory is slower than cache.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Google Shape;450;p19"/>
          <p:cNvSpPr txBox="1"/>
          <p:nvPr/>
        </p:nvSpPr>
        <p:spPr>
          <a:xfrm>
            <a:off x="4349243" y="2007348"/>
            <a:ext cx="772117" cy="32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687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</a:t>
            </a:r>
            <a:endParaRPr sz="1687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51" name="Google Shape;451;p19"/>
          <p:cNvSpPr txBox="1"/>
          <p:nvPr/>
        </p:nvSpPr>
        <p:spPr>
          <a:xfrm>
            <a:off x="4349243" y="3317211"/>
            <a:ext cx="1620180" cy="32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687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Main Memory</a:t>
            </a:r>
            <a:endParaRPr sz="1687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cxnSp>
        <p:nvCxnSpPr>
          <p:cNvPr id="452" name="Google Shape;452;p19"/>
          <p:cNvCxnSpPr>
            <a:stCxn id="445" idx="3"/>
            <a:endCxn id="450" idx="1"/>
          </p:cNvCxnSpPr>
          <p:nvPr/>
        </p:nvCxnSpPr>
        <p:spPr>
          <a:xfrm flipV="1">
            <a:off x="3842937" y="2169606"/>
            <a:ext cx="506306" cy="749093"/>
          </a:xfrm>
          <a:prstGeom prst="bentConnector3">
            <a:avLst>
              <a:gd name="adj1" fmla="val 50000"/>
            </a:avLst>
          </a:prstGeom>
          <a:noFill/>
          <a:ln w="15875" cap="flat" cmpd="sng">
            <a:solidFill>
              <a:schemeClr val="dk2"/>
            </a:solidFill>
            <a:prstDash val="dash"/>
            <a:round/>
            <a:headEnd type="none" w="sm" len="sm"/>
            <a:tailEnd type="stealth" w="lg" len="lg"/>
          </a:ln>
        </p:spPr>
      </p:cxnSp>
      <p:cxnSp>
        <p:nvCxnSpPr>
          <p:cNvPr id="453" name="Google Shape;453;p19"/>
          <p:cNvCxnSpPr>
            <a:stCxn id="446" idx="3"/>
            <a:endCxn id="451" idx="1"/>
          </p:cNvCxnSpPr>
          <p:nvPr/>
        </p:nvCxnSpPr>
        <p:spPr>
          <a:xfrm flipV="1">
            <a:off x="3842937" y="3479469"/>
            <a:ext cx="506306" cy="122743"/>
          </a:xfrm>
          <a:prstGeom prst="bentConnector3">
            <a:avLst>
              <a:gd name="adj1" fmla="val 50000"/>
            </a:avLst>
          </a:prstGeom>
          <a:noFill/>
          <a:ln w="15875" cap="flat" cmpd="sng">
            <a:solidFill>
              <a:schemeClr val="dk2"/>
            </a:solidFill>
            <a:prstDash val="dash"/>
            <a:round/>
            <a:headEnd type="none" w="sm" len="sm"/>
            <a:tailEnd type="stealth" w="lg" len="lg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Coherence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Google Shape;459;p20"/>
          <p:cNvSpPr txBox="1">
            <a:spLocks noGrp="1"/>
          </p:cNvSpPr>
          <p:nvPr>
            <p:ph type="body" idx="1"/>
          </p:nvPr>
        </p:nvSpPr>
        <p:spPr>
          <a:xfrm>
            <a:off x="1801346" y="1665148"/>
            <a:ext cx="8675256" cy="46914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Consistency of shared resource data stored in multiple caches.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0" name="Google Shape;460;p20"/>
          <p:cNvCxnSpPr/>
          <p:nvPr/>
        </p:nvCxnSpPr>
        <p:spPr>
          <a:xfrm>
            <a:off x="2958803" y="4637351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Google Shape;461;p20"/>
          <p:cNvCxnSpPr/>
          <p:nvPr/>
        </p:nvCxnSpPr>
        <p:spPr>
          <a:xfrm>
            <a:off x="4272758" y="4643246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2" name="Google Shape;462;p20"/>
          <p:cNvCxnSpPr/>
          <p:nvPr/>
        </p:nvCxnSpPr>
        <p:spPr>
          <a:xfrm>
            <a:off x="3624445" y="483987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3" name="Google Shape;463;p20"/>
          <p:cNvCxnSpPr/>
          <p:nvPr/>
        </p:nvCxnSpPr>
        <p:spPr>
          <a:xfrm>
            <a:off x="2952216" y="4839874"/>
            <a:ext cx="132394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4" name="Google Shape;464;p20"/>
          <p:cNvSpPr txBox="1"/>
          <p:nvPr/>
        </p:nvSpPr>
        <p:spPr>
          <a:xfrm>
            <a:off x="4514750" y="4798810"/>
            <a:ext cx="772117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Bus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aphicFrame>
        <p:nvGraphicFramePr>
          <p:cNvPr id="465" name="Google Shape;465;p20"/>
          <p:cNvGraphicFramePr/>
          <p:nvPr/>
        </p:nvGraphicFramePr>
        <p:xfrm>
          <a:off x="2928518" y="5090394"/>
          <a:ext cx="1323916" cy="5615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6" name="Google Shape;466;p20"/>
          <p:cNvSpPr txBox="1"/>
          <p:nvPr/>
        </p:nvSpPr>
        <p:spPr>
          <a:xfrm>
            <a:off x="4392440" y="5294808"/>
            <a:ext cx="1065783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Memory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467" name="Google Shape;467;p20"/>
          <p:cNvGrpSpPr/>
          <p:nvPr/>
        </p:nvGrpSpPr>
        <p:grpSpPr>
          <a:xfrm>
            <a:off x="3087953" y="5711037"/>
            <a:ext cx="1164504" cy="282949"/>
            <a:chOff x="2224289" y="7777303"/>
            <a:chExt cx="1656184" cy="402416"/>
          </a:xfrm>
        </p:grpSpPr>
        <p:sp>
          <p:nvSpPr>
            <p:cNvPr id="468" name="Google Shape;468;p20"/>
            <p:cNvSpPr txBox="1"/>
            <p:nvPr/>
          </p:nvSpPr>
          <p:spPr>
            <a:xfrm>
              <a:off x="2224289" y="7777303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0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69" name="Google Shape;469;p20"/>
            <p:cNvSpPr txBox="1"/>
            <p:nvPr/>
          </p:nvSpPr>
          <p:spPr>
            <a:xfrm>
              <a:off x="2687597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1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70" name="Google Shape;470;p20"/>
            <p:cNvSpPr txBox="1"/>
            <p:nvPr/>
          </p:nvSpPr>
          <p:spPr>
            <a:xfrm>
              <a:off x="3144763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2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71" name="Google Shape;471;p20"/>
            <p:cNvSpPr txBox="1"/>
            <p:nvPr/>
          </p:nvSpPr>
          <p:spPr>
            <a:xfrm>
              <a:off x="3592442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3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cxnSp>
        <p:nvCxnSpPr>
          <p:cNvPr id="472" name="Google Shape;472;p20"/>
          <p:cNvCxnSpPr/>
          <p:nvPr/>
        </p:nvCxnSpPr>
        <p:spPr>
          <a:xfrm>
            <a:off x="5553550" y="2587196"/>
            <a:ext cx="0" cy="324036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3" name="Google Shape;473;p20"/>
          <p:cNvSpPr txBox="1"/>
          <p:nvPr/>
        </p:nvSpPr>
        <p:spPr>
          <a:xfrm>
            <a:off x="1767556" y="2738705"/>
            <a:ext cx="3645863" cy="54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54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0. Two CPUs with caches sharing memory</a:t>
            </a:r>
            <a:endParaRPr sz="1547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474" name="Google Shape;474;p20"/>
          <p:cNvGrpSpPr/>
          <p:nvPr/>
        </p:nvGrpSpPr>
        <p:grpSpPr>
          <a:xfrm>
            <a:off x="3952206" y="3245395"/>
            <a:ext cx="1333297" cy="1344892"/>
            <a:chOff x="467544" y="2420888"/>
            <a:chExt cx="1368153" cy="1323004"/>
          </a:xfrm>
        </p:grpSpPr>
        <p:sp>
          <p:nvSpPr>
            <p:cNvPr id="475" name="Google Shape;475;p20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1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pSp>
        <p:nvGrpSpPr>
          <p:cNvPr id="479" name="Google Shape;479;p20"/>
          <p:cNvGrpSpPr/>
          <p:nvPr/>
        </p:nvGrpSpPr>
        <p:grpSpPr>
          <a:xfrm>
            <a:off x="1970597" y="3256344"/>
            <a:ext cx="1333297" cy="1344892"/>
            <a:chOff x="467544" y="2420888"/>
            <a:chExt cx="1368153" cy="1323004"/>
          </a:xfrm>
        </p:grpSpPr>
        <p:sp>
          <p:nvSpPr>
            <p:cNvPr id="480" name="Google Shape;480;p20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0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sp>
        <p:nvSpPr>
          <p:cNvPr id="484" name="Google Shape;484;p20"/>
          <p:cNvSpPr txBox="1"/>
          <p:nvPr/>
        </p:nvSpPr>
        <p:spPr>
          <a:xfrm>
            <a:off x="2280929" y="6124313"/>
            <a:ext cx="2377656" cy="32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687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Initial D value is 0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Coherence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Google Shape;490;p21"/>
          <p:cNvSpPr txBox="1">
            <a:spLocks noGrp="1"/>
          </p:cNvSpPr>
          <p:nvPr>
            <p:ph type="body" idx="1"/>
          </p:nvPr>
        </p:nvSpPr>
        <p:spPr>
          <a:xfrm>
            <a:off x="1801346" y="1665148"/>
            <a:ext cx="8711172" cy="38680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Consistency of shared resource data stored in multiple caches.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1" name="Google Shape;491;p21"/>
          <p:cNvCxnSpPr/>
          <p:nvPr/>
        </p:nvCxnSpPr>
        <p:spPr>
          <a:xfrm>
            <a:off x="2958803" y="4637351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p21"/>
          <p:cNvCxnSpPr/>
          <p:nvPr/>
        </p:nvCxnSpPr>
        <p:spPr>
          <a:xfrm>
            <a:off x="4272758" y="4643246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21"/>
          <p:cNvCxnSpPr/>
          <p:nvPr/>
        </p:nvCxnSpPr>
        <p:spPr>
          <a:xfrm>
            <a:off x="3624445" y="483987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p21"/>
          <p:cNvCxnSpPr/>
          <p:nvPr/>
        </p:nvCxnSpPr>
        <p:spPr>
          <a:xfrm>
            <a:off x="2952216" y="4839874"/>
            <a:ext cx="132394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5" name="Google Shape;495;p21"/>
          <p:cNvSpPr txBox="1"/>
          <p:nvPr/>
        </p:nvSpPr>
        <p:spPr>
          <a:xfrm>
            <a:off x="4514750" y="4798810"/>
            <a:ext cx="772117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Bus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aphicFrame>
        <p:nvGraphicFramePr>
          <p:cNvPr id="496" name="Google Shape;496;p21"/>
          <p:cNvGraphicFramePr/>
          <p:nvPr/>
        </p:nvGraphicFramePr>
        <p:xfrm>
          <a:off x="2928518" y="5090394"/>
          <a:ext cx="1323916" cy="5615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7" name="Google Shape;497;p21"/>
          <p:cNvSpPr txBox="1"/>
          <p:nvPr/>
        </p:nvSpPr>
        <p:spPr>
          <a:xfrm>
            <a:off x="4392440" y="5294808"/>
            <a:ext cx="1065783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Memory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498" name="Google Shape;498;p21"/>
          <p:cNvGrpSpPr/>
          <p:nvPr/>
        </p:nvGrpSpPr>
        <p:grpSpPr>
          <a:xfrm>
            <a:off x="3087953" y="5711037"/>
            <a:ext cx="1164504" cy="282949"/>
            <a:chOff x="2224289" y="7777303"/>
            <a:chExt cx="1656184" cy="402416"/>
          </a:xfrm>
        </p:grpSpPr>
        <p:sp>
          <p:nvSpPr>
            <p:cNvPr id="499" name="Google Shape;499;p21"/>
            <p:cNvSpPr txBox="1"/>
            <p:nvPr/>
          </p:nvSpPr>
          <p:spPr>
            <a:xfrm>
              <a:off x="2224289" y="7777303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0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00" name="Google Shape;500;p21"/>
            <p:cNvSpPr txBox="1"/>
            <p:nvPr/>
          </p:nvSpPr>
          <p:spPr>
            <a:xfrm>
              <a:off x="2687597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1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3144763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2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3592442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3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cxnSp>
        <p:nvCxnSpPr>
          <p:cNvPr id="503" name="Google Shape;503;p21"/>
          <p:cNvCxnSpPr/>
          <p:nvPr/>
        </p:nvCxnSpPr>
        <p:spPr>
          <a:xfrm>
            <a:off x="5553550" y="2587196"/>
            <a:ext cx="0" cy="324036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4" name="Google Shape;504;p21"/>
          <p:cNvSpPr txBox="1"/>
          <p:nvPr/>
        </p:nvSpPr>
        <p:spPr>
          <a:xfrm>
            <a:off x="5696487" y="2716803"/>
            <a:ext cx="3075044" cy="54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54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1. CPU0 reads a data at address 1.</a:t>
            </a:r>
            <a:endParaRPr sz="1547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505" name="Google Shape;505;p21"/>
          <p:cNvGrpSpPr/>
          <p:nvPr/>
        </p:nvGrpSpPr>
        <p:grpSpPr>
          <a:xfrm>
            <a:off x="3952206" y="3245395"/>
            <a:ext cx="1333297" cy="1344892"/>
            <a:chOff x="467544" y="2420888"/>
            <a:chExt cx="1368153" cy="1323004"/>
          </a:xfrm>
        </p:grpSpPr>
        <p:sp>
          <p:nvSpPr>
            <p:cNvPr id="506" name="Google Shape;506;p21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1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pSp>
        <p:nvGrpSpPr>
          <p:cNvPr id="510" name="Google Shape;510;p21"/>
          <p:cNvGrpSpPr/>
          <p:nvPr/>
        </p:nvGrpSpPr>
        <p:grpSpPr>
          <a:xfrm>
            <a:off x="7641499" y="3227556"/>
            <a:ext cx="1333297" cy="1344892"/>
            <a:chOff x="467544" y="2420888"/>
            <a:chExt cx="1368153" cy="1323004"/>
          </a:xfrm>
        </p:grpSpPr>
        <p:sp>
          <p:nvSpPr>
            <p:cNvPr id="511" name="Google Shape;511;p21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1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12" name="Google Shape;512;p21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cxnSp>
        <p:nvCxnSpPr>
          <p:cNvPr id="515" name="Google Shape;515;p21"/>
          <p:cNvCxnSpPr/>
          <p:nvPr/>
        </p:nvCxnSpPr>
        <p:spPr>
          <a:xfrm>
            <a:off x="6614755" y="462414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6" name="Google Shape;516;p21"/>
          <p:cNvCxnSpPr/>
          <p:nvPr/>
        </p:nvCxnSpPr>
        <p:spPr>
          <a:xfrm>
            <a:off x="7928711" y="459294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7" name="Google Shape;517;p21"/>
          <p:cNvCxnSpPr/>
          <p:nvPr/>
        </p:nvCxnSpPr>
        <p:spPr>
          <a:xfrm>
            <a:off x="7280397" y="493794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21"/>
          <p:cNvCxnSpPr/>
          <p:nvPr/>
        </p:nvCxnSpPr>
        <p:spPr>
          <a:xfrm>
            <a:off x="6608169" y="4839029"/>
            <a:ext cx="132394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9" name="Google Shape;519;p21"/>
          <p:cNvSpPr txBox="1"/>
          <p:nvPr/>
        </p:nvSpPr>
        <p:spPr>
          <a:xfrm>
            <a:off x="8170703" y="4896880"/>
            <a:ext cx="772117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Bus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520" name="Google Shape;520;p21"/>
          <p:cNvSpPr txBox="1"/>
          <p:nvPr/>
        </p:nvSpPr>
        <p:spPr>
          <a:xfrm>
            <a:off x="8048392" y="5392879"/>
            <a:ext cx="1065783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Memory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cxnSp>
        <p:nvCxnSpPr>
          <p:cNvPr id="521" name="Google Shape;521;p21"/>
          <p:cNvCxnSpPr/>
          <p:nvPr/>
        </p:nvCxnSpPr>
        <p:spPr>
          <a:xfrm rot="10800000">
            <a:off x="6605195" y="4610806"/>
            <a:ext cx="665508" cy="407953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522" name="Google Shape;522;p21"/>
          <p:cNvSpPr txBox="1"/>
          <p:nvPr/>
        </p:nvSpPr>
        <p:spPr>
          <a:xfrm>
            <a:off x="5971219" y="3980151"/>
            <a:ext cx="405045" cy="4544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042"/>
            </a:stretch>
          </a:blipFill>
          <a:ln>
            <a:noFill/>
          </a:ln>
        </p:spPr>
        <p:txBody>
          <a:bodyPr spcFirstLastPara="1" wrap="square" lIns="64283" tIns="32133" rIns="64283" bIns="32133" anchor="t" anchorCtr="0">
            <a:noAutofit/>
          </a:bodyPr>
          <a:lstStyle/>
          <a:p>
            <a:pPr algn="ctr"/>
            <a:r>
              <a:rPr lang="en-US" sz="2531"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 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3" name="Google Shape;523;p21"/>
          <p:cNvGrpSpPr/>
          <p:nvPr/>
        </p:nvGrpSpPr>
        <p:grpSpPr>
          <a:xfrm>
            <a:off x="1970597" y="3256344"/>
            <a:ext cx="1333297" cy="1344892"/>
            <a:chOff x="467544" y="2420888"/>
            <a:chExt cx="1368153" cy="1323004"/>
          </a:xfrm>
        </p:grpSpPr>
        <p:sp>
          <p:nvSpPr>
            <p:cNvPr id="524" name="Google Shape;524;p21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0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25" name="Google Shape;525;p21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pSp>
        <p:nvGrpSpPr>
          <p:cNvPr id="528" name="Google Shape;528;p21"/>
          <p:cNvGrpSpPr/>
          <p:nvPr/>
        </p:nvGrpSpPr>
        <p:grpSpPr>
          <a:xfrm>
            <a:off x="5659890" y="3250636"/>
            <a:ext cx="1333297" cy="1344892"/>
            <a:chOff x="467544" y="2420888"/>
            <a:chExt cx="1368153" cy="1323004"/>
          </a:xfrm>
        </p:grpSpPr>
        <p:sp>
          <p:nvSpPr>
            <p:cNvPr id="529" name="Google Shape;529;p21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0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30" name="Google Shape;530;p21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aphicFrame>
        <p:nvGraphicFramePr>
          <p:cNvPr id="533" name="Google Shape;533;p21"/>
          <p:cNvGraphicFramePr/>
          <p:nvPr/>
        </p:nvGraphicFramePr>
        <p:xfrm>
          <a:off x="6620556" y="5061904"/>
          <a:ext cx="1323916" cy="5615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4" name="Google Shape;534;p21"/>
          <p:cNvGrpSpPr/>
          <p:nvPr/>
        </p:nvGrpSpPr>
        <p:grpSpPr>
          <a:xfrm>
            <a:off x="6743906" y="5651405"/>
            <a:ext cx="1164504" cy="282949"/>
            <a:chOff x="7423866" y="7916781"/>
            <a:chExt cx="1656184" cy="402416"/>
          </a:xfrm>
        </p:grpSpPr>
        <p:sp>
          <p:nvSpPr>
            <p:cNvPr id="535" name="Google Shape;535;p21"/>
            <p:cNvSpPr txBox="1"/>
            <p:nvPr/>
          </p:nvSpPr>
          <p:spPr>
            <a:xfrm>
              <a:off x="7423866" y="791678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0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36" name="Google Shape;536;p21"/>
            <p:cNvSpPr txBox="1"/>
            <p:nvPr/>
          </p:nvSpPr>
          <p:spPr>
            <a:xfrm>
              <a:off x="7887174" y="7919219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1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37" name="Google Shape;537;p21"/>
            <p:cNvSpPr txBox="1"/>
            <p:nvPr/>
          </p:nvSpPr>
          <p:spPr>
            <a:xfrm>
              <a:off x="8344340" y="7919219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2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38" name="Google Shape;538;p21"/>
            <p:cNvSpPr txBox="1"/>
            <p:nvPr/>
          </p:nvSpPr>
          <p:spPr>
            <a:xfrm>
              <a:off x="8792019" y="7919219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3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sp>
        <p:nvSpPr>
          <p:cNvPr id="539" name="Google Shape;539;p21"/>
          <p:cNvSpPr txBox="1"/>
          <p:nvPr/>
        </p:nvSpPr>
        <p:spPr>
          <a:xfrm>
            <a:off x="1767556" y="2738705"/>
            <a:ext cx="3645863" cy="54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54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0. Two CPUs with caches sharing memory</a:t>
            </a:r>
            <a:endParaRPr sz="1547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Coherence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5" name="Google Shape;545;p22"/>
          <p:cNvSpPr txBox="1">
            <a:spLocks noGrp="1"/>
          </p:cNvSpPr>
          <p:nvPr>
            <p:ph type="body" idx="1"/>
          </p:nvPr>
        </p:nvSpPr>
        <p:spPr>
          <a:xfrm>
            <a:off x="1801346" y="1665148"/>
            <a:ext cx="8711172" cy="38680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Consistency of shared resource data stored in multiple caches.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6" name="Google Shape;546;p22"/>
          <p:cNvCxnSpPr/>
          <p:nvPr/>
        </p:nvCxnSpPr>
        <p:spPr>
          <a:xfrm>
            <a:off x="2958803" y="4637351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7" name="Google Shape;547;p22"/>
          <p:cNvCxnSpPr/>
          <p:nvPr/>
        </p:nvCxnSpPr>
        <p:spPr>
          <a:xfrm>
            <a:off x="4272758" y="4643246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8" name="Google Shape;548;p22"/>
          <p:cNvCxnSpPr/>
          <p:nvPr/>
        </p:nvCxnSpPr>
        <p:spPr>
          <a:xfrm>
            <a:off x="3624445" y="483987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9" name="Google Shape;549;p22"/>
          <p:cNvCxnSpPr/>
          <p:nvPr/>
        </p:nvCxnSpPr>
        <p:spPr>
          <a:xfrm>
            <a:off x="2952216" y="4839874"/>
            <a:ext cx="132394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0" name="Google Shape;550;p22"/>
          <p:cNvSpPr txBox="1"/>
          <p:nvPr/>
        </p:nvSpPr>
        <p:spPr>
          <a:xfrm>
            <a:off x="4514750" y="4798810"/>
            <a:ext cx="772117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Bus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aphicFrame>
        <p:nvGraphicFramePr>
          <p:cNvPr id="551" name="Google Shape;551;p22"/>
          <p:cNvGraphicFramePr/>
          <p:nvPr>
            <p:extLst>
              <p:ext uri="{D42A27DB-BD31-4B8C-83A1-F6EECF244321}">
                <p14:modId xmlns:p14="http://schemas.microsoft.com/office/powerpoint/2010/main" val="4144957153"/>
              </p:ext>
            </p:extLst>
          </p:nvPr>
        </p:nvGraphicFramePr>
        <p:xfrm>
          <a:off x="2928518" y="5090394"/>
          <a:ext cx="1323916" cy="5615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2" name="Google Shape;552;p22"/>
          <p:cNvSpPr txBox="1"/>
          <p:nvPr/>
        </p:nvSpPr>
        <p:spPr>
          <a:xfrm>
            <a:off x="4392440" y="5294808"/>
            <a:ext cx="1065783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Memory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553" name="Google Shape;553;p22"/>
          <p:cNvGrpSpPr/>
          <p:nvPr/>
        </p:nvGrpSpPr>
        <p:grpSpPr>
          <a:xfrm>
            <a:off x="3087953" y="5711037"/>
            <a:ext cx="1164504" cy="282949"/>
            <a:chOff x="2224289" y="7777303"/>
            <a:chExt cx="1656184" cy="402416"/>
          </a:xfrm>
        </p:grpSpPr>
        <p:sp>
          <p:nvSpPr>
            <p:cNvPr id="554" name="Google Shape;554;p22"/>
            <p:cNvSpPr txBox="1"/>
            <p:nvPr/>
          </p:nvSpPr>
          <p:spPr>
            <a:xfrm>
              <a:off x="2224289" y="7777303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0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55" name="Google Shape;555;p22"/>
            <p:cNvSpPr txBox="1"/>
            <p:nvPr/>
          </p:nvSpPr>
          <p:spPr>
            <a:xfrm>
              <a:off x="2687597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1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56" name="Google Shape;556;p22"/>
            <p:cNvSpPr txBox="1"/>
            <p:nvPr/>
          </p:nvSpPr>
          <p:spPr>
            <a:xfrm>
              <a:off x="3144763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2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57" name="Google Shape;557;p22"/>
            <p:cNvSpPr txBox="1"/>
            <p:nvPr/>
          </p:nvSpPr>
          <p:spPr>
            <a:xfrm>
              <a:off x="3592442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3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cxnSp>
        <p:nvCxnSpPr>
          <p:cNvPr id="558" name="Google Shape;558;p22"/>
          <p:cNvCxnSpPr/>
          <p:nvPr/>
        </p:nvCxnSpPr>
        <p:spPr>
          <a:xfrm>
            <a:off x="5553550" y="2587196"/>
            <a:ext cx="0" cy="324036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59" name="Google Shape;559;p22"/>
          <p:cNvGrpSpPr/>
          <p:nvPr/>
        </p:nvGrpSpPr>
        <p:grpSpPr>
          <a:xfrm>
            <a:off x="3952206" y="3245395"/>
            <a:ext cx="1333297" cy="1344892"/>
            <a:chOff x="467544" y="2420888"/>
            <a:chExt cx="1368153" cy="1323004"/>
          </a:xfrm>
        </p:grpSpPr>
        <p:sp>
          <p:nvSpPr>
            <p:cNvPr id="560" name="Google Shape;560;p22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1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pSp>
        <p:nvGrpSpPr>
          <p:cNvPr id="564" name="Google Shape;564;p22"/>
          <p:cNvGrpSpPr/>
          <p:nvPr/>
        </p:nvGrpSpPr>
        <p:grpSpPr>
          <a:xfrm>
            <a:off x="1970597" y="3256344"/>
            <a:ext cx="1333297" cy="1344892"/>
            <a:chOff x="467544" y="2420888"/>
            <a:chExt cx="1368153" cy="1323004"/>
          </a:xfrm>
        </p:grpSpPr>
        <p:sp>
          <p:nvSpPr>
            <p:cNvPr id="565" name="Google Shape;565;p22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0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sp>
        <p:nvSpPr>
          <p:cNvPr id="569" name="Google Shape;569;p22"/>
          <p:cNvSpPr txBox="1"/>
          <p:nvPr/>
        </p:nvSpPr>
        <p:spPr>
          <a:xfrm>
            <a:off x="1906745" y="2699879"/>
            <a:ext cx="3551474" cy="3246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753" t="-7894" r="-1503" b="-26314"/>
            </a:stretch>
          </a:blipFill>
          <a:ln>
            <a:noFill/>
          </a:ln>
        </p:spPr>
        <p:txBody>
          <a:bodyPr spcFirstLastPara="1" wrap="square" lIns="64283" tIns="32133" rIns="64283" bIns="32133" anchor="t" anchorCtr="0">
            <a:noAutofit/>
          </a:bodyPr>
          <a:lstStyle/>
          <a:p>
            <a:pPr algn="ctr"/>
            <a:r>
              <a:rPr lang="en-US" sz="2531"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 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0" name="Google Shape;570;p22"/>
          <p:cNvSpPr txBox="1"/>
          <p:nvPr/>
        </p:nvSpPr>
        <p:spPr>
          <a:xfrm>
            <a:off x="2256523" y="4145342"/>
            <a:ext cx="405045" cy="4544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1737" r="-8693" b="-1921"/>
            </a:stretch>
          </a:blipFill>
          <a:ln>
            <a:noFill/>
          </a:ln>
        </p:spPr>
        <p:txBody>
          <a:bodyPr spcFirstLastPara="1" wrap="square" lIns="64283" tIns="32133" rIns="64283" bIns="32133" anchor="t" anchorCtr="0">
            <a:noAutofit/>
          </a:bodyPr>
          <a:lstStyle/>
          <a:p>
            <a:pPr algn="ctr"/>
            <a:r>
              <a:rPr lang="en-US" sz="2531"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 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Coherence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6" name="Google Shape;576;p23"/>
          <p:cNvSpPr txBox="1">
            <a:spLocks noGrp="1"/>
          </p:cNvSpPr>
          <p:nvPr>
            <p:ph type="body" idx="1"/>
          </p:nvPr>
        </p:nvSpPr>
        <p:spPr>
          <a:xfrm>
            <a:off x="1801346" y="1665148"/>
            <a:ext cx="8711172" cy="38680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Consistency of shared resource data stored in multiple caches.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7" name="Google Shape;577;p23"/>
          <p:cNvCxnSpPr/>
          <p:nvPr/>
        </p:nvCxnSpPr>
        <p:spPr>
          <a:xfrm>
            <a:off x="2958803" y="4637351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23"/>
          <p:cNvCxnSpPr/>
          <p:nvPr/>
        </p:nvCxnSpPr>
        <p:spPr>
          <a:xfrm>
            <a:off x="4272758" y="4643246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23"/>
          <p:cNvCxnSpPr/>
          <p:nvPr/>
        </p:nvCxnSpPr>
        <p:spPr>
          <a:xfrm>
            <a:off x="3624445" y="483987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0" name="Google Shape;580;p23"/>
          <p:cNvCxnSpPr/>
          <p:nvPr/>
        </p:nvCxnSpPr>
        <p:spPr>
          <a:xfrm>
            <a:off x="2952216" y="4839874"/>
            <a:ext cx="132394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1" name="Google Shape;581;p23"/>
          <p:cNvSpPr txBox="1"/>
          <p:nvPr/>
        </p:nvSpPr>
        <p:spPr>
          <a:xfrm>
            <a:off x="4514750" y="4798810"/>
            <a:ext cx="772117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Bus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aphicFrame>
        <p:nvGraphicFramePr>
          <p:cNvPr id="582" name="Google Shape;582;p23"/>
          <p:cNvGraphicFramePr/>
          <p:nvPr>
            <p:extLst>
              <p:ext uri="{D42A27DB-BD31-4B8C-83A1-F6EECF244321}">
                <p14:modId xmlns:p14="http://schemas.microsoft.com/office/powerpoint/2010/main" val="3989627273"/>
              </p:ext>
            </p:extLst>
          </p:nvPr>
        </p:nvGraphicFramePr>
        <p:xfrm>
          <a:off x="2928518" y="5090394"/>
          <a:ext cx="1323916" cy="5615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3" name="Google Shape;583;p23"/>
          <p:cNvSpPr txBox="1"/>
          <p:nvPr/>
        </p:nvSpPr>
        <p:spPr>
          <a:xfrm>
            <a:off x="4392440" y="5294808"/>
            <a:ext cx="1065783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Memory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584" name="Google Shape;584;p23"/>
          <p:cNvGrpSpPr/>
          <p:nvPr/>
        </p:nvGrpSpPr>
        <p:grpSpPr>
          <a:xfrm>
            <a:off x="3087953" y="5711037"/>
            <a:ext cx="1164504" cy="282949"/>
            <a:chOff x="2224289" y="7777303"/>
            <a:chExt cx="1656184" cy="402416"/>
          </a:xfrm>
        </p:grpSpPr>
        <p:sp>
          <p:nvSpPr>
            <p:cNvPr id="585" name="Google Shape;585;p23"/>
            <p:cNvSpPr txBox="1"/>
            <p:nvPr/>
          </p:nvSpPr>
          <p:spPr>
            <a:xfrm>
              <a:off x="2224289" y="7777303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0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86" name="Google Shape;586;p23"/>
            <p:cNvSpPr txBox="1"/>
            <p:nvPr/>
          </p:nvSpPr>
          <p:spPr>
            <a:xfrm>
              <a:off x="2687597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1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87" name="Google Shape;587;p23"/>
            <p:cNvSpPr txBox="1"/>
            <p:nvPr/>
          </p:nvSpPr>
          <p:spPr>
            <a:xfrm>
              <a:off x="3144763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2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88" name="Google Shape;588;p23"/>
            <p:cNvSpPr txBox="1"/>
            <p:nvPr/>
          </p:nvSpPr>
          <p:spPr>
            <a:xfrm>
              <a:off x="3592442" y="777974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3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cxnSp>
        <p:nvCxnSpPr>
          <p:cNvPr id="589" name="Google Shape;589;p23"/>
          <p:cNvCxnSpPr/>
          <p:nvPr/>
        </p:nvCxnSpPr>
        <p:spPr>
          <a:xfrm>
            <a:off x="5553550" y="2587196"/>
            <a:ext cx="0" cy="324036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0" name="Google Shape;590;p23"/>
          <p:cNvSpPr txBox="1"/>
          <p:nvPr/>
        </p:nvSpPr>
        <p:spPr>
          <a:xfrm>
            <a:off x="5696486" y="2716803"/>
            <a:ext cx="3785382" cy="58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687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3. CPU1 re-reads the value at address A</a:t>
            </a:r>
            <a:endParaRPr sz="1687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591" name="Google Shape;591;p23"/>
          <p:cNvGrpSpPr/>
          <p:nvPr/>
        </p:nvGrpSpPr>
        <p:grpSpPr>
          <a:xfrm>
            <a:off x="3952206" y="3245395"/>
            <a:ext cx="1333297" cy="1344892"/>
            <a:chOff x="467544" y="2420888"/>
            <a:chExt cx="1368153" cy="1323004"/>
          </a:xfrm>
        </p:grpSpPr>
        <p:sp>
          <p:nvSpPr>
            <p:cNvPr id="592" name="Google Shape;592;p23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1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pSp>
        <p:nvGrpSpPr>
          <p:cNvPr id="596" name="Google Shape;596;p23"/>
          <p:cNvGrpSpPr/>
          <p:nvPr/>
        </p:nvGrpSpPr>
        <p:grpSpPr>
          <a:xfrm>
            <a:off x="1970597" y="3256344"/>
            <a:ext cx="1333297" cy="1344892"/>
            <a:chOff x="467544" y="2420888"/>
            <a:chExt cx="1368153" cy="1323004"/>
          </a:xfrm>
        </p:grpSpPr>
        <p:sp>
          <p:nvSpPr>
            <p:cNvPr id="597" name="Google Shape;597;p23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0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pSp>
        <p:nvGrpSpPr>
          <p:cNvPr id="601" name="Google Shape;601;p23"/>
          <p:cNvGrpSpPr/>
          <p:nvPr/>
        </p:nvGrpSpPr>
        <p:grpSpPr>
          <a:xfrm>
            <a:off x="7641499" y="3227556"/>
            <a:ext cx="1333297" cy="1344892"/>
            <a:chOff x="467544" y="2420888"/>
            <a:chExt cx="1368153" cy="1323004"/>
          </a:xfrm>
        </p:grpSpPr>
        <p:sp>
          <p:nvSpPr>
            <p:cNvPr id="602" name="Google Shape;602;p23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1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5659890" y="3250636"/>
            <a:ext cx="1333297" cy="1344892"/>
            <a:chOff x="467544" y="2420888"/>
            <a:chExt cx="1368153" cy="1323004"/>
          </a:xfrm>
        </p:grpSpPr>
        <p:sp>
          <p:nvSpPr>
            <p:cNvPr id="607" name="Google Shape;607;p23"/>
            <p:cNvSpPr/>
            <p:nvPr/>
          </p:nvSpPr>
          <p:spPr>
            <a:xfrm>
              <a:off x="467544" y="2420888"/>
              <a:ext cx="1368152" cy="792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ctr" anchorCtr="0">
              <a:noAutofit/>
            </a:bodyPr>
            <a:lstStyle/>
            <a:p>
              <a:pPr algn="ctr"/>
              <a:r>
                <a:rPr lang="en-US" sz="1406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CPU 0</a:t>
              </a:r>
              <a:endParaRPr sz="1406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 rot="-5400000">
              <a:off x="307261" y="3373261"/>
              <a:ext cx="530916" cy="210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2133" rIns="0" bIns="32133" anchor="ctr" anchorCtr="0">
              <a:no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Cache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77892" y="3212974"/>
              <a:ext cx="581740" cy="53091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1259633" y="3215183"/>
              <a:ext cx="576064" cy="52870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938" tIns="32133" rIns="75938" bIns="32133" anchor="t" anchorCtr="0">
              <a:noAutofit/>
            </a:bodyPr>
            <a:lstStyle/>
            <a:p>
              <a:pPr algn="ctr"/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cxnSp>
        <p:nvCxnSpPr>
          <p:cNvPr id="611" name="Google Shape;611;p23"/>
          <p:cNvCxnSpPr/>
          <p:nvPr/>
        </p:nvCxnSpPr>
        <p:spPr>
          <a:xfrm>
            <a:off x="6614755" y="462414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2" name="Google Shape;612;p23"/>
          <p:cNvCxnSpPr/>
          <p:nvPr/>
        </p:nvCxnSpPr>
        <p:spPr>
          <a:xfrm>
            <a:off x="7928711" y="459294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3" name="Google Shape;613;p23"/>
          <p:cNvCxnSpPr/>
          <p:nvPr/>
        </p:nvCxnSpPr>
        <p:spPr>
          <a:xfrm>
            <a:off x="7280397" y="4937944"/>
            <a:ext cx="0" cy="20252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4" name="Google Shape;614;p23"/>
          <p:cNvCxnSpPr/>
          <p:nvPr/>
        </p:nvCxnSpPr>
        <p:spPr>
          <a:xfrm>
            <a:off x="6608169" y="4839029"/>
            <a:ext cx="132394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5" name="Google Shape;615;p23"/>
          <p:cNvSpPr txBox="1"/>
          <p:nvPr/>
        </p:nvSpPr>
        <p:spPr>
          <a:xfrm>
            <a:off x="8170703" y="4896880"/>
            <a:ext cx="772117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Bus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616" name="Google Shape;616;p23"/>
          <p:cNvSpPr txBox="1"/>
          <p:nvPr/>
        </p:nvSpPr>
        <p:spPr>
          <a:xfrm>
            <a:off x="8048392" y="5392879"/>
            <a:ext cx="1065783" cy="28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Memory</a:t>
            </a:r>
            <a:endParaRPr sz="1406" b="1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617" name="Google Shape;617;p23"/>
          <p:cNvGrpSpPr/>
          <p:nvPr/>
        </p:nvGrpSpPr>
        <p:grpSpPr>
          <a:xfrm>
            <a:off x="6743906" y="5651405"/>
            <a:ext cx="1164504" cy="282949"/>
            <a:chOff x="7423866" y="7916781"/>
            <a:chExt cx="1656184" cy="402416"/>
          </a:xfrm>
        </p:grpSpPr>
        <p:sp>
          <p:nvSpPr>
            <p:cNvPr id="618" name="Google Shape;618;p23"/>
            <p:cNvSpPr txBox="1"/>
            <p:nvPr/>
          </p:nvSpPr>
          <p:spPr>
            <a:xfrm>
              <a:off x="7423866" y="7916781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0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19" name="Google Shape;619;p23"/>
            <p:cNvSpPr txBox="1"/>
            <p:nvPr/>
          </p:nvSpPr>
          <p:spPr>
            <a:xfrm>
              <a:off x="7887174" y="7919219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1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20" name="Google Shape;620;p23"/>
            <p:cNvSpPr txBox="1"/>
            <p:nvPr/>
          </p:nvSpPr>
          <p:spPr>
            <a:xfrm>
              <a:off x="8344340" y="7919219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2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21" name="Google Shape;621;p23"/>
            <p:cNvSpPr txBox="1"/>
            <p:nvPr/>
          </p:nvSpPr>
          <p:spPr>
            <a:xfrm>
              <a:off x="8792019" y="7919219"/>
              <a:ext cx="288031" cy="39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83" tIns="32133" rIns="64283" bIns="32133" anchor="t" anchorCtr="0">
              <a:spAutoFit/>
            </a:bodyPr>
            <a:lstStyle/>
            <a:p>
              <a:pPr algn="ctr"/>
              <a:r>
                <a:rPr lang="en-US" sz="1406" b="1">
                  <a:solidFill>
                    <a:srgbClr val="000000"/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  <a:sym typeface="Gill Sans"/>
                </a:rPr>
                <a:t>3</a:t>
              </a:r>
              <a:endParaRPr sz="1406" b="1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endParaRPr>
            </a:p>
          </p:txBody>
        </p:sp>
      </p:grpSp>
      <p:graphicFrame>
        <p:nvGraphicFramePr>
          <p:cNvPr id="622" name="Google Shape;622;p23"/>
          <p:cNvGraphicFramePr/>
          <p:nvPr>
            <p:extLst>
              <p:ext uri="{D42A27DB-BD31-4B8C-83A1-F6EECF244321}">
                <p14:modId xmlns:p14="http://schemas.microsoft.com/office/powerpoint/2010/main" val="2701674473"/>
              </p:ext>
            </p:extLst>
          </p:nvPr>
        </p:nvGraphicFramePr>
        <p:xfrm>
          <a:off x="6620556" y="5061904"/>
          <a:ext cx="1323916" cy="5615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5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4301" marR="64301" marT="32150" marB="32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3" name="Google Shape;623;p23"/>
          <p:cNvSpPr txBox="1"/>
          <p:nvPr/>
        </p:nvSpPr>
        <p:spPr>
          <a:xfrm>
            <a:off x="1906745" y="2699879"/>
            <a:ext cx="3551474" cy="3246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753" t="-7894" r="-1503" b="-26314"/>
            </a:stretch>
          </a:blipFill>
          <a:ln>
            <a:noFill/>
          </a:ln>
        </p:spPr>
        <p:txBody>
          <a:bodyPr spcFirstLastPara="1" wrap="square" lIns="64283" tIns="32133" rIns="64283" bIns="32133" anchor="t" anchorCtr="0">
            <a:noAutofit/>
          </a:bodyPr>
          <a:lstStyle/>
          <a:p>
            <a:pPr algn="ctr"/>
            <a:r>
              <a:rPr lang="en-US" sz="2531"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 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4" name="Google Shape;624;p23"/>
          <p:cNvCxnSpPr/>
          <p:nvPr/>
        </p:nvCxnSpPr>
        <p:spPr>
          <a:xfrm rot="10800000" flipH="1">
            <a:off x="7311964" y="4632076"/>
            <a:ext cx="647789" cy="413859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625" name="Google Shape;625;p23"/>
          <p:cNvSpPr txBox="1"/>
          <p:nvPr/>
        </p:nvSpPr>
        <p:spPr>
          <a:xfrm>
            <a:off x="7959550" y="4095501"/>
            <a:ext cx="405045" cy="2596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5216" b="-73328"/>
            </a:stretch>
          </a:blipFill>
          <a:ln>
            <a:noFill/>
          </a:ln>
        </p:spPr>
        <p:txBody>
          <a:bodyPr spcFirstLastPara="1" wrap="square" lIns="64283" tIns="32133" rIns="64283" bIns="32133" anchor="t" anchorCtr="0">
            <a:noAutofit/>
          </a:bodyPr>
          <a:lstStyle/>
          <a:p>
            <a:pPr algn="ctr"/>
            <a:r>
              <a:rPr lang="en-US" sz="2531" dirty="0"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 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6" name="Google Shape;626;p23"/>
          <p:cNvSpPr txBox="1"/>
          <p:nvPr/>
        </p:nvSpPr>
        <p:spPr>
          <a:xfrm>
            <a:off x="5970224" y="4111088"/>
            <a:ext cx="405045" cy="4544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3911" r="-8695" b="-3844"/>
            </a:stretch>
          </a:blipFill>
          <a:ln>
            <a:noFill/>
          </a:ln>
        </p:spPr>
        <p:txBody>
          <a:bodyPr spcFirstLastPara="1" wrap="square" lIns="64283" tIns="32133" rIns="64283" bIns="32133" anchor="t" anchorCtr="0">
            <a:noAutofit/>
          </a:bodyPr>
          <a:lstStyle/>
          <a:p>
            <a:pPr algn="ctr"/>
            <a:r>
              <a:rPr lang="en-US" sz="2531"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 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7" name="Google Shape;627;p23"/>
          <p:cNvSpPr txBox="1"/>
          <p:nvPr/>
        </p:nvSpPr>
        <p:spPr>
          <a:xfrm>
            <a:off x="2256523" y="4145342"/>
            <a:ext cx="405045" cy="4544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21737" r="-8693" b="-1921"/>
            </a:stretch>
          </a:blipFill>
          <a:ln>
            <a:noFill/>
          </a:ln>
        </p:spPr>
        <p:txBody>
          <a:bodyPr spcFirstLastPara="1" wrap="square" lIns="64283" tIns="32133" rIns="64283" bIns="32133" anchor="t" anchorCtr="0">
            <a:noAutofit/>
          </a:bodyPr>
          <a:lstStyle/>
          <a:p>
            <a:pPr algn="ctr"/>
            <a:r>
              <a:rPr lang="en-US" sz="2531"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 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8" name="Google Shape;628;p23"/>
          <p:cNvSpPr/>
          <p:nvPr/>
        </p:nvSpPr>
        <p:spPr>
          <a:xfrm>
            <a:off x="5792217" y="6122279"/>
            <a:ext cx="5101070" cy="4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pPr algn="ctr"/>
            <a:r>
              <a:rPr lang="en-US" sz="2531" dirty="0">
                <a:solidFill>
                  <a:srgbClr val="0070C0"/>
                </a:solidFill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Data Inconsistency Problem!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1351718" y="63500"/>
            <a:ext cx="8826779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Coherence: one solution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" name="Google Shape;634;p24"/>
          <p:cNvSpPr txBox="1">
            <a:spLocks noGrp="1"/>
          </p:cNvSpPr>
          <p:nvPr>
            <p:ph type="body" idx="1"/>
          </p:nvPr>
        </p:nvSpPr>
        <p:spPr>
          <a:xfrm>
            <a:off x="1099931" y="1564061"/>
            <a:ext cx="9806608" cy="5054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snooping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cache pays attention to memory updates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observing the 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 CPU sees an update for a data item it holds in its cache, it will notice the change and either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invalidate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its copy or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60" indent="-282560">
              <a:spcBef>
                <a:spcPts val="2000"/>
              </a:spcBef>
              <a:buClr>
                <a:schemeClr val="dk2"/>
              </a:buClr>
              <a:buSzPts val="34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accessing shared data across CPUs, </a:t>
            </a:r>
            <a:r>
              <a:rPr lang="en-US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exclusion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primitives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 used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guarantee correctness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5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Don’t forget synchronization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0" name="Google Shape;640;p25"/>
          <p:cNvSpPr/>
          <p:nvPr/>
        </p:nvSpPr>
        <p:spPr>
          <a:xfrm>
            <a:off x="1701224" y="1694162"/>
            <a:ext cx="9251153" cy="3180362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7188" tIns="32133" rIns="64283" bIns="32133" anchor="ctr" anchorCtr="0">
            <a:spAutoFit/>
          </a:bodyPr>
          <a:lstStyle/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	typedef </a:t>
            </a: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struct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__Node_t {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		</a:t>
            </a: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int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value;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		</a:t>
            </a: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struct 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__Node_t *next;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 	} Node_t;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6 	</a:t>
            </a: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int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List_Pop() {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7 		Node_t *tmp = head; 	    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remember old head ...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8 		</a:t>
            </a: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int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value = head-&gt;value;  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... and its value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9 		head = head-&gt;next; 	   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advance head to next pointer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10 		free(tmp); 		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free old head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11 		</a:t>
            </a:r>
            <a:r>
              <a:rPr lang="en-US" sz="1687">
                <a:solidFill>
                  <a:srgbClr val="E36C09"/>
                </a:solidFill>
                <a:latin typeface="Gill Sans"/>
                <a:ea typeface="Gill Sans"/>
                <a:cs typeface="Gill Sans"/>
                <a:sym typeface="Gill Sans"/>
              </a:rPr>
              <a:t>return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value; 		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return value at head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12 	}</a:t>
            </a:r>
            <a:endParaRPr sz="1266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556" dirty="0">
                <a:latin typeface="Arial" panose="020B0604020202020204" pitchFamily="34" charset="0"/>
                <a:cs typeface="Arial" panose="020B0604020202020204" pitchFamily="34" charset="0"/>
              </a:rPr>
              <a:t>Review of Concepts: Scheduling</a:t>
            </a:r>
            <a:endParaRPr sz="45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0" name="Shape 760"/>
          <p:cNvSpPr>
            <a:spLocks noGrp="1"/>
          </p:cNvSpPr>
          <p:nvPr>
            <p:ph type="body" idx="4294967295"/>
          </p:nvPr>
        </p:nvSpPr>
        <p:spPr>
          <a:xfrm>
            <a:off x="7650882" y="1797100"/>
            <a:ext cx="3845900" cy="187300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2672" b="1" dirty="0">
                <a:solidFill>
                  <a:srgbClr val="1497FC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Metrics</a:t>
            </a:r>
            <a:r>
              <a:rPr lang="en-US" sz="2672" b="1" dirty="0">
                <a:solidFill>
                  <a:srgbClr val="1497FC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(efficiency)</a:t>
            </a:r>
            <a:r>
              <a:rPr sz="2672" dirty="0">
                <a:solidFill>
                  <a:srgbClr val="1497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sz="2672" dirty="0">
                <a:solidFill>
                  <a:srgbClr val="1497F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1497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turnaround_time</a:t>
            </a:r>
            <a:b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1497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response_time</a:t>
            </a:r>
            <a:b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61" name="Shape 761"/>
          <p:cNvSpPr/>
          <p:nvPr/>
        </p:nvSpPr>
        <p:spPr>
          <a:xfrm>
            <a:off x="4872633" y="1796797"/>
            <a:ext cx="2169914" cy="254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2953"/>
              </a:spcBef>
              <a:defRPr sz="1800">
                <a:solidFill>
                  <a:srgbClr val="000000"/>
                </a:solidFill>
              </a:defRPr>
            </a:pPr>
            <a:r>
              <a:rPr sz="2672" b="1" dirty="0">
                <a:solidFill>
                  <a:srgbClr val="7BDB45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Schedulers</a:t>
            </a:r>
            <a:r>
              <a:rPr sz="2672" dirty="0">
                <a:solidFill>
                  <a:srgbClr val="7BD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sz="2672" dirty="0">
                <a:solidFill>
                  <a:srgbClr val="7BDB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A6A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72" dirty="0">
                <a:solidFill>
                  <a:srgbClr val="7BD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FIFO</a:t>
            </a:r>
            <a:b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72" dirty="0">
                <a:solidFill>
                  <a:srgbClr val="7BD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SJF</a:t>
            </a:r>
            <a:b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72" dirty="0">
                <a:solidFill>
                  <a:srgbClr val="7BD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STCF</a:t>
            </a:r>
            <a:b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72" dirty="0">
                <a:solidFill>
                  <a:srgbClr val="7BD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</a:p>
        </p:txBody>
      </p:sp>
      <p:sp>
        <p:nvSpPr>
          <p:cNvPr id="762" name="Shape 762"/>
          <p:cNvSpPr/>
          <p:nvPr/>
        </p:nvSpPr>
        <p:spPr>
          <a:xfrm>
            <a:off x="1524000" y="1796797"/>
            <a:ext cx="2793923" cy="254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2953"/>
              </a:spcBef>
              <a:defRPr sz="1800">
                <a:solidFill>
                  <a:srgbClr val="000000"/>
                </a:solidFill>
              </a:defRPr>
            </a:pPr>
            <a:r>
              <a:rPr sz="2672" b="1" dirty="0">
                <a:solidFill>
                  <a:srgbClr val="D45954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Workloads</a:t>
            </a:r>
            <a:r>
              <a:rPr sz="2672" dirty="0">
                <a:solidFill>
                  <a:srgbClr val="D45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sz="2672" dirty="0">
                <a:solidFill>
                  <a:srgbClr val="D459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A6A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72" dirty="0">
                <a:solidFill>
                  <a:srgbClr val="D45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arrival_time</a:t>
            </a:r>
            <a:br>
              <a:rPr sz="2672" dirty="0">
                <a:solidFill>
                  <a:srgbClr val="D459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672" dirty="0">
                <a:solidFill>
                  <a:srgbClr val="D45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run_time</a:t>
            </a:r>
          </a:p>
        </p:txBody>
      </p:sp>
      <p:sp>
        <p:nvSpPr>
          <p:cNvPr id="2" name="Google Shape;158;p5">
            <a:extLst>
              <a:ext uri="{FF2B5EF4-FFF2-40B4-BE49-F238E27FC236}">
                <a16:creationId xmlns:a16="http://schemas.microsoft.com/office/drawing/2014/main" id="{B8FD631D-CDDD-0A9C-E5B1-5D6D070880B2}"/>
              </a:ext>
            </a:extLst>
          </p:cNvPr>
          <p:cNvSpPr/>
          <p:nvPr/>
        </p:nvSpPr>
        <p:spPr>
          <a:xfrm>
            <a:off x="2456011" y="3670102"/>
            <a:ext cx="518388" cy="518387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497F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828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266"/>
          </a:p>
        </p:txBody>
      </p:sp>
      <p:sp>
        <p:nvSpPr>
          <p:cNvPr id="3" name="Google Shape;159;p5">
            <a:extLst>
              <a:ext uri="{FF2B5EF4-FFF2-40B4-BE49-F238E27FC236}">
                <a16:creationId xmlns:a16="http://schemas.microsoft.com/office/drawing/2014/main" id="{49832267-B961-48A8-C94E-E34AA0D5A377}"/>
              </a:ext>
            </a:extLst>
          </p:cNvPr>
          <p:cNvSpPr/>
          <p:nvPr/>
        </p:nvSpPr>
        <p:spPr>
          <a:xfrm>
            <a:off x="2456010" y="4295180"/>
            <a:ext cx="518387" cy="518387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BDB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828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266"/>
          </a:p>
        </p:txBody>
      </p:sp>
      <p:sp>
        <p:nvSpPr>
          <p:cNvPr id="4" name="Google Shape;160;p5">
            <a:extLst>
              <a:ext uri="{FF2B5EF4-FFF2-40B4-BE49-F238E27FC236}">
                <a16:creationId xmlns:a16="http://schemas.microsoft.com/office/drawing/2014/main" id="{9A3BF6A7-2082-7D78-F5AE-966644928225}"/>
              </a:ext>
            </a:extLst>
          </p:cNvPr>
          <p:cNvSpPr/>
          <p:nvPr/>
        </p:nvSpPr>
        <p:spPr>
          <a:xfrm>
            <a:off x="2456010" y="5545336"/>
            <a:ext cx="518387" cy="518387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881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828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266"/>
          </a:p>
        </p:txBody>
      </p:sp>
      <p:sp>
        <p:nvSpPr>
          <p:cNvPr id="5" name="Google Shape;161;p5">
            <a:extLst>
              <a:ext uri="{FF2B5EF4-FFF2-40B4-BE49-F238E27FC236}">
                <a16:creationId xmlns:a16="http://schemas.microsoft.com/office/drawing/2014/main" id="{3AA81F9E-3251-B60A-2639-EBC6D811D1F2}"/>
              </a:ext>
            </a:extLst>
          </p:cNvPr>
          <p:cNvSpPr/>
          <p:nvPr/>
        </p:nvSpPr>
        <p:spPr>
          <a:xfrm>
            <a:off x="1524000" y="3680404"/>
            <a:ext cx="494802" cy="46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algn="ctr"/>
            <a:r>
              <a:rPr lang="en-US" sz="2531">
                <a:solidFill>
                  <a:schemeClr val="dk2"/>
                </a:solidFill>
                <a:latin typeface="Lustria"/>
                <a:ea typeface="Lustria"/>
                <a:cs typeface="Arial" panose="020B0604020202020204" pitchFamily="34" charset="0"/>
                <a:sym typeface="Lustria"/>
              </a:rPr>
              <a:t>Q3</a:t>
            </a:r>
            <a:endParaRPr sz="1266"/>
          </a:p>
        </p:txBody>
      </p:sp>
      <p:sp>
        <p:nvSpPr>
          <p:cNvPr id="6" name="Google Shape;162;p5">
            <a:extLst>
              <a:ext uri="{FF2B5EF4-FFF2-40B4-BE49-F238E27FC236}">
                <a16:creationId xmlns:a16="http://schemas.microsoft.com/office/drawing/2014/main" id="{639BF970-6500-439C-9092-034499C470F0}"/>
              </a:ext>
            </a:extLst>
          </p:cNvPr>
          <p:cNvSpPr/>
          <p:nvPr/>
        </p:nvSpPr>
        <p:spPr>
          <a:xfrm>
            <a:off x="1524000" y="4305482"/>
            <a:ext cx="494802" cy="46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algn="ctr"/>
            <a:r>
              <a:rPr lang="en-US" sz="2531">
                <a:solidFill>
                  <a:schemeClr val="dk2"/>
                </a:solidFill>
                <a:latin typeface="Lustria"/>
                <a:ea typeface="Lustria"/>
                <a:cs typeface="Arial" panose="020B0604020202020204" pitchFamily="34" charset="0"/>
                <a:sym typeface="Lustria"/>
              </a:rPr>
              <a:t>Q2</a:t>
            </a:r>
            <a:endParaRPr sz="1266"/>
          </a:p>
        </p:txBody>
      </p:sp>
      <p:sp>
        <p:nvSpPr>
          <p:cNvPr id="7" name="Google Shape;163;p5">
            <a:extLst>
              <a:ext uri="{FF2B5EF4-FFF2-40B4-BE49-F238E27FC236}">
                <a16:creationId xmlns:a16="http://schemas.microsoft.com/office/drawing/2014/main" id="{47CE3428-89E9-10DC-6629-E26ED87825B8}"/>
              </a:ext>
            </a:extLst>
          </p:cNvPr>
          <p:cNvSpPr/>
          <p:nvPr/>
        </p:nvSpPr>
        <p:spPr>
          <a:xfrm>
            <a:off x="1524000" y="4930560"/>
            <a:ext cx="494802" cy="46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algn="ctr"/>
            <a:r>
              <a:rPr lang="en-US" sz="2531">
                <a:solidFill>
                  <a:schemeClr val="dk2"/>
                </a:solidFill>
                <a:latin typeface="Lustria"/>
                <a:ea typeface="Lustria"/>
                <a:cs typeface="Arial" panose="020B0604020202020204" pitchFamily="34" charset="0"/>
                <a:sym typeface="Lustria"/>
              </a:rPr>
              <a:t>Q1</a:t>
            </a:r>
            <a:endParaRPr sz="1266"/>
          </a:p>
        </p:txBody>
      </p:sp>
      <p:sp>
        <p:nvSpPr>
          <p:cNvPr id="8" name="Google Shape;164;p5">
            <a:extLst>
              <a:ext uri="{FF2B5EF4-FFF2-40B4-BE49-F238E27FC236}">
                <a16:creationId xmlns:a16="http://schemas.microsoft.com/office/drawing/2014/main" id="{8487AAC9-E797-D0BC-8074-B2EBE42A0033}"/>
              </a:ext>
            </a:extLst>
          </p:cNvPr>
          <p:cNvSpPr/>
          <p:nvPr/>
        </p:nvSpPr>
        <p:spPr>
          <a:xfrm>
            <a:off x="1524000" y="5555638"/>
            <a:ext cx="494802" cy="46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algn="ctr"/>
            <a:r>
              <a:rPr lang="en-US" sz="2531">
                <a:solidFill>
                  <a:schemeClr val="dk2"/>
                </a:solidFill>
                <a:latin typeface="Lustria"/>
                <a:ea typeface="Lustria"/>
                <a:cs typeface="Arial" panose="020B0604020202020204" pitchFamily="34" charset="0"/>
                <a:sym typeface="Lustria"/>
              </a:rPr>
              <a:t>Q0</a:t>
            </a:r>
            <a:endParaRPr sz="1266"/>
          </a:p>
        </p:txBody>
      </p:sp>
      <p:sp>
        <p:nvSpPr>
          <p:cNvPr id="9" name="Google Shape;165;p5">
            <a:extLst>
              <a:ext uri="{FF2B5EF4-FFF2-40B4-BE49-F238E27FC236}">
                <a16:creationId xmlns:a16="http://schemas.microsoft.com/office/drawing/2014/main" id="{7E44AAE3-848E-A9CA-D606-4191E87EA34B}"/>
              </a:ext>
            </a:extLst>
          </p:cNvPr>
          <p:cNvSpPr/>
          <p:nvPr/>
        </p:nvSpPr>
        <p:spPr>
          <a:xfrm>
            <a:off x="3438276" y="5545336"/>
            <a:ext cx="518387" cy="518387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828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1266"/>
          </a:p>
        </p:txBody>
      </p:sp>
      <p:cxnSp>
        <p:nvCxnSpPr>
          <p:cNvPr id="10" name="Google Shape;166;p5">
            <a:extLst>
              <a:ext uri="{FF2B5EF4-FFF2-40B4-BE49-F238E27FC236}">
                <a16:creationId xmlns:a16="http://schemas.microsoft.com/office/drawing/2014/main" id="{06657D53-58B9-5D91-1D21-74C1F23BDB00}"/>
              </a:ext>
            </a:extLst>
          </p:cNvPr>
          <p:cNvCxnSpPr/>
          <p:nvPr/>
        </p:nvCxnSpPr>
        <p:spPr>
          <a:xfrm>
            <a:off x="3035789" y="5817336"/>
            <a:ext cx="341096" cy="1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1" name="Google Shape;167;p5">
            <a:extLst>
              <a:ext uri="{FF2B5EF4-FFF2-40B4-BE49-F238E27FC236}">
                <a16:creationId xmlns:a16="http://schemas.microsoft.com/office/drawing/2014/main" id="{167BDF7A-302A-3817-1FBC-738DCFAC2CA1}"/>
              </a:ext>
            </a:extLst>
          </p:cNvPr>
          <p:cNvCxnSpPr/>
          <p:nvPr/>
        </p:nvCxnSpPr>
        <p:spPr>
          <a:xfrm>
            <a:off x="2053523" y="5817336"/>
            <a:ext cx="341096" cy="1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2" name="Google Shape;168;p5">
            <a:extLst>
              <a:ext uri="{FF2B5EF4-FFF2-40B4-BE49-F238E27FC236}">
                <a16:creationId xmlns:a16="http://schemas.microsoft.com/office/drawing/2014/main" id="{494390EA-3828-7BFE-180A-A311737B9385}"/>
              </a:ext>
            </a:extLst>
          </p:cNvPr>
          <p:cNvCxnSpPr/>
          <p:nvPr/>
        </p:nvCxnSpPr>
        <p:spPr>
          <a:xfrm>
            <a:off x="2053523" y="4567179"/>
            <a:ext cx="341096" cy="1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3" name="Google Shape;169;p5">
            <a:extLst>
              <a:ext uri="{FF2B5EF4-FFF2-40B4-BE49-F238E27FC236}">
                <a16:creationId xmlns:a16="http://schemas.microsoft.com/office/drawing/2014/main" id="{3FD6527B-2138-D381-623A-1247D479FDB8}"/>
              </a:ext>
            </a:extLst>
          </p:cNvPr>
          <p:cNvCxnSpPr/>
          <p:nvPr/>
        </p:nvCxnSpPr>
        <p:spPr>
          <a:xfrm>
            <a:off x="2053523" y="3906383"/>
            <a:ext cx="341096" cy="1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FFC436-16EE-8FAD-258E-6A647552AF8D}"/>
              </a:ext>
            </a:extLst>
          </p:cNvPr>
          <p:cNvSpPr txBox="1"/>
          <p:nvPr/>
        </p:nvSpPr>
        <p:spPr>
          <a:xfrm>
            <a:off x="1610104" y="6225970"/>
            <a:ext cx="1691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MLFQ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492218-77C6-6512-7BAB-DE167EEF32CF}"/>
              </a:ext>
            </a:extLst>
          </p:cNvPr>
          <p:cNvSpPr txBox="1"/>
          <p:nvPr/>
        </p:nvSpPr>
        <p:spPr>
          <a:xfrm>
            <a:off x="6340012" y="3849617"/>
            <a:ext cx="501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 sharing </a:t>
            </a:r>
            <a:r>
              <a:rPr lang="en-US" sz="3200" dirty="0">
                <a:latin typeface="Helvetica" pitchFamily="2" charset="0"/>
              </a:rPr>
              <a:t>schedulers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042155-F367-979D-BAAC-B918A2AC1375}"/>
              </a:ext>
            </a:extLst>
          </p:cNvPr>
          <p:cNvSpPr txBox="1"/>
          <p:nvPr/>
        </p:nvSpPr>
        <p:spPr>
          <a:xfrm>
            <a:off x="5462487" y="5099773"/>
            <a:ext cx="218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Lottery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344A0-8A85-D557-94B1-7A5889AB15D0}"/>
              </a:ext>
            </a:extLst>
          </p:cNvPr>
          <p:cNvSpPr txBox="1"/>
          <p:nvPr/>
        </p:nvSpPr>
        <p:spPr>
          <a:xfrm>
            <a:off x="6951069" y="4707511"/>
            <a:ext cx="2568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A: 100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B: 50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C: 250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82DB1-5AEB-839C-31D8-1BA44E90585D}"/>
              </a:ext>
            </a:extLst>
          </p:cNvPr>
          <p:cNvSpPr txBox="1"/>
          <p:nvPr/>
        </p:nvSpPr>
        <p:spPr>
          <a:xfrm>
            <a:off x="9573831" y="4767083"/>
            <a:ext cx="2251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Choose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randomly</a:t>
            </a:r>
            <a:r>
              <a:rPr lang="en-US" sz="2400" dirty="0">
                <a:latin typeface="Helvetica" pitchFamily="2" charset="0"/>
              </a:rPr>
              <a:t> in proportion to tickets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52E728D-590B-8481-707C-F099537B489F}"/>
              </a:ext>
            </a:extLst>
          </p:cNvPr>
          <p:cNvSpPr/>
          <p:nvPr/>
        </p:nvSpPr>
        <p:spPr>
          <a:xfrm>
            <a:off x="9020710" y="4767083"/>
            <a:ext cx="715280" cy="1406183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Don’t forget synchronization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6" name="Google Shape;646;p26"/>
          <p:cNvSpPr/>
          <p:nvPr/>
        </p:nvSpPr>
        <p:spPr>
          <a:xfrm>
            <a:off x="1701224" y="1434538"/>
            <a:ext cx="9251153" cy="369960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7188" tIns="32133" rIns="64283" bIns="32133" anchor="ctr" anchorCtr="0">
            <a:spAutoFit/>
          </a:bodyPr>
          <a:lstStyle/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	typedef </a:t>
            </a: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struct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__Node_t {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		</a:t>
            </a: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int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value;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		</a:t>
            </a: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struct 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__Node_t *next;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 	} Node_t;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 sz="1266"/>
          </a:p>
          <a:p>
            <a:pPr marL="321457" indent="-321457">
              <a:buClr>
                <a:srgbClr val="00B050"/>
              </a:buClr>
              <a:buSzPts val="2400"/>
              <a:buFont typeface="Gill Sans"/>
              <a:buAutoNum type="arabicPlain" startAt="6"/>
            </a:pPr>
            <a:r>
              <a:rPr lang="en-US" sz="1687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int</a:t>
            </a:r>
            <a:r>
              <a:rPr lang="en-US" sz="1687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List_Pop() 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{</a:t>
            </a:r>
            <a:endParaRPr sz="1266"/>
          </a:p>
          <a:p>
            <a:pPr marL="321457" indent="-321457">
              <a:buClr>
                <a:srgbClr val="000000"/>
              </a:buClr>
              <a:buSzPts val="2400"/>
              <a:buFont typeface="Gill Sans"/>
              <a:buAutoNum type="arabicPlain" startAt="6"/>
            </a:pP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	</a:t>
            </a:r>
            <a:r>
              <a:rPr lang="en-US" sz="168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lock(&amp;m)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8 		Node_t *tmp = head; 	    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remember old head ...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9 		</a:t>
            </a:r>
            <a:r>
              <a:rPr lang="en-US" sz="1687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 value = head-&gt;value;  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... and its value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10 		head = head-&gt;next; 	   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advance head to next pointer</a:t>
            </a:r>
            <a:endParaRPr sz="1266"/>
          </a:p>
          <a:p>
            <a:pPr marL="964372" lvl="2" indent="-953210">
              <a:buClr>
                <a:srgbClr val="000000"/>
              </a:buClr>
              <a:buSzPts val="2400"/>
              <a:buFont typeface="Gill Sans"/>
              <a:buAutoNum type="arabicPlain" startAt="11"/>
            </a:pP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free(tmp); 		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free old head</a:t>
            </a:r>
            <a:endParaRPr sz="1266"/>
          </a:p>
          <a:p>
            <a:pPr marL="321457" indent="-321457">
              <a:buClr>
                <a:srgbClr val="00B0F0"/>
              </a:buClr>
              <a:buSzPts val="2400"/>
              <a:buFont typeface="Gill Sans"/>
              <a:buAutoNum type="arabicPlain" startAt="11"/>
            </a:pP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                </a:t>
            </a:r>
            <a:r>
              <a:rPr lang="en-US" sz="168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unlock(&amp;m)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12 		</a:t>
            </a:r>
            <a:r>
              <a:rPr lang="en-US" sz="1687">
                <a:solidFill>
                  <a:srgbClr val="E36C09"/>
                </a:solidFill>
                <a:latin typeface="Gill Sans"/>
                <a:ea typeface="Gill Sans"/>
                <a:cs typeface="Gill Sans"/>
                <a:sym typeface="Gill Sans"/>
              </a:rPr>
              <a:t>return</a:t>
            </a:r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value; 		</a:t>
            </a:r>
            <a:r>
              <a:rPr lang="en-US" sz="1687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// return value at head</a:t>
            </a:r>
            <a:endParaRPr sz="1266"/>
          </a:p>
          <a:p>
            <a:r>
              <a:rPr lang="en-US" sz="1687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13 	}</a:t>
            </a:r>
            <a:endParaRPr sz="1266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Affinity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2" name="Google Shape;652;p27"/>
          <p:cNvSpPr txBox="1">
            <a:spLocks noGrp="1"/>
          </p:cNvSpPr>
          <p:nvPr>
            <p:ph type="body" idx="1"/>
          </p:nvPr>
        </p:nvSpPr>
        <p:spPr>
          <a:xfrm>
            <a:off x="1685739" y="1564061"/>
            <a:ext cx="8826779" cy="5054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a process on </a:t>
            </a:r>
            <a:r>
              <a:rPr lang="en-US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CPU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at all possible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process builds up a fair bit of state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 the cache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a CPU.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next time the process run, it will run faster if some of its state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already present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cache on that CPU.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20" lvl="1" indent="-155559">
              <a:spcBef>
                <a:spcPts val="600"/>
              </a:spcBef>
              <a:buSzPts val="3129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20" lvl="1" indent="-155559">
              <a:spcBef>
                <a:spcPts val="600"/>
              </a:spcBef>
              <a:buSzPts val="3129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3" name="Google Shape;653;p27"/>
          <p:cNvSpPr/>
          <p:nvPr/>
        </p:nvSpPr>
        <p:spPr>
          <a:xfrm>
            <a:off x="1825518" y="3980131"/>
            <a:ext cx="8687000" cy="92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A multiprocessor scheduler should consider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affinity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when making its scheduling decision.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Affinity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9" name="Google Shape;659;p28"/>
          <p:cNvSpPr txBox="1">
            <a:spLocks noGrp="1"/>
          </p:cNvSpPr>
          <p:nvPr>
            <p:ph type="body" idx="1"/>
          </p:nvPr>
        </p:nvSpPr>
        <p:spPr>
          <a:xfrm>
            <a:off x="2181620" y="1583206"/>
            <a:ext cx="8392961" cy="5081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/>
              <a:t>Put all jobs that need to be scheduled into </a:t>
            </a:r>
            <a:r>
              <a:rPr lang="en-US" dirty="0">
                <a:solidFill>
                  <a:srgbClr val="393939"/>
                </a:solidFill>
              </a:rPr>
              <a:t>a single queue</a:t>
            </a:r>
            <a:r>
              <a:rPr lang="en-US" dirty="0"/>
              <a:t>.</a:t>
            </a:r>
            <a:endParaRPr dirty="0"/>
          </a:p>
          <a:p>
            <a:pPr marL="577820" lvl="1" indent="-155559">
              <a:spcBef>
                <a:spcPts val="600"/>
              </a:spcBef>
              <a:buSzPts val="3129"/>
              <a:buNone/>
            </a:pPr>
            <a:endParaRPr dirty="0"/>
          </a:p>
          <a:p>
            <a:pPr marL="577820" lvl="1" indent="-155559">
              <a:spcBef>
                <a:spcPts val="600"/>
              </a:spcBef>
              <a:buSzPts val="3129"/>
              <a:buNone/>
            </a:pPr>
            <a:endParaRPr dirty="0"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dirty="0"/>
              <a:t>Each CPU simply picks the next job from the globally shared queue. Simple.</a:t>
            </a:r>
            <a:endParaRPr dirty="0"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dirty="0"/>
              <a:t>Cons:</a:t>
            </a:r>
            <a:endParaRPr dirty="0"/>
          </a:p>
          <a:p>
            <a:pPr marL="860381" lvl="2" indent="-282560">
              <a:spcBef>
                <a:spcPts val="600"/>
              </a:spcBef>
              <a:buClr>
                <a:schemeClr val="dk2"/>
              </a:buClr>
              <a:buSzPts val="2800"/>
            </a:pPr>
            <a:r>
              <a:rPr lang="en-US" dirty="0"/>
              <a:t>Some form of </a:t>
            </a:r>
            <a:r>
              <a:rPr lang="en-US" b="1" dirty="0"/>
              <a:t>locking</a:t>
            </a:r>
            <a:r>
              <a:rPr lang="en-US" dirty="0"/>
              <a:t> has to be inserted </a:t>
            </a:r>
          </a:p>
          <a:p>
            <a:pPr marL="860381" lvl="2" indent="-282560">
              <a:spcBef>
                <a:spcPts val="600"/>
              </a:spcBef>
              <a:buClr>
                <a:schemeClr val="dk2"/>
              </a:buClr>
              <a:buSzPts val="2800"/>
            </a:pPr>
            <a:r>
              <a:rPr lang="en-US" dirty="0">
                <a:solidFill>
                  <a:srgbClr val="FF0000"/>
                </a:solidFill>
              </a:rPr>
              <a:t>Lack of scalability</a:t>
            </a:r>
            <a:endParaRPr dirty="0"/>
          </a:p>
          <a:p>
            <a:pPr marL="860381" lvl="2" indent="-282560">
              <a:spcBef>
                <a:spcPts val="600"/>
              </a:spcBef>
              <a:buClr>
                <a:srgbClr val="FF0000"/>
              </a:buClr>
              <a:buSzPts val="2800"/>
            </a:pPr>
            <a:r>
              <a:rPr lang="en-US" dirty="0">
                <a:solidFill>
                  <a:srgbClr val="FF0000"/>
                </a:solidFill>
              </a:rPr>
              <a:t>Cache affinity</a:t>
            </a:r>
            <a:endParaRPr dirty="0"/>
          </a:p>
          <a:p>
            <a:pPr marL="860381" lvl="2" indent="-155585">
              <a:spcBef>
                <a:spcPts val="600"/>
              </a:spcBef>
              <a:buClr>
                <a:schemeClr val="dk2"/>
              </a:buClr>
              <a:buSzPts val="2844"/>
              <a:buNone/>
            </a:pPr>
            <a:endParaRPr dirty="0"/>
          </a:p>
          <a:p>
            <a:pPr marL="577820" lvl="1" indent="-155559">
              <a:spcBef>
                <a:spcPts val="600"/>
              </a:spcBef>
              <a:buSzPts val="3129"/>
              <a:buNone/>
            </a:pPr>
            <a:endParaRPr dirty="0"/>
          </a:p>
        </p:txBody>
      </p:sp>
      <p:pic>
        <p:nvPicPr>
          <p:cNvPr id="660" name="Google Shape;6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0572" y="2160054"/>
            <a:ext cx="491407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E651-360F-0268-53AF-91E4EE86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Cache Affinity?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A81B-5401-C761-7617-689DD29E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cache affinity </a:t>
            </a:r>
            <a:r>
              <a:rPr lang="en-US" dirty="0">
                <a:sym typeface="Wingdings" pitchFamily="2" charset="2"/>
              </a:rPr>
              <a:t> </a:t>
            </a:r>
            <a:endParaRPr lang="en-US" dirty="0"/>
          </a:p>
        </p:txBody>
      </p:sp>
      <p:pic>
        <p:nvPicPr>
          <p:cNvPr id="4" name="Google Shape;668;p29">
            <a:extLst>
              <a:ext uri="{FF2B5EF4-FFF2-40B4-BE49-F238E27FC236}">
                <a16:creationId xmlns:a16="http://schemas.microsoft.com/office/drawing/2014/main" id="{C2DA1FC9-B648-4C8D-DFCA-EA0B42D21C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0034" y="2577369"/>
            <a:ext cx="6201149" cy="261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6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0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87420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Scheduling with cache affinity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4" name="Google Shape;674;p30"/>
          <p:cNvSpPr txBox="1">
            <a:spLocks noGrp="1"/>
          </p:cNvSpPr>
          <p:nvPr>
            <p:ph type="body" idx="1"/>
          </p:nvPr>
        </p:nvSpPr>
        <p:spPr>
          <a:xfrm>
            <a:off x="1674689" y="1669755"/>
            <a:ext cx="8850436" cy="5019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130180">
              <a:spcBef>
                <a:spcPts val="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</p:txBody>
      </p:sp>
      <p:pic>
        <p:nvPicPr>
          <p:cNvPr id="675" name="Google Shape;67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742" y="1447295"/>
            <a:ext cx="8303764" cy="316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1"/>
          <p:cNvSpPr txBox="1">
            <a:spLocks noGrp="1"/>
          </p:cNvSpPr>
          <p:nvPr>
            <p:ph type="title"/>
          </p:nvPr>
        </p:nvSpPr>
        <p:spPr>
          <a:xfrm>
            <a:off x="2113274" y="55817"/>
            <a:ext cx="8303763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Scheduling with cache affinity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1" name="Google Shape;681;p31"/>
          <p:cNvSpPr txBox="1">
            <a:spLocks noGrp="1"/>
          </p:cNvSpPr>
          <p:nvPr>
            <p:ph type="body" idx="1"/>
          </p:nvPr>
        </p:nvSpPr>
        <p:spPr>
          <a:xfrm>
            <a:off x="1674689" y="1669755"/>
            <a:ext cx="8850436" cy="5019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 lnSpcReduction="10000"/>
          </a:bodyPr>
          <a:lstStyle/>
          <a:p>
            <a:pPr marL="282560" indent="-130180">
              <a:spcBef>
                <a:spcPts val="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282560" indent="-130180">
              <a:spcBef>
                <a:spcPts val="2000"/>
              </a:spcBef>
              <a:buClr>
                <a:schemeClr val="dk2"/>
              </a:buClr>
              <a:buSzPts val="3413"/>
              <a:buNone/>
            </a:pPr>
            <a:endParaRPr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u="sng"/>
              <a:t>Preserving affinity</a:t>
            </a:r>
            <a:r>
              <a:rPr lang="en-US"/>
              <a:t> for most</a:t>
            </a:r>
            <a:endParaRPr/>
          </a:p>
          <a:p>
            <a:pPr marL="860381" lvl="2" indent="-282560">
              <a:spcBef>
                <a:spcPts val="600"/>
              </a:spcBef>
              <a:buClr>
                <a:schemeClr val="dk2"/>
              </a:buClr>
              <a:buSzPts val="2800"/>
            </a:pPr>
            <a:r>
              <a:rPr lang="en-US"/>
              <a:t>Jobs A through D are not moved across processors.</a:t>
            </a:r>
            <a:endParaRPr/>
          </a:p>
          <a:p>
            <a:pPr marL="860381" lvl="2" indent="-282560">
              <a:spcBef>
                <a:spcPts val="600"/>
              </a:spcBef>
              <a:buClr>
                <a:schemeClr val="dk2"/>
              </a:buClr>
              <a:buSzPts val="2800"/>
            </a:pPr>
            <a:r>
              <a:rPr lang="en-US"/>
              <a:t>Only job </a:t>
            </a:r>
            <a:r>
              <a:rPr lang="en-US" b="1"/>
              <a:t>E</a:t>
            </a:r>
            <a:r>
              <a:rPr lang="en-US"/>
              <a:t> Migrating from CPU to CPU.</a:t>
            </a:r>
            <a:endParaRPr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/>
              <a:t>Implementing such a scheme can be </a:t>
            </a:r>
            <a:r>
              <a:rPr lang="en-US" b="1"/>
              <a:t>complex</a:t>
            </a:r>
            <a:r>
              <a:rPr lang="en-US"/>
              <a:t>.</a:t>
            </a:r>
            <a:endParaRPr/>
          </a:p>
        </p:txBody>
      </p:sp>
      <p:pic>
        <p:nvPicPr>
          <p:cNvPr id="682" name="Google Shape;68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742" y="1447295"/>
            <a:ext cx="8303764" cy="316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Multi-queue Multiprocessor Scheduling (MQMS)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8" name="Google Shape;688;p32"/>
          <p:cNvSpPr txBox="1">
            <a:spLocks noGrp="1"/>
          </p:cNvSpPr>
          <p:nvPr>
            <p:ph type="body" idx="1"/>
          </p:nvPr>
        </p:nvSpPr>
        <p:spPr>
          <a:xfrm>
            <a:off x="1674689" y="1669755"/>
            <a:ext cx="8850436" cy="5019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/>
              <a:t>MQMS consists of </a:t>
            </a:r>
            <a:r>
              <a:rPr lang="en-US">
                <a:solidFill>
                  <a:srgbClr val="393939"/>
                </a:solidFill>
              </a:rPr>
              <a:t>multiple scheduling queues</a:t>
            </a:r>
            <a:r>
              <a:rPr lang="en-US"/>
              <a:t>.</a:t>
            </a:r>
            <a:endParaRPr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/>
              <a:t>Each queue will follow a particular scheduling discipline.</a:t>
            </a:r>
            <a:endParaRPr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/>
              <a:t>When a job enters the system, it is placed on </a:t>
            </a:r>
            <a:r>
              <a:rPr lang="en-US" b="1"/>
              <a:t>exactly one </a:t>
            </a:r>
            <a:r>
              <a:rPr lang="en-US"/>
              <a:t>scheduling queue.</a:t>
            </a:r>
            <a:endParaRPr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/>
              <a:t>Avoid the problems of </a:t>
            </a:r>
            <a:r>
              <a:rPr lang="en-US" u="sng"/>
              <a:t>information sharing</a:t>
            </a:r>
            <a:r>
              <a:rPr lang="en-US"/>
              <a:t> and </a:t>
            </a:r>
            <a:r>
              <a:rPr lang="en-US" u="sng"/>
              <a:t>synchronization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3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Multi-queue Multiprocessor Scheduling (MQMS)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4" name="Google Shape;694;p33"/>
          <p:cNvSpPr txBox="1">
            <a:spLocks noGrp="1"/>
          </p:cNvSpPr>
          <p:nvPr>
            <p:ph type="body" idx="1"/>
          </p:nvPr>
        </p:nvSpPr>
        <p:spPr>
          <a:xfrm>
            <a:off x="1674689" y="1669755"/>
            <a:ext cx="8850436" cy="5019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/>
              <a:t>With </a:t>
            </a:r>
            <a:r>
              <a:rPr lang="en-US" b="1"/>
              <a:t>round robin</a:t>
            </a:r>
            <a:r>
              <a:rPr lang="en-US"/>
              <a:t>, the system might produce a schedule that looks like this:</a:t>
            </a:r>
            <a:endParaRPr/>
          </a:p>
        </p:txBody>
      </p:sp>
      <p:pic>
        <p:nvPicPr>
          <p:cNvPr id="695" name="Google Shape;69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777" y="2618459"/>
            <a:ext cx="8464733" cy="2871238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3"/>
          <p:cNvSpPr/>
          <p:nvPr/>
        </p:nvSpPr>
        <p:spPr>
          <a:xfrm>
            <a:off x="2303463" y="5845042"/>
            <a:ext cx="7419883" cy="41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r>
              <a:rPr lang="en-US" sz="2250" b="1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MQMS provides more </a:t>
            </a: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scalability</a:t>
            </a:r>
            <a:r>
              <a:rPr lang="en-US" sz="2250" b="1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and </a:t>
            </a: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cache affinity</a:t>
            </a:r>
            <a:r>
              <a:rPr lang="en-US" sz="2250" b="1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.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3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Problem with MQMS?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4" name="Google Shape;694;p33"/>
          <p:cNvSpPr txBox="1">
            <a:spLocks noGrp="1"/>
          </p:cNvSpPr>
          <p:nvPr>
            <p:ph type="body" idx="1"/>
          </p:nvPr>
        </p:nvSpPr>
        <p:spPr>
          <a:xfrm>
            <a:off x="1674689" y="1669755"/>
            <a:ext cx="8850436" cy="5019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282560" indent="-282560"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n-US" dirty="0"/>
              <a:t>Load Imbalance</a:t>
            </a:r>
            <a:endParaRPr dirty="0"/>
          </a:p>
        </p:txBody>
      </p:sp>
      <p:pic>
        <p:nvPicPr>
          <p:cNvPr id="695" name="Google Shape;69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777" y="2618459"/>
            <a:ext cx="8464733" cy="2871238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3"/>
          <p:cNvSpPr/>
          <p:nvPr/>
        </p:nvSpPr>
        <p:spPr>
          <a:xfrm>
            <a:off x="2480201" y="5489697"/>
            <a:ext cx="7419883" cy="75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3" tIns="32133" rIns="64283" bIns="32133" anchor="t" anchorCtr="0">
            <a:spAutoFit/>
          </a:bodyPr>
          <a:lstStyle/>
          <a:p>
            <a:r>
              <a:rPr lang="en-US" sz="2250" b="1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Need ways to </a:t>
            </a:r>
            <a:r>
              <a:rPr lang="en-US" sz="2250" b="1" dirty="0">
                <a:solidFill>
                  <a:srgbClr val="C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balance </a:t>
            </a:r>
            <a:r>
              <a:rPr lang="en-US" sz="2250" b="1" dirty="0">
                <a:solidFill>
                  <a:srgbClr val="0000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load across cores over time by migrating processes across cores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80C6D1-FA4A-A0C1-A6E7-60682E9D4796}"/>
              </a:ext>
            </a:extLst>
          </p:cNvPr>
          <p:cNvCxnSpPr/>
          <p:nvPr/>
        </p:nvCxnSpPr>
        <p:spPr>
          <a:xfrm flipH="1">
            <a:off x="5115339" y="2618459"/>
            <a:ext cx="728870" cy="8105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CC5904A-7B31-9E8F-FAEE-5C32437F6C07}"/>
              </a:ext>
            </a:extLst>
          </p:cNvPr>
          <p:cNvSpPr/>
          <p:nvPr/>
        </p:nvSpPr>
        <p:spPr>
          <a:xfrm>
            <a:off x="2067339" y="3670852"/>
            <a:ext cx="8256104" cy="1404731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90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Summary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3" name="Google Shape;773;p43"/>
          <p:cNvSpPr txBox="1">
            <a:spLocks noGrp="1"/>
          </p:cNvSpPr>
          <p:nvPr>
            <p:ph type="body" idx="4294967295"/>
          </p:nvPr>
        </p:nvSpPr>
        <p:spPr>
          <a:xfrm>
            <a:off x="1388962" y="1695525"/>
            <a:ext cx="9815332" cy="40802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67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goals (metrics) and workload, then design scheduler around that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0"/>
              </a:spcBef>
              <a:buClr>
                <a:schemeClr val="dk1"/>
              </a:buClr>
              <a:buSzPct val="100000"/>
              <a:buNone/>
            </a:pPr>
            <a:r>
              <a:rPr lang="en-US" sz="267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purpose schedulers need to support processes with different goals</a:t>
            </a:r>
            <a:endParaRPr sz="2672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0"/>
              </a:spcBef>
              <a:buClr>
                <a:schemeClr val="dk1"/>
              </a:buClr>
              <a:buSzPct val="100000"/>
              <a:buNone/>
            </a:pPr>
            <a:r>
              <a:rPr lang="en-US" sz="267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behavior is good predictor of future behavior</a:t>
            </a:r>
            <a:endParaRPr sz="2672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0"/>
              </a:spcBef>
              <a:buClr>
                <a:schemeClr val="dk1"/>
              </a:buClr>
              <a:buSzPct val="100000"/>
              <a:buNone/>
            </a:pPr>
            <a:r>
              <a:rPr lang="en-US" sz="267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algorithms (lottery scheduling) can be simple to implement and avoid corner cases.</a:t>
            </a:r>
            <a:endParaRPr sz="2672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0"/>
              </a:spcBef>
              <a:buClr>
                <a:schemeClr val="dk1"/>
              </a:buClr>
              <a:buSzPct val="100000"/>
              <a:buNone/>
            </a:pPr>
            <a:r>
              <a:rPr lang="en-US" sz="267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Multiprocessor scheduling: incorporate cache affinity &amp; contention</a:t>
            </a:r>
            <a:endParaRPr sz="2672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8802-F24C-D2AA-6988-CAE9BEE6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C9A1-4FE6-67C0-333C-9F656EA7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Can we make lottery scheduling more “deterministic”?</a:t>
            </a:r>
          </a:p>
          <a:p>
            <a:r>
              <a:rPr lang="en-US" dirty="0"/>
              <a:t>Goal: Make each process run deterministically in proportion to its tickets</a:t>
            </a:r>
          </a:p>
          <a:p>
            <a:r>
              <a:rPr lang="en-US" dirty="0"/>
              <a:t>Suppose tickets A: 100, B: 50, C: 250</a:t>
            </a:r>
          </a:p>
          <a:p>
            <a:r>
              <a:rPr lang="en-US" dirty="0"/>
              <a:t>Define a </a:t>
            </a:r>
            <a:r>
              <a:rPr lang="en-US" dirty="0">
                <a:solidFill>
                  <a:srgbClr val="C00000"/>
                </a:solidFill>
              </a:rPr>
              <a:t>stride</a:t>
            </a:r>
            <a:r>
              <a:rPr lang="en-US" dirty="0"/>
              <a:t>: (large number, say 10000)/#tickets</a:t>
            </a:r>
          </a:p>
          <a:p>
            <a:pPr lvl="1"/>
            <a:r>
              <a:rPr lang="en-US" dirty="0"/>
              <a:t>A: 100, B: 200, C: 40</a:t>
            </a:r>
          </a:p>
          <a:p>
            <a:r>
              <a:rPr lang="en-US" dirty="0"/>
              <a:t>Every time process runs, increment a counter, </a:t>
            </a:r>
            <a:r>
              <a:rPr lang="en-US" dirty="0">
                <a:solidFill>
                  <a:srgbClr val="C00000"/>
                </a:solidFill>
              </a:rPr>
              <a:t>pass, </a:t>
            </a:r>
            <a:r>
              <a:rPr lang="en-US" dirty="0"/>
              <a:t>by the stride</a:t>
            </a:r>
          </a:p>
          <a:p>
            <a:r>
              <a:rPr lang="en-US" dirty="0"/>
              <a:t>Pick process with the </a:t>
            </a:r>
            <a:r>
              <a:rPr lang="en-US" dirty="0">
                <a:solidFill>
                  <a:srgbClr val="C00000"/>
                </a:solidFill>
              </a:rPr>
              <a:t>minimum pass </a:t>
            </a:r>
            <a:r>
              <a:rPr lang="en-US" dirty="0"/>
              <a:t>to schedule</a:t>
            </a:r>
          </a:p>
        </p:txBody>
      </p:sp>
    </p:spTree>
    <p:extLst>
      <p:ext uri="{BB962C8B-B14F-4D97-AF65-F5344CB8AC3E}">
        <p14:creationId xmlns:p14="http://schemas.microsoft.com/office/powerpoint/2010/main" val="235875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22452" y="1648217"/>
            <a:ext cx="8769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Memory Virtualization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9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E93C-86D1-1D2F-5928-E3144179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answered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4BB-AF42-BAA4-BFFD-EE02A3355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N"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IN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IN"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IN"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n-IN"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n-IN"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IN"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IN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" dirty="0">
                <a:latin typeface="Arial" panose="020B0604020202020204" pitchFamily="34" charset="0"/>
                <a:cs typeface="Arial" panose="020B0604020202020204" pitchFamily="34" charset="0"/>
              </a:rPr>
              <a:t>(review)?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N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IN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IN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IN"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n-IN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IN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IN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IN"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IN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virtualize</a:t>
            </a:r>
            <a:r>
              <a:rPr lang="en-IN"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" dirty="0">
                <a:latin typeface="Arial" panose="020B0604020202020204" pitchFamily="34" charset="0"/>
                <a:cs typeface="Arial" panose="020B0604020202020204" pitchFamily="34" charset="0"/>
              </a:rPr>
              <a:t>memory?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marR="2018030" indent="-304800">
              <a:lnSpc>
                <a:spcPct val="122200"/>
              </a:lnSpc>
              <a:spcBef>
                <a:spcPts val="5"/>
              </a:spcBef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IN" sz="2800" spc="-10" dirty="0">
                <a:latin typeface="Arial" panose="020B0604020202020204" pitchFamily="34" charset="0"/>
                <a:cs typeface="Arial" panose="020B0604020202020204" pitchFamily="34" charset="0"/>
              </a:rPr>
              <a:t> sharing,</a:t>
            </a:r>
            <a:r>
              <a:rPr lang="en-IN" sz="28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static </a:t>
            </a:r>
            <a:r>
              <a:rPr lang="en-IN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relocation,</a:t>
            </a:r>
            <a:r>
              <a:rPr lang="en-IN" sz="28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IN"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relocation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(base,</a:t>
            </a:r>
            <a:r>
              <a:rPr lang="en-IN" sz="2800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IN" sz="2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IN" sz="2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" dirty="0">
                <a:latin typeface="Arial" panose="020B0604020202020204" pitchFamily="34" charset="0"/>
                <a:cs typeface="Arial" panose="020B0604020202020204" pitchFamily="34" charset="0"/>
              </a:rPr>
              <a:t>bounds,</a:t>
            </a:r>
            <a:r>
              <a:rPr lang="en-IN" sz="2800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" dirty="0">
                <a:latin typeface="Arial" panose="020B0604020202020204" pitchFamily="34" charset="0"/>
                <a:cs typeface="Arial" panose="020B0604020202020204" pitchFamily="34" charset="0"/>
              </a:rPr>
              <a:t>segmentation)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N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en-IN"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IN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IN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IN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IN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IN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relocation?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2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9534" y="238361"/>
            <a:ext cx="10515600" cy="1080108"/>
          </a:xfrm>
          <a:prstGeom prst="rect">
            <a:avLst/>
          </a:prstGeom>
        </p:spPr>
        <p:txBody>
          <a:bodyPr vert="horz" wrap="square" lIns="0" tIns="399102" rIns="0" bIns="0" rtlCol="0">
            <a:spAutoFit/>
          </a:bodyPr>
          <a:lstStyle/>
          <a:p>
            <a:pPr marL="257556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More</a:t>
            </a:r>
            <a:r>
              <a:rPr spc="-655" dirty="0"/>
              <a:t> </a:t>
            </a:r>
            <a:r>
              <a:rPr spc="-10" dirty="0"/>
              <a:t>Virtualization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46709" y="1741932"/>
            <a:ext cx="7024370" cy="2913380"/>
            <a:chOff x="346709" y="1741932"/>
            <a:chExt cx="7024370" cy="29133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09" y="1741932"/>
              <a:ext cx="640841" cy="7757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454" y="1780794"/>
              <a:ext cx="497585" cy="5387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905" y="1741932"/>
              <a:ext cx="4344161" cy="7757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709" y="2403348"/>
              <a:ext cx="2273807" cy="7757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9602" y="2403348"/>
              <a:ext cx="1317498" cy="7757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8386" y="2403348"/>
              <a:ext cx="835913" cy="7757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3383" y="2403348"/>
              <a:ext cx="3917441" cy="7757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435" y="2810256"/>
              <a:ext cx="580643" cy="7757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890" y="2810256"/>
              <a:ext cx="640841" cy="7757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6780" y="2810256"/>
              <a:ext cx="1559051" cy="775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9404" y="2810256"/>
              <a:ext cx="3403853" cy="775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710" y="3471672"/>
              <a:ext cx="2318765" cy="7757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4559" y="3471672"/>
              <a:ext cx="1317497" cy="7757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2581" y="3471672"/>
              <a:ext cx="835913" cy="7757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97580" y="3471672"/>
              <a:ext cx="3057905" cy="7757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435" y="3879342"/>
              <a:ext cx="838199" cy="7757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208" y="3879342"/>
              <a:ext cx="1559051" cy="7757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319784" y="2050160"/>
            <a:ext cx="8314546" cy="17517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625" baseline="25396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2625" spc="375" baseline="253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sz="26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65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spc="-10" dirty="0">
                <a:latin typeface="Arial" panose="020B0604020202020204" pitchFamily="34" charset="0"/>
                <a:cs typeface="Arial" panose="020B0604020202020204" pitchFamily="34" charset="0"/>
              </a:rPr>
              <a:t>course:Virtualization</a:t>
            </a: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spcBef>
                <a:spcPts val="2025"/>
              </a:spcBef>
            </a:pPr>
            <a:r>
              <a:rPr sz="2650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sz="26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spc="-10" dirty="0">
                <a:latin typeface="Arial" panose="020B0604020202020204" pitchFamily="34" charset="0"/>
                <a:cs typeface="Arial" panose="020B0604020202020204" pitchFamily="34" charset="0"/>
              </a:rPr>
              <a:t>CPU:</a:t>
            </a:r>
            <a:r>
              <a:rPr sz="2650" spc="-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i="1" dirty="0">
                <a:latin typeface="Arial" panose="020B0604020202020204" pitchFamily="34" charset="0"/>
                <a:cs typeface="Arial" panose="020B0604020202020204" pitchFamily="34" charset="0"/>
              </a:rPr>
              <a:t>illusion</a:t>
            </a:r>
            <a:r>
              <a:rPr sz="26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65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1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sz="265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sz="265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1" spc="-10" dirty="0"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spcBef>
                <a:spcPts val="2030"/>
              </a:spcBef>
            </a:pPr>
            <a:r>
              <a:rPr sz="2650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sz="265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dirty="0">
                <a:latin typeface="Arial" panose="020B0604020202020204" pitchFamily="34" charset="0"/>
                <a:cs typeface="Arial" panose="020B0604020202020204" pitchFamily="34" charset="0"/>
              </a:rPr>
              <a:t>RAM:</a:t>
            </a:r>
            <a:r>
              <a:rPr sz="265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i="1" dirty="0">
                <a:latin typeface="Arial" panose="020B0604020202020204" pitchFamily="34" charset="0"/>
                <a:cs typeface="Arial" panose="020B0604020202020204" pitchFamily="34" charset="0"/>
              </a:rPr>
              <a:t>illusion</a:t>
            </a:r>
            <a:r>
              <a:rPr sz="26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65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1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sz="265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1" spc="-1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-69944"/>
            <a:ext cx="10515600" cy="1325563"/>
          </a:xfrm>
          <a:prstGeom prst="rect">
            <a:avLst/>
          </a:prstGeom>
        </p:spPr>
        <p:txBody>
          <a:bodyPr vert="horz" wrap="square" lIns="0" tIns="399102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100"/>
              </a:spcBef>
            </a:pPr>
            <a:r>
              <a:rPr dirty="0"/>
              <a:t>Memory</a:t>
            </a:r>
            <a:r>
              <a:rPr spc="-660" dirty="0"/>
              <a:t> </a:t>
            </a:r>
            <a:r>
              <a:rPr dirty="0"/>
              <a:t>Virtualization</a:t>
            </a:r>
            <a:r>
              <a:rPr spc="80" dirty="0"/>
              <a:t> </a:t>
            </a:r>
            <a:r>
              <a:rPr dirty="0"/>
              <a:t>–</a:t>
            </a:r>
            <a:r>
              <a:rPr spc="-545" dirty="0"/>
              <a:t> </a:t>
            </a:r>
            <a:r>
              <a:rPr dirty="0"/>
              <a:t>Then</a:t>
            </a:r>
            <a:r>
              <a:rPr spc="75" dirty="0"/>
              <a:t> </a:t>
            </a:r>
            <a:r>
              <a:rPr spc="-10" dirty="0"/>
              <a:t>(1974)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8853"/>
            <a:ext cx="7476731" cy="47663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817044" y="1845824"/>
            <a:ext cx="4174490" cy="1395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Albrecht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(an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astronomer)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sits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800" spc="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pencil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front of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HP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bulky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computer,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breathtaking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sz="18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kilobytes</a:t>
            </a:r>
            <a:r>
              <a:rPr sz="18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8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magnetic-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 Processor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7044" y="3905739"/>
            <a:ext cx="39503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Hewlett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Packard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2116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microcomputer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213930"/>
            <a:ext cx="10515600" cy="1080108"/>
          </a:xfrm>
          <a:prstGeom prst="rect">
            <a:avLst/>
          </a:prstGeom>
        </p:spPr>
        <p:txBody>
          <a:bodyPr vert="horz" wrap="square" lIns="0" tIns="399102" rIns="0" bIns="0" rtlCol="0">
            <a:spAutoFit/>
          </a:bodyPr>
          <a:lstStyle/>
          <a:p>
            <a:pPr marL="860425">
              <a:lnSpc>
                <a:spcPct val="100000"/>
              </a:lnSpc>
              <a:spcBef>
                <a:spcPts val="100"/>
              </a:spcBef>
            </a:pPr>
            <a:r>
              <a:rPr dirty="0"/>
              <a:t>Memory</a:t>
            </a:r>
            <a:r>
              <a:rPr spc="-650" dirty="0"/>
              <a:t> </a:t>
            </a:r>
            <a:r>
              <a:rPr dirty="0"/>
              <a:t>Virtualization</a:t>
            </a:r>
            <a:r>
              <a:rPr spc="95" dirty="0"/>
              <a:t> </a:t>
            </a:r>
            <a:r>
              <a:rPr dirty="0"/>
              <a:t>–</a:t>
            </a:r>
            <a:r>
              <a:rPr spc="80" dirty="0"/>
              <a:t> </a:t>
            </a:r>
            <a:r>
              <a:rPr lang="en-US" spc="-10" dirty="0"/>
              <a:t>recently (2013)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7614073" y="1840490"/>
            <a:ext cx="4102100" cy="3188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Albrecht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(an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astronomer,</a:t>
            </a:r>
            <a:r>
              <a:rPr sz="24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circa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datacenter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cores,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terabytes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gigabytes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58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memory!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" y="1510283"/>
            <a:ext cx="7171181" cy="47945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53" y="449171"/>
            <a:ext cx="106219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1670" marR="5080" indent="-17335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sz="48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spc="-2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4800" spc="-10" dirty="0"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1876" y="1411986"/>
            <a:ext cx="7538698" cy="699770"/>
            <a:chOff x="531876" y="1411986"/>
            <a:chExt cx="6071235" cy="6997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76" y="1411986"/>
              <a:ext cx="2494025" cy="699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705" y="1411986"/>
              <a:ext cx="4002023" cy="6995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31882" y="1509014"/>
            <a:ext cx="64312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0" algn="l"/>
              </a:tabLst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Uniprogramming: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One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1123" y="3291459"/>
            <a:ext cx="2560457" cy="1918474"/>
          </a:xfrm>
          <a:prstGeom prst="rect">
            <a:avLst/>
          </a:prstGeom>
          <a:solidFill>
            <a:srgbClr val="919191"/>
          </a:solidFill>
          <a:ln w="95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20"/>
              </a:spcBef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975" marR="809625" indent="-58419" algn="ctr">
              <a:lnSpc>
                <a:spcPct val="100000"/>
              </a:lnSpc>
            </a:pP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1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975" marR="809625" indent="-58419" algn="ctr">
              <a:lnSpc>
                <a:spcPct val="100000"/>
              </a:lnSpc>
            </a:pPr>
            <a:endParaRPr lang="en-IN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975" marR="809625" indent="-58419" algn="ctr">
              <a:lnSpc>
                <a:spcPct val="100000"/>
              </a:lnSpc>
            </a:pPr>
            <a:endParaRPr lang="en-IN" sz="18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1123" y="2224658"/>
            <a:ext cx="2560457" cy="1232388"/>
          </a:xfrm>
          <a:prstGeom prst="rect">
            <a:avLst/>
          </a:prstGeom>
          <a:solidFill>
            <a:srgbClr val="DDDDDD"/>
          </a:solidFill>
          <a:ln w="9525">
            <a:solidFill>
              <a:srgbClr val="FFFFFF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69"/>
              </a:spcBef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n-US" sz="18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N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7605" y="2735016"/>
            <a:ext cx="872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0170" y="2136940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17447"/>
              </p:ext>
            </p:extLst>
          </p:nvPr>
        </p:nvGraphicFramePr>
        <p:xfrm>
          <a:off x="7310818" y="2521553"/>
          <a:ext cx="2210435" cy="2935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9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spc="-20" dirty="0">
                          <a:latin typeface="Calisto MT"/>
                          <a:cs typeface="Calisto MT"/>
                        </a:rPr>
                        <a:t>Code</a:t>
                      </a:r>
                      <a:endParaRPr sz="1800" dirty="0">
                        <a:latin typeface="Calisto MT"/>
                        <a:cs typeface="Calisto MT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DDDDDD"/>
                      </a:solidFill>
                      <a:prstDash val="solid"/>
                    </a:lnT>
                    <a:lnB w="28575">
                      <a:solidFill>
                        <a:srgbClr val="DDDDDD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Calisto MT"/>
                          <a:cs typeface="Calisto MT"/>
                        </a:rPr>
                        <a:t>Heap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1828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9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1800" spc="-10" dirty="0">
                          <a:latin typeface="Calisto MT"/>
                          <a:cs typeface="Calisto MT"/>
                        </a:rPr>
                        <a:t>Stack</a:t>
                      </a:r>
                      <a:endParaRPr sz="1800" dirty="0">
                        <a:latin typeface="Calisto MT"/>
                        <a:cs typeface="Calisto MT"/>
                      </a:endParaRPr>
                    </a:p>
                  </a:txBody>
                  <a:tcPr marL="0" marR="0" marT="23367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DDDDDD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8344668" y="395249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53812" y="4353308"/>
            <a:ext cx="114300" cy="304800"/>
            <a:chOff x="8353812" y="4353308"/>
            <a:chExt cx="114300" cy="304800"/>
          </a:xfrm>
        </p:grpSpPr>
        <p:sp>
          <p:nvSpPr>
            <p:cNvPr id="18" name="object 18"/>
            <p:cNvSpPr/>
            <p:nvPr/>
          </p:nvSpPr>
          <p:spPr>
            <a:xfrm>
              <a:off x="8410956" y="444855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55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353812" y="435330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299"/>
                  </a:lnTo>
                  <a:lnTo>
                    <a:pt x="114300" y="11429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bject 20"/>
          <p:cNvSpPr/>
          <p:nvPr/>
        </p:nvSpPr>
        <p:spPr>
          <a:xfrm>
            <a:off x="5791580" y="2529458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0" y="762000"/>
                </a:moveTo>
                <a:lnTo>
                  <a:pt x="14478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63018" y="5209933"/>
            <a:ext cx="1300162" cy="291326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0" y="0"/>
                </a:moveTo>
                <a:lnTo>
                  <a:pt x="1295400" y="76199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30265" y="4010088"/>
            <a:ext cx="1232914" cy="627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Address Space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9258" y="5040924"/>
            <a:ext cx="2221865" cy="98171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165"/>
              </a:spcBef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800" spc="-15" baseline="25462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spcBef>
                <a:spcPts val="1425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91858" y="5999190"/>
            <a:ext cx="4882438" cy="68480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340"/>
              </a:spcBef>
              <a:buFont typeface="Times New Roman"/>
              <a:buChar char="•"/>
              <a:tabLst>
                <a:tab pos="46926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process runs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spcBef>
                <a:spcPts val="240"/>
              </a:spcBef>
              <a:buFont typeface="Times New Roman"/>
              <a:buChar char="•"/>
              <a:tabLst>
                <a:tab pos="46926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destroy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7670" y="400656"/>
            <a:ext cx="7924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4005" marR="5080" indent="-155194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Goals</a:t>
            </a:r>
            <a:r>
              <a:rPr lang="en-US" sz="4800" spc="-10" dirty="0"/>
              <a:t> of Mem Virtualization</a:t>
            </a:r>
            <a:endParaRPr sz="4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56210" y="1536953"/>
            <a:ext cx="7082790" cy="4519930"/>
            <a:chOff x="156210" y="1536953"/>
            <a:chExt cx="7082790" cy="45199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10" y="1536953"/>
              <a:ext cx="2054351" cy="699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" y="1979676"/>
              <a:ext cx="436625" cy="5654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333" y="1967484"/>
              <a:ext cx="5252465" cy="586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" y="2330195"/>
              <a:ext cx="436625" cy="5654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333" y="2318004"/>
              <a:ext cx="6292595" cy="5867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10" y="2820923"/>
              <a:ext cx="1732025" cy="699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" y="3263646"/>
              <a:ext cx="436625" cy="5654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334" y="3251454"/>
              <a:ext cx="4406645" cy="5867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" y="3614165"/>
              <a:ext cx="436625" cy="5654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333" y="3601974"/>
              <a:ext cx="4971287" cy="586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210" y="4104894"/>
              <a:ext cx="1562861" cy="6995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" y="4547615"/>
              <a:ext cx="436625" cy="5654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333" y="4535424"/>
              <a:ext cx="6435089" cy="5867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210" y="5039106"/>
              <a:ext cx="1317497" cy="6995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" y="5481827"/>
              <a:ext cx="436625" cy="5654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7333" y="5469636"/>
              <a:ext cx="6471665" cy="58673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67333" y="1610456"/>
            <a:ext cx="9473748" cy="4356962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60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corrupt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60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Privacy:</a:t>
            </a:r>
            <a:r>
              <a:rPr sz="20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(minimize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fragmentation)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Cooperating</a:t>
            </a:r>
            <a:r>
              <a:rPr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portions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287258"/>
            <a:ext cx="10515600" cy="1080108"/>
          </a:xfrm>
          <a:prstGeom prst="rect">
            <a:avLst/>
          </a:prstGeom>
        </p:spPr>
        <p:txBody>
          <a:bodyPr vert="horz" wrap="square" lIns="0" tIns="399102" rIns="0" bIns="0" rtlCol="0">
            <a:spAutoFit/>
          </a:bodyPr>
          <a:lstStyle/>
          <a:p>
            <a:pPr marL="164274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Abstraction:</a:t>
            </a:r>
            <a:r>
              <a:rPr spc="-9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45363" y="1729740"/>
            <a:ext cx="8001000" cy="643255"/>
            <a:chOff x="245363" y="1729740"/>
            <a:chExt cx="8001000" cy="6432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1729740"/>
              <a:ext cx="2865882" cy="6431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9578" y="1729740"/>
              <a:ext cx="5526785" cy="64312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8363" y="1817625"/>
            <a:ext cx="875539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space:</a:t>
            </a:r>
            <a:r>
              <a:rPr sz="2200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addresses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bytes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363" y="2386583"/>
            <a:ext cx="1403603" cy="6431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8364" y="2474467"/>
            <a:ext cx="160014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5364" y="3056382"/>
            <a:ext cx="8002270" cy="1261110"/>
            <a:chOff x="245364" y="3056382"/>
            <a:chExt cx="8002270" cy="126111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888" y="3056382"/>
              <a:ext cx="7619237" cy="5867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364" y="3674364"/>
              <a:ext cx="4517135" cy="64312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28364" y="3136647"/>
            <a:ext cx="7650480" cy="12868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illusion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process?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530"/>
              </a:spcBef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Review:What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space?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5364" y="4331208"/>
            <a:ext cx="6096000" cy="1887220"/>
            <a:chOff x="245364" y="4331208"/>
            <a:chExt cx="6096000" cy="188722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64" y="4331208"/>
              <a:ext cx="6095999" cy="643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79" y="5013198"/>
              <a:ext cx="436625" cy="5654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0684" y="5001006"/>
              <a:ext cx="4268723" cy="5867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79" y="5643372"/>
              <a:ext cx="436625" cy="565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0684" y="5631180"/>
              <a:ext cx="2942843" cy="58673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41868" y="4640180"/>
            <a:ext cx="6919729" cy="1633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0875" indent="-342900">
              <a:lnSpc>
                <a:spcPct val="100000"/>
              </a:lnSpc>
              <a:spcBef>
                <a:spcPts val="2570"/>
              </a:spcBef>
              <a:buClr>
                <a:srgbClr val="858585"/>
              </a:buClr>
              <a:buFont typeface="Calisto MT"/>
              <a:buChar char="•"/>
              <a:tabLst>
                <a:tab pos="65087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Static:</a:t>
            </a:r>
            <a:r>
              <a:rPr sz="2000" spc="-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0875" indent="-342900">
              <a:lnSpc>
                <a:spcPct val="100000"/>
              </a:lnSpc>
              <a:spcBef>
                <a:spcPts val="2565"/>
              </a:spcBef>
              <a:buClr>
                <a:srgbClr val="858585"/>
              </a:buClr>
              <a:buFont typeface="Calisto MT"/>
              <a:buChar char="•"/>
              <a:tabLst>
                <a:tab pos="65087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Dynamic:</a:t>
            </a:r>
            <a:r>
              <a:rPr sz="2000" spc="-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Heap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390" y="2754725"/>
          <a:ext cx="2210435" cy="293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9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20" dirty="0">
                          <a:latin typeface="Calisto MT"/>
                          <a:cs typeface="Calisto MT"/>
                        </a:rPr>
                        <a:t>Code</a:t>
                      </a:r>
                      <a:endParaRPr sz="1800" dirty="0">
                        <a:latin typeface="Calisto MT"/>
                        <a:cs typeface="Calisto MT"/>
                      </a:endParaRPr>
                    </a:p>
                  </a:txBody>
                  <a:tcPr marL="0" marR="0" marT="1403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DDDDDD"/>
                      </a:solidFill>
                      <a:prstDash val="solid"/>
                    </a:lnT>
                    <a:lnB w="2857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Calisto MT"/>
                          <a:cs typeface="Calisto MT"/>
                        </a:rPr>
                        <a:t>Heap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1828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2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4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1800" spc="-10" dirty="0">
                          <a:latin typeface="Calisto MT"/>
                          <a:cs typeface="Calisto MT"/>
                        </a:rPr>
                        <a:t>Stack</a:t>
                      </a:r>
                      <a:endParaRPr sz="1800" dirty="0">
                        <a:latin typeface="Calisto MT"/>
                        <a:cs typeface="Calisto MT"/>
                      </a:endParaRPr>
                    </a:p>
                  </a:txBody>
                  <a:tcPr marL="0" marR="0" marT="23367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DDDDDD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9492239" y="418490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501382" y="4585718"/>
            <a:ext cx="114300" cy="304800"/>
            <a:chOff x="9501382" y="4585718"/>
            <a:chExt cx="114300" cy="304800"/>
          </a:xfrm>
        </p:grpSpPr>
        <p:sp>
          <p:nvSpPr>
            <p:cNvPr id="27" name="object 27"/>
            <p:cNvSpPr/>
            <p:nvPr/>
          </p:nvSpPr>
          <p:spPr>
            <a:xfrm>
              <a:off x="9558527" y="468096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54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501382" y="458571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872248" y="2659500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10958" y="5564092"/>
            <a:ext cx="460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800" spc="-15" baseline="25462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9121" y="43754"/>
            <a:ext cx="630250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005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Motivation</a:t>
            </a:r>
            <a:r>
              <a:rPr sz="4800" spc="-130" dirty="0"/>
              <a:t> </a:t>
            </a:r>
            <a:r>
              <a:rPr sz="4800" spc="-25" dirty="0"/>
              <a:t>for </a:t>
            </a:r>
            <a:r>
              <a:rPr sz="4800" dirty="0"/>
              <a:t>Dynami</a:t>
            </a:r>
            <a:r>
              <a:rPr lang="en-US" sz="4800" dirty="0"/>
              <a:t>c</a:t>
            </a:r>
            <a:r>
              <a:rPr sz="4800" spc="-55" dirty="0"/>
              <a:t> </a:t>
            </a:r>
            <a:r>
              <a:rPr sz="4800" spc="-10" dirty="0"/>
              <a:t>Memory</a:t>
            </a:r>
            <a:endParaRPr sz="4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17754" y="1411986"/>
            <a:ext cx="10448925" cy="4768850"/>
            <a:chOff x="317754" y="1411986"/>
            <a:chExt cx="10448925" cy="47688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754" y="1411986"/>
              <a:ext cx="7325867" cy="699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577" y="1854708"/>
              <a:ext cx="436625" cy="5654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681" y="1842516"/>
              <a:ext cx="6302501" cy="586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577" y="2205227"/>
              <a:ext cx="436625" cy="5654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5682" y="2193036"/>
              <a:ext cx="5720333" cy="5867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8542" y="2567178"/>
              <a:ext cx="393191" cy="5097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4207" y="2554986"/>
              <a:ext cx="6607301" cy="528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754" y="3019044"/>
              <a:ext cx="3102101" cy="6995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577" y="3461765"/>
              <a:ext cx="436625" cy="5654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5682" y="3449574"/>
              <a:ext cx="6124955" cy="586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7754" y="3952493"/>
              <a:ext cx="5327141" cy="6995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6102" y="4384547"/>
              <a:ext cx="433577" cy="5623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7206" y="4392168"/>
              <a:ext cx="1269491" cy="5836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34005" y="4392168"/>
              <a:ext cx="964691" cy="5836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96005" y="4392168"/>
              <a:ext cx="1269491" cy="583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0406" y="4392168"/>
              <a:ext cx="1269491" cy="5836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77206" y="4392168"/>
              <a:ext cx="964691" cy="583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39206" y="4392168"/>
              <a:ext cx="659891" cy="5836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44006" y="4392168"/>
              <a:ext cx="1269491" cy="5836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58406" y="4392168"/>
              <a:ext cx="507491" cy="5836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10806" y="4392168"/>
              <a:ext cx="1269490" cy="5836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25206" y="4392168"/>
              <a:ext cx="507491" cy="5836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77606" y="4392168"/>
              <a:ext cx="1269490" cy="5836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44406" y="4392168"/>
              <a:ext cx="964691" cy="5836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54006" y="4392168"/>
              <a:ext cx="812291" cy="5836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7754" y="4886706"/>
              <a:ext cx="4369307" cy="6995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341" y="5340857"/>
              <a:ext cx="393191" cy="5097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3208" y="5328665"/>
              <a:ext cx="810767" cy="5288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341" y="5663945"/>
              <a:ext cx="393191" cy="5097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3208" y="5651753"/>
              <a:ext cx="809243" cy="52882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54465" y="1640642"/>
            <a:ext cx="10084435" cy="4623702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memory?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465" indent="-45720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92646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compile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465" indent="-457200">
              <a:lnSpc>
                <a:spcPct val="100000"/>
              </a:lnSpc>
              <a:spcBef>
                <a:spcPts val="360"/>
              </a:spcBef>
              <a:buClr>
                <a:srgbClr val="858585"/>
              </a:buClr>
              <a:buFont typeface="Calisto MT"/>
              <a:buChar char="•"/>
              <a:tabLst>
                <a:tab pos="92646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pessimistic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allocate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statically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7465" lvl="1" indent="-380365">
              <a:lnSpc>
                <a:spcPct val="100000"/>
              </a:lnSpc>
              <a:spcBef>
                <a:spcPts val="385"/>
              </a:spcBef>
              <a:buFont typeface="Calisto MT"/>
              <a:buChar char="•"/>
              <a:tabLst>
                <a:tab pos="130746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Allocate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worst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case;</a:t>
            </a:r>
            <a:r>
              <a:rPr sz="1800" spc="-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inefficiently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sz="24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465" indent="-457200">
              <a:lnSpc>
                <a:spcPct val="100000"/>
              </a:lnSpc>
              <a:spcBef>
                <a:spcPts val="380"/>
              </a:spcBef>
              <a:buClr>
                <a:srgbClr val="858585"/>
              </a:buClr>
              <a:buFont typeface="Calisto MT"/>
              <a:buChar char="•"/>
              <a:tabLst>
                <a:tab pos="92646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nested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structures:</a:t>
            </a:r>
            <a:r>
              <a:rPr sz="24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465" indent="-457200">
              <a:lnSpc>
                <a:spcPct val="100000"/>
              </a:lnSpc>
              <a:spcBef>
                <a:spcPts val="280"/>
              </a:spcBef>
              <a:buClr>
                <a:srgbClr val="858585"/>
              </a:buClr>
              <a:buFont typeface="Calisto MT"/>
              <a:buChar char="•"/>
              <a:tabLst>
                <a:tab pos="926465" algn="l"/>
              </a:tabLst>
            </a:pPr>
            <a:r>
              <a:rPr sz="2000" dirty="0">
                <a:latin typeface="Courier New"/>
                <a:cs typeface="Courier New"/>
              </a:rPr>
              <a:t>struct</a:t>
            </a:r>
            <a:r>
              <a:rPr sz="2000" spc="-9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my_t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*p</a:t>
            </a:r>
            <a:r>
              <a:rPr sz="2000" spc="-8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8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(struct</a:t>
            </a:r>
            <a:r>
              <a:rPr sz="2000" spc="-9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my_t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*)malloc(sizeof(struct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10" dirty="0">
                <a:latin typeface="Courier New"/>
                <a:cs typeface="Courier New"/>
              </a:rPr>
              <a:t>my_t));</a:t>
            </a:r>
            <a:endParaRPr sz="20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400" spc="-145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465" indent="-457200">
              <a:lnSpc>
                <a:spcPct val="100000"/>
              </a:lnSpc>
              <a:spcBef>
                <a:spcPts val="400"/>
              </a:spcBef>
              <a:buClr>
                <a:srgbClr val="858585"/>
              </a:buClr>
              <a:buFont typeface="Calisto MT"/>
              <a:buChar char="•"/>
              <a:tabLst>
                <a:tab pos="926465" algn="l"/>
              </a:tabLst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465" indent="-457200">
              <a:lnSpc>
                <a:spcPct val="100000"/>
              </a:lnSpc>
              <a:spcBef>
                <a:spcPts val="385"/>
              </a:spcBef>
              <a:buClr>
                <a:srgbClr val="858585"/>
              </a:buClr>
              <a:buFont typeface="Calisto MT"/>
              <a:buChar char="•"/>
              <a:tabLst>
                <a:tab pos="926465" algn="l"/>
              </a:tabLst>
            </a:pP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Heap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133667"/>
            <a:ext cx="10515600" cy="1325563"/>
          </a:xfrm>
          <a:prstGeom prst="rect">
            <a:avLst/>
          </a:prstGeom>
        </p:spPr>
        <p:txBody>
          <a:bodyPr vert="horz" wrap="square" lIns="0" tIns="282199" rIns="0" bIns="0" rtlCol="0">
            <a:spAutoFit/>
          </a:bodyPr>
          <a:lstStyle/>
          <a:p>
            <a:pPr marL="996315">
              <a:lnSpc>
                <a:spcPct val="100000"/>
              </a:lnSpc>
              <a:spcBef>
                <a:spcPts val="100"/>
              </a:spcBef>
            </a:pPr>
            <a:r>
              <a:rPr sz="6000" spc="-35" dirty="0"/>
              <a:t>Where</a:t>
            </a:r>
            <a:r>
              <a:rPr sz="6000" spc="-605" dirty="0"/>
              <a:t> </a:t>
            </a:r>
            <a:r>
              <a:rPr sz="6000" dirty="0"/>
              <a:t>Are</a:t>
            </a:r>
            <a:r>
              <a:rPr sz="6000" spc="-175" dirty="0"/>
              <a:t> </a:t>
            </a:r>
            <a:r>
              <a:rPr sz="6000" dirty="0"/>
              <a:t>stacks</a:t>
            </a:r>
            <a:r>
              <a:rPr sz="6000" spc="-100" dirty="0"/>
              <a:t> </a:t>
            </a:r>
            <a:r>
              <a:rPr sz="6000" spc="-10" dirty="0"/>
              <a:t>Used?</a:t>
            </a:r>
            <a:endParaRPr sz="6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521969" y="1416558"/>
            <a:ext cx="7861300" cy="3843654"/>
            <a:chOff x="521969" y="1416558"/>
            <a:chExt cx="7861300" cy="384365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969" y="1416558"/>
              <a:ext cx="7860791" cy="5867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493" y="1953006"/>
              <a:ext cx="1726691" cy="5836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7894" y="2227326"/>
              <a:ext cx="812291" cy="583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7494" y="2227326"/>
              <a:ext cx="1269491" cy="5836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7894" y="2501646"/>
              <a:ext cx="1574291" cy="5836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7894" y="2775966"/>
              <a:ext cx="1269491" cy="5836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2293" y="2775966"/>
              <a:ext cx="1421891" cy="583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9094" y="2775966"/>
              <a:ext cx="507491" cy="5836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71493" y="2775966"/>
              <a:ext cx="1421891" cy="5836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493" y="3050285"/>
              <a:ext cx="507491" cy="5836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493" y="3579114"/>
              <a:ext cx="1879091" cy="5836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7494" y="3579114"/>
              <a:ext cx="812291" cy="5836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57094" y="3579114"/>
              <a:ext cx="964691" cy="5836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7894" y="3853433"/>
              <a:ext cx="812291" cy="5836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7494" y="3853433"/>
              <a:ext cx="1269491" cy="5836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7894" y="4127754"/>
              <a:ext cx="1269491" cy="583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7894" y="4402074"/>
              <a:ext cx="1269491" cy="5836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2293" y="4402073"/>
              <a:ext cx="2336291" cy="583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3494" y="4402073"/>
              <a:ext cx="507491" cy="5836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85894" y="4402073"/>
              <a:ext cx="1879091" cy="5836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493" y="4676394"/>
              <a:ext cx="507491" cy="58369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88340" y="1497075"/>
            <a:ext cx="9012251" cy="308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5259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frames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(local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parameters)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280"/>
              </a:lnSpc>
              <a:spcBef>
                <a:spcPts val="1660"/>
              </a:spcBef>
            </a:pPr>
            <a:r>
              <a:rPr sz="2000" dirty="0">
                <a:latin typeface="Courier New"/>
                <a:cs typeface="Courier New"/>
              </a:rPr>
              <a:t>main</a:t>
            </a:r>
            <a:r>
              <a:rPr sz="2000" spc="-4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()</a:t>
            </a:r>
            <a:r>
              <a:rPr sz="2000" spc="-35" dirty="0">
                <a:latin typeface="Courier New"/>
                <a:cs typeface="Courier New"/>
              </a:rPr>
              <a:t> </a:t>
            </a:r>
            <a:r>
              <a:rPr sz="2000" spc="-50" dirty="0">
                <a:latin typeface="Courier New"/>
                <a:cs typeface="Courier New"/>
              </a:rPr>
              <a:t>{</a:t>
            </a:r>
            <a:endParaRPr sz="2000" dirty="0">
              <a:latin typeface="Courier New"/>
              <a:cs typeface="Courier New"/>
            </a:endParaRPr>
          </a:p>
          <a:p>
            <a:pPr marL="927100" marR="5066665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latin typeface="Courier New"/>
                <a:cs typeface="Courier New"/>
              </a:rPr>
              <a:t>int</a:t>
            </a:r>
            <a:r>
              <a:rPr sz="2000" spc="-2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A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25" dirty="0">
                <a:latin typeface="Courier New"/>
                <a:cs typeface="Courier New"/>
              </a:rPr>
              <a:t>0; </a:t>
            </a:r>
            <a:r>
              <a:rPr sz="2000" dirty="0">
                <a:latin typeface="Courier New"/>
                <a:cs typeface="Courier New"/>
              </a:rPr>
              <a:t>foo</a:t>
            </a:r>
            <a:r>
              <a:rPr sz="2000" spc="-40" dirty="0">
                <a:latin typeface="Courier New"/>
                <a:cs typeface="Courier New"/>
              </a:rPr>
              <a:t> </a:t>
            </a:r>
            <a:r>
              <a:rPr sz="2000" spc="-20" dirty="0">
                <a:latin typeface="Courier New"/>
                <a:cs typeface="Courier New"/>
              </a:rPr>
              <a:t>(A);</a:t>
            </a:r>
            <a:endParaRPr sz="2000" dirty="0">
              <a:latin typeface="Courier New"/>
              <a:cs typeface="Courier New"/>
            </a:endParaRPr>
          </a:p>
          <a:p>
            <a:pPr marL="927100">
              <a:lnSpc>
                <a:spcPts val="2010"/>
              </a:lnSpc>
            </a:pPr>
            <a:r>
              <a:rPr sz="2000" dirty="0">
                <a:latin typeface="Courier New"/>
                <a:cs typeface="Courier New"/>
              </a:rPr>
              <a:t>printf(“A:</a:t>
            </a:r>
            <a:r>
              <a:rPr sz="2000" spc="-10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%d\n”,</a:t>
            </a:r>
            <a:r>
              <a:rPr sz="2000" spc="-100" dirty="0">
                <a:latin typeface="Courier New"/>
                <a:cs typeface="Courier New"/>
              </a:rPr>
              <a:t> </a:t>
            </a:r>
            <a:r>
              <a:rPr sz="2000" spc="-25" dirty="0">
                <a:latin typeface="Courier New"/>
                <a:cs typeface="Courier New"/>
              </a:rPr>
              <a:t>A);</a:t>
            </a:r>
            <a:endParaRPr sz="2000" dirty="0">
              <a:latin typeface="Courier New"/>
              <a:cs typeface="Courier New"/>
            </a:endParaRPr>
          </a:p>
          <a:p>
            <a:pPr marL="12700">
              <a:lnSpc>
                <a:spcPts val="2280"/>
              </a:lnSpc>
            </a:pPr>
            <a:r>
              <a:rPr sz="2000" spc="-50" dirty="0">
                <a:latin typeface="Courier New"/>
                <a:cs typeface="Courier New"/>
              </a:rPr>
              <a:t>}</a:t>
            </a:r>
            <a:endParaRPr sz="2000" dirty="0">
              <a:latin typeface="Courier New"/>
              <a:cs typeface="Courier New"/>
            </a:endParaRPr>
          </a:p>
          <a:p>
            <a:pPr marL="12700">
              <a:lnSpc>
                <a:spcPts val="2280"/>
              </a:lnSpc>
              <a:spcBef>
                <a:spcPts val="1764"/>
              </a:spcBef>
            </a:pPr>
            <a:r>
              <a:rPr sz="2000" dirty="0">
                <a:latin typeface="Courier New"/>
                <a:cs typeface="Courier New"/>
              </a:rPr>
              <a:t>void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foo</a:t>
            </a:r>
            <a:r>
              <a:rPr sz="2000" spc="-4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(int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Z)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spc="-50" dirty="0">
                <a:latin typeface="Courier New"/>
                <a:cs typeface="Courier New"/>
              </a:rPr>
              <a:t>{</a:t>
            </a:r>
            <a:endParaRPr sz="2000" dirty="0">
              <a:latin typeface="Courier New"/>
              <a:cs typeface="Courier New"/>
            </a:endParaRPr>
          </a:p>
          <a:p>
            <a:pPr marL="927100" marR="5066665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latin typeface="Courier New"/>
                <a:cs typeface="Courier New"/>
              </a:rPr>
              <a:t>int</a:t>
            </a:r>
            <a:r>
              <a:rPr sz="2000" spc="-2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A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25" dirty="0">
                <a:latin typeface="Courier New"/>
                <a:cs typeface="Courier New"/>
              </a:rPr>
              <a:t>2; </a:t>
            </a:r>
            <a:r>
              <a:rPr sz="2000" dirty="0">
                <a:latin typeface="Courier New"/>
                <a:cs typeface="Courier New"/>
              </a:rPr>
              <a:t>Z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25" dirty="0">
                <a:latin typeface="Courier New"/>
                <a:cs typeface="Courier New"/>
              </a:rPr>
              <a:t>5;</a:t>
            </a:r>
            <a:endParaRPr sz="2000" dirty="0">
              <a:latin typeface="Courier New"/>
              <a:cs typeface="Courier New"/>
            </a:endParaRPr>
          </a:p>
          <a:p>
            <a:pPr marL="927100">
              <a:lnSpc>
                <a:spcPts val="2010"/>
              </a:lnSpc>
            </a:pPr>
            <a:r>
              <a:rPr sz="2000" dirty="0">
                <a:latin typeface="Courier New"/>
                <a:cs typeface="Courier New"/>
              </a:rPr>
              <a:t>printf(“A: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%d</a:t>
            </a:r>
            <a:r>
              <a:rPr sz="2000" spc="-5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Z:</a:t>
            </a:r>
            <a:r>
              <a:rPr sz="2000" spc="-5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%d\n”,</a:t>
            </a:r>
            <a:r>
              <a:rPr sz="2000" spc="-5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A,</a:t>
            </a:r>
            <a:r>
              <a:rPr sz="2000" spc="-55" dirty="0">
                <a:latin typeface="Courier New"/>
                <a:cs typeface="Courier New"/>
              </a:rPr>
              <a:t> </a:t>
            </a:r>
            <a:r>
              <a:rPr sz="2000" spc="-25" dirty="0">
                <a:latin typeface="Courier New"/>
                <a:cs typeface="Courier New"/>
              </a:rPr>
              <a:t>Z);</a:t>
            </a:r>
            <a:endParaRPr sz="2000" dirty="0">
              <a:latin typeface="Courier New"/>
              <a:cs typeface="Courier New"/>
            </a:endParaRPr>
          </a:p>
          <a:p>
            <a:pPr marL="12700">
              <a:lnSpc>
                <a:spcPts val="2280"/>
              </a:lnSpc>
            </a:pPr>
            <a:r>
              <a:rPr sz="2000" spc="-50" dirty="0">
                <a:latin typeface="Courier New"/>
                <a:cs typeface="Courier New"/>
              </a:rPr>
              <a:t>}</a:t>
            </a:r>
            <a:endParaRPr sz="20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CD02-7F8B-01E4-39DE-6827884C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62E0B-DB30-7E93-5A4F-CA74A005F523}"/>
              </a:ext>
            </a:extLst>
          </p:cNvPr>
          <p:cNvSpPr txBox="1"/>
          <p:nvPr/>
        </p:nvSpPr>
        <p:spPr>
          <a:xfrm>
            <a:off x="1152939" y="1690688"/>
            <a:ext cx="955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Pass(A)          Pass(B)         Pass(C)    Who runs?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D4C6B-6B3F-DF25-1A1B-8C6F51BDCDA4}"/>
              </a:ext>
            </a:extLst>
          </p:cNvPr>
          <p:cNvSpPr txBox="1"/>
          <p:nvPr/>
        </p:nvSpPr>
        <p:spPr>
          <a:xfrm>
            <a:off x="1364973" y="2279008"/>
            <a:ext cx="648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stride=100       200                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4A940-E234-8F0D-70BD-2CDC235AC96D}"/>
              </a:ext>
            </a:extLst>
          </p:cNvPr>
          <p:cNvSpPr txBox="1"/>
          <p:nvPr/>
        </p:nvSpPr>
        <p:spPr>
          <a:xfrm>
            <a:off x="1152939" y="2863783"/>
            <a:ext cx="747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0                  0                0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1CC7C-B9E6-F96D-8A85-9A945D55FC2B}"/>
              </a:ext>
            </a:extLst>
          </p:cNvPr>
          <p:cNvSpPr txBox="1"/>
          <p:nvPr/>
        </p:nvSpPr>
        <p:spPr>
          <a:xfrm>
            <a:off x="9040506" y="286378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E7373-07CB-0CC2-0035-D2F90112E554}"/>
              </a:ext>
            </a:extLst>
          </p:cNvPr>
          <p:cNvSpPr txBox="1"/>
          <p:nvPr/>
        </p:nvSpPr>
        <p:spPr>
          <a:xfrm>
            <a:off x="1033669" y="3446924"/>
            <a:ext cx="747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100</a:t>
            </a:r>
            <a:r>
              <a:rPr lang="en-US" sz="3200" dirty="0">
                <a:latin typeface="Helvetica" pitchFamily="2" charset="0"/>
              </a:rPr>
              <a:t>                0                0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8176D-FA4F-2323-97CA-993E814442B0}"/>
              </a:ext>
            </a:extLst>
          </p:cNvPr>
          <p:cNvSpPr txBox="1"/>
          <p:nvPr/>
        </p:nvSpPr>
        <p:spPr>
          <a:xfrm>
            <a:off x="9040506" y="344692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E2E038-244B-2363-6D60-B428B33CAC85}"/>
              </a:ext>
            </a:extLst>
          </p:cNvPr>
          <p:cNvSpPr txBox="1"/>
          <p:nvPr/>
        </p:nvSpPr>
        <p:spPr>
          <a:xfrm>
            <a:off x="1033669" y="4030065"/>
            <a:ext cx="747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100            200                0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FD8D1-B4F4-1BE8-C5E2-CA47125F86BE}"/>
              </a:ext>
            </a:extLst>
          </p:cNvPr>
          <p:cNvSpPr txBox="1"/>
          <p:nvPr/>
        </p:nvSpPr>
        <p:spPr>
          <a:xfrm>
            <a:off x="9029285" y="403006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3AFCC-151C-2F55-0E0F-AB08E0F0250B}"/>
              </a:ext>
            </a:extLst>
          </p:cNvPr>
          <p:cNvSpPr txBox="1"/>
          <p:nvPr/>
        </p:nvSpPr>
        <p:spPr>
          <a:xfrm>
            <a:off x="1033669" y="4582537"/>
            <a:ext cx="747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100            200              40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BD363-F29C-9BDE-64B9-8B2CD5A90F2A}"/>
              </a:ext>
            </a:extLst>
          </p:cNvPr>
          <p:cNvSpPr txBox="1"/>
          <p:nvPr/>
        </p:nvSpPr>
        <p:spPr>
          <a:xfrm>
            <a:off x="9029285" y="458253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4E962-8190-FD7A-4C2B-5EAAA1F67C00}"/>
              </a:ext>
            </a:extLst>
          </p:cNvPr>
          <p:cNvSpPr txBox="1"/>
          <p:nvPr/>
        </p:nvSpPr>
        <p:spPr>
          <a:xfrm>
            <a:off x="1022448" y="5133372"/>
            <a:ext cx="747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100            200              80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85EB5-2EDA-7698-CB9A-75C4DA9DAED6}"/>
              </a:ext>
            </a:extLst>
          </p:cNvPr>
          <p:cNvSpPr txBox="1"/>
          <p:nvPr/>
        </p:nvSpPr>
        <p:spPr>
          <a:xfrm>
            <a:off x="9018064" y="513337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B4E34-89B3-EEFA-2780-8ACE0292E3D2}"/>
              </a:ext>
            </a:extLst>
          </p:cNvPr>
          <p:cNvSpPr txBox="1"/>
          <p:nvPr/>
        </p:nvSpPr>
        <p:spPr>
          <a:xfrm>
            <a:off x="1022448" y="5684205"/>
            <a:ext cx="747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100            200            120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51DB73-06A7-52DF-38E0-2A175E7978D2}"/>
              </a:ext>
            </a:extLst>
          </p:cNvPr>
          <p:cNvSpPr txBox="1"/>
          <p:nvPr/>
        </p:nvSpPr>
        <p:spPr>
          <a:xfrm>
            <a:off x="9029285" y="568420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729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129034"/>
            <a:ext cx="10515600" cy="1325563"/>
          </a:xfrm>
          <a:prstGeom prst="rect">
            <a:avLst/>
          </a:prstGeom>
        </p:spPr>
        <p:txBody>
          <a:bodyPr vert="horz" wrap="square" lIns="0" tIns="282199" rIns="0" bIns="0" rtlCol="0">
            <a:spAutoFit/>
          </a:bodyPr>
          <a:lstStyle/>
          <a:p>
            <a:pPr marL="1891664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Heap</a:t>
            </a:r>
            <a:r>
              <a:rPr sz="6000" spc="-160" dirty="0"/>
              <a:t> </a:t>
            </a:r>
            <a:r>
              <a:rPr sz="6000" spc="-10" dirty="0"/>
              <a:t>Organization</a:t>
            </a:r>
            <a:endParaRPr sz="6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351281" y="3088386"/>
            <a:ext cx="3949700" cy="1633220"/>
            <a:chOff x="351281" y="3088386"/>
            <a:chExt cx="3949700" cy="16332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281" y="3088386"/>
              <a:ext cx="1708404" cy="6995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7" y="3531108"/>
              <a:ext cx="436625" cy="5654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405" y="3518916"/>
              <a:ext cx="3338321" cy="586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281" y="4021836"/>
              <a:ext cx="2165603" cy="69951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51178" y="2796447"/>
            <a:ext cx="4814064" cy="138691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3608" y="4452365"/>
            <a:ext cx="6269355" cy="1287780"/>
            <a:chOff x="673608" y="4452365"/>
            <a:chExt cx="6269355" cy="12877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8" y="4464557"/>
              <a:ext cx="436625" cy="5654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406" y="4452365"/>
              <a:ext cx="2683001" cy="5867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8" y="4815077"/>
              <a:ext cx="436625" cy="5654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406" y="4802885"/>
              <a:ext cx="4402836" cy="5867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7102" y="4802885"/>
              <a:ext cx="440435" cy="586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9502" y="4802885"/>
              <a:ext cx="1783079" cy="5867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8" y="5165597"/>
              <a:ext cx="436625" cy="5654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2406" y="5153405"/>
              <a:ext cx="5377433" cy="58673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33880" y="4155303"/>
            <a:ext cx="5942330" cy="139268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07340" indent="-294640">
              <a:lnSpc>
                <a:spcPct val="100000"/>
              </a:lnSpc>
              <a:spcBef>
                <a:spcPts val="459"/>
              </a:spcBef>
              <a:buClr>
                <a:srgbClr val="858585"/>
              </a:buClr>
              <a:buFont typeface="Calisto MT"/>
              <a:buChar char="•"/>
              <a:tabLst>
                <a:tab pos="30734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340" indent="-294640">
              <a:lnSpc>
                <a:spcPct val="100000"/>
              </a:lnSpc>
              <a:spcBef>
                <a:spcPts val="360"/>
              </a:spcBef>
              <a:buClr>
                <a:srgbClr val="858585"/>
              </a:buClr>
              <a:buFont typeface="Calisto MT"/>
              <a:buChar char="•"/>
              <a:tabLst>
                <a:tab pos="30734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fragmentation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340" indent="-294640">
              <a:lnSpc>
                <a:spcPct val="100000"/>
              </a:lnSpc>
              <a:spcBef>
                <a:spcPts val="360"/>
              </a:spcBef>
              <a:buClr>
                <a:srgbClr val="858585"/>
              </a:buClr>
              <a:buFont typeface="Calisto MT"/>
              <a:buChar char="•"/>
              <a:tabLst>
                <a:tab pos="30734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allocate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bytes?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bytes?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bytes??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4141" y="5669279"/>
            <a:ext cx="9669780" cy="978535"/>
            <a:chOff x="374141" y="5669279"/>
            <a:chExt cx="9669780" cy="97853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141" y="5682995"/>
              <a:ext cx="479297" cy="6217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986" y="5669279"/>
              <a:ext cx="4498847" cy="6454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7" y="6073139"/>
              <a:ext cx="436625" cy="5654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405" y="6060947"/>
              <a:ext cx="9081515" cy="58673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51178" y="5653211"/>
            <a:ext cx="9256395" cy="1071447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515"/>
              </a:spcBef>
              <a:buFont typeface="Calisto MT"/>
              <a:buChar char="•"/>
              <a:tabLst>
                <a:tab pos="295275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OS’s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heap?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lvl="1" indent="-294640">
              <a:lnSpc>
                <a:spcPct val="100000"/>
              </a:lnSpc>
              <a:spcBef>
                <a:spcPts val="36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chunk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process;</a:t>
            </a:r>
            <a:r>
              <a:rPr sz="20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manages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allocations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338" y="1493716"/>
            <a:ext cx="10515600" cy="130484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Allocate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malloc(),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new()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015" indent="-285115">
              <a:lnSpc>
                <a:spcPct val="100000"/>
              </a:lnSpc>
              <a:spcBef>
                <a:spcPts val="305"/>
              </a:spcBef>
              <a:buFont typeface="Times New Roman"/>
              <a:buChar char="•"/>
              <a:tabLst>
                <a:tab pos="75501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Heap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allocated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(holes)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015" indent="-285115">
              <a:lnSpc>
                <a:spcPct val="100000"/>
              </a:lnSpc>
              <a:spcBef>
                <a:spcPts val="285"/>
              </a:spcBef>
              <a:buFont typeface="Times New Roman"/>
              <a:buChar char="•"/>
              <a:tabLst>
                <a:tab pos="75501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unpredictable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8937688" y="3119818"/>
          <a:ext cx="19812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800" spc="-20" dirty="0">
                          <a:latin typeface="Calisto MT"/>
                          <a:cs typeface="Calisto MT"/>
                        </a:rPr>
                        <a:t>Free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12001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sz="1800" spc="-10" dirty="0">
                          <a:latin typeface="Calisto MT"/>
                          <a:cs typeface="Calisto MT"/>
                        </a:rPr>
                        <a:t>Alloc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2343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20" dirty="0">
                          <a:latin typeface="Calisto MT"/>
                          <a:cs typeface="Calisto MT"/>
                        </a:rPr>
                        <a:t>Free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-10" dirty="0">
                          <a:latin typeface="Calisto MT"/>
                          <a:cs typeface="Calisto MT"/>
                        </a:rPr>
                        <a:t>Alloc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8030429" y="3225037"/>
            <a:ext cx="7251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sto MT"/>
                <a:cs typeface="Calisto MT"/>
              </a:rPr>
              <a:t>16</a:t>
            </a:r>
            <a:r>
              <a:rPr sz="1600" spc="-1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bytes</a:t>
            </a:r>
            <a:endParaRPr sz="1600">
              <a:latin typeface="Calisto MT"/>
              <a:cs typeface="Calisto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30429" y="3910881"/>
            <a:ext cx="7251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sto MT"/>
                <a:cs typeface="Calisto MT"/>
              </a:rPr>
              <a:t>24</a:t>
            </a:r>
            <a:r>
              <a:rPr sz="1600" spc="-1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bytes</a:t>
            </a:r>
            <a:endParaRPr sz="1600">
              <a:latin typeface="Calisto MT"/>
              <a:cs typeface="Calisto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30429" y="4307413"/>
            <a:ext cx="7251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300"/>
              </a:lnSpc>
              <a:spcBef>
                <a:spcPts val="100"/>
              </a:spcBef>
            </a:pPr>
            <a:r>
              <a:rPr sz="1600" spc="-10" dirty="0">
                <a:latin typeface="Calisto MT"/>
                <a:cs typeface="Calisto MT"/>
              </a:rPr>
              <a:t>12bytes </a:t>
            </a:r>
            <a:r>
              <a:rPr sz="1600" dirty="0">
                <a:latin typeface="Calisto MT"/>
                <a:cs typeface="Calisto MT"/>
              </a:rPr>
              <a:t>16</a:t>
            </a:r>
            <a:r>
              <a:rPr sz="1600" spc="-1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bytes</a:t>
            </a:r>
            <a:endParaRPr sz="1600">
              <a:latin typeface="Calisto MT"/>
              <a:cs typeface="Calisto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62553" y="3741801"/>
            <a:ext cx="20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sto MT"/>
                <a:cs typeface="Calisto MT"/>
              </a:rPr>
              <a:t>A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78326" y="4748326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sto MT"/>
                <a:cs typeface="Calisto MT"/>
              </a:rPr>
              <a:t>B</a:t>
            </a:r>
            <a:endParaRPr sz="18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219353"/>
            <a:ext cx="10515600" cy="1325563"/>
          </a:xfrm>
          <a:prstGeom prst="rect">
            <a:avLst/>
          </a:prstGeom>
        </p:spPr>
        <p:txBody>
          <a:bodyPr vert="horz" wrap="square" lIns="0" tIns="330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5" dirty="0"/>
              <a:t>Quiz:</a:t>
            </a:r>
            <a:r>
              <a:rPr sz="5400" spc="-530" dirty="0"/>
              <a:t> </a:t>
            </a:r>
            <a:r>
              <a:rPr sz="5400" dirty="0"/>
              <a:t>Match</a:t>
            </a:r>
            <a:r>
              <a:rPr sz="5400" spc="-105" dirty="0"/>
              <a:t> </a:t>
            </a:r>
            <a:r>
              <a:rPr sz="5400" dirty="0"/>
              <a:t>that</a:t>
            </a:r>
            <a:r>
              <a:rPr sz="5400" spc="-545" dirty="0"/>
              <a:t> </a:t>
            </a:r>
            <a:r>
              <a:rPr sz="5400" dirty="0"/>
              <a:t>Address</a:t>
            </a:r>
            <a:r>
              <a:rPr sz="5400" spc="-50" dirty="0"/>
              <a:t> </a:t>
            </a:r>
            <a:r>
              <a:rPr sz="5400" spc="-10" dirty="0"/>
              <a:t>Location</a:t>
            </a:r>
            <a:endParaRPr sz="5400" dirty="0"/>
          </a:p>
        </p:txBody>
      </p:sp>
      <p:grpSp>
        <p:nvGrpSpPr>
          <p:cNvPr id="8" name="object 8"/>
          <p:cNvGrpSpPr/>
          <p:nvPr/>
        </p:nvGrpSpPr>
        <p:grpSpPr>
          <a:xfrm>
            <a:off x="0" y="1581911"/>
            <a:ext cx="3533140" cy="1804670"/>
            <a:chOff x="0" y="1581911"/>
            <a:chExt cx="3533140" cy="18046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81911"/>
              <a:ext cx="544067" cy="5852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125" y="1581911"/>
              <a:ext cx="466343" cy="5852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854" y="1581911"/>
              <a:ext cx="424433" cy="5852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86711"/>
              <a:ext cx="544067" cy="5852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125" y="1886711"/>
              <a:ext cx="872489" cy="5852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" y="1886711"/>
              <a:ext cx="433577" cy="5852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961" y="1886711"/>
              <a:ext cx="630935" cy="5852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3480" y="1886711"/>
              <a:ext cx="788669" cy="5852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5533" y="1886711"/>
              <a:ext cx="419861" cy="5852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7454" y="1886711"/>
              <a:ext cx="807719" cy="5852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7232" y="1886711"/>
              <a:ext cx="483107" cy="5852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3724" y="1886711"/>
              <a:ext cx="797051" cy="5852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04160" y="1886711"/>
              <a:ext cx="728471" cy="5852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" y="2191511"/>
              <a:ext cx="630935" cy="5852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425" y="2191511"/>
              <a:ext cx="471677" cy="58521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487" y="2191511"/>
              <a:ext cx="424433" cy="5852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" y="2496311"/>
              <a:ext cx="630935" cy="5852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425" y="2496311"/>
              <a:ext cx="483107" cy="5852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6918" y="2496311"/>
              <a:ext cx="457199" cy="5852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3890" y="2496311"/>
              <a:ext cx="483107" cy="5852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8294" y="2496311"/>
              <a:ext cx="1115567" cy="5852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87246" y="2496311"/>
              <a:ext cx="947927" cy="5852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78557" y="2496311"/>
              <a:ext cx="434339" cy="5852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6282" y="2496311"/>
              <a:ext cx="632459" cy="58521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32125" y="2496311"/>
              <a:ext cx="725423" cy="5852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2801111"/>
              <a:ext cx="349757" cy="58521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95882" y="1661804"/>
            <a:ext cx="3288029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35A227"/>
                </a:solidFill>
                <a:latin typeface="Calibri"/>
                <a:cs typeface="Calibri"/>
              </a:rPr>
              <a:t>int</a:t>
            </a:r>
            <a:r>
              <a:rPr sz="2000" spc="-40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CE7923"/>
                </a:solidFill>
                <a:latin typeface="Calibri"/>
                <a:cs typeface="Calibri"/>
              </a:rPr>
              <a:t>x</a:t>
            </a:r>
            <a:r>
              <a:rPr sz="2000" spc="-2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127000" marR="5080" indent="-114300">
              <a:lnSpc>
                <a:spcPct val="100000"/>
              </a:lnSpc>
            </a:pPr>
            <a:r>
              <a:rPr sz="2000" dirty="0">
                <a:solidFill>
                  <a:srgbClr val="35A227"/>
                </a:solidFill>
                <a:latin typeface="Calibri"/>
                <a:cs typeface="Calibri"/>
              </a:rPr>
              <a:t>int</a:t>
            </a:r>
            <a:r>
              <a:rPr sz="2000" spc="-65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E34FF"/>
                </a:solidFill>
                <a:latin typeface="Calibri"/>
                <a:cs typeface="Calibri"/>
              </a:rPr>
              <a:t>main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35A227"/>
                </a:solidFill>
                <a:latin typeface="Calibri"/>
                <a:cs typeface="Calibri"/>
              </a:rPr>
              <a:t>int</a:t>
            </a:r>
            <a:r>
              <a:rPr sz="2000" spc="-55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E7923"/>
                </a:solidFill>
                <a:latin typeface="Calibri"/>
                <a:cs typeface="Calibri"/>
              </a:rPr>
              <a:t>argc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5A227"/>
                </a:solidFill>
                <a:latin typeface="Calibri"/>
                <a:cs typeface="Calibri"/>
              </a:rPr>
              <a:t>char</a:t>
            </a:r>
            <a:r>
              <a:rPr sz="2000" spc="-60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dirty="0">
                <a:solidFill>
                  <a:srgbClr val="CE7923"/>
                </a:solidFill>
                <a:latin typeface="Calibri"/>
                <a:cs typeface="Calibri"/>
              </a:rPr>
              <a:t>argv</a:t>
            </a:r>
            <a:r>
              <a:rPr sz="2000" dirty="0">
                <a:latin typeface="Calibri"/>
                <a:cs typeface="Calibri"/>
              </a:rPr>
              <a:t>[])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{ </a:t>
            </a:r>
            <a:r>
              <a:rPr sz="2000" dirty="0">
                <a:solidFill>
                  <a:srgbClr val="35A227"/>
                </a:solidFill>
                <a:latin typeface="Calibri"/>
                <a:cs typeface="Calibri"/>
              </a:rPr>
              <a:t>int</a:t>
            </a:r>
            <a:r>
              <a:rPr sz="2000" spc="-40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CE7923"/>
                </a:solidFill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2000" dirty="0">
                <a:solidFill>
                  <a:srgbClr val="35A227"/>
                </a:solidFill>
                <a:latin typeface="Calibri"/>
                <a:cs typeface="Calibri"/>
              </a:rPr>
              <a:t>int</a:t>
            </a:r>
            <a:r>
              <a:rPr sz="2000" spc="-15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dirty="0">
                <a:solidFill>
                  <a:srgbClr val="CE7923"/>
                </a:solidFill>
                <a:latin typeface="Calibri"/>
                <a:cs typeface="Calibri"/>
              </a:rPr>
              <a:t>z</a:t>
            </a:r>
            <a:r>
              <a:rPr sz="2000" spc="-30" dirty="0">
                <a:solidFill>
                  <a:srgbClr val="CE7923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malloc(</a:t>
            </a:r>
            <a:r>
              <a:rPr sz="2000" spc="-10" dirty="0">
                <a:solidFill>
                  <a:srgbClr val="D03BFF"/>
                </a:solidFill>
                <a:latin typeface="Calibri"/>
                <a:cs typeface="Calibri"/>
              </a:rPr>
              <a:t>sizeof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rgbClr val="35A227"/>
                </a:solidFill>
                <a:latin typeface="Calibri"/>
                <a:cs typeface="Calibri"/>
              </a:rPr>
              <a:t>int</a:t>
            </a:r>
            <a:r>
              <a:rPr sz="2000" spc="-10" dirty="0">
                <a:latin typeface="Calibri"/>
                <a:cs typeface="Calibri"/>
              </a:rPr>
              <a:t>)););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0" dirty="0">
                <a:latin typeface="Calibri"/>
                <a:cs typeface="Calibri"/>
              </a:rPr>
              <a:t>}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0150" y="3450811"/>
            <a:ext cx="608593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data,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code,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stack,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heap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79561" y="3429000"/>
            <a:ext cx="427423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20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29690"/>
              </p:ext>
            </p:extLst>
          </p:nvPr>
        </p:nvGraphicFramePr>
        <p:xfrm>
          <a:off x="546243" y="4102350"/>
          <a:ext cx="8128000" cy="2315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60"/>
                        </a:spcBef>
                        <a:tabLst>
                          <a:tab pos="2044064" algn="l"/>
                        </a:tabLst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  <a:r>
                        <a:rPr sz="1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2700" baseline="-4629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sz="2700" baseline="-4629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700" spc="-30" baseline="-4629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sz="2700" baseline="-4629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Stack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Stack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*z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Heap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2752C656-F61C-D427-50A3-52D0EF03AD0D}"/>
              </a:ext>
            </a:extLst>
          </p:cNvPr>
          <p:cNvSpPr txBox="1"/>
          <p:nvPr/>
        </p:nvSpPr>
        <p:spPr>
          <a:xfrm>
            <a:off x="6492606" y="1651674"/>
            <a:ext cx="3167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main? x? 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y? z?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*z?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199" rIns="0" bIns="0" rtlCol="0">
            <a:spAutoFit/>
          </a:bodyPr>
          <a:lstStyle/>
          <a:p>
            <a:pPr marL="2030095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Memory</a:t>
            </a:r>
            <a:r>
              <a:rPr sz="6000" spc="-615" dirty="0"/>
              <a:t> </a:t>
            </a:r>
            <a:r>
              <a:rPr sz="6000" spc="-10" dirty="0"/>
              <a:t>Accesses</a:t>
            </a:r>
            <a:endParaRPr sz="6000"/>
          </a:p>
        </p:txBody>
      </p:sp>
      <p:grpSp>
        <p:nvGrpSpPr>
          <p:cNvPr id="6" name="object 6"/>
          <p:cNvGrpSpPr/>
          <p:nvPr/>
        </p:nvGrpSpPr>
        <p:grpSpPr>
          <a:xfrm>
            <a:off x="0" y="2055876"/>
            <a:ext cx="5554980" cy="2809875"/>
            <a:chOff x="0" y="2055876"/>
            <a:chExt cx="5554980" cy="2809875"/>
          </a:xfrm>
        </p:grpSpPr>
        <p:sp>
          <p:nvSpPr>
            <p:cNvPr id="7" name="object 7"/>
            <p:cNvSpPr/>
            <p:nvPr/>
          </p:nvSpPr>
          <p:spPr>
            <a:xfrm>
              <a:off x="0" y="2087880"/>
              <a:ext cx="5554980" cy="2777490"/>
            </a:xfrm>
            <a:custGeom>
              <a:avLst/>
              <a:gdLst/>
              <a:ahLst/>
              <a:cxnLst/>
              <a:rect l="l" t="t" r="r" b="b"/>
              <a:pathLst>
                <a:path w="5554980" h="2777490">
                  <a:moveTo>
                    <a:pt x="5554980" y="0"/>
                  </a:moveTo>
                  <a:lnTo>
                    <a:pt x="0" y="0"/>
                  </a:lnTo>
                  <a:lnTo>
                    <a:pt x="0" y="2777490"/>
                  </a:lnTo>
                  <a:lnTo>
                    <a:pt x="5554980" y="2777490"/>
                  </a:lnTo>
                  <a:lnTo>
                    <a:pt x="5554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55876"/>
              <a:ext cx="870965" cy="4358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462" y="2055876"/>
              <a:ext cx="970787" cy="4358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1428"/>
              <a:ext cx="870965" cy="4358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462" y="2281428"/>
              <a:ext cx="1012698" cy="4358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739" y="2108390"/>
            <a:ext cx="1461770" cy="476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</a:pPr>
            <a:r>
              <a:rPr sz="1450" dirty="0">
                <a:solidFill>
                  <a:srgbClr val="A379A2"/>
                </a:solidFill>
                <a:latin typeface="Calibri"/>
                <a:cs typeface="Calibri"/>
              </a:rPr>
              <a:t>#include</a:t>
            </a:r>
            <a:r>
              <a:rPr sz="1450" spc="30" dirty="0">
                <a:solidFill>
                  <a:srgbClr val="A379A2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AE3782"/>
                </a:solidFill>
                <a:latin typeface="Calibri"/>
                <a:cs typeface="Calibri"/>
              </a:rPr>
              <a:t>&lt;stdio.h&gt; </a:t>
            </a:r>
            <a:r>
              <a:rPr sz="1450" dirty="0">
                <a:solidFill>
                  <a:srgbClr val="A379A2"/>
                </a:solidFill>
                <a:latin typeface="Calibri"/>
                <a:cs typeface="Calibri"/>
              </a:rPr>
              <a:t>#include</a:t>
            </a:r>
            <a:r>
              <a:rPr sz="1450" spc="30" dirty="0">
                <a:solidFill>
                  <a:srgbClr val="A379A2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AE3782"/>
                </a:solidFill>
                <a:latin typeface="Calibri"/>
                <a:cs typeface="Calibri"/>
              </a:rPr>
              <a:t>&lt;stdlib.h&gt;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2731770"/>
            <a:ext cx="2632710" cy="1111250"/>
            <a:chOff x="0" y="2731770"/>
            <a:chExt cx="2632710" cy="11112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731770"/>
              <a:ext cx="426720" cy="4358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15" y="2731770"/>
              <a:ext cx="647699" cy="4358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216" y="2731770"/>
              <a:ext cx="323849" cy="435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366" y="2731770"/>
              <a:ext cx="468629" cy="4358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491" y="2731770"/>
              <a:ext cx="586739" cy="4358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8532" y="2731770"/>
              <a:ext cx="313181" cy="4358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6924" y="2731770"/>
              <a:ext cx="599693" cy="4358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3351" y="2731770"/>
              <a:ext cx="360425" cy="4358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7077" y="2731770"/>
              <a:ext cx="592835" cy="4358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93214" y="2731770"/>
              <a:ext cx="539495" cy="4358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6" y="2956560"/>
              <a:ext cx="468629" cy="4358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9559" y="2956560"/>
              <a:ext cx="348233" cy="4358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1094" y="2956560"/>
              <a:ext cx="316991" cy="4358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96" y="3182112"/>
              <a:ext cx="932687" cy="4358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3406902"/>
              <a:ext cx="283463" cy="43586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8739" y="2784285"/>
            <a:ext cx="2433955" cy="925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" marR="5080" indent="-86360">
              <a:lnSpc>
                <a:spcPct val="101699"/>
              </a:lnSpc>
              <a:spcBef>
                <a:spcPts val="95"/>
              </a:spcBef>
            </a:pPr>
            <a:r>
              <a:rPr sz="1450" dirty="0">
                <a:solidFill>
                  <a:srgbClr val="35A227"/>
                </a:solidFill>
                <a:latin typeface="Calibri"/>
                <a:cs typeface="Calibri"/>
              </a:rPr>
              <a:t>int</a:t>
            </a:r>
            <a:r>
              <a:rPr sz="1450" spc="25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5E34FF"/>
                </a:solidFill>
                <a:latin typeface="Calibri"/>
                <a:cs typeface="Calibri"/>
              </a:rPr>
              <a:t>main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50" dirty="0">
                <a:solidFill>
                  <a:srgbClr val="35A227"/>
                </a:solidFill>
                <a:latin typeface="Calibri"/>
                <a:cs typeface="Calibri"/>
              </a:rPr>
              <a:t>int</a:t>
            </a:r>
            <a:r>
              <a:rPr sz="1450" spc="25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CE7923"/>
                </a:solidFill>
                <a:latin typeface="Calibri"/>
                <a:cs typeface="Calibri"/>
              </a:rPr>
              <a:t>argc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5A227"/>
                </a:solidFill>
                <a:latin typeface="Calibri"/>
                <a:cs typeface="Calibri"/>
              </a:rPr>
              <a:t>char</a:t>
            </a:r>
            <a:r>
              <a:rPr sz="1450" spc="25" dirty="0">
                <a:solidFill>
                  <a:srgbClr val="35A227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450" dirty="0">
                <a:solidFill>
                  <a:srgbClr val="CE7923"/>
                </a:solidFill>
                <a:latin typeface="Calibri"/>
                <a:cs typeface="Calibri"/>
              </a:rPr>
              <a:t>argv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[])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50" dirty="0">
                <a:solidFill>
                  <a:srgbClr val="FFFFFF"/>
                </a:solidFill>
                <a:latin typeface="Calibri"/>
                <a:cs typeface="Calibri"/>
              </a:rPr>
              <a:t>{ </a:t>
            </a:r>
            <a:r>
              <a:rPr sz="1450" dirty="0">
                <a:solidFill>
                  <a:srgbClr val="35A227"/>
                </a:solidFill>
                <a:latin typeface="Calibri"/>
                <a:cs typeface="Calibri"/>
              </a:rPr>
              <a:t>int </a:t>
            </a:r>
            <a:r>
              <a:rPr sz="1450" spc="-25" dirty="0">
                <a:solidFill>
                  <a:srgbClr val="CE7923"/>
                </a:solidFill>
                <a:latin typeface="Calibri"/>
                <a:cs typeface="Calibri"/>
              </a:rPr>
              <a:t>x</a:t>
            </a:r>
            <a:r>
              <a:rPr sz="1450" spc="-25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endParaRPr sz="145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35"/>
              </a:spcBef>
            </a:pP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Calibri"/>
                <a:cs typeface="Calibri"/>
              </a:rPr>
              <a:t>3;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50" spc="-50" dirty="0">
                <a:solidFill>
                  <a:srgbClr val="FFFFFF"/>
                </a:solidFill>
                <a:latin typeface="Calibri"/>
                <a:cs typeface="Calibri"/>
              </a:rPr>
              <a:t>}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106167" y="2737104"/>
            <a:ext cx="8190230" cy="1567180"/>
            <a:chOff x="2106167" y="2737104"/>
            <a:chExt cx="8190230" cy="1567180"/>
          </a:xfrm>
        </p:grpSpPr>
        <p:sp>
          <p:nvSpPr>
            <p:cNvPr id="31" name="object 31"/>
            <p:cNvSpPr/>
            <p:nvPr/>
          </p:nvSpPr>
          <p:spPr>
            <a:xfrm>
              <a:off x="2106167" y="3057911"/>
              <a:ext cx="3890010" cy="694690"/>
            </a:xfrm>
            <a:custGeom>
              <a:avLst/>
              <a:gdLst/>
              <a:ahLst/>
              <a:cxnLst/>
              <a:rect l="l" t="t" r="r" b="b"/>
              <a:pathLst>
                <a:path w="3890010" h="694689">
                  <a:moveTo>
                    <a:pt x="3503167" y="0"/>
                  </a:moveTo>
                  <a:lnTo>
                    <a:pt x="3503167" y="236016"/>
                  </a:lnTo>
                  <a:lnTo>
                    <a:pt x="0" y="236016"/>
                  </a:lnTo>
                  <a:lnTo>
                    <a:pt x="0" y="458152"/>
                  </a:lnTo>
                  <a:lnTo>
                    <a:pt x="3503167" y="458152"/>
                  </a:lnTo>
                  <a:lnTo>
                    <a:pt x="3503167" y="694182"/>
                  </a:lnTo>
                  <a:lnTo>
                    <a:pt x="3890010" y="347091"/>
                  </a:lnTo>
                  <a:lnTo>
                    <a:pt x="3503167" y="0"/>
                  </a:lnTo>
                  <a:close/>
                </a:path>
              </a:pathLst>
            </a:custGeom>
            <a:solidFill>
              <a:srgbClr val="D35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54268" y="2737104"/>
              <a:ext cx="1207769" cy="7650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44867" y="2737104"/>
              <a:ext cx="1134617" cy="7650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17714" y="2737104"/>
              <a:ext cx="1289303" cy="7650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42959" y="2737104"/>
              <a:ext cx="932687" cy="7650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11589" y="2737104"/>
              <a:ext cx="965453" cy="7650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12986" y="2737104"/>
              <a:ext cx="883157" cy="76504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54268" y="3137916"/>
              <a:ext cx="1207769" cy="7650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44867" y="3137916"/>
              <a:ext cx="1053083" cy="7650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17714" y="3137916"/>
              <a:ext cx="1517903" cy="7650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71560" y="3137916"/>
              <a:ext cx="883157" cy="76504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54268" y="3538728"/>
              <a:ext cx="1207769" cy="76504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754210" y="5009206"/>
            <a:ext cx="2443480" cy="669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latin typeface="Calibri"/>
                <a:cs typeface="Calibri"/>
              </a:rPr>
              <a:t>otool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-tv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demo1.o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100" dirty="0">
                <a:latin typeface="Calibri"/>
                <a:cs typeface="Calibri"/>
              </a:rPr>
              <a:t>(or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objdump on</a:t>
            </a:r>
            <a:r>
              <a:rPr sz="2100" spc="-10" dirty="0">
                <a:latin typeface="Calibri"/>
                <a:cs typeface="Calibri"/>
              </a:rPr>
              <a:t> Linux)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73683" y="2834487"/>
            <a:ext cx="770255" cy="1228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-10" dirty="0">
                <a:latin typeface="Calibri"/>
                <a:cs typeface="Calibri"/>
              </a:rPr>
              <a:t>0x10: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600" spc="-10" dirty="0">
                <a:latin typeface="Calibri"/>
                <a:cs typeface="Calibri"/>
              </a:rPr>
              <a:t>0x13: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00" spc="-10" dirty="0">
                <a:latin typeface="Calibri"/>
                <a:cs typeface="Calibri"/>
              </a:rPr>
              <a:t>0x19: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944868" y="3538728"/>
            <a:ext cx="3351529" cy="765175"/>
            <a:chOff x="6944868" y="3538728"/>
            <a:chExt cx="3351529" cy="765175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44868" y="3538728"/>
              <a:ext cx="1134617" cy="76504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17714" y="3538728"/>
              <a:ext cx="703325" cy="76504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56982" y="3538728"/>
              <a:ext cx="883157" cy="76504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276082" y="3538728"/>
              <a:ext cx="1450085" cy="76504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62110" y="3538728"/>
              <a:ext cx="932687" cy="76504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730740" y="3538728"/>
              <a:ext cx="565403" cy="765047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7164283" y="2834487"/>
            <a:ext cx="2912745" cy="1228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600" dirty="0">
                <a:latin typeface="Calibri"/>
                <a:cs typeface="Calibri"/>
              </a:rPr>
              <a:t>movl0x8(%rbp),</a:t>
            </a:r>
            <a:r>
              <a:rPr sz="2600" spc="1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%edi </a:t>
            </a:r>
            <a:r>
              <a:rPr sz="2600" dirty="0">
                <a:latin typeface="Calibri"/>
                <a:cs typeface="Calibri"/>
              </a:rPr>
              <a:t>addl</a:t>
            </a:r>
            <a:r>
              <a:rPr sz="2600" spc="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$0x3,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%edi </a:t>
            </a:r>
            <a:r>
              <a:rPr sz="2600" dirty="0">
                <a:latin typeface="Calibri"/>
                <a:cs typeface="Calibri"/>
              </a:rPr>
              <a:t>movl%edi,</a:t>
            </a:r>
            <a:r>
              <a:rPr sz="2600" spc="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0x8(%rbp)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30411" y="4892836"/>
            <a:ext cx="3723004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%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rbp</a:t>
            </a:r>
            <a:r>
              <a:rPr sz="1800" b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base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pointer: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points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 base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current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stack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frame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972" rIns="0" bIns="0" rtlCol="0">
            <a:spAutoFit/>
          </a:bodyPr>
          <a:lstStyle/>
          <a:p>
            <a:pPr marL="139763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How</a:t>
            </a:r>
            <a:r>
              <a:rPr sz="4800" spc="-45" dirty="0"/>
              <a:t> </a:t>
            </a:r>
            <a:r>
              <a:rPr sz="4800" spc="-30" dirty="0"/>
              <a:t>to</a:t>
            </a:r>
            <a:r>
              <a:rPr sz="4800" spc="-720" dirty="0"/>
              <a:t> </a:t>
            </a:r>
            <a:r>
              <a:rPr sz="4800" dirty="0"/>
              <a:t>Virtualize</a:t>
            </a:r>
            <a:r>
              <a:rPr sz="4800" spc="-20" dirty="0"/>
              <a:t> </a:t>
            </a:r>
            <a:r>
              <a:rPr sz="4800" spc="-10" dirty="0"/>
              <a:t>Memory?</a:t>
            </a:r>
            <a:endParaRPr sz="4800"/>
          </a:p>
        </p:txBody>
      </p:sp>
      <p:grpSp>
        <p:nvGrpSpPr>
          <p:cNvPr id="7" name="object 7"/>
          <p:cNvGrpSpPr/>
          <p:nvPr/>
        </p:nvGrpSpPr>
        <p:grpSpPr>
          <a:xfrm>
            <a:off x="336041" y="1565148"/>
            <a:ext cx="7404100" cy="4590415"/>
            <a:chOff x="336041" y="1565148"/>
            <a:chExt cx="7404100" cy="45904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041" y="1565148"/>
              <a:ext cx="7403591" cy="699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041" y="2184654"/>
              <a:ext cx="6440423" cy="6995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041" y="2804160"/>
              <a:ext cx="3418332" cy="6995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042" y="3424427"/>
              <a:ext cx="6742175" cy="6995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20" y="3887724"/>
              <a:ext cx="579119" cy="6202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6423" y="3875532"/>
              <a:ext cx="1859279" cy="6408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20" y="4297680"/>
              <a:ext cx="579119" cy="6202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6423" y="4285488"/>
              <a:ext cx="2282951" cy="6408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320" y="4707635"/>
              <a:ext cx="579119" cy="6202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6423" y="4695444"/>
              <a:ext cx="905255" cy="6408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320" y="5116830"/>
              <a:ext cx="579119" cy="6202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6423" y="5104638"/>
              <a:ext cx="1904237" cy="6408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320" y="5526785"/>
              <a:ext cx="579119" cy="6202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6423" y="5514594"/>
              <a:ext cx="1914905" cy="64084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35941" y="1662130"/>
            <a:ext cx="10026042" cy="4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r>
              <a:rPr sz="24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simultaneously?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65200">
              <a:lnSpc>
                <a:spcPct val="169400"/>
              </a:lnSpc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Addresses</a:t>
            </a:r>
            <a:r>
              <a:rPr sz="24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4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“hardcoded”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binaries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965200">
              <a:lnSpc>
                <a:spcPct val="169400"/>
              </a:lnSpc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collisions?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(covered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today):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5175" indent="-457200">
              <a:lnSpc>
                <a:spcPct val="100000"/>
              </a:lnSpc>
              <a:spcBef>
                <a:spcPts val="600"/>
              </a:spcBef>
              <a:buClr>
                <a:srgbClr val="858585"/>
              </a:buClr>
              <a:buAutoNum type="arabicPeriod"/>
              <a:tabLst>
                <a:tab pos="765175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5175" indent="-457200">
              <a:lnSpc>
                <a:spcPct val="100000"/>
              </a:lnSpc>
              <a:spcBef>
                <a:spcPts val="585"/>
              </a:spcBef>
              <a:buClr>
                <a:srgbClr val="858585"/>
              </a:buClr>
              <a:buAutoNum type="arabicPeriod"/>
              <a:tabLst>
                <a:tab pos="765175" algn="l"/>
              </a:tabLst>
            </a:pPr>
            <a:r>
              <a:rPr sz="2200" dirty="0">
                <a:solidFill>
                  <a:srgbClr val="5257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sz="2200" spc="-85" dirty="0">
                <a:solidFill>
                  <a:srgbClr val="5257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5257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Relocation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5175" indent="-457200">
              <a:lnSpc>
                <a:spcPct val="100000"/>
              </a:lnSpc>
              <a:spcBef>
                <a:spcPts val="590"/>
              </a:spcBef>
              <a:buClr>
                <a:srgbClr val="858585"/>
              </a:buClr>
              <a:buAutoNum type="arabicPeriod"/>
              <a:tabLst>
                <a:tab pos="765175" algn="l"/>
              </a:tabLst>
            </a:pPr>
            <a:r>
              <a:rPr sz="2200" spc="-20" dirty="0">
                <a:solidFill>
                  <a:srgbClr val="5257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5175" indent="-457200">
              <a:lnSpc>
                <a:spcPct val="100000"/>
              </a:lnSpc>
              <a:spcBef>
                <a:spcPts val="580"/>
              </a:spcBef>
              <a:buClr>
                <a:srgbClr val="858585"/>
              </a:buClr>
              <a:buAutoNum type="arabicPeriod"/>
              <a:tabLst>
                <a:tab pos="765175" algn="l"/>
              </a:tabLst>
            </a:pPr>
            <a:r>
              <a:rPr sz="2200" spc="-10" dirty="0">
                <a:solidFill>
                  <a:srgbClr val="5257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Base+Bounds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5175" indent="-457200">
              <a:lnSpc>
                <a:spcPct val="100000"/>
              </a:lnSpc>
              <a:spcBef>
                <a:spcPts val="590"/>
              </a:spcBef>
              <a:buClr>
                <a:srgbClr val="858585"/>
              </a:buClr>
              <a:buAutoNum type="arabicPeriod"/>
              <a:tabLst>
                <a:tab pos="765175" algn="l"/>
              </a:tabLst>
            </a:pPr>
            <a:r>
              <a:rPr sz="2200" spc="-10" dirty="0">
                <a:solidFill>
                  <a:srgbClr val="5257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972" rIns="0" bIns="0" rtlCol="0">
            <a:spAutoFit/>
          </a:bodyPr>
          <a:lstStyle/>
          <a:p>
            <a:pPr marL="1431925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1)</a:t>
            </a:r>
            <a:r>
              <a:rPr sz="4800" spc="-600" dirty="0"/>
              <a:t> </a:t>
            </a:r>
            <a:r>
              <a:rPr sz="4800" dirty="0"/>
              <a:t>Time</a:t>
            </a:r>
            <a:r>
              <a:rPr sz="4800" spc="-35" dirty="0"/>
              <a:t> </a:t>
            </a:r>
            <a:r>
              <a:rPr sz="4800" dirty="0"/>
              <a:t>Sharing</a:t>
            </a:r>
            <a:r>
              <a:rPr sz="4800" spc="-30" dirty="0"/>
              <a:t> </a:t>
            </a:r>
            <a:r>
              <a:rPr sz="4800" dirty="0"/>
              <a:t>of</a:t>
            </a:r>
            <a:r>
              <a:rPr sz="4800" spc="-15" dirty="0"/>
              <a:t> </a:t>
            </a:r>
            <a:r>
              <a:rPr sz="4800" spc="-10" dirty="0"/>
              <a:t>Memory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0" y="1639061"/>
            <a:ext cx="10667237" cy="3813047"/>
            <a:chOff x="0" y="1639061"/>
            <a:chExt cx="10667237" cy="3813047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39061"/>
              <a:ext cx="6584441" cy="7368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78379"/>
              <a:ext cx="2019300" cy="7368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64714"/>
              <a:ext cx="1524761" cy="7368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705" y="2664714"/>
              <a:ext cx="5438394" cy="7368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3912" y="2661666"/>
              <a:ext cx="2574035" cy="7368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9807" y="2664714"/>
              <a:ext cx="821435" cy="7368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3188" y="2661666"/>
              <a:ext cx="1699259" cy="7368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049523"/>
              <a:ext cx="4008119" cy="7368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329683"/>
              <a:ext cx="1203197" cy="7368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5142" y="4329683"/>
              <a:ext cx="6669023" cy="7368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76109" y="4326635"/>
              <a:ext cx="1699259" cy="73685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7230" y="4329683"/>
              <a:ext cx="821435" cy="7368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90610" y="4326635"/>
              <a:ext cx="1091945" cy="7368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23654" y="4329683"/>
              <a:ext cx="1243583" cy="73685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715255"/>
              <a:ext cx="2987801" cy="73685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38200" y="2142745"/>
            <a:ext cx="10485220" cy="34755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virtualizes</a:t>
            </a: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25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Observation: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5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illusion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virtual CPUs by</a:t>
            </a:r>
            <a:r>
              <a:rPr sz="25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sz="25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b="1" dirty="0"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r>
              <a:rPr sz="25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b="1" spc="-1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isn’t</a:t>
            </a:r>
            <a:r>
              <a:rPr sz="25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5"/>
              </a:spcBef>
            </a:pP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illusion of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sz="25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virtual memories</a:t>
            </a:r>
            <a:r>
              <a:rPr sz="25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5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r>
              <a:rPr sz="25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b="1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5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5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b="1" dirty="0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r>
              <a:rPr sz="25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2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5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isn’t</a:t>
            </a:r>
            <a:r>
              <a:rPr sz="25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ylinder with a white square on a red background&#10;&#10;Description automatically generated">
            <a:extLst>
              <a:ext uri="{FF2B5EF4-FFF2-40B4-BE49-F238E27FC236}">
                <a16:creationId xmlns:a16="http://schemas.microsoft.com/office/drawing/2014/main" id="{883EEE26-294C-AEA4-31BA-48A01C8E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0"/>
            <a:ext cx="12225720" cy="68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8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ylinder with a red background&#10;&#10;Description automatically generated">
            <a:extLst>
              <a:ext uri="{FF2B5EF4-FFF2-40B4-BE49-F238E27FC236}">
                <a16:creationId xmlns:a16="http://schemas.microsoft.com/office/drawing/2014/main" id="{C6106E6C-7084-96D2-6E92-8BF14BFF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280"/>
            <a:ext cx="12319561" cy="67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ylinder with a red background&#10;&#10;Description automatically generated">
            <a:extLst>
              <a:ext uri="{FF2B5EF4-FFF2-40B4-BE49-F238E27FC236}">
                <a16:creationId xmlns:a16="http://schemas.microsoft.com/office/drawing/2014/main" id="{BB41ECE6-A24A-C693-72A0-391A7630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" y="0"/>
            <a:ext cx="12184914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ylinder with text on it&#10;&#10;Description automatically generated">
            <a:extLst>
              <a:ext uri="{FF2B5EF4-FFF2-40B4-BE49-F238E27FC236}">
                <a16:creationId xmlns:a16="http://schemas.microsoft.com/office/drawing/2014/main" id="{199AD76D-8A44-A05D-7C56-6D7E5AC8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8"/>
            <a:ext cx="12192000" cy="68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69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ylinder with black text&#10;&#10;Description automatically generated">
            <a:extLst>
              <a:ext uri="{FF2B5EF4-FFF2-40B4-BE49-F238E27FC236}">
                <a16:creationId xmlns:a16="http://schemas.microsoft.com/office/drawing/2014/main" id="{C5241DD3-1528-1D55-A7A1-8BB1D6E3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" y="-1"/>
            <a:ext cx="12185301" cy="68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850A-63BC-2DB4-229E-A5CA3DD8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stride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1ED2-F0A3-F8E3-8561-E9865CD9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enough, but… </a:t>
            </a:r>
          </a:p>
          <a:p>
            <a:r>
              <a:rPr lang="en-US" dirty="0"/>
              <a:t>Global state can be bad (across processes)</a:t>
            </a:r>
          </a:p>
          <a:p>
            <a:r>
              <a:rPr lang="en-US" dirty="0"/>
              <a:t>Troublesome to provide fair share for new processes</a:t>
            </a:r>
          </a:p>
          <a:p>
            <a:r>
              <a:rPr lang="en-US" dirty="0"/>
              <a:t>Suppose process D enters after 5 runs of stride scheduler</a:t>
            </a:r>
          </a:p>
          <a:p>
            <a:pPr lvl="1"/>
            <a:r>
              <a:rPr lang="en-US" dirty="0"/>
              <a:t>What should its pass value be?</a:t>
            </a:r>
          </a:p>
          <a:p>
            <a:pPr lvl="1"/>
            <a:r>
              <a:rPr lang="en-US" dirty="0"/>
              <a:t>Lottery: every scheduler run is likely to choose process proportional to its fair share</a:t>
            </a:r>
          </a:p>
          <a:p>
            <a:r>
              <a:rPr lang="en-US" dirty="0"/>
              <a:t>If the process needs to change its priority (tickets), how to reinterpret its pass value?</a:t>
            </a:r>
          </a:p>
        </p:txBody>
      </p:sp>
    </p:spTree>
    <p:extLst>
      <p:ext uri="{BB962C8B-B14F-4D97-AF65-F5344CB8AC3E}">
        <p14:creationId xmlns:p14="http://schemas.microsoft.com/office/powerpoint/2010/main" val="13059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ylinder with black text&#10;&#10;Description automatically generated">
            <a:extLst>
              <a:ext uri="{FF2B5EF4-FFF2-40B4-BE49-F238E27FC236}">
                <a16:creationId xmlns:a16="http://schemas.microsoft.com/office/drawing/2014/main" id="{A2FD66D6-D22A-722C-FC51-11B922CF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75"/>
            <a:ext cx="12215157" cy="68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7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ylinder with black text&#10;&#10;Description automatically generated">
            <a:extLst>
              <a:ext uri="{FF2B5EF4-FFF2-40B4-BE49-F238E27FC236}">
                <a16:creationId xmlns:a16="http://schemas.microsoft.com/office/drawing/2014/main" id="{A2FD66D6-D22A-722C-FC51-11B922CF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75"/>
            <a:ext cx="12215157" cy="6845025"/>
          </a:xfrm>
          <a:prstGeom prst="rect">
            <a:avLst/>
          </a:prstGeom>
        </p:spPr>
      </p:pic>
      <p:pic>
        <p:nvPicPr>
          <p:cNvPr id="2" name="object 8">
            <a:extLst>
              <a:ext uri="{FF2B5EF4-FFF2-40B4-BE49-F238E27FC236}">
                <a16:creationId xmlns:a16="http://schemas.microsoft.com/office/drawing/2014/main" id="{3C97A1F3-DF6B-4BF0-E013-FA3CF80DF7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922" y="3723862"/>
            <a:ext cx="4240696" cy="2567805"/>
          </a:xfrm>
          <a:prstGeom prst="rect">
            <a:avLst/>
          </a:prstGeom>
        </p:spPr>
      </p:pic>
      <p:pic>
        <p:nvPicPr>
          <p:cNvPr id="4" name="object 9">
            <a:extLst>
              <a:ext uri="{FF2B5EF4-FFF2-40B4-BE49-F238E27FC236}">
                <a16:creationId xmlns:a16="http://schemas.microsoft.com/office/drawing/2014/main" id="{AB7681EB-B0F7-2127-E7AC-89E1078D49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4540" y="3723862"/>
            <a:ext cx="4240695" cy="25678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735987-FC5D-E4DB-BCAA-0CCF670CE350}"/>
              </a:ext>
            </a:extLst>
          </p:cNvPr>
          <p:cNvCxnSpPr/>
          <p:nvPr/>
        </p:nvCxnSpPr>
        <p:spPr>
          <a:xfrm flipV="1">
            <a:off x="5923722" y="3313043"/>
            <a:ext cx="5473148" cy="3246783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4BE550-89AA-F658-9768-8333DE4C5EF9}"/>
              </a:ext>
            </a:extLst>
          </p:cNvPr>
          <p:cNvCxnSpPr/>
          <p:nvPr/>
        </p:nvCxnSpPr>
        <p:spPr>
          <a:xfrm flipH="1" flipV="1">
            <a:off x="5923722" y="3429000"/>
            <a:ext cx="5579165" cy="3130826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011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74586" y="303534"/>
            <a:ext cx="6526930" cy="141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63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Problems</a:t>
            </a:r>
            <a:r>
              <a:rPr spc="-145" dirty="0"/>
              <a:t> </a:t>
            </a:r>
            <a:r>
              <a:rPr spc="-20" dirty="0"/>
              <a:t>with </a:t>
            </a:r>
            <a:r>
              <a:rPr dirty="0"/>
              <a:t>Time</a:t>
            </a:r>
            <a:r>
              <a:rPr spc="-35" dirty="0"/>
              <a:t> </a:t>
            </a:r>
            <a:r>
              <a:rPr dirty="0"/>
              <a:t>Sharing</a:t>
            </a:r>
            <a:r>
              <a:rPr spc="-5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16813" y="1753361"/>
            <a:ext cx="7759065" cy="2350135"/>
            <a:chOff x="416813" y="1753361"/>
            <a:chExt cx="7759065" cy="23501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813" y="1753361"/>
              <a:ext cx="5399531" cy="6995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814" y="2372867"/>
              <a:ext cx="4383023" cy="6995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329" y="2837687"/>
              <a:ext cx="477011" cy="6210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2133" y="2824733"/>
              <a:ext cx="7103363" cy="6431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813" y="3403854"/>
              <a:ext cx="5851397" cy="69951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55517" y="2209937"/>
            <a:ext cx="7984038" cy="2387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r>
              <a:rPr sz="24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Ridiculously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sz="2400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Alternative:</a:t>
            </a:r>
            <a:r>
              <a:rPr sz="24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0875" indent="-342900">
              <a:lnSpc>
                <a:spcPct val="100000"/>
              </a:lnSpc>
              <a:spcBef>
                <a:spcPts val="610"/>
              </a:spcBef>
              <a:buClr>
                <a:srgbClr val="858585"/>
              </a:buClr>
              <a:buFont typeface="Calisto MT"/>
              <a:buChar char="•"/>
              <a:tabLst>
                <a:tab pos="650875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time,</a:t>
            </a:r>
            <a:r>
              <a:rPr sz="22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divided across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Remainder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3944" y="182530"/>
            <a:ext cx="10515600" cy="1325563"/>
          </a:xfrm>
          <a:prstGeom prst="rect">
            <a:avLst/>
          </a:prstGeom>
        </p:spPr>
        <p:txBody>
          <a:bodyPr vert="horz" wrap="square" lIns="0" tIns="330205" rIns="0" bIns="0" rtlCol="0">
            <a:spAutoFit/>
          </a:bodyPr>
          <a:lstStyle/>
          <a:p>
            <a:pPr marL="209042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2)</a:t>
            </a:r>
            <a:r>
              <a:rPr sz="5400" spc="-80" dirty="0"/>
              <a:t> </a:t>
            </a:r>
            <a:r>
              <a:rPr sz="5400" dirty="0"/>
              <a:t>Static</a:t>
            </a:r>
            <a:r>
              <a:rPr sz="5400" spc="-85" dirty="0"/>
              <a:t> </a:t>
            </a:r>
            <a:r>
              <a:rPr sz="5400" spc="-10" dirty="0"/>
              <a:t>Relocation</a:t>
            </a:r>
            <a:endParaRPr sz="5400"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1501902"/>
            <a:ext cx="9300210" cy="1283970"/>
            <a:chOff x="0" y="1501902"/>
            <a:chExt cx="9300210" cy="12839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15618"/>
              <a:ext cx="395477" cy="6537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02" y="1501902"/>
              <a:ext cx="1020317" cy="676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39" y="1501902"/>
              <a:ext cx="871727" cy="676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7488" y="1501902"/>
              <a:ext cx="1290827" cy="676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6835" y="1501902"/>
              <a:ext cx="525017" cy="6766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1145" y="1501902"/>
              <a:ext cx="5600699" cy="6766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80376" y="1501902"/>
              <a:ext cx="1719833" cy="6766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22932"/>
              <a:ext cx="395477" cy="6537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402" y="2109216"/>
              <a:ext cx="2004821" cy="6766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1744" y="2109216"/>
              <a:ext cx="2917697" cy="6766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7961" y="2109216"/>
              <a:ext cx="4825745" cy="67665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8738" y="1594802"/>
            <a:ext cx="10515599" cy="979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120"/>
              </a:spcBef>
              <a:buFont typeface="Calisto MT"/>
              <a:buChar char="•"/>
              <a:tabLst>
                <a:tab pos="295275" algn="l"/>
              </a:tabLst>
            </a:pPr>
            <a:r>
              <a:rPr sz="2300" spc="-10" dirty="0">
                <a:latin typeface="Arial" panose="020B0604020202020204" pitchFamily="34" charset="0"/>
                <a:cs typeface="Arial" panose="020B0604020202020204" pitchFamily="34" charset="0"/>
              </a:rPr>
              <a:t>Idea:</a:t>
            </a:r>
            <a:r>
              <a:rPr sz="23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3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rewrites</a:t>
            </a:r>
            <a:r>
              <a:rPr sz="23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23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sz="23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23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sz="23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3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3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3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300" spc="-1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282575">
              <a:lnSpc>
                <a:spcPct val="100000"/>
              </a:lnSpc>
              <a:spcBef>
                <a:spcPts val="2025"/>
              </a:spcBef>
              <a:buFont typeface="Calisto MT"/>
              <a:buChar char="•"/>
              <a:tabLst>
                <a:tab pos="295275" algn="l"/>
              </a:tabLst>
            </a:pP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23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rewrite</a:t>
            </a:r>
            <a:r>
              <a:rPr sz="23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3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sz="23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3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sz="23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sz="23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addresses</a:t>
            </a:r>
            <a:r>
              <a:rPr sz="23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3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10" dirty="0">
                <a:latin typeface="Arial" panose="020B0604020202020204" pitchFamily="34" charset="0"/>
                <a:cs typeface="Arial" panose="020B0604020202020204" pitchFamily="34" charset="0"/>
              </a:rPr>
              <a:t>pointers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2717292"/>
            <a:ext cx="4603750" cy="676910"/>
            <a:chOff x="0" y="2717292"/>
            <a:chExt cx="4603750" cy="67691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31008"/>
              <a:ext cx="395477" cy="6537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402" y="2717292"/>
              <a:ext cx="2824733" cy="6766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3189" y="2717292"/>
              <a:ext cx="1940051" cy="67665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8739" y="2810193"/>
            <a:ext cx="5318126" cy="3693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120"/>
              </a:spcBef>
              <a:buFont typeface="Calisto MT"/>
              <a:buChar char="•"/>
              <a:tabLst>
                <a:tab pos="295275" algn="l"/>
              </a:tabLst>
            </a:pP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jumps,</a:t>
            </a:r>
            <a:r>
              <a:rPr sz="2300" spc="-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loads</a:t>
            </a:r>
            <a:r>
              <a:rPr sz="23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of static</a:t>
            </a:r>
            <a:r>
              <a:rPr sz="23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2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81962" y="4064508"/>
            <a:ext cx="3287395" cy="1052830"/>
            <a:chOff x="1981962" y="4064508"/>
            <a:chExt cx="3287395" cy="105283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1962" y="4069842"/>
              <a:ext cx="384047" cy="4975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59329" y="4064508"/>
              <a:ext cx="812291" cy="5166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77133" y="4064508"/>
              <a:ext cx="762761" cy="51663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6244" y="4064508"/>
              <a:ext cx="1792985" cy="51663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1962" y="4338066"/>
              <a:ext cx="384047" cy="4975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59329" y="4332732"/>
              <a:ext cx="812291" cy="51663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7133" y="4332732"/>
              <a:ext cx="707897" cy="5166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6244" y="4332732"/>
              <a:ext cx="1295399" cy="5166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1962" y="4605528"/>
              <a:ext cx="384047" cy="4975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9329" y="4600194"/>
              <a:ext cx="812291" cy="51663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121442" y="4128371"/>
            <a:ext cx="805815" cy="82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105"/>
              </a:spcBef>
              <a:buFont typeface="Calisto MT"/>
              <a:buChar char="•"/>
              <a:tabLst>
                <a:tab pos="295275" algn="l"/>
              </a:tabLst>
            </a:pPr>
            <a:r>
              <a:rPr sz="1750" spc="-10" dirty="0">
                <a:latin typeface="Calibri"/>
                <a:cs typeface="Calibri"/>
              </a:rPr>
              <a:t>0x10:</a:t>
            </a:r>
            <a:endParaRPr sz="1750">
              <a:latin typeface="Calibri"/>
              <a:cs typeface="Calibri"/>
            </a:endParaRPr>
          </a:p>
          <a:p>
            <a:pPr marL="295275" indent="-282575">
              <a:lnSpc>
                <a:spcPct val="100000"/>
              </a:lnSpc>
              <a:spcBef>
                <a:spcPts val="15"/>
              </a:spcBef>
              <a:buFont typeface="Calisto MT"/>
              <a:buChar char="•"/>
              <a:tabLst>
                <a:tab pos="295275" algn="l"/>
              </a:tabLst>
            </a:pPr>
            <a:r>
              <a:rPr sz="1750" spc="-10" dirty="0">
                <a:latin typeface="Calibri"/>
                <a:cs typeface="Calibri"/>
              </a:rPr>
              <a:t>0x13:</a:t>
            </a:r>
            <a:endParaRPr sz="1750">
              <a:latin typeface="Calibri"/>
              <a:cs typeface="Calibri"/>
            </a:endParaRPr>
          </a:p>
          <a:p>
            <a:pPr marL="295275" indent="-282575">
              <a:lnSpc>
                <a:spcPct val="100000"/>
              </a:lnSpc>
              <a:spcBef>
                <a:spcPts val="5"/>
              </a:spcBef>
              <a:buFont typeface="Calisto MT"/>
              <a:buChar char="•"/>
              <a:tabLst>
                <a:tab pos="295275" algn="l"/>
              </a:tabLst>
            </a:pPr>
            <a:r>
              <a:rPr sz="1750" spc="-10" dirty="0">
                <a:latin typeface="Calibri"/>
                <a:cs typeface="Calibri"/>
              </a:rPr>
              <a:t>0x19: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977133" y="4600194"/>
            <a:ext cx="2292350" cy="516890"/>
            <a:chOff x="2977133" y="4600194"/>
            <a:chExt cx="2292350" cy="51689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77133" y="4600194"/>
              <a:ext cx="762761" cy="5166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76244" y="4600194"/>
              <a:ext cx="1792985" cy="51663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121948" y="4128371"/>
            <a:ext cx="2002155" cy="829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1750" dirty="0">
                <a:latin typeface="Calibri"/>
                <a:cs typeface="Calibri"/>
              </a:rPr>
              <a:t>movl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0x8(%rbp),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%edi </a:t>
            </a:r>
            <a:r>
              <a:rPr sz="1750" dirty="0">
                <a:latin typeface="Calibri"/>
                <a:cs typeface="Calibri"/>
              </a:rPr>
              <a:t>addl</a:t>
            </a:r>
            <a:r>
              <a:rPr sz="1750" spc="4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$0x3,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%edi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dirty="0">
                <a:latin typeface="Calibri"/>
                <a:cs typeface="Calibri"/>
              </a:rPr>
              <a:t>movl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%edi,</a:t>
            </a:r>
            <a:r>
              <a:rPr sz="1750" spc="-10" dirty="0">
                <a:latin typeface="Calibri"/>
                <a:cs typeface="Calibri"/>
              </a:rPr>
              <a:t> 0x8(%rbp)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53327" y="2921791"/>
            <a:ext cx="2753995" cy="82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0"/>
              </a:spcBef>
            </a:pPr>
            <a:r>
              <a:rPr sz="1750" spc="-10" dirty="0">
                <a:latin typeface="Calibri"/>
                <a:cs typeface="Calibri"/>
              </a:rPr>
              <a:t>0x1010:</a:t>
            </a:r>
            <a:r>
              <a:rPr sz="1750" spc="-18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movl</a:t>
            </a:r>
            <a:r>
              <a:rPr sz="1750" spc="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0x8(%rbp),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%edi </a:t>
            </a:r>
            <a:r>
              <a:rPr sz="1750" spc="-10" dirty="0">
                <a:latin typeface="Calibri"/>
                <a:cs typeface="Calibri"/>
              </a:rPr>
              <a:t>0x1013:</a:t>
            </a:r>
            <a:r>
              <a:rPr sz="1750" spc="-1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addl</a:t>
            </a:r>
            <a:r>
              <a:rPr sz="1750" spc="4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$0x3,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%edi </a:t>
            </a:r>
            <a:r>
              <a:rPr sz="1750" spc="-10" dirty="0">
                <a:latin typeface="Calibri"/>
                <a:cs typeface="Calibri"/>
              </a:rPr>
              <a:t>0x1019:</a:t>
            </a:r>
            <a:r>
              <a:rPr sz="1750" spc="-18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movl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%edi,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0x8(%rbp)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94847" y="5028658"/>
            <a:ext cx="2609215" cy="78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1650" dirty="0">
                <a:latin typeface="Calibri"/>
                <a:cs typeface="Calibri"/>
              </a:rPr>
              <a:t>0x3010:</a:t>
            </a:r>
            <a:r>
              <a:rPr sz="1650" spc="-20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movl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0x8(%rbp),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%edi </a:t>
            </a:r>
            <a:r>
              <a:rPr sz="1650" dirty="0">
                <a:latin typeface="Calibri"/>
                <a:cs typeface="Calibri"/>
              </a:rPr>
              <a:t>0x3013:</a:t>
            </a:r>
            <a:r>
              <a:rPr sz="1650" spc="-2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addl</a:t>
            </a:r>
            <a:r>
              <a:rPr sz="1650" spc="45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$0x3,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%edi </a:t>
            </a:r>
            <a:r>
              <a:rPr sz="1650" dirty="0">
                <a:latin typeface="Calibri"/>
                <a:cs typeface="Calibri"/>
              </a:rPr>
              <a:t>0x3019:</a:t>
            </a:r>
            <a:r>
              <a:rPr sz="1650" spc="-20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movl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%edi,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0x8(%rbp)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71465" y="3497197"/>
            <a:ext cx="1097280" cy="2085339"/>
            <a:chOff x="5371465" y="3497197"/>
            <a:chExt cx="1097280" cy="2085339"/>
          </a:xfrm>
        </p:grpSpPr>
        <p:sp>
          <p:nvSpPr>
            <p:cNvPr id="44" name="object 44"/>
            <p:cNvSpPr/>
            <p:nvPr/>
          </p:nvSpPr>
          <p:spPr>
            <a:xfrm>
              <a:off x="5396865" y="3556533"/>
              <a:ext cx="959485" cy="507365"/>
            </a:xfrm>
            <a:custGeom>
              <a:avLst/>
              <a:gdLst/>
              <a:ahLst/>
              <a:cxnLst/>
              <a:rect l="l" t="t" r="r" b="b"/>
              <a:pathLst>
                <a:path w="959485" h="507364">
                  <a:moveTo>
                    <a:pt x="0" y="506831"/>
                  </a:moveTo>
                  <a:lnTo>
                    <a:pt x="959091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97894" y="3497197"/>
              <a:ext cx="170815" cy="139065"/>
            </a:xfrm>
            <a:custGeom>
              <a:avLst/>
              <a:gdLst/>
              <a:ahLst/>
              <a:cxnLst/>
              <a:rect l="l" t="t" r="r" b="b"/>
              <a:pathLst>
                <a:path w="170814" h="139064">
                  <a:moveTo>
                    <a:pt x="170345" y="0"/>
                  </a:moveTo>
                  <a:lnTo>
                    <a:pt x="0" y="3848"/>
                  </a:lnTo>
                  <a:lnTo>
                    <a:pt x="71208" y="138582"/>
                  </a:lnTo>
                  <a:lnTo>
                    <a:pt x="1703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6865" y="5015865"/>
              <a:ext cx="959485" cy="507365"/>
            </a:xfrm>
            <a:custGeom>
              <a:avLst/>
              <a:gdLst/>
              <a:ahLst/>
              <a:cxnLst/>
              <a:rect l="l" t="t" r="r" b="b"/>
              <a:pathLst>
                <a:path w="959485" h="507364">
                  <a:moveTo>
                    <a:pt x="0" y="0"/>
                  </a:moveTo>
                  <a:lnTo>
                    <a:pt x="959091" y="50683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97894" y="5443449"/>
              <a:ext cx="170815" cy="139065"/>
            </a:xfrm>
            <a:custGeom>
              <a:avLst/>
              <a:gdLst/>
              <a:ahLst/>
              <a:cxnLst/>
              <a:rect l="l" t="t" r="r" b="b"/>
              <a:pathLst>
                <a:path w="170814" h="139064">
                  <a:moveTo>
                    <a:pt x="71208" y="0"/>
                  </a:moveTo>
                  <a:lnTo>
                    <a:pt x="0" y="134734"/>
                  </a:lnTo>
                  <a:lnTo>
                    <a:pt x="170345" y="138582"/>
                  </a:lnTo>
                  <a:lnTo>
                    <a:pt x="71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238720" y="3419650"/>
            <a:ext cx="71310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10" dirty="0">
                <a:latin typeface="Calisto MT"/>
                <a:cs typeface="Calisto MT"/>
              </a:rPr>
              <a:t>rewrite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38720" y="5303797"/>
            <a:ext cx="71310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10" dirty="0">
                <a:latin typeface="Calisto MT"/>
                <a:cs typeface="Calisto MT"/>
              </a:rPr>
              <a:t>rewrite</a:t>
            </a:r>
            <a:endParaRPr sz="18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54069" y="1611502"/>
          <a:ext cx="2670174" cy="4762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10" dirty="0">
                          <a:latin typeface="Calisto MT"/>
                          <a:cs typeface="Calisto MT"/>
                        </a:rPr>
                        <a:t>(free)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110489" marB="0">
                    <a:lnL w="28575">
                      <a:solidFill>
                        <a:srgbClr val="52575F"/>
                      </a:solidFill>
                      <a:prstDash val="solid"/>
                    </a:lnL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52575F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525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2575F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39">
                <a:tc row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Calisto MT"/>
                          <a:cs typeface="Calisto MT"/>
                        </a:rPr>
                        <a:t>Program</a:t>
                      </a:r>
                      <a:r>
                        <a:rPr sz="1400" spc="-25" dirty="0">
                          <a:latin typeface="Calisto MT"/>
                          <a:cs typeface="Calisto MT"/>
                        </a:rPr>
                        <a:t> </a:t>
                      </a:r>
                      <a:r>
                        <a:rPr sz="1400" spc="-20" dirty="0">
                          <a:latin typeface="Calisto MT"/>
                          <a:cs typeface="Calisto MT"/>
                        </a:rPr>
                        <a:t>Code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52575F"/>
                      </a:solidFill>
                      <a:prstDash val="solid"/>
                    </a:lnL>
                    <a:lnT w="28575">
                      <a:solidFill>
                        <a:srgbClr val="52575F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52575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2575F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28575">
                      <a:solidFill>
                        <a:srgbClr val="52575F"/>
                      </a:solidFill>
                      <a:prstDash val="solid"/>
                    </a:lnL>
                    <a:lnT w="28575">
                      <a:solidFill>
                        <a:srgbClr val="52575F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25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7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20" dirty="0">
                          <a:latin typeface="Calisto MT"/>
                          <a:cs typeface="Calisto MT"/>
                        </a:rPr>
                        <a:t>Heap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52575F"/>
                      </a:solidFill>
                      <a:prstDash val="solid"/>
                    </a:lnL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52575F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spc="-10" dirty="0">
                          <a:latin typeface="Calisto MT"/>
                          <a:cs typeface="Calisto MT"/>
                        </a:rPr>
                        <a:t>(free)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59690" marB="0">
                    <a:lnL w="28575">
                      <a:solidFill>
                        <a:srgbClr val="52575F"/>
                      </a:solidFill>
                      <a:prstDash val="solid"/>
                    </a:lnL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52575F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DC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40">
                <a:tc gridSpan="2"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  <a:spcBef>
                          <a:spcPts val="360"/>
                        </a:spcBef>
                      </a:pPr>
                      <a:r>
                        <a:rPr sz="1400" spc="-10" dirty="0">
                          <a:latin typeface="Calisto MT"/>
                          <a:cs typeface="Calisto MT"/>
                        </a:rPr>
                        <a:t>stack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>
                    <a:lnL w="28575">
                      <a:solidFill>
                        <a:srgbClr val="52575F"/>
                      </a:solidFill>
                      <a:prstDash val="solid"/>
                    </a:lnL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52575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68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sto MT"/>
                          <a:cs typeface="Calisto MT"/>
                        </a:rPr>
                        <a:t>(free)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0" marB="0">
                    <a:solidFill>
                      <a:srgbClr val="525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035">
                <a:tc row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Calisto MT"/>
                          <a:cs typeface="Calisto MT"/>
                        </a:rPr>
                        <a:t>Program</a:t>
                      </a:r>
                      <a:r>
                        <a:rPr sz="1400" spc="-25" dirty="0">
                          <a:latin typeface="Calisto MT"/>
                          <a:cs typeface="Calisto MT"/>
                        </a:rPr>
                        <a:t> </a:t>
                      </a:r>
                      <a:r>
                        <a:rPr sz="1400" spc="-20" dirty="0">
                          <a:latin typeface="Calisto MT"/>
                          <a:cs typeface="Calisto MT"/>
                        </a:rPr>
                        <a:t>Code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52575F"/>
                      </a:solidFill>
                      <a:prstDash val="solid"/>
                    </a:lnL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52575F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L w="28575">
                      <a:solidFill>
                        <a:srgbClr val="52575F"/>
                      </a:solidFill>
                      <a:prstDash val="solid"/>
                    </a:lnL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25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1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20" dirty="0">
                          <a:latin typeface="Calisto MT"/>
                          <a:cs typeface="Calisto MT"/>
                        </a:rPr>
                        <a:t>Heap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52575F"/>
                      </a:solidFill>
                      <a:prstDash val="solid"/>
                    </a:lnL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52575F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9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10" dirty="0">
                          <a:latin typeface="Calisto MT"/>
                          <a:cs typeface="Calisto MT"/>
                        </a:rPr>
                        <a:t>(free)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52575F"/>
                      </a:solidFill>
                      <a:prstDash val="solid"/>
                    </a:lnL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52575F"/>
                      </a:solidFill>
                      <a:prstDash val="solid"/>
                    </a:lnT>
                    <a:lnB w="28575">
                      <a:solidFill>
                        <a:srgbClr val="52575F"/>
                      </a:solidFill>
                      <a:prstDash val="solid"/>
                    </a:lnB>
                    <a:solidFill>
                      <a:srgbClr val="DC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7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10" dirty="0">
                          <a:latin typeface="Calisto MT"/>
                          <a:cs typeface="Calisto MT"/>
                        </a:rPr>
                        <a:t>stack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52575F"/>
                      </a:solidFill>
                      <a:prstDash val="solid"/>
                    </a:lnL>
                    <a:lnR w="28575">
                      <a:solidFill>
                        <a:srgbClr val="52575F"/>
                      </a:solidFill>
                      <a:prstDash val="solid"/>
                    </a:lnR>
                    <a:lnT w="28575">
                      <a:solidFill>
                        <a:srgbClr val="52575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3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10" dirty="0">
                          <a:latin typeface="Calisto MT"/>
                          <a:cs typeface="Calisto MT"/>
                        </a:rPr>
                        <a:t>(free)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T="66675" marB="0">
                    <a:solidFill>
                      <a:srgbClr val="525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527635" y="2102355"/>
            <a:ext cx="114935" cy="3829050"/>
            <a:chOff x="2527635" y="2102355"/>
            <a:chExt cx="114935" cy="3829050"/>
          </a:xfrm>
        </p:grpSpPr>
        <p:sp>
          <p:nvSpPr>
            <p:cNvPr id="5" name="object 5"/>
            <p:cNvSpPr/>
            <p:nvPr/>
          </p:nvSpPr>
          <p:spPr>
            <a:xfrm>
              <a:off x="2584767" y="2197607"/>
              <a:ext cx="635" cy="960119"/>
            </a:xfrm>
            <a:custGeom>
              <a:avLst/>
              <a:gdLst/>
              <a:ahLst/>
              <a:cxnLst/>
              <a:rect l="l" t="t" r="r" b="b"/>
              <a:pathLst>
                <a:path w="635" h="960119">
                  <a:moveTo>
                    <a:pt x="0" y="960120"/>
                  </a:moveTo>
                  <a:lnTo>
                    <a:pt x="63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7630" y="2102357"/>
              <a:ext cx="114935" cy="1150620"/>
            </a:xfrm>
            <a:custGeom>
              <a:avLst/>
              <a:gdLst/>
              <a:ahLst/>
              <a:cxnLst/>
              <a:rect l="l" t="t" r="r" b="b"/>
              <a:pathLst>
                <a:path w="114935" h="1150620">
                  <a:moveTo>
                    <a:pt x="114300" y="1036358"/>
                  </a:moveTo>
                  <a:lnTo>
                    <a:pt x="0" y="1036281"/>
                  </a:lnTo>
                  <a:lnTo>
                    <a:pt x="57073" y="1150620"/>
                  </a:lnTo>
                  <a:lnTo>
                    <a:pt x="114300" y="1036358"/>
                  </a:lnTo>
                  <a:close/>
                </a:path>
                <a:path w="114935" h="1150620">
                  <a:moveTo>
                    <a:pt x="114909" y="114338"/>
                  </a:moveTo>
                  <a:lnTo>
                    <a:pt x="57835" y="0"/>
                  </a:lnTo>
                  <a:lnTo>
                    <a:pt x="609" y="114261"/>
                  </a:lnTo>
                  <a:lnTo>
                    <a:pt x="114909" y="1143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84767" y="4876800"/>
              <a:ext cx="635" cy="959485"/>
            </a:xfrm>
            <a:custGeom>
              <a:avLst/>
              <a:gdLst/>
              <a:ahLst/>
              <a:cxnLst/>
              <a:rect l="l" t="t" r="r" b="b"/>
              <a:pathLst>
                <a:path w="635" h="959485">
                  <a:moveTo>
                    <a:pt x="0" y="959358"/>
                  </a:moveTo>
                  <a:lnTo>
                    <a:pt x="63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7630" y="4781549"/>
              <a:ext cx="114935" cy="1149985"/>
            </a:xfrm>
            <a:custGeom>
              <a:avLst/>
              <a:gdLst/>
              <a:ahLst/>
              <a:cxnLst/>
              <a:rect l="l" t="t" r="r" b="b"/>
              <a:pathLst>
                <a:path w="114935" h="1149985">
                  <a:moveTo>
                    <a:pt x="114300" y="1035596"/>
                  </a:moveTo>
                  <a:lnTo>
                    <a:pt x="0" y="1035519"/>
                  </a:lnTo>
                  <a:lnTo>
                    <a:pt x="57073" y="1149858"/>
                  </a:lnTo>
                  <a:lnTo>
                    <a:pt x="114300" y="1035596"/>
                  </a:lnTo>
                  <a:close/>
                </a:path>
                <a:path w="114935" h="1149985">
                  <a:moveTo>
                    <a:pt x="114909" y="114338"/>
                  </a:moveTo>
                  <a:lnTo>
                    <a:pt x="57835" y="0"/>
                  </a:lnTo>
                  <a:lnTo>
                    <a:pt x="609" y="114261"/>
                  </a:lnTo>
                  <a:lnTo>
                    <a:pt x="114909" y="1143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58446" y="1941990"/>
            <a:ext cx="49339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dirty="0">
                <a:latin typeface="Calisto MT"/>
                <a:cs typeface="Calisto MT"/>
              </a:rPr>
              <a:t>4</a:t>
            </a:r>
            <a:r>
              <a:rPr sz="1650" spc="20" dirty="0">
                <a:latin typeface="Calisto MT"/>
                <a:cs typeface="Calisto MT"/>
              </a:rPr>
              <a:t> </a:t>
            </a:r>
            <a:r>
              <a:rPr sz="1650" spc="-25" dirty="0">
                <a:latin typeface="Calisto MT"/>
                <a:cs typeface="Calisto MT"/>
              </a:rPr>
              <a:t>KB</a:t>
            </a:r>
            <a:endParaRPr sz="1650">
              <a:latin typeface="Calisto MT"/>
              <a:cs typeface="Calisto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8601" y="4603098"/>
            <a:ext cx="60198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dirty="0">
                <a:latin typeface="Calisto MT"/>
                <a:cs typeface="Calisto MT"/>
              </a:rPr>
              <a:t>12</a:t>
            </a:r>
            <a:r>
              <a:rPr sz="1650" spc="30" dirty="0">
                <a:latin typeface="Calisto MT"/>
                <a:cs typeface="Calisto MT"/>
              </a:rPr>
              <a:t> </a:t>
            </a:r>
            <a:r>
              <a:rPr sz="1650" spc="-25" dirty="0">
                <a:latin typeface="Calisto MT"/>
                <a:cs typeface="Calisto MT"/>
              </a:rPr>
              <a:t>KB</a:t>
            </a:r>
            <a:endParaRPr sz="1650">
              <a:latin typeface="Calisto MT"/>
              <a:cs typeface="Calisto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8601" y="5888901"/>
            <a:ext cx="60198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dirty="0">
                <a:latin typeface="Calisto MT"/>
                <a:cs typeface="Calisto MT"/>
              </a:rPr>
              <a:t>16</a:t>
            </a:r>
            <a:r>
              <a:rPr sz="1650" spc="30" dirty="0">
                <a:latin typeface="Calisto MT"/>
                <a:cs typeface="Calisto MT"/>
              </a:rPr>
              <a:t> </a:t>
            </a:r>
            <a:r>
              <a:rPr sz="1650" spc="-25" dirty="0">
                <a:latin typeface="Calisto MT"/>
                <a:cs typeface="Calisto MT"/>
              </a:rPr>
              <a:t>KB</a:t>
            </a:r>
            <a:endParaRPr sz="1650">
              <a:latin typeface="Calisto MT"/>
              <a:cs typeface="Calisto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8081" y="2477771"/>
            <a:ext cx="2193290" cy="9791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dirty="0">
                <a:latin typeface="Calisto MT"/>
                <a:cs typeface="Calisto MT"/>
              </a:rPr>
              <a:t>process</a:t>
            </a:r>
            <a:r>
              <a:rPr sz="1650" spc="65" dirty="0">
                <a:latin typeface="Calisto MT"/>
                <a:cs typeface="Calisto MT"/>
              </a:rPr>
              <a:t> </a:t>
            </a:r>
            <a:r>
              <a:rPr sz="1650" spc="-50" dirty="0">
                <a:latin typeface="Calisto MT"/>
                <a:cs typeface="Calisto MT"/>
              </a:rPr>
              <a:t>1</a:t>
            </a:r>
            <a:endParaRPr sz="1650">
              <a:latin typeface="Calisto MT"/>
              <a:cs typeface="Calisto MT"/>
            </a:endParaRPr>
          </a:p>
          <a:p>
            <a:pPr marR="5080" algn="r">
              <a:lnSpc>
                <a:spcPct val="100000"/>
              </a:lnSpc>
              <a:spcBef>
                <a:spcPts val="3504"/>
              </a:spcBef>
            </a:pPr>
            <a:r>
              <a:rPr sz="1650" dirty="0">
                <a:latin typeface="Calisto MT"/>
                <a:cs typeface="Calisto MT"/>
              </a:rPr>
              <a:t>8</a:t>
            </a:r>
            <a:r>
              <a:rPr sz="1650" spc="20" dirty="0">
                <a:latin typeface="Calisto MT"/>
                <a:cs typeface="Calisto MT"/>
              </a:rPr>
              <a:t> </a:t>
            </a:r>
            <a:r>
              <a:rPr sz="1650" spc="-25" dirty="0">
                <a:latin typeface="Calisto MT"/>
                <a:cs typeface="Calisto MT"/>
              </a:rPr>
              <a:t>KB</a:t>
            </a:r>
            <a:endParaRPr sz="1650">
              <a:latin typeface="Calisto MT"/>
              <a:cs typeface="Calisto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8081" y="5156651"/>
            <a:ext cx="85407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dirty="0">
                <a:latin typeface="Calisto MT"/>
                <a:cs typeface="Calisto MT"/>
              </a:rPr>
              <a:t>process</a:t>
            </a:r>
            <a:r>
              <a:rPr sz="1650" spc="65" dirty="0">
                <a:latin typeface="Calisto MT"/>
                <a:cs typeface="Calisto MT"/>
              </a:rPr>
              <a:t> </a:t>
            </a:r>
            <a:r>
              <a:rPr sz="1650" spc="-50" dirty="0">
                <a:latin typeface="Calisto MT"/>
                <a:cs typeface="Calisto MT"/>
              </a:rPr>
              <a:t>2</a:t>
            </a:r>
            <a:endParaRPr sz="1650">
              <a:latin typeface="Calisto MT"/>
              <a:cs typeface="Calisto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1318" y="1742712"/>
            <a:ext cx="2664460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</a:pPr>
            <a:r>
              <a:rPr sz="1650" dirty="0">
                <a:latin typeface="Calibri"/>
                <a:cs typeface="Calibri"/>
              </a:rPr>
              <a:t>0x1010: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movl</a:t>
            </a:r>
            <a:r>
              <a:rPr sz="1650" spc="18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0x8(%rbp),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%edi </a:t>
            </a:r>
            <a:r>
              <a:rPr sz="1650" dirty="0">
                <a:latin typeface="Calibri"/>
                <a:cs typeface="Calibri"/>
              </a:rPr>
              <a:t>0x1013: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addl</a:t>
            </a:r>
            <a:r>
              <a:rPr sz="1650" spc="11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$0x3,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%edi </a:t>
            </a:r>
            <a:r>
              <a:rPr sz="1650" dirty="0">
                <a:latin typeface="Calibri"/>
                <a:cs typeface="Calibri"/>
              </a:rPr>
              <a:t>0x1019: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movl</a:t>
            </a:r>
            <a:r>
              <a:rPr sz="1650" spc="1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%edi,</a:t>
            </a:r>
            <a:r>
              <a:rPr sz="1650" spc="2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0x8(%rbp)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71688" y="4473897"/>
            <a:ext cx="2609215" cy="78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1650" dirty="0">
                <a:latin typeface="Calibri"/>
                <a:cs typeface="Calibri"/>
              </a:rPr>
              <a:t>0x3010:</a:t>
            </a:r>
            <a:r>
              <a:rPr sz="1650" spc="-20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movl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0x8(%rbp),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%edi </a:t>
            </a:r>
            <a:r>
              <a:rPr sz="1650" dirty="0">
                <a:latin typeface="Calibri"/>
                <a:cs typeface="Calibri"/>
              </a:rPr>
              <a:t>0x3013:</a:t>
            </a:r>
            <a:r>
              <a:rPr sz="1650" spc="-2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addl</a:t>
            </a:r>
            <a:r>
              <a:rPr sz="1650" spc="45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$0x3,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%edi </a:t>
            </a:r>
            <a:r>
              <a:rPr sz="1650" dirty="0">
                <a:latin typeface="Calibri"/>
                <a:cs typeface="Calibri"/>
              </a:rPr>
              <a:t>0x3019:</a:t>
            </a:r>
            <a:r>
              <a:rPr sz="1650" spc="-20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movl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%edi,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0x8(%rbp)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4EC8E74-E1B4-BE71-039A-0C1BFCA6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Static: Layout in Memory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206100"/>
            <a:ext cx="10515600" cy="1325563"/>
          </a:xfrm>
          <a:prstGeom prst="rect">
            <a:avLst/>
          </a:prstGeom>
        </p:spPr>
        <p:txBody>
          <a:bodyPr vert="horz" wrap="square" lIns="0" tIns="378972" rIns="0" bIns="0" rtlCol="0">
            <a:spAutoFit/>
          </a:bodyPr>
          <a:lstStyle/>
          <a:p>
            <a:pPr marL="868044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Static</a:t>
            </a:r>
            <a:r>
              <a:rPr sz="4800" spc="-45" dirty="0"/>
              <a:t> </a:t>
            </a:r>
            <a:r>
              <a:rPr sz="4800" spc="-10" dirty="0"/>
              <a:t>Relocation:</a:t>
            </a:r>
            <a:r>
              <a:rPr sz="4800" spc="-459" dirty="0"/>
              <a:t> </a:t>
            </a:r>
            <a:r>
              <a:rPr sz="4800" spc="-10" dirty="0"/>
              <a:t>Disadvantages</a:t>
            </a:r>
            <a:endParaRPr sz="4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83642" y="1753361"/>
            <a:ext cx="6830695" cy="3157220"/>
            <a:chOff x="183642" y="1753361"/>
            <a:chExt cx="6830695" cy="31572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642" y="1753361"/>
              <a:ext cx="2219706" cy="6995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66" y="2218181"/>
              <a:ext cx="477011" cy="6210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001" y="2205228"/>
              <a:ext cx="5330951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66" y="2629661"/>
              <a:ext cx="477011" cy="6210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001" y="2616708"/>
              <a:ext cx="1640585" cy="6431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642" y="3815333"/>
              <a:ext cx="6830567" cy="699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66" y="4280154"/>
              <a:ext cx="477011" cy="6210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001" y="4267200"/>
              <a:ext cx="4950713" cy="64312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21441" y="2218181"/>
            <a:ext cx="8190616" cy="3041858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60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destroy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en-US" sz="22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60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lang="en-IN" sz="2200" spc="-10" dirty="0">
                <a:latin typeface="Arial" panose="020B0604020202020204" pitchFamily="34" charset="0"/>
                <a:cs typeface="Arial" panose="020B0604020202020204" pitchFamily="34" charset="0"/>
              </a:rPr>
              <a:t>Possible to create addresses on the fly, and read/write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600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645"/>
              </a:spcBef>
              <a:buClr>
                <a:srgbClr val="858585"/>
              </a:buClr>
              <a:buFont typeface="Calisto MT"/>
              <a:buChar char="•"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placed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610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allocate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5" rIns="0" bIns="0" rtlCol="0">
            <a:spAutoFit/>
          </a:bodyPr>
          <a:lstStyle/>
          <a:p>
            <a:pPr marL="163322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3)</a:t>
            </a:r>
            <a:r>
              <a:rPr sz="5400" spc="-25" dirty="0"/>
              <a:t> </a:t>
            </a:r>
            <a:r>
              <a:rPr sz="5400" dirty="0"/>
              <a:t>Dynamic</a:t>
            </a:r>
            <a:r>
              <a:rPr sz="5400" spc="-30" dirty="0"/>
              <a:t> </a:t>
            </a:r>
            <a:r>
              <a:rPr sz="5400" spc="-10" dirty="0"/>
              <a:t>Relocation</a:t>
            </a:r>
            <a:endParaRPr sz="5400"/>
          </a:p>
        </p:txBody>
      </p:sp>
      <p:grpSp>
        <p:nvGrpSpPr>
          <p:cNvPr id="6" name="object 6"/>
          <p:cNvGrpSpPr/>
          <p:nvPr/>
        </p:nvGrpSpPr>
        <p:grpSpPr>
          <a:xfrm>
            <a:off x="1513522" y="1451866"/>
            <a:ext cx="9840278" cy="2884170"/>
            <a:chOff x="291084" y="1411986"/>
            <a:chExt cx="9164955" cy="28841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4" y="1411986"/>
              <a:ext cx="5634227" cy="6995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" y="1994916"/>
              <a:ext cx="3807714" cy="699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9" y="2437638"/>
              <a:ext cx="436625" cy="5654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208" y="2425446"/>
              <a:ext cx="3928871" cy="586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084" y="2928366"/>
              <a:ext cx="9164573" cy="6995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9" y="3371088"/>
              <a:ext cx="436625" cy="5654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2208" y="3358895"/>
              <a:ext cx="2213609" cy="5867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7782" y="3358895"/>
              <a:ext cx="992885" cy="5867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1108" y="3358895"/>
              <a:ext cx="667511" cy="5867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0480" y="3358895"/>
              <a:ext cx="1006601" cy="5867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56760" y="3358895"/>
              <a:ext cx="3820667" cy="586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409" y="3721607"/>
              <a:ext cx="436625" cy="5654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2208" y="3709416"/>
              <a:ext cx="2856737" cy="5867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0806" y="3709416"/>
              <a:ext cx="1142999" cy="5867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5770" y="3709416"/>
              <a:ext cx="667511" cy="5867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5142" y="3709416"/>
              <a:ext cx="739139" cy="5867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16245" y="3709416"/>
              <a:ext cx="1354835" cy="58673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77078" y="1545142"/>
            <a:ext cx="10876312" cy="2634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sz="2400" spc="-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sz="24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sz="24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sz="24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(MMU)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MMU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dynamically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</a:t>
            </a:r>
            <a:r>
              <a:rPr sz="2000" spc="-7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sz="2000" spc="-7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addresses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(in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space)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360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z="2000" spc="-4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2000" spc="-45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addresses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3980" y="4648580"/>
            <a:ext cx="2209800" cy="1219200"/>
          </a:xfrm>
          <a:prstGeom prst="rect">
            <a:avLst/>
          </a:prstGeom>
          <a:solidFill>
            <a:srgbClr val="DDDDDD"/>
          </a:solidFill>
          <a:ln w="9525">
            <a:solidFill>
              <a:srgbClr val="FFFFFF"/>
            </a:solidFill>
          </a:ln>
        </p:spPr>
        <p:txBody>
          <a:bodyPr vert="horz" wrap="square" lIns="0" tIns="2000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7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latin typeface="Gill Sans MT"/>
                <a:cs typeface="Arial" panose="020B0604020202020204" pitchFamily="34" charset="0"/>
              </a:rPr>
              <a:t>CPU</a:t>
            </a:r>
            <a:endParaRPr sz="180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86780" y="4724780"/>
            <a:ext cx="1676400" cy="914400"/>
          </a:xfrm>
          <a:prstGeom prst="rect">
            <a:avLst/>
          </a:prstGeom>
          <a:solidFill>
            <a:srgbClr val="919191"/>
          </a:solidFill>
          <a:ln w="9525">
            <a:solidFill>
              <a:srgbClr val="FFFFFF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latin typeface="Gill Sans MT"/>
                <a:cs typeface="Arial" panose="020B0604020202020204" pitchFamily="34" charset="0"/>
              </a:rPr>
              <a:t>MMU</a:t>
            </a:r>
            <a:endParaRPr sz="1800">
              <a:latin typeface="Gill Sans MT"/>
              <a:cs typeface="Arial" panose="020B0604020202020204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149018" y="4262819"/>
            <a:ext cx="1304925" cy="2405454"/>
            <a:chOff x="8149018" y="4262818"/>
            <a:chExt cx="1304925" cy="2600325"/>
          </a:xfrm>
        </p:grpSpPr>
        <p:sp>
          <p:nvSpPr>
            <p:cNvPr id="28" name="object 28"/>
            <p:cNvSpPr/>
            <p:nvPr/>
          </p:nvSpPr>
          <p:spPr>
            <a:xfrm>
              <a:off x="8153781" y="4267580"/>
              <a:ext cx="1295400" cy="2590800"/>
            </a:xfrm>
            <a:custGeom>
              <a:avLst/>
              <a:gdLst/>
              <a:ahLst/>
              <a:cxnLst/>
              <a:rect l="l" t="t" r="r" b="b"/>
              <a:pathLst>
                <a:path w="1295400" h="2590800">
                  <a:moveTo>
                    <a:pt x="1295400" y="0"/>
                  </a:moveTo>
                  <a:lnTo>
                    <a:pt x="0" y="0"/>
                  </a:lnTo>
                  <a:lnTo>
                    <a:pt x="0" y="2590419"/>
                  </a:lnTo>
                  <a:lnTo>
                    <a:pt x="1295400" y="2590419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53781" y="4267580"/>
              <a:ext cx="1295400" cy="2590800"/>
            </a:xfrm>
            <a:custGeom>
              <a:avLst/>
              <a:gdLst/>
              <a:ahLst/>
              <a:cxnLst/>
              <a:rect l="l" t="t" r="r" b="b"/>
              <a:pathLst>
                <a:path w="1295400" h="2590800">
                  <a:moveTo>
                    <a:pt x="0" y="0"/>
                  </a:moveTo>
                  <a:lnTo>
                    <a:pt x="1295400" y="0"/>
                  </a:lnTo>
                  <a:lnTo>
                    <a:pt x="1295400" y="2590800"/>
                  </a:lnTo>
                  <a:lnTo>
                    <a:pt x="0" y="2590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158543" y="5403596"/>
            <a:ext cx="128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ill Sans MT"/>
                <a:cs typeface="Arial" panose="020B0604020202020204" pitchFamily="34" charset="0"/>
              </a:rPr>
              <a:t>Memory</a:t>
            </a:r>
            <a:endParaRPr sz="1800">
              <a:latin typeface="Gill Sans MT"/>
              <a:cs typeface="Arial" panose="020B0604020202020204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43402" y="5048244"/>
            <a:ext cx="3810000" cy="114300"/>
            <a:chOff x="4343402" y="5048244"/>
            <a:chExt cx="3810000" cy="114300"/>
          </a:xfrm>
        </p:grpSpPr>
        <p:sp>
          <p:nvSpPr>
            <p:cNvPr id="32" name="object 32"/>
            <p:cNvSpPr/>
            <p:nvPr/>
          </p:nvSpPr>
          <p:spPr>
            <a:xfrm>
              <a:off x="4438650" y="5105400"/>
              <a:ext cx="876300" cy="0"/>
            </a:xfrm>
            <a:custGeom>
              <a:avLst/>
              <a:gdLst/>
              <a:ahLst/>
              <a:cxnLst/>
              <a:rect l="l" t="t" r="r" b="b"/>
              <a:pathLst>
                <a:path w="876300">
                  <a:moveTo>
                    <a:pt x="0" y="0"/>
                  </a:moveTo>
                  <a:lnTo>
                    <a:pt x="8763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43400" y="5048249"/>
              <a:ext cx="1066800" cy="114300"/>
            </a:xfrm>
            <a:custGeom>
              <a:avLst/>
              <a:gdLst/>
              <a:ahLst/>
              <a:cxnLst/>
              <a:rect l="l" t="t" r="r" b="b"/>
              <a:pathLst>
                <a:path w="10668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1066800" h="114300">
                  <a:moveTo>
                    <a:pt x="1066800" y="57150"/>
                  </a:moveTo>
                  <a:lnTo>
                    <a:pt x="952500" y="0"/>
                  </a:lnTo>
                  <a:lnTo>
                    <a:pt x="952500" y="114300"/>
                  </a:lnTo>
                  <a:lnTo>
                    <a:pt x="10668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58050" y="5105400"/>
              <a:ext cx="800100" cy="0"/>
            </a:xfrm>
            <a:custGeom>
              <a:avLst/>
              <a:gdLst/>
              <a:ahLst/>
              <a:cxnLst/>
              <a:rect l="l" t="t" r="r" b="b"/>
              <a:pathLst>
                <a:path w="800100">
                  <a:moveTo>
                    <a:pt x="0" y="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62800" y="5048249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990600" h="114300">
                  <a:moveTo>
                    <a:pt x="990600" y="57150"/>
                  </a:moveTo>
                  <a:lnTo>
                    <a:pt x="876300" y="0"/>
                  </a:lnTo>
                  <a:lnTo>
                    <a:pt x="876300" y="114300"/>
                  </a:lnTo>
                  <a:lnTo>
                    <a:pt x="9906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212339" y="4291076"/>
            <a:ext cx="1905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sto MT"/>
                <a:cs typeface="Arial" panose="020B0604020202020204" pitchFamily="34" charset="0"/>
              </a:rPr>
              <a:t>Process</a:t>
            </a:r>
            <a:r>
              <a:rPr sz="2000" spc="5" dirty="0">
                <a:latin typeface="Calisto MT"/>
                <a:cs typeface="Arial" panose="020B0604020202020204" pitchFamily="34" charset="0"/>
              </a:rPr>
              <a:t> </a:t>
            </a:r>
            <a:r>
              <a:rPr sz="2000" dirty="0">
                <a:latin typeface="Calisto MT"/>
                <a:cs typeface="Arial" panose="020B0604020202020204" pitchFamily="34" charset="0"/>
              </a:rPr>
              <a:t>runs</a:t>
            </a:r>
            <a:r>
              <a:rPr sz="2000" spc="-5" dirty="0">
                <a:latin typeface="Calisto MT"/>
                <a:cs typeface="Arial" panose="020B0604020202020204" pitchFamily="34" charset="0"/>
              </a:rPr>
              <a:t> </a:t>
            </a:r>
            <a:r>
              <a:rPr sz="2000" spc="-20" dirty="0">
                <a:latin typeface="Calisto MT"/>
                <a:cs typeface="Arial" panose="020B0604020202020204" pitchFamily="34" charset="0"/>
              </a:rPr>
              <a:t>here</a:t>
            </a:r>
            <a:endParaRPr sz="2000" dirty="0">
              <a:latin typeface="Calisto MT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36460" y="4367199"/>
            <a:ext cx="22332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Arial" panose="020B0604020202020204" pitchFamily="34" charset="0"/>
              </a:rPr>
              <a:t>OS</a:t>
            </a:r>
            <a:r>
              <a:rPr sz="2000" spc="-45" dirty="0">
                <a:latin typeface="Gill Sans MT"/>
                <a:cs typeface="Arial" panose="020B0604020202020204" pitchFamily="34" charset="0"/>
              </a:rPr>
              <a:t> </a:t>
            </a:r>
            <a:r>
              <a:rPr sz="2000" dirty="0">
                <a:latin typeface="Gill Sans MT"/>
                <a:cs typeface="Arial" panose="020B0604020202020204" pitchFamily="34" charset="0"/>
              </a:rPr>
              <a:t>can</a:t>
            </a:r>
            <a:r>
              <a:rPr sz="2000" spc="-45" dirty="0">
                <a:latin typeface="Gill Sans MT"/>
                <a:cs typeface="Arial" panose="020B0604020202020204" pitchFamily="34" charset="0"/>
              </a:rPr>
              <a:t> </a:t>
            </a:r>
            <a:r>
              <a:rPr sz="2000" dirty="0">
                <a:latin typeface="Gill Sans MT"/>
                <a:cs typeface="Arial" panose="020B0604020202020204" pitchFamily="34" charset="0"/>
              </a:rPr>
              <a:t>control</a:t>
            </a:r>
            <a:r>
              <a:rPr sz="2000" spc="-60" dirty="0">
                <a:latin typeface="Gill Sans MT"/>
                <a:cs typeface="Arial" panose="020B0604020202020204" pitchFamily="34" charset="0"/>
              </a:rPr>
              <a:t> </a:t>
            </a:r>
            <a:r>
              <a:rPr sz="2000" spc="-25" dirty="0">
                <a:latin typeface="Gill Sans MT"/>
                <a:cs typeface="Arial" panose="020B0604020202020204" pitchFamily="34" charset="0"/>
              </a:rPr>
              <a:t>MMU</a:t>
            </a:r>
            <a:endParaRPr sz="2000" dirty="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17211" y="5891198"/>
            <a:ext cx="15748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Arial" panose="020B0604020202020204" pitchFamily="34" charset="0"/>
              </a:rPr>
              <a:t>Logical</a:t>
            </a:r>
            <a:r>
              <a:rPr sz="2000" spc="-35" dirty="0">
                <a:latin typeface="Gill Sans MT"/>
                <a:cs typeface="Arial" panose="020B0604020202020204" pitchFamily="34" charset="0"/>
              </a:rPr>
              <a:t> </a:t>
            </a:r>
            <a:r>
              <a:rPr sz="2000" spc="-10" dirty="0">
                <a:latin typeface="Gill Sans MT"/>
                <a:cs typeface="Arial" panose="020B0604020202020204" pitchFamily="34" charset="0"/>
              </a:rPr>
              <a:t>address</a:t>
            </a:r>
            <a:endParaRPr sz="200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03208" y="5738697"/>
            <a:ext cx="16605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Arial" panose="020B0604020202020204" pitchFamily="34" charset="0"/>
              </a:rPr>
              <a:t>Physical</a:t>
            </a:r>
            <a:r>
              <a:rPr sz="2000" spc="-120" dirty="0">
                <a:latin typeface="Gill Sans MT"/>
                <a:cs typeface="Arial" panose="020B0604020202020204" pitchFamily="34" charset="0"/>
              </a:rPr>
              <a:t> </a:t>
            </a:r>
            <a:r>
              <a:rPr sz="2000" spc="-10" dirty="0">
                <a:latin typeface="Gill Sans MT"/>
                <a:cs typeface="Arial" panose="020B0604020202020204" pitchFamily="34" charset="0"/>
              </a:rPr>
              <a:t>address</a:t>
            </a:r>
            <a:endParaRPr sz="2000">
              <a:latin typeface="Gill Sans MT"/>
              <a:cs typeface="Arial" panose="020B0604020202020204" pitchFamily="34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762884" y="5181979"/>
            <a:ext cx="2971800" cy="762000"/>
            <a:chOff x="4762884" y="5181979"/>
            <a:chExt cx="2971800" cy="762000"/>
          </a:xfrm>
        </p:grpSpPr>
        <p:sp>
          <p:nvSpPr>
            <p:cNvPr id="41" name="object 41"/>
            <p:cNvSpPr/>
            <p:nvPr/>
          </p:nvSpPr>
          <p:spPr>
            <a:xfrm>
              <a:off x="4800981" y="5245481"/>
              <a:ext cx="0" cy="698500"/>
            </a:xfrm>
            <a:custGeom>
              <a:avLst/>
              <a:gdLst/>
              <a:ahLst/>
              <a:cxnLst/>
              <a:rect l="l" t="t" r="r" b="b"/>
              <a:pathLst>
                <a:path h="698500">
                  <a:moveTo>
                    <a:pt x="0" y="6985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884" y="51819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96580" y="5245481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54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58484" y="51819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21228"/>
            <a:ext cx="1194938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2830" marR="5080" indent="-2794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Hardware</a:t>
            </a:r>
            <a:r>
              <a:rPr sz="4800" spc="-185" dirty="0"/>
              <a:t> </a:t>
            </a:r>
            <a:r>
              <a:rPr sz="4800" dirty="0"/>
              <a:t>Support</a:t>
            </a:r>
            <a:r>
              <a:rPr sz="4800" spc="-185" dirty="0"/>
              <a:t> </a:t>
            </a:r>
            <a:r>
              <a:rPr sz="4800" spc="-25" dirty="0"/>
              <a:t>for </a:t>
            </a:r>
            <a:r>
              <a:rPr sz="4800" dirty="0"/>
              <a:t>Dynamic</a:t>
            </a:r>
            <a:r>
              <a:rPr sz="4800" spc="-55" dirty="0"/>
              <a:t> </a:t>
            </a:r>
            <a:r>
              <a:rPr sz="4800" spc="-10" dirty="0"/>
              <a:t>Relocation</a:t>
            </a:r>
            <a:endParaRPr sz="4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15823" y="1518666"/>
            <a:ext cx="9401175" cy="5293360"/>
            <a:chOff x="115823" y="1518666"/>
            <a:chExt cx="9401175" cy="52933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" y="1518666"/>
              <a:ext cx="4130039" cy="9265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35" y="2117597"/>
              <a:ext cx="603503" cy="7863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948" y="2101595"/>
              <a:ext cx="6912863" cy="8138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96" y="2638044"/>
              <a:ext cx="519683" cy="6751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940" y="2622803"/>
              <a:ext cx="7569707" cy="699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96" y="3080003"/>
              <a:ext cx="519683" cy="6751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3940" y="3064764"/>
              <a:ext cx="5685281" cy="6995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563" y="3537966"/>
              <a:ext cx="436625" cy="5654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0170" y="3525774"/>
              <a:ext cx="4363211" cy="5867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96" y="3902964"/>
              <a:ext cx="519683" cy="6751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3940" y="3887724"/>
              <a:ext cx="3354323" cy="6995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73068" y="3887724"/>
              <a:ext cx="1110233" cy="6995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1926" y="3887723"/>
              <a:ext cx="2853689" cy="6995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35" y="4327397"/>
              <a:ext cx="603503" cy="7863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6947" y="4311395"/>
              <a:ext cx="5061965" cy="8138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96" y="4847844"/>
              <a:ext cx="519683" cy="6751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3940" y="4832603"/>
              <a:ext cx="8472677" cy="6995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823" y="5414771"/>
              <a:ext cx="4456937" cy="9265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11930" y="5414771"/>
              <a:ext cx="3108197" cy="9265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59295" y="5414771"/>
              <a:ext cx="2897123" cy="9265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35" y="6013703"/>
              <a:ext cx="603503" cy="7863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6947" y="5997702"/>
              <a:ext cx="5799582" cy="81381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83540" y="1560299"/>
            <a:ext cx="11565847" cy="5037276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18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sz="3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61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Privileged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(protected,</a:t>
            </a:r>
            <a:r>
              <a:rPr sz="2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kernel)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mode:</a:t>
            </a:r>
            <a:r>
              <a:rPr sz="2800" spc="-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runs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2490" lvl="1" indent="-282575">
              <a:lnSpc>
                <a:spcPct val="100000"/>
              </a:lnSpc>
              <a:spcBef>
                <a:spcPts val="615"/>
              </a:spcBef>
              <a:buFont typeface="Calisto MT"/>
              <a:buChar char="•"/>
              <a:tabLst>
                <a:tab pos="87249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enter OS 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(trap,</a:t>
            </a:r>
            <a:r>
              <a:rPr sz="24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calls,</a:t>
            </a:r>
            <a:r>
              <a:rPr sz="2400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interrupts,</a:t>
            </a:r>
            <a:r>
              <a:rPr sz="24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exceptions)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2490" lvl="1" indent="-282575">
              <a:lnSpc>
                <a:spcPct val="100000"/>
              </a:lnSpc>
              <a:spcBef>
                <a:spcPts val="600"/>
              </a:spcBef>
              <a:buFont typeface="Calisto MT"/>
              <a:buChar char="•"/>
              <a:tabLst>
                <a:tab pos="87249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065" lvl="2" indent="-282575">
              <a:lnSpc>
                <a:spcPct val="100000"/>
              </a:lnSpc>
              <a:spcBef>
                <a:spcPts val="615"/>
              </a:spcBef>
              <a:buClr>
                <a:srgbClr val="858585"/>
              </a:buClr>
              <a:buFont typeface="Calisto MT"/>
              <a:buChar char="•"/>
              <a:tabLst>
                <a:tab pos="1155065" algn="l"/>
              </a:tabLst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manipulate</a:t>
            </a:r>
            <a:r>
              <a:rPr sz="20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sz="20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MMU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2490" lvl="1" indent="-282575">
              <a:lnSpc>
                <a:spcPct val="100000"/>
              </a:lnSpc>
              <a:spcBef>
                <a:spcPts val="585"/>
              </a:spcBef>
              <a:buFont typeface="Calisto MT"/>
              <a:buChar char="•"/>
              <a:tabLst>
                <a:tab pos="872490" algn="l"/>
              </a:tabLs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58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mode:</a:t>
            </a:r>
            <a:r>
              <a:rPr sz="2800" spc="-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2490" lvl="1" indent="-282575">
              <a:lnSpc>
                <a:spcPct val="100000"/>
              </a:lnSpc>
              <a:spcBef>
                <a:spcPts val="615"/>
              </a:spcBef>
              <a:buFont typeface="Calisto MT"/>
              <a:buChar char="•"/>
              <a:tabLst>
                <a:tab pos="872490" algn="l"/>
              </a:tabLst>
            </a:pP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sz="2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logical</a:t>
            </a:r>
            <a:r>
              <a:rPr sz="2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sz="3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MMU</a:t>
            </a:r>
            <a:r>
              <a:rPr sz="3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sz="3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3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indent="-294640">
              <a:lnSpc>
                <a:spcPct val="100000"/>
              </a:lnSpc>
              <a:spcBef>
                <a:spcPts val="61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sz="2800" spc="-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2505" y="330677"/>
            <a:ext cx="958698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7797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Implementation</a:t>
            </a:r>
            <a:r>
              <a:rPr sz="4800" spc="-40" dirty="0"/>
              <a:t> </a:t>
            </a:r>
            <a:r>
              <a:rPr sz="4800" spc="-25" dirty="0"/>
              <a:t>of </a:t>
            </a:r>
            <a:r>
              <a:rPr sz="4800" dirty="0" err="1"/>
              <a:t>Dynam</a:t>
            </a:r>
            <a:r>
              <a:rPr lang="en-IN" sz="4800" dirty="0" err="1"/>
              <a:t>i</a:t>
            </a:r>
            <a:r>
              <a:rPr sz="4800" dirty="0"/>
              <a:t>c</a:t>
            </a:r>
            <a:r>
              <a:rPr lang="en-US" sz="4800" spc="25" dirty="0"/>
              <a:t> </a:t>
            </a:r>
            <a:r>
              <a:rPr sz="4800" spc="-10" dirty="0"/>
              <a:t>Relocation:</a:t>
            </a:r>
            <a:r>
              <a:rPr sz="4800" spc="-440" dirty="0"/>
              <a:t> </a:t>
            </a:r>
            <a:r>
              <a:rPr sz="4800" dirty="0"/>
              <a:t>BASE</a:t>
            </a:r>
            <a:r>
              <a:rPr sz="4800" spc="30" dirty="0"/>
              <a:t> </a:t>
            </a:r>
            <a:r>
              <a:rPr sz="4800" spc="-25" dirty="0"/>
              <a:t>REG</a:t>
            </a:r>
            <a:endParaRPr sz="4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47828" y="1411986"/>
            <a:ext cx="7868920" cy="1017269"/>
            <a:chOff x="147828" y="1411986"/>
            <a:chExt cx="7868920" cy="101726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8" y="1411986"/>
              <a:ext cx="6919721" cy="699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154" y="1854708"/>
              <a:ext cx="436625" cy="5654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952" y="1842516"/>
              <a:ext cx="7257288" cy="58673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626804" y="3431476"/>
            <a:ext cx="6867525" cy="3209925"/>
            <a:chOff x="2626804" y="3431476"/>
            <a:chExt cx="6867525" cy="3209925"/>
          </a:xfrm>
        </p:grpSpPr>
        <p:sp>
          <p:nvSpPr>
            <p:cNvPr id="12" name="object 12"/>
            <p:cNvSpPr/>
            <p:nvPr/>
          </p:nvSpPr>
          <p:spPr>
            <a:xfrm>
              <a:off x="2631567" y="3436239"/>
              <a:ext cx="6858000" cy="3200400"/>
            </a:xfrm>
            <a:custGeom>
              <a:avLst/>
              <a:gdLst/>
              <a:ahLst/>
              <a:cxnLst/>
              <a:rect l="l" t="t" r="r" b="b"/>
              <a:pathLst>
                <a:path w="6858000" h="3200400">
                  <a:moveTo>
                    <a:pt x="6858000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6858000" y="32004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31567" y="3436239"/>
              <a:ext cx="6858000" cy="3200400"/>
            </a:xfrm>
            <a:custGeom>
              <a:avLst/>
              <a:gdLst/>
              <a:ahLst/>
              <a:cxnLst/>
              <a:rect l="l" t="t" r="r" b="b"/>
              <a:pathLst>
                <a:path w="6858000" h="3200400">
                  <a:moveTo>
                    <a:pt x="0" y="0"/>
                  </a:moveTo>
                  <a:lnTo>
                    <a:pt x="6858000" y="0"/>
                  </a:lnTo>
                  <a:lnTo>
                    <a:pt x="6858000" y="32004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19980" y="3657980"/>
            <a:ext cx="1676400" cy="4572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800" spc="-2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base</a:t>
            </a:r>
            <a:endParaRPr sz="180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29981" y="3657980"/>
            <a:ext cx="685800" cy="4572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645"/>
              </a:spcBef>
            </a:pPr>
            <a:r>
              <a:rPr sz="1800" spc="-2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mode</a:t>
            </a:r>
            <a:endParaRPr sz="180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6739" y="3679191"/>
            <a:ext cx="108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registers</a:t>
            </a:r>
            <a:endParaRPr sz="240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9340" y="3403358"/>
            <a:ext cx="5797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32</a:t>
            </a:r>
            <a:r>
              <a:rPr sz="1600" spc="-1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bits</a:t>
            </a:r>
            <a:endParaRPr sz="160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68169" y="3389117"/>
            <a:ext cx="3994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1 </a:t>
            </a:r>
            <a:r>
              <a:rPr sz="1600" spc="-25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bit</a:t>
            </a:r>
            <a:endParaRPr sz="1600">
              <a:latin typeface="Gill Sans MT"/>
              <a:cs typeface="Arial" panose="020B060402020202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85884" y="4262818"/>
            <a:ext cx="1005840" cy="1000125"/>
            <a:chOff x="2885884" y="4262818"/>
            <a:chExt cx="1005840" cy="1000125"/>
          </a:xfrm>
        </p:grpSpPr>
        <p:sp>
          <p:nvSpPr>
            <p:cNvPr id="20" name="object 20"/>
            <p:cNvSpPr/>
            <p:nvPr/>
          </p:nvSpPr>
          <p:spPr>
            <a:xfrm>
              <a:off x="2890647" y="4267580"/>
              <a:ext cx="996315" cy="990600"/>
            </a:xfrm>
            <a:custGeom>
              <a:avLst/>
              <a:gdLst/>
              <a:ahLst/>
              <a:cxnLst/>
              <a:rect l="l" t="t" r="r" b="b"/>
              <a:pathLst>
                <a:path w="996314" h="990600">
                  <a:moveTo>
                    <a:pt x="497967" y="0"/>
                  </a:moveTo>
                  <a:lnTo>
                    <a:pt x="0" y="495300"/>
                  </a:lnTo>
                  <a:lnTo>
                    <a:pt x="497967" y="990600"/>
                  </a:lnTo>
                  <a:lnTo>
                    <a:pt x="995934" y="495300"/>
                  </a:lnTo>
                  <a:lnTo>
                    <a:pt x="4979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0647" y="4267580"/>
              <a:ext cx="996315" cy="990600"/>
            </a:xfrm>
            <a:custGeom>
              <a:avLst/>
              <a:gdLst/>
              <a:ahLst/>
              <a:cxnLst/>
              <a:rect l="l" t="t" r="r" b="b"/>
              <a:pathLst>
                <a:path w="996314" h="990600">
                  <a:moveTo>
                    <a:pt x="0" y="495300"/>
                  </a:moveTo>
                  <a:lnTo>
                    <a:pt x="497967" y="0"/>
                  </a:lnTo>
                  <a:lnTo>
                    <a:pt x="995934" y="495300"/>
                  </a:lnTo>
                  <a:lnTo>
                    <a:pt x="497967" y="990600"/>
                  </a:lnTo>
                  <a:lnTo>
                    <a:pt x="0" y="4953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46055" y="4422902"/>
            <a:ext cx="44132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mode</a:t>
            </a:r>
            <a:endParaRPr sz="1400">
              <a:latin typeface="Gill Sans MT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400" spc="-5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=</a:t>
            </a:r>
            <a:endParaRPr sz="1400">
              <a:latin typeface="Gill Sans MT"/>
              <a:cs typeface="Arial" panose="020B0604020202020204" pitchFamily="34" charset="0"/>
            </a:endParaRPr>
          </a:p>
          <a:p>
            <a:pPr marL="43180"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user?</a:t>
            </a:r>
            <a:endParaRPr sz="140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2540" y="4367276"/>
            <a:ext cx="2927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no</a:t>
            </a:r>
            <a:endParaRPr sz="200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83914" y="5053151"/>
            <a:ext cx="3511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yes</a:t>
            </a:r>
            <a:endParaRPr sz="2000">
              <a:latin typeface="Gill Sans MT"/>
              <a:cs typeface="Arial" panose="020B060402020202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11680" y="4762878"/>
            <a:ext cx="8775700" cy="1226185"/>
            <a:chOff x="1511680" y="4762878"/>
            <a:chExt cx="8775700" cy="1226185"/>
          </a:xfrm>
        </p:grpSpPr>
        <p:sp>
          <p:nvSpPr>
            <p:cNvPr id="26" name="object 26"/>
            <p:cNvSpPr/>
            <p:nvPr/>
          </p:nvSpPr>
          <p:spPr>
            <a:xfrm>
              <a:off x="1524380" y="4800980"/>
              <a:ext cx="1536700" cy="0"/>
            </a:xfrm>
            <a:custGeom>
              <a:avLst/>
              <a:gdLst/>
              <a:ahLst/>
              <a:cxnLst/>
              <a:rect l="l" t="t" r="r" b="b"/>
              <a:pathLst>
                <a:path w="1536700">
                  <a:moveTo>
                    <a:pt x="0" y="0"/>
                  </a:moveTo>
                  <a:lnTo>
                    <a:pt x="153670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48382" y="476287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86580" y="4800980"/>
              <a:ext cx="6337300" cy="0"/>
            </a:xfrm>
            <a:custGeom>
              <a:avLst/>
              <a:gdLst/>
              <a:ahLst/>
              <a:cxnLst/>
              <a:rect l="l" t="t" r="r" b="b"/>
              <a:pathLst>
                <a:path w="6337300">
                  <a:moveTo>
                    <a:pt x="0" y="0"/>
                  </a:moveTo>
                  <a:lnTo>
                    <a:pt x="633730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11183" y="476287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05580" y="5944793"/>
              <a:ext cx="2451100" cy="31750"/>
            </a:xfrm>
            <a:custGeom>
              <a:avLst/>
              <a:gdLst/>
              <a:ahLst/>
              <a:cxnLst/>
              <a:rect l="l" t="t" r="r" b="b"/>
              <a:pathLst>
                <a:path w="2451100" h="31750">
                  <a:moveTo>
                    <a:pt x="0" y="31191"/>
                  </a:moveTo>
                  <a:lnTo>
                    <a:pt x="245110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3495" y="5906851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0" y="0"/>
                  </a:moveTo>
                  <a:lnTo>
                    <a:pt x="977" y="76199"/>
                  </a:lnTo>
                  <a:lnTo>
                    <a:pt x="76682" y="37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096380" y="5486780"/>
            <a:ext cx="990600" cy="8382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1065"/>
              </a:spcBef>
            </a:pPr>
            <a:r>
              <a:rPr sz="1800" spc="-5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+</a:t>
            </a:r>
            <a:endParaRPr sz="1800">
              <a:latin typeface="Gill Sans MT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Gill Sans MT"/>
                <a:cs typeface="Arial" panose="020B0604020202020204" pitchFamily="34" charset="0"/>
              </a:rPr>
              <a:t>base</a:t>
            </a:r>
            <a:endParaRPr sz="1800">
              <a:latin typeface="Gill Sans MT"/>
              <a:cs typeface="Arial" panose="020B0604020202020204" pitchFamily="34" charset="0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467484" y="4800984"/>
            <a:ext cx="4343400" cy="1175385"/>
            <a:chOff x="3467484" y="4800984"/>
            <a:chExt cx="4343400" cy="1175385"/>
          </a:xfrm>
        </p:grpSpPr>
        <p:sp>
          <p:nvSpPr>
            <p:cNvPr id="34" name="object 34"/>
            <p:cNvSpPr/>
            <p:nvPr/>
          </p:nvSpPr>
          <p:spPr>
            <a:xfrm>
              <a:off x="3505581" y="5258181"/>
              <a:ext cx="0" cy="654685"/>
            </a:xfrm>
            <a:custGeom>
              <a:avLst/>
              <a:gdLst/>
              <a:ahLst/>
              <a:cxnLst/>
              <a:rect l="l" t="t" r="r" b="b"/>
              <a:pathLst>
                <a:path h="654685">
                  <a:moveTo>
                    <a:pt x="0" y="0"/>
                  </a:moveTo>
                  <a:lnTo>
                    <a:pt x="0" y="65430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67484" y="589978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6980" y="4864481"/>
              <a:ext cx="685800" cy="1079500"/>
            </a:xfrm>
            <a:custGeom>
              <a:avLst/>
              <a:gdLst/>
              <a:ahLst/>
              <a:cxnLst/>
              <a:rect l="l" t="t" r="r" b="b"/>
              <a:pathLst>
                <a:path w="685800" h="1079500">
                  <a:moveTo>
                    <a:pt x="0" y="1079500"/>
                  </a:moveTo>
                  <a:lnTo>
                    <a:pt x="685800" y="1079500"/>
                  </a:lnTo>
                  <a:lnTo>
                    <a:pt x="68580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34687" y="480098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87" y="0"/>
                  </a:moveTo>
                  <a:lnTo>
                    <a:pt x="0" y="76200"/>
                  </a:lnTo>
                  <a:lnTo>
                    <a:pt x="76200" y="76187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755141" y="4138676"/>
            <a:ext cx="802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Gill Sans MT"/>
                <a:cs typeface="Arial" panose="020B0604020202020204" pitchFamily="34" charset="0"/>
              </a:rPr>
              <a:t>logical </a:t>
            </a:r>
            <a:r>
              <a:rPr sz="2000" spc="-25" dirty="0">
                <a:latin typeface="Gill Sans MT"/>
                <a:cs typeface="Arial" panose="020B0604020202020204" pitchFamily="34" charset="0"/>
              </a:rPr>
              <a:t>address</a:t>
            </a:r>
            <a:endParaRPr sz="2000" dirty="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27634" y="4138676"/>
            <a:ext cx="810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latin typeface="Gill Sans MT"/>
                <a:cs typeface="Arial" panose="020B0604020202020204" pitchFamily="34" charset="0"/>
              </a:rPr>
              <a:t>physical </a:t>
            </a:r>
            <a:r>
              <a:rPr sz="2000" spc="-10" dirty="0">
                <a:latin typeface="Gill Sans MT"/>
                <a:cs typeface="Arial" panose="020B0604020202020204" pitchFamily="34" charset="0"/>
              </a:rPr>
              <a:t>address</a:t>
            </a:r>
            <a:endParaRPr sz="2000" dirty="0">
              <a:latin typeface="Gill Sans MT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740861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589915" indent="-294640">
              <a:lnSpc>
                <a:spcPct val="100000"/>
              </a:lnSpc>
              <a:spcBef>
                <a:spcPts val="375"/>
              </a:spcBef>
              <a:buClr>
                <a:srgbClr val="858585"/>
              </a:buClr>
              <a:buFont typeface="Calisto MT"/>
              <a:buChar char="•"/>
              <a:tabLst>
                <a:tab pos="589915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MMU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logical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8710">
              <a:lnSpc>
                <a:spcPct val="100000"/>
              </a:lnSpc>
            </a:pP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MMU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1695-4202-8C62-CBE3-787E4C93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Completely Fair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9690F-3952-DFD8-3C2A-87B6BA42B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scheduling many 1000s of processes </a:t>
            </a:r>
            <a:r>
              <a:rPr lang="en-US" dirty="0">
                <a:solidFill>
                  <a:srgbClr val="C00000"/>
                </a:solidFill>
              </a:rPr>
              <a:t>efficiently</a:t>
            </a:r>
          </a:p>
        </p:txBody>
      </p:sp>
      <p:pic>
        <p:nvPicPr>
          <p:cNvPr id="4" name="Picture 3" descr="A graph of a number of months&#10;&#10;Description automatically generated">
            <a:extLst>
              <a:ext uri="{FF2B5EF4-FFF2-40B4-BE49-F238E27FC236}">
                <a16:creationId xmlns:a16="http://schemas.microsoft.com/office/drawing/2014/main" id="{5B8C34EB-1128-2C94-29A1-10D41658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37" y="2290763"/>
            <a:ext cx="7188200" cy="3886200"/>
          </a:xfrm>
          <a:prstGeom prst="rect">
            <a:avLst/>
          </a:prstGeom>
        </p:spPr>
      </p:pic>
      <p:pic>
        <p:nvPicPr>
          <p:cNvPr id="5" name="Picture 4" descr="A close-up of some words&#10;&#10;Description automatically generated">
            <a:extLst>
              <a:ext uri="{FF2B5EF4-FFF2-40B4-BE49-F238E27FC236}">
                <a16:creationId xmlns:a16="http://schemas.microsoft.com/office/drawing/2014/main" id="{B7F80298-A871-6304-2A20-E913A72E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802" y="5552643"/>
            <a:ext cx="5274198" cy="12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4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7583487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556" dirty="0"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Completely Fair Scheduler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2" name="Google Shape;702;p34"/>
          <p:cNvSpPr txBox="1">
            <a:spLocks noGrp="1"/>
          </p:cNvSpPr>
          <p:nvPr>
            <p:ph type="body" idx="1"/>
          </p:nvPr>
        </p:nvSpPr>
        <p:spPr>
          <a:xfrm>
            <a:off x="914399" y="1558590"/>
            <a:ext cx="10442713" cy="49198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4283" tIns="32133" rIns="64283" bIns="32133" rtlCol="0" anchor="t" anchorCtr="0">
            <a:normAutofit/>
          </a:bodyPr>
          <a:lstStyle/>
          <a:p>
            <a:pPr marL="120620" indent="-295259">
              <a:spcBef>
                <a:spcPts val="600"/>
              </a:spcBef>
              <a:buSzPts val="3100"/>
            </a:pPr>
            <a:r>
              <a:rPr lang="en-US" dirty="0"/>
              <a:t>On Linux, in use since 2.6.23, has O(log N) runtime</a:t>
            </a:r>
            <a:endParaRPr dirty="0"/>
          </a:p>
          <a:p>
            <a:pPr marL="282560" indent="-282560">
              <a:spcBef>
                <a:spcPts val="2000"/>
              </a:spcBef>
              <a:buClr>
                <a:schemeClr val="dk2"/>
              </a:buClr>
              <a:buSzPts val="3400"/>
            </a:pPr>
            <a:r>
              <a:rPr lang="en-US" dirty="0"/>
              <a:t>Move from MLFQ to Weighted Fair Queuing</a:t>
            </a:r>
            <a:endParaRPr dirty="0"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dirty="0"/>
              <a:t>First major OS to use a fair scheduling algorithm</a:t>
            </a:r>
            <a:endParaRPr dirty="0"/>
          </a:p>
          <a:p>
            <a:pPr marL="577820" lvl="1" indent="-295259">
              <a:spcBef>
                <a:spcPts val="600"/>
              </a:spcBef>
              <a:buSzPts val="3100"/>
            </a:pPr>
            <a:r>
              <a:rPr lang="en-US" dirty="0"/>
              <a:t>Processes ordered by the amount of CPU time they use</a:t>
            </a:r>
            <a:endParaRPr dirty="0"/>
          </a:p>
          <a:p>
            <a:pPr marL="282560" indent="-282560">
              <a:spcBef>
                <a:spcPts val="2000"/>
              </a:spcBef>
              <a:buClr>
                <a:schemeClr val="dk2"/>
              </a:buClr>
              <a:buSzPts val="3400"/>
            </a:pPr>
            <a:r>
              <a:rPr lang="en-US" dirty="0"/>
              <a:t>Gets rid of queues and linked lists in favor of a red-black tree of processes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0E39-ECA9-B079-A15D-3BA04211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of CFS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B0EB-AC7F-B376-CFE4-B5C62701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counter of cumulative execution time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Virtual runtime,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like the “pass” in stride scheduling</a:t>
            </a:r>
          </a:p>
          <a:p>
            <a:r>
              <a:rPr lang="en-US" dirty="0"/>
              <a:t>Schedule process with </a:t>
            </a:r>
            <a:r>
              <a:rPr lang="en-US" dirty="0">
                <a:solidFill>
                  <a:srgbClr val="C00000"/>
                </a:solidFill>
              </a:rPr>
              <a:t>least</a:t>
            </a:r>
            <a:r>
              <a:rPr lang="en-US" dirty="0"/>
              <a:t> virtual runtime. Use R-B trees</a:t>
            </a:r>
          </a:p>
        </p:txBody>
      </p:sp>
      <p:sp>
        <p:nvSpPr>
          <p:cNvPr id="5" name="Google Shape;710;p35">
            <a:extLst>
              <a:ext uri="{FF2B5EF4-FFF2-40B4-BE49-F238E27FC236}">
                <a16:creationId xmlns:a16="http://schemas.microsoft.com/office/drawing/2014/main" id="{55CC3954-18FA-5DE5-9F56-ACC4599F78FE}"/>
              </a:ext>
            </a:extLst>
          </p:cNvPr>
          <p:cNvSpPr/>
          <p:nvPr/>
        </p:nvSpPr>
        <p:spPr>
          <a:xfrm>
            <a:off x="5561563" y="3628362"/>
            <a:ext cx="660135" cy="70432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/>
            <a:r>
              <a:rPr lang="en-US" sz="1687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17</a:t>
            </a:r>
            <a:endParaRPr sz="1266"/>
          </a:p>
        </p:txBody>
      </p:sp>
      <p:sp>
        <p:nvSpPr>
          <p:cNvPr id="6" name="Google Shape;711;p35">
            <a:extLst>
              <a:ext uri="{FF2B5EF4-FFF2-40B4-BE49-F238E27FC236}">
                <a16:creationId xmlns:a16="http://schemas.microsoft.com/office/drawing/2014/main" id="{2F924D27-28CA-69F9-F7A0-EDD066E42FB8}"/>
              </a:ext>
            </a:extLst>
          </p:cNvPr>
          <p:cNvSpPr/>
          <p:nvPr/>
        </p:nvSpPr>
        <p:spPr>
          <a:xfrm>
            <a:off x="4854125" y="4419001"/>
            <a:ext cx="660135" cy="7043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/>
            <a:r>
              <a:rPr lang="en-US" sz="1687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15</a:t>
            </a:r>
            <a:endParaRPr sz="1266"/>
          </a:p>
        </p:txBody>
      </p:sp>
      <p:sp>
        <p:nvSpPr>
          <p:cNvPr id="7" name="Google Shape;712;p35">
            <a:extLst>
              <a:ext uri="{FF2B5EF4-FFF2-40B4-BE49-F238E27FC236}">
                <a16:creationId xmlns:a16="http://schemas.microsoft.com/office/drawing/2014/main" id="{15EF1065-3C04-7FAC-CF20-C2711FB7B25E}"/>
              </a:ext>
            </a:extLst>
          </p:cNvPr>
          <p:cNvSpPr/>
          <p:nvPr/>
        </p:nvSpPr>
        <p:spPr>
          <a:xfrm>
            <a:off x="6221698" y="4419001"/>
            <a:ext cx="660135" cy="7043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/>
            <a:r>
              <a:rPr lang="en-US" sz="1687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25</a:t>
            </a:r>
            <a:endParaRPr sz="1266"/>
          </a:p>
        </p:txBody>
      </p:sp>
      <p:sp>
        <p:nvSpPr>
          <p:cNvPr id="8" name="Google Shape;713;p35">
            <a:extLst>
              <a:ext uri="{FF2B5EF4-FFF2-40B4-BE49-F238E27FC236}">
                <a16:creationId xmlns:a16="http://schemas.microsoft.com/office/drawing/2014/main" id="{860257CD-FFCE-A43E-0753-640BEB0DB7BE}"/>
              </a:ext>
            </a:extLst>
          </p:cNvPr>
          <p:cNvSpPr/>
          <p:nvPr/>
        </p:nvSpPr>
        <p:spPr>
          <a:xfrm>
            <a:off x="5615172" y="5280171"/>
            <a:ext cx="660135" cy="7043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/>
            <a:r>
              <a:rPr lang="en-US" sz="1687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22</a:t>
            </a:r>
            <a:endParaRPr sz="1266"/>
          </a:p>
        </p:txBody>
      </p:sp>
      <p:sp>
        <p:nvSpPr>
          <p:cNvPr id="9" name="Google Shape;714;p35">
            <a:extLst>
              <a:ext uri="{FF2B5EF4-FFF2-40B4-BE49-F238E27FC236}">
                <a16:creationId xmlns:a16="http://schemas.microsoft.com/office/drawing/2014/main" id="{3653CB4E-F157-F914-06CA-40DA4CCA0AE6}"/>
              </a:ext>
            </a:extLst>
          </p:cNvPr>
          <p:cNvSpPr/>
          <p:nvPr/>
        </p:nvSpPr>
        <p:spPr>
          <a:xfrm>
            <a:off x="6855028" y="5280171"/>
            <a:ext cx="660135" cy="7043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/>
            <a:r>
              <a:rPr lang="en-US" sz="1687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27</a:t>
            </a:r>
            <a:endParaRPr sz="1266"/>
          </a:p>
        </p:txBody>
      </p:sp>
      <p:cxnSp>
        <p:nvCxnSpPr>
          <p:cNvPr id="10" name="Google Shape;715;p35">
            <a:extLst>
              <a:ext uri="{FF2B5EF4-FFF2-40B4-BE49-F238E27FC236}">
                <a16:creationId xmlns:a16="http://schemas.microsoft.com/office/drawing/2014/main" id="{0B6E2841-5E4D-D2F2-CF05-6AED6EEA7397}"/>
              </a:ext>
            </a:extLst>
          </p:cNvPr>
          <p:cNvCxnSpPr>
            <a:stCxn id="5" idx="3"/>
            <a:endCxn id="6" idx="7"/>
          </p:cNvCxnSpPr>
          <p:nvPr/>
        </p:nvCxnSpPr>
        <p:spPr>
          <a:xfrm flipH="1">
            <a:off x="5417561" y="4229539"/>
            <a:ext cx="240676" cy="292719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" name="Google Shape;716;p35">
            <a:extLst>
              <a:ext uri="{FF2B5EF4-FFF2-40B4-BE49-F238E27FC236}">
                <a16:creationId xmlns:a16="http://schemas.microsoft.com/office/drawing/2014/main" id="{C74D8009-438E-BB15-5322-ED1A53784EF9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6125024" y="4229539"/>
            <a:ext cx="193262" cy="292719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" name="Google Shape;717;p35">
            <a:extLst>
              <a:ext uri="{FF2B5EF4-FFF2-40B4-BE49-F238E27FC236}">
                <a16:creationId xmlns:a16="http://schemas.microsoft.com/office/drawing/2014/main" id="{422EB867-C641-31FD-4AD2-1A4C215BD1D4}"/>
              </a:ext>
            </a:extLst>
          </p:cNvPr>
          <p:cNvCxnSpPr>
            <a:stCxn id="7" idx="5"/>
            <a:endCxn id="9" idx="1"/>
          </p:cNvCxnSpPr>
          <p:nvPr/>
        </p:nvCxnSpPr>
        <p:spPr>
          <a:xfrm>
            <a:off x="6785159" y="5020178"/>
            <a:ext cx="166643" cy="363108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" name="Google Shape;718;p35">
            <a:extLst>
              <a:ext uri="{FF2B5EF4-FFF2-40B4-BE49-F238E27FC236}">
                <a16:creationId xmlns:a16="http://schemas.microsoft.com/office/drawing/2014/main" id="{2D34F4BF-B717-AC2C-0919-22AB0900E398}"/>
              </a:ext>
            </a:extLst>
          </p:cNvPr>
          <p:cNvCxnSpPr>
            <a:stCxn id="7" idx="3"/>
            <a:endCxn id="8" idx="7"/>
          </p:cNvCxnSpPr>
          <p:nvPr/>
        </p:nvCxnSpPr>
        <p:spPr>
          <a:xfrm flipH="1">
            <a:off x="6178625" y="5020178"/>
            <a:ext cx="139748" cy="363108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" name="Google Shape;719;p35">
            <a:extLst>
              <a:ext uri="{FF2B5EF4-FFF2-40B4-BE49-F238E27FC236}">
                <a16:creationId xmlns:a16="http://schemas.microsoft.com/office/drawing/2014/main" id="{A02D0D03-B430-25BD-092E-F6FEA94E55B7}"/>
              </a:ext>
            </a:extLst>
          </p:cNvPr>
          <p:cNvSpPr/>
          <p:nvPr/>
        </p:nvSpPr>
        <p:spPr>
          <a:xfrm>
            <a:off x="1837557" y="3553391"/>
            <a:ext cx="1763644" cy="2939484"/>
          </a:xfrm>
          <a:prstGeom prst="wedgeRectCallout">
            <a:avLst>
              <a:gd name="adj1" fmla="val 116489"/>
              <a:gd name="adj2" fmla="val -5857"/>
            </a:avLst>
          </a:prstGeom>
          <a:solidFill>
            <a:srgbClr val="00B0F0"/>
          </a:solidFill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marL="241093" indent="-241093" algn="ctr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1687" b="1" dirty="0">
                <a:solidFill>
                  <a:schemeClr val="lt1"/>
                </a:solidFill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Left-most process has always used the least time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093" indent="-241093" algn="ctr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1687" b="1" dirty="0">
                <a:solidFill>
                  <a:schemeClr val="lt1"/>
                </a:solidFill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Scheduled next</a:t>
            </a:r>
            <a:endParaRPr sz="1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720;p35">
            <a:extLst>
              <a:ext uri="{FF2B5EF4-FFF2-40B4-BE49-F238E27FC236}">
                <a16:creationId xmlns:a16="http://schemas.microsoft.com/office/drawing/2014/main" id="{F32F69D0-F507-7394-6215-4B6A80F521A3}"/>
              </a:ext>
            </a:extLst>
          </p:cNvPr>
          <p:cNvSpPr/>
          <p:nvPr/>
        </p:nvSpPr>
        <p:spPr>
          <a:xfrm>
            <a:off x="3890016" y="5316634"/>
            <a:ext cx="660135" cy="70432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algn="ctr"/>
            <a:r>
              <a:rPr lang="en-US" sz="1687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38</a:t>
            </a:r>
            <a:endParaRPr sz="1266"/>
          </a:p>
        </p:txBody>
      </p:sp>
      <p:sp>
        <p:nvSpPr>
          <p:cNvPr id="16" name="Google Shape;721;p35">
            <a:extLst>
              <a:ext uri="{FF2B5EF4-FFF2-40B4-BE49-F238E27FC236}">
                <a16:creationId xmlns:a16="http://schemas.microsoft.com/office/drawing/2014/main" id="{9FD6A8CB-C711-FD78-01CD-49338917347A}"/>
              </a:ext>
            </a:extLst>
          </p:cNvPr>
          <p:cNvSpPr/>
          <p:nvPr/>
        </p:nvSpPr>
        <p:spPr>
          <a:xfrm>
            <a:off x="7976788" y="3454142"/>
            <a:ext cx="2023432" cy="2060224"/>
          </a:xfrm>
          <a:prstGeom prst="wedgeRectCallout">
            <a:avLst>
              <a:gd name="adj1" fmla="val -40788"/>
              <a:gd name="adj2" fmla="val 88281"/>
            </a:avLst>
          </a:prstGeom>
          <a:solidFill>
            <a:srgbClr val="00B0F0"/>
          </a:solidFill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32133" rIns="64283" bIns="32133" anchor="ctr" anchorCtr="0">
            <a:noAutofit/>
          </a:bodyPr>
          <a:lstStyle/>
          <a:p>
            <a:pPr marL="241093" indent="-241093" algn="ctr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1687" b="1">
                <a:solidFill>
                  <a:schemeClr val="lt1"/>
                </a:solidFill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Add the process back to the tree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093" indent="-241093" algn="ctr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1687" b="1">
                <a:solidFill>
                  <a:schemeClr val="lt1"/>
                </a:solidFill>
                <a:latin typeface="Arial" panose="020B0604020202020204" pitchFamily="34" charset="0"/>
                <a:ea typeface="Lustria"/>
                <a:cs typeface="Arial" panose="020B0604020202020204" pitchFamily="34" charset="0"/>
                <a:sym typeface="Lustria"/>
              </a:rPr>
              <a:t>Rebalance the tree</a:t>
            </a:r>
            <a:endParaRPr sz="126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oogle Shape;722;p35">
            <a:extLst>
              <a:ext uri="{FF2B5EF4-FFF2-40B4-BE49-F238E27FC236}">
                <a16:creationId xmlns:a16="http://schemas.microsoft.com/office/drawing/2014/main" id="{91AFA718-DF08-3FBD-D9DD-6C9FB854AAF2}"/>
              </a:ext>
            </a:extLst>
          </p:cNvPr>
          <p:cNvCxnSpPr/>
          <p:nvPr/>
        </p:nvCxnSpPr>
        <p:spPr>
          <a:xfrm>
            <a:off x="7348620" y="5948083"/>
            <a:ext cx="307961" cy="399883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" name="Google Shape;723;p35">
            <a:extLst>
              <a:ext uri="{FF2B5EF4-FFF2-40B4-BE49-F238E27FC236}">
                <a16:creationId xmlns:a16="http://schemas.microsoft.com/office/drawing/2014/main" id="{015259D8-7103-DD0E-10F6-CF3EC1F2ECC8}"/>
              </a:ext>
            </a:extLst>
          </p:cNvPr>
          <p:cNvCxnSpPr/>
          <p:nvPr/>
        </p:nvCxnSpPr>
        <p:spPr>
          <a:xfrm>
            <a:off x="6081786" y="5960962"/>
            <a:ext cx="209781" cy="326085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64DDC7C-D9E3-3794-1133-41E26B3ED3C4}"/>
              </a:ext>
            </a:extLst>
          </p:cNvPr>
          <p:cNvSpPr txBox="1"/>
          <p:nvPr/>
        </p:nvSpPr>
        <p:spPr>
          <a:xfrm>
            <a:off x="7926277" y="5821912"/>
            <a:ext cx="405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Precise </a:t>
            </a:r>
            <a:r>
              <a:rPr lang="en-US" sz="2400" dirty="0" err="1">
                <a:latin typeface="Helvetica" pitchFamily="2" charset="0"/>
              </a:rPr>
              <a:t>vruntime</a:t>
            </a:r>
            <a:r>
              <a:rPr lang="en-US" sz="2400" dirty="0">
                <a:latin typeface="Helvetica" pitchFamily="2" charset="0"/>
              </a:rPr>
              <a:t> (nanoseconds)</a:t>
            </a:r>
          </a:p>
        </p:txBody>
      </p:sp>
    </p:spTree>
    <p:extLst>
      <p:ext uri="{BB962C8B-B14F-4D97-AF65-F5344CB8AC3E}">
        <p14:creationId xmlns:p14="http://schemas.microsoft.com/office/powerpoint/2010/main" val="20758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DB5A-0BC2-FE14-D217-2251B7A4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of CFS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4651A-007B-404F-B248-CD3A8D98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69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Don’t use a fixed time slice per run</a:t>
            </a:r>
            <a:endParaRPr lang="en-US" dirty="0"/>
          </a:p>
          <a:p>
            <a:r>
              <a:rPr lang="en-US" dirty="0"/>
              <a:t>Instead of stride, divide up a “time over which scheduler should be fair” into slices according to number of runnable processes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sched_latency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Like the “large number” we used to compute the stride previously</a:t>
            </a:r>
          </a:p>
          <a:p>
            <a:r>
              <a:rPr lang="en-US" dirty="0"/>
              <a:t>But what if there are too many processes?</a:t>
            </a:r>
          </a:p>
          <a:p>
            <a:pPr lvl="1"/>
            <a:r>
              <a:rPr lang="en-US" dirty="0"/>
              <a:t>Spend more time context switching than executing processes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min_granularity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Even if process time slice is not a multiple of the timer, can track </a:t>
            </a:r>
            <a:r>
              <a:rPr lang="en-US" dirty="0" err="1"/>
              <a:t>vruntime</a:t>
            </a:r>
            <a:r>
              <a:rPr lang="en-US" dirty="0"/>
              <a:t> precisely using the actual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375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2812</Words>
  <Application>Microsoft Macintosh PowerPoint</Application>
  <PresentationFormat>Widescreen</PresentationFormat>
  <Paragraphs>516</Paragraphs>
  <Slides>58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Calisto MT</vt:lpstr>
      <vt:lpstr>Courier</vt:lpstr>
      <vt:lpstr>Courier New</vt:lpstr>
      <vt:lpstr>Gill Sans</vt:lpstr>
      <vt:lpstr>Gill Sans MT</vt:lpstr>
      <vt:lpstr>Helvetica</vt:lpstr>
      <vt:lpstr>Helvetica Neue</vt:lpstr>
      <vt:lpstr>Lustria</vt:lpstr>
      <vt:lpstr>Times New Roman</vt:lpstr>
      <vt:lpstr>Office Theme</vt:lpstr>
      <vt:lpstr>PowerPoint Presentation</vt:lpstr>
      <vt:lpstr>Review of Concepts: Scheduling</vt:lpstr>
      <vt:lpstr>Stride Scheduling</vt:lpstr>
      <vt:lpstr>Stride Scheduling example</vt:lpstr>
      <vt:lpstr>Problems with stride scheduling</vt:lpstr>
      <vt:lpstr>Completely Fair Scheduling</vt:lpstr>
      <vt:lpstr>Completely Fair Scheduler</vt:lpstr>
      <vt:lpstr>Key ideas of CFS</vt:lpstr>
      <vt:lpstr>Key ideas of CFS</vt:lpstr>
      <vt:lpstr>Nice levels to set priorities</vt:lpstr>
      <vt:lpstr>Multi-Core Scheduling</vt:lpstr>
      <vt:lpstr>Multiprocessor Scheduling</vt:lpstr>
      <vt:lpstr>Single CPU with cache</vt:lpstr>
      <vt:lpstr>Cache Coherence</vt:lpstr>
      <vt:lpstr>Cache Coherence</vt:lpstr>
      <vt:lpstr>Cache Coherence</vt:lpstr>
      <vt:lpstr>Cache Coherence</vt:lpstr>
      <vt:lpstr>Cache Coherence: one solution</vt:lpstr>
      <vt:lpstr>Don’t forget synchronization</vt:lpstr>
      <vt:lpstr>Don’t forget synchronization</vt:lpstr>
      <vt:lpstr>Cache Affinity</vt:lpstr>
      <vt:lpstr>Cache Affinity</vt:lpstr>
      <vt:lpstr>Cache Affinity?</vt:lpstr>
      <vt:lpstr>Scheduling with cache affinity</vt:lpstr>
      <vt:lpstr>Scheduling with cache affinity</vt:lpstr>
      <vt:lpstr>Multi-queue Multiprocessor Scheduling (MQMS)</vt:lpstr>
      <vt:lpstr>Multi-queue Multiprocessor Scheduling (MQMS)</vt:lpstr>
      <vt:lpstr>Problem with MQMS?</vt:lpstr>
      <vt:lpstr>Summary</vt:lpstr>
      <vt:lpstr>PowerPoint Presentation</vt:lpstr>
      <vt:lpstr>Questions answered</vt:lpstr>
      <vt:lpstr>More Virtualization</vt:lpstr>
      <vt:lpstr>Memory Virtualization – Then (1974)</vt:lpstr>
      <vt:lpstr>Memory Virtualization – recently (2013)</vt:lpstr>
      <vt:lpstr>Motivation for Virtualization</vt:lpstr>
      <vt:lpstr>Goals of Mem Virtualization</vt:lpstr>
      <vt:lpstr>Abstraction: Address Space</vt:lpstr>
      <vt:lpstr>Motivation for Dynamic Memory</vt:lpstr>
      <vt:lpstr>Where Are stacks Used?</vt:lpstr>
      <vt:lpstr>Heap Organization</vt:lpstr>
      <vt:lpstr>Quiz: Match that Address Location</vt:lpstr>
      <vt:lpstr>Memory Accesses</vt:lpstr>
      <vt:lpstr>How to Virtualize Memory?</vt:lpstr>
      <vt:lpstr>1) Time Sharing of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Time Sharing Memory</vt:lpstr>
      <vt:lpstr>2) Static Relocation</vt:lpstr>
      <vt:lpstr>Static: Layout in Memory</vt:lpstr>
      <vt:lpstr>Static Relocation: Disadvantages</vt:lpstr>
      <vt:lpstr>3) Dynamic Relocation</vt:lpstr>
      <vt:lpstr>Hardware Support for Dynamic Relocation</vt:lpstr>
      <vt:lpstr>Implementation of Dynamic Relocation: BASE REG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2689</cp:revision>
  <dcterms:created xsi:type="dcterms:W3CDTF">2019-01-23T03:40:12Z</dcterms:created>
  <dcterms:modified xsi:type="dcterms:W3CDTF">2023-10-10T12:57:46Z</dcterms:modified>
</cp:coreProperties>
</file>