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8"/>
  </p:notesMasterIdLst>
  <p:sldIdLst>
    <p:sldId id="421" r:id="rId2"/>
    <p:sldId id="258" r:id="rId3"/>
    <p:sldId id="259" r:id="rId4"/>
    <p:sldId id="260" r:id="rId5"/>
    <p:sldId id="261" r:id="rId6"/>
    <p:sldId id="262" r:id="rId7"/>
    <p:sldId id="264" r:id="rId8"/>
    <p:sldId id="263" r:id="rId9"/>
    <p:sldId id="265" r:id="rId10"/>
    <p:sldId id="501" r:id="rId11"/>
    <p:sldId id="267" r:id="rId12"/>
    <p:sldId id="502" r:id="rId13"/>
    <p:sldId id="269" r:id="rId14"/>
    <p:sldId id="270" r:id="rId15"/>
    <p:sldId id="271" r:id="rId16"/>
    <p:sldId id="503" r:id="rId17"/>
    <p:sldId id="504" r:id="rId18"/>
    <p:sldId id="274" r:id="rId19"/>
    <p:sldId id="505" r:id="rId20"/>
    <p:sldId id="276" r:id="rId21"/>
    <p:sldId id="506" r:id="rId22"/>
    <p:sldId id="507" r:id="rId23"/>
    <p:sldId id="508" r:id="rId24"/>
    <p:sldId id="509" r:id="rId25"/>
    <p:sldId id="510" r:id="rId26"/>
    <p:sldId id="511" r:id="rId27"/>
    <p:sldId id="512" r:id="rId28"/>
    <p:sldId id="513" r:id="rId29"/>
    <p:sldId id="514" r:id="rId30"/>
    <p:sldId id="515" r:id="rId31"/>
    <p:sldId id="516" r:id="rId32"/>
    <p:sldId id="517" r:id="rId33"/>
    <p:sldId id="518" r:id="rId34"/>
    <p:sldId id="290" r:id="rId35"/>
    <p:sldId id="519" r:id="rId36"/>
    <p:sldId id="311" r:id="rId37"/>
    <p:sldId id="312" r:id="rId38"/>
    <p:sldId id="313" r:id="rId39"/>
    <p:sldId id="314" r:id="rId40"/>
    <p:sldId id="315" r:id="rId41"/>
    <p:sldId id="520" r:id="rId42"/>
    <p:sldId id="521" r:id="rId43"/>
    <p:sldId id="295" r:id="rId44"/>
    <p:sldId id="316" r:id="rId45"/>
    <p:sldId id="317" r:id="rId46"/>
    <p:sldId id="318" r:id="rId4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68"/>
    <p:restoredTop sz="94664"/>
  </p:normalViewPr>
  <p:slideViewPr>
    <p:cSldViewPr snapToGrid="0" snapToObjects="1">
      <p:cViewPr varScale="1">
        <p:scale>
          <a:sx n="141" d="100"/>
          <a:sy n="141" d="100"/>
        </p:scale>
        <p:origin x="192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14" d="100"/>
          <a:sy n="114" d="100"/>
        </p:scale>
        <p:origin x="3056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3C490B-630B-7F46-B6FE-05D0FD1689A8}" type="datetimeFigureOut">
              <a:rPr lang="en-US" smtClean="0"/>
              <a:t>10/10/23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3F09D5-B346-194E-BAD1-FA5CF7158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778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3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12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3" name="Google Shape;233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13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" name="Google Shape;239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14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8" name="Google Shape;248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15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2" name="Google Shape;262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16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6" name="Google Shape;276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17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2" name="Google Shape;292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18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8" name="Google Shape;308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19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5" name="Google Shape;33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20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3" name="Google Shape;363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p21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6" name="Google Shape;396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4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p22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0" name="Google Shape;430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Google Shape;446;p23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7" name="Google Shape;447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Google Shape;452;p24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3" name="Google Shape;453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Google Shape;458;p25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9" name="Google Shape;459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p26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9" name="Google Shape;469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p27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5" name="Google Shape;475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Google Shape;482;p28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3" name="Google Shape;483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" name="Google Shape;490;p29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1" name="Google Shape;491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Google Shape;498;p30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9" name="Google Shape;499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Google Shape;506;p31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7" name="Google Shape;507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5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Google Shape;514;p32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5" name="Google Shape;515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" name="Google Shape;520;p33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1" name="Google Shape;521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" name="Google Shape;526;p34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7" name="Google Shape;527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Google Shape;532;p35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3" name="Google Shape;533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" name="Google Shape;538;p36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9" name="Google Shape;539;p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" name="Google Shape;697;p56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8" name="Google Shape;698;p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3968820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" name="Google Shape;708;p57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9" name="Google Shape;709;p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3262241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" name="Google Shape;720;p58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1" name="Google Shape;721;p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2337369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" name="Google Shape;733;p59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4" name="Google Shape;734;p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9961898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6" name="Google Shape;746;p60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7" name="Google Shape;747;p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233704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6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" name="Google Shape;552;p38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3" name="Google Shape;553;p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6260702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Google Shape;559;p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60" name="Google Shape;560;p39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1" name="Google Shape;561;p39:notes"/>
          <p:cNvSpPr txBox="1">
            <a:spLocks noGrp="1"/>
          </p:cNvSpPr>
          <p:nvPr>
            <p:ph type="sldNum" idx="12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159011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" name="Google Shape;587;p40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8" name="Google Shape;588;p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261927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" name="Google Shape;759;p61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0" name="Google Shape;760;p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5172234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" name="Google Shape;769;p62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0" name="Google Shape;770;p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1958703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" name="Google Shape;775;p63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6" name="Google Shape;776;p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336972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7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9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Google Shape;21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8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10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Google Shape;221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1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7" name="Google Shape;22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0CC37-3420-4F49-8C33-4BCB3B51A6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8A51D8-7D8A-A547-B24D-6DD12E8CCA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251904-F682-B84A-BF47-8129AB4C1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10/10/23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85BB43-14AB-9945-9BCA-9BC503CCC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01333A-8598-4B4F-AB52-6579A2E12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267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343C6-896E-584A-A963-7E16D546E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35AA53-208E-C24B-8273-CFDD1A5E79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5851F6-81D0-1643-BAF0-AA0E98E0C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10/10/23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A70A3A-9A82-3C4C-AEFA-7B416F146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A61641-65CD-7949-9285-F9862F78B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620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9D0A2B-7DBB-9445-8542-8AC8F7964D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7F09A6-0358-8E43-A178-3CA003BDFB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CEA068-5062-7E4F-B99C-2CEC343EC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10/10/23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83A096-D83E-7542-A78C-9916C3698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814C3-12DF-0447-9420-294EF2C87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1584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Bullets" type="tx">
  <p:cSld name="Title &amp; Bullet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1"/>
          <p:cNvSpPr txBox="1">
            <a:spLocks noGrp="1"/>
          </p:cNvSpPr>
          <p:nvPr>
            <p:ph type="title"/>
          </p:nvPr>
        </p:nvSpPr>
        <p:spPr>
          <a:xfrm>
            <a:off x="1039285" y="63500"/>
            <a:ext cx="10111316" cy="12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71"/>
          <p:cNvSpPr txBox="1">
            <a:spLocks noGrp="1"/>
          </p:cNvSpPr>
          <p:nvPr>
            <p:ph type="body" idx="1"/>
          </p:nvPr>
        </p:nvSpPr>
        <p:spPr>
          <a:xfrm>
            <a:off x="1039285" y="1828801"/>
            <a:ext cx="10111316" cy="4297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  <a:defRPr>
                <a:solidFill>
                  <a:schemeClr val="dk2"/>
                </a:solidFill>
              </a:defRPr>
            </a:lvl1pPr>
            <a:lvl2pPr marL="914400" lvl="1" indent="-368300" algn="l">
              <a:spcBef>
                <a:spcPts val="600"/>
              </a:spcBef>
              <a:spcAft>
                <a:spcPts val="0"/>
              </a:spcAft>
              <a:buSzPts val="2200"/>
              <a:buChar char="•"/>
              <a:defRPr>
                <a:solidFill>
                  <a:schemeClr val="dk2"/>
                </a:solidFill>
              </a:defRPr>
            </a:lvl2pPr>
            <a:lvl3pPr marL="1371600" lvl="2" indent="-35560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000"/>
              <a:buChar char="•"/>
              <a:defRPr>
                <a:solidFill>
                  <a:schemeClr val="dk2"/>
                </a:solidFill>
              </a:defRPr>
            </a:lvl3pPr>
            <a:lvl4pPr marL="1828800" lvl="3" indent="-342900" algn="l">
              <a:spcBef>
                <a:spcPts val="600"/>
              </a:spcBef>
              <a:spcAft>
                <a:spcPts val="0"/>
              </a:spcAft>
              <a:buSzPts val="1800"/>
              <a:buChar char="•"/>
              <a:defRPr>
                <a:solidFill>
                  <a:schemeClr val="dk2"/>
                </a:solidFill>
              </a:defRPr>
            </a:lvl4pPr>
            <a:lvl5pPr marL="2286000" lvl="4" indent="-34290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>
                <a:solidFill>
                  <a:schemeClr val="dk2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04917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9A4C2-71EB-354A-A4E4-7A79F1671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6FC06-E8D0-3A4C-BEE2-AA99DC380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7652FB-D490-114D-8030-09CCB72C2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10/10/23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062229-71C9-9847-AFE6-26AB269E2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1C6DF4-CA65-8E43-B3A5-ECEF9025E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358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F248A-A301-5341-9BAF-2DDE80F1E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2EDBBF-4F90-A34F-A685-DE4F29644F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9B94B2-28BF-6945-A21C-40A2B7645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10/10/23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DDE3C9-54E8-A94F-AD40-66CFF7B8F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58432-5359-0147-8D5C-B145EE76A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954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0FC0B-F311-BC4B-A2D1-928B3513C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07925-946E-B44F-8713-0F0928FD5E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672E5B-AB30-F441-99C3-073B0FE0CD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7D735A-AFB0-C44A-9FC0-AFD3B6C01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10/10/23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B6E5E5-7866-8E4B-B450-B712A2F3B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F134CB-E65A-B242-BD74-667132F85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585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A191B-B3D5-974E-BBCC-0A9D6A627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69E461-1B18-F04F-9E78-C3FEBD28C4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F1FC9F-4459-2448-8E0B-F470C373A3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8D66B2-805B-A347-89AD-F169432665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448249-093E-884B-B6CE-B747B284E5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2CDBF6-1121-9347-BF6B-B703CCE9F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10/10/23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7F1FD6-CCAB-754B-B876-ABFCFD3D5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E9FA76-646A-F442-AA4F-7622918BE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262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7A493-905D-7F41-8284-D8B4EC882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B5B470-4001-1843-A7E0-885C22956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10/10/23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F13A0A-FB55-8649-B9A5-3E90CD8CA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CBD0C7-127F-CD4E-A6B8-5585A1527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455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5D34EC-7616-9043-AFD5-6B69E3B6F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10/10/23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7B0C35-6B39-4749-9595-C856AFB8E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AFF505-CB2B-2747-B2DD-2A89C9411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63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CF38C-28DD-4A42-9056-3793483F5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1099AD-DABE-D64C-A905-1CF03DB108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012F0B-A50A-5B46-A535-733D69752F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A7C4E6-3C25-644D-80DE-2E788E628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10/10/23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68BFEC-CC7B-C94C-BED5-57FB1536D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755941-3DC9-AB49-B0A6-6F452E06A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52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4FD44-FAA2-E347-8F67-9E8E93EAA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020F24-3635-8346-AFAC-53CE49F08D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8FCCF6-452E-F34D-AD7C-72567CD4B4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2B2EA6-16EC-4048-B8E5-91A7889C2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CE603-2B12-5844-BEA7-E98E825B38C7}" type="datetimeFigureOut">
              <a:rPr lang="en-US" smtClean="0"/>
              <a:t>10/10/23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F377BF-EE8D-7042-B5F8-CF9C0C3DD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7220C2-4FEF-C549-AF12-DB388DD3A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323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E5AAC6-6E42-5E44-9318-18A5B93B5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FBE2B0-9C88-F545-A1BD-247458A509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5DABF1-4F3F-744C-8157-1FC51AAF16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CE603-2B12-5844-BEA7-E98E825B38C7}" type="datetimeFigureOut">
              <a:rPr lang="en-US" smtClean="0"/>
              <a:t>10/10/23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0E51C6-01D3-BC48-8763-B839BC0791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76E372-E70D-1E47-8FDB-0CADB973BC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B7A7F-ECAC-A944-82A9-768B682C82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983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Helvetica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Helvetica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Helvetica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Helvetica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B54A6C3-26C7-AFFE-353E-E6C0EB27C4C9}"/>
              </a:ext>
            </a:extLst>
          </p:cNvPr>
          <p:cNvSpPr txBox="1"/>
          <p:nvPr/>
        </p:nvSpPr>
        <p:spPr>
          <a:xfrm>
            <a:off x="1711187" y="2828835"/>
            <a:ext cx="87696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rgbClr val="C00000"/>
                </a:solidFill>
                <a:latin typeface="Helvetica" pitchFamily="2" charset="0"/>
              </a:rPr>
              <a:t>CPU Virtualization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19CD0F6-C75F-1F3C-CDC7-7179D95761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5426" y="5773629"/>
            <a:ext cx="2853305" cy="91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051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1"/>
          <p:cNvSpPr txBox="1">
            <a:spLocks noGrp="1"/>
          </p:cNvSpPr>
          <p:nvPr>
            <p:ph type="title"/>
          </p:nvPr>
        </p:nvSpPr>
        <p:spPr>
          <a:xfrm>
            <a:off x="522514" y="62754"/>
            <a:ext cx="10901548" cy="1283167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dirty="0"/>
              <a:t>How to Provide Good CPU Performance?</a:t>
            </a:r>
            <a:endParaRPr dirty="0"/>
          </a:p>
        </p:txBody>
      </p:sp>
      <p:sp>
        <p:nvSpPr>
          <p:cNvPr id="230" name="Google Shape;230;p11"/>
          <p:cNvSpPr txBox="1">
            <a:spLocks noGrp="1"/>
          </p:cNvSpPr>
          <p:nvPr>
            <p:ph type="body" idx="1"/>
          </p:nvPr>
        </p:nvSpPr>
        <p:spPr>
          <a:xfrm>
            <a:off x="760021" y="1345921"/>
            <a:ext cx="10664041" cy="5131079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rmAutofit fontScale="92500" lnSpcReduction="10000"/>
          </a:bodyPr>
          <a:lstStyle/>
          <a:p>
            <a:pPr marL="282575" indent="-282575">
              <a:spcBef>
                <a:spcPts val="0"/>
              </a:spcBef>
              <a:buClr>
                <a:schemeClr val="dk2"/>
              </a:buClr>
              <a:buSzPct val="100000"/>
              <a:buNone/>
            </a:pPr>
            <a:r>
              <a:rPr lang="en-US" b="1" dirty="0">
                <a:solidFill>
                  <a:srgbClr val="C00000"/>
                </a:solidFill>
              </a:rPr>
              <a:t>Direct execution</a:t>
            </a:r>
            <a:endParaRPr dirty="0">
              <a:solidFill>
                <a:srgbClr val="C00000"/>
              </a:solidFill>
            </a:endParaRPr>
          </a:p>
          <a:p>
            <a:pPr marL="577850" lvl="1" indent="-295275">
              <a:spcBef>
                <a:spcPts val="600"/>
              </a:spcBef>
              <a:buSzPct val="100000"/>
            </a:pPr>
            <a:r>
              <a:rPr lang="en-US" dirty="0"/>
              <a:t>Allow user process to run directly on hardware</a:t>
            </a:r>
            <a:endParaRPr dirty="0"/>
          </a:p>
          <a:p>
            <a:pPr marL="577850" lvl="1" indent="-295275">
              <a:spcBef>
                <a:spcPts val="600"/>
              </a:spcBef>
              <a:buSzPct val="100000"/>
            </a:pPr>
            <a:r>
              <a:rPr lang="en-US" dirty="0"/>
              <a:t>OS creates process and transfers control to starting point (i.e., main())</a:t>
            </a:r>
            <a:endParaRPr dirty="0"/>
          </a:p>
          <a:p>
            <a:pPr marL="282575" indent="-282575">
              <a:spcBef>
                <a:spcPts val="2000"/>
              </a:spcBef>
              <a:buClr>
                <a:schemeClr val="dk2"/>
              </a:buClr>
              <a:buSzPct val="100000"/>
              <a:buNone/>
            </a:pPr>
            <a:r>
              <a:rPr lang="en-US" dirty="0"/>
              <a:t>Problems with direct execution?</a:t>
            </a:r>
            <a:endParaRPr dirty="0"/>
          </a:p>
          <a:p>
            <a:pPr marL="739775" lvl="1" indent="-457200">
              <a:spcBef>
                <a:spcPts val="600"/>
              </a:spcBef>
              <a:buClr>
                <a:schemeClr val="dk2"/>
              </a:buClr>
              <a:buSzPct val="100000"/>
              <a:buFont typeface="Libre Baskerville"/>
              <a:buAutoNum type="arabicPeriod"/>
            </a:pPr>
            <a:r>
              <a:rPr lang="en-US" dirty="0"/>
              <a:t>Process could do something restricted</a:t>
            </a:r>
            <a:endParaRPr dirty="0"/>
          </a:p>
          <a:p>
            <a:pPr marL="1022350" lvl="2" indent="-457200">
              <a:spcBef>
                <a:spcPts val="600"/>
              </a:spcBef>
              <a:buClr>
                <a:schemeClr val="dk2"/>
              </a:buClr>
              <a:buSzPct val="100000"/>
              <a:buNone/>
            </a:pPr>
            <a:r>
              <a:rPr lang="en-US" dirty="0"/>
              <a:t>	Could read/write other process data (disk or memory)</a:t>
            </a:r>
            <a:endParaRPr dirty="0"/>
          </a:p>
          <a:p>
            <a:pPr marL="739775" lvl="1" indent="-457200">
              <a:spcBef>
                <a:spcPts val="600"/>
              </a:spcBef>
              <a:buClr>
                <a:schemeClr val="dk2"/>
              </a:buClr>
              <a:buSzPct val="100000"/>
              <a:buFont typeface="Libre Baskerville"/>
              <a:buAutoNum type="arabicPeriod"/>
            </a:pPr>
            <a:r>
              <a:rPr lang="en-US" dirty="0"/>
              <a:t>Process could run forever (slow, buggy, or malicious)</a:t>
            </a:r>
            <a:endParaRPr dirty="0"/>
          </a:p>
          <a:p>
            <a:pPr marL="1022350" lvl="2" indent="-457200">
              <a:spcBef>
                <a:spcPts val="600"/>
              </a:spcBef>
              <a:buClr>
                <a:schemeClr val="dk2"/>
              </a:buClr>
              <a:buSzPct val="100000"/>
              <a:buNone/>
            </a:pPr>
            <a:r>
              <a:rPr lang="en-US" dirty="0"/>
              <a:t>	OS needs to be able to switch between processes</a:t>
            </a:r>
            <a:endParaRPr dirty="0"/>
          </a:p>
          <a:p>
            <a:pPr marL="739775" lvl="1" indent="-457200">
              <a:spcBef>
                <a:spcPts val="600"/>
              </a:spcBef>
              <a:buClr>
                <a:schemeClr val="dk2"/>
              </a:buClr>
              <a:buSzPct val="100000"/>
              <a:buFont typeface="Libre Baskerville"/>
              <a:buAutoNum type="arabicPeriod"/>
            </a:pPr>
            <a:r>
              <a:rPr lang="en-US" dirty="0"/>
              <a:t>Process could do something slow (like I/O)</a:t>
            </a:r>
            <a:endParaRPr dirty="0"/>
          </a:p>
          <a:p>
            <a:pPr marL="1022350" lvl="2" indent="-457200">
              <a:spcBef>
                <a:spcPts val="600"/>
              </a:spcBef>
              <a:buClr>
                <a:schemeClr val="dk2"/>
              </a:buClr>
              <a:buSzPct val="100000"/>
              <a:buNone/>
            </a:pPr>
            <a:r>
              <a:rPr lang="en-US" dirty="0"/>
              <a:t>	OS wants to use resources efficiently and switch CPU to other process</a:t>
            </a:r>
            <a:endParaRPr dirty="0"/>
          </a:p>
          <a:p>
            <a:pPr marL="444500" indent="-444500">
              <a:spcBef>
                <a:spcPts val="2000"/>
              </a:spcBef>
              <a:buClr>
                <a:schemeClr val="dk2"/>
              </a:buClr>
              <a:buSzPct val="100000"/>
              <a:buNone/>
            </a:pPr>
            <a:r>
              <a:rPr lang="en-US" dirty="0"/>
              <a:t>Solution: </a:t>
            </a:r>
            <a:r>
              <a:rPr lang="en-US" b="1" dirty="0">
                <a:solidFill>
                  <a:srgbClr val="C00000"/>
                </a:solidFill>
              </a:rPr>
              <a:t>Limited direct execution:</a:t>
            </a:r>
            <a:endParaRPr lang="en-US" dirty="0"/>
          </a:p>
          <a:p>
            <a:pPr marL="444500" indent="-444500">
              <a:spcBef>
                <a:spcPts val="2000"/>
              </a:spcBef>
              <a:buClr>
                <a:schemeClr val="dk2"/>
              </a:buClr>
              <a:buSzPct val="100000"/>
              <a:buNone/>
            </a:pPr>
            <a:r>
              <a:rPr lang="en-US" dirty="0">
                <a:solidFill>
                  <a:srgbClr val="C00000"/>
                </a:solidFill>
              </a:rPr>
              <a:t>	OS </a:t>
            </a:r>
            <a:r>
              <a:rPr lang="en-US" i="1" dirty="0">
                <a:solidFill>
                  <a:srgbClr val="C00000"/>
                </a:solidFill>
              </a:rPr>
              <a:t>and the hardware </a:t>
            </a:r>
            <a:r>
              <a:rPr lang="en-US" dirty="0"/>
              <a:t>maintain some control</a:t>
            </a:r>
            <a:endParaRPr dirty="0"/>
          </a:p>
          <a:p>
            <a:pPr marL="739775" lvl="1" indent="-327977">
              <a:spcBef>
                <a:spcPts val="600"/>
              </a:spcBef>
              <a:buClr>
                <a:schemeClr val="dk2"/>
              </a:buClr>
              <a:buSzPct val="100000"/>
              <a:buNone/>
            </a:pPr>
            <a:endParaRPr dirty="0"/>
          </a:p>
          <a:p>
            <a:pPr marL="739775" lvl="1" indent="-327977">
              <a:spcBef>
                <a:spcPts val="600"/>
              </a:spcBef>
              <a:buSzPct val="100000"/>
              <a:buNone/>
            </a:pPr>
            <a:endParaRPr dirty="0"/>
          </a:p>
          <a:p>
            <a:pPr marL="282575" indent="-141605">
              <a:spcBef>
                <a:spcPts val="2000"/>
              </a:spcBef>
              <a:buClr>
                <a:schemeClr val="dk2"/>
              </a:buClr>
              <a:buSzPct val="100000"/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2"/>
          <p:cNvSpPr txBox="1">
            <a:spLocks noGrp="1"/>
          </p:cNvSpPr>
          <p:nvPr>
            <p:ph type="title"/>
          </p:nvPr>
        </p:nvSpPr>
        <p:spPr>
          <a:xfrm>
            <a:off x="795647" y="63500"/>
            <a:ext cx="10723417" cy="1282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dirty="0"/>
              <a:t>Problem 1: Restricted Ops</a:t>
            </a:r>
            <a:endParaRPr dirty="0"/>
          </a:p>
        </p:txBody>
      </p:sp>
      <p:sp>
        <p:nvSpPr>
          <p:cNvPr id="236" name="Google Shape;236;p12"/>
          <p:cNvSpPr txBox="1">
            <a:spLocks noGrp="1"/>
          </p:cNvSpPr>
          <p:nvPr>
            <p:ph type="body" idx="1"/>
          </p:nvPr>
        </p:nvSpPr>
        <p:spPr>
          <a:xfrm>
            <a:off x="712518" y="1346201"/>
            <a:ext cx="10806545" cy="5244604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rmAutofit fontScale="92500" lnSpcReduction="10000"/>
          </a:bodyPr>
          <a:lstStyle/>
          <a:p>
            <a:pPr marL="282575" indent="-282575">
              <a:spcBef>
                <a:spcPts val="0"/>
              </a:spcBef>
              <a:buClr>
                <a:schemeClr val="dk2"/>
              </a:buClr>
              <a:buSzPts val="2400"/>
              <a:buNone/>
            </a:pPr>
            <a:r>
              <a:rPr lang="en-US" dirty="0"/>
              <a:t>How can we ensure user process can’t unilaterally perform restricted operations?</a:t>
            </a:r>
            <a:endParaRPr dirty="0"/>
          </a:p>
          <a:p>
            <a:pPr marL="282575" indent="-282575">
              <a:spcBef>
                <a:spcPts val="2000"/>
              </a:spcBef>
              <a:buClr>
                <a:schemeClr val="dk2"/>
              </a:buClr>
              <a:buSzPts val="2400"/>
              <a:buNone/>
            </a:pPr>
            <a:r>
              <a:rPr lang="en-US" dirty="0"/>
              <a:t>Solution: </a:t>
            </a:r>
            <a:r>
              <a:rPr lang="en-US" dirty="0">
                <a:solidFill>
                  <a:srgbClr val="C00000"/>
                </a:solidFill>
              </a:rPr>
              <a:t>privilege levels/separation </a:t>
            </a:r>
            <a:r>
              <a:rPr lang="en-US" dirty="0"/>
              <a:t>provided by hardware (status bit on a register)</a:t>
            </a:r>
            <a:endParaRPr dirty="0"/>
          </a:p>
          <a:p>
            <a:pPr marL="577850" lvl="1" indent="-295275">
              <a:spcBef>
                <a:spcPts val="600"/>
              </a:spcBef>
              <a:buSzPts val="2200"/>
            </a:pPr>
            <a:r>
              <a:rPr lang="en-US" dirty="0"/>
              <a:t>OS runs in kernel mode (not restricted)</a:t>
            </a:r>
            <a:endParaRPr dirty="0"/>
          </a:p>
          <a:p>
            <a:pPr marL="860425" lvl="2" indent="-282575">
              <a:spcBef>
                <a:spcPts val="600"/>
              </a:spcBef>
              <a:buClr>
                <a:schemeClr val="dk2"/>
              </a:buClr>
              <a:buSzPts val="2000"/>
            </a:pPr>
            <a:r>
              <a:rPr lang="en-US" dirty="0"/>
              <a:t>Instructions for interacting with devices enabled</a:t>
            </a:r>
            <a:endParaRPr dirty="0"/>
          </a:p>
          <a:p>
            <a:pPr marL="860425" lvl="2" indent="-282575">
              <a:spcBef>
                <a:spcPts val="600"/>
              </a:spcBef>
              <a:buClr>
                <a:schemeClr val="dk2"/>
              </a:buClr>
              <a:buSzPts val="2000"/>
            </a:pPr>
            <a:r>
              <a:rPr lang="en-US" dirty="0"/>
              <a:t>Could have many privilege levels (advanced topic)</a:t>
            </a:r>
          </a:p>
          <a:p>
            <a:pPr marL="403225" lvl="1" indent="-282575">
              <a:spcBef>
                <a:spcPts val="600"/>
              </a:spcBef>
              <a:buClr>
                <a:schemeClr val="dk2"/>
              </a:buClr>
              <a:buSzPts val="2000"/>
            </a:pPr>
            <a:r>
              <a:rPr lang="en-US" dirty="0"/>
              <a:t>User processes run in user mode (restricted mode)</a:t>
            </a:r>
          </a:p>
          <a:p>
            <a:pPr marL="860425" lvl="2" indent="-282575">
              <a:spcBef>
                <a:spcPts val="600"/>
              </a:spcBef>
              <a:buClr>
                <a:schemeClr val="dk2"/>
              </a:buClr>
              <a:buSzPts val="2000"/>
            </a:pPr>
            <a:r>
              <a:rPr lang="en-US" dirty="0"/>
              <a:t>Interacting with devices directly will </a:t>
            </a:r>
            <a:r>
              <a:rPr lang="en-US" dirty="0">
                <a:solidFill>
                  <a:srgbClr val="C00000"/>
                </a:solidFill>
              </a:rPr>
              <a:t>trap (software interrupt)</a:t>
            </a:r>
          </a:p>
          <a:p>
            <a:pPr marL="860425" lvl="2" indent="-282575">
              <a:spcBef>
                <a:spcPts val="600"/>
              </a:spcBef>
              <a:buClr>
                <a:schemeClr val="dk2"/>
              </a:buClr>
              <a:buSzPts val="2000"/>
            </a:pPr>
            <a:r>
              <a:rPr lang="en-US" dirty="0"/>
              <a:t>Pre-set routines that run when privileged/restricted instructions run</a:t>
            </a:r>
            <a:endParaRPr dirty="0"/>
          </a:p>
          <a:p>
            <a:pPr marL="860425" lvl="2" indent="-155575">
              <a:spcBef>
                <a:spcPts val="600"/>
              </a:spcBef>
              <a:buClr>
                <a:schemeClr val="dk2"/>
              </a:buClr>
              <a:buSzPts val="2000"/>
              <a:buNone/>
            </a:pPr>
            <a:endParaRPr dirty="0"/>
          </a:p>
          <a:p>
            <a:pPr marL="282575" indent="-282575">
              <a:spcBef>
                <a:spcPts val="2000"/>
              </a:spcBef>
              <a:buClr>
                <a:schemeClr val="dk2"/>
              </a:buClr>
              <a:buSzPts val="2400"/>
              <a:buNone/>
            </a:pPr>
            <a:r>
              <a:rPr lang="en-US" dirty="0"/>
              <a:t>How can a process legitimately access a device? </a:t>
            </a:r>
            <a:endParaRPr dirty="0"/>
          </a:p>
          <a:p>
            <a:pPr marL="577850" lvl="1" indent="-295275">
              <a:spcBef>
                <a:spcPts val="600"/>
              </a:spcBef>
              <a:buSzPts val="2200"/>
            </a:pPr>
            <a:r>
              <a:rPr lang="en-US" dirty="0"/>
              <a:t>System calls (function call implemented by OS)</a:t>
            </a:r>
            <a:endParaRPr dirty="0"/>
          </a:p>
          <a:p>
            <a:pPr marL="577850" lvl="1" indent="-295275">
              <a:spcBef>
                <a:spcPts val="600"/>
              </a:spcBef>
              <a:buSzPts val="2200"/>
            </a:pPr>
            <a:r>
              <a:rPr lang="en-US" dirty="0"/>
              <a:t>Change privilege level through system call (trap)</a:t>
            </a:r>
            <a:endParaRPr dirty="0"/>
          </a:p>
          <a:p>
            <a:pPr marL="860425" lvl="2" indent="-155575">
              <a:spcBef>
                <a:spcPts val="600"/>
              </a:spcBef>
              <a:buClr>
                <a:schemeClr val="dk2"/>
              </a:buClr>
              <a:buSzPts val="2000"/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3"/>
          <p:cNvSpPr txBox="1">
            <a:spLocks noGrp="1"/>
          </p:cNvSpPr>
          <p:nvPr>
            <p:ph type="title"/>
          </p:nvPr>
        </p:nvSpPr>
        <p:spPr>
          <a:xfrm>
            <a:off x="2303464" y="63500"/>
            <a:ext cx="7583487" cy="1282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dirty="0"/>
              <a:t>Legitimate use: System Call</a:t>
            </a:r>
            <a:endParaRPr dirty="0"/>
          </a:p>
        </p:txBody>
      </p:sp>
      <p:sp>
        <p:nvSpPr>
          <p:cNvPr id="242" name="Google Shape;242;p13"/>
          <p:cNvSpPr txBox="1">
            <a:spLocks noGrp="1"/>
          </p:cNvSpPr>
          <p:nvPr>
            <p:ph type="body" idx="1"/>
          </p:nvPr>
        </p:nvSpPr>
        <p:spPr>
          <a:xfrm>
            <a:off x="1789906" y="1600201"/>
            <a:ext cx="8610600" cy="429736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rmAutofit/>
          </a:bodyPr>
          <a:lstStyle/>
          <a:p>
            <a:pPr marL="0" indent="0">
              <a:spcBef>
                <a:spcPts val="0"/>
              </a:spcBef>
              <a:buClr>
                <a:schemeClr val="dk2"/>
              </a:buClr>
              <a:buSzPts val="2400"/>
              <a:buNone/>
            </a:pPr>
            <a:r>
              <a:rPr lang="en-US"/>
              <a:t>syscall(SYS_call, arg1, arg2, …);</a:t>
            </a:r>
            <a:endParaRPr/>
          </a:p>
          <a:p>
            <a:pPr marL="0" indent="0">
              <a:spcBef>
                <a:spcPts val="2000"/>
              </a:spcBef>
              <a:buClr>
                <a:schemeClr val="dk2"/>
              </a:buClr>
              <a:buSzPts val="2400"/>
              <a:buNone/>
            </a:pPr>
            <a:endParaRPr/>
          </a:p>
          <a:p>
            <a:pPr marL="0" indent="0">
              <a:spcBef>
                <a:spcPts val="2000"/>
              </a:spcBef>
              <a:buClr>
                <a:schemeClr val="dk2"/>
              </a:buClr>
              <a:buSzPts val="2400"/>
              <a:buNone/>
            </a:pPr>
            <a:endParaRPr/>
          </a:p>
          <a:p>
            <a:pPr marL="0" indent="0">
              <a:spcBef>
                <a:spcPts val="2000"/>
              </a:spcBef>
              <a:buClr>
                <a:schemeClr val="dk2"/>
              </a:buClr>
              <a:buSzPts val="2400"/>
              <a:buNone/>
            </a:pPr>
            <a:endParaRPr/>
          </a:p>
        </p:txBody>
      </p:sp>
      <p:pic>
        <p:nvPicPr>
          <p:cNvPr id="243" name="Google Shape;243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303463" y="2228264"/>
            <a:ext cx="7543800" cy="4629737"/>
          </a:xfrm>
          <a:prstGeom prst="rect">
            <a:avLst/>
          </a:prstGeom>
          <a:noFill/>
          <a:ln>
            <a:noFill/>
          </a:ln>
        </p:spPr>
      </p:pic>
      <p:sp>
        <p:nvSpPr>
          <p:cNvPr id="244" name="Google Shape;244;p13"/>
          <p:cNvSpPr txBox="1"/>
          <p:nvPr/>
        </p:nvSpPr>
        <p:spPr>
          <a:xfrm>
            <a:off x="3200400" y="4089013"/>
            <a:ext cx="3124200" cy="523220"/>
          </a:xfrm>
          <a:prstGeom prst="rect">
            <a:avLst/>
          </a:prstGeom>
          <a:solidFill>
            <a:schemeClr val="accent2">
              <a:alpha val="52941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endParaRPr sz="2800">
              <a:solidFill>
                <a:schemeClr val="lt2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245" name="Google Shape;245;p13"/>
          <p:cNvSpPr txBox="1"/>
          <p:nvPr/>
        </p:nvSpPr>
        <p:spPr>
          <a:xfrm>
            <a:off x="3200400" y="5754386"/>
            <a:ext cx="3124200" cy="523220"/>
          </a:xfrm>
          <a:prstGeom prst="rect">
            <a:avLst/>
          </a:prstGeom>
          <a:solidFill>
            <a:schemeClr val="accent2">
              <a:alpha val="52941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endParaRPr sz="2800">
              <a:solidFill>
                <a:schemeClr val="lt2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14"/>
          <p:cNvSpPr/>
          <p:nvPr/>
        </p:nvSpPr>
        <p:spPr>
          <a:xfrm>
            <a:off x="2504818" y="2574552"/>
            <a:ext cx="7182364" cy="892969"/>
          </a:xfrm>
          <a:prstGeom prst="rect">
            <a:avLst/>
          </a:prstGeom>
          <a:solidFill>
            <a:srgbClr val="308B16"/>
          </a:solidFill>
          <a:ln w="12700" cap="flat" cmpd="sng">
            <a:solidFill>
              <a:schemeClr val="dk2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endParaRPr sz="2800">
              <a:solidFill>
                <a:schemeClr val="dk2"/>
              </a:solidFill>
              <a:latin typeface="Gill Sans MT" panose="020B0502020104020203" pitchFamily="34" charset="0"/>
              <a:ea typeface="Short Stack"/>
              <a:cs typeface="Arial" panose="020B0604020202020204" pitchFamily="34" charset="0"/>
              <a:sym typeface="Short Stack"/>
            </a:endParaRPr>
          </a:p>
        </p:txBody>
      </p:sp>
      <p:sp>
        <p:nvSpPr>
          <p:cNvPr id="251" name="Google Shape;251;p14"/>
          <p:cNvSpPr/>
          <p:nvPr/>
        </p:nvSpPr>
        <p:spPr>
          <a:xfrm>
            <a:off x="5707507" y="3462337"/>
            <a:ext cx="883298" cy="4568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r>
              <a:rPr lang="en-US" sz="2500" dirty="0">
                <a:solidFill>
                  <a:schemeClr val="dk2"/>
                </a:solidFill>
                <a:latin typeface="Gill Sans MT" panose="020B0502020104020203" pitchFamily="34" charset="0"/>
                <a:ea typeface="Short Stack"/>
                <a:cs typeface="Arial" panose="020B0604020202020204" pitchFamily="34" charset="0"/>
                <a:sym typeface="Short Stack"/>
              </a:rPr>
              <a:t>RAM</a:t>
            </a:r>
            <a:endParaRPr dirty="0">
              <a:latin typeface="Gill Sans MT" panose="020B0502020104020203" pitchFamily="34" charset="0"/>
            </a:endParaRPr>
          </a:p>
        </p:txBody>
      </p:sp>
      <p:cxnSp>
        <p:nvCxnSpPr>
          <p:cNvPr id="252" name="Google Shape;252;p14"/>
          <p:cNvCxnSpPr/>
          <p:nvPr/>
        </p:nvCxnSpPr>
        <p:spPr>
          <a:xfrm rot="10800000" flipH="1">
            <a:off x="2515196" y="2227336"/>
            <a:ext cx="213270" cy="213270"/>
          </a:xfrm>
          <a:prstGeom prst="straightConnector1">
            <a:avLst/>
          </a:prstGeom>
          <a:noFill/>
          <a:ln w="25400" cap="flat" cmpd="sng">
            <a:solidFill>
              <a:schemeClr val="dk2"/>
            </a:solidFill>
            <a:prstDash val="solid"/>
            <a:miter lim="400000"/>
            <a:headEnd type="none" w="sm" len="sm"/>
            <a:tailEnd type="none" w="sm" len="sm"/>
          </a:ln>
        </p:spPr>
      </p:cxnSp>
      <p:cxnSp>
        <p:nvCxnSpPr>
          <p:cNvPr id="253" name="Google Shape;253;p14"/>
          <p:cNvCxnSpPr/>
          <p:nvPr/>
        </p:nvCxnSpPr>
        <p:spPr>
          <a:xfrm rot="10800000">
            <a:off x="4417218" y="2227336"/>
            <a:ext cx="213270" cy="213270"/>
          </a:xfrm>
          <a:prstGeom prst="straightConnector1">
            <a:avLst/>
          </a:prstGeom>
          <a:noFill/>
          <a:ln w="25400" cap="flat" cmpd="sng">
            <a:solidFill>
              <a:schemeClr val="dk2"/>
            </a:solidFill>
            <a:prstDash val="solid"/>
            <a:miter lim="400000"/>
            <a:headEnd type="none" w="sm" len="sm"/>
            <a:tailEnd type="none" w="sm" len="sm"/>
          </a:ln>
        </p:spPr>
      </p:cxnSp>
      <p:cxnSp>
        <p:nvCxnSpPr>
          <p:cNvPr id="254" name="Google Shape;254;p14"/>
          <p:cNvCxnSpPr/>
          <p:nvPr/>
        </p:nvCxnSpPr>
        <p:spPr>
          <a:xfrm rot="10800000">
            <a:off x="2728465" y="2227337"/>
            <a:ext cx="1693010" cy="1"/>
          </a:xfrm>
          <a:prstGeom prst="straightConnector1">
            <a:avLst/>
          </a:prstGeom>
          <a:noFill/>
          <a:ln w="25400" cap="flat" cmpd="sng">
            <a:solidFill>
              <a:schemeClr val="dk2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255" name="Google Shape;255;p14"/>
          <p:cNvSpPr/>
          <p:nvPr/>
        </p:nvSpPr>
        <p:spPr>
          <a:xfrm>
            <a:off x="2834932" y="1676400"/>
            <a:ext cx="1461144" cy="456852"/>
          </a:xfrm>
          <a:prstGeom prst="rect">
            <a:avLst/>
          </a:prstGeom>
          <a:noFill/>
          <a:ln w="12700" cap="flat" cmpd="sng">
            <a:solidFill>
              <a:schemeClr val="dk2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r>
              <a:rPr lang="en-US" sz="2500" dirty="0">
                <a:solidFill>
                  <a:schemeClr val="dk2"/>
                </a:solidFill>
                <a:latin typeface="Gill Sans MT" panose="020B0502020104020203" pitchFamily="34" charset="0"/>
                <a:ea typeface="Short Stack"/>
                <a:cs typeface="Arial" panose="020B0604020202020204" pitchFamily="34" charset="0"/>
                <a:sym typeface="Short Stack"/>
              </a:rPr>
              <a:t>Process P</a:t>
            </a:r>
            <a:endParaRPr dirty="0">
              <a:latin typeface="Gill Sans MT" panose="020B0502020104020203" pitchFamily="34" charset="0"/>
            </a:endParaRPr>
          </a:p>
        </p:txBody>
      </p:sp>
      <p:cxnSp>
        <p:nvCxnSpPr>
          <p:cNvPr id="256" name="Google Shape;256;p14"/>
          <p:cNvCxnSpPr/>
          <p:nvPr/>
        </p:nvCxnSpPr>
        <p:spPr>
          <a:xfrm rot="10800000">
            <a:off x="4631531" y="2574552"/>
            <a:ext cx="0" cy="892969"/>
          </a:xfrm>
          <a:prstGeom prst="straightConnector1">
            <a:avLst/>
          </a:prstGeom>
          <a:noFill/>
          <a:ln w="76200" cap="flat" cmpd="sng">
            <a:solidFill>
              <a:schemeClr val="dk2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257" name="Google Shape;257;p14"/>
          <p:cNvSpPr txBox="1">
            <a:spLocks noGrp="1"/>
          </p:cNvSpPr>
          <p:nvPr>
            <p:ph type="title"/>
          </p:nvPr>
        </p:nvSpPr>
        <p:spPr>
          <a:xfrm>
            <a:off x="2303464" y="63500"/>
            <a:ext cx="7583487" cy="1282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System Call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8" name="Google Shape;258;p14"/>
          <p:cNvSpPr/>
          <p:nvPr/>
        </p:nvSpPr>
        <p:spPr>
          <a:xfrm rot="-5400000">
            <a:off x="8194613" y="2826224"/>
            <a:ext cx="956989" cy="333742"/>
          </a:xfrm>
          <a:prstGeom prst="rect">
            <a:avLst/>
          </a:prstGeom>
          <a:noFill/>
          <a:ln w="12700" cap="flat" cmpd="sng">
            <a:solidFill>
              <a:schemeClr val="dk2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r>
              <a:rPr lang="en-US" sz="1700" dirty="0" err="1">
                <a:solidFill>
                  <a:schemeClr val="bg1"/>
                </a:solidFill>
                <a:latin typeface="Gill Sans MT" panose="020B0502020104020203" pitchFamily="34" charset="0"/>
                <a:ea typeface="Short Stack"/>
                <a:cs typeface="Arial" panose="020B0604020202020204" pitchFamily="34" charset="0"/>
                <a:sym typeface="Short Stack"/>
              </a:rPr>
              <a:t>sys_read</a:t>
            </a:r>
            <a:endParaRPr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259" name="Google Shape;259;p14"/>
          <p:cNvSpPr/>
          <p:nvPr/>
        </p:nvSpPr>
        <p:spPr>
          <a:xfrm>
            <a:off x="4540253" y="4267548"/>
            <a:ext cx="3229909" cy="4568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r>
              <a:rPr lang="en-US" sz="2500" dirty="0">
                <a:solidFill>
                  <a:schemeClr val="dk2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P wants to call read()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15"/>
          <p:cNvSpPr/>
          <p:nvPr/>
        </p:nvSpPr>
        <p:spPr>
          <a:xfrm>
            <a:off x="2426713" y="2667001"/>
            <a:ext cx="2140304" cy="892969"/>
          </a:xfrm>
          <a:prstGeom prst="rect">
            <a:avLst/>
          </a:prstGeom>
          <a:solidFill>
            <a:srgbClr val="308B16"/>
          </a:solidFill>
          <a:ln w="12700" cap="flat" cmpd="sng">
            <a:solidFill>
              <a:schemeClr val="dk2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endParaRPr sz="2800">
              <a:solidFill>
                <a:schemeClr val="dk2"/>
              </a:solidFill>
              <a:latin typeface="Gill Sans MT" panose="020B0502020104020203" pitchFamily="34" charset="0"/>
              <a:ea typeface="Short Stack"/>
              <a:cs typeface="Short Stack"/>
              <a:sym typeface="Short Stack"/>
            </a:endParaRPr>
          </a:p>
        </p:txBody>
      </p:sp>
      <p:sp>
        <p:nvSpPr>
          <p:cNvPr id="265" name="Google Shape;265;p15"/>
          <p:cNvSpPr/>
          <p:nvPr/>
        </p:nvSpPr>
        <p:spPr>
          <a:xfrm>
            <a:off x="5629401" y="3554786"/>
            <a:ext cx="744499" cy="4568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r>
              <a:rPr lang="en-US" sz="2500">
                <a:solidFill>
                  <a:schemeClr val="dk2"/>
                </a:solidFill>
                <a:latin typeface="Gill Sans MT" panose="020B0502020104020203" pitchFamily="34" charset="0"/>
                <a:ea typeface="Short Stack"/>
                <a:cs typeface="Short Stack"/>
                <a:sym typeface="Short Stack"/>
              </a:rPr>
              <a:t>RAM</a:t>
            </a:r>
            <a:endParaRPr>
              <a:latin typeface="Gill Sans MT" panose="020B0502020104020203" pitchFamily="34" charset="0"/>
            </a:endParaRPr>
          </a:p>
        </p:txBody>
      </p:sp>
      <p:cxnSp>
        <p:nvCxnSpPr>
          <p:cNvPr id="266" name="Google Shape;266;p15"/>
          <p:cNvCxnSpPr/>
          <p:nvPr/>
        </p:nvCxnSpPr>
        <p:spPr>
          <a:xfrm rot="10800000" flipH="1">
            <a:off x="2437091" y="2319785"/>
            <a:ext cx="213270" cy="213270"/>
          </a:xfrm>
          <a:prstGeom prst="straightConnector1">
            <a:avLst/>
          </a:prstGeom>
          <a:noFill/>
          <a:ln w="25400" cap="flat" cmpd="sng">
            <a:solidFill>
              <a:schemeClr val="dk2"/>
            </a:solidFill>
            <a:prstDash val="solid"/>
            <a:miter lim="400000"/>
            <a:headEnd type="none" w="sm" len="sm"/>
            <a:tailEnd type="none" w="sm" len="sm"/>
          </a:ln>
        </p:spPr>
      </p:cxnSp>
      <p:cxnSp>
        <p:nvCxnSpPr>
          <p:cNvPr id="267" name="Google Shape;267;p15"/>
          <p:cNvCxnSpPr/>
          <p:nvPr/>
        </p:nvCxnSpPr>
        <p:spPr>
          <a:xfrm rot="10800000">
            <a:off x="4339113" y="2319785"/>
            <a:ext cx="213270" cy="213270"/>
          </a:xfrm>
          <a:prstGeom prst="straightConnector1">
            <a:avLst/>
          </a:prstGeom>
          <a:noFill/>
          <a:ln w="25400" cap="flat" cmpd="sng">
            <a:solidFill>
              <a:schemeClr val="dk2"/>
            </a:solidFill>
            <a:prstDash val="solid"/>
            <a:miter lim="400000"/>
            <a:headEnd type="none" w="sm" len="sm"/>
            <a:tailEnd type="none" w="sm" len="sm"/>
          </a:ln>
        </p:spPr>
      </p:cxnSp>
      <p:cxnSp>
        <p:nvCxnSpPr>
          <p:cNvPr id="268" name="Google Shape;268;p15"/>
          <p:cNvCxnSpPr/>
          <p:nvPr/>
        </p:nvCxnSpPr>
        <p:spPr>
          <a:xfrm rot="10800000">
            <a:off x="2650360" y="2319786"/>
            <a:ext cx="1693010" cy="1"/>
          </a:xfrm>
          <a:prstGeom prst="straightConnector1">
            <a:avLst/>
          </a:prstGeom>
          <a:noFill/>
          <a:ln w="25400" cap="flat" cmpd="sng">
            <a:solidFill>
              <a:schemeClr val="dk2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269" name="Google Shape;269;p15"/>
          <p:cNvSpPr/>
          <p:nvPr/>
        </p:nvSpPr>
        <p:spPr>
          <a:xfrm>
            <a:off x="2756827" y="1768849"/>
            <a:ext cx="1461144" cy="456852"/>
          </a:xfrm>
          <a:prstGeom prst="rect">
            <a:avLst/>
          </a:prstGeom>
          <a:noFill/>
          <a:ln w="12700" cap="flat" cmpd="sng">
            <a:solidFill>
              <a:schemeClr val="dk2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r>
              <a:rPr lang="en-US" sz="2500">
                <a:solidFill>
                  <a:schemeClr val="dk2"/>
                </a:solidFill>
                <a:latin typeface="Gill Sans MT" panose="020B0502020104020203" pitchFamily="34" charset="0"/>
                <a:ea typeface="Short Stack"/>
                <a:cs typeface="Short Stack"/>
                <a:sym typeface="Short Stack"/>
              </a:rPr>
              <a:t>Process P</a:t>
            </a:r>
            <a:endParaRPr>
              <a:latin typeface="Gill Sans MT" panose="020B0502020104020203" pitchFamily="34" charset="0"/>
            </a:endParaRPr>
          </a:p>
        </p:txBody>
      </p:sp>
      <p:sp>
        <p:nvSpPr>
          <p:cNvPr id="270" name="Google Shape;270;p15"/>
          <p:cNvSpPr/>
          <p:nvPr/>
        </p:nvSpPr>
        <p:spPr>
          <a:xfrm>
            <a:off x="4572001" y="2667001"/>
            <a:ext cx="5037077" cy="892969"/>
          </a:xfrm>
          <a:prstGeom prst="rect">
            <a:avLst/>
          </a:prstGeom>
          <a:solidFill>
            <a:srgbClr val="53585F"/>
          </a:solidFill>
          <a:ln w="12700" cap="flat" cmpd="sng">
            <a:solidFill>
              <a:schemeClr val="dk2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endParaRPr sz="2800">
              <a:solidFill>
                <a:schemeClr val="dk2"/>
              </a:solidFill>
              <a:latin typeface="Gill Sans MT" panose="020B0502020104020203" pitchFamily="34" charset="0"/>
              <a:ea typeface="Short Stack"/>
              <a:cs typeface="Short Stack"/>
              <a:sym typeface="Short Stack"/>
            </a:endParaRPr>
          </a:p>
        </p:txBody>
      </p:sp>
      <p:sp>
        <p:nvSpPr>
          <p:cNvPr id="271" name="Google Shape;271;p15"/>
          <p:cNvSpPr/>
          <p:nvPr/>
        </p:nvSpPr>
        <p:spPr>
          <a:xfrm>
            <a:off x="1999516" y="4206281"/>
            <a:ext cx="8015373" cy="8415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r>
              <a:rPr lang="en-US" sz="2500" dirty="0">
                <a:solidFill>
                  <a:schemeClr val="dk2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P can only see its own memory because of </a:t>
            </a:r>
            <a:r>
              <a:rPr lang="en-US" sz="2500" b="1" dirty="0">
                <a:solidFill>
                  <a:schemeClr val="dk2"/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  <a:sym typeface="Helvetica Neue"/>
              </a:rPr>
              <a:t>user mode</a:t>
            </a:r>
            <a:endParaRPr sz="2500" dirty="0">
              <a:solidFill>
                <a:schemeClr val="dk2"/>
              </a:solidFill>
              <a:latin typeface="Arial" panose="020B0604020202020204" pitchFamily="34" charset="0"/>
              <a:ea typeface="Short Stack"/>
              <a:cs typeface="Arial" panose="020B0604020202020204" pitchFamily="34" charset="0"/>
              <a:sym typeface="Short Stack"/>
            </a:endParaRPr>
          </a:p>
          <a:p>
            <a:r>
              <a:rPr lang="en-US" sz="2500" dirty="0">
                <a:solidFill>
                  <a:schemeClr val="dk2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(other areas, including kernel, are hidden)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72" name="Google Shape;272;p15"/>
          <p:cNvCxnSpPr/>
          <p:nvPr/>
        </p:nvCxnSpPr>
        <p:spPr>
          <a:xfrm rot="10800000">
            <a:off x="4553426" y="2667001"/>
            <a:ext cx="0" cy="892969"/>
          </a:xfrm>
          <a:prstGeom prst="straightConnector1">
            <a:avLst/>
          </a:prstGeom>
          <a:noFill/>
          <a:ln w="76200" cap="flat" cmpd="sng">
            <a:solidFill>
              <a:schemeClr val="dk2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273" name="Google Shape;273;p15"/>
          <p:cNvSpPr txBox="1">
            <a:spLocks noGrp="1"/>
          </p:cNvSpPr>
          <p:nvPr>
            <p:ph type="title"/>
          </p:nvPr>
        </p:nvSpPr>
        <p:spPr>
          <a:xfrm>
            <a:off x="2303464" y="63500"/>
            <a:ext cx="7583487" cy="1282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System Call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16"/>
          <p:cNvSpPr/>
          <p:nvPr/>
        </p:nvSpPr>
        <p:spPr>
          <a:xfrm>
            <a:off x="2504818" y="2535907"/>
            <a:ext cx="2140304" cy="892969"/>
          </a:xfrm>
          <a:prstGeom prst="rect">
            <a:avLst/>
          </a:prstGeom>
          <a:solidFill>
            <a:srgbClr val="308B16"/>
          </a:solidFill>
          <a:ln w="12700" cap="flat" cmpd="sng">
            <a:solidFill>
              <a:schemeClr val="dk2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endParaRPr sz="2800">
              <a:solidFill>
                <a:schemeClr val="dk2"/>
              </a:solidFill>
              <a:latin typeface="Gill Sans MT" panose="020B0502020104020203" pitchFamily="34" charset="0"/>
              <a:ea typeface="Short Stack"/>
              <a:cs typeface="Short Stack"/>
              <a:sym typeface="Short Stack"/>
            </a:endParaRPr>
          </a:p>
        </p:txBody>
      </p:sp>
      <p:sp>
        <p:nvSpPr>
          <p:cNvPr id="279" name="Google Shape;279;p16"/>
          <p:cNvSpPr/>
          <p:nvPr/>
        </p:nvSpPr>
        <p:spPr>
          <a:xfrm>
            <a:off x="5707506" y="3423692"/>
            <a:ext cx="744499" cy="4568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r>
              <a:rPr lang="en-US" sz="2500">
                <a:solidFill>
                  <a:schemeClr val="dk2"/>
                </a:solidFill>
                <a:latin typeface="Gill Sans MT" panose="020B0502020104020203" pitchFamily="34" charset="0"/>
                <a:ea typeface="Short Stack"/>
                <a:cs typeface="Short Stack"/>
                <a:sym typeface="Short Stack"/>
              </a:rPr>
              <a:t>RAM</a:t>
            </a:r>
            <a:endParaRPr>
              <a:latin typeface="Gill Sans MT" panose="020B0502020104020203" pitchFamily="34" charset="0"/>
            </a:endParaRPr>
          </a:p>
        </p:txBody>
      </p:sp>
      <p:cxnSp>
        <p:nvCxnSpPr>
          <p:cNvPr id="280" name="Google Shape;280;p16"/>
          <p:cNvCxnSpPr/>
          <p:nvPr/>
        </p:nvCxnSpPr>
        <p:spPr>
          <a:xfrm rot="10800000" flipH="1">
            <a:off x="2515196" y="2188691"/>
            <a:ext cx="213270" cy="213270"/>
          </a:xfrm>
          <a:prstGeom prst="straightConnector1">
            <a:avLst/>
          </a:prstGeom>
          <a:noFill/>
          <a:ln w="25400" cap="flat" cmpd="sng">
            <a:solidFill>
              <a:schemeClr val="dk2"/>
            </a:solidFill>
            <a:prstDash val="solid"/>
            <a:miter lim="400000"/>
            <a:headEnd type="none" w="sm" len="sm"/>
            <a:tailEnd type="none" w="sm" len="sm"/>
          </a:ln>
        </p:spPr>
      </p:cxnSp>
      <p:cxnSp>
        <p:nvCxnSpPr>
          <p:cNvPr id="281" name="Google Shape;281;p16"/>
          <p:cNvCxnSpPr/>
          <p:nvPr/>
        </p:nvCxnSpPr>
        <p:spPr>
          <a:xfrm rot="10800000">
            <a:off x="4417218" y="2188691"/>
            <a:ext cx="213270" cy="213270"/>
          </a:xfrm>
          <a:prstGeom prst="straightConnector1">
            <a:avLst/>
          </a:prstGeom>
          <a:noFill/>
          <a:ln w="25400" cap="flat" cmpd="sng">
            <a:solidFill>
              <a:schemeClr val="dk2"/>
            </a:solidFill>
            <a:prstDash val="solid"/>
            <a:miter lim="400000"/>
            <a:headEnd type="none" w="sm" len="sm"/>
            <a:tailEnd type="none" w="sm" len="sm"/>
          </a:ln>
        </p:spPr>
      </p:cxnSp>
      <p:cxnSp>
        <p:nvCxnSpPr>
          <p:cNvPr id="282" name="Google Shape;282;p16"/>
          <p:cNvCxnSpPr/>
          <p:nvPr/>
        </p:nvCxnSpPr>
        <p:spPr>
          <a:xfrm rot="10800000">
            <a:off x="2728465" y="2188692"/>
            <a:ext cx="1693010" cy="1"/>
          </a:xfrm>
          <a:prstGeom prst="straightConnector1">
            <a:avLst/>
          </a:prstGeom>
          <a:noFill/>
          <a:ln w="25400" cap="flat" cmpd="sng">
            <a:solidFill>
              <a:schemeClr val="dk2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283" name="Google Shape;283;p16"/>
          <p:cNvSpPr/>
          <p:nvPr/>
        </p:nvSpPr>
        <p:spPr>
          <a:xfrm>
            <a:off x="2834932" y="1637755"/>
            <a:ext cx="1461144" cy="456852"/>
          </a:xfrm>
          <a:prstGeom prst="rect">
            <a:avLst/>
          </a:prstGeom>
          <a:noFill/>
          <a:ln w="12700" cap="flat" cmpd="sng">
            <a:solidFill>
              <a:schemeClr val="dk2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r>
              <a:rPr lang="en-US" sz="2500">
                <a:solidFill>
                  <a:schemeClr val="dk2"/>
                </a:solidFill>
                <a:latin typeface="Gill Sans MT" panose="020B0502020104020203" pitchFamily="34" charset="0"/>
                <a:ea typeface="Short Stack"/>
                <a:cs typeface="Short Stack"/>
                <a:sym typeface="Short Stack"/>
              </a:rPr>
              <a:t>Process P</a:t>
            </a:r>
            <a:endParaRPr>
              <a:latin typeface="Gill Sans MT" panose="020B0502020104020203" pitchFamily="34" charset="0"/>
            </a:endParaRPr>
          </a:p>
        </p:txBody>
      </p:sp>
      <p:sp>
        <p:nvSpPr>
          <p:cNvPr id="284" name="Google Shape;284;p16"/>
          <p:cNvSpPr/>
          <p:nvPr/>
        </p:nvSpPr>
        <p:spPr>
          <a:xfrm>
            <a:off x="4650106" y="2535907"/>
            <a:ext cx="5037077" cy="892969"/>
          </a:xfrm>
          <a:prstGeom prst="rect">
            <a:avLst/>
          </a:prstGeom>
          <a:solidFill>
            <a:srgbClr val="53585F"/>
          </a:solidFill>
          <a:ln w="12700" cap="flat" cmpd="sng">
            <a:solidFill>
              <a:schemeClr val="dk2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endParaRPr sz="2800">
              <a:solidFill>
                <a:schemeClr val="dk2"/>
              </a:solidFill>
              <a:latin typeface="Gill Sans MT" panose="020B0502020104020203" pitchFamily="34" charset="0"/>
              <a:ea typeface="Short Stack"/>
              <a:cs typeface="Short Stack"/>
              <a:sym typeface="Short Stack"/>
            </a:endParaRPr>
          </a:p>
        </p:txBody>
      </p:sp>
      <p:cxnSp>
        <p:nvCxnSpPr>
          <p:cNvPr id="285" name="Google Shape;285;p16"/>
          <p:cNvCxnSpPr/>
          <p:nvPr/>
        </p:nvCxnSpPr>
        <p:spPr>
          <a:xfrm rot="10800000">
            <a:off x="4631531" y="2535907"/>
            <a:ext cx="0" cy="892969"/>
          </a:xfrm>
          <a:prstGeom prst="straightConnector1">
            <a:avLst/>
          </a:prstGeom>
          <a:noFill/>
          <a:ln w="76200" cap="flat" cmpd="sng">
            <a:solidFill>
              <a:schemeClr val="dk2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286" name="Google Shape;286;p16"/>
          <p:cNvSpPr/>
          <p:nvPr/>
        </p:nvSpPr>
        <p:spPr>
          <a:xfrm>
            <a:off x="2362200" y="4267200"/>
            <a:ext cx="7562374" cy="4568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r>
              <a:rPr lang="en-US" sz="2500" dirty="0">
                <a:solidFill>
                  <a:schemeClr val="dk2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P wants to call read() but no way to call it directly</a:t>
            </a:r>
            <a:endParaRPr sz="2500" dirty="0">
              <a:solidFill>
                <a:schemeClr val="dk2"/>
              </a:solidFill>
              <a:latin typeface="Arial" panose="020B0604020202020204" pitchFamily="34" charset="0"/>
              <a:ea typeface="Short Stack"/>
              <a:cs typeface="Arial" panose="020B0604020202020204" pitchFamily="34" charset="0"/>
              <a:sym typeface="Short Stack"/>
            </a:endParaRPr>
          </a:p>
        </p:txBody>
      </p:sp>
      <p:sp>
        <p:nvSpPr>
          <p:cNvPr id="287" name="Google Shape;287;p16"/>
          <p:cNvSpPr txBox="1">
            <a:spLocks noGrp="1"/>
          </p:cNvSpPr>
          <p:nvPr>
            <p:ph type="title"/>
          </p:nvPr>
        </p:nvSpPr>
        <p:spPr>
          <a:xfrm>
            <a:off x="2303464" y="63500"/>
            <a:ext cx="7583487" cy="1282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>
                <a:latin typeface="Gill Sans MT" panose="020B0502020104020203" pitchFamily="34" charset="0"/>
              </a:rPr>
              <a:t>System Call</a:t>
            </a:r>
            <a:endParaRPr>
              <a:latin typeface="Gill Sans MT" panose="020B0502020104020203" pitchFamily="34" charset="0"/>
            </a:endParaRPr>
          </a:p>
        </p:txBody>
      </p:sp>
      <p:sp>
        <p:nvSpPr>
          <p:cNvPr id="288" name="Google Shape;288;p16"/>
          <p:cNvSpPr txBox="1"/>
          <p:nvPr/>
        </p:nvSpPr>
        <p:spPr>
          <a:xfrm>
            <a:off x="1686179" y="6134432"/>
            <a:ext cx="8818055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US" sz="2200" dirty="0">
                <a:solidFill>
                  <a:srgbClr val="002060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http://</a:t>
            </a:r>
            <a:r>
              <a:rPr lang="en-US" sz="2200" dirty="0" err="1">
                <a:solidFill>
                  <a:srgbClr val="002060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www.cheat-sheets.org</a:t>
            </a:r>
            <a:r>
              <a:rPr lang="en-US" sz="2200" dirty="0">
                <a:solidFill>
                  <a:srgbClr val="002060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/saved-copy/</a:t>
            </a:r>
            <a:r>
              <a:rPr lang="en-US" sz="2200" dirty="0" err="1">
                <a:solidFill>
                  <a:srgbClr val="002060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Linux_Syscall_quickref.pdf</a:t>
            </a:r>
            <a:endParaRPr sz="2200" dirty="0">
              <a:solidFill>
                <a:srgbClr val="002060"/>
              </a:solidFill>
              <a:latin typeface="Arial" panose="020B0604020202020204" pitchFamily="34" charset="0"/>
              <a:ea typeface="Short Stack"/>
              <a:cs typeface="Arial" panose="020B0604020202020204" pitchFamily="34" charset="0"/>
              <a:sym typeface="Short Stack"/>
            </a:endParaRPr>
          </a:p>
        </p:txBody>
      </p:sp>
      <p:sp>
        <p:nvSpPr>
          <p:cNvPr id="289" name="Google Shape;289;p16"/>
          <p:cNvSpPr/>
          <p:nvPr/>
        </p:nvSpPr>
        <p:spPr>
          <a:xfrm>
            <a:off x="1686178" y="5677579"/>
            <a:ext cx="3964864" cy="4568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r>
              <a:rPr lang="en-US" sz="2500" dirty="0">
                <a:solidFill>
                  <a:schemeClr val="dk2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List of Linux System Calls</a:t>
            </a:r>
            <a:endParaRPr sz="2500" dirty="0">
              <a:solidFill>
                <a:schemeClr val="dk2"/>
              </a:solidFill>
              <a:latin typeface="Arial" panose="020B0604020202020204" pitchFamily="34" charset="0"/>
              <a:ea typeface="Short Stack"/>
              <a:cs typeface="Arial" panose="020B0604020202020204" pitchFamily="34" charset="0"/>
              <a:sym typeface="Short Stack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17"/>
          <p:cNvSpPr/>
          <p:nvPr/>
        </p:nvSpPr>
        <p:spPr>
          <a:xfrm>
            <a:off x="2504818" y="2536626"/>
            <a:ext cx="2140304" cy="892969"/>
          </a:xfrm>
          <a:prstGeom prst="rect">
            <a:avLst/>
          </a:prstGeom>
          <a:solidFill>
            <a:srgbClr val="308B16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endParaRPr sz="2800">
              <a:solidFill>
                <a:schemeClr val="dk2"/>
              </a:solidFill>
              <a:latin typeface="Gill Sans MT" panose="020B0502020104020203" pitchFamily="34" charset="0"/>
              <a:ea typeface="Short Stack"/>
              <a:cs typeface="Short Stack"/>
              <a:sym typeface="Short Stack"/>
            </a:endParaRPr>
          </a:p>
        </p:txBody>
      </p:sp>
      <p:sp>
        <p:nvSpPr>
          <p:cNvPr id="295" name="Google Shape;295;p17"/>
          <p:cNvSpPr/>
          <p:nvPr/>
        </p:nvSpPr>
        <p:spPr>
          <a:xfrm>
            <a:off x="5707506" y="3424411"/>
            <a:ext cx="744499" cy="4568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r>
              <a:rPr lang="en-US" sz="2500">
                <a:solidFill>
                  <a:schemeClr val="dk2"/>
                </a:solidFill>
                <a:latin typeface="Gill Sans MT" panose="020B0502020104020203" pitchFamily="34" charset="0"/>
                <a:ea typeface="Short Stack"/>
                <a:cs typeface="Short Stack"/>
                <a:sym typeface="Short Stack"/>
              </a:rPr>
              <a:t>RAM</a:t>
            </a:r>
            <a:endParaRPr>
              <a:latin typeface="Gill Sans MT" panose="020B0502020104020203" pitchFamily="34" charset="0"/>
            </a:endParaRPr>
          </a:p>
        </p:txBody>
      </p:sp>
      <p:cxnSp>
        <p:nvCxnSpPr>
          <p:cNvPr id="296" name="Google Shape;296;p17"/>
          <p:cNvCxnSpPr/>
          <p:nvPr/>
        </p:nvCxnSpPr>
        <p:spPr>
          <a:xfrm rot="10800000" flipH="1">
            <a:off x="2515196" y="2189410"/>
            <a:ext cx="213270" cy="213270"/>
          </a:xfrm>
          <a:prstGeom prst="straightConnector1">
            <a:avLst/>
          </a:prstGeom>
          <a:noFill/>
          <a:ln w="25400" cap="flat" cmpd="sng">
            <a:solidFill>
              <a:schemeClr val="dk2"/>
            </a:solidFill>
            <a:prstDash val="solid"/>
            <a:miter lim="400000"/>
            <a:headEnd type="none" w="sm" len="sm"/>
            <a:tailEnd type="none" w="sm" len="sm"/>
          </a:ln>
        </p:spPr>
      </p:cxnSp>
      <p:cxnSp>
        <p:nvCxnSpPr>
          <p:cNvPr id="297" name="Google Shape;297;p17"/>
          <p:cNvCxnSpPr/>
          <p:nvPr/>
        </p:nvCxnSpPr>
        <p:spPr>
          <a:xfrm rot="10800000">
            <a:off x="4417218" y="2189410"/>
            <a:ext cx="213270" cy="213270"/>
          </a:xfrm>
          <a:prstGeom prst="straightConnector1">
            <a:avLst/>
          </a:prstGeom>
          <a:noFill/>
          <a:ln w="25400" cap="flat" cmpd="sng">
            <a:solidFill>
              <a:schemeClr val="dk2"/>
            </a:solidFill>
            <a:prstDash val="solid"/>
            <a:miter lim="400000"/>
            <a:headEnd type="none" w="sm" len="sm"/>
            <a:tailEnd type="none" w="sm" len="sm"/>
          </a:ln>
        </p:spPr>
      </p:cxnSp>
      <p:cxnSp>
        <p:nvCxnSpPr>
          <p:cNvPr id="298" name="Google Shape;298;p17"/>
          <p:cNvCxnSpPr/>
          <p:nvPr/>
        </p:nvCxnSpPr>
        <p:spPr>
          <a:xfrm rot="10800000">
            <a:off x="2728465" y="2189411"/>
            <a:ext cx="1693010" cy="1"/>
          </a:xfrm>
          <a:prstGeom prst="straightConnector1">
            <a:avLst/>
          </a:prstGeom>
          <a:noFill/>
          <a:ln w="25400" cap="flat" cmpd="sng">
            <a:solidFill>
              <a:schemeClr val="dk2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299" name="Google Shape;299;p17"/>
          <p:cNvSpPr/>
          <p:nvPr/>
        </p:nvSpPr>
        <p:spPr>
          <a:xfrm>
            <a:off x="2834932" y="1638474"/>
            <a:ext cx="1461144" cy="4568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r>
              <a:rPr lang="en-US" sz="2500" dirty="0">
                <a:solidFill>
                  <a:schemeClr val="dk2"/>
                </a:solidFill>
                <a:latin typeface="Gill Sans MT" panose="020B0502020104020203" pitchFamily="34" charset="0"/>
                <a:ea typeface="Short Stack"/>
                <a:cs typeface="Short Stack"/>
                <a:sym typeface="Short Stack"/>
              </a:rPr>
              <a:t>Process P</a:t>
            </a:r>
            <a:endParaRPr dirty="0">
              <a:latin typeface="Gill Sans MT" panose="020B0502020104020203" pitchFamily="34" charset="0"/>
            </a:endParaRPr>
          </a:p>
        </p:txBody>
      </p:sp>
      <p:sp>
        <p:nvSpPr>
          <p:cNvPr id="300" name="Google Shape;300;p17"/>
          <p:cNvSpPr/>
          <p:nvPr/>
        </p:nvSpPr>
        <p:spPr>
          <a:xfrm>
            <a:off x="4650106" y="2536626"/>
            <a:ext cx="5037077" cy="892969"/>
          </a:xfrm>
          <a:prstGeom prst="rect">
            <a:avLst/>
          </a:prstGeom>
          <a:solidFill>
            <a:srgbClr val="53585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endParaRPr sz="2800">
              <a:solidFill>
                <a:schemeClr val="dk2"/>
              </a:solidFill>
              <a:latin typeface="Gill Sans MT" panose="020B0502020104020203" pitchFamily="34" charset="0"/>
              <a:ea typeface="Short Stack"/>
              <a:cs typeface="Short Stack"/>
              <a:sym typeface="Short Stack"/>
            </a:endParaRPr>
          </a:p>
        </p:txBody>
      </p:sp>
      <p:cxnSp>
        <p:nvCxnSpPr>
          <p:cNvPr id="301" name="Google Shape;301;p17"/>
          <p:cNvCxnSpPr/>
          <p:nvPr/>
        </p:nvCxnSpPr>
        <p:spPr>
          <a:xfrm rot="10800000">
            <a:off x="4631531" y="2536626"/>
            <a:ext cx="0" cy="892969"/>
          </a:xfrm>
          <a:prstGeom prst="straightConnector1">
            <a:avLst/>
          </a:prstGeom>
          <a:noFill/>
          <a:ln w="76200" cap="flat" cmpd="sng">
            <a:solidFill>
              <a:schemeClr val="dk2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302" name="Google Shape;302;p17"/>
          <p:cNvSpPr/>
          <p:nvPr/>
        </p:nvSpPr>
        <p:spPr>
          <a:xfrm>
            <a:off x="3740866" y="4268986"/>
            <a:ext cx="4710271" cy="4554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r>
              <a:rPr lang="en-US" sz="2500">
                <a:solidFill>
                  <a:schemeClr val="dk2"/>
                </a:solidFill>
                <a:latin typeface="Gill Sans MT" panose="020B0502020104020203" pitchFamily="34" charset="0"/>
                <a:ea typeface="Courier"/>
                <a:cs typeface="Courier"/>
                <a:sym typeface="Courier"/>
              </a:rPr>
              <a:t>movl $6, %eax;   int $64</a:t>
            </a:r>
            <a:endParaRPr>
              <a:latin typeface="Gill Sans MT" panose="020B0502020104020203" pitchFamily="34" charset="0"/>
            </a:endParaRPr>
          </a:p>
        </p:txBody>
      </p:sp>
      <p:sp>
        <p:nvSpPr>
          <p:cNvPr id="303" name="Google Shape;303;p17"/>
          <p:cNvSpPr txBox="1">
            <a:spLocks noGrp="1"/>
          </p:cNvSpPr>
          <p:nvPr>
            <p:ph type="title"/>
          </p:nvPr>
        </p:nvSpPr>
        <p:spPr>
          <a:xfrm>
            <a:off x="2303464" y="63500"/>
            <a:ext cx="7583487" cy="1282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System Call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4" name="Google Shape;304;p17"/>
          <p:cNvSpPr/>
          <p:nvPr/>
        </p:nvSpPr>
        <p:spPr>
          <a:xfrm>
            <a:off x="2438400" y="3886200"/>
            <a:ext cx="1014434" cy="4568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r>
              <a:rPr lang="en-US" sz="2500" dirty="0">
                <a:solidFill>
                  <a:schemeClr val="dk2"/>
                </a:solidFill>
                <a:latin typeface="Gill Sans MT" panose="020B0502020104020203" pitchFamily="34" charset="0"/>
                <a:ea typeface="Short Stack"/>
                <a:cs typeface="Short Stack"/>
                <a:sym typeface="Short Stack"/>
              </a:rPr>
              <a:t>read():</a:t>
            </a:r>
            <a:endParaRPr sz="2500" dirty="0">
              <a:solidFill>
                <a:schemeClr val="dk2"/>
              </a:solidFill>
              <a:latin typeface="Gill Sans MT" panose="020B0502020104020203" pitchFamily="34" charset="0"/>
              <a:ea typeface="Short Stack"/>
              <a:cs typeface="Short Stack"/>
              <a:sym typeface="Short Stack"/>
            </a:endParaRPr>
          </a:p>
        </p:txBody>
      </p:sp>
      <p:sp>
        <p:nvSpPr>
          <p:cNvPr id="305" name="Google Shape;305;p17"/>
          <p:cNvSpPr/>
          <p:nvPr/>
        </p:nvSpPr>
        <p:spPr>
          <a:xfrm>
            <a:off x="2417618" y="5050124"/>
            <a:ext cx="7945582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US" sz="2400" dirty="0">
                <a:solidFill>
                  <a:schemeClr val="dk2"/>
                </a:solidFill>
                <a:latin typeface="Arial" panose="020B0604020202020204" pitchFamily="34" charset="0"/>
                <a:ea typeface="Gill Sans"/>
                <a:cs typeface="Arial" panose="020B0604020202020204" pitchFamily="34" charset="0"/>
                <a:sym typeface="Gill Sans"/>
              </a:rPr>
              <a:t>Assembly convention: </a:t>
            </a:r>
            <a:r>
              <a:rPr lang="en-US" sz="2400" dirty="0" err="1">
                <a:solidFill>
                  <a:schemeClr val="dk2"/>
                </a:solidFill>
                <a:latin typeface="Gill Sans MT" panose="020B0502020104020203" pitchFamily="34" charset="0"/>
                <a:ea typeface="Gill Sans"/>
                <a:cs typeface="Gill Sans"/>
                <a:sym typeface="Gill Sans"/>
              </a:rPr>
              <a:t>movl</a:t>
            </a:r>
            <a:r>
              <a:rPr lang="en-US" sz="2400" dirty="0">
                <a:solidFill>
                  <a:schemeClr val="dk2"/>
                </a:solidFill>
                <a:latin typeface="Gill Sans MT" panose="020B0502020104020203" pitchFamily="34" charset="0"/>
                <a:ea typeface="Gill Sans"/>
                <a:cs typeface="Gill Sans"/>
                <a:sym typeface="Gill Sans"/>
              </a:rPr>
              <a:t> %</a:t>
            </a:r>
            <a:r>
              <a:rPr lang="en-US" sz="2400" dirty="0" err="1">
                <a:solidFill>
                  <a:schemeClr val="dk2"/>
                </a:solidFill>
                <a:latin typeface="Gill Sans MT" panose="020B0502020104020203" pitchFamily="34" charset="0"/>
                <a:ea typeface="Gill Sans"/>
                <a:cs typeface="Gill Sans"/>
                <a:sym typeface="Gill Sans"/>
              </a:rPr>
              <a:t>eax</a:t>
            </a:r>
            <a:r>
              <a:rPr lang="en-US" sz="2400" dirty="0">
                <a:solidFill>
                  <a:schemeClr val="dk2"/>
                </a:solidFill>
                <a:latin typeface="Gill Sans MT" panose="020B0502020104020203" pitchFamily="34" charset="0"/>
                <a:ea typeface="Gill Sans"/>
                <a:cs typeface="Gill Sans"/>
                <a:sym typeface="Gill Sans"/>
              </a:rPr>
              <a:t>, …</a:t>
            </a:r>
            <a:endParaRPr dirty="0">
              <a:latin typeface="Gill Sans MT" panose="020B0502020104020203" pitchFamily="34" charset="0"/>
            </a:endParaRPr>
          </a:p>
          <a:p>
            <a:r>
              <a:rPr lang="en-US" sz="2400" dirty="0">
                <a:solidFill>
                  <a:schemeClr val="dk2"/>
                </a:solidFill>
                <a:latin typeface="Arial" panose="020B0604020202020204" pitchFamily="34" charset="0"/>
                <a:ea typeface="Gill Sans"/>
                <a:cs typeface="Arial" panose="020B0604020202020204" pitchFamily="34" charset="0"/>
                <a:sym typeface="Gill Sans"/>
              </a:rPr>
              <a:t>• CPU uses contents of EAX register as source operand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18"/>
          <p:cNvSpPr/>
          <p:nvPr/>
        </p:nvSpPr>
        <p:spPr>
          <a:xfrm>
            <a:off x="2504818" y="2580258"/>
            <a:ext cx="2140304" cy="892969"/>
          </a:xfrm>
          <a:prstGeom prst="rect">
            <a:avLst/>
          </a:prstGeom>
          <a:solidFill>
            <a:srgbClr val="308B16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endParaRPr sz="2800">
              <a:solidFill>
                <a:schemeClr val="lt2"/>
              </a:solidFill>
              <a:latin typeface="Gill Sans MT" panose="020B0502020104020203" pitchFamily="34" charset="0"/>
              <a:ea typeface="Short Stack"/>
              <a:cs typeface="Short Stack"/>
              <a:sym typeface="Short Stack"/>
            </a:endParaRPr>
          </a:p>
        </p:txBody>
      </p:sp>
      <p:sp>
        <p:nvSpPr>
          <p:cNvPr id="311" name="Google Shape;311;p18"/>
          <p:cNvSpPr/>
          <p:nvPr/>
        </p:nvSpPr>
        <p:spPr>
          <a:xfrm>
            <a:off x="5707506" y="3468043"/>
            <a:ext cx="744499" cy="4568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r>
              <a:rPr lang="en-US" sz="2500">
                <a:solidFill>
                  <a:schemeClr val="dk2"/>
                </a:solidFill>
                <a:latin typeface="Gill Sans MT" panose="020B0502020104020203" pitchFamily="34" charset="0"/>
                <a:ea typeface="Short Stack"/>
                <a:cs typeface="Short Stack"/>
                <a:sym typeface="Short Stack"/>
              </a:rPr>
              <a:t>RAM</a:t>
            </a:r>
            <a:endParaRPr>
              <a:latin typeface="Gill Sans MT" panose="020B0502020104020203" pitchFamily="34" charset="0"/>
            </a:endParaRPr>
          </a:p>
        </p:txBody>
      </p:sp>
      <p:cxnSp>
        <p:nvCxnSpPr>
          <p:cNvPr id="312" name="Google Shape;312;p18"/>
          <p:cNvCxnSpPr/>
          <p:nvPr/>
        </p:nvCxnSpPr>
        <p:spPr>
          <a:xfrm rot="10800000" flipH="1">
            <a:off x="2515196" y="2233042"/>
            <a:ext cx="213270" cy="213270"/>
          </a:xfrm>
          <a:prstGeom prst="straightConnector1">
            <a:avLst/>
          </a:prstGeom>
          <a:noFill/>
          <a:ln w="25400" cap="flat" cmpd="sng">
            <a:solidFill>
              <a:schemeClr val="dk2"/>
            </a:solidFill>
            <a:prstDash val="solid"/>
            <a:miter lim="400000"/>
            <a:headEnd type="none" w="sm" len="sm"/>
            <a:tailEnd type="none" w="sm" len="sm"/>
          </a:ln>
        </p:spPr>
      </p:cxnSp>
      <p:cxnSp>
        <p:nvCxnSpPr>
          <p:cNvPr id="313" name="Google Shape;313;p18"/>
          <p:cNvCxnSpPr/>
          <p:nvPr/>
        </p:nvCxnSpPr>
        <p:spPr>
          <a:xfrm rot="10800000">
            <a:off x="4417218" y="2233042"/>
            <a:ext cx="213270" cy="213270"/>
          </a:xfrm>
          <a:prstGeom prst="straightConnector1">
            <a:avLst/>
          </a:prstGeom>
          <a:noFill/>
          <a:ln w="25400" cap="flat" cmpd="sng">
            <a:solidFill>
              <a:schemeClr val="dk2"/>
            </a:solidFill>
            <a:prstDash val="solid"/>
            <a:miter lim="400000"/>
            <a:headEnd type="none" w="sm" len="sm"/>
            <a:tailEnd type="none" w="sm" len="sm"/>
          </a:ln>
        </p:spPr>
      </p:cxnSp>
      <p:cxnSp>
        <p:nvCxnSpPr>
          <p:cNvPr id="314" name="Google Shape;314;p18"/>
          <p:cNvCxnSpPr/>
          <p:nvPr/>
        </p:nvCxnSpPr>
        <p:spPr>
          <a:xfrm rot="10800000">
            <a:off x="2728465" y="2233043"/>
            <a:ext cx="1693010" cy="1"/>
          </a:xfrm>
          <a:prstGeom prst="straightConnector1">
            <a:avLst/>
          </a:prstGeom>
          <a:noFill/>
          <a:ln w="25400" cap="flat" cmpd="sng">
            <a:solidFill>
              <a:schemeClr val="dk2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315" name="Google Shape;315;p18"/>
          <p:cNvSpPr/>
          <p:nvPr/>
        </p:nvSpPr>
        <p:spPr>
          <a:xfrm>
            <a:off x="2834932" y="1682106"/>
            <a:ext cx="1461144" cy="4568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r>
              <a:rPr lang="en-US" sz="2500">
                <a:solidFill>
                  <a:schemeClr val="dk2"/>
                </a:solidFill>
                <a:latin typeface="Gill Sans MT" panose="020B0502020104020203" pitchFamily="34" charset="0"/>
                <a:ea typeface="Short Stack"/>
                <a:cs typeface="Short Stack"/>
                <a:sym typeface="Short Stack"/>
              </a:rPr>
              <a:t>Process P</a:t>
            </a:r>
            <a:endParaRPr>
              <a:latin typeface="Gill Sans MT" panose="020B0502020104020203" pitchFamily="34" charset="0"/>
            </a:endParaRPr>
          </a:p>
        </p:txBody>
      </p:sp>
      <p:sp>
        <p:nvSpPr>
          <p:cNvPr id="316" name="Google Shape;316;p18"/>
          <p:cNvSpPr/>
          <p:nvPr/>
        </p:nvSpPr>
        <p:spPr>
          <a:xfrm>
            <a:off x="4650106" y="2580258"/>
            <a:ext cx="5037077" cy="892969"/>
          </a:xfrm>
          <a:prstGeom prst="rect">
            <a:avLst/>
          </a:prstGeom>
          <a:solidFill>
            <a:srgbClr val="53585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endParaRPr sz="2800">
              <a:solidFill>
                <a:schemeClr val="lt2"/>
              </a:solidFill>
              <a:latin typeface="Gill Sans MT" panose="020B0502020104020203" pitchFamily="34" charset="0"/>
              <a:ea typeface="Short Stack"/>
              <a:cs typeface="Short Stack"/>
              <a:sym typeface="Short Stack"/>
            </a:endParaRPr>
          </a:p>
        </p:txBody>
      </p:sp>
      <p:cxnSp>
        <p:nvCxnSpPr>
          <p:cNvPr id="317" name="Google Shape;317;p18"/>
          <p:cNvCxnSpPr/>
          <p:nvPr/>
        </p:nvCxnSpPr>
        <p:spPr>
          <a:xfrm rot="10800000">
            <a:off x="4631531" y="2580258"/>
            <a:ext cx="0" cy="892969"/>
          </a:xfrm>
          <a:prstGeom prst="straightConnector1">
            <a:avLst/>
          </a:prstGeom>
          <a:noFill/>
          <a:ln>
            <a:noFill/>
          </a:ln>
        </p:spPr>
      </p:cxnSp>
      <p:cxnSp>
        <p:nvCxnSpPr>
          <p:cNvPr id="318" name="Google Shape;318;p18"/>
          <p:cNvCxnSpPr>
            <a:cxnSpLocks/>
          </p:cNvCxnSpPr>
          <p:nvPr/>
        </p:nvCxnSpPr>
        <p:spPr>
          <a:xfrm flipH="1" flipV="1">
            <a:off x="6757060" y="4776947"/>
            <a:ext cx="1729224" cy="538366"/>
          </a:xfrm>
          <a:prstGeom prst="straightConnector1">
            <a:avLst/>
          </a:prstGeom>
          <a:noFill/>
          <a:ln w="76200" cap="flat" cmpd="sng">
            <a:solidFill>
              <a:srgbClr val="11DBE3"/>
            </a:solidFill>
            <a:prstDash val="solid"/>
            <a:miter lim="400000"/>
            <a:headEnd type="none" w="sm" len="sm"/>
            <a:tailEnd type="triangle" w="med" len="med"/>
          </a:ln>
        </p:spPr>
      </p:cxnSp>
      <p:sp>
        <p:nvSpPr>
          <p:cNvPr id="319" name="Google Shape;319;p18"/>
          <p:cNvSpPr/>
          <p:nvPr/>
        </p:nvSpPr>
        <p:spPr>
          <a:xfrm>
            <a:off x="5150167" y="2580258"/>
            <a:ext cx="205736" cy="892969"/>
          </a:xfrm>
          <a:prstGeom prst="rect">
            <a:avLst/>
          </a:prstGeom>
          <a:solidFill>
            <a:srgbClr val="A6AAA8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endParaRPr sz="2800">
              <a:solidFill>
                <a:schemeClr val="lt2"/>
              </a:solidFill>
              <a:latin typeface="Gill Sans MT" panose="020B0502020104020203" pitchFamily="34" charset="0"/>
              <a:ea typeface="Short Stack"/>
              <a:cs typeface="Short Stack"/>
              <a:sym typeface="Short Stack"/>
            </a:endParaRPr>
          </a:p>
        </p:txBody>
      </p:sp>
      <p:sp>
        <p:nvSpPr>
          <p:cNvPr id="320" name="Google Shape;320;p18"/>
          <p:cNvSpPr/>
          <p:nvPr/>
        </p:nvSpPr>
        <p:spPr>
          <a:xfrm>
            <a:off x="5328761" y="2580258"/>
            <a:ext cx="205736" cy="892969"/>
          </a:xfrm>
          <a:prstGeom prst="rect">
            <a:avLst/>
          </a:prstGeom>
          <a:solidFill>
            <a:srgbClr val="A6AAA8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endParaRPr sz="2800">
              <a:solidFill>
                <a:schemeClr val="lt2"/>
              </a:solidFill>
              <a:latin typeface="Gill Sans MT" panose="020B0502020104020203" pitchFamily="34" charset="0"/>
              <a:ea typeface="Short Stack"/>
              <a:cs typeface="Short Stack"/>
              <a:sym typeface="Short Stack"/>
            </a:endParaRPr>
          </a:p>
        </p:txBody>
      </p:sp>
      <p:sp>
        <p:nvSpPr>
          <p:cNvPr id="321" name="Google Shape;321;p18"/>
          <p:cNvSpPr/>
          <p:nvPr/>
        </p:nvSpPr>
        <p:spPr>
          <a:xfrm>
            <a:off x="5507355" y="2580258"/>
            <a:ext cx="205736" cy="892969"/>
          </a:xfrm>
          <a:prstGeom prst="rect">
            <a:avLst/>
          </a:prstGeom>
          <a:solidFill>
            <a:srgbClr val="A6AAA8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endParaRPr sz="2800">
              <a:solidFill>
                <a:schemeClr val="lt2"/>
              </a:solidFill>
              <a:latin typeface="Gill Sans MT" panose="020B0502020104020203" pitchFamily="34" charset="0"/>
              <a:ea typeface="Short Stack"/>
              <a:cs typeface="Short Stack"/>
              <a:sym typeface="Short Stack"/>
            </a:endParaRPr>
          </a:p>
        </p:txBody>
      </p:sp>
      <p:sp>
        <p:nvSpPr>
          <p:cNvPr id="322" name="Google Shape;322;p18"/>
          <p:cNvSpPr/>
          <p:nvPr/>
        </p:nvSpPr>
        <p:spPr>
          <a:xfrm>
            <a:off x="5685949" y="2580258"/>
            <a:ext cx="205736" cy="892969"/>
          </a:xfrm>
          <a:prstGeom prst="rect">
            <a:avLst/>
          </a:prstGeom>
          <a:solidFill>
            <a:srgbClr val="A6AAA8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endParaRPr sz="2800">
              <a:solidFill>
                <a:schemeClr val="lt2"/>
              </a:solidFill>
              <a:latin typeface="Gill Sans MT" panose="020B0502020104020203" pitchFamily="34" charset="0"/>
              <a:ea typeface="Short Stack"/>
              <a:cs typeface="Short Stack"/>
              <a:sym typeface="Short Stack"/>
            </a:endParaRPr>
          </a:p>
        </p:txBody>
      </p:sp>
      <p:sp>
        <p:nvSpPr>
          <p:cNvPr id="323" name="Google Shape;323;p18"/>
          <p:cNvSpPr/>
          <p:nvPr/>
        </p:nvSpPr>
        <p:spPr>
          <a:xfrm>
            <a:off x="7293292" y="2580258"/>
            <a:ext cx="205736" cy="892969"/>
          </a:xfrm>
          <a:prstGeom prst="rect">
            <a:avLst/>
          </a:prstGeom>
          <a:solidFill>
            <a:srgbClr val="A6AAA8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endParaRPr sz="2800">
              <a:solidFill>
                <a:schemeClr val="lt2"/>
              </a:solidFill>
              <a:latin typeface="Gill Sans MT" panose="020B0502020104020203" pitchFamily="34" charset="0"/>
              <a:ea typeface="Short Stack"/>
              <a:cs typeface="Short Stack"/>
              <a:sym typeface="Short Stack"/>
            </a:endParaRPr>
          </a:p>
        </p:txBody>
      </p:sp>
      <p:sp>
        <p:nvSpPr>
          <p:cNvPr id="324" name="Google Shape;324;p18"/>
          <p:cNvSpPr/>
          <p:nvPr/>
        </p:nvSpPr>
        <p:spPr>
          <a:xfrm>
            <a:off x="7471886" y="2580258"/>
            <a:ext cx="205736" cy="892969"/>
          </a:xfrm>
          <a:prstGeom prst="rect">
            <a:avLst/>
          </a:prstGeom>
          <a:solidFill>
            <a:srgbClr val="A6AAA8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endParaRPr sz="2800">
              <a:solidFill>
                <a:schemeClr val="lt2"/>
              </a:solidFill>
              <a:latin typeface="Gill Sans MT" panose="020B0502020104020203" pitchFamily="34" charset="0"/>
              <a:ea typeface="Short Stack"/>
              <a:cs typeface="Short Stack"/>
              <a:sym typeface="Short Stack"/>
            </a:endParaRPr>
          </a:p>
        </p:txBody>
      </p:sp>
      <p:sp>
        <p:nvSpPr>
          <p:cNvPr id="325" name="Google Shape;325;p18"/>
          <p:cNvSpPr/>
          <p:nvPr/>
        </p:nvSpPr>
        <p:spPr>
          <a:xfrm>
            <a:off x="7650480" y="2580258"/>
            <a:ext cx="205736" cy="892969"/>
          </a:xfrm>
          <a:prstGeom prst="rect">
            <a:avLst/>
          </a:prstGeom>
          <a:solidFill>
            <a:srgbClr val="A6AAA8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endParaRPr sz="2800">
              <a:solidFill>
                <a:schemeClr val="lt2"/>
              </a:solidFill>
              <a:latin typeface="Gill Sans MT" panose="020B0502020104020203" pitchFamily="34" charset="0"/>
              <a:ea typeface="Short Stack"/>
              <a:cs typeface="Short Stack"/>
              <a:sym typeface="Short Stack"/>
            </a:endParaRPr>
          </a:p>
        </p:txBody>
      </p:sp>
      <p:sp>
        <p:nvSpPr>
          <p:cNvPr id="326" name="Google Shape;326;p18"/>
          <p:cNvSpPr/>
          <p:nvPr/>
        </p:nvSpPr>
        <p:spPr>
          <a:xfrm>
            <a:off x="7829074" y="2580258"/>
            <a:ext cx="205736" cy="892969"/>
          </a:xfrm>
          <a:prstGeom prst="rect">
            <a:avLst/>
          </a:prstGeom>
          <a:solidFill>
            <a:srgbClr val="A6AAA8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endParaRPr sz="2800">
              <a:solidFill>
                <a:schemeClr val="lt2"/>
              </a:solidFill>
              <a:latin typeface="Gill Sans MT" panose="020B0502020104020203" pitchFamily="34" charset="0"/>
              <a:ea typeface="Short Stack"/>
              <a:cs typeface="Short Stack"/>
              <a:sym typeface="Short Stack"/>
            </a:endParaRPr>
          </a:p>
        </p:txBody>
      </p:sp>
      <p:cxnSp>
        <p:nvCxnSpPr>
          <p:cNvPr id="327" name="Google Shape;327;p18"/>
          <p:cNvCxnSpPr>
            <a:cxnSpLocks/>
          </p:cNvCxnSpPr>
          <p:nvPr/>
        </p:nvCxnSpPr>
        <p:spPr>
          <a:xfrm flipV="1">
            <a:off x="4729778" y="4776947"/>
            <a:ext cx="1" cy="538411"/>
          </a:xfrm>
          <a:prstGeom prst="straightConnector1">
            <a:avLst/>
          </a:prstGeom>
          <a:noFill/>
          <a:ln w="76200" cap="flat" cmpd="sng">
            <a:solidFill>
              <a:srgbClr val="D45954"/>
            </a:solidFill>
            <a:prstDash val="solid"/>
            <a:miter lim="400000"/>
            <a:headEnd type="none" w="sm" len="sm"/>
            <a:tailEnd type="triangle" w="med" len="med"/>
          </a:ln>
        </p:spPr>
      </p:cxnSp>
      <p:sp>
        <p:nvSpPr>
          <p:cNvPr id="328" name="Google Shape;328;p18"/>
          <p:cNvSpPr/>
          <p:nvPr/>
        </p:nvSpPr>
        <p:spPr>
          <a:xfrm>
            <a:off x="3740866" y="4311898"/>
            <a:ext cx="4689531" cy="4568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r>
              <a:rPr lang="en-US" sz="2500">
                <a:solidFill>
                  <a:schemeClr val="dk2"/>
                </a:solidFill>
                <a:latin typeface="Gill Sans MT" panose="020B0502020104020203" pitchFamily="34" charset="0"/>
                <a:ea typeface="Courier"/>
                <a:cs typeface="Courier"/>
                <a:sym typeface="Courier"/>
              </a:rPr>
              <a:t>movl</a:t>
            </a:r>
            <a:r>
              <a:rPr lang="en-US" sz="2500">
                <a:solidFill>
                  <a:srgbClr val="FFFFFF"/>
                </a:solidFill>
                <a:latin typeface="Gill Sans MT" panose="020B0502020104020203" pitchFamily="34" charset="0"/>
                <a:ea typeface="Courier"/>
                <a:cs typeface="Courier"/>
                <a:sym typeface="Courier"/>
              </a:rPr>
              <a:t> </a:t>
            </a:r>
            <a:r>
              <a:rPr lang="en-US" sz="2500">
                <a:solidFill>
                  <a:srgbClr val="D45954"/>
                </a:solidFill>
                <a:latin typeface="Gill Sans MT" panose="020B0502020104020203" pitchFamily="34" charset="0"/>
                <a:ea typeface="Courier"/>
                <a:cs typeface="Courier"/>
                <a:sym typeface="Courier"/>
              </a:rPr>
              <a:t>$6</a:t>
            </a:r>
            <a:r>
              <a:rPr lang="en-US" sz="2500">
                <a:solidFill>
                  <a:schemeClr val="dk2"/>
                </a:solidFill>
                <a:latin typeface="Gill Sans MT" panose="020B0502020104020203" pitchFamily="34" charset="0"/>
                <a:ea typeface="Courier"/>
                <a:cs typeface="Courier"/>
                <a:sym typeface="Courier"/>
              </a:rPr>
              <a:t>,</a:t>
            </a:r>
            <a:r>
              <a:rPr lang="en-US" sz="2500">
                <a:solidFill>
                  <a:srgbClr val="FFFFFF"/>
                </a:solidFill>
                <a:latin typeface="Gill Sans MT" panose="020B0502020104020203" pitchFamily="34" charset="0"/>
                <a:ea typeface="Courier"/>
                <a:cs typeface="Courier"/>
                <a:sym typeface="Courier"/>
              </a:rPr>
              <a:t> </a:t>
            </a:r>
            <a:r>
              <a:rPr lang="en-US" sz="2500">
                <a:solidFill>
                  <a:schemeClr val="dk2"/>
                </a:solidFill>
                <a:latin typeface="Gill Sans MT" panose="020B0502020104020203" pitchFamily="34" charset="0"/>
                <a:ea typeface="Courier"/>
                <a:cs typeface="Courier"/>
                <a:sym typeface="Courier"/>
              </a:rPr>
              <a:t>%eax;</a:t>
            </a:r>
            <a:r>
              <a:rPr lang="en-US" sz="2500">
                <a:solidFill>
                  <a:srgbClr val="FFFFFF"/>
                </a:solidFill>
                <a:latin typeface="Gill Sans MT" panose="020B0502020104020203" pitchFamily="34" charset="0"/>
                <a:ea typeface="Courier"/>
                <a:cs typeface="Courier"/>
                <a:sym typeface="Courier"/>
              </a:rPr>
              <a:t>   </a:t>
            </a:r>
            <a:r>
              <a:rPr lang="en-US" sz="2500">
                <a:solidFill>
                  <a:schemeClr val="dk2"/>
                </a:solidFill>
                <a:latin typeface="Gill Sans MT" panose="020B0502020104020203" pitchFamily="34" charset="0"/>
                <a:ea typeface="Courier"/>
                <a:cs typeface="Courier"/>
                <a:sym typeface="Courier"/>
              </a:rPr>
              <a:t>int</a:t>
            </a:r>
            <a:r>
              <a:rPr lang="en-US" sz="2500">
                <a:solidFill>
                  <a:srgbClr val="FFFFFF"/>
                </a:solidFill>
                <a:latin typeface="Gill Sans MT" panose="020B0502020104020203" pitchFamily="34" charset="0"/>
                <a:ea typeface="Courier"/>
                <a:cs typeface="Courier"/>
                <a:sym typeface="Courier"/>
              </a:rPr>
              <a:t> </a:t>
            </a:r>
            <a:r>
              <a:rPr lang="en-US" sz="2500">
                <a:solidFill>
                  <a:srgbClr val="11DBE3"/>
                </a:solidFill>
                <a:latin typeface="Gill Sans MT" panose="020B0502020104020203" pitchFamily="34" charset="0"/>
                <a:ea typeface="Courier"/>
                <a:cs typeface="Courier"/>
                <a:sym typeface="Courier"/>
              </a:rPr>
              <a:t>$64</a:t>
            </a:r>
            <a:endParaRPr>
              <a:latin typeface="Gill Sans MT" panose="020B0502020104020203" pitchFamily="34" charset="0"/>
            </a:endParaRPr>
          </a:p>
        </p:txBody>
      </p:sp>
      <p:sp>
        <p:nvSpPr>
          <p:cNvPr id="329" name="Google Shape;329;p18"/>
          <p:cNvSpPr/>
          <p:nvPr/>
        </p:nvSpPr>
        <p:spPr>
          <a:xfrm>
            <a:off x="4088849" y="1804048"/>
            <a:ext cx="1364499" cy="803971"/>
          </a:xfrm>
          <a:custGeom>
            <a:avLst/>
            <a:gdLst/>
            <a:ahLst/>
            <a:cxnLst/>
            <a:rect l="l" t="t" r="r" b="b"/>
            <a:pathLst>
              <a:path w="21600" h="16202" extrusionOk="0">
                <a:moveTo>
                  <a:pt x="0" y="16202"/>
                </a:moveTo>
                <a:cubicBezTo>
                  <a:pt x="7961" y="-5190"/>
                  <a:pt x="15161" y="-5398"/>
                  <a:pt x="21600" y="15578"/>
                </a:cubicBezTo>
              </a:path>
            </a:pathLst>
          </a:custGeom>
          <a:noFill/>
          <a:ln w="63500" cap="flat" cmpd="sng">
            <a:solidFill>
              <a:srgbClr val="11DBE3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64275" tIns="32125" rIns="64275" bIns="32125" anchor="t" anchorCtr="0">
            <a:noAutofit/>
          </a:bodyPr>
          <a:lstStyle/>
          <a:p>
            <a:endParaRPr sz="2800">
              <a:solidFill>
                <a:schemeClr val="lt2"/>
              </a:solidFill>
              <a:latin typeface="Gill Sans MT" panose="020B0502020104020203" pitchFamily="34" charset="0"/>
              <a:ea typeface="Short Stack"/>
              <a:cs typeface="Short Stack"/>
              <a:sym typeface="Short Stack"/>
            </a:endParaRPr>
          </a:p>
        </p:txBody>
      </p:sp>
      <p:sp>
        <p:nvSpPr>
          <p:cNvPr id="330" name="Google Shape;330;p18"/>
          <p:cNvSpPr/>
          <p:nvPr/>
        </p:nvSpPr>
        <p:spPr>
          <a:xfrm>
            <a:off x="7278430" y="5334348"/>
            <a:ext cx="2434621" cy="4568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r>
              <a:rPr lang="en-US" sz="2500">
                <a:solidFill>
                  <a:srgbClr val="11DBE3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trap-table index</a:t>
            </a:r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1" name="Google Shape;331;p18"/>
          <p:cNvSpPr/>
          <p:nvPr/>
        </p:nvSpPr>
        <p:spPr>
          <a:xfrm>
            <a:off x="3242176" y="5335067"/>
            <a:ext cx="2759810" cy="4554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r>
              <a:rPr lang="en-US" sz="2500" dirty="0" err="1">
                <a:solidFill>
                  <a:srgbClr val="D45954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syscall</a:t>
            </a:r>
            <a:r>
              <a:rPr lang="en-US" sz="2500" dirty="0">
                <a:solidFill>
                  <a:srgbClr val="D45954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-table index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2" name="Google Shape;332;p18"/>
          <p:cNvSpPr txBox="1">
            <a:spLocks noGrp="1"/>
          </p:cNvSpPr>
          <p:nvPr>
            <p:ph type="title"/>
          </p:nvPr>
        </p:nvSpPr>
        <p:spPr>
          <a:xfrm>
            <a:off x="2303464" y="63500"/>
            <a:ext cx="7583487" cy="1282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System Call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19"/>
          <p:cNvSpPr/>
          <p:nvPr/>
        </p:nvSpPr>
        <p:spPr>
          <a:xfrm>
            <a:off x="2504818" y="2673536"/>
            <a:ext cx="2140304" cy="892969"/>
          </a:xfrm>
          <a:prstGeom prst="rect">
            <a:avLst/>
          </a:prstGeom>
          <a:solidFill>
            <a:srgbClr val="308B16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endParaRPr sz="2800">
              <a:solidFill>
                <a:schemeClr val="lt2"/>
              </a:solidFill>
              <a:latin typeface="Gill Sans MT" panose="020B0502020104020203" pitchFamily="34" charset="0"/>
              <a:ea typeface="Short Stack"/>
              <a:cs typeface="Short Stack"/>
              <a:sym typeface="Short Stack"/>
            </a:endParaRPr>
          </a:p>
        </p:txBody>
      </p:sp>
      <p:sp>
        <p:nvSpPr>
          <p:cNvPr id="338" name="Google Shape;338;p19"/>
          <p:cNvSpPr/>
          <p:nvPr/>
        </p:nvSpPr>
        <p:spPr>
          <a:xfrm>
            <a:off x="5707506" y="3561321"/>
            <a:ext cx="744499" cy="4568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r>
              <a:rPr lang="en-US" sz="2500">
                <a:solidFill>
                  <a:schemeClr val="dk2"/>
                </a:solidFill>
                <a:latin typeface="Gill Sans MT" panose="020B0502020104020203" pitchFamily="34" charset="0"/>
                <a:ea typeface="Short Stack"/>
                <a:cs typeface="Short Stack"/>
                <a:sym typeface="Short Stack"/>
              </a:rPr>
              <a:t>RAM</a:t>
            </a:r>
            <a:endParaRPr>
              <a:latin typeface="Gill Sans MT" panose="020B0502020104020203" pitchFamily="34" charset="0"/>
            </a:endParaRPr>
          </a:p>
        </p:txBody>
      </p:sp>
      <p:cxnSp>
        <p:nvCxnSpPr>
          <p:cNvPr id="339" name="Google Shape;339;p19"/>
          <p:cNvCxnSpPr/>
          <p:nvPr/>
        </p:nvCxnSpPr>
        <p:spPr>
          <a:xfrm rot="10800000" flipH="1">
            <a:off x="2515196" y="2326320"/>
            <a:ext cx="213270" cy="213270"/>
          </a:xfrm>
          <a:prstGeom prst="straightConnector1">
            <a:avLst/>
          </a:prstGeom>
          <a:noFill/>
          <a:ln w="25400" cap="flat" cmpd="sng">
            <a:solidFill>
              <a:schemeClr val="dk2"/>
            </a:solidFill>
            <a:prstDash val="solid"/>
            <a:miter lim="400000"/>
            <a:headEnd type="none" w="sm" len="sm"/>
            <a:tailEnd type="none" w="sm" len="sm"/>
          </a:ln>
        </p:spPr>
      </p:cxnSp>
      <p:cxnSp>
        <p:nvCxnSpPr>
          <p:cNvPr id="340" name="Google Shape;340;p19"/>
          <p:cNvCxnSpPr/>
          <p:nvPr/>
        </p:nvCxnSpPr>
        <p:spPr>
          <a:xfrm rot="10800000">
            <a:off x="4417218" y="2326320"/>
            <a:ext cx="213270" cy="213270"/>
          </a:xfrm>
          <a:prstGeom prst="straightConnector1">
            <a:avLst/>
          </a:prstGeom>
          <a:noFill/>
          <a:ln w="25400" cap="flat" cmpd="sng">
            <a:solidFill>
              <a:schemeClr val="dk2"/>
            </a:solidFill>
            <a:prstDash val="solid"/>
            <a:miter lim="400000"/>
            <a:headEnd type="none" w="sm" len="sm"/>
            <a:tailEnd type="none" w="sm" len="sm"/>
          </a:ln>
        </p:spPr>
      </p:cxnSp>
      <p:cxnSp>
        <p:nvCxnSpPr>
          <p:cNvPr id="341" name="Google Shape;341;p19"/>
          <p:cNvCxnSpPr/>
          <p:nvPr/>
        </p:nvCxnSpPr>
        <p:spPr>
          <a:xfrm rot="10800000">
            <a:off x="2728465" y="2326321"/>
            <a:ext cx="1693010" cy="1"/>
          </a:xfrm>
          <a:prstGeom prst="straightConnector1">
            <a:avLst/>
          </a:prstGeom>
          <a:noFill/>
          <a:ln w="25400" cap="flat" cmpd="sng">
            <a:solidFill>
              <a:schemeClr val="dk2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342" name="Google Shape;342;p19"/>
          <p:cNvSpPr/>
          <p:nvPr/>
        </p:nvSpPr>
        <p:spPr>
          <a:xfrm>
            <a:off x="2834932" y="1775384"/>
            <a:ext cx="1461144" cy="4568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r>
              <a:rPr lang="en-US" sz="2500">
                <a:solidFill>
                  <a:schemeClr val="dk2"/>
                </a:solidFill>
                <a:latin typeface="Gill Sans MT" panose="020B0502020104020203" pitchFamily="34" charset="0"/>
                <a:ea typeface="Short Stack"/>
                <a:cs typeface="Short Stack"/>
                <a:sym typeface="Short Stack"/>
              </a:rPr>
              <a:t>Process P</a:t>
            </a:r>
            <a:endParaRPr>
              <a:latin typeface="Gill Sans MT" panose="020B0502020104020203" pitchFamily="34" charset="0"/>
            </a:endParaRPr>
          </a:p>
        </p:txBody>
      </p:sp>
      <p:sp>
        <p:nvSpPr>
          <p:cNvPr id="343" name="Google Shape;343;p19"/>
          <p:cNvSpPr/>
          <p:nvPr/>
        </p:nvSpPr>
        <p:spPr>
          <a:xfrm>
            <a:off x="4650106" y="2673536"/>
            <a:ext cx="5037077" cy="892969"/>
          </a:xfrm>
          <a:prstGeom prst="rect">
            <a:avLst/>
          </a:prstGeom>
          <a:solidFill>
            <a:srgbClr val="308B16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endParaRPr sz="2800">
              <a:solidFill>
                <a:schemeClr val="lt2"/>
              </a:solidFill>
              <a:latin typeface="Gill Sans MT" panose="020B0502020104020203" pitchFamily="34" charset="0"/>
              <a:ea typeface="Short Stack"/>
              <a:cs typeface="Short Stack"/>
              <a:sym typeface="Short Stack"/>
            </a:endParaRPr>
          </a:p>
        </p:txBody>
      </p:sp>
      <p:cxnSp>
        <p:nvCxnSpPr>
          <p:cNvPr id="344" name="Google Shape;344;p19"/>
          <p:cNvCxnSpPr/>
          <p:nvPr/>
        </p:nvCxnSpPr>
        <p:spPr>
          <a:xfrm rot="10800000">
            <a:off x="4631531" y="2673536"/>
            <a:ext cx="0" cy="892969"/>
          </a:xfrm>
          <a:prstGeom prst="straightConnector1">
            <a:avLst/>
          </a:prstGeom>
          <a:noFill/>
          <a:ln>
            <a:noFill/>
          </a:ln>
        </p:spPr>
      </p:cxnSp>
      <p:sp>
        <p:nvSpPr>
          <p:cNvPr id="346" name="Google Shape;346;p19"/>
          <p:cNvSpPr/>
          <p:nvPr/>
        </p:nvSpPr>
        <p:spPr>
          <a:xfrm>
            <a:off x="5150167" y="2673536"/>
            <a:ext cx="205736" cy="892969"/>
          </a:xfrm>
          <a:prstGeom prst="rect">
            <a:avLst/>
          </a:prstGeom>
          <a:solidFill>
            <a:srgbClr val="7BDB45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endParaRPr sz="2800">
              <a:solidFill>
                <a:schemeClr val="lt2"/>
              </a:solidFill>
              <a:latin typeface="Gill Sans MT" panose="020B0502020104020203" pitchFamily="34" charset="0"/>
              <a:ea typeface="Short Stack"/>
              <a:cs typeface="Short Stack"/>
              <a:sym typeface="Short Stack"/>
            </a:endParaRPr>
          </a:p>
        </p:txBody>
      </p:sp>
      <p:sp>
        <p:nvSpPr>
          <p:cNvPr id="347" name="Google Shape;347;p19"/>
          <p:cNvSpPr/>
          <p:nvPr/>
        </p:nvSpPr>
        <p:spPr>
          <a:xfrm>
            <a:off x="5328761" y="2673536"/>
            <a:ext cx="205736" cy="892969"/>
          </a:xfrm>
          <a:prstGeom prst="rect">
            <a:avLst/>
          </a:prstGeom>
          <a:solidFill>
            <a:srgbClr val="7BDB45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endParaRPr sz="2800">
              <a:solidFill>
                <a:schemeClr val="lt2"/>
              </a:solidFill>
              <a:latin typeface="Gill Sans MT" panose="020B0502020104020203" pitchFamily="34" charset="0"/>
              <a:ea typeface="Short Stack"/>
              <a:cs typeface="Short Stack"/>
              <a:sym typeface="Short Stack"/>
            </a:endParaRPr>
          </a:p>
        </p:txBody>
      </p:sp>
      <p:sp>
        <p:nvSpPr>
          <p:cNvPr id="348" name="Google Shape;348;p19"/>
          <p:cNvSpPr/>
          <p:nvPr/>
        </p:nvSpPr>
        <p:spPr>
          <a:xfrm>
            <a:off x="5507355" y="2673536"/>
            <a:ext cx="205736" cy="892969"/>
          </a:xfrm>
          <a:prstGeom prst="rect">
            <a:avLst/>
          </a:prstGeom>
          <a:solidFill>
            <a:srgbClr val="7BDB45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endParaRPr sz="2800">
              <a:solidFill>
                <a:schemeClr val="lt2"/>
              </a:solidFill>
              <a:latin typeface="Gill Sans MT" panose="020B0502020104020203" pitchFamily="34" charset="0"/>
              <a:ea typeface="Short Stack"/>
              <a:cs typeface="Short Stack"/>
              <a:sym typeface="Short Stack"/>
            </a:endParaRPr>
          </a:p>
        </p:txBody>
      </p:sp>
      <p:sp>
        <p:nvSpPr>
          <p:cNvPr id="349" name="Google Shape;349;p19"/>
          <p:cNvSpPr/>
          <p:nvPr/>
        </p:nvSpPr>
        <p:spPr>
          <a:xfrm>
            <a:off x="5685949" y="2673536"/>
            <a:ext cx="205736" cy="892969"/>
          </a:xfrm>
          <a:prstGeom prst="rect">
            <a:avLst/>
          </a:prstGeom>
          <a:solidFill>
            <a:srgbClr val="7BDB45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endParaRPr sz="2800">
              <a:solidFill>
                <a:schemeClr val="lt2"/>
              </a:solidFill>
              <a:latin typeface="Gill Sans MT" panose="020B0502020104020203" pitchFamily="34" charset="0"/>
              <a:ea typeface="Short Stack"/>
              <a:cs typeface="Short Stack"/>
              <a:sym typeface="Short Stack"/>
            </a:endParaRPr>
          </a:p>
        </p:txBody>
      </p:sp>
      <p:sp>
        <p:nvSpPr>
          <p:cNvPr id="350" name="Google Shape;350;p19"/>
          <p:cNvSpPr/>
          <p:nvPr/>
        </p:nvSpPr>
        <p:spPr>
          <a:xfrm>
            <a:off x="7293292" y="2673536"/>
            <a:ext cx="205736" cy="892969"/>
          </a:xfrm>
          <a:prstGeom prst="rect">
            <a:avLst/>
          </a:prstGeom>
          <a:solidFill>
            <a:srgbClr val="7BDB45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endParaRPr sz="2800">
              <a:solidFill>
                <a:schemeClr val="lt2"/>
              </a:solidFill>
              <a:latin typeface="Gill Sans MT" panose="020B0502020104020203" pitchFamily="34" charset="0"/>
              <a:ea typeface="Short Stack"/>
              <a:cs typeface="Short Stack"/>
              <a:sym typeface="Short Stack"/>
            </a:endParaRPr>
          </a:p>
        </p:txBody>
      </p:sp>
      <p:sp>
        <p:nvSpPr>
          <p:cNvPr id="351" name="Google Shape;351;p19"/>
          <p:cNvSpPr/>
          <p:nvPr/>
        </p:nvSpPr>
        <p:spPr>
          <a:xfrm>
            <a:off x="7471886" y="2673536"/>
            <a:ext cx="205736" cy="892969"/>
          </a:xfrm>
          <a:prstGeom prst="rect">
            <a:avLst/>
          </a:prstGeom>
          <a:solidFill>
            <a:srgbClr val="7BDB45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endParaRPr sz="2800">
              <a:solidFill>
                <a:schemeClr val="lt2"/>
              </a:solidFill>
              <a:latin typeface="Gill Sans MT" panose="020B0502020104020203" pitchFamily="34" charset="0"/>
              <a:ea typeface="Short Stack"/>
              <a:cs typeface="Short Stack"/>
              <a:sym typeface="Short Stack"/>
            </a:endParaRPr>
          </a:p>
        </p:txBody>
      </p:sp>
      <p:sp>
        <p:nvSpPr>
          <p:cNvPr id="352" name="Google Shape;352;p19"/>
          <p:cNvSpPr/>
          <p:nvPr/>
        </p:nvSpPr>
        <p:spPr>
          <a:xfrm>
            <a:off x="7650480" y="2673536"/>
            <a:ext cx="205736" cy="892969"/>
          </a:xfrm>
          <a:prstGeom prst="rect">
            <a:avLst/>
          </a:prstGeom>
          <a:solidFill>
            <a:srgbClr val="7BDB45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endParaRPr sz="2800">
              <a:solidFill>
                <a:schemeClr val="lt2"/>
              </a:solidFill>
              <a:latin typeface="Gill Sans MT" panose="020B0502020104020203" pitchFamily="34" charset="0"/>
              <a:ea typeface="Short Stack"/>
              <a:cs typeface="Short Stack"/>
              <a:sym typeface="Short Stack"/>
            </a:endParaRPr>
          </a:p>
        </p:txBody>
      </p:sp>
      <p:sp>
        <p:nvSpPr>
          <p:cNvPr id="353" name="Google Shape;353;p19"/>
          <p:cNvSpPr/>
          <p:nvPr/>
        </p:nvSpPr>
        <p:spPr>
          <a:xfrm>
            <a:off x="7829074" y="2673536"/>
            <a:ext cx="205736" cy="892969"/>
          </a:xfrm>
          <a:prstGeom prst="rect">
            <a:avLst/>
          </a:prstGeom>
          <a:solidFill>
            <a:srgbClr val="7BDB45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endParaRPr sz="2800">
              <a:solidFill>
                <a:schemeClr val="lt2"/>
              </a:solidFill>
              <a:latin typeface="Gill Sans MT" panose="020B0502020104020203" pitchFamily="34" charset="0"/>
              <a:ea typeface="Short Stack"/>
              <a:cs typeface="Short Stack"/>
              <a:sym typeface="Short Stack"/>
            </a:endParaRPr>
          </a:p>
        </p:txBody>
      </p:sp>
      <p:sp>
        <p:nvSpPr>
          <p:cNvPr id="355" name="Google Shape;355;p19"/>
          <p:cNvSpPr/>
          <p:nvPr/>
        </p:nvSpPr>
        <p:spPr>
          <a:xfrm>
            <a:off x="3740866" y="4405176"/>
            <a:ext cx="4689531" cy="4568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r>
              <a:rPr lang="en-US" sz="2500">
                <a:solidFill>
                  <a:schemeClr val="dk2"/>
                </a:solidFill>
                <a:latin typeface="Gill Sans MT" panose="020B0502020104020203" pitchFamily="34" charset="0"/>
                <a:ea typeface="Courier"/>
                <a:cs typeface="Courier"/>
                <a:sym typeface="Courier"/>
              </a:rPr>
              <a:t>movl</a:t>
            </a:r>
            <a:r>
              <a:rPr lang="en-US" sz="2500">
                <a:solidFill>
                  <a:srgbClr val="FFFFFF"/>
                </a:solidFill>
                <a:latin typeface="Gill Sans MT" panose="020B0502020104020203" pitchFamily="34" charset="0"/>
                <a:ea typeface="Courier"/>
                <a:cs typeface="Courier"/>
                <a:sym typeface="Courier"/>
              </a:rPr>
              <a:t> </a:t>
            </a:r>
            <a:r>
              <a:rPr lang="en-US" sz="2500">
                <a:solidFill>
                  <a:srgbClr val="D45954"/>
                </a:solidFill>
                <a:latin typeface="Gill Sans MT" panose="020B0502020104020203" pitchFamily="34" charset="0"/>
                <a:ea typeface="Courier"/>
                <a:cs typeface="Courier"/>
                <a:sym typeface="Courier"/>
              </a:rPr>
              <a:t>$6</a:t>
            </a:r>
            <a:r>
              <a:rPr lang="en-US" sz="2500">
                <a:solidFill>
                  <a:schemeClr val="dk2"/>
                </a:solidFill>
                <a:latin typeface="Gill Sans MT" panose="020B0502020104020203" pitchFamily="34" charset="0"/>
                <a:ea typeface="Courier"/>
                <a:cs typeface="Courier"/>
                <a:sym typeface="Courier"/>
              </a:rPr>
              <a:t>,</a:t>
            </a:r>
            <a:r>
              <a:rPr lang="en-US" sz="2500">
                <a:solidFill>
                  <a:srgbClr val="FFFFFF"/>
                </a:solidFill>
                <a:latin typeface="Gill Sans MT" panose="020B0502020104020203" pitchFamily="34" charset="0"/>
                <a:ea typeface="Courier"/>
                <a:cs typeface="Courier"/>
                <a:sym typeface="Courier"/>
              </a:rPr>
              <a:t> </a:t>
            </a:r>
            <a:r>
              <a:rPr lang="en-US" sz="2500">
                <a:solidFill>
                  <a:schemeClr val="dk2"/>
                </a:solidFill>
                <a:latin typeface="Gill Sans MT" panose="020B0502020104020203" pitchFamily="34" charset="0"/>
                <a:ea typeface="Courier"/>
                <a:cs typeface="Courier"/>
                <a:sym typeface="Courier"/>
              </a:rPr>
              <a:t>%eax;   int </a:t>
            </a:r>
            <a:r>
              <a:rPr lang="en-US" sz="2500">
                <a:solidFill>
                  <a:srgbClr val="11DBE3"/>
                </a:solidFill>
                <a:latin typeface="Gill Sans MT" panose="020B0502020104020203" pitchFamily="34" charset="0"/>
                <a:ea typeface="Courier"/>
                <a:cs typeface="Courier"/>
                <a:sym typeface="Courier"/>
              </a:rPr>
              <a:t>$64</a:t>
            </a:r>
            <a:endParaRPr>
              <a:latin typeface="Gill Sans MT" panose="020B0502020104020203" pitchFamily="34" charset="0"/>
            </a:endParaRPr>
          </a:p>
        </p:txBody>
      </p:sp>
      <p:sp>
        <p:nvSpPr>
          <p:cNvPr id="356" name="Google Shape;356;p19"/>
          <p:cNvSpPr/>
          <p:nvPr/>
        </p:nvSpPr>
        <p:spPr>
          <a:xfrm>
            <a:off x="2362201" y="6019801"/>
            <a:ext cx="5035165" cy="4554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r>
              <a:rPr lang="en-US" sz="2500">
                <a:solidFill>
                  <a:schemeClr val="dk2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Kernel mode: we can do anything!</a:t>
            </a:r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7" name="Google Shape;357;p19"/>
          <p:cNvSpPr/>
          <p:nvPr/>
        </p:nvSpPr>
        <p:spPr>
          <a:xfrm>
            <a:off x="7278430" y="5427626"/>
            <a:ext cx="2434621" cy="4568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r>
              <a:rPr lang="en-US" sz="2500">
                <a:solidFill>
                  <a:srgbClr val="11DBE3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trap-table index</a:t>
            </a:r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8" name="Google Shape;358;p19"/>
          <p:cNvSpPr/>
          <p:nvPr/>
        </p:nvSpPr>
        <p:spPr>
          <a:xfrm>
            <a:off x="3242176" y="5428345"/>
            <a:ext cx="2759810" cy="4554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r>
              <a:rPr lang="en-US" sz="2500" dirty="0" err="1">
                <a:solidFill>
                  <a:srgbClr val="D45954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syscall</a:t>
            </a:r>
            <a:r>
              <a:rPr lang="en-US" sz="2500" dirty="0">
                <a:solidFill>
                  <a:srgbClr val="D45954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-table index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9" name="Google Shape;359;p19"/>
          <p:cNvSpPr/>
          <p:nvPr/>
        </p:nvSpPr>
        <p:spPr>
          <a:xfrm>
            <a:off x="4088849" y="1897326"/>
            <a:ext cx="1364499" cy="803971"/>
          </a:xfrm>
          <a:custGeom>
            <a:avLst/>
            <a:gdLst/>
            <a:ahLst/>
            <a:cxnLst/>
            <a:rect l="l" t="t" r="r" b="b"/>
            <a:pathLst>
              <a:path w="21600" h="16202" extrusionOk="0">
                <a:moveTo>
                  <a:pt x="0" y="16202"/>
                </a:moveTo>
                <a:cubicBezTo>
                  <a:pt x="7961" y="-5190"/>
                  <a:pt x="15161" y="-5398"/>
                  <a:pt x="21600" y="15578"/>
                </a:cubicBezTo>
              </a:path>
            </a:pathLst>
          </a:custGeom>
          <a:noFill/>
          <a:ln w="63500" cap="flat" cmpd="sng">
            <a:solidFill>
              <a:srgbClr val="11DBE3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64275" tIns="32125" rIns="64275" bIns="32125" anchor="t" anchorCtr="0">
            <a:noAutofit/>
          </a:bodyPr>
          <a:lstStyle/>
          <a:p>
            <a:endParaRPr sz="2800">
              <a:solidFill>
                <a:schemeClr val="lt2"/>
              </a:solidFill>
              <a:latin typeface="Gill Sans MT" panose="020B0502020104020203" pitchFamily="34" charset="0"/>
              <a:ea typeface="Short Stack"/>
              <a:cs typeface="Short Stack"/>
              <a:sym typeface="Short Stack"/>
            </a:endParaRPr>
          </a:p>
        </p:txBody>
      </p:sp>
      <p:sp>
        <p:nvSpPr>
          <p:cNvPr id="360" name="Google Shape;360;p19"/>
          <p:cNvSpPr txBox="1">
            <a:spLocks noGrp="1"/>
          </p:cNvSpPr>
          <p:nvPr>
            <p:ph type="title"/>
          </p:nvPr>
        </p:nvSpPr>
        <p:spPr>
          <a:xfrm>
            <a:off x="2303463" y="138954"/>
            <a:ext cx="7583488" cy="1156447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System Call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" name="Google Shape;318;p18">
            <a:extLst>
              <a:ext uri="{FF2B5EF4-FFF2-40B4-BE49-F238E27FC236}">
                <a16:creationId xmlns:a16="http://schemas.microsoft.com/office/drawing/2014/main" id="{EBC7FA4A-D89E-8742-B436-96B2224BAD58}"/>
              </a:ext>
            </a:extLst>
          </p:cNvPr>
          <p:cNvCxnSpPr>
            <a:cxnSpLocks/>
          </p:cNvCxnSpPr>
          <p:nvPr/>
        </p:nvCxnSpPr>
        <p:spPr>
          <a:xfrm flipH="1" flipV="1">
            <a:off x="6757060" y="4848197"/>
            <a:ext cx="1729224" cy="538366"/>
          </a:xfrm>
          <a:prstGeom prst="straightConnector1">
            <a:avLst/>
          </a:prstGeom>
          <a:noFill/>
          <a:ln w="76200" cap="flat" cmpd="sng">
            <a:solidFill>
              <a:srgbClr val="11DBE3"/>
            </a:solidFill>
            <a:prstDash val="solid"/>
            <a:miter lim="400000"/>
            <a:headEnd type="none" w="sm" len="sm"/>
            <a:tailEnd type="triangle" w="med" len="med"/>
          </a:ln>
        </p:spPr>
      </p:cxnSp>
      <p:cxnSp>
        <p:nvCxnSpPr>
          <p:cNvPr id="3" name="Google Shape;327;p18">
            <a:extLst>
              <a:ext uri="{FF2B5EF4-FFF2-40B4-BE49-F238E27FC236}">
                <a16:creationId xmlns:a16="http://schemas.microsoft.com/office/drawing/2014/main" id="{C1C3F99C-2F46-D4AA-D4E6-E6315CF1CB1E}"/>
              </a:ext>
            </a:extLst>
          </p:cNvPr>
          <p:cNvCxnSpPr>
            <a:cxnSpLocks/>
          </p:cNvCxnSpPr>
          <p:nvPr/>
        </p:nvCxnSpPr>
        <p:spPr>
          <a:xfrm flipV="1">
            <a:off x="4729778" y="4848197"/>
            <a:ext cx="1" cy="538411"/>
          </a:xfrm>
          <a:prstGeom prst="straightConnector1">
            <a:avLst/>
          </a:prstGeom>
          <a:noFill/>
          <a:ln w="76200" cap="flat" cmpd="sng">
            <a:solidFill>
              <a:srgbClr val="D45954"/>
            </a:solidFill>
            <a:prstDash val="solid"/>
            <a:miter lim="400000"/>
            <a:headEnd type="none" w="sm" len="sm"/>
            <a:tailEnd type="triangle" w="med" len="med"/>
          </a:ln>
        </p:spPr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20"/>
          <p:cNvSpPr/>
          <p:nvPr/>
        </p:nvSpPr>
        <p:spPr>
          <a:xfrm>
            <a:off x="2504818" y="2656458"/>
            <a:ext cx="2140304" cy="892969"/>
          </a:xfrm>
          <a:prstGeom prst="rect">
            <a:avLst/>
          </a:prstGeom>
          <a:solidFill>
            <a:srgbClr val="308B16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endParaRPr sz="2800">
              <a:solidFill>
                <a:schemeClr val="lt2"/>
              </a:solidFill>
              <a:latin typeface="Gill Sans MT" panose="020B0502020104020203" pitchFamily="34" charset="0"/>
              <a:ea typeface="Short Stack"/>
              <a:cs typeface="Short Stack"/>
              <a:sym typeface="Short Stack"/>
            </a:endParaRPr>
          </a:p>
        </p:txBody>
      </p:sp>
      <p:sp>
        <p:nvSpPr>
          <p:cNvPr id="366" name="Google Shape;366;p20"/>
          <p:cNvSpPr/>
          <p:nvPr/>
        </p:nvSpPr>
        <p:spPr>
          <a:xfrm>
            <a:off x="5707506" y="3544243"/>
            <a:ext cx="744499" cy="4568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r>
              <a:rPr lang="en-US" sz="2500">
                <a:solidFill>
                  <a:schemeClr val="dk2"/>
                </a:solidFill>
                <a:latin typeface="Gill Sans MT" panose="020B0502020104020203" pitchFamily="34" charset="0"/>
                <a:ea typeface="Short Stack"/>
                <a:cs typeface="Short Stack"/>
                <a:sym typeface="Short Stack"/>
              </a:rPr>
              <a:t>RAM</a:t>
            </a:r>
            <a:endParaRPr>
              <a:latin typeface="Gill Sans MT" panose="020B0502020104020203" pitchFamily="34" charset="0"/>
            </a:endParaRPr>
          </a:p>
        </p:txBody>
      </p:sp>
      <p:cxnSp>
        <p:nvCxnSpPr>
          <p:cNvPr id="367" name="Google Shape;367;p20"/>
          <p:cNvCxnSpPr/>
          <p:nvPr/>
        </p:nvCxnSpPr>
        <p:spPr>
          <a:xfrm rot="10800000" flipH="1">
            <a:off x="2515196" y="2309242"/>
            <a:ext cx="213270" cy="213270"/>
          </a:xfrm>
          <a:prstGeom prst="straightConnector1">
            <a:avLst/>
          </a:prstGeom>
          <a:noFill/>
          <a:ln w="25400" cap="flat" cmpd="sng">
            <a:solidFill>
              <a:schemeClr val="dk2"/>
            </a:solidFill>
            <a:prstDash val="solid"/>
            <a:miter lim="400000"/>
            <a:headEnd type="none" w="sm" len="sm"/>
            <a:tailEnd type="none" w="sm" len="sm"/>
          </a:ln>
        </p:spPr>
      </p:cxnSp>
      <p:cxnSp>
        <p:nvCxnSpPr>
          <p:cNvPr id="368" name="Google Shape;368;p20"/>
          <p:cNvCxnSpPr/>
          <p:nvPr/>
        </p:nvCxnSpPr>
        <p:spPr>
          <a:xfrm rot="10800000">
            <a:off x="4417218" y="2309242"/>
            <a:ext cx="213270" cy="213270"/>
          </a:xfrm>
          <a:prstGeom prst="straightConnector1">
            <a:avLst/>
          </a:prstGeom>
          <a:noFill/>
          <a:ln w="25400" cap="flat" cmpd="sng">
            <a:solidFill>
              <a:schemeClr val="dk2"/>
            </a:solidFill>
            <a:prstDash val="solid"/>
            <a:miter lim="400000"/>
            <a:headEnd type="none" w="sm" len="sm"/>
            <a:tailEnd type="none" w="sm" len="sm"/>
          </a:ln>
        </p:spPr>
      </p:cxnSp>
      <p:cxnSp>
        <p:nvCxnSpPr>
          <p:cNvPr id="369" name="Google Shape;369;p20"/>
          <p:cNvCxnSpPr/>
          <p:nvPr/>
        </p:nvCxnSpPr>
        <p:spPr>
          <a:xfrm rot="10800000">
            <a:off x="2728465" y="2309243"/>
            <a:ext cx="1693010" cy="1"/>
          </a:xfrm>
          <a:prstGeom prst="straightConnector1">
            <a:avLst/>
          </a:prstGeom>
          <a:noFill/>
          <a:ln w="25400" cap="flat" cmpd="sng">
            <a:solidFill>
              <a:schemeClr val="dk2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370" name="Google Shape;370;p20"/>
          <p:cNvSpPr/>
          <p:nvPr/>
        </p:nvSpPr>
        <p:spPr>
          <a:xfrm>
            <a:off x="2834932" y="1758306"/>
            <a:ext cx="1461144" cy="4568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r>
              <a:rPr lang="en-US" sz="2500">
                <a:solidFill>
                  <a:schemeClr val="dk2"/>
                </a:solidFill>
                <a:latin typeface="Gill Sans MT" panose="020B0502020104020203" pitchFamily="34" charset="0"/>
                <a:ea typeface="Short Stack"/>
                <a:cs typeface="Short Stack"/>
                <a:sym typeface="Short Stack"/>
              </a:rPr>
              <a:t>Process P</a:t>
            </a:r>
            <a:endParaRPr>
              <a:latin typeface="Gill Sans MT" panose="020B0502020104020203" pitchFamily="34" charset="0"/>
            </a:endParaRPr>
          </a:p>
        </p:txBody>
      </p:sp>
      <p:sp>
        <p:nvSpPr>
          <p:cNvPr id="371" name="Google Shape;371;p20"/>
          <p:cNvSpPr/>
          <p:nvPr/>
        </p:nvSpPr>
        <p:spPr>
          <a:xfrm>
            <a:off x="4650106" y="2656458"/>
            <a:ext cx="5037077" cy="892969"/>
          </a:xfrm>
          <a:prstGeom prst="rect">
            <a:avLst/>
          </a:prstGeom>
          <a:solidFill>
            <a:srgbClr val="308B16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endParaRPr sz="2800">
              <a:solidFill>
                <a:schemeClr val="lt2"/>
              </a:solidFill>
              <a:latin typeface="Gill Sans MT" panose="020B0502020104020203" pitchFamily="34" charset="0"/>
              <a:ea typeface="Short Stack"/>
              <a:cs typeface="Short Stack"/>
              <a:sym typeface="Short Stack"/>
            </a:endParaRPr>
          </a:p>
        </p:txBody>
      </p:sp>
      <p:cxnSp>
        <p:nvCxnSpPr>
          <p:cNvPr id="372" name="Google Shape;372;p20"/>
          <p:cNvCxnSpPr/>
          <p:nvPr/>
        </p:nvCxnSpPr>
        <p:spPr>
          <a:xfrm rot="10800000">
            <a:off x="4631531" y="2656458"/>
            <a:ext cx="0" cy="892969"/>
          </a:xfrm>
          <a:prstGeom prst="straightConnector1">
            <a:avLst/>
          </a:prstGeom>
          <a:noFill/>
          <a:ln>
            <a:noFill/>
          </a:ln>
        </p:spPr>
      </p:cxnSp>
      <p:sp>
        <p:nvSpPr>
          <p:cNvPr id="374" name="Google Shape;374;p20"/>
          <p:cNvSpPr/>
          <p:nvPr/>
        </p:nvSpPr>
        <p:spPr>
          <a:xfrm>
            <a:off x="5150167" y="2656458"/>
            <a:ext cx="205736" cy="892969"/>
          </a:xfrm>
          <a:prstGeom prst="rect">
            <a:avLst/>
          </a:prstGeom>
          <a:solidFill>
            <a:srgbClr val="7BDB45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endParaRPr sz="2800">
              <a:solidFill>
                <a:schemeClr val="lt2"/>
              </a:solidFill>
              <a:latin typeface="Gill Sans MT" panose="020B0502020104020203" pitchFamily="34" charset="0"/>
              <a:ea typeface="Short Stack"/>
              <a:cs typeface="Short Stack"/>
              <a:sym typeface="Short Stack"/>
            </a:endParaRPr>
          </a:p>
        </p:txBody>
      </p:sp>
      <p:sp>
        <p:nvSpPr>
          <p:cNvPr id="375" name="Google Shape;375;p20"/>
          <p:cNvSpPr/>
          <p:nvPr/>
        </p:nvSpPr>
        <p:spPr>
          <a:xfrm>
            <a:off x="5328761" y="2656458"/>
            <a:ext cx="205736" cy="892969"/>
          </a:xfrm>
          <a:prstGeom prst="rect">
            <a:avLst/>
          </a:prstGeom>
          <a:solidFill>
            <a:srgbClr val="7BDB45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endParaRPr sz="2800">
              <a:solidFill>
                <a:schemeClr val="lt2"/>
              </a:solidFill>
              <a:latin typeface="Gill Sans MT" panose="020B0502020104020203" pitchFamily="34" charset="0"/>
              <a:ea typeface="Short Stack"/>
              <a:cs typeface="Short Stack"/>
              <a:sym typeface="Short Stack"/>
            </a:endParaRPr>
          </a:p>
        </p:txBody>
      </p:sp>
      <p:sp>
        <p:nvSpPr>
          <p:cNvPr id="376" name="Google Shape;376;p20"/>
          <p:cNvSpPr/>
          <p:nvPr/>
        </p:nvSpPr>
        <p:spPr>
          <a:xfrm>
            <a:off x="5507355" y="2656458"/>
            <a:ext cx="205736" cy="892969"/>
          </a:xfrm>
          <a:prstGeom prst="rect">
            <a:avLst/>
          </a:prstGeom>
          <a:solidFill>
            <a:srgbClr val="7BDB45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endParaRPr sz="2800">
              <a:solidFill>
                <a:schemeClr val="lt2"/>
              </a:solidFill>
              <a:latin typeface="Gill Sans MT" panose="020B0502020104020203" pitchFamily="34" charset="0"/>
              <a:ea typeface="Short Stack"/>
              <a:cs typeface="Short Stack"/>
              <a:sym typeface="Short Stack"/>
            </a:endParaRPr>
          </a:p>
        </p:txBody>
      </p:sp>
      <p:sp>
        <p:nvSpPr>
          <p:cNvPr id="377" name="Google Shape;377;p20"/>
          <p:cNvSpPr/>
          <p:nvPr/>
        </p:nvSpPr>
        <p:spPr>
          <a:xfrm>
            <a:off x="5685949" y="2656458"/>
            <a:ext cx="205736" cy="892969"/>
          </a:xfrm>
          <a:prstGeom prst="rect">
            <a:avLst/>
          </a:prstGeom>
          <a:solidFill>
            <a:srgbClr val="7BDB45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endParaRPr sz="2800">
              <a:solidFill>
                <a:schemeClr val="lt2"/>
              </a:solidFill>
              <a:latin typeface="Gill Sans MT" panose="020B0502020104020203" pitchFamily="34" charset="0"/>
              <a:ea typeface="Short Stack"/>
              <a:cs typeface="Short Stack"/>
              <a:sym typeface="Short Stack"/>
            </a:endParaRPr>
          </a:p>
        </p:txBody>
      </p:sp>
      <p:sp>
        <p:nvSpPr>
          <p:cNvPr id="378" name="Google Shape;378;p20"/>
          <p:cNvSpPr/>
          <p:nvPr/>
        </p:nvSpPr>
        <p:spPr>
          <a:xfrm>
            <a:off x="7293292" y="2656458"/>
            <a:ext cx="205736" cy="892969"/>
          </a:xfrm>
          <a:prstGeom prst="rect">
            <a:avLst/>
          </a:prstGeom>
          <a:solidFill>
            <a:srgbClr val="7BDB45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endParaRPr sz="2800">
              <a:solidFill>
                <a:schemeClr val="lt2"/>
              </a:solidFill>
              <a:latin typeface="Gill Sans MT" panose="020B0502020104020203" pitchFamily="34" charset="0"/>
              <a:ea typeface="Short Stack"/>
              <a:cs typeface="Short Stack"/>
              <a:sym typeface="Short Stack"/>
            </a:endParaRPr>
          </a:p>
        </p:txBody>
      </p:sp>
      <p:sp>
        <p:nvSpPr>
          <p:cNvPr id="379" name="Google Shape;379;p20"/>
          <p:cNvSpPr/>
          <p:nvPr/>
        </p:nvSpPr>
        <p:spPr>
          <a:xfrm>
            <a:off x="7471886" y="2656458"/>
            <a:ext cx="205736" cy="892969"/>
          </a:xfrm>
          <a:prstGeom prst="rect">
            <a:avLst/>
          </a:prstGeom>
          <a:solidFill>
            <a:srgbClr val="7BDB45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endParaRPr sz="2800">
              <a:solidFill>
                <a:schemeClr val="lt2"/>
              </a:solidFill>
              <a:latin typeface="Gill Sans MT" panose="020B0502020104020203" pitchFamily="34" charset="0"/>
              <a:ea typeface="Short Stack"/>
              <a:cs typeface="Short Stack"/>
              <a:sym typeface="Short Stack"/>
            </a:endParaRPr>
          </a:p>
        </p:txBody>
      </p:sp>
      <p:sp>
        <p:nvSpPr>
          <p:cNvPr id="380" name="Google Shape;380;p20"/>
          <p:cNvSpPr/>
          <p:nvPr/>
        </p:nvSpPr>
        <p:spPr>
          <a:xfrm>
            <a:off x="7650480" y="2656458"/>
            <a:ext cx="205736" cy="892969"/>
          </a:xfrm>
          <a:prstGeom prst="rect">
            <a:avLst/>
          </a:prstGeom>
          <a:solidFill>
            <a:srgbClr val="7BDB45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endParaRPr sz="2800">
              <a:solidFill>
                <a:schemeClr val="lt2"/>
              </a:solidFill>
              <a:latin typeface="Gill Sans MT" panose="020B0502020104020203" pitchFamily="34" charset="0"/>
              <a:ea typeface="Short Stack"/>
              <a:cs typeface="Short Stack"/>
              <a:sym typeface="Short Stack"/>
            </a:endParaRPr>
          </a:p>
        </p:txBody>
      </p:sp>
      <p:sp>
        <p:nvSpPr>
          <p:cNvPr id="381" name="Google Shape;381;p20"/>
          <p:cNvSpPr/>
          <p:nvPr/>
        </p:nvSpPr>
        <p:spPr>
          <a:xfrm>
            <a:off x="7829074" y="2656458"/>
            <a:ext cx="205736" cy="892969"/>
          </a:xfrm>
          <a:prstGeom prst="rect">
            <a:avLst/>
          </a:prstGeom>
          <a:solidFill>
            <a:srgbClr val="7BDB45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endParaRPr sz="2800">
              <a:solidFill>
                <a:schemeClr val="lt2"/>
              </a:solidFill>
              <a:latin typeface="Gill Sans MT" panose="020B0502020104020203" pitchFamily="34" charset="0"/>
              <a:ea typeface="Short Stack"/>
              <a:cs typeface="Short Stack"/>
              <a:sym typeface="Short Stack"/>
            </a:endParaRPr>
          </a:p>
        </p:txBody>
      </p:sp>
      <p:sp>
        <p:nvSpPr>
          <p:cNvPr id="383" name="Google Shape;383;p20"/>
          <p:cNvSpPr/>
          <p:nvPr/>
        </p:nvSpPr>
        <p:spPr>
          <a:xfrm>
            <a:off x="3740866" y="4388098"/>
            <a:ext cx="4689531" cy="4568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r>
              <a:rPr lang="en-US" sz="2500">
                <a:solidFill>
                  <a:schemeClr val="dk2"/>
                </a:solidFill>
                <a:latin typeface="Gill Sans MT" panose="020B0502020104020203" pitchFamily="34" charset="0"/>
                <a:ea typeface="Courier"/>
                <a:cs typeface="Courier"/>
                <a:sym typeface="Courier"/>
              </a:rPr>
              <a:t>movl </a:t>
            </a:r>
            <a:r>
              <a:rPr lang="en-US" sz="2500">
                <a:solidFill>
                  <a:srgbClr val="D45954"/>
                </a:solidFill>
                <a:latin typeface="Gill Sans MT" panose="020B0502020104020203" pitchFamily="34" charset="0"/>
                <a:ea typeface="Courier"/>
                <a:cs typeface="Courier"/>
                <a:sym typeface="Courier"/>
              </a:rPr>
              <a:t>$6</a:t>
            </a:r>
            <a:r>
              <a:rPr lang="en-US" sz="2500">
                <a:solidFill>
                  <a:schemeClr val="dk2"/>
                </a:solidFill>
                <a:latin typeface="Gill Sans MT" panose="020B0502020104020203" pitchFamily="34" charset="0"/>
                <a:ea typeface="Courier"/>
                <a:cs typeface="Courier"/>
                <a:sym typeface="Courier"/>
              </a:rPr>
              <a:t>, %eax;   int </a:t>
            </a:r>
            <a:r>
              <a:rPr lang="en-US" sz="2500">
                <a:solidFill>
                  <a:srgbClr val="11DBE3"/>
                </a:solidFill>
                <a:latin typeface="Gill Sans MT" panose="020B0502020104020203" pitchFamily="34" charset="0"/>
                <a:ea typeface="Courier"/>
                <a:cs typeface="Courier"/>
                <a:sym typeface="Courier"/>
              </a:rPr>
              <a:t>$64</a:t>
            </a:r>
            <a:endParaRPr>
              <a:latin typeface="Gill Sans MT" panose="020B0502020104020203" pitchFamily="34" charset="0"/>
            </a:endParaRPr>
          </a:p>
        </p:txBody>
      </p:sp>
      <p:sp>
        <p:nvSpPr>
          <p:cNvPr id="384" name="Google Shape;384;p20"/>
          <p:cNvSpPr/>
          <p:nvPr/>
        </p:nvSpPr>
        <p:spPr>
          <a:xfrm>
            <a:off x="4088849" y="1880248"/>
            <a:ext cx="1364499" cy="803971"/>
          </a:xfrm>
          <a:custGeom>
            <a:avLst/>
            <a:gdLst/>
            <a:ahLst/>
            <a:cxnLst/>
            <a:rect l="l" t="t" r="r" b="b"/>
            <a:pathLst>
              <a:path w="21600" h="16202" extrusionOk="0">
                <a:moveTo>
                  <a:pt x="0" y="16202"/>
                </a:moveTo>
                <a:cubicBezTo>
                  <a:pt x="7961" y="-5190"/>
                  <a:pt x="15161" y="-5398"/>
                  <a:pt x="21600" y="15578"/>
                </a:cubicBezTo>
              </a:path>
            </a:pathLst>
          </a:custGeom>
          <a:noFill/>
          <a:ln w="63500" cap="flat" cmpd="sng">
            <a:solidFill>
              <a:srgbClr val="11DBE3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64275" tIns="32125" rIns="64275" bIns="32125" anchor="t" anchorCtr="0">
            <a:noAutofit/>
          </a:bodyPr>
          <a:lstStyle/>
          <a:p>
            <a:endParaRPr sz="2800">
              <a:solidFill>
                <a:schemeClr val="lt2"/>
              </a:solidFill>
              <a:latin typeface="Gill Sans MT" panose="020B0502020104020203" pitchFamily="34" charset="0"/>
              <a:ea typeface="Short Stack"/>
              <a:cs typeface="Short Stack"/>
              <a:sym typeface="Short Stack"/>
            </a:endParaRPr>
          </a:p>
        </p:txBody>
      </p:sp>
      <p:sp>
        <p:nvSpPr>
          <p:cNvPr id="385" name="Google Shape;385;p20"/>
          <p:cNvSpPr/>
          <p:nvPr/>
        </p:nvSpPr>
        <p:spPr>
          <a:xfrm>
            <a:off x="5428301" y="1810898"/>
            <a:ext cx="958268" cy="790232"/>
          </a:xfrm>
          <a:custGeom>
            <a:avLst/>
            <a:gdLst/>
            <a:ahLst/>
            <a:cxnLst/>
            <a:rect l="l" t="t" r="r" b="b"/>
            <a:pathLst>
              <a:path w="21600" h="16200" extrusionOk="0">
                <a:moveTo>
                  <a:pt x="0" y="16073"/>
                </a:moveTo>
                <a:cubicBezTo>
                  <a:pt x="8491" y="-5400"/>
                  <a:pt x="15691" y="-5358"/>
                  <a:pt x="21600" y="16200"/>
                </a:cubicBezTo>
              </a:path>
            </a:pathLst>
          </a:custGeom>
          <a:noFill/>
          <a:ln w="63500" cap="flat" cmpd="sng">
            <a:solidFill>
              <a:schemeClr val="dk2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64275" tIns="32125" rIns="64275" bIns="32125" anchor="t" anchorCtr="0">
            <a:noAutofit/>
          </a:bodyPr>
          <a:lstStyle/>
          <a:p>
            <a:endParaRPr sz="2800">
              <a:solidFill>
                <a:schemeClr val="lt2"/>
              </a:solidFill>
              <a:latin typeface="Gill Sans MT" panose="020B0502020104020203" pitchFamily="34" charset="0"/>
              <a:ea typeface="Short Stack"/>
              <a:cs typeface="Short Stack"/>
              <a:sym typeface="Short Stack"/>
            </a:endParaRPr>
          </a:p>
        </p:txBody>
      </p:sp>
      <p:sp>
        <p:nvSpPr>
          <p:cNvPr id="386" name="Google Shape;386;p20"/>
          <p:cNvSpPr/>
          <p:nvPr/>
        </p:nvSpPr>
        <p:spPr>
          <a:xfrm>
            <a:off x="6410568" y="1871318"/>
            <a:ext cx="1364499" cy="803971"/>
          </a:xfrm>
          <a:custGeom>
            <a:avLst/>
            <a:gdLst/>
            <a:ahLst/>
            <a:cxnLst/>
            <a:rect l="l" t="t" r="r" b="b"/>
            <a:pathLst>
              <a:path w="21600" h="16202" extrusionOk="0">
                <a:moveTo>
                  <a:pt x="0" y="16202"/>
                </a:moveTo>
                <a:cubicBezTo>
                  <a:pt x="7961" y="-5190"/>
                  <a:pt x="15161" y="-5398"/>
                  <a:pt x="21600" y="15578"/>
                </a:cubicBezTo>
              </a:path>
            </a:pathLst>
          </a:custGeom>
          <a:noFill/>
          <a:ln w="63500" cap="flat" cmpd="sng">
            <a:solidFill>
              <a:srgbClr val="D45954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64275" tIns="32125" rIns="64275" bIns="32125" anchor="t" anchorCtr="0">
            <a:noAutofit/>
          </a:bodyPr>
          <a:lstStyle/>
          <a:p>
            <a:endParaRPr sz="2800">
              <a:solidFill>
                <a:schemeClr val="lt2"/>
              </a:solidFill>
              <a:latin typeface="Gill Sans MT" panose="020B0502020104020203" pitchFamily="34" charset="0"/>
              <a:ea typeface="Short Stack"/>
              <a:cs typeface="Short Stack"/>
              <a:sym typeface="Short Stack"/>
            </a:endParaRPr>
          </a:p>
        </p:txBody>
      </p:sp>
      <p:sp>
        <p:nvSpPr>
          <p:cNvPr id="387" name="Google Shape;387;p20"/>
          <p:cNvSpPr/>
          <p:nvPr/>
        </p:nvSpPr>
        <p:spPr>
          <a:xfrm rot="-5400000">
            <a:off x="6028728" y="2936072"/>
            <a:ext cx="716757" cy="3337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r>
              <a:rPr lang="en-US" sz="1700" dirty="0" err="1">
                <a:solidFill>
                  <a:schemeClr val="bg1"/>
                </a:solidFill>
                <a:latin typeface="Gill Sans MT" panose="020B0502020104020203" pitchFamily="34" charset="0"/>
                <a:ea typeface="Short Stack"/>
                <a:cs typeface="Short Stack"/>
                <a:sym typeface="Short Stack"/>
              </a:rPr>
              <a:t>syscall</a:t>
            </a:r>
            <a:endParaRPr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388" name="Google Shape;388;p20"/>
          <p:cNvSpPr/>
          <p:nvPr/>
        </p:nvSpPr>
        <p:spPr>
          <a:xfrm>
            <a:off x="7750019" y="1810898"/>
            <a:ext cx="958268" cy="790232"/>
          </a:xfrm>
          <a:custGeom>
            <a:avLst/>
            <a:gdLst/>
            <a:ahLst/>
            <a:cxnLst/>
            <a:rect l="l" t="t" r="r" b="b"/>
            <a:pathLst>
              <a:path w="21600" h="16200" extrusionOk="0">
                <a:moveTo>
                  <a:pt x="0" y="16073"/>
                </a:moveTo>
                <a:cubicBezTo>
                  <a:pt x="8491" y="-5400"/>
                  <a:pt x="15691" y="-5358"/>
                  <a:pt x="21600" y="16200"/>
                </a:cubicBezTo>
              </a:path>
            </a:pathLst>
          </a:custGeom>
          <a:noFill/>
          <a:ln w="63500" cap="flat" cmpd="sng">
            <a:solidFill>
              <a:schemeClr val="dk2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64275" tIns="32125" rIns="64275" bIns="32125" anchor="t" anchorCtr="0">
            <a:noAutofit/>
          </a:bodyPr>
          <a:lstStyle/>
          <a:p>
            <a:endParaRPr sz="2800">
              <a:solidFill>
                <a:schemeClr val="lt2"/>
              </a:solidFill>
              <a:latin typeface="Gill Sans MT" panose="020B0502020104020203" pitchFamily="34" charset="0"/>
              <a:ea typeface="Short Stack"/>
              <a:cs typeface="Short Stack"/>
              <a:sym typeface="Short Stack"/>
            </a:endParaRPr>
          </a:p>
        </p:txBody>
      </p:sp>
      <p:sp>
        <p:nvSpPr>
          <p:cNvPr id="389" name="Google Shape;389;p20"/>
          <p:cNvSpPr/>
          <p:nvPr/>
        </p:nvSpPr>
        <p:spPr>
          <a:xfrm rot="-5400000">
            <a:off x="8194613" y="2936072"/>
            <a:ext cx="956989" cy="3337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r>
              <a:rPr lang="en-US" sz="1700">
                <a:solidFill>
                  <a:schemeClr val="bg1"/>
                </a:solidFill>
                <a:latin typeface="Gill Sans MT" panose="020B0502020104020203" pitchFamily="34" charset="0"/>
                <a:ea typeface="Short Stack"/>
                <a:cs typeface="Short Stack"/>
                <a:sym typeface="Short Stack"/>
              </a:rPr>
              <a:t>sys_read</a:t>
            </a:r>
            <a:endParaRPr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390" name="Google Shape;390;p20"/>
          <p:cNvSpPr/>
          <p:nvPr/>
        </p:nvSpPr>
        <p:spPr>
          <a:xfrm>
            <a:off x="7278430" y="5410548"/>
            <a:ext cx="2434621" cy="4568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r>
              <a:rPr lang="en-US" sz="2500">
                <a:solidFill>
                  <a:srgbClr val="11DBE3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trap-table index</a:t>
            </a:r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1" name="Google Shape;391;p20"/>
          <p:cNvSpPr/>
          <p:nvPr/>
        </p:nvSpPr>
        <p:spPr>
          <a:xfrm>
            <a:off x="3242176" y="5411267"/>
            <a:ext cx="2759810" cy="4554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r>
              <a:rPr lang="en-US" sz="2500" dirty="0" err="1">
                <a:solidFill>
                  <a:srgbClr val="D45954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syscall</a:t>
            </a:r>
            <a:r>
              <a:rPr lang="en-US" sz="2500" dirty="0">
                <a:solidFill>
                  <a:srgbClr val="D45954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-table index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2" name="Google Shape;392;p20"/>
          <p:cNvSpPr txBox="1">
            <a:spLocks noGrp="1"/>
          </p:cNvSpPr>
          <p:nvPr>
            <p:ph type="title"/>
          </p:nvPr>
        </p:nvSpPr>
        <p:spPr>
          <a:xfrm>
            <a:off x="2303464" y="63500"/>
            <a:ext cx="7583487" cy="1282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System Call</a:t>
            </a:r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3" name="Google Shape;393;p20"/>
          <p:cNvSpPr/>
          <p:nvPr/>
        </p:nvSpPr>
        <p:spPr>
          <a:xfrm>
            <a:off x="2362201" y="6019082"/>
            <a:ext cx="6163543" cy="4568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r>
              <a:rPr lang="en-US" sz="2500">
                <a:solidFill>
                  <a:schemeClr val="dk2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Follow entries to correct system call code</a:t>
            </a:r>
            <a:endParaRPr sz="2500">
              <a:solidFill>
                <a:schemeClr val="dk2"/>
              </a:solidFill>
              <a:latin typeface="Arial" panose="020B0604020202020204" pitchFamily="34" charset="0"/>
              <a:ea typeface="Short Stack"/>
              <a:cs typeface="Arial" panose="020B0604020202020204" pitchFamily="34" charset="0"/>
              <a:sym typeface="Short Stack"/>
            </a:endParaRPr>
          </a:p>
        </p:txBody>
      </p:sp>
      <p:cxnSp>
        <p:nvCxnSpPr>
          <p:cNvPr id="2" name="Google Shape;318;p18">
            <a:extLst>
              <a:ext uri="{FF2B5EF4-FFF2-40B4-BE49-F238E27FC236}">
                <a16:creationId xmlns:a16="http://schemas.microsoft.com/office/drawing/2014/main" id="{BCE50B12-1625-986F-32DF-02711AC84641}"/>
              </a:ext>
            </a:extLst>
          </p:cNvPr>
          <p:cNvCxnSpPr>
            <a:cxnSpLocks/>
          </p:cNvCxnSpPr>
          <p:nvPr/>
        </p:nvCxnSpPr>
        <p:spPr>
          <a:xfrm flipH="1" flipV="1">
            <a:off x="6757060" y="4812572"/>
            <a:ext cx="1729224" cy="538366"/>
          </a:xfrm>
          <a:prstGeom prst="straightConnector1">
            <a:avLst/>
          </a:prstGeom>
          <a:noFill/>
          <a:ln w="76200" cap="flat" cmpd="sng">
            <a:solidFill>
              <a:srgbClr val="11DBE3"/>
            </a:solidFill>
            <a:prstDash val="solid"/>
            <a:miter lim="400000"/>
            <a:headEnd type="none" w="sm" len="sm"/>
            <a:tailEnd type="triangle" w="med" len="med"/>
          </a:ln>
        </p:spPr>
      </p:cxnSp>
      <p:cxnSp>
        <p:nvCxnSpPr>
          <p:cNvPr id="3" name="Google Shape;327;p18">
            <a:extLst>
              <a:ext uri="{FF2B5EF4-FFF2-40B4-BE49-F238E27FC236}">
                <a16:creationId xmlns:a16="http://schemas.microsoft.com/office/drawing/2014/main" id="{CFF0111C-9151-C854-AA54-539E7CA34A03}"/>
              </a:ext>
            </a:extLst>
          </p:cNvPr>
          <p:cNvCxnSpPr>
            <a:cxnSpLocks/>
          </p:cNvCxnSpPr>
          <p:nvPr/>
        </p:nvCxnSpPr>
        <p:spPr>
          <a:xfrm flipV="1">
            <a:off x="4729778" y="4812572"/>
            <a:ext cx="1" cy="538411"/>
          </a:xfrm>
          <a:prstGeom prst="straightConnector1">
            <a:avLst/>
          </a:prstGeom>
          <a:noFill/>
          <a:ln w="76200" cap="flat" cmpd="sng">
            <a:solidFill>
              <a:srgbClr val="D45954"/>
            </a:solidFill>
            <a:prstDash val="solid"/>
            <a:miter lim="400000"/>
            <a:headEnd type="none" w="sm" len="sm"/>
            <a:tailEnd type="triangle" w="med" len="med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3"/>
          <p:cNvSpPr txBox="1">
            <a:spLocks noGrp="1"/>
          </p:cNvSpPr>
          <p:nvPr>
            <p:ph type="ctrTitle"/>
          </p:nvPr>
        </p:nvSpPr>
        <p:spPr>
          <a:xfrm>
            <a:off x="2209800" y="2057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b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-US"/>
              <a:t>Virtualization: </a:t>
            </a:r>
            <a:br>
              <a:rPr lang="en-US"/>
            </a:br>
            <a:r>
              <a:rPr lang="en-US"/>
              <a:t>The CPU</a:t>
            </a:r>
            <a:endParaRPr/>
          </a:p>
        </p:txBody>
      </p:sp>
      <p:sp>
        <p:nvSpPr>
          <p:cNvPr id="149" name="Google Shape;149;p3"/>
          <p:cNvSpPr txBox="1">
            <a:spLocks noGrp="1"/>
          </p:cNvSpPr>
          <p:nvPr>
            <p:ph type="subTitle" idx="1"/>
          </p:nvPr>
        </p:nvSpPr>
        <p:spPr>
          <a:xfrm>
            <a:off x="1905000" y="3505200"/>
            <a:ext cx="8458200" cy="32004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rmAutofit/>
          </a:bodyPr>
          <a:lstStyle/>
          <a:p>
            <a:pPr marL="609600" indent="-609600" algn="l">
              <a:spcBef>
                <a:spcPts val="0"/>
              </a:spcBef>
              <a:buClr>
                <a:schemeClr val="dk2"/>
              </a:buClr>
              <a:buSzPts val="2200"/>
            </a:pPr>
            <a:r>
              <a:rPr lang="en-US" sz="2200"/>
              <a:t>Questions answered in this lecture:</a:t>
            </a:r>
            <a:endParaRPr/>
          </a:p>
          <a:p>
            <a:pPr marL="990600" lvl="1" indent="-533400" algn="l">
              <a:spcBef>
                <a:spcPts val="600"/>
              </a:spcBef>
              <a:buSzPts val="2200"/>
            </a:pPr>
            <a:r>
              <a:rPr lang="en-US">
                <a:solidFill>
                  <a:schemeClr val="dk2"/>
                </a:solidFill>
              </a:rPr>
              <a:t>What is a process? (Chapter 4-5)</a:t>
            </a:r>
            <a:endParaRPr/>
          </a:p>
          <a:p>
            <a:pPr marL="990600" lvl="1" indent="-533400" algn="l">
              <a:spcBef>
                <a:spcPts val="600"/>
              </a:spcBef>
              <a:buSzPts val="2200"/>
            </a:pPr>
            <a:r>
              <a:rPr lang="en-US">
                <a:solidFill>
                  <a:schemeClr val="dk2"/>
                </a:solidFill>
              </a:rPr>
              <a:t>Why is limited direct execution a good approach for virtualizing the CPU? (Chapter 6)</a:t>
            </a:r>
            <a:endParaRPr/>
          </a:p>
          <a:p>
            <a:pPr marL="990600" lvl="1" indent="-533400" algn="l">
              <a:spcBef>
                <a:spcPts val="600"/>
              </a:spcBef>
              <a:buSzPts val="2200"/>
            </a:pPr>
            <a:r>
              <a:rPr lang="en-US">
                <a:solidFill>
                  <a:schemeClr val="dk2"/>
                </a:solidFill>
              </a:rPr>
              <a:t>What execution state must be saved for a process? (Chapter 6)</a:t>
            </a:r>
            <a:endParaRPr/>
          </a:p>
          <a:p>
            <a:pPr marL="990600" lvl="1" indent="-533400" algn="l">
              <a:spcBef>
                <a:spcPts val="600"/>
              </a:spcBef>
              <a:buSzPts val="2200"/>
            </a:pPr>
            <a:r>
              <a:rPr lang="en-US">
                <a:solidFill>
                  <a:schemeClr val="dk2"/>
                </a:solidFill>
              </a:rPr>
              <a:t>What 3 modes could a process in? (Chapter 6)</a:t>
            </a:r>
            <a:endParaRPr/>
          </a:p>
        </p:txBody>
      </p:sp>
      <p:sp>
        <p:nvSpPr>
          <p:cNvPr id="150" name="Google Shape;150;p3"/>
          <p:cNvSpPr txBox="1"/>
          <p:nvPr/>
        </p:nvSpPr>
        <p:spPr>
          <a:xfrm>
            <a:off x="3466306" y="54859"/>
            <a:ext cx="525780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n-US" sz="24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RUTGERS UNIVERSITY</a:t>
            </a:r>
            <a:br>
              <a:rPr lang="en-US" sz="24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</a:br>
            <a:r>
              <a:rPr lang="en-US" sz="24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Computer Sciences Department</a:t>
            </a:r>
            <a:endParaRPr/>
          </a:p>
        </p:txBody>
      </p:sp>
      <p:sp>
        <p:nvSpPr>
          <p:cNvPr id="151" name="Google Shape;151;p3"/>
          <p:cNvSpPr txBox="1"/>
          <p:nvPr/>
        </p:nvSpPr>
        <p:spPr>
          <a:xfrm>
            <a:off x="1752600" y="1143000"/>
            <a:ext cx="55284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US" sz="24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CS 416 + 518 Operating Systems Design</a:t>
            </a:r>
            <a:endParaRPr/>
          </a:p>
        </p:txBody>
      </p:sp>
      <p:sp>
        <p:nvSpPr>
          <p:cNvPr id="152" name="Google Shape;152;p3"/>
          <p:cNvSpPr txBox="1"/>
          <p:nvPr/>
        </p:nvSpPr>
        <p:spPr>
          <a:xfrm>
            <a:off x="7772401" y="1225951"/>
            <a:ext cx="243839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r"/>
            <a:r>
              <a:rPr lang="en-US" sz="2400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rPr>
              <a:t>Sudarsun Kannan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Google Shape;398;p21"/>
          <p:cNvSpPr/>
          <p:nvPr/>
        </p:nvSpPr>
        <p:spPr>
          <a:xfrm>
            <a:off x="2504818" y="2580258"/>
            <a:ext cx="2140304" cy="892969"/>
          </a:xfrm>
          <a:prstGeom prst="rect">
            <a:avLst/>
          </a:prstGeom>
          <a:solidFill>
            <a:srgbClr val="308B16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endParaRPr sz="2800">
              <a:solidFill>
                <a:schemeClr val="dk2"/>
              </a:solidFill>
              <a:latin typeface="Gill Sans MT" panose="020B0502020104020203" pitchFamily="34" charset="0"/>
              <a:ea typeface="Short Stack"/>
              <a:cs typeface="Short Stack"/>
              <a:sym typeface="Short Stack"/>
            </a:endParaRPr>
          </a:p>
        </p:txBody>
      </p:sp>
      <p:sp>
        <p:nvSpPr>
          <p:cNvPr id="399" name="Google Shape;399;p21"/>
          <p:cNvSpPr/>
          <p:nvPr/>
        </p:nvSpPr>
        <p:spPr>
          <a:xfrm>
            <a:off x="5707506" y="3468043"/>
            <a:ext cx="744499" cy="4568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r>
              <a:rPr lang="en-US" sz="2500">
                <a:solidFill>
                  <a:schemeClr val="dk2"/>
                </a:solidFill>
                <a:latin typeface="Gill Sans MT" panose="020B0502020104020203" pitchFamily="34" charset="0"/>
                <a:ea typeface="Short Stack"/>
                <a:cs typeface="Short Stack"/>
                <a:sym typeface="Short Stack"/>
              </a:rPr>
              <a:t>RAM</a:t>
            </a:r>
            <a:endParaRPr>
              <a:latin typeface="Gill Sans MT" panose="020B0502020104020203" pitchFamily="34" charset="0"/>
            </a:endParaRPr>
          </a:p>
        </p:txBody>
      </p:sp>
      <p:cxnSp>
        <p:nvCxnSpPr>
          <p:cNvPr id="400" name="Google Shape;400;p21"/>
          <p:cNvCxnSpPr/>
          <p:nvPr/>
        </p:nvCxnSpPr>
        <p:spPr>
          <a:xfrm rot="10800000" flipH="1">
            <a:off x="2515196" y="2233042"/>
            <a:ext cx="213270" cy="213270"/>
          </a:xfrm>
          <a:prstGeom prst="straightConnector1">
            <a:avLst/>
          </a:prstGeom>
          <a:noFill/>
          <a:ln w="25400" cap="flat" cmpd="sng">
            <a:solidFill>
              <a:schemeClr val="dk2"/>
            </a:solidFill>
            <a:prstDash val="solid"/>
            <a:miter lim="400000"/>
            <a:headEnd type="none" w="sm" len="sm"/>
            <a:tailEnd type="none" w="sm" len="sm"/>
          </a:ln>
        </p:spPr>
      </p:cxnSp>
      <p:cxnSp>
        <p:nvCxnSpPr>
          <p:cNvPr id="401" name="Google Shape;401;p21"/>
          <p:cNvCxnSpPr/>
          <p:nvPr/>
        </p:nvCxnSpPr>
        <p:spPr>
          <a:xfrm rot="10800000">
            <a:off x="4417218" y="2233042"/>
            <a:ext cx="213270" cy="213270"/>
          </a:xfrm>
          <a:prstGeom prst="straightConnector1">
            <a:avLst/>
          </a:prstGeom>
          <a:noFill/>
          <a:ln w="25400" cap="flat" cmpd="sng">
            <a:solidFill>
              <a:schemeClr val="dk2"/>
            </a:solidFill>
            <a:prstDash val="solid"/>
            <a:miter lim="400000"/>
            <a:headEnd type="none" w="sm" len="sm"/>
            <a:tailEnd type="none" w="sm" len="sm"/>
          </a:ln>
        </p:spPr>
      </p:cxnSp>
      <p:cxnSp>
        <p:nvCxnSpPr>
          <p:cNvPr id="402" name="Google Shape;402;p21"/>
          <p:cNvCxnSpPr/>
          <p:nvPr/>
        </p:nvCxnSpPr>
        <p:spPr>
          <a:xfrm rot="10800000">
            <a:off x="2728465" y="2233043"/>
            <a:ext cx="1693010" cy="1"/>
          </a:xfrm>
          <a:prstGeom prst="straightConnector1">
            <a:avLst/>
          </a:prstGeom>
          <a:noFill/>
          <a:ln w="25400" cap="flat" cmpd="sng">
            <a:solidFill>
              <a:schemeClr val="dk2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403" name="Google Shape;403;p21"/>
          <p:cNvSpPr/>
          <p:nvPr/>
        </p:nvSpPr>
        <p:spPr>
          <a:xfrm>
            <a:off x="2834932" y="1682106"/>
            <a:ext cx="1461144" cy="4568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r>
              <a:rPr lang="en-US" sz="2500">
                <a:solidFill>
                  <a:schemeClr val="dk2"/>
                </a:solidFill>
                <a:latin typeface="Gill Sans MT" panose="020B0502020104020203" pitchFamily="34" charset="0"/>
                <a:ea typeface="Short Stack"/>
                <a:cs typeface="Short Stack"/>
                <a:sym typeface="Short Stack"/>
              </a:rPr>
              <a:t>Process P</a:t>
            </a:r>
            <a:endParaRPr>
              <a:latin typeface="Gill Sans MT" panose="020B0502020104020203" pitchFamily="34" charset="0"/>
            </a:endParaRPr>
          </a:p>
        </p:txBody>
      </p:sp>
      <p:sp>
        <p:nvSpPr>
          <p:cNvPr id="404" name="Google Shape;404;p21"/>
          <p:cNvSpPr/>
          <p:nvPr/>
        </p:nvSpPr>
        <p:spPr>
          <a:xfrm>
            <a:off x="4650106" y="2580258"/>
            <a:ext cx="5037077" cy="892969"/>
          </a:xfrm>
          <a:prstGeom prst="rect">
            <a:avLst/>
          </a:prstGeom>
          <a:solidFill>
            <a:srgbClr val="308B16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endParaRPr sz="2800">
              <a:solidFill>
                <a:schemeClr val="dk2"/>
              </a:solidFill>
              <a:latin typeface="Gill Sans MT" panose="020B0502020104020203" pitchFamily="34" charset="0"/>
              <a:ea typeface="Short Stack"/>
              <a:cs typeface="Short Stack"/>
              <a:sym typeface="Short Stack"/>
            </a:endParaRPr>
          </a:p>
        </p:txBody>
      </p:sp>
      <p:cxnSp>
        <p:nvCxnSpPr>
          <p:cNvPr id="405" name="Google Shape;405;p21"/>
          <p:cNvCxnSpPr/>
          <p:nvPr/>
        </p:nvCxnSpPr>
        <p:spPr>
          <a:xfrm rot="10800000">
            <a:off x="4631531" y="2580258"/>
            <a:ext cx="0" cy="892969"/>
          </a:xfrm>
          <a:prstGeom prst="straightConnector1">
            <a:avLst/>
          </a:prstGeom>
          <a:noFill/>
          <a:ln>
            <a:noFill/>
          </a:ln>
        </p:spPr>
      </p:cxnSp>
      <p:sp>
        <p:nvSpPr>
          <p:cNvPr id="407" name="Google Shape;407;p21"/>
          <p:cNvSpPr/>
          <p:nvPr/>
        </p:nvSpPr>
        <p:spPr>
          <a:xfrm>
            <a:off x="5150167" y="2580258"/>
            <a:ext cx="205736" cy="892969"/>
          </a:xfrm>
          <a:prstGeom prst="rect">
            <a:avLst/>
          </a:prstGeom>
          <a:solidFill>
            <a:srgbClr val="7BDB45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endParaRPr sz="2800">
              <a:solidFill>
                <a:schemeClr val="dk2"/>
              </a:solidFill>
              <a:latin typeface="Gill Sans MT" panose="020B0502020104020203" pitchFamily="34" charset="0"/>
              <a:ea typeface="Short Stack"/>
              <a:cs typeface="Short Stack"/>
              <a:sym typeface="Short Stack"/>
            </a:endParaRPr>
          </a:p>
        </p:txBody>
      </p:sp>
      <p:sp>
        <p:nvSpPr>
          <p:cNvPr id="408" name="Google Shape;408;p21"/>
          <p:cNvSpPr/>
          <p:nvPr/>
        </p:nvSpPr>
        <p:spPr>
          <a:xfrm>
            <a:off x="5328761" y="2580258"/>
            <a:ext cx="205736" cy="892969"/>
          </a:xfrm>
          <a:prstGeom prst="rect">
            <a:avLst/>
          </a:prstGeom>
          <a:solidFill>
            <a:srgbClr val="7BDB45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endParaRPr sz="2800">
              <a:solidFill>
                <a:schemeClr val="dk2"/>
              </a:solidFill>
              <a:latin typeface="Gill Sans MT" panose="020B0502020104020203" pitchFamily="34" charset="0"/>
              <a:ea typeface="Short Stack"/>
              <a:cs typeface="Short Stack"/>
              <a:sym typeface="Short Stack"/>
            </a:endParaRPr>
          </a:p>
        </p:txBody>
      </p:sp>
      <p:sp>
        <p:nvSpPr>
          <p:cNvPr id="409" name="Google Shape;409;p21"/>
          <p:cNvSpPr/>
          <p:nvPr/>
        </p:nvSpPr>
        <p:spPr>
          <a:xfrm>
            <a:off x="5507355" y="2580258"/>
            <a:ext cx="205736" cy="892969"/>
          </a:xfrm>
          <a:prstGeom prst="rect">
            <a:avLst/>
          </a:prstGeom>
          <a:solidFill>
            <a:srgbClr val="7BDB45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endParaRPr sz="2800">
              <a:solidFill>
                <a:schemeClr val="dk2"/>
              </a:solidFill>
              <a:latin typeface="Gill Sans MT" panose="020B0502020104020203" pitchFamily="34" charset="0"/>
              <a:ea typeface="Short Stack"/>
              <a:cs typeface="Short Stack"/>
              <a:sym typeface="Short Stack"/>
            </a:endParaRPr>
          </a:p>
        </p:txBody>
      </p:sp>
      <p:sp>
        <p:nvSpPr>
          <p:cNvPr id="410" name="Google Shape;410;p21"/>
          <p:cNvSpPr/>
          <p:nvPr/>
        </p:nvSpPr>
        <p:spPr>
          <a:xfrm>
            <a:off x="5685949" y="2580258"/>
            <a:ext cx="205736" cy="892969"/>
          </a:xfrm>
          <a:prstGeom prst="rect">
            <a:avLst/>
          </a:prstGeom>
          <a:solidFill>
            <a:srgbClr val="7BDB45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endParaRPr sz="2800">
              <a:solidFill>
                <a:schemeClr val="dk2"/>
              </a:solidFill>
              <a:latin typeface="Gill Sans MT" panose="020B0502020104020203" pitchFamily="34" charset="0"/>
              <a:ea typeface="Short Stack"/>
              <a:cs typeface="Short Stack"/>
              <a:sym typeface="Short Stack"/>
            </a:endParaRPr>
          </a:p>
        </p:txBody>
      </p:sp>
      <p:sp>
        <p:nvSpPr>
          <p:cNvPr id="411" name="Google Shape;411;p21"/>
          <p:cNvSpPr/>
          <p:nvPr/>
        </p:nvSpPr>
        <p:spPr>
          <a:xfrm>
            <a:off x="7293292" y="2580258"/>
            <a:ext cx="205736" cy="892969"/>
          </a:xfrm>
          <a:prstGeom prst="rect">
            <a:avLst/>
          </a:prstGeom>
          <a:solidFill>
            <a:srgbClr val="7BDB45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endParaRPr sz="2800">
              <a:solidFill>
                <a:schemeClr val="dk2"/>
              </a:solidFill>
              <a:latin typeface="Gill Sans MT" panose="020B0502020104020203" pitchFamily="34" charset="0"/>
              <a:ea typeface="Short Stack"/>
              <a:cs typeface="Short Stack"/>
              <a:sym typeface="Short Stack"/>
            </a:endParaRPr>
          </a:p>
        </p:txBody>
      </p:sp>
      <p:sp>
        <p:nvSpPr>
          <p:cNvPr id="412" name="Google Shape;412;p21"/>
          <p:cNvSpPr/>
          <p:nvPr/>
        </p:nvSpPr>
        <p:spPr>
          <a:xfrm>
            <a:off x="7471886" y="2580258"/>
            <a:ext cx="205736" cy="892969"/>
          </a:xfrm>
          <a:prstGeom prst="rect">
            <a:avLst/>
          </a:prstGeom>
          <a:solidFill>
            <a:srgbClr val="7BDB45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endParaRPr sz="2800">
              <a:solidFill>
                <a:schemeClr val="dk2"/>
              </a:solidFill>
              <a:latin typeface="Gill Sans MT" panose="020B0502020104020203" pitchFamily="34" charset="0"/>
              <a:ea typeface="Short Stack"/>
              <a:cs typeface="Short Stack"/>
              <a:sym typeface="Short Stack"/>
            </a:endParaRPr>
          </a:p>
        </p:txBody>
      </p:sp>
      <p:sp>
        <p:nvSpPr>
          <p:cNvPr id="413" name="Google Shape;413;p21"/>
          <p:cNvSpPr/>
          <p:nvPr/>
        </p:nvSpPr>
        <p:spPr>
          <a:xfrm>
            <a:off x="7650480" y="2580258"/>
            <a:ext cx="205736" cy="892969"/>
          </a:xfrm>
          <a:prstGeom prst="rect">
            <a:avLst/>
          </a:prstGeom>
          <a:solidFill>
            <a:srgbClr val="7BDB45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endParaRPr sz="2800">
              <a:solidFill>
                <a:schemeClr val="dk2"/>
              </a:solidFill>
              <a:latin typeface="Gill Sans MT" panose="020B0502020104020203" pitchFamily="34" charset="0"/>
              <a:ea typeface="Short Stack"/>
              <a:cs typeface="Short Stack"/>
              <a:sym typeface="Short Stack"/>
            </a:endParaRPr>
          </a:p>
        </p:txBody>
      </p:sp>
      <p:sp>
        <p:nvSpPr>
          <p:cNvPr id="414" name="Google Shape;414;p21"/>
          <p:cNvSpPr/>
          <p:nvPr/>
        </p:nvSpPr>
        <p:spPr>
          <a:xfrm>
            <a:off x="7829074" y="2580258"/>
            <a:ext cx="205736" cy="892969"/>
          </a:xfrm>
          <a:prstGeom prst="rect">
            <a:avLst/>
          </a:prstGeom>
          <a:solidFill>
            <a:srgbClr val="7BDB45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endParaRPr sz="2800">
              <a:solidFill>
                <a:schemeClr val="dk2"/>
              </a:solidFill>
              <a:latin typeface="Gill Sans MT" panose="020B0502020104020203" pitchFamily="34" charset="0"/>
              <a:ea typeface="Short Stack"/>
              <a:cs typeface="Short Stack"/>
              <a:sym typeface="Short Stack"/>
            </a:endParaRPr>
          </a:p>
        </p:txBody>
      </p:sp>
      <p:sp>
        <p:nvSpPr>
          <p:cNvPr id="416" name="Google Shape;416;p21"/>
          <p:cNvSpPr/>
          <p:nvPr/>
        </p:nvSpPr>
        <p:spPr>
          <a:xfrm>
            <a:off x="3740866" y="4311898"/>
            <a:ext cx="4689531" cy="4568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r>
              <a:rPr lang="en-US" sz="2500">
                <a:solidFill>
                  <a:schemeClr val="dk2"/>
                </a:solidFill>
                <a:latin typeface="Gill Sans MT" panose="020B0502020104020203" pitchFamily="34" charset="0"/>
                <a:ea typeface="Courier"/>
                <a:cs typeface="Courier"/>
                <a:sym typeface="Courier"/>
              </a:rPr>
              <a:t>movl</a:t>
            </a:r>
            <a:r>
              <a:rPr lang="en-US" sz="2500">
                <a:solidFill>
                  <a:srgbClr val="FFFFFF"/>
                </a:solidFill>
                <a:latin typeface="Gill Sans MT" panose="020B0502020104020203" pitchFamily="34" charset="0"/>
                <a:ea typeface="Courier"/>
                <a:cs typeface="Courier"/>
                <a:sym typeface="Courier"/>
              </a:rPr>
              <a:t> </a:t>
            </a:r>
            <a:r>
              <a:rPr lang="en-US" sz="2500">
                <a:solidFill>
                  <a:srgbClr val="D45954"/>
                </a:solidFill>
                <a:latin typeface="Gill Sans MT" panose="020B0502020104020203" pitchFamily="34" charset="0"/>
                <a:ea typeface="Courier"/>
                <a:cs typeface="Courier"/>
                <a:sym typeface="Courier"/>
              </a:rPr>
              <a:t>$6</a:t>
            </a:r>
            <a:r>
              <a:rPr lang="en-US" sz="2500">
                <a:solidFill>
                  <a:schemeClr val="dk2"/>
                </a:solidFill>
                <a:latin typeface="Gill Sans MT" panose="020B0502020104020203" pitchFamily="34" charset="0"/>
                <a:ea typeface="Courier"/>
                <a:cs typeface="Courier"/>
                <a:sym typeface="Courier"/>
              </a:rPr>
              <a:t>, %eax;   int </a:t>
            </a:r>
            <a:r>
              <a:rPr lang="en-US" sz="2500">
                <a:solidFill>
                  <a:srgbClr val="11DBE3"/>
                </a:solidFill>
                <a:latin typeface="Gill Sans MT" panose="020B0502020104020203" pitchFamily="34" charset="0"/>
                <a:ea typeface="Courier"/>
                <a:cs typeface="Courier"/>
                <a:sym typeface="Courier"/>
              </a:rPr>
              <a:t>$64</a:t>
            </a:r>
            <a:endParaRPr>
              <a:latin typeface="Gill Sans MT" panose="020B0502020104020203" pitchFamily="34" charset="0"/>
            </a:endParaRPr>
          </a:p>
        </p:txBody>
      </p:sp>
      <p:sp>
        <p:nvSpPr>
          <p:cNvPr id="417" name="Google Shape;417;p21"/>
          <p:cNvSpPr/>
          <p:nvPr/>
        </p:nvSpPr>
        <p:spPr>
          <a:xfrm rot="-5400000">
            <a:off x="6028728" y="2859872"/>
            <a:ext cx="716757" cy="3337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r>
              <a:rPr lang="en-US" sz="1700">
                <a:solidFill>
                  <a:schemeClr val="bg1"/>
                </a:solidFill>
                <a:latin typeface="Gill Sans MT" panose="020B0502020104020203" pitchFamily="34" charset="0"/>
                <a:ea typeface="Short Stack"/>
                <a:cs typeface="Short Stack"/>
                <a:sym typeface="Short Stack"/>
              </a:rPr>
              <a:t>syscall</a:t>
            </a:r>
            <a:endParaRPr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418" name="Google Shape;418;p21"/>
          <p:cNvSpPr/>
          <p:nvPr/>
        </p:nvSpPr>
        <p:spPr>
          <a:xfrm rot="-5400000">
            <a:off x="8194613" y="2859834"/>
            <a:ext cx="956989" cy="3337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r>
              <a:rPr lang="en-US" sz="1700">
                <a:solidFill>
                  <a:schemeClr val="bg1"/>
                </a:solidFill>
                <a:latin typeface="Gill Sans MT" panose="020B0502020104020203" pitchFamily="34" charset="0"/>
                <a:ea typeface="Short Stack"/>
                <a:cs typeface="Short Stack"/>
                <a:sym typeface="Short Stack"/>
              </a:rPr>
              <a:t>sys_read</a:t>
            </a:r>
            <a:endParaRPr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419" name="Google Shape;419;p21"/>
          <p:cNvSpPr/>
          <p:nvPr/>
        </p:nvSpPr>
        <p:spPr>
          <a:xfrm>
            <a:off x="3041410" y="2580258"/>
            <a:ext cx="549099" cy="892969"/>
          </a:xfrm>
          <a:prstGeom prst="rect">
            <a:avLst/>
          </a:prstGeom>
          <a:solidFill>
            <a:srgbClr val="E8A433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r>
              <a:rPr lang="en-US" dirty="0" err="1">
                <a:latin typeface="Gill Sans MT" panose="020B0502020104020203" pitchFamily="34" charset="0"/>
                <a:ea typeface="Short Stack"/>
                <a:cs typeface="Short Stack"/>
                <a:sym typeface="Short Stack"/>
              </a:rPr>
              <a:t>buf</a:t>
            </a:r>
            <a:endParaRPr dirty="0">
              <a:latin typeface="Gill Sans MT" panose="020B0502020104020203" pitchFamily="34" charset="0"/>
            </a:endParaRPr>
          </a:p>
        </p:txBody>
      </p:sp>
      <p:sp>
        <p:nvSpPr>
          <p:cNvPr id="420" name="Google Shape;420;p21"/>
          <p:cNvSpPr/>
          <p:nvPr/>
        </p:nvSpPr>
        <p:spPr>
          <a:xfrm>
            <a:off x="7278430" y="5334348"/>
            <a:ext cx="2434621" cy="4568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r>
              <a:rPr lang="en-US" sz="2500">
                <a:solidFill>
                  <a:schemeClr val="dk2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trap-table index</a:t>
            </a:r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1" name="Google Shape;421;p21"/>
          <p:cNvSpPr/>
          <p:nvPr/>
        </p:nvSpPr>
        <p:spPr>
          <a:xfrm>
            <a:off x="3242176" y="5335067"/>
            <a:ext cx="2759810" cy="4554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r>
              <a:rPr lang="en-US" sz="2500">
                <a:solidFill>
                  <a:schemeClr val="dk2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syscall-table index</a:t>
            </a:r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2" name="Google Shape;422;p21"/>
          <p:cNvSpPr/>
          <p:nvPr/>
        </p:nvSpPr>
        <p:spPr>
          <a:xfrm>
            <a:off x="4088849" y="1804048"/>
            <a:ext cx="1364499" cy="803971"/>
          </a:xfrm>
          <a:custGeom>
            <a:avLst/>
            <a:gdLst/>
            <a:ahLst/>
            <a:cxnLst/>
            <a:rect l="l" t="t" r="r" b="b"/>
            <a:pathLst>
              <a:path w="21600" h="16202" extrusionOk="0">
                <a:moveTo>
                  <a:pt x="0" y="16202"/>
                </a:moveTo>
                <a:cubicBezTo>
                  <a:pt x="7961" y="-5190"/>
                  <a:pt x="15161" y="-5398"/>
                  <a:pt x="21600" y="15578"/>
                </a:cubicBezTo>
              </a:path>
            </a:pathLst>
          </a:custGeom>
          <a:noFill/>
          <a:ln w="63500" cap="flat" cmpd="sng">
            <a:solidFill>
              <a:srgbClr val="11DBE3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64275" tIns="32125" rIns="64275" bIns="32125" anchor="t" anchorCtr="0">
            <a:noAutofit/>
          </a:bodyPr>
          <a:lstStyle/>
          <a:p>
            <a:endParaRPr sz="2800">
              <a:solidFill>
                <a:schemeClr val="dk2"/>
              </a:solidFill>
              <a:latin typeface="Gill Sans MT" panose="020B0502020104020203" pitchFamily="34" charset="0"/>
              <a:ea typeface="Short Stack"/>
              <a:cs typeface="Short Stack"/>
              <a:sym typeface="Short Stack"/>
            </a:endParaRPr>
          </a:p>
        </p:txBody>
      </p:sp>
      <p:sp>
        <p:nvSpPr>
          <p:cNvPr id="423" name="Google Shape;423;p21"/>
          <p:cNvSpPr/>
          <p:nvPr/>
        </p:nvSpPr>
        <p:spPr>
          <a:xfrm>
            <a:off x="5428301" y="1734698"/>
            <a:ext cx="958268" cy="790232"/>
          </a:xfrm>
          <a:custGeom>
            <a:avLst/>
            <a:gdLst/>
            <a:ahLst/>
            <a:cxnLst/>
            <a:rect l="l" t="t" r="r" b="b"/>
            <a:pathLst>
              <a:path w="21600" h="16200" extrusionOk="0">
                <a:moveTo>
                  <a:pt x="0" y="16073"/>
                </a:moveTo>
                <a:cubicBezTo>
                  <a:pt x="8491" y="-5400"/>
                  <a:pt x="15691" y="-5358"/>
                  <a:pt x="21600" y="16200"/>
                </a:cubicBezTo>
              </a:path>
            </a:pathLst>
          </a:custGeom>
          <a:noFill/>
          <a:ln w="63500" cap="flat" cmpd="sng">
            <a:solidFill>
              <a:schemeClr val="dk2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64275" tIns="32125" rIns="64275" bIns="32125" anchor="t" anchorCtr="0">
            <a:noAutofit/>
          </a:bodyPr>
          <a:lstStyle/>
          <a:p>
            <a:endParaRPr sz="2800">
              <a:solidFill>
                <a:schemeClr val="dk2"/>
              </a:solidFill>
              <a:latin typeface="Gill Sans MT" panose="020B0502020104020203" pitchFamily="34" charset="0"/>
              <a:ea typeface="Short Stack"/>
              <a:cs typeface="Short Stack"/>
              <a:sym typeface="Short Stack"/>
            </a:endParaRPr>
          </a:p>
        </p:txBody>
      </p:sp>
      <p:sp>
        <p:nvSpPr>
          <p:cNvPr id="424" name="Google Shape;424;p21"/>
          <p:cNvSpPr/>
          <p:nvPr/>
        </p:nvSpPr>
        <p:spPr>
          <a:xfrm>
            <a:off x="6410568" y="1795118"/>
            <a:ext cx="1364499" cy="803971"/>
          </a:xfrm>
          <a:custGeom>
            <a:avLst/>
            <a:gdLst/>
            <a:ahLst/>
            <a:cxnLst/>
            <a:rect l="l" t="t" r="r" b="b"/>
            <a:pathLst>
              <a:path w="21600" h="16202" extrusionOk="0">
                <a:moveTo>
                  <a:pt x="0" y="16202"/>
                </a:moveTo>
                <a:cubicBezTo>
                  <a:pt x="7961" y="-5190"/>
                  <a:pt x="15161" y="-5398"/>
                  <a:pt x="21600" y="15578"/>
                </a:cubicBezTo>
              </a:path>
            </a:pathLst>
          </a:custGeom>
          <a:noFill/>
          <a:ln w="63500" cap="flat" cmpd="sng">
            <a:solidFill>
              <a:srgbClr val="D45954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64275" tIns="32125" rIns="64275" bIns="32125" anchor="t" anchorCtr="0">
            <a:noAutofit/>
          </a:bodyPr>
          <a:lstStyle/>
          <a:p>
            <a:endParaRPr sz="2800">
              <a:solidFill>
                <a:schemeClr val="dk2"/>
              </a:solidFill>
              <a:latin typeface="Gill Sans MT" panose="020B0502020104020203" pitchFamily="34" charset="0"/>
              <a:ea typeface="Short Stack"/>
              <a:cs typeface="Short Stack"/>
              <a:sym typeface="Short Stack"/>
            </a:endParaRPr>
          </a:p>
        </p:txBody>
      </p:sp>
      <p:sp>
        <p:nvSpPr>
          <p:cNvPr id="425" name="Google Shape;425;p21"/>
          <p:cNvSpPr/>
          <p:nvPr/>
        </p:nvSpPr>
        <p:spPr>
          <a:xfrm>
            <a:off x="7750019" y="1734698"/>
            <a:ext cx="958268" cy="790232"/>
          </a:xfrm>
          <a:custGeom>
            <a:avLst/>
            <a:gdLst/>
            <a:ahLst/>
            <a:cxnLst/>
            <a:rect l="l" t="t" r="r" b="b"/>
            <a:pathLst>
              <a:path w="21600" h="16200" extrusionOk="0">
                <a:moveTo>
                  <a:pt x="0" y="16073"/>
                </a:moveTo>
                <a:cubicBezTo>
                  <a:pt x="8491" y="-5400"/>
                  <a:pt x="15691" y="-5358"/>
                  <a:pt x="21600" y="16200"/>
                </a:cubicBezTo>
              </a:path>
            </a:pathLst>
          </a:custGeom>
          <a:noFill/>
          <a:ln w="63500" cap="flat" cmpd="sng">
            <a:solidFill>
              <a:schemeClr val="dk2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64275" tIns="32125" rIns="64275" bIns="32125" anchor="t" anchorCtr="0">
            <a:noAutofit/>
          </a:bodyPr>
          <a:lstStyle/>
          <a:p>
            <a:endParaRPr sz="2800">
              <a:solidFill>
                <a:schemeClr val="dk2"/>
              </a:solidFill>
              <a:latin typeface="Gill Sans MT" panose="020B0502020104020203" pitchFamily="34" charset="0"/>
              <a:ea typeface="Short Stack"/>
              <a:cs typeface="Short Stack"/>
              <a:sym typeface="Short Stack"/>
            </a:endParaRPr>
          </a:p>
        </p:txBody>
      </p:sp>
      <p:sp>
        <p:nvSpPr>
          <p:cNvPr id="426" name="Google Shape;426;p21"/>
          <p:cNvSpPr txBox="1">
            <a:spLocks noGrp="1"/>
          </p:cNvSpPr>
          <p:nvPr>
            <p:ph type="title"/>
          </p:nvPr>
        </p:nvSpPr>
        <p:spPr>
          <a:xfrm>
            <a:off x="2303464" y="63500"/>
            <a:ext cx="7583487" cy="1282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System Call</a:t>
            </a:r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7" name="Google Shape;427;p21"/>
          <p:cNvSpPr/>
          <p:nvPr/>
        </p:nvSpPr>
        <p:spPr>
          <a:xfrm>
            <a:off x="2362200" y="5826723"/>
            <a:ext cx="7728074" cy="8415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r>
              <a:rPr lang="en-US" sz="2500" dirty="0">
                <a:solidFill>
                  <a:schemeClr val="dk2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Kernel can access user memory to fill in user buffer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500" dirty="0">
                <a:solidFill>
                  <a:schemeClr val="dk2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return-from-trap at end to return to Process P</a:t>
            </a:r>
            <a:endParaRPr sz="2500" dirty="0">
              <a:solidFill>
                <a:schemeClr val="dk2"/>
              </a:solidFill>
              <a:latin typeface="Arial" panose="020B0604020202020204" pitchFamily="34" charset="0"/>
              <a:ea typeface="Short Stack"/>
              <a:cs typeface="Arial" panose="020B0604020202020204" pitchFamily="34" charset="0"/>
              <a:sym typeface="Short Stack"/>
            </a:endParaRPr>
          </a:p>
        </p:txBody>
      </p:sp>
      <p:cxnSp>
        <p:nvCxnSpPr>
          <p:cNvPr id="2" name="Google Shape;318;p18">
            <a:extLst>
              <a:ext uri="{FF2B5EF4-FFF2-40B4-BE49-F238E27FC236}">
                <a16:creationId xmlns:a16="http://schemas.microsoft.com/office/drawing/2014/main" id="{A54AE4FE-CBA1-0E71-EB93-045E17223FA8}"/>
              </a:ext>
            </a:extLst>
          </p:cNvPr>
          <p:cNvCxnSpPr>
            <a:cxnSpLocks/>
          </p:cNvCxnSpPr>
          <p:nvPr/>
        </p:nvCxnSpPr>
        <p:spPr>
          <a:xfrm flipH="1" flipV="1">
            <a:off x="6757060" y="4776947"/>
            <a:ext cx="1729224" cy="538366"/>
          </a:xfrm>
          <a:prstGeom prst="straightConnector1">
            <a:avLst/>
          </a:prstGeom>
          <a:noFill/>
          <a:ln w="76200" cap="flat" cmpd="sng">
            <a:solidFill>
              <a:srgbClr val="11DBE3"/>
            </a:solidFill>
            <a:prstDash val="solid"/>
            <a:miter lim="400000"/>
            <a:headEnd type="none" w="sm" len="sm"/>
            <a:tailEnd type="triangle" w="med" len="med"/>
          </a:ln>
        </p:spPr>
      </p:cxnSp>
      <p:cxnSp>
        <p:nvCxnSpPr>
          <p:cNvPr id="3" name="Google Shape;327;p18">
            <a:extLst>
              <a:ext uri="{FF2B5EF4-FFF2-40B4-BE49-F238E27FC236}">
                <a16:creationId xmlns:a16="http://schemas.microsoft.com/office/drawing/2014/main" id="{D4C665B1-7D7A-3E3C-AF83-83C5A370C5C8}"/>
              </a:ext>
            </a:extLst>
          </p:cNvPr>
          <p:cNvCxnSpPr>
            <a:cxnSpLocks/>
          </p:cNvCxnSpPr>
          <p:nvPr/>
        </p:nvCxnSpPr>
        <p:spPr>
          <a:xfrm flipV="1">
            <a:off x="4729778" y="4776947"/>
            <a:ext cx="1" cy="538411"/>
          </a:xfrm>
          <a:prstGeom prst="straightConnector1">
            <a:avLst/>
          </a:prstGeom>
          <a:noFill/>
          <a:ln w="76200" cap="flat" cmpd="sng">
            <a:solidFill>
              <a:srgbClr val="D45954"/>
            </a:solidFill>
            <a:prstDash val="solid"/>
            <a:miter lim="400000"/>
            <a:headEnd type="none" w="sm" len="sm"/>
            <a:tailEnd type="triangle" w="med" len="med"/>
          </a:ln>
        </p:spPr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p22"/>
          <p:cNvSpPr txBox="1">
            <a:spLocks noGrp="1"/>
          </p:cNvSpPr>
          <p:nvPr>
            <p:ph type="title"/>
          </p:nvPr>
        </p:nvSpPr>
        <p:spPr>
          <a:xfrm>
            <a:off x="2303464" y="63500"/>
            <a:ext cx="7583487" cy="1282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System Call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33" name="Google Shape;433;p22"/>
          <p:cNvGraphicFramePr/>
          <p:nvPr/>
        </p:nvGraphicFramePr>
        <p:xfrm>
          <a:off x="5791200" y="5116006"/>
          <a:ext cx="2667000" cy="111255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333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 dirty="0"/>
                        <a:t>    Num</a:t>
                      </a:r>
                      <a:endParaRPr sz="18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Function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     6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 sys_read</a:t>
                      </a: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     7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/>
                        <a:t>  </a:t>
                      </a:r>
                      <a:r>
                        <a:rPr lang="en-US" sz="1800" dirty="0" err="1"/>
                        <a:t>sys_write</a:t>
                      </a:r>
                      <a:endParaRPr sz="18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34" name="Google Shape;434;p22"/>
          <p:cNvGraphicFramePr/>
          <p:nvPr/>
        </p:nvGraphicFramePr>
        <p:xfrm>
          <a:off x="5289669" y="2805408"/>
          <a:ext cx="3048000" cy="111255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197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 $63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 illegal access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 $64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 system call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 $65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0"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 Device Interrupt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35" name="Google Shape;435;p22"/>
          <p:cNvSpPr txBox="1"/>
          <p:nvPr/>
        </p:nvSpPr>
        <p:spPr>
          <a:xfrm>
            <a:off x="3324639" y="1667609"/>
            <a:ext cx="213360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US" sz="2400">
                <a:solidFill>
                  <a:schemeClr val="dk2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System Call</a:t>
            </a:r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6" name="Google Shape;436;p22"/>
          <p:cNvSpPr/>
          <p:nvPr/>
        </p:nvSpPr>
        <p:spPr>
          <a:xfrm>
            <a:off x="1905000" y="1585472"/>
            <a:ext cx="1348409" cy="741473"/>
          </a:xfrm>
          <a:prstGeom prst="snipRoundRect">
            <a:avLst>
              <a:gd name="adj1" fmla="val 16667"/>
              <a:gd name="adj2" fmla="val 16667"/>
            </a:avLst>
          </a:prstGeom>
          <a:blipFill rotWithShape="1">
            <a:blip r:embed="rId3">
              <a:alphaModFix/>
            </a:blip>
            <a:stretch>
              <a:fillRect/>
            </a:stretch>
          </a:blipFill>
          <a:ln w="12700" cap="flat" cmpd="sng">
            <a:solidFill>
              <a:srgbClr val="972D2D"/>
            </a:solidFill>
            <a:prstDash val="solid"/>
            <a:round/>
            <a:headEnd type="none" w="sm" len="sm"/>
            <a:tailEnd type="none" w="sm" len="sm"/>
          </a:ln>
          <a:effectLst>
            <a:outerShdw blurRad="101600" dist="25400" dir="4800000" sx="103000" sy="103000" rotWithShape="0">
              <a:srgbClr val="000000">
                <a:alpha val="4470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US" sz="2800">
                <a:solidFill>
                  <a:schemeClr val="lt1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App</a:t>
            </a:r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7" name="Google Shape;437;p22"/>
          <p:cNvSpPr/>
          <p:nvPr/>
        </p:nvSpPr>
        <p:spPr>
          <a:xfrm>
            <a:off x="5529471" y="1622555"/>
            <a:ext cx="4689531" cy="4568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r>
              <a:rPr lang="en-US" sz="2500">
                <a:solidFill>
                  <a:schemeClr val="dk2"/>
                </a:solidFill>
                <a:latin typeface="Gill Sans MT" panose="020B0502020104020203" pitchFamily="34" charset="0"/>
                <a:ea typeface="Courier"/>
                <a:cs typeface="Courier"/>
                <a:sym typeface="Courier"/>
              </a:rPr>
              <a:t>movl</a:t>
            </a:r>
            <a:r>
              <a:rPr lang="en-US" sz="2500">
                <a:solidFill>
                  <a:srgbClr val="FFFFFF"/>
                </a:solidFill>
                <a:latin typeface="Gill Sans MT" panose="020B0502020104020203" pitchFamily="34" charset="0"/>
                <a:ea typeface="Courier"/>
                <a:cs typeface="Courier"/>
                <a:sym typeface="Courier"/>
              </a:rPr>
              <a:t> </a:t>
            </a:r>
            <a:r>
              <a:rPr lang="en-US" sz="2500">
                <a:solidFill>
                  <a:srgbClr val="D45954"/>
                </a:solidFill>
                <a:latin typeface="Gill Sans MT" panose="020B0502020104020203" pitchFamily="34" charset="0"/>
                <a:ea typeface="Courier"/>
                <a:cs typeface="Courier"/>
                <a:sym typeface="Courier"/>
              </a:rPr>
              <a:t>$6</a:t>
            </a:r>
            <a:r>
              <a:rPr lang="en-US" sz="2500">
                <a:solidFill>
                  <a:schemeClr val="dk2"/>
                </a:solidFill>
                <a:latin typeface="Gill Sans MT" panose="020B0502020104020203" pitchFamily="34" charset="0"/>
                <a:ea typeface="Courier"/>
                <a:cs typeface="Courier"/>
                <a:sym typeface="Courier"/>
              </a:rPr>
              <a:t>, %eax;   int </a:t>
            </a:r>
            <a:r>
              <a:rPr lang="en-US" sz="2500">
                <a:solidFill>
                  <a:srgbClr val="11DBE3"/>
                </a:solidFill>
                <a:latin typeface="Gill Sans MT" panose="020B0502020104020203" pitchFamily="34" charset="0"/>
                <a:ea typeface="Courier"/>
                <a:cs typeface="Courier"/>
                <a:sym typeface="Courier"/>
              </a:rPr>
              <a:t>$64</a:t>
            </a:r>
            <a:endParaRPr>
              <a:latin typeface="Gill Sans MT" panose="020B0502020104020203" pitchFamily="34" charset="0"/>
            </a:endParaRPr>
          </a:p>
        </p:txBody>
      </p:sp>
      <p:sp>
        <p:nvSpPr>
          <p:cNvPr id="438" name="Google Shape;438;p22"/>
          <p:cNvSpPr txBox="1"/>
          <p:nvPr/>
        </p:nvSpPr>
        <p:spPr>
          <a:xfrm>
            <a:off x="5266478" y="2302612"/>
            <a:ext cx="3071191" cy="430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US" sz="2200" dirty="0">
                <a:solidFill>
                  <a:schemeClr val="dk2"/>
                </a:solidFill>
                <a:latin typeface="Arial" panose="020B0604020202020204" pitchFamily="34" charset="0"/>
                <a:ea typeface="Gill Sans"/>
                <a:cs typeface="Arial" panose="020B0604020202020204" pitchFamily="34" charset="0"/>
                <a:sym typeface="Gill Sans"/>
              </a:rPr>
              <a:t>H/W-level Trap Table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9" name="Google Shape;439;p22"/>
          <p:cNvSpPr/>
          <p:nvPr/>
        </p:nvSpPr>
        <p:spPr>
          <a:xfrm>
            <a:off x="1543878" y="4138732"/>
            <a:ext cx="7676322" cy="2655768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972D2D"/>
            </a:solidFill>
            <a:prstDash val="solid"/>
            <a:round/>
            <a:headEnd type="none" w="sm" len="sm"/>
            <a:tailEnd type="none" w="sm" len="sm"/>
          </a:ln>
          <a:effectLst>
            <a:outerShdw blurRad="101600" dist="25400" dir="4800000" sx="103000" sy="103000" rotWithShape="0">
              <a:srgbClr val="000000">
                <a:alpha val="44705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2000">
                <a:solidFill>
                  <a:schemeClr val="dk2"/>
                </a:solidFill>
                <a:latin typeface="Gill Sans MT" panose="020B0502020104020203" pitchFamily="34" charset="0"/>
                <a:ea typeface="Gill Sans"/>
                <a:cs typeface="Gill Sans"/>
                <a:sym typeface="Gill Sans"/>
              </a:rPr>
              <a:t>Syscall() {</a:t>
            </a:r>
            <a:endParaRPr>
              <a:latin typeface="Gill Sans MT" panose="020B0502020104020203" pitchFamily="34" charset="0"/>
            </a:endParaRPr>
          </a:p>
          <a:p>
            <a:r>
              <a:rPr lang="en-US" sz="2000">
                <a:solidFill>
                  <a:schemeClr val="dk2"/>
                </a:solidFill>
                <a:latin typeface="Gill Sans MT" panose="020B0502020104020203" pitchFamily="34" charset="0"/>
                <a:ea typeface="Gill Sans"/>
                <a:cs typeface="Gill Sans"/>
                <a:sym typeface="Gill Sans"/>
              </a:rPr>
              <a:t>  sysnum = %eax</a:t>
            </a:r>
            <a:endParaRPr sz="2000">
              <a:solidFill>
                <a:schemeClr val="dk2"/>
              </a:solidFill>
              <a:latin typeface="Gill Sans MT" panose="020B0502020104020203" pitchFamily="34" charset="0"/>
              <a:ea typeface="Gill Sans"/>
              <a:cs typeface="Gill Sans"/>
              <a:sym typeface="Gill Sans"/>
            </a:endParaRPr>
          </a:p>
          <a:p>
            <a:r>
              <a:rPr lang="en-US" sz="2000">
                <a:solidFill>
                  <a:schemeClr val="dk2"/>
                </a:solidFill>
                <a:latin typeface="Gill Sans MT" panose="020B0502020104020203" pitchFamily="34" charset="0"/>
                <a:ea typeface="Gill Sans"/>
                <a:cs typeface="Gill Sans"/>
                <a:sym typeface="Gill Sans"/>
              </a:rPr>
              <a:t>  sys_handle= get_fn_table(sysnum)</a:t>
            </a:r>
            <a:endParaRPr>
              <a:latin typeface="Gill Sans MT" panose="020B0502020104020203" pitchFamily="34" charset="0"/>
            </a:endParaRPr>
          </a:p>
          <a:p>
            <a:r>
              <a:rPr lang="en-US" sz="2000">
                <a:solidFill>
                  <a:schemeClr val="dk2"/>
                </a:solidFill>
                <a:latin typeface="Gill Sans MT" panose="020B0502020104020203" pitchFamily="34" charset="0"/>
                <a:ea typeface="Gill Sans"/>
                <a:cs typeface="Gill Sans"/>
                <a:sym typeface="Gill Sans"/>
              </a:rPr>
              <a:t>  sys_handle ();</a:t>
            </a:r>
            <a:endParaRPr>
              <a:latin typeface="Gill Sans MT" panose="020B0502020104020203" pitchFamily="34" charset="0"/>
            </a:endParaRPr>
          </a:p>
          <a:p>
            <a:r>
              <a:rPr lang="en-US" sz="2800">
                <a:solidFill>
                  <a:schemeClr val="dk2"/>
                </a:solidFill>
                <a:latin typeface="Gill Sans MT" panose="020B0502020104020203" pitchFamily="34" charset="0"/>
                <a:ea typeface="Short Stack"/>
                <a:cs typeface="Short Stack"/>
                <a:sym typeface="Short Stack"/>
              </a:rPr>
              <a:t>}</a:t>
            </a:r>
            <a:endParaRPr>
              <a:latin typeface="Gill Sans MT" panose="020B0502020104020203" pitchFamily="34" charset="0"/>
            </a:endParaRPr>
          </a:p>
        </p:txBody>
      </p:sp>
      <p:cxnSp>
        <p:nvCxnSpPr>
          <p:cNvPr id="440" name="Google Shape;440;p22"/>
          <p:cNvCxnSpPr/>
          <p:nvPr/>
        </p:nvCxnSpPr>
        <p:spPr>
          <a:xfrm>
            <a:off x="3324640" y="2326944"/>
            <a:ext cx="1780761" cy="1102056"/>
          </a:xfrm>
          <a:prstGeom prst="straightConnector1">
            <a:avLst/>
          </a:prstGeom>
          <a:noFill/>
          <a:ln w="12700" cap="flat" cmpd="sng">
            <a:solidFill>
              <a:schemeClr val="accent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441" name="Google Shape;441;p22"/>
          <p:cNvSpPr/>
          <p:nvPr/>
        </p:nvSpPr>
        <p:spPr>
          <a:xfrm>
            <a:off x="8027719" y="4151779"/>
            <a:ext cx="954678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US" sz="2800" dirty="0">
                <a:solidFill>
                  <a:schemeClr val="dk2"/>
                </a:solidFill>
                <a:latin typeface="Arial" panose="020B0604020202020204" pitchFamily="34" charset="0"/>
                <a:ea typeface="Gill Sans"/>
                <a:cs typeface="Arial" panose="020B0604020202020204" pitchFamily="34" charset="0"/>
                <a:sym typeface="Gill Sans"/>
              </a:rPr>
              <a:t>OS</a:t>
            </a:r>
            <a:endParaRPr sz="2800" dirty="0">
              <a:solidFill>
                <a:schemeClr val="lt2"/>
              </a:solidFill>
              <a:latin typeface="Arial" panose="020B0604020202020204" pitchFamily="34" charset="0"/>
              <a:ea typeface="Short Stack"/>
              <a:cs typeface="Arial" panose="020B0604020202020204" pitchFamily="34" charset="0"/>
              <a:sym typeface="Short Stack"/>
            </a:endParaRPr>
          </a:p>
        </p:txBody>
      </p:sp>
      <p:sp>
        <p:nvSpPr>
          <p:cNvPr id="442" name="Google Shape;442;p22"/>
          <p:cNvSpPr txBox="1"/>
          <p:nvPr/>
        </p:nvSpPr>
        <p:spPr>
          <a:xfrm>
            <a:off x="5761383" y="4645291"/>
            <a:ext cx="2001866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US" sz="2200">
                <a:solidFill>
                  <a:schemeClr val="dk2"/>
                </a:solidFill>
                <a:latin typeface="Arial" panose="020B0604020202020204" pitchFamily="34" charset="0"/>
                <a:ea typeface="Gill Sans"/>
                <a:cs typeface="Arial" panose="020B0604020202020204" pitchFamily="34" charset="0"/>
                <a:sym typeface="Gill Sans"/>
              </a:rPr>
              <a:t>Syscall table</a:t>
            </a:r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43" name="Google Shape;443;p22"/>
          <p:cNvCxnSpPr/>
          <p:nvPr/>
        </p:nvCxnSpPr>
        <p:spPr>
          <a:xfrm flipH="1">
            <a:off x="3005739" y="3500910"/>
            <a:ext cx="3807930" cy="1044376"/>
          </a:xfrm>
          <a:prstGeom prst="straightConnector1">
            <a:avLst/>
          </a:prstGeom>
          <a:noFill/>
          <a:ln w="12700" cap="flat" cmpd="sng">
            <a:solidFill>
              <a:schemeClr val="accent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444" name="Google Shape;444;p22"/>
          <p:cNvCxnSpPr/>
          <p:nvPr/>
        </p:nvCxnSpPr>
        <p:spPr>
          <a:xfrm>
            <a:off x="4491658" y="5255018"/>
            <a:ext cx="1299600" cy="417300"/>
          </a:xfrm>
          <a:prstGeom prst="straightConnector1">
            <a:avLst/>
          </a:prstGeom>
          <a:noFill/>
          <a:ln w="12700" cap="flat" cmpd="sng">
            <a:solidFill>
              <a:schemeClr val="accent1"/>
            </a:solidFill>
            <a:prstDash val="solid"/>
            <a:round/>
            <a:headEnd type="none" w="sm" len="sm"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Google Shape;449;p23"/>
          <p:cNvSpPr txBox="1">
            <a:spLocks noGrp="1"/>
          </p:cNvSpPr>
          <p:nvPr>
            <p:ph type="title"/>
          </p:nvPr>
        </p:nvSpPr>
        <p:spPr>
          <a:xfrm>
            <a:off x="2303464" y="63500"/>
            <a:ext cx="7583487" cy="1282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sz="5600">
                <a:solidFill>
                  <a:srgbClr val="FFFFFF"/>
                </a:solidFill>
              </a:rPr>
              <a:t>What to limit?</a:t>
            </a:r>
            <a:endParaRPr/>
          </a:p>
        </p:txBody>
      </p:sp>
      <p:sp>
        <p:nvSpPr>
          <p:cNvPr id="450" name="Google Shape;450;p23"/>
          <p:cNvSpPr txBox="1">
            <a:spLocks noGrp="1"/>
          </p:cNvSpPr>
          <p:nvPr>
            <p:ph type="body" idx="1"/>
          </p:nvPr>
        </p:nvSpPr>
        <p:spPr>
          <a:xfrm>
            <a:off x="1009404" y="1440634"/>
            <a:ext cx="9654638" cy="397673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rmAutofit/>
          </a:bodyPr>
          <a:lstStyle/>
          <a:p>
            <a:pPr marL="0" indent="0">
              <a:spcBef>
                <a:spcPts val="0"/>
              </a:spcBef>
              <a:buClr>
                <a:srgbClr val="333333"/>
              </a:buClr>
              <a:buSzPts val="2700"/>
              <a:buNone/>
            </a:pPr>
            <a:r>
              <a:rPr lang="en-US" sz="2700" dirty="0">
                <a:solidFill>
                  <a:srgbClr val="333333"/>
                </a:solidFill>
              </a:rPr>
              <a:t>User processes are not allowed to directly perform:</a:t>
            </a:r>
            <a:endParaRPr dirty="0"/>
          </a:p>
          <a:p>
            <a:pPr marL="295275" lvl="1" indent="-158750">
              <a:spcBef>
                <a:spcPts val="600"/>
              </a:spcBef>
              <a:buSzPts val="2500"/>
            </a:pPr>
            <a:r>
              <a:rPr lang="en-US" sz="2500" dirty="0">
                <a:solidFill>
                  <a:srgbClr val="333333"/>
                </a:solidFill>
              </a:rPr>
              <a:t>Arbitrary memory access</a:t>
            </a:r>
            <a:endParaRPr dirty="0"/>
          </a:p>
          <a:p>
            <a:pPr marL="295275" lvl="1" indent="-158750">
              <a:spcBef>
                <a:spcPts val="600"/>
              </a:spcBef>
              <a:buSzPts val="2500"/>
            </a:pPr>
            <a:r>
              <a:rPr lang="en-US" sz="2500" dirty="0">
                <a:solidFill>
                  <a:srgbClr val="333333"/>
                </a:solidFill>
              </a:rPr>
              <a:t>Disk I/O</a:t>
            </a:r>
            <a:endParaRPr dirty="0"/>
          </a:p>
          <a:p>
            <a:pPr marL="295275" lvl="1" indent="-158750">
              <a:spcBef>
                <a:spcPts val="600"/>
              </a:spcBef>
              <a:buSzPts val="2500"/>
            </a:pPr>
            <a:r>
              <a:rPr lang="en-US" sz="2500" dirty="0">
                <a:solidFill>
                  <a:srgbClr val="333333"/>
                </a:solidFill>
              </a:rPr>
              <a:t>Special x86 instructions like </a:t>
            </a:r>
            <a:r>
              <a:rPr lang="en-US" sz="2500" dirty="0" err="1">
                <a:solidFill>
                  <a:srgbClr val="333333"/>
                </a:solidFill>
                <a:latin typeface="Courier"/>
                <a:ea typeface="Courier"/>
                <a:cs typeface="Courier"/>
                <a:sym typeface="Courier"/>
              </a:rPr>
              <a:t>lidt</a:t>
            </a:r>
            <a:endParaRPr dirty="0"/>
          </a:p>
          <a:p>
            <a:pPr marL="0" indent="0">
              <a:spcBef>
                <a:spcPts val="2000"/>
              </a:spcBef>
              <a:buClr>
                <a:srgbClr val="333333"/>
              </a:buClr>
              <a:buSzPts val="2700"/>
              <a:buNone/>
            </a:pPr>
            <a:endParaRPr lang="en-US" sz="2700" dirty="0">
              <a:solidFill>
                <a:srgbClr val="333333"/>
              </a:solidFill>
            </a:endParaRPr>
          </a:p>
          <a:p>
            <a:pPr marL="0" indent="0">
              <a:spcBef>
                <a:spcPts val="2000"/>
              </a:spcBef>
              <a:buClr>
                <a:srgbClr val="333333"/>
              </a:buClr>
              <a:buSzPts val="2700"/>
              <a:buNone/>
            </a:pPr>
            <a:r>
              <a:rPr lang="en-US" sz="2700" dirty="0">
                <a:solidFill>
                  <a:srgbClr val="333333"/>
                </a:solidFill>
              </a:rPr>
              <a:t>What if a process tries to do something privileged/restricted on its own?</a:t>
            </a:r>
          </a:p>
          <a:p>
            <a:pPr marL="0" indent="0">
              <a:spcBef>
                <a:spcPts val="2000"/>
              </a:spcBef>
              <a:buClr>
                <a:srgbClr val="333333"/>
              </a:buClr>
              <a:buSzPts val="2700"/>
              <a:buNone/>
            </a:pPr>
            <a:r>
              <a:rPr lang="en-US" sz="2400" dirty="0">
                <a:solidFill>
                  <a:srgbClr val="333333"/>
                </a:solidFill>
              </a:rPr>
              <a:t>Typical response: trap (hardware); OS kills process</a:t>
            </a:r>
            <a:endParaRPr sz="2400" dirty="0">
              <a:solidFill>
                <a:srgbClr val="3333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Google Shape;455;p24"/>
          <p:cNvSpPr txBox="1">
            <a:spLocks noGrp="1"/>
          </p:cNvSpPr>
          <p:nvPr>
            <p:ph type="title"/>
          </p:nvPr>
        </p:nvSpPr>
        <p:spPr>
          <a:xfrm>
            <a:off x="855023" y="63500"/>
            <a:ext cx="10319657" cy="1282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dirty="0"/>
              <a:t>Problem 2: How to take the CPU away?</a:t>
            </a:r>
            <a:endParaRPr dirty="0"/>
          </a:p>
        </p:txBody>
      </p:sp>
      <p:sp>
        <p:nvSpPr>
          <p:cNvPr id="456" name="Google Shape;456;p24"/>
          <p:cNvSpPr txBox="1">
            <a:spLocks noGrp="1"/>
          </p:cNvSpPr>
          <p:nvPr>
            <p:ph type="body" idx="1"/>
          </p:nvPr>
        </p:nvSpPr>
        <p:spPr>
          <a:xfrm>
            <a:off x="855023" y="1600201"/>
            <a:ext cx="10580915" cy="495497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rmAutofit/>
          </a:bodyPr>
          <a:lstStyle/>
          <a:p>
            <a:pPr marL="282575" indent="-282575">
              <a:spcBef>
                <a:spcPts val="0"/>
              </a:spcBef>
              <a:buClr>
                <a:schemeClr val="dk2"/>
              </a:buClr>
              <a:buSzPct val="100000"/>
              <a:buNone/>
            </a:pPr>
            <a:r>
              <a:rPr lang="en-US" dirty="0"/>
              <a:t>OS requirements for </a:t>
            </a:r>
            <a:r>
              <a:rPr lang="en-US" b="1" dirty="0"/>
              <a:t>multiprogramming</a:t>
            </a:r>
            <a:r>
              <a:rPr lang="en-US" dirty="0"/>
              <a:t> (or multitasking)</a:t>
            </a:r>
            <a:endParaRPr sz="3200" dirty="0"/>
          </a:p>
          <a:p>
            <a:pPr marL="577850" lvl="1" indent="-295275">
              <a:spcBef>
                <a:spcPts val="600"/>
              </a:spcBef>
              <a:buSzPct val="100000"/>
            </a:pPr>
            <a:r>
              <a:rPr lang="en-US" dirty="0">
                <a:solidFill>
                  <a:srgbClr val="C00000"/>
                </a:solidFill>
              </a:rPr>
              <a:t>Mechanism</a:t>
            </a:r>
            <a:r>
              <a:rPr lang="en-US" dirty="0"/>
              <a:t>: To switch between processes</a:t>
            </a:r>
            <a:endParaRPr sz="3200" dirty="0"/>
          </a:p>
          <a:p>
            <a:pPr marL="577850" lvl="1" indent="-295275">
              <a:spcBef>
                <a:spcPts val="600"/>
              </a:spcBef>
              <a:buSzPct val="100000"/>
            </a:pPr>
            <a:r>
              <a:rPr lang="en-US" dirty="0">
                <a:solidFill>
                  <a:srgbClr val="C00000"/>
                </a:solidFill>
              </a:rPr>
              <a:t>Policy</a:t>
            </a:r>
            <a:r>
              <a:rPr lang="en-US" dirty="0"/>
              <a:t>: To decide which process to run at what time</a:t>
            </a:r>
            <a:endParaRPr sz="3200" dirty="0"/>
          </a:p>
          <a:p>
            <a:pPr marL="282575" indent="-282575">
              <a:spcBef>
                <a:spcPts val="2000"/>
              </a:spcBef>
              <a:buClr>
                <a:schemeClr val="dk2"/>
              </a:buClr>
              <a:buSzPct val="100000"/>
              <a:buNone/>
            </a:pPr>
            <a:r>
              <a:rPr lang="en-US" dirty="0"/>
              <a:t>Separation of policy and mechanism</a:t>
            </a:r>
            <a:endParaRPr sz="3200" dirty="0"/>
          </a:p>
          <a:p>
            <a:pPr marL="577850" lvl="1" indent="-295275">
              <a:spcBef>
                <a:spcPts val="600"/>
              </a:spcBef>
              <a:buSzPct val="100000"/>
            </a:pPr>
            <a:r>
              <a:rPr lang="en-US" dirty="0"/>
              <a:t>Recurring theme in OS design</a:t>
            </a:r>
            <a:endParaRPr sz="2800" dirty="0"/>
          </a:p>
          <a:p>
            <a:pPr marL="577850" lvl="1" indent="-295275">
              <a:spcBef>
                <a:spcPts val="600"/>
              </a:spcBef>
              <a:buSzPct val="100000"/>
            </a:pPr>
            <a:r>
              <a:rPr lang="en-US" dirty="0">
                <a:solidFill>
                  <a:srgbClr val="C00000"/>
                </a:solidFill>
              </a:rPr>
              <a:t>Policy: Decision-maker to optimize some workload performance metric</a:t>
            </a:r>
            <a:endParaRPr sz="2800" dirty="0">
              <a:solidFill>
                <a:srgbClr val="C00000"/>
              </a:solidFill>
            </a:endParaRPr>
          </a:p>
          <a:p>
            <a:pPr marL="860425" lvl="2" indent="-282575">
              <a:spcBef>
                <a:spcPts val="600"/>
              </a:spcBef>
              <a:buClr>
                <a:schemeClr val="dk2"/>
              </a:buClr>
              <a:buSzPct val="100000"/>
            </a:pPr>
            <a:r>
              <a:rPr lang="en-US" dirty="0"/>
              <a:t>Which process to run when?</a:t>
            </a:r>
            <a:endParaRPr sz="2400" dirty="0"/>
          </a:p>
          <a:p>
            <a:pPr marL="860425" lvl="2" indent="-282575">
              <a:spcBef>
                <a:spcPts val="600"/>
              </a:spcBef>
              <a:buClr>
                <a:schemeClr val="dk2"/>
              </a:buClr>
              <a:buSzPct val="100000"/>
            </a:pPr>
            <a:r>
              <a:rPr lang="en-US" dirty="0"/>
              <a:t>Process </a:t>
            </a:r>
            <a:r>
              <a:rPr lang="en-US" b="1" dirty="0"/>
              <a:t>Scheduler</a:t>
            </a:r>
            <a:r>
              <a:rPr lang="en-US" dirty="0"/>
              <a:t>: next lecture</a:t>
            </a:r>
            <a:endParaRPr sz="2400" dirty="0"/>
          </a:p>
          <a:p>
            <a:pPr marL="577850" lvl="1" indent="-295275">
              <a:spcBef>
                <a:spcPts val="600"/>
              </a:spcBef>
              <a:buSzPct val="100000"/>
            </a:pPr>
            <a:r>
              <a:rPr lang="en-US" dirty="0">
                <a:solidFill>
                  <a:srgbClr val="C00000"/>
                </a:solidFill>
              </a:rPr>
              <a:t>Mechanism: Low-level code that implements the decision</a:t>
            </a:r>
            <a:endParaRPr sz="2800" dirty="0">
              <a:solidFill>
                <a:srgbClr val="C00000"/>
              </a:solidFill>
            </a:endParaRPr>
          </a:p>
          <a:p>
            <a:pPr marL="860425" lvl="2" indent="-282575">
              <a:spcBef>
                <a:spcPts val="600"/>
              </a:spcBef>
              <a:buClr>
                <a:schemeClr val="dk2"/>
              </a:buClr>
              <a:buSzPct val="100000"/>
            </a:pPr>
            <a:r>
              <a:rPr lang="en-US" dirty="0"/>
              <a:t>"How”?</a:t>
            </a:r>
            <a:endParaRPr sz="2400" dirty="0"/>
          </a:p>
          <a:p>
            <a:pPr marL="860425" lvl="2" indent="-282575">
              <a:spcBef>
                <a:spcPts val="600"/>
              </a:spcBef>
              <a:buClr>
                <a:schemeClr val="dk2"/>
              </a:buClr>
              <a:buSzPct val="100000"/>
            </a:pPr>
            <a:r>
              <a:rPr lang="en-US" dirty="0"/>
              <a:t>Process </a:t>
            </a:r>
            <a:r>
              <a:rPr lang="en-US" b="1" dirty="0"/>
              <a:t>Dispatcher</a:t>
            </a:r>
            <a:r>
              <a:rPr lang="en-US" dirty="0"/>
              <a:t>: Today’s lecture</a:t>
            </a:r>
            <a:endParaRPr sz="2400" dirty="0"/>
          </a:p>
          <a:p>
            <a:pPr marL="577850" lvl="1" indent="-177800">
              <a:spcBef>
                <a:spcPts val="600"/>
              </a:spcBef>
              <a:buSzPct val="100000"/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p25"/>
          <p:cNvSpPr txBox="1">
            <a:spLocks noGrp="1"/>
          </p:cNvSpPr>
          <p:nvPr>
            <p:ph type="title"/>
          </p:nvPr>
        </p:nvSpPr>
        <p:spPr>
          <a:xfrm>
            <a:off x="2303464" y="63500"/>
            <a:ext cx="7583487" cy="1282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/>
              <a:t>Dispatch Mechanism</a:t>
            </a:r>
            <a:endParaRPr/>
          </a:p>
        </p:txBody>
      </p:sp>
      <p:sp>
        <p:nvSpPr>
          <p:cNvPr id="462" name="Google Shape;462;p25"/>
          <p:cNvSpPr txBox="1">
            <a:spLocks noGrp="1"/>
          </p:cNvSpPr>
          <p:nvPr>
            <p:ph type="body" idx="1"/>
          </p:nvPr>
        </p:nvSpPr>
        <p:spPr>
          <a:xfrm>
            <a:off x="1151906" y="1828801"/>
            <a:ext cx="9868395" cy="4678877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rmAutofit lnSpcReduction="10000"/>
          </a:bodyPr>
          <a:lstStyle/>
          <a:p>
            <a:pPr marL="282575" indent="-282575">
              <a:spcBef>
                <a:spcPts val="0"/>
              </a:spcBef>
              <a:buClr>
                <a:schemeClr val="dk2"/>
              </a:buClr>
              <a:buSzPct val="100000"/>
              <a:buNone/>
            </a:pPr>
            <a:r>
              <a:rPr lang="en-US" sz="2400" dirty="0"/>
              <a:t>OS runs </a:t>
            </a:r>
            <a:r>
              <a:rPr lang="en-US" sz="2400" dirty="0">
                <a:solidFill>
                  <a:srgbClr val="C00000"/>
                </a:solidFill>
              </a:rPr>
              <a:t>dispatch loop</a:t>
            </a:r>
            <a:endParaRPr dirty="0">
              <a:solidFill>
                <a:srgbClr val="C00000"/>
              </a:solidFill>
            </a:endParaRPr>
          </a:p>
          <a:p>
            <a:pPr marL="282575" indent="-282575">
              <a:spcBef>
                <a:spcPts val="2000"/>
              </a:spcBef>
              <a:buClr>
                <a:schemeClr val="dk2"/>
              </a:buClr>
              <a:buSzPct val="100000"/>
              <a:buNone/>
            </a:pPr>
            <a:r>
              <a:rPr lang="en-US" sz="2400" dirty="0"/>
              <a:t>	</a:t>
            </a:r>
            <a:br>
              <a:rPr lang="en-US" sz="2400" dirty="0"/>
            </a:br>
            <a:r>
              <a:rPr lang="en-US" sz="1600" dirty="0">
                <a:latin typeface="Courier"/>
                <a:ea typeface="Courier"/>
                <a:cs typeface="Courier"/>
                <a:sym typeface="Courier"/>
              </a:rPr>
              <a:t>while (1) {</a:t>
            </a:r>
            <a:endParaRPr dirty="0"/>
          </a:p>
          <a:p>
            <a:pPr marL="282575" indent="-282575">
              <a:spcBef>
                <a:spcPts val="2000"/>
              </a:spcBef>
              <a:buClr>
                <a:schemeClr val="dk2"/>
              </a:buClr>
              <a:buSzPct val="100000"/>
              <a:buNone/>
            </a:pPr>
            <a:r>
              <a:rPr lang="en-US" sz="1600" dirty="0">
                <a:latin typeface="Courier"/>
                <a:ea typeface="Courier"/>
                <a:cs typeface="Courier"/>
                <a:sym typeface="Courier"/>
              </a:rPr>
              <a:t>		run process A for some </a:t>
            </a:r>
            <a:r>
              <a:rPr lang="en-US" sz="1600" dirty="0">
                <a:solidFill>
                  <a:srgbClr val="C00000"/>
                </a:solidFill>
                <a:latin typeface="Courier"/>
                <a:ea typeface="Courier"/>
                <a:cs typeface="Courier"/>
                <a:sym typeface="Courier"/>
              </a:rPr>
              <a:t>time-slice</a:t>
            </a:r>
            <a:endParaRPr sz="1600" dirty="0">
              <a:solidFill>
                <a:srgbClr val="C00000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marL="282575" indent="-282575">
              <a:spcBef>
                <a:spcPts val="2000"/>
              </a:spcBef>
              <a:buClr>
                <a:schemeClr val="dk2"/>
              </a:buClr>
              <a:buSzPct val="100000"/>
              <a:buNone/>
            </a:pPr>
            <a:r>
              <a:rPr lang="en-US" sz="1600" dirty="0">
                <a:latin typeface="Courier"/>
                <a:ea typeface="Courier"/>
                <a:cs typeface="Courier"/>
                <a:sym typeface="Courier"/>
              </a:rPr>
              <a:t>		stop process A and save its </a:t>
            </a:r>
            <a:r>
              <a:rPr lang="en-US" sz="1600" dirty="0">
                <a:solidFill>
                  <a:srgbClr val="C00000"/>
                </a:solidFill>
                <a:latin typeface="Courier"/>
                <a:ea typeface="Courier"/>
                <a:cs typeface="Courier"/>
                <a:sym typeface="Courier"/>
              </a:rPr>
              <a:t>context</a:t>
            </a:r>
            <a:endParaRPr dirty="0">
              <a:solidFill>
                <a:srgbClr val="C00000"/>
              </a:solidFill>
            </a:endParaRPr>
          </a:p>
          <a:p>
            <a:pPr marL="282575" indent="-282575">
              <a:spcBef>
                <a:spcPts val="2000"/>
              </a:spcBef>
              <a:buClr>
                <a:schemeClr val="dk2"/>
              </a:buClr>
              <a:buSzPct val="100000"/>
              <a:buNone/>
            </a:pPr>
            <a:r>
              <a:rPr lang="en-US" sz="1600" dirty="0">
                <a:latin typeface="Courier"/>
                <a:ea typeface="Courier"/>
                <a:cs typeface="Courier"/>
                <a:sym typeface="Courier"/>
              </a:rPr>
              <a:t>		load context of another process B</a:t>
            </a:r>
            <a:endParaRPr dirty="0"/>
          </a:p>
          <a:p>
            <a:pPr marL="282575" indent="-282575">
              <a:spcBef>
                <a:spcPts val="2000"/>
              </a:spcBef>
              <a:buClr>
                <a:schemeClr val="dk2"/>
              </a:buClr>
              <a:buSzPct val="100000"/>
              <a:buNone/>
            </a:pPr>
            <a:r>
              <a:rPr lang="en-US" sz="1600" dirty="0">
                <a:latin typeface="Courier"/>
                <a:ea typeface="Courier"/>
                <a:cs typeface="Courier"/>
                <a:sym typeface="Courier"/>
              </a:rPr>
              <a:t>	}</a:t>
            </a:r>
            <a:endParaRPr dirty="0"/>
          </a:p>
          <a:p>
            <a:pPr marL="282575" indent="-282575">
              <a:spcBef>
                <a:spcPts val="2000"/>
              </a:spcBef>
              <a:buClr>
                <a:schemeClr val="dk2"/>
              </a:buClr>
              <a:buSzPct val="100000"/>
              <a:buNone/>
            </a:pPr>
            <a:endParaRPr sz="1600" dirty="0">
              <a:latin typeface="Courier"/>
              <a:ea typeface="Courier"/>
              <a:cs typeface="Courier"/>
              <a:sym typeface="Courier"/>
            </a:endParaRPr>
          </a:p>
          <a:p>
            <a:pPr marL="282575" indent="-282575">
              <a:spcBef>
                <a:spcPts val="2000"/>
              </a:spcBef>
              <a:buClr>
                <a:schemeClr val="dk2"/>
              </a:buClr>
              <a:buSzPct val="100000"/>
              <a:buNone/>
            </a:pPr>
            <a:r>
              <a:rPr lang="en-US" sz="2400" dirty="0"/>
              <a:t>Question 1: How does dispatcher regain control after the time slice? </a:t>
            </a:r>
            <a:endParaRPr dirty="0"/>
          </a:p>
          <a:p>
            <a:pPr marL="282575" indent="-282575">
              <a:spcBef>
                <a:spcPts val="2000"/>
              </a:spcBef>
              <a:buClr>
                <a:schemeClr val="dk2"/>
              </a:buClr>
              <a:buSzPct val="100000"/>
              <a:buNone/>
            </a:pPr>
            <a:r>
              <a:rPr lang="en-US" sz="2400" dirty="0"/>
              <a:t>Question 2: What execution context must be saved and restored?</a:t>
            </a:r>
            <a:endParaRPr sz="1600" dirty="0">
              <a:latin typeface="Courier"/>
              <a:ea typeface="Courier"/>
              <a:cs typeface="Courier"/>
              <a:sym typeface="Courier"/>
            </a:endParaRPr>
          </a:p>
          <a:p>
            <a:pPr marL="282575" indent="-282575">
              <a:spcBef>
                <a:spcPts val="2000"/>
              </a:spcBef>
              <a:buClr>
                <a:schemeClr val="dk2"/>
              </a:buClr>
              <a:buSzPct val="100000"/>
              <a:buNone/>
            </a:pPr>
            <a:endParaRPr sz="2400" dirty="0"/>
          </a:p>
        </p:txBody>
      </p:sp>
      <p:grpSp>
        <p:nvGrpSpPr>
          <p:cNvPr id="463" name="Google Shape;463;p25"/>
          <p:cNvGrpSpPr/>
          <p:nvPr/>
        </p:nvGrpSpPr>
        <p:grpSpPr>
          <a:xfrm>
            <a:off x="6371022" y="3302009"/>
            <a:ext cx="2738442" cy="760415"/>
            <a:chOff x="3815" y="1840"/>
            <a:chExt cx="1725" cy="479"/>
          </a:xfrm>
        </p:grpSpPr>
        <p:sp>
          <p:nvSpPr>
            <p:cNvPr id="464" name="Google Shape;464;p25"/>
            <p:cNvSpPr txBox="1"/>
            <p:nvPr/>
          </p:nvSpPr>
          <p:spPr>
            <a:xfrm>
              <a:off x="4088" y="1952"/>
              <a:ext cx="1452" cy="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r>
                <a:rPr lang="en-US" sz="2400" dirty="0">
                  <a:solidFill>
                    <a:srgbClr val="C00000"/>
                  </a:solidFill>
                  <a:latin typeface="Arial" panose="020B0604020202020204" pitchFamily="34" charset="0"/>
                  <a:ea typeface="Short Stack"/>
                  <a:cs typeface="Arial" panose="020B0604020202020204" pitchFamily="34" charset="0"/>
                  <a:sym typeface="Short Stack"/>
                </a:rPr>
                <a:t>Context-switch</a:t>
              </a:r>
              <a:endParaRPr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65" name="Google Shape;465;p25"/>
            <p:cNvCxnSpPr>
              <a:cxnSpLocks/>
            </p:cNvCxnSpPr>
            <p:nvPr/>
          </p:nvCxnSpPr>
          <p:spPr>
            <a:xfrm>
              <a:off x="3815" y="1840"/>
              <a:ext cx="249" cy="96"/>
            </a:xfrm>
            <a:prstGeom prst="straightConnector1">
              <a:avLst/>
            </a:prstGeom>
            <a:noFill/>
            <a:ln w="25400" cap="flat" cmpd="sng">
              <a:solidFill>
                <a:schemeClr val="hlink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6" name="Google Shape;466;p25"/>
            <p:cNvCxnSpPr/>
            <p:nvPr/>
          </p:nvCxnSpPr>
          <p:spPr>
            <a:xfrm rot="10800000" flipH="1">
              <a:off x="3815" y="2223"/>
              <a:ext cx="240" cy="96"/>
            </a:xfrm>
            <a:prstGeom prst="straightConnector1">
              <a:avLst/>
            </a:prstGeom>
            <a:noFill/>
            <a:ln w="25400" cap="flat" cmpd="sng">
              <a:solidFill>
                <a:schemeClr val="hlink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Google Shape;471;p26"/>
          <p:cNvSpPr txBox="1">
            <a:spLocks noGrp="1"/>
          </p:cNvSpPr>
          <p:nvPr>
            <p:ph type="title"/>
          </p:nvPr>
        </p:nvSpPr>
        <p:spPr>
          <a:xfrm>
            <a:off x="605642" y="62754"/>
            <a:ext cx="11067801" cy="1283167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dirty="0"/>
              <a:t>Q1: How does Dispatcher regain control?</a:t>
            </a:r>
            <a:endParaRPr dirty="0"/>
          </a:p>
        </p:txBody>
      </p:sp>
      <p:sp>
        <p:nvSpPr>
          <p:cNvPr id="472" name="Google Shape;472;p26"/>
          <p:cNvSpPr txBox="1">
            <a:spLocks noGrp="1"/>
          </p:cNvSpPr>
          <p:nvPr>
            <p:ph type="body" idx="1"/>
          </p:nvPr>
        </p:nvSpPr>
        <p:spPr>
          <a:xfrm>
            <a:off x="1752601" y="1828801"/>
            <a:ext cx="8134351" cy="429736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rmAutofit/>
          </a:bodyPr>
          <a:lstStyle/>
          <a:p>
            <a:pPr marL="282575" indent="-282575">
              <a:spcBef>
                <a:spcPts val="0"/>
              </a:spcBef>
              <a:buClr>
                <a:schemeClr val="dk2"/>
              </a:buClr>
              <a:buSzPts val="2400"/>
              <a:buNone/>
            </a:pPr>
            <a:r>
              <a:rPr lang="en-US" dirty="0"/>
              <a:t>Option 1: </a:t>
            </a:r>
            <a:r>
              <a:rPr lang="en-US" dirty="0">
                <a:solidFill>
                  <a:srgbClr val="C00000"/>
                </a:solidFill>
              </a:rPr>
              <a:t>Cooperative Multi-tasking</a:t>
            </a:r>
            <a:endParaRPr dirty="0">
              <a:solidFill>
                <a:srgbClr val="C00000"/>
              </a:solidFill>
            </a:endParaRPr>
          </a:p>
          <a:p>
            <a:pPr marL="577850" lvl="1" indent="-295275">
              <a:spcBef>
                <a:spcPts val="600"/>
              </a:spcBef>
              <a:buSzPts val="2200"/>
            </a:pPr>
            <a:r>
              <a:rPr lang="en-US" dirty="0"/>
              <a:t>Trust process to relinquish CPU to OS through traps</a:t>
            </a:r>
            <a:endParaRPr dirty="0"/>
          </a:p>
          <a:p>
            <a:pPr marL="860425" lvl="2" indent="-282575">
              <a:spcBef>
                <a:spcPts val="600"/>
              </a:spcBef>
              <a:buClr>
                <a:schemeClr val="dk2"/>
              </a:buClr>
              <a:buSzPts val="2000"/>
            </a:pPr>
            <a:r>
              <a:rPr lang="en-US" dirty="0"/>
              <a:t>Examples: System call, page fault (access page not in main memory), or error (illegal instruction or divide by zero)</a:t>
            </a:r>
            <a:r>
              <a:rPr lang="en-US" dirty="0">
                <a:solidFill>
                  <a:srgbClr val="333333"/>
                </a:solidFill>
              </a:rPr>
              <a:t> </a:t>
            </a:r>
            <a:endParaRPr dirty="0"/>
          </a:p>
          <a:p>
            <a:pPr marL="860425" lvl="2" indent="-282575">
              <a:spcBef>
                <a:spcPts val="600"/>
              </a:spcBef>
              <a:buClr>
                <a:srgbClr val="333333"/>
              </a:buClr>
              <a:buSzPts val="2000"/>
            </a:pPr>
            <a:r>
              <a:rPr lang="en-US" dirty="0">
                <a:solidFill>
                  <a:srgbClr val="333333"/>
                </a:solidFill>
              </a:rPr>
              <a:t>Provide special </a:t>
            </a:r>
            <a:r>
              <a:rPr lang="en-US" dirty="0">
                <a:solidFill>
                  <a:srgbClr val="333333"/>
                </a:solidFill>
                <a:latin typeface="Courier"/>
                <a:ea typeface="Courier"/>
                <a:cs typeface="Courier"/>
                <a:sym typeface="Courier"/>
              </a:rPr>
              <a:t>yield()</a:t>
            </a:r>
            <a:r>
              <a:rPr lang="en-US" dirty="0">
                <a:solidFill>
                  <a:srgbClr val="333333"/>
                </a:solidFill>
              </a:rPr>
              <a:t> system call</a:t>
            </a:r>
            <a:endParaRPr dirty="0"/>
          </a:p>
          <a:p>
            <a:pPr marL="860425" lvl="2" indent="-155575">
              <a:spcBef>
                <a:spcPts val="600"/>
              </a:spcBef>
              <a:buClr>
                <a:schemeClr val="dk2"/>
              </a:buClr>
              <a:buSzPts val="2000"/>
              <a:buNone/>
            </a:pPr>
            <a:endParaRPr dirty="0"/>
          </a:p>
          <a:p>
            <a:pPr marL="282575" indent="-282575">
              <a:spcBef>
                <a:spcPts val="2000"/>
              </a:spcBef>
              <a:buClr>
                <a:schemeClr val="dk2"/>
              </a:buClr>
              <a:buSzPts val="2400"/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Google Shape;477;p27"/>
          <p:cNvSpPr txBox="1">
            <a:spLocks noGrp="1"/>
          </p:cNvSpPr>
          <p:nvPr>
            <p:ph type="title"/>
          </p:nvPr>
        </p:nvSpPr>
        <p:spPr>
          <a:xfrm>
            <a:off x="2303464" y="63500"/>
            <a:ext cx="7583487" cy="1282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sz="5600">
                <a:solidFill>
                  <a:srgbClr val="FFFFFF"/>
                </a:solidFill>
                <a:latin typeface="Gill Sans MT" panose="020B0502020104020203" pitchFamily="34" charset="0"/>
              </a:rPr>
              <a:t>Cooperative Approach</a:t>
            </a:r>
            <a:endParaRPr>
              <a:latin typeface="Gill Sans MT" panose="020B0502020104020203" pitchFamily="34" charset="0"/>
            </a:endParaRPr>
          </a:p>
        </p:txBody>
      </p:sp>
      <p:sp>
        <p:nvSpPr>
          <p:cNvPr id="478" name="Google Shape;478;p27"/>
          <p:cNvSpPr/>
          <p:nvPr/>
        </p:nvSpPr>
        <p:spPr>
          <a:xfrm>
            <a:off x="5649517" y="3363517"/>
            <a:ext cx="892969" cy="892969"/>
          </a:xfrm>
          <a:prstGeom prst="rect">
            <a:avLst/>
          </a:prstGeom>
          <a:solidFill>
            <a:srgbClr val="971817"/>
          </a:solidFill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/>
          <a:p>
            <a:r>
              <a:rPr lang="en-US" sz="2500">
                <a:solidFill>
                  <a:srgbClr val="FFFFFF"/>
                </a:solidFill>
                <a:latin typeface="Gill Sans MT" panose="020B0502020104020203" pitchFamily="34" charset="0"/>
                <a:ea typeface="Short Stack"/>
                <a:cs typeface="Short Stack"/>
                <a:sym typeface="Short Stack"/>
              </a:rPr>
              <a:t>P1</a:t>
            </a:r>
            <a:endParaRPr>
              <a:latin typeface="Gill Sans MT" panose="020B0502020104020203" pitchFamily="34" charset="0"/>
            </a:endParaRPr>
          </a:p>
        </p:txBody>
      </p:sp>
      <p:cxnSp>
        <p:nvCxnSpPr>
          <p:cNvPr id="479" name="Google Shape;479;p27"/>
          <p:cNvCxnSpPr/>
          <p:nvPr/>
        </p:nvCxnSpPr>
        <p:spPr>
          <a:xfrm>
            <a:off x="6069259" y="4280298"/>
            <a:ext cx="1" cy="577453"/>
          </a:xfrm>
          <a:prstGeom prst="straightConnector1">
            <a:avLst/>
          </a:prstGeom>
          <a:noFill/>
          <a:ln w="50800" cap="flat" cmpd="sng">
            <a:solidFill>
              <a:schemeClr val="dk2"/>
            </a:solidFill>
            <a:prstDash val="solid"/>
            <a:miter lim="400000"/>
            <a:headEnd type="none" w="sm" len="sm"/>
            <a:tailEnd type="triangle" w="med" len="med"/>
          </a:ln>
        </p:spPr>
      </p:cxnSp>
      <p:sp>
        <p:nvSpPr>
          <p:cNvPr id="480" name="Google Shape;480;p27"/>
          <p:cNvSpPr/>
          <p:nvPr/>
        </p:nvSpPr>
        <p:spPr>
          <a:xfrm>
            <a:off x="6201615" y="4279579"/>
            <a:ext cx="1581233" cy="4568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r>
              <a:rPr lang="en-US" sz="2500" dirty="0">
                <a:solidFill>
                  <a:schemeClr val="dk2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yield() call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Google Shape;485;p28"/>
          <p:cNvSpPr txBox="1">
            <a:spLocks noGrp="1"/>
          </p:cNvSpPr>
          <p:nvPr>
            <p:ph type="title"/>
          </p:nvPr>
        </p:nvSpPr>
        <p:spPr>
          <a:xfrm>
            <a:off x="2303464" y="63500"/>
            <a:ext cx="7583487" cy="1282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sz="5600" dirty="0">
                <a:solidFill>
                  <a:srgbClr val="FFFFFF"/>
                </a:solidFill>
                <a:latin typeface="Gill Sans MT" panose="020B0502020104020203" pitchFamily="34" charset="0"/>
              </a:rPr>
              <a:t>Cooperative Approach</a:t>
            </a:r>
            <a:endParaRPr dirty="0">
              <a:latin typeface="Gill Sans MT" panose="020B0502020104020203" pitchFamily="34" charset="0"/>
            </a:endParaRPr>
          </a:p>
        </p:txBody>
      </p:sp>
      <p:sp>
        <p:nvSpPr>
          <p:cNvPr id="486" name="Google Shape;486;p28"/>
          <p:cNvSpPr/>
          <p:nvPr/>
        </p:nvSpPr>
        <p:spPr>
          <a:xfrm>
            <a:off x="5649517" y="4881564"/>
            <a:ext cx="892969" cy="89296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/>
          <a:p>
            <a:r>
              <a:rPr lang="en-US" sz="2500">
                <a:solidFill>
                  <a:srgbClr val="FFFFFF"/>
                </a:solidFill>
                <a:latin typeface="Gill Sans MT" panose="020B0502020104020203" pitchFamily="34" charset="0"/>
                <a:ea typeface="Short Stack"/>
                <a:cs typeface="Short Stack"/>
                <a:sym typeface="Short Stack"/>
              </a:rPr>
              <a:t>OS</a:t>
            </a:r>
            <a:endParaRPr>
              <a:latin typeface="Gill Sans MT" panose="020B0502020104020203" pitchFamily="34" charset="0"/>
            </a:endParaRPr>
          </a:p>
        </p:txBody>
      </p:sp>
      <p:cxnSp>
        <p:nvCxnSpPr>
          <p:cNvPr id="487" name="Google Shape;487;p28"/>
          <p:cNvCxnSpPr/>
          <p:nvPr/>
        </p:nvCxnSpPr>
        <p:spPr>
          <a:xfrm>
            <a:off x="6069259" y="4280298"/>
            <a:ext cx="1" cy="577453"/>
          </a:xfrm>
          <a:prstGeom prst="straightConnector1">
            <a:avLst/>
          </a:prstGeom>
          <a:noFill/>
          <a:ln w="50800" cap="flat" cmpd="sng">
            <a:solidFill>
              <a:schemeClr val="dk2"/>
            </a:solidFill>
            <a:prstDash val="solid"/>
            <a:miter lim="400000"/>
            <a:headEnd type="none" w="sm" len="sm"/>
            <a:tailEnd type="triangle" w="med" len="med"/>
          </a:ln>
        </p:spPr>
      </p:cxnSp>
      <p:sp>
        <p:nvSpPr>
          <p:cNvPr id="488" name="Google Shape;488;p28"/>
          <p:cNvSpPr/>
          <p:nvPr/>
        </p:nvSpPr>
        <p:spPr>
          <a:xfrm>
            <a:off x="6201615" y="4279579"/>
            <a:ext cx="1581233" cy="4568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r>
              <a:rPr lang="en-US" sz="2500" dirty="0">
                <a:solidFill>
                  <a:schemeClr val="dk2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yield() call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Google Shape;493;p29"/>
          <p:cNvSpPr txBox="1">
            <a:spLocks noGrp="1"/>
          </p:cNvSpPr>
          <p:nvPr>
            <p:ph type="title"/>
          </p:nvPr>
        </p:nvSpPr>
        <p:spPr>
          <a:xfrm>
            <a:off x="2303464" y="63500"/>
            <a:ext cx="7583487" cy="1282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sz="5600">
                <a:solidFill>
                  <a:srgbClr val="FFFFFF"/>
                </a:solidFill>
              </a:rPr>
              <a:t>Cooperative Approach</a:t>
            </a:r>
            <a:endParaRPr/>
          </a:p>
        </p:txBody>
      </p:sp>
      <p:sp>
        <p:nvSpPr>
          <p:cNvPr id="494" name="Google Shape;494;p29"/>
          <p:cNvSpPr/>
          <p:nvPr/>
        </p:nvSpPr>
        <p:spPr>
          <a:xfrm>
            <a:off x="5649517" y="4881564"/>
            <a:ext cx="892969" cy="89296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/>
          <a:p>
            <a:r>
              <a:rPr lang="en-US" sz="2500">
                <a:solidFill>
                  <a:srgbClr val="FFFFFF"/>
                </a:solidFill>
                <a:latin typeface="Short Stack"/>
                <a:ea typeface="Short Stack"/>
                <a:cs typeface="Short Stack"/>
                <a:sym typeface="Short Stack"/>
              </a:rPr>
              <a:t>OS</a:t>
            </a:r>
            <a:endParaRPr/>
          </a:p>
        </p:txBody>
      </p:sp>
      <p:cxnSp>
        <p:nvCxnSpPr>
          <p:cNvPr id="495" name="Google Shape;495;p29"/>
          <p:cNvCxnSpPr/>
          <p:nvPr/>
        </p:nvCxnSpPr>
        <p:spPr>
          <a:xfrm rot="10800000" flipH="1">
            <a:off x="6069259" y="4280298"/>
            <a:ext cx="1" cy="577453"/>
          </a:xfrm>
          <a:prstGeom prst="straightConnector1">
            <a:avLst/>
          </a:prstGeom>
          <a:noFill/>
          <a:ln w="50800" cap="flat" cmpd="sng">
            <a:solidFill>
              <a:schemeClr val="dk2"/>
            </a:solidFill>
            <a:prstDash val="solid"/>
            <a:miter lim="400000"/>
            <a:headEnd type="none" w="sm" len="sm"/>
            <a:tailEnd type="triangle" w="med" len="med"/>
          </a:ln>
        </p:spPr>
      </p:cxnSp>
      <p:sp>
        <p:nvSpPr>
          <p:cNvPr id="496" name="Google Shape;496;p29"/>
          <p:cNvSpPr/>
          <p:nvPr/>
        </p:nvSpPr>
        <p:spPr>
          <a:xfrm>
            <a:off x="6201615" y="4279579"/>
            <a:ext cx="1997824" cy="4568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r>
              <a:rPr lang="en-US" sz="2500" dirty="0">
                <a:solidFill>
                  <a:schemeClr val="dk2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yield() return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Google Shape;501;p30"/>
          <p:cNvSpPr txBox="1">
            <a:spLocks noGrp="1"/>
          </p:cNvSpPr>
          <p:nvPr>
            <p:ph type="title"/>
          </p:nvPr>
        </p:nvSpPr>
        <p:spPr>
          <a:xfrm>
            <a:off x="2303464" y="63500"/>
            <a:ext cx="7583487" cy="1282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sz="5600">
                <a:solidFill>
                  <a:srgbClr val="FFFFFF"/>
                </a:solidFill>
              </a:rPr>
              <a:t>Cooperative Approach</a:t>
            </a:r>
            <a:endParaRPr/>
          </a:p>
        </p:txBody>
      </p:sp>
      <p:sp>
        <p:nvSpPr>
          <p:cNvPr id="502" name="Google Shape;502;p30"/>
          <p:cNvSpPr/>
          <p:nvPr/>
        </p:nvSpPr>
        <p:spPr>
          <a:xfrm>
            <a:off x="5649517" y="3363517"/>
            <a:ext cx="892969" cy="89296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/>
          <a:p>
            <a:r>
              <a:rPr lang="en-US" sz="2500">
                <a:solidFill>
                  <a:srgbClr val="FFFFFF"/>
                </a:solidFill>
                <a:latin typeface="Short Stack"/>
                <a:ea typeface="Short Stack"/>
                <a:cs typeface="Short Stack"/>
                <a:sym typeface="Short Stack"/>
              </a:rPr>
              <a:t>P2</a:t>
            </a:r>
            <a:endParaRPr/>
          </a:p>
        </p:txBody>
      </p:sp>
      <p:cxnSp>
        <p:nvCxnSpPr>
          <p:cNvPr id="503" name="Google Shape;503;p30"/>
          <p:cNvCxnSpPr/>
          <p:nvPr/>
        </p:nvCxnSpPr>
        <p:spPr>
          <a:xfrm rot="10800000" flipH="1">
            <a:off x="6069259" y="4280298"/>
            <a:ext cx="1" cy="577453"/>
          </a:xfrm>
          <a:prstGeom prst="straightConnector1">
            <a:avLst/>
          </a:prstGeom>
          <a:noFill/>
          <a:ln w="50800" cap="flat" cmpd="sng">
            <a:solidFill>
              <a:schemeClr val="dk2"/>
            </a:solidFill>
            <a:prstDash val="solid"/>
            <a:miter lim="400000"/>
            <a:headEnd type="none" w="sm" len="sm"/>
            <a:tailEnd type="triangle" w="med" len="med"/>
          </a:ln>
        </p:spPr>
      </p:cxnSp>
      <p:sp>
        <p:nvSpPr>
          <p:cNvPr id="504" name="Google Shape;504;p30"/>
          <p:cNvSpPr/>
          <p:nvPr/>
        </p:nvSpPr>
        <p:spPr>
          <a:xfrm>
            <a:off x="6201615" y="4279579"/>
            <a:ext cx="1997824" cy="4568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r>
              <a:rPr lang="en-US" sz="2500" dirty="0">
                <a:solidFill>
                  <a:schemeClr val="dk2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yield() return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4"/>
          <p:cNvSpPr/>
          <p:nvPr/>
        </p:nvSpPr>
        <p:spPr>
          <a:xfrm>
            <a:off x="8432800" y="2119313"/>
            <a:ext cx="184150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endParaRPr sz="2800">
              <a:solidFill>
                <a:schemeClr val="lt2"/>
              </a:solidFill>
              <a:latin typeface="Permanent Marker"/>
              <a:ea typeface="Permanent Marker"/>
              <a:cs typeface="Permanent Marker"/>
              <a:sym typeface="Permanent Marker"/>
            </a:endParaRPr>
          </a:p>
        </p:txBody>
      </p:sp>
      <p:sp>
        <p:nvSpPr>
          <p:cNvPr id="158" name="Google Shape;158;p4"/>
          <p:cNvSpPr txBox="1">
            <a:spLocks noGrp="1"/>
          </p:cNvSpPr>
          <p:nvPr>
            <p:ph type="title"/>
          </p:nvPr>
        </p:nvSpPr>
        <p:spPr>
          <a:xfrm>
            <a:off x="2303464" y="63500"/>
            <a:ext cx="7583487" cy="1282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/>
              <a:t>What is a Process?</a:t>
            </a:r>
            <a:endParaRPr/>
          </a:p>
        </p:txBody>
      </p:sp>
      <p:sp>
        <p:nvSpPr>
          <p:cNvPr id="159" name="Google Shape;159;p4"/>
          <p:cNvSpPr txBox="1">
            <a:spLocks noGrp="1"/>
          </p:cNvSpPr>
          <p:nvPr>
            <p:ph type="body" idx="1"/>
          </p:nvPr>
        </p:nvSpPr>
        <p:spPr>
          <a:xfrm>
            <a:off x="1828801" y="1600200"/>
            <a:ext cx="8058151" cy="49530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rmAutofit/>
          </a:bodyPr>
          <a:lstStyle/>
          <a:p>
            <a:pPr marL="533400" indent="-533400">
              <a:spcBef>
                <a:spcPts val="0"/>
              </a:spcBef>
              <a:buClr>
                <a:schemeClr val="dk2"/>
              </a:buClr>
              <a:buSzPts val="2000"/>
              <a:buNone/>
            </a:pPr>
            <a:r>
              <a:rPr lang="en-US" sz="2000" dirty="0"/>
              <a:t>Process: An </a:t>
            </a:r>
            <a:r>
              <a:rPr lang="en-US" sz="2000" dirty="0">
                <a:solidFill>
                  <a:schemeClr val="hlink"/>
                </a:solidFill>
              </a:rPr>
              <a:t>execution stream</a:t>
            </a:r>
            <a:r>
              <a:rPr lang="en-US" sz="2000" dirty="0"/>
              <a:t> in the context of a </a:t>
            </a:r>
            <a:r>
              <a:rPr lang="en-US" sz="2000" dirty="0">
                <a:solidFill>
                  <a:schemeClr val="hlink"/>
                </a:solidFill>
              </a:rPr>
              <a:t>process state</a:t>
            </a:r>
            <a:endParaRPr dirty="0"/>
          </a:p>
          <a:p>
            <a:pPr marL="533400" indent="-533400">
              <a:spcBef>
                <a:spcPts val="2000"/>
              </a:spcBef>
              <a:buClr>
                <a:schemeClr val="dk2"/>
              </a:buClr>
              <a:buSzPts val="2000"/>
              <a:buNone/>
            </a:pPr>
            <a:r>
              <a:rPr lang="en-US" sz="2000" dirty="0"/>
              <a:t>What is an execution stream?</a:t>
            </a:r>
            <a:endParaRPr dirty="0"/>
          </a:p>
          <a:p>
            <a:pPr marL="914400" lvl="1" indent="-457200">
              <a:spcBef>
                <a:spcPts val="600"/>
              </a:spcBef>
              <a:buSzPts val="1800"/>
              <a:buFont typeface="Gill Sans"/>
              <a:buChar char="•"/>
            </a:pPr>
            <a:r>
              <a:rPr lang="en-US" sz="1800" dirty="0"/>
              <a:t>Stream of executing instructions</a:t>
            </a:r>
            <a:endParaRPr dirty="0"/>
          </a:p>
          <a:p>
            <a:pPr marL="914400" lvl="1" indent="-457200">
              <a:spcBef>
                <a:spcPts val="600"/>
              </a:spcBef>
              <a:buSzPts val="1800"/>
              <a:buFont typeface="Gill Sans"/>
              <a:buChar char="•"/>
            </a:pPr>
            <a:r>
              <a:rPr lang="en-US" sz="1800" dirty="0"/>
              <a:t>Running piece of code</a:t>
            </a:r>
            <a:endParaRPr dirty="0"/>
          </a:p>
          <a:p>
            <a:pPr marL="914400" lvl="1" indent="-457200">
              <a:spcBef>
                <a:spcPts val="600"/>
              </a:spcBef>
              <a:buSzPts val="1800"/>
              <a:buFont typeface="Gill Sans"/>
              <a:buChar char="•"/>
            </a:pPr>
            <a:r>
              <a:rPr lang="en-US" sz="1800" dirty="0"/>
              <a:t>“thread of control”</a:t>
            </a:r>
            <a:endParaRPr dirty="0"/>
          </a:p>
          <a:p>
            <a:pPr marL="533400" indent="-533400">
              <a:spcBef>
                <a:spcPts val="2000"/>
              </a:spcBef>
              <a:buClr>
                <a:schemeClr val="dk2"/>
              </a:buClr>
              <a:buSzPts val="2000"/>
              <a:buNone/>
            </a:pPr>
            <a:r>
              <a:rPr lang="en-US" sz="2000" dirty="0"/>
              <a:t>What is process state?</a:t>
            </a:r>
            <a:endParaRPr dirty="0"/>
          </a:p>
          <a:p>
            <a:pPr marL="828675" lvl="1" indent="-533400">
              <a:spcBef>
                <a:spcPts val="600"/>
              </a:spcBef>
              <a:buSzPts val="1800"/>
            </a:pPr>
            <a:r>
              <a:rPr lang="en-US" sz="1800" dirty="0"/>
              <a:t>Everything that the running code can affect or be affected by</a:t>
            </a:r>
            <a:endParaRPr dirty="0"/>
          </a:p>
          <a:p>
            <a:pPr marL="828675" lvl="1" indent="-533400">
              <a:spcBef>
                <a:spcPts val="600"/>
              </a:spcBef>
              <a:buSzPts val="1800"/>
            </a:pPr>
            <a:r>
              <a:rPr lang="en-US" sz="1800" dirty="0"/>
              <a:t>Registers</a:t>
            </a:r>
            <a:endParaRPr dirty="0"/>
          </a:p>
          <a:p>
            <a:pPr marL="1111250" lvl="2" indent="-533400">
              <a:spcBef>
                <a:spcPts val="600"/>
              </a:spcBef>
              <a:buClr>
                <a:schemeClr val="dk2"/>
              </a:buClr>
              <a:buSzPts val="1600"/>
            </a:pPr>
            <a:r>
              <a:rPr lang="en-US" sz="1600" dirty="0"/>
              <a:t>General purpose, floating point, status, program counter, stack pointer</a:t>
            </a:r>
            <a:endParaRPr dirty="0"/>
          </a:p>
          <a:p>
            <a:pPr marL="828675" lvl="1" indent="-533400">
              <a:spcBef>
                <a:spcPts val="600"/>
              </a:spcBef>
              <a:buSzPts val="1800"/>
            </a:pPr>
            <a:r>
              <a:rPr lang="en-US" sz="1800" dirty="0"/>
              <a:t>Address space</a:t>
            </a:r>
            <a:endParaRPr dirty="0"/>
          </a:p>
          <a:p>
            <a:pPr marL="1111250" lvl="2" indent="-533400">
              <a:spcBef>
                <a:spcPts val="600"/>
              </a:spcBef>
              <a:buClr>
                <a:schemeClr val="dk2"/>
              </a:buClr>
              <a:buSzPts val="1600"/>
            </a:pPr>
            <a:r>
              <a:rPr lang="en-US" sz="1600" dirty="0"/>
              <a:t>Heap, stack, and code</a:t>
            </a:r>
            <a:endParaRPr dirty="0"/>
          </a:p>
          <a:p>
            <a:pPr marL="828675" lvl="1" indent="-533400">
              <a:spcBef>
                <a:spcPts val="600"/>
              </a:spcBef>
              <a:buSzPts val="1800"/>
            </a:pPr>
            <a:r>
              <a:rPr lang="en-US" sz="1800" dirty="0"/>
              <a:t>Open files</a:t>
            </a:r>
            <a:endParaRPr dirty="0"/>
          </a:p>
          <a:p>
            <a:pPr marL="533400" indent="-533400">
              <a:spcBef>
                <a:spcPts val="2000"/>
              </a:spcBef>
              <a:buClr>
                <a:schemeClr val="dk2"/>
              </a:buClr>
              <a:buSzPts val="1800"/>
              <a:buNone/>
            </a:pPr>
            <a:endParaRPr sz="1800" dirty="0"/>
          </a:p>
          <a:p>
            <a:pPr marL="533400" indent="-406400">
              <a:spcBef>
                <a:spcPts val="2000"/>
              </a:spcBef>
              <a:buClr>
                <a:schemeClr val="dk2"/>
              </a:buClr>
              <a:buSzPts val="2000"/>
              <a:buNone/>
            </a:pPr>
            <a:endParaRPr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Google Shape;509;p31"/>
          <p:cNvSpPr txBox="1">
            <a:spLocks noGrp="1"/>
          </p:cNvSpPr>
          <p:nvPr>
            <p:ph type="title"/>
          </p:nvPr>
        </p:nvSpPr>
        <p:spPr>
          <a:xfrm>
            <a:off x="2303464" y="63500"/>
            <a:ext cx="7583487" cy="1282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sz="5600">
                <a:solidFill>
                  <a:srgbClr val="FFFFFF"/>
                </a:solidFill>
                <a:latin typeface="Gill Sans MT" panose="020B0502020104020203" pitchFamily="34" charset="0"/>
              </a:rPr>
              <a:t>Cooperative Approach</a:t>
            </a:r>
            <a:endParaRPr>
              <a:latin typeface="Gill Sans MT" panose="020B0502020104020203" pitchFamily="34" charset="0"/>
            </a:endParaRPr>
          </a:p>
        </p:txBody>
      </p:sp>
      <p:sp>
        <p:nvSpPr>
          <p:cNvPr id="510" name="Google Shape;510;p31"/>
          <p:cNvSpPr/>
          <p:nvPr/>
        </p:nvSpPr>
        <p:spPr>
          <a:xfrm>
            <a:off x="5649517" y="3363517"/>
            <a:ext cx="892969" cy="89296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/>
          <a:p>
            <a:r>
              <a:rPr lang="en-US" sz="2500">
                <a:solidFill>
                  <a:srgbClr val="FFFFFF"/>
                </a:solidFill>
                <a:latin typeface="Gill Sans MT" panose="020B0502020104020203" pitchFamily="34" charset="0"/>
                <a:ea typeface="Short Stack"/>
                <a:cs typeface="Short Stack"/>
                <a:sym typeface="Short Stack"/>
              </a:rPr>
              <a:t>P2</a:t>
            </a:r>
            <a:endParaRPr>
              <a:latin typeface="Gill Sans MT" panose="020B0502020104020203" pitchFamily="34" charset="0"/>
            </a:endParaRPr>
          </a:p>
        </p:txBody>
      </p:sp>
      <p:cxnSp>
        <p:nvCxnSpPr>
          <p:cNvPr id="511" name="Google Shape;511;p31"/>
          <p:cNvCxnSpPr/>
          <p:nvPr/>
        </p:nvCxnSpPr>
        <p:spPr>
          <a:xfrm>
            <a:off x="6069259" y="4280298"/>
            <a:ext cx="1" cy="577453"/>
          </a:xfrm>
          <a:prstGeom prst="straightConnector1">
            <a:avLst/>
          </a:prstGeom>
          <a:noFill/>
          <a:ln w="50800" cap="flat" cmpd="sng">
            <a:solidFill>
              <a:schemeClr val="dk2"/>
            </a:solidFill>
            <a:prstDash val="solid"/>
            <a:miter lim="400000"/>
            <a:headEnd type="none" w="sm" len="sm"/>
            <a:tailEnd type="triangle" w="med" len="med"/>
          </a:ln>
        </p:spPr>
      </p:cxnSp>
      <p:sp>
        <p:nvSpPr>
          <p:cNvPr id="512" name="Google Shape;512;p31"/>
          <p:cNvSpPr/>
          <p:nvPr/>
        </p:nvSpPr>
        <p:spPr>
          <a:xfrm>
            <a:off x="6201615" y="4279579"/>
            <a:ext cx="1581233" cy="4568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r>
              <a:rPr lang="en-US" sz="2500" dirty="0">
                <a:solidFill>
                  <a:schemeClr val="dk2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yield() call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Google Shape;517;p32"/>
          <p:cNvSpPr txBox="1">
            <a:spLocks noGrp="1"/>
          </p:cNvSpPr>
          <p:nvPr>
            <p:ph type="title"/>
          </p:nvPr>
        </p:nvSpPr>
        <p:spPr>
          <a:xfrm>
            <a:off x="760022" y="63500"/>
            <a:ext cx="10675916" cy="1282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dirty="0"/>
              <a:t>Q1: How Does Dispatcher regain control?</a:t>
            </a:r>
            <a:endParaRPr dirty="0"/>
          </a:p>
        </p:txBody>
      </p:sp>
      <p:sp>
        <p:nvSpPr>
          <p:cNvPr id="518" name="Google Shape;518;p32"/>
          <p:cNvSpPr txBox="1">
            <a:spLocks noGrp="1"/>
          </p:cNvSpPr>
          <p:nvPr>
            <p:ph type="body" idx="1"/>
          </p:nvPr>
        </p:nvSpPr>
        <p:spPr>
          <a:xfrm>
            <a:off x="1905001" y="1828801"/>
            <a:ext cx="7981951" cy="429736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rmAutofit/>
          </a:bodyPr>
          <a:lstStyle/>
          <a:p>
            <a:pPr marL="282575" indent="-282575">
              <a:spcBef>
                <a:spcPts val="0"/>
              </a:spcBef>
              <a:buClr>
                <a:schemeClr val="dk2"/>
              </a:buClr>
              <a:buSzPts val="2400"/>
            </a:pPr>
            <a:r>
              <a:rPr lang="en-US" dirty="0"/>
              <a:t>Problem with cooperative approach?</a:t>
            </a:r>
            <a:endParaRPr dirty="0"/>
          </a:p>
          <a:p>
            <a:pPr marL="282575" indent="-282575">
              <a:spcBef>
                <a:spcPts val="2000"/>
              </a:spcBef>
              <a:buClr>
                <a:schemeClr val="dk2"/>
              </a:buClr>
              <a:buSzPts val="2400"/>
            </a:pPr>
            <a:r>
              <a:rPr lang="en-US" dirty="0"/>
              <a:t>Disadvantages: Processes can misbehave</a:t>
            </a:r>
            <a:endParaRPr dirty="0"/>
          </a:p>
          <a:p>
            <a:pPr marL="577850" lvl="1" indent="-295275">
              <a:spcBef>
                <a:spcPts val="600"/>
              </a:spcBef>
              <a:buSzPts val="2200"/>
            </a:pPr>
            <a:r>
              <a:rPr lang="en-US" dirty="0"/>
              <a:t>By avoiding all traps and performing no I/O, can take over entire machine</a:t>
            </a:r>
            <a:endParaRPr dirty="0"/>
          </a:p>
          <a:p>
            <a:pPr marL="577850" lvl="1" indent="-295275">
              <a:spcBef>
                <a:spcPts val="600"/>
              </a:spcBef>
              <a:buSzPts val="2200"/>
            </a:pPr>
            <a:r>
              <a:rPr lang="en-US" dirty="0"/>
              <a:t>Only solution: Reboot!</a:t>
            </a:r>
            <a:endParaRPr dirty="0"/>
          </a:p>
          <a:p>
            <a:pPr marL="282575" indent="-282575">
              <a:spcBef>
                <a:spcPts val="2000"/>
              </a:spcBef>
              <a:buClr>
                <a:schemeClr val="dk2"/>
              </a:buClr>
              <a:buSzPts val="2400"/>
            </a:pPr>
            <a:r>
              <a:rPr lang="en-US" dirty="0"/>
              <a:t>Not performed in modern operating systems</a:t>
            </a:r>
            <a:endParaRPr dirty="0"/>
          </a:p>
          <a:p>
            <a:pPr marL="282575" indent="-130175">
              <a:spcBef>
                <a:spcPts val="2000"/>
              </a:spcBef>
              <a:buClr>
                <a:schemeClr val="dk2"/>
              </a:buClr>
              <a:buSzPts val="2400"/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Google Shape;523;p33"/>
          <p:cNvSpPr txBox="1">
            <a:spLocks noGrp="1"/>
          </p:cNvSpPr>
          <p:nvPr>
            <p:ph type="title"/>
          </p:nvPr>
        </p:nvSpPr>
        <p:spPr>
          <a:xfrm>
            <a:off x="795647" y="63500"/>
            <a:ext cx="10759043" cy="1282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dirty="0"/>
              <a:t>Q1: How does Dispatcher regain control?</a:t>
            </a:r>
            <a:endParaRPr dirty="0"/>
          </a:p>
        </p:txBody>
      </p:sp>
      <p:sp>
        <p:nvSpPr>
          <p:cNvPr id="524" name="Google Shape;524;p33"/>
          <p:cNvSpPr txBox="1">
            <a:spLocks noGrp="1"/>
          </p:cNvSpPr>
          <p:nvPr>
            <p:ph type="body" idx="1"/>
          </p:nvPr>
        </p:nvSpPr>
        <p:spPr>
          <a:xfrm>
            <a:off x="997527" y="1828801"/>
            <a:ext cx="10141528" cy="429736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rmAutofit/>
          </a:bodyPr>
          <a:lstStyle/>
          <a:p>
            <a:pPr marL="282575" indent="-282575">
              <a:spcBef>
                <a:spcPts val="0"/>
              </a:spcBef>
              <a:buClr>
                <a:schemeClr val="dk2"/>
              </a:buClr>
              <a:buSzPts val="2400"/>
              <a:buNone/>
            </a:pPr>
            <a:r>
              <a:rPr lang="en-US" dirty="0"/>
              <a:t>Option 2: </a:t>
            </a:r>
            <a:r>
              <a:rPr lang="en-US" dirty="0">
                <a:solidFill>
                  <a:schemeClr val="hlink"/>
                </a:solidFill>
              </a:rPr>
              <a:t>Regain control without cooperation</a:t>
            </a:r>
            <a:endParaRPr dirty="0"/>
          </a:p>
          <a:p>
            <a:pPr marL="577850" lvl="1" indent="-295275">
              <a:spcBef>
                <a:spcPts val="600"/>
              </a:spcBef>
              <a:buSzPts val="2200"/>
            </a:pPr>
            <a:r>
              <a:rPr lang="en-US" dirty="0"/>
              <a:t>Guarantee OS can obtain control periodically. How?</a:t>
            </a:r>
            <a:endParaRPr dirty="0"/>
          </a:p>
          <a:p>
            <a:pPr marL="577850" lvl="1" indent="-295275">
              <a:spcBef>
                <a:spcPts val="600"/>
              </a:spcBef>
              <a:buSzPts val="2200"/>
            </a:pPr>
            <a:r>
              <a:rPr lang="en-US" dirty="0"/>
              <a:t>Enter OS by enabling periodic alarm clock</a:t>
            </a:r>
            <a:endParaRPr dirty="0"/>
          </a:p>
          <a:p>
            <a:pPr marL="860425" lvl="2" indent="-282575">
              <a:spcBef>
                <a:spcPts val="600"/>
              </a:spcBef>
              <a:buClr>
                <a:schemeClr val="dk2"/>
              </a:buClr>
              <a:buSzPts val="2000"/>
            </a:pPr>
            <a:r>
              <a:rPr lang="en-US" dirty="0"/>
              <a:t>Hardware generates timer interrupt (CPU or separate chip)</a:t>
            </a:r>
            <a:endParaRPr dirty="0"/>
          </a:p>
          <a:p>
            <a:pPr marL="860425" lvl="2" indent="-282575">
              <a:spcBef>
                <a:spcPts val="600"/>
              </a:spcBef>
              <a:buClr>
                <a:schemeClr val="dk2"/>
              </a:buClr>
              <a:buSzPts val="2000"/>
            </a:pPr>
            <a:r>
              <a:rPr lang="en-US" dirty="0"/>
              <a:t>Example: Every 10ms</a:t>
            </a:r>
            <a:endParaRPr dirty="0"/>
          </a:p>
          <a:p>
            <a:pPr marL="577850" lvl="1" indent="-295275">
              <a:spcBef>
                <a:spcPts val="600"/>
              </a:spcBef>
              <a:buSzPts val="2200"/>
            </a:pPr>
            <a:r>
              <a:rPr lang="en-US" dirty="0"/>
              <a:t>User must not be able to mask timer interrupt (privileged operation)</a:t>
            </a:r>
            <a:endParaRPr dirty="0"/>
          </a:p>
          <a:p>
            <a:pPr marL="577850" lvl="1" indent="-295275">
              <a:spcBef>
                <a:spcPts val="600"/>
              </a:spcBef>
              <a:buSzPts val="2200"/>
            </a:pPr>
            <a:r>
              <a:rPr lang="en-US" dirty="0"/>
              <a:t>Dispatcher counts interrupts between context switches</a:t>
            </a:r>
            <a:endParaRPr dirty="0"/>
          </a:p>
          <a:p>
            <a:pPr marL="860425" lvl="2" indent="-282575">
              <a:spcBef>
                <a:spcPts val="600"/>
              </a:spcBef>
              <a:buClr>
                <a:schemeClr val="dk2"/>
              </a:buClr>
              <a:buSzPts val="2000"/>
            </a:pPr>
            <a:r>
              <a:rPr lang="en-US" dirty="0"/>
              <a:t>Example: Waiting 20 timer ticks gives 200 </a:t>
            </a:r>
            <a:r>
              <a:rPr lang="en-US" dirty="0" err="1"/>
              <a:t>ms</a:t>
            </a:r>
            <a:r>
              <a:rPr lang="en-US" dirty="0"/>
              <a:t> time slice</a:t>
            </a:r>
            <a:endParaRPr dirty="0"/>
          </a:p>
          <a:p>
            <a:pPr marL="860425" lvl="2" indent="-282575">
              <a:spcBef>
                <a:spcPts val="600"/>
              </a:spcBef>
              <a:buClr>
                <a:schemeClr val="dk2"/>
              </a:buClr>
              <a:buSzPts val="2000"/>
            </a:pPr>
            <a:r>
              <a:rPr lang="en-US" dirty="0"/>
              <a:t>Common time slices range from 10 </a:t>
            </a:r>
            <a:r>
              <a:rPr lang="en-US" dirty="0" err="1"/>
              <a:t>ms</a:t>
            </a:r>
            <a:r>
              <a:rPr lang="en-US" dirty="0"/>
              <a:t> to 200 </a:t>
            </a:r>
            <a:r>
              <a:rPr lang="en-US" dirty="0" err="1"/>
              <a:t>ms</a:t>
            </a:r>
            <a:endParaRPr lang="en-US" dirty="0"/>
          </a:p>
          <a:p>
            <a:pPr marL="860425" lvl="2" indent="-282575">
              <a:spcBef>
                <a:spcPts val="600"/>
              </a:spcBef>
              <a:buClr>
                <a:schemeClr val="dk2"/>
              </a:buClr>
              <a:buSzPts val="2000"/>
            </a:pPr>
            <a:r>
              <a:rPr lang="en-US" dirty="0"/>
              <a:t>Research systems today: ~5 microseconds</a:t>
            </a:r>
            <a:endParaRPr dirty="0"/>
          </a:p>
          <a:p>
            <a:pPr marL="860425" lvl="2" indent="-155575">
              <a:spcBef>
                <a:spcPts val="600"/>
              </a:spcBef>
              <a:buClr>
                <a:schemeClr val="dk2"/>
              </a:buClr>
              <a:buSzPts val="2000"/>
              <a:buNone/>
            </a:pPr>
            <a:endParaRPr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C91D495-C6FE-B1E9-1D68-15224CACD5FC}"/>
              </a:ext>
            </a:extLst>
          </p:cNvPr>
          <p:cNvSpPr txBox="1"/>
          <p:nvPr/>
        </p:nvSpPr>
        <p:spPr>
          <a:xfrm>
            <a:off x="498764" y="5902036"/>
            <a:ext cx="111628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C00000"/>
                </a:solidFill>
                <a:latin typeface="Helvetica" pitchFamily="2" charset="0"/>
              </a:rPr>
              <a:t>Use hardware mechanisms (timer, traps) to regain control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Google Shape;529;p34"/>
          <p:cNvSpPr txBox="1">
            <a:spLocks noGrp="1"/>
          </p:cNvSpPr>
          <p:nvPr>
            <p:ph type="title"/>
          </p:nvPr>
        </p:nvSpPr>
        <p:spPr>
          <a:xfrm>
            <a:off x="700644" y="63500"/>
            <a:ext cx="10628416" cy="1282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dirty="0"/>
              <a:t>Q2: What Context must be Saved?</a:t>
            </a:r>
            <a:endParaRPr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1C865D4-4A78-8884-F54C-BFD37EDC74A4}"/>
              </a:ext>
            </a:extLst>
          </p:cNvPr>
          <p:cNvCxnSpPr/>
          <p:nvPr/>
        </p:nvCxnSpPr>
        <p:spPr>
          <a:xfrm>
            <a:off x="3063834" y="2303813"/>
            <a:ext cx="0" cy="355072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6CE77C8-54D7-688F-BD57-71524961C0E2}"/>
              </a:ext>
            </a:extLst>
          </p:cNvPr>
          <p:cNvCxnSpPr/>
          <p:nvPr/>
        </p:nvCxnSpPr>
        <p:spPr>
          <a:xfrm>
            <a:off x="8358250" y="2303813"/>
            <a:ext cx="0" cy="355072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CDA51945-BCA4-0D04-F652-71406D15F914}"/>
              </a:ext>
            </a:extLst>
          </p:cNvPr>
          <p:cNvSpPr txBox="1"/>
          <p:nvPr/>
        </p:nvSpPr>
        <p:spPr>
          <a:xfrm>
            <a:off x="2078182" y="1555668"/>
            <a:ext cx="1888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Helvetica" pitchFamily="2" charset="0"/>
              </a:rPr>
              <a:t>CS416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01ED2EE-A3CF-6A4E-352C-07E11223BCAB}"/>
              </a:ext>
            </a:extLst>
          </p:cNvPr>
          <p:cNvSpPr txBox="1"/>
          <p:nvPr/>
        </p:nvSpPr>
        <p:spPr>
          <a:xfrm>
            <a:off x="7148948" y="1591996"/>
            <a:ext cx="24186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Helvetica" pitchFamily="2" charset="0"/>
              </a:rPr>
              <a:t>Eat &amp; Sleep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9C17889-DECD-F168-87F0-1BED6E2AC70A}"/>
              </a:ext>
            </a:extLst>
          </p:cNvPr>
          <p:cNvCxnSpPr/>
          <p:nvPr/>
        </p:nvCxnSpPr>
        <p:spPr>
          <a:xfrm>
            <a:off x="3503221" y="2446317"/>
            <a:ext cx="4583875" cy="581891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3B36A73-B042-5C40-A131-94C9DD722556}"/>
              </a:ext>
            </a:extLst>
          </p:cNvPr>
          <p:cNvCxnSpPr/>
          <p:nvPr/>
        </p:nvCxnSpPr>
        <p:spPr>
          <a:xfrm flipH="1">
            <a:off x="3515096" y="3241964"/>
            <a:ext cx="4583875" cy="83721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A9596D6-676F-A1C3-6324-55CEF10DAA29}"/>
              </a:ext>
            </a:extLst>
          </p:cNvPr>
          <p:cNvSpPr txBox="1"/>
          <p:nvPr/>
        </p:nvSpPr>
        <p:spPr>
          <a:xfrm>
            <a:off x="884711" y="3711124"/>
            <a:ext cx="21375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Helvetica" pitchFamily="2" charset="0"/>
              </a:rPr>
              <a:t>“Now where was I…”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658D39C-DDD9-A4A3-D158-485B4C6287C4}"/>
              </a:ext>
            </a:extLst>
          </p:cNvPr>
          <p:cNvSpPr txBox="1"/>
          <p:nvPr/>
        </p:nvSpPr>
        <p:spPr>
          <a:xfrm>
            <a:off x="571005" y="4675429"/>
            <a:ext cx="21375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Helvetica" pitchFamily="2" charset="0"/>
              </a:rPr>
              <a:t>Context </a:t>
            </a:r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save</a:t>
            </a:r>
            <a:r>
              <a:rPr lang="en-US" sz="2400" dirty="0">
                <a:latin typeface="Helvetica" pitchFamily="2" charset="0"/>
              </a:rPr>
              <a:t> and </a:t>
            </a:r>
            <a:r>
              <a:rPr lang="en-US" sz="2400" dirty="0">
                <a:solidFill>
                  <a:srgbClr val="C00000"/>
                </a:solidFill>
                <a:latin typeface="Helvetica" pitchFamily="2" charset="0"/>
              </a:rPr>
              <a:t>restore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35096A1-C251-E55A-0802-E3037C12DD22}"/>
              </a:ext>
            </a:extLst>
          </p:cNvPr>
          <p:cNvCxnSpPr>
            <a:cxnSpLocks/>
          </p:cNvCxnSpPr>
          <p:nvPr/>
        </p:nvCxnSpPr>
        <p:spPr>
          <a:xfrm flipV="1">
            <a:off x="2214749" y="2522784"/>
            <a:ext cx="749135" cy="2277198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75A6E26-F0DB-5FE2-9188-9F36E7FE63F6}"/>
              </a:ext>
            </a:extLst>
          </p:cNvPr>
          <p:cNvCxnSpPr>
            <a:cxnSpLocks/>
          </p:cNvCxnSpPr>
          <p:nvPr/>
        </p:nvCxnSpPr>
        <p:spPr>
          <a:xfrm flipV="1">
            <a:off x="2440874" y="4335216"/>
            <a:ext cx="526969" cy="967116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" name="Google Shape;535;p35"/>
          <p:cNvSpPr txBox="1">
            <a:spLocks noGrp="1"/>
          </p:cNvSpPr>
          <p:nvPr>
            <p:ph type="title"/>
          </p:nvPr>
        </p:nvSpPr>
        <p:spPr>
          <a:xfrm>
            <a:off x="748146" y="63500"/>
            <a:ext cx="10604664" cy="1282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dirty="0"/>
              <a:t>Q2: What Context must be Saved?</a:t>
            </a:r>
            <a:endParaRPr dirty="0"/>
          </a:p>
        </p:txBody>
      </p:sp>
      <p:sp>
        <p:nvSpPr>
          <p:cNvPr id="536" name="Google Shape;536;p35"/>
          <p:cNvSpPr txBox="1">
            <a:spLocks noGrp="1"/>
          </p:cNvSpPr>
          <p:nvPr>
            <p:ph type="body" idx="1"/>
          </p:nvPr>
        </p:nvSpPr>
        <p:spPr>
          <a:xfrm>
            <a:off x="1068779" y="1448790"/>
            <a:ext cx="10284031" cy="5225142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rmAutofit/>
          </a:bodyPr>
          <a:lstStyle/>
          <a:p>
            <a:pPr marL="282575" indent="-282575">
              <a:spcBef>
                <a:spcPts val="0"/>
              </a:spcBef>
              <a:buClr>
                <a:schemeClr val="dk2"/>
              </a:buClr>
              <a:buSzPct val="100000"/>
              <a:buNone/>
            </a:pPr>
            <a:r>
              <a:rPr lang="en-US" sz="2400" dirty="0"/>
              <a:t>Dispatcher must save the context of the process when it’s not running</a:t>
            </a:r>
            <a:endParaRPr dirty="0"/>
          </a:p>
          <a:p>
            <a:pPr marL="577850" lvl="1" indent="-295275">
              <a:spcBef>
                <a:spcPts val="600"/>
              </a:spcBef>
              <a:buSzPct val="100000"/>
            </a:pPr>
            <a:r>
              <a:rPr lang="en-US" sz="2000" dirty="0"/>
              <a:t>Save it in </a:t>
            </a:r>
            <a:r>
              <a:rPr lang="en-US" sz="2000" dirty="0">
                <a:solidFill>
                  <a:srgbClr val="C00000"/>
                </a:solidFill>
              </a:rPr>
              <a:t>process control block (PCB)</a:t>
            </a:r>
            <a:r>
              <a:rPr lang="en-US" sz="2000" dirty="0"/>
              <a:t> (or process descriptor)</a:t>
            </a:r>
            <a:endParaRPr dirty="0"/>
          </a:p>
          <a:p>
            <a:pPr marL="577850" lvl="1" indent="-295275">
              <a:spcBef>
                <a:spcPts val="600"/>
              </a:spcBef>
              <a:buSzPct val="100000"/>
            </a:pPr>
            <a:r>
              <a:rPr lang="en-US" sz="2000" dirty="0"/>
              <a:t>PCB is a structure maintained for each process in the OS</a:t>
            </a:r>
            <a:endParaRPr dirty="0"/>
          </a:p>
          <a:p>
            <a:pPr marL="282575" indent="-282575">
              <a:spcBef>
                <a:spcPts val="2000"/>
              </a:spcBef>
              <a:buClr>
                <a:schemeClr val="dk2"/>
              </a:buClr>
              <a:buSzPct val="100000"/>
              <a:buNone/>
            </a:pPr>
            <a:r>
              <a:rPr lang="en-US" sz="2400" dirty="0"/>
              <a:t>What information is stored in PCB?</a:t>
            </a:r>
            <a:endParaRPr dirty="0"/>
          </a:p>
          <a:p>
            <a:pPr marL="577850" lvl="1" indent="-295275">
              <a:spcBef>
                <a:spcPts val="600"/>
              </a:spcBef>
              <a:buSzPct val="100000"/>
            </a:pPr>
            <a:r>
              <a:rPr lang="en-US" sz="2000" dirty="0"/>
              <a:t>PID</a:t>
            </a:r>
            <a:endParaRPr dirty="0"/>
          </a:p>
          <a:p>
            <a:pPr marL="577850" lvl="1" indent="-295275">
              <a:spcBef>
                <a:spcPts val="600"/>
              </a:spcBef>
              <a:buSzPct val="100000"/>
            </a:pPr>
            <a:r>
              <a:rPr lang="en-US" sz="2000" dirty="0"/>
              <a:t>Process </a:t>
            </a:r>
            <a:r>
              <a:rPr lang="en-US" sz="2000" dirty="0">
                <a:solidFill>
                  <a:srgbClr val="C00000"/>
                </a:solidFill>
              </a:rPr>
              <a:t>state </a:t>
            </a:r>
            <a:r>
              <a:rPr lang="en-US" sz="2000" dirty="0"/>
              <a:t>(I.e., running, ready, or blocked)</a:t>
            </a:r>
            <a:endParaRPr dirty="0"/>
          </a:p>
          <a:p>
            <a:pPr marL="577850" lvl="1" indent="-295275">
              <a:spcBef>
                <a:spcPts val="600"/>
              </a:spcBef>
              <a:buSzPct val="100000"/>
            </a:pPr>
            <a:r>
              <a:rPr lang="en-US" sz="2000" b="1" dirty="0">
                <a:solidFill>
                  <a:srgbClr val="C00000"/>
                </a:solidFill>
              </a:rPr>
              <a:t>Execution state (all registers, PC, stack pointer) -- </a:t>
            </a:r>
            <a:r>
              <a:rPr lang="en-US" sz="2000" b="1" i="1" dirty="0">
                <a:solidFill>
                  <a:srgbClr val="C00000"/>
                </a:solidFill>
              </a:rPr>
              <a:t>Context</a:t>
            </a:r>
            <a:endParaRPr i="1" dirty="0">
              <a:solidFill>
                <a:srgbClr val="C00000"/>
              </a:solidFill>
            </a:endParaRPr>
          </a:p>
          <a:p>
            <a:pPr marL="577850" lvl="1" indent="-295275">
              <a:spcBef>
                <a:spcPts val="600"/>
              </a:spcBef>
              <a:buSzPct val="100000"/>
            </a:pPr>
            <a:r>
              <a:rPr lang="en-US" sz="2000" dirty="0"/>
              <a:t>Scheduling priority</a:t>
            </a:r>
            <a:endParaRPr dirty="0"/>
          </a:p>
          <a:p>
            <a:pPr marL="577850" lvl="1" indent="-295275">
              <a:spcBef>
                <a:spcPts val="600"/>
              </a:spcBef>
              <a:buSzPct val="100000"/>
            </a:pPr>
            <a:r>
              <a:rPr lang="en-US" sz="2000" dirty="0"/>
              <a:t>Accounting information (parent and child processes)</a:t>
            </a:r>
            <a:endParaRPr dirty="0"/>
          </a:p>
          <a:p>
            <a:pPr marL="577850" lvl="1" indent="-295275">
              <a:spcBef>
                <a:spcPts val="600"/>
              </a:spcBef>
              <a:buSzPct val="100000"/>
            </a:pPr>
            <a:r>
              <a:rPr lang="en-US" sz="2000" dirty="0"/>
              <a:t>Credentials (which resources can be accessed, owner)</a:t>
            </a:r>
            <a:endParaRPr dirty="0"/>
          </a:p>
          <a:p>
            <a:pPr marL="577850" lvl="1" indent="-295275">
              <a:spcBef>
                <a:spcPts val="600"/>
              </a:spcBef>
              <a:buSzPct val="100000"/>
            </a:pPr>
            <a:r>
              <a:rPr lang="en-US" sz="2000" dirty="0"/>
              <a:t>Pointers to other allocated resources (e.g., open files)</a:t>
            </a:r>
            <a:endParaRPr sz="2000" dirty="0"/>
          </a:p>
          <a:p>
            <a:pPr marL="282575" indent="-282575">
              <a:spcBef>
                <a:spcPts val="2000"/>
              </a:spcBef>
              <a:buClr>
                <a:schemeClr val="dk2"/>
              </a:buClr>
              <a:buSzPct val="100000"/>
              <a:buNone/>
            </a:pPr>
            <a:r>
              <a:rPr lang="en-US" dirty="0"/>
              <a:t>Requires special hardware support. Why?</a:t>
            </a:r>
            <a:endParaRPr dirty="0"/>
          </a:p>
          <a:p>
            <a:pPr marL="577850" lvl="1" indent="-295275">
              <a:spcBef>
                <a:spcPts val="600"/>
              </a:spcBef>
              <a:buSzPct val="100000"/>
            </a:pPr>
            <a:r>
              <a:rPr lang="en-US" sz="2000" dirty="0"/>
              <a:t>Hardware saves process PC and PSR on interrupts</a:t>
            </a:r>
            <a:endParaRPr dirty="0"/>
          </a:p>
          <a:p>
            <a:pPr marL="577850" lvl="1" indent="-187325">
              <a:spcBef>
                <a:spcPts val="600"/>
              </a:spcBef>
              <a:buSzPct val="100000"/>
              <a:buNone/>
            </a:pPr>
            <a:endParaRPr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Google Shape;541;p36"/>
          <p:cNvSpPr txBox="1">
            <a:spLocks noGrp="1"/>
          </p:cNvSpPr>
          <p:nvPr>
            <p:ph type="title"/>
          </p:nvPr>
        </p:nvSpPr>
        <p:spPr>
          <a:xfrm>
            <a:off x="2303464" y="63500"/>
            <a:ext cx="7583487" cy="1282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/>
              <a:t>Q3: What’s inside a PCB?</a:t>
            </a:r>
            <a:endParaRPr/>
          </a:p>
        </p:txBody>
      </p:sp>
      <p:sp>
        <p:nvSpPr>
          <p:cNvPr id="542" name="Google Shape;542;p36"/>
          <p:cNvSpPr/>
          <p:nvPr/>
        </p:nvSpPr>
        <p:spPr>
          <a:xfrm>
            <a:off x="1524000" y="1723312"/>
            <a:ext cx="9144000" cy="4524315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52000" tIns="45700" rIns="91425" bIns="45700" anchor="ctr" anchorCtr="0">
            <a:spAutoFit/>
          </a:bodyPr>
          <a:lstStyle/>
          <a:p>
            <a:r>
              <a:rPr lang="en-US" sz="1600">
                <a:solidFill>
                  <a:srgbClr val="00B0F0"/>
                </a:solidFill>
                <a:latin typeface="Courier New"/>
                <a:ea typeface="Courier New"/>
                <a:cs typeface="Courier New"/>
                <a:sym typeface="Courier New"/>
              </a:rPr>
              <a:t>// the information xv6 tracks about each process</a:t>
            </a:r>
            <a:endParaRPr/>
          </a:p>
          <a:p>
            <a:r>
              <a:rPr lang="en-US" sz="1600">
                <a:solidFill>
                  <a:srgbClr val="00B0F0"/>
                </a:solidFill>
                <a:latin typeface="Courier New"/>
                <a:ea typeface="Courier New"/>
                <a:cs typeface="Courier New"/>
                <a:sym typeface="Courier New"/>
              </a:rPr>
              <a:t>// including its register context and state</a:t>
            </a:r>
            <a:endParaRPr/>
          </a:p>
          <a:p>
            <a:r>
              <a:rPr lang="en-US" sz="1600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struct</a:t>
            </a:r>
            <a:r>
              <a:rPr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proc {</a:t>
            </a:r>
            <a:endParaRPr/>
          </a:p>
          <a:p>
            <a:r>
              <a:rPr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600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 char </a:t>
            </a:r>
            <a:r>
              <a:rPr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*mem; 		</a:t>
            </a:r>
            <a:r>
              <a:rPr lang="en-US" sz="1600">
                <a:solidFill>
                  <a:srgbClr val="00B0F0"/>
                </a:solidFill>
                <a:latin typeface="Courier New"/>
                <a:ea typeface="Courier New"/>
                <a:cs typeface="Courier New"/>
                <a:sym typeface="Courier New"/>
              </a:rPr>
              <a:t>// Start of process memory</a:t>
            </a:r>
            <a:endParaRPr/>
          </a:p>
          <a:p>
            <a:r>
              <a:rPr lang="en-US" sz="1600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    uint </a:t>
            </a:r>
            <a:r>
              <a:rPr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sz; 			</a:t>
            </a:r>
            <a:r>
              <a:rPr lang="en-US" sz="1600">
                <a:solidFill>
                  <a:srgbClr val="00B0F0"/>
                </a:solidFill>
                <a:latin typeface="Courier New"/>
                <a:ea typeface="Courier New"/>
                <a:cs typeface="Courier New"/>
                <a:sym typeface="Courier New"/>
              </a:rPr>
              <a:t>// Size of process memory</a:t>
            </a:r>
            <a:endParaRPr/>
          </a:p>
          <a:p>
            <a:r>
              <a:rPr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600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 char </a:t>
            </a:r>
            <a:r>
              <a:rPr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*kstack; 		</a:t>
            </a:r>
            <a:r>
              <a:rPr lang="en-US" sz="1600">
                <a:solidFill>
                  <a:srgbClr val="00B0F0"/>
                </a:solidFill>
                <a:latin typeface="Courier New"/>
                <a:ea typeface="Courier New"/>
                <a:cs typeface="Courier New"/>
                <a:sym typeface="Courier New"/>
              </a:rPr>
              <a:t>// Bottom of kernel stack</a:t>
            </a:r>
            <a:endParaRPr/>
          </a:p>
          <a:p>
            <a:r>
              <a:rPr lang="en-US" sz="1600">
                <a:solidFill>
                  <a:srgbClr val="00B0F0"/>
                </a:solidFill>
                <a:latin typeface="Courier New"/>
                <a:ea typeface="Courier New"/>
                <a:cs typeface="Courier New"/>
                <a:sym typeface="Courier New"/>
              </a:rPr>
              <a:t>				// for this process</a:t>
            </a:r>
            <a:endParaRPr/>
          </a:p>
          <a:p>
            <a:r>
              <a:rPr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1600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enum </a:t>
            </a:r>
            <a:r>
              <a:rPr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proc_state state; 	</a:t>
            </a:r>
            <a:r>
              <a:rPr lang="en-US" sz="1600">
                <a:solidFill>
                  <a:srgbClr val="00B0F0"/>
                </a:solidFill>
                <a:latin typeface="Courier New"/>
                <a:ea typeface="Courier New"/>
                <a:cs typeface="Courier New"/>
                <a:sym typeface="Courier New"/>
              </a:rPr>
              <a:t>// Process state</a:t>
            </a:r>
            <a:endParaRPr/>
          </a:p>
          <a:p>
            <a:r>
              <a:rPr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1600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int </a:t>
            </a:r>
            <a:r>
              <a:rPr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pid; 			</a:t>
            </a:r>
            <a:r>
              <a:rPr lang="en-US" sz="1600">
                <a:solidFill>
                  <a:srgbClr val="00B0F0"/>
                </a:solidFill>
                <a:latin typeface="Courier New"/>
                <a:ea typeface="Courier New"/>
                <a:cs typeface="Courier New"/>
                <a:sym typeface="Courier New"/>
              </a:rPr>
              <a:t>// Process ID</a:t>
            </a:r>
            <a:endParaRPr/>
          </a:p>
          <a:p>
            <a:r>
              <a:rPr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1600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struct</a:t>
            </a:r>
            <a:r>
              <a:rPr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proc *parent; 	</a:t>
            </a:r>
            <a:r>
              <a:rPr lang="en-US" sz="1600">
                <a:solidFill>
                  <a:srgbClr val="00B0F0"/>
                </a:solidFill>
                <a:latin typeface="Courier New"/>
                <a:ea typeface="Courier New"/>
                <a:cs typeface="Courier New"/>
                <a:sym typeface="Courier New"/>
              </a:rPr>
              <a:t>// Parent process</a:t>
            </a:r>
            <a:endParaRPr/>
          </a:p>
          <a:p>
            <a:r>
              <a:rPr lang="en-US" sz="1600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    int</a:t>
            </a:r>
            <a:r>
              <a:rPr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killed; 		</a:t>
            </a:r>
            <a:r>
              <a:rPr lang="en-US" sz="1600">
                <a:solidFill>
                  <a:srgbClr val="00B0F0"/>
                </a:solidFill>
                <a:latin typeface="Courier New"/>
                <a:ea typeface="Courier New"/>
                <a:cs typeface="Courier New"/>
                <a:sym typeface="Courier New"/>
              </a:rPr>
              <a:t>// If non-zero, have been killed</a:t>
            </a:r>
            <a:endParaRPr/>
          </a:p>
          <a:p>
            <a:r>
              <a:rPr lang="en-US" sz="1600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    struct </a:t>
            </a:r>
            <a:r>
              <a:rPr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file *ofile[NOFILE]; </a:t>
            </a:r>
            <a:r>
              <a:rPr lang="en-US" sz="1600">
                <a:solidFill>
                  <a:srgbClr val="00B0F0"/>
                </a:solidFill>
                <a:latin typeface="Courier New"/>
                <a:ea typeface="Courier New"/>
                <a:cs typeface="Courier New"/>
                <a:sym typeface="Courier New"/>
              </a:rPr>
              <a:t>// Open files</a:t>
            </a:r>
            <a:endParaRPr/>
          </a:p>
          <a:p>
            <a:r>
              <a:rPr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1600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struct</a:t>
            </a:r>
            <a:r>
              <a:rPr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inode *cwd; 	</a:t>
            </a:r>
            <a:r>
              <a:rPr lang="en-US" sz="1600">
                <a:solidFill>
                  <a:srgbClr val="00B0F0"/>
                </a:solidFill>
                <a:latin typeface="Courier New"/>
                <a:ea typeface="Courier New"/>
                <a:cs typeface="Courier New"/>
                <a:sym typeface="Courier New"/>
              </a:rPr>
              <a:t>// Current directory</a:t>
            </a:r>
            <a:endParaRPr/>
          </a:p>
          <a:p>
            <a:r>
              <a:rPr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600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 struct </a:t>
            </a:r>
            <a:r>
              <a:rPr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context context; 	</a:t>
            </a:r>
            <a:r>
              <a:rPr lang="en-US" sz="1600">
                <a:solidFill>
                  <a:srgbClr val="00B0F0"/>
                </a:solidFill>
                <a:latin typeface="Courier New"/>
                <a:ea typeface="Courier New"/>
                <a:cs typeface="Courier New"/>
                <a:sym typeface="Courier New"/>
              </a:rPr>
              <a:t>// Switch here to run process</a:t>
            </a:r>
            <a:endParaRPr/>
          </a:p>
          <a:p>
            <a:r>
              <a:rPr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1600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 struct </a:t>
            </a:r>
            <a:r>
              <a:rPr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trapframe *tf; 	</a:t>
            </a:r>
            <a:r>
              <a:rPr lang="en-US" sz="1600">
                <a:solidFill>
                  <a:srgbClr val="00B0F0"/>
                </a:solidFill>
                <a:latin typeface="Courier New"/>
                <a:ea typeface="Courier New"/>
                <a:cs typeface="Courier New"/>
                <a:sym typeface="Courier New"/>
              </a:rPr>
              <a:t>// Trap frame for the</a:t>
            </a:r>
            <a:endParaRPr/>
          </a:p>
          <a:p>
            <a:r>
              <a:rPr lang="en-US" sz="1600">
                <a:solidFill>
                  <a:srgbClr val="00B0F0"/>
                </a:solidFill>
                <a:latin typeface="Courier New"/>
                <a:ea typeface="Courier New"/>
                <a:cs typeface="Courier New"/>
                <a:sym typeface="Courier New"/>
              </a:rPr>
              <a:t>    				// current interrupt</a:t>
            </a:r>
            <a:endParaRPr/>
          </a:p>
          <a:p>
            <a:r>
              <a:rPr lang="en-US" sz="16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};</a:t>
            </a:r>
            <a:endParaRPr/>
          </a:p>
          <a:p>
            <a:endParaRPr sz="16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43" name="Google Shape;543;p36"/>
          <p:cNvSpPr/>
          <p:nvPr/>
        </p:nvSpPr>
        <p:spPr>
          <a:xfrm>
            <a:off x="2133601" y="4114800"/>
            <a:ext cx="7753350" cy="304800"/>
          </a:xfrm>
          <a:prstGeom prst="rect">
            <a:avLst/>
          </a:prstGeom>
          <a:noFill/>
          <a:ln>
            <a:noFill/>
          </a:ln>
          <a:effectLst>
            <a:outerShdw blurRad="101600" dist="25400" dir="4800000" sx="103000" sy="103000" rotWithShape="0">
              <a:srgbClr val="000000">
                <a:alpha val="4470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sz="2800">
              <a:solidFill>
                <a:schemeClr val="lt1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97EF2472-7A79-BDBC-F785-505710E45CCB}"/>
              </a:ext>
            </a:extLst>
          </p:cNvPr>
          <p:cNvSpPr/>
          <p:nvPr/>
        </p:nvSpPr>
        <p:spPr>
          <a:xfrm>
            <a:off x="1524001" y="2909456"/>
            <a:ext cx="8190016" cy="688768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1C591F1-4CE7-17B8-3049-7E896CE37646}"/>
              </a:ext>
            </a:extLst>
          </p:cNvPr>
          <p:cNvSpPr txBox="1"/>
          <p:nvPr/>
        </p:nvSpPr>
        <p:spPr>
          <a:xfrm>
            <a:off x="9215254" y="4677967"/>
            <a:ext cx="28025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Helvetica" pitchFamily="2" charset="0"/>
              </a:rPr>
              <a:t>Conceptually: Separate kernel thread of execution per process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0" name="Google Shape;700;p56"/>
          <p:cNvSpPr/>
          <p:nvPr/>
        </p:nvSpPr>
        <p:spPr>
          <a:xfrm>
            <a:off x="9027262" y="482203"/>
            <a:ext cx="1675898" cy="48583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dk1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Process A</a:t>
            </a:r>
            <a:br>
              <a:rPr lang="en-US">
                <a:solidFill>
                  <a:schemeClr val="dk1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r>
              <a:rPr lang="en-US">
                <a:solidFill>
                  <a:schemeClr val="dk1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…</a:t>
            </a:r>
            <a:br>
              <a:rPr lang="en-US">
                <a:solidFill>
                  <a:srgbClr val="11DBE3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br>
              <a:rPr lang="en-US">
                <a:solidFill>
                  <a:srgbClr val="11DBE3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br>
              <a:rPr lang="en-US">
                <a:solidFill>
                  <a:srgbClr val="11DBE3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br>
              <a:rPr lang="en-US">
                <a:solidFill>
                  <a:srgbClr val="11DBE3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br>
              <a:rPr lang="en-US">
                <a:solidFill>
                  <a:srgbClr val="11DBE3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br>
              <a:rPr lang="en-US">
                <a:solidFill>
                  <a:srgbClr val="11DBE3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br>
              <a:rPr lang="en-US">
                <a:solidFill>
                  <a:srgbClr val="11DBE3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br>
              <a:rPr lang="en-US">
                <a:solidFill>
                  <a:srgbClr val="11DBE3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br>
              <a:rPr lang="en-US">
                <a:solidFill>
                  <a:srgbClr val="11DBE3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br>
              <a:rPr lang="en-US">
                <a:solidFill>
                  <a:srgbClr val="11DBE3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br>
              <a:rPr lang="en-US">
                <a:solidFill>
                  <a:srgbClr val="11DBE3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br>
              <a:rPr lang="en-US">
                <a:solidFill>
                  <a:srgbClr val="11DBE3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br>
              <a:rPr lang="en-US">
                <a:solidFill>
                  <a:srgbClr val="11DBE3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endParaRPr>
              <a:solidFill>
                <a:srgbClr val="11DBE3"/>
              </a:solidFill>
              <a:latin typeface="Arial" panose="020B0604020202020204" pitchFamily="34" charset="0"/>
              <a:ea typeface="Short Stack"/>
              <a:cs typeface="Arial" panose="020B0604020202020204" pitchFamily="34" charset="0"/>
              <a:sym typeface="Short Stack"/>
            </a:endParaRPr>
          </a:p>
        </p:txBody>
      </p:sp>
      <p:sp>
        <p:nvSpPr>
          <p:cNvPr id="701" name="Google Shape;701;p56"/>
          <p:cNvSpPr/>
          <p:nvPr/>
        </p:nvSpPr>
        <p:spPr>
          <a:xfrm>
            <a:off x="1821005" y="125016"/>
            <a:ext cx="3627128" cy="351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D45954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Operating System</a:t>
            </a:r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2" name="Google Shape;702;p56"/>
          <p:cNvSpPr/>
          <p:nvPr/>
        </p:nvSpPr>
        <p:spPr>
          <a:xfrm>
            <a:off x="5678630" y="125016"/>
            <a:ext cx="2597470" cy="351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7BDB45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Hardware</a:t>
            </a:r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3" name="Google Shape;703;p56"/>
          <p:cNvSpPr/>
          <p:nvPr/>
        </p:nvSpPr>
        <p:spPr>
          <a:xfrm>
            <a:off x="9036193" y="125016"/>
            <a:ext cx="1500421" cy="351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11DBE3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Program</a:t>
            </a:r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04" name="Google Shape;704;p56"/>
          <p:cNvCxnSpPr/>
          <p:nvPr/>
        </p:nvCxnSpPr>
        <p:spPr>
          <a:xfrm>
            <a:off x="1708825" y="495971"/>
            <a:ext cx="8642478" cy="1"/>
          </a:xfrm>
          <a:prstGeom prst="straightConnector1">
            <a:avLst/>
          </a:prstGeom>
          <a:noFill/>
          <a:ln w="254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  <p:cxnSp>
        <p:nvCxnSpPr>
          <p:cNvPr id="705" name="Google Shape;705;p56"/>
          <p:cNvCxnSpPr/>
          <p:nvPr/>
        </p:nvCxnSpPr>
        <p:spPr>
          <a:xfrm flipH="1">
            <a:off x="5503944" y="504899"/>
            <a:ext cx="1" cy="5249696"/>
          </a:xfrm>
          <a:prstGeom prst="straightConnector1">
            <a:avLst/>
          </a:prstGeom>
          <a:noFill/>
          <a:ln w="254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  <p:cxnSp>
        <p:nvCxnSpPr>
          <p:cNvPr id="706" name="Google Shape;706;p56"/>
          <p:cNvCxnSpPr/>
          <p:nvPr/>
        </p:nvCxnSpPr>
        <p:spPr>
          <a:xfrm flipH="1">
            <a:off x="8879366" y="504899"/>
            <a:ext cx="1" cy="5249696"/>
          </a:xfrm>
          <a:prstGeom prst="straightConnector1">
            <a:avLst/>
          </a:prstGeom>
          <a:noFill/>
          <a:ln w="254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47588755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1" name="Google Shape;711;p57"/>
          <p:cNvSpPr/>
          <p:nvPr/>
        </p:nvSpPr>
        <p:spPr>
          <a:xfrm>
            <a:off x="5660770" y="482204"/>
            <a:ext cx="3123996" cy="4691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>
              <a:lnSpc>
                <a:spcPct val="90000"/>
              </a:lnSpc>
            </a:pPr>
            <a:br>
              <a:rPr lang="en-US">
                <a:solidFill>
                  <a:schemeClr val="accent2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br>
              <a:rPr lang="en-US">
                <a:solidFill>
                  <a:schemeClr val="accent2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r>
              <a:rPr lang="en-US">
                <a:solidFill>
                  <a:schemeClr val="accent2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timer interrupt</a:t>
            </a:r>
            <a:br>
              <a:rPr lang="en-US">
                <a:solidFill>
                  <a:schemeClr val="accent2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r>
              <a:rPr lang="en-US">
                <a:solidFill>
                  <a:schemeClr val="accent2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save regs(A) to k-stack(A)</a:t>
            </a:r>
            <a:br>
              <a:rPr lang="en-US">
                <a:solidFill>
                  <a:schemeClr val="accent2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r>
              <a:rPr lang="en-US">
                <a:solidFill>
                  <a:schemeClr val="accent2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move to kernel mode</a:t>
            </a:r>
            <a:br>
              <a:rPr lang="en-US">
                <a:solidFill>
                  <a:schemeClr val="accent2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r>
              <a:rPr lang="en-US">
                <a:solidFill>
                  <a:schemeClr val="accent2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jump to trap handler</a:t>
            </a:r>
            <a:br>
              <a:rPr lang="en-US">
                <a:solidFill>
                  <a:schemeClr val="accent2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br>
              <a:rPr lang="en-US">
                <a:solidFill>
                  <a:schemeClr val="accent2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br>
              <a:rPr lang="en-US">
                <a:solidFill>
                  <a:schemeClr val="accent2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br>
              <a:rPr lang="en-US">
                <a:solidFill>
                  <a:schemeClr val="accent2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br>
              <a:rPr lang="en-US">
                <a:solidFill>
                  <a:schemeClr val="accent2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endParaRPr>
              <a:solidFill>
                <a:schemeClr val="accent2"/>
              </a:solidFill>
              <a:latin typeface="Arial" panose="020B0604020202020204" pitchFamily="34" charset="0"/>
              <a:ea typeface="Short Stack"/>
              <a:cs typeface="Arial" panose="020B0604020202020204" pitchFamily="34" charset="0"/>
              <a:sym typeface="Short Stack"/>
            </a:endParaRPr>
          </a:p>
        </p:txBody>
      </p:sp>
      <p:sp>
        <p:nvSpPr>
          <p:cNvPr id="712" name="Google Shape;712;p57"/>
          <p:cNvSpPr/>
          <p:nvPr/>
        </p:nvSpPr>
        <p:spPr>
          <a:xfrm>
            <a:off x="9027262" y="482203"/>
            <a:ext cx="1675898" cy="48583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921F07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Process A</a:t>
            </a:r>
            <a:br>
              <a:rPr lang="en-US">
                <a:solidFill>
                  <a:srgbClr val="921F07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r>
              <a:rPr lang="en-US">
                <a:solidFill>
                  <a:srgbClr val="921F07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…</a:t>
            </a:r>
            <a:br>
              <a:rPr lang="en-US">
                <a:solidFill>
                  <a:srgbClr val="921F07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br>
              <a:rPr lang="en-US">
                <a:solidFill>
                  <a:srgbClr val="921F07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br>
              <a:rPr lang="en-US">
                <a:solidFill>
                  <a:srgbClr val="921F07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br>
              <a:rPr lang="en-US">
                <a:solidFill>
                  <a:srgbClr val="921F07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br>
              <a:rPr lang="en-US">
                <a:solidFill>
                  <a:srgbClr val="921F07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br>
              <a:rPr lang="en-US">
                <a:solidFill>
                  <a:srgbClr val="921F07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br>
              <a:rPr lang="en-US">
                <a:solidFill>
                  <a:srgbClr val="921F07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br>
              <a:rPr lang="en-US">
                <a:solidFill>
                  <a:srgbClr val="921F07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br>
              <a:rPr lang="en-US">
                <a:solidFill>
                  <a:srgbClr val="921F07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br>
              <a:rPr lang="en-US">
                <a:solidFill>
                  <a:srgbClr val="921F07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br>
              <a:rPr lang="en-US">
                <a:solidFill>
                  <a:srgbClr val="921F07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br>
              <a:rPr lang="en-US">
                <a:solidFill>
                  <a:srgbClr val="921F07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endParaRPr>
              <a:solidFill>
                <a:srgbClr val="921F07"/>
              </a:solidFill>
              <a:latin typeface="Arial" panose="020B0604020202020204" pitchFamily="34" charset="0"/>
              <a:ea typeface="Short Stack"/>
              <a:cs typeface="Arial" panose="020B0604020202020204" pitchFamily="34" charset="0"/>
              <a:sym typeface="Short Stack"/>
            </a:endParaRPr>
          </a:p>
        </p:txBody>
      </p:sp>
      <p:sp>
        <p:nvSpPr>
          <p:cNvPr id="713" name="Google Shape;713;p57"/>
          <p:cNvSpPr/>
          <p:nvPr/>
        </p:nvSpPr>
        <p:spPr>
          <a:xfrm>
            <a:off x="1821005" y="125016"/>
            <a:ext cx="3627128" cy="351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D45954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Operating System</a:t>
            </a:r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4" name="Google Shape;714;p57"/>
          <p:cNvSpPr/>
          <p:nvPr/>
        </p:nvSpPr>
        <p:spPr>
          <a:xfrm>
            <a:off x="5678630" y="125016"/>
            <a:ext cx="2597470" cy="351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7BDB45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Hardware</a:t>
            </a:r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5" name="Google Shape;715;p57"/>
          <p:cNvSpPr/>
          <p:nvPr/>
        </p:nvSpPr>
        <p:spPr>
          <a:xfrm>
            <a:off x="9036193" y="125016"/>
            <a:ext cx="1500421" cy="351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11DBE3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Program</a:t>
            </a:r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16" name="Google Shape;716;p57"/>
          <p:cNvCxnSpPr/>
          <p:nvPr/>
        </p:nvCxnSpPr>
        <p:spPr>
          <a:xfrm>
            <a:off x="1708825" y="495971"/>
            <a:ext cx="8642478" cy="1"/>
          </a:xfrm>
          <a:prstGeom prst="straightConnector1">
            <a:avLst/>
          </a:prstGeom>
          <a:noFill/>
          <a:ln w="254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  <p:cxnSp>
        <p:nvCxnSpPr>
          <p:cNvPr id="717" name="Google Shape;717;p57"/>
          <p:cNvCxnSpPr/>
          <p:nvPr/>
        </p:nvCxnSpPr>
        <p:spPr>
          <a:xfrm flipH="1">
            <a:off x="5503944" y="504899"/>
            <a:ext cx="1" cy="5249696"/>
          </a:xfrm>
          <a:prstGeom prst="straightConnector1">
            <a:avLst/>
          </a:prstGeom>
          <a:noFill/>
          <a:ln w="254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  <p:cxnSp>
        <p:nvCxnSpPr>
          <p:cNvPr id="718" name="Google Shape;718;p57"/>
          <p:cNvCxnSpPr/>
          <p:nvPr/>
        </p:nvCxnSpPr>
        <p:spPr>
          <a:xfrm flipH="1">
            <a:off x="8879366" y="504899"/>
            <a:ext cx="1" cy="5249696"/>
          </a:xfrm>
          <a:prstGeom prst="straightConnector1">
            <a:avLst/>
          </a:prstGeom>
          <a:noFill/>
          <a:ln w="254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185650219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p58"/>
          <p:cNvSpPr txBox="1">
            <a:spLocks noGrp="1"/>
          </p:cNvSpPr>
          <p:nvPr>
            <p:ph type="body" idx="4294967295"/>
          </p:nvPr>
        </p:nvSpPr>
        <p:spPr>
          <a:xfrm>
            <a:off x="1524000" y="482600"/>
            <a:ext cx="3962400" cy="44196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rmAutofit/>
          </a:bodyPr>
          <a:lstStyle/>
          <a:p>
            <a:pPr marL="0" indent="0">
              <a:spcBef>
                <a:spcPts val="0"/>
              </a:spcBef>
              <a:buClr>
                <a:schemeClr val="accent5"/>
              </a:buClr>
              <a:buSzPts val="1800"/>
              <a:buNone/>
            </a:pPr>
            <a:br>
              <a:rPr lang="en-US" sz="180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80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80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80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80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80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>
                <a:solidFill>
                  <a:schemeClr val="accent5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Handle the trap</a:t>
            </a:r>
            <a:br>
              <a:rPr lang="en-US" sz="1800">
                <a:solidFill>
                  <a:schemeClr val="accent5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r>
              <a:rPr lang="en-US" sz="1800">
                <a:solidFill>
                  <a:schemeClr val="accent5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Call </a:t>
            </a:r>
            <a:r>
              <a:rPr lang="en-US" sz="1800" b="1">
                <a:solidFill>
                  <a:schemeClr val="accent5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switch()</a:t>
            </a:r>
            <a:r>
              <a:rPr lang="en-US" sz="1800">
                <a:solidFill>
                  <a:schemeClr val="accent5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 routine</a:t>
            </a:r>
            <a:br>
              <a:rPr lang="en-US" sz="1800">
                <a:solidFill>
                  <a:schemeClr val="accent5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r>
              <a:rPr lang="en-US" sz="1800">
                <a:solidFill>
                  <a:schemeClr val="accent5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 save regs(A) to proc-struct(A)</a:t>
            </a:r>
            <a:br>
              <a:rPr lang="en-US" sz="1800">
                <a:solidFill>
                  <a:schemeClr val="accent5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r>
              <a:rPr lang="en-US" sz="1800">
                <a:solidFill>
                  <a:schemeClr val="accent5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 restore regs(B) from proc-struct(B)</a:t>
            </a:r>
            <a:br>
              <a:rPr lang="en-US" sz="1800">
                <a:solidFill>
                  <a:schemeClr val="accent5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r>
              <a:rPr lang="en-US" sz="1800">
                <a:solidFill>
                  <a:schemeClr val="accent5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 switch to k-stack(B)</a:t>
            </a:r>
            <a:br>
              <a:rPr lang="en-US" sz="1800">
                <a:solidFill>
                  <a:schemeClr val="accent5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r>
              <a:rPr lang="en-US" sz="1800">
                <a:solidFill>
                  <a:schemeClr val="accent5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 return-from-trap (into B)</a:t>
            </a:r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4" name="Google Shape;724;p58"/>
          <p:cNvSpPr/>
          <p:nvPr/>
        </p:nvSpPr>
        <p:spPr>
          <a:xfrm>
            <a:off x="5660770" y="482204"/>
            <a:ext cx="3123996" cy="4691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>
              <a:lnSpc>
                <a:spcPct val="90000"/>
              </a:lnSpc>
            </a:pPr>
            <a:br>
              <a:rPr lang="en-US">
                <a:solidFill>
                  <a:schemeClr val="accent2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br>
              <a:rPr lang="en-US">
                <a:solidFill>
                  <a:schemeClr val="accent2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r>
              <a:rPr lang="en-US">
                <a:solidFill>
                  <a:schemeClr val="accent2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timer interrupt</a:t>
            </a:r>
            <a:br>
              <a:rPr lang="en-US">
                <a:solidFill>
                  <a:schemeClr val="accent2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r>
              <a:rPr lang="en-US">
                <a:solidFill>
                  <a:schemeClr val="accent2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save regs(A) to k-stack(A)</a:t>
            </a:r>
            <a:br>
              <a:rPr lang="en-US">
                <a:solidFill>
                  <a:schemeClr val="accent2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r>
              <a:rPr lang="en-US">
                <a:solidFill>
                  <a:schemeClr val="accent2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move to kernel mode</a:t>
            </a:r>
            <a:br>
              <a:rPr lang="en-US">
                <a:solidFill>
                  <a:schemeClr val="accent2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r>
              <a:rPr lang="en-US">
                <a:solidFill>
                  <a:schemeClr val="accent2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jump to trap handler</a:t>
            </a:r>
            <a:br>
              <a:rPr lang="en-US">
                <a:solidFill>
                  <a:schemeClr val="accent2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br>
              <a:rPr lang="en-US">
                <a:solidFill>
                  <a:schemeClr val="accent2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endParaRPr>
              <a:solidFill>
                <a:schemeClr val="accent2"/>
              </a:solidFill>
              <a:latin typeface="Arial" panose="020B0604020202020204" pitchFamily="34" charset="0"/>
              <a:ea typeface="Short Stack"/>
              <a:cs typeface="Arial" panose="020B0604020202020204" pitchFamily="34" charset="0"/>
              <a:sym typeface="Short Stack"/>
            </a:endParaRPr>
          </a:p>
        </p:txBody>
      </p:sp>
      <p:sp>
        <p:nvSpPr>
          <p:cNvPr id="725" name="Google Shape;725;p58"/>
          <p:cNvSpPr/>
          <p:nvPr/>
        </p:nvSpPr>
        <p:spPr>
          <a:xfrm>
            <a:off x="9027262" y="482203"/>
            <a:ext cx="1675898" cy="48583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dk1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Process A</a:t>
            </a:r>
            <a:br>
              <a:rPr lang="en-US">
                <a:solidFill>
                  <a:schemeClr val="dk1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r>
              <a:rPr lang="en-US">
                <a:solidFill>
                  <a:schemeClr val="dk1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…</a:t>
            </a:r>
            <a:br>
              <a:rPr lang="en-US">
                <a:solidFill>
                  <a:schemeClr val="dk1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br>
              <a:rPr lang="en-US">
                <a:solidFill>
                  <a:schemeClr val="dk1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br>
              <a:rPr lang="en-US">
                <a:solidFill>
                  <a:schemeClr val="dk1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br>
              <a:rPr lang="en-US">
                <a:solidFill>
                  <a:schemeClr val="dk1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br>
              <a:rPr lang="en-US">
                <a:solidFill>
                  <a:schemeClr val="dk1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br>
              <a:rPr lang="en-US">
                <a:solidFill>
                  <a:schemeClr val="dk1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br>
              <a:rPr lang="en-US">
                <a:solidFill>
                  <a:schemeClr val="dk1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br>
              <a:rPr lang="en-US">
                <a:solidFill>
                  <a:schemeClr val="dk1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br>
              <a:rPr lang="en-US">
                <a:solidFill>
                  <a:schemeClr val="dk1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endParaRPr>
              <a:solidFill>
                <a:schemeClr val="dk1"/>
              </a:solidFill>
              <a:latin typeface="Arial" panose="020B0604020202020204" pitchFamily="34" charset="0"/>
              <a:ea typeface="Short Stack"/>
              <a:cs typeface="Arial" panose="020B0604020202020204" pitchFamily="34" charset="0"/>
              <a:sym typeface="Short Stack"/>
            </a:endParaRPr>
          </a:p>
        </p:txBody>
      </p:sp>
      <p:sp>
        <p:nvSpPr>
          <p:cNvPr id="726" name="Google Shape;726;p58"/>
          <p:cNvSpPr/>
          <p:nvPr/>
        </p:nvSpPr>
        <p:spPr>
          <a:xfrm>
            <a:off x="1821005" y="125016"/>
            <a:ext cx="3627128" cy="351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D45954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Operating System</a:t>
            </a:r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7" name="Google Shape;727;p58"/>
          <p:cNvSpPr/>
          <p:nvPr/>
        </p:nvSpPr>
        <p:spPr>
          <a:xfrm>
            <a:off x="5678630" y="125016"/>
            <a:ext cx="2597470" cy="351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7BDB45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Hardware</a:t>
            </a:r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8" name="Google Shape;728;p58"/>
          <p:cNvSpPr/>
          <p:nvPr/>
        </p:nvSpPr>
        <p:spPr>
          <a:xfrm>
            <a:off x="9036193" y="125016"/>
            <a:ext cx="1500421" cy="351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11DBE3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Program</a:t>
            </a:r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29" name="Google Shape;729;p58"/>
          <p:cNvCxnSpPr/>
          <p:nvPr/>
        </p:nvCxnSpPr>
        <p:spPr>
          <a:xfrm>
            <a:off x="1708825" y="495971"/>
            <a:ext cx="8642478" cy="1"/>
          </a:xfrm>
          <a:prstGeom prst="straightConnector1">
            <a:avLst/>
          </a:prstGeom>
          <a:noFill/>
          <a:ln w="254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  <p:cxnSp>
        <p:nvCxnSpPr>
          <p:cNvPr id="730" name="Google Shape;730;p58"/>
          <p:cNvCxnSpPr/>
          <p:nvPr/>
        </p:nvCxnSpPr>
        <p:spPr>
          <a:xfrm flipH="1">
            <a:off x="5503944" y="504899"/>
            <a:ext cx="1" cy="5249696"/>
          </a:xfrm>
          <a:prstGeom prst="straightConnector1">
            <a:avLst/>
          </a:prstGeom>
          <a:noFill/>
          <a:ln w="254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  <p:cxnSp>
        <p:nvCxnSpPr>
          <p:cNvPr id="731" name="Google Shape;731;p58"/>
          <p:cNvCxnSpPr/>
          <p:nvPr/>
        </p:nvCxnSpPr>
        <p:spPr>
          <a:xfrm flipH="1">
            <a:off x="8879366" y="504899"/>
            <a:ext cx="1" cy="5249696"/>
          </a:xfrm>
          <a:prstGeom prst="straightConnector1">
            <a:avLst/>
          </a:prstGeom>
          <a:noFill/>
          <a:ln w="254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2" name="Oval 1">
            <a:extLst>
              <a:ext uri="{FF2B5EF4-FFF2-40B4-BE49-F238E27FC236}">
                <a16:creationId xmlns:a16="http://schemas.microsoft.com/office/drawing/2014/main" id="{13D86F4C-865D-7BC0-9EB7-93F585D9E73C}"/>
              </a:ext>
            </a:extLst>
          </p:cNvPr>
          <p:cNvSpPr/>
          <p:nvPr/>
        </p:nvSpPr>
        <p:spPr>
          <a:xfrm>
            <a:off x="1413164" y="2612571"/>
            <a:ext cx="4090780" cy="546265"/>
          </a:xfrm>
          <a:prstGeom prst="ellipse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  <a:latin typeface="Helvetica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176789D-96F2-AE89-F17B-8A3ACFE37B40}"/>
              </a:ext>
            </a:extLst>
          </p:cNvPr>
          <p:cNvSpPr txBox="1"/>
          <p:nvPr/>
        </p:nvSpPr>
        <p:spPr>
          <a:xfrm>
            <a:off x="5692206" y="4184935"/>
            <a:ext cx="457988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Helvetica" pitchFamily="2" charset="0"/>
              </a:rPr>
              <a:t>Must have been saved the last time OS switched B out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CBB7E6D4-F8C9-9064-DA83-212B605118E9}"/>
              </a:ext>
            </a:extLst>
          </p:cNvPr>
          <p:cNvCxnSpPr/>
          <p:nvPr/>
        </p:nvCxnSpPr>
        <p:spPr>
          <a:xfrm flipH="1" flipV="1">
            <a:off x="5261448" y="3129747"/>
            <a:ext cx="834552" cy="105036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5964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" name="Google Shape;736;p59"/>
          <p:cNvSpPr txBox="1">
            <a:spLocks noGrp="1"/>
          </p:cNvSpPr>
          <p:nvPr>
            <p:ph type="body" idx="4294967295"/>
          </p:nvPr>
        </p:nvSpPr>
        <p:spPr>
          <a:xfrm>
            <a:off x="1524000" y="482600"/>
            <a:ext cx="3962400" cy="44196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rmAutofit/>
          </a:bodyPr>
          <a:lstStyle/>
          <a:p>
            <a:pPr marL="0" indent="0">
              <a:spcBef>
                <a:spcPts val="0"/>
              </a:spcBef>
              <a:buClr>
                <a:schemeClr val="accent5"/>
              </a:buClr>
              <a:buSzPts val="1800"/>
              <a:buNone/>
            </a:pPr>
            <a:br>
              <a:rPr lang="en-US" sz="18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8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8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8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8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8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dirty="0">
                <a:solidFill>
                  <a:schemeClr val="accent5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Handle the trap</a:t>
            </a:r>
            <a:br>
              <a:rPr lang="en-US" sz="1800" dirty="0">
                <a:solidFill>
                  <a:schemeClr val="accent5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r>
              <a:rPr lang="en-US" sz="1800" dirty="0">
                <a:solidFill>
                  <a:schemeClr val="accent5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Call </a:t>
            </a:r>
            <a:r>
              <a:rPr lang="en-US" sz="1800" b="1" dirty="0">
                <a:solidFill>
                  <a:schemeClr val="accent5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switch()</a:t>
            </a:r>
            <a:r>
              <a:rPr lang="en-US" sz="1800" dirty="0">
                <a:solidFill>
                  <a:schemeClr val="accent5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 routine</a:t>
            </a:r>
            <a:br>
              <a:rPr lang="en-US" sz="1800" dirty="0">
                <a:solidFill>
                  <a:schemeClr val="accent5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r>
              <a:rPr lang="en-US" sz="1800" dirty="0">
                <a:solidFill>
                  <a:schemeClr val="accent5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 save regs(A) to proc-struct(A)</a:t>
            </a:r>
            <a:br>
              <a:rPr lang="en-US" sz="1800" dirty="0">
                <a:solidFill>
                  <a:schemeClr val="accent5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r>
              <a:rPr lang="en-US" sz="1800" dirty="0">
                <a:solidFill>
                  <a:schemeClr val="accent5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 restore regs(B) from proc-struct(B)</a:t>
            </a:r>
            <a:br>
              <a:rPr lang="en-US" sz="1800" dirty="0">
                <a:solidFill>
                  <a:schemeClr val="accent5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r>
              <a:rPr lang="en-US" sz="1800" dirty="0">
                <a:solidFill>
                  <a:schemeClr val="accent5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 switch to k-stack(B)</a:t>
            </a:r>
            <a:br>
              <a:rPr lang="en-US" sz="1800" dirty="0">
                <a:solidFill>
                  <a:schemeClr val="accent5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r>
              <a:rPr lang="en-US" sz="1800" dirty="0">
                <a:solidFill>
                  <a:schemeClr val="accent5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 return-from-trap (into B)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7" name="Google Shape;737;p59"/>
          <p:cNvSpPr/>
          <p:nvPr/>
        </p:nvSpPr>
        <p:spPr>
          <a:xfrm>
            <a:off x="5660770" y="482204"/>
            <a:ext cx="3123996" cy="38611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>
              <a:lnSpc>
                <a:spcPct val="80000"/>
              </a:lnSpc>
            </a:pPr>
            <a:br>
              <a:rPr lang="en-US" sz="1665">
                <a:solidFill>
                  <a:schemeClr val="accent2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br>
              <a:rPr lang="en-US" sz="1665">
                <a:solidFill>
                  <a:schemeClr val="accent2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r>
              <a:rPr lang="en-US" sz="1665">
                <a:solidFill>
                  <a:schemeClr val="accent2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timer interrupt</a:t>
            </a:r>
            <a:br>
              <a:rPr lang="en-US" sz="1665">
                <a:solidFill>
                  <a:schemeClr val="accent2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r>
              <a:rPr lang="en-US" sz="1665">
                <a:solidFill>
                  <a:schemeClr val="accent2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save regs(A) to k-stack(A)</a:t>
            </a:r>
            <a:br>
              <a:rPr lang="en-US" sz="1665">
                <a:solidFill>
                  <a:schemeClr val="accent2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r>
              <a:rPr lang="en-US" sz="1665">
                <a:solidFill>
                  <a:schemeClr val="accent2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move to kernel mode</a:t>
            </a:r>
            <a:br>
              <a:rPr lang="en-US" sz="1665">
                <a:solidFill>
                  <a:schemeClr val="accent2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r>
              <a:rPr lang="en-US" sz="1665">
                <a:solidFill>
                  <a:schemeClr val="accent2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jump to trap handler</a:t>
            </a:r>
            <a:endParaRPr sz="1665">
              <a:solidFill>
                <a:schemeClr val="accent2"/>
              </a:solidFill>
              <a:latin typeface="Arial" panose="020B0604020202020204" pitchFamily="34" charset="0"/>
              <a:ea typeface="Short Stack"/>
              <a:cs typeface="Arial" panose="020B0604020202020204" pitchFamily="34" charset="0"/>
              <a:sym typeface="Short Stack"/>
            </a:endParaRPr>
          </a:p>
          <a:p>
            <a:pPr>
              <a:lnSpc>
                <a:spcPct val="80000"/>
              </a:lnSpc>
              <a:spcBef>
                <a:spcPts val="2953"/>
              </a:spcBef>
            </a:pPr>
            <a:endParaRPr sz="1665">
              <a:solidFill>
                <a:schemeClr val="accent2"/>
              </a:solidFill>
              <a:latin typeface="Arial" panose="020B0604020202020204" pitchFamily="34" charset="0"/>
              <a:ea typeface="Short Stack"/>
              <a:cs typeface="Arial" panose="020B0604020202020204" pitchFamily="34" charset="0"/>
              <a:sym typeface="Short Stack"/>
            </a:endParaRPr>
          </a:p>
          <a:p>
            <a:pPr>
              <a:lnSpc>
                <a:spcPct val="80000"/>
              </a:lnSpc>
              <a:spcBef>
                <a:spcPts val="2953"/>
              </a:spcBef>
            </a:pPr>
            <a:endParaRPr sz="1665">
              <a:solidFill>
                <a:schemeClr val="accent2"/>
              </a:solidFill>
              <a:latin typeface="Arial" panose="020B0604020202020204" pitchFamily="34" charset="0"/>
              <a:ea typeface="Short Stack"/>
              <a:cs typeface="Arial" panose="020B0604020202020204" pitchFamily="34" charset="0"/>
              <a:sym typeface="Short Stack"/>
            </a:endParaRPr>
          </a:p>
          <a:p>
            <a:pPr>
              <a:lnSpc>
                <a:spcPct val="80000"/>
              </a:lnSpc>
              <a:spcBef>
                <a:spcPts val="2953"/>
              </a:spcBef>
            </a:pPr>
            <a:br>
              <a:rPr lang="en-US" sz="1665">
                <a:solidFill>
                  <a:srgbClr val="7BDB45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r>
              <a:rPr lang="en-US" sz="1665">
                <a:solidFill>
                  <a:schemeClr val="accent2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restore regs(B) from k-stack(B)</a:t>
            </a:r>
            <a:br>
              <a:rPr lang="en-US" sz="1665">
                <a:solidFill>
                  <a:schemeClr val="accent2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r>
              <a:rPr lang="en-US" sz="1665">
                <a:solidFill>
                  <a:schemeClr val="accent2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move to user mode</a:t>
            </a:r>
            <a:br>
              <a:rPr lang="en-US" sz="1665">
                <a:solidFill>
                  <a:schemeClr val="accent2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r>
              <a:rPr lang="en-US" sz="1665">
                <a:solidFill>
                  <a:schemeClr val="accent2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jump to B’s IP</a:t>
            </a:r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8" name="Google Shape;738;p59"/>
          <p:cNvSpPr/>
          <p:nvPr/>
        </p:nvSpPr>
        <p:spPr>
          <a:xfrm>
            <a:off x="9027262" y="482203"/>
            <a:ext cx="1675898" cy="48583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dk1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Process A</a:t>
            </a:r>
            <a:br>
              <a:rPr lang="en-US">
                <a:solidFill>
                  <a:schemeClr val="dk1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r>
              <a:rPr lang="en-US">
                <a:solidFill>
                  <a:schemeClr val="dk1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…</a:t>
            </a:r>
            <a:br>
              <a:rPr lang="en-US">
                <a:solidFill>
                  <a:schemeClr val="dk1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br>
              <a:rPr lang="en-US">
                <a:solidFill>
                  <a:schemeClr val="dk1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br>
              <a:rPr lang="en-US">
                <a:solidFill>
                  <a:schemeClr val="dk1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br>
              <a:rPr lang="en-US">
                <a:solidFill>
                  <a:schemeClr val="dk1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br>
              <a:rPr lang="en-US">
                <a:solidFill>
                  <a:schemeClr val="dk1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br>
              <a:rPr lang="en-US">
                <a:solidFill>
                  <a:schemeClr val="dk1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br>
              <a:rPr lang="en-US">
                <a:solidFill>
                  <a:schemeClr val="dk1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br>
              <a:rPr lang="en-US">
                <a:solidFill>
                  <a:schemeClr val="dk1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br>
              <a:rPr lang="en-US">
                <a:solidFill>
                  <a:schemeClr val="dk1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endParaRPr>
              <a:solidFill>
                <a:schemeClr val="dk1"/>
              </a:solidFill>
              <a:latin typeface="Arial" panose="020B0604020202020204" pitchFamily="34" charset="0"/>
              <a:ea typeface="Short Stack"/>
              <a:cs typeface="Arial" panose="020B0604020202020204" pitchFamily="34" charset="0"/>
              <a:sym typeface="Short Stack"/>
            </a:endParaRPr>
          </a:p>
        </p:txBody>
      </p:sp>
      <p:sp>
        <p:nvSpPr>
          <p:cNvPr id="739" name="Google Shape;739;p59"/>
          <p:cNvSpPr/>
          <p:nvPr/>
        </p:nvSpPr>
        <p:spPr>
          <a:xfrm>
            <a:off x="1821005" y="125016"/>
            <a:ext cx="3627128" cy="351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D45954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Operating System</a:t>
            </a:r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0" name="Google Shape;740;p59"/>
          <p:cNvSpPr/>
          <p:nvPr/>
        </p:nvSpPr>
        <p:spPr>
          <a:xfrm>
            <a:off x="5678630" y="125016"/>
            <a:ext cx="2597470" cy="351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7BDB45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Hardware</a:t>
            </a:r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1" name="Google Shape;741;p59"/>
          <p:cNvSpPr/>
          <p:nvPr/>
        </p:nvSpPr>
        <p:spPr>
          <a:xfrm>
            <a:off x="9036193" y="125016"/>
            <a:ext cx="1500421" cy="351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11DBE3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Program</a:t>
            </a:r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42" name="Google Shape;742;p59"/>
          <p:cNvCxnSpPr/>
          <p:nvPr/>
        </p:nvCxnSpPr>
        <p:spPr>
          <a:xfrm>
            <a:off x="1708825" y="495971"/>
            <a:ext cx="8642478" cy="1"/>
          </a:xfrm>
          <a:prstGeom prst="straightConnector1">
            <a:avLst/>
          </a:prstGeom>
          <a:noFill/>
          <a:ln w="254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  <p:cxnSp>
        <p:nvCxnSpPr>
          <p:cNvPr id="743" name="Google Shape;743;p59"/>
          <p:cNvCxnSpPr/>
          <p:nvPr/>
        </p:nvCxnSpPr>
        <p:spPr>
          <a:xfrm flipH="1">
            <a:off x="5503944" y="504899"/>
            <a:ext cx="1" cy="5249696"/>
          </a:xfrm>
          <a:prstGeom prst="straightConnector1">
            <a:avLst/>
          </a:prstGeom>
          <a:noFill/>
          <a:ln w="254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  <p:cxnSp>
        <p:nvCxnSpPr>
          <p:cNvPr id="744" name="Google Shape;744;p59"/>
          <p:cNvCxnSpPr/>
          <p:nvPr/>
        </p:nvCxnSpPr>
        <p:spPr>
          <a:xfrm flipH="1">
            <a:off x="8879366" y="504899"/>
            <a:ext cx="1" cy="5249696"/>
          </a:xfrm>
          <a:prstGeom prst="straightConnector1">
            <a:avLst/>
          </a:prstGeom>
          <a:noFill/>
          <a:ln w="254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3173428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5"/>
          <p:cNvSpPr txBox="1">
            <a:spLocks noGrp="1"/>
          </p:cNvSpPr>
          <p:nvPr>
            <p:ph type="title"/>
          </p:nvPr>
        </p:nvSpPr>
        <p:spPr>
          <a:xfrm>
            <a:off x="1676400" y="62754"/>
            <a:ext cx="8839200" cy="1283167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/>
              <a:t>Processes vs. Programs</a:t>
            </a:r>
            <a:endParaRPr/>
          </a:p>
        </p:txBody>
      </p:sp>
      <p:sp>
        <p:nvSpPr>
          <p:cNvPr id="165" name="Google Shape;165;p5"/>
          <p:cNvSpPr txBox="1">
            <a:spLocks noGrp="1"/>
          </p:cNvSpPr>
          <p:nvPr>
            <p:ph type="body" idx="1"/>
          </p:nvPr>
        </p:nvSpPr>
        <p:spPr>
          <a:xfrm>
            <a:off x="1494311" y="1745673"/>
            <a:ext cx="9203377" cy="429736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rmAutofit/>
          </a:bodyPr>
          <a:lstStyle/>
          <a:p>
            <a:pPr marL="282575" indent="-282575">
              <a:spcBef>
                <a:spcPts val="0"/>
              </a:spcBef>
              <a:buClr>
                <a:schemeClr val="dk2"/>
              </a:buClr>
              <a:buSzPts val="2400"/>
              <a:buNone/>
            </a:pPr>
            <a:r>
              <a:rPr lang="en-US" dirty="0"/>
              <a:t>A process is different than a program</a:t>
            </a:r>
            <a:endParaRPr dirty="0"/>
          </a:p>
          <a:p>
            <a:pPr marL="577850" lvl="1" indent="-295275">
              <a:spcBef>
                <a:spcPts val="600"/>
              </a:spcBef>
              <a:buSzPts val="2200"/>
            </a:pPr>
            <a:r>
              <a:rPr lang="en-US" dirty="0"/>
              <a:t>Program: Static code and static data</a:t>
            </a:r>
            <a:endParaRPr dirty="0"/>
          </a:p>
          <a:p>
            <a:pPr marL="577850" lvl="1" indent="-295275">
              <a:spcBef>
                <a:spcPts val="600"/>
              </a:spcBef>
              <a:buSzPts val="2200"/>
            </a:pPr>
            <a:r>
              <a:rPr lang="en-US" dirty="0"/>
              <a:t>Process: Dynamic instance of code and data</a:t>
            </a:r>
            <a:endParaRPr dirty="0"/>
          </a:p>
          <a:p>
            <a:pPr marL="577850" lvl="1" indent="-155575">
              <a:spcBef>
                <a:spcPts val="600"/>
              </a:spcBef>
              <a:buSzPts val="2200"/>
              <a:buNone/>
            </a:pPr>
            <a:endParaRPr dirty="0"/>
          </a:p>
          <a:p>
            <a:pPr marL="282575" indent="-282575">
              <a:spcBef>
                <a:spcPts val="2000"/>
              </a:spcBef>
              <a:buClr>
                <a:schemeClr val="dk2"/>
              </a:buClr>
              <a:buSzPts val="2400"/>
              <a:buNone/>
            </a:pPr>
            <a:r>
              <a:rPr lang="en-US" dirty="0"/>
              <a:t>Can have multiple process instances of same program</a:t>
            </a:r>
            <a:endParaRPr dirty="0"/>
          </a:p>
          <a:p>
            <a:pPr marL="577850" lvl="1" indent="-295275">
              <a:spcBef>
                <a:spcPts val="600"/>
              </a:spcBef>
              <a:buClr>
                <a:schemeClr val="dk2"/>
              </a:buClr>
              <a:buSzPts val="2200"/>
            </a:pPr>
            <a:r>
              <a:rPr lang="en-US" dirty="0"/>
              <a:t>Example: many users can run “ls” at the same time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9" name="Google Shape;749;p60"/>
          <p:cNvSpPr txBox="1">
            <a:spLocks noGrp="1"/>
          </p:cNvSpPr>
          <p:nvPr>
            <p:ph type="body" idx="4294967295"/>
          </p:nvPr>
        </p:nvSpPr>
        <p:spPr>
          <a:xfrm>
            <a:off x="1524000" y="482600"/>
            <a:ext cx="3962400" cy="44196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rmAutofit/>
          </a:bodyPr>
          <a:lstStyle/>
          <a:p>
            <a:pPr marL="0" indent="0">
              <a:spcBef>
                <a:spcPts val="0"/>
              </a:spcBef>
              <a:buClr>
                <a:schemeClr val="accent5"/>
              </a:buClr>
              <a:buSzPts val="1800"/>
              <a:buNone/>
            </a:pPr>
            <a:br>
              <a:rPr lang="en-US" sz="1800">
                <a:solidFill>
                  <a:schemeClr val="accent5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br>
              <a:rPr lang="en-US" sz="1800">
                <a:solidFill>
                  <a:schemeClr val="accent5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br>
              <a:rPr lang="en-US" sz="1800">
                <a:solidFill>
                  <a:schemeClr val="accent5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br>
              <a:rPr lang="en-US" sz="1800">
                <a:solidFill>
                  <a:schemeClr val="accent5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br>
              <a:rPr lang="en-US" sz="1800">
                <a:solidFill>
                  <a:schemeClr val="accent5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br>
              <a:rPr lang="en-US" sz="1800">
                <a:solidFill>
                  <a:schemeClr val="accent5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r>
              <a:rPr lang="en-US" sz="1800">
                <a:solidFill>
                  <a:schemeClr val="accent5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Handle the trap</a:t>
            </a:r>
            <a:br>
              <a:rPr lang="en-US" sz="1800">
                <a:solidFill>
                  <a:schemeClr val="accent5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r>
              <a:rPr lang="en-US" sz="1800">
                <a:solidFill>
                  <a:schemeClr val="accent5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Call </a:t>
            </a:r>
            <a:r>
              <a:rPr lang="en-US" sz="1800" b="1">
                <a:solidFill>
                  <a:schemeClr val="accent5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switch()</a:t>
            </a:r>
            <a:r>
              <a:rPr lang="en-US" sz="1800">
                <a:solidFill>
                  <a:schemeClr val="accent5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 routine</a:t>
            </a:r>
            <a:br>
              <a:rPr lang="en-US" sz="1800">
                <a:solidFill>
                  <a:schemeClr val="accent5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r>
              <a:rPr lang="en-US" sz="1800">
                <a:solidFill>
                  <a:schemeClr val="accent5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 save regs(A) to proc-struct(A)</a:t>
            </a:r>
            <a:br>
              <a:rPr lang="en-US" sz="1800">
                <a:solidFill>
                  <a:schemeClr val="accent5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r>
              <a:rPr lang="en-US" sz="1800">
                <a:solidFill>
                  <a:schemeClr val="accent5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 restore regs(B) from proc-struct(B)</a:t>
            </a:r>
            <a:br>
              <a:rPr lang="en-US" sz="1800">
                <a:solidFill>
                  <a:schemeClr val="accent5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r>
              <a:rPr lang="en-US" sz="1800">
                <a:solidFill>
                  <a:schemeClr val="accent5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 switch to k-stack(B)</a:t>
            </a:r>
            <a:br>
              <a:rPr lang="en-US" sz="1800">
                <a:solidFill>
                  <a:schemeClr val="accent5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r>
              <a:rPr lang="en-US" sz="1800">
                <a:solidFill>
                  <a:schemeClr val="accent5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 return-from-trap (into B)</a:t>
            </a:r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0" name="Google Shape;750;p60"/>
          <p:cNvSpPr/>
          <p:nvPr/>
        </p:nvSpPr>
        <p:spPr>
          <a:xfrm>
            <a:off x="5660770" y="482204"/>
            <a:ext cx="3123996" cy="38611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>
              <a:lnSpc>
                <a:spcPct val="80000"/>
              </a:lnSpc>
            </a:pPr>
            <a:br>
              <a:rPr lang="en-US" sz="1665">
                <a:solidFill>
                  <a:schemeClr val="accent2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br>
              <a:rPr lang="en-US" sz="1665">
                <a:solidFill>
                  <a:schemeClr val="accent2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r>
              <a:rPr lang="en-US" sz="1665">
                <a:solidFill>
                  <a:schemeClr val="accent2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timer interrupt</a:t>
            </a:r>
            <a:br>
              <a:rPr lang="en-US" sz="1665">
                <a:solidFill>
                  <a:schemeClr val="accent2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r>
              <a:rPr lang="en-US" sz="1665">
                <a:solidFill>
                  <a:schemeClr val="accent2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save regs(A) to k-stack(A)</a:t>
            </a:r>
            <a:br>
              <a:rPr lang="en-US" sz="1665">
                <a:solidFill>
                  <a:schemeClr val="accent2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r>
              <a:rPr lang="en-US" sz="1665">
                <a:solidFill>
                  <a:schemeClr val="accent2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move to kernel mode</a:t>
            </a:r>
            <a:br>
              <a:rPr lang="en-US" sz="1665">
                <a:solidFill>
                  <a:schemeClr val="accent2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r>
              <a:rPr lang="en-US" sz="1665">
                <a:solidFill>
                  <a:schemeClr val="accent2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jump to trap handler</a:t>
            </a:r>
            <a:endParaRPr sz="1665">
              <a:solidFill>
                <a:schemeClr val="accent2"/>
              </a:solidFill>
              <a:latin typeface="Arial" panose="020B0604020202020204" pitchFamily="34" charset="0"/>
              <a:ea typeface="Short Stack"/>
              <a:cs typeface="Arial" panose="020B0604020202020204" pitchFamily="34" charset="0"/>
              <a:sym typeface="Short Stack"/>
            </a:endParaRPr>
          </a:p>
          <a:p>
            <a:pPr>
              <a:lnSpc>
                <a:spcPct val="80000"/>
              </a:lnSpc>
              <a:spcBef>
                <a:spcPts val="2953"/>
              </a:spcBef>
            </a:pPr>
            <a:endParaRPr sz="1665">
              <a:solidFill>
                <a:schemeClr val="accent2"/>
              </a:solidFill>
              <a:latin typeface="Arial" panose="020B0604020202020204" pitchFamily="34" charset="0"/>
              <a:ea typeface="Short Stack"/>
              <a:cs typeface="Arial" panose="020B0604020202020204" pitchFamily="34" charset="0"/>
              <a:sym typeface="Short Stack"/>
            </a:endParaRPr>
          </a:p>
          <a:p>
            <a:pPr>
              <a:lnSpc>
                <a:spcPct val="80000"/>
              </a:lnSpc>
              <a:spcBef>
                <a:spcPts val="2953"/>
              </a:spcBef>
            </a:pPr>
            <a:endParaRPr sz="1665">
              <a:solidFill>
                <a:schemeClr val="accent2"/>
              </a:solidFill>
              <a:latin typeface="Arial" panose="020B0604020202020204" pitchFamily="34" charset="0"/>
              <a:ea typeface="Short Stack"/>
              <a:cs typeface="Arial" panose="020B0604020202020204" pitchFamily="34" charset="0"/>
              <a:sym typeface="Short Stack"/>
            </a:endParaRPr>
          </a:p>
          <a:p>
            <a:pPr>
              <a:lnSpc>
                <a:spcPct val="80000"/>
              </a:lnSpc>
              <a:spcBef>
                <a:spcPts val="2953"/>
              </a:spcBef>
            </a:pPr>
            <a:br>
              <a:rPr lang="en-US" sz="1665">
                <a:solidFill>
                  <a:srgbClr val="7BDB45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r>
              <a:rPr lang="en-US" sz="1665">
                <a:solidFill>
                  <a:schemeClr val="accent2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restore regs(B) from k-stack(B)</a:t>
            </a:r>
            <a:br>
              <a:rPr lang="en-US" sz="1665">
                <a:solidFill>
                  <a:schemeClr val="accent2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r>
              <a:rPr lang="en-US" sz="1665">
                <a:solidFill>
                  <a:schemeClr val="accent2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move to user mode</a:t>
            </a:r>
            <a:br>
              <a:rPr lang="en-US" sz="1665">
                <a:solidFill>
                  <a:schemeClr val="accent2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r>
              <a:rPr lang="en-US" sz="1665">
                <a:solidFill>
                  <a:schemeClr val="accent2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jump to B’s IP</a:t>
            </a:r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1" name="Google Shape;751;p60"/>
          <p:cNvSpPr/>
          <p:nvPr/>
        </p:nvSpPr>
        <p:spPr>
          <a:xfrm>
            <a:off x="9027262" y="482203"/>
            <a:ext cx="1675898" cy="48583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dk1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Process A</a:t>
            </a:r>
            <a:br>
              <a:rPr lang="en-US">
                <a:solidFill>
                  <a:schemeClr val="dk1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r>
              <a:rPr lang="en-US">
                <a:solidFill>
                  <a:schemeClr val="dk1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…</a:t>
            </a:r>
            <a:br>
              <a:rPr lang="en-US">
                <a:solidFill>
                  <a:schemeClr val="dk1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br>
              <a:rPr lang="en-US">
                <a:solidFill>
                  <a:schemeClr val="dk1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br>
              <a:rPr lang="en-US">
                <a:solidFill>
                  <a:schemeClr val="dk1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br>
              <a:rPr lang="en-US">
                <a:solidFill>
                  <a:schemeClr val="dk1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br>
              <a:rPr lang="en-US">
                <a:solidFill>
                  <a:schemeClr val="dk1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br>
              <a:rPr lang="en-US">
                <a:solidFill>
                  <a:schemeClr val="dk1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br>
              <a:rPr lang="en-US">
                <a:solidFill>
                  <a:schemeClr val="dk1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br>
              <a:rPr lang="en-US">
                <a:solidFill>
                  <a:schemeClr val="dk1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br>
              <a:rPr lang="en-US">
                <a:solidFill>
                  <a:schemeClr val="dk1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endParaRPr>
              <a:solidFill>
                <a:schemeClr val="dk1"/>
              </a:solidFill>
              <a:latin typeface="Arial" panose="020B0604020202020204" pitchFamily="34" charset="0"/>
              <a:ea typeface="Short Stack"/>
              <a:cs typeface="Arial" panose="020B0604020202020204" pitchFamily="34" charset="0"/>
              <a:sym typeface="Short Stack"/>
            </a:endParaRPr>
          </a:p>
          <a:p>
            <a:pPr>
              <a:lnSpc>
                <a:spcPct val="90000"/>
              </a:lnSpc>
              <a:spcBef>
                <a:spcPts val="2953"/>
              </a:spcBef>
            </a:pPr>
            <a:endParaRPr>
              <a:solidFill>
                <a:schemeClr val="dk1"/>
              </a:solidFill>
              <a:latin typeface="Arial" panose="020B0604020202020204" pitchFamily="34" charset="0"/>
              <a:ea typeface="Short Stack"/>
              <a:cs typeface="Arial" panose="020B0604020202020204" pitchFamily="34" charset="0"/>
              <a:sym typeface="Short Stack"/>
            </a:endParaRPr>
          </a:p>
          <a:p>
            <a:pPr>
              <a:lnSpc>
                <a:spcPct val="90000"/>
              </a:lnSpc>
              <a:spcBef>
                <a:spcPts val="2953"/>
              </a:spcBef>
            </a:pPr>
            <a:r>
              <a:rPr lang="en-US">
                <a:solidFill>
                  <a:schemeClr val="dk1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Process B</a:t>
            </a:r>
            <a:br>
              <a:rPr lang="en-US">
                <a:solidFill>
                  <a:schemeClr val="dk1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</a:br>
            <a:r>
              <a:rPr lang="en-US">
                <a:solidFill>
                  <a:schemeClr val="dk1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…</a:t>
            </a:r>
            <a:endParaRPr>
              <a:solidFill>
                <a:schemeClr val="dk1"/>
              </a:solidFill>
              <a:latin typeface="Arial" panose="020B0604020202020204" pitchFamily="34" charset="0"/>
              <a:ea typeface="Short Stack"/>
              <a:cs typeface="Arial" panose="020B0604020202020204" pitchFamily="34" charset="0"/>
              <a:sym typeface="Short Stack"/>
            </a:endParaRPr>
          </a:p>
        </p:txBody>
      </p:sp>
      <p:sp>
        <p:nvSpPr>
          <p:cNvPr id="752" name="Google Shape;752;p60"/>
          <p:cNvSpPr/>
          <p:nvPr/>
        </p:nvSpPr>
        <p:spPr>
          <a:xfrm>
            <a:off x="1821005" y="125016"/>
            <a:ext cx="3627128" cy="351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D45954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Operating System</a:t>
            </a:r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3" name="Google Shape;753;p60"/>
          <p:cNvSpPr/>
          <p:nvPr/>
        </p:nvSpPr>
        <p:spPr>
          <a:xfrm>
            <a:off x="5678630" y="125016"/>
            <a:ext cx="2597470" cy="351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7BDB45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Hardware</a:t>
            </a:r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4" name="Google Shape;754;p60"/>
          <p:cNvSpPr/>
          <p:nvPr/>
        </p:nvSpPr>
        <p:spPr>
          <a:xfrm>
            <a:off x="9036193" y="125016"/>
            <a:ext cx="1500421" cy="351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11DBE3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Program</a:t>
            </a:r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55" name="Google Shape;755;p60"/>
          <p:cNvCxnSpPr/>
          <p:nvPr/>
        </p:nvCxnSpPr>
        <p:spPr>
          <a:xfrm>
            <a:off x="1708825" y="495971"/>
            <a:ext cx="8642478" cy="1"/>
          </a:xfrm>
          <a:prstGeom prst="straightConnector1">
            <a:avLst/>
          </a:prstGeom>
          <a:noFill/>
          <a:ln w="254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  <p:cxnSp>
        <p:nvCxnSpPr>
          <p:cNvPr id="756" name="Google Shape;756;p60"/>
          <p:cNvCxnSpPr/>
          <p:nvPr/>
        </p:nvCxnSpPr>
        <p:spPr>
          <a:xfrm flipH="1">
            <a:off x="5503944" y="504899"/>
            <a:ext cx="1" cy="5249696"/>
          </a:xfrm>
          <a:prstGeom prst="straightConnector1">
            <a:avLst/>
          </a:prstGeom>
          <a:noFill/>
          <a:ln w="254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  <p:cxnSp>
        <p:nvCxnSpPr>
          <p:cNvPr id="757" name="Google Shape;757;p60"/>
          <p:cNvCxnSpPr/>
          <p:nvPr/>
        </p:nvCxnSpPr>
        <p:spPr>
          <a:xfrm flipH="1">
            <a:off x="8879366" y="504899"/>
            <a:ext cx="1" cy="5249696"/>
          </a:xfrm>
          <a:prstGeom prst="straightConnector1">
            <a:avLst/>
          </a:prstGeom>
          <a:noFill/>
          <a:ln w="254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184661983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5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" name="Google Shape;555;p38"/>
          <p:cNvSpPr txBox="1">
            <a:spLocks noGrp="1"/>
          </p:cNvSpPr>
          <p:nvPr>
            <p:ph type="title"/>
          </p:nvPr>
        </p:nvSpPr>
        <p:spPr>
          <a:xfrm>
            <a:off x="2303464" y="63500"/>
            <a:ext cx="7583487" cy="1282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dirty="0"/>
              <a:t>Q3:  How is Context Saved?</a:t>
            </a:r>
            <a:endParaRPr dirty="0"/>
          </a:p>
        </p:txBody>
      </p:sp>
      <p:sp>
        <p:nvSpPr>
          <p:cNvPr id="556" name="Google Shape;556;p38"/>
          <p:cNvSpPr txBox="1"/>
          <p:nvPr/>
        </p:nvSpPr>
        <p:spPr>
          <a:xfrm>
            <a:off x="4626430" y="2253343"/>
            <a:ext cx="184731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endParaRPr sz="2800">
              <a:solidFill>
                <a:schemeClr val="lt2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557" name="Google Shape;557;p38"/>
          <p:cNvSpPr/>
          <p:nvPr/>
        </p:nvSpPr>
        <p:spPr>
          <a:xfrm>
            <a:off x="890649" y="1536174"/>
            <a:ext cx="10889673" cy="4154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US" sz="2400" dirty="0">
                <a:solidFill>
                  <a:schemeClr val="dk2"/>
                </a:solidFill>
                <a:latin typeface="Arial" panose="020B0604020202020204" pitchFamily="34" charset="0"/>
                <a:ea typeface="Gill Sans"/>
                <a:cs typeface="Arial" panose="020B0604020202020204" pitchFamily="34" charset="0"/>
                <a:sym typeface="Gill Sans"/>
              </a:rPr>
              <a:t>Example: 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sz="2400" dirty="0">
              <a:solidFill>
                <a:schemeClr val="dk2"/>
              </a:solidFill>
              <a:latin typeface="Arial" panose="020B0604020202020204" pitchFamily="34" charset="0"/>
              <a:ea typeface="Gill Sans"/>
              <a:cs typeface="Arial" panose="020B0604020202020204" pitchFamily="34" charset="0"/>
              <a:sym typeface="Gill Sans"/>
            </a:endParaRPr>
          </a:p>
          <a:p>
            <a:pPr marL="342900" indent="-342900">
              <a:buClr>
                <a:schemeClr val="dk2"/>
              </a:buClr>
              <a:buSzPts val="2400"/>
              <a:buFont typeface="Arial"/>
              <a:buChar char="•"/>
            </a:pPr>
            <a:r>
              <a:rPr lang="en-US" sz="2400" dirty="0">
                <a:solidFill>
                  <a:schemeClr val="dk2"/>
                </a:solidFill>
                <a:latin typeface="Arial" panose="020B0604020202020204" pitchFamily="34" charset="0"/>
                <a:ea typeface="Gill Sans"/>
                <a:cs typeface="Arial" panose="020B0604020202020204" pitchFamily="34" charset="0"/>
                <a:sym typeface="Gill Sans"/>
              </a:rPr>
              <a:t>Process A has moved from user to kernel mode, OS decides it 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chemeClr val="dk2"/>
                </a:solidFill>
                <a:latin typeface="Arial" panose="020B0604020202020204" pitchFamily="34" charset="0"/>
                <a:ea typeface="Gill Sans"/>
                <a:cs typeface="Arial" panose="020B0604020202020204" pitchFamily="34" charset="0"/>
                <a:sym typeface="Gill Sans"/>
              </a:rPr>
              <a:t>    must switch from A to B 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chemeClr val="dk2"/>
              </a:buClr>
              <a:buSzPts val="2400"/>
              <a:buFont typeface="Arial"/>
              <a:buChar char="•"/>
            </a:pPr>
            <a:r>
              <a:rPr lang="en-US" sz="2400" dirty="0">
                <a:solidFill>
                  <a:schemeClr val="dk2"/>
                </a:solidFill>
                <a:latin typeface="Arial" panose="020B0604020202020204" pitchFamily="34" charset="0"/>
                <a:ea typeface="Gill Sans"/>
                <a:cs typeface="Arial" panose="020B0604020202020204" pitchFamily="34" charset="0"/>
                <a:sym typeface="Gill Sans"/>
              </a:rPr>
              <a:t>Save context (PC, registers, kernel stack pointer) of A on kernel stack 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chemeClr val="dk2"/>
              </a:buClr>
              <a:buSzPts val="2400"/>
              <a:buFont typeface="Arial"/>
              <a:buChar char="•"/>
            </a:pPr>
            <a:r>
              <a:rPr lang="en-US" sz="2400" dirty="0">
                <a:solidFill>
                  <a:schemeClr val="dk2"/>
                </a:solidFill>
                <a:latin typeface="Arial" panose="020B0604020202020204" pitchFamily="34" charset="0"/>
                <a:ea typeface="Gill Sans"/>
                <a:cs typeface="Arial" panose="020B0604020202020204" pitchFamily="34" charset="0"/>
                <a:sym typeface="Gill Sans"/>
              </a:rPr>
              <a:t>Switch SP to kernel stack of B 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chemeClr val="dk2"/>
              </a:buClr>
              <a:buSzPts val="2400"/>
              <a:buFont typeface="Arial"/>
              <a:buChar char="•"/>
            </a:pPr>
            <a:r>
              <a:rPr lang="en-US" sz="2400" dirty="0">
                <a:solidFill>
                  <a:schemeClr val="dk2"/>
                </a:solidFill>
                <a:latin typeface="Arial" panose="020B0604020202020204" pitchFamily="34" charset="0"/>
                <a:ea typeface="Gill Sans"/>
                <a:cs typeface="Arial" panose="020B0604020202020204" pitchFamily="34" charset="0"/>
                <a:sym typeface="Gill Sans"/>
              </a:rPr>
              <a:t>Restore context from B’s kernel stack 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chemeClr val="dk2"/>
              </a:buClr>
              <a:buSzPts val="2400"/>
              <a:buFont typeface="Arial"/>
              <a:buChar char="•"/>
            </a:pPr>
            <a:r>
              <a:rPr lang="en-US" sz="2400" dirty="0">
                <a:solidFill>
                  <a:schemeClr val="dk2"/>
                </a:solidFill>
                <a:latin typeface="Arial" panose="020B0604020202020204" pitchFamily="34" charset="0"/>
                <a:ea typeface="Gill Sans"/>
                <a:cs typeface="Arial" panose="020B0604020202020204" pitchFamily="34" charset="0"/>
                <a:sym typeface="Gill Sans"/>
              </a:rPr>
              <a:t>Who has saved registers on B’s kernel stack? 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chemeClr val="dk2"/>
              </a:buClr>
              <a:buSzPts val="2400"/>
              <a:buFont typeface="Arial"/>
              <a:buChar char="•"/>
            </a:pPr>
            <a:r>
              <a:rPr lang="en-US" sz="2400" dirty="0">
                <a:solidFill>
                  <a:schemeClr val="dk2"/>
                </a:solidFill>
                <a:latin typeface="Arial" panose="020B0604020202020204" pitchFamily="34" charset="0"/>
                <a:ea typeface="Gill Sans"/>
                <a:cs typeface="Arial" panose="020B0604020202020204" pitchFamily="34" charset="0"/>
                <a:sym typeface="Gill Sans"/>
              </a:rPr>
              <a:t>	– OS/hardware did, when it switched out B in the past 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chemeClr val="dk2"/>
              </a:buClr>
              <a:buSzPts val="2400"/>
              <a:buFont typeface="Arial"/>
              <a:buChar char="•"/>
            </a:pPr>
            <a:r>
              <a:rPr lang="en-US" sz="2400" dirty="0">
                <a:solidFill>
                  <a:schemeClr val="dk2"/>
                </a:solidFill>
                <a:latin typeface="Arial" panose="020B0604020202020204" pitchFamily="34" charset="0"/>
                <a:ea typeface="Gill Sans"/>
                <a:cs typeface="Arial" panose="020B0604020202020204" pitchFamily="34" charset="0"/>
                <a:sym typeface="Gill Sans"/>
              </a:rPr>
              <a:t>Now, CPU is running B in kernel mode, return-from-trap to switch to 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chemeClr val="dk2"/>
                </a:solidFill>
                <a:latin typeface="Arial" panose="020B0604020202020204" pitchFamily="34" charset="0"/>
                <a:ea typeface="Gill Sans"/>
                <a:cs typeface="Arial" panose="020B0604020202020204" pitchFamily="34" charset="0"/>
                <a:sym typeface="Gill Sans"/>
              </a:rPr>
              <a:t>     user mode of B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113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5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" name="Google Shape;563;p39"/>
          <p:cNvSpPr txBox="1">
            <a:spLocks noGrp="1"/>
          </p:cNvSpPr>
          <p:nvPr>
            <p:ph type="title"/>
          </p:nvPr>
        </p:nvSpPr>
        <p:spPr>
          <a:xfrm>
            <a:off x="2303464" y="63500"/>
            <a:ext cx="7583487" cy="1282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>
                <a:latin typeface="Gill Sans MT" panose="020B0502020104020203" pitchFamily="34" charset="0"/>
              </a:rPr>
              <a:t>Q3: How Context is Saved</a:t>
            </a:r>
            <a:endParaRPr>
              <a:latin typeface="Gill Sans MT" panose="020B0502020104020203" pitchFamily="34" charset="0"/>
            </a:endParaRPr>
          </a:p>
        </p:txBody>
      </p:sp>
      <p:graphicFrame>
        <p:nvGraphicFramePr>
          <p:cNvPr id="564" name="Google Shape;564;p39"/>
          <p:cNvGraphicFramePr/>
          <p:nvPr/>
        </p:nvGraphicFramePr>
        <p:xfrm>
          <a:off x="1981200" y="2057401"/>
          <a:ext cx="1981200" cy="1766295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33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      Code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3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       Data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1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 User-level Stack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9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        Heap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65" name="Google Shape;565;p39"/>
          <p:cNvSpPr txBox="1"/>
          <p:nvPr/>
        </p:nvSpPr>
        <p:spPr>
          <a:xfrm>
            <a:off x="1981200" y="1534180"/>
            <a:ext cx="198120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US" sz="2800">
                <a:solidFill>
                  <a:schemeClr val="dk2"/>
                </a:solidFill>
                <a:latin typeface="Gill Sans MT" panose="020B0502020104020203" pitchFamily="34" charset="0"/>
                <a:ea typeface="Short Stack"/>
                <a:cs typeface="Short Stack"/>
                <a:sym typeface="Short Stack"/>
              </a:rPr>
              <a:t>Proc A</a:t>
            </a:r>
            <a:endParaRPr>
              <a:latin typeface="Gill Sans MT" panose="020B0502020104020203" pitchFamily="34" charset="0"/>
            </a:endParaRPr>
          </a:p>
        </p:txBody>
      </p:sp>
      <p:graphicFrame>
        <p:nvGraphicFramePr>
          <p:cNvPr id="566" name="Google Shape;566;p39"/>
          <p:cNvGraphicFramePr/>
          <p:nvPr/>
        </p:nvGraphicFramePr>
        <p:xfrm>
          <a:off x="7469245" y="2072641"/>
          <a:ext cx="2131950" cy="1278725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2131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95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      Code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8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       Data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73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Gill Sans"/>
                        <a:buNone/>
                      </a:pPr>
                      <a:r>
                        <a:rPr lang="en-US" sz="1800"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 User-level Stack</a:t>
                      </a:r>
                      <a:endParaRPr sz="1800"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67" name="Google Shape;567;p39"/>
          <p:cNvSpPr txBox="1"/>
          <p:nvPr/>
        </p:nvSpPr>
        <p:spPr>
          <a:xfrm>
            <a:off x="7469246" y="1549420"/>
            <a:ext cx="198120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US" sz="2800">
                <a:solidFill>
                  <a:schemeClr val="dk2"/>
                </a:solidFill>
                <a:latin typeface="Gill Sans MT" panose="020B0502020104020203" pitchFamily="34" charset="0"/>
                <a:ea typeface="Short Stack"/>
                <a:cs typeface="Short Stack"/>
                <a:sym typeface="Short Stack"/>
              </a:rPr>
              <a:t>Proc B</a:t>
            </a:r>
            <a:endParaRPr>
              <a:latin typeface="Gill Sans MT" panose="020B0502020104020203" pitchFamily="34" charset="0"/>
            </a:endParaRPr>
          </a:p>
        </p:txBody>
      </p:sp>
      <p:sp>
        <p:nvSpPr>
          <p:cNvPr id="568" name="Google Shape;568;p39"/>
          <p:cNvSpPr/>
          <p:nvPr/>
        </p:nvSpPr>
        <p:spPr>
          <a:xfrm>
            <a:off x="1739560" y="4482134"/>
            <a:ext cx="2756240" cy="1766266"/>
          </a:xfrm>
          <a:prstGeom prst="snipRoundRect">
            <a:avLst>
              <a:gd name="adj1" fmla="val 16667"/>
              <a:gd name="adj2" fmla="val 16667"/>
            </a:avLst>
          </a:prstGeom>
          <a:solidFill>
            <a:srgbClr val="FFC000"/>
          </a:solidFill>
          <a:ln w="12700" cap="flat" cmpd="sng">
            <a:solidFill>
              <a:srgbClr val="972D2D"/>
            </a:solidFill>
            <a:prstDash val="solid"/>
            <a:round/>
            <a:headEnd type="none" w="sm" len="sm"/>
            <a:tailEnd type="none" w="sm" len="sm"/>
          </a:ln>
          <a:effectLst>
            <a:outerShdw blurRad="101600" dist="25400" dir="4800000" sx="103000" sy="103000" rotWithShape="0">
              <a:srgbClr val="000000">
                <a:alpha val="44705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en-US">
                <a:solidFill>
                  <a:schemeClr val="lt1"/>
                </a:solidFill>
                <a:latin typeface="Gill Sans MT" panose="020B0502020104020203" pitchFamily="34" charset="0"/>
                <a:ea typeface="Gill Sans"/>
                <a:cs typeface="Gill Sans"/>
                <a:sym typeface="Gill Sans"/>
              </a:rPr>
              <a:t>Process Control Block</a:t>
            </a:r>
            <a:endParaRPr>
              <a:latin typeface="Gill Sans MT" panose="020B0502020104020203" pitchFamily="34" charset="0"/>
            </a:endParaRPr>
          </a:p>
        </p:txBody>
      </p:sp>
      <p:graphicFrame>
        <p:nvGraphicFramePr>
          <p:cNvPr id="569" name="Google Shape;569;p39"/>
          <p:cNvGraphicFramePr/>
          <p:nvPr/>
        </p:nvGraphicFramePr>
        <p:xfrm>
          <a:off x="2043796" y="5034568"/>
          <a:ext cx="2286000" cy="869095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33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chemeClr val="dk2"/>
                          </a:solidFill>
                        </a:rPr>
                        <a:t>       Kernel stack</a:t>
                      </a:r>
                      <a:endParaRPr/>
                    </a:p>
                  </a:txBody>
                  <a:tcPr marL="91450" marR="91450" marT="45725" marB="45725"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1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chemeClr val="dk2"/>
                          </a:solidFill>
                        </a:rPr>
                        <a:t>       </a:t>
                      </a:r>
                      <a:r>
                        <a:rPr lang="en-US" sz="1800" b="0">
                          <a:solidFill>
                            <a:schemeClr val="dk2"/>
                          </a:solidFill>
                        </a:rPr>
                        <a:t>Context</a:t>
                      </a:r>
                      <a:endParaRPr/>
                    </a:p>
                  </a:txBody>
                  <a:tcPr marL="91450" marR="91450" marT="45725" marB="45725"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570" name="Google Shape;570;p39"/>
          <p:cNvCxnSpPr/>
          <p:nvPr/>
        </p:nvCxnSpPr>
        <p:spPr>
          <a:xfrm>
            <a:off x="1524000" y="3810000"/>
            <a:ext cx="8991600" cy="0"/>
          </a:xfrm>
          <a:prstGeom prst="straightConnector1">
            <a:avLst/>
          </a:prstGeom>
          <a:noFill/>
          <a:ln w="127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71" name="Google Shape;571;p39"/>
          <p:cNvSpPr txBox="1"/>
          <p:nvPr/>
        </p:nvSpPr>
        <p:spPr>
          <a:xfrm>
            <a:off x="9080840" y="3810000"/>
            <a:ext cx="137160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n-US" sz="2800">
                <a:solidFill>
                  <a:schemeClr val="dk2"/>
                </a:solidFill>
                <a:latin typeface="Gill Sans MT" panose="020B0502020104020203" pitchFamily="34" charset="0"/>
                <a:ea typeface="Short Stack"/>
                <a:cs typeface="Short Stack"/>
                <a:sym typeface="Short Stack"/>
              </a:rPr>
              <a:t>OS</a:t>
            </a:r>
            <a:endParaRPr>
              <a:latin typeface="Gill Sans MT" panose="020B0502020104020203" pitchFamily="34" charset="0"/>
            </a:endParaRPr>
          </a:p>
        </p:txBody>
      </p:sp>
      <p:sp>
        <p:nvSpPr>
          <p:cNvPr id="572" name="Google Shape;572;p39"/>
          <p:cNvSpPr txBox="1"/>
          <p:nvPr/>
        </p:nvSpPr>
        <p:spPr>
          <a:xfrm>
            <a:off x="4649844" y="1440190"/>
            <a:ext cx="184184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n-US" sz="2800">
                <a:solidFill>
                  <a:schemeClr val="dk2"/>
                </a:solidFill>
                <a:latin typeface="Gill Sans MT" panose="020B0502020104020203" pitchFamily="34" charset="0"/>
                <a:ea typeface="Short Stack"/>
                <a:cs typeface="Short Stack"/>
                <a:sym typeface="Short Stack"/>
              </a:rPr>
              <a:t>Userspace</a:t>
            </a:r>
            <a:endParaRPr sz="2800">
              <a:solidFill>
                <a:schemeClr val="dk2"/>
              </a:solidFill>
              <a:latin typeface="Gill Sans MT" panose="020B0502020104020203" pitchFamily="34" charset="0"/>
              <a:ea typeface="Short Stack"/>
              <a:cs typeface="Short Stack"/>
              <a:sym typeface="Short Stack"/>
            </a:endParaRPr>
          </a:p>
        </p:txBody>
      </p:sp>
      <p:sp>
        <p:nvSpPr>
          <p:cNvPr id="573" name="Google Shape;573;p39"/>
          <p:cNvSpPr/>
          <p:nvPr/>
        </p:nvSpPr>
        <p:spPr>
          <a:xfrm>
            <a:off x="7381084" y="4412763"/>
            <a:ext cx="2756233" cy="1766266"/>
          </a:xfrm>
          <a:prstGeom prst="snipRoundRect">
            <a:avLst>
              <a:gd name="adj1" fmla="val 16667"/>
              <a:gd name="adj2" fmla="val 16667"/>
            </a:avLst>
          </a:prstGeom>
          <a:solidFill>
            <a:srgbClr val="92D050"/>
          </a:solidFill>
          <a:ln w="12700" cap="flat" cmpd="sng">
            <a:solidFill>
              <a:srgbClr val="972D2D"/>
            </a:solidFill>
            <a:prstDash val="solid"/>
            <a:round/>
            <a:headEnd type="none" w="sm" len="sm"/>
            <a:tailEnd type="none" w="sm" len="sm"/>
          </a:ln>
          <a:effectLst>
            <a:outerShdw blurRad="101600" dist="25400" dir="4800000" sx="103000" sy="103000" rotWithShape="0">
              <a:srgbClr val="000000">
                <a:alpha val="44705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en-US" sz="2000">
                <a:solidFill>
                  <a:schemeClr val="lt1"/>
                </a:solidFill>
                <a:latin typeface="Gill Sans MT" panose="020B0502020104020203" pitchFamily="34" charset="0"/>
                <a:ea typeface="Gill Sans"/>
                <a:cs typeface="Gill Sans"/>
                <a:sym typeface="Gill Sans"/>
              </a:rPr>
              <a:t>Process Control Block</a:t>
            </a:r>
            <a:endParaRPr>
              <a:latin typeface="Gill Sans MT" panose="020B0502020104020203" pitchFamily="34" charset="0"/>
            </a:endParaRPr>
          </a:p>
        </p:txBody>
      </p:sp>
      <p:graphicFrame>
        <p:nvGraphicFramePr>
          <p:cNvPr id="574" name="Google Shape;574;p39"/>
          <p:cNvGraphicFramePr/>
          <p:nvPr/>
        </p:nvGraphicFramePr>
        <p:xfrm>
          <a:off x="7543800" y="5104555"/>
          <a:ext cx="2280450" cy="81082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2280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50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chemeClr val="dk2"/>
                          </a:solidFill>
                        </a:rPr>
                        <a:t>       Kernel stack</a:t>
                      </a:r>
                      <a:endParaRPr/>
                    </a:p>
                  </a:txBody>
                  <a:tcPr marL="91450" marR="91450" marT="45725" marB="45725"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1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chemeClr val="dk2"/>
                          </a:solidFill>
                        </a:rPr>
                        <a:t>         Context</a:t>
                      </a:r>
                      <a:endParaRPr/>
                    </a:p>
                  </a:txBody>
                  <a:tcPr marL="91450" marR="91450" marT="45725" marB="45725"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75" name="Google Shape;575;p39"/>
          <p:cNvSpPr/>
          <p:nvPr/>
        </p:nvSpPr>
        <p:spPr>
          <a:xfrm>
            <a:off x="7469246" y="3351363"/>
            <a:ext cx="2131950" cy="36933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US">
                <a:solidFill>
                  <a:schemeClr val="accent1"/>
                </a:solidFill>
                <a:latin typeface="Gill Sans MT" panose="020B0502020104020203" pitchFamily="34" charset="0"/>
                <a:ea typeface="Gill Sans"/>
                <a:cs typeface="Gill Sans"/>
                <a:sym typeface="Gill Sans"/>
              </a:rPr>
              <a:t>         Heap</a:t>
            </a:r>
            <a:endParaRPr>
              <a:latin typeface="Gill Sans MT" panose="020B0502020104020203" pitchFamily="34" charset="0"/>
            </a:endParaRPr>
          </a:p>
        </p:txBody>
      </p:sp>
      <p:sp>
        <p:nvSpPr>
          <p:cNvPr id="576" name="Google Shape;576;p39"/>
          <p:cNvSpPr/>
          <p:nvPr/>
        </p:nvSpPr>
        <p:spPr>
          <a:xfrm>
            <a:off x="4580164" y="4199652"/>
            <a:ext cx="1981200" cy="1278104"/>
          </a:xfrm>
          <a:prstGeom prst="ellipse">
            <a:avLst/>
          </a:prstGeom>
          <a:solidFill>
            <a:srgbClr val="FFC000"/>
          </a:solidFill>
          <a:ln w="12700" cap="flat" cmpd="sng">
            <a:solidFill>
              <a:srgbClr val="972D2D"/>
            </a:solidFill>
            <a:prstDash val="solid"/>
            <a:round/>
            <a:headEnd type="none" w="sm" len="sm"/>
            <a:tailEnd type="none" w="sm" len="sm"/>
          </a:ln>
          <a:effectLst>
            <a:outerShdw blurRad="101600" dist="25400" dir="4800000" sx="103000" sy="103000" rotWithShape="0">
              <a:srgbClr val="000000">
                <a:alpha val="4470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US" sz="2800">
                <a:solidFill>
                  <a:schemeClr val="lt1"/>
                </a:solidFill>
                <a:latin typeface="Gill Sans MT" panose="020B0502020104020203" pitchFamily="34" charset="0"/>
                <a:ea typeface="Short Stack"/>
                <a:cs typeface="Short Stack"/>
                <a:sym typeface="Short Stack"/>
              </a:rPr>
              <a:t>CPU</a:t>
            </a:r>
            <a:endParaRPr>
              <a:latin typeface="Gill Sans MT" panose="020B0502020104020203" pitchFamily="34" charset="0"/>
            </a:endParaRPr>
          </a:p>
          <a:p>
            <a:pPr algn="ctr"/>
            <a:r>
              <a:rPr lang="en-US" sz="2800">
                <a:solidFill>
                  <a:schemeClr val="lt1"/>
                </a:solidFill>
                <a:latin typeface="Gill Sans MT" panose="020B0502020104020203" pitchFamily="34" charset="0"/>
                <a:ea typeface="Short Stack"/>
                <a:cs typeface="Short Stack"/>
                <a:sym typeface="Short Stack"/>
              </a:rPr>
              <a:t>Proc A </a:t>
            </a:r>
            <a:endParaRPr>
              <a:latin typeface="Gill Sans MT" panose="020B0502020104020203" pitchFamily="34" charset="0"/>
            </a:endParaRPr>
          </a:p>
        </p:txBody>
      </p:sp>
      <p:cxnSp>
        <p:nvCxnSpPr>
          <p:cNvPr id="577" name="Google Shape;577;p39"/>
          <p:cNvCxnSpPr/>
          <p:nvPr/>
        </p:nvCxnSpPr>
        <p:spPr>
          <a:xfrm>
            <a:off x="3505200" y="3767210"/>
            <a:ext cx="0" cy="714924"/>
          </a:xfrm>
          <a:prstGeom prst="straightConnector1">
            <a:avLst/>
          </a:prstGeom>
          <a:noFill/>
          <a:ln w="12700" cap="flat" cmpd="sng">
            <a:solidFill>
              <a:schemeClr val="accent1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578" name="Google Shape;578;p39"/>
          <p:cNvCxnSpPr/>
          <p:nvPr/>
        </p:nvCxnSpPr>
        <p:spPr>
          <a:xfrm rot="10800000">
            <a:off x="8459846" y="3823667"/>
            <a:ext cx="0" cy="589096"/>
          </a:xfrm>
          <a:prstGeom prst="straightConnector1">
            <a:avLst/>
          </a:prstGeom>
          <a:noFill/>
          <a:ln w="12700" cap="flat" cmpd="sng">
            <a:solidFill>
              <a:schemeClr val="accent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579" name="Google Shape;579;p39"/>
          <p:cNvSpPr/>
          <p:nvPr/>
        </p:nvSpPr>
        <p:spPr>
          <a:xfrm>
            <a:off x="4580164" y="4191000"/>
            <a:ext cx="1981200" cy="1278104"/>
          </a:xfrm>
          <a:prstGeom prst="ellipse">
            <a:avLst/>
          </a:prstGeom>
          <a:solidFill>
            <a:srgbClr val="92D050"/>
          </a:solidFill>
          <a:ln w="12700" cap="flat" cmpd="sng">
            <a:solidFill>
              <a:srgbClr val="972D2D"/>
            </a:solidFill>
            <a:prstDash val="solid"/>
            <a:round/>
            <a:headEnd type="none" w="sm" len="sm"/>
            <a:tailEnd type="none" w="sm" len="sm"/>
          </a:ln>
          <a:effectLst>
            <a:outerShdw blurRad="101600" dist="25400" dir="4800000" sx="103000" sy="103000" rotWithShape="0">
              <a:srgbClr val="000000">
                <a:alpha val="4470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US" sz="2800">
                <a:solidFill>
                  <a:schemeClr val="lt1"/>
                </a:solidFill>
                <a:latin typeface="Gill Sans MT" panose="020B0502020104020203" pitchFamily="34" charset="0"/>
                <a:ea typeface="Short Stack"/>
                <a:cs typeface="Short Stack"/>
                <a:sym typeface="Short Stack"/>
              </a:rPr>
              <a:t>CPU</a:t>
            </a:r>
            <a:endParaRPr>
              <a:latin typeface="Gill Sans MT" panose="020B0502020104020203" pitchFamily="34" charset="0"/>
            </a:endParaRPr>
          </a:p>
          <a:p>
            <a:pPr algn="ctr"/>
            <a:r>
              <a:rPr lang="en-US" sz="2800">
                <a:solidFill>
                  <a:schemeClr val="lt1"/>
                </a:solidFill>
                <a:latin typeface="Gill Sans MT" panose="020B0502020104020203" pitchFamily="34" charset="0"/>
                <a:ea typeface="Short Stack"/>
                <a:cs typeface="Short Stack"/>
                <a:sym typeface="Short Stack"/>
              </a:rPr>
              <a:t>Proc B </a:t>
            </a:r>
            <a:endParaRPr>
              <a:latin typeface="Gill Sans MT" panose="020B0502020104020203" pitchFamily="34" charset="0"/>
            </a:endParaRPr>
          </a:p>
        </p:txBody>
      </p:sp>
      <p:sp>
        <p:nvSpPr>
          <p:cNvPr id="580" name="Google Shape;580;p39"/>
          <p:cNvSpPr txBox="1"/>
          <p:nvPr/>
        </p:nvSpPr>
        <p:spPr>
          <a:xfrm>
            <a:off x="3058887" y="4588329"/>
            <a:ext cx="184731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endParaRPr sz="2800">
              <a:solidFill>
                <a:schemeClr val="lt2"/>
              </a:solidFill>
              <a:latin typeface="Gill Sans MT" panose="020B0502020104020203" pitchFamily="34" charset="0"/>
              <a:ea typeface="Short Stack"/>
              <a:cs typeface="Short Stack"/>
              <a:sym typeface="Short Stack"/>
            </a:endParaRPr>
          </a:p>
        </p:txBody>
      </p:sp>
      <p:pic>
        <p:nvPicPr>
          <p:cNvPr id="581" name="Google Shape;581;p39" descr="Alarm Clock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61807" y="579120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82" name="Google Shape;582;p39"/>
          <p:cNvSpPr txBox="1"/>
          <p:nvPr/>
        </p:nvSpPr>
        <p:spPr>
          <a:xfrm>
            <a:off x="5570764" y="6019800"/>
            <a:ext cx="1515836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US" sz="2800">
                <a:solidFill>
                  <a:schemeClr val="dk2"/>
                </a:solidFill>
                <a:latin typeface="Gill Sans MT" panose="020B0502020104020203" pitchFamily="34" charset="0"/>
                <a:ea typeface="Short Stack"/>
                <a:cs typeface="Short Stack"/>
                <a:sym typeface="Short Stack"/>
              </a:rPr>
              <a:t>Switch()</a:t>
            </a:r>
            <a:endParaRPr>
              <a:latin typeface="Gill Sans MT" panose="020B0502020104020203" pitchFamily="34" charset="0"/>
            </a:endParaRPr>
          </a:p>
        </p:txBody>
      </p:sp>
      <p:sp>
        <p:nvSpPr>
          <p:cNvPr id="583" name="Google Shape;583;p39"/>
          <p:cNvSpPr txBox="1"/>
          <p:nvPr/>
        </p:nvSpPr>
        <p:spPr>
          <a:xfrm>
            <a:off x="3761015" y="6629400"/>
            <a:ext cx="184731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endParaRPr sz="2800">
              <a:solidFill>
                <a:schemeClr val="lt2"/>
              </a:solidFill>
              <a:latin typeface="Gill Sans MT" panose="020B0502020104020203" pitchFamily="34" charset="0"/>
              <a:ea typeface="Short Stack"/>
              <a:cs typeface="Short Stack"/>
              <a:sym typeface="Short Stack"/>
            </a:endParaRPr>
          </a:p>
        </p:txBody>
      </p:sp>
      <p:sp>
        <p:nvSpPr>
          <p:cNvPr id="584" name="Google Shape;584;p39"/>
          <p:cNvSpPr txBox="1"/>
          <p:nvPr/>
        </p:nvSpPr>
        <p:spPr>
          <a:xfrm>
            <a:off x="1585772" y="3864429"/>
            <a:ext cx="136343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US" sz="2800">
                <a:solidFill>
                  <a:schemeClr val="dk2"/>
                </a:solidFill>
                <a:latin typeface="Gill Sans MT" panose="020B0502020104020203" pitchFamily="34" charset="0"/>
                <a:ea typeface="Short Stack"/>
                <a:cs typeface="Short Stack"/>
                <a:sym typeface="Short Stack"/>
              </a:rPr>
              <a:t>Reg(A)</a:t>
            </a:r>
            <a:endParaRPr>
              <a:latin typeface="Gill Sans MT" panose="020B0502020104020203" pitchFamily="34" charset="0"/>
            </a:endParaRPr>
          </a:p>
        </p:txBody>
      </p:sp>
      <p:sp>
        <p:nvSpPr>
          <p:cNvPr id="585" name="Google Shape;585;p39"/>
          <p:cNvSpPr txBox="1"/>
          <p:nvPr/>
        </p:nvSpPr>
        <p:spPr>
          <a:xfrm>
            <a:off x="6838954" y="3801304"/>
            <a:ext cx="136343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US" sz="2800">
                <a:solidFill>
                  <a:schemeClr val="dk2"/>
                </a:solidFill>
                <a:latin typeface="Gill Sans MT" panose="020B0502020104020203" pitchFamily="34" charset="0"/>
                <a:ea typeface="Short Stack"/>
                <a:cs typeface="Short Stack"/>
                <a:sym typeface="Short Stack"/>
              </a:rPr>
              <a:t>Reg(B)</a:t>
            </a:r>
            <a:endParaRPr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812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" name="Google Shape;590;p40"/>
          <p:cNvSpPr txBox="1">
            <a:spLocks noGrp="1"/>
          </p:cNvSpPr>
          <p:nvPr>
            <p:ph type="title"/>
          </p:nvPr>
        </p:nvSpPr>
        <p:spPr>
          <a:xfrm>
            <a:off x="914400" y="63500"/>
            <a:ext cx="10284031" cy="1282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dirty="0"/>
              <a:t>Q4: What Context must be Saved?</a:t>
            </a:r>
            <a:endParaRPr dirty="0"/>
          </a:p>
        </p:txBody>
      </p:sp>
      <p:sp>
        <p:nvSpPr>
          <p:cNvPr id="591" name="Google Shape;591;p40"/>
          <p:cNvSpPr/>
          <p:nvPr/>
        </p:nvSpPr>
        <p:spPr>
          <a:xfrm>
            <a:off x="1512815" y="1518822"/>
            <a:ext cx="9164782" cy="5262979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52000" tIns="45700" rIns="91425" bIns="45700" anchor="ctr" anchorCtr="0">
            <a:spAutoFit/>
          </a:bodyPr>
          <a:lstStyle/>
          <a:p>
            <a:r>
              <a:rPr lang="en-US" sz="1600">
                <a:solidFill>
                  <a:srgbClr val="00B0F0"/>
                </a:solidFill>
                <a:latin typeface="Gill Sans MT" panose="020B0502020104020203" pitchFamily="34" charset="0"/>
                <a:ea typeface="Courier New"/>
                <a:cs typeface="Courier New"/>
                <a:sym typeface="Courier New"/>
              </a:rPr>
              <a:t>// the registers will save and restore</a:t>
            </a:r>
            <a:endParaRPr sz="1600">
              <a:latin typeface="Gill Sans MT" panose="020B0502020104020203" pitchFamily="34" charset="0"/>
            </a:endParaRPr>
          </a:p>
          <a:p>
            <a:r>
              <a:rPr lang="en-US" sz="1600">
                <a:solidFill>
                  <a:srgbClr val="00B0F0"/>
                </a:solidFill>
                <a:latin typeface="Gill Sans MT" panose="020B0502020104020203" pitchFamily="34" charset="0"/>
                <a:ea typeface="Courier New"/>
                <a:cs typeface="Courier New"/>
                <a:sym typeface="Courier New"/>
              </a:rPr>
              <a:t>// to stop and subsequently restart a process</a:t>
            </a:r>
            <a:endParaRPr sz="1600">
              <a:latin typeface="Gill Sans MT" panose="020B0502020104020203" pitchFamily="34" charset="0"/>
            </a:endParaRPr>
          </a:p>
          <a:p>
            <a:r>
              <a:rPr lang="en-US" sz="1600">
                <a:solidFill>
                  <a:srgbClr val="00B050"/>
                </a:solidFill>
                <a:latin typeface="Gill Sans MT" panose="020B0502020104020203" pitchFamily="34" charset="0"/>
                <a:ea typeface="Courier New"/>
                <a:cs typeface="Courier New"/>
                <a:sym typeface="Courier New"/>
              </a:rPr>
              <a:t>struct </a:t>
            </a:r>
            <a:r>
              <a:rPr lang="en-US" sz="1600">
                <a:solidFill>
                  <a:srgbClr val="000000"/>
                </a:solidFill>
                <a:latin typeface="Gill Sans MT" panose="020B0502020104020203" pitchFamily="34" charset="0"/>
                <a:ea typeface="Courier New"/>
                <a:cs typeface="Courier New"/>
                <a:sym typeface="Courier New"/>
              </a:rPr>
              <a:t>context {</a:t>
            </a:r>
            <a:endParaRPr sz="1600">
              <a:latin typeface="Gill Sans MT" panose="020B0502020104020203" pitchFamily="34" charset="0"/>
            </a:endParaRPr>
          </a:p>
          <a:p>
            <a:r>
              <a:rPr lang="en-US" sz="1600">
                <a:solidFill>
                  <a:srgbClr val="000000"/>
                </a:solidFill>
                <a:latin typeface="Gill Sans MT" panose="020B0502020104020203" pitchFamily="34" charset="0"/>
                <a:ea typeface="Courier New"/>
                <a:cs typeface="Courier New"/>
                <a:sym typeface="Courier New"/>
              </a:rPr>
              <a:t>    </a:t>
            </a:r>
            <a:r>
              <a:rPr lang="en-US" sz="1600">
                <a:solidFill>
                  <a:srgbClr val="00B050"/>
                </a:solidFill>
                <a:latin typeface="Gill Sans MT" panose="020B0502020104020203" pitchFamily="34" charset="0"/>
                <a:ea typeface="Courier New"/>
                <a:cs typeface="Courier New"/>
                <a:sym typeface="Courier New"/>
              </a:rPr>
              <a:t>int</a:t>
            </a:r>
            <a:r>
              <a:rPr lang="en-US" sz="1600">
                <a:solidFill>
                  <a:srgbClr val="000000"/>
                </a:solidFill>
                <a:latin typeface="Gill Sans MT" panose="020B0502020104020203" pitchFamily="34" charset="0"/>
                <a:ea typeface="Courier New"/>
                <a:cs typeface="Courier New"/>
                <a:sym typeface="Courier New"/>
              </a:rPr>
              <a:t> eip;	</a:t>
            </a:r>
            <a:r>
              <a:rPr lang="en-US" sz="1600">
                <a:solidFill>
                  <a:srgbClr val="00B0F0"/>
                </a:solidFill>
                <a:latin typeface="Gill Sans MT" panose="020B0502020104020203" pitchFamily="34" charset="0"/>
                <a:ea typeface="Courier New"/>
                <a:cs typeface="Courier New"/>
                <a:sym typeface="Courier New"/>
              </a:rPr>
              <a:t>// Index pointer register</a:t>
            </a:r>
            <a:endParaRPr sz="1600">
              <a:latin typeface="Gill Sans MT" panose="020B0502020104020203" pitchFamily="34" charset="0"/>
            </a:endParaRPr>
          </a:p>
          <a:p>
            <a:r>
              <a:rPr lang="en-US" sz="1600">
                <a:solidFill>
                  <a:srgbClr val="000000"/>
                </a:solidFill>
                <a:latin typeface="Gill Sans MT" panose="020B0502020104020203" pitchFamily="34" charset="0"/>
                <a:ea typeface="Courier New"/>
                <a:cs typeface="Courier New"/>
                <a:sym typeface="Courier New"/>
              </a:rPr>
              <a:t>   </a:t>
            </a:r>
            <a:r>
              <a:rPr lang="en-US" sz="1600">
                <a:solidFill>
                  <a:srgbClr val="00B050"/>
                </a:solidFill>
                <a:latin typeface="Gill Sans MT" panose="020B0502020104020203" pitchFamily="34" charset="0"/>
                <a:ea typeface="Courier New"/>
                <a:cs typeface="Courier New"/>
                <a:sym typeface="Courier New"/>
              </a:rPr>
              <a:t> int </a:t>
            </a:r>
            <a:r>
              <a:rPr lang="en-US" sz="1600">
                <a:solidFill>
                  <a:srgbClr val="000000"/>
                </a:solidFill>
                <a:latin typeface="Gill Sans MT" panose="020B0502020104020203" pitchFamily="34" charset="0"/>
                <a:ea typeface="Courier New"/>
                <a:cs typeface="Courier New"/>
                <a:sym typeface="Courier New"/>
              </a:rPr>
              <a:t>esp;	</a:t>
            </a:r>
            <a:r>
              <a:rPr lang="en-US" sz="1600">
                <a:solidFill>
                  <a:srgbClr val="00B0F0"/>
                </a:solidFill>
                <a:latin typeface="Gill Sans MT" panose="020B0502020104020203" pitchFamily="34" charset="0"/>
                <a:ea typeface="Courier New"/>
                <a:cs typeface="Courier New"/>
                <a:sym typeface="Courier New"/>
              </a:rPr>
              <a:t>// Stack pointer register</a:t>
            </a:r>
            <a:endParaRPr sz="1600">
              <a:latin typeface="Gill Sans MT" panose="020B0502020104020203" pitchFamily="34" charset="0"/>
            </a:endParaRPr>
          </a:p>
          <a:p>
            <a:r>
              <a:rPr lang="en-US" sz="1600">
                <a:solidFill>
                  <a:srgbClr val="000000"/>
                </a:solidFill>
                <a:latin typeface="Gill Sans MT" panose="020B0502020104020203" pitchFamily="34" charset="0"/>
                <a:ea typeface="Courier New"/>
                <a:cs typeface="Courier New"/>
                <a:sym typeface="Courier New"/>
              </a:rPr>
              <a:t>    </a:t>
            </a:r>
            <a:r>
              <a:rPr lang="en-US" sz="1600">
                <a:solidFill>
                  <a:srgbClr val="00B050"/>
                </a:solidFill>
                <a:latin typeface="Gill Sans MT" panose="020B0502020104020203" pitchFamily="34" charset="0"/>
                <a:ea typeface="Courier New"/>
                <a:cs typeface="Courier New"/>
                <a:sym typeface="Courier New"/>
              </a:rPr>
              <a:t>int </a:t>
            </a:r>
            <a:r>
              <a:rPr lang="en-US" sz="1600">
                <a:solidFill>
                  <a:srgbClr val="000000"/>
                </a:solidFill>
                <a:latin typeface="Gill Sans MT" panose="020B0502020104020203" pitchFamily="34" charset="0"/>
                <a:ea typeface="Courier New"/>
                <a:cs typeface="Courier New"/>
                <a:sym typeface="Courier New"/>
              </a:rPr>
              <a:t>ebx;	</a:t>
            </a:r>
            <a:r>
              <a:rPr lang="en-US" sz="1600">
                <a:solidFill>
                  <a:srgbClr val="00B0F0"/>
                </a:solidFill>
                <a:latin typeface="Gill Sans MT" panose="020B0502020104020203" pitchFamily="34" charset="0"/>
                <a:ea typeface="Courier New"/>
                <a:cs typeface="Courier New"/>
                <a:sym typeface="Courier New"/>
              </a:rPr>
              <a:t>// Called the base register</a:t>
            </a:r>
            <a:endParaRPr sz="1600">
              <a:latin typeface="Gill Sans MT" panose="020B0502020104020203" pitchFamily="34" charset="0"/>
            </a:endParaRPr>
          </a:p>
          <a:p>
            <a:r>
              <a:rPr lang="en-US" sz="1600">
                <a:solidFill>
                  <a:srgbClr val="000000"/>
                </a:solidFill>
                <a:latin typeface="Gill Sans MT" panose="020B0502020104020203" pitchFamily="34" charset="0"/>
                <a:ea typeface="Courier New"/>
                <a:cs typeface="Courier New"/>
                <a:sym typeface="Courier New"/>
              </a:rPr>
              <a:t>    </a:t>
            </a:r>
            <a:r>
              <a:rPr lang="en-US" sz="1600">
                <a:solidFill>
                  <a:srgbClr val="00B050"/>
                </a:solidFill>
                <a:latin typeface="Gill Sans MT" panose="020B0502020104020203" pitchFamily="34" charset="0"/>
                <a:ea typeface="Courier New"/>
                <a:cs typeface="Courier New"/>
                <a:sym typeface="Courier New"/>
              </a:rPr>
              <a:t>int</a:t>
            </a:r>
            <a:r>
              <a:rPr lang="en-US" sz="1600">
                <a:solidFill>
                  <a:srgbClr val="000000"/>
                </a:solidFill>
                <a:latin typeface="Gill Sans MT" panose="020B0502020104020203" pitchFamily="34" charset="0"/>
                <a:ea typeface="Courier New"/>
                <a:cs typeface="Courier New"/>
                <a:sym typeface="Courier New"/>
              </a:rPr>
              <a:t> ecx;	</a:t>
            </a:r>
            <a:r>
              <a:rPr lang="en-US" sz="1600">
                <a:solidFill>
                  <a:srgbClr val="00B0F0"/>
                </a:solidFill>
                <a:latin typeface="Gill Sans MT" panose="020B0502020104020203" pitchFamily="34" charset="0"/>
                <a:ea typeface="Courier New"/>
                <a:cs typeface="Courier New"/>
                <a:sym typeface="Courier New"/>
              </a:rPr>
              <a:t>// Called the counter register</a:t>
            </a:r>
            <a:endParaRPr sz="1600">
              <a:latin typeface="Gill Sans MT" panose="020B0502020104020203" pitchFamily="34" charset="0"/>
            </a:endParaRPr>
          </a:p>
          <a:p>
            <a:r>
              <a:rPr lang="en-US" sz="1600">
                <a:solidFill>
                  <a:srgbClr val="000000"/>
                </a:solidFill>
                <a:latin typeface="Gill Sans MT" panose="020B0502020104020203" pitchFamily="34" charset="0"/>
                <a:ea typeface="Courier New"/>
                <a:cs typeface="Courier New"/>
                <a:sym typeface="Courier New"/>
              </a:rPr>
              <a:t>    </a:t>
            </a:r>
            <a:r>
              <a:rPr lang="en-US" sz="1600">
                <a:solidFill>
                  <a:srgbClr val="00B050"/>
                </a:solidFill>
                <a:latin typeface="Gill Sans MT" panose="020B0502020104020203" pitchFamily="34" charset="0"/>
                <a:ea typeface="Courier New"/>
                <a:cs typeface="Courier New"/>
                <a:sym typeface="Courier New"/>
              </a:rPr>
              <a:t>int </a:t>
            </a:r>
            <a:r>
              <a:rPr lang="en-US" sz="1600">
                <a:solidFill>
                  <a:srgbClr val="000000"/>
                </a:solidFill>
                <a:latin typeface="Gill Sans MT" panose="020B0502020104020203" pitchFamily="34" charset="0"/>
                <a:ea typeface="Courier New"/>
                <a:cs typeface="Courier New"/>
                <a:sym typeface="Courier New"/>
              </a:rPr>
              <a:t>edx;	</a:t>
            </a:r>
            <a:r>
              <a:rPr lang="en-US" sz="1600">
                <a:solidFill>
                  <a:srgbClr val="00B0F0"/>
                </a:solidFill>
                <a:latin typeface="Gill Sans MT" panose="020B0502020104020203" pitchFamily="34" charset="0"/>
                <a:ea typeface="Courier New"/>
                <a:cs typeface="Courier New"/>
                <a:sym typeface="Courier New"/>
              </a:rPr>
              <a:t>// Called the data register</a:t>
            </a:r>
            <a:endParaRPr sz="1600">
              <a:latin typeface="Gill Sans MT" panose="020B0502020104020203" pitchFamily="34" charset="0"/>
            </a:endParaRPr>
          </a:p>
          <a:p>
            <a:r>
              <a:rPr lang="en-US" sz="1600">
                <a:solidFill>
                  <a:srgbClr val="000000"/>
                </a:solidFill>
                <a:latin typeface="Gill Sans MT" panose="020B0502020104020203" pitchFamily="34" charset="0"/>
                <a:ea typeface="Courier New"/>
                <a:cs typeface="Courier New"/>
                <a:sym typeface="Courier New"/>
              </a:rPr>
              <a:t>    </a:t>
            </a:r>
            <a:r>
              <a:rPr lang="en-US" sz="1600">
                <a:solidFill>
                  <a:srgbClr val="00B050"/>
                </a:solidFill>
                <a:latin typeface="Gill Sans MT" panose="020B0502020104020203" pitchFamily="34" charset="0"/>
                <a:ea typeface="Courier New"/>
                <a:cs typeface="Courier New"/>
                <a:sym typeface="Courier New"/>
              </a:rPr>
              <a:t>int</a:t>
            </a:r>
            <a:r>
              <a:rPr lang="en-US" sz="1600">
                <a:solidFill>
                  <a:srgbClr val="000000"/>
                </a:solidFill>
                <a:latin typeface="Gill Sans MT" panose="020B0502020104020203" pitchFamily="34" charset="0"/>
                <a:ea typeface="Courier New"/>
                <a:cs typeface="Courier New"/>
                <a:sym typeface="Courier New"/>
              </a:rPr>
              <a:t> esi;	</a:t>
            </a:r>
            <a:r>
              <a:rPr lang="en-US" sz="1600">
                <a:solidFill>
                  <a:srgbClr val="00B0F0"/>
                </a:solidFill>
                <a:latin typeface="Gill Sans MT" panose="020B0502020104020203" pitchFamily="34" charset="0"/>
                <a:ea typeface="Courier New"/>
                <a:cs typeface="Courier New"/>
                <a:sym typeface="Courier New"/>
              </a:rPr>
              <a:t>// Source index register</a:t>
            </a:r>
            <a:endParaRPr sz="1600">
              <a:latin typeface="Gill Sans MT" panose="020B0502020104020203" pitchFamily="34" charset="0"/>
            </a:endParaRPr>
          </a:p>
          <a:p>
            <a:r>
              <a:rPr lang="en-US" sz="1600">
                <a:solidFill>
                  <a:srgbClr val="000000"/>
                </a:solidFill>
                <a:latin typeface="Gill Sans MT" panose="020B0502020104020203" pitchFamily="34" charset="0"/>
                <a:ea typeface="Courier New"/>
                <a:cs typeface="Courier New"/>
                <a:sym typeface="Courier New"/>
              </a:rPr>
              <a:t>   </a:t>
            </a:r>
            <a:r>
              <a:rPr lang="en-US" sz="1600">
                <a:solidFill>
                  <a:srgbClr val="00B050"/>
                </a:solidFill>
                <a:latin typeface="Gill Sans MT" panose="020B0502020104020203" pitchFamily="34" charset="0"/>
                <a:ea typeface="Courier New"/>
                <a:cs typeface="Courier New"/>
                <a:sym typeface="Courier New"/>
              </a:rPr>
              <a:t> int </a:t>
            </a:r>
            <a:r>
              <a:rPr lang="en-US" sz="1600">
                <a:solidFill>
                  <a:srgbClr val="000000"/>
                </a:solidFill>
                <a:latin typeface="Gill Sans MT" panose="020B0502020104020203" pitchFamily="34" charset="0"/>
                <a:ea typeface="Courier New"/>
                <a:cs typeface="Courier New"/>
                <a:sym typeface="Courier New"/>
              </a:rPr>
              <a:t>edi;	</a:t>
            </a:r>
            <a:r>
              <a:rPr lang="en-US" sz="1600">
                <a:solidFill>
                  <a:srgbClr val="00B0F0"/>
                </a:solidFill>
                <a:latin typeface="Gill Sans MT" panose="020B0502020104020203" pitchFamily="34" charset="0"/>
                <a:ea typeface="Courier New"/>
                <a:cs typeface="Courier New"/>
                <a:sym typeface="Courier New"/>
              </a:rPr>
              <a:t>// Destination index register</a:t>
            </a:r>
            <a:endParaRPr sz="1600">
              <a:latin typeface="Gill Sans MT" panose="020B0502020104020203" pitchFamily="34" charset="0"/>
            </a:endParaRPr>
          </a:p>
          <a:p>
            <a:r>
              <a:rPr lang="en-US" sz="1600">
                <a:solidFill>
                  <a:srgbClr val="000000"/>
                </a:solidFill>
                <a:latin typeface="Gill Sans MT" panose="020B0502020104020203" pitchFamily="34" charset="0"/>
                <a:ea typeface="Courier New"/>
                <a:cs typeface="Courier New"/>
                <a:sym typeface="Courier New"/>
              </a:rPr>
              <a:t>    </a:t>
            </a:r>
            <a:r>
              <a:rPr lang="en-US" sz="1600">
                <a:solidFill>
                  <a:srgbClr val="00B050"/>
                </a:solidFill>
                <a:latin typeface="Gill Sans MT" panose="020B0502020104020203" pitchFamily="34" charset="0"/>
                <a:ea typeface="Courier New"/>
                <a:cs typeface="Courier New"/>
                <a:sym typeface="Courier New"/>
              </a:rPr>
              <a:t>int </a:t>
            </a:r>
            <a:r>
              <a:rPr lang="en-US" sz="1600">
                <a:solidFill>
                  <a:srgbClr val="000000"/>
                </a:solidFill>
                <a:latin typeface="Gill Sans MT" panose="020B0502020104020203" pitchFamily="34" charset="0"/>
                <a:ea typeface="Courier New"/>
                <a:cs typeface="Courier New"/>
                <a:sym typeface="Courier New"/>
              </a:rPr>
              <a:t>ebp;	</a:t>
            </a:r>
            <a:r>
              <a:rPr lang="en-US" sz="1600">
                <a:solidFill>
                  <a:srgbClr val="00B0F0"/>
                </a:solidFill>
                <a:latin typeface="Gill Sans MT" panose="020B0502020104020203" pitchFamily="34" charset="0"/>
                <a:ea typeface="Courier New"/>
                <a:cs typeface="Courier New"/>
                <a:sym typeface="Courier New"/>
              </a:rPr>
              <a:t>// Stack base pointer register</a:t>
            </a:r>
            <a:endParaRPr sz="1600">
              <a:latin typeface="Gill Sans MT" panose="020B0502020104020203" pitchFamily="34" charset="0"/>
            </a:endParaRPr>
          </a:p>
          <a:p>
            <a:r>
              <a:rPr lang="en-US" sz="1600">
                <a:solidFill>
                  <a:srgbClr val="000000"/>
                </a:solidFill>
                <a:latin typeface="Gill Sans MT" panose="020B0502020104020203" pitchFamily="34" charset="0"/>
                <a:ea typeface="Courier New"/>
                <a:cs typeface="Courier New"/>
                <a:sym typeface="Courier New"/>
              </a:rPr>
              <a:t>};</a:t>
            </a:r>
            <a:endParaRPr sz="1600">
              <a:latin typeface="Gill Sans MT" panose="020B0502020104020203" pitchFamily="34" charset="0"/>
            </a:endParaRPr>
          </a:p>
          <a:p>
            <a:endParaRPr sz="1600">
              <a:solidFill>
                <a:srgbClr val="000000"/>
              </a:solidFill>
              <a:latin typeface="Gill Sans MT" panose="020B0502020104020203" pitchFamily="34" charset="0"/>
              <a:ea typeface="Courier New"/>
              <a:cs typeface="Courier New"/>
              <a:sym typeface="Courier New"/>
            </a:endParaRPr>
          </a:p>
          <a:p>
            <a:r>
              <a:rPr lang="en-US" sz="1600">
                <a:solidFill>
                  <a:srgbClr val="00B0F0"/>
                </a:solidFill>
                <a:latin typeface="Gill Sans MT" panose="020B0502020104020203" pitchFamily="34" charset="0"/>
                <a:ea typeface="Courier New"/>
                <a:cs typeface="Courier New"/>
                <a:sym typeface="Courier New"/>
              </a:rPr>
              <a:t>// the different states a process can be in</a:t>
            </a:r>
            <a:endParaRPr sz="1600">
              <a:latin typeface="Gill Sans MT" panose="020B0502020104020203" pitchFamily="34" charset="0"/>
            </a:endParaRPr>
          </a:p>
          <a:p>
            <a:r>
              <a:rPr lang="en-US" sz="1600">
                <a:solidFill>
                  <a:srgbClr val="00B050"/>
                </a:solidFill>
                <a:latin typeface="Gill Sans MT" panose="020B0502020104020203" pitchFamily="34" charset="0"/>
                <a:ea typeface="Courier New"/>
                <a:cs typeface="Courier New"/>
                <a:sym typeface="Courier New"/>
              </a:rPr>
              <a:t>enum</a:t>
            </a:r>
            <a:r>
              <a:rPr lang="en-US" sz="1600">
                <a:solidFill>
                  <a:srgbClr val="000000"/>
                </a:solidFill>
                <a:latin typeface="Gill Sans MT" panose="020B0502020104020203" pitchFamily="34" charset="0"/>
                <a:ea typeface="Courier New"/>
                <a:cs typeface="Courier New"/>
                <a:sym typeface="Courier New"/>
              </a:rPr>
              <a:t> proc_state { UNUSED, EMBRYO, SLEEPING,</a:t>
            </a:r>
            <a:endParaRPr sz="1600">
              <a:latin typeface="Gill Sans MT" panose="020B0502020104020203" pitchFamily="34" charset="0"/>
            </a:endParaRPr>
          </a:p>
          <a:p>
            <a:r>
              <a:rPr lang="en-US" sz="1600">
                <a:solidFill>
                  <a:srgbClr val="000000"/>
                </a:solidFill>
                <a:latin typeface="Gill Sans MT" panose="020B0502020104020203" pitchFamily="34" charset="0"/>
                <a:ea typeface="Courier New"/>
                <a:cs typeface="Courier New"/>
                <a:sym typeface="Courier New"/>
              </a:rPr>
              <a:t>                  RUNNABLE, RUNNING, ZOMBIE };</a:t>
            </a:r>
            <a:endParaRPr sz="1600">
              <a:latin typeface="Gill Sans MT" panose="020B0502020104020203" pitchFamily="34" charset="0"/>
            </a:endParaRPr>
          </a:p>
          <a:p>
            <a:endParaRPr sz="1600">
              <a:solidFill>
                <a:srgbClr val="000000"/>
              </a:solidFill>
              <a:latin typeface="Gill Sans MT" panose="020B0502020104020203" pitchFamily="34" charset="0"/>
              <a:ea typeface="Courier New"/>
              <a:cs typeface="Courier New"/>
              <a:sym typeface="Courier New"/>
            </a:endParaRPr>
          </a:p>
          <a:p>
            <a:endParaRPr sz="1600">
              <a:solidFill>
                <a:srgbClr val="000000"/>
              </a:solidFill>
              <a:latin typeface="Gill Sans MT" panose="020B0502020104020203" pitchFamily="34" charset="0"/>
              <a:ea typeface="Courier New"/>
              <a:cs typeface="Courier New"/>
              <a:sym typeface="Courier New"/>
            </a:endParaRPr>
          </a:p>
          <a:p>
            <a:endParaRPr sz="1600">
              <a:solidFill>
                <a:srgbClr val="000000"/>
              </a:solidFill>
              <a:latin typeface="Gill Sans MT" panose="020B0502020104020203" pitchFamily="34" charset="0"/>
              <a:ea typeface="Courier New"/>
              <a:cs typeface="Courier New"/>
              <a:sym typeface="Courier New"/>
            </a:endParaRPr>
          </a:p>
          <a:p>
            <a:endParaRPr sz="1600">
              <a:solidFill>
                <a:srgbClr val="000000"/>
              </a:solidFill>
              <a:latin typeface="Gill Sans MT" panose="020B0502020104020203" pitchFamily="34" charset="0"/>
              <a:ea typeface="Courier New"/>
              <a:cs typeface="Courier New"/>
              <a:sym typeface="Courier New"/>
            </a:endParaRPr>
          </a:p>
          <a:p>
            <a:endParaRPr sz="1600">
              <a:solidFill>
                <a:srgbClr val="000000"/>
              </a:solidFill>
              <a:latin typeface="Gill Sans MT" panose="020B0502020104020203" pitchFamily="34" charset="0"/>
              <a:ea typeface="Courier New"/>
              <a:cs typeface="Courier New"/>
              <a:sym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80298229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" name="Google Shape;762;p61"/>
          <p:cNvSpPr txBox="1">
            <a:spLocks noGrp="1"/>
          </p:cNvSpPr>
          <p:nvPr>
            <p:ph type="title"/>
          </p:nvPr>
        </p:nvSpPr>
        <p:spPr>
          <a:xfrm>
            <a:off x="653143" y="1"/>
            <a:ext cx="11139054" cy="1283167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Problem 3: Slow Ops such as I/O?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3" name="Google Shape;763;p61"/>
          <p:cNvSpPr txBox="1"/>
          <p:nvPr/>
        </p:nvSpPr>
        <p:spPr>
          <a:xfrm>
            <a:off x="1752600" y="1524000"/>
            <a:ext cx="8915400" cy="51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82575" indent="-282575"/>
            <a:r>
              <a:rPr lang="en-US" sz="2400" dirty="0">
                <a:solidFill>
                  <a:schemeClr val="dk2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When running process performs op that does not use CPU, OS switches to process that needs CPU (policy issues)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2575" indent="-282575">
              <a:spcBef>
                <a:spcPts val="2000"/>
              </a:spcBef>
              <a:buClr>
                <a:schemeClr val="lt2"/>
              </a:buClr>
              <a:buSzPts val="2400"/>
            </a:pPr>
            <a:endParaRPr sz="2400" dirty="0">
              <a:solidFill>
                <a:schemeClr val="dk2"/>
              </a:solidFill>
              <a:latin typeface="Arial" panose="020B0604020202020204" pitchFamily="34" charset="0"/>
              <a:ea typeface="Lustria"/>
              <a:cs typeface="Arial" panose="020B0604020202020204" pitchFamily="34" charset="0"/>
              <a:sym typeface="Lustria"/>
            </a:endParaRPr>
          </a:p>
          <a:p>
            <a:pPr marL="282575" indent="-282575">
              <a:spcBef>
                <a:spcPts val="2000"/>
              </a:spcBef>
              <a:buClr>
                <a:schemeClr val="lt2"/>
              </a:buClr>
              <a:buSzPts val="2400"/>
            </a:pPr>
            <a:endParaRPr sz="2400" dirty="0">
              <a:solidFill>
                <a:schemeClr val="dk2"/>
              </a:solidFill>
              <a:latin typeface="Arial" panose="020B0604020202020204" pitchFamily="34" charset="0"/>
              <a:ea typeface="Lustria"/>
              <a:cs typeface="Arial" panose="020B0604020202020204" pitchFamily="34" charset="0"/>
              <a:sym typeface="Lustria"/>
            </a:endParaRPr>
          </a:p>
          <a:p>
            <a:pPr marL="282575" indent="-282575">
              <a:spcBef>
                <a:spcPts val="2000"/>
              </a:spcBef>
              <a:buClr>
                <a:schemeClr val="dk2"/>
              </a:buClr>
              <a:buSzPts val="2400"/>
            </a:pPr>
            <a:r>
              <a:rPr lang="en-US" sz="2400" dirty="0">
                <a:solidFill>
                  <a:schemeClr val="dk2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OS must track 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state</a:t>
            </a:r>
            <a:r>
              <a:rPr lang="en-US" sz="2400" dirty="0">
                <a:solidFill>
                  <a:schemeClr val="dk2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 of each process: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7850" lvl="1" indent="-295275">
              <a:spcBef>
                <a:spcPts val="600"/>
              </a:spcBef>
              <a:buClr>
                <a:srgbClr val="848484"/>
              </a:buClr>
              <a:buSzPts val="2200"/>
              <a:buFont typeface="Lustria"/>
              <a:buChar char="•"/>
            </a:pPr>
            <a:r>
              <a:rPr lang="en-US" sz="2200" dirty="0">
                <a:solidFill>
                  <a:srgbClr val="C00000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Running</a:t>
            </a:r>
            <a:r>
              <a:rPr lang="en-US" sz="2200" dirty="0"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: 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35050" lvl="2" indent="-295275">
              <a:spcBef>
                <a:spcPts val="600"/>
              </a:spcBef>
              <a:buClr>
                <a:srgbClr val="848484"/>
              </a:buClr>
              <a:buSzPts val="2200"/>
              <a:buFont typeface="Lustria"/>
              <a:buChar char="•"/>
            </a:pPr>
            <a:r>
              <a:rPr lang="en-US" sz="2200" dirty="0"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On the CPU (only one on a uniprocessor)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7850" lvl="1" indent="-295275">
              <a:spcBef>
                <a:spcPts val="600"/>
              </a:spcBef>
              <a:buClr>
                <a:srgbClr val="848484"/>
              </a:buClr>
              <a:buSzPts val="2200"/>
              <a:buFont typeface="Lustria"/>
              <a:buChar char="•"/>
            </a:pPr>
            <a:r>
              <a:rPr lang="en-US" sz="2200" dirty="0">
                <a:solidFill>
                  <a:srgbClr val="C00000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Ready</a:t>
            </a:r>
            <a:r>
              <a:rPr lang="en-US" sz="2200" dirty="0"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: 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35050" lvl="2" indent="-295275">
              <a:spcBef>
                <a:spcPts val="600"/>
              </a:spcBef>
              <a:buClr>
                <a:srgbClr val="848484"/>
              </a:buClr>
              <a:buSzPts val="2200"/>
              <a:buFont typeface="Lustria"/>
              <a:buChar char="•"/>
            </a:pPr>
            <a:r>
              <a:rPr lang="en-US" sz="2200" dirty="0"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Waiting for the CPU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7850" lvl="1" indent="-295275">
              <a:spcBef>
                <a:spcPts val="600"/>
              </a:spcBef>
              <a:buClr>
                <a:srgbClr val="848484"/>
              </a:buClr>
              <a:buSzPts val="2200"/>
              <a:buFont typeface="Lustria"/>
              <a:buChar char="•"/>
            </a:pPr>
            <a:r>
              <a:rPr lang="en-US" sz="2200" dirty="0">
                <a:solidFill>
                  <a:srgbClr val="C00000"/>
                </a:solidFill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Blocked</a:t>
            </a:r>
            <a:r>
              <a:rPr lang="en-US" sz="2200" dirty="0"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 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35050" lvl="2" indent="-295275">
              <a:spcBef>
                <a:spcPts val="600"/>
              </a:spcBef>
              <a:buClr>
                <a:srgbClr val="848484"/>
              </a:buClr>
              <a:buSzPts val="2200"/>
              <a:buFont typeface="Lustria"/>
              <a:buChar char="•"/>
            </a:pPr>
            <a:r>
              <a:rPr lang="en-US" sz="2200" dirty="0">
                <a:latin typeface="Arial" panose="020B0604020202020204" pitchFamily="34" charset="0"/>
                <a:ea typeface="Lustria"/>
                <a:cs typeface="Arial" panose="020B0604020202020204" pitchFamily="34" charset="0"/>
                <a:sym typeface="Lustria"/>
              </a:rPr>
              <a:t>Asleep: Waiting for I/O or synchronization to complete</a:t>
            </a:r>
            <a:endParaRPr sz="2200" dirty="0">
              <a:latin typeface="Arial" panose="020B0604020202020204" pitchFamily="34" charset="0"/>
              <a:ea typeface="Lustria"/>
              <a:cs typeface="Arial" panose="020B0604020202020204" pitchFamily="34" charset="0"/>
              <a:sym typeface="Lustria"/>
            </a:endParaRPr>
          </a:p>
        </p:txBody>
      </p:sp>
      <p:sp>
        <p:nvSpPr>
          <p:cNvPr id="764" name="Google Shape;764;p61"/>
          <p:cNvSpPr/>
          <p:nvPr/>
        </p:nvSpPr>
        <p:spPr>
          <a:xfrm>
            <a:off x="5985164" y="2590800"/>
            <a:ext cx="2244437" cy="7620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US" sz="2800" dirty="0">
                <a:solidFill>
                  <a:schemeClr val="lt2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Running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5" name="Google Shape;765;p61"/>
          <p:cNvSpPr/>
          <p:nvPr/>
        </p:nvSpPr>
        <p:spPr>
          <a:xfrm>
            <a:off x="8001000" y="3657600"/>
            <a:ext cx="2342408" cy="7620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US" sz="2800" dirty="0">
                <a:solidFill>
                  <a:schemeClr val="lt2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Blocked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6" name="Google Shape;766;p61"/>
          <p:cNvSpPr/>
          <p:nvPr/>
        </p:nvSpPr>
        <p:spPr>
          <a:xfrm>
            <a:off x="8960314" y="2667000"/>
            <a:ext cx="1915596" cy="7620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US" sz="2800" dirty="0">
                <a:solidFill>
                  <a:schemeClr val="lt2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Ready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7" name="Google Shape;767;p61"/>
          <p:cNvSpPr txBox="1"/>
          <p:nvPr/>
        </p:nvSpPr>
        <p:spPr>
          <a:xfrm>
            <a:off x="9402762" y="4419601"/>
            <a:ext cx="1473148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US" sz="1600" dirty="0">
                <a:solidFill>
                  <a:srgbClr val="9B6C34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Transitions?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438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4" grpId="0" animBg="1"/>
      <p:bldP spid="765" grpId="0" animBg="1"/>
      <p:bldP spid="766" grpId="0" animBg="1"/>
      <p:bldP spid="767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3" name="Google Shape;773;p62"/>
          <p:cNvSpPr txBox="1">
            <a:spLocks noGrp="1"/>
          </p:cNvSpPr>
          <p:nvPr>
            <p:ph type="body" idx="1"/>
          </p:nvPr>
        </p:nvSpPr>
        <p:spPr>
          <a:xfrm>
            <a:off x="1752600" y="1600201"/>
            <a:ext cx="8686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rmAutofit/>
          </a:bodyPr>
          <a:lstStyle/>
          <a:p>
            <a:pPr marL="282575" indent="-282575">
              <a:spcBef>
                <a:spcPts val="0"/>
              </a:spcBef>
              <a:buClr>
                <a:schemeClr val="dk2"/>
              </a:buClr>
              <a:buSzPts val="2400"/>
              <a:buNone/>
            </a:pPr>
            <a:r>
              <a:rPr lang="en-US" dirty="0"/>
              <a:t>OS must track every process in system</a:t>
            </a:r>
            <a:endParaRPr dirty="0"/>
          </a:p>
          <a:p>
            <a:pPr marL="577850" lvl="1" indent="-295275">
              <a:spcBef>
                <a:spcPts val="600"/>
              </a:spcBef>
              <a:buSzPts val="2200"/>
            </a:pPr>
            <a:r>
              <a:rPr lang="en-US" dirty="0"/>
              <a:t>Each process identified by unique Process ID (PID)</a:t>
            </a:r>
            <a:endParaRPr dirty="0"/>
          </a:p>
          <a:p>
            <a:pPr marL="282575" indent="-282575">
              <a:spcBef>
                <a:spcPts val="2000"/>
              </a:spcBef>
              <a:buClr>
                <a:schemeClr val="dk2"/>
              </a:buClr>
              <a:buSzPts val="2400"/>
              <a:buNone/>
            </a:pPr>
            <a:r>
              <a:rPr lang="en-US" dirty="0"/>
              <a:t>OS maintains queues of all processes</a:t>
            </a:r>
            <a:endParaRPr dirty="0"/>
          </a:p>
          <a:p>
            <a:pPr marL="577850" lvl="1" indent="-295275">
              <a:spcBef>
                <a:spcPts val="600"/>
              </a:spcBef>
              <a:buSzPts val="2200"/>
            </a:pPr>
            <a:r>
              <a:rPr lang="en-US" dirty="0"/>
              <a:t>Ready queue: Contains all ready processes</a:t>
            </a:r>
            <a:endParaRPr dirty="0"/>
          </a:p>
          <a:p>
            <a:pPr marL="577850" lvl="1" indent="-295275">
              <a:spcBef>
                <a:spcPts val="600"/>
              </a:spcBef>
              <a:buSzPts val="2200"/>
            </a:pPr>
            <a:r>
              <a:rPr lang="en-US" dirty="0"/>
              <a:t>Event queue: One logical queue per event </a:t>
            </a:r>
            <a:endParaRPr dirty="0"/>
          </a:p>
          <a:p>
            <a:pPr marL="860425" lvl="2" indent="-282575">
              <a:spcBef>
                <a:spcPts val="600"/>
              </a:spcBef>
              <a:buClr>
                <a:schemeClr val="dk2"/>
              </a:buClr>
              <a:buSzPts val="2000"/>
            </a:pPr>
            <a:r>
              <a:rPr lang="en-US" dirty="0"/>
              <a:t>e.g., disk I/O and locks</a:t>
            </a:r>
            <a:endParaRPr dirty="0"/>
          </a:p>
          <a:p>
            <a:pPr marL="860425" lvl="2" indent="-282575">
              <a:spcBef>
                <a:spcPts val="600"/>
              </a:spcBef>
              <a:buClr>
                <a:schemeClr val="dk2"/>
              </a:buClr>
              <a:buSzPts val="2000"/>
            </a:pPr>
            <a:r>
              <a:rPr lang="en-US" dirty="0"/>
              <a:t>Contains all processes waiting for that event to complete</a:t>
            </a:r>
            <a:endParaRPr dirty="0"/>
          </a:p>
          <a:p>
            <a:pPr marL="860425" lvl="2" indent="-155575">
              <a:spcBef>
                <a:spcPts val="600"/>
              </a:spcBef>
              <a:buClr>
                <a:schemeClr val="dk2"/>
              </a:buClr>
              <a:buSzPts val="2000"/>
              <a:buNone/>
            </a:pPr>
            <a:endParaRPr dirty="0"/>
          </a:p>
          <a:p>
            <a:pPr marL="282575" indent="-282575">
              <a:spcBef>
                <a:spcPts val="2000"/>
              </a:spcBef>
              <a:buClr>
                <a:schemeClr val="dk2"/>
              </a:buClr>
              <a:buSzPts val="2400"/>
              <a:buNone/>
            </a:pPr>
            <a:r>
              <a:rPr lang="en-US" dirty="0"/>
              <a:t>Next Lecture: Policy for determining which </a:t>
            </a:r>
            <a:r>
              <a:rPr lang="en-US" b="1" dirty="0"/>
              <a:t>ready</a:t>
            </a:r>
            <a:r>
              <a:rPr lang="en-US" dirty="0"/>
              <a:t> process to run</a:t>
            </a:r>
            <a:endParaRPr dirty="0"/>
          </a:p>
          <a:p>
            <a:pPr marL="282575" indent="-130175">
              <a:spcBef>
                <a:spcPts val="2000"/>
              </a:spcBef>
              <a:buClr>
                <a:schemeClr val="dk2"/>
              </a:buClr>
              <a:buSzPts val="2400"/>
              <a:buNone/>
            </a:pPr>
            <a:endParaRPr dirty="0"/>
          </a:p>
        </p:txBody>
      </p:sp>
      <p:sp>
        <p:nvSpPr>
          <p:cNvPr id="4" name="Google Shape;762;p61">
            <a:extLst>
              <a:ext uri="{FF2B5EF4-FFF2-40B4-BE49-F238E27FC236}">
                <a16:creationId xmlns:a16="http://schemas.microsoft.com/office/drawing/2014/main" id="{828E3592-EBC9-D7F5-4490-F15FB56F6BAC}"/>
              </a:ext>
            </a:extLst>
          </p:cNvPr>
          <p:cNvSpPr txBox="1">
            <a:spLocks/>
          </p:cNvSpPr>
          <p:nvPr/>
        </p:nvSpPr>
        <p:spPr>
          <a:xfrm>
            <a:off x="653143" y="1"/>
            <a:ext cx="11139054" cy="1283167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Helvetica" pitchFamily="2" charset="0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Problem 3: Slow Ops such as I/O?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119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" name="Google Shape;778;p63"/>
          <p:cNvSpPr txBox="1">
            <a:spLocks noGrp="1"/>
          </p:cNvSpPr>
          <p:nvPr>
            <p:ph type="title"/>
          </p:nvPr>
        </p:nvSpPr>
        <p:spPr>
          <a:xfrm>
            <a:off x="2303464" y="63500"/>
            <a:ext cx="7583487" cy="1282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sz="5600">
                <a:solidFill>
                  <a:srgbClr val="FFFFFF"/>
                </a:solidFill>
              </a:rPr>
              <a:t>Summary</a:t>
            </a:r>
            <a:endParaRPr/>
          </a:p>
        </p:txBody>
      </p:sp>
      <p:sp>
        <p:nvSpPr>
          <p:cNvPr id="779" name="Google Shape;779;p63"/>
          <p:cNvSpPr txBox="1">
            <a:spLocks noGrp="1"/>
          </p:cNvSpPr>
          <p:nvPr>
            <p:ph type="body" idx="1"/>
          </p:nvPr>
        </p:nvSpPr>
        <p:spPr>
          <a:xfrm>
            <a:off x="938151" y="700644"/>
            <a:ext cx="10640291" cy="573578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rmAutofit/>
          </a:bodyPr>
          <a:lstStyle/>
          <a:p>
            <a:pPr marL="282575" indent="-282575">
              <a:spcBef>
                <a:spcPts val="0"/>
              </a:spcBef>
              <a:buClr>
                <a:srgbClr val="000000"/>
              </a:buClr>
              <a:buSzPts val="2200"/>
              <a:buNone/>
            </a:pPr>
            <a:r>
              <a:rPr lang="en-US" dirty="0"/>
              <a:t>Virtualization: Context switching gives each process impression it has its own CPU</a:t>
            </a:r>
            <a:endParaRPr sz="3600" dirty="0"/>
          </a:p>
          <a:p>
            <a:pPr marL="282575" indent="-282575">
              <a:spcBef>
                <a:spcPts val="2000"/>
              </a:spcBef>
              <a:buClr>
                <a:srgbClr val="000000"/>
              </a:buClr>
              <a:buSzPts val="2200"/>
              <a:buNone/>
            </a:pPr>
            <a:r>
              <a:rPr lang="en-US" dirty="0"/>
              <a:t>Direct execution makes processes fast</a:t>
            </a:r>
            <a:endParaRPr sz="3600" dirty="0"/>
          </a:p>
          <a:p>
            <a:pPr marL="282575" indent="-282575">
              <a:spcBef>
                <a:spcPts val="2000"/>
              </a:spcBef>
              <a:buClr>
                <a:srgbClr val="000000"/>
              </a:buClr>
              <a:buSzPts val="2200"/>
              <a:buNone/>
            </a:pPr>
            <a:r>
              <a:rPr lang="en-US" dirty="0"/>
              <a:t>Limited execution at key points ensures OS retains control</a:t>
            </a:r>
            <a:endParaRPr sz="3600" dirty="0"/>
          </a:p>
          <a:p>
            <a:pPr marL="282575" indent="-282575">
              <a:spcBef>
                <a:spcPts val="2000"/>
              </a:spcBef>
              <a:buClr>
                <a:srgbClr val="000000"/>
              </a:buClr>
              <a:buSzPts val="2200"/>
              <a:buNone/>
            </a:pPr>
            <a:r>
              <a:rPr lang="en-US" dirty="0"/>
              <a:t>Hardware is crucial for limited direct execution</a:t>
            </a:r>
            <a:endParaRPr dirty="0"/>
          </a:p>
          <a:p>
            <a:pPr marL="577850" lvl="1" indent="-295275">
              <a:spcBef>
                <a:spcPts val="600"/>
              </a:spcBef>
              <a:buSzPts val="1800"/>
            </a:pPr>
            <a:r>
              <a:rPr lang="en-US" sz="2800" dirty="0"/>
              <a:t>Privilege separation: user vs kernel mode</a:t>
            </a:r>
            <a:endParaRPr sz="2800" dirty="0"/>
          </a:p>
          <a:p>
            <a:pPr marL="577850" lvl="1" indent="-295275">
              <a:spcBef>
                <a:spcPts val="600"/>
              </a:spcBef>
              <a:buSzPts val="1800"/>
            </a:pPr>
            <a:r>
              <a:rPr lang="en-US" sz="2800" dirty="0"/>
              <a:t>Timer interrupts</a:t>
            </a:r>
            <a:endParaRPr sz="2800" dirty="0"/>
          </a:p>
          <a:p>
            <a:pPr marL="577850" lvl="1" indent="-295275">
              <a:spcBef>
                <a:spcPts val="600"/>
              </a:spcBef>
              <a:buSzPts val="1800"/>
            </a:pPr>
            <a:r>
              <a:rPr lang="en-US" sz="2800" dirty="0"/>
              <a:t>Automatic register saves and restores</a:t>
            </a:r>
            <a:endParaRPr sz="2800" dirty="0"/>
          </a:p>
        </p:txBody>
      </p:sp>
    </p:spTree>
    <p:extLst>
      <p:ext uri="{BB962C8B-B14F-4D97-AF65-F5344CB8AC3E}">
        <p14:creationId xmlns:p14="http://schemas.microsoft.com/office/powerpoint/2010/main" val="3761981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6"/>
          <p:cNvSpPr txBox="1">
            <a:spLocks noGrp="1"/>
          </p:cNvSpPr>
          <p:nvPr>
            <p:ph type="title"/>
          </p:nvPr>
        </p:nvSpPr>
        <p:spPr>
          <a:xfrm>
            <a:off x="2193728" y="89298"/>
            <a:ext cx="7804547" cy="83753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r>
              <a:rPr lang="en-US" sz="510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rPr>
              <a:t>Process Creation</a:t>
            </a:r>
            <a:endParaRPr/>
          </a:p>
        </p:txBody>
      </p:sp>
      <p:cxnSp>
        <p:nvCxnSpPr>
          <p:cNvPr id="171" name="Google Shape;171;p6"/>
          <p:cNvCxnSpPr/>
          <p:nvPr/>
        </p:nvCxnSpPr>
        <p:spPr>
          <a:xfrm rot="10800000" flipH="1">
            <a:off x="3842158" y="4036219"/>
            <a:ext cx="4507684" cy="1"/>
          </a:xfrm>
          <a:prstGeom prst="straightConnector1">
            <a:avLst/>
          </a:prstGeom>
          <a:noFill/>
          <a:ln w="762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  <p:cxnSp>
        <p:nvCxnSpPr>
          <p:cNvPr id="172" name="Google Shape;172;p6"/>
          <p:cNvCxnSpPr/>
          <p:nvPr/>
        </p:nvCxnSpPr>
        <p:spPr>
          <a:xfrm rot="10800000" flipH="1">
            <a:off x="4735127" y="3494997"/>
            <a:ext cx="1" cy="541223"/>
          </a:xfrm>
          <a:prstGeom prst="straightConnector1">
            <a:avLst/>
          </a:prstGeom>
          <a:noFill/>
          <a:ln w="508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  <p:cxnSp>
        <p:nvCxnSpPr>
          <p:cNvPr id="173" name="Google Shape;173;p6"/>
          <p:cNvCxnSpPr/>
          <p:nvPr/>
        </p:nvCxnSpPr>
        <p:spPr>
          <a:xfrm rot="10800000" flipH="1">
            <a:off x="7414034" y="3494997"/>
            <a:ext cx="1" cy="541223"/>
          </a:xfrm>
          <a:prstGeom prst="straightConnector1">
            <a:avLst/>
          </a:prstGeom>
          <a:noFill/>
          <a:ln w="508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  <p:cxnSp>
        <p:nvCxnSpPr>
          <p:cNvPr id="174" name="Google Shape;174;p6"/>
          <p:cNvCxnSpPr/>
          <p:nvPr/>
        </p:nvCxnSpPr>
        <p:spPr>
          <a:xfrm rot="10800000" flipH="1">
            <a:off x="6163877" y="4030778"/>
            <a:ext cx="1" cy="541223"/>
          </a:xfrm>
          <a:prstGeom prst="straightConnector1">
            <a:avLst/>
          </a:prstGeom>
          <a:noFill/>
          <a:ln w="508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175" name="Google Shape;175;p6"/>
          <p:cNvSpPr/>
          <p:nvPr/>
        </p:nvSpPr>
        <p:spPr>
          <a:xfrm>
            <a:off x="5181611" y="5598914"/>
            <a:ext cx="1984020" cy="395790"/>
          </a:xfrm>
          <a:custGeom>
            <a:avLst/>
            <a:gdLst/>
            <a:ahLst/>
            <a:cxnLst/>
            <a:rect l="l" t="t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1497FC"/>
          </a:solidFill>
          <a:ln w="254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endParaRPr sz="2800">
              <a:solidFill>
                <a:schemeClr val="lt2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176" name="Google Shape;176;p6"/>
          <p:cNvSpPr/>
          <p:nvPr/>
        </p:nvSpPr>
        <p:spPr>
          <a:xfrm>
            <a:off x="5176243" y="4545976"/>
            <a:ext cx="1994757" cy="1239279"/>
          </a:xfrm>
          <a:prstGeom prst="rect">
            <a:avLst/>
          </a:prstGeom>
          <a:solidFill>
            <a:srgbClr val="1497FC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endParaRPr>
              <a:solidFill>
                <a:srgbClr val="FFFFFF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177" name="Google Shape;177;p6"/>
          <p:cNvSpPr/>
          <p:nvPr/>
        </p:nvSpPr>
        <p:spPr>
          <a:xfrm>
            <a:off x="5181611" y="4348758"/>
            <a:ext cx="1984020" cy="395790"/>
          </a:xfrm>
          <a:custGeom>
            <a:avLst/>
            <a:gdLst/>
            <a:ahLst/>
            <a:cxnLst/>
            <a:rect l="l" t="t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1497FC"/>
          </a:solidFill>
          <a:ln w="254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endParaRPr sz="2800">
              <a:solidFill>
                <a:schemeClr val="lt2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178" name="Google Shape;178;p6"/>
          <p:cNvSpPr/>
          <p:nvPr/>
        </p:nvSpPr>
        <p:spPr>
          <a:xfrm>
            <a:off x="6208526" y="1431635"/>
            <a:ext cx="2393669" cy="2086663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971817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endParaRPr sz="2800">
              <a:solidFill>
                <a:schemeClr val="lt2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179" name="Google Shape;179;p6"/>
          <p:cNvSpPr/>
          <p:nvPr/>
        </p:nvSpPr>
        <p:spPr>
          <a:xfrm>
            <a:off x="5504573" y="4838251"/>
            <a:ext cx="1277590" cy="10569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FFFFFF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code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000" dirty="0">
                <a:solidFill>
                  <a:srgbClr val="FFFFFF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static data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000" b="1" dirty="0">
                <a:solidFill>
                  <a:srgbClr val="FFFFFF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Program</a:t>
            </a:r>
            <a:endParaRPr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0" name="Google Shape;180;p6"/>
          <p:cNvSpPr/>
          <p:nvPr/>
        </p:nvSpPr>
        <p:spPr>
          <a:xfrm>
            <a:off x="5486409" y="4841750"/>
            <a:ext cx="1397776" cy="659960"/>
          </a:xfrm>
          <a:prstGeom prst="rect">
            <a:avLst/>
          </a:prstGeom>
          <a:noFill/>
          <a:ln w="25400" cap="flat" cmpd="sng">
            <a:solidFill>
              <a:srgbClr val="FFFFFF"/>
            </a:solidFill>
            <a:prstDash val="dot"/>
            <a:miter lim="4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endParaRPr sz="2800">
              <a:solidFill>
                <a:schemeClr val="lt2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181" name="Google Shape;181;p6"/>
          <p:cNvSpPr/>
          <p:nvPr/>
        </p:nvSpPr>
        <p:spPr>
          <a:xfrm>
            <a:off x="3529620" y="1431635"/>
            <a:ext cx="2393669" cy="2086663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971817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endParaRPr sz="2800">
              <a:solidFill>
                <a:schemeClr val="lt2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182" name="Google Shape;182;p6"/>
          <p:cNvSpPr/>
          <p:nvPr/>
        </p:nvSpPr>
        <p:spPr>
          <a:xfrm>
            <a:off x="4441351" y="1050131"/>
            <a:ext cx="539742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>
                <a:solidFill>
                  <a:srgbClr val="FFFFFF"/>
                </a:solidFill>
                <a:latin typeface="Short Stack"/>
                <a:ea typeface="Short Stack"/>
                <a:cs typeface="Short Stack"/>
                <a:sym typeface="Short Stack"/>
              </a:rPr>
              <a:t>CPU</a:t>
            </a:r>
            <a:endParaRPr/>
          </a:p>
        </p:txBody>
      </p:sp>
      <p:sp>
        <p:nvSpPr>
          <p:cNvPr id="183" name="Google Shape;183;p6"/>
          <p:cNvSpPr/>
          <p:nvPr/>
        </p:nvSpPr>
        <p:spPr>
          <a:xfrm>
            <a:off x="6916455" y="1050131"/>
            <a:ext cx="996302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>
                <a:solidFill>
                  <a:srgbClr val="FFFFFF"/>
                </a:solidFill>
                <a:latin typeface="Short Stack"/>
                <a:ea typeface="Short Stack"/>
                <a:cs typeface="Short Stack"/>
                <a:sym typeface="Short Stack"/>
              </a:rPr>
              <a:t>Memory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7"/>
          <p:cNvSpPr txBox="1">
            <a:spLocks noGrp="1"/>
          </p:cNvSpPr>
          <p:nvPr>
            <p:ph type="title"/>
          </p:nvPr>
        </p:nvSpPr>
        <p:spPr>
          <a:xfrm>
            <a:off x="2193728" y="89298"/>
            <a:ext cx="7804547" cy="83753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r>
              <a:rPr lang="en-US" sz="5100">
                <a:solidFill>
                  <a:srgbClr val="FFFFFF"/>
                </a:solidFill>
                <a:latin typeface="Gill Sans MT" panose="020B0502020104020203" pitchFamily="34" charset="0"/>
                <a:sym typeface="Gill Sans"/>
              </a:rPr>
              <a:t>Process Creation</a:t>
            </a:r>
            <a:endParaRPr>
              <a:latin typeface="Gill Sans MT" panose="020B0502020104020203" pitchFamily="34" charset="0"/>
            </a:endParaRPr>
          </a:p>
        </p:txBody>
      </p:sp>
      <p:cxnSp>
        <p:nvCxnSpPr>
          <p:cNvPr id="189" name="Google Shape;189;p7"/>
          <p:cNvCxnSpPr/>
          <p:nvPr/>
        </p:nvCxnSpPr>
        <p:spPr>
          <a:xfrm rot="10800000" flipH="1">
            <a:off x="3842158" y="4036219"/>
            <a:ext cx="4507684" cy="1"/>
          </a:xfrm>
          <a:prstGeom prst="straightConnector1">
            <a:avLst/>
          </a:prstGeom>
          <a:noFill/>
          <a:ln w="762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  <p:cxnSp>
        <p:nvCxnSpPr>
          <p:cNvPr id="190" name="Google Shape;190;p7"/>
          <p:cNvCxnSpPr/>
          <p:nvPr/>
        </p:nvCxnSpPr>
        <p:spPr>
          <a:xfrm rot="10800000" flipH="1">
            <a:off x="4735127" y="3494997"/>
            <a:ext cx="1" cy="541223"/>
          </a:xfrm>
          <a:prstGeom prst="straightConnector1">
            <a:avLst/>
          </a:prstGeom>
          <a:noFill/>
          <a:ln w="508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  <p:cxnSp>
        <p:nvCxnSpPr>
          <p:cNvPr id="191" name="Google Shape;191;p7"/>
          <p:cNvCxnSpPr/>
          <p:nvPr/>
        </p:nvCxnSpPr>
        <p:spPr>
          <a:xfrm rot="10800000" flipH="1">
            <a:off x="7414034" y="3494997"/>
            <a:ext cx="1" cy="541223"/>
          </a:xfrm>
          <a:prstGeom prst="straightConnector1">
            <a:avLst/>
          </a:prstGeom>
          <a:noFill/>
          <a:ln w="508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  <p:cxnSp>
        <p:nvCxnSpPr>
          <p:cNvPr id="192" name="Google Shape;192;p7"/>
          <p:cNvCxnSpPr/>
          <p:nvPr/>
        </p:nvCxnSpPr>
        <p:spPr>
          <a:xfrm rot="10800000" flipH="1">
            <a:off x="6163877" y="4030778"/>
            <a:ext cx="1" cy="541223"/>
          </a:xfrm>
          <a:prstGeom prst="straightConnector1">
            <a:avLst/>
          </a:prstGeom>
          <a:noFill/>
          <a:ln w="508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</p:cxnSp>
      <p:sp>
        <p:nvSpPr>
          <p:cNvPr id="193" name="Google Shape;193;p7"/>
          <p:cNvSpPr/>
          <p:nvPr/>
        </p:nvSpPr>
        <p:spPr>
          <a:xfrm>
            <a:off x="5181611" y="5598914"/>
            <a:ext cx="1984020" cy="395790"/>
          </a:xfrm>
          <a:custGeom>
            <a:avLst/>
            <a:gdLst/>
            <a:ahLst/>
            <a:cxnLst/>
            <a:rect l="l" t="t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1497FC"/>
          </a:solidFill>
          <a:ln w="254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endParaRPr sz="2800">
              <a:solidFill>
                <a:schemeClr val="lt2"/>
              </a:solidFill>
              <a:latin typeface="Gill Sans MT" panose="020B0502020104020203" pitchFamily="34" charset="0"/>
              <a:ea typeface="Short Stack"/>
              <a:cs typeface="Short Stack"/>
              <a:sym typeface="Short Stack"/>
            </a:endParaRPr>
          </a:p>
        </p:txBody>
      </p:sp>
      <p:sp>
        <p:nvSpPr>
          <p:cNvPr id="194" name="Google Shape;194;p7"/>
          <p:cNvSpPr/>
          <p:nvPr/>
        </p:nvSpPr>
        <p:spPr>
          <a:xfrm>
            <a:off x="5176243" y="4545976"/>
            <a:ext cx="1994757" cy="1239279"/>
          </a:xfrm>
          <a:prstGeom prst="rect">
            <a:avLst/>
          </a:prstGeom>
          <a:solidFill>
            <a:srgbClr val="1497FC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endParaRPr>
              <a:solidFill>
                <a:srgbClr val="FFFFFF"/>
              </a:solidFill>
              <a:latin typeface="Gill Sans MT" panose="020B0502020104020203" pitchFamily="34" charset="0"/>
              <a:ea typeface="Short Stack"/>
              <a:cs typeface="Short Stack"/>
              <a:sym typeface="Short Stack"/>
            </a:endParaRPr>
          </a:p>
        </p:txBody>
      </p:sp>
      <p:sp>
        <p:nvSpPr>
          <p:cNvPr id="195" name="Google Shape;195;p7"/>
          <p:cNvSpPr/>
          <p:nvPr/>
        </p:nvSpPr>
        <p:spPr>
          <a:xfrm>
            <a:off x="5181611" y="4348758"/>
            <a:ext cx="1984020" cy="395790"/>
          </a:xfrm>
          <a:custGeom>
            <a:avLst/>
            <a:gdLst/>
            <a:ahLst/>
            <a:cxnLst/>
            <a:rect l="l" t="t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1497FC"/>
          </a:solidFill>
          <a:ln w="25400" cap="flat" cmpd="sng">
            <a:solidFill>
              <a:srgbClr val="FFFFFF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endParaRPr sz="2800">
              <a:solidFill>
                <a:schemeClr val="lt2"/>
              </a:solidFill>
              <a:latin typeface="Gill Sans MT" panose="020B0502020104020203" pitchFamily="34" charset="0"/>
              <a:ea typeface="Short Stack"/>
              <a:cs typeface="Short Stack"/>
              <a:sym typeface="Short Stack"/>
            </a:endParaRPr>
          </a:p>
        </p:txBody>
      </p:sp>
      <p:sp>
        <p:nvSpPr>
          <p:cNvPr id="196" name="Google Shape;196;p7"/>
          <p:cNvSpPr/>
          <p:nvPr/>
        </p:nvSpPr>
        <p:spPr>
          <a:xfrm>
            <a:off x="6208526" y="1431635"/>
            <a:ext cx="2393669" cy="2086663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971817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endParaRPr sz="2800">
              <a:solidFill>
                <a:schemeClr val="lt2"/>
              </a:solidFill>
              <a:latin typeface="Gill Sans MT" panose="020B0502020104020203" pitchFamily="34" charset="0"/>
              <a:ea typeface="Short Stack"/>
              <a:cs typeface="Short Stack"/>
              <a:sym typeface="Short Stack"/>
            </a:endParaRPr>
          </a:p>
        </p:txBody>
      </p:sp>
      <p:sp>
        <p:nvSpPr>
          <p:cNvPr id="197" name="Google Shape;197;p7"/>
          <p:cNvSpPr/>
          <p:nvPr/>
        </p:nvSpPr>
        <p:spPr>
          <a:xfrm>
            <a:off x="5504573" y="4838251"/>
            <a:ext cx="1277590" cy="10569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FFFFFF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code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000" dirty="0">
                <a:solidFill>
                  <a:srgbClr val="FFFFFF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static data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Program</a:t>
            </a:r>
            <a:endParaRPr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8" name="Google Shape;198;p7"/>
          <p:cNvSpPr/>
          <p:nvPr/>
        </p:nvSpPr>
        <p:spPr>
          <a:xfrm>
            <a:off x="5486409" y="4841750"/>
            <a:ext cx="1397776" cy="659960"/>
          </a:xfrm>
          <a:prstGeom prst="rect">
            <a:avLst/>
          </a:prstGeom>
          <a:noFill/>
          <a:ln w="25400" cap="flat" cmpd="sng">
            <a:solidFill>
              <a:srgbClr val="FFFFFF"/>
            </a:solidFill>
            <a:prstDash val="dot"/>
            <a:miter lim="4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endParaRPr sz="2800">
              <a:solidFill>
                <a:schemeClr val="lt2"/>
              </a:solidFill>
              <a:latin typeface="Gill Sans MT" panose="020B0502020104020203" pitchFamily="34" charset="0"/>
              <a:ea typeface="Short Stack"/>
              <a:cs typeface="Short Stack"/>
              <a:sym typeface="Short Stack"/>
            </a:endParaRPr>
          </a:p>
        </p:txBody>
      </p:sp>
      <p:sp>
        <p:nvSpPr>
          <p:cNvPr id="199" name="Google Shape;199;p7"/>
          <p:cNvSpPr/>
          <p:nvPr/>
        </p:nvSpPr>
        <p:spPr>
          <a:xfrm>
            <a:off x="3529620" y="1431635"/>
            <a:ext cx="2393669" cy="2086663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971817"/>
            </a:solidFill>
            <a:prstDash val="solid"/>
            <a:miter lim="4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endParaRPr sz="2800">
              <a:solidFill>
                <a:schemeClr val="lt2"/>
              </a:solidFill>
              <a:latin typeface="Gill Sans MT" panose="020B0502020104020203" pitchFamily="34" charset="0"/>
              <a:ea typeface="Short Stack"/>
              <a:cs typeface="Short Stack"/>
              <a:sym typeface="Short Stack"/>
            </a:endParaRPr>
          </a:p>
        </p:txBody>
      </p:sp>
      <p:sp>
        <p:nvSpPr>
          <p:cNvPr id="200" name="Google Shape;200;p7"/>
          <p:cNvSpPr/>
          <p:nvPr/>
        </p:nvSpPr>
        <p:spPr>
          <a:xfrm>
            <a:off x="4339771" y="1055278"/>
            <a:ext cx="641322" cy="3183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FFFFFF"/>
                </a:solidFill>
                <a:latin typeface="Gill Sans MT" panose="020B0502020104020203" pitchFamily="34" charset="0"/>
                <a:ea typeface="Short Stack"/>
                <a:cs typeface="Short Stack"/>
                <a:sym typeface="Short Stack"/>
              </a:rPr>
              <a:t>CPU</a:t>
            </a:r>
            <a:endParaRPr dirty="0">
              <a:latin typeface="Gill Sans MT" panose="020B0502020104020203" pitchFamily="34" charset="0"/>
            </a:endParaRPr>
          </a:p>
        </p:txBody>
      </p:sp>
      <p:sp>
        <p:nvSpPr>
          <p:cNvPr id="201" name="Google Shape;201;p7"/>
          <p:cNvSpPr/>
          <p:nvPr/>
        </p:nvSpPr>
        <p:spPr>
          <a:xfrm>
            <a:off x="6916455" y="1050131"/>
            <a:ext cx="996302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>
                <a:solidFill>
                  <a:srgbClr val="FFFFFF"/>
                </a:solidFill>
                <a:latin typeface="Gill Sans MT" panose="020B0502020104020203" pitchFamily="34" charset="0"/>
                <a:ea typeface="Short Stack"/>
                <a:cs typeface="Short Stack"/>
                <a:sym typeface="Short Stack"/>
              </a:rPr>
              <a:t>Memory</a:t>
            </a:r>
            <a:endParaRPr>
              <a:latin typeface="Gill Sans MT" panose="020B0502020104020203" pitchFamily="34" charset="0"/>
            </a:endParaRPr>
          </a:p>
        </p:txBody>
      </p:sp>
      <p:sp>
        <p:nvSpPr>
          <p:cNvPr id="202" name="Google Shape;202;p7"/>
          <p:cNvSpPr/>
          <p:nvPr/>
        </p:nvSpPr>
        <p:spPr>
          <a:xfrm>
            <a:off x="6745799" y="1527734"/>
            <a:ext cx="1277590" cy="1970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code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static data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heap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sz="2000" dirty="0">
              <a:solidFill>
                <a:schemeClr val="lt2"/>
              </a:solidFill>
              <a:latin typeface="Arial" panose="020B0604020202020204" pitchFamily="34" charset="0"/>
              <a:ea typeface="Short Stack"/>
              <a:cs typeface="Arial" panose="020B0604020202020204" pitchFamily="34" charset="0"/>
              <a:sym typeface="Short Stack"/>
            </a:endParaRPr>
          </a:p>
          <a:p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stack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000" dirty="0">
                <a:solidFill>
                  <a:srgbClr val="C00000"/>
                </a:solidFill>
                <a:latin typeface="Arial" panose="020B0604020202020204" pitchFamily="34" charset="0"/>
                <a:ea typeface="Short Stack"/>
                <a:cs typeface="Arial" panose="020B0604020202020204" pitchFamily="34" charset="0"/>
                <a:sym typeface="Short Stack"/>
              </a:rPr>
              <a:t>Process</a:t>
            </a:r>
            <a:endParaRPr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3" name="Google Shape;203;p7"/>
          <p:cNvSpPr/>
          <p:nvPr/>
        </p:nvSpPr>
        <p:spPr>
          <a:xfrm>
            <a:off x="6647268" y="1543860"/>
            <a:ext cx="1558510" cy="15909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endParaRPr sz="2800">
              <a:solidFill>
                <a:schemeClr val="lt2"/>
              </a:solidFill>
              <a:latin typeface="Gill Sans MT" panose="020B0502020104020203" pitchFamily="34" charset="0"/>
              <a:ea typeface="Short Stack"/>
              <a:cs typeface="Short Stack"/>
              <a:sym typeface="Short Stack"/>
            </a:endParaRPr>
          </a:p>
        </p:txBody>
      </p:sp>
      <p:cxnSp>
        <p:nvCxnSpPr>
          <p:cNvPr id="204" name="Google Shape;204;p7"/>
          <p:cNvCxnSpPr/>
          <p:nvPr/>
        </p:nvCxnSpPr>
        <p:spPr>
          <a:xfrm rot="10800000" flipH="1">
            <a:off x="8030766" y="3119438"/>
            <a:ext cx="1" cy="1946673"/>
          </a:xfrm>
          <a:prstGeom prst="straightConnector1">
            <a:avLst/>
          </a:prstGeom>
          <a:noFill/>
          <a:ln w="76200" cap="flat" cmpd="sng">
            <a:solidFill>
              <a:srgbClr val="971817"/>
            </a:solidFill>
            <a:prstDash val="dot"/>
            <a:miter lim="400000"/>
            <a:headEnd type="none" w="sm" len="sm"/>
            <a:tailEnd type="triangle" w="med" len="med"/>
          </a:ln>
        </p:spPr>
      </p:cxnSp>
      <p:cxnSp>
        <p:nvCxnSpPr>
          <p:cNvPr id="205" name="Google Shape;205;p7"/>
          <p:cNvCxnSpPr/>
          <p:nvPr/>
        </p:nvCxnSpPr>
        <p:spPr>
          <a:xfrm>
            <a:off x="6930034" y="5056802"/>
            <a:ext cx="1160390" cy="1"/>
          </a:xfrm>
          <a:prstGeom prst="straightConnector1">
            <a:avLst/>
          </a:prstGeom>
          <a:noFill/>
          <a:ln w="76200" cap="flat" cmpd="sng">
            <a:solidFill>
              <a:srgbClr val="971817"/>
            </a:solidFill>
            <a:prstDash val="dot"/>
            <a:miter lim="400000"/>
            <a:headEnd type="none" w="sm" len="sm"/>
            <a:tailEnd type="none" w="sm" len="sm"/>
          </a:ln>
        </p:spPr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AFF83D51-FBB9-D2EA-5DCF-E542CEF35834}"/>
              </a:ext>
            </a:extLst>
          </p:cNvPr>
          <p:cNvSpPr/>
          <p:nvPr/>
        </p:nvSpPr>
        <p:spPr>
          <a:xfrm>
            <a:off x="6647268" y="1543860"/>
            <a:ext cx="1558510" cy="1555101"/>
          </a:xfrm>
          <a:prstGeom prst="rect">
            <a:avLst/>
          </a:prstGeom>
          <a:noFill/>
          <a:ln w="412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  <a:latin typeface="Helvetica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9"/>
          <p:cNvSpPr txBox="1">
            <a:spLocks noGrp="1"/>
          </p:cNvSpPr>
          <p:nvPr>
            <p:ph type="title"/>
          </p:nvPr>
        </p:nvSpPr>
        <p:spPr>
          <a:xfrm>
            <a:off x="1425039" y="63500"/>
            <a:ext cx="9108373" cy="1282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dirty="0"/>
              <a:t>Recall: Process Memory Segments</a:t>
            </a:r>
            <a:endParaRPr dirty="0"/>
          </a:p>
        </p:txBody>
      </p:sp>
      <p:sp>
        <p:nvSpPr>
          <p:cNvPr id="217" name="Google Shape;217;p9"/>
          <p:cNvSpPr txBox="1">
            <a:spLocks noGrp="1"/>
          </p:cNvSpPr>
          <p:nvPr>
            <p:ph type="body" idx="1"/>
          </p:nvPr>
        </p:nvSpPr>
        <p:spPr>
          <a:xfrm>
            <a:off x="1540566" y="1600201"/>
            <a:ext cx="6993835" cy="429736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rmAutofit/>
          </a:bodyPr>
          <a:lstStyle/>
          <a:p>
            <a:pPr marL="282575" indent="-282575">
              <a:spcBef>
                <a:spcPts val="0"/>
              </a:spcBef>
              <a:buClr>
                <a:schemeClr val="dk2"/>
              </a:buClr>
              <a:buSzPts val="2000"/>
            </a:pPr>
            <a:r>
              <a:rPr lang="en-US" sz="2000"/>
              <a:t>The OS allocates memory for each process - ie. a running program – for data and code </a:t>
            </a:r>
            <a:endParaRPr/>
          </a:p>
          <a:p>
            <a:pPr marL="282575" indent="-282575">
              <a:spcBef>
                <a:spcPts val="2000"/>
              </a:spcBef>
              <a:buClr>
                <a:schemeClr val="dk2"/>
              </a:buClr>
              <a:buSzPts val="2000"/>
            </a:pPr>
            <a:r>
              <a:rPr lang="en-US" sz="2000"/>
              <a:t>This memory consists of different segments</a:t>
            </a:r>
            <a:endParaRPr/>
          </a:p>
          <a:p>
            <a:pPr marL="282575" indent="-282575">
              <a:spcBef>
                <a:spcPts val="2000"/>
              </a:spcBef>
              <a:buClr>
                <a:schemeClr val="dk2"/>
              </a:buClr>
              <a:buSzPts val="2000"/>
            </a:pPr>
            <a:r>
              <a:rPr lang="en-US" sz="2000"/>
              <a:t> Stack - for local variables – incl. command line arguments and environment variables </a:t>
            </a:r>
            <a:endParaRPr/>
          </a:p>
          <a:p>
            <a:pPr marL="282575" indent="-282575">
              <a:spcBef>
                <a:spcPts val="2000"/>
              </a:spcBef>
              <a:buClr>
                <a:schemeClr val="dk2"/>
              </a:buClr>
              <a:buSzPts val="2000"/>
            </a:pPr>
            <a:r>
              <a:rPr lang="en-US" sz="2000"/>
              <a:t>Heap - for dynamic memory</a:t>
            </a:r>
            <a:endParaRPr/>
          </a:p>
          <a:p>
            <a:pPr marL="282575" indent="-282575">
              <a:spcBef>
                <a:spcPts val="2000"/>
              </a:spcBef>
              <a:buClr>
                <a:schemeClr val="dk2"/>
              </a:buClr>
              <a:buSzPts val="2000"/>
            </a:pPr>
            <a:r>
              <a:rPr lang="en-US" sz="2000"/>
              <a:t>Data segment for – global uninitialised variables (.bss) – global initialised variables (.data) </a:t>
            </a:r>
            <a:endParaRPr/>
          </a:p>
          <a:p>
            <a:pPr marL="282575" indent="-282575">
              <a:spcBef>
                <a:spcPts val="2000"/>
              </a:spcBef>
              <a:buClr>
                <a:schemeClr val="dk2"/>
              </a:buClr>
              <a:buSzPts val="2000"/>
            </a:pPr>
            <a:r>
              <a:rPr lang="en-US" sz="2000"/>
              <a:t>Code segment typically read-only</a:t>
            </a:r>
            <a:endParaRPr/>
          </a:p>
        </p:txBody>
      </p:sp>
      <p:pic>
        <p:nvPicPr>
          <p:cNvPr id="218" name="Google Shape;218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34401" y="1752600"/>
            <a:ext cx="2110409" cy="3581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8"/>
          <p:cNvSpPr txBox="1">
            <a:spLocks noGrp="1"/>
          </p:cNvSpPr>
          <p:nvPr>
            <p:ph type="title"/>
          </p:nvPr>
        </p:nvSpPr>
        <p:spPr>
          <a:xfrm>
            <a:off x="2303464" y="63500"/>
            <a:ext cx="7583487" cy="1282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/>
              <a:t>Processes vs. Threads</a:t>
            </a:r>
            <a:endParaRPr/>
          </a:p>
        </p:txBody>
      </p:sp>
      <p:sp>
        <p:nvSpPr>
          <p:cNvPr id="211" name="Google Shape;211;p8"/>
          <p:cNvSpPr txBox="1">
            <a:spLocks noGrp="1"/>
          </p:cNvSpPr>
          <p:nvPr>
            <p:ph type="body" idx="1"/>
          </p:nvPr>
        </p:nvSpPr>
        <p:spPr>
          <a:xfrm>
            <a:off x="2303464" y="1828801"/>
            <a:ext cx="7583487" cy="429736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rmAutofit/>
          </a:bodyPr>
          <a:lstStyle/>
          <a:p>
            <a:pPr marL="282575" indent="-282575">
              <a:spcBef>
                <a:spcPts val="0"/>
              </a:spcBef>
              <a:buClr>
                <a:schemeClr val="dk2"/>
              </a:buClr>
              <a:buSzPts val="2400"/>
            </a:pPr>
            <a:r>
              <a:rPr lang="en-US" sz="2400" dirty="0"/>
              <a:t>A process is different than a thread</a:t>
            </a:r>
            <a:endParaRPr dirty="0"/>
          </a:p>
          <a:p>
            <a:pPr marL="282575" indent="-282575">
              <a:spcBef>
                <a:spcPts val="2000"/>
              </a:spcBef>
              <a:buClr>
                <a:schemeClr val="hlink"/>
              </a:buClr>
              <a:buSzPts val="2400"/>
            </a:pPr>
            <a:r>
              <a:rPr lang="en-US" sz="2400" dirty="0">
                <a:solidFill>
                  <a:srgbClr val="C00000"/>
                </a:solidFill>
              </a:rPr>
              <a:t>Thread: “Lightweight process” (LWP)</a:t>
            </a:r>
            <a:endParaRPr sz="2400" dirty="0">
              <a:solidFill>
                <a:srgbClr val="C00000"/>
              </a:solidFill>
            </a:endParaRPr>
          </a:p>
          <a:p>
            <a:pPr marL="577850" lvl="1" indent="-295275">
              <a:spcBef>
                <a:spcPts val="600"/>
              </a:spcBef>
              <a:buSzPts val="2000"/>
            </a:pPr>
            <a:r>
              <a:rPr lang="en-US" sz="2000" dirty="0">
                <a:solidFill>
                  <a:srgbClr val="C00000"/>
                </a:solidFill>
              </a:rPr>
              <a:t>An execution stream that shares an address space</a:t>
            </a:r>
            <a:endParaRPr sz="2000" dirty="0">
              <a:solidFill>
                <a:srgbClr val="C00000"/>
              </a:solidFill>
            </a:endParaRPr>
          </a:p>
          <a:p>
            <a:pPr marL="577850" lvl="1" indent="-295275">
              <a:spcBef>
                <a:spcPts val="600"/>
              </a:spcBef>
              <a:buSzPts val="2000"/>
            </a:pPr>
            <a:r>
              <a:rPr lang="en-US" sz="2000" dirty="0"/>
              <a:t>Multiple threads within a single process</a:t>
            </a:r>
            <a:endParaRPr dirty="0"/>
          </a:p>
          <a:p>
            <a:pPr marL="282575" indent="-282575">
              <a:spcBef>
                <a:spcPts val="2000"/>
              </a:spcBef>
              <a:buClr>
                <a:srgbClr val="333333"/>
              </a:buClr>
              <a:buSzPts val="2400"/>
            </a:pPr>
            <a:r>
              <a:rPr lang="en-US" sz="2400" dirty="0">
                <a:solidFill>
                  <a:srgbClr val="333333"/>
                </a:solidFill>
              </a:rPr>
              <a:t>Example: </a:t>
            </a:r>
            <a:endParaRPr dirty="0"/>
          </a:p>
          <a:p>
            <a:pPr marL="577850" lvl="1" indent="-295275">
              <a:spcBef>
                <a:spcPts val="600"/>
              </a:spcBef>
              <a:buSzPts val="2000"/>
            </a:pPr>
            <a:r>
              <a:rPr lang="en-US" sz="2000" dirty="0">
                <a:solidFill>
                  <a:srgbClr val="333333"/>
                </a:solidFill>
              </a:rPr>
              <a:t>Two </a:t>
            </a:r>
            <a:r>
              <a:rPr lang="en-US" sz="2000" b="1" dirty="0">
                <a:solidFill>
                  <a:srgbClr val="333333"/>
                </a:solidFill>
              </a:rPr>
              <a:t>processes</a:t>
            </a:r>
            <a:r>
              <a:rPr lang="en-US" sz="2000" dirty="0">
                <a:solidFill>
                  <a:srgbClr val="333333"/>
                </a:solidFill>
              </a:rPr>
              <a:t> examining same memory address 0xffe84264 </a:t>
            </a:r>
            <a:br>
              <a:rPr lang="en-US" sz="2000" dirty="0">
                <a:solidFill>
                  <a:srgbClr val="333333"/>
                </a:solidFill>
              </a:rPr>
            </a:br>
            <a:r>
              <a:rPr lang="en-US" sz="2000" dirty="0">
                <a:solidFill>
                  <a:srgbClr val="333333"/>
                </a:solidFill>
              </a:rPr>
              <a:t>see </a:t>
            </a:r>
            <a:r>
              <a:rPr lang="en-US" sz="2000" b="1" dirty="0">
                <a:solidFill>
                  <a:srgbClr val="333333"/>
                </a:solidFill>
              </a:rPr>
              <a:t>different</a:t>
            </a:r>
            <a:r>
              <a:rPr lang="en-US" sz="2000" dirty="0">
                <a:solidFill>
                  <a:srgbClr val="333333"/>
                </a:solidFill>
              </a:rPr>
              <a:t> values (I.e., different contents)</a:t>
            </a:r>
            <a:endParaRPr dirty="0"/>
          </a:p>
          <a:p>
            <a:pPr marL="577850" lvl="1" indent="-295275">
              <a:spcBef>
                <a:spcPts val="600"/>
              </a:spcBef>
              <a:buSzPts val="2000"/>
            </a:pPr>
            <a:r>
              <a:rPr lang="en-US" sz="2000" dirty="0">
                <a:solidFill>
                  <a:srgbClr val="333333"/>
                </a:solidFill>
              </a:rPr>
              <a:t>Two </a:t>
            </a:r>
            <a:r>
              <a:rPr lang="en-US" sz="2000" b="1" dirty="0">
                <a:solidFill>
                  <a:srgbClr val="333333"/>
                </a:solidFill>
              </a:rPr>
              <a:t>threads</a:t>
            </a:r>
            <a:r>
              <a:rPr lang="en-US" sz="2000" dirty="0">
                <a:solidFill>
                  <a:srgbClr val="333333"/>
                </a:solidFill>
              </a:rPr>
              <a:t> examining memory address 0xffe84264 </a:t>
            </a:r>
            <a:br>
              <a:rPr lang="en-US" sz="2000" dirty="0">
                <a:solidFill>
                  <a:srgbClr val="333333"/>
                </a:solidFill>
              </a:rPr>
            </a:br>
            <a:r>
              <a:rPr lang="en-US" sz="2000" dirty="0">
                <a:solidFill>
                  <a:srgbClr val="333333"/>
                </a:solidFill>
              </a:rPr>
              <a:t>see </a:t>
            </a:r>
            <a:r>
              <a:rPr lang="en-US" sz="2000" b="1" dirty="0">
                <a:solidFill>
                  <a:srgbClr val="333333"/>
                </a:solidFill>
              </a:rPr>
              <a:t>same</a:t>
            </a:r>
            <a:r>
              <a:rPr lang="en-US" sz="2000" dirty="0">
                <a:solidFill>
                  <a:srgbClr val="333333"/>
                </a:solidFill>
              </a:rPr>
              <a:t>  value (I.e., same contents)</a:t>
            </a:r>
            <a:endParaRPr dirty="0"/>
          </a:p>
          <a:p>
            <a:pPr marL="577850" lvl="1" indent="-168275">
              <a:spcBef>
                <a:spcPts val="600"/>
              </a:spcBef>
              <a:buSzPts val="2000"/>
              <a:buNone/>
            </a:pPr>
            <a:endParaRPr sz="2000" dirty="0">
              <a:solidFill>
                <a:schemeClr val="folHlink"/>
              </a:solidFill>
            </a:endParaRPr>
          </a:p>
          <a:p>
            <a:pPr marL="577850" lvl="1" indent="-168275">
              <a:spcBef>
                <a:spcPts val="600"/>
              </a:spcBef>
              <a:buSzPts val="2000"/>
              <a:buNone/>
            </a:pPr>
            <a:endParaRPr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10"/>
          <p:cNvSpPr txBox="1">
            <a:spLocks noGrp="1"/>
          </p:cNvSpPr>
          <p:nvPr>
            <p:ph type="title"/>
          </p:nvPr>
        </p:nvSpPr>
        <p:spPr>
          <a:xfrm>
            <a:off x="1676400" y="62754"/>
            <a:ext cx="8839200" cy="1283167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sz="5600">
                <a:solidFill>
                  <a:srgbClr val="FFFFFF"/>
                </a:solidFill>
              </a:rPr>
              <a:t>Virtualizing the CPU</a:t>
            </a:r>
            <a:endParaRPr sz="5600">
              <a:solidFill>
                <a:srgbClr val="FFFFFF"/>
              </a:solidFill>
            </a:endParaRPr>
          </a:p>
        </p:txBody>
      </p:sp>
      <p:sp>
        <p:nvSpPr>
          <p:cNvPr id="224" name="Google Shape;224;p10"/>
          <p:cNvSpPr txBox="1">
            <a:spLocks noGrp="1"/>
          </p:cNvSpPr>
          <p:nvPr>
            <p:ph type="body" idx="1"/>
          </p:nvPr>
        </p:nvSpPr>
        <p:spPr>
          <a:xfrm>
            <a:off x="1330036" y="1009403"/>
            <a:ext cx="10177154" cy="5581402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rmAutofit lnSpcReduction="10000"/>
          </a:bodyPr>
          <a:lstStyle/>
          <a:p>
            <a:pPr marL="0" indent="0">
              <a:spcBef>
                <a:spcPts val="0"/>
              </a:spcBef>
              <a:buClr>
                <a:srgbClr val="333333"/>
              </a:buClr>
              <a:buSzPct val="100000"/>
              <a:buNone/>
            </a:pPr>
            <a:r>
              <a:rPr lang="en-US" sz="2700" dirty="0">
                <a:solidFill>
                  <a:srgbClr val="C00000"/>
                </a:solidFill>
              </a:rPr>
              <a:t>Goal:</a:t>
            </a:r>
            <a:r>
              <a:rPr lang="en-US" sz="2700" dirty="0">
                <a:solidFill>
                  <a:srgbClr val="333333"/>
                </a:solidFill>
              </a:rPr>
              <a:t> Give each process the impression that it alone is actively using the CPU</a:t>
            </a:r>
          </a:p>
          <a:p>
            <a:pPr marL="0" indent="0">
              <a:spcBef>
                <a:spcPts val="2000"/>
              </a:spcBef>
              <a:buClr>
                <a:srgbClr val="333333"/>
              </a:buClr>
              <a:buSzPct val="100000"/>
              <a:buNone/>
            </a:pPr>
            <a:r>
              <a:rPr lang="en-US" sz="2700" dirty="0">
                <a:solidFill>
                  <a:srgbClr val="333333"/>
                </a:solidFill>
              </a:rPr>
              <a:t>Resources can be shared in </a:t>
            </a:r>
            <a:r>
              <a:rPr lang="en-US" sz="2700" b="1" dirty="0">
                <a:solidFill>
                  <a:srgbClr val="333333"/>
                </a:solidFill>
              </a:rPr>
              <a:t>time</a:t>
            </a:r>
            <a:r>
              <a:rPr lang="en-US" sz="2700" dirty="0">
                <a:solidFill>
                  <a:srgbClr val="333333"/>
                </a:solidFill>
              </a:rPr>
              <a:t> and </a:t>
            </a:r>
            <a:r>
              <a:rPr lang="en-US" sz="2700" b="1" dirty="0">
                <a:solidFill>
                  <a:srgbClr val="333333"/>
                </a:solidFill>
              </a:rPr>
              <a:t>space</a:t>
            </a:r>
            <a:endParaRPr lang="en-US" sz="2700" dirty="0">
              <a:solidFill>
                <a:srgbClr val="333333"/>
              </a:solidFill>
            </a:endParaRPr>
          </a:p>
          <a:p>
            <a:pPr marL="0" indent="0">
              <a:spcBef>
                <a:spcPts val="2000"/>
              </a:spcBef>
              <a:buClr>
                <a:srgbClr val="333333"/>
              </a:buClr>
              <a:buSzPct val="100000"/>
              <a:buNone/>
            </a:pPr>
            <a:r>
              <a:rPr lang="en-US" sz="2700" dirty="0">
                <a:solidFill>
                  <a:srgbClr val="333333"/>
                </a:solidFill>
              </a:rPr>
              <a:t>Assume single uniprocessor</a:t>
            </a:r>
            <a:endParaRPr sz="2500" dirty="0">
              <a:solidFill>
                <a:srgbClr val="333333"/>
              </a:solidFill>
            </a:endParaRPr>
          </a:p>
          <a:p>
            <a:pPr marL="295275" lvl="1" indent="0">
              <a:spcBef>
                <a:spcPts val="600"/>
              </a:spcBef>
              <a:buSzPct val="100000"/>
              <a:buNone/>
            </a:pPr>
            <a:r>
              <a:rPr lang="en-US" sz="2500" b="1" dirty="0">
                <a:solidFill>
                  <a:schemeClr val="tx1"/>
                </a:solidFill>
              </a:rPr>
              <a:t>Time-sharing</a:t>
            </a:r>
            <a:r>
              <a:rPr lang="en-US" sz="2500" dirty="0">
                <a:solidFill>
                  <a:srgbClr val="333333"/>
                </a:solidFill>
              </a:rPr>
              <a:t> (today’s multi-processors: more nuanced)</a:t>
            </a:r>
          </a:p>
          <a:p>
            <a:pPr marL="295275" lvl="1" indent="0">
              <a:spcBef>
                <a:spcPts val="600"/>
              </a:spcBef>
              <a:buSzPct val="100000"/>
              <a:buNone/>
            </a:pPr>
            <a:endParaRPr lang="en-US" sz="2500" dirty="0">
              <a:solidFill>
                <a:srgbClr val="333333"/>
              </a:solidFill>
            </a:endParaRPr>
          </a:p>
          <a:p>
            <a:pPr marL="0" indent="-161925">
              <a:spcBef>
                <a:spcPts val="600"/>
              </a:spcBef>
              <a:buSzPct val="100000"/>
              <a:buNone/>
            </a:pPr>
            <a:r>
              <a:rPr lang="en-US" sz="2900" dirty="0">
                <a:solidFill>
                  <a:srgbClr val="333333"/>
                </a:solidFill>
              </a:rPr>
              <a:t>But while sharing, processes </a:t>
            </a:r>
          </a:p>
          <a:p>
            <a:pPr marL="0" indent="-161925">
              <a:spcBef>
                <a:spcPts val="600"/>
              </a:spcBef>
              <a:buSzPct val="100000"/>
              <a:buNone/>
            </a:pPr>
            <a:r>
              <a:rPr lang="en-US" sz="2400" dirty="0">
                <a:solidFill>
                  <a:srgbClr val="333333"/>
                </a:solidFill>
              </a:rPr>
              <a:t>	should not perform restricted operations</a:t>
            </a:r>
          </a:p>
          <a:p>
            <a:pPr marL="0" indent="-161925">
              <a:spcBef>
                <a:spcPts val="600"/>
              </a:spcBef>
              <a:buSzPct val="100000"/>
              <a:buNone/>
            </a:pPr>
            <a:r>
              <a:rPr lang="en-US" sz="2400" dirty="0">
                <a:solidFill>
                  <a:srgbClr val="333333"/>
                </a:solidFill>
              </a:rPr>
              <a:t>	should not run forever or make the entire system slow</a:t>
            </a:r>
          </a:p>
          <a:p>
            <a:pPr marL="295275" lvl="1" indent="0">
              <a:spcBef>
                <a:spcPts val="600"/>
              </a:spcBef>
              <a:buSzPct val="100000"/>
              <a:buNone/>
            </a:pPr>
            <a:endParaRPr lang="en-US" sz="2500" dirty="0">
              <a:solidFill>
                <a:srgbClr val="333333"/>
              </a:solidFill>
            </a:endParaRPr>
          </a:p>
          <a:p>
            <a:pPr marL="0" indent="-161925">
              <a:spcBef>
                <a:spcPts val="600"/>
              </a:spcBef>
              <a:buSzPct val="100000"/>
              <a:buNone/>
            </a:pPr>
            <a:r>
              <a:rPr lang="en-US" sz="2900" dirty="0">
                <a:solidFill>
                  <a:srgbClr val="333333"/>
                </a:solidFill>
              </a:rPr>
              <a:t>One possibility: let the OS inspect each process instruction before running</a:t>
            </a:r>
          </a:p>
          <a:p>
            <a:pPr marL="0" indent="-161925">
              <a:spcBef>
                <a:spcPts val="600"/>
              </a:spcBef>
              <a:buSzPct val="100000"/>
              <a:buNone/>
            </a:pPr>
            <a:r>
              <a:rPr lang="en-US" sz="2400" dirty="0">
                <a:solidFill>
                  <a:srgbClr val="333333"/>
                </a:solidFill>
              </a:rPr>
              <a:t>	The problem? </a:t>
            </a:r>
            <a:r>
              <a:rPr lang="en-US" sz="2400" dirty="0">
                <a:solidFill>
                  <a:srgbClr val="C00000"/>
                </a:solidFill>
              </a:rPr>
              <a:t>Performance</a:t>
            </a:r>
          </a:p>
          <a:p>
            <a:pPr marL="0" indent="-161925">
              <a:spcBef>
                <a:spcPts val="600"/>
              </a:spcBef>
              <a:buSzPct val="100000"/>
              <a:buNone/>
            </a:pPr>
            <a:endParaRPr lang="en-US" sz="2900" dirty="0">
              <a:solidFill>
                <a:srgbClr val="3333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50800">
          <a:solidFill>
            <a:schemeClr val="tx1"/>
          </a:solidFill>
        </a:ln>
      </a:spPr>
      <a:bodyPr rtlCol="0" anchor="ctr"/>
      <a:lstStyle>
        <a:defPPr algn="ctr">
          <a:defRPr sz="3200" dirty="0" smtClean="0">
            <a:solidFill>
              <a:schemeClr val="tx1"/>
            </a:solidFill>
            <a:latin typeface="Helvetica" pitchFamily="2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508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sz="3200" dirty="0" smtClean="0">
            <a:latin typeface="Helvetica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2116</TotalTime>
  <Words>2673</Words>
  <Application>Microsoft Macintosh PowerPoint</Application>
  <PresentationFormat>Widescreen</PresentationFormat>
  <Paragraphs>420</Paragraphs>
  <Slides>46</Slides>
  <Notes>45</Notes>
  <HiddenSlides>2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8" baseType="lpstr">
      <vt:lpstr>Arial</vt:lpstr>
      <vt:lpstr>Calibri</vt:lpstr>
      <vt:lpstr>Courier</vt:lpstr>
      <vt:lpstr>Courier New</vt:lpstr>
      <vt:lpstr>Gill Sans</vt:lpstr>
      <vt:lpstr>Gill Sans MT</vt:lpstr>
      <vt:lpstr>Helvetica</vt:lpstr>
      <vt:lpstr>Libre Baskerville</vt:lpstr>
      <vt:lpstr>Lustria</vt:lpstr>
      <vt:lpstr>Permanent Marker</vt:lpstr>
      <vt:lpstr>Short Stack</vt:lpstr>
      <vt:lpstr>Office Theme</vt:lpstr>
      <vt:lpstr>PowerPoint Presentation</vt:lpstr>
      <vt:lpstr>Virtualization:  The CPU</vt:lpstr>
      <vt:lpstr>What is a Process?</vt:lpstr>
      <vt:lpstr>Processes vs. Programs</vt:lpstr>
      <vt:lpstr>Process Creation</vt:lpstr>
      <vt:lpstr>Process Creation</vt:lpstr>
      <vt:lpstr>Recall: Process Memory Segments</vt:lpstr>
      <vt:lpstr>Processes vs. Threads</vt:lpstr>
      <vt:lpstr>Virtualizing the CPU</vt:lpstr>
      <vt:lpstr>How to Provide Good CPU Performance?</vt:lpstr>
      <vt:lpstr>Problem 1: Restricted Ops</vt:lpstr>
      <vt:lpstr>Legitimate use: System Call</vt:lpstr>
      <vt:lpstr>System Call</vt:lpstr>
      <vt:lpstr>System Call</vt:lpstr>
      <vt:lpstr>System Call</vt:lpstr>
      <vt:lpstr>System Call</vt:lpstr>
      <vt:lpstr>System Call</vt:lpstr>
      <vt:lpstr>System Call</vt:lpstr>
      <vt:lpstr>System Call</vt:lpstr>
      <vt:lpstr>System Call</vt:lpstr>
      <vt:lpstr>System Call</vt:lpstr>
      <vt:lpstr>What to limit?</vt:lpstr>
      <vt:lpstr>Problem 2: How to take the CPU away?</vt:lpstr>
      <vt:lpstr>Dispatch Mechanism</vt:lpstr>
      <vt:lpstr>Q1: How does Dispatcher regain control?</vt:lpstr>
      <vt:lpstr>Cooperative Approach</vt:lpstr>
      <vt:lpstr>Cooperative Approach</vt:lpstr>
      <vt:lpstr>Cooperative Approach</vt:lpstr>
      <vt:lpstr>Cooperative Approach</vt:lpstr>
      <vt:lpstr>Cooperative Approach</vt:lpstr>
      <vt:lpstr>Q1: How Does Dispatcher regain control?</vt:lpstr>
      <vt:lpstr>Q1: How does Dispatcher regain control?</vt:lpstr>
      <vt:lpstr>Q2: What Context must be Saved?</vt:lpstr>
      <vt:lpstr>Q2: What Context must be Saved?</vt:lpstr>
      <vt:lpstr>Q3: What’s inside a PCB?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Q3:  How is Context Saved?</vt:lpstr>
      <vt:lpstr>Q3: How Context is Saved</vt:lpstr>
      <vt:lpstr>Q4: What Context must be Saved?</vt:lpstr>
      <vt:lpstr>Problem 3: Slow Ops such as I/O?</vt:lpstr>
      <vt:lpstr>PowerPoint Presentation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Srinivas Narayana Ganapathy</dc:creator>
  <cp:lastModifiedBy>Srinivas Narayana Ganapathy</cp:lastModifiedBy>
  <cp:revision>2361</cp:revision>
  <dcterms:created xsi:type="dcterms:W3CDTF">2019-01-23T03:40:12Z</dcterms:created>
  <dcterms:modified xsi:type="dcterms:W3CDTF">2023-10-10T12:59:42Z</dcterms:modified>
</cp:coreProperties>
</file>