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499" r:id="rId2"/>
    <p:sldId id="1000" r:id="rId3"/>
    <p:sldId id="1007" r:id="rId4"/>
    <p:sldId id="837" r:id="rId5"/>
    <p:sldId id="838" r:id="rId6"/>
    <p:sldId id="987" r:id="rId7"/>
    <p:sldId id="842" r:id="rId8"/>
    <p:sldId id="814" r:id="rId9"/>
    <p:sldId id="986" r:id="rId10"/>
    <p:sldId id="844" r:id="rId11"/>
    <p:sldId id="848" r:id="rId12"/>
    <p:sldId id="850" r:id="rId13"/>
    <p:sldId id="851" r:id="rId14"/>
    <p:sldId id="856" r:id="rId15"/>
    <p:sldId id="853" r:id="rId16"/>
    <p:sldId id="855" r:id="rId17"/>
    <p:sldId id="989" r:id="rId18"/>
    <p:sldId id="988" r:id="rId19"/>
    <p:sldId id="992" r:id="rId20"/>
    <p:sldId id="267" r:id="rId21"/>
    <p:sldId id="846" r:id="rId22"/>
    <p:sldId id="1006" r:id="rId23"/>
    <p:sldId id="1005" r:id="rId24"/>
    <p:sldId id="703" r:id="rId25"/>
    <p:sldId id="847" r:id="rId26"/>
    <p:sldId id="994" r:id="rId27"/>
    <p:sldId id="849" r:id="rId28"/>
    <p:sldId id="995" r:id="rId29"/>
    <p:sldId id="996" r:id="rId30"/>
    <p:sldId id="852" r:id="rId31"/>
    <p:sldId id="854" r:id="rId32"/>
    <p:sldId id="997" r:id="rId33"/>
    <p:sldId id="843" r:id="rId34"/>
    <p:sldId id="993" r:id="rId35"/>
    <p:sldId id="84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/>
    <p:restoredTop sz="94664"/>
  </p:normalViewPr>
  <p:slideViewPr>
    <p:cSldViewPr snapToGrid="0" snapToObjects="1">
      <p:cViewPr varScale="1">
        <p:scale>
          <a:sx n="140" d="100"/>
          <a:sy n="140" d="100"/>
        </p:scale>
        <p:origin x="24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11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7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12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9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13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10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14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B3B9554C-4AF7-5243-A5A9-0DC2A2E22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1C1046-6310-BE43-A53E-0C162062DB6E}" type="slidenum">
              <a:rPr lang="en-US" altLang="en-US" sz="1300" smtClean="0"/>
              <a:pPr/>
              <a:t>20</a:t>
            </a:fld>
            <a:endParaRPr lang="en-US" altLang="en-US" sz="13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1A741E5A-7C13-CB4F-BDC2-6AF9BA648D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4E5F6A09-4418-794A-A366-41F3733DA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1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20348" y="1341783"/>
            <a:ext cx="7772400" cy="17958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Networ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k Layer:</a:t>
            </a:r>
            <a:br>
              <a:rPr lang="en-US" dirty="0">
                <a:solidFill>
                  <a:srgbClr val="C00000"/>
                </a:solidFill>
                <a:ea typeface="ＭＳ Ｐゴシック" charset="0"/>
              </a:rPr>
            </a:br>
            <a:r>
              <a:rPr lang="en-US">
                <a:solidFill>
                  <a:srgbClr val="C00000"/>
                </a:solidFill>
                <a:ea typeface="ＭＳ Ｐゴシック" charset="0"/>
              </a:rPr>
              <a:t>Router Design, Protocols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Lecture 20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  <a:hlinkClick r:id="rId2"/>
              </a:rPr>
              <a:t>http://www.cs.rutgers.edu/~sn624/352-S22</a:t>
            </a:r>
            <a:endParaRPr lang="en-US" sz="32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32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8104-EBFB-3E4C-BF1B-CCA12585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Route lookup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21253-9E6F-8A48-956B-EB87F8208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609132" cy="48343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Table lookup matches a packet against an IP </a:t>
            </a:r>
            <a:r>
              <a:rPr lang="en-US" dirty="0">
                <a:solidFill>
                  <a:srgbClr val="C00000"/>
                </a:solidFill>
              </a:rPr>
              <a:t>prefix</a:t>
            </a:r>
          </a:p>
          <a:p>
            <a:pPr lvl="1"/>
            <a:r>
              <a:rPr lang="en-US" dirty="0"/>
              <a:t>Ex: 65.12.45.2 matches 65.0.0.0/8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Prefixes are allocated to organizations by Internet registries</a:t>
            </a:r>
          </a:p>
          <a:p>
            <a:endParaRPr lang="en-US" dirty="0"/>
          </a:p>
          <a:p>
            <a:r>
              <a:rPr lang="en-US" dirty="0"/>
              <a:t>But organizations can reallocate a subset of their IP address allocation to other orgs</a:t>
            </a:r>
          </a:p>
        </p:txBody>
      </p:sp>
      <p:sp>
        <p:nvSpPr>
          <p:cNvPr id="99" name="Rectangle 15">
            <a:extLst>
              <a:ext uri="{FF2B5EF4-FFF2-40B4-BE49-F238E27FC236}">
                <a16:creationId xmlns:a16="http://schemas.microsoft.com/office/drawing/2014/main" id="{5571F83C-4EBD-6149-A74E-C25907C5D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0" name="Oval 16">
            <a:extLst>
              <a:ext uri="{FF2B5EF4-FFF2-40B4-BE49-F238E27FC236}">
                <a16:creationId xmlns:a16="http://schemas.microsoft.com/office/drawing/2014/main" id="{524D3184-E680-C143-B581-2AF095107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1" name="Rectangle 17">
            <a:extLst>
              <a:ext uri="{FF2B5EF4-FFF2-40B4-BE49-F238E27FC236}">
                <a16:creationId xmlns:a16="http://schemas.microsoft.com/office/drawing/2014/main" id="{DF7624A7-12C9-3443-A3A3-E96DF239C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2" name="Rectangle 19">
            <a:extLst>
              <a:ext uri="{FF2B5EF4-FFF2-40B4-BE49-F238E27FC236}">
                <a16:creationId xmlns:a16="http://schemas.microsoft.com/office/drawing/2014/main" id="{8CE6F011-1021-1B40-AD08-9042C2E54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103" name="Rectangle 20">
            <a:extLst>
              <a:ext uri="{FF2B5EF4-FFF2-40B4-BE49-F238E27FC236}">
                <a16:creationId xmlns:a16="http://schemas.microsoft.com/office/drawing/2014/main" id="{54B3CDD2-3471-B04D-9A3C-E6D03F1F1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4" name="Rectangle 21">
            <a:extLst>
              <a:ext uri="{FF2B5EF4-FFF2-40B4-BE49-F238E27FC236}">
                <a16:creationId xmlns:a16="http://schemas.microsoft.com/office/drawing/2014/main" id="{EEFF3697-968C-BF4A-B4B7-3A84F38C7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5" name="Rectangle 22">
            <a:extLst>
              <a:ext uri="{FF2B5EF4-FFF2-40B4-BE49-F238E27FC236}">
                <a16:creationId xmlns:a16="http://schemas.microsoft.com/office/drawing/2014/main" id="{D7ECEB4F-BF10-7C4D-8580-6278F3EDC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6" name="Rectangle 23">
            <a:extLst>
              <a:ext uri="{FF2B5EF4-FFF2-40B4-BE49-F238E27FC236}">
                <a16:creationId xmlns:a16="http://schemas.microsoft.com/office/drawing/2014/main" id="{FF4B1BF7-94C1-7A40-817D-CC6C022F8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7" name="Rectangle 24">
            <a:extLst>
              <a:ext uri="{FF2B5EF4-FFF2-40B4-BE49-F238E27FC236}">
                <a16:creationId xmlns:a16="http://schemas.microsoft.com/office/drawing/2014/main" id="{C8AC768F-E418-4F41-93D6-BFAC9DD8F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8" name="Rectangle 25">
            <a:extLst>
              <a:ext uri="{FF2B5EF4-FFF2-40B4-BE49-F238E27FC236}">
                <a16:creationId xmlns:a16="http://schemas.microsoft.com/office/drawing/2014/main" id="{B25DB8FB-BB9C-0A48-8E4E-01C5A3036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9" name="Rectangle 26">
            <a:extLst>
              <a:ext uri="{FF2B5EF4-FFF2-40B4-BE49-F238E27FC236}">
                <a16:creationId xmlns:a16="http://schemas.microsoft.com/office/drawing/2014/main" id="{72835F6D-F4D7-084D-B7EF-486440688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0" name="Rectangle 27">
            <a:extLst>
              <a:ext uri="{FF2B5EF4-FFF2-40B4-BE49-F238E27FC236}">
                <a16:creationId xmlns:a16="http://schemas.microsoft.com/office/drawing/2014/main" id="{AED18933-E1C8-734E-A622-FA88194F2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1" name="Rectangle 28">
            <a:extLst>
              <a:ext uri="{FF2B5EF4-FFF2-40B4-BE49-F238E27FC236}">
                <a16:creationId xmlns:a16="http://schemas.microsoft.com/office/drawing/2014/main" id="{01C07943-6063-AA49-A761-70221498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2" name="Rectangle 29">
            <a:extLst>
              <a:ext uri="{FF2B5EF4-FFF2-40B4-BE49-F238E27FC236}">
                <a16:creationId xmlns:a16="http://schemas.microsoft.com/office/drawing/2014/main" id="{87FD851C-0196-7F42-BFBD-4920C61D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3" name="Text Box 30">
            <a:extLst>
              <a:ext uri="{FF2B5EF4-FFF2-40B4-BE49-F238E27FC236}">
                <a16:creationId xmlns:a16="http://schemas.microsoft.com/office/drawing/2014/main" id="{35A7B005-B17F-1342-ABF4-F9FF1C212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114" name="Text Box 31">
            <a:extLst>
              <a:ext uri="{FF2B5EF4-FFF2-40B4-BE49-F238E27FC236}">
                <a16:creationId xmlns:a16="http://schemas.microsoft.com/office/drawing/2014/main" id="{1B6030A4-21CC-874F-A718-AA2BA6CCF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115" name="Text Box 32">
            <a:extLst>
              <a:ext uri="{FF2B5EF4-FFF2-40B4-BE49-F238E27FC236}">
                <a16:creationId xmlns:a16="http://schemas.microsoft.com/office/drawing/2014/main" id="{D757539A-6D4A-9F4F-A374-FC2392C4A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116" name="Line 33">
            <a:extLst>
              <a:ext uri="{FF2B5EF4-FFF2-40B4-BE49-F238E27FC236}">
                <a16:creationId xmlns:a16="http://schemas.microsoft.com/office/drawing/2014/main" id="{A3717B03-8A3A-EB43-ADCF-1591758F7F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21881" y="4377128"/>
            <a:ext cx="0" cy="26670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17" name="Text Box 35">
            <a:extLst>
              <a:ext uri="{FF2B5EF4-FFF2-40B4-BE49-F238E27FC236}">
                <a16:creationId xmlns:a16="http://schemas.microsoft.com/office/drawing/2014/main" id="{93B0CAFB-B026-3642-BCFC-8548D6CE6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118" name="Text Box 36">
            <a:extLst>
              <a:ext uri="{FF2B5EF4-FFF2-40B4-BE49-F238E27FC236}">
                <a16:creationId xmlns:a16="http://schemas.microsoft.com/office/drawing/2014/main" id="{7C1D4A74-07E2-0640-A872-E11AB2622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119" name="Text Box 37">
            <a:extLst>
              <a:ext uri="{FF2B5EF4-FFF2-40B4-BE49-F238E27FC236}">
                <a16:creationId xmlns:a16="http://schemas.microsoft.com/office/drawing/2014/main" id="{1C3BD388-20AB-4148-9783-1B5CEBA4E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120" name="Text Box 38">
            <a:extLst>
              <a:ext uri="{FF2B5EF4-FFF2-40B4-BE49-F238E27FC236}">
                <a16:creationId xmlns:a16="http://schemas.microsoft.com/office/drawing/2014/main" id="{C85728A5-8206-9543-AE84-548754CAC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121" name="Text Box 39">
            <a:extLst>
              <a:ext uri="{FF2B5EF4-FFF2-40B4-BE49-F238E27FC236}">
                <a16:creationId xmlns:a16="http://schemas.microsoft.com/office/drawing/2014/main" id="{ABE879BC-9329-A048-96DD-F21F39A42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122" name="Text Box 40">
            <a:extLst>
              <a:ext uri="{FF2B5EF4-FFF2-40B4-BE49-F238E27FC236}">
                <a16:creationId xmlns:a16="http://schemas.microsoft.com/office/drawing/2014/main" id="{886B0CA8-0C8D-A041-9D6D-B2414D0B6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123" name="Text Box 41">
            <a:extLst>
              <a:ext uri="{FF2B5EF4-FFF2-40B4-BE49-F238E27FC236}">
                <a16:creationId xmlns:a16="http://schemas.microsoft.com/office/drawing/2014/main" id="{600C6250-351F-694B-B105-D36879FD5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124" name="Line 44">
            <a:extLst>
              <a:ext uri="{FF2B5EF4-FFF2-40B4-BE49-F238E27FC236}">
                <a16:creationId xmlns:a16="http://schemas.microsoft.com/office/drawing/2014/main" id="{0B080899-6C72-574C-8144-BDA80AD6F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5" name="Line 45">
            <a:extLst>
              <a:ext uri="{FF2B5EF4-FFF2-40B4-BE49-F238E27FC236}">
                <a16:creationId xmlns:a16="http://schemas.microsoft.com/office/drawing/2014/main" id="{4BD2A06B-335C-AB46-98DE-A2C1DE6DB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6" name="Line 43">
            <a:extLst>
              <a:ext uri="{FF2B5EF4-FFF2-40B4-BE49-F238E27FC236}">
                <a16:creationId xmlns:a16="http://schemas.microsoft.com/office/drawing/2014/main" id="{EC850063-D2A1-244E-80F0-6D201558E2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5C7421B6-5DCA-BD41-B3E3-0770EFAF7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138236A-60B5-A94C-821D-BA68D2B66B36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797E7E2-FDDE-7B4A-B5B7-83A4E0EEE451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780EF41-2DEB-8242-BC95-7446C4879F44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B8B984C0-C560-4542-9F07-E53AFC7557FA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F2757A8-9935-0E4D-ACD6-586FC8FB9F5E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20EF3A6-C61C-2940-864A-A2355F756A63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05DBE19-6981-0E4B-9E80-AA78C44F654B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52D315E9-6A36-8C4F-AE6A-0852CD3F29C8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AE12218-68F9-2F4B-ACA9-0C9B23AAEF94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91F25002-A6FB-0F43-92E2-A9575A609AD2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078860B6-6A87-0E41-87CC-42B4BB7DED56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B9F36860-B564-5A4A-97D7-531671953B7C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F05FD530-2845-3147-9492-A6C51EFA03C2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45E2BDC-A177-8343-97E7-43C38C248F7F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CD716285-FD79-AD43-8300-621F5EBA3814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E21B14B1-B23D-A14C-AC25-46B8F248C901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19" descr="Router Clip Art">
            <a:extLst>
              <a:ext uri="{FF2B5EF4-FFF2-40B4-BE49-F238E27FC236}">
                <a16:creationId xmlns:a16="http://schemas.microsoft.com/office/drawing/2014/main" id="{4376E3E2-CDFA-FA4B-8137-3E9D22D00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712" y="551694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77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0165D9-6FD0-4743-8B1C-D65A3E6FE6A5}"/>
              </a:ext>
            </a:extLst>
          </p:cNvPr>
          <p:cNvSpPr txBox="1"/>
          <p:nvPr/>
        </p:nvSpPr>
        <p:spPr>
          <a:xfrm>
            <a:off x="5086552" y="4984889"/>
            <a:ext cx="4717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There is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announcement mechanism</a:t>
            </a:r>
            <a:r>
              <a:rPr lang="en-US" dirty="0">
                <a:latin typeface="Helvetica" pitchFamily="2" charset="0"/>
              </a:rPr>
              <a:t> (BGP) by which ISP A can inform the rest of the Internet about the prefixes it owns.</a:t>
            </a:r>
          </a:p>
          <a:p>
            <a:pPr algn="l"/>
            <a:r>
              <a:rPr lang="en-US" dirty="0">
                <a:latin typeface="Helvetica" pitchFamily="2" charset="0"/>
              </a:rPr>
              <a:t>It is enough to announce a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coarse-grained prefix</a:t>
            </a:r>
            <a:r>
              <a:rPr lang="en-US" dirty="0">
                <a:latin typeface="Helvetica" pitchFamily="2" charset="0"/>
              </a:rPr>
              <a:t> 200.23.16.0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/20 </a:t>
            </a:r>
            <a:r>
              <a:rPr lang="en-US" dirty="0">
                <a:latin typeface="Helvetica" pitchFamily="2" charset="0"/>
              </a:rPr>
              <a:t>rather than 8 separate sub-prefixes.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8FBDD-D8E3-C840-8388-83C5F64437CD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0B073-9D5B-2443-A051-652D104D30BD}"/>
              </a:ext>
            </a:extLst>
          </p:cNvPr>
          <p:cNvSpPr txBox="1"/>
          <p:nvPr/>
        </p:nvSpPr>
        <p:spPr>
          <a:xfrm>
            <a:off x="426746" y="5410994"/>
            <a:ext cx="3663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Route Aggregation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Save forwarding table memory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Fewer routing protocol </a:t>
            </a:r>
            <a:r>
              <a:rPr lang="en-US" sz="2000" dirty="0" err="1">
                <a:latin typeface="Helvetica" pitchFamily="2" charset="0"/>
              </a:rPr>
              <a:t>msgs</a:t>
            </a:r>
            <a:endParaRPr lang="en-US" sz="2000" dirty="0">
              <a:latin typeface="Helvetica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8E1047-C5FB-3D4D-A22D-67AB3416E67F}"/>
              </a:ext>
            </a:extLst>
          </p:cNvPr>
          <p:cNvCxnSpPr>
            <a:cxnSpLocks/>
          </p:cNvCxnSpPr>
          <p:nvPr/>
        </p:nvCxnSpPr>
        <p:spPr>
          <a:xfrm flipV="1">
            <a:off x="3679827" y="4346581"/>
            <a:ext cx="3749673" cy="106441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30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7" grpId="0" animBg="1"/>
      <p:bldP spid="54278" grpId="0" animBg="1"/>
      <p:bldP spid="54279" grpId="0" animBg="1"/>
      <p:bldP spid="54286" grpId="0" animBg="1"/>
      <p:bldP spid="54287" grpId="0"/>
      <p:bldP spid="54288" grpId="0"/>
      <p:bldP spid="54289" grpId="0"/>
      <p:bldP spid="54290" grpId="0"/>
      <p:bldP spid="54299" grpId="0"/>
      <p:bldP spid="2" grpId="0"/>
      <p:bldP spid="47" grpId="0"/>
      <p:bldP spid="11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0165D9-6FD0-4743-8B1C-D65A3E6FE6A5}"/>
              </a:ext>
            </a:extLst>
          </p:cNvPr>
          <p:cNvSpPr txBox="1"/>
          <p:nvPr/>
        </p:nvSpPr>
        <p:spPr>
          <a:xfrm>
            <a:off x="688239" y="5470740"/>
            <a:ext cx="9451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Now suppose one of these organizations adds another ISP for its Internet service and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prefers</a:t>
            </a:r>
            <a:r>
              <a:rPr lang="en-US" sz="2400" dirty="0">
                <a:latin typeface="Helvetica" pitchFamily="2" charset="0"/>
              </a:rPr>
              <a:t> using the new ISP.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Note: it’s possible for the organization to retain its assigned IP block.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C53D70-716A-2444-AAE8-3D9A330413F4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</p:spTree>
    <p:extLst>
      <p:ext uri="{BB962C8B-B14F-4D97-AF65-F5344CB8AC3E}">
        <p14:creationId xmlns:p14="http://schemas.microsoft.com/office/powerpoint/2010/main" val="173921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6">
            <a:extLst>
              <a:ext uri="{FF2B5EF4-FFF2-40B4-BE49-F238E27FC236}">
                <a16:creationId xmlns:a16="http://schemas.microsoft.com/office/drawing/2014/main" id="{EB26866D-B113-3044-9CCB-375DA7CB9C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7455" y="5864205"/>
            <a:ext cx="333375" cy="247650"/>
          </a:xfrm>
          <a:prstGeom prst="line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8" name="Group 13">
            <a:extLst>
              <a:ext uri="{FF2B5EF4-FFF2-40B4-BE49-F238E27FC236}">
                <a16:creationId xmlns:a16="http://schemas.microsoft.com/office/drawing/2014/main" id="{88131816-C0A7-5D4B-B680-B0E4F8EB0FB4}"/>
              </a:ext>
            </a:extLst>
          </p:cNvPr>
          <p:cNvGrpSpPr>
            <a:grpSpLocks/>
          </p:cNvGrpSpPr>
          <p:nvPr/>
        </p:nvGrpSpPr>
        <p:grpSpPr bwMode="auto">
          <a:xfrm>
            <a:off x="2481780" y="6027718"/>
            <a:ext cx="2338387" cy="404813"/>
            <a:chOff x="1004" y="1639"/>
            <a:chExt cx="1473" cy="255"/>
          </a:xfrm>
        </p:grpSpPr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2F113FBD-9F3F-C741-A0F7-A05FC5672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1039A987-5E93-6C40-AFA1-D5117DE30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" name="Freeform 25">
            <a:extLst>
              <a:ext uri="{FF2B5EF4-FFF2-40B4-BE49-F238E27FC236}">
                <a16:creationId xmlns:a16="http://schemas.microsoft.com/office/drawing/2014/main" id="{69AC1677-7186-CB4D-B36A-166802F215DC}"/>
              </a:ext>
            </a:extLst>
          </p:cNvPr>
          <p:cNvSpPr>
            <a:spLocks/>
          </p:cNvSpPr>
          <p:nvPr/>
        </p:nvSpPr>
        <p:spPr bwMode="auto">
          <a:xfrm>
            <a:off x="5029716" y="5072042"/>
            <a:ext cx="1773238" cy="979488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5" name="Freeform 27">
            <a:extLst>
              <a:ext uri="{FF2B5EF4-FFF2-40B4-BE49-F238E27FC236}">
                <a16:creationId xmlns:a16="http://schemas.microsoft.com/office/drawing/2014/main" id="{2D932D5B-5BC3-C44C-8D03-5A119DF5AD3D}"/>
              </a:ext>
            </a:extLst>
          </p:cNvPr>
          <p:cNvSpPr>
            <a:spLocks/>
          </p:cNvSpPr>
          <p:nvPr/>
        </p:nvSpPr>
        <p:spPr bwMode="auto">
          <a:xfrm flipV="1">
            <a:off x="6755328" y="4864040"/>
            <a:ext cx="2249775" cy="52391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7FB111EE-13AA-964B-BB18-129D351B3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530" y="5635605"/>
            <a:ext cx="485775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7" name="Line 29">
            <a:extLst>
              <a:ext uri="{FF2B5EF4-FFF2-40B4-BE49-F238E27FC236}">
                <a16:creationId xmlns:a16="http://schemas.microsoft.com/office/drawing/2014/main" id="{A5A13DAD-B1B8-7945-B240-2A28417CB7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3130" y="5702280"/>
            <a:ext cx="638175" cy="17145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30">
            <a:extLst>
              <a:ext uri="{FF2B5EF4-FFF2-40B4-BE49-F238E27FC236}">
                <a16:creationId xmlns:a16="http://schemas.microsoft.com/office/drawing/2014/main" id="{0B1168CC-EAE3-A840-B752-ACF663C177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1279" y="5949931"/>
            <a:ext cx="247650" cy="409575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Text Box 23">
            <a:extLst>
              <a:ext uri="{FF2B5EF4-FFF2-40B4-BE49-F238E27FC236}">
                <a16:creationId xmlns:a16="http://schemas.microsoft.com/office/drawing/2014/main" id="{8E86155D-94C6-4E41-83FD-D65B28E3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878" y="606807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3E88686-7468-3949-BF6D-E498EBC28B88}"/>
              </a:ext>
            </a:extLst>
          </p:cNvPr>
          <p:cNvSpPr/>
          <p:nvPr/>
        </p:nvSpPr>
        <p:spPr>
          <a:xfrm>
            <a:off x="299660" y="3768725"/>
            <a:ext cx="708759" cy="2418908"/>
          </a:xfrm>
          <a:custGeom>
            <a:avLst/>
            <a:gdLst>
              <a:gd name="connsiteX0" fmla="*/ 511990 w 708759"/>
              <a:gd name="connsiteY0" fmla="*/ 0 h 2453833"/>
              <a:gd name="connsiteX1" fmla="*/ 2704 w 708759"/>
              <a:gd name="connsiteY1" fmla="*/ 1099595 h 2453833"/>
              <a:gd name="connsiteX2" fmla="*/ 708759 w 708759"/>
              <a:gd name="connsiteY2" fmla="*/ 2453833 h 24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759" h="2453833">
                <a:moveTo>
                  <a:pt x="511990" y="0"/>
                </a:moveTo>
                <a:cubicBezTo>
                  <a:pt x="240949" y="345311"/>
                  <a:pt x="-30091" y="690623"/>
                  <a:pt x="2704" y="1099595"/>
                </a:cubicBezTo>
                <a:cubicBezTo>
                  <a:pt x="35499" y="1508567"/>
                  <a:pt x="372129" y="1981200"/>
                  <a:pt x="708759" y="2453833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8BE461-7E3A-A849-ADA1-81958565F68D}"/>
              </a:ext>
            </a:extLst>
          </p:cNvPr>
          <p:cNvCxnSpPr/>
          <p:nvPr/>
        </p:nvCxnSpPr>
        <p:spPr>
          <a:xfrm>
            <a:off x="785173" y="3350481"/>
            <a:ext cx="3983310" cy="3555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9EA9A9-F3FF-C04D-B596-B0FDD6115419}"/>
              </a:ext>
            </a:extLst>
          </p:cNvPr>
          <p:cNvCxnSpPr>
            <a:cxnSpLocks/>
          </p:cNvCxnSpPr>
          <p:nvPr/>
        </p:nvCxnSpPr>
        <p:spPr>
          <a:xfrm flipV="1">
            <a:off x="785173" y="3447399"/>
            <a:ext cx="3922282" cy="235601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8">
            <a:extLst>
              <a:ext uri="{FF2B5EF4-FFF2-40B4-BE49-F238E27FC236}">
                <a16:creationId xmlns:a16="http://schemas.microsoft.com/office/drawing/2014/main" id="{89F401D0-4127-AB4C-900F-3CCC2A41E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498" y="5387956"/>
            <a:ext cx="835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B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B83C40-F6F3-5941-A1C5-817FC245FEC2}"/>
              </a:ext>
            </a:extLst>
          </p:cNvPr>
          <p:cNvSpPr txBox="1"/>
          <p:nvPr/>
        </p:nvSpPr>
        <p:spPr>
          <a:xfrm rot="20727261">
            <a:off x="7043320" y="5245105"/>
            <a:ext cx="1969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[BGP] Announce 200.23.18.0/23</a:t>
            </a:r>
          </a:p>
          <a:p>
            <a:pPr algn="l"/>
            <a:r>
              <a:rPr lang="en-US" dirty="0">
                <a:latin typeface="Helvetica" pitchFamily="2" charset="0"/>
              </a:rPr>
              <a:t>(besides other IP prefixes)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972983-0074-B44C-85B9-F670F2B15D6F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B933F4-7406-5D47-88C9-6BC403DF457B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3611286" y="4471989"/>
            <a:ext cx="1876212" cy="160017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/>
      <p:bldP spid="4" grpId="0" animBg="1"/>
      <p:bldP spid="65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200.23.18.0/23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4 (towards B)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6">
            <a:extLst>
              <a:ext uri="{FF2B5EF4-FFF2-40B4-BE49-F238E27FC236}">
                <a16:creationId xmlns:a16="http://schemas.microsoft.com/office/drawing/2014/main" id="{EB26866D-B113-3044-9CCB-375DA7CB9C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7455" y="5864205"/>
            <a:ext cx="333375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8" name="Group 13">
            <a:extLst>
              <a:ext uri="{FF2B5EF4-FFF2-40B4-BE49-F238E27FC236}">
                <a16:creationId xmlns:a16="http://schemas.microsoft.com/office/drawing/2014/main" id="{88131816-C0A7-5D4B-B680-B0E4F8EB0FB4}"/>
              </a:ext>
            </a:extLst>
          </p:cNvPr>
          <p:cNvGrpSpPr>
            <a:grpSpLocks/>
          </p:cNvGrpSpPr>
          <p:nvPr/>
        </p:nvGrpSpPr>
        <p:grpSpPr bwMode="auto">
          <a:xfrm>
            <a:off x="2481780" y="6027718"/>
            <a:ext cx="2338387" cy="404813"/>
            <a:chOff x="1004" y="1639"/>
            <a:chExt cx="1473" cy="255"/>
          </a:xfrm>
        </p:grpSpPr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2F113FBD-9F3F-C741-A0F7-A05FC5672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1039A987-5E93-6C40-AFA1-D5117DE30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" name="Freeform 25">
            <a:extLst>
              <a:ext uri="{FF2B5EF4-FFF2-40B4-BE49-F238E27FC236}">
                <a16:creationId xmlns:a16="http://schemas.microsoft.com/office/drawing/2014/main" id="{69AC1677-7186-CB4D-B36A-166802F215DC}"/>
              </a:ext>
            </a:extLst>
          </p:cNvPr>
          <p:cNvSpPr>
            <a:spLocks/>
          </p:cNvSpPr>
          <p:nvPr/>
        </p:nvSpPr>
        <p:spPr bwMode="auto">
          <a:xfrm>
            <a:off x="5029716" y="5072042"/>
            <a:ext cx="1773238" cy="979488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5" name="Freeform 27">
            <a:extLst>
              <a:ext uri="{FF2B5EF4-FFF2-40B4-BE49-F238E27FC236}">
                <a16:creationId xmlns:a16="http://schemas.microsoft.com/office/drawing/2014/main" id="{2D932D5B-5BC3-C44C-8D03-5A119DF5AD3D}"/>
              </a:ext>
            </a:extLst>
          </p:cNvPr>
          <p:cNvSpPr>
            <a:spLocks/>
          </p:cNvSpPr>
          <p:nvPr/>
        </p:nvSpPr>
        <p:spPr bwMode="auto">
          <a:xfrm flipV="1">
            <a:off x="6755328" y="4864040"/>
            <a:ext cx="2249775" cy="52391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7FB111EE-13AA-964B-BB18-129D351B3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530" y="5635605"/>
            <a:ext cx="485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7" name="Line 29">
            <a:extLst>
              <a:ext uri="{FF2B5EF4-FFF2-40B4-BE49-F238E27FC236}">
                <a16:creationId xmlns:a16="http://schemas.microsoft.com/office/drawing/2014/main" id="{A5A13DAD-B1B8-7945-B240-2A28417CB7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3130" y="5702280"/>
            <a:ext cx="6381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30">
            <a:extLst>
              <a:ext uri="{FF2B5EF4-FFF2-40B4-BE49-F238E27FC236}">
                <a16:creationId xmlns:a16="http://schemas.microsoft.com/office/drawing/2014/main" id="{0B1168CC-EAE3-A840-B752-ACF663C177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1279" y="5949931"/>
            <a:ext cx="247650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Text Box 23">
            <a:extLst>
              <a:ext uri="{FF2B5EF4-FFF2-40B4-BE49-F238E27FC236}">
                <a16:creationId xmlns:a16="http://schemas.microsoft.com/office/drawing/2014/main" id="{8E86155D-94C6-4E41-83FD-D65B28E3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878" y="606807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3E88686-7468-3949-BF6D-E498EBC28B88}"/>
              </a:ext>
            </a:extLst>
          </p:cNvPr>
          <p:cNvSpPr/>
          <p:nvPr/>
        </p:nvSpPr>
        <p:spPr>
          <a:xfrm>
            <a:off x="299660" y="3768725"/>
            <a:ext cx="708759" cy="2418908"/>
          </a:xfrm>
          <a:custGeom>
            <a:avLst/>
            <a:gdLst>
              <a:gd name="connsiteX0" fmla="*/ 511990 w 708759"/>
              <a:gd name="connsiteY0" fmla="*/ 0 h 2453833"/>
              <a:gd name="connsiteX1" fmla="*/ 2704 w 708759"/>
              <a:gd name="connsiteY1" fmla="*/ 1099595 h 2453833"/>
              <a:gd name="connsiteX2" fmla="*/ 708759 w 708759"/>
              <a:gd name="connsiteY2" fmla="*/ 2453833 h 24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759" h="2453833">
                <a:moveTo>
                  <a:pt x="511990" y="0"/>
                </a:moveTo>
                <a:cubicBezTo>
                  <a:pt x="240949" y="345311"/>
                  <a:pt x="-30091" y="690623"/>
                  <a:pt x="2704" y="1099595"/>
                </a:cubicBezTo>
                <a:cubicBezTo>
                  <a:pt x="35499" y="1508567"/>
                  <a:pt x="372129" y="1981200"/>
                  <a:pt x="708759" y="2453833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8BE461-7E3A-A849-ADA1-81958565F68D}"/>
              </a:ext>
            </a:extLst>
          </p:cNvPr>
          <p:cNvCxnSpPr/>
          <p:nvPr/>
        </p:nvCxnSpPr>
        <p:spPr>
          <a:xfrm>
            <a:off x="785173" y="3350481"/>
            <a:ext cx="3983310" cy="3555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9EA9A9-F3FF-C04D-B596-B0FDD6115419}"/>
              </a:ext>
            </a:extLst>
          </p:cNvPr>
          <p:cNvCxnSpPr>
            <a:cxnSpLocks/>
          </p:cNvCxnSpPr>
          <p:nvPr/>
        </p:nvCxnSpPr>
        <p:spPr>
          <a:xfrm flipV="1">
            <a:off x="785173" y="3447399"/>
            <a:ext cx="3922282" cy="235601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8">
            <a:extLst>
              <a:ext uri="{FF2B5EF4-FFF2-40B4-BE49-F238E27FC236}">
                <a16:creationId xmlns:a16="http://schemas.microsoft.com/office/drawing/2014/main" id="{89F401D0-4127-AB4C-900F-3CCC2A41E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498" y="5387956"/>
            <a:ext cx="835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B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B83C40-F6F3-5941-A1C5-817FC245FEC2}"/>
              </a:ext>
            </a:extLst>
          </p:cNvPr>
          <p:cNvSpPr txBox="1"/>
          <p:nvPr/>
        </p:nvSpPr>
        <p:spPr>
          <a:xfrm rot="20727261">
            <a:off x="7042358" y="5237567"/>
            <a:ext cx="2029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[BGP] Announce 200.23.18.0/23</a:t>
            </a:r>
          </a:p>
          <a:p>
            <a:r>
              <a:rPr lang="en-US" dirty="0">
                <a:latin typeface="Helvetica" pitchFamily="2" charset="0"/>
              </a:rPr>
              <a:t>(besides other IP prefixes)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972983-0074-B44C-85B9-F670F2B15D6F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637412B-F10B-654A-87E0-96C319A98C1C}"/>
              </a:ext>
            </a:extLst>
          </p:cNvPr>
          <p:cNvCxnSpPr>
            <a:cxnSpLocks/>
          </p:cNvCxnSpPr>
          <p:nvPr/>
        </p:nvCxnSpPr>
        <p:spPr>
          <a:xfrm flipV="1">
            <a:off x="3611286" y="4471989"/>
            <a:ext cx="1876212" cy="16001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124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DAC0-F824-B84E-BFE0-D076A712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closer look at the forwarding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A3B9B-D3DB-0047-B11D-E10CE327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56676" cy="4351338"/>
          </a:xfrm>
        </p:spPr>
        <p:txBody>
          <a:bodyPr/>
          <a:lstStyle/>
          <a:p>
            <a:r>
              <a:rPr lang="en-US" dirty="0"/>
              <a:t>200.23.18.0/23 is </a:t>
            </a:r>
            <a:r>
              <a:rPr lang="en-US" dirty="0">
                <a:solidFill>
                  <a:srgbClr val="C00000"/>
                </a:solidFill>
              </a:rPr>
              <a:t>inside </a:t>
            </a:r>
            <a:r>
              <a:rPr lang="en-US" dirty="0"/>
              <a:t>200.23.16.0/20</a:t>
            </a:r>
          </a:p>
          <a:p>
            <a:endParaRPr lang="en-US" dirty="0"/>
          </a:p>
          <a:p>
            <a:r>
              <a:rPr lang="en-US" dirty="0"/>
              <a:t>A packet with destination IP address 200.23.18.xx is in </a:t>
            </a:r>
            <a:r>
              <a:rPr lang="en-US" dirty="0">
                <a:solidFill>
                  <a:srgbClr val="C00000"/>
                </a:solidFill>
              </a:rPr>
              <a:t>both prefixes</a:t>
            </a:r>
          </a:p>
          <a:p>
            <a:pPr lvl="1"/>
            <a:r>
              <a:rPr lang="en-US" dirty="0"/>
              <a:t>i.e., both entries match</a:t>
            </a:r>
          </a:p>
          <a:p>
            <a:endParaRPr lang="en-US" dirty="0"/>
          </a:p>
          <a:p>
            <a:r>
              <a:rPr lang="en-US" dirty="0"/>
              <a:t>Q: How should the router choose to forward the packet?</a:t>
            </a:r>
          </a:p>
          <a:p>
            <a:pPr lvl="1"/>
            <a:r>
              <a:rPr lang="en-US" dirty="0"/>
              <a:t>The org prefers B, so should choose B</a:t>
            </a:r>
          </a:p>
        </p:txBody>
      </p:sp>
      <p:graphicFrame>
        <p:nvGraphicFramePr>
          <p:cNvPr id="4" name="Group 23">
            <a:extLst>
              <a:ext uri="{FF2B5EF4-FFF2-40B4-BE49-F238E27FC236}">
                <a16:creationId xmlns:a16="http://schemas.microsoft.com/office/drawing/2014/main" id="{BBA71DC0-DD51-8142-AA29-94226280760A}"/>
              </a:ext>
            </a:extLst>
          </p:cNvPr>
          <p:cNvGraphicFramePr>
            <a:graphicFrameLocks noGrp="1"/>
          </p:cNvGraphicFramePr>
          <p:nvPr/>
        </p:nvGraphicFramePr>
        <p:xfrm>
          <a:off x="8425223" y="1690688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200.23.18.0/23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4 (towards B)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A2C541D-1C29-2543-8357-F46656A2487C}"/>
              </a:ext>
            </a:extLst>
          </p:cNvPr>
          <p:cNvSpPr/>
          <p:nvPr/>
        </p:nvSpPr>
        <p:spPr>
          <a:xfrm>
            <a:off x="8425223" y="4560426"/>
            <a:ext cx="3373740" cy="75941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61067-B249-A044-8787-41425F932B0F}"/>
              </a:ext>
            </a:extLst>
          </p:cNvPr>
          <p:cNvSpPr/>
          <p:nvPr/>
        </p:nvSpPr>
        <p:spPr>
          <a:xfrm>
            <a:off x="9679256" y="4560426"/>
            <a:ext cx="359497" cy="759416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9895F3F-7930-E946-A704-8085AB2A979C}"/>
              </a:ext>
            </a:extLst>
          </p:cNvPr>
          <p:cNvSpPr/>
          <p:nvPr/>
        </p:nvSpPr>
        <p:spPr>
          <a:xfrm>
            <a:off x="7744448" y="3020992"/>
            <a:ext cx="2105608" cy="1493135"/>
          </a:xfrm>
          <a:custGeom>
            <a:avLst/>
            <a:gdLst>
              <a:gd name="connsiteX0" fmla="*/ 600899 w 2105608"/>
              <a:gd name="connsiteY0" fmla="*/ 0 h 1493135"/>
              <a:gd name="connsiteX1" fmla="*/ 10590 w 2105608"/>
              <a:gd name="connsiteY1" fmla="*/ 474562 h 1493135"/>
              <a:gd name="connsiteX2" fmla="*/ 334681 w 2105608"/>
              <a:gd name="connsiteY2" fmla="*/ 1134319 h 1493135"/>
              <a:gd name="connsiteX3" fmla="*/ 1665770 w 2105608"/>
              <a:gd name="connsiteY3" fmla="*/ 1006998 h 1493135"/>
              <a:gd name="connsiteX4" fmla="*/ 2105608 w 2105608"/>
              <a:gd name="connsiteY4" fmla="*/ 1493135 h 14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608" h="1493135">
                <a:moveTo>
                  <a:pt x="600899" y="0"/>
                </a:moveTo>
                <a:cubicBezTo>
                  <a:pt x="327929" y="142754"/>
                  <a:pt x="54960" y="285509"/>
                  <a:pt x="10590" y="474562"/>
                </a:cubicBezTo>
                <a:cubicBezTo>
                  <a:pt x="-33780" y="663615"/>
                  <a:pt x="58818" y="1045580"/>
                  <a:pt x="334681" y="1134319"/>
                </a:cubicBezTo>
                <a:cubicBezTo>
                  <a:pt x="610544" y="1223058"/>
                  <a:pt x="1370616" y="947195"/>
                  <a:pt x="1665770" y="1006998"/>
                </a:cubicBezTo>
                <a:cubicBezTo>
                  <a:pt x="1960924" y="1066801"/>
                  <a:pt x="2033266" y="1279968"/>
                  <a:pt x="2105608" y="149313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24B96-F11A-3440-B3D4-DDB4EDD92924}"/>
              </a:ext>
            </a:extLst>
          </p:cNvPr>
          <p:cNvSpPr txBox="1"/>
          <p:nvPr/>
        </p:nvSpPr>
        <p:spPr>
          <a:xfrm>
            <a:off x="9216950" y="5659765"/>
            <a:ext cx="171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200.23.16.0/20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640B40-E08F-F44D-8230-FC1BE6493798}"/>
              </a:ext>
            </a:extLst>
          </p:cNvPr>
          <p:cNvCxnSpPr/>
          <p:nvPr/>
        </p:nvCxnSpPr>
        <p:spPr>
          <a:xfrm>
            <a:off x="10984375" y="5844431"/>
            <a:ext cx="81458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31A7B1-D3BC-EB43-B813-3423EF27A1DF}"/>
              </a:ext>
            </a:extLst>
          </p:cNvPr>
          <p:cNvCxnSpPr>
            <a:cxnSpLocks/>
          </p:cNvCxnSpPr>
          <p:nvPr/>
        </p:nvCxnSpPr>
        <p:spPr>
          <a:xfrm flipH="1">
            <a:off x="8418750" y="5844431"/>
            <a:ext cx="7570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1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DAC0-F824-B84E-BFE0-D076A712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Prefix Matching (LPM)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A3B9B-D3DB-0047-B11D-E10CE327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368251" cy="4852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the </a:t>
            </a:r>
            <a:r>
              <a:rPr lang="en-US" dirty="0">
                <a:solidFill>
                  <a:srgbClr val="C00000"/>
                </a:solidFill>
              </a:rPr>
              <a:t>longest </a:t>
            </a:r>
            <a:r>
              <a:rPr lang="en-US" dirty="0"/>
              <a:t>matching prefix, i.e., the most </a:t>
            </a:r>
            <a:r>
              <a:rPr lang="en-US" dirty="0">
                <a:solidFill>
                  <a:srgbClr val="C00000"/>
                </a:solidFill>
              </a:rPr>
              <a:t>specific </a:t>
            </a:r>
            <a:r>
              <a:rPr lang="en-US" dirty="0"/>
              <a:t>route, among all prefixes that match the packet.</a:t>
            </a:r>
          </a:p>
          <a:p>
            <a:endParaRPr lang="en-US" dirty="0"/>
          </a:p>
          <a:p>
            <a:r>
              <a:rPr lang="en-US" dirty="0"/>
              <a:t>Policy borne out of the Internet’s IP allocation model: prefixes and sub-prefixes are handed out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Internet routers use longest prefix matching.</a:t>
            </a:r>
          </a:p>
          <a:p>
            <a:pPr lvl="1"/>
            <a:r>
              <a:rPr lang="en-US" dirty="0"/>
              <a:t>Very interesting algorithmic problems</a:t>
            </a:r>
          </a:p>
          <a:p>
            <a:pPr lvl="1"/>
            <a:r>
              <a:rPr lang="en-US" dirty="0"/>
              <a:t>Challenges in designing efficient software and hardware data structures</a:t>
            </a:r>
          </a:p>
        </p:txBody>
      </p:sp>
      <p:graphicFrame>
        <p:nvGraphicFramePr>
          <p:cNvPr id="4" name="Group 23">
            <a:extLst>
              <a:ext uri="{FF2B5EF4-FFF2-40B4-BE49-F238E27FC236}">
                <a16:creationId xmlns:a16="http://schemas.microsoft.com/office/drawing/2014/main" id="{BBA71DC0-DD51-8142-AA29-94226280760A}"/>
              </a:ext>
            </a:extLst>
          </p:cNvPr>
          <p:cNvGraphicFramePr>
            <a:graphicFrameLocks noGrp="1"/>
          </p:cNvGraphicFramePr>
          <p:nvPr/>
        </p:nvGraphicFramePr>
        <p:xfrm>
          <a:off x="8425223" y="1690688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200.23.18.0/23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4 (towards B)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A2C541D-1C29-2543-8357-F46656A2487C}"/>
              </a:ext>
            </a:extLst>
          </p:cNvPr>
          <p:cNvSpPr/>
          <p:nvPr/>
        </p:nvSpPr>
        <p:spPr>
          <a:xfrm>
            <a:off x="8425223" y="4560426"/>
            <a:ext cx="3373740" cy="75941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61067-B249-A044-8787-41425F932B0F}"/>
              </a:ext>
            </a:extLst>
          </p:cNvPr>
          <p:cNvSpPr/>
          <p:nvPr/>
        </p:nvSpPr>
        <p:spPr>
          <a:xfrm>
            <a:off x="9679256" y="4560426"/>
            <a:ext cx="359497" cy="759416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9895F3F-7930-E946-A704-8085AB2A979C}"/>
              </a:ext>
            </a:extLst>
          </p:cNvPr>
          <p:cNvSpPr/>
          <p:nvPr/>
        </p:nvSpPr>
        <p:spPr>
          <a:xfrm>
            <a:off x="7744448" y="3020992"/>
            <a:ext cx="2105608" cy="1493135"/>
          </a:xfrm>
          <a:custGeom>
            <a:avLst/>
            <a:gdLst>
              <a:gd name="connsiteX0" fmla="*/ 600899 w 2105608"/>
              <a:gd name="connsiteY0" fmla="*/ 0 h 1493135"/>
              <a:gd name="connsiteX1" fmla="*/ 10590 w 2105608"/>
              <a:gd name="connsiteY1" fmla="*/ 474562 h 1493135"/>
              <a:gd name="connsiteX2" fmla="*/ 334681 w 2105608"/>
              <a:gd name="connsiteY2" fmla="*/ 1134319 h 1493135"/>
              <a:gd name="connsiteX3" fmla="*/ 1665770 w 2105608"/>
              <a:gd name="connsiteY3" fmla="*/ 1006998 h 1493135"/>
              <a:gd name="connsiteX4" fmla="*/ 2105608 w 2105608"/>
              <a:gd name="connsiteY4" fmla="*/ 1493135 h 14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608" h="1493135">
                <a:moveTo>
                  <a:pt x="600899" y="0"/>
                </a:moveTo>
                <a:cubicBezTo>
                  <a:pt x="327929" y="142754"/>
                  <a:pt x="54960" y="285509"/>
                  <a:pt x="10590" y="474562"/>
                </a:cubicBezTo>
                <a:cubicBezTo>
                  <a:pt x="-33780" y="663615"/>
                  <a:pt x="58818" y="1045580"/>
                  <a:pt x="334681" y="1134319"/>
                </a:cubicBezTo>
                <a:cubicBezTo>
                  <a:pt x="610544" y="1223058"/>
                  <a:pt x="1370616" y="947195"/>
                  <a:pt x="1665770" y="1006998"/>
                </a:cubicBezTo>
                <a:cubicBezTo>
                  <a:pt x="1960924" y="1066801"/>
                  <a:pt x="2033266" y="1279968"/>
                  <a:pt x="2105608" y="149313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24B96-F11A-3440-B3D4-DDB4EDD92924}"/>
              </a:ext>
            </a:extLst>
          </p:cNvPr>
          <p:cNvSpPr txBox="1"/>
          <p:nvPr/>
        </p:nvSpPr>
        <p:spPr>
          <a:xfrm>
            <a:off x="9216950" y="5659765"/>
            <a:ext cx="171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200.23.16.0/20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640B40-E08F-F44D-8230-FC1BE6493798}"/>
              </a:ext>
            </a:extLst>
          </p:cNvPr>
          <p:cNvCxnSpPr/>
          <p:nvPr/>
        </p:nvCxnSpPr>
        <p:spPr>
          <a:xfrm>
            <a:off x="10984375" y="5844431"/>
            <a:ext cx="81458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31A7B1-D3BC-EB43-B813-3423EF27A1DF}"/>
              </a:ext>
            </a:extLst>
          </p:cNvPr>
          <p:cNvCxnSpPr>
            <a:cxnSpLocks/>
          </p:cNvCxnSpPr>
          <p:nvPr/>
        </p:nvCxnSpPr>
        <p:spPr>
          <a:xfrm flipH="1">
            <a:off x="8418750" y="5844431"/>
            <a:ext cx="7570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0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08A135-F618-0D4D-8BF0-B7BDE8676FEC}"/>
              </a:ext>
            </a:extLst>
          </p:cNvPr>
          <p:cNvSpPr txBox="1"/>
          <p:nvPr/>
        </p:nvSpPr>
        <p:spPr>
          <a:xfrm>
            <a:off x="1028700" y="1511300"/>
            <a:ext cx="1028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Helvetica" pitchFamily="2" charset="0"/>
              </a:rPr>
              <a:t>Internet routers perform longest-prefix matching on destination IP addresses of packets.</a:t>
            </a:r>
          </a:p>
        </p:txBody>
      </p:sp>
    </p:spTree>
    <p:extLst>
      <p:ext uri="{BB962C8B-B14F-4D97-AF65-F5344CB8AC3E}">
        <p14:creationId xmlns:p14="http://schemas.microsoft.com/office/powerpoint/2010/main" val="962851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E4E8-E5D9-5C45-A7B7-2DBFD883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LPM prevalent?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72AF3-C50D-5841-9768-0ABA518FA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45800" cy="5020254"/>
          </a:xfrm>
        </p:spPr>
        <p:txBody>
          <a:bodyPr>
            <a:normAutofit/>
          </a:bodyPr>
          <a:lstStyle/>
          <a:p>
            <a:r>
              <a:rPr lang="en-US" dirty="0"/>
              <a:t>An ISP (e.g., Verizon) has allocated a </a:t>
            </a:r>
            <a:r>
              <a:rPr lang="en-US" dirty="0">
                <a:solidFill>
                  <a:srgbClr val="C00000"/>
                </a:solidFill>
              </a:rPr>
              <a:t>sub-prefix </a:t>
            </a:r>
            <a:r>
              <a:rPr lang="en-US" dirty="0"/>
              <a:t>(or “subnet”) of a larger prefix that the ISP owns to an organization (e.g., Rutgers)</a:t>
            </a:r>
          </a:p>
          <a:p>
            <a:r>
              <a:rPr lang="en-US" dirty="0"/>
              <a:t>Further, the ISP </a:t>
            </a:r>
            <a:r>
              <a:rPr lang="en-US" dirty="0">
                <a:solidFill>
                  <a:srgbClr val="C00000"/>
                </a:solidFill>
              </a:rPr>
              <a:t>announces the aggregated prefix </a:t>
            </a:r>
            <a:r>
              <a:rPr lang="en-US" dirty="0"/>
              <a:t>to the Internet to save on number of forwarding table memory and number of announcements</a:t>
            </a:r>
          </a:p>
          <a:p>
            <a:r>
              <a:rPr lang="en-US" dirty="0"/>
              <a:t>The organization (e.g., Rutgers) is reachable over multiple paths (e.g., through another ISP like AT&amp;T)</a:t>
            </a:r>
          </a:p>
          <a:p>
            <a:r>
              <a:rPr lang="en-US" dirty="0"/>
              <a:t>The organization has </a:t>
            </a:r>
            <a:r>
              <a:rPr lang="en-US" dirty="0">
                <a:solidFill>
                  <a:srgbClr val="C00000"/>
                </a:solidFill>
              </a:rPr>
              <a:t>a preference to use one path over another</a:t>
            </a:r>
            <a:r>
              <a:rPr lang="en-US" dirty="0"/>
              <a:t>, and expresses this by </a:t>
            </a:r>
            <a:r>
              <a:rPr lang="en-US" dirty="0">
                <a:solidFill>
                  <a:srgbClr val="C00000"/>
                </a:solidFill>
              </a:rPr>
              <a:t>announcing the longer (more specific) </a:t>
            </a:r>
            <a:r>
              <a:rPr lang="en-US" dirty="0"/>
              <a:t>prefix</a:t>
            </a:r>
          </a:p>
          <a:p>
            <a:r>
              <a:rPr lang="en-US" dirty="0"/>
              <a:t>Internet routers forward based on the longer prefix</a:t>
            </a:r>
          </a:p>
          <a:p>
            <a:endParaRPr lang="en-US" dirty="0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4EB6268F-3588-6F43-9046-535970F1EA9A}"/>
              </a:ext>
            </a:extLst>
          </p:cNvPr>
          <p:cNvSpPr>
            <a:spLocks/>
          </p:cNvSpPr>
          <p:nvPr/>
        </p:nvSpPr>
        <p:spPr bwMode="auto">
          <a:xfrm>
            <a:off x="10104437" y="12122"/>
            <a:ext cx="1579563" cy="773111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2216D046-422C-F145-AB38-F1603A6D9297}"/>
              </a:ext>
            </a:extLst>
          </p:cNvPr>
          <p:cNvGrpSpPr>
            <a:grpSpLocks/>
          </p:cNvGrpSpPr>
          <p:nvPr/>
        </p:nvGrpSpPr>
        <p:grpSpPr bwMode="auto">
          <a:xfrm>
            <a:off x="6842125" y="560386"/>
            <a:ext cx="2338388" cy="404812"/>
            <a:chOff x="1004" y="1639"/>
            <a:chExt cx="1473" cy="255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DC4845C8-021D-E44A-915E-B9E6955F0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" name="Text Box 11">
              <a:extLst>
                <a:ext uri="{FF2B5EF4-FFF2-40B4-BE49-F238E27FC236}">
                  <a16:creationId xmlns:a16="http://schemas.microsoft.com/office/drawing/2014/main" id="{F3FD97E7-493B-E24C-A91A-A451906DE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6" y="1671"/>
              <a:ext cx="56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Rutgers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8" name="Text Box 11">
            <a:extLst>
              <a:ext uri="{FF2B5EF4-FFF2-40B4-BE49-F238E27FC236}">
                <a16:creationId xmlns:a16="http://schemas.microsoft.com/office/drawing/2014/main" id="{65ED2336-C226-A747-8C52-1B07C3EB2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0193" y="257386"/>
            <a:ext cx="867545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Verizon</a:t>
            </a:r>
            <a:endParaRPr lang="en-US" altLang="en-US" sz="1800" dirty="0">
              <a:latin typeface="Helvetica" pitchFamily="2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84C25370-A7D9-424A-897C-1F0B3970CF36}"/>
              </a:ext>
            </a:extLst>
          </p:cNvPr>
          <p:cNvSpPr>
            <a:spLocks/>
          </p:cNvSpPr>
          <p:nvPr/>
        </p:nvSpPr>
        <p:spPr bwMode="auto">
          <a:xfrm>
            <a:off x="8898730" y="965608"/>
            <a:ext cx="1579563" cy="773111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3396369E-9568-4446-A641-2D8665E39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4486" y="1223572"/>
            <a:ext cx="692113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AT&amp;T</a:t>
            </a:r>
            <a:endParaRPr lang="en-US" altLang="en-US" sz="1800" dirty="0">
              <a:latin typeface="Helvetica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E10EB3-2349-884B-BC4D-A5A798C44849}"/>
              </a:ext>
            </a:extLst>
          </p:cNvPr>
          <p:cNvCxnSpPr/>
          <p:nvPr/>
        </p:nvCxnSpPr>
        <p:spPr>
          <a:xfrm flipV="1">
            <a:off x="9118580" y="503929"/>
            <a:ext cx="923924" cy="1494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A6EF13-3F01-CA4B-9FBB-07766FF95B96}"/>
              </a:ext>
            </a:extLst>
          </p:cNvPr>
          <p:cNvCxnSpPr>
            <a:cxnSpLocks/>
          </p:cNvCxnSpPr>
          <p:nvPr/>
        </p:nvCxnSpPr>
        <p:spPr>
          <a:xfrm>
            <a:off x="8270081" y="1011847"/>
            <a:ext cx="596898" cy="438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0B7ED9-FA38-454F-BEAD-D3A15B7CF48B}"/>
              </a:ext>
            </a:extLst>
          </p:cNvPr>
          <p:cNvCxnSpPr>
            <a:cxnSpLocks/>
          </p:cNvCxnSpPr>
          <p:nvPr/>
        </p:nvCxnSpPr>
        <p:spPr>
          <a:xfrm>
            <a:off x="11276067" y="817801"/>
            <a:ext cx="330200" cy="53421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0A3C4D7-E697-DC42-A1BE-F1106A18C941}"/>
              </a:ext>
            </a:extLst>
          </p:cNvPr>
          <p:cNvSpPr txBox="1"/>
          <p:nvPr/>
        </p:nvSpPr>
        <p:spPr>
          <a:xfrm rot="20320526">
            <a:off x="11467251" y="577829"/>
            <a:ext cx="86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Agg. route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7D9E8C-CB0D-A14E-B5A7-A5FCC535F5C0}"/>
              </a:ext>
            </a:extLst>
          </p:cNvPr>
          <p:cNvCxnSpPr>
            <a:cxnSpLocks/>
          </p:cNvCxnSpPr>
          <p:nvPr/>
        </p:nvCxnSpPr>
        <p:spPr>
          <a:xfrm>
            <a:off x="10443739" y="1556850"/>
            <a:ext cx="963633" cy="2715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BC5C7D7-60EF-1841-9CC9-B5DC0BAF250C}"/>
              </a:ext>
            </a:extLst>
          </p:cNvPr>
          <p:cNvSpPr txBox="1"/>
          <p:nvPr/>
        </p:nvSpPr>
        <p:spPr>
          <a:xfrm rot="827045">
            <a:off x="10459081" y="1347326"/>
            <a:ext cx="174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Specific route </a:t>
            </a:r>
          </a:p>
        </p:txBody>
      </p:sp>
    </p:spTree>
    <p:extLst>
      <p:ext uri="{BB962C8B-B14F-4D97-AF65-F5344CB8AC3E}">
        <p14:creationId xmlns:p14="http://schemas.microsoft.com/office/powerpoint/2010/main" val="26264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0" grpId="0"/>
      <p:bldP spid="1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8378-2B73-5E40-A9B0-575104D2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Datagram 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2BFEE-6F90-8E4E-9D9B-F4D2B9533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3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9">
            <a:extLst>
              <a:ext uri="{FF2B5EF4-FFF2-40B4-BE49-F238E27FC236}">
                <a16:creationId xmlns:a16="http://schemas.microsoft.com/office/drawing/2014/main" id="{93DDD0D4-7C90-6F48-AF69-75FEB716569A}"/>
              </a:ext>
            </a:extLst>
          </p:cNvPr>
          <p:cNvGrpSpPr>
            <a:grpSpLocks/>
          </p:cNvGrpSpPr>
          <p:nvPr/>
        </p:nvGrpSpPr>
        <p:grpSpPr bwMode="auto">
          <a:xfrm rot="1855996">
            <a:off x="6794348" y="2818873"/>
            <a:ext cx="216493" cy="371009"/>
            <a:chOff x="354" y="2715"/>
            <a:chExt cx="344" cy="344"/>
          </a:xfrm>
        </p:grpSpPr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A0096B0E-00A7-9D48-8F52-E7E9EEBA1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B55E2485-7934-024F-80D9-65D8863C4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E77950D2-925E-A244-85FB-B589DE7EB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C6479633-0276-864B-81D4-213682A63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8320D8-1326-1642-AF53-A92AD4AF5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 of concepts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C1F9CC-5140-4541-93A6-912F9BEF41A0}"/>
              </a:ext>
            </a:extLst>
          </p:cNvPr>
          <p:cNvGrpSpPr/>
          <p:nvPr/>
        </p:nvGrpSpPr>
        <p:grpSpPr>
          <a:xfrm>
            <a:off x="838200" y="2104967"/>
            <a:ext cx="2265987" cy="1699490"/>
            <a:chOff x="838200" y="2104967"/>
            <a:chExt cx="2265987" cy="1699490"/>
          </a:xfrm>
        </p:grpSpPr>
        <p:pic>
          <p:nvPicPr>
            <p:cNvPr id="4" name="Picture 3" descr="A piece of cake on a plate&#10;&#10;Description automatically generated">
              <a:extLst>
                <a:ext uri="{FF2B5EF4-FFF2-40B4-BE49-F238E27FC236}">
                  <a16:creationId xmlns:a16="http://schemas.microsoft.com/office/drawing/2014/main" id="{0A726A9D-B18E-7443-A69A-0D7ABE5AE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104967"/>
              <a:ext cx="2265987" cy="169949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AFA919-68F4-3E44-8D97-E834E36295F0}"/>
                </a:ext>
              </a:extLst>
            </p:cNvPr>
            <p:cNvSpPr txBox="1"/>
            <p:nvPr/>
          </p:nvSpPr>
          <p:spPr>
            <a:xfrm rot="768831">
              <a:off x="1566572" y="2809188"/>
              <a:ext cx="1249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latin typeface="Helvetica" pitchFamily="2" charset="0"/>
                </a:rPr>
                <a:t>Net layer</a:t>
              </a:r>
            </a:p>
          </p:txBody>
        </p:sp>
      </p:grpSp>
      <p:pic>
        <p:nvPicPr>
          <p:cNvPr id="6" name="Picture 5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1C9521CE-2438-9B44-9714-50773DD56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642" y="2035322"/>
            <a:ext cx="1764011" cy="1277144"/>
          </a:xfrm>
          <a:prstGeom prst="rect">
            <a:avLst/>
          </a:prstGeom>
        </p:spPr>
      </p:pic>
      <p:pic>
        <p:nvPicPr>
          <p:cNvPr id="7" name="Picture 19" descr="Router Clip Art">
            <a:extLst>
              <a:ext uri="{FF2B5EF4-FFF2-40B4-BE49-F238E27FC236}">
                <a16:creationId xmlns:a16="http://schemas.microsoft.com/office/drawing/2014/main" id="{F78505E6-BB3C-B842-BF82-C7FD620D7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80" y="4477606"/>
            <a:ext cx="921505" cy="67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60">
            <a:extLst>
              <a:ext uri="{FF2B5EF4-FFF2-40B4-BE49-F238E27FC236}">
                <a16:creationId xmlns:a16="http://schemas.microsoft.com/office/drawing/2014/main" id="{ED69AC33-CB0F-A745-B24E-7DDC4AF3B7B0}"/>
              </a:ext>
            </a:extLst>
          </p:cNvPr>
          <p:cNvGrpSpPr>
            <a:grpSpLocks/>
          </p:cNvGrpSpPr>
          <p:nvPr/>
        </p:nvGrpSpPr>
        <p:grpSpPr bwMode="auto">
          <a:xfrm>
            <a:off x="7934614" y="2010300"/>
            <a:ext cx="1609725" cy="2343150"/>
            <a:chOff x="2418" y="1882"/>
            <a:chExt cx="1014" cy="1476"/>
          </a:xfrm>
        </p:grpSpPr>
        <p:sp>
          <p:nvSpPr>
            <p:cNvPr id="9" name="Rectangle 45">
              <a:extLst>
                <a:ext uri="{FF2B5EF4-FFF2-40B4-BE49-F238E27FC236}">
                  <a16:creationId xmlns:a16="http://schemas.microsoft.com/office/drawing/2014/main" id="{07966216-4875-D14F-BADA-C3ADE94AD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10" name="Text Box 48">
              <a:extLst>
                <a:ext uri="{FF2B5EF4-FFF2-40B4-BE49-F238E27FC236}">
                  <a16:creationId xmlns:a16="http://schemas.microsoft.com/office/drawing/2014/main" id="{027FF5C8-A670-8B4F-9B30-B895DC7D9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" y="2418"/>
              <a:ext cx="960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Helvetica" pitchFamily="2" charset="0"/>
                </a:rPr>
                <a:t>high-speed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Helvetica" pitchFamily="2" charset="0"/>
                </a:rPr>
                <a:t>switching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solidFill>
                    <a:srgbClr val="C00000"/>
                  </a:solidFill>
                  <a:latin typeface="Helvetica" pitchFamily="2" charset="0"/>
                </a:rPr>
                <a:t>fabric</a:t>
              </a:r>
            </a:p>
          </p:txBody>
        </p:sp>
      </p:grpSp>
      <p:sp>
        <p:nvSpPr>
          <p:cNvPr id="11" name="Rectangle 46">
            <a:extLst>
              <a:ext uri="{FF2B5EF4-FFF2-40B4-BE49-F238E27FC236}">
                <a16:creationId xmlns:a16="http://schemas.microsoft.com/office/drawing/2014/main" id="{09B485B8-65DC-DF41-BD3E-CE494D7EA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2077" y="1048275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Helvetica" pitchFamily="2" charset="0"/>
            </a:endParaRP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B849FAD9-DC8F-0240-8FE6-2CE468A3F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615" y="1089550"/>
            <a:ext cx="1309975" cy="6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Helvetica" pitchFamily="2" charset="0"/>
              </a:rPr>
              <a:t>route </a:t>
            </a:r>
          </a:p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Helvetica" pitchFamily="2" charset="0"/>
              </a:rPr>
              <a:t>processor</a:t>
            </a:r>
          </a:p>
        </p:txBody>
      </p:sp>
      <p:sp>
        <p:nvSpPr>
          <p:cNvPr id="13" name="Line 50">
            <a:extLst>
              <a:ext uri="{FF2B5EF4-FFF2-40B4-BE49-F238E27FC236}">
                <a16:creationId xmlns:a16="http://schemas.microsoft.com/office/drawing/2014/main" id="{48DD0221-1EA5-A34C-918F-A43218989F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18215" y="1710099"/>
            <a:ext cx="19674" cy="54150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14" name="Group 17">
            <a:extLst>
              <a:ext uri="{FF2B5EF4-FFF2-40B4-BE49-F238E27FC236}">
                <a16:creationId xmlns:a16="http://schemas.microsoft.com/office/drawing/2014/main" id="{3824CFA5-C923-CE49-A435-B174CF103EFD}"/>
              </a:ext>
            </a:extLst>
          </p:cNvPr>
          <p:cNvGrpSpPr>
            <a:grpSpLocks/>
          </p:cNvGrpSpPr>
          <p:nvPr/>
        </p:nvGrpSpPr>
        <p:grpSpPr bwMode="auto">
          <a:xfrm>
            <a:off x="5891502" y="2024588"/>
            <a:ext cx="2033587" cy="566737"/>
            <a:chOff x="930" y="1989"/>
            <a:chExt cx="1482" cy="357"/>
          </a:xfrm>
        </p:grpSpPr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F3B0F8AC-11E9-CD43-87C6-38DD0B470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4DA1D27E-0DFB-534F-A2CE-E9738B7D0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B3011B18-A206-CB40-BE18-C32A3FCF9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BAA741C7-056B-6A45-B383-EAA041897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A479873C-AA12-FD49-A901-97A367021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20" name="Group 18">
            <a:extLst>
              <a:ext uri="{FF2B5EF4-FFF2-40B4-BE49-F238E27FC236}">
                <a16:creationId xmlns:a16="http://schemas.microsoft.com/office/drawing/2014/main" id="{2B130D5E-6144-C446-9AFB-21373E10248D}"/>
              </a:ext>
            </a:extLst>
          </p:cNvPr>
          <p:cNvGrpSpPr>
            <a:grpSpLocks/>
          </p:cNvGrpSpPr>
          <p:nvPr/>
        </p:nvGrpSpPr>
        <p:grpSpPr bwMode="auto">
          <a:xfrm>
            <a:off x="5880389" y="3762900"/>
            <a:ext cx="2058988" cy="566738"/>
            <a:chOff x="930" y="1989"/>
            <a:chExt cx="1482" cy="357"/>
          </a:xfrm>
        </p:grpSpPr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25281843-6A9B-2B4C-B367-27CB7F1F3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3AC1E3C9-676E-6744-8A5F-4C1162EBE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9F30DE8C-3EA1-AE4B-98D5-1AB64FFD0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F67690C2-7314-1D4E-BCF0-529C1BCBF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60AC2671-8583-1444-AED9-EB0ED97EA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31" name="Text Box 57">
            <a:extLst>
              <a:ext uri="{FF2B5EF4-FFF2-40B4-BE49-F238E27FC236}">
                <a16:creationId xmlns:a16="http://schemas.microsoft.com/office/drawing/2014/main" id="{D2EA20E3-F740-4749-A0F0-00861E894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062" y="3302526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Helvetica" pitchFamily="2" charset="0"/>
              </a:rPr>
              <a:t>router input ports</a:t>
            </a:r>
          </a:p>
        </p:txBody>
      </p:sp>
      <p:grpSp>
        <p:nvGrpSpPr>
          <p:cNvPr id="32" name="Group 37">
            <a:extLst>
              <a:ext uri="{FF2B5EF4-FFF2-40B4-BE49-F238E27FC236}">
                <a16:creationId xmlns:a16="http://schemas.microsoft.com/office/drawing/2014/main" id="{0A9C5C93-B687-D44E-8362-1E2CDCC3D63C}"/>
              </a:ext>
            </a:extLst>
          </p:cNvPr>
          <p:cNvGrpSpPr>
            <a:grpSpLocks/>
          </p:cNvGrpSpPr>
          <p:nvPr/>
        </p:nvGrpSpPr>
        <p:grpSpPr bwMode="auto">
          <a:xfrm>
            <a:off x="9491952" y="2029350"/>
            <a:ext cx="1957387" cy="566738"/>
            <a:chOff x="-51" y="2454"/>
            <a:chExt cx="1482" cy="357"/>
          </a:xfrm>
        </p:grpSpPr>
        <p:grpSp>
          <p:nvGrpSpPr>
            <p:cNvPr id="33" name="Group 36">
              <a:extLst>
                <a:ext uri="{FF2B5EF4-FFF2-40B4-BE49-F238E27FC236}">
                  <a16:creationId xmlns:a16="http://schemas.microsoft.com/office/drawing/2014/main" id="{1C2B4F62-7E3B-8041-9197-EC0998C79B0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35" name="Rectangle 31">
                <a:extLst>
                  <a:ext uri="{FF2B5EF4-FFF2-40B4-BE49-F238E27FC236}">
                    <a16:creationId xmlns:a16="http://schemas.microsoft.com/office/drawing/2014/main" id="{12140BD4-FB22-9D4F-A42F-8FB313939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6" name="Rectangle 32">
                <a:extLst>
                  <a:ext uri="{FF2B5EF4-FFF2-40B4-BE49-F238E27FC236}">
                    <a16:creationId xmlns:a16="http://schemas.microsoft.com/office/drawing/2014/main" id="{D7A6331F-296A-3C4E-8009-AC592633B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7" name="Rectangle 33">
                <a:extLst>
                  <a:ext uri="{FF2B5EF4-FFF2-40B4-BE49-F238E27FC236}">
                    <a16:creationId xmlns:a16="http://schemas.microsoft.com/office/drawing/2014/main" id="{B86BFC38-06C7-874A-B281-D3B1EF85E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8" name="Rectangle 34">
                <a:extLst>
                  <a:ext uri="{FF2B5EF4-FFF2-40B4-BE49-F238E27FC236}">
                    <a16:creationId xmlns:a16="http://schemas.microsoft.com/office/drawing/2014/main" id="{7AF99DC0-1A19-5148-9271-793F9D2E4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</p:grpSp>
        <p:sp>
          <p:nvSpPr>
            <p:cNvPr id="34" name="Line 35">
              <a:extLst>
                <a:ext uri="{FF2B5EF4-FFF2-40B4-BE49-F238E27FC236}">
                  <a16:creationId xmlns:a16="http://schemas.microsoft.com/office/drawing/2014/main" id="{1465F01A-3CA4-9547-BCD0-196E29202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EB1010-14AA-DB4C-A117-34E9D8FACBC9}"/>
              </a:ext>
            </a:extLst>
          </p:cNvPr>
          <p:cNvGrpSpPr>
            <a:grpSpLocks/>
          </p:cNvGrpSpPr>
          <p:nvPr/>
        </p:nvGrpSpPr>
        <p:grpSpPr bwMode="auto">
          <a:xfrm>
            <a:off x="9511002" y="3762900"/>
            <a:ext cx="2011362" cy="566738"/>
            <a:chOff x="-51" y="2454"/>
            <a:chExt cx="1482" cy="35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565E8CF-736D-C741-BB7E-FEBB67AD901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42" name="Rectangle 40">
                <a:extLst>
                  <a:ext uri="{FF2B5EF4-FFF2-40B4-BE49-F238E27FC236}">
                    <a16:creationId xmlns:a16="http://schemas.microsoft.com/office/drawing/2014/main" id="{D4A0F855-4F67-D444-82B2-4DDBDD827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3" name="Rectangle 41">
                <a:extLst>
                  <a:ext uri="{FF2B5EF4-FFF2-40B4-BE49-F238E27FC236}">
                    <a16:creationId xmlns:a16="http://schemas.microsoft.com/office/drawing/2014/main" id="{85146B12-0949-9B4C-AE7E-EF6CBE1993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4" name="Rectangle 42">
                <a:extLst>
                  <a:ext uri="{FF2B5EF4-FFF2-40B4-BE49-F238E27FC236}">
                    <a16:creationId xmlns:a16="http://schemas.microsoft.com/office/drawing/2014/main" id="{706CA60F-C29F-7349-8905-CFF9D8C00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5" name="Rectangle 43">
                <a:extLst>
                  <a:ext uri="{FF2B5EF4-FFF2-40B4-BE49-F238E27FC236}">
                    <a16:creationId xmlns:a16="http://schemas.microsoft.com/office/drawing/2014/main" id="{3AF993A8-BC49-AB4D-9492-98A2B3E66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</p:grpSp>
        <p:sp>
          <p:nvSpPr>
            <p:cNvPr id="41" name="Line 44">
              <a:extLst>
                <a:ext uri="{FF2B5EF4-FFF2-40B4-BE49-F238E27FC236}">
                  <a16:creationId xmlns:a16="http://schemas.microsoft.com/office/drawing/2014/main" id="{C001B2A5-8FC7-EB48-BFC3-81EBA1648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46" name="Group 51">
            <a:extLst>
              <a:ext uri="{FF2B5EF4-FFF2-40B4-BE49-F238E27FC236}">
                <a16:creationId xmlns:a16="http://schemas.microsoft.com/office/drawing/2014/main" id="{0D51EF0A-144E-C944-9017-C6B34560873F}"/>
              </a:ext>
            </a:extLst>
          </p:cNvPr>
          <p:cNvGrpSpPr>
            <a:grpSpLocks/>
          </p:cNvGrpSpPr>
          <p:nvPr/>
        </p:nvGrpSpPr>
        <p:grpSpPr bwMode="auto">
          <a:xfrm rot="2141303">
            <a:off x="10415364" y="2865997"/>
            <a:ext cx="248053" cy="370936"/>
            <a:chOff x="354" y="2715"/>
            <a:chExt cx="344" cy="344"/>
          </a:xfrm>
        </p:grpSpPr>
        <p:sp>
          <p:nvSpPr>
            <p:cNvPr id="50" name="Oval 55">
              <a:extLst>
                <a:ext uri="{FF2B5EF4-FFF2-40B4-BE49-F238E27FC236}">
                  <a16:creationId xmlns:a16="http://schemas.microsoft.com/office/drawing/2014/main" id="{AD2A943B-F25F-BF48-8BF9-DD01B5D81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47" name="Oval 52">
              <a:extLst>
                <a:ext uri="{FF2B5EF4-FFF2-40B4-BE49-F238E27FC236}">
                  <a16:creationId xmlns:a16="http://schemas.microsoft.com/office/drawing/2014/main" id="{AC93FE38-7566-D545-A8DB-9A65B646B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48" name="Oval 53">
              <a:extLst>
                <a:ext uri="{FF2B5EF4-FFF2-40B4-BE49-F238E27FC236}">
                  <a16:creationId xmlns:a16="http://schemas.microsoft.com/office/drawing/2014/main" id="{7C89E008-4030-A040-B8C5-97CC931A9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49" name="Oval 54">
              <a:extLst>
                <a:ext uri="{FF2B5EF4-FFF2-40B4-BE49-F238E27FC236}">
                  <a16:creationId xmlns:a16="http://schemas.microsoft.com/office/drawing/2014/main" id="{1794AC92-F5F9-F04D-8058-405373105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</p:grpSp>
      <p:sp>
        <p:nvSpPr>
          <p:cNvPr id="51" name="Text Box 58">
            <a:extLst>
              <a:ext uri="{FF2B5EF4-FFF2-40B4-BE49-F238E27FC236}">
                <a16:creationId xmlns:a16="http://schemas.microsoft.com/office/drawing/2014/main" id="{3DF63109-64E6-0C43-9E18-5600E0F0E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736" y="3324751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Helvetica" pitchFamily="2" charset="0"/>
              </a:rPr>
              <a:t>router output ports</a:t>
            </a:r>
          </a:p>
        </p:txBody>
      </p:sp>
      <p:sp>
        <p:nvSpPr>
          <p:cNvPr id="52" name="Freeform 10">
            <a:extLst>
              <a:ext uri="{FF2B5EF4-FFF2-40B4-BE49-F238E27FC236}">
                <a16:creationId xmlns:a16="http://schemas.microsoft.com/office/drawing/2014/main" id="{ADAE024B-D017-AF48-B724-AE2371ABA66D}"/>
              </a:ext>
            </a:extLst>
          </p:cNvPr>
          <p:cNvSpPr>
            <a:spLocks/>
          </p:cNvSpPr>
          <p:nvPr/>
        </p:nvSpPr>
        <p:spPr bwMode="auto">
          <a:xfrm>
            <a:off x="7345652" y="1343550"/>
            <a:ext cx="512762" cy="73025"/>
          </a:xfrm>
          <a:custGeom>
            <a:avLst/>
            <a:gdLst>
              <a:gd name="T0" fmla="*/ 487003 w 512919"/>
              <a:gd name="T1" fmla="*/ 70891 h 73266"/>
              <a:gd name="T2" fmla="*/ 511349 w 512919"/>
              <a:gd name="T3" fmla="*/ 0 h 73266"/>
              <a:gd name="T4" fmla="*/ 146098 w 512919"/>
              <a:gd name="T5" fmla="*/ 11815 h 73266"/>
              <a:gd name="T6" fmla="*/ 97399 w 512919"/>
              <a:gd name="T7" fmla="*/ 23630 h 73266"/>
              <a:gd name="T8" fmla="*/ 0 w 512919"/>
              <a:gd name="T9" fmla="*/ 11815 h 73266"/>
              <a:gd name="T10" fmla="*/ 0 w 512919"/>
              <a:gd name="T11" fmla="*/ 11815 h 73266"/>
              <a:gd name="T12" fmla="*/ 511349 w 512919"/>
              <a:gd name="T13" fmla="*/ 11815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66ADC00A-BF8B-8E40-93D0-CC9B47ED07C2}"/>
              </a:ext>
            </a:extLst>
          </p:cNvPr>
          <p:cNvCxnSpPr>
            <a:cxnSpLocks noChangeShapeType="1"/>
            <a:endCxn id="24" idx="0"/>
          </p:cNvCxnSpPr>
          <p:nvPr/>
        </p:nvCxnSpPr>
        <p:spPr bwMode="auto">
          <a:xfrm rot="5400000">
            <a:off x="6362195" y="2406382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B26389B-15C5-9144-B9BB-B967A3DDCF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80389" y="1819800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5" name="Group 135">
            <a:extLst>
              <a:ext uri="{FF2B5EF4-FFF2-40B4-BE49-F238E27FC236}">
                <a16:creationId xmlns:a16="http://schemas.microsoft.com/office/drawing/2014/main" id="{51D350A4-0F87-674A-B607-754A3251778D}"/>
              </a:ext>
            </a:extLst>
          </p:cNvPr>
          <p:cNvGrpSpPr>
            <a:grpSpLocks/>
          </p:cNvGrpSpPr>
          <p:nvPr/>
        </p:nvGrpSpPr>
        <p:grpSpPr bwMode="auto">
          <a:xfrm>
            <a:off x="166621" y="4082932"/>
            <a:ext cx="921505" cy="915895"/>
            <a:chOff x="-44" y="1473"/>
            <a:chExt cx="981" cy="1105"/>
          </a:xfrm>
        </p:grpSpPr>
        <p:pic>
          <p:nvPicPr>
            <p:cNvPr id="56" name="Picture 136" descr="desktop_computer_stylized_medium">
              <a:extLst>
                <a:ext uri="{FF2B5EF4-FFF2-40B4-BE49-F238E27FC236}">
                  <a16:creationId xmlns:a16="http://schemas.microsoft.com/office/drawing/2014/main" id="{564A7FDE-E26B-E04A-8B72-6CB9AD662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Freeform 137">
              <a:extLst>
                <a:ext uri="{FF2B5EF4-FFF2-40B4-BE49-F238E27FC236}">
                  <a16:creationId xmlns:a16="http://schemas.microsoft.com/office/drawing/2014/main" id="{45CCA228-3D29-8B41-A5B1-4B0129BAD5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131CABE-D46A-6749-A7DF-49FA55ED9D8E}"/>
              </a:ext>
            </a:extLst>
          </p:cNvPr>
          <p:cNvCxnSpPr>
            <a:cxnSpLocks/>
          </p:cNvCxnSpPr>
          <p:nvPr/>
        </p:nvCxnSpPr>
        <p:spPr>
          <a:xfrm>
            <a:off x="1232465" y="4468513"/>
            <a:ext cx="440535" cy="1833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E4A268F-9461-0742-8A56-5CD5B24C089F}"/>
              </a:ext>
            </a:extLst>
          </p:cNvPr>
          <p:cNvCxnSpPr>
            <a:cxnSpLocks/>
          </p:cNvCxnSpPr>
          <p:nvPr/>
        </p:nvCxnSpPr>
        <p:spPr>
          <a:xfrm>
            <a:off x="2841333" y="4796874"/>
            <a:ext cx="63442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19" descr="Router Clip Art">
            <a:extLst>
              <a:ext uri="{FF2B5EF4-FFF2-40B4-BE49-F238E27FC236}">
                <a16:creationId xmlns:a16="http://schemas.microsoft.com/office/drawing/2014/main" id="{15724738-0823-3F41-A6FF-B137DE51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832" y="4540879"/>
            <a:ext cx="921505" cy="67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17">
            <a:extLst>
              <a:ext uri="{FF2B5EF4-FFF2-40B4-BE49-F238E27FC236}">
                <a16:creationId xmlns:a16="http://schemas.microsoft.com/office/drawing/2014/main" id="{0E6E1473-2345-C549-873B-455B95A91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040" y="4639200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7" name="Rectangle 20">
            <a:extLst>
              <a:ext uri="{FF2B5EF4-FFF2-40B4-BE49-F238E27FC236}">
                <a16:creationId xmlns:a16="http://schemas.microsoft.com/office/drawing/2014/main" id="{80177AEF-FD3D-1649-A099-1BCBFFE81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202" y="5362090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8" name="Rectangle 21">
            <a:extLst>
              <a:ext uri="{FF2B5EF4-FFF2-40B4-BE49-F238E27FC236}">
                <a16:creationId xmlns:a16="http://schemas.microsoft.com/office/drawing/2014/main" id="{4552ECC4-E390-3F4B-9A6A-A5216FBDB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940" y="5362090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9" name="Rectangle 22">
            <a:extLst>
              <a:ext uri="{FF2B5EF4-FFF2-40B4-BE49-F238E27FC236}">
                <a16:creationId xmlns:a16="http://schemas.microsoft.com/office/drawing/2014/main" id="{3F15FEAE-4385-AF43-9123-EC9CE3BBC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202" y="565577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70" name="Rectangle 23">
            <a:extLst>
              <a:ext uri="{FF2B5EF4-FFF2-40B4-BE49-F238E27FC236}">
                <a16:creationId xmlns:a16="http://schemas.microsoft.com/office/drawing/2014/main" id="{BC8A828F-1738-9947-879B-A4EBD62C9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940" y="565577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71" name="Rectangle 24">
            <a:extLst>
              <a:ext uri="{FF2B5EF4-FFF2-40B4-BE49-F238E27FC236}">
                <a16:creationId xmlns:a16="http://schemas.microsoft.com/office/drawing/2014/main" id="{FCBBA991-708D-E344-B644-D920561EF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202" y="5951052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72" name="Rectangle 25">
            <a:extLst>
              <a:ext uri="{FF2B5EF4-FFF2-40B4-BE49-F238E27FC236}">
                <a16:creationId xmlns:a16="http://schemas.microsoft.com/office/drawing/2014/main" id="{A8F5B5F2-2500-7446-BD53-64FEF62CC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940" y="5951052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73" name="Rectangle 26">
            <a:extLst>
              <a:ext uri="{FF2B5EF4-FFF2-40B4-BE49-F238E27FC236}">
                <a16:creationId xmlns:a16="http://schemas.microsoft.com/office/drawing/2014/main" id="{8DE1F8FD-9929-9544-8B2B-AAA71B864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202" y="644317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74" name="Rectangle 27">
            <a:extLst>
              <a:ext uri="{FF2B5EF4-FFF2-40B4-BE49-F238E27FC236}">
                <a16:creationId xmlns:a16="http://schemas.microsoft.com/office/drawing/2014/main" id="{441F490E-871C-0142-97D7-9AA980793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940" y="644317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75" name="Rectangle 28">
            <a:extLst>
              <a:ext uri="{FF2B5EF4-FFF2-40B4-BE49-F238E27FC236}">
                <a16:creationId xmlns:a16="http://schemas.microsoft.com/office/drawing/2014/main" id="{87C25194-3432-D74D-ADA5-B05321DD5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202" y="5066815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76" name="Rectangle 29">
            <a:extLst>
              <a:ext uri="{FF2B5EF4-FFF2-40B4-BE49-F238E27FC236}">
                <a16:creationId xmlns:a16="http://schemas.microsoft.com/office/drawing/2014/main" id="{A8118688-5268-BF4E-9EC4-0612752B4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940" y="5066815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77" name="Text Box 30">
            <a:extLst>
              <a:ext uri="{FF2B5EF4-FFF2-40B4-BE49-F238E27FC236}">
                <a16:creationId xmlns:a16="http://schemas.microsoft.com/office/drawing/2014/main" id="{45089BDE-C66F-8348-B5BC-707D9C8B0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844" y="5024221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78" name="Text Box 31">
            <a:extLst>
              <a:ext uri="{FF2B5EF4-FFF2-40B4-BE49-F238E27FC236}">
                <a16:creationId xmlns:a16="http://schemas.microsoft.com/office/drawing/2014/main" id="{FDE62AF6-72FE-0A43-A27F-45B8B570B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303" y="5036651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79" name="Text Box 32">
            <a:extLst>
              <a:ext uri="{FF2B5EF4-FFF2-40B4-BE49-F238E27FC236}">
                <a16:creationId xmlns:a16="http://schemas.microsoft.com/office/drawing/2014/main" id="{DD4BEDA7-9434-3B4C-A9FD-BA495108D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4633" y="4699572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80" name="Text Box 36">
            <a:extLst>
              <a:ext uri="{FF2B5EF4-FFF2-40B4-BE49-F238E27FC236}">
                <a16:creationId xmlns:a16="http://schemas.microsoft.com/office/drawing/2014/main" id="{167BEB0C-E466-E64D-9779-5BFA33CA8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327" y="5384314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81" name="Text Box 37">
            <a:extLst>
              <a:ext uri="{FF2B5EF4-FFF2-40B4-BE49-F238E27FC236}">
                <a16:creationId xmlns:a16="http://schemas.microsoft.com/office/drawing/2014/main" id="{18F20F86-1A49-8A47-92B3-CE0ABD7EA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452" y="5679589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82" name="Text Box 38">
            <a:extLst>
              <a:ext uri="{FF2B5EF4-FFF2-40B4-BE49-F238E27FC236}">
                <a16:creationId xmlns:a16="http://schemas.microsoft.com/office/drawing/2014/main" id="{E41A145D-B2AE-4541-9FC4-CBE94B017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78" y="6471751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83" name="Text Box 39">
            <a:extLst>
              <a:ext uri="{FF2B5EF4-FFF2-40B4-BE49-F238E27FC236}">
                <a16:creationId xmlns:a16="http://schemas.microsoft.com/office/drawing/2014/main" id="{934D958F-F54C-B645-9CB4-80D029D28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4227" y="5393839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84" name="Text Box 40">
            <a:extLst>
              <a:ext uri="{FF2B5EF4-FFF2-40B4-BE49-F238E27FC236}">
                <a16:creationId xmlns:a16="http://schemas.microsoft.com/office/drawing/2014/main" id="{C4C0B586-E781-464E-A488-F207216D4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78" y="5684351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85" name="Text Box 41">
            <a:extLst>
              <a:ext uri="{FF2B5EF4-FFF2-40B4-BE49-F238E27FC236}">
                <a16:creationId xmlns:a16="http://schemas.microsoft.com/office/drawing/2014/main" id="{4E2AF8EA-D2DE-C64B-A129-8CD7FE17C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215" y="6482864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86" name="Line 44">
            <a:extLst>
              <a:ext uri="{FF2B5EF4-FFF2-40B4-BE49-F238E27FC236}">
                <a16:creationId xmlns:a16="http://schemas.microsoft.com/office/drawing/2014/main" id="{162EA79D-2311-A046-9658-18E18CFC35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7902" y="6043126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87" name="Line 45">
            <a:extLst>
              <a:ext uri="{FF2B5EF4-FFF2-40B4-BE49-F238E27FC236}">
                <a16:creationId xmlns:a16="http://schemas.microsoft.com/office/drawing/2014/main" id="{BB5FBB64-5F04-4B48-A525-BD799FA5A6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7102" y="6043126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8516835-4DB9-2246-B5E1-84467D98B478}"/>
              </a:ext>
            </a:extLst>
          </p:cNvPr>
          <p:cNvCxnSpPr>
            <a:cxnSpLocks/>
          </p:cNvCxnSpPr>
          <p:nvPr/>
        </p:nvCxnSpPr>
        <p:spPr>
          <a:xfrm flipV="1">
            <a:off x="3721823" y="1531917"/>
            <a:ext cx="1944566" cy="2864273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AD9468A-D605-4C49-9575-60530EAD3FA5}"/>
              </a:ext>
            </a:extLst>
          </p:cNvPr>
          <p:cNvCxnSpPr>
            <a:cxnSpLocks/>
          </p:cNvCxnSpPr>
          <p:nvPr/>
        </p:nvCxnSpPr>
        <p:spPr>
          <a:xfrm flipV="1">
            <a:off x="4628607" y="4468513"/>
            <a:ext cx="857427" cy="422977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FAFA0FE-2F01-6744-8FA2-9E5D4B5993D5}"/>
              </a:ext>
            </a:extLst>
          </p:cNvPr>
          <p:cNvCxnSpPr>
            <a:cxnSpLocks/>
          </p:cNvCxnSpPr>
          <p:nvPr/>
        </p:nvCxnSpPr>
        <p:spPr>
          <a:xfrm flipV="1">
            <a:off x="6930867" y="4368294"/>
            <a:ext cx="238518" cy="36804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833D85A-0A34-7945-B295-A25C23036278}"/>
              </a:ext>
            </a:extLst>
          </p:cNvPr>
          <p:cNvCxnSpPr>
            <a:cxnSpLocks/>
          </p:cNvCxnSpPr>
          <p:nvPr/>
        </p:nvCxnSpPr>
        <p:spPr>
          <a:xfrm flipH="1" flipV="1">
            <a:off x="7754259" y="4329639"/>
            <a:ext cx="1182042" cy="421262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Box 5">
            <a:extLst>
              <a:ext uri="{FF2B5EF4-FFF2-40B4-BE49-F238E27FC236}">
                <a16:creationId xmlns:a16="http://schemas.microsoft.com/office/drawing/2014/main" id="{57B47C18-F18F-D741-83B4-D2693DE99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46" y="5886720"/>
            <a:ext cx="6116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11001000  00010111  0001000</a:t>
            </a:r>
            <a:r>
              <a:rPr lang="en-US" altLang="en-US" sz="2400" dirty="0">
                <a:latin typeface="Arial" panose="020B0604020202020204" pitchFamily="34" charset="0"/>
              </a:rPr>
              <a:t>0  00000000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4" name="Text Box 6">
            <a:extLst>
              <a:ext uri="{FF2B5EF4-FFF2-40B4-BE49-F238E27FC236}">
                <a16:creationId xmlns:a16="http://schemas.microsoft.com/office/drawing/2014/main" id="{C791079B-B1E8-3444-90D5-17C9AE95F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533" y="5346970"/>
            <a:ext cx="9921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part</a:t>
            </a:r>
          </a:p>
        </p:txBody>
      </p:sp>
      <p:sp>
        <p:nvSpPr>
          <p:cNvPr id="105" name="Text Box 7">
            <a:extLst>
              <a:ext uri="{FF2B5EF4-FFF2-40B4-BE49-F238E27FC236}">
                <a16:creationId xmlns:a16="http://schemas.microsoft.com/office/drawing/2014/main" id="{57D30243-8843-2947-896C-56BEC87C3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296" y="5334270"/>
            <a:ext cx="6207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host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part</a:t>
            </a:r>
          </a:p>
        </p:txBody>
      </p:sp>
      <p:sp>
        <p:nvSpPr>
          <p:cNvPr id="106" name="Line 8">
            <a:extLst>
              <a:ext uri="{FF2B5EF4-FFF2-40B4-BE49-F238E27FC236}">
                <a16:creationId xmlns:a16="http://schemas.microsoft.com/office/drawing/2014/main" id="{0D74AACF-B560-2642-B6C2-41E7030EF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1333" y="5662883"/>
            <a:ext cx="16208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9">
            <a:extLst>
              <a:ext uri="{FF2B5EF4-FFF2-40B4-BE49-F238E27FC236}">
                <a16:creationId xmlns:a16="http://schemas.microsoft.com/office/drawing/2014/main" id="{5650E984-989F-FF45-A9A6-1B159BF5C0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2283" y="5658120"/>
            <a:ext cx="1466850" cy="1111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10">
            <a:extLst>
              <a:ext uri="{FF2B5EF4-FFF2-40B4-BE49-F238E27FC236}">
                <a16:creationId xmlns:a16="http://schemas.microsoft.com/office/drawing/2014/main" id="{A5C88A45-9301-5A4E-A293-A01A36E002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84396" y="5666058"/>
            <a:ext cx="692150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Line 11">
            <a:extLst>
              <a:ext uri="{FF2B5EF4-FFF2-40B4-BE49-F238E27FC236}">
                <a16:creationId xmlns:a16="http://schemas.microsoft.com/office/drawing/2014/main" id="{FB6BD3D1-12E1-C94F-9DAF-3728662310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2158" y="5662883"/>
            <a:ext cx="5953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Text Box 12">
            <a:extLst>
              <a:ext uri="{FF2B5EF4-FFF2-40B4-BE49-F238E27FC236}">
                <a16:creationId xmlns:a16="http://schemas.microsoft.com/office/drawing/2014/main" id="{4B244445-0DC3-8C44-806C-145CE7EC2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833" y="6292529"/>
            <a:ext cx="22399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200.23.16.0/23</a:t>
            </a:r>
            <a:endParaRPr lang="en-US" altLang="en-US" sz="1800" dirty="0">
              <a:latin typeface="Helvetica" pitchFamily="2" charset="0"/>
            </a:endParaRPr>
          </a:p>
        </p:txBody>
      </p:sp>
      <p:pic>
        <p:nvPicPr>
          <p:cNvPr id="117" name="Picture 116" descr="A close up of electronics&#10;&#10;Description automatically generated">
            <a:extLst>
              <a:ext uri="{FF2B5EF4-FFF2-40B4-BE49-F238E27FC236}">
                <a16:creationId xmlns:a16="http://schemas.microsoft.com/office/drawing/2014/main" id="{AC4BEFB8-B121-5444-97A0-DFFF00A13F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7495" y="3914661"/>
            <a:ext cx="730217" cy="484652"/>
          </a:xfrm>
          <a:prstGeom prst="rect">
            <a:avLst/>
          </a:prstGeom>
        </p:spPr>
      </p:pic>
      <p:pic>
        <p:nvPicPr>
          <p:cNvPr id="118" name="Picture 117" descr="A close up of electronics&#10;&#10;Description automatically generated">
            <a:extLst>
              <a:ext uri="{FF2B5EF4-FFF2-40B4-BE49-F238E27FC236}">
                <a16:creationId xmlns:a16="http://schemas.microsoft.com/office/drawing/2014/main" id="{3B41EB69-A638-6947-AE6B-FC00F9485C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595" y="4951276"/>
            <a:ext cx="730217" cy="484652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3181F15B-5BED-A749-B9E5-E6E3BC0477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39406" y="4441888"/>
            <a:ext cx="480296" cy="411022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CEDF5A5A-BD9E-7F48-A5BA-ED7AA62600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9391" y="4461130"/>
            <a:ext cx="969560" cy="566410"/>
          </a:xfrm>
          <a:prstGeom prst="rect">
            <a:avLst/>
          </a:prstGeom>
        </p:spPr>
      </p:pic>
      <p:pic>
        <p:nvPicPr>
          <p:cNvPr id="121" name="Picture 19" descr="Router Clip Art">
            <a:extLst>
              <a:ext uri="{FF2B5EF4-FFF2-40B4-BE49-F238E27FC236}">
                <a16:creationId xmlns:a16="http://schemas.microsoft.com/office/drawing/2014/main" id="{5FBA6508-E25C-A74B-B2D8-56D807846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747" y="4439948"/>
            <a:ext cx="783644" cy="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B63905D3-BD6C-9E44-AAD9-F17875657CE2}"/>
              </a:ext>
            </a:extLst>
          </p:cNvPr>
          <p:cNvSpPr txBox="1"/>
          <p:nvPr/>
        </p:nvSpPr>
        <p:spPr>
          <a:xfrm>
            <a:off x="9447208" y="5511278"/>
            <a:ext cx="2641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The Internet uses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based </a:t>
            </a:r>
            <a:r>
              <a:rPr lang="en-US" dirty="0">
                <a:latin typeface="Helvetica" pitchFamily="2" charset="0"/>
              </a:rPr>
              <a:t>forwarding.</a:t>
            </a:r>
          </a:p>
        </p:txBody>
      </p:sp>
    </p:spTree>
    <p:extLst>
      <p:ext uri="{BB962C8B-B14F-4D97-AF65-F5344CB8AC3E}">
        <p14:creationId xmlns:p14="http://schemas.microsoft.com/office/powerpoint/2010/main" val="223126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31" grpId="0"/>
      <p:bldP spid="51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 animBg="1"/>
      <p:bldP spid="87" grpId="0" animBg="1"/>
      <p:bldP spid="103" grpId="0"/>
      <p:bldP spid="104" grpId="0"/>
      <p:bldP spid="105" grpId="0"/>
      <p:bldP spid="106" grpId="0" animBg="1"/>
      <p:bldP spid="107" grpId="0" animBg="1"/>
      <p:bldP spid="108" grpId="0" animBg="1"/>
      <p:bldP spid="109" grpId="0" animBg="1"/>
      <p:bldP spid="110" grpId="0"/>
      <p:bldP spid="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>
            <a:extLst>
              <a:ext uri="{FF2B5EF4-FFF2-40B4-BE49-F238E27FC236}">
                <a16:creationId xmlns:a16="http://schemas.microsoft.com/office/drawing/2014/main" id="{8263103A-1A80-384B-BF92-732A2F02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57BBD6-A7FA-2F4F-A450-92163D967398}" type="slidenum">
              <a:rPr lang="en-US" altLang="en-US" sz="1400">
                <a:latin typeface="Helvetica" pitchFamily="2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>
              <a:latin typeface="Helvetica" pitchFamily="2" charset="0"/>
            </a:endParaRPr>
          </a:p>
        </p:txBody>
      </p:sp>
      <p:sp>
        <p:nvSpPr>
          <p:cNvPr id="60423" name="Rectangle 5">
            <a:extLst>
              <a:ext uri="{FF2B5EF4-FFF2-40B4-BE49-F238E27FC236}">
                <a16:creationId xmlns:a16="http://schemas.microsoft.com/office/drawing/2014/main" id="{F04523EB-739E-2E49-A4AC-200B947A1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1484314"/>
            <a:ext cx="3951288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0424" name="Text Box 6">
            <a:extLst>
              <a:ext uri="{FF2B5EF4-FFF2-40B4-BE49-F238E27FC236}">
                <a16:creationId xmlns:a16="http://schemas.microsoft.com/office/drawing/2014/main" id="{0128271D-4D08-0540-B17D-7CF410AA6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1549401"/>
            <a:ext cx="504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Helvetica" pitchFamily="2" charset="0"/>
              </a:rPr>
              <a:t>ver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0425" name="Text Box 7">
            <a:extLst>
              <a:ext uri="{FF2B5EF4-FFF2-40B4-BE49-F238E27FC236}">
                <a16:creationId xmlns:a16="http://schemas.microsoft.com/office/drawing/2014/main" id="{9E7757B3-54EA-8243-B226-17C8272C2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13" y="1611314"/>
            <a:ext cx="81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length</a:t>
            </a:r>
          </a:p>
        </p:txBody>
      </p:sp>
      <p:sp>
        <p:nvSpPr>
          <p:cNvPr id="60426" name="Line 8">
            <a:extLst>
              <a:ext uri="{FF2B5EF4-FFF2-40B4-BE49-F238E27FC236}">
                <a16:creationId xmlns:a16="http://schemas.microsoft.com/office/drawing/2014/main" id="{A4E2A84C-3C7E-4D4E-BCE8-4B964E500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1050" y="2001839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27" name="Line 9">
            <a:extLst>
              <a:ext uri="{FF2B5EF4-FFF2-40B4-BE49-F238E27FC236}">
                <a16:creationId xmlns:a16="http://schemas.microsoft.com/office/drawing/2014/main" id="{BADA1EAA-BB6E-3547-92C2-B5C363DDF9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30975" y="1493839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28" name="Text Box 10">
            <a:extLst>
              <a:ext uri="{FF2B5EF4-FFF2-40B4-BE49-F238E27FC236}">
                <a16:creationId xmlns:a16="http://schemas.microsoft.com/office/drawing/2014/main" id="{448D70B8-BCF3-274F-BDA6-CA9746902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968376"/>
            <a:ext cx="863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32 bits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60429" name="Line 11">
            <a:extLst>
              <a:ext uri="{FF2B5EF4-FFF2-40B4-BE49-F238E27FC236}">
                <a16:creationId xmlns:a16="http://schemas.microsoft.com/office/drawing/2014/main" id="{155F0956-6F89-A240-8E69-216CCABFC7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3900" y="1209676"/>
            <a:ext cx="1427163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30" name="Line 12">
            <a:extLst>
              <a:ext uri="{FF2B5EF4-FFF2-40B4-BE49-F238E27FC236}">
                <a16:creationId xmlns:a16="http://schemas.microsoft.com/office/drawing/2014/main" id="{2E5F929C-749D-B740-B063-547D20C8A7AB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565650" y="1220789"/>
            <a:ext cx="134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31" name="Text Box 13">
            <a:extLst>
              <a:ext uri="{FF2B5EF4-FFF2-40B4-BE49-F238E27FC236}">
                <a16:creationId xmlns:a16="http://schemas.microsoft.com/office/drawing/2014/main" id="{E7635395-8777-2F4F-A32A-E9887916F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4623122"/>
            <a:ext cx="21955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data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(variable length,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typically a TCP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or UDP segment)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0432" name="Text Box 14">
            <a:extLst>
              <a:ext uri="{FF2B5EF4-FFF2-40B4-BE49-F238E27FC236}">
                <a16:creationId xmlns:a16="http://schemas.microsoft.com/office/drawing/2014/main" id="{5B4A47DB-5D71-2E4A-A180-2F478DA86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2095501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16-bit identifier</a:t>
            </a:r>
            <a:endParaRPr lang="en-US" altLang="en-US" sz="2000" dirty="0">
              <a:latin typeface="Helvetica" pitchFamily="2" charset="0"/>
            </a:endParaRPr>
          </a:p>
        </p:txBody>
      </p:sp>
      <p:sp>
        <p:nvSpPr>
          <p:cNvPr id="60433" name="Line 15">
            <a:extLst>
              <a:ext uri="{FF2B5EF4-FFF2-40B4-BE49-F238E27FC236}">
                <a16:creationId xmlns:a16="http://schemas.microsoft.com/office/drawing/2014/main" id="{778987F2-5E09-9243-840A-B5067B17C8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4700" y="3500439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34" name="Line 16">
            <a:extLst>
              <a:ext uri="{FF2B5EF4-FFF2-40B4-BE49-F238E27FC236}">
                <a16:creationId xmlns:a16="http://schemas.microsoft.com/office/drawing/2014/main" id="{FF138724-A997-B440-8253-35FEACD62A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4700" y="3976689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35" name="Text Box 17">
            <a:extLst>
              <a:ext uri="{FF2B5EF4-FFF2-40B4-BE49-F238E27FC236}">
                <a16:creationId xmlns:a16="http://schemas.microsoft.com/office/drawing/2014/main" id="{150BCF13-1A42-E147-BFA3-6C6AFEF7E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463801"/>
            <a:ext cx="127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header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 checksum</a:t>
            </a:r>
          </a:p>
        </p:txBody>
      </p:sp>
      <p:sp>
        <p:nvSpPr>
          <p:cNvPr id="60436" name="Text Box 18">
            <a:extLst>
              <a:ext uri="{FF2B5EF4-FFF2-40B4-BE49-F238E27FC236}">
                <a16:creationId xmlns:a16="http://schemas.microsoft.com/office/drawing/2014/main" id="{7EB07A6E-EE62-E945-80DE-4245AB51B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5" y="2435226"/>
            <a:ext cx="8778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time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live</a:t>
            </a:r>
          </a:p>
        </p:txBody>
      </p:sp>
      <p:sp>
        <p:nvSpPr>
          <p:cNvPr id="60437" name="Text Box 19">
            <a:extLst>
              <a:ext uri="{FF2B5EF4-FFF2-40B4-BE49-F238E27FC236}">
                <a16:creationId xmlns:a16="http://schemas.microsoft.com/office/drawing/2014/main" id="{BEF7E058-D27C-5540-A33D-9EFA9BD7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3114676"/>
            <a:ext cx="26685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32-bit source IP address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0438" name="Text Box 20">
            <a:extLst>
              <a:ext uri="{FF2B5EF4-FFF2-40B4-BE49-F238E27FC236}">
                <a16:creationId xmlns:a16="http://schemas.microsoft.com/office/drawing/2014/main" id="{6AACD723-CCAE-DB43-8830-4AE3344AF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863601"/>
            <a:ext cx="20907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IP protocol version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number</a:t>
            </a:r>
            <a:endParaRPr lang="en-US" altLang="en-US" sz="1000" dirty="0">
              <a:latin typeface="Helvetica" pitchFamily="2" charset="0"/>
            </a:endParaRPr>
          </a:p>
        </p:txBody>
      </p:sp>
      <p:sp>
        <p:nvSpPr>
          <p:cNvPr id="60439" name="Text Box 21">
            <a:extLst>
              <a:ext uri="{FF2B5EF4-FFF2-40B4-BE49-F238E27FC236}">
                <a16:creationId xmlns:a16="http://schemas.microsoft.com/office/drawing/2014/main" id="{440B47E6-86F5-4242-842D-41BBD5108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457" y="1420020"/>
            <a:ext cx="15954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header length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 (bytes)</a:t>
            </a:r>
            <a:endParaRPr lang="en-US" altLang="en-US" sz="1000" dirty="0">
              <a:latin typeface="Helvetica" pitchFamily="2" charset="0"/>
            </a:endParaRPr>
          </a:p>
        </p:txBody>
      </p:sp>
      <p:sp>
        <p:nvSpPr>
          <p:cNvPr id="60440" name="Text Box 22">
            <a:extLst>
              <a:ext uri="{FF2B5EF4-FFF2-40B4-BE49-F238E27FC236}">
                <a16:creationId xmlns:a16="http://schemas.microsoft.com/office/drawing/2014/main" id="{06073876-7F56-6F44-B1AF-F16619186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411414"/>
            <a:ext cx="19288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max number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remaining hops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(decremented at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each router)</a:t>
            </a:r>
          </a:p>
        </p:txBody>
      </p:sp>
      <p:sp>
        <p:nvSpPr>
          <p:cNvPr id="60441" name="Line 23">
            <a:extLst>
              <a:ext uri="{FF2B5EF4-FFF2-40B4-BE49-F238E27FC236}">
                <a16:creationId xmlns:a16="http://schemas.microsoft.com/office/drawing/2014/main" id="{A5ABE833-6A8D-624D-937E-1475F33CE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6713" y="1189039"/>
            <a:ext cx="528638" cy="46196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42" name="Line 24">
            <a:extLst>
              <a:ext uri="{FF2B5EF4-FFF2-40B4-BE49-F238E27FC236}">
                <a16:creationId xmlns:a16="http://schemas.microsoft.com/office/drawing/2014/main" id="{C8FD2C11-2C70-1643-8547-E16CAB98A8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8900" y="1727202"/>
            <a:ext cx="1247775" cy="57151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43" name="Text Box 25">
            <a:extLst>
              <a:ext uri="{FF2B5EF4-FFF2-40B4-BE49-F238E27FC236}">
                <a16:creationId xmlns:a16="http://schemas.microsoft.com/office/drawing/2014/main" id="{AAA91323-EFE7-CE47-A985-2CE3C15CD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665" y="1808162"/>
            <a:ext cx="16589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for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fragmentation/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reassembly</a:t>
            </a:r>
          </a:p>
        </p:txBody>
      </p:sp>
      <p:sp>
        <p:nvSpPr>
          <p:cNvPr id="60444" name="Text Box 26">
            <a:extLst>
              <a:ext uri="{FF2B5EF4-FFF2-40B4-BE49-F238E27FC236}">
                <a16:creationId xmlns:a16="http://schemas.microsoft.com/office/drawing/2014/main" id="{3254C30C-7A63-094D-9BE5-EA841EA03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2731" y="741360"/>
            <a:ext cx="16589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total datagram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length (bytes)</a:t>
            </a:r>
          </a:p>
        </p:txBody>
      </p:sp>
      <p:sp>
        <p:nvSpPr>
          <p:cNvPr id="60445" name="Text Box 27">
            <a:extLst>
              <a:ext uri="{FF2B5EF4-FFF2-40B4-BE49-F238E27FC236}">
                <a16:creationId xmlns:a16="http://schemas.microsoft.com/office/drawing/2014/main" id="{858F2BB1-87AF-604A-AD97-86B3AA5D9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24" y="3687764"/>
            <a:ext cx="34434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upper layer protocol to deliver payload to, e.g., TCP, UDP</a:t>
            </a:r>
          </a:p>
        </p:txBody>
      </p:sp>
      <p:sp>
        <p:nvSpPr>
          <p:cNvPr id="60446" name="Line 28">
            <a:extLst>
              <a:ext uri="{FF2B5EF4-FFF2-40B4-BE49-F238E27FC236}">
                <a16:creationId xmlns:a16="http://schemas.microsoft.com/office/drawing/2014/main" id="{ECB1BAAB-7B0C-A34F-B78C-914CE2D4B0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9588" y="2732089"/>
            <a:ext cx="1466850" cy="11239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47" name="Line 29">
            <a:extLst>
              <a:ext uri="{FF2B5EF4-FFF2-40B4-BE49-F238E27FC236}">
                <a16:creationId xmlns:a16="http://schemas.microsoft.com/office/drawing/2014/main" id="{A55655B8-0D62-2E43-8ED1-D9A471CF75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199" y="2246313"/>
            <a:ext cx="2005013" cy="225391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48" name="Line 30">
            <a:extLst>
              <a:ext uri="{FF2B5EF4-FFF2-40B4-BE49-F238E27FC236}">
                <a16:creationId xmlns:a16="http://schemas.microsoft.com/office/drawing/2014/main" id="{02C1ABD7-D5D0-D24D-9B18-ECF4225196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81987" y="1183471"/>
            <a:ext cx="899318" cy="60564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49" name="Text Box 31">
            <a:extLst>
              <a:ext uri="{FF2B5EF4-FFF2-40B4-BE49-F238E27FC236}">
                <a16:creationId xmlns:a16="http://schemas.microsoft.com/office/drawing/2014/main" id="{D53A45ED-6CAC-374F-B427-F67D0D899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2098" y="1444626"/>
            <a:ext cx="518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Helvetica" pitchFamily="2" charset="0"/>
              </a:rPr>
              <a:t>hdr</a:t>
            </a:r>
            <a:endParaRPr lang="en-US" altLang="en-US" sz="18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Helvetica" pitchFamily="2" charset="0"/>
              </a:rPr>
              <a:t>len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0450" name="Text Box 32">
            <a:extLst>
              <a:ext uri="{FF2B5EF4-FFF2-40B4-BE49-F238E27FC236}">
                <a16:creationId xmlns:a16="http://schemas.microsoft.com/office/drawing/2014/main" id="{9CC99280-54B5-354A-ACDF-6242BECA3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1435101"/>
            <a:ext cx="9159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type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service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0451" name="Line 33">
            <a:extLst>
              <a:ext uri="{FF2B5EF4-FFF2-40B4-BE49-F238E27FC236}">
                <a16:creationId xmlns:a16="http://schemas.microsoft.com/office/drawing/2014/main" id="{5DE47091-B186-5F44-91CB-A9FD11C4D0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5625" y="1489076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52" name="Line 34">
            <a:extLst>
              <a:ext uri="{FF2B5EF4-FFF2-40B4-BE49-F238E27FC236}">
                <a16:creationId xmlns:a16="http://schemas.microsoft.com/office/drawing/2014/main" id="{6388655D-0ED1-4841-B576-DDD67AFE44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1263" y="1498601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53" name="Text Box 35">
            <a:extLst>
              <a:ext uri="{FF2B5EF4-FFF2-40B4-BE49-F238E27FC236}">
                <a16:creationId xmlns:a16="http://schemas.microsoft.com/office/drawing/2014/main" id="{6C6F6669-0C43-ED41-ADA0-F169D0CC6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7" y="1627187"/>
            <a:ext cx="24288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Bits for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traffic differentiation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e.g., audio, web, bulk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(more on this later)</a:t>
            </a:r>
            <a:endParaRPr lang="en-US" altLang="en-US" sz="1000" dirty="0">
              <a:latin typeface="Helvetica" pitchFamily="2" charset="0"/>
            </a:endParaRPr>
          </a:p>
        </p:txBody>
      </p:sp>
      <p:sp>
        <p:nvSpPr>
          <p:cNvPr id="60454" name="Line 36">
            <a:extLst>
              <a:ext uri="{FF2B5EF4-FFF2-40B4-BE49-F238E27FC236}">
                <a16:creationId xmlns:a16="http://schemas.microsoft.com/office/drawing/2014/main" id="{B8543512-EBAE-164A-9447-9241FE53A3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1908" y="1760539"/>
            <a:ext cx="3205956" cy="460374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55" name="Line 37">
            <a:extLst>
              <a:ext uri="{FF2B5EF4-FFF2-40B4-BE49-F238E27FC236}">
                <a16:creationId xmlns:a16="http://schemas.microsoft.com/office/drawing/2014/main" id="{D8A07C3F-A20E-CE4D-A303-DDE23AB132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30975" y="2008189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56" name="Text Box 38">
            <a:extLst>
              <a:ext uri="{FF2B5EF4-FFF2-40B4-BE49-F238E27FC236}">
                <a16:creationId xmlns:a16="http://schemas.microsoft.com/office/drawing/2014/main" id="{7BCA637A-EF30-EA4A-AECF-BEBD2BB1C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559" y="2080338"/>
            <a:ext cx="77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flags</a:t>
            </a:r>
            <a:endParaRPr lang="en-US" altLang="en-US" sz="2000" dirty="0">
              <a:latin typeface="Helvetica" pitchFamily="2" charset="0"/>
            </a:endParaRPr>
          </a:p>
        </p:txBody>
      </p:sp>
      <p:sp>
        <p:nvSpPr>
          <p:cNvPr id="60457" name="Line 39">
            <a:extLst>
              <a:ext uri="{FF2B5EF4-FFF2-40B4-BE49-F238E27FC236}">
                <a16:creationId xmlns:a16="http://schemas.microsoft.com/office/drawing/2014/main" id="{9E23B0F7-94D1-9B49-BA65-3C32D03D38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01875" y="1998664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58" name="Text Box 40">
            <a:extLst>
              <a:ext uri="{FF2B5EF4-FFF2-40B4-BE49-F238E27FC236}">
                <a16:creationId xmlns:a16="http://schemas.microsoft.com/office/drawing/2014/main" id="{F936F301-4497-9B4C-B165-4550E63D5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563" y="1952626"/>
            <a:ext cx="142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fragment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 offset</a:t>
            </a:r>
            <a:endParaRPr lang="en-US" altLang="en-US" sz="2000">
              <a:latin typeface="Helvetica" pitchFamily="2" charset="0"/>
            </a:endParaRPr>
          </a:p>
        </p:txBody>
      </p:sp>
      <p:sp>
        <p:nvSpPr>
          <p:cNvPr id="60459" name="Line 41">
            <a:extLst>
              <a:ext uri="{FF2B5EF4-FFF2-40B4-BE49-F238E27FC236}">
                <a16:creationId xmlns:a16="http://schemas.microsoft.com/office/drawing/2014/main" id="{670581D3-5C26-5E48-87F3-E173A192F8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62938" y="2141539"/>
            <a:ext cx="657225" cy="1143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0" name="Line 42">
            <a:extLst>
              <a:ext uri="{FF2B5EF4-FFF2-40B4-BE49-F238E27FC236}">
                <a16:creationId xmlns:a16="http://schemas.microsoft.com/office/drawing/2014/main" id="{38E56B3A-183F-784B-9524-1EF99A93E2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86513" y="2255839"/>
            <a:ext cx="2514600" cy="571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1" name="Line 43">
            <a:extLst>
              <a:ext uri="{FF2B5EF4-FFF2-40B4-BE49-F238E27FC236}">
                <a16:creationId xmlns:a16="http://schemas.microsoft.com/office/drawing/2014/main" id="{8A347B1A-AD2A-E74E-8A41-A48A3F09B4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4700" y="2509839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2" name="Line 44">
            <a:extLst>
              <a:ext uri="{FF2B5EF4-FFF2-40B4-BE49-F238E27FC236}">
                <a16:creationId xmlns:a16="http://schemas.microsoft.com/office/drawing/2014/main" id="{5110F0CE-A48B-B949-9B88-F1D1F038B2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30975" y="2513014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3" name="Line 45">
            <a:extLst>
              <a:ext uri="{FF2B5EF4-FFF2-40B4-BE49-F238E27FC236}">
                <a16:creationId xmlns:a16="http://schemas.microsoft.com/office/drawing/2014/main" id="{1E214237-9717-F446-A93E-90D434BD64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5650" y="3024189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4" name="Text Box 46">
            <a:extLst>
              <a:ext uri="{FF2B5EF4-FFF2-40B4-BE49-F238E27FC236}">
                <a16:creationId xmlns:a16="http://schemas.microsoft.com/office/drawing/2014/main" id="{6B39EC7D-A6AB-F341-81C9-94ADCC7AE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0759" y="2425701"/>
            <a:ext cx="1069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upper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 protocol</a:t>
            </a:r>
          </a:p>
        </p:txBody>
      </p:sp>
      <p:sp>
        <p:nvSpPr>
          <p:cNvPr id="60465" name="Line 47">
            <a:extLst>
              <a:ext uri="{FF2B5EF4-FFF2-40B4-BE49-F238E27FC236}">
                <a16:creationId xmlns:a16="http://schemas.microsoft.com/office/drawing/2014/main" id="{EAD15A7B-F7A9-364A-8C6A-05445C052B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78475" y="2522539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6" name="Line 48">
            <a:extLst>
              <a:ext uri="{FF2B5EF4-FFF2-40B4-BE49-F238E27FC236}">
                <a16:creationId xmlns:a16="http://schemas.microsoft.com/office/drawing/2014/main" id="{DA740DEA-3EDF-6543-9B3E-500609A54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0538" y="2698751"/>
            <a:ext cx="552450" cy="9048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7" name="Text Box 49">
            <a:extLst>
              <a:ext uri="{FF2B5EF4-FFF2-40B4-BE49-F238E27FC236}">
                <a16:creationId xmlns:a16="http://schemas.microsoft.com/office/drawing/2014/main" id="{6AE0A41B-FB0B-E247-AADC-032A38C0A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3552826"/>
            <a:ext cx="30924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32-bit destination IP address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0468" name="Line 50">
            <a:extLst>
              <a:ext uri="{FF2B5EF4-FFF2-40B4-BE49-F238E27FC236}">
                <a16:creationId xmlns:a16="http://schemas.microsoft.com/office/drawing/2014/main" id="{5C15D531-2612-9E47-ADE7-361C1F2EA0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4700" y="4424364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9" name="Text Box 51">
            <a:extLst>
              <a:ext uri="{FF2B5EF4-FFF2-40B4-BE49-F238E27FC236}">
                <a16:creationId xmlns:a16="http://schemas.microsoft.com/office/drawing/2014/main" id="{45700278-0902-DC40-8656-2F6B1AD2D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0" y="4019551"/>
            <a:ext cx="1749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Options (if any)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0470" name="Text Box 52">
            <a:extLst>
              <a:ext uri="{FF2B5EF4-FFF2-40B4-BE49-F238E27FC236}">
                <a16:creationId xmlns:a16="http://schemas.microsoft.com/office/drawing/2014/main" id="{54136BE8-8FDA-674E-90C2-D7C4AB1AF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7044" y="3886995"/>
            <a:ext cx="267733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E.g. timestamp,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record the route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taken, specify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list of routers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to visit (“source routing”)</a:t>
            </a:r>
          </a:p>
        </p:txBody>
      </p:sp>
      <p:sp>
        <p:nvSpPr>
          <p:cNvPr id="60471" name="Line 53">
            <a:extLst>
              <a:ext uri="{FF2B5EF4-FFF2-40B4-BE49-F238E27FC236}">
                <a16:creationId xmlns:a16="http://schemas.microsoft.com/office/drawing/2014/main" id="{2CB6DD8D-BF97-EF41-B2C8-BABBBF83A8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7663" y="4208464"/>
            <a:ext cx="819150" cy="95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21" name="Rectangle 54">
            <a:extLst>
              <a:ext uri="{FF2B5EF4-FFF2-40B4-BE49-F238E27FC236}">
                <a16:creationId xmlns:a16="http://schemas.microsoft.com/office/drawing/2014/main" id="{21C30264-D15D-1841-A360-A9F336B8A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49" y="4598192"/>
            <a:ext cx="3649773" cy="21415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000" u="sng" dirty="0">
                <a:latin typeface="Helvetica" pitchFamily="2" charset="0"/>
              </a:rPr>
              <a:t>How much header overhead?</a:t>
            </a:r>
            <a:endParaRPr lang="en-US" altLang="en-US" sz="2000" dirty="0">
              <a:latin typeface="Helvetica" pitchFamily="2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Suppose 20 bytes of TCP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20 bytes of IP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= 40 bytes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542D661-4618-3746-B7CC-365235C4C900}"/>
              </a:ext>
            </a:extLst>
          </p:cNvPr>
          <p:cNvGrpSpPr/>
          <p:nvPr/>
        </p:nvGrpSpPr>
        <p:grpSpPr>
          <a:xfrm>
            <a:off x="410901" y="261971"/>
            <a:ext cx="1175806" cy="1009935"/>
            <a:chOff x="9422462" y="2142976"/>
            <a:chExt cx="1175806" cy="100993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6BC25D0-987D-0B4E-A3E4-C6C91EBD865C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9E93E1E-912A-E242-9261-282A7F0D1543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169AC61-A5DA-BC42-B0D9-93CFA2384311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FA6F832-B5A0-A546-95A8-866B7D8FC682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95B9891-D672-F840-9EA0-E418BA219C15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708DC50-1ADA-124B-BBC7-C09539C7EEE2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5B72F55-3402-3640-83BF-95AFAF702485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589BDFA-2916-A841-BBB3-F41494662594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428C4C9-F1A6-904D-9E35-73E5AB1BDABA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FE892D-2890-8E4E-B8B6-D349A0A0CF06}"/>
              </a:ext>
            </a:extLst>
          </p:cNvPr>
          <p:cNvCxnSpPr/>
          <p:nvPr/>
        </p:nvCxnSpPr>
        <p:spPr>
          <a:xfrm>
            <a:off x="1682496" y="968376"/>
            <a:ext cx="2637092" cy="5387974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410C14A-7770-1F4F-89FE-203E6B4A7CF6}"/>
              </a:ext>
            </a:extLst>
          </p:cNvPr>
          <p:cNvCxnSpPr>
            <a:cxnSpLocks/>
          </p:cNvCxnSpPr>
          <p:nvPr/>
        </p:nvCxnSpPr>
        <p:spPr>
          <a:xfrm>
            <a:off x="1661859" y="606425"/>
            <a:ext cx="6855079" cy="412442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0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60425" grpId="0"/>
      <p:bldP spid="60431" grpId="0"/>
      <p:bldP spid="60432" grpId="0"/>
      <p:bldP spid="60435" grpId="0"/>
      <p:bldP spid="60436" grpId="0"/>
      <p:bldP spid="60437" grpId="0"/>
      <p:bldP spid="60438" grpId="0"/>
      <p:bldP spid="60439" grpId="0"/>
      <p:bldP spid="60440" grpId="0"/>
      <p:bldP spid="60441" grpId="0" animBg="1"/>
      <p:bldP spid="60442" grpId="0" animBg="1"/>
      <p:bldP spid="60443" grpId="0"/>
      <p:bldP spid="60444" grpId="0"/>
      <p:bldP spid="60445" grpId="0"/>
      <p:bldP spid="60446" grpId="0" animBg="1"/>
      <p:bldP spid="60447" grpId="0" animBg="1"/>
      <p:bldP spid="60448" grpId="0" animBg="1"/>
      <p:bldP spid="60449" grpId="0"/>
      <p:bldP spid="60450" grpId="0"/>
      <p:bldP spid="60453" grpId="0"/>
      <p:bldP spid="60454" grpId="0" animBg="1"/>
      <p:bldP spid="60456" grpId="0"/>
      <p:bldP spid="60458" grpId="0"/>
      <p:bldP spid="60459" grpId="0" animBg="1"/>
      <p:bldP spid="60460" grpId="0" animBg="1"/>
      <p:bldP spid="60464" grpId="0"/>
      <p:bldP spid="60466" grpId="0" animBg="1"/>
      <p:bldP spid="60467" grpId="0"/>
      <p:bldP spid="60469" grpId="0"/>
      <p:bldP spid="60470" grpId="0"/>
      <p:bldP spid="60471" grpId="0" animBg="1"/>
      <p:bldP spid="604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D69B-18E1-8346-B4AC-2A34BE20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rest of this lecture and the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3A739-7BCE-624D-A520-C18194BE8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625600"/>
            <a:ext cx="10998200" cy="5067300"/>
          </a:xfrm>
        </p:spPr>
        <p:txBody>
          <a:bodyPr>
            <a:normAutofit/>
          </a:bodyPr>
          <a:lstStyle/>
          <a:p>
            <a:r>
              <a:rPr lang="en-US" dirty="0"/>
              <a:t>We’ll talk about some </a:t>
            </a:r>
            <a:r>
              <a:rPr lang="en-US" dirty="0">
                <a:solidFill>
                  <a:srgbClr val="C00000"/>
                </a:solidFill>
              </a:rPr>
              <a:t>support protocols </a:t>
            </a:r>
            <a:r>
              <a:rPr lang="en-US" dirty="0"/>
              <a:t>and mechanisms for the network layer</a:t>
            </a:r>
          </a:p>
          <a:p>
            <a:pPr lvl="1"/>
            <a:r>
              <a:rPr lang="en-US" dirty="0"/>
              <a:t>Protocols: DHCP, ICMP, ARP</a:t>
            </a:r>
          </a:p>
          <a:p>
            <a:pPr lvl="1"/>
            <a:r>
              <a:rPr lang="en-US" dirty="0"/>
              <a:t>Mechanisms: NAT</a:t>
            </a:r>
          </a:p>
          <a:p>
            <a:pPr lvl="1"/>
            <a:r>
              <a:rPr lang="en-US" dirty="0"/>
              <a:t>We’ll also talk about IP version 6 (IPv6)</a:t>
            </a:r>
          </a:p>
          <a:p>
            <a:endParaRPr lang="en-US" dirty="0"/>
          </a:p>
          <a:p>
            <a:r>
              <a:rPr lang="en-US" dirty="0"/>
              <a:t>Some of these protocols use an IP header underneath their own header (ICMP) or replace the IP header with their own (ARP)</a:t>
            </a:r>
          </a:p>
          <a:p>
            <a:pPr lvl="1"/>
            <a:r>
              <a:rPr lang="en-US" dirty="0"/>
              <a:t>But these shouldn’t be construed as transport/network protocols</a:t>
            </a:r>
          </a:p>
          <a:p>
            <a:pPr lvl="1"/>
            <a:r>
              <a:rPr lang="en-US" dirty="0"/>
              <a:t>They are fundamental to supporting IP/network layer functionality</a:t>
            </a:r>
          </a:p>
          <a:p>
            <a:pPr lvl="1"/>
            <a:r>
              <a:rPr lang="en-US" dirty="0"/>
              <a:t>More appropriately discussed as support protocols for the network layer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67476A-6617-4642-8782-CCD53B50CDC2}"/>
              </a:ext>
            </a:extLst>
          </p:cNvPr>
          <p:cNvSpPr txBox="1"/>
          <p:nvPr/>
        </p:nvSpPr>
        <p:spPr>
          <a:xfrm>
            <a:off x="593766" y="523237"/>
            <a:ext cx="11008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The network layer is </a:t>
            </a:r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all about reachability</a:t>
            </a:r>
            <a:r>
              <a:rPr lang="en-US" sz="4000" dirty="0">
                <a:latin typeface="Helvetica" pitchFamily="2" charset="0"/>
              </a:rPr>
              <a:t>.</a:t>
            </a:r>
          </a:p>
          <a:p>
            <a:pPr algn="ctr"/>
            <a:r>
              <a:rPr lang="en-US" sz="4000" dirty="0">
                <a:latin typeface="Helvetica" pitchFamily="2" charset="0"/>
              </a:rPr>
              <a:t>Every protocol we’ll see solves a sub-problem.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9563F-6D28-6E42-8364-71DB169327B8}"/>
              </a:ext>
            </a:extLst>
          </p:cNvPr>
          <p:cNvSpPr txBox="1"/>
          <p:nvPr/>
        </p:nvSpPr>
        <p:spPr>
          <a:xfrm>
            <a:off x="795647" y="2162462"/>
            <a:ext cx="3467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get an address?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437AA-D2F6-054E-B446-35C5140CAD43}"/>
              </a:ext>
            </a:extLst>
          </p:cNvPr>
          <p:cNvSpPr txBox="1"/>
          <p:nvPr/>
        </p:nvSpPr>
        <p:spPr>
          <a:xfrm>
            <a:off x="1802085" y="2991770"/>
            <a:ext cx="166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DHCP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B7A0B-2F48-1D4D-AD64-7E8DAAE2B58D}"/>
              </a:ext>
            </a:extLst>
          </p:cNvPr>
          <p:cNvSpPr txBox="1"/>
          <p:nvPr/>
        </p:nvSpPr>
        <p:spPr>
          <a:xfrm>
            <a:off x="2594082" y="4287836"/>
            <a:ext cx="3467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talk to another </a:t>
            </a:r>
            <a:r>
              <a:rPr lang="en-US" sz="2400" i="1" dirty="0">
                <a:latin typeface="Helvetica" pitchFamily="2" charset="0"/>
              </a:rPr>
              <a:t>within </a:t>
            </a:r>
            <a:r>
              <a:rPr lang="en-US" sz="2400" dirty="0">
                <a:latin typeface="Helvetica" pitchFamily="2" charset="0"/>
              </a:rPr>
              <a:t>the same network?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832457B5-D864-DC4C-860B-A6AC501F1824}"/>
              </a:ext>
            </a:extLst>
          </p:cNvPr>
          <p:cNvSpPr/>
          <p:nvPr/>
        </p:nvSpPr>
        <p:spPr>
          <a:xfrm>
            <a:off x="567702" y="3741218"/>
            <a:ext cx="6711872" cy="2975991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35">
            <a:extLst>
              <a:ext uri="{FF2B5EF4-FFF2-40B4-BE49-F238E27FC236}">
                <a16:creationId xmlns:a16="http://schemas.microsoft.com/office/drawing/2014/main" id="{AFE135E4-D804-B245-84EE-D5BCD75CB09C}"/>
              </a:ext>
            </a:extLst>
          </p:cNvPr>
          <p:cNvGrpSpPr>
            <a:grpSpLocks/>
          </p:cNvGrpSpPr>
          <p:nvPr/>
        </p:nvGrpSpPr>
        <p:grpSpPr bwMode="auto">
          <a:xfrm>
            <a:off x="3733144" y="3425432"/>
            <a:ext cx="1064210" cy="903201"/>
            <a:chOff x="-44" y="1473"/>
            <a:chExt cx="981" cy="1105"/>
          </a:xfrm>
        </p:grpSpPr>
        <p:pic>
          <p:nvPicPr>
            <p:cNvPr id="10" name="Picture 136" descr="desktop_computer_stylized_medium">
              <a:extLst>
                <a:ext uri="{FF2B5EF4-FFF2-40B4-BE49-F238E27FC236}">
                  <a16:creationId xmlns:a16="http://schemas.microsoft.com/office/drawing/2014/main" id="{C667A67B-C860-204F-ADDE-FA8A96874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37">
              <a:extLst>
                <a:ext uri="{FF2B5EF4-FFF2-40B4-BE49-F238E27FC236}">
                  <a16:creationId xmlns:a16="http://schemas.microsoft.com/office/drawing/2014/main" id="{2668E5FD-4AA0-AE4E-BC4B-76AFD3CD51F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" name="Group 135">
            <a:extLst>
              <a:ext uri="{FF2B5EF4-FFF2-40B4-BE49-F238E27FC236}">
                <a16:creationId xmlns:a16="http://schemas.microsoft.com/office/drawing/2014/main" id="{62D766EB-0245-8F40-A424-9691D9764645}"/>
              </a:ext>
            </a:extLst>
          </p:cNvPr>
          <p:cNvGrpSpPr>
            <a:grpSpLocks/>
          </p:cNvGrpSpPr>
          <p:nvPr/>
        </p:nvGrpSpPr>
        <p:grpSpPr bwMode="auto">
          <a:xfrm>
            <a:off x="10098712" y="4344359"/>
            <a:ext cx="1064210" cy="903201"/>
            <a:chOff x="-44" y="1473"/>
            <a:chExt cx="981" cy="1105"/>
          </a:xfrm>
        </p:grpSpPr>
        <p:pic>
          <p:nvPicPr>
            <p:cNvPr id="17" name="Picture 136" descr="desktop_computer_stylized_medium">
              <a:extLst>
                <a:ext uri="{FF2B5EF4-FFF2-40B4-BE49-F238E27FC236}">
                  <a16:creationId xmlns:a16="http://schemas.microsoft.com/office/drawing/2014/main" id="{6C3C34CE-05CB-0C48-8AB7-37F375CC14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137">
              <a:extLst>
                <a:ext uri="{FF2B5EF4-FFF2-40B4-BE49-F238E27FC236}">
                  <a16:creationId xmlns:a16="http://schemas.microsoft.com/office/drawing/2014/main" id="{8B1AE7F0-F268-6C42-AE6C-A76CFB1A5E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" name="Cloud 18">
            <a:extLst>
              <a:ext uri="{FF2B5EF4-FFF2-40B4-BE49-F238E27FC236}">
                <a16:creationId xmlns:a16="http://schemas.microsoft.com/office/drawing/2014/main" id="{7515EBB9-D4DA-4449-AED4-21A6612939E1}"/>
              </a:ext>
            </a:extLst>
          </p:cNvPr>
          <p:cNvSpPr/>
          <p:nvPr/>
        </p:nvSpPr>
        <p:spPr>
          <a:xfrm>
            <a:off x="8217635" y="3951082"/>
            <a:ext cx="3762153" cy="1963778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C19CC4-B819-7D42-A208-F315FF3D100A}"/>
              </a:ext>
            </a:extLst>
          </p:cNvPr>
          <p:cNvSpPr txBox="1"/>
          <p:nvPr/>
        </p:nvSpPr>
        <p:spPr>
          <a:xfrm>
            <a:off x="4186776" y="5401378"/>
            <a:ext cx="166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ARP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F06135-B71A-8E43-9157-24CE8BBB3A42}"/>
              </a:ext>
            </a:extLst>
          </p:cNvPr>
          <p:cNvSpPr txBox="1"/>
          <p:nvPr/>
        </p:nvSpPr>
        <p:spPr>
          <a:xfrm>
            <a:off x="7496108" y="2080673"/>
            <a:ext cx="5111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talk to another </a:t>
            </a:r>
            <a:r>
              <a:rPr lang="en-US" sz="2400" i="1" dirty="0">
                <a:latin typeface="Helvetica" pitchFamily="2" charset="0"/>
              </a:rPr>
              <a:t>outside </a:t>
            </a:r>
            <a:r>
              <a:rPr lang="en-US" sz="2400" dirty="0">
                <a:latin typeface="Helvetica" pitchFamily="2" charset="0"/>
              </a:rPr>
              <a:t>its network?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590906-5398-DB4D-8346-B679E56F2192}"/>
              </a:ext>
            </a:extLst>
          </p:cNvPr>
          <p:cNvSpPr txBox="1"/>
          <p:nvPr/>
        </p:nvSpPr>
        <p:spPr>
          <a:xfrm>
            <a:off x="7544129" y="2873864"/>
            <a:ext cx="5256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Routing protocols</a:t>
            </a:r>
          </a:p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OSPF, RIP, BGP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344FD6-4597-EC4F-8C11-20CCF7393910}"/>
              </a:ext>
            </a:extLst>
          </p:cNvPr>
          <p:cNvSpPr txBox="1"/>
          <p:nvPr/>
        </p:nvSpPr>
        <p:spPr>
          <a:xfrm>
            <a:off x="7046777" y="5670769"/>
            <a:ext cx="166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Gateways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925C58-5C30-C54B-9D76-4596A8F6DB0E}"/>
              </a:ext>
            </a:extLst>
          </p:cNvPr>
          <p:cNvSpPr txBox="1"/>
          <p:nvPr/>
        </p:nvSpPr>
        <p:spPr>
          <a:xfrm>
            <a:off x="7060299" y="6053234"/>
            <a:ext cx="240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NAT &amp; IPv6</a:t>
            </a:r>
          </a:p>
        </p:txBody>
      </p:sp>
      <p:grpSp>
        <p:nvGrpSpPr>
          <p:cNvPr id="3" name="Group 135">
            <a:extLst>
              <a:ext uri="{FF2B5EF4-FFF2-40B4-BE49-F238E27FC236}">
                <a16:creationId xmlns:a16="http://schemas.microsoft.com/office/drawing/2014/main" id="{C0E844DD-B07F-4F44-857A-5FE361DCD9EA}"/>
              </a:ext>
            </a:extLst>
          </p:cNvPr>
          <p:cNvGrpSpPr>
            <a:grpSpLocks/>
          </p:cNvGrpSpPr>
          <p:nvPr/>
        </p:nvGrpSpPr>
        <p:grpSpPr bwMode="auto">
          <a:xfrm>
            <a:off x="427927" y="3946885"/>
            <a:ext cx="1399562" cy="1197821"/>
            <a:chOff x="-44" y="1473"/>
            <a:chExt cx="981" cy="1105"/>
          </a:xfrm>
        </p:grpSpPr>
        <p:pic>
          <p:nvPicPr>
            <p:cNvPr id="4" name="Picture 136" descr="desktop_computer_stylized_medium">
              <a:extLst>
                <a:ext uri="{FF2B5EF4-FFF2-40B4-BE49-F238E27FC236}">
                  <a16:creationId xmlns:a16="http://schemas.microsoft.com/office/drawing/2014/main" id="{635B3576-D6F8-384A-BF23-0A1B00B80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137">
              <a:extLst>
                <a:ext uri="{FF2B5EF4-FFF2-40B4-BE49-F238E27FC236}">
                  <a16:creationId xmlns:a16="http://schemas.microsoft.com/office/drawing/2014/main" id="{E327FC03-E45B-2048-BFDF-4848DCF8E6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135">
            <a:extLst>
              <a:ext uri="{FF2B5EF4-FFF2-40B4-BE49-F238E27FC236}">
                <a16:creationId xmlns:a16="http://schemas.microsoft.com/office/drawing/2014/main" id="{FF3FDD08-2AF8-7F4D-A0FD-DE557EB954B6}"/>
              </a:ext>
            </a:extLst>
          </p:cNvPr>
          <p:cNvGrpSpPr>
            <a:grpSpLocks/>
          </p:cNvGrpSpPr>
          <p:nvPr/>
        </p:nvGrpSpPr>
        <p:grpSpPr bwMode="auto">
          <a:xfrm>
            <a:off x="795647" y="5775896"/>
            <a:ext cx="1064210" cy="903201"/>
            <a:chOff x="-44" y="1473"/>
            <a:chExt cx="981" cy="1105"/>
          </a:xfrm>
        </p:grpSpPr>
        <p:pic>
          <p:nvPicPr>
            <p:cNvPr id="13" name="Picture 136" descr="desktop_computer_stylized_medium">
              <a:extLst>
                <a:ext uri="{FF2B5EF4-FFF2-40B4-BE49-F238E27FC236}">
                  <a16:creationId xmlns:a16="http://schemas.microsoft.com/office/drawing/2014/main" id="{9A103F8D-5B2A-C244-9BB8-F7313F14F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id="{8DA6AC0D-76C0-C94F-9F0D-30F19B4304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871D1CD-2B30-D04C-892D-E13B2AAE1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39" y="5850218"/>
            <a:ext cx="1896830" cy="5690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187A2B-4A5C-6A4A-8DFA-256195C5386B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7279574" y="4932971"/>
            <a:ext cx="949731" cy="3692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9" descr="Router Clip Art">
            <a:extLst>
              <a:ext uri="{FF2B5EF4-FFF2-40B4-BE49-F238E27FC236}">
                <a16:creationId xmlns:a16="http://schemas.microsoft.com/office/drawing/2014/main" id="{EBE8C051-0090-0847-9555-29F2B6411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39" y="4977166"/>
            <a:ext cx="850847" cy="62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6F3A8D63-6C91-2F4B-B2C8-72B006B9D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6832" y="5452001"/>
            <a:ext cx="1072131" cy="121833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C57F36D-3DFF-4940-B59D-623B5FA62494}"/>
              </a:ext>
            </a:extLst>
          </p:cNvPr>
          <p:cNvSpPr txBox="1"/>
          <p:nvPr/>
        </p:nvSpPr>
        <p:spPr>
          <a:xfrm>
            <a:off x="4778360" y="2352687"/>
            <a:ext cx="346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Debugging?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047366-6C1F-6447-B6CE-185A7B111E67}"/>
              </a:ext>
            </a:extLst>
          </p:cNvPr>
          <p:cNvSpPr txBox="1"/>
          <p:nvPr/>
        </p:nvSpPr>
        <p:spPr>
          <a:xfrm>
            <a:off x="5073562" y="2775673"/>
            <a:ext cx="122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ICMP</a:t>
            </a:r>
          </a:p>
        </p:txBody>
      </p:sp>
    </p:spTree>
    <p:extLst>
      <p:ext uri="{BB962C8B-B14F-4D97-AF65-F5344CB8AC3E}">
        <p14:creationId xmlns:p14="http://schemas.microsoft.com/office/powerpoint/2010/main" val="10703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5" grpId="0" animBg="1"/>
      <p:bldP spid="19" grpId="0" animBg="1"/>
      <p:bldP spid="20" grpId="0"/>
      <p:bldP spid="21" grpId="0"/>
      <p:bldP spid="22" grpId="0"/>
      <p:bldP spid="24" grpId="0"/>
      <p:bldP spid="25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8777-B066-A241-97D7-EA581408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Host Configuration Protocol (DHCP)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01986-D8E5-F547-A9C8-7B5FEEDAE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7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359AB-5BBC-AB40-856E-C7915DDB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an endpoint get its IP </a:t>
            </a:r>
            <a:r>
              <a:rPr lang="en-US" dirty="0" err="1"/>
              <a:t>addr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E7B88-A6D5-1446-AF60-D55F913D1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85500" cy="4778375"/>
          </a:xfrm>
        </p:spPr>
        <p:txBody>
          <a:bodyPr>
            <a:normAutofit/>
          </a:bodyPr>
          <a:lstStyle/>
          <a:p>
            <a:r>
              <a:rPr lang="en-US" altLang="en-US" dirty="0"/>
              <a:t>One possibility: hard-code the IP address on the endpoint</a:t>
            </a:r>
          </a:p>
          <a:p>
            <a:pPr lvl="1"/>
            <a:r>
              <a:rPr lang="en-US" altLang="en-US" dirty="0"/>
              <a:t>e.g., a system admin writing addresses in a file</a:t>
            </a:r>
          </a:p>
          <a:p>
            <a:pPr lvl="1"/>
            <a:r>
              <a:rPr lang="en-US" altLang="en-US" dirty="0"/>
              <a:t>Linux: /</a:t>
            </a:r>
            <a:r>
              <a:rPr lang="en-US" altLang="en-US" dirty="0" err="1"/>
              <a:t>etc</a:t>
            </a:r>
            <a:r>
              <a:rPr lang="en-US" altLang="en-US" dirty="0"/>
              <a:t>/network/interfaces</a:t>
            </a:r>
          </a:p>
          <a:p>
            <a:pPr lvl="1"/>
            <a:r>
              <a:rPr lang="en-US" altLang="en-US" dirty="0"/>
              <a:t>Mac OS X (10.14.6): system preferences &gt; Network &gt; name of interface &gt; advanced &gt; TCP/IP &gt; “Manually”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Another possibility: dynamically receive an address “from the network”</a:t>
            </a:r>
          </a:p>
          <a:p>
            <a:pPr lvl="1"/>
            <a:r>
              <a:rPr lang="en-US" altLang="en-US" dirty="0">
                <a:solidFill>
                  <a:srgbClr val="CC0000"/>
                </a:solidFill>
              </a:rPr>
              <a:t>DHCP: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CC0000"/>
                </a:solidFill>
              </a:rPr>
              <a:t>D</a:t>
            </a:r>
            <a:r>
              <a:rPr lang="en-US" altLang="en-US" dirty="0"/>
              <a:t>ynamic </a:t>
            </a:r>
            <a:r>
              <a:rPr lang="en-US" altLang="en-US" dirty="0">
                <a:solidFill>
                  <a:srgbClr val="CC0000"/>
                </a:solidFill>
              </a:rPr>
              <a:t>H</a:t>
            </a:r>
            <a:r>
              <a:rPr lang="en-US" altLang="en-US" dirty="0"/>
              <a:t>ost </a:t>
            </a:r>
            <a:r>
              <a:rPr lang="en-US" altLang="en-US" dirty="0">
                <a:solidFill>
                  <a:srgbClr val="CC0000"/>
                </a:solidFill>
              </a:rPr>
              <a:t>C</a:t>
            </a:r>
            <a:r>
              <a:rPr lang="en-US" altLang="en-US" dirty="0"/>
              <a:t>onfiguration </a:t>
            </a:r>
            <a:r>
              <a:rPr lang="en-US" altLang="en-US" dirty="0">
                <a:solidFill>
                  <a:srgbClr val="CC0000"/>
                </a:solidFill>
              </a:rPr>
              <a:t>P</a:t>
            </a:r>
            <a:r>
              <a:rPr lang="en-US" altLang="en-US" dirty="0"/>
              <a:t>rotocol</a:t>
            </a:r>
          </a:p>
          <a:p>
            <a:pPr lvl="1"/>
            <a:r>
              <a:rPr lang="en-US" altLang="ja-JP" dirty="0"/>
              <a:t>Provide plug-and-play functionality for endpoints (e.g., phones, laptops)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8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6292-1929-5942-A17F-8087EBC0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similar bootstrapping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832FD-44ED-C742-9A1D-5039BE184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99800" cy="5167312"/>
          </a:xfrm>
        </p:spPr>
        <p:txBody>
          <a:bodyPr>
            <a:normAutofit/>
          </a:bodyPr>
          <a:lstStyle/>
          <a:p>
            <a:r>
              <a:rPr lang="en-US" dirty="0"/>
              <a:t>How does a host get its IP address?</a:t>
            </a:r>
          </a:p>
          <a:p>
            <a:r>
              <a:rPr lang="en-US" dirty="0"/>
              <a:t>How does a host know its local DNS server?</a:t>
            </a:r>
          </a:p>
          <a:p>
            <a:r>
              <a:rPr lang="en-US" dirty="0"/>
              <a:t>How does a host know its netmask? </a:t>
            </a:r>
          </a:p>
          <a:p>
            <a:pPr lvl="1"/>
            <a:r>
              <a:rPr lang="en-US" dirty="0"/>
              <a:t>i.e., so that it can know which other hosts are in the same network</a:t>
            </a:r>
          </a:p>
          <a:p>
            <a:pPr lvl="1"/>
            <a:r>
              <a:rPr lang="en-US" dirty="0"/>
              <a:t>Note: the details how A and B talk to each other changes significantly when A and B are in the same network vs. different network</a:t>
            </a:r>
          </a:p>
          <a:p>
            <a:r>
              <a:rPr lang="en-US" dirty="0"/>
              <a:t>How does a host know how to reach other networks?</a:t>
            </a:r>
          </a:p>
          <a:p>
            <a:pPr lvl="1"/>
            <a:r>
              <a:rPr lang="en-US" dirty="0"/>
              <a:t>i.e., which router is at the “border” of the current network?</a:t>
            </a:r>
          </a:p>
          <a:p>
            <a:pPr lvl="1"/>
            <a:r>
              <a:rPr lang="en-US" dirty="0"/>
              <a:t>This router is also called the </a:t>
            </a:r>
            <a:r>
              <a:rPr lang="en-US" dirty="0">
                <a:solidFill>
                  <a:srgbClr val="C00000"/>
                </a:solidFill>
              </a:rPr>
              <a:t>gateway router: </a:t>
            </a:r>
            <a:r>
              <a:rPr lang="en-US" dirty="0"/>
              <a:t>crucial for an endpoint to communicate with another endpoint external to the network</a:t>
            </a:r>
          </a:p>
        </p:txBody>
      </p:sp>
    </p:spTree>
    <p:extLst>
      <p:ext uri="{BB962C8B-B14F-4D97-AF65-F5344CB8AC3E}">
        <p14:creationId xmlns:p14="http://schemas.microsoft.com/office/powerpoint/2010/main" val="72174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0ECD-EFEE-F347-B28E-67EBAB035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DHCP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CEC6D-092F-2548-BFC1-0695022B6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7748" cy="48720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endpoint that just joined a network knows nothing about it</a:t>
            </a:r>
          </a:p>
          <a:p>
            <a:pPr lvl="1"/>
            <a:r>
              <a:rPr lang="en-US" dirty="0"/>
              <a:t>Endpoint doesn’t even have an IP address for its point of attachment</a:t>
            </a:r>
          </a:p>
          <a:p>
            <a:pPr lvl="1"/>
            <a:endParaRPr lang="en-US" dirty="0"/>
          </a:p>
          <a:p>
            <a:r>
              <a:rPr lang="en-US" dirty="0"/>
              <a:t>We solved a similar bootstrapping problem before: </a:t>
            </a:r>
          </a:p>
          <a:p>
            <a:pPr lvl="1"/>
            <a:r>
              <a:rPr lang="en-US" dirty="0"/>
              <a:t>Domain Name Service (DNS) to retrieve addresses</a:t>
            </a:r>
          </a:p>
          <a:p>
            <a:pPr lvl="1"/>
            <a:endParaRPr lang="en-US" dirty="0"/>
          </a:p>
          <a:p>
            <a:r>
              <a:rPr lang="en-US" dirty="0"/>
              <a:t>Often, it makes little sense to have the endpoint contact a “known” server to receive an IP address</a:t>
            </a:r>
          </a:p>
          <a:p>
            <a:pPr lvl="1"/>
            <a:r>
              <a:rPr lang="en-US" dirty="0"/>
              <a:t>E.g., connecting to a brand-new network you’ve never been in</a:t>
            </a:r>
          </a:p>
          <a:p>
            <a:endParaRPr lang="en-US" dirty="0"/>
          </a:p>
          <a:p>
            <a:r>
              <a:rPr lang="en-US" dirty="0"/>
              <a:t>The only idea that really works is to ask everyone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Broadcast a query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8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6E29A-84F0-6F48-A201-295D7977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DHCP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34000-37B3-D745-9C6F-44DC341C1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162350" cy="4892675"/>
          </a:xfrm>
        </p:spPr>
        <p:txBody>
          <a:bodyPr>
            <a:normAutofit/>
          </a:bodyPr>
          <a:lstStyle/>
          <a:p>
            <a:r>
              <a:rPr lang="en-US" altLang="en-US" dirty="0"/>
              <a:t>DHCP allows a host to dynamically obtain its IP address from a </a:t>
            </a:r>
            <a:r>
              <a:rPr lang="en-US" altLang="en-US" dirty="0">
                <a:solidFill>
                  <a:srgbClr val="C00000"/>
                </a:solidFill>
              </a:rPr>
              <a:t>server</a:t>
            </a:r>
            <a:r>
              <a:rPr lang="en-US" altLang="en-US" dirty="0"/>
              <a:t> on a network when it joins the network</a:t>
            </a:r>
          </a:p>
          <a:p>
            <a:r>
              <a:rPr lang="en-US" altLang="en-US" dirty="0"/>
              <a:t>DHCP can allow a host to be mobile across different networks, obtaining IP addresses as needed</a:t>
            </a:r>
          </a:p>
          <a:p>
            <a:r>
              <a:rPr lang="en-US" altLang="en-US" dirty="0"/>
              <a:t>DHCP uses </a:t>
            </a:r>
            <a:r>
              <a:rPr lang="en-US" altLang="en-US" dirty="0">
                <a:solidFill>
                  <a:srgbClr val="C00000"/>
                </a:solidFill>
              </a:rPr>
              <a:t>leases </a:t>
            </a:r>
            <a:r>
              <a:rPr lang="en-US" altLang="en-US" dirty="0"/>
              <a:t>on addresses</a:t>
            </a:r>
          </a:p>
          <a:p>
            <a:pPr lvl="1"/>
            <a:r>
              <a:rPr lang="en-US" altLang="en-US" dirty="0"/>
              <a:t>Host must renew lease periodically</a:t>
            </a:r>
          </a:p>
          <a:p>
            <a:pPr lvl="1"/>
            <a:r>
              <a:rPr lang="en-US" altLang="en-US" dirty="0"/>
              <a:t>Allows network to reuse an IP with an expired lease, reclaiming addresses from inactive hosts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F310EA-FF9F-5C42-A375-0C47A0E1F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938" y="5535613"/>
            <a:ext cx="1725693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" name="Text Box 97">
            <a:extLst>
              <a:ext uri="{FF2B5EF4-FFF2-40B4-BE49-F238E27FC236}">
                <a16:creationId xmlns:a16="http://schemas.microsoft.com/office/drawing/2014/main" id="{33D1AEAB-70A4-D742-8A83-A144E8F7D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50" y="1401762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i="1"/>
              <a:t>223.1.1.0/24</a:t>
            </a:r>
          </a:p>
        </p:txBody>
      </p:sp>
      <p:sp>
        <p:nvSpPr>
          <p:cNvPr id="6" name="Text Box 98">
            <a:extLst>
              <a:ext uri="{FF2B5EF4-FFF2-40B4-BE49-F238E27FC236}">
                <a16:creationId xmlns:a16="http://schemas.microsoft.com/office/drawing/2014/main" id="{25C0EDF4-E57B-BA47-B0BB-A445528F4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863" y="3897312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i="1"/>
              <a:t>223.1.2.0/24</a:t>
            </a:r>
          </a:p>
        </p:txBody>
      </p:sp>
      <p:sp>
        <p:nvSpPr>
          <p:cNvPr id="7" name="Text Box 99">
            <a:extLst>
              <a:ext uri="{FF2B5EF4-FFF2-40B4-BE49-F238E27FC236}">
                <a16:creationId xmlns:a16="http://schemas.microsoft.com/office/drawing/2014/main" id="{671522CE-342D-5C4D-B0C2-CB668091A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825" y="5491162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i="1"/>
              <a:t>223.1.3.0/24</a:t>
            </a:r>
          </a:p>
        </p:txBody>
      </p:sp>
      <p:sp>
        <p:nvSpPr>
          <p:cNvPr id="8" name="Rectangle 100">
            <a:extLst>
              <a:ext uri="{FF2B5EF4-FFF2-40B4-BE49-F238E27FC236}">
                <a16:creationId xmlns:a16="http://schemas.microsoft.com/office/drawing/2014/main" id="{3E0647C2-BCB8-B84A-BEB7-1BF2927D5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401" y="373221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Freeform 101">
            <a:extLst>
              <a:ext uri="{FF2B5EF4-FFF2-40B4-BE49-F238E27FC236}">
                <a16:creationId xmlns:a16="http://schemas.microsoft.com/office/drawing/2014/main" id="{33A987ED-8477-0A4D-B661-B623947DE5D2}"/>
              </a:ext>
            </a:extLst>
          </p:cNvPr>
          <p:cNvSpPr>
            <a:spLocks/>
          </p:cNvSpPr>
          <p:nvPr/>
        </p:nvSpPr>
        <p:spPr bwMode="auto">
          <a:xfrm>
            <a:off x="7058026" y="1671637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102">
            <a:extLst>
              <a:ext uri="{FF2B5EF4-FFF2-40B4-BE49-F238E27FC236}">
                <a16:creationId xmlns:a16="http://schemas.microsoft.com/office/drawing/2014/main" id="{CEF548F8-414A-FE48-BB35-A46DF50BB54F}"/>
              </a:ext>
            </a:extLst>
          </p:cNvPr>
          <p:cNvSpPr>
            <a:spLocks/>
          </p:cNvSpPr>
          <p:nvPr/>
        </p:nvSpPr>
        <p:spPr bwMode="auto">
          <a:xfrm>
            <a:off x="9585325" y="198120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103">
            <a:extLst>
              <a:ext uri="{FF2B5EF4-FFF2-40B4-BE49-F238E27FC236}">
                <a16:creationId xmlns:a16="http://schemas.microsoft.com/office/drawing/2014/main" id="{B284DE60-5855-5040-A9E7-0E49B098C0EF}"/>
              </a:ext>
            </a:extLst>
          </p:cNvPr>
          <p:cNvSpPr>
            <a:spLocks/>
          </p:cNvSpPr>
          <p:nvPr/>
        </p:nvSpPr>
        <p:spPr bwMode="auto">
          <a:xfrm>
            <a:off x="8258176" y="3414712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4">
            <a:extLst>
              <a:ext uri="{FF2B5EF4-FFF2-40B4-BE49-F238E27FC236}">
                <a16:creationId xmlns:a16="http://schemas.microsoft.com/office/drawing/2014/main" id="{977FB17E-C63A-9543-A346-375C568462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7301" y="2193924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6">
            <a:extLst>
              <a:ext uri="{FF2B5EF4-FFF2-40B4-BE49-F238E27FC236}">
                <a16:creationId xmlns:a16="http://schemas.microsoft.com/office/drawing/2014/main" id="{FADA18F3-82D2-B44F-B01E-AC1C518458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6513" y="291465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7">
            <a:extLst>
              <a:ext uri="{FF2B5EF4-FFF2-40B4-BE49-F238E27FC236}">
                <a16:creationId xmlns:a16="http://schemas.microsoft.com/office/drawing/2014/main" id="{7839CB77-97DE-3D4D-9FC2-45ADDD159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6825" y="346551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08">
            <a:extLst>
              <a:ext uri="{FF2B5EF4-FFF2-40B4-BE49-F238E27FC236}">
                <a16:creationId xmlns:a16="http://schemas.microsoft.com/office/drawing/2014/main" id="{65A35148-E551-5E43-B278-3E56846B4D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59789" y="304323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09">
            <a:extLst>
              <a:ext uri="{FF2B5EF4-FFF2-40B4-BE49-F238E27FC236}">
                <a16:creationId xmlns:a16="http://schemas.microsoft.com/office/drawing/2014/main" id="{4478D457-C557-CC42-B7D6-4D8D47CE3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925" y="186848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223.1.1.1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17" name="Text Box 111">
            <a:extLst>
              <a:ext uri="{FF2B5EF4-FFF2-40B4-BE49-F238E27FC236}">
                <a16:creationId xmlns:a16="http://schemas.microsoft.com/office/drawing/2014/main" id="{EA69C916-9C39-3049-8AF0-B25E78934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25" y="349408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223.1.1.3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18" name="Text Box 112">
            <a:extLst>
              <a:ext uri="{FF2B5EF4-FFF2-40B4-BE49-F238E27FC236}">
                <a16:creationId xmlns:a16="http://schemas.microsoft.com/office/drawing/2014/main" id="{015FDEFE-E4A4-9947-B354-C990C6AEC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27336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223.1.1.4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19" name="Line 113">
            <a:extLst>
              <a:ext uri="{FF2B5EF4-FFF2-40B4-BE49-F238E27FC236}">
                <a16:creationId xmlns:a16="http://schemas.microsoft.com/office/drawing/2014/main" id="{CBE7B488-025A-0444-865E-9897ADDD03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34525" y="3044824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14">
            <a:extLst>
              <a:ext uri="{FF2B5EF4-FFF2-40B4-BE49-F238E27FC236}">
                <a16:creationId xmlns:a16="http://schemas.microsoft.com/office/drawing/2014/main" id="{EF166987-AC08-1043-B002-18A041AF9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525" y="273526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223.1.2.9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21" name="Line 116">
            <a:extLst>
              <a:ext uri="{FF2B5EF4-FFF2-40B4-BE49-F238E27FC236}">
                <a16:creationId xmlns:a16="http://schemas.microsoft.com/office/drawing/2014/main" id="{3822C893-8CB1-7142-8ECF-2F5C24D761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6738" y="2355849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17">
            <a:extLst>
              <a:ext uri="{FF2B5EF4-FFF2-40B4-BE49-F238E27FC236}">
                <a16:creationId xmlns:a16="http://schemas.microsoft.com/office/drawing/2014/main" id="{549D81F8-6B97-7645-80DD-2E3636DD6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80713" y="3632199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20">
            <a:extLst>
              <a:ext uri="{FF2B5EF4-FFF2-40B4-BE49-F238E27FC236}">
                <a16:creationId xmlns:a16="http://schemas.microsoft.com/office/drawing/2014/main" id="{932239BD-32F3-8C46-9E63-3425C9BF78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93226" y="338455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22">
            <a:extLst>
              <a:ext uri="{FF2B5EF4-FFF2-40B4-BE49-F238E27FC236}">
                <a16:creationId xmlns:a16="http://schemas.microsoft.com/office/drawing/2014/main" id="{39C5FFCF-EEE3-7445-9CC3-1EDD15EA3C4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18551" y="4729162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123">
            <a:extLst>
              <a:ext uri="{FF2B5EF4-FFF2-40B4-BE49-F238E27FC236}">
                <a16:creationId xmlns:a16="http://schemas.microsoft.com/office/drawing/2014/main" id="{BF76A82E-F7B4-404D-8730-640678D49C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859964" y="4662487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124">
            <a:extLst>
              <a:ext uri="{FF2B5EF4-FFF2-40B4-BE49-F238E27FC236}">
                <a16:creationId xmlns:a16="http://schemas.microsoft.com/office/drawing/2014/main" id="{9056C396-E2B6-6240-B419-1AC3135EE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1658" y="4414549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223.1.3.2</a:t>
            </a:r>
            <a:endParaRPr lang="en-US" altLang="en-US" sz="1400" dirty="0">
              <a:latin typeface="Comic Sans MS" panose="030F0902030302020204" pitchFamily="66" charset="0"/>
            </a:endParaRPr>
          </a:p>
        </p:txBody>
      </p:sp>
      <p:sp>
        <p:nvSpPr>
          <p:cNvPr id="27" name="Text Box 127">
            <a:extLst>
              <a:ext uri="{FF2B5EF4-FFF2-40B4-BE49-F238E27FC236}">
                <a16:creationId xmlns:a16="http://schemas.microsoft.com/office/drawing/2014/main" id="{00B6A460-542B-FF42-B9DF-9E83E8467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100" y="4476109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223.1.3.1</a:t>
            </a:r>
            <a:endParaRPr lang="en-US" altLang="en-US" sz="1400" dirty="0">
              <a:latin typeface="Comic Sans MS" panose="030F0902030302020204" pitchFamily="66" charset="0"/>
            </a:endParaRPr>
          </a:p>
        </p:txBody>
      </p:sp>
      <p:grpSp>
        <p:nvGrpSpPr>
          <p:cNvPr id="28" name="Group 129">
            <a:extLst>
              <a:ext uri="{FF2B5EF4-FFF2-40B4-BE49-F238E27FC236}">
                <a16:creationId xmlns:a16="http://schemas.microsoft.com/office/drawing/2014/main" id="{B4266B84-C3C8-8241-A93D-758370450F5F}"/>
              </a:ext>
            </a:extLst>
          </p:cNvPr>
          <p:cNvGrpSpPr>
            <a:grpSpLocks/>
          </p:cNvGrpSpPr>
          <p:nvPr/>
        </p:nvGrpSpPr>
        <p:grpSpPr bwMode="auto">
          <a:xfrm>
            <a:off x="7053263" y="1895474"/>
            <a:ext cx="641350" cy="558800"/>
            <a:chOff x="-44" y="1473"/>
            <a:chExt cx="981" cy="1105"/>
          </a:xfrm>
        </p:grpSpPr>
        <p:pic>
          <p:nvPicPr>
            <p:cNvPr id="29" name="Picture 130" descr="desktop_computer_stylized_medium">
              <a:extLst>
                <a:ext uri="{FF2B5EF4-FFF2-40B4-BE49-F238E27FC236}">
                  <a16:creationId xmlns:a16="http://schemas.microsoft.com/office/drawing/2014/main" id="{D77037AE-C895-BF42-8FE4-CBB3DADB5E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131">
              <a:extLst>
                <a:ext uri="{FF2B5EF4-FFF2-40B4-BE49-F238E27FC236}">
                  <a16:creationId xmlns:a16="http://schemas.microsoft.com/office/drawing/2014/main" id="{82F57FDC-53B8-FA40-B04D-0D6521326B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1" name="Group 132">
            <a:extLst>
              <a:ext uri="{FF2B5EF4-FFF2-40B4-BE49-F238E27FC236}">
                <a16:creationId xmlns:a16="http://schemas.microsoft.com/office/drawing/2014/main" id="{093DAFFD-2186-B04E-AD7A-0FC80E7FF0F7}"/>
              </a:ext>
            </a:extLst>
          </p:cNvPr>
          <p:cNvGrpSpPr>
            <a:grpSpLocks/>
          </p:cNvGrpSpPr>
          <p:nvPr/>
        </p:nvGrpSpPr>
        <p:grpSpPr bwMode="auto">
          <a:xfrm>
            <a:off x="7048500" y="2505074"/>
            <a:ext cx="641350" cy="558800"/>
            <a:chOff x="-44" y="1473"/>
            <a:chExt cx="981" cy="1105"/>
          </a:xfrm>
        </p:grpSpPr>
        <p:pic>
          <p:nvPicPr>
            <p:cNvPr id="32" name="Picture 133" descr="desktop_computer_stylized_medium">
              <a:extLst>
                <a:ext uri="{FF2B5EF4-FFF2-40B4-BE49-F238E27FC236}">
                  <a16:creationId xmlns:a16="http://schemas.microsoft.com/office/drawing/2014/main" id="{799D503A-E5A3-D748-928B-990CBEE58E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Freeform 134">
              <a:extLst>
                <a:ext uri="{FF2B5EF4-FFF2-40B4-BE49-F238E27FC236}">
                  <a16:creationId xmlns:a16="http://schemas.microsoft.com/office/drawing/2014/main" id="{332D96AD-F126-3B44-8A6A-D525313655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4" name="Group 135">
            <a:extLst>
              <a:ext uri="{FF2B5EF4-FFF2-40B4-BE49-F238E27FC236}">
                <a16:creationId xmlns:a16="http://schemas.microsoft.com/office/drawing/2014/main" id="{1369EE05-107A-8448-9C12-96C7AF9BE29D}"/>
              </a:ext>
            </a:extLst>
          </p:cNvPr>
          <p:cNvGrpSpPr>
            <a:grpSpLocks/>
          </p:cNvGrpSpPr>
          <p:nvPr/>
        </p:nvGrpSpPr>
        <p:grpSpPr bwMode="auto">
          <a:xfrm>
            <a:off x="7077075" y="3114674"/>
            <a:ext cx="641350" cy="558800"/>
            <a:chOff x="-44" y="1473"/>
            <a:chExt cx="981" cy="1105"/>
          </a:xfrm>
        </p:grpSpPr>
        <p:pic>
          <p:nvPicPr>
            <p:cNvPr id="35" name="Picture 136" descr="desktop_computer_stylized_medium">
              <a:extLst>
                <a:ext uri="{FF2B5EF4-FFF2-40B4-BE49-F238E27FC236}">
                  <a16:creationId xmlns:a16="http://schemas.microsoft.com/office/drawing/2014/main" id="{ADD05C2B-BC84-1746-9648-3A9E05F3A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137">
              <a:extLst>
                <a:ext uri="{FF2B5EF4-FFF2-40B4-BE49-F238E27FC236}">
                  <a16:creationId xmlns:a16="http://schemas.microsoft.com/office/drawing/2014/main" id="{8B79F236-16A8-3941-8290-0FA452462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7" name="Group 138">
            <a:extLst>
              <a:ext uri="{FF2B5EF4-FFF2-40B4-BE49-F238E27FC236}">
                <a16:creationId xmlns:a16="http://schemas.microsoft.com/office/drawing/2014/main" id="{5B0D047F-9F09-D24C-9E45-273A8AF03D4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85475" y="2063749"/>
            <a:ext cx="641350" cy="558800"/>
            <a:chOff x="-44" y="1473"/>
            <a:chExt cx="981" cy="1105"/>
          </a:xfrm>
        </p:grpSpPr>
        <p:pic>
          <p:nvPicPr>
            <p:cNvPr id="38" name="Picture 139" descr="desktop_computer_stylized_medium">
              <a:extLst>
                <a:ext uri="{FF2B5EF4-FFF2-40B4-BE49-F238E27FC236}">
                  <a16:creationId xmlns:a16="http://schemas.microsoft.com/office/drawing/2014/main" id="{5FA00C3F-1D4D-4E4B-9E3F-7197422F6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Freeform 140">
              <a:extLst>
                <a:ext uri="{FF2B5EF4-FFF2-40B4-BE49-F238E27FC236}">
                  <a16:creationId xmlns:a16="http://schemas.microsoft.com/office/drawing/2014/main" id="{79D2F323-17DF-6743-92AA-5C6AFDC7BDA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0" name="Group 141">
            <a:extLst>
              <a:ext uri="{FF2B5EF4-FFF2-40B4-BE49-F238E27FC236}">
                <a16:creationId xmlns:a16="http://schemas.microsoft.com/office/drawing/2014/main" id="{9980148B-8663-E046-9BE8-9337B4F5013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860088" y="3343274"/>
            <a:ext cx="641350" cy="558800"/>
            <a:chOff x="-44" y="1473"/>
            <a:chExt cx="981" cy="1105"/>
          </a:xfrm>
        </p:grpSpPr>
        <p:pic>
          <p:nvPicPr>
            <p:cNvPr id="41" name="Picture 142" descr="desktop_computer_stylized_medium">
              <a:extLst>
                <a:ext uri="{FF2B5EF4-FFF2-40B4-BE49-F238E27FC236}">
                  <a16:creationId xmlns:a16="http://schemas.microsoft.com/office/drawing/2014/main" id="{51A3BFC6-4CF4-354F-8F80-09439F41D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reeform 143">
              <a:extLst>
                <a:ext uri="{FF2B5EF4-FFF2-40B4-BE49-F238E27FC236}">
                  <a16:creationId xmlns:a16="http://schemas.microsoft.com/office/drawing/2014/main" id="{81BC5C07-1A5F-D246-8528-69B68ECCA71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3" name="Group 144">
            <a:extLst>
              <a:ext uri="{FF2B5EF4-FFF2-40B4-BE49-F238E27FC236}">
                <a16:creationId xmlns:a16="http://schemas.microsoft.com/office/drawing/2014/main" id="{C3D6047F-E2DD-5243-B0E5-183830A6B2A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652000" y="4867274"/>
            <a:ext cx="641350" cy="558800"/>
            <a:chOff x="-44" y="1473"/>
            <a:chExt cx="981" cy="1105"/>
          </a:xfrm>
        </p:grpSpPr>
        <p:pic>
          <p:nvPicPr>
            <p:cNvPr id="44" name="Picture 145" descr="desktop_computer_stylized_medium">
              <a:extLst>
                <a:ext uri="{FF2B5EF4-FFF2-40B4-BE49-F238E27FC236}">
                  <a16:creationId xmlns:a16="http://schemas.microsoft.com/office/drawing/2014/main" id="{00ABE6FF-707E-424E-95C2-4C84AB0548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Freeform 146">
              <a:extLst>
                <a:ext uri="{FF2B5EF4-FFF2-40B4-BE49-F238E27FC236}">
                  <a16:creationId xmlns:a16="http://schemas.microsoft.com/office/drawing/2014/main" id="{B8AD2E1B-FAAC-3D4E-8CD3-8C9AB4D598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" name="Group 147">
            <a:extLst>
              <a:ext uri="{FF2B5EF4-FFF2-40B4-BE49-F238E27FC236}">
                <a16:creationId xmlns:a16="http://schemas.microsoft.com/office/drawing/2014/main" id="{EF67321B-E838-8141-98CE-52C1C74BABF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88363" y="4908549"/>
            <a:ext cx="641350" cy="558800"/>
            <a:chOff x="-44" y="1473"/>
            <a:chExt cx="981" cy="1105"/>
          </a:xfrm>
        </p:grpSpPr>
        <p:pic>
          <p:nvPicPr>
            <p:cNvPr id="47" name="Picture 148" descr="desktop_computer_stylized_medium">
              <a:extLst>
                <a:ext uri="{FF2B5EF4-FFF2-40B4-BE49-F238E27FC236}">
                  <a16:creationId xmlns:a16="http://schemas.microsoft.com/office/drawing/2014/main" id="{C7D81BD5-7B41-564F-A0B0-5995494A71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49">
              <a:extLst>
                <a:ext uri="{FF2B5EF4-FFF2-40B4-BE49-F238E27FC236}">
                  <a16:creationId xmlns:a16="http://schemas.microsoft.com/office/drawing/2014/main" id="{BF5368FA-FBF6-5E40-B637-1A90F3DA64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9" name="Group 150">
            <a:extLst>
              <a:ext uri="{FF2B5EF4-FFF2-40B4-BE49-F238E27FC236}">
                <a16:creationId xmlns:a16="http://schemas.microsoft.com/office/drawing/2014/main" id="{8C80114E-95C9-9C46-8F09-143785BA4C88}"/>
              </a:ext>
            </a:extLst>
          </p:cNvPr>
          <p:cNvGrpSpPr>
            <a:grpSpLocks/>
          </p:cNvGrpSpPr>
          <p:nvPr/>
        </p:nvGrpSpPr>
        <p:grpSpPr bwMode="auto">
          <a:xfrm>
            <a:off x="8916988" y="3001962"/>
            <a:ext cx="698500" cy="355600"/>
            <a:chOff x="4396" y="1245"/>
            <a:chExt cx="672" cy="248"/>
          </a:xfrm>
        </p:grpSpPr>
        <p:sp>
          <p:nvSpPr>
            <p:cNvPr id="50" name="Oval 407">
              <a:extLst>
                <a:ext uri="{FF2B5EF4-FFF2-40B4-BE49-F238E27FC236}">
                  <a16:creationId xmlns:a16="http://schemas.microsoft.com/office/drawing/2014/main" id="{B8831250-4168-814C-B6AF-E998B5BBB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410">
              <a:extLst>
                <a:ext uri="{FF2B5EF4-FFF2-40B4-BE49-F238E27FC236}">
                  <a16:creationId xmlns:a16="http://schemas.microsoft.com/office/drawing/2014/main" id="{F57D3B97-0104-D542-BAA9-CD22934A7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2" name="Oval 411">
              <a:extLst>
                <a:ext uri="{FF2B5EF4-FFF2-40B4-BE49-F238E27FC236}">
                  <a16:creationId xmlns:a16="http://schemas.microsoft.com/office/drawing/2014/main" id="{A488FB74-24F0-324C-BB5F-0B3A54CC1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3" name="Group 154">
              <a:extLst>
                <a:ext uri="{FF2B5EF4-FFF2-40B4-BE49-F238E27FC236}">
                  <a16:creationId xmlns:a16="http://schemas.microsoft.com/office/drawing/2014/main" id="{5F458093-AF39-4440-90E3-C9DB08CA85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6" name="Freeform 155">
                <a:extLst>
                  <a:ext uri="{FF2B5EF4-FFF2-40B4-BE49-F238E27FC236}">
                    <a16:creationId xmlns:a16="http://schemas.microsoft.com/office/drawing/2014/main" id="{B9A3E053-B147-7244-A4C2-29A9E0B88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56">
                <a:extLst>
                  <a:ext uri="{FF2B5EF4-FFF2-40B4-BE49-F238E27FC236}">
                    <a16:creationId xmlns:a16="http://schemas.microsoft.com/office/drawing/2014/main" id="{17C4A59B-94A0-BA48-AFC2-BA04D0A72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Line 157">
              <a:extLst>
                <a:ext uri="{FF2B5EF4-FFF2-40B4-BE49-F238E27FC236}">
                  <a16:creationId xmlns:a16="http://schemas.microsoft.com/office/drawing/2014/main" id="{7B76D397-3179-5841-A412-66E675B13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58">
              <a:extLst>
                <a:ext uri="{FF2B5EF4-FFF2-40B4-BE49-F238E27FC236}">
                  <a16:creationId xmlns:a16="http://schemas.microsoft.com/office/drawing/2014/main" id="{41EB3386-062A-104F-B509-0017180C7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Rectangle 162">
            <a:extLst>
              <a:ext uri="{FF2B5EF4-FFF2-40B4-BE49-F238E27FC236}">
                <a16:creationId xmlns:a16="http://schemas.microsoft.com/office/drawing/2014/main" id="{E93C733E-6991-7342-B855-8E05F1BC0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4" y="2617787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59" name="Text Box 110">
            <a:extLst>
              <a:ext uri="{FF2B5EF4-FFF2-40B4-BE49-F238E27FC236}">
                <a16:creationId xmlns:a16="http://schemas.microsoft.com/office/drawing/2014/main" id="{31E4F1CD-C7DD-534B-83A7-DFBAC0ADC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13" y="25241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223.1.1.2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60" name="Rectangle 165">
            <a:extLst>
              <a:ext uri="{FF2B5EF4-FFF2-40B4-BE49-F238E27FC236}">
                <a16:creationId xmlns:a16="http://schemas.microsoft.com/office/drawing/2014/main" id="{8CD6CD44-1D0E-964E-A0A5-9F331FF87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2426" y="332740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61" name="Rectangle 166">
            <a:extLst>
              <a:ext uri="{FF2B5EF4-FFF2-40B4-BE49-F238E27FC236}">
                <a16:creationId xmlns:a16="http://schemas.microsoft.com/office/drawing/2014/main" id="{8532D844-9FE3-FA43-912B-61BC52F6F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76" y="3513137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62" name="Text Box 128">
            <a:extLst>
              <a:ext uri="{FF2B5EF4-FFF2-40B4-BE49-F238E27FC236}">
                <a16:creationId xmlns:a16="http://schemas.microsoft.com/office/drawing/2014/main" id="{B9F342AA-CD5E-384F-828E-688ADFAD7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638" y="3475038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223.1.3.27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63" name="Text Box 118">
            <a:extLst>
              <a:ext uri="{FF2B5EF4-FFF2-40B4-BE49-F238E27FC236}">
                <a16:creationId xmlns:a16="http://schemas.microsoft.com/office/drawing/2014/main" id="{D4C1DAC5-75C7-B640-BD94-FD47C0A91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2188" y="334168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223.1.2.2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64" name="Text Box 119">
            <a:extLst>
              <a:ext uri="{FF2B5EF4-FFF2-40B4-BE49-F238E27FC236}">
                <a16:creationId xmlns:a16="http://schemas.microsoft.com/office/drawing/2014/main" id="{9FE74677-F069-3F42-885A-39887771E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2450" y="18256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223.1.2.1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65" name="Text Box 168">
            <a:extLst>
              <a:ext uri="{FF2B5EF4-FFF2-40B4-BE49-F238E27FC236}">
                <a16:creationId xmlns:a16="http://schemas.microsoft.com/office/drawing/2014/main" id="{FD647C90-9228-7F44-8FAA-47556B75F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7213" y="1258887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server</a:t>
            </a:r>
          </a:p>
        </p:txBody>
      </p:sp>
      <p:sp>
        <p:nvSpPr>
          <p:cNvPr id="66" name="Text Box 170">
            <a:extLst>
              <a:ext uri="{FF2B5EF4-FFF2-40B4-BE49-F238E27FC236}">
                <a16:creationId xmlns:a16="http://schemas.microsoft.com/office/drawing/2014/main" id="{72ED1DE1-632F-C941-A85E-DCCE389E2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419" y="4411662"/>
            <a:ext cx="1703387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Client</a:t>
            </a:r>
            <a:r>
              <a:rPr lang="en-US" altLang="en-US" sz="2000" dirty="0"/>
              <a:t> program on the endpoint  broadcasts message requesting an IP address.</a:t>
            </a:r>
          </a:p>
        </p:txBody>
      </p:sp>
      <p:grpSp>
        <p:nvGrpSpPr>
          <p:cNvPr id="67" name="Group 195">
            <a:extLst>
              <a:ext uri="{FF2B5EF4-FFF2-40B4-BE49-F238E27FC236}">
                <a16:creationId xmlns:a16="http://schemas.microsoft.com/office/drawing/2014/main" id="{58121EA3-23F0-0F4B-ABF0-73552B56961C}"/>
              </a:ext>
            </a:extLst>
          </p:cNvPr>
          <p:cNvGrpSpPr>
            <a:grpSpLocks/>
          </p:cNvGrpSpPr>
          <p:nvPr/>
        </p:nvGrpSpPr>
        <p:grpSpPr bwMode="auto">
          <a:xfrm>
            <a:off x="9855200" y="1893888"/>
            <a:ext cx="401638" cy="681037"/>
            <a:chOff x="4140" y="429"/>
            <a:chExt cx="1425" cy="2396"/>
          </a:xfrm>
        </p:grpSpPr>
        <p:sp>
          <p:nvSpPr>
            <p:cNvPr id="68" name="Freeform 196">
              <a:extLst>
                <a:ext uri="{FF2B5EF4-FFF2-40B4-BE49-F238E27FC236}">
                  <a16:creationId xmlns:a16="http://schemas.microsoft.com/office/drawing/2014/main" id="{71C65DAB-3173-F343-8A2E-4BF753045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197">
              <a:extLst>
                <a:ext uri="{FF2B5EF4-FFF2-40B4-BE49-F238E27FC236}">
                  <a16:creationId xmlns:a16="http://schemas.microsoft.com/office/drawing/2014/main" id="{CD9E1770-212F-944E-8751-9B0054AE8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70" name="Freeform 198">
              <a:extLst>
                <a:ext uri="{FF2B5EF4-FFF2-40B4-BE49-F238E27FC236}">
                  <a16:creationId xmlns:a16="http://schemas.microsoft.com/office/drawing/2014/main" id="{E9C1807E-189F-624C-872E-B3C5F7397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99">
              <a:extLst>
                <a:ext uri="{FF2B5EF4-FFF2-40B4-BE49-F238E27FC236}">
                  <a16:creationId xmlns:a16="http://schemas.microsoft.com/office/drawing/2014/main" id="{817E0C50-71CD-1646-9D5E-D28C24F81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200">
              <a:extLst>
                <a:ext uri="{FF2B5EF4-FFF2-40B4-BE49-F238E27FC236}">
                  <a16:creationId xmlns:a16="http://schemas.microsoft.com/office/drawing/2014/main" id="{4C0EAFDB-F74C-A84F-809D-C9C697898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73" name="Group 201">
              <a:extLst>
                <a:ext uri="{FF2B5EF4-FFF2-40B4-BE49-F238E27FC236}">
                  <a16:creationId xmlns:a16="http://schemas.microsoft.com/office/drawing/2014/main" id="{5A662F4E-D35B-474A-8E59-595B82C4FC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8" name="AutoShape 202">
                <a:extLst>
                  <a:ext uri="{FF2B5EF4-FFF2-40B4-BE49-F238E27FC236}">
                    <a16:creationId xmlns:a16="http://schemas.microsoft.com/office/drawing/2014/main" id="{5848FA58-BF64-7A49-BADC-A715C34BE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9" name="AutoShape 203">
                <a:extLst>
                  <a:ext uri="{FF2B5EF4-FFF2-40B4-BE49-F238E27FC236}">
                    <a16:creationId xmlns:a16="http://schemas.microsoft.com/office/drawing/2014/main" id="{1D7F46BF-2157-6143-81E0-A3EA02FD0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74" name="Rectangle 204">
              <a:extLst>
                <a:ext uri="{FF2B5EF4-FFF2-40B4-BE49-F238E27FC236}">
                  <a16:creationId xmlns:a16="http://schemas.microsoft.com/office/drawing/2014/main" id="{AD244CF5-E767-7C4C-B8C0-2BA6D7127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75" name="Group 205">
              <a:extLst>
                <a:ext uri="{FF2B5EF4-FFF2-40B4-BE49-F238E27FC236}">
                  <a16:creationId xmlns:a16="http://schemas.microsoft.com/office/drawing/2014/main" id="{0CD41DE6-F27D-6744-8940-2B33DF0A9D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6" name="AutoShape 206">
                <a:extLst>
                  <a:ext uri="{FF2B5EF4-FFF2-40B4-BE49-F238E27FC236}">
                    <a16:creationId xmlns:a16="http://schemas.microsoft.com/office/drawing/2014/main" id="{2B5E6B7D-5334-144D-83DE-84C5BF878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7" name="AutoShape 207">
                <a:extLst>
                  <a:ext uri="{FF2B5EF4-FFF2-40B4-BE49-F238E27FC236}">
                    <a16:creationId xmlns:a16="http://schemas.microsoft.com/office/drawing/2014/main" id="{87271E57-4888-B647-B4D5-C7C4AE9AE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76" name="Rectangle 208">
              <a:extLst>
                <a:ext uri="{FF2B5EF4-FFF2-40B4-BE49-F238E27FC236}">
                  <a16:creationId xmlns:a16="http://schemas.microsoft.com/office/drawing/2014/main" id="{8EE611A3-AD82-AE48-A7F0-A6513292E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77" name="Rectangle 209">
              <a:extLst>
                <a:ext uri="{FF2B5EF4-FFF2-40B4-BE49-F238E27FC236}">
                  <a16:creationId xmlns:a16="http://schemas.microsoft.com/office/drawing/2014/main" id="{2BE4B07B-1F5A-6D4C-A863-2EAC3BF03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78" name="Group 210">
              <a:extLst>
                <a:ext uri="{FF2B5EF4-FFF2-40B4-BE49-F238E27FC236}">
                  <a16:creationId xmlns:a16="http://schemas.microsoft.com/office/drawing/2014/main" id="{23BE764D-5134-A449-BEE6-5CE1985AFA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4" name="AutoShape 211">
                <a:extLst>
                  <a:ext uri="{FF2B5EF4-FFF2-40B4-BE49-F238E27FC236}">
                    <a16:creationId xmlns:a16="http://schemas.microsoft.com/office/drawing/2014/main" id="{A8B1C3DD-C7E9-FC45-A741-CB52CBCCC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5" name="AutoShape 212">
                <a:extLst>
                  <a:ext uri="{FF2B5EF4-FFF2-40B4-BE49-F238E27FC236}">
                    <a16:creationId xmlns:a16="http://schemas.microsoft.com/office/drawing/2014/main" id="{18CF2FAE-AC42-3A47-BDD7-459B31614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79" name="Freeform 213">
              <a:extLst>
                <a:ext uri="{FF2B5EF4-FFF2-40B4-BE49-F238E27FC236}">
                  <a16:creationId xmlns:a16="http://schemas.microsoft.com/office/drawing/2014/main" id="{6026A603-1BA7-F04F-887D-C090C7F11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" name="Group 214">
              <a:extLst>
                <a:ext uri="{FF2B5EF4-FFF2-40B4-BE49-F238E27FC236}">
                  <a16:creationId xmlns:a16="http://schemas.microsoft.com/office/drawing/2014/main" id="{27A380B4-F582-F24F-B9BD-61225331BB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" name="AutoShape 215">
                <a:extLst>
                  <a:ext uri="{FF2B5EF4-FFF2-40B4-BE49-F238E27FC236}">
                    <a16:creationId xmlns:a16="http://schemas.microsoft.com/office/drawing/2014/main" id="{97923C0E-00F4-3841-BA61-09A079A3C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3" name="AutoShape 216">
                <a:extLst>
                  <a:ext uri="{FF2B5EF4-FFF2-40B4-BE49-F238E27FC236}">
                    <a16:creationId xmlns:a16="http://schemas.microsoft.com/office/drawing/2014/main" id="{9C7C53AD-0C82-0D45-9A27-F8EE53C9B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81" name="Rectangle 217">
              <a:extLst>
                <a:ext uri="{FF2B5EF4-FFF2-40B4-BE49-F238E27FC236}">
                  <a16:creationId xmlns:a16="http://schemas.microsoft.com/office/drawing/2014/main" id="{7F1DFF6F-27FB-5F4C-90DD-20D6DD9E3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82" name="Freeform 218">
              <a:extLst>
                <a:ext uri="{FF2B5EF4-FFF2-40B4-BE49-F238E27FC236}">
                  <a16:creationId xmlns:a16="http://schemas.microsoft.com/office/drawing/2014/main" id="{F70063AA-9227-4D48-8ED6-74D7E5E69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219">
              <a:extLst>
                <a:ext uri="{FF2B5EF4-FFF2-40B4-BE49-F238E27FC236}">
                  <a16:creationId xmlns:a16="http://schemas.microsoft.com/office/drawing/2014/main" id="{215E75C7-A2DB-AD4C-95BE-D59B61105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Oval 220">
              <a:extLst>
                <a:ext uri="{FF2B5EF4-FFF2-40B4-BE49-F238E27FC236}">
                  <a16:creationId xmlns:a16="http://schemas.microsoft.com/office/drawing/2014/main" id="{E8640EF3-D73D-E44E-9693-67E3D163D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85" name="Freeform 221">
              <a:extLst>
                <a:ext uri="{FF2B5EF4-FFF2-40B4-BE49-F238E27FC236}">
                  <a16:creationId xmlns:a16="http://schemas.microsoft.com/office/drawing/2014/main" id="{B455F6B7-1BC0-5040-9F1D-E1639A1B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AutoShape 222">
              <a:extLst>
                <a:ext uri="{FF2B5EF4-FFF2-40B4-BE49-F238E27FC236}">
                  <a16:creationId xmlns:a16="http://schemas.microsoft.com/office/drawing/2014/main" id="{35E8590A-F5A4-3446-89DB-90B4350C2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87" name="AutoShape 223">
              <a:extLst>
                <a:ext uri="{FF2B5EF4-FFF2-40B4-BE49-F238E27FC236}">
                  <a16:creationId xmlns:a16="http://schemas.microsoft.com/office/drawing/2014/main" id="{5FC393F8-E995-C242-992A-4FE09C5D4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88" name="Oval 224">
              <a:extLst>
                <a:ext uri="{FF2B5EF4-FFF2-40B4-BE49-F238E27FC236}">
                  <a16:creationId xmlns:a16="http://schemas.microsoft.com/office/drawing/2014/main" id="{BC216717-5E01-6547-800E-995BA6ADA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89" name="Oval 225">
              <a:extLst>
                <a:ext uri="{FF2B5EF4-FFF2-40B4-BE49-F238E27FC236}">
                  <a16:creationId xmlns:a16="http://schemas.microsoft.com/office/drawing/2014/main" id="{1012510E-9171-7F49-A0B4-5452BDBEE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4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0" name="Oval 226">
              <a:extLst>
                <a:ext uri="{FF2B5EF4-FFF2-40B4-BE49-F238E27FC236}">
                  <a16:creationId xmlns:a16="http://schemas.microsoft.com/office/drawing/2014/main" id="{A25F644D-9925-984A-BE47-44763E293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1" name="Rectangle 227">
              <a:extLst>
                <a:ext uri="{FF2B5EF4-FFF2-40B4-BE49-F238E27FC236}">
                  <a16:creationId xmlns:a16="http://schemas.microsoft.com/office/drawing/2014/main" id="{1E779B2E-5745-7448-BC9C-952E4F5EC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</p:grpSp>
      <p:grpSp>
        <p:nvGrpSpPr>
          <p:cNvPr id="100" name="Group 231">
            <a:extLst>
              <a:ext uri="{FF2B5EF4-FFF2-40B4-BE49-F238E27FC236}">
                <a16:creationId xmlns:a16="http://schemas.microsoft.com/office/drawing/2014/main" id="{9B13AAEC-0134-9E41-A0EA-132F1668499F}"/>
              </a:ext>
            </a:extLst>
          </p:cNvPr>
          <p:cNvGrpSpPr>
            <a:grpSpLocks/>
          </p:cNvGrpSpPr>
          <p:nvPr/>
        </p:nvGrpSpPr>
        <p:grpSpPr bwMode="auto">
          <a:xfrm>
            <a:off x="10923588" y="2639873"/>
            <a:ext cx="1101725" cy="549275"/>
            <a:chOff x="3428" y="1798"/>
            <a:chExt cx="694" cy="346"/>
          </a:xfrm>
        </p:grpSpPr>
        <p:grpSp>
          <p:nvGrpSpPr>
            <p:cNvPr id="101" name="Group 229">
              <a:extLst>
                <a:ext uri="{FF2B5EF4-FFF2-40B4-BE49-F238E27FC236}">
                  <a16:creationId xmlns:a16="http://schemas.microsoft.com/office/drawing/2014/main" id="{384FC365-2818-9D4E-80A8-55371E8F2F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103" name="Picture 173" descr="laptop_keyboard">
                <a:extLst>
                  <a:ext uri="{FF2B5EF4-FFF2-40B4-BE49-F238E27FC236}">
                    <a16:creationId xmlns:a16="http://schemas.microsoft.com/office/drawing/2014/main" id="{57349CAA-62CF-E249-BF76-34C91737B0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" name="Freeform 174">
                <a:extLst>
                  <a:ext uri="{FF2B5EF4-FFF2-40B4-BE49-F238E27FC236}">
                    <a16:creationId xmlns:a16="http://schemas.microsoft.com/office/drawing/2014/main" id="{85B366DF-E84A-ED44-AAD6-B00711FBB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5" name="Picture 175" descr="screen">
                <a:extLst>
                  <a:ext uri="{FF2B5EF4-FFF2-40B4-BE49-F238E27FC236}">
                    <a16:creationId xmlns:a16="http://schemas.microsoft.com/office/drawing/2014/main" id="{7D1302CE-8B20-2E46-A21D-65FD1B9E9D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Freeform 176">
                <a:extLst>
                  <a:ext uri="{FF2B5EF4-FFF2-40B4-BE49-F238E27FC236}">
                    <a16:creationId xmlns:a16="http://schemas.microsoft.com/office/drawing/2014/main" id="{F892197B-6B09-0C49-B575-5256C2F09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77">
                <a:extLst>
                  <a:ext uri="{FF2B5EF4-FFF2-40B4-BE49-F238E27FC236}">
                    <a16:creationId xmlns:a16="http://schemas.microsoft.com/office/drawing/2014/main" id="{34F3B1E2-0C7D-3C4A-B531-9032F6B42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78">
                <a:extLst>
                  <a:ext uri="{FF2B5EF4-FFF2-40B4-BE49-F238E27FC236}">
                    <a16:creationId xmlns:a16="http://schemas.microsoft.com/office/drawing/2014/main" id="{6EA62F8D-CF18-8741-8E25-9CFBFCF18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79">
                <a:extLst>
                  <a:ext uri="{FF2B5EF4-FFF2-40B4-BE49-F238E27FC236}">
                    <a16:creationId xmlns:a16="http://schemas.microsoft.com/office/drawing/2014/main" id="{F8F00B99-52F9-0B48-AD00-3ECED54A1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80">
                <a:extLst>
                  <a:ext uri="{FF2B5EF4-FFF2-40B4-BE49-F238E27FC236}">
                    <a16:creationId xmlns:a16="http://schemas.microsoft.com/office/drawing/2014/main" id="{FB569AC0-3876-624B-BB84-E41D17D20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81">
                <a:extLst>
                  <a:ext uri="{FF2B5EF4-FFF2-40B4-BE49-F238E27FC236}">
                    <a16:creationId xmlns:a16="http://schemas.microsoft.com/office/drawing/2014/main" id="{C756F73C-2339-CF42-9119-B1F047DD6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2" name="Group 182">
                <a:extLst>
                  <a:ext uri="{FF2B5EF4-FFF2-40B4-BE49-F238E27FC236}">
                    <a16:creationId xmlns:a16="http://schemas.microsoft.com/office/drawing/2014/main" id="{2CAB6F29-39F9-8444-A40A-DEC5AAE7E4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119" name="Freeform 183">
                  <a:extLst>
                    <a:ext uri="{FF2B5EF4-FFF2-40B4-BE49-F238E27FC236}">
                      <a16:creationId xmlns:a16="http://schemas.microsoft.com/office/drawing/2014/main" id="{0711114A-B47B-5341-B3AB-2F416E6C6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84">
                  <a:extLst>
                    <a:ext uri="{FF2B5EF4-FFF2-40B4-BE49-F238E27FC236}">
                      <a16:creationId xmlns:a16="http://schemas.microsoft.com/office/drawing/2014/main" id="{D3796270-23A5-A84B-A8E4-1FEA23F916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185">
                  <a:extLst>
                    <a:ext uri="{FF2B5EF4-FFF2-40B4-BE49-F238E27FC236}">
                      <a16:creationId xmlns:a16="http://schemas.microsoft.com/office/drawing/2014/main" id="{971D8B10-9D29-A54B-B87D-14A550131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186">
                  <a:extLst>
                    <a:ext uri="{FF2B5EF4-FFF2-40B4-BE49-F238E27FC236}">
                      <a16:creationId xmlns:a16="http://schemas.microsoft.com/office/drawing/2014/main" id="{919AE04E-85A7-7842-B4ED-FEB4D852B2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187">
                  <a:extLst>
                    <a:ext uri="{FF2B5EF4-FFF2-40B4-BE49-F238E27FC236}">
                      <a16:creationId xmlns:a16="http://schemas.microsoft.com/office/drawing/2014/main" id="{96DD8AA3-B06C-814C-9DFE-DCE36462E8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188">
                  <a:extLst>
                    <a:ext uri="{FF2B5EF4-FFF2-40B4-BE49-F238E27FC236}">
                      <a16:creationId xmlns:a16="http://schemas.microsoft.com/office/drawing/2014/main" id="{8C1D4175-85B2-7F45-BF89-E2C4889EA4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" name="Freeform 189">
                <a:extLst>
                  <a:ext uri="{FF2B5EF4-FFF2-40B4-BE49-F238E27FC236}">
                    <a16:creationId xmlns:a16="http://schemas.microsoft.com/office/drawing/2014/main" id="{A960D70D-F486-E449-BF39-E915C1800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90">
                <a:extLst>
                  <a:ext uri="{FF2B5EF4-FFF2-40B4-BE49-F238E27FC236}">
                    <a16:creationId xmlns:a16="http://schemas.microsoft.com/office/drawing/2014/main" id="{33C5EB7A-B5D6-6C4E-9B25-F64792C51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91">
                <a:extLst>
                  <a:ext uri="{FF2B5EF4-FFF2-40B4-BE49-F238E27FC236}">
                    <a16:creationId xmlns:a16="http://schemas.microsoft.com/office/drawing/2014/main" id="{981B59C8-508B-B44C-AD84-DB2B4EC1E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92">
                <a:extLst>
                  <a:ext uri="{FF2B5EF4-FFF2-40B4-BE49-F238E27FC236}">
                    <a16:creationId xmlns:a16="http://schemas.microsoft.com/office/drawing/2014/main" id="{F20015E6-A37E-1848-8D0B-93969EB3F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93">
                <a:extLst>
                  <a:ext uri="{FF2B5EF4-FFF2-40B4-BE49-F238E27FC236}">
                    <a16:creationId xmlns:a16="http://schemas.microsoft.com/office/drawing/2014/main" id="{2496D513-D7C1-CA42-BACC-6B0EF790A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94">
                <a:extLst>
                  <a:ext uri="{FF2B5EF4-FFF2-40B4-BE49-F238E27FC236}">
                    <a16:creationId xmlns:a16="http://schemas.microsoft.com/office/drawing/2014/main" id="{42B69517-56CA-9443-A25C-A7148B2341F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" name="Line 230">
              <a:extLst>
                <a:ext uri="{FF2B5EF4-FFF2-40B4-BE49-F238E27FC236}">
                  <a16:creationId xmlns:a16="http://schemas.microsoft.com/office/drawing/2014/main" id="{385C0C7B-FD0C-6F4C-8F9A-E25045D156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5" name="AutoShape 232">
            <a:extLst>
              <a:ext uri="{FF2B5EF4-FFF2-40B4-BE49-F238E27FC236}">
                <a16:creationId xmlns:a16="http://schemas.microsoft.com/office/drawing/2014/main" id="{F79C7796-4951-874B-8F00-254C4B8CE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9019" y="3175761"/>
            <a:ext cx="662840" cy="359138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6" name="Line 233">
            <a:extLst>
              <a:ext uri="{FF2B5EF4-FFF2-40B4-BE49-F238E27FC236}">
                <a16:creationId xmlns:a16="http://schemas.microsoft.com/office/drawing/2014/main" id="{0BD3C1B0-9DAA-EE4F-94F6-5CE0CC4DA6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50489" y="2452687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25" grpId="0" animBg="1"/>
      <p:bldP spid="1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50DB5-D2E7-154A-B9DC-C284FA0BE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client-server scenario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0E8818BB-AA22-8F48-9024-0ADCFC0E1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635" y="1902655"/>
            <a:ext cx="21637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CC0000"/>
                </a:solidFill>
                <a:latin typeface="Helvetica" pitchFamily="2" charset="0"/>
              </a:rPr>
              <a:t>DHCP server: </a:t>
            </a:r>
          </a:p>
          <a:p>
            <a:pPr algn="ctr"/>
            <a:r>
              <a:rPr lang="en-US" altLang="en-US" dirty="0">
                <a:solidFill>
                  <a:srgbClr val="CC0000"/>
                </a:solidFill>
                <a:latin typeface="Helvetica" pitchFamily="2" charset="0"/>
              </a:rPr>
              <a:t>223.1.2.5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F9D7B57C-D083-A346-8ACE-FFF8E498B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8434" y="1919226"/>
            <a:ext cx="2316766" cy="7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dirty="0">
                <a:solidFill>
                  <a:srgbClr val="CC0000"/>
                </a:solidFill>
                <a:latin typeface="Helvetica" pitchFamily="2" charset="0"/>
              </a:rPr>
              <a:t>Arriving </a:t>
            </a:r>
          </a:p>
          <a:p>
            <a:pPr algn="ctr">
              <a:lnSpc>
                <a:spcPct val="85000"/>
              </a:lnSpc>
            </a:pPr>
            <a:r>
              <a:rPr lang="en-US" altLang="en-US" dirty="0">
                <a:solidFill>
                  <a:srgbClr val="CC0000"/>
                </a:solidFill>
                <a:latin typeface="Helvetica" pitchFamily="2" charset="0"/>
              </a:rPr>
              <a:t>client</a:t>
            </a: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DEFD99D8-D93A-984C-9F6D-D2124F1D80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6313" y="2297113"/>
            <a:ext cx="15445" cy="4413219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4AB9CC21-257E-664C-ADF4-6A5C658B16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91059" y="2449512"/>
            <a:ext cx="2015" cy="4260820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D40F11-6954-DB45-A2F3-3E78F1100E88}"/>
              </a:ext>
            </a:extLst>
          </p:cNvPr>
          <p:cNvGrpSpPr>
            <a:grpSpLocks/>
          </p:cNvGrpSpPr>
          <p:nvPr/>
        </p:nvGrpSpPr>
        <p:grpSpPr bwMode="auto">
          <a:xfrm>
            <a:off x="3600450" y="1387475"/>
            <a:ext cx="4395788" cy="1401763"/>
            <a:chOff x="1860550" y="1343025"/>
            <a:chExt cx="4395788" cy="1401763"/>
          </a:xfrm>
        </p:grpSpPr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6350B2CD-3D5D-8F49-B629-30AF302E38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0550" y="2208213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10" name="Group 23">
              <a:extLst>
                <a:ext uri="{FF2B5EF4-FFF2-40B4-BE49-F238E27FC236}">
                  <a16:creationId xmlns:a16="http://schemas.microsoft.com/office/drawing/2014/main" id="{A3EA44E9-FD5A-0D4F-843D-60C47D5BB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9313" y="1343025"/>
              <a:ext cx="2673350" cy="1116013"/>
              <a:chOff x="11865" y="3885"/>
              <a:chExt cx="3720" cy="1260"/>
            </a:xfrm>
          </p:grpSpPr>
          <p:sp>
            <p:nvSpPr>
              <p:cNvPr id="11" name="Text Box 24">
                <a:extLst>
                  <a:ext uri="{FF2B5EF4-FFF2-40B4-BE49-F238E27FC236}">
                    <a16:creationId xmlns:a16="http://schemas.microsoft.com/office/drawing/2014/main" id="{6AE17A15-0BCA-344F-8F4C-D6CD8EBF53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1" dirty="0">
                    <a:solidFill>
                      <a:srgbClr val="000000"/>
                    </a:solidFill>
                    <a:latin typeface="Helvetica" pitchFamily="2" charset="0"/>
                  </a:rPr>
                  <a:t>DHCP discover</a:t>
                </a:r>
              </a:p>
            </p:txBody>
          </p:sp>
          <p:sp>
            <p:nvSpPr>
              <p:cNvPr id="12" name="Text Box 25">
                <a:extLst>
                  <a:ext uri="{FF2B5EF4-FFF2-40B4-BE49-F238E27FC236}">
                    <a16:creationId xmlns:a16="http://schemas.microsoft.com/office/drawing/2014/main" id="{EF55892B-2668-8A46-B013-7F286EED4B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  <a:latin typeface="Helvetica" pitchFamily="2" charset="0"/>
                  </a:rPr>
                  <a:t>src : 0.0.0.0, 68     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  <a:latin typeface="Helvetica" pitchFamily="2" charset="0"/>
                  </a:rPr>
                  <a:t>dest.: 255.255.255.255,67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  <a:latin typeface="Helvetica" pitchFamily="2" charset="0"/>
                  </a:rPr>
                  <a:t>yiaddr:    0.0.0.0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  <a:latin typeface="Helvetica" pitchFamily="2" charset="0"/>
                  </a:rPr>
                  <a:t>transaction ID: 654</a:t>
                </a:r>
                <a:endParaRPr lang="en-US" altLang="en-US" sz="16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</p:grpSp>
      <p:sp>
        <p:nvSpPr>
          <p:cNvPr id="13" name="Line 26">
            <a:extLst>
              <a:ext uri="{FF2B5EF4-FFF2-40B4-BE49-F238E27FC236}">
                <a16:creationId xmlns:a16="http://schemas.microsoft.com/office/drawing/2014/main" id="{25CAA4A0-F3B4-F34E-8A5E-3910FC79E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3314" y="3238500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317600-7D33-4141-9879-668CE6EE90FE}"/>
              </a:ext>
            </a:extLst>
          </p:cNvPr>
          <p:cNvGrpSpPr>
            <a:grpSpLocks/>
          </p:cNvGrpSpPr>
          <p:nvPr/>
        </p:nvGrpSpPr>
        <p:grpSpPr bwMode="auto">
          <a:xfrm>
            <a:off x="5302250" y="2624137"/>
            <a:ext cx="2520950" cy="1217612"/>
            <a:chOff x="3562350" y="2579688"/>
            <a:chExt cx="2520950" cy="1217612"/>
          </a:xfrm>
        </p:grpSpPr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id="{40F68324-D929-D944-AD5C-8262D2F47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2350" y="2579688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  <a:latin typeface="Helvetica" pitchFamily="2" charset="0"/>
                </a:rPr>
                <a:t>DHCP offer</a:t>
              </a:r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6" name="Text Box 28">
              <a:extLst>
                <a:ext uri="{FF2B5EF4-FFF2-40B4-BE49-F238E27FC236}">
                  <a16:creationId xmlns:a16="http://schemas.microsoft.com/office/drawing/2014/main" id="{554C8789-6F7E-2B44-AB77-45C575589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9188" y="2832100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src: 223.1.2.5, 67     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dest:  255.255.255.255, 68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yiaddrr: 223.1.2.4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transaction ID: 654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lifetime: 3600 secs</a:t>
              </a:r>
              <a:endParaRPr lang="en-US" altLang="en-US" sz="80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17" name="Line 29">
            <a:extLst>
              <a:ext uri="{FF2B5EF4-FFF2-40B4-BE49-F238E27FC236}">
                <a16:creationId xmlns:a16="http://schemas.microsoft.com/office/drawing/2014/main" id="{F6135087-BBE9-5142-B36F-232C602D84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1088" y="4467225"/>
            <a:ext cx="4310062" cy="571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5F0C40-367B-B346-8136-9DC7CB4BCD4E}"/>
              </a:ext>
            </a:extLst>
          </p:cNvPr>
          <p:cNvGrpSpPr>
            <a:grpSpLocks/>
          </p:cNvGrpSpPr>
          <p:nvPr/>
        </p:nvGrpSpPr>
        <p:grpSpPr bwMode="auto">
          <a:xfrm>
            <a:off x="3706813" y="3810000"/>
            <a:ext cx="2887662" cy="1260475"/>
            <a:chOff x="1966913" y="3765550"/>
            <a:chExt cx="2887662" cy="1260475"/>
          </a:xfrm>
        </p:grpSpPr>
        <p:sp>
          <p:nvSpPr>
            <p:cNvPr id="19" name="Text Box 30">
              <a:extLst>
                <a:ext uri="{FF2B5EF4-FFF2-40B4-BE49-F238E27FC236}">
                  <a16:creationId xmlns:a16="http://schemas.microsoft.com/office/drawing/2014/main" id="{6FE603C9-2F65-7843-AC94-72C062BA05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6913" y="376555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  <a:latin typeface="Helvetica" pitchFamily="2" charset="0"/>
                </a:rPr>
                <a:t>DHCP request</a:t>
              </a:r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0" name="Text Box 31">
              <a:extLst>
                <a:ext uri="{FF2B5EF4-FFF2-40B4-BE49-F238E27FC236}">
                  <a16:creationId xmlns:a16="http://schemas.microsoft.com/office/drawing/2014/main" id="{50F5B8FD-8568-164C-9B86-2B47F6813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088" y="4027488"/>
              <a:ext cx="2757487" cy="998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src:  0.0.0.0, 68    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dest::  255.255.255.255, 67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yiaddrr: 223.1.2.4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transaction ID: 655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lifetime: 3600 secs</a:t>
              </a:r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21" name="Line 32">
            <a:extLst>
              <a:ext uri="{FF2B5EF4-FFF2-40B4-BE49-F238E27FC236}">
                <a16:creationId xmlns:a16="http://schemas.microsoft.com/office/drawing/2014/main" id="{58649DD0-C4CD-B74D-8095-78E995492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1089" y="5497512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D116A8-0E8F-F944-91FE-CFFFA65DF404}"/>
              </a:ext>
            </a:extLst>
          </p:cNvPr>
          <p:cNvGrpSpPr>
            <a:grpSpLocks/>
          </p:cNvGrpSpPr>
          <p:nvPr/>
        </p:nvGrpSpPr>
        <p:grpSpPr bwMode="auto">
          <a:xfrm>
            <a:off x="5259389" y="5213349"/>
            <a:ext cx="2509837" cy="1271588"/>
            <a:chOff x="3519488" y="5168900"/>
            <a:chExt cx="2509837" cy="1271588"/>
          </a:xfrm>
        </p:grpSpPr>
        <p:sp>
          <p:nvSpPr>
            <p:cNvPr id="23" name="Text Box 33">
              <a:extLst>
                <a:ext uri="{FF2B5EF4-FFF2-40B4-BE49-F238E27FC236}">
                  <a16:creationId xmlns:a16="http://schemas.microsoft.com/office/drawing/2014/main" id="{CC9241B6-E0BB-6A4C-A87A-64A6034E6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488" y="516890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  <a:latin typeface="Helvetica" pitchFamily="2" charset="0"/>
                </a:rPr>
                <a:t>DHCP ACK</a:t>
              </a:r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4" name="Text Box 34">
              <a:extLst>
                <a:ext uri="{FF2B5EF4-FFF2-40B4-BE49-F238E27FC236}">
                  <a16:creationId xmlns:a16="http://schemas.microsoft.com/office/drawing/2014/main" id="{9BA6B6F4-5E45-2B4E-AAA4-022CE3E70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6325" y="5421313"/>
              <a:ext cx="2413000" cy="1019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src: 223.1.2.5, 67     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dest:  255.255.255.255, 68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yiaddrr: 223.1.2.4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transaction ID: 655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lifetime: 3600 secs</a:t>
              </a:r>
              <a:endParaRPr lang="en-US" altLang="en-US" sz="100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25" name="Group 36">
            <a:extLst>
              <a:ext uri="{FF2B5EF4-FFF2-40B4-BE49-F238E27FC236}">
                <a16:creationId xmlns:a16="http://schemas.microsoft.com/office/drawing/2014/main" id="{95D9EE50-2303-3146-B470-4C00701E0F67}"/>
              </a:ext>
            </a:extLst>
          </p:cNvPr>
          <p:cNvGrpSpPr>
            <a:grpSpLocks/>
          </p:cNvGrpSpPr>
          <p:nvPr/>
        </p:nvGrpSpPr>
        <p:grpSpPr bwMode="auto">
          <a:xfrm>
            <a:off x="8034339" y="1825625"/>
            <a:ext cx="784225" cy="549275"/>
            <a:chOff x="4420" y="878"/>
            <a:chExt cx="614" cy="458"/>
          </a:xfrm>
        </p:grpSpPr>
        <p:pic>
          <p:nvPicPr>
            <p:cNvPr id="26" name="Picture 37" descr="laptop_keyboard">
              <a:extLst>
                <a:ext uri="{FF2B5EF4-FFF2-40B4-BE49-F238E27FC236}">
                  <a16:creationId xmlns:a16="http://schemas.microsoft.com/office/drawing/2014/main" id="{07A36CC5-A7C2-5B49-BF6B-BDDF5D050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38">
              <a:extLst>
                <a:ext uri="{FF2B5EF4-FFF2-40B4-BE49-F238E27FC236}">
                  <a16:creationId xmlns:a16="http://schemas.microsoft.com/office/drawing/2014/main" id="{AE59FDD8-71B3-CA45-9E38-BE72C45C3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pic>
          <p:nvPicPr>
            <p:cNvPr id="28" name="Picture 39" descr="screen">
              <a:extLst>
                <a:ext uri="{FF2B5EF4-FFF2-40B4-BE49-F238E27FC236}">
                  <a16:creationId xmlns:a16="http://schemas.microsoft.com/office/drawing/2014/main" id="{75017345-249A-5448-A160-41E6A5576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40">
              <a:extLst>
                <a:ext uri="{FF2B5EF4-FFF2-40B4-BE49-F238E27FC236}">
                  <a16:creationId xmlns:a16="http://schemas.microsoft.com/office/drawing/2014/main" id="{83C32745-DA16-234E-A790-0D3CB62C2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30" name="Freeform 41">
              <a:extLst>
                <a:ext uri="{FF2B5EF4-FFF2-40B4-BE49-F238E27FC236}">
                  <a16:creationId xmlns:a16="http://schemas.microsoft.com/office/drawing/2014/main" id="{EF954CE6-8D67-BB40-90EE-9345CF4C5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31" name="Freeform 42">
              <a:extLst>
                <a:ext uri="{FF2B5EF4-FFF2-40B4-BE49-F238E27FC236}">
                  <a16:creationId xmlns:a16="http://schemas.microsoft.com/office/drawing/2014/main" id="{1FC1A55D-414E-7146-9EB2-01A9AAA41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32" name="Freeform 43">
              <a:extLst>
                <a:ext uri="{FF2B5EF4-FFF2-40B4-BE49-F238E27FC236}">
                  <a16:creationId xmlns:a16="http://schemas.microsoft.com/office/drawing/2014/main" id="{DC16CDD0-E788-D24E-B815-78030DD11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id="{C0BA4822-8D9C-0843-B8D8-4534A0E07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id="{6D8A44D4-935F-9F4E-BB2C-CEB2FCF60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35" name="Group 46">
              <a:extLst>
                <a:ext uri="{FF2B5EF4-FFF2-40B4-BE49-F238E27FC236}">
                  <a16:creationId xmlns:a16="http://schemas.microsoft.com/office/drawing/2014/main" id="{233D763A-3CD9-5745-8FEC-93D1B447E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42" name="Freeform 47">
                <a:extLst>
                  <a:ext uri="{FF2B5EF4-FFF2-40B4-BE49-F238E27FC236}">
                    <a16:creationId xmlns:a16="http://schemas.microsoft.com/office/drawing/2014/main" id="{74AA49DC-83D4-5649-BBF6-C0C12813C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43" name="Freeform 48">
                <a:extLst>
                  <a:ext uri="{FF2B5EF4-FFF2-40B4-BE49-F238E27FC236}">
                    <a16:creationId xmlns:a16="http://schemas.microsoft.com/office/drawing/2014/main" id="{D6B65998-5756-DA46-93FD-A5E759B95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44" name="Freeform 49">
                <a:extLst>
                  <a:ext uri="{FF2B5EF4-FFF2-40B4-BE49-F238E27FC236}">
                    <a16:creationId xmlns:a16="http://schemas.microsoft.com/office/drawing/2014/main" id="{9855341D-909A-5D4E-B88D-400101B92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45" name="Freeform 50">
                <a:extLst>
                  <a:ext uri="{FF2B5EF4-FFF2-40B4-BE49-F238E27FC236}">
                    <a16:creationId xmlns:a16="http://schemas.microsoft.com/office/drawing/2014/main" id="{E2575CE6-7E13-774B-A55B-8B6FBD467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46" name="Freeform 51">
                <a:extLst>
                  <a:ext uri="{FF2B5EF4-FFF2-40B4-BE49-F238E27FC236}">
                    <a16:creationId xmlns:a16="http://schemas.microsoft.com/office/drawing/2014/main" id="{A62C04CF-FEFE-7746-9CE6-05A2B7E6C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47" name="Freeform 52">
                <a:extLst>
                  <a:ext uri="{FF2B5EF4-FFF2-40B4-BE49-F238E27FC236}">
                    <a16:creationId xmlns:a16="http://schemas.microsoft.com/office/drawing/2014/main" id="{1F1913E3-DA93-EF49-9EA1-0B81D5850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3FD9018E-7A78-404D-9FED-581BB8513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02CDDA86-1129-A14D-819C-CCD914774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AD487F52-6D51-1746-9F82-FF41A0455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39" name="Freeform 56">
              <a:extLst>
                <a:ext uri="{FF2B5EF4-FFF2-40B4-BE49-F238E27FC236}">
                  <a16:creationId xmlns:a16="http://schemas.microsoft.com/office/drawing/2014/main" id="{9812F9C5-571F-194D-AE25-D422526DB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40" name="Freeform 57">
              <a:extLst>
                <a:ext uri="{FF2B5EF4-FFF2-40B4-BE49-F238E27FC236}">
                  <a16:creationId xmlns:a16="http://schemas.microsoft.com/office/drawing/2014/main" id="{EF3362E3-0633-2345-A1D5-4F6E26441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41" name="Freeform 58">
              <a:extLst>
                <a:ext uri="{FF2B5EF4-FFF2-40B4-BE49-F238E27FC236}">
                  <a16:creationId xmlns:a16="http://schemas.microsoft.com/office/drawing/2014/main" id="{65C1B697-0F74-DE45-B8A4-615348F5AAF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48" name="Group 60">
            <a:extLst>
              <a:ext uri="{FF2B5EF4-FFF2-40B4-BE49-F238E27FC236}">
                <a16:creationId xmlns:a16="http://schemas.microsoft.com/office/drawing/2014/main" id="{5223C65A-B1E0-E74A-BBFD-8C66D08597B8}"/>
              </a:ext>
            </a:extLst>
          </p:cNvPr>
          <p:cNvGrpSpPr>
            <a:grpSpLocks/>
          </p:cNvGrpSpPr>
          <p:nvPr/>
        </p:nvGrpSpPr>
        <p:grpSpPr bwMode="auto">
          <a:xfrm>
            <a:off x="3457576" y="1635125"/>
            <a:ext cx="334963" cy="536575"/>
            <a:chOff x="4140" y="429"/>
            <a:chExt cx="1425" cy="2396"/>
          </a:xfrm>
        </p:grpSpPr>
        <p:sp>
          <p:nvSpPr>
            <p:cNvPr id="49" name="Freeform 61">
              <a:extLst>
                <a:ext uri="{FF2B5EF4-FFF2-40B4-BE49-F238E27FC236}">
                  <a16:creationId xmlns:a16="http://schemas.microsoft.com/office/drawing/2014/main" id="{25DB3BA8-48A7-B34E-AA09-E11731170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0" name="Rectangle 62">
              <a:extLst>
                <a:ext uri="{FF2B5EF4-FFF2-40B4-BE49-F238E27FC236}">
                  <a16:creationId xmlns:a16="http://schemas.microsoft.com/office/drawing/2014/main" id="{E89F0975-C153-D94B-A25A-9396503A9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51" name="Freeform 63">
              <a:extLst>
                <a:ext uri="{FF2B5EF4-FFF2-40B4-BE49-F238E27FC236}">
                  <a16:creationId xmlns:a16="http://schemas.microsoft.com/office/drawing/2014/main" id="{E0D10DD4-E3DF-E24A-A358-909B9B0E6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2" name="Freeform 64">
              <a:extLst>
                <a:ext uri="{FF2B5EF4-FFF2-40B4-BE49-F238E27FC236}">
                  <a16:creationId xmlns:a16="http://schemas.microsoft.com/office/drawing/2014/main" id="{0305CA70-6110-BF4A-9826-C8A0802AE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3" name="Rectangle 65">
              <a:extLst>
                <a:ext uri="{FF2B5EF4-FFF2-40B4-BE49-F238E27FC236}">
                  <a16:creationId xmlns:a16="http://schemas.microsoft.com/office/drawing/2014/main" id="{41CE9DD5-42D9-D745-9337-96FCFF2F4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54" name="Group 66">
              <a:extLst>
                <a:ext uri="{FF2B5EF4-FFF2-40B4-BE49-F238E27FC236}">
                  <a16:creationId xmlns:a16="http://schemas.microsoft.com/office/drawing/2014/main" id="{EB8EBE7A-D525-1740-B4DF-0A6C61E146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" name="AutoShape 67">
                <a:extLst>
                  <a:ext uri="{FF2B5EF4-FFF2-40B4-BE49-F238E27FC236}">
                    <a16:creationId xmlns:a16="http://schemas.microsoft.com/office/drawing/2014/main" id="{3762A8B5-6E69-1E49-B774-3CA389BFC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0" name="AutoShape 68">
                <a:extLst>
                  <a:ext uri="{FF2B5EF4-FFF2-40B4-BE49-F238E27FC236}">
                    <a16:creationId xmlns:a16="http://schemas.microsoft.com/office/drawing/2014/main" id="{3D799D50-75E9-574D-B6E6-68B0FE9CD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55" name="Rectangle 69">
              <a:extLst>
                <a:ext uri="{FF2B5EF4-FFF2-40B4-BE49-F238E27FC236}">
                  <a16:creationId xmlns:a16="http://schemas.microsoft.com/office/drawing/2014/main" id="{D042D9FC-BC8D-9749-B6A9-51F90CEFC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56" name="Group 70">
              <a:extLst>
                <a:ext uri="{FF2B5EF4-FFF2-40B4-BE49-F238E27FC236}">
                  <a16:creationId xmlns:a16="http://schemas.microsoft.com/office/drawing/2014/main" id="{6AFDB881-E1E5-334B-9234-1621B1743C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7" name="AutoShape 71">
                <a:extLst>
                  <a:ext uri="{FF2B5EF4-FFF2-40B4-BE49-F238E27FC236}">
                    <a16:creationId xmlns:a16="http://schemas.microsoft.com/office/drawing/2014/main" id="{F500B2AD-4D12-4646-B34F-9E654BDAB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78" name="AutoShape 72">
                <a:extLst>
                  <a:ext uri="{FF2B5EF4-FFF2-40B4-BE49-F238E27FC236}">
                    <a16:creationId xmlns:a16="http://schemas.microsoft.com/office/drawing/2014/main" id="{4653DAFF-0EAA-084E-8FF8-55E710035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57" name="Rectangle 73">
              <a:extLst>
                <a:ext uri="{FF2B5EF4-FFF2-40B4-BE49-F238E27FC236}">
                  <a16:creationId xmlns:a16="http://schemas.microsoft.com/office/drawing/2014/main" id="{AD0884FD-C443-2A4B-89D6-857F1FA12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58" name="Rectangle 74">
              <a:extLst>
                <a:ext uri="{FF2B5EF4-FFF2-40B4-BE49-F238E27FC236}">
                  <a16:creationId xmlns:a16="http://schemas.microsoft.com/office/drawing/2014/main" id="{5872716C-56AB-AA48-B41A-49304C4FA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59" name="Group 75">
              <a:extLst>
                <a:ext uri="{FF2B5EF4-FFF2-40B4-BE49-F238E27FC236}">
                  <a16:creationId xmlns:a16="http://schemas.microsoft.com/office/drawing/2014/main" id="{B0DBE4C7-E74A-7742-A2C8-7CC4DF3EFC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" name="AutoShape 76">
                <a:extLst>
                  <a:ext uri="{FF2B5EF4-FFF2-40B4-BE49-F238E27FC236}">
                    <a16:creationId xmlns:a16="http://schemas.microsoft.com/office/drawing/2014/main" id="{21ABFF52-20FA-D248-AC11-5C1F4B670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76" name="AutoShape 77">
                <a:extLst>
                  <a:ext uri="{FF2B5EF4-FFF2-40B4-BE49-F238E27FC236}">
                    <a16:creationId xmlns:a16="http://schemas.microsoft.com/office/drawing/2014/main" id="{CFF96490-EA1E-8042-B12E-A6FE3B215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60" name="Freeform 78">
              <a:extLst>
                <a:ext uri="{FF2B5EF4-FFF2-40B4-BE49-F238E27FC236}">
                  <a16:creationId xmlns:a16="http://schemas.microsoft.com/office/drawing/2014/main" id="{29CB2190-94E1-E048-8280-48D49F433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61" name="Group 79">
              <a:extLst>
                <a:ext uri="{FF2B5EF4-FFF2-40B4-BE49-F238E27FC236}">
                  <a16:creationId xmlns:a16="http://schemas.microsoft.com/office/drawing/2014/main" id="{BA5571F0-9E9D-7742-A747-1578B4F45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3" name="AutoShape 80">
                <a:extLst>
                  <a:ext uri="{FF2B5EF4-FFF2-40B4-BE49-F238E27FC236}">
                    <a16:creationId xmlns:a16="http://schemas.microsoft.com/office/drawing/2014/main" id="{925C6AA8-A6FF-8848-83E5-C9FDFDB01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74" name="AutoShape 81">
                <a:extLst>
                  <a:ext uri="{FF2B5EF4-FFF2-40B4-BE49-F238E27FC236}">
                    <a16:creationId xmlns:a16="http://schemas.microsoft.com/office/drawing/2014/main" id="{924DF4B4-8EFA-354C-A2DF-73A8C1EC1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62" name="Rectangle 82">
              <a:extLst>
                <a:ext uri="{FF2B5EF4-FFF2-40B4-BE49-F238E27FC236}">
                  <a16:creationId xmlns:a16="http://schemas.microsoft.com/office/drawing/2014/main" id="{1E1F843F-2863-6C41-AA57-6CB5AF979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11DAEAD7-C760-7442-B0E3-2CEF3796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" name="Freeform 84">
              <a:extLst>
                <a:ext uri="{FF2B5EF4-FFF2-40B4-BE49-F238E27FC236}">
                  <a16:creationId xmlns:a16="http://schemas.microsoft.com/office/drawing/2014/main" id="{DC25234A-921F-8041-94DD-C2F34C875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5" name="Oval 85">
              <a:extLst>
                <a:ext uri="{FF2B5EF4-FFF2-40B4-BE49-F238E27FC236}">
                  <a16:creationId xmlns:a16="http://schemas.microsoft.com/office/drawing/2014/main" id="{2AD2E642-1D90-9F41-BA6B-5783BB14A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6" name="Freeform 86">
              <a:extLst>
                <a:ext uri="{FF2B5EF4-FFF2-40B4-BE49-F238E27FC236}">
                  <a16:creationId xmlns:a16="http://schemas.microsoft.com/office/drawing/2014/main" id="{6738569D-2126-D043-B328-1F65ADB38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7" name="AutoShape 87">
              <a:extLst>
                <a:ext uri="{FF2B5EF4-FFF2-40B4-BE49-F238E27FC236}">
                  <a16:creationId xmlns:a16="http://schemas.microsoft.com/office/drawing/2014/main" id="{B3463E46-3879-3846-BB0D-A2D874319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8" name="AutoShape 88">
              <a:extLst>
                <a:ext uri="{FF2B5EF4-FFF2-40B4-BE49-F238E27FC236}">
                  <a16:creationId xmlns:a16="http://schemas.microsoft.com/office/drawing/2014/main" id="{634DF04C-AC99-9740-A3DF-17D83C11C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9" name="Oval 89">
              <a:extLst>
                <a:ext uri="{FF2B5EF4-FFF2-40B4-BE49-F238E27FC236}">
                  <a16:creationId xmlns:a16="http://schemas.microsoft.com/office/drawing/2014/main" id="{60C2059E-622B-E64B-914C-71FE17B0A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70" name="Oval 90">
              <a:extLst>
                <a:ext uri="{FF2B5EF4-FFF2-40B4-BE49-F238E27FC236}">
                  <a16:creationId xmlns:a16="http://schemas.microsoft.com/office/drawing/2014/main" id="{AC623A7D-4337-524E-BD11-2AB65A457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600">
                <a:solidFill>
                  <a:srgbClr val="FF0000"/>
                </a:solidFill>
                <a:latin typeface="Helvetica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1" name="Oval 91">
              <a:extLst>
                <a:ext uri="{FF2B5EF4-FFF2-40B4-BE49-F238E27FC236}">
                  <a16:creationId xmlns:a16="http://schemas.microsoft.com/office/drawing/2014/main" id="{D88D5678-4979-4F42-A6AD-50AE2846E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72" name="Rectangle 92">
              <a:extLst>
                <a:ext uri="{FF2B5EF4-FFF2-40B4-BE49-F238E27FC236}">
                  <a16:creationId xmlns:a16="http://schemas.microsoft.com/office/drawing/2014/main" id="{0E46F037-D1F1-D148-AB5E-A70CA3151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E3092FA-6D5A-0F43-98D6-C578AFC6278C}"/>
              </a:ext>
            </a:extLst>
          </p:cNvPr>
          <p:cNvGrpSpPr>
            <a:grpSpLocks/>
          </p:cNvGrpSpPr>
          <p:nvPr/>
        </p:nvGrpSpPr>
        <p:grpSpPr bwMode="auto">
          <a:xfrm>
            <a:off x="5245100" y="1708150"/>
            <a:ext cx="2540000" cy="733425"/>
            <a:chOff x="7333085" y="2736938"/>
            <a:chExt cx="2539755" cy="733428"/>
          </a:xfrm>
        </p:grpSpPr>
        <p:sp>
          <p:nvSpPr>
            <p:cNvPr id="82" name="Rectangle 2">
              <a:extLst>
                <a:ext uri="{FF2B5EF4-FFF2-40B4-BE49-F238E27FC236}">
                  <a16:creationId xmlns:a16="http://schemas.microsoft.com/office/drawing/2014/main" id="{FE0FB96D-5CA4-2645-AF08-7A434CC3D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085" y="2736938"/>
              <a:ext cx="2521866" cy="733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latin typeface="Helvetica" pitchFamily="2" charset="0"/>
              </a:endParaRPr>
            </a:p>
          </p:txBody>
        </p:sp>
        <p:sp>
          <p:nvSpPr>
            <p:cNvPr id="83" name="TextBox 1">
              <a:extLst>
                <a:ext uri="{FF2B5EF4-FFF2-40B4-BE49-F238E27FC236}">
                  <a16:creationId xmlns:a16="http://schemas.microsoft.com/office/drawing/2014/main" id="{A5FE73FE-91CF-0D45-9102-4F0598C9B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4917" y="279739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dirty="0">
                  <a:solidFill>
                    <a:srgbClr val="C00000"/>
                  </a:solidFill>
                  <a:latin typeface="Helvetica" pitchFamily="2" charset="0"/>
                </a:rPr>
                <a:t>Broadcast</a:t>
              </a:r>
              <a:r>
                <a:rPr lang="en-US" altLang="en-US" sz="1600" dirty="0">
                  <a:latin typeface="Helvetica" pitchFamily="2" charset="0"/>
                </a:rPr>
                <a:t>: is there a DHCP server out there?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8F2343C-D909-364D-A761-D3F3D43FA0A7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916238"/>
            <a:ext cx="2528888" cy="884237"/>
            <a:chOff x="9144000" y="3229217"/>
            <a:chExt cx="2527923" cy="885135"/>
          </a:xfrm>
        </p:grpSpPr>
        <p:sp>
          <p:nvSpPr>
            <p:cNvPr id="85" name="Rectangle 87">
              <a:extLst>
                <a:ext uri="{FF2B5EF4-FFF2-40B4-BE49-F238E27FC236}">
                  <a16:creationId xmlns:a16="http://schemas.microsoft.com/office/drawing/2014/main" id="{8748E8B5-B7E6-0742-A2E1-36A312D0D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32292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latin typeface="Helvetica" pitchFamily="2" charset="0"/>
              </a:endParaRPr>
            </a:p>
          </p:txBody>
        </p:sp>
        <p:sp>
          <p:nvSpPr>
            <p:cNvPr id="86" name="TextBox 88">
              <a:extLst>
                <a:ext uri="{FF2B5EF4-FFF2-40B4-BE49-F238E27FC236}">
                  <a16:creationId xmlns:a16="http://schemas.microsoft.com/office/drawing/2014/main" id="{9F0E5229-4A1F-6C4C-A271-14DF84D63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0" y="3271783"/>
              <a:ext cx="252792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dirty="0">
                  <a:solidFill>
                    <a:srgbClr val="C00000"/>
                  </a:solidFill>
                  <a:latin typeface="Helvetica" pitchFamily="2" charset="0"/>
                </a:rPr>
                <a:t>Broadcast</a:t>
              </a:r>
              <a:r>
                <a:rPr lang="en-US" altLang="en-US" sz="1600" dirty="0">
                  <a:latin typeface="Helvetica" pitchFamily="2" charset="0"/>
                </a:rPr>
                <a:t>: I’m a DHCP server! Here’s an IP address you can use 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78E499E-9F04-4F4D-9ADD-29CCD1C969E5}"/>
              </a:ext>
            </a:extLst>
          </p:cNvPr>
          <p:cNvGrpSpPr>
            <a:grpSpLocks/>
          </p:cNvGrpSpPr>
          <p:nvPr/>
        </p:nvGrpSpPr>
        <p:grpSpPr bwMode="auto">
          <a:xfrm>
            <a:off x="4025900" y="4141788"/>
            <a:ext cx="2527300" cy="884237"/>
            <a:chOff x="8956574" y="4615923"/>
            <a:chExt cx="2527923" cy="885135"/>
          </a:xfrm>
        </p:grpSpPr>
        <p:sp>
          <p:nvSpPr>
            <p:cNvPr id="88" name="Rectangle 89">
              <a:extLst>
                <a:ext uri="{FF2B5EF4-FFF2-40B4-BE49-F238E27FC236}">
                  <a16:creationId xmlns:a16="http://schemas.microsoft.com/office/drawing/2014/main" id="{3D2406E6-91B8-C043-B7AB-E9E3FCE59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6574" y="4615923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latin typeface="Helvetica" pitchFamily="2" charset="0"/>
              </a:endParaRPr>
            </a:p>
          </p:txBody>
        </p:sp>
        <p:sp>
          <p:nvSpPr>
            <p:cNvPr id="89" name="TextBox 90">
              <a:extLst>
                <a:ext uri="{FF2B5EF4-FFF2-40B4-BE49-F238E27FC236}">
                  <a16:creationId xmlns:a16="http://schemas.microsoft.com/office/drawing/2014/main" id="{296ABDD9-4AC0-5749-BA8A-DE5556D16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6574" y="4765817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dirty="0">
                  <a:solidFill>
                    <a:srgbClr val="C00000"/>
                  </a:solidFill>
                  <a:latin typeface="Helvetica" pitchFamily="2" charset="0"/>
                </a:rPr>
                <a:t>Broadcast</a:t>
              </a:r>
              <a:r>
                <a:rPr lang="en-US" altLang="en-US" sz="1600" dirty="0">
                  <a:latin typeface="Helvetica" pitchFamily="2" charset="0"/>
                </a:rPr>
                <a:t>: OK.  I’ll take that IP address!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C3DD4A7-DC72-A140-A612-D761634A4BA4}"/>
              </a:ext>
            </a:extLst>
          </p:cNvPr>
          <p:cNvGrpSpPr>
            <a:grpSpLocks/>
          </p:cNvGrpSpPr>
          <p:nvPr/>
        </p:nvGrpSpPr>
        <p:grpSpPr bwMode="auto">
          <a:xfrm>
            <a:off x="5392739" y="5510213"/>
            <a:ext cx="2528887" cy="885825"/>
            <a:chOff x="9144000" y="5555417"/>
            <a:chExt cx="2527923" cy="885135"/>
          </a:xfrm>
        </p:grpSpPr>
        <p:sp>
          <p:nvSpPr>
            <p:cNvPr id="91" name="Rectangle 91">
              <a:extLst>
                <a:ext uri="{FF2B5EF4-FFF2-40B4-BE49-F238E27FC236}">
                  <a16:creationId xmlns:a16="http://schemas.microsoft.com/office/drawing/2014/main" id="{727873C4-56AE-CA42-8F20-49AFE520D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55554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latin typeface="Helvetica" pitchFamily="2" charset="0"/>
              </a:endParaRPr>
            </a:p>
          </p:txBody>
        </p:sp>
        <p:sp>
          <p:nvSpPr>
            <p:cNvPr id="92" name="TextBox 92">
              <a:extLst>
                <a:ext uri="{FF2B5EF4-FFF2-40B4-BE49-F238E27FC236}">
                  <a16:creationId xmlns:a16="http://schemas.microsoft.com/office/drawing/2014/main" id="{279A3100-55B7-3246-B1FE-6B0CB2B79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0" y="570531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dirty="0">
                  <a:solidFill>
                    <a:srgbClr val="C00000"/>
                  </a:solidFill>
                  <a:latin typeface="Helvetica" pitchFamily="2" charset="0"/>
                </a:rPr>
                <a:t>Broadcast: </a:t>
              </a:r>
              <a:r>
                <a:rPr lang="en-US" altLang="en-US" sz="1600" dirty="0">
                  <a:latin typeface="Helvetica" pitchFamily="2" charset="0"/>
                </a:rPr>
                <a:t>OK.  You’ve got that IP address!</a:t>
              </a: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1D54FA93-6DC5-7647-88BF-C8DF8D072231}"/>
              </a:ext>
            </a:extLst>
          </p:cNvPr>
          <p:cNvSpPr txBox="1"/>
          <p:nvPr/>
        </p:nvSpPr>
        <p:spPr>
          <a:xfrm>
            <a:off x="8351839" y="2785674"/>
            <a:ext cx="3687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DHCP runs on UDP ports 67 (server) and 68 (client)</a:t>
            </a:r>
          </a:p>
          <a:p>
            <a:r>
              <a:rPr lang="en-US" sz="2000" dirty="0">
                <a:latin typeface="Helvetica" pitchFamily="2" charset="0"/>
              </a:rPr>
              <a:t>Client’s initial IP address is  set to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0.0.0.0</a:t>
            </a:r>
          </a:p>
          <a:p>
            <a:r>
              <a:rPr lang="en-US" sz="2000" dirty="0" err="1">
                <a:solidFill>
                  <a:srgbClr val="C00000"/>
                </a:solidFill>
                <a:latin typeface="Helvetica" pitchFamily="2" charset="0"/>
              </a:rPr>
              <a:t>Yiaddr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en-US" sz="2000" dirty="0">
                <a:latin typeface="Helvetica" pitchFamily="2" charset="0"/>
              </a:rPr>
              <a:t>stands for “your IP address” – an address value the server sends to the client for consideration</a:t>
            </a:r>
          </a:p>
          <a:p>
            <a:r>
              <a:rPr lang="en-US" sz="2000" dirty="0">
                <a:latin typeface="Helvetica" pitchFamily="2" charset="0"/>
              </a:rPr>
              <a:t>Note that the IP allocation has an associated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lifetime</a:t>
            </a:r>
            <a:r>
              <a:rPr lang="en-US" sz="2000" dirty="0">
                <a:latin typeface="Helvetica" pitchFamily="2" charset="0"/>
              </a:rPr>
              <a:t> (lease period)</a:t>
            </a:r>
            <a:br>
              <a:rPr lang="en-US" sz="2000" dirty="0">
                <a:latin typeface="Helvetica" pitchFamily="2" charset="0"/>
              </a:rPr>
            </a:br>
            <a:endParaRPr lang="en-US" sz="2000" dirty="0">
              <a:latin typeface="Helvetica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F259A72-BCFA-A04C-998D-E285C99EA459}"/>
              </a:ext>
            </a:extLst>
          </p:cNvPr>
          <p:cNvSpPr txBox="1"/>
          <p:nvPr/>
        </p:nvSpPr>
        <p:spPr>
          <a:xfrm>
            <a:off x="9250271" y="1460179"/>
            <a:ext cx="226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223.1.2.4</a:t>
            </a:r>
          </a:p>
        </p:txBody>
      </p:sp>
    </p:spTree>
    <p:extLst>
      <p:ext uri="{BB962C8B-B14F-4D97-AF65-F5344CB8AC3E}">
        <p14:creationId xmlns:p14="http://schemas.microsoft.com/office/powerpoint/2010/main" val="33970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2A24-4A08-B14F-8C20-3E103BC70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DHCP servers can coexist</a:t>
            </a: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38638160-72A2-FB4D-A435-1D65A843E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600" y="2073275"/>
            <a:ext cx="0" cy="4572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BD846D0C-1F84-8248-8367-26CA9CE1F4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073275"/>
            <a:ext cx="0" cy="4572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F9046E5E-BCFD-5C48-97FB-6CB1386C8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073275"/>
            <a:ext cx="0" cy="4572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AFCCE05-0702-8D4F-9974-5C1B28A2A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584325"/>
            <a:ext cx="952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panose="020B0604020202020204" pitchFamily="34" charset="0"/>
              </a:rPr>
              <a:t>Server 1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27D4387D-CB15-654C-8D2A-25D2E8AAB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1584325"/>
            <a:ext cx="952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panose="020B0604020202020204" pitchFamily="34" charset="0"/>
              </a:rPr>
              <a:t>Server 2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298D723B-F9CC-E749-A6EA-CD9F47E98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1584325"/>
            <a:ext cx="70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panose="020B0604020202020204" pitchFamily="34" charset="0"/>
              </a:rPr>
              <a:t>Client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3D20DB68-9FEF-CB43-B996-4A65E77B85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286000"/>
            <a:ext cx="3276600" cy="457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0348D572-5767-4B42-B269-7145F3A0F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286000"/>
            <a:ext cx="3276600" cy="457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D030149C-BBC5-4244-97A5-C6D403AFBBDD}"/>
              </a:ext>
            </a:extLst>
          </p:cNvPr>
          <p:cNvSpPr txBox="1">
            <a:spLocks noChangeArrowheads="1"/>
          </p:cNvSpPr>
          <p:nvPr/>
        </p:nvSpPr>
        <p:spPr bwMode="auto">
          <a:xfrm rot="496762">
            <a:off x="6994525" y="2209800"/>
            <a:ext cx="181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DHCPDISCOVER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EB38F415-6AE2-FE48-9912-5F1F8A7B8A95}"/>
              </a:ext>
            </a:extLst>
          </p:cNvPr>
          <p:cNvSpPr txBox="1">
            <a:spLocks noChangeArrowheads="1"/>
          </p:cNvSpPr>
          <p:nvPr/>
        </p:nvSpPr>
        <p:spPr bwMode="auto">
          <a:xfrm rot="21168612">
            <a:off x="3505200" y="2209800"/>
            <a:ext cx="181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DHCPDISCOVER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238E9538-9369-C340-B878-6C944970DE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048000"/>
            <a:ext cx="3276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991F7D40-F53A-AE4E-8E38-942BE249FFBE}"/>
              </a:ext>
            </a:extLst>
          </p:cNvPr>
          <p:cNvSpPr txBox="1">
            <a:spLocks noChangeArrowheads="1"/>
          </p:cNvSpPr>
          <p:nvPr/>
        </p:nvSpPr>
        <p:spPr bwMode="auto">
          <a:xfrm rot="20987422">
            <a:off x="6937376" y="3048000"/>
            <a:ext cx="1444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DHCPOFFER</a:t>
            </a: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5843C39F-0963-E949-8CC1-806E8FAAB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581400"/>
            <a:ext cx="3276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5741CDD3-FC21-BD48-90F1-92393BA4970F}"/>
              </a:ext>
            </a:extLst>
          </p:cNvPr>
          <p:cNvSpPr txBox="1">
            <a:spLocks noChangeArrowheads="1"/>
          </p:cNvSpPr>
          <p:nvPr/>
        </p:nvSpPr>
        <p:spPr bwMode="auto">
          <a:xfrm rot="496762">
            <a:off x="3660776" y="3505200"/>
            <a:ext cx="1444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DHCPOFFER</a:t>
            </a: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7803AE2C-2C38-4A40-8FBD-5227DFB5A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876800"/>
            <a:ext cx="3276600" cy="457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41FEA860-2048-F444-B4C1-261847F107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876800"/>
            <a:ext cx="3276600" cy="457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B97AB6A2-D8DA-B547-A6ED-098DD834D64A}"/>
              </a:ext>
            </a:extLst>
          </p:cNvPr>
          <p:cNvSpPr txBox="1">
            <a:spLocks noChangeArrowheads="1"/>
          </p:cNvSpPr>
          <p:nvPr/>
        </p:nvSpPr>
        <p:spPr bwMode="auto">
          <a:xfrm rot="496762">
            <a:off x="6934201" y="4794250"/>
            <a:ext cx="173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DHCPREQUEST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581CF949-2234-F249-8C07-5D01BCD9CF96}"/>
              </a:ext>
            </a:extLst>
          </p:cNvPr>
          <p:cNvSpPr txBox="1">
            <a:spLocks noChangeArrowheads="1"/>
          </p:cNvSpPr>
          <p:nvPr/>
        </p:nvSpPr>
        <p:spPr bwMode="auto">
          <a:xfrm rot="21124151">
            <a:off x="3505201" y="4800600"/>
            <a:ext cx="173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DHCPREQUEST</a:t>
            </a: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C3714CC5-E025-8140-8137-0FB0FA7EAF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5715000"/>
            <a:ext cx="3276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52F13015-677B-644C-8B9F-E7C5F4F9F43E}"/>
              </a:ext>
            </a:extLst>
          </p:cNvPr>
          <p:cNvSpPr txBox="1">
            <a:spLocks noChangeArrowheads="1"/>
          </p:cNvSpPr>
          <p:nvPr/>
        </p:nvSpPr>
        <p:spPr bwMode="auto">
          <a:xfrm rot="20987422">
            <a:off x="7162801" y="5683250"/>
            <a:ext cx="1173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DHCPACK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2E59D5-9C89-DA4C-A5E4-ACFA2E902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191000"/>
            <a:ext cx="1676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Collects replies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Selects server 2</a:t>
            </a:r>
          </a:p>
        </p:txBody>
      </p:sp>
    </p:spTree>
    <p:extLst>
      <p:ext uri="{BB962C8B-B14F-4D97-AF65-F5344CB8AC3E}">
        <p14:creationId xmlns:p14="http://schemas.microsoft.com/office/powerpoint/2010/main" val="32776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3EA6-0689-EB4C-B93D-EA7458DD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Review: Fabrics</a:t>
            </a: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026526F9-619E-684F-BC8E-AC0B89641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125" y="2492361"/>
            <a:ext cx="3237500" cy="2715585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14BB383F-6C24-E64F-BDE1-88558B95D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10" y="2384904"/>
            <a:ext cx="3961343" cy="253491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AA077A7A-C33C-F744-B8FD-593FC31F7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607" y="2427846"/>
            <a:ext cx="3237500" cy="27899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41EAFF-AB62-0745-8DE4-A94D98078F20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9B04E0-DD26-EC47-A77E-869118928822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AB8745-6740-AD4A-B665-C317DC353CA2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3B7906-0AE0-9847-BA31-D547613DDEFC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8A0A83-2F42-A341-8BAC-D9057C56983F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E7A94D-FD47-4741-9AA4-2354F605C199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268BB4-656D-1F4E-8970-A3FF1CD78F14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CB42E6-C687-3D4C-AC6E-568DF20145D4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66EFB6-A679-384E-9408-62AF206A9945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850657-060D-E747-B13B-865A36FD8481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48BC5-AC00-3E48-B4FD-DA51E9AEF62A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D913BE-47D9-254C-B4B0-FAF090A27B78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88649E-5724-BB48-B4CF-E9897DB65F49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B12709-9DCC-C743-8560-57A68DF07413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8A23A1-379B-0C45-AF1C-3DC7541F28F2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2D0C14-E81F-E54F-B176-DACE58F1B7A7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CF0BD6-312C-4643-AC11-EDB6607A848C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30178C6-7198-9F4D-829F-24CC9A118C40}"/>
              </a:ext>
            </a:extLst>
          </p:cNvPr>
          <p:cNvSpPr/>
          <p:nvPr/>
        </p:nvSpPr>
        <p:spPr>
          <a:xfrm>
            <a:off x="8004559" y="275926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F8FB399-B3A9-D341-AB9C-90CCCF2A8369}"/>
              </a:ext>
            </a:extLst>
          </p:cNvPr>
          <p:cNvSpPr/>
          <p:nvPr/>
        </p:nvSpPr>
        <p:spPr>
          <a:xfrm>
            <a:off x="7995128" y="850313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921C6EE-29FB-B144-A56B-DEED36B54564}"/>
              </a:ext>
            </a:extLst>
          </p:cNvPr>
          <p:cNvSpPr/>
          <p:nvPr/>
        </p:nvSpPr>
        <p:spPr>
          <a:xfrm>
            <a:off x="7988047" y="1512718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A4037-8DF2-7943-863A-5C0EC87C542A}"/>
              </a:ext>
            </a:extLst>
          </p:cNvPr>
          <p:cNvSpPr txBox="1"/>
          <p:nvPr/>
        </p:nvSpPr>
        <p:spPr>
          <a:xfrm>
            <a:off x="537210" y="1512718"/>
            <a:ext cx="597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Fabric goal: Ferry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as many packets </a:t>
            </a:r>
            <a:r>
              <a:rPr lang="en-US" dirty="0">
                <a:latin typeface="Helvetica" pitchFamily="2" charset="0"/>
              </a:rPr>
              <a:t>as possible from input to output ports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as quickly </a:t>
            </a:r>
            <a:r>
              <a:rPr lang="en-US" dirty="0">
                <a:latin typeface="Helvetica" pitchFamily="2" charset="0"/>
              </a:rPr>
              <a:t>as possible.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6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22 0.00509 0.04258 0.01041 0.06276 0.02824 C 0.08281 0.04606 0.09961 0.09236 0.12083 0.10648 C 0.14206 0.1206 0.16615 0.11689 0.19023 0.11319 " pathEditMode="relative" ptsTypes="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59 0.02384 0.02318 0.04792 0.03646 0.05347 C 0.04974 0.05903 0.06745 0.0493 0.07969 0.03333 C 0.0918 0.01759 0.09089 -0.02662 0.10964 -0.04167 C 0.12839 -0.05648 0.16029 -0.05648 0.19219 -0.05648 " pathEditMode="relative" ptsTypes="AAA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58 -0.00116 0.0293 -0.00232 0.04115 -0.00996 C 0.05313 -0.01736 0.06107 -0.03426 0.07123 -0.04491 C 0.08138 -0.05533 0.09037 -0.07639 0.10208 -0.07315 C 0.1138 -0.06991 0.13281 -0.04283 0.14154 -0.02477 C 0.15026 -0.00695 0.14779 0.02616 0.15469 0.03495 C 0.16146 0.04398 0.17214 0.03611 0.18281 0.02847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99872-2F53-2145-870C-A4762CF0E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returns more than an IP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2FB77-4731-F944-AF8A-8E3353408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87100" cy="4667250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Name and IP address of the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local DNS server</a:t>
            </a:r>
          </a:p>
          <a:p>
            <a:pPr lvl="1">
              <a:buFont typeface="Arial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Arial"/>
              <a:buChar char="•"/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Netmask</a:t>
            </a:r>
            <a:r>
              <a:rPr lang="en-US" dirty="0">
                <a:ea typeface="ＭＳ Ｐゴシック" charset="0"/>
              </a:rPr>
              <a:t> of the IP network the host is on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Useful to know whether another endpoint is inside or outside the current IP network</a:t>
            </a:r>
          </a:p>
          <a:p>
            <a:pPr lvl="1">
              <a:buFont typeface="Arial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Address of the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 gateway router </a:t>
            </a:r>
            <a:r>
              <a:rPr lang="en-US" dirty="0">
                <a:ea typeface="ＭＳ Ｐゴシック" charset="0"/>
              </a:rPr>
              <a:t>to enable the endpoint to reach other IP networks</a:t>
            </a:r>
          </a:p>
        </p:txBody>
      </p:sp>
    </p:spTree>
    <p:extLst>
      <p:ext uri="{BB962C8B-B14F-4D97-AF65-F5344CB8AC3E}">
        <p14:creationId xmlns:p14="http://schemas.microsoft.com/office/powerpoint/2010/main" val="260398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A560-AF6A-694A-BFAF-3978B004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home router runs DHCP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F177A-1436-9A45-8D03-6105321D4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Likely, your home devices (laptops, tablets, phones) are all using DHCP-assigned IP addresses</a:t>
            </a:r>
          </a:p>
          <a:p>
            <a:endParaRPr lang="en-US" dirty="0"/>
          </a:p>
          <a:p>
            <a:r>
              <a:rPr lang="en-US" dirty="0"/>
              <a:t>The DHCP server is running on the control processor of your home’s access router (e.g., </a:t>
            </a:r>
            <a:r>
              <a:rPr lang="en-US" dirty="0" err="1"/>
              <a:t>WiFi</a:t>
            </a:r>
            <a:r>
              <a:rPr lang="en-US" dirty="0"/>
              <a:t> router)</a:t>
            </a:r>
          </a:p>
          <a:p>
            <a:endParaRPr lang="en-US" dirty="0"/>
          </a:p>
          <a:p>
            <a:r>
              <a:rPr lang="en-US" dirty="0"/>
              <a:t>You can access the DHCP client program on Linux using the command </a:t>
            </a:r>
            <a:r>
              <a:rPr lang="en-US" sz="2400" dirty="0" err="1">
                <a:latin typeface="Courier" pitchFamily="2" charset="0"/>
              </a:rPr>
              <a:t>dhclient</a:t>
            </a:r>
            <a:r>
              <a:rPr lang="en-US" dirty="0"/>
              <a:t> and on Linux using </a:t>
            </a:r>
            <a:r>
              <a:rPr lang="en-US" sz="2400" dirty="0" err="1">
                <a:latin typeface="Courier" pitchFamily="2" charset="0"/>
              </a:rPr>
              <a:t>sudo</a:t>
            </a:r>
            <a:r>
              <a:rPr lang="en-US" sz="2400" dirty="0">
                <a:latin typeface="Courier" pitchFamily="2" charset="0"/>
              </a:rPr>
              <a:t> ipconfig &lt;interface&gt; DHCP</a:t>
            </a:r>
            <a:endParaRPr lang="en-US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FC85-3E01-644D-BB0B-6F5D6D0A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DHCP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165B6-4859-BA4D-A68B-4C38E7E3E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Want endpoints to have plug and play functionality</a:t>
            </a:r>
          </a:p>
          <a:p>
            <a:pPr lvl="1"/>
            <a:r>
              <a:rPr lang="en-US" dirty="0"/>
              <a:t>Avoid tedious manual configuration of IP addresses and other information</a:t>
            </a:r>
          </a:p>
          <a:p>
            <a:pPr lvl="1"/>
            <a:endParaRPr lang="en-US" dirty="0"/>
          </a:p>
          <a:p>
            <a:r>
              <a:rPr lang="en-US" dirty="0"/>
              <a:t>DHCP: a general bootstrapping mechanism for critical information required for network layer functionality</a:t>
            </a:r>
          </a:p>
          <a:p>
            <a:endParaRPr lang="en-US" dirty="0"/>
          </a:p>
          <a:p>
            <a:r>
              <a:rPr lang="en-US" dirty="0"/>
              <a:t>Hosts can be simple: receive information from DHCP servers by </a:t>
            </a:r>
            <a:r>
              <a:rPr lang="en-US" dirty="0">
                <a:solidFill>
                  <a:srgbClr val="C00000"/>
                </a:solidFill>
              </a:rPr>
              <a:t>broadcasting</a:t>
            </a:r>
            <a:r>
              <a:rPr lang="en-US" dirty="0"/>
              <a:t> over the network</a:t>
            </a:r>
          </a:p>
        </p:txBody>
      </p:sp>
    </p:spTree>
    <p:extLst>
      <p:ext uri="{BB962C8B-B14F-4D97-AF65-F5344CB8AC3E}">
        <p14:creationId xmlns:p14="http://schemas.microsoft.com/office/powerpoint/2010/main" val="42055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9C9D1-3D75-6D41-B1F9-469BD93BA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fragmentation and reassembly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65EFD-2F64-E142-A7A1-7200E49EB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6279965" cy="4945565"/>
          </a:xfrm>
        </p:spPr>
        <p:txBody>
          <a:bodyPr>
            <a:normAutofit/>
          </a:bodyPr>
          <a:lstStyle/>
          <a:p>
            <a:r>
              <a:rPr lang="en-US" altLang="en-US" dirty="0"/>
              <a:t>Links and transmission media have </a:t>
            </a:r>
            <a:r>
              <a:rPr lang="en-US" altLang="en-US" dirty="0">
                <a:solidFill>
                  <a:srgbClr val="C00000"/>
                </a:solidFill>
              </a:rPr>
              <a:t>MTUs (maximum transmission unit):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Largest possible link-level frame</a:t>
            </a:r>
          </a:p>
          <a:p>
            <a:r>
              <a:rPr lang="en-US" altLang="en-US" dirty="0"/>
              <a:t>On a network path, a packet might traverse links with different MTUs</a:t>
            </a:r>
          </a:p>
          <a:p>
            <a:r>
              <a:rPr lang="en-US" altLang="en-US" dirty="0"/>
              <a:t>This may result in a large IP datagram to be divided (</a:t>
            </a:r>
            <a:r>
              <a:rPr lang="en-US" altLang="en-US" dirty="0">
                <a:solidFill>
                  <a:srgbClr val="C00000"/>
                </a:solidFill>
              </a:rPr>
              <a:t>fragmented</a:t>
            </a:r>
            <a:r>
              <a:rPr lang="en-US" altLang="en-US" dirty="0"/>
              <a:t>) by a router</a:t>
            </a:r>
          </a:p>
          <a:p>
            <a:pPr lvl="1"/>
            <a:r>
              <a:rPr lang="en-US" altLang="en-US" dirty="0"/>
              <a:t>Fragments reassembled only at the destination endpoint, at the IP layer</a:t>
            </a:r>
          </a:p>
          <a:p>
            <a:pPr lvl="1"/>
            <a:r>
              <a:rPr lang="en-US" altLang="en-US" dirty="0"/>
              <a:t>IP header bits used to identify and </a:t>
            </a:r>
            <a:r>
              <a:rPr lang="en-US" altLang="en-US" dirty="0">
                <a:solidFill>
                  <a:srgbClr val="C00000"/>
                </a:solidFill>
              </a:rPr>
              <a:t>reassemble</a:t>
            </a:r>
            <a:r>
              <a:rPr lang="en-US" altLang="en-US" dirty="0"/>
              <a:t> related fragments</a:t>
            </a:r>
            <a:endParaRPr lang="en-US" sz="280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18D684E-FB62-A44D-A0E8-6005413888EA}"/>
              </a:ext>
            </a:extLst>
          </p:cNvPr>
          <p:cNvSpPr>
            <a:spLocks/>
          </p:cNvSpPr>
          <p:nvPr/>
        </p:nvSpPr>
        <p:spPr bwMode="auto">
          <a:xfrm>
            <a:off x="7776581" y="1690688"/>
            <a:ext cx="2436813" cy="2255838"/>
          </a:xfrm>
          <a:custGeom>
            <a:avLst/>
            <a:gdLst>
              <a:gd name="T0" fmla="*/ 2147483646 w 1292"/>
              <a:gd name="T1" fmla="*/ 2147483646 h 1255"/>
              <a:gd name="T2" fmla="*/ 2147483646 w 1292"/>
              <a:gd name="T3" fmla="*/ 2147483646 h 1255"/>
              <a:gd name="T4" fmla="*/ 2147483646 w 1292"/>
              <a:gd name="T5" fmla="*/ 2147483646 h 1255"/>
              <a:gd name="T6" fmla="*/ 2147483646 w 1292"/>
              <a:gd name="T7" fmla="*/ 2147483646 h 1255"/>
              <a:gd name="T8" fmla="*/ 2147483646 w 1292"/>
              <a:gd name="T9" fmla="*/ 2147483646 h 1255"/>
              <a:gd name="T10" fmla="*/ 2147483646 w 1292"/>
              <a:gd name="T11" fmla="*/ 2147483646 h 1255"/>
              <a:gd name="T12" fmla="*/ 2147483646 w 1292"/>
              <a:gd name="T13" fmla="*/ 2147483646 h 1255"/>
              <a:gd name="T14" fmla="*/ 2147483646 w 1292"/>
              <a:gd name="T15" fmla="*/ 2147483646 h 1255"/>
              <a:gd name="T16" fmla="*/ 2147483646 w 1292"/>
              <a:gd name="T17" fmla="*/ 2147483646 h 1255"/>
              <a:gd name="T18" fmla="*/ 2147483646 w 1292"/>
              <a:gd name="T19" fmla="*/ 2147483646 h 1255"/>
              <a:gd name="T20" fmla="*/ 2147483646 w 1292"/>
              <a:gd name="T21" fmla="*/ 2147483646 h 1255"/>
              <a:gd name="T22" fmla="*/ 2147483646 w 1292"/>
              <a:gd name="T23" fmla="*/ 2147483646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5442269-27AC-8B4E-AF47-39E673341D3C}"/>
              </a:ext>
            </a:extLst>
          </p:cNvPr>
          <p:cNvSpPr>
            <a:spLocks/>
          </p:cNvSpPr>
          <p:nvPr/>
        </p:nvSpPr>
        <p:spPr bwMode="auto">
          <a:xfrm>
            <a:off x="7776580" y="4092576"/>
            <a:ext cx="1976438" cy="1987550"/>
          </a:xfrm>
          <a:custGeom>
            <a:avLst/>
            <a:gdLst>
              <a:gd name="T0" fmla="*/ 2147483646 w 873"/>
              <a:gd name="T1" fmla="*/ 2147483646 h 940"/>
              <a:gd name="T2" fmla="*/ 2147483646 w 873"/>
              <a:gd name="T3" fmla="*/ 2147483646 h 940"/>
              <a:gd name="T4" fmla="*/ 2147483646 w 873"/>
              <a:gd name="T5" fmla="*/ 2147483646 h 940"/>
              <a:gd name="T6" fmla="*/ 2147483646 w 873"/>
              <a:gd name="T7" fmla="*/ 2147483646 h 940"/>
              <a:gd name="T8" fmla="*/ 2147483646 w 873"/>
              <a:gd name="T9" fmla="*/ 2147483646 h 940"/>
              <a:gd name="T10" fmla="*/ 2147483646 w 873"/>
              <a:gd name="T11" fmla="*/ 2147483646 h 940"/>
              <a:gd name="T12" fmla="*/ 2147483646 w 873"/>
              <a:gd name="T13" fmla="*/ 2147483646 h 940"/>
              <a:gd name="T14" fmla="*/ 2147483646 w 873"/>
              <a:gd name="T15" fmla="*/ 2147483646 h 940"/>
              <a:gd name="T16" fmla="*/ 2147483646 w 873"/>
              <a:gd name="T17" fmla="*/ 2147483646 h 940"/>
              <a:gd name="T18" fmla="*/ 2147483646 w 873"/>
              <a:gd name="T19" fmla="*/ 2147483646 h 940"/>
              <a:gd name="T20" fmla="*/ 2147483646 w 873"/>
              <a:gd name="T21" fmla="*/ 2147483646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7D9C3C47-D21B-1246-9FC4-31584834F7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0343" y="2451268"/>
          <a:ext cx="564352" cy="44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" name="ClipArt" r:id="rId3" imgW="17462500" imgH="14478000" progId="MS_ClipArt_Gallery.2">
                  <p:embed/>
                </p:oleObj>
              </mc:Choice>
              <mc:Fallback>
                <p:oleObj name="ClipArt" r:id="rId3" imgW="17462500" imgH="14478000" progId="MS_ClipArt_Gallery.2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7D9C3C47-D21B-1246-9FC4-31584834F7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343" y="2451268"/>
                        <a:ext cx="564352" cy="445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6">
            <a:extLst>
              <a:ext uri="{FF2B5EF4-FFF2-40B4-BE49-F238E27FC236}">
                <a16:creationId xmlns:a16="http://schemas.microsoft.com/office/drawing/2014/main" id="{20513805-7595-BD40-B5CE-C1E86D7980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9605" y="2646364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FC0FC1C4-DD7F-F341-ACB6-97B9B43E11E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5868" y="1971676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F65BDF62-DB01-2344-AB19-D572DBCB76DC}"/>
              </a:ext>
            </a:extLst>
          </p:cNvPr>
          <p:cNvSpPr>
            <a:spLocks noChangeShapeType="1"/>
          </p:cNvSpPr>
          <p:nvPr/>
        </p:nvSpPr>
        <p:spPr bwMode="auto">
          <a:xfrm>
            <a:off x="9272005" y="2308227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881EAEEE-8BED-834F-A392-EE9D656816C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5044" y="2084389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396A793E-B292-9242-93ED-2316BDA5307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0443" y="2732088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AF1EE3D3-0F4A-F74C-99B2-D55747244A1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27618" y="3224213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2">
            <a:extLst>
              <a:ext uri="{FF2B5EF4-FFF2-40B4-BE49-F238E27FC236}">
                <a16:creationId xmlns:a16="http://schemas.microsoft.com/office/drawing/2014/main" id="{694D046A-318B-B04D-BA5E-51D7743DA0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33806" y="2276477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38726893-41AA-FF49-8850-FDE262A09819}"/>
              </a:ext>
            </a:extLst>
          </p:cNvPr>
          <p:cNvGrpSpPr>
            <a:grpSpLocks/>
          </p:cNvGrpSpPr>
          <p:nvPr/>
        </p:nvGrpSpPr>
        <p:grpSpPr bwMode="auto">
          <a:xfrm>
            <a:off x="7924218" y="1855789"/>
            <a:ext cx="679450" cy="314325"/>
            <a:chOff x="3600" y="219"/>
            <a:chExt cx="360" cy="175"/>
          </a:xfrm>
        </p:grpSpPr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64937143-59FF-7E4F-BA5A-E319B88A5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EA565304-B7FF-2E41-B697-7FD05F3A9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FC195927-6441-5846-A4D9-90D91001C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8EE40CC0-9805-764B-AC4A-D14B8B737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" name="Oval 30">
              <a:extLst>
                <a:ext uri="{FF2B5EF4-FFF2-40B4-BE49-F238E27FC236}">
                  <a16:creationId xmlns:a16="http://schemas.microsoft.com/office/drawing/2014/main" id="{CD5BCAFA-C91E-6246-AA54-DB06F86D7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1" name="Group 31">
              <a:extLst>
                <a:ext uri="{FF2B5EF4-FFF2-40B4-BE49-F238E27FC236}">
                  <a16:creationId xmlns:a16="http://schemas.microsoft.com/office/drawing/2014/main" id="{F667BB5E-EDFD-8644-965A-065BC8B431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6" name="Line 32">
                <a:extLst>
                  <a:ext uri="{FF2B5EF4-FFF2-40B4-BE49-F238E27FC236}">
                    <a16:creationId xmlns:a16="http://schemas.microsoft.com/office/drawing/2014/main" id="{1E8D9825-74B0-1F41-B54C-80735155F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33">
                <a:extLst>
                  <a:ext uri="{FF2B5EF4-FFF2-40B4-BE49-F238E27FC236}">
                    <a16:creationId xmlns:a16="http://schemas.microsoft.com/office/drawing/2014/main" id="{9363707A-5DEB-B44F-AF3A-50E9DF03D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34">
                <a:extLst>
                  <a:ext uri="{FF2B5EF4-FFF2-40B4-BE49-F238E27FC236}">
                    <a16:creationId xmlns:a16="http://schemas.microsoft.com/office/drawing/2014/main" id="{12A4208B-5BE3-8646-A4B5-AB8D7AA29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" name="Group 35">
              <a:extLst>
                <a:ext uri="{FF2B5EF4-FFF2-40B4-BE49-F238E27FC236}">
                  <a16:creationId xmlns:a16="http://schemas.microsoft.com/office/drawing/2014/main" id="{7EB03B7C-33D1-8642-B320-2A1DD5C4509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" name="Line 36">
                <a:extLst>
                  <a:ext uri="{FF2B5EF4-FFF2-40B4-BE49-F238E27FC236}">
                    <a16:creationId xmlns:a16="http://schemas.microsoft.com/office/drawing/2014/main" id="{8572AE45-266C-5348-A190-D8D57CF2A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37">
                <a:extLst>
                  <a:ext uri="{FF2B5EF4-FFF2-40B4-BE49-F238E27FC236}">
                    <a16:creationId xmlns:a16="http://schemas.microsoft.com/office/drawing/2014/main" id="{FC37714B-4C31-8146-9E64-ACA2F7528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38">
                <a:extLst>
                  <a:ext uri="{FF2B5EF4-FFF2-40B4-BE49-F238E27FC236}">
                    <a16:creationId xmlns:a16="http://schemas.microsoft.com/office/drawing/2014/main" id="{0A36E478-913D-1546-AE81-13AA6F7F7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E94274D5-6F9E-594D-BB44-8601A9CCFAF1}"/>
              </a:ext>
            </a:extLst>
          </p:cNvPr>
          <p:cNvGrpSpPr>
            <a:grpSpLocks/>
          </p:cNvGrpSpPr>
          <p:nvPr/>
        </p:nvGrpSpPr>
        <p:grpSpPr bwMode="auto">
          <a:xfrm>
            <a:off x="7941680" y="2513014"/>
            <a:ext cx="679450" cy="314325"/>
            <a:chOff x="3600" y="219"/>
            <a:chExt cx="360" cy="175"/>
          </a:xfrm>
        </p:grpSpPr>
        <p:sp>
          <p:nvSpPr>
            <p:cNvPr id="40" name="Oval 40">
              <a:extLst>
                <a:ext uri="{FF2B5EF4-FFF2-40B4-BE49-F238E27FC236}">
                  <a16:creationId xmlns:a16="http://schemas.microsoft.com/office/drawing/2014/main" id="{C89B7A16-9C8C-ED4D-B446-75421AD8A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54CB3D9D-4EC0-4944-B7F8-A7E7C48A7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3A910546-C03A-3341-9BE5-57B184816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3">
              <a:extLst>
                <a:ext uri="{FF2B5EF4-FFF2-40B4-BE49-F238E27FC236}">
                  <a16:creationId xmlns:a16="http://schemas.microsoft.com/office/drawing/2014/main" id="{6D120229-7C29-9341-85C6-6C0CD68AA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id="{264EAADB-AC1A-9B4C-8D5F-7656B0337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5" name="Group 45">
              <a:extLst>
                <a:ext uri="{FF2B5EF4-FFF2-40B4-BE49-F238E27FC236}">
                  <a16:creationId xmlns:a16="http://schemas.microsoft.com/office/drawing/2014/main" id="{DA1941B2-6E5B-274A-9C4A-3173D1B066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3E522867-7522-2648-BBCB-7722A52E6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47">
                <a:extLst>
                  <a:ext uri="{FF2B5EF4-FFF2-40B4-BE49-F238E27FC236}">
                    <a16:creationId xmlns:a16="http://schemas.microsoft.com/office/drawing/2014/main" id="{743CE913-BA3C-F449-8288-47F55D7DE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92CF36B2-7DA2-B84C-8833-5B050A608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" name="Group 49">
              <a:extLst>
                <a:ext uri="{FF2B5EF4-FFF2-40B4-BE49-F238E27FC236}">
                  <a16:creationId xmlns:a16="http://schemas.microsoft.com/office/drawing/2014/main" id="{A1D62F06-D8ED-494B-84E3-BEC831545D3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7" name="Line 50">
                <a:extLst>
                  <a:ext uri="{FF2B5EF4-FFF2-40B4-BE49-F238E27FC236}">
                    <a16:creationId xmlns:a16="http://schemas.microsoft.com/office/drawing/2014/main" id="{D04DB06A-D00B-C449-8226-DE516E1AF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51">
                <a:extLst>
                  <a:ext uri="{FF2B5EF4-FFF2-40B4-BE49-F238E27FC236}">
                    <a16:creationId xmlns:a16="http://schemas.microsoft.com/office/drawing/2014/main" id="{E8A2EA9C-B26C-4640-BAD5-9789F3754F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52">
                <a:extLst>
                  <a:ext uri="{FF2B5EF4-FFF2-40B4-BE49-F238E27FC236}">
                    <a16:creationId xmlns:a16="http://schemas.microsoft.com/office/drawing/2014/main" id="{25894F68-C5D1-3545-8404-2AF4B1BD6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3" name="Group 53">
            <a:extLst>
              <a:ext uri="{FF2B5EF4-FFF2-40B4-BE49-F238E27FC236}">
                <a16:creationId xmlns:a16="http://schemas.microsoft.com/office/drawing/2014/main" id="{7B400E90-3702-FC49-9DFF-D6ACDB4636F1}"/>
              </a:ext>
            </a:extLst>
          </p:cNvPr>
          <p:cNvGrpSpPr>
            <a:grpSpLocks/>
          </p:cNvGrpSpPr>
          <p:nvPr/>
        </p:nvGrpSpPr>
        <p:grpSpPr bwMode="auto">
          <a:xfrm>
            <a:off x="8911644" y="2063752"/>
            <a:ext cx="676275" cy="314325"/>
            <a:chOff x="3600" y="219"/>
            <a:chExt cx="360" cy="175"/>
          </a:xfrm>
        </p:grpSpPr>
        <p:sp>
          <p:nvSpPr>
            <p:cNvPr id="54" name="Oval 54">
              <a:extLst>
                <a:ext uri="{FF2B5EF4-FFF2-40B4-BE49-F238E27FC236}">
                  <a16:creationId xmlns:a16="http://schemas.microsoft.com/office/drawing/2014/main" id="{E4EB3852-DDC4-CF4D-ABD1-1730FF0D4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" name="Line 55">
              <a:extLst>
                <a:ext uri="{FF2B5EF4-FFF2-40B4-BE49-F238E27FC236}">
                  <a16:creationId xmlns:a16="http://schemas.microsoft.com/office/drawing/2014/main" id="{8D2BBA3C-7DB0-654A-9119-94D4DBDDB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6">
              <a:extLst>
                <a:ext uri="{FF2B5EF4-FFF2-40B4-BE49-F238E27FC236}">
                  <a16:creationId xmlns:a16="http://schemas.microsoft.com/office/drawing/2014/main" id="{D5AC3B19-8585-F148-8C09-47C036838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7">
              <a:extLst>
                <a:ext uri="{FF2B5EF4-FFF2-40B4-BE49-F238E27FC236}">
                  <a16:creationId xmlns:a16="http://schemas.microsoft.com/office/drawing/2014/main" id="{2ADA6B77-40B2-0644-99C8-20F5C4C40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8" name="Oval 58">
              <a:extLst>
                <a:ext uri="{FF2B5EF4-FFF2-40B4-BE49-F238E27FC236}">
                  <a16:creationId xmlns:a16="http://schemas.microsoft.com/office/drawing/2014/main" id="{597EE208-3C2F-624D-9DC9-68742CD8B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9" name="Group 59">
              <a:extLst>
                <a:ext uri="{FF2B5EF4-FFF2-40B4-BE49-F238E27FC236}">
                  <a16:creationId xmlns:a16="http://schemas.microsoft.com/office/drawing/2014/main" id="{42E0D689-D6DE-1A44-A93F-064738765A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" name="Line 60">
                <a:extLst>
                  <a:ext uri="{FF2B5EF4-FFF2-40B4-BE49-F238E27FC236}">
                    <a16:creationId xmlns:a16="http://schemas.microsoft.com/office/drawing/2014/main" id="{C17183E3-8C78-BE41-A1A2-49F2931F8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61">
                <a:extLst>
                  <a:ext uri="{FF2B5EF4-FFF2-40B4-BE49-F238E27FC236}">
                    <a16:creationId xmlns:a16="http://schemas.microsoft.com/office/drawing/2014/main" id="{7E74BE2D-113C-7948-9F07-17BF8D16D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62">
                <a:extLst>
                  <a:ext uri="{FF2B5EF4-FFF2-40B4-BE49-F238E27FC236}">
                    <a16:creationId xmlns:a16="http://schemas.microsoft.com/office/drawing/2014/main" id="{2512F694-8EF6-BA4E-81AE-63CAB0F6E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63">
              <a:extLst>
                <a:ext uri="{FF2B5EF4-FFF2-40B4-BE49-F238E27FC236}">
                  <a16:creationId xmlns:a16="http://schemas.microsoft.com/office/drawing/2014/main" id="{7D40144D-4A78-8546-9DDD-27F623923DAD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1" name="Line 64">
                <a:extLst>
                  <a:ext uri="{FF2B5EF4-FFF2-40B4-BE49-F238E27FC236}">
                    <a16:creationId xmlns:a16="http://schemas.microsoft.com/office/drawing/2014/main" id="{842B36FB-35C2-F745-92CC-06AF8EF46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65">
                <a:extLst>
                  <a:ext uri="{FF2B5EF4-FFF2-40B4-BE49-F238E27FC236}">
                    <a16:creationId xmlns:a16="http://schemas.microsoft.com/office/drawing/2014/main" id="{7E67CBDA-FD13-C04A-881C-6B02F53C5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66">
                <a:extLst>
                  <a:ext uri="{FF2B5EF4-FFF2-40B4-BE49-F238E27FC236}">
                    <a16:creationId xmlns:a16="http://schemas.microsoft.com/office/drawing/2014/main" id="{A8F712D1-076A-504E-8F9A-7CF210A84D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7" name="Group 67">
            <a:extLst>
              <a:ext uri="{FF2B5EF4-FFF2-40B4-BE49-F238E27FC236}">
                <a16:creationId xmlns:a16="http://schemas.microsoft.com/office/drawing/2014/main" id="{2E12BE45-5906-2E4B-A62A-389D630FC305}"/>
              </a:ext>
            </a:extLst>
          </p:cNvPr>
          <p:cNvGrpSpPr>
            <a:grpSpLocks/>
          </p:cNvGrpSpPr>
          <p:nvPr/>
        </p:nvGrpSpPr>
        <p:grpSpPr bwMode="auto">
          <a:xfrm>
            <a:off x="9156118" y="2970214"/>
            <a:ext cx="679450" cy="314325"/>
            <a:chOff x="3600" y="219"/>
            <a:chExt cx="360" cy="175"/>
          </a:xfrm>
        </p:grpSpPr>
        <p:sp>
          <p:nvSpPr>
            <p:cNvPr id="68" name="Oval 68">
              <a:extLst>
                <a:ext uri="{FF2B5EF4-FFF2-40B4-BE49-F238E27FC236}">
                  <a16:creationId xmlns:a16="http://schemas.microsoft.com/office/drawing/2014/main" id="{E7010462-DBB6-2F4D-AE7D-4EB91AA3A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9" name="Line 69">
              <a:extLst>
                <a:ext uri="{FF2B5EF4-FFF2-40B4-BE49-F238E27FC236}">
                  <a16:creationId xmlns:a16="http://schemas.microsoft.com/office/drawing/2014/main" id="{2442113D-35FC-FE4E-B5BE-12CC09ED2F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70">
              <a:extLst>
                <a:ext uri="{FF2B5EF4-FFF2-40B4-BE49-F238E27FC236}">
                  <a16:creationId xmlns:a16="http://schemas.microsoft.com/office/drawing/2014/main" id="{DA23B5F4-7E74-584F-AFD5-297BAB2F4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71">
              <a:extLst>
                <a:ext uri="{FF2B5EF4-FFF2-40B4-BE49-F238E27FC236}">
                  <a16:creationId xmlns:a16="http://schemas.microsoft.com/office/drawing/2014/main" id="{38CBB7B1-07B6-5A48-94A7-A7811700F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" name="Oval 72">
              <a:extLst>
                <a:ext uri="{FF2B5EF4-FFF2-40B4-BE49-F238E27FC236}">
                  <a16:creationId xmlns:a16="http://schemas.microsoft.com/office/drawing/2014/main" id="{87028897-F927-0D42-85D7-E27CD59F6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3" name="Group 73">
              <a:extLst>
                <a:ext uri="{FF2B5EF4-FFF2-40B4-BE49-F238E27FC236}">
                  <a16:creationId xmlns:a16="http://schemas.microsoft.com/office/drawing/2014/main" id="{945A073C-7942-F34E-991C-0402219764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8" name="Line 74">
                <a:extLst>
                  <a:ext uri="{FF2B5EF4-FFF2-40B4-BE49-F238E27FC236}">
                    <a16:creationId xmlns:a16="http://schemas.microsoft.com/office/drawing/2014/main" id="{0B9C8168-B9CC-A647-A6C7-F6450E6AC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75">
                <a:extLst>
                  <a:ext uri="{FF2B5EF4-FFF2-40B4-BE49-F238E27FC236}">
                    <a16:creationId xmlns:a16="http://schemas.microsoft.com/office/drawing/2014/main" id="{AC99C628-0662-AB4E-AB2F-0CD345F28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76">
                <a:extLst>
                  <a:ext uri="{FF2B5EF4-FFF2-40B4-BE49-F238E27FC236}">
                    <a16:creationId xmlns:a16="http://schemas.microsoft.com/office/drawing/2014/main" id="{00D29E4D-6496-6547-960F-F436A9E55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" name="Group 77">
              <a:extLst>
                <a:ext uri="{FF2B5EF4-FFF2-40B4-BE49-F238E27FC236}">
                  <a16:creationId xmlns:a16="http://schemas.microsoft.com/office/drawing/2014/main" id="{0C816834-0CB4-C24C-87FA-229116D8063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5" name="Line 78">
                <a:extLst>
                  <a:ext uri="{FF2B5EF4-FFF2-40B4-BE49-F238E27FC236}">
                    <a16:creationId xmlns:a16="http://schemas.microsoft.com/office/drawing/2014/main" id="{1BA5DD7C-BF7F-CC47-A660-FF33518D0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79">
                <a:extLst>
                  <a:ext uri="{FF2B5EF4-FFF2-40B4-BE49-F238E27FC236}">
                    <a16:creationId xmlns:a16="http://schemas.microsoft.com/office/drawing/2014/main" id="{4768AB64-DEDD-5C4D-8B47-B20EDDDAAE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80">
                <a:extLst>
                  <a:ext uri="{FF2B5EF4-FFF2-40B4-BE49-F238E27FC236}">
                    <a16:creationId xmlns:a16="http://schemas.microsoft.com/office/drawing/2014/main" id="{D5329ECA-DB7A-614A-B2DB-3AF4CA589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1" name="Group 81">
            <a:extLst>
              <a:ext uri="{FF2B5EF4-FFF2-40B4-BE49-F238E27FC236}">
                <a16:creationId xmlns:a16="http://schemas.microsoft.com/office/drawing/2014/main" id="{B53525F8-902D-724A-B277-B4D4453B22F2}"/>
              </a:ext>
            </a:extLst>
          </p:cNvPr>
          <p:cNvGrpSpPr>
            <a:grpSpLocks/>
          </p:cNvGrpSpPr>
          <p:nvPr/>
        </p:nvGrpSpPr>
        <p:grpSpPr bwMode="auto">
          <a:xfrm>
            <a:off x="8924343" y="4962526"/>
            <a:ext cx="715962" cy="311150"/>
            <a:chOff x="3600" y="219"/>
            <a:chExt cx="360" cy="175"/>
          </a:xfrm>
        </p:grpSpPr>
        <p:sp>
          <p:nvSpPr>
            <p:cNvPr id="82" name="Oval 82">
              <a:extLst>
                <a:ext uri="{FF2B5EF4-FFF2-40B4-BE49-F238E27FC236}">
                  <a16:creationId xmlns:a16="http://schemas.microsoft.com/office/drawing/2014/main" id="{3B038143-E0DC-3E46-8B06-54A1722BA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3" name="Line 83">
              <a:extLst>
                <a:ext uri="{FF2B5EF4-FFF2-40B4-BE49-F238E27FC236}">
                  <a16:creationId xmlns:a16="http://schemas.microsoft.com/office/drawing/2014/main" id="{8AA64D8A-1639-C54C-A744-32154A3CA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84">
              <a:extLst>
                <a:ext uri="{FF2B5EF4-FFF2-40B4-BE49-F238E27FC236}">
                  <a16:creationId xmlns:a16="http://schemas.microsoft.com/office/drawing/2014/main" id="{14AD7E88-D7FA-9A4A-8F80-6EC535CB02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5">
              <a:extLst>
                <a:ext uri="{FF2B5EF4-FFF2-40B4-BE49-F238E27FC236}">
                  <a16:creationId xmlns:a16="http://schemas.microsoft.com/office/drawing/2014/main" id="{D67377A4-A2F6-C94B-95E6-F48BF9F5D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6" name="Oval 86">
              <a:extLst>
                <a:ext uri="{FF2B5EF4-FFF2-40B4-BE49-F238E27FC236}">
                  <a16:creationId xmlns:a16="http://schemas.microsoft.com/office/drawing/2014/main" id="{228FAA07-8039-0B48-AE29-709A7E37C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87" name="Group 87">
              <a:extLst>
                <a:ext uri="{FF2B5EF4-FFF2-40B4-BE49-F238E27FC236}">
                  <a16:creationId xmlns:a16="http://schemas.microsoft.com/office/drawing/2014/main" id="{0A745648-5A75-B64A-85E3-64C61496CC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2" name="Line 88">
                <a:extLst>
                  <a:ext uri="{FF2B5EF4-FFF2-40B4-BE49-F238E27FC236}">
                    <a16:creationId xmlns:a16="http://schemas.microsoft.com/office/drawing/2014/main" id="{6A049804-BB6C-9D4B-9104-B72E2636E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89">
                <a:extLst>
                  <a:ext uri="{FF2B5EF4-FFF2-40B4-BE49-F238E27FC236}">
                    <a16:creationId xmlns:a16="http://schemas.microsoft.com/office/drawing/2014/main" id="{7B83AEDC-6FF4-954F-A9BF-F946CD179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90">
                <a:extLst>
                  <a:ext uri="{FF2B5EF4-FFF2-40B4-BE49-F238E27FC236}">
                    <a16:creationId xmlns:a16="http://schemas.microsoft.com/office/drawing/2014/main" id="{91D3931E-5983-7B4E-BDB6-53F682D4D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" name="Group 91">
              <a:extLst>
                <a:ext uri="{FF2B5EF4-FFF2-40B4-BE49-F238E27FC236}">
                  <a16:creationId xmlns:a16="http://schemas.microsoft.com/office/drawing/2014/main" id="{40FB7F55-B148-EC48-A2AE-EB10B1CF895D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9" name="Line 92">
                <a:extLst>
                  <a:ext uri="{FF2B5EF4-FFF2-40B4-BE49-F238E27FC236}">
                    <a16:creationId xmlns:a16="http://schemas.microsoft.com/office/drawing/2014/main" id="{FE82248A-FE04-9F44-B115-D3A6815950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93">
                <a:extLst>
                  <a:ext uri="{FF2B5EF4-FFF2-40B4-BE49-F238E27FC236}">
                    <a16:creationId xmlns:a16="http://schemas.microsoft.com/office/drawing/2014/main" id="{D0F8414E-960E-1F4D-A35D-9E7F6E25A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94">
                <a:extLst>
                  <a:ext uri="{FF2B5EF4-FFF2-40B4-BE49-F238E27FC236}">
                    <a16:creationId xmlns:a16="http://schemas.microsoft.com/office/drawing/2014/main" id="{E5FDB83B-566F-4942-B78A-53AC848ACF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5" name="Group 95">
            <a:extLst>
              <a:ext uri="{FF2B5EF4-FFF2-40B4-BE49-F238E27FC236}">
                <a16:creationId xmlns:a16="http://schemas.microsoft.com/office/drawing/2014/main" id="{D31CEA86-5839-9445-AEEA-808C8328C5F0}"/>
              </a:ext>
            </a:extLst>
          </p:cNvPr>
          <p:cNvGrpSpPr>
            <a:grpSpLocks/>
          </p:cNvGrpSpPr>
          <p:nvPr/>
        </p:nvGrpSpPr>
        <p:grpSpPr bwMode="auto">
          <a:xfrm>
            <a:off x="9918118" y="3951289"/>
            <a:ext cx="679450" cy="314325"/>
            <a:chOff x="3600" y="219"/>
            <a:chExt cx="360" cy="175"/>
          </a:xfrm>
        </p:grpSpPr>
        <p:sp>
          <p:nvSpPr>
            <p:cNvPr id="96" name="Oval 96">
              <a:extLst>
                <a:ext uri="{FF2B5EF4-FFF2-40B4-BE49-F238E27FC236}">
                  <a16:creationId xmlns:a16="http://schemas.microsoft.com/office/drawing/2014/main" id="{B4B6DF0E-73FB-0047-9476-A39F886A7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7" name="Line 97">
              <a:extLst>
                <a:ext uri="{FF2B5EF4-FFF2-40B4-BE49-F238E27FC236}">
                  <a16:creationId xmlns:a16="http://schemas.microsoft.com/office/drawing/2014/main" id="{A22DF19B-BD15-C645-808D-9BE53CFCA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98">
              <a:extLst>
                <a:ext uri="{FF2B5EF4-FFF2-40B4-BE49-F238E27FC236}">
                  <a16:creationId xmlns:a16="http://schemas.microsoft.com/office/drawing/2014/main" id="{1835C4DC-6C91-2642-AEBD-A16CF1C8EF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99">
              <a:extLst>
                <a:ext uri="{FF2B5EF4-FFF2-40B4-BE49-F238E27FC236}">
                  <a16:creationId xmlns:a16="http://schemas.microsoft.com/office/drawing/2014/main" id="{65E79322-085F-9749-8656-B3CFE312B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0" name="Oval 100">
              <a:extLst>
                <a:ext uri="{FF2B5EF4-FFF2-40B4-BE49-F238E27FC236}">
                  <a16:creationId xmlns:a16="http://schemas.microsoft.com/office/drawing/2014/main" id="{422B3F2A-AFBC-3D44-8E2C-A44046652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1" name="Group 101">
              <a:extLst>
                <a:ext uri="{FF2B5EF4-FFF2-40B4-BE49-F238E27FC236}">
                  <a16:creationId xmlns:a16="http://schemas.microsoft.com/office/drawing/2014/main" id="{71197853-09CA-BA44-B7E1-12752C247E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6" name="Line 102">
                <a:extLst>
                  <a:ext uri="{FF2B5EF4-FFF2-40B4-BE49-F238E27FC236}">
                    <a16:creationId xmlns:a16="http://schemas.microsoft.com/office/drawing/2014/main" id="{8AE9D9E3-E968-D241-B48C-F3561624F5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103">
                <a:extLst>
                  <a:ext uri="{FF2B5EF4-FFF2-40B4-BE49-F238E27FC236}">
                    <a16:creationId xmlns:a16="http://schemas.microsoft.com/office/drawing/2014/main" id="{7DB76E6B-4D29-3E41-85B7-990D3682B9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104">
                <a:extLst>
                  <a:ext uri="{FF2B5EF4-FFF2-40B4-BE49-F238E27FC236}">
                    <a16:creationId xmlns:a16="http://schemas.microsoft.com/office/drawing/2014/main" id="{844CD659-DBFC-784C-A4BD-002D579D34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" name="Group 105">
              <a:extLst>
                <a:ext uri="{FF2B5EF4-FFF2-40B4-BE49-F238E27FC236}">
                  <a16:creationId xmlns:a16="http://schemas.microsoft.com/office/drawing/2014/main" id="{B2ABE69E-01DE-6B49-BDBF-4A0A55733F1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3" name="Line 106">
                <a:extLst>
                  <a:ext uri="{FF2B5EF4-FFF2-40B4-BE49-F238E27FC236}">
                    <a16:creationId xmlns:a16="http://schemas.microsoft.com/office/drawing/2014/main" id="{0C6967FB-5741-AE4D-B948-F4E84DAFD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107">
                <a:extLst>
                  <a:ext uri="{FF2B5EF4-FFF2-40B4-BE49-F238E27FC236}">
                    <a16:creationId xmlns:a16="http://schemas.microsoft.com/office/drawing/2014/main" id="{FF29EB65-498D-CF45-9DC8-98D4087DA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108">
                <a:extLst>
                  <a:ext uri="{FF2B5EF4-FFF2-40B4-BE49-F238E27FC236}">
                    <a16:creationId xmlns:a16="http://schemas.microsoft.com/office/drawing/2014/main" id="{B88543FF-A29A-BB4F-88D0-F911ACEEE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09" name="Object 109">
            <a:extLst>
              <a:ext uri="{FF2B5EF4-FFF2-40B4-BE49-F238E27FC236}">
                <a16:creationId xmlns:a16="http://schemas.microsoft.com/office/drawing/2014/main" id="{4C28A838-A9C3-844D-9FB2-A24F5AB165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18661" y="5005198"/>
          <a:ext cx="5635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" name="ClipArt" r:id="rId5" imgW="17462500" imgH="14478000" progId="MS_ClipArt_Gallery.2">
                  <p:embed/>
                </p:oleObj>
              </mc:Choice>
              <mc:Fallback>
                <p:oleObj name="ClipArt" r:id="rId5" imgW="17462500" imgH="14478000" progId="MS_ClipArt_Gallery.2">
                  <p:embed/>
                  <p:pic>
                    <p:nvPicPr>
                      <p:cNvPr id="109" name="Object 109">
                        <a:extLst>
                          <a:ext uri="{FF2B5EF4-FFF2-40B4-BE49-F238E27FC236}">
                            <a16:creationId xmlns:a16="http://schemas.microsoft.com/office/drawing/2014/main" id="{4C28A838-A9C3-844D-9FB2-A24F5AB165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8661" y="5005198"/>
                        <a:ext cx="56356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Line 110">
            <a:extLst>
              <a:ext uri="{FF2B5EF4-FFF2-40B4-BE49-F238E27FC236}">
                <a16:creationId xmlns:a16="http://schemas.microsoft.com/office/drawing/2014/main" id="{B8249743-CCA4-0746-B431-0139929BA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7071" y="5122391"/>
            <a:ext cx="3143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Line 118">
            <a:extLst>
              <a:ext uri="{FF2B5EF4-FFF2-40B4-BE49-F238E27FC236}">
                <a16:creationId xmlns:a16="http://schemas.microsoft.com/office/drawing/2014/main" id="{23459542-09E6-8848-B8D0-3FF341AF8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5431" y="5129214"/>
            <a:ext cx="1873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Line 119">
            <a:extLst>
              <a:ext uri="{FF2B5EF4-FFF2-40B4-BE49-F238E27FC236}">
                <a16:creationId xmlns:a16="http://schemas.microsoft.com/office/drawing/2014/main" id="{A69DE5AF-82CB-7A48-8E87-E4F555125E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40305" y="4268788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" name="Group 120">
            <a:extLst>
              <a:ext uri="{FF2B5EF4-FFF2-40B4-BE49-F238E27FC236}">
                <a16:creationId xmlns:a16="http://schemas.microsoft.com/office/drawing/2014/main" id="{C36D8C97-4692-4146-8B10-DF465B6C03BC}"/>
              </a:ext>
            </a:extLst>
          </p:cNvPr>
          <p:cNvGrpSpPr>
            <a:grpSpLocks/>
          </p:cNvGrpSpPr>
          <p:nvPr/>
        </p:nvGrpSpPr>
        <p:grpSpPr bwMode="auto">
          <a:xfrm rot="1433392">
            <a:off x="8182980" y="3017838"/>
            <a:ext cx="1028700" cy="171450"/>
            <a:chOff x="4712" y="1742"/>
            <a:chExt cx="648" cy="108"/>
          </a:xfrm>
        </p:grpSpPr>
        <p:sp>
          <p:nvSpPr>
            <p:cNvPr id="121" name="Rectangle 121">
              <a:extLst>
                <a:ext uri="{FF2B5EF4-FFF2-40B4-BE49-F238E27FC236}">
                  <a16:creationId xmlns:a16="http://schemas.microsoft.com/office/drawing/2014/main" id="{C0DA5F25-8411-4B4E-AC4A-6BAD40E27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22" name="Rectangle 122">
              <a:extLst>
                <a:ext uri="{FF2B5EF4-FFF2-40B4-BE49-F238E27FC236}">
                  <a16:creationId xmlns:a16="http://schemas.microsoft.com/office/drawing/2014/main" id="{684FE5C4-1BD6-0346-AF7F-E399B8FFD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3" name="Group 123">
            <a:extLst>
              <a:ext uri="{FF2B5EF4-FFF2-40B4-BE49-F238E27FC236}">
                <a16:creationId xmlns:a16="http://schemas.microsoft.com/office/drawing/2014/main" id="{7AFFC51D-47F5-B642-A1C4-FCF67E116DBE}"/>
              </a:ext>
            </a:extLst>
          </p:cNvPr>
          <p:cNvGrpSpPr>
            <a:grpSpLocks/>
          </p:cNvGrpSpPr>
          <p:nvPr/>
        </p:nvGrpSpPr>
        <p:grpSpPr bwMode="auto">
          <a:xfrm rot="3346875">
            <a:off x="9462506" y="3303589"/>
            <a:ext cx="447675" cy="171450"/>
            <a:chOff x="5078" y="1860"/>
            <a:chExt cx="282" cy="108"/>
          </a:xfrm>
        </p:grpSpPr>
        <p:sp>
          <p:nvSpPr>
            <p:cNvPr id="124" name="Rectangle 124">
              <a:extLst>
                <a:ext uri="{FF2B5EF4-FFF2-40B4-BE49-F238E27FC236}">
                  <a16:creationId xmlns:a16="http://schemas.microsoft.com/office/drawing/2014/main" id="{071B03E4-044E-7344-8943-4F96D9F4E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5" name="Rectangle 125">
              <a:extLst>
                <a:ext uri="{FF2B5EF4-FFF2-40B4-BE49-F238E27FC236}">
                  <a16:creationId xmlns:a16="http://schemas.microsoft.com/office/drawing/2014/main" id="{981F6C2E-B1A5-4140-AC90-210EB7978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6" name="Group 126">
            <a:extLst>
              <a:ext uri="{FF2B5EF4-FFF2-40B4-BE49-F238E27FC236}">
                <a16:creationId xmlns:a16="http://schemas.microsoft.com/office/drawing/2014/main" id="{A9A205FB-9452-EF4A-B013-29D9356D0E86}"/>
              </a:ext>
            </a:extLst>
          </p:cNvPr>
          <p:cNvGrpSpPr>
            <a:grpSpLocks/>
          </p:cNvGrpSpPr>
          <p:nvPr/>
        </p:nvGrpSpPr>
        <p:grpSpPr bwMode="auto">
          <a:xfrm rot="3215306">
            <a:off x="9780006" y="3408364"/>
            <a:ext cx="447675" cy="171450"/>
            <a:chOff x="5078" y="1860"/>
            <a:chExt cx="282" cy="108"/>
          </a:xfrm>
        </p:grpSpPr>
        <p:sp>
          <p:nvSpPr>
            <p:cNvPr id="127" name="Rectangle 127">
              <a:extLst>
                <a:ext uri="{FF2B5EF4-FFF2-40B4-BE49-F238E27FC236}">
                  <a16:creationId xmlns:a16="http://schemas.microsoft.com/office/drawing/2014/main" id="{AF392766-26FC-2542-92D7-6395D2928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8" name="Rectangle 128">
              <a:extLst>
                <a:ext uri="{FF2B5EF4-FFF2-40B4-BE49-F238E27FC236}">
                  <a16:creationId xmlns:a16="http://schemas.microsoft.com/office/drawing/2014/main" id="{277FB00E-305B-4B41-A3A6-61AA97964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9" name="Group 129">
            <a:extLst>
              <a:ext uri="{FF2B5EF4-FFF2-40B4-BE49-F238E27FC236}">
                <a16:creationId xmlns:a16="http://schemas.microsoft.com/office/drawing/2014/main" id="{2593B6CB-1CF3-CD4D-AE38-9EC95EA2592D}"/>
              </a:ext>
            </a:extLst>
          </p:cNvPr>
          <p:cNvGrpSpPr>
            <a:grpSpLocks/>
          </p:cNvGrpSpPr>
          <p:nvPr/>
        </p:nvGrpSpPr>
        <p:grpSpPr bwMode="auto">
          <a:xfrm rot="3051000">
            <a:off x="10132431" y="3529014"/>
            <a:ext cx="447675" cy="171450"/>
            <a:chOff x="5078" y="1860"/>
            <a:chExt cx="282" cy="108"/>
          </a:xfrm>
        </p:grpSpPr>
        <p:sp>
          <p:nvSpPr>
            <p:cNvPr id="130" name="Rectangle 130">
              <a:extLst>
                <a:ext uri="{FF2B5EF4-FFF2-40B4-BE49-F238E27FC236}">
                  <a16:creationId xmlns:a16="http://schemas.microsoft.com/office/drawing/2014/main" id="{93D1CC13-3294-8648-B57E-D785DC410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1" name="Rectangle 131">
              <a:extLst>
                <a:ext uri="{FF2B5EF4-FFF2-40B4-BE49-F238E27FC236}">
                  <a16:creationId xmlns:a16="http://schemas.microsoft.com/office/drawing/2014/main" id="{FAC6CA50-4E97-B647-A958-BF18FC98D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32" name="Line 132">
            <a:extLst>
              <a:ext uri="{FF2B5EF4-FFF2-40B4-BE49-F238E27FC236}">
                <a16:creationId xmlns:a16="http://schemas.microsoft.com/office/drawing/2014/main" id="{B052D144-E285-B347-931B-8687E2011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6281" y="3338513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Line 133">
            <a:extLst>
              <a:ext uri="{FF2B5EF4-FFF2-40B4-BE49-F238E27FC236}">
                <a16:creationId xmlns:a16="http://schemas.microsoft.com/office/drawing/2014/main" id="{F5976153-493B-5C4E-BED6-B69BBF5BDFEB}"/>
              </a:ext>
            </a:extLst>
          </p:cNvPr>
          <p:cNvSpPr>
            <a:spLocks noChangeShapeType="1"/>
          </p:cNvSpPr>
          <p:nvPr/>
        </p:nvSpPr>
        <p:spPr bwMode="auto">
          <a:xfrm>
            <a:off x="9821280" y="3579813"/>
            <a:ext cx="13335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Line 134">
            <a:extLst>
              <a:ext uri="{FF2B5EF4-FFF2-40B4-BE49-F238E27FC236}">
                <a16:creationId xmlns:a16="http://schemas.microsoft.com/office/drawing/2014/main" id="{6A3DD1AB-29E8-1E45-81F0-8D0DCC52CF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45131" y="3678238"/>
            <a:ext cx="117475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Line 135">
            <a:extLst>
              <a:ext uri="{FF2B5EF4-FFF2-40B4-BE49-F238E27FC236}">
                <a16:creationId xmlns:a16="http://schemas.microsoft.com/office/drawing/2014/main" id="{BB6CA385-ED7E-A14B-B2EE-A0FEAAE33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13430" y="3792539"/>
            <a:ext cx="10160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Text Box 136">
            <a:extLst>
              <a:ext uri="{FF2B5EF4-FFF2-40B4-BE49-F238E27FC236}">
                <a16:creationId xmlns:a16="http://schemas.microsoft.com/office/drawing/2014/main" id="{E21E6A90-AAEC-5C48-ACEA-6A0B92F5C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5688" y="988557"/>
            <a:ext cx="30208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Fragmentation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one large datagram goes in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3 smaller datagrams come out</a:t>
            </a:r>
            <a:endParaRPr lang="en-US" altLang="en-US" sz="1800" dirty="0">
              <a:latin typeface="Helvetica" pitchFamily="2" charset="0"/>
            </a:endParaRPr>
          </a:p>
        </p:txBody>
      </p:sp>
      <p:grpSp>
        <p:nvGrpSpPr>
          <p:cNvPr id="137" name="Group 137">
            <a:extLst>
              <a:ext uri="{FF2B5EF4-FFF2-40B4-BE49-F238E27FC236}">
                <a16:creationId xmlns:a16="http://schemas.microsoft.com/office/drawing/2014/main" id="{4A900BF4-5B14-764B-9406-9F2F512CE46F}"/>
              </a:ext>
            </a:extLst>
          </p:cNvPr>
          <p:cNvGrpSpPr>
            <a:grpSpLocks/>
          </p:cNvGrpSpPr>
          <p:nvPr/>
        </p:nvGrpSpPr>
        <p:grpSpPr bwMode="auto">
          <a:xfrm rot="10826657">
            <a:off x="8789406" y="4414838"/>
            <a:ext cx="447675" cy="171450"/>
            <a:chOff x="5078" y="1860"/>
            <a:chExt cx="282" cy="108"/>
          </a:xfrm>
        </p:grpSpPr>
        <p:sp>
          <p:nvSpPr>
            <p:cNvPr id="138" name="Rectangle 138">
              <a:extLst>
                <a:ext uri="{FF2B5EF4-FFF2-40B4-BE49-F238E27FC236}">
                  <a16:creationId xmlns:a16="http://schemas.microsoft.com/office/drawing/2014/main" id="{94CA7EC8-AE14-DF43-855F-84ED15AA5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9" name="Rectangle 139">
              <a:extLst>
                <a:ext uri="{FF2B5EF4-FFF2-40B4-BE49-F238E27FC236}">
                  <a16:creationId xmlns:a16="http://schemas.microsoft.com/office/drawing/2014/main" id="{54D5995A-F144-1A47-BBC1-128BD1454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0" name="Group 140">
            <a:extLst>
              <a:ext uri="{FF2B5EF4-FFF2-40B4-BE49-F238E27FC236}">
                <a16:creationId xmlns:a16="http://schemas.microsoft.com/office/drawing/2014/main" id="{E039F4EE-3D74-D74A-80D1-69A6A841331F}"/>
              </a:ext>
            </a:extLst>
          </p:cNvPr>
          <p:cNvGrpSpPr>
            <a:grpSpLocks/>
          </p:cNvGrpSpPr>
          <p:nvPr/>
        </p:nvGrpSpPr>
        <p:grpSpPr bwMode="auto">
          <a:xfrm rot="10826657">
            <a:off x="8792581" y="4608513"/>
            <a:ext cx="447675" cy="171450"/>
            <a:chOff x="5078" y="1860"/>
            <a:chExt cx="282" cy="108"/>
          </a:xfrm>
        </p:grpSpPr>
        <p:sp>
          <p:nvSpPr>
            <p:cNvPr id="141" name="Rectangle 141">
              <a:extLst>
                <a:ext uri="{FF2B5EF4-FFF2-40B4-BE49-F238E27FC236}">
                  <a16:creationId xmlns:a16="http://schemas.microsoft.com/office/drawing/2014/main" id="{42F0B6AF-4D5B-724C-8698-284755D1F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2" name="Rectangle 142">
              <a:extLst>
                <a:ext uri="{FF2B5EF4-FFF2-40B4-BE49-F238E27FC236}">
                  <a16:creationId xmlns:a16="http://schemas.microsoft.com/office/drawing/2014/main" id="{99030527-42D1-9C46-81B2-296388771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3" name="Group 143">
            <a:extLst>
              <a:ext uri="{FF2B5EF4-FFF2-40B4-BE49-F238E27FC236}">
                <a16:creationId xmlns:a16="http://schemas.microsoft.com/office/drawing/2014/main" id="{8EB55FC1-586E-E04D-B261-1ED6BF81D1A2}"/>
              </a:ext>
            </a:extLst>
          </p:cNvPr>
          <p:cNvGrpSpPr>
            <a:grpSpLocks/>
          </p:cNvGrpSpPr>
          <p:nvPr/>
        </p:nvGrpSpPr>
        <p:grpSpPr bwMode="auto">
          <a:xfrm rot="10826657">
            <a:off x="8795756" y="4802188"/>
            <a:ext cx="447675" cy="171450"/>
            <a:chOff x="5078" y="1860"/>
            <a:chExt cx="282" cy="108"/>
          </a:xfrm>
        </p:grpSpPr>
        <p:sp>
          <p:nvSpPr>
            <p:cNvPr id="144" name="Rectangle 144">
              <a:extLst>
                <a:ext uri="{FF2B5EF4-FFF2-40B4-BE49-F238E27FC236}">
                  <a16:creationId xmlns:a16="http://schemas.microsoft.com/office/drawing/2014/main" id="{A57F203F-3983-764B-930A-2C88D3FA1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45" name="Rectangle 145">
              <a:extLst>
                <a:ext uri="{FF2B5EF4-FFF2-40B4-BE49-F238E27FC236}">
                  <a16:creationId xmlns:a16="http://schemas.microsoft.com/office/drawing/2014/main" id="{581D9837-032B-B14D-962C-9BEA85947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46" name="Line 146">
            <a:extLst>
              <a:ext uri="{FF2B5EF4-FFF2-40B4-BE49-F238E27FC236}">
                <a16:creationId xmlns:a16="http://schemas.microsoft.com/office/drawing/2014/main" id="{1DF58CB4-554D-4541-B08E-53FE9A5995DD}"/>
              </a:ext>
            </a:extLst>
          </p:cNvPr>
          <p:cNvSpPr>
            <a:spLocks noChangeShapeType="1"/>
          </p:cNvSpPr>
          <p:nvPr/>
        </p:nvSpPr>
        <p:spPr bwMode="auto">
          <a:xfrm rot="9691848">
            <a:off x="8544931" y="4471988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Line 147">
            <a:extLst>
              <a:ext uri="{FF2B5EF4-FFF2-40B4-BE49-F238E27FC236}">
                <a16:creationId xmlns:a16="http://schemas.microsoft.com/office/drawing/2014/main" id="{EF8C8850-0B68-FB40-A8E0-3D074DE39615}"/>
              </a:ext>
            </a:extLst>
          </p:cNvPr>
          <p:cNvSpPr>
            <a:spLocks noChangeShapeType="1"/>
          </p:cNvSpPr>
          <p:nvPr/>
        </p:nvSpPr>
        <p:spPr bwMode="auto">
          <a:xfrm rot="9691848">
            <a:off x="8535406" y="4646613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Line 148">
            <a:extLst>
              <a:ext uri="{FF2B5EF4-FFF2-40B4-BE49-F238E27FC236}">
                <a16:creationId xmlns:a16="http://schemas.microsoft.com/office/drawing/2014/main" id="{7F27381D-341C-994C-BDCE-DE609202903C}"/>
              </a:ext>
            </a:extLst>
          </p:cNvPr>
          <p:cNvSpPr>
            <a:spLocks noChangeShapeType="1"/>
          </p:cNvSpPr>
          <p:nvPr/>
        </p:nvSpPr>
        <p:spPr bwMode="auto">
          <a:xfrm rot="9691848">
            <a:off x="8538581" y="4852988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" name="Group 149">
            <a:extLst>
              <a:ext uri="{FF2B5EF4-FFF2-40B4-BE49-F238E27FC236}">
                <a16:creationId xmlns:a16="http://schemas.microsoft.com/office/drawing/2014/main" id="{097D87A1-DA6A-514D-A1FC-67539CD296FF}"/>
              </a:ext>
            </a:extLst>
          </p:cNvPr>
          <p:cNvGrpSpPr>
            <a:grpSpLocks/>
          </p:cNvGrpSpPr>
          <p:nvPr/>
        </p:nvGrpSpPr>
        <p:grpSpPr bwMode="auto">
          <a:xfrm rot="10793026">
            <a:off x="7698613" y="6028715"/>
            <a:ext cx="1030287" cy="173037"/>
            <a:chOff x="4712" y="1742"/>
            <a:chExt cx="648" cy="108"/>
          </a:xfrm>
        </p:grpSpPr>
        <p:sp>
          <p:nvSpPr>
            <p:cNvPr id="150" name="Rectangle 150">
              <a:extLst>
                <a:ext uri="{FF2B5EF4-FFF2-40B4-BE49-F238E27FC236}">
                  <a16:creationId xmlns:a16="http://schemas.microsoft.com/office/drawing/2014/main" id="{EDD5AE6D-A59B-0744-841B-8FDA338C8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1" name="Rectangle 151">
              <a:extLst>
                <a:ext uri="{FF2B5EF4-FFF2-40B4-BE49-F238E27FC236}">
                  <a16:creationId xmlns:a16="http://schemas.microsoft.com/office/drawing/2014/main" id="{D942A128-0815-AE40-86A6-9A5F228AB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53" name="Text Box 153">
            <a:extLst>
              <a:ext uri="{FF2B5EF4-FFF2-40B4-BE49-F238E27FC236}">
                <a16:creationId xmlns:a16="http://schemas.microsoft.com/office/drawing/2014/main" id="{FB3501DB-2782-4047-A6B8-FD6F4D5AC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743" y="5583888"/>
            <a:ext cx="1880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Reassembly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82D6B68-71C5-C343-9F74-4FA5D2098D4B}"/>
              </a:ext>
            </a:extLst>
          </p:cNvPr>
          <p:cNvGrpSpPr/>
          <p:nvPr/>
        </p:nvGrpSpPr>
        <p:grpSpPr>
          <a:xfrm rot="18652419">
            <a:off x="9948294" y="4670840"/>
            <a:ext cx="708025" cy="558800"/>
            <a:chOff x="10134495" y="4406542"/>
            <a:chExt cx="708025" cy="558800"/>
          </a:xfrm>
        </p:grpSpPr>
        <p:grpSp>
          <p:nvGrpSpPr>
            <p:cNvPr id="157" name="Group 137">
              <a:extLst>
                <a:ext uri="{FF2B5EF4-FFF2-40B4-BE49-F238E27FC236}">
                  <a16:creationId xmlns:a16="http://schemas.microsoft.com/office/drawing/2014/main" id="{F84B474D-E1AA-524C-978B-4F842AE56188}"/>
                </a:ext>
              </a:extLst>
            </p:cNvPr>
            <p:cNvGrpSpPr>
              <a:grpSpLocks/>
            </p:cNvGrpSpPr>
            <p:nvPr/>
          </p:nvGrpSpPr>
          <p:grpSpPr bwMode="auto">
            <a:xfrm rot="10826657">
              <a:off x="10388495" y="4406542"/>
              <a:ext cx="447675" cy="171450"/>
              <a:chOff x="5078" y="1860"/>
              <a:chExt cx="282" cy="108"/>
            </a:xfrm>
          </p:grpSpPr>
          <p:sp>
            <p:nvSpPr>
              <p:cNvPr id="158" name="Rectangle 138">
                <a:extLst>
                  <a:ext uri="{FF2B5EF4-FFF2-40B4-BE49-F238E27FC236}">
                    <a16:creationId xmlns:a16="http://schemas.microsoft.com/office/drawing/2014/main" id="{19FA68AF-72CC-7C49-9325-14E8BF2F5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" name="Rectangle 139">
                <a:extLst>
                  <a:ext uri="{FF2B5EF4-FFF2-40B4-BE49-F238E27FC236}">
                    <a16:creationId xmlns:a16="http://schemas.microsoft.com/office/drawing/2014/main" id="{86AB6C90-7240-7A4B-B727-062B634E2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60" name="Group 140">
              <a:extLst>
                <a:ext uri="{FF2B5EF4-FFF2-40B4-BE49-F238E27FC236}">
                  <a16:creationId xmlns:a16="http://schemas.microsoft.com/office/drawing/2014/main" id="{F37228EB-0657-7B41-B605-0029497E1016}"/>
                </a:ext>
              </a:extLst>
            </p:cNvPr>
            <p:cNvGrpSpPr>
              <a:grpSpLocks/>
            </p:cNvGrpSpPr>
            <p:nvPr/>
          </p:nvGrpSpPr>
          <p:grpSpPr bwMode="auto">
            <a:xfrm rot="10826657">
              <a:off x="10391670" y="4600217"/>
              <a:ext cx="447675" cy="171450"/>
              <a:chOff x="5078" y="1860"/>
              <a:chExt cx="282" cy="108"/>
            </a:xfrm>
          </p:grpSpPr>
          <p:sp>
            <p:nvSpPr>
              <p:cNvPr id="161" name="Rectangle 141">
                <a:extLst>
                  <a:ext uri="{FF2B5EF4-FFF2-40B4-BE49-F238E27FC236}">
                    <a16:creationId xmlns:a16="http://schemas.microsoft.com/office/drawing/2014/main" id="{28E048D8-8FC5-9240-8A3E-1904F8A8B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" name="Rectangle 142">
                <a:extLst>
                  <a:ext uri="{FF2B5EF4-FFF2-40B4-BE49-F238E27FC236}">
                    <a16:creationId xmlns:a16="http://schemas.microsoft.com/office/drawing/2014/main" id="{3AB03A4B-91E9-FB46-8A5E-85D17959E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63" name="Group 143">
              <a:extLst>
                <a:ext uri="{FF2B5EF4-FFF2-40B4-BE49-F238E27FC236}">
                  <a16:creationId xmlns:a16="http://schemas.microsoft.com/office/drawing/2014/main" id="{C51CA2F9-31A2-2B45-AEBB-08CEEE8A020D}"/>
                </a:ext>
              </a:extLst>
            </p:cNvPr>
            <p:cNvGrpSpPr>
              <a:grpSpLocks/>
            </p:cNvGrpSpPr>
            <p:nvPr/>
          </p:nvGrpSpPr>
          <p:grpSpPr bwMode="auto">
            <a:xfrm rot="10826657">
              <a:off x="10394845" y="4793892"/>
              <a:ext cx="447675" cy="171450"/>
              <a:chOff x="5078" y="1860"/>
              <a:chExt cx="282" cy="108"/>
            </a:xfrm>
          </p:grpSpPr>
          <p:sp>
            <p:nvSpPr>
              <p:cNvPr id="164" name="Rectangle 144">
                <a:extLst>
                  <a:ext uri="{FF2B5EF4-FFF2-40B4-BE49-F238E27FC236}">
                    <a16:creationId xmlns:a16="http://schemas.microsoft.com/office/drawing/2014/main" id="{EF93A336-158B-0448-A77B-BD0C56EB1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" name="Rectangle 145">
                <a:extLst>
                  <a:ext uri="{FF2B5EF4-FFF2-40B4-BE49-F238E27FC236}">
                    <a16:creationId xmlns:a16="http://schemas.microsoft.com/office/drawing/2014/main" id="{4CA4F5F2-1482-5244-88F5-64647AA69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66" name="Line 146">
              <a:extLst>
                <a:ext uri="{FF2B5EF4-FFF2-40B4-BE49-F238E27FC236}">
                  <a16:creationId xmlns:a16="http://schemas.microsoft.com/office/drawing/2014/main" id="{1CA52CD0-8F49-4C45-BE49-2F375C3FFD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691848">
              <a:off x="10144020" y="4463692"/>
              <a:ext cx="219075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Line 147">
              <a:extLst>
                <a:ext uri="{FF2B5EF4-FFF2-40B4-BE49-F238E27FC236}">
                  <a16:creationId xmlns:a16="http://schemas.microsoft.com/office/drawing/2014/main" id="{7DCF3781-0093-F544-90B4-793EC2CF670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691848">
              <a:off x="10134495" y="4638317"/>
              <a:ext cx="219075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Line 148">
              <a:extLst>
                <a:ext uri="{FF2B5EF4-FFF2-40B4-BE49-F238E27FC236}">
                  <a16:creationId xmlns:a16="http://schemas.microsoft.com/office/drawing/2014/main" id="{1F034C3A-C630-D444-A7A7-B8881F0764F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691848">
              <a:off x="10137670" y="4844692"/>
              <a:ext cx="219075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CDAA2862-9D6D-B046-A731-25B711066D35}"/>
              </a:ext>
            </a:extLst>
          </p:cNvPr>
          <p:cNvCxnSpPr>
            <a:cxnSpLocks/>
          </p:cNvCxnSpPr>
          <p:nvPr/>
        </p:nvCxnSpPr>
        <p:spPr>
          <a:xfrm flipH="1">
            <a:off x="9819693" y="1927055"/>
            <a:ext cx="246064" cy="95824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3815C48E-CA7F-4C49-AD4A-E9BD21F7D2A3}"/>
              </a:ext>
            </a:extLst>
          </p:cNvPr>
          <p:cNvSpPr txBox="1"/>
          <p:nvPr/>
        </p:nvSpPr>
        <p:spPr>
          <a:xfrm>
            <a:off x="10948407" y="2711513"/>
            <a:ext cx="1180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Link with smaller MTU</a:t>
            </a:r>
          </a:p>
        </p:txBody>
      </p:sp>
      <p:sp>
        <p:nvSpPr>
          <p:cNvPr id="176" name="Right Brace 175">
            <a:extLst>
              <a:ext uri="{FF2B5EF4-FFF2-40B4-BE49-F238E27FC236}">
                <a16:creationId xmlns:a16="http://schemas.microsoft.com/office/drawing/2014/main" id="{CF82DD6E-1029-F345-A908-F059C1EF8941}"/>
              </a:ext>
            </a:extLst>
          </p:cNvPr>
          <p:cNvSpPr/>
          <p:nvPr/>
        </p:nvSpPr>
        <p:spPr>
          <a:xfrm rot="19963908">
            <a:off x="10407106" y="2792585"/>
            <a:ext cx="524603" cy="1014442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CACCFC3-013D-0942-BB25-8DDCC424ADD9}"/>
              </a:ext>
            </a:extLst>
          </p:cNvPr>
          <p:cNvSpPr txBox="1"/>
          <p:nvPr/>
        </p:nvSpPr>
        <p:spPr>
          <a:xfrm>
            <a:off x="7511690" y="3156077"/>
            <a:ext cx="1342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Network with large MTU</a:t>
            </a:r>
          </a:p>
        </p:txBody>
      </p:sp>
      <p:sp>
        <p:nvSpPr>
          <p:cNvPr id="178" name="Rectangle 138">
            <a:extLst>
              <a:ext uri="{FF2B5EF4-FFF2-40B4-BE49-F238E27FC236}">
                <a16:creationId xmlns:a16="http://schemas.microsoft.com/office/drawing/2014/main" id="{B89E656C-86A9-0C4E-8483-1D53F6F65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9094" y="5869443"/>
            <a:ext cx="228600" cy="1714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9" name="Rectangle 145">
            <a:extLst>
              <a:ext uri="{FF2B5EF4-FFF2-40B4-BE49-F238E27FC236}">
                <a16:creationId xmlns:a16="http://schemas.microsoft.com/office/drawing/2014/main" id="{4F6E5BD2-B1EC-5E4F-8D6A-F9C0EC697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3188" y="6202430"/>
            <a:ext cx="561569" cy="17512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DB881484-C6D7-454C-A376-C1BFDB4B0D3B}"/>
              </a:ext>
            </a:extLst>
          </p:cNvPr>
          <p:cNvSpPr txBox="1"/>
          <p:nvPr/>
        </p:nvSpPr>
        <p:spPr>
          <a:xfrm>
            <a:off x="10286782" y="5770934"/>
            <a:ext cx="167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= IP header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765DFEF8-0358-7845-9EA2-49930ADC0224}"/>
              </a:ext>
            </a:extLst>
          </p:cNvPr>
          <p:cNvSpPr txBox="1"/>
          <p:nvPr/>
        </p:nvSpPr>
        <p:spPr>
          <a:xfrm>
            <a:off x="10642406" y="6105327"/>
            <a:ext cx="1486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= IP payload</a:t>
            </a:r>
          </a:p>
        </p:txBody>
      </p:sp>
    </p:spTree>
    <p:extLst>
      <p:ext uri="{BB962C8B-B14F-4D97-AF65-F5344CB8AC3E}">
        <p14:creationId xmlns:p14="http://schemas.microsoft.com/office/powerpoint/2010/main" val="365190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/>
      <p:bldP spid="146" grpId="0" animBg="1"/>
      <p:bldP spid="147" grpId="0" animBg="1"/>
      <p:bldP spid="148" grpId="0" animBg="1"/>
      <p:bldP spid="153" grpId="0"/>
      <p:bldP spid="175" grpId="0"/>
      <p:bldP spid="176" grpId="0" animBg="1"/>
      <p:bldP spid="177" grpId="0"/>
      <p:bldP spid="178" grpId="0" animBg="1"/>
      <p:bldP spid="179" grpId="0" animBg="1"/>
      <p:bldP spid="180" grpId="0"/>
      <p:bldP spid="18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E1D4-3DEA-A046-A0F6-C6191A3A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fragmentation and reassembly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85EA-7B96-AB41-BC8A-718E956F8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829300" cy="4918075"/>
          </a:xfrm>
        </p:spPr>
        <p:txBody>
          <a:bodyPr>
            <a:normAutofit/>
          </a:bodyPr>
          <a:lstStyle/>
          <a:p>
            <a:r>
              <a:rPr lang="en-US" dirty="0"/>
              <a:t>Suppose a large 4000-byte datagram reaches a router. The next link has MTU 1500 bytes.</a:t>
            </a:r>
          </a:p>
          <a:p>
            <a:pPr lvl="1"/>
            <a:r>
              <a:rPr lang="en-US" dirty="0"/>
              <a:t>Note: MTU includes IP headers, so does the length field of the IP header. IP payload = 3980 bytes.</a:t>
            </a:r>
          </a:p>
          <a:p>
            <a:r>
              <a:rPr lang="en-US" dirty="0"/>
              <a:t>Result: 3 datagrams of length 1500, 1500, 1040 bytes resp.</a:t>
            </a:r>
          </a:p>
          <a:p>
            <a:pPr lvl="1"/>
            <a:r>
              <a:rPr lang="en-US" dirty="0"/>
              <a:t>IP payload = 1480, 1480, 1020 bytes resp. (adds to 3980)</a:t>
            </a:r>
          </a:p>
          <a:p>
            <a:r>
              <a:rPr lang="en-US" dirty="0"/>
              <a:t>Offset field = index of payload byte / 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468AF3E-365C-9D44-95C9-0A3BDDE182B2}"/>
              </a:ext>
            </a:extLst>
          </p:cNvPr>
          <p:cNvGrpSpPr>
            <a:grpSpLocks/>
          </p:cNvGrpSpPr>
          <p:nvPr/>
        </p:nvGrpSpPr>
        <p:grpSpPr bwMode="auto">
          <a:xfrm>
            <a:off x="6644481" y="1857773"/>
            <a:ext cx="5303838" cy="787400"/>
            <a:chOff x="3006" y="1208"/>
            <a:chExt cx="3236" cy="496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06AB2783-AD3A-DF44-AC9C-8A69F395B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D01E0DC2-8D29-CD43-885C-CBCE163FC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1208"/>
              <a:ext cx="27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ID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=x</a:t>
              </a: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1AACA549-AB11-B141-9719-233E3B634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" y="1220"/>
              <a:ext cx="46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offset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=0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FF56A2DF-7027-E648-815E-A8ACD3DAD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" y="1220"/>
              <a:ext cx="60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fragflag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=0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82C0F513-75B5-A04D-930F-ED6E325DF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" y="1208"/>
              <a:ext cx="54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length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=4000</a:t>
              </a:r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51CED8B0-CB01-0D42-97EE-544107716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C593197E-B77B-6D48-A3BD-860C8E63A4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75A456E3-0A6B-6647-9385-0CCC9111F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FA7698D4-AADD-B743-9476-01290CFC4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9B212B86-1583-874D-AE68-0348B1D9E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6FAC9A2C-44A2-3441-8EB7-04A648635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4" y="1326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91266B06-92D1-CC4D-B8D0-C0D3C7CD16A2}"/>
              </a:ext>
            </a:extLst>
          </p:cNvPr>
          <p:cNvGrpSpPr>
            <a:grpSpLocks/>
          </p:cNvGrpSpPr>
          <p:nvPr/>
        </p:nvGrpSpPr>
        <p:grpSpPr bwMode="auto">
          <a:xfrm>
            <a:off x="6741733" y="3350419"/>
            <a:ext cx="4879975" cy="687388"/>
            <a:chOff x="3006" y="1194"/>
            <a:chExt cx="3074" cy="433"/>
          </a:xfrm>
        </p:grpSpPr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C8E08A5B-E37E-E94E-8A82-022A3D139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20" name="Text Box 20">
              <a:extLst>
                <a:ext uri="{FF2B5EF4-FFF2-40B4-BE49-F238E27FC236}">
                  <a16:creationId xmlns:a16="http://schemas.microsoft.com/office/drawing/2014/main" id="{33382E1F-011E-EA4C-9D5B-1B49F739E1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1208"/>
              <a:ext cx="27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ID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=x</a:t>
              </a:r>
            </a:p>
          </p:txBody>
        </p:sp>
        <p:sp>
          <p:nvSpPr>
            <p:cNvPr id="21" name="Text Box 21">
              <a:extLst>
                <a:ext uri="{FF2B5EF4-FFF2-40B4-BE49-F238E27FC236}">
                  <a16:creationId xmlns:a16="http://schemas.microsoft.com/office/drawing/2014/main" id="{2591C775-3C74-6041-A717-E04746BB8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" y="1220"/>
              <a:ext cx="46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offset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=0</a:t>
              </a:r>
            </a:p>
          </p:txBody>
        </p:sp>
        <p:sp>
          <p:nvSpPr>
            <p:cNvPr id="22" name="Text Box 22">
              <a:extLst>
                <a:ext uri="{FF2B5EF4-FFF2-40B4-BE49-F238E27FC236}">
                  <a16:creationId xmlns:a16="http://schemas.microsoft.com/office/drawing/2014/main" id="{CFB8A503-6981-ED49-BBBB-FFA6F92C5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" y="1220"/>
              <a:ext cx="60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fragflag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=1</a:t>
              </a:r>
            </a:p>
          </p:txBody>
        </p:sp>
        <p:sp>
          <p:nvSpPr>
            <p:cNvPr id="23" name="Text Box 23">
              <a:extLst>
                <a:ext uri="{FF2B5EF4-FFF2-40B4-BE49-F238E27FC236}">
                  <a16:creationId xmlns:a16="http://schemas.microsoft.com/office/drawing/2014/main" id="{43E23BC1-A183-E146-B3E9-E24526074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" y="1208"/>
              <a:ext cx="53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length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=1500</a:t>
              </a: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9EFE4A13-545A-3B40-96B5-5A4439416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A7213755-A8E8-1742-BCC9-F8E6297D3F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4AD621AB-8817-E34C-A5DF-E2FE7E4D3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F27986B6-CAC9-1445-9A0D-38A3774F0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DE243B70-3B8B-6F4F-A2AA-1FF93F4F39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8D0F846B-16EB-F445-A7A9-BA3327A70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2" y="1194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6DB2BDE8-C373-8945-BD9F-A589009F8432}"/>
              </a:ext>
            </a:extLst>
          </p:cNvPr>
          <p:cNvGrpSpPr>
            <a:grpSpLocks/>
          </p:cNvGrpSpPr>
          <p:nvPr/>
        </p:nvGrpSpPr>
        <p:grpSpPr bwMode="auto">
          <a:xfrm>
            <a:off x="6769100" y="4412853"/>
            <a:ext cx="5153025" cy="665163"/>
            <a:chOff x="3006" y="1208"/>
            <a:chExt cx="3246" cy="419"/>
          </a:xfrm>
        </p:grpSpPr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8CB36024-F9D7-914F-A601-152FC78AC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33" name="Text Box 33">
              <a:extLst>
                <a:ext uri="{FF2B5EF4-FFF2-40B4-BE49-F238E27FC236}">
                  <a16:creationId xmlns:a16="http://schemas.microsoft.com/office/drawing/2014/main" id="{E31AA696-488F-5A46-89C6-CA48FD446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1208"/>
              <a:ext cx="27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ID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=x</a:t>
              </a:r>
            </a:p>
          </p:txBody>
        </p:sp>
        <p:sp>
          <p:nvSpPr>
            <p:cNvPr id="34" name="Text Box 34">
              <a:extLst>
                <a:ext uri="{FF2B5EF4-FFF2-40B4-BE49-F238E27FC236}">
                  <a16:creationId xmlns:a16="http://schemas.microsoft.com/office/drawing/2014/main" id="{8351291C-CC06-1641-A6D8-620DBFF71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" y="1220"/>
              <a:ext cx="46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offset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=185</a:t>
              </a:r>
            </a:p>
          </p:txBody>
        </p:sp>
        <p:sp>
          <p:nvSpPr>
            <p:cNvPr id="35" name="Text Box 35">
              <a:extLst>
                <a:ext uri="{FF2B5EF4-FFF2-40B4-BE49-F238E27FC236}">
                  <a16:creationId xmlns:a16="http://schemas.microsoft.com/office/drawing/2014/main" id="{CE920778-1AB6-7C49-983F-02B570396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" y="1220"/>
              <a:ext cx="60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fragflag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=1</a:t>
              </a:r>
            </a:p>
          </p:txBody>
        </p:sp>
        <p:sp>
          <p:nvSpPr>
            <p:cNvPr id="36" name="Text Box 36">
              <a:extLst>
                <a:ext uri="{FF2B5EF4-FFF2-40B4-BE49-F238E27FC236}">
                  <a16:creationId xmlns:a16="http://schemas.microsoft.com/office/drawing/2014/main" id="{9D25490D-11B0-5444-B9AF-1DFEF7D19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" y="1208"/>
              <a:ext cx="53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length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=1500</a:t>
              </a:r>
            </a:p>
          </p:txBody>
        </p:sp>
        <p:sp>
          <p:nvSpPr>
            <p:cNvPr id="37" name="Line 37">
              <a:extLst>
                <a:ext uri="{FF2B5EF4-FFF2-40B4-BE49-F238E27FC236}">
                  <a16:creationId xmlns:a16="http://schemas.microsoft.com/office/drawing/2014/main" id="{2DE2B9F7-82AC-7048-AA81-806FBB571E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3EE846E2-A1A8-0E4F-AF3E-2319DA70F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CBDC7C08-DC08-F24D-A8C1-31FDE0A281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40" name="Line 40">
              <a:extLst>
                <a:ext uri="{FF2B5EF4-FFF2-40B4-BE49-F238E27FC236}">
                  <a16:creationId xmlns:a16="http://schemas.microsoft.com/office/drawing/2014/main" id="{A2CE786D-A2EC-9341-BF08-0B48A99F9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92A5C0DD-CEC1-454E-951F-5837E4237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42" name="Rectangle 42">
              <a:extLst>
                <a:ext uri="{FF2B5EF4-FFF2-40B4-BE49-F238E27FC236}">
                  <a16:creationId xmlns:a16="http://schemas.microsoft.com/office/drawing/2014/main" id="{053E263A-865E-B641-91C3-CA7254410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4" y="1219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43" name="Group 43">
            <a:extLst>
              <a:ext uri="{FF2B5EF4-FFF2-40B4-BE49-F238E27FC236}">
                <a16:creationId xmlns:a16="http://schemas.microsoft.com/office/drawing/2014/main" id="{ABCEA804-AFD5-4748-8789-F85A18D35A01}"/>
              </a:ext>
            </a:extLst>
          </p:cNvPr>
          <p:cNvGrpSpPr>
            <a:grpSpLocks/>
          </p:cNvGrpSpPr>
          <p:nvPr/>
        </p:nvGrpSpPr>
        <p:grpSpPr bwMode="auto">
          <a:xfrm>
            <a:off x="6741733" y="5326061"/>
            <a:ext cx="5151438" cy="665163"/>
            <a:chOff x="3006" y="1208"/>
            <a:chExt cx="3245" cy="419"/>
          </a:xfrm>
        </p:grpSpPr>
        <p:sp>
          <p:nvSpPr>
            <p:cNvPr id="45" name="Rectangle 45">
              <a:extLst>
                <a:ext uri="{FF2B5EF4-FFF2-40B4-BE49-F238E27FC236}">
                  <a16:creationId xmlns:a16="http://schemas.microsoft.com/office/drawing/2014/main" id="{8DFDC5A7-588E-CF4B-84B2-8C678591B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6" name="Text Box 46">
              <a:extLst>
                <a:ext uri="{FF2B5EF4-FFF2-40B4-BE49-F238E27FC236}">
                  <a16:creationId xmlns:a16="http://schemas.microsoft.com/office/drawing/2014/main" id="{A6CAE1B5-22AB-C447-99C0-B4718BAF6E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1208"/>
              <a:ext cx="27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ID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=x</a:t>
              </a:r>
            </a:p>
          </p:txBody>
        </p:sp>
        <p:sp>
          <p:nvSpPr>
            <p:cNvPr id="47" name="Text Box 47">
              <a:extLst>
                <a:ext uri="{FF2B5EF4-FFF2-40B4-BE49-F238E27FC236}">
                  <a16:creationId xmlns:a16="http://schemas.microsoft.com/office/drawing/2014/main" id="{6A496BFD-89E1-0543-B816-1DA95C323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" y="1220"/>
              <a:ext cx="46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offset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=370</a:t>
              </a:r>
            </a:p>
          </p:txBody>
        </p:sp>
        <p:sp>
          <p:nvSpPr>
            <p:cNvPr id="48" name="Text Box 48">
              <a:extLst>
                <a:ext uri="{FF2B5EF4-FFF2-40B4-BE49-F238E27FC236}">
                  <a16:creationId xmlns:a16="http://schemas.microsoft.com/office/drawing/2014/main" id="{5B086207-C798-2F4F-9C77-8AFC99718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" y="1220"/>
              <a:ext cx="60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fragflag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=0</a:t>
              </a:r>
            </a:p>
          </p:txBody>
        </p:sp>
        <p:sp>
          <p:nvSpPr>
            <p:cNvPr id="49" name="Text Box 49">
              <a:extLst>
                <a:ext uri="{FF2B5EF4-FFF2-40B4-BE49-F238E27FC236}">
                  <a16:creationId xmlns:a16="http://schemas.microsoft.com/office/drawing/2014/main" id="{018A0BAB-027F-CD44-94F4-95E41F0B4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" y="1208"/>
              <a:ext cx="53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length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=1040</a:t>
              </a:r>
            </a:p>
          </p:txBody>
        </p:sp>
        <p:sp>
          <p:nvSpPr>
            <p:cNvPr id="50" name="Line 50">
              <a:extLst>
                <a:ext uri="{FF2B5EF4-FFF2-40B4-BE49-F238E27FC236}">
                  <a16:creationId xmlns:a16="http://schemas.microsoft.com/office/drawing/2014/main" id="{DD2D480C-4823-744B-A4DE-8098F4F90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1" name="Line 51">
              <a:extLst>
                <a:ext uri="{FF2B5EF4-FFF2-40B4-BE49-F238E27FC236}">
                  <a16:creationId xmlns:a16="http://schemas.microsoft.com/office/drawing/2014/main" id="{3F570689-79CA-F44F-AF56-CDAE36F96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2" name="Line 52">
              <a:extLst>
                <a:ext uri="{FF2B5EF4-FFF2-40B4-BE49-F238E27FC236}">
                  <a16:creationId xmlns:a16="http://schemas.microsoft.com/office/drawing/2014/main" id="{AC5ECB4D-1014-F140-9BCB-0F611CCAA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3" name="Line 53">
              <a:extLst>
                <a:ext uri="{FF2B5EF4-FFF2-40B4-BE49-F238E27FC236}">
                  <a16:creationId xmlns:a16="http://schemas.microsoft.com/office/drawing/2014/main" id="{5E975EF1-EC64-4D4E-83B3-5326D7FE5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" name="Line 54">
              <a:extLst>
                <a:ext uri="{FF2B5EF4-FFF2-40B4-BE49-F238E27FC236}">
                  <a16:creationId xmlns:a16="http://schemas.microsoft.com/office/drawing/2014/main" id="{8B4BE826-DC8B-E848-864F-24FF9C56A3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5" name="Rectangle 55">
              <a:extLst>
                <a:ext uri="{FF2B5EF4-FFF2-40B4-BE49-F238E27FC236}">
                  <a16:creationId xmlns:a16="http://schemas.microsoft.com/office/drawing/2014/main" id="{567EC67F-CCF3-A549-8329-C8A89BE9C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" y="1234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D30B149-B6EE-2D41-A243-1312F5A8B762}"/>
              </a:ext>
            </a:extLst>
          </p:cNvPr>
          <p:cNvSpPr txBox="1"/>
          <p:nvPr/>
        </p:nvSpPr>
        <p:spPr>
          <a:xfrm>
            <a:off x="10923208" y="4017169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1480/8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D268B42-C363-D04F-9130-2F0CE9692833}"/>
              </a:ext>
            </a:extLst>
          </p:cNvPr>
          <p:cNvSpPr txBox="1"/>
          <p:nvPr/>
        </p:nvSpPr>
        <p:spPr>
          <a:xfrm>
            <a:off x="10893424" y="4993242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2960/8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7ECE5F2-2010-D94C-855E-D18745E52717}"/>
              </a:ext>
            </a:extLst>
          </p:cNvPr>
          <p:cNvCxnSpPr>
            <a:stCxn id="57" idx="1"/>
          </p:cNvCxnSpPr>
          <p:nvPr/>
        </p:nvCxnSpPr>
        <p:spPr>
          <a:xfrm flipH="1">
            <a:off x="9982200" y="5177908"/>
            <a:ext cx="911224" cy="3465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63CAC95-45D4-A649-8D29-007E6C646E23}"/>
              </a:ext>
            </a:extLst>
          </p:cNvPr>
          <p:cNvCxnSpPr/>
          <p:nvPr/>
        </p:nvCxnSpPr>
        <p:spPr>
          <a:xfrm flipH="1">
            <a:off x="10058401" y="4236678"/>
            <a:ext cx="911224" cy="3465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60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E1D4-3DEA-A046-A0F6-C6191A3A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fragmentation and reassembly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85EA-7B96-AB41-BC8A-718E956F8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829300" cy="4918075"/>
          </a:xfrm>
        </p:spPr>
        <p:txBody>
          <a:bodyPr>
            <a:normAutofit/>
          </a:bodyPr>
          <a:lstStyle/>
          <a:p>
            <a:r>
              <a:rPr lang="en-US" dirty="0"/>
              <a:t>At the destination endpoints, the fragments are reassembled using the IP </a:t>
            </a:r>
            <a:r>
              <a:rPr lang="en-US" dirty="0">
                <a:solidFill>
                  <a:srgbClr val="C00000"/>
                </a:solidFill>
              </a:rPr>
              <a:t>identifier</a:t>
            </a:r>
            <a:r>
              <a:rPr lang="en-US" dirty="0"/>
              <a:t> field</a:t>
            </a:r>
          </a:p>
          <a:p>
            <a:pPr lvl="1"/>
            <a:r>
              <a:rPr lang="en-US" dirty="0"/>
              <a:t>Fragments of the same original datagram share the same IP ID</a:t>
            </a:r>
          </a:p>
          <a:p>
            <a:r>
              <a:rPr lang="en-US" dirty="0"/>
              <a:t>The fragmentation flag is set to 0 for the terminal fragment, and 1, if other fragments follow</a:t>
            </a:r>
          </a:p>
          <a:p>
            <a:r>
              <a:rPr lang="en-US" dirty="0"/>
              <a:t>The offset field allows the IP stack to reassemble the fragments in order into a single IP datagram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468AF3E-365C-9D44-95C9-0A3BDDE182B2}"/>
              </a:ext>
            </a:extLst>
          </p:cNvPr>
          <p:cNvGrpSpPr>
            <a:grpSpLocks/>
          </p:cNvGrpSpPr>
          <p:nvPr/>
        </p:nvGrpSpPr>
        <p:grpSpPr bwMode="auto">
          <a:xfrm>
            <a:off x="6644481" y="1857773"/>
            <a:ext cx="5303838" cy="787400"/>
            <a:chOff x="3006" y="1208"/>
            <a:chExt cx="3236" cy="496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06AB2783-AD3A-DF44-AC9C-8A69F395B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D01E0DC2-8D29-CD43-885C-CBCE163FC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1208"/>
              <a:ext cx="27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ID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=x</a:t>
              </a: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1AACA549-AB11-B141-9719-233E3B634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" y="1220"/>
              <a:ext cx="46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offset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=0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FF56A2DF-7027-E648-815E-A8ACD3DAD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" y="1220"/>
              <a:ext cx="60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fragflag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=0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82C0F513-75B5-A04D-930F-ED6E325DF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" y="1208"/>
              <a:ext cx="54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length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=4000</a:t>
              </a:r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51CED8B0-CB01-0D42-97EE-544107716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C593197E-B77B-6D48-A3BD-860C8E63A4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75A456E3-0A6B-6647-9385-0CCC9111F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FA7698D4-AADD-B743-9476-01290CFC4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9B212B86-1583-874D-AE68-0348B1D9E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6FAC9A2C-44A2-3441-8EB7-04A648635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4" y="1326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91266B06-92D1-CC4D-B8D0-C0D3C7CD16A2}"/>
              </a:ext>
            </a:extLst>
          </p:cNvPr>
          <p:cNvGrpSpPr>
            <a:grpSpLocks/>
          </p:cNvGrpSpPr>
          <p:nvPr/>
        </p:nvGrpSpPr>
        <p:grpSpPr bwMode="auto">
          <a:xfrm>
            <a:off x="6741733" y="3350419"/>
            <a:ext cx="4879975" cy="687388"/>
            <a:chOff x="3006" y="1194"/>
            <a:chExt cx="3074" cy="433"/>
          </a:xfrm>
        </p:grpSpPr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C8E08A5B-E37E-E94E-8A82-022A3D139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20" name="Text Box 20">
              <a:extLst>
                <a:ext uri="{FF2B5EF4-FFF2-40B4-BE49-F238E27FC236}">
                  <a16:creationId xmlns:a16="http://schemas.microsoft.com/office/drawing/2014/main" id="{33382E1F-011E-EA4C-9D5B-1B49F739E1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1208"/>
              <a:ext cx="27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ID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=x</a:t>
              </a:r>
            </a:p>
          </p:txBody>
        </p:sp>
        <p:sp>
          <p:nvSpPr>
            <p:cNvPr id="21" name="Text Box 21">
              <a:extLst>
                <a:ext uri="{FF2B5EF4-FFF2-40B4-BE49-F238E27FC236}">
                  <a16:creationId xmlns:a16="http://schemas.microsoft.com/office/drawing/2014/main" id="{2591C775-3C74-6041-A717-E04746BB8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" y="1220"/>
              <a:ext cx="46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offset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=0</a:t>
              </a:r>
            </a:p>
          </p:txBody>
        </p:sp>
        <p:sp>
          <p:nvSpPr>
            <p:cNvPr id="22" name="Text Box 22">
              <a:extLst>
                <a:ext uri="{FF2B5EF4-FFF2-40B4-BE49-F238E27FC236}">
                  <a16:creationId xmlns:a16="http://schemas.microsoft.com/office/drawing/2014/main" id="{CFB8A503-6981-ED49-BBBB-FFA6F92C5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" y="1220"/>
              <a:ext cx="60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fragflag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=1</a:t>
              </a:r>
            </a:p>
          </p:txBody>
        </p:sp>
        <p:sp>
          <p:nvSpPr>
            <p:cNvPr id="23" name="Text Box 23">
              <a:extLst>
                <a:ext uri="{FF2B5EF4-FFF2-40B4-BE49-F238E27FC236}">
                  <a16:creationId xmlns:a16="http://schemas.microsoft.com/office/drawing/2014/main" id="{43E23BC1-A183-E146-B3E9-E24526074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" y="1208"/>
              <a:ext cx="53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length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=1500</a:t>
              </a: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9EFE4A13-545A-3B40-96B5-5A4439416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A7213755-A8E8-1742-BCC9-F8E6297D3F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4AD621AB-8817-E34C-A5DF-E2FE7E4D3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F27986B6-CAC9-1445-9A0D-38A3774F0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DE243B70-3B8B-6F4F-A2AA-1FF93F4F39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8D0F846B-16EB-F445-A7A9-BA3327A70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2" y="1194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6DB2BDE8-C373-8945-BD9F-A589009F8432}"/>
              </a:ext>
            </a:extLst>
          </p:cNvPr>
          <p:cNvGrpSpPr>
            <a:grpSpLocks/>
          </p:cNvGrpSpPr>
          <p:nvPr/>
        </p:nvGrpSpPr>
        <p:grpSpPr bwMode="auto">
          <a:xfrm>
            <a:off x="6769100" y="4412853"/>
            <a:ext cx="5153025" cy="665163"/>
            <a:chOff x="3006" y="1208"/>
            <a:chExt cx="3246" cy="419"/>
          </a:xfrm>
        </p:grpSpPr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8CB36024-F9D7-914F-A601-152FC78AC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33" name="Text Box 33">
              <a:extLst>
                <a:ext uri="{FF2B5EF4-FFF2-40B4-BE49-F238E27FC236}">
                  <a16:creationId xmlns:a16="http://schemas.microsoft.com/office/drawing/2014/main" id="{E31AA696-488F-5A46-89C6-CA48FD446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1208"/>
              <a:ext cx="27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ID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=x</a:t>
              </a:r>
            </a:p>
          </p:txBody>
        </p:sp>
        <p:sp>
          <p:nvSpPr>
            <p:cNvPr id="34" name="Text Box 34">
              <a:extLst>
                <a:ext uri="{FF2B5EF4-FFF2-40B4-BE49-F238E27FC236}">
                  <a16:creationId xmlns:a16="http://schemas.microsoft.com/office/drawing/2014/main" id="{8351291C-CC06-1641-A6D8-620DBFF71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" y="1220"/>
              <a:ext cx="46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offset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=185</a:t>
              </a:r>
            </a:p>
          </p:txBody>
        </p:sp>
        <p:sp>
          <p:nvSpPr>
            <p:cNvPr id="35" name="Text Box 35">
              <a:extLst>
                <a:ext uri="{FF2B5EF4-FFF2-40B4-BE49-F238E27FC236}">
                  <a16:creationId xmlns:a16="http://schemas.microsoft.com/office/drawing/2014/main" id="{CE920778-1AB6-7C49-983F-02B570396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" y="1220"/>
              <a:ext cx="60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fragflag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=1</a:t>
              </a:r>
            </a:p>
          </p:txBody>
        </p:sp>
        <p:sp>
          <p:nvSpPr>
            <p:cNvPr id="36" name="Text Box 36">
              <a:extLst>
                <a:ext uri="{FF2B5EF4-FFF2-40B4-BE49-F238E27FC236}">
                  <a16:creationId xmlns:a16="http://schemas.microsoft.com/office/drawing/2014/main" id="{9D25490D-11B0-5444-B9AF-1DFEF7D19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" y="1208"/>
              <a:ext cx="53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length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=1500</a:t>
              </a:r>
            </a:p>
          </p:txBody>
        </p:sp>
        <p:sp>
          <p:nvSpPr>
            <p:cNvPr id="37" name="Line 37">
              <a:extLst>
                <a:ext uri="{FF2B5EF4-FFF2-40B4-BE49-F238E27FC236}">
                  <a16:creationId xmlns:a16="http://schemas.microsoft.com/office/drawing/2014/main" id="{2DE2B9F7-82AC-7048-AA81-806FBB571E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3EE846E2-A1A8-0E4F-AF3E-2319DA70F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CBDC7C08-DC08-F24D-A8C1-31FDE0A281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40" name="Line 40">
              <a:extLst>
                <a:ext uri="{FF2B5EF4-FFF2-40B4-BE49-F238E27FC236}">
                  <a16:creationId xmlns:a16="http://schemas.microsoft.com/office/drawing/2014/main" id="{A2CE786D-A2EC-9341-BF08-0B48A99F9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92A5C0DD-CEC1-454E-951F-5837E4237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42" name="Rectangle 42">
              <a:extLst>
                <a:ext uri="{FF2B5EF4-FFF2-40B4-BE49-F238E27FC236}">
                  <a16:creationId xmlns:a16="http://schemas.microsoft.com/office/drawing/2014/main" id="{053E263A-865E-B641-91C3-CA7254410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4" y="1219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43" name="Group 43">
            <a:extLst>
              <a:ext uri="{FF2B5EF4-FFF2-40B4-BE49-F238E27FC236}">
                <a16:creationId xmlns:a16="http://schemas.microsoft.com/office/drawing/2014/main" id="{ABCEA804-AFD5-4748-8789-F85A18D35A01}"/>
              </a:ext>
            </a:extLst>
          </p:cNvPr>
          <p:cNvGrpSpPr>
            <a:grpSpLocks/>
          </p:cNvGrpSpPr>
          <p:nvPr/>
        </p:nvGrpSpPr>
        <p:grpSpPr bwMode="auto">
          <a:xfrm>
            <a:off x="6741733" y="5326061"/>
            <a:ext cx="5151438" cy="665163"/>
            <a:chOff x="3006" y="1208"/>
            <a:chExt cx="3245" cy="419"/>
          </a:xfrm>
        </p:grpSpPr>
        <p:sp>
          <p:nvSpPr>
            <p:cNvPr id="45" name="Rectangle 45">
              <a:extLst>
                <a:ext uri="{FF2B5EF4-FFF2-40B4-BE49-F238E27FC236}">
                  <a16:creationId xmlns:a16="http://schemas.microsoft.com/office/drawing/2014/main" id="{8DFDC5A7-588E-CF4B-84B2-8C678591B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6" name="Text Box 46">
              <a:extLst>
                <a:ext uri="{FF2B5EF4-FFF2-40B4-BE49-F238E27FC236}">
                  <a16:creationId xmlns:a16="http://schemas.microsoft.com/office/drawing/2014/main" id="{A6CAE1B5-22AB-C447-99C0-B4718BAF6E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1208"/>
              <a:ext cx="27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ID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=x</a:t>
              </a:r>
            </a:p>
          </p:txBody>
        </p:sp>
        <p:sp>
          <p:nvSpPr>
            <p:cNvPr id="47" name="Text Box 47">
              <a:extLst>
                <a:ext uri="{FF2B5EF4-FFF2-40B4-BE49-F238E27FC236}">
                  <a16:creationId xmlns:a16="http://schemas.microsoft.com/office/drawing/2014/main" id="{6A496BFD-89E1-0543-B816-1DA95C323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" y="1220"/>
              <a:ext cx="46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offset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=370</a:t>
              </a:r>
            </a:p>
          </p:txBody>
        </p:sp>
        <p:sp>
          <p:nvSpPr>
            <p:cNvPr id="48" name="Text Box 48">
              <a:extLst>
                <a:ext uri="{FF2B5EF4-FFF2-40B4-BE49-F238E27FC236}">
                  <a16:creationId xmlns:a16="http://schemas.microsoft.com/office/drawing/2014/main" id="{5B086207-C798-2F4F-9C77-8AFC99718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" y="1220"/>
              <a:ext cx="60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fragflag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=0</a:t>
              </a:r>
            </a:p>
          </p:txBody>
        </p:sp>
        <p:sp>
          <p:nvSpPr>
            <p:cNvPr id="49" name="Text Box 49">
              <a:extLst>
                <a:ext uri="{FF2B5EF4-FFF2-40B4-BE49-F238E27FC236}">
                  <a16:creationId xmlns:a16="http://schemas.microsoft.com/office/drawing/2014/main" id="{018A0BAB-027F-CD44-94F4-95E41F0B4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" y="1208"/>
              <a:ext cx="53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length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=1040</a:t>
              </a:r>
            </a:p>
          </p:txBody>
        </p:sp>
        <p:sp>
          <p:nvSpPr>
            <p:cNvPr id="50" name="Line 50">
              <a:extLst>
                <a:ext uri="{FF2B5EF4-FFF2-40B4-BE49-F238E27FC236}">
                  <a16:creationId xmlns:a16="http://schemas.microsoft.com/office/drawing/2014/main" id="{DD2D480C-4823-744B-A4DE-8098F4F90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1" name="Line 51">
              <a:extLst>
                <a:ext uri="{FF2B5EF4-FFF2-40B4-BE49-F238E27FC236}">
                  <a16:creationId xmlns:a16="http://schemas.microsoft.com/office/drawing/2014/main" id="{3F570689-79CA-F44F-AF56-CDAE36F96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2" name="Line 52">
              <a:extLst>
                <a:ext uri="{FF2B5EF4-FFF2-40B4-BE49-F238E27FC236}">
                  <a16:creationId xmlns:a16="http://schemas.microsoft.com/office/drawing/2014/main" id="{AC5ECB4D-1014-F140-9BCB-0F611CCAA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3" name="Line 53">
              <a:extLst>
                <a:ext uri="{FF2B5EF4-FFF2-40B4-BE49-F238E27FC236}">
                  <a16:creationId xmlns:a16="http://schemas.microsoft.com/office/drawing/2014/main" id="{5E975EF1-EC64-4D4E-83B3-5326D7FE5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" name="Line 54">
              <a:extLst>
                <a:ext uri="{FF2B5EF4-FFF2-40B4-BE49-F238E27FC236}">
                  <a16:creationId xmlns:a16="http://schemas.microsoft.com/office/drawing/2014/main" id="{8B4BE826-DC8B-E848-864F-24FF9C56A3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5" name="Rectangle 55">
              <a:extLst>
                <a:ext uri="{FF2B5EF4-FFF2-40B4-BE49-F238E27FC236}">
                  <a16:creationId xmlns:a16="http://schemas.microsoft.com/office/drawing/2014/main" id="{567EC67F-CCF3-A549-8329-C8A89BE9C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" y="1234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D30B149-B6EE-2D41-A243-1312F5A8B762}"/>
              </a:ext>
            </a:extLst>
          </p:cNvPr>
          <p:cNvSpPr txBox="1"/>
          <p:nvPr/>
        </p:nvSpPr>
        <p:spPr>
          <a:xfrm>
            <a:off x="10923208" y="4017169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1480/8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D268B42-C363-D04F-9130-2F0CE9692833}"/>
              </a:ext>
            </a:extLst>
          </p:cNvPr>
          <p:cNvSpPr txBox="1"/>
          <p:nvPr/>
        </p:nvSpPr>
        <p:spPr>
          <a:xfrm>
            <a:off x="10893424" y="4993242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2960/8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7ECE5F2-2010-D94C-855E-D18745E52717}"/>
              </a:ext>
            </a:extLst>
          </p:cNvPr>
          <p:cNvCxnSpPr>
            <a:stCxn id="57" idx="1"/>
          </p:cNvCxnSpPr>
          <p:nvPr/>
        </p:nvCxnSpPr>
        <p:spPr>
          <a:xfrm flipH="1">
            <a:off x="9982200" y="5177908"/>
            <a:ext cx="911224" cy="3465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63CAC95-45D4-A649-8D29-007E6C646E23}"/>
              </a:ext>
            </a:extLst>
          </p:cNvPr>
          <p:cNvCxnSpPr/>
          <p:nvPr/>
        </p:nvCxnSpPr>
        <p:spPr>
          <a:xfrm flipH="1">
            <a:off x="10058401" y="4236678"/>
            <a:ext cx="911224" cy="3465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97C872A6-4477-9B47-9DC3-F022428A928F}"/>
              </a:ext>
            </a:extLst>
          </p:cNvPr>
          <p:cNvSpPr/>
          <p:nvPr/>
        </p:nvSpPr>
        <p:spPr>
          <a:xfrm>
            <a:off x="8302263" y="3126263"/>
            <a:ext cx="940521" cy="1064935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F429EB-23B9-B44D-B270-33185D67DFC2}"/>
              </a:ext>
            </a:extLst>
          </p:cNvPr>
          <p:cNvSpPr/>
          <p:nvPr/>
        </p:nvSpPr>
        <p:spPr>
          <a:xfrm>
            <a:off x="8304963" y="4181760"/>
            <a:ext cx="940521" cy="1064935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9162BA3-903A-5D4F-B9B6-EAAC49743CB2}"/>
              </a:ext>
            </a:extLst>
          </p:cNvPr>
          <p:cNvSpPr/>
          <p:nvPr/>
        </p:nvSpPr>
        <p:spPr>
          <a:xfrm>
            <a:off x="8328494" y="5186380"/>
            <a:ext cx="940521" cy="1064935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16148B0-F04C-2547-B9BB-0AE581A74B18}"/>
              </a:ext>
            </a:extLst>
          </p:cNvPr>
          <p:cNvSpPr/>
          <p:nvPr/>
        </p:nvSpPr>
        <p:spPr>
          <a:xfrm>
            <a:off x="7562886" y="3126263"/>
            <a:ext cx="940521" cy="1064935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F6D3C9E-F1BA-5D49-9868-BE4B1FF970B4}"/>
              </a:ext>
            </a:extLst>
          </p:cNvPr>
          <p:cNvSpPr/>
          <p:nvPr/>
        </p:nvSpPr>
        <p:spPr>
          <a:xfrm>
            <a:off x="7565586" y="4181760"/>
            <a:ext cx="940521" cy="1064935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540726B-CDDB-E641-882B-EC7FCE461DF3}"/>
              </a:ext>
            </a:extLst>
          </p:cNvPr>
          <p:cNvSpPr/>
          <p:nvPr/>
        </p:nvSpPr>
        <p:spPr>
          <a:xfrm>
            <a:off x="7589117" y="5186380"/>
            <a:ext cx="940521" cy="1064935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4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9981-8538-9B4A-B45F-37748A7C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Nonblocking fabrics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AE8F-4E67-8D47-9FD8-71058339D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High-speed switching fabrics designed to be </a:t>
            </a:r>
            <a:r>
              <a:rPr lang="en-US" dirty="0">
                <a:solidFill>
                  <a:srgbClr val="C00000"/>
                </a:solidFill>
              </a:rPr>
              <a:t>nonblocking: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an output port is “available”, an input port can always transmit to it without being blocked by the switching fabric itself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Crossbars are nonblocking by design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Shared memory can be designed to be nonblocking if memory is optimized to be fast enough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EEA277-3A98-D24D-A284-C6DB54F583EC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D0D313-FFCC-2E42-A248-35D26B8889BC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CE5DAF-FDAF-5D48-A433-96BA5844768A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7B7F6E-748A-4247-A837-F8236CB011F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55FEC-16C4-AE4E-8BEE-EAACEDD9883E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139EBF-0727-A644-9D59-3F97CE477317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8998DE-51F4-3E42-9571-DD2788EF11C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6F50D9-04F2-DA4F-B868-26D14CA99501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81326-22F5-0A49-92AC-02942FB1401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EE9FF8-BF0C-3B44-A58A-E8F4ACA778A2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C884B9-7263-EA4B-93DA-D5A2845577E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D4F361-7170-D54B-835A-DFE5CCAA6C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14E81E-B65B-F643-894A-DDFEE42056C5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C2C17B-AA93-0F41-A285-15B090F88BF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F76105-F6F9-EB48-8143-6CAB72AC17EA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B531A4-3640-5140-A461-79BFD2C20AB4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1561B4-30D1-1644-9752-D038D7720488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276DDEF1-79C6-8A4D-A0F3-9857F9AC3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96" y="3192540"/>
            <a:ext cx="2517502" cy="18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6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9981-8538-9B4A-B45F-37748A7C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Nonblocking fabrics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AE8F-4E67-8D47-9FD8-71058339D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With a nonblocking fabric, queues aren’t formed due to the switching fabric.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With a nonblocking fabric, there are no queues due to inefficiencies at the input port or the switching fabric</a:t>
            </a:r>
          </a:p>
          <a:p>
            <a:r>
              <a:rPr lang="en-US" dirty="0">
                <a:solidFill>
                  <a:schemeClr val="tx1"/>
                </a:solidFill>
              </a:rPr>
              <a:t>Queues only form </a:t>
            </a:r>
            <a:r>
              <a:rPr lang="en-US" dirty="0">
                <a:solidFill>
                  <a:srgbClr val="C00000"/>
                </a:solidFill>
              </a:rPr>
              <a:t>due to contention for the output port</a:t>
            </a:r>
          </a:p>
          <a:p>
            <a:pPr lvl="1"/>
            <a:r>
              <a:rPr lang="en-US" dirty="0"/>
              <a:t>Fundamental, unavoidable, given the route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EEA277-3A98-D24D-A284-C6DB54F583EC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D0D313-FFCC-2E42-A248-35D26B8889BC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CE5DAF-FDAF-5D48-A433-96BA5844768A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7B7F6E-748A-4247-A837-F8236CB011F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55FEC-16C4-AE4E-8BEE-EAACEDD9883E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139EBF-0727-A644-9D59-3F97CE477317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8998DE-51F4-3E42-9571-DD2788EF11C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6F50D9-04F2-DA4F-B868-26D14CA99501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81326-22F5-0A49-92AC-02942FB1401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EE9FF8-BF0C-3B44-A58A-E8F4ACA778A2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C884B9-7263-EA4B-93DA-D5A2845577E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D4F361-7170-D54B-835A-DFE5CCAA6C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14E81E-B65B-F643-894A-DDFEE42056C5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C2C17B-AA93-0F41-A285-15B090F88BF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F76105-F6F9-EB48-8143-6CAB72AC17EA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B531A4-3640-5140-A461-79BFD2C20AB4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1561B4-30D1-1644-9752-D038D7720488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39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9981-8538-9B4A-B45F-37748A7C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Nonblocking fabrics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AE8F-4E67-8D47-9FD8-71058339D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With a nonblocking fabric, queues aren’t formed due to the switching fabric.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With a nonblocking fabric, there are no queues due to inefficiencies at the input port or the switching fabric</a:t>
            </a:r>
          </a:p>
          <a:p>
            <a:r>
              <a:rPr lang="en-US" dirty="0">
                <a:solidFill>
                  <a:schemeClr val="tx1"/>
                </a:solidFill>
              </a:rPr>
              <a:t>Queues only form </a:t>
            </a:r>
            <a:r>
              <a:rPr lang="en-US" dirty="0">
                <a:solidFill>
                  <a:srgbClr val="C00000"/>
                </a:solidFill>
              </a:rPr>
              <a:t>due to contention for the output port</a:t>
            </a:r>
          </a:p>
          <a:p>
            <a:pPr lvl="1"/>
            <a:r>
              <a:rPr lang="en-US" dirty="0"/>
              <a:t>Fundamental, unavoidable, given the route</a:t>
            </a:r>
          </a:p>
          <a:p>
            <a:r>
              <a:rPr lang="en-US" dirty="0"/>
              <a:t>Typically, these queues form on the output side</a:t>
            </a:r>
          </a:p>
          <a:p>
            <a:pPr lvl="1"/>
            <a:r>
              <a:rPr lang="en-US" dirty="0"/>
              <a:t>But can also “backpressure” to the input side if there is high contention for the output port</a:t>
            </a:r>
          </a:p>
          <a:p>
            <a:pPr lvl="1"/>
            <a:r>
              <a:rPr lang="en-US" dirty="0"/>
              <a:t>i.e.: can’t move pkts to output Qs since buffers full, so buffer @ input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EEA277-3A98-D24D-A284-C6DB54F583EC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D0D313-FFCC-2E42-A248-35D26B8889BC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CE5DAF-FDAF-5D48-A433-96BA5844768A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7B7F6E-748A-4247-A837-F8236CB011F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55FEC-16C4-AE4E-8BEE-EAACEDD9883E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139EBF-0727-A644-9D59-3F97CE477317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8998DE-51F4-3E42-9571-DD2788EF11C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6F50D9-04F2-DA4F-B868-26D14CA99501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81326-22F5-0A49-92AC-02942FB1401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EE9FF8-BF0C-3B44-A58A-E8F4ACA778A2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C884B9-7263-EA4B-93DA-D5A2845577E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D4F361-7170-D54B-835A-DFE5CCAA6C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14E81E-B65B-F643-894A-DDFEE42056C5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C2C17B-AA93-0F41-A285-15B090F88BF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F76105-F6F9-EB48-8143-6CAB72AC17EA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B531A4-3640-5140-A461-79BFD2C20AB4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1561B4-30D1-1644-9752-D038D7720488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168E846C-311C-634E-90CB-E4D58E1BE41A}"/>
              </a:ext>
            </a:extLst>
          </p:cNvPr>
          <p:cNvSpPr/>
          <p:nvPr/>
        </p:nvSpPr>
        <p:spPr>
          <a:xfrm>
            <a:off x="8348352" y="1033152"/>
            <a:ext cx="1828800" cy="204800"/>
          </a:xfrm>
          <a:custGeom>
            <a:avLst/>
            <a:gdLst>
              <a:gd name="connsiteX0" fmla="*/ 0 w 1828800"/>
              <a:gd name="connsiteY0" fmla="*/ 0 h 204800"/>
              <a:gd name="connsiteX1" fmla="*/ 1045029 w 1828800"/>
              <a:gd name="connsiteY1" fmla="*/ 190005 h 204800"/>
              <a:gd name="connsiteX2" fmla="*/ 1828800 w 1828800"/>
              <a:gd name="connsiteY2" fmla="*/ 178130 h 2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204800">
                <a:moveTo>
                  <a:pt x="0" y="0"/>
                </a:moveTo>
                <a:cubicBezTo>
                  <a:pt x="370114" y="80158"/>
                  <a:pt x="740229" y="160317"/>
                  <a:pt x="1045029" y="190005"/>
                </a:cubicBezTo>
                <a:cubicBezTo>
                  <a:pt x="1349829" y="219693"/>
                  <a:pt x="1589314" y="198911"/>
                  <a:pt x="1828800" y="178130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0F7F4251-911C-AE40-9A74-26E63AC679A6}"/>
              </a:ext>
            </a:extLst>
          </p:cNvPr>
          <p:cNvSpPr/>
          <p:nvPr/>
        </p:nvSpPr>
        <p:spPr>
          <a:xfrm>
            <a:off x="8324601" y="1307533"/>
            <a:ext cx="1828800" cy="556892"/>
          </a:xfrm>
          <a:custGeom>
            <a:avLst/>
            <a:gdLst>
              <a:gd name="connsiteX0" fmla="*/ 0 w 1828800"/>
              <a:gd name="connsiteY0" fmla="*/ 556892 h 556892"/>
              <a:gd name="connsiteX1" fmla="*/ 498764 w 1828800"/>
              <a:gd name="connsiteY1" fmla="*/ 212508 h 556892"/>
              <a:gd name="connsiteX2" fmla="*/ 1092530 w 1828800"/>
              <a:gd name="connsiteY2" fmla="*/ 10627 h 556892"/>
              <a:gd name="connsiteX3" fmla="*/ 1828800 w 1828800"/>
              <a:gd name="connsiteY3" fmla="*/ 46253 h 55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56892">
                <a:moveTo>
                  <a:pt x="0" y="556892"/>
                </a:moveTo>
                <a:cubicBezTo>
                  <a:pt x="158338" y="430222"/>
                  <a:pt x="316676" y="303552"/>
                  <a:pt x="498764" y="212508"/>
                </a:cubicBezTo>
                <a:cubicBezTo>
                  <a:pt x="680852" y="121464"/>
                  <a:pt x="870857" y="38336"/>
                  <a:pt x="1092530" y="10627"/>
                </a:cubicBezTo>
                <a:cubicBezTo>
                  <a:pt x="1314203" y="-17082"/>
                  <a:pt x="1571501" y="14585"/>
                  <a:pt x="1828800" y="46253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EBE4B91-BB3E-6840-BDF9-91E08E36B50B}"/>
              </a:ext>
            </a:extLst>
          </p:cNvPr>
          <p:cNvSpPr/>
          <p:nvPr/>
        </p:nvSpPr>
        <p:spPr>
          <a:xfrm>
            <a:off x="8383978" y="546264"/>
            <a:ext cx="1733797" cy="581891"/>
          </a:xfrm>
          <a:custGeom>
            <a:avLst/>
            <a:gdLst>
              <a:gd name="connsiteX0" fmla="*/ 0 w 1733797"/>
              <a:gd name="connsiteY0" fmla="*/ 0 h 581891"/>
              <a:gd name="connsiteX1" fmla="*/ 736270 w 1733797"/>
              <a:gd name="connsiteY1" fmla="*/ 439387 h 581891"/>
              <a:gd name="connsiteX2" fmla="*/ 1733797 w 1733797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797" h="581891">
                <a:moveTo>
                  <a:pt x="0" y="0"/>
                </a:moveTo>
                <a:cubicBezTo>
                  <a:pt x="223652" y="171202"/>
                  <a:pt x="447304" y="342405"/>
                  <a:pt x="736270" y="439387"/>
                </a:cubicBezTo>
                <a:cubicBezTo>
                  <a:pt x="1025236" y="536369"/>
                  <a:pt x="1379516" y="559130"/>
                  <a:pt x="1733797" y="581891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6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EA54-24F4-C946-AE87-580B370D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(plane) 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15877-5A6C-634E-B0D0-792E5ADD0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312540" cy="5032376"/>
          </a:xfrm>
        </p:spPr>
        <p:txBody>
          <a:bodyPr>
            <a:normAutofit/>
          </a:bodyPr>
          <a:lstStyle/>
          <a:p>
            <a:r>
              <a:rPr lang="en-US" dirty="0"/>
              <a:t>A general-purpose processor that “programs” the data plane:</a:t>
            </a:r>
          </a:p>
          <a:p>
            <a:pPr lvl="1"/>
            <a:r>
              <a:rPr lang="en-US" dirty="0"/>
              <a:t>Forwarding table</a:t>
            </a:r>
          </a:p>
          <a:p>
            <a:pPr lvl="1"/>
            <a:r>
              <a:rPr lang="en-US" dirty="0"/>
              <a:t>Scheduling and buffer management policy</a:t>
            </a:r>
          </a:p>
          <a:p>
            <a:r>
              <a:rPr lang="en-US" dirty="0"/>
              <a:t>Implements the </a:t>
            </a:r>
            <a:r>
              <a:rPr lang="en-US" dirty="0">
                <a:solidFill>
                  <a:srgbClr val="C00000"/>
                </a:solidFill>
              </a:rPr>
              <a:t>routing algorithm</a:t>
            </a:r>
            <a:r>
              <a:rPr lang="en-US" dirty="0"/>
              <a:t> by processing </a:t>
            </a:r>
            <a:r>
              <a:rPr lang="en-US" dirty="0">
                <a:solidFill>
                  <a:srgbClr val="C00000"/>
                </a:solidFill>
              </a:rPr>
              <a:t>routing protocol messages</a:t>
            </a:r>
            <a:endParaRPr lang="en-US" dirty="0"/>
          </a:p>
          <a:p>
            <a:pPr lvl="1"/>
            <a:r>
              <a:rPr lang="en-US" dirty="0"/>
              <a:t>Mechanism by which routers collectively solve the Internet routing problem</a:t>
            </a:r>
          </a:p>
          <a:p>
            <a:pPr lvl="1"/>
            <a:r>
              <a:rPr lang="en-US" dirty="0"/>
              <a:t>More on this soon.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E40BB5-A828-C84E-A963-85F589F3AA41}"/>
              </a:ext>
            </a:extLst>
          </p:cNvPr>
          <p:cNvGrpSpPr/>
          <p:nvPr/>
        </p:nvGrpSpPr>
        <p:grpSpPr>
          <a:xfrm>
            <a:off x="6481306" y="3547712"/>
            <a:ext cx="5084271" cy="1685811"/>
            <a:chOff x="6657506" y="1161155"/>
            <a:chExt cx="5084271" cy="16858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69703B-9894-794D-884C-E778CCD800ED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F75FE4-3F32-2440-9203-64BA1D75A0E6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97F483-BEF4-734F-8B25-11C054D406A8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601065-F496-9D4E-AFB6-C9A2E5B27365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F342F1-9798-1840-8EEC-5200B123FFF4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C8900E-7545-DD4F-AD53-0BAC2C5F72DA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A34AB4-B19C-B54E-A3CF-57781EEACE7E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85112B-CFB3-2A47-8A78-84E46F5094E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F8CDDD-668D-2A45-859C-9D4EC86F32B9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522950-A934-DE4E-8B98-D897E4EFD2AB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575243-E2F2-F84F-B02B-4126907EB4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CBE05B-85B4-794A-8E94-2832E9D88E09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D8ACD6-F36A-B54C-980B-59861C9837D8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F14A6C-9412-D648-8FED-C18DC3FDB89B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F826F8-D4FF-FF4A-8401-BEDE05A24F05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594F19-D4AC-B344-9B39-52F7862C9A9B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DC32A30-FBAA-E34A-8506-7A326F531101}"/>
              </a:ext>
            </a:extLst>
          </p:cNvPr>
          <p:cNvSpPr/>
          <p:nvPr/>
        </p:nvSpPr>
        <p:spPr>
          <a:xfrm>
            <a:off x="7828265" y="2024639"/>
            <a:ext cx="1982462" cy="1230205"/>
          </a:xfrm>
          <a:prstGeom prst="rect">
            <a:avLst/>
          </a:pr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D8780A-CE9B-2046-9A6D-FC8ED90BF875}"/>
              </a:ext>
            </a:extLst>
          </p:cNvPr>
          <p:cNvSpPr txBox="1"/>
          <p:nvPr/>
        </p:nvSpPr>
        <p:spPr>
          <a:xfrm>
            <a:off x="8117898" y="2329138"/>
            <a:ext cx="1403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Control Processor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F8192-132F-B940-84D9-B678B71996E3}"/>
              </a:ext>
            </a:extLst>
          </p:cNvPr>
          <p:cNvCxnSpPr/>
          <p:nvPr/>
        </p:nvCxnSpPr>
        <p:spPr>
          <a:xfrm flipH="1" flipV="1">
            <a:off x="6181354" y="1840675"/>
            <a:ext cx="1489124" cy="183964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CF6B0C-018F-E540-8442-8E545BB86A6B}"/>
              </a:ext>
            </a:extLst>
          </p:cNvPr>
          <p:cNvCxnSpPr>
            <a:cxnSpLocks/>
          </p:cNvCxnSpPr>
          <p:nvPr/>
        </p:nvCxnSpPr>
        <p:spPr>
          <a:xfrm flipH="1">
            <a:off x="6172202" y="3429000"/>
            <a:ext cx="1525066" cy="256877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36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634E526E-2686-6D45-B68D-4925D3B04B09}"/>
              </a:ext>
            </a:extLst>
          </p:cNvPr>
          <p:cNvSpPr>
            <a:spLocks/>
          </p:cNvSpPr>
          <p:nvPr/>
        </p:nvSpPr>
        <p:spPr bwMode="auto">
          <a:xfrm>
            <a:off x="4740360" y="5094225"/>
            <a:ext cx="4383087" cy="1216007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C291F3-0D39-A04F-992A-FF788918EBFF}"/>
              </a:ext>
            </a:extLst>
          </p:cNvPr>
          <p:cNvCxnSpPr/>
          <p:nvPr/>
        </p:nvCxnSpPr>
        <p:spPr>
          <a:xfrm flipV="1">
            <a:off x="5547604" y="5377100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C52AED-8E09-C848-8E19-42C8AA74596D}"/>
              </a:ext>
            </a:extLst>
          </p:cNvPr>
          <p:cNvCxnSpPr/>
          <p:nvPr/>
        </p:nvCxnSpPr>
        <p:spPr>
          <a:xfrm>
            <a:off x="5436480" y="5562837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66E600-A040-804C-A02C-2843FDCF2B40}"/>
              </a:ext>
            </a:extLst>
          </p:cNvPr>
          <p:cNvCxnSpPr/>
          <p:nvPr/>
        </p:nvCxnSpPr>
        <p:spPr>
          <a:xfrm>
            <a:off x="5449180" y="5669201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D66878-1897-924D-80B2-3C9558484517}"/>
              </a:ext>
            </a:extLst>
          </p:cNvPr>
          <p:cNvCxnSpPr/>
          <p:nvPr/>
        </p:nvCxnSpPr>
        <p:spPr>
          <a:xfrm flipV="1">
            <a:off x="6466768" y="5862875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E7FE4FE-3428-9C42-8EA8-99CBD998EE80}"/>
              </a:ext>
            </a:extLst>
          </p:cNvPr>
          <p:cNvCxnSpPr/>
          <p:nvPr/>
        </p:nvCxnSpPr>
        <p:spPr>
          <a:xfrm>
            <a:off x="7127168" y="5408851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6A4BEA-A9CB-114B-8BB1-43721B20BF40}"/>
              </a:ext>
            </a:extLst>
          </p:cNvPr>
          <p:cNvCxnSpPr/>
          <p:nvPr/>
        </p:nvCxnSpPr>
        <p:spPr>
          <a:xfrm flipV="1">
            <a:off x="6411204" y="5562837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2237CC7-185A-9240-97A9-906AACDCBA76}"/>
              </a:ext>
            </a:extLst>
          </p:cNvPr>
          <p:cNvCxnSpPr/>
          <p:nvPr/>
        </p:nvCxnSpPr>
        <p:spPr>
          <a:xfrm flipV="1">
            <a:off x="7738355" y="5591413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C573D09-B5C2-DC46-866A-9F8703D8E1F2}"/>
              </a:ext>
            </a:extLst>
          </p:cNvPr>
          <p:cNvCxnSpPr/>
          <p:nvPr/>
        </p:nvCxnSpPr>
        <p:spPr>
          <a:xfrm>
            <a:off x="6881104" y="5377100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4DE5AF7D-ED42-6549-9F52-BDC63457F0C3}"/>
              </a:ext>
            </a:extLst>
          </p:cNvPr>
          <p:cNvGrpSpPr>
            <a:grpSpLocks/>
          </p:cNvGrpSpPr>
          <p:nvPr/>
        </p:nvGrpSpPr>
        <p:grpSpPr bwMode="auto">
          <a:xfrm>
            <a:off x="6006392" y="5802551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14885C0-7FAA-374B-831F-6D5277967D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D2C0C32-FABF-EB4E-9FE2-8554A0F21B6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17E5CAE-4401-AE4D-AAF1-F239F5989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D828F515-ADF5-CD4D-9E02-175320CC82EE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66D21877-A411-CD40-91EE-B4943749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67A99E8F-7580-D24D-A95A-1E3F44A6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7237BF5-EAE4-7B4A-B5A9-67584ABB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7300EE-D88F-AB4F-89A6-7F30982DCDD7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E5FDA8-BEAF-714C-9C41-D193A44AF5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A0F14C2E-8A56-2341-93BF-4DEC77A8A792}"/>
              </a:ext>
            </a:extLst>
          </p:cNvPr>
          <p:cNvGrpSpPr>
            <a:grpSpLocks/>
          </p:cNvGrpSpPr>
          <p:nvPr/>
        </p:nvGrpSpPr>
        <p:grpSpPr bwMode="auto">
          <a:xfrm>
            <a:off x="6701717" y="5261212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B9C2662-23CF-1F44-96C2-2EF37DB4A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49E7B60-1177-5E40-BF77-F42CCEF2594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F62B5D-99E4-A84C-8E46-D25FC542FA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9035B0CE-5820-C945-80AB-2E1D0F446CD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2EC89B8-B410-154A-85FE-99A7EBE1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D11383-7839-E641-8F04-EF78A049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4F4D092-591A-1244-A32D-6CEB25EE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FC9CFD4-03E5-4440-B78B-FA4F4F2D1722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6228B63-9833-7244-B601-FAAE553EB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53ACAE03-B167-0048-9924-15AF572C8FBE}"/>
              </a:ext>
            </a:extLst>
          </p:cNvPr>
          <p:cNvGrpSpPr>
            <a:grpSpLocks/>
          </p:cNvGrpSpPr>
          <p:nvPr/>
        </p:nvGrpSpPr>
        <p:grpSpPr bwMode="auto">
          <a:xfrm>
            <a:off x="7344655" y="5715237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071B9F3-6D77-1943-BDAB-FA37616C4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6D7C3B0F-582E-C340-B21D-12C9E3F0ECEA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067EFE6B-C91C-8649-B3AC-C0861E9B81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B8F0B-F59D-F34A-9009-E45D2D953AC5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C45B9726-9D51-1149-A061-94155AA1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AD18836-625F-1340-A8C5-1447D72C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CC86AD6B-E8A2-F74F-A246-297F889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984F087-DA99-DB4D-8536-1160758E582C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5969E9E-0998-0847-9BE5-39AA5AE62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6B33BD30-4940-0243-9093-A7A0F9459A1E}"/>
              </a:ext>
            </a:extLst>
          </p:cNvPr>
          <p:cNvGrpSpPr>
            <a:grpSpLocks/>
          </p:cNvGrpSpPr>
          <p:nvPr/>
        </p:nvGrpSpPr>
        <p:grpSpPr bwMode="auto">
          <a:xfrm>
            <a:off x="8066967" y="5400912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37244C-130F-3044-8BAE-F5049E9E3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92E2FC2-23FF-3246-BFCE-74A3EF65D263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D551B89-863C-994A-88A4-CB60E7FC0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CD7788B-9962-344C-9F8B-A3D7626D9401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5BDF7AC-4D4D-C942-84B5-A72CDB28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F61C84F7-6F90-1C42-9A58-6647BEEA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F7C4B265-33E3-A144-9610-2AE8C214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88FA1F8-F268-0D48-B7D9-B017955A650B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2611A12-8F0C-FE4E-AD9E-349DF5928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F1CF9-6AAD-6D4C-A5DB-9063E7311B3E}"/>
              </a:ext>
            </a:extLst>
          </p:cNvPr>
          <p:cNvGrpSpPr>
            <a:grpSpLocks/>
          </p:cNvGrpSpPr>
          <p:nvPr/>
        </p:nvGrpSpPr>
        <p:grpSpPr bwMode="auto">
          <a:xfrm>
            <a:off x="4082342" y="2117962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A4243F5E-6EED-9441-9814-0D7E71556274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45760CC5-39F4-B247-AD55-C7590D5D451A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F61F6A-0F9B-B34F-8902-187CB59DABB9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B65C0E8-B7A5-4C4E-8A83-D5F343C1336B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2772937-46A4-6C4B-BB32-58F84B7AD189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2203B5C5-1456-844E-8F5E-AA592B41A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EBC2F-9148-3E4C-8144-752236C1CB4C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530DAED-1FE3-A544-9CC1-AF1C02DBF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E4BD8D7B-86CD-8145-A428-DB72B0EF1A7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7EF41E68-9C12-C541-9F7C-A7469A09C86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91A080-4D05-2345-A3FA-B3D4BDCA80B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25CD774-E63F-1545-A618-F75ECAD50739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D6FE1C9-FBEC-9940-ABC9-4BFFE4118773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0C4B95C-D1EB-834F-979D-54DB42FC06E8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94EBF9-4455-274A-89FC-E94FEB3F90BB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FF9376-02C8-2846-BF2D-E05976045300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38118CAF-643D-064E-9CBD-74FEFB240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36E6C3C-0773-8D4D-89EE-267547B4CE36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B108E8A-EA03-C247-B6C5-10E80E978602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8F7D730-6323-0445-AEAE-F16F94A24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5C1EAB30-518B-F848-AEDF-68B849D1B983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535B07AC-4D6D-D84F-842D-FB45A734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367DBA81-67EF-3D46-949F-6E2C472BE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0C74AC0B-7313-204A-B6A7-3AAFF917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FB9E0C25-5AA0-9040-AD86-384CC999BD55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C228D664-A64F-DE46-B884-C16F2C4BFA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28C76D16-ECC7-2044-B2EC-ABFB754C5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DFD9264-89F9-6C48-8C97-C83520CC9ED7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527D26-079D-2A4D-82A8-0D357D7CEFCD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>
                <a:extLst>
                  <a:ext uri="{FF2B5EF4-FFF2-40B4-BE49-F238E27FC236}">
                    <a16:creationId xmlns:a16="http://schemas.microsoft.com/office/drawing/2014/main" id="{7C448A41-57DE-B045-AB4D-92C510E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25586F75-62AA-7D45-BC23-A425F3245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135B02A-DA94-7A4E-BF4C-2B0587368DC1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D6ACF10-4A43-5440-96E7-5306600A7B2B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C68F720-7F4D-3640-ACBC-66E9CC92667E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B5993D2-473D-5842-911A-7A8A28B3278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1F1AE57-3E50-6042-9E6B-3E65B5BE751A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53D9AE6-A568-8546-AAEA-9BFDF168D73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CD7E20C-58E4-E349-8902-730A4A376F12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23C81A49-07B8-C840-A358-4FA3A1873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C9B39705-C061-A14D-98DE-18B432D3183E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88B5F26-D195-6441-8857-CDA96370D41C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8F3781E-D5DB-9641-9694-546648D3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6FC6907-2C7C-7048-99A3-1435676D4007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8E646897-0A22-2443-93E6-28238CD30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597BFF48-A91A-4D4A-B8B5-A058EDA5A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75099847-5914-5F49-B8DE-A3CAD73E5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B4E713B-E4B1-D54A-84D4-61ADEA7FB4F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55AE7175-EB9D-3445-88C7-3E76335FB6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1300D0CA-4008-354F-AAB6-2912D5E7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F582CD9-8A31-4C4B-B6BD-00537AE7F9D0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46C9928E-4817-3044-A149-5B4A33769DE2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B54537E1-C272-114E-9FB0-3E36E014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F7D47F9-7673-3045-8692-4FEAE8071791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5253033-7B56-684A-A748-FA80AF44CC65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1E3E8E3A-98C4-4D49-BF10-5C935379B12F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8F86FD4-2EC7-9748-832E-34EA8FFF619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6EAC8429-B56C-E848-9962-AC9935440EF8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609CFDB-6CFB-BF49-BB2B-75E875337E5E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68F9DB2-1DBD-B349-B803-F063367F4348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61114553-7AE6-F940-84CE-AD9DAC7D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FB85A90A-78CB-EB4B-A038-CE87274C18B9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1EF26BA7-E8CF-554E-BF4F-83C3C69F210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79274863-ADA2-D74D-8937-435AF80F5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A6BCD9AD-AC54-2244-BA5D-72A3D60510BB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C060E590-B005-8443-81D4-1949DE4FA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28A33C0F-3AA4-1F4A-A67A-96FE2C77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3F89BD2-4382-8F45-BF74-6EC2EB48F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5D24DC80-0F62-264A-94AD-B74D430662C7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680956C3-A075-5047-A8C9-17C8768EBA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A4C641B0-1DBF-D643-ACE0-EC7F61591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8140DFF3-0F19-A440-B162-7B638094FD6F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69F475E-76CC-8246-A82E-1A5305A1D3C6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>
                <a:extLst>
                  <a:ext uri="{FF2B5EF4-FFF2-40B4-BE49-F238E27FC236}">
                    <a16:creationId xmlns:a16="http://schemas.microsoft.com/office/drawing/2014/main" id="{649CA784-DCE1-2941-B7FD-C2DF38ACD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F4070489-F1F3-5646-A5A5-ABC3E5530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074608B-8A38-C946-BCD7-EACE6ADB070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3ACA6D6-711A-AE47-BC36-E8167549712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A26B3EB-0401-7440-8EAE-C5BCAE08943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0DDA3E96-8937-E54C-A10D-CBFCDEE962AC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E93C27-226F-C14F-9E57-20A0D6BE286A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2410A82-0CA4-6C4A-B649-C3BED929F24B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0EA580E3-479E-6D49-8052-A944F458217E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48ACEBED-19B8-194A-AF9F-948E24791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6019423-FB8B-9C41-9A5A-328BF71A1308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C3D2F3-CA7D-2B4D-8FBE-B35EC6273A39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5D24200F-4557-FB41-B5F7-7B1B2DC74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0117B-A9D3-F949-A0A4-D465E45403CF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35B249AE-4CD3-D349-A2D4-5C0373F1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565D2813-1B6E-8046-86F4-C746C8254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EDD5060A-E614-C04A-85FC-C8386138D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4D9062-F406-6A41-81DC-C249DE81F163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9C3366F1-3F1E-9C40-AB07-92C1BA6111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2A292C81-E6E3-5F42-8781-2508EB0D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C6114D7F-A341-B048-B684-58AD610B2009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B9664657-7122-7D4F-B356-27D1EE2D8A3F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E4A08BF4-7FD0-C047-B882-5C53BEC83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6C3AD4A8-D6D6-4E49-A769-BC1A9F30984B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225CD4CF-BDB5-734D-A573-ED535887981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5A9F195-94FA-0E46-9021-DDA053690598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1B2B240-0D9D-5C4C-9987-1ADA8FCFD547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1555B09-561F-C742-B1F3-1D7F74A124CD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59A7DF26-30E6-7C4F-BA65-4E76B6F4971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60E00C9-5CFF-CF43-A1AE-1DC946EBE4A7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F485486B-3991-3F4B-AAB8-26DDD61E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150FBCA-08E5-A24D-BDDD-4B4F386A093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E079A08-57EE-4C40-96EC-52A5E13015F3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5BA5B3B3-0B7A-F141-87CA-B9E04385D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D6AD8155-7614-8B4F-BD51-ED95BDE86A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0B03137A-9376-F942-A0F4-B0F9A588C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57F15128-E725-6249-8E83-3497993C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C083A4B3-A361-D24F-B9F0-27DF8FDDD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48194A2-13CA-454B-B112-3E1FE79B952C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010B15FB-66B2-B049-8708-F397EA9ED0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4604E4-4E95-DB40-AFC9-5F65F575439F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2473563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4FC18E1-0801-154B-9929-59E0A83F3C19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AED34F5E-F4CA-F640-BCBB-22B9E603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792B024C-5A1B-C546-A882-6D1ACAFA7172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D6B8A10-32ED-3D4E-95AE-A9405815D8DF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9FAEE90-C60B-DD4C-8687-37C325EE2258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9EF1FBF-A732-ED44-8AE5-F8F3231D0CB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7D3E59-10BD-7C4E-8474-05BE76E54AAE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5D59D04-883C-F54C-8C35-381BF0106920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F1BD261-DAFF-5A4C-8CEE-466F30507AC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AD7CE-DFB4-134D-B5A5-3FA2FF2DF1AA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74AB5883-4EF1-F941-86A0-109F286908C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C4AD68E-3274-5444-8962-A927AFE3A050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862B2AC-AC3B-7541-B8E5-F1B78C84765F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93B2EDF-9F94-D048-96BD-11CF6BBA0940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F1C94-0639-964C-9BC8-CEC811088098}"/>
              </a:ext>
            </a:extLst>
          </p:cNvPr>
          <p:cNvGrpSpPr>
            <a:grpSpLocks/>
          </p:cNvGrpSpPr>
          <p:nvPr/>
        </p:nvGrpSpPr>
        <p:grpSpPr bwMode="auto">
          <a:xfrm>
            <a:off x="3882317" y="2462923"/>
            <a:ext cx="6534170" cy="1766939"/>
            <a:chOff x="1557338" y="2675411"/>
            <a:chExt cx="6534170" cy="1766939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CC96A214-C402-044F-AC6E-27AD8B72C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2194" y="3734464"/>
              <a:ext cx="8130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Helvetica" pitchFamily="2" charset="0"/>
                </a:rPr>
                <a:t>data</a:t>
              </a:r>
            </a:p>
            <a:p>
              <a:pPr algn="ctr"/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04A7B6C4-DE3E-CD43-9D57-5FBCB1E03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401" y="2675411"/>
              <a:ext cx="954107" cy="76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000" dirty="0">
                  <a:latin typeface="Helvetica" pitchFamily="2" charset="0"/>
                </a:rPr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846EE91-AC88-6F45-821B-F27D733DF7D4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9FE138-1728-CD4A-9008-41B5D8F58984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3489563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59C81313-79D9-E048-8AE2-9794B7546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D97046FC-06C7-274E-9581-20129682F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062920D3-3E88-C543-930A-1FEF8C405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66C20B4-C4A9-7247-92A0-E0E39B19E67B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40B28A7B-CD34-904C-BA35-88DBC284DA0B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F700DA3-E48B-AB44-BF47-6945169DD442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7162707-A751-C849-A3CC-E7078610248B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B11A9085-4696-4349-9A4B-06217A8B3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133B3D90-B34C-824F-A862-7613850A651C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2CBAF07-4BE4-8C4E-A2EE-97113E034012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62B088FD-9CE5-374C-9899-CC32605D8B60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B5F26BF-E7A1-0344-90FC-DB1E1A31C3E6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45E5DFDF-3A4E-2B40-9B77-707F5FC1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3F1B4138-B826-2C47-A5DD-F40EC73354E8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D15592C-2693-E24E-89F0-C506D020F050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A239C0B-4E92-AD46-98B9-9DEEB059ABA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0876A218-086A-D649-A045-906342ACBC13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E8FC8CE4-97B7-7D48-88C5-EA266FC91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FDF0847-A411-4B4E-A31E-1F69D522BF93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A9778C7-8C84-D949-911E-22A9F9D0540A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662F91FC-571F-5B46-A1FC-72BA2E2D4AE3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3279F266-2A70-8742-BCD8-A176DA76B50C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9FCEF-7859-C645-93B9-61AD73F8D0D2}"/>
              </a:ext>
            </a:extLst>
          </p:cNvPr>
          <p:cNvGrpSpPr>
            <a:grpSpLocks/>
          </p:cNvGrpSpPr>
          <p:nvPr/>
        </p:nvGrpSpPr>
        <p:grpSpPr bwMode="auto">
          <a:xfrm>
            <a:off x="4607805" y="2670413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4E33A6-6F4C-A241-B67C-CF75CE6BB2EB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040823-C89F-2742-AD78-B42F725F8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8C3ACF3-D3B3-904F-ADC4-D01CCFBFD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532BEEE4-B2D6-8448-8474-D7809DFB4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B86874C7-7404-C548-9688-8A53DD1B2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9" name="TextBox 265">
            <a:extLst>
              <a:ext uri="{FF2B5EF4-FFF2-40B4-BE49-F238E27FC236}">
                <a16:creationId xmlns:a16="http://schemas.microsoft.com/office/drawing/2014/main" id="{CE305DF5-51E6-A04B-8657-93D5161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792" y="526121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3383B5D-C970-8C45-A9C4-7292CE0D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417" y="5548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FF779B-EFA7-DD49-937D-3042ACF52C57}"/>
              </a:ext>
            </a:extLst>
          </p:cNvPr>
          <p:cNvGrpSpPr/>
          <p:nvPr/>
        </p:nvGrpSpPr>
        <p:grpSpPr>
          <a:xfrm>
            <a:off x="3263193" y="5259954"/>
            <a:ext cx="1316604" cy="277000"/>
            <a:chOff x="2462214" y="5472442"/>
            <a:chExt cx="1316604" cy="277000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4DC7C216-72A9-6940-978C-9334894C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793" y="5484317"/>
              <a:ext cx="1290025" cy="2082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868C809B-D485-6A4A-95A8-DB8F3CEC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214" y="5505144"/>
              <a:ext cx="1281165" cy="20827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188942D6-7658-D240-AAB8-9F753664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931" y="5507921"/>
              <a:ext cx="476671" cy="2096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464DE2F3-253A-7845-A03A-AA09B68F4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520" y="5472442"/>
              <a:ext cx="501676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Helvetica" pitchFamily="2" charset="0"/>
                </a:rPr>
                <a:t>0111</a:t>
              </a:r>
            </a:p>
          </p:txBody>
        </p:sp>
      </p:grpSp>
      <p:sp>
        <p:nvSpPr>
          <p:cNvPr id="47150" name="Line 119">
            <a:extLst>
              <a:ext uri="{FF2B5EF4-FFF2-40B4-BE49-F238E27FC236}">
                <a16:creationId xmlns:a16="http://schemas.microsoft.com/office/drawing/2014/main" id="{05154368-2727-084D-ACFE-5648AF1D5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1261" y="5570819"/>
            <a:ext cx="602504" cy="463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19808B60-D1ED-3440-B21E-60B16A6E78AF}"/>
              </a:ext>
            </a:extLst>
          </p:cNvPr>
          <p:cNvSpPr>
            <a:spLocks/>
          </p:cNvSpPr>
          <p:nvPr/>
        </p:nvSpPr>
        <p:spPr bwMode="auto">
          <a:xfrm>
            <a:off x="4818942" y="5456475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BD173ADB-AEAE-9645-B89F-B82F1A212A86}"/>
              </a:ext>
            </a:extLst>
          </p:cNvPr>
          <p:cNvGrpSpPr>
            <a:grpSpLocks/>
          </p:cNvGrpSpPr>
          <p:nvPr/>
        </p:nvGrpSpPr>
        <p:grpSpPr bwMode="auto">
          <a:xfrm>
            <a:off x="5039604" y="5446951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05F76D7-CADC-3441-8F60-3F9DCEE19F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CB21D12F-43AA-BC4D-B6C4-9DDAD41AB6D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DBD47E6-312F-8B49-A3BC-3F8A49D1F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68CC66D-2719-1147-A58E-F0C929D2886C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798B5AD2-0A9F-CD4A-A169-0718D9D7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84DED8B-512E-0B41-B970-2E594DD9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6E7712E3-B41E-984C-8AC3-690DBE55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1A649D5-1EBD-E24F-8B4A-020A7B05A22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9C36AEB-A10D-E141-A17F-4A4E57E31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A6F3E9E-FD16-B541-A26E-7BFEB01D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444" y="5809108"/>
            <a:ext cx="2912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values in arriving </a:t>
            </a:r>
          </a:p>
          <a:p>
            <a:r>
              <a:rPr lang="en-US" altLang="en-US" sz="1600" dirty="0"/>
              <a:t>packet header, </a:t>
            </a:r>
            <a:r>
              <a:rPr lang="en-US" altLang="en-US" sz="1600" dirty="0" err="1"/>
              <a:t>i.e</a:t>
            </a:r>
            <a:r>
              <a:rPr lang="en-US" altLang="en-US" sz="1600" dirty="0"/>
              <a:t>, destination IP address</a:t>
            </a:r>
            <a:endParaRPr lang="en-US" altLang="en-US" sz="2000" dirty="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A8701469-AECB-E045-BF87-6B7DAE22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617" y="56501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BF7E83CC-4903-9D4C-BFBF-B243D0E0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62" y="4099599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Data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per-packet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(~ tens of nanoseconds)</a:t>
            </a:r>
          </a:p>
        </p:txBody>
      </p:sp>
      <p:sp>
        <p:nvSpPr>
          <p:cNvPr id="248" name="Line 2">
            <a:extLst>
              <a:ext uri="{FF2B5EF4-FFF2-40B4-BE49-F238E27FC236}">
                <a16:creationId xmlns:a16="http://schemas.microsoft.com/office/drawing/2014/main" id="{B6DEB6B7-2481-8548-8BED-96E25E328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1339" y="3881002"/>
            <a:ext cx="1665685" cy="36578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E4898DAE-741C-FD41-9535-97A38390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55" y="1593651"/>
            <a:ext cx="3213099" cy="236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Control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Traditional 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distributed routing</a:t>
            </a:r>
            <a:r>
              <a:rPr lang="en-US" altLang="en-US" sz="2400" dirty="0">
                <a:latin typeface="Helvetica" pitchFamily="2" charset="0"/>
              </a:rPr>
              <a:t>: per route-change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(~ a few tens of seconds)</a:t>
            </a:r>
          </a:p>
        </p:txBody>
      </p:sp>
      <p:sp>
        <p:nvSpPr>
          <p:cNvPr id="251" name="Line 2">
            <a:extLst>
              <a:ext uri="{FF2B5EF4-FFF2-40B4-BE49-F238E27FC236}">
                <a16:creationId xmlns:a16="http://schemas.microsoft.com/office/drawing/2014/main" id="{99FCF550-828A-914E-AB40-D03638F3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0155" y="2605325"/>
            <a:ext cx="980608" cy="9206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2" name="Title 10">
            <a:extLst>
              <a:ext uri="{FF2B5EF4-FFF2-40B4-BE49-F238E27FC236}">
                <a16:creationId xmlns:a16="http://schemas.microsoft.com/office/drawing/2014/main" id="{28CD5BB6-FDC0-C04C-8B57-58190771DDC0}"/>
              </a:ext>
            </a:extLst>
          </p:cNvPr>
          <p:cNvSpPr txBox="1">
            <a:spLocks/>
          </p:cNvSpPr>
          <p:nvPr/>
        </p:nvSpPr>
        <p:spPr>
          <a:xfrm>
            <a:off x="635919" y="663266"/>
            <a:ext cx="10853488" cy="101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Router design: the bigger picture</a:t>
            </a:r>
          </a:p>
        </p:txBody>
      </p:sp>
    </p:spTree>
    <p:extLst>
      <p:ext uri="{BB962C8B-B14F-4D97-AF65-F5344CB8AC3E}">
        <p14:creationId xmlns:p14="http://schemas.microsoft.com/office/powerpoint/2010/main" val="39091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 animBg="1"/>
      <p:bldP spid="47132" grpId="0" animBg="1"/>
      <p:bldP spid="47134" grpId="0"/>
      <p:bldP spid="247" grpId="0"/>
      <p:bldP spid="248" grpId="0" animBg="1"/>
      <p:bldP spid="250" grpId="0"/>
      <p:bldP spid="2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82985-7A56-2541-9DF5-E5B8B52D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Prefix Matching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40AD8-9CDD-8B45-9F02-1F6501032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01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6704</TotalTime>
  <Words>2745</Words>
  <Application>Microsoft Macintosh PowerPoint</Application>
  <PresentationFormat>Widescreen</PresentationFormat>
  <Paragraphs>644</Paragraphs>
  <Slides>35</Slides>
  <Notes>5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Comic Sans MS</vt:lpstr>
      <vt:lpstr>Courier</vt:lpstr>
      <vt:lpstr>Helvetica</vt:lpstr>
      <vt:lpstr>Times</vt:lpstr>
      <vt:lpstr>Times New Roman</vt:lpstr>
      <vt:lpstr>Wingdings</vt:lpstr>
      <vt:lpstr>Office Theme</vt:lpstr>
      <vt:lpstr>ClipArt</vt:lpstr>
      <vt:lpstr>Network Layer: Router Design, Protocols</vt:lpstr>
      <vt:lpstr>Quick recap of concepts</vt:lpstr>
      <vt:lpstr>Review: Fabrics</vt:lpstr>
      <vt:lpstr>Nonblocking fabrics</vt:lpstr>
      <vt:lpstr>Nonblocking fabrics</vt:lpstr>
      <vt:lpstr>Nonblocking fabrics</vt:lpstr>
      <vt:lpstr>Control (plane) processor</vt:lpstr>
      <vt:lpstr>PowerPoint Presentation</vt:lpstr>
      <vt:lpstr>Longest Prefix Matching</vt:lpstr>
      <vt:lpstr>Review: Route lookup</vt:lpstr>
      <vt:lpstr>Example of IP block reallocation</vt:lpstr>
      <vt:lpstr>Example of IP block reallocation</vt:lpstr>
      <vt:lpstr>Example of IP block reallocation</vt:lpstr>
      <vt:lpstr>Example of IP block reallocation</vt:lpstr>
      <vt:lpstr>A closer look at the forwarding table</vt:lpstr>
      <vt:lpstr>Longest Prefix Matching (LPM)</vt:lpstr>
      <vt:lpstr>PowerPoint Presentation</vt:lpstr>
      <vt:lpstr>Why is LPM prevalent?</vt:lpstr>
      <vt:lpstr>IPv4 Datagram Format</vt:lpstr>
      <vt:lpstr>PowerPoint Presentation</vt:lpstr>
      <vt:lpstr>The rest of this lecture and the next</vt:lpstr>
      <vt:lpstr>PowerPoint Presentation</vt:lpstr>
      <vt:lpstr>Dynamic Host Configuration Protocol (DHCP)</vt:lpstr>
      <vt:lpstr>How does an endpoint get its IP addr?</vt:lpstr>
      <vt:lpstr>Many similar bootstrapping problems</vt:lpstr>
      <vt:lpstr>How DHCP works</vt:lpstr>
      <vt:lpstr>How DHCP works</vt:lpstr>
      <vt:lpstr>DHCP client-server scenario</vt:lpstr>
      <vt:lpstr>Multiple DHCP servers can coexist</vt:lpstr>
      <vt:lpstr>DHCP returns more than an IP address</vt:lpstr>
      <vt:lpstr>Your home router runs DHCP</vt:lpstr>
      <vt:lpstr>Summary of DHCP</vt:lpstr>
      <vt:lpstr>IP fragmentation and reassembly</vt:lpstr>
      <vt:lpstr>IP fragmentation and reassembly</vt:lpstr>
      <vt:lpstr>IP fragmentation and reassembly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4125</cp:revision>
  <dcterms:created xsi:type="dcterms:W3CDTF">2019-01-23T03:40:12Z</dcterms:created>
  <dcterms:modified xsi:type="dcterms:W3CDTF">2022-04-04T20:13:32Z</dcterms:modified>
</cp:coreProperties>
</file>