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99" r:id="rId2"/>
    <p:sldId id="977" r:id="rId3"/>
    <p:sldId id="614" r:id="rId4"/>
    <p:sldId id="784" r:id="rId5"/>
    <p:sldId id="523" r:id="rId6"/>
    <p:sldId id="785" r:id="rId7"/>
    <p:sldId id="978" r:id="rId8"/>
    <p:sldId id="788" r:id="rId9"/>
    <p:sldId id="290" r:id="rId10"/>
    <p:sldId id="790" r:id="rId11"/>
    <p:sldId id="793" r:id="rId12"/>
    <p:sldId id="794" r:id="rId13"/>
    <p:sldId id="796" r:id="rId14"/>
    <p:sldId id="291" r:id="rId15"/>
    <p:sldId id="795" r:id="rId16"/>
    <p:sldId id="797" r:id="rId17"/>
    <p:sldId id="789" r:id="rId18"/>
    <p:sldId id="798" r:id="rId19"/>
    <p:sldId id="799" r:id="rId20"/>
    <p:sldId id="800" r:id="rId21"/>
    <p:sldId id="801" r:id="rId22"/>
    <p:sldId id="8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4"/>
  </p:normalViewPr>
  <p:slideViewPr>
    <p:cSldViewPr snapToGrid="0" snapToObjects="1">
      <p:cViewPr varScale="1">
        <p:scale>
          <a:sx n="143" d="100"/>
          <a:sy n="143" d="100"/>
        </p:scale>
        <p:origin x="2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5FBD57F-0D33-A54A-B835-A88242EA4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912F69-641D-864A-AA07-F0EAE88720B5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C52B934-72C7-534F-8FFB-703411CC1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7C1898F-25B6-184E-9A92-FA65581E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3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0F5D352-22D2-754A-8CC4-DFDD27764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601E25-1899-9F47-96A3-A235AA3F7A89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023F152-9BFC-A441-8173-D34018ECA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986C788-22B0-484A-8480-BB461F757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5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k Layer:</a:t>
            </a:r>
            <a:br>
              <a:rPr lang="en-US" dirty="0">
                <a:solidFill>
                  <a:srgbClr val="C00000"/>
                </a:solidFill>
                <a:ea typeface="ＭＳ Ｐゴシック" charset="0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Addressing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18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3686" cy="1325563"/>
          </a:xfrm>
        </p:spPr>
        <p:txBody>
          <a:bodyPr/>
          <a:lstStyle/>
          <a:p>
            <a:r>
              <a:rPr lang="en-US" dirty="0"/>
              <a:t>Grouping IP addresses by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823"/>
          </a:xfrm>
        </p:spPr>
        <p:txBody>
          <a:bodyPr>
            <a:normAutofit/>
          </a:bodyPr>
          <a:lstStyle/>
          <a:p>
            <a:r>
              <a:rPr lang="en-US" dirty="0"/>
              <a:t>IP addresses can be grouped based on a </a:t>
            </a:r>
            <a:r>
              <a:rPr lang="en-US" dirty="0">
                <a:solidFill>
                  <a:srgbClr val="C00000"/>
                </a:solidFill>
              </a:rPr>
              <a:t>shared prefix of a specified length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Example: consider two IP addresses:</a:t>
            </a:r>
          </a:p>
          <a:p>
            <a:pPr lvl="1"/>
            <a:r>
              <a:rPr lang="en-US" dirty="0"/>
              <a:t>128.95.1.80 and 128.95.1.4</a:t>
            </a:r>
          </a:p>
          <a:p>
            <a:pPr lvl="1"/>
            <a:r>
              <a:rPr lang="en-US" dirty="0"/>
              <a:t>The addresses share a prefix of (bit) length 24: 128.95.1</a:t>
            </a:r>
          </a:p>
          <a:p>
            <a:pPr lvl="1"/>
            <a:r>
              <a:rPr lang="en-US" dirty="0"/>
              <a:t>The addresses have different suffixes of (bit) length 8</a:t>
            </a:r>
          </a:p>
          <a:p>
            <a:pPr lvl="1"/>
            <a:endParaRPr lang="en-US" dirty="0"/>
          </a:p>
          <a:p>
            <a:r>
              <a:rPr lang="en-US" dirty="0"/>
              <a:t>IP addresses: prefix corresponds to the </a:t>
            </a:r>
            <a:r>
              <a:rPr lang="en-US" dirty="0">
                <a:solidFill>
                  <a:srgbClr val="C00000"/>
                </a:solidFill>
              </a:rPr>
              <a:t>network component </a:t>
            </a:r>
            <a:r>
              <a:rPr lang="en-US" dirty="0"/>
              <a:t>and the suffix to an </a:t>
            </a:r>
            <a:r>
              <a:rPr lang="en-US" dirty="0">
                <a:solidFill>
                  <a:srgbClr val="C00000"/>
                </a:solidFill>
              </a:rPr>
              <a:t>endpoint (host) component</a:t>
            </a:r>
            <a:r>
              <a:rPr lang="en-US" dirty="0"/>
              <a:t> of the address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IP addresses use </a:t>
            </a:r>
            <a:r>
              <a:rPr lang="en-US" dirty="0">
                <a:solidFill>
                  <a:srgbClr val="C00000"/>
                </a:solidFill>
              </a:rPr>
              <a:t>hierarchy </a:t>
            </a:r>
            <a:r>
              <a:rPr lang="en-US" dirty="0"/>
              <a:t>to scale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8899" cy="4806823"/>
          </a:xfrm>
        </p:spPr>
        <p:txBody>
          <a:bodyPr>
            <a:normAutofit fontScale="92500"/>
          </a:bodyPr>
          <a:lstStyle/>
          <a:p>
            <a:r>
              <a:rPr lang="en-US" dirty="0"/>
              <a:t>IP addresses of endpoint interfaces in a network (e.g., Rutgers Busch campus) </a:t>
            </a:r>
            <a:r>
              <a:rPr lang="en-US" dirty="0">
                <a:solidFill>
                  <a:srgbClr val="C00000"/>
                </a:solidFill>
              </a:rPr>
              <a:t>share a prefix </a:t>
            </a:r>
            <a:r>
              <a:rPr lang="en-US" dirty="0"/>
              <a:t>of some length</a:t>
            </a:r>
          </a:p>
          <a:p>
            <a:r>
              <a:rPr lang="en-US" dirty="0"/>
              <a:t>Each interface/endpoint has a </a:t>
            </a:r>
            <a:r>
              <a:rPr lang="en-US" dirty="0">
                <a:solidFill>
                  <a:srgbClr val="C00000"/>
                </a:solidFill>
              </a:rPr>
              <a:t>different suffix, </a:t>
            </a:r>
            <a:r>
              <a:rPr lang="en-US" dirty="0"/>
              <a:t>and hence a different 32-bit IP address</a:t>
            </a:r>
          </a:p>
          <a:p>
            <a:r>
              <a:rPr lang="en-US" dirty="0"/>
              <a:t>Using prefixes reduces the amount of information needed to forward packets over the Internet</a:t>
            </a:r>
          </a:p>
          <a:p>
            <a:r>
              <a:rPr lang="en-US" dirty="0"/>
              <a:t>IP prefixes are like </a:t>
            </a:r>
            <a:r>
              <a:rPr lang="en-US" dirty="0">
                <a:solidFill>
                  <a:srgbClr val="C00000"/>
                </a:solidFill>
              </a:rPr>
              <a:t>zip codes: </a:t>
            </a:r>
            <a:r>
              <a:rPr lang="en-US" dirty="0"/>
              <a:t>routers don’t need to store info for each endpoint, just each prefix</a:t>
            </a:r>
          </a:p>
          <a:p>
            <a:r>
              <a:rPr lang="en-US" dirty="0"/>
              <a:t>Prefixes also allow IP addresses to be </a:t>
            </a:r>
            <a:r>
              <a:rPr lang="en-US" dirty="0">
                <a:solidFill>
                  <a:srgbClr val="C00000"/>
                </a:solidFill>
              </a:rPr>
              <a:t>delegated </a:t>
            </a:r>
            <a:r>
              <a:rPr lang="en-US" dirty="0"/>
              <a:t>from one network to another (more on this later)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2F9A45C-8AEC-9742-AB23-FC96040A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99" y="4049488"/>
            <a:ext cx="3169919" cy="23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15305-A941-BC4D-9B1F-7B7C7EE26564}"/>
              </a:ext>
            </a:extLst>
          </p:cNvPr>
          <p:cNvSpPr/>
          <p:nvPr/>
        </p:nvSpPr>
        <p:spPr>
          <a:xfrm>
            <a:off x="10465527" y="5355774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7924B226-EC80-4D40-8DE9-64701C0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9" y="1662486"/>
            <a:ext cx="3169919" cy="236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F13E2-6A05-6748-ADC3-D2EC5A213C10}"/>
              </a:ext>
            </a:extLst>
          </p:cNvPr>
          <p:cNvSpPr txBox="1"/>
          <p:nvPr/>
        </p:nvSpPr>
        <p:spPr>
          <a:xfrm>
            <a:off x="11353801" y="1710282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NJ</a:t>
            </a:r>
          </a:p>
        </p:txBody>
      </p:sp>
    </p:spTree>
    <p:extLst>
      <p:ext uri="{BB962C8B-B14F-4D97-AF65-F5344CB8AC3E}">
        <p14:creationId xmlns:p14="http://schemas.microsoft.com/office/powerpoint/2010/main" val="40847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IP addresses use </a:t>
            </a:r>
            <a:r>
              <a:rPr lang="en-US" dirty="0">
                <a:solidFill>
                  <a:srgbClr val="C00000"/>
                </a:solidFill>
              </a:rPr>
              <a:t>hierarchy </a:t>
            </a:r>
            <a:r>
              <a:rPr lang="en-US" dirty="0"/>
              <a:t>to scale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8899" cy="4806823"/>
          </a:xfrm>
        </p:spPr>
        <p:txBody>
          <a:bodyPr>
            <a:normAutofit/>
          </a:bodyPr>
          <a:lstStyle/>
          <a:p>
            <a:r>
              <a:rPr lang="en-US" dirty="0"/>
              <a:t>Postal envelopes should show clearly delineated zip codes.</a:t>
            </a:r>
          </a:p>
          <a:p>
            <a:endParaRPr lang="en-US" dirty="0"/>
          </a:p>
          <a:p>
            <a:r>
              <a:rPr lang="en-US" dirty="0"/>
              <a:t>Q: How to identify the prefix from a 32-bit IP address?</a:t>
            </a:r>
          </a:p>
          <a:p>
            <a:endParaRPr lang="en-US" dirty="0"/>
          </a:p>
          <a:p>
            <a:r>
              <a:rPr lang="en-US" dirty="0"/>
              <a:t>Two methods:</a:t>
            </a:r>
          </a:p>
          <a:p>
            <a:pPr lvl="1"/>
            <a:r>
              <a:rPr lang="en-US" dirty="0"/>
              <a:t>Old: Classful addressing</a:t>
            </a:r>
          </a:p>
          <a:p>
            <a:pPr lvl="1"/>
            <a:r>
              <a:rPr lang="en-US" dirty="0"/>
              <a:t>New: Classless addressing (also called classless inter-domain routing, or </a:t>
            </a:r>
            <a:r>
              <a:rPr lang="en-US" dirty="0">
                <a:solidFill>
                  <a:srgbClr val="C00000"/>
                </a:solidFill>
              </a:rPr>
              <a:t>CIDR</a:t>
            </a:r>
            <a:r>
              <a:rPr lang="en-US" dirty="0"/>
              <a:t>)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2F9A45C-8AEC-9742-AB23-FC96040A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99" y="4049488"/>
            <a:ext cx="3169919" cy="23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15305-A941-BC4D-9B1F-7B7C7EE26564}"/>
              </a:ext>
            </a:extLst>
          </p:cNvPr>
          <p:cNvSpPr/>
          <p:nvPr/>
        </p:nvSpPr>
        <p:spPr>
          <a:xfrm>
            <a:off x="10465527" y="5355774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7924B226-EC80-4D40-8DE9-64701C0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9" y="1662486"/>
            <a:ext cx="3169919" cy="236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F13E2-6A05-6748-ADC3-D2EC5A213C10}"/>
              </a:ext>
            </a:extLst>
          </p:cNvPr>
          <p:cNvSpPr txBox="1"/>
          <p:nvPr/>
        </p:nvSpPr>
        <p:spPr>
          <a:xfrm>
            <a:off x="11353801" y="1710282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NJ</a:t>
            </a:r>
          </a:p>
        </p:txBody>
      </p:sp>
    </p:spTree>
    <p:extLst>
      <p:ext uri="{BB962C8B-B14F-4D97-AF65-F5344CB8AC3E}">
        <p14:creationId xmlns:p14="http://schemas.microsoft.com/office/powerpoint/2010/main" val="11029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75EC-C101-9042-8957-A1B51BAE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Classful IPv4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35318-6656-BF40-8FE8-AA7A3C797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AB7F109A-3EF4-BA4B-860D-997E72B96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487570"/>
            <a:ext cx="10515600" cy="869537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Classful IPv4 addressing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8A6E03B-CAB4-DE44-A27B-D43D2978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2233564"/>
            <a:ext cx="6799263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2EC16843-D561-D74C-8523-CFCDD6E7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4" y="2233564"/>
            <a:ext cx="128587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A813B97B-A294-5B44-9078-A35C8C32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233564"/>
            <a:ext cx="1549400" cy="463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</a:t>
            </a:r>
          </a:p>
        </p:txBody>
      </p:sp>
      <p:sp>
        <p:nvSpPr>
          <p:cNvPr id="10247" name="Line 6">
            <a:extLst>
              <a:ext uri="{FF2B5EF4-FFF2-40B4-BE49-F238E27FC236}">
                <a16:creationId xmlns:a16="http://schemas.microsoft.com/office/drawing/2014/main" id="{99E91FDE-5CDA-C745-9B27-497AE08DC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4" y="1941464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92574635-747B-264F-AA6F-AC188A72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1749377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32 bits</a:t>
            </a:r>
          </a:p>
        </p:txBody>
      </p:sp>
      <p:sp>
        <p:nvSpPr>
          <p:cNvPr id="10250" name="Rectangle 9">
            <a:extLst>
              <a:ext uri="{FF2B5EF4-FFF2-40B4-BE49-F238E27FC236}">
                <a16:creationId xmlns:a16="http://schemas.microsoft.com/office/drawing/2014/main" id="{BF32ED4D-B801-0847-A04A-352BCA21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763" y="2233565"/>
            <a:ext cx="5095875" cy="463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10251" name="Rectangle 10">
            <a:extLst>
              <a:ext uri="{FF2B5EF4-FFF2-40B4-BE49-F238E27FC236}">
                <a16:creationId xmlns:a16="http://schemas.microsoft.com/office/drawing/2014/main" id="{89653AA3-D69D-4145-9D33-015DEC00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3032076"/>
            <a:ext cx="284162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252" name="Rectangle 11">
            <a:extLst>
              <a:ext uri="{FF2B5EF4-FFF2-40B4-BE49-F238E27FC236}">
                <a16:creationId xmlns:a16="http://schemas.microsoft.com/office/drawing/2014/main" id="{1CD2F4D7-C541-314A-A82C-57A65C8C8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6" y="3032076"/>
            <a:ext cx="3095625" cy="463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</a:t>
            </a:r>
          </a:p>
        </p:txBody>
      </p:sp>
      <p:sp>
        <p:nvSpPr>
          <p:cNvPr id="10253" name="Rectangle 12">
            <a:extLst>
              <a:ext uri="{FF2B5EF4-FFF2-40B4-BE49-F238E27FC236}">
                <a16:creationId xmlns:a16="http://schemas.microsoft.com/office/drawing/2014/main" id="{A5019E1A-FC79-7048-988D-1AD80F86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4" y="3032076"/>
            <a:ext cx="3394075" cy="463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10254" name="Rectangle 13">
            <a:extLst>
              <a:ext uri="{FF2B5EF4-FFF2-40B4-BE49-F238E27FC236}">
                <a16:creationId xmlns:a16="http://schemas.microsoft.com/office/drawing/2014/main" id="{391C62E4-ACDF-5242-AE64-953D619E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3781376"/>
            <a:ext cx="450850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10255" name="Rectangle 14">
            <a:extLst>
              <a:ext uri="{FF2B5EF4-FFF2-40B4-BE49-F238E27FC236}">
                <a16:creationId xmlns:a16="http://schemas.microsoft.com/office/drawing/2014/main" id="{F0F44291-51F8-8A42-BF81-C066348D2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4" y="3781376"/>
            <a:ext cx="4630737" cy="463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</a:t>
            </a:r>
          </a:p>
        </p:txBody>
      </p:sp>
      <p:sp>
        <p:nvSpPr>
          <p:cNvPr id="10256" name="Rectangle 15">
            <a:extLst>
              <a:ext uri="{FF2B5EF4-FFF2-40B4-BE49-F238E27FC236}">
                <a16:creationId xmlns:a16="http://schemas.microsoft.com/office/drawing/2014/main" id="{DEBD9860-31BC-F343-94BB-6A56190FA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782964"/>
            <a:ext cx="1690688" cy="463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10257" name="Rectangle 16">
            <a:extLst>
              <a:ext uri="{FF2B5EF4-FFF2-40B4-BE49-F238E27FC236}">
                <a16:creationId xmlns:a16="http://schemas.microsoft.com/office/drawing/2014/main" id="{BD7705E5-7B9D-CF45-8CDB-1ACA1D7A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4" y="4543376"/>
            <a:ext cx="604837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1110</a:t>
            </a:r>
          </a:p>
        </p:txBody>
      </p:sp>
      <p:sp>
        <p:nvSpPr>
          <p:cNvPr id="10258" name="Rectangle 17">
            <a:extLst>
              <a:ext uri="{FF2B5EF4-FFF2-40B4-BE49-F238E27FC236}">
                <a16:creationId xmlns:a16="http://schemas.microsoft.com/office/drawing/2014/main" id="{527AE74D-AE95-1542-B235-A65A1E34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4543376"/>
            <a:ext cx="6180138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Multicast</a:t>
            </a:r>
            <a:r>
              <a:rPr lang="en-US" altLang="en-US" sz="1800" dirty="0">
                <a:latin typeface="Arial" panose="020B0604020202020204" pitchFamily="34" charset="0"/>
              </a:rPr>
              <a:t> address</a:t>
            </a:r>
          </a:p>
        </p:txBody>
      </p:sp>
      <p:sp>
        <p:nvSpPr>
          <p:cNvPr id="10259" name="Rectangle 18">
            <a:extLst>
              <a:ext uri="{FF2B5EF4-FFF2-40B4-BE49-F238E27FC236}">
                <a16:creationId xmlns:a16="http://schemas.microsoft.com/office/drawing/2014/main" id="{2C1CA22A-B348-3943-BC96-B67D70DD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5" y="5283151"/>
            <a:ext cx="617536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1111</a:t>
            </a:r>
          </a:p>
        </p:txBody>
      </p:sp>
      <p:sp>
        <p:nvSpPr>
          <p:cNvPr id="10260" name="Rectangle 19">
            <a:extLst>
              <a:ext uri="{FF2B5EF4-FFF2-40B4-BE49-F238E27FC236}">
                <a16:creationId xmlns:a16="http://schemas.microsoft.com/office/drawing/2014/main" id="{94FB79D3-CF72-4F42-BC59-EB26ABD4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5283151"/>
            <a:ext cx="6180138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Reserved</a:t>
            </a:r>
          </a:p>
        </p:txBody>
      </p:sp>
      <p:sp>
        <p:nvSpPr>
          <p:cNvPr id="10261" name="Rectangle 20">
            <a:extLst>
              <a:ext uri="{FF2B5EF4-FFF2-40B4-BE49-F238E27FC236}">
                <a16:creationId xmlns:a16="http://schemas.microsoft.com/office/drawing/2014/main" id="{93E3B269-EE5F-6542-AC44-05B39D1A5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29706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62" name="Rectangle 21">
            <a:extLst>
              <a:ext uri="{FF2B5EF4-FFF2-40B4-BE49-F238E27FC236}">
                <a16:creationId xmlns:a16="http://schemas.microsoft.com/office/drawing/2014/main" id="{297B4B3C-2C97-A049-9AFB-4AB64AA1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108277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id="{3D303D68-E746-6E4D-8BF0-675C3474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846464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264" name="Rectangle 23">
            <a:extLst>
              <a:ext uri="{FF2B5EF4-FFF2-40B4-BE49-F238E27FC236}">
                <a16:creationId xmlns:a16="http://schemas.microsoft.com/office/drawing/2014/main" id="{A9340C06-57A3-814C-B904-47CD0F6D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56083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265" name="Rectangle 24">
            <a:extLst>
              <a:ext uri="{FF2B5EF4-FFF2-40B4-BE49-F238E27FC236}">
                <a16:creationId xmlns:a16="http://schemas.microsoft.com/office/drawing/2014/main" id="{7E74CD20-781D-CD44-80EC-D770B5F3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533395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0266" name="Rectangle 25">
            <a:extLst>
              <a:ext uri="{FF2B5EF4-FFF2-40B4-BE49-F238E27FC236}">
                <a16:creationId xmlns:a16="http://schemas.microsoft.com/office/drawing/2014/main" id="{0F00326C-B910-AE40-A9BA-FAE86D3B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25564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solidFill>
                  <a:schemeClr val="tx2"/>
                </a:solidFill>
                <a:latin typeface="Arial" panose="020B0604020202020204" pitchFamily="34" charset="0"/>
              </a:rPr>
              <a:t>Class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59B0C-C2ED-C547-9FFA-91850D2147BA}"/>
              </a:ext>
            </a:extLst>
          </p:cNvPr>
          <p:cNvSpPr txBox="1"/>
          <p:nvPr/>
        </p:nvSpPr>
        <p:spPr>
          <a:xfrm>
            <a:off x="8831351" y="2202111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0.x.x.x – 127.x.x.x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7B1B9-99AD-E94A-A6E2-F73602C9B06B}"/>
              </a:ext>
            </a:extLst>
          </p:cNvPr>
          <p:cNvSpPr txBox="1"/>
          <p:nvPr/>
        </p:nvSpPr>
        <p:spPr>
          <a:xfrm>
            <a:off x="8831351" y="3038025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128.x.x.x – 191.x.x.x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DBF9E3-A598-904C-9FB3-FA51CAF92A27}"/>
              </a:ext>
            </a:extLst>
          </p:cNvPr>
          <p:cNvSpPr txBox="1"/>
          <p:nvPr/>
        </p:nvSpPr>
        <p:spPr>
          <a:xfrm>
            <a:off x="8833528" y="3778459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192.x.x.x – 223.x.x.x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274A3C-12C1-F94E-ACCA-2BFC1B278301}"/>
              </a:ext>
            </a:extLst>
          </p:cNvPr>
          <p:cNvSpPr txBox="1"/>
          <p:nvPr/>
        </p:nvSpPr>
        <p:spPr>
          <a:xfrm>
            <a:off x="8831350" y="4496794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224.x.x.x – 239.x.x.x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52391-8933-F94A-9A35-D9FEF0D21AD1}"/>
              </a:ext>
            </a:extLst>
          </p:cNvPr>
          <p:cNvSpPr txBox="1"/>
          <p:nvPr/>
        </p:nvSpPr>
        <p:spPr>
          <a:xfrm>
            <a:off x="8734627" y="5328530"/>
            <a:ext cx="315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240.x.x.x – 255.x.x.x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10B0F-0FE9-1442-9D1E-B7CB6FE7B01B}"/>
              </a:ext>
            </a:extLst>
          </p:cNvPr>
          <p:cNvCxnSpPr/>
          <p:nvPr/>
        </p:nvCxnSpPr>
        <p:spPr>
          <a:xfrm>
            <a:off x="3581763" y="1554477"/>
            <a:ext cx="0" cy="487961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0ED40D-A7E2-A44C-A237-D71C174306F4}"/>
              </a:ext>
            </a:extLst>
          </p:cNvPr>
          <p:cNvSpPr txBox="1"/>
          <p:nvPr/>
        </p:nvSpPr>
        <p:spPr>
          <a:xfrm>
            <a:off x="3568700" y="5882323"/>
            <a:ext cx="9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8 bit</a:t>
            </a:r>
          </a:p>
          <a:p>
            <a:pPr algn="l"/>
            <a:r>
              <a:rPr lang="en-US" dirty="0">
                <a:latin typeface="Helvetica" pitchFamily="2" charset="0"/>
              </a:rPr>
              <a:t>prefix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B6E696-88BE-0240-A5AF-EBEC23F360A5}"/>
              </a:ext>
            </a:extLst>
          </p:cNvPr>
          <p:cNvCxnSpPr/>
          <p:nvPr/>
        </p:nvCxnSpPr>
        <p:spPr>
          <a:xfrm>
            <a:off x="5293091" y="1549766"/>
            <a:ext cx="0" cy="487961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C31D51C-806F-424D-BA75-0E967783FBBB}"/>
              </a:ext>
            </a:extLst>
          </p:cNvPr>
          <p:cNvSpPr txBox="1"/>
          <p:nvPr/>
        </p:nvSpPr>
        <p:spPr>
          <a:xfrm>
            <a:off x="5280028" y="5877612"/>
            <a:ext cx="9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16 bit</a:t>
            </a:r>
          </a:p>
          <a:p>
            <a:pPr algn="l"/>
            <a:r>
              <a:rPr lang="en-US" dirty="0">
                <a:latin typeface="Helvetica" pitchFamily="2" charset="0"/>
              </a:rPr>
              <a:t>prefix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38FB3E-C44B-0244-992E-0952773C3818}"/>
              </a:ext>
            </a:extLst>
          </p:cNvPr>
          <p:cNvCxnSpPr/>
          <p:nvPr/>
        </p:nvCxnSpPr>
        <p:spPr>
          <a:xfrm>
            <a:off x="6985364" y="1554477"/>
            <a:ext cx="0" cy="487961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62AB20-0009-7D42-8EA8-BBFF90B97C7F}"/>
              </a:ext>
            </a:extLst>
          </p:cNvPr>
          <p:cNvSpPr txBox="1"/>
          <p:nvPr/>
        </p:nvSpPr>
        <p:spPr>
          <a:xfrm>
            <a:off x="6972301" y="5882323"/>
            <a:ext cx="9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24 bit</a:t>
            </a:r>
          </a:p>
          <a:p>
            <a:pPr algn="l"/>
            <a:r>
              <a:rPr lang="en-US" dirty="0">
                <a:latin typeface="Helvetica" pitchFamily="2" charset="0"/>
              </a:rPr>
              <a:t>prefix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69DDE-1C6F-D642-A22B-9DC36AAD093C}"/>
              </a:ext>
            </a:extLst>
          </p:cNvPr>
          <p:cNvSpPr txBox="1"/>
          <p:nvPr/>
        </p:nvSpPr>
        <p:spPr>
          <a:xfrm>
            <a:off x="8735486" y="4921989"/>
            <a:ext cx="33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is a group of hosts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62447F-4EFD-0C4D-80CE-6266740B2B23}"/>
              </a:ext>
            </a:extLst>
          </p:cNvPr>
          <p:cNvSpPr txBox="1"/>
          <p:nvPr/>
        </p:nvSpPr>
        <p:spPr>
          <a:xfrm>
            <a:off x="8810449" y="2604007"/>
            <a:ext cx="33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Unicast: </a:t>
            </a:r>
            <a:r>
              <a:rPr lang="en-US" dirty="0">
                <a:latin typeface="Helvetica" pitchFamily="2" charset="0"/>
              </a:rPr>
              <a:t>single endpoint </a:t>
            </a:r>
            <a:r>
              <a:rPr lang="en-US" dirty="0" err="1">
                <a:latin typeface="Helvetica" pitchFamily="2" charset="0"/>
              </a:rPr>
              <a:t>dest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9C57B9-E92D-AD44-A49F-A5D094F7C18E}"/>
              </a:ext>
            </a:extLst>
          </p:cNvPr>
          <p:cNvSpPr txBox="1"/>
          <p:nvPr/>
        </p:nvSpPr>
        <p:spPr>
          <a:xfrm>
            <a:off x="8810449" y="3409827"/>
            <a:ext cx="33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Unicast: </a:t>
            </a:r>
            <a:r>
              <a:rPr lang="en-US" dirty="0">
                <a:latin typeface="Helvetica" pitchFamily="2" charset="0"/>
              </a:rPr>
              <a:t>single endpoint </a:t>
            </a:r>
            <a:r>
              <a:rPr lang="en-US" dirty="0" err="1">
                <a:latin typeface="Helvetica" pitchFamily="2" charset="0"/>
              </a:rPr>
              <a:t>dest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E0D39C-1216-1945-AAE8-DD54B9B37C7E}"/>
              </a:ext>
            </a:extLst>
          </p:cNvPr>
          <p:cNvSpPr txBox="1"/>
          <p:nvPr/>
        </p:nvSpPr>
        <p:spPr>
          <a:xfrm>
            <a:off x="8810449" y="4134410"/>
            <a:ext cx="33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Unicast: </a:t>
            </a:r>
            <a:r>
              <a:rPr lang="en-US" dirty="0">
                <a:latin typeface="Helvetica" pitchFamily="2" charset="0"/>
              </a:rPr>
              <a:t>single endpoint </a:t>
            </a:r>
            <a:r>
              <a:rPr lang="en-US" dirty="0" err="1">
                <a:latin typeface="Helvetica" pitchFamily="2" charset="0"/>
              </a:rPr>
              <a:t>dest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6A398-703E-174D-993A-84563B74D0CC}"/>
              </a:ext>
            </a:extLst>
          </p:cNvPr>
          <p:cNvSpPr txBox="1"/>
          <p:nvPr/>
        </p:nvSpPr>
        <p:spPr>
          <a:xfrm>
            <a:off x="8663277" y="5871998"/>
            <a:ext cx="342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First octet of IP address gives you the prefix length.</a:t>
            </a:r>
          </a:p>
        </p:txBody>
      </p:sp>
    </p:spTree>
    <p:extLst>
      <p:ext uri="{BB962C8B-B14F-4D97-AF65-F5344CB8AC3E}">
        <p14:creationId xmlns:p14="http://schemas.microsoft.com/office/powerpoint/2010/main" val="28917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/>
      <p:bldP spid="10262" grpId="0"/>
      <p:bldP spid="10263" grpId="0"/>
      <p:bldP spid="10264" grpId="0"/>
      <p:bldP spid="10265" grpId="0"/>
      <p:bldP spid="10266" grpId="0"/>
      <p:bldP spid="2" grpId="0"/>
      <p:bldP spid="28" grpId="0"/>
      <p:bldP spid="29" grpId="0"/>
      <p:bldP spid="30" grpId="0"/>
      <p:bldP spid="31" grpId="0"/>
      <p:bldP spid="5" grpId="0"/>
      <p:bldP spid="36" grpId="0"/>
      <p:bldP spid="38" grpId="0"/>
      <p:bldP spid="6" grpId="0"/>
      <p:bldP spid="40" grpId="0"/>
      <p:bldP spid="41" grpId="0"/>
      <p:bldP spid="4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FF38-28C4-334E-A8EE-9670A99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Classful IPv4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9E84-86AB-FF41-A048-2E8EE572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48554" cy="503237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Class A:</a:t>
            </a:r>
          </a:p>
          <a:p>
            <a:pPr marL="692150" lvl="1" indent="-347663"/>
            <a:r>
              <a:rPr lang="en-US" altLang="en-US" dirty="0"/>
              <a:t>For very large organizations</a:t>
            </a:r>
          </a:p>
          <a:p>
            <a:pPr marL="692150" lvl="1" indent="-347663"/>
            <a:r>
              <a:rPr lang="en-US" altLang="en-US" dirty="0"/>
              <a:t>2</a:t>
            </a:r>
            <a:r>
              <a:rPr lang="en-US" altLang="en-US" baseline="30000" dirty="0"/>
              <a:t>24</a:t>
            </a:r>
            <a:r>
              <a:rPr lang="en-US" altLang="en-US" dirty="0"/>
              <a:t> = 16 million hosts allowed</a:t>
            </a:r>
          </a:p>
          <a:p>
            <a:r>
              <a:rPr lang="en-US" altLang="en-US" dirty="0"/>
              <a:t>Class B:</a:t>
            </a:r>
          </a:p>
          <a:p>
            <a:pPr marL="692150" lvl="1" indent="-347663"/>
            <a:r>
              <a:rPr lang="en-US" altLang="en-US" dirty="0"/>
              <a:t>For large organizations</a:t>
            </a:r>
          </a:p>
          <a:p>
            <a:pPr marL="692150" lvl="1" indent="-347663"/>
            <a:r>
              <a:rPr lang="en-US" altLang="en-US" dirty="0"/>
              <a:t>2</a:t>
            </a:r>
            <a:r>
              <a:rPr lang="en-US" altLang="en-US" baseline="30000" dirty="0"/>
              <a:t>16</a:t>
            </a:r>
            <a:r>
              <a:rPr lang="en-US" altLang="en-US" dirty="0"/>
              <a:t> = 65 thousand hosts allowed</a:t>
            </a:r>
          </a:p>
          <a:p>
            <a:r>
              <a:rPr lang="en-US" altLang="en-US" dirty="0"/>
              <a:t>Class C</a:t>
            </a:r>
          </a:p>
          <a:p>
            <a:pPr marL="692150" lvl="1" indent="-347663"/>
            <a:r>
              <a:rPr lang="en-US" altLang="en-US" dirty="0"/>
              <a:t>For small organizations</a:t>
            </a:r>
          </a:p>
          <a:p>
            <a:pPr marL="692150" lvl="1" indent="-347663"/>
            <a:r>
              <a:rPr lang="en-US" altLang="en-US" dirty="0"/>
              <a:t>2</a:t>
            </a:r>
            <a:r>
              <a:rPr lang="en-US" altLang="en-US" baseline="30000" dirty="0"/>
              <a:t>8 </a:t>
            </a:r>
            <a:r>
              <a:rPr lang="en-US" altLang="en-US" dirty="0"/>
              <a:t>= 255 hosts allowed</a:t>
            </a:r>
          </a:p>
          <a:p>
            <a:r>
              <a:rPr lang="en-US" altLang="en-US" dirty="0"/>
              <a:t>Class D</a:t>
            </a:r>
          </a:p>
          <a:p>
            <a:pPr marL="692150" lvl="1" indent="-347663"/>
            <a:r>
              <a:rPr lang="en-US" altLang="en-US" dirty="0"/>
              <a:t>Multicast addresses</a:t>
            </a:r>
          </a:p>
          <a:p>
            <a:pPr marL="692150" lvl="1" indent="-347663"/>
            <a:r>
              <a:rPr lang="en-US" altLang="en-US" dirty="0"/>
              <a:t>No network/host hierarchy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12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13DE-1C21-6447-B4F4-199806F0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Problems with classful addressing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EE8D3-3A5C-0D4A-944B-E052050D8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92246" cy="4823369"/>
          </a:xfrm>
        </p:spPr>
        <p:txBody>
          <a:bodyPr>
            <a:normAutofit/>
          </a:bodyPr>
          <a:lstStyle/>
          <a:p>
            <a:r>
              <a:rPr lang="en-US" altLang="en-US" dirty="0"/>
              <a:t>IP prefixes are allocated to organizations (e.g., Rutgers) by Internet Registry organizations (e.g., ARIN, in North America)</a:t>
            </a:r>
          </a:p>
          <a:p>
            <a:r>
              <a:rPr lang="en-US" altLang="en-US" dirty="0"/>
              <a:t>Many organizations required something bigger than class C address, but smaller than a class A (or even B) address</a:t>
            </a:r>
          </a:p>
          <a:p>
            <a:r>
              <a:rPr lang="en-US" altLang="en-US" dirty="0"/>
              <a:t>However, the Internet was running out of class B addresses</a:t>
            </a:r>
          </a:p>
          <a:p>
            <a:r>
              <a:rPr lang="en-US" altLang="en-US" dirty="0"/>
              <a:t>Too many networks required multiple class C addresses</a:t>
            </a:r>
          </a:p>
          <a:p>
            <a:r>
              <a:rPr lang="en-US" altLang="en-US" dirty="0"/>
              <a:t>Not enough nets in class A </a:t>
            </a:r>
            <a:r>
              <a:rPr lang="en-US" altLang="en-US"/>
              <a:t>for large + medium </a:t>
            </a:r>
            <a:r>
              <a:rPr lang="en-US" altLang="en-US" dirty="0"/>
              <a:t>organizations</a:t>
            </a:r>
          </a:p>
          <a:p>
            <a:r>
              <a:rPr lang="en-US" altLang="en-US" dirty="0"/>
              <a:t>Key issue: Classful addressing is too </a:t>
            </a:r>
            <a:r>
              <a:rPr lang="en-US" altLang="en-US" dirty="0">
                <a:solidFill>
                  <a:srgbClr val="C00000"/>
                </a:solidFill>
              </a:rPr>
              <a:t>coarse-grained:</a:t>
            </a:r>
            <a:r>
              <a:rPr lang="en-US" altLang="en-US" dirty="0"/>
              <a:t> The addressing strategy must allow for greater diversity of network sizes</a:t>
            </a:r>
          </a:p>
        </p:txBody>
      </p:sp>
    </p:spTree>
    <p:extLst>
      <p:ext uri="{BB962C8B-B14F-4D97-AF65-F5344CB8AC3E}">
        <p14:creationId xmlns:p14="http://schemas.microsoft.com/office/powerpoint/2010/main" val="7854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1E66-22CE-0F4D-85FA-2BFF9180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IPv4 addressing (CIDR)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C52D8-6A69-7B47-A60F-BD403371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1A04-E1AB-7F45-8A2D-E1A80E35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IPv4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6AC2-52CB-D74B-BA54-03289B504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classless inter-domain routing (CIDR)</a:t>
            </a:r>
          </a:p>
          <a:p>
            <a:r>
              <a:rPr lang="en-US" dirty="0"/>
              <a:t>Key idea: Network component of the address (</a:t>
            </a:r>
            <a:r>
              <a:rPr lang="en-US" dirty="0" err="1"/>
              <a:t>ie</a:t>
            </a:r>
            <a:r>
              <a:rPr lang="en-US" dirty="0"/>
              <a:t>: prefix) can have </a:t>
            </a:r>
            <a:r>
              <a:rPr lang="en-US" dirty="0">
                <a:solidFill>
                  <a:srgbClr val="C00000"/>
                </a:solidFill>
              </a:rPr>
              <a:t>any length </a:t>
            </a:r>
            <a:r>
              <a:rPr lang="en-US" dirty="0"/>
              <a:t>(usually from 8—32)</a:t>
            </a:r>
          </a:p>
          <a:p>
            <a:r>
              <a:rPr lang="en-US" dirty="0"/>
              <a:t>Address format: </a:t>
            </a:r>
            <a:r>
              <a:rPr lang="en-US" dirty="0" err="1">
                <a:solidFill>
                  <a:srgbClr val="C00000"/>
                </a:solidFill>
              </a:rPr>
              <a:t>a.b.c.d</a:t>
            </a:r>
            <a:r>
              <a:rPr lang="en-US" dirty="0">
                <a:solidFill>
                  <a:srgbClr val="C00000"/>
                </a:solidFill>
              </a:rPr>
              <a:t>/x</a:t>
            </a:r>
            <a:r>
              <a:rPr lang="en-US" dirty="0"/>
              <a:t>, where x is the prefix length</a:t>
            </a:r>
          </a:p>
          <a:p>
            <a:pPr lvl="1"/>
            <a:r>
              <a:rPr lang="en-US" dirty="0"/>
              <a:t>Customary to use 0s for all suffix bits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33237B7-5664-6E46-AA4D-39DDFFF253CE}"/>
              </a:ext>
            </a:extLst>
          </p:cNvPr>
          <p:cNvGrpSpPr>
            <a:grpSpLocks/>
          </p:cNvGrpSpPr>
          <p:nvPr/>
        </p:nvGrpSpPr>
        <p:grpSpPr bwMode="auto">
          <a:xfrm>
            <a:off x="2921863" y="5005296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C9A199E0-03B1-154C-8BAA-C32B97C21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B0316262-B477-2D41-9E81-2DDDF73FC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543B31D7-9E91-1D4F-8197-E241BFF6D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62E92BE8-F522-B347-A800-0DF4E0F4A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886B22D8-7CBF-3A4C-AB17-4038DB05B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232E658B-8F16-1E4D-819A-84D5917E3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B8119EFD-18D7-EE4A-B2C4-0ECB0C484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F66CCF35-C4E2-644E-BB19-EF4301AD2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E7EC-5678-E74A-AC8A-7B8BD39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1575-640B-5E41-9870-BEB96EAD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1034" cy="479724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An ISP can obtain a block of addresses and partition this further to its customers</a:t>
            </a:r>
          </a:p>
          <a:p>
            <a:r>
              <a:rPr lang="en-US" altLang="en-US" sz="3200" dirty="0"/>
              <a:t>Say an ISP has 200.8.0.0/16 address (65K addresses). </a:t>
            </a:r>
          </a:p>
          <a:p>
            <a:r>
              <a:rPr lang="en-US" altLang="en-US" sz="3200" dirty="0"/>
              <a:t>The ISP has customer who needs only 64 addresses starting from 200.8.4.128</a:t>
            </a:r>
          </a:p>
          <a:p>
            <a:r>
              <a:rPr lang="en-US" altLang="en-US" sz="3200" dirty="0"/>
              <a:t>Then that block can be specified as 200.8.4.128/</a:t>
            </a:r>
            <a:r>
              <a:rPr lang="en-US" altLang="en-US" sz="3200" dirty="0">
                <a:solidFill>
                  <a:srgbClr val="C00000"/>
                </a:solidFill>
              </a:rPr>
              <a:t>26</a:t>
            </a:r>
          </a:p>
          <a:p>
            <a:r>
              <a:rPr lang="en-US" altLang="en-US" sz="3200" dirty="0"/>
              <a:t>200.8.4.128/26 is “inside” 200.8.0.0/16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7E45D-D966-3744-9460-EA67B476E152}"/>
              </a:ext>
            </a:extLst>
          </p:cNvPr>
          <p:cNvSpPr/>
          <p:nvPr/>
        </p:nvSpPr>
        <p:spPr>
          <a:xfrm>
            <a:off x="8712926" y="2573383"/>
            <a:ext cx="3187337" cy="757645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4C4C3-40B9-6D41-842F-D64E697E88B4}"/>
              </a:ext>
            </a:extLst>
          </p:cNvPr>
          <p:cNvSpPr/>
          <p:nvPr/>
        </p:nvSpPr>
        <p:spPr>
          <a:xfrm>
            <a:off x="9966960" y="2573383"/>
            <a:ext cx="339634" cy="757645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00053-2B70-1B47-B3C0-7503644D4006}"/>
              </a:ext>
            </a:extLst>
          </p:cNvPr>
          <p:cNvSpPr txBox="1"/>
          <p:nvPr/>
        </p:nvSpPr>
        <p:spPr>
          <a:xfrm>
            <a:off x="9294225" y="1931980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200.8.0.0/16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011276-49E8-A04F-AF2A-D9F4E9C2117A}"/>
              </a:ext>
            </a:extLst>
          </p:cNvPr>
          <p:cNvCxnSpPr>
            <a:cxnSpLocks/>
          </p:cNvCxnSpPr>
          <p:nvPr/>
        </p:nvCxnSpPr>
        <p:spPr>
          <a:xfrm>
            <a:off x="11168745" y="2132035"/>
            <a:ext cx="77070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213661-20FD-E34F-A9DF-7A5BD2E33E7B}"/>
              </a:ext>
            </a:extLst>
          </p:cNvPr>
          <p:cNvCxnSpPr>
            <a:cxnSpLocks/>
          </p:cNvCxnSpPr>
          <p:nvPr/>
        </p:nvCxnSpPr>
        <p:spPr>
          <a:xfrm flipH="1" flipV="1">
            <a:off x="8569235" y="2121761"/>
            <a:ext cx="1005839" cy="10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89DA8A-E299-CE4A-A6D8-10FA4DA0FDC8}"/>
              </a:ext>
            </a:extLst>
          </p:cNvPr>
          <p:cNvSpPr txBox="1"/>
          <p:nvPr/>
        </p:nvSpPr>
        <p:spPr>
          <a:xfrm>
            <a:off x="10191205" y="4264370"/>
            <a:ext cx="200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200.8.4.128/26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2916C9-5DE4-0445-98E9-A09E7B87ED23}"/>
              </a:ext>
            </a:extLst>
          </p:cNvPr>
          <p:cNvCxnSpPr>
            <a:cxnSpLocks/>
          </p:cNvCxnSpPr>
          <p:nvPr/>
        </p:nvCxnSpPr>
        <p:spPr>
          <a:xfrm flipH="1" flipV="1">
            <a:off x="10241279" y="3459224"/>
            <a:ext cx="1280161" cy="7650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D0F3F3-2107-594C-A8AA-0C5276F89662}"/>
              </a:ext>
            </a:extLst>
          </p:cNvPr>
          <p:cNvCxnSpPr/>
          <p:nvPr/>
        </p:nvCxnSpPr>
        <p:spPr>
          <a:xfrm>
            <a:off x="8765178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C56CAB-00C6-E944-B88F-2126ADBAD34B}"/>
              </a:ext>
            </a:extLst>
          </p:cNvPr>
          <p:cNvCxnSpPr/>
          <p:nvPr/>
        </p:nvCxnSpPr>
        <p:spPr>
          <a:xfrm>
            <a:off x="8813074" y="262080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45518C-F35F-3E44-B9D0-A1D300183AAD}"/>
              </a:ext>
            </a:extLst>
          </p:cNvPr>
          <p:cNvCxnSpPr/>
          <p:nvPr/>
        </p:nvCxnSpPr>
        <p:spPr>
          <a:xfrm>
            <a:off x="9348651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FC3A64-4249-A249-AE77-A5720B3CAD58}"/>
              </a:ext>
            </a:extLst>
          </p:cNvPr>
          <p:cNvSpPr txBox="1"/>
          <p:nvPr/>
        </p:nvSpPr>
        <p:spPr>
          <a:xfrm>
            <a:off x="8709659" y="3742441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61997-940A-454E-B85E-11F6BCD21164}"/>
              </a:ext>
            </a:extLst>
          </p:cNvPr>
          <p:cNvSpPr txBox="1"/>
          <p:nvPr/>
        </p:nvSpPr>
        <p:spPr>
          <a:xfrm>
            <a:off x="8709659" y="4142551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D66F4-5FF1-7643-928E-9D9854E5EA0B}"/>
              </a:ext>
            </a:extLst>
          </p:cNvPr>
          <p:cNvSpPr txBox="1"/>
          <p:nvPr/>
        </p:nvSpPr>
        <p:spPr>
          <a:xfrm>
            <a:off x="8709659" y="5018933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200.8.1.0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CA70C-7F5C-074B-B705-48A9A7256E79}"/>
              </a:ext>
            </a:extLst>
          </p:cNvPr>
          <p:cNvSpPr txBox="1"/>
          <p:nvPr/>
        </p:nvSpPr>
        <p:spPr>
          <a:xfrm>
            <a:off x="8709659" y="4580742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8A371-5968-8147-8851-C798F1CB5879}"/>
              </a:ext>
            </a:extLst>
          </p:cNvPr>
          <p:cNvSpPr txBox="1"/>
          <p:nvPr/>
        </p:nvSpPr>
        <p:spPr>
          <a:xfrm>
            <a:off x="8709659" y="5363120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200.8.1.1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BF5B3-84FD-7846-B968-1BAB3D13E231}"/>
              </a:ext>
            </a:extLst>
          </p:cNvPr>
          <p:cNvSpPr txBox="1"/>
          <p:nvPr/>
        </p:nvSpPr>
        <p:spPr>
          <a:xfrm>
            <a:off x="8722722" y="5707307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824B90-4226-DB44-852F-2B20B1783CFC}"/>
              </a:ext>
            </a:extLst>
          </p:cNvPr>
          <p:cNvSpPr txBox="1"/>
          <p:nvPr/>
        </p:nvSpPr>
        <p:spPr>
          <a:xfrm>
            <a:off x="8735785" y="6195626"/>
            <a:ext cx="183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200.8.255.255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6B350B-3BE8-454F-81F3-ADC91035FD10}"/>
              </a:ext>
            </a:extLst>
          </p:cNvPr>
          <p:cNvCxnSpPr/>
          <p:nvPr/>
        </p:nvCxnSpPr>
        <p:spPr>
          <a:xfrm>
            <a:off x="9396548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5C4F0-FD59-ED49-B6B9-CEA86B265D5A}"/>
              </a:ext>
            </a:extLst>
          </p:cNvPr>
          <p:cNvCxnSpPr/>
          <p:nvPr/>
        </p:nvCxnSpPr>
        <p:spPr>
          <a:xfrm>
            <a:off x="11834948" y="2573383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0871-77B7-F64D-B920-EF9224F2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49" y="174721"/>
            <a:ext cx="10515600" cy="1325563"/>
          </a:xfrm>
        </p:spPr>
        <p:txBody>
          <a:bodyPr/>
          <a:lstStyle/>
          <a:p>
            <a:r>
              <a:rPr lang="en-US" dirty="0"/>
              <a:t>Quick recap of concepts</a:t>
            </a:r>
          </a:p>
        </p:txBody>
      </p:sp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CF6C903-DC83-A845-99B6-210BC91C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50" y="1867916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D0B629-0DE6-6E40-939E-3DDB31BE2B84}"/>
              </a:ext>
            </a:extLst>
          </p:cNvPr>
          <p:cNvCxnSpPr>
            <a:cxnSpLocks/>
          </p:cNvCxnSpPr>
          <p:nvPr/>
        </p:nvCxnSpPr>
        <p:spPr>
          <a:xfrm>
            <a:off x="2843994" y="2159072"/>
            <a:ext cx="7438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321578-C7FA-F349-A2AD-A4350EAC055A}"/>
              </a:ext>
            </a:extLst>
          </p:cNvPr>
          <p:cNvCxnSpPr>
            <a:cxnSpLocks/>
          </p:cNvCxnSpPr>
          <p:nvPr/>
        </p:nvCxnSpPr>
        <p:spPr>
          <a:xfrm flipV="1">
            <a:off x="4640407" y="1746916"/>
            <a:ext cx="368850" cy="2118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DBF990-4457-2D4A-B344-468F4BD9D9E1}"/>
              </a:ext>
            </a:extLst>
          </p:cNvPr>
          <p:cNvCxnSpPr>
            <a:cxnSpLocks/>
          </p:cNvCxnSpPr>
          <p:nvPr/>
        </p:nvCxnSpPr>
        <p:spPr>
          <a:xfrm flipV="1">
            <a:off x="1553153" y="2205814"/>
            <a:ext cx="287045" cy="2125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24">
            <a:extLst>
              <a:ext uri="{FF2B5EF4-FFF2-40B4-BE49-F238E27FC236}">
                <a16:creationId xmlns:a16="http://schemas.microsoft.com/office/drawing/2014/main" id="{AB34BCEE-B5BA-0049-BC37-A894AF4F39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6337" y="1415733"/>
            <a:ext cx="556816" cy="682457"/>
            <a:chOff x="-44" y="1473"/>
            <a:chExt cx="981" cy="1105"/>
          </a:xfrm>
        </p:grpSpPr>
        <p:pic>
          <p:nvPicPr>
            <p:cNvPr id="16" name="Picture 125" descr="desktop_computer_stylized_medium">
              <a:extLst>
                <a:ext uri="{FF2B5EF4-FFF2-40B4-BE49-F238E27FC236}">
                  <a16:creationId xmlns:a16="http://schemas.microsoft.com/office/drawing/2014/main" id="{6D4637E3-CA43-6C4C-A0DF-B2BB30CF2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26">
              <a:extLst>
                <a:ext uri="{FF2B5EF4-FFF2-40B4-BE49-F238E27FC236}">
                  <a16:creationId xmlns:a16="http://schemas.microsoft.com/office/drawing/2014/main" id="{323834A9-7205-874C-A8B0-302F17E93B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66FECB-D789-2547-9E34-A7DBC838FC35}"/>
              </a:ext>
            </a:extLst>
          </p:cNvPr>
          <p:cNvCxnSpPr>
            <a:cxnSpLocks/>
          </p:cNvCxnSpPr>
          <p:nvPr/>
        </p:nvCxnSpPr>
        <p:spPr>
          <a:xfrm>
            <a:off x="1491503" y="1677489"/>
            <a:ext cx="348695" cy="2945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1B7C62-18AB-DD42-A8DD-74AA688029BA}"/>
              </a:ext>
            </a:extLst>
          </p:cNvPr>
          <p:cNvCxnSpPr>
            <a:cxnSpLocks/>
          </p:cNvCxnSpPr>
          <p:nvPr/>
        </p:nvCxnSpPr>
        <p:spPr>
          <a:xfrm>
            <a:off x="4613193" y="2179082"/>
            <a:ext cx="283935" cy="2298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close up of a flower&#10;&#10;Description automatically generated">
            <a:extLst>
              <a:ext uri="{FF2B5EF4-FFF2-40B4-BE49-F238E27FC236}">
                <a16:creationId xmlns:a16="http://schemas.microsoft.com/office/drawing/2014/main" id="{BBD7209C-DB54-DA44-9985-1810BF52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485" y="1119065"/>
            <a:ext cx="939800" cy="1016000"/>
          </a:xfrm>
          <a:prstGeom prst="rect">
            <a:avLst/>
          </a:prstGeom>
        </p:spPr>
      </p:pic>
      <p:pic>
        <p:nvPicPr>
          <p:cNvPr id="45" name="Picture 19" descr="Router Clip Art">
            <a:extLst>
              <a:ext uri="{FF2B5EF4-FFF2-40B4-BE49-F238E27FC236}">
                <a16:creationId xmlns:a16="http://schemas.microsoft.com/office/drawing/2014/main" id="{C897B9A1-C111-814C-9228-BC46F11E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52" y="1870453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EC777FB-AB39-814D-A109-7898E4D9482D}"/>
              </a:ext>
            </a:extLst>
          </p:cNvPr>
          <p:cNvSpPr txBox="1"/>
          <p:nvPr/>
        </p:nvSpPr>
        <p:spPr>
          <a:xfrm>
            <a:off x="2156831" y="2442064"/>
            <a:ext cx="303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Congestion Control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7237300-77F4-B44B-81F9-92860917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858" y="2612157"/>
            <a:ext cx="4483712" cy="19101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B0C1CD5-55C0-5F47-9752-7B0AA3AFA8F6}"/>
              </a:ext>
            </a:extLst>
          </p:cNvPr>
          <p:cNvSpPr txBox="1"/>
          <p:nvPr/>
        </p:nvSpPr>
        <p:spPr>
          <a:xfrm>
            <a:off x="6815856" y="1028741"/>
            <a:ext cx="5083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New Reno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= slow start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 + congestion avoidance (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AI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 + fast retransmit &amp; recovery (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MD</a:t>
            </a:r>
            <a:r>
              <a:rPr lang="en-US" sz="2400" dirty="0">
                <a:latin typeface="Helvetica" pitchFamily="2" charset="0"/>
              </a:rPr>
              <a:t>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7A44346-3102-964A-B2F1-98A745E3D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4965757"/>
            <a:ext cx="6176151" cy="18423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4E664EF-4980-FF42-9536-FFD7B8EADAF2}"/>
              </a:ext>
            </a:extLst>
          </p:cNvPr>
          <p:cNvSpPr txBox="1"/>
          <p:nvPr/>
        </p:nvSpPr>
        <p:spPr>
          <a:xfrm>
            <a:off x="1411008" y="3220996"/>
            <a:ext cx="372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Bandwidth-Delay Product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B13EA2-C4BE-C64B-9300-913A1AAE3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709" y="4991802"/>
            <a:ext cx="480296" cy="4110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2D33D82-C035-0F4C-8645-685E99A6B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694" y="5011044"/>
            <a:ext cx="969560" cy="566410"/>
          </a:xfrm>
          <a:prstGeom prst="rect">
            <a:avLst/>
          </a:prstGeom>
        </p:spPr>
      </p:pic>
      <p:pic>
        <p:nvPicPr>
          <p:cNvPr id="56" name="Picture 19" descr="Router Clip Art">
            <a:extLst>
              <a:ext uri="{FF2B5EF4-FFF2-40B4-BE49-F238E27FC236}">
                <a16:creationId xmlns:a16="http://schemas.microsoft.com/office/drawing/2014/main" id="{9CB200C5-434C-8A4B-9558-66A5E596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50" y="4989862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124">
            <a:extLst>
              <a:ext uri="{FF2B5EF4-FFF2-40B4-BE49-F238E27FC236}">
                <a16:creationId xmlns:a16="http://schemas.microsoft.com/office/drawing/2014/main" id="{D2F32C28-9475-9A49-B97B-2334AB199F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3890" y="2140348"/>
            <a:ext cx="556816" cy="682457"/>
            <a:chOff x="-44" y="1473"/>
            <a:chExt cx="981" cy="1105"/>
          </a:xfrm>
        </p:grpSpPr>
        <p:pic>
          <p:nvPicPr>
            <p:cNvPr id="58" name="Picture 125" descr="desktop_computer_stylized_medium">
              <a:extLst>
                <a:ext uri="{FF2B5EF4-FFF2-40B4-BE49-F238E27FC236}">
                  <a16:creationId xmlns:a16="http://schemas.microsoft.com/office/drawing/2014/main" id="{43D7FDD0-2D9E-A84E-94B5-2C7CED5B7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26">
              <a:extLst>
                <a:ext uri="{FF2B5EF4-FFF2-40B4-BE49-F238E27FC236}">
                  <a16:creationId xmlns:a16="http://schemas.microsoft.com/office/drawing/2014/main" id="{2735758B-9E50-AF4A-9235-F48E05A78D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3" name="Group 124">
            <a:extLst>
              <a:ext uri="{FF2B5EF4-FFF2-40B4-BE49-F238E27FC236}">
                <a16:creationId xmlns:a16="http://schemas.microsoft.com/office/drawing/2014/main" id="{0C64279D-5546-DB4A-B7EA-515A0DF058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89113" y="2206530"/>
            <a:ext cx="556816" cy="682457"/>
            <a:chOff x="-44" y="1473"/>
            <a:chExt cx="981" cy="1105"/>
          </a:xfrm>
        </p:grpSpPr>
        <p:pic>
          <p:nvPicPr>
            <p:cNvPr id="64" name="Picture 125" descr="desktop_computer_stylized_medium">
              <a:extLst>
                <a:ext uri="{FF2B5EF4-FFF2-40B4-BE49-F238E27FC236}">
                  <a16:creationId xmlns:a16="http://schemas.microsoft.com/office/drawing/2014/main" id="{54BE8FE1-1B9F-8B48-8D52-5A47B349B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B575E5A4-F803-544C-B90D-C7EAF2860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6" name="Group 124">
            <a:extLst>
              <a:ext uri="{FF2B5EF4-FFF2-40B4-BE49-F238E27FC236}">
                <a16:creationId xmlns:a16="http://schemas.microsoft.com/office/drawing/2014/main" id="{AE845D92-C529-354D-94FF-B2344733C1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99827" y="1400970"/>
            <a:ext cx="556816" cy="682457"/>
            <a:chOff x="-44" y="1473"/>
            <a:chExt cx="981" cy="1105"/>
          </a:xfrm>
        </p:grpSpPr>
        <p:pic>
          <p:nvPicPr>
            <p:cNvPr id="67" name="Picture 125" descr="desktop_computer_stylized_medium">
              <a:extLst>
                <a:ext uri="{FF2B5EF4-FFF2-40B4-BE49-F238E27FC236}">
                  <a16:creationId xmlns:a16="http://schemas.microsoft.com/office/drawing/2014/main" id="{441F169F-76CC-F747-8062-977AA73EA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26">
              <a:extLst>
                <a:ext uri="{FF2B5EF4-FFF2-40B4-BE49-F238E27FC236}">
                  <a16:creationId xmlns:a16="http://schemas.microsoft.com/office/drawing/2014/main" id="{B2FCEE4E-6D29-4446-82F1-C426D7EA80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B95D38C2-1366-6847-BF02-E7637C27C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226" y="2744003"/>
            <a:ext cx="4736134" cy="182518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59991AD-F225-8A4D-8BED-D29E316C56F8}"/>
              </a:ext>
            </a:extLst>
          </p:cNvPr>
          <p:cNvSpPr txBox="1"/>
          <p:nvPr/>
        </p:nvSpPr>
        <p:spPr>
          <a:xfrm>
            <a:off x="550041" y="364383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&lt; BDP: sender under-uses the link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BDP =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: 100% link use, zero queues (ideal)</a:t>
            </a:r>
          </a:p>
          <a:p>
            <a:pPr algn="l"/>
            <a:r>
              <a:rPr lang="en-US" dirty="0">
                <a:latin typeface="Helvetica" pitchFamily="2" charset="0"/>
              </a:rPr>
              <a:t>BDP &lt;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&lt; BDP + B: persistent queue @ router</a:t>
            </a:r>
          </a:p>
          <a:p>
            <a:pPr algn="l"/>
            <a:r>
              <a:rPr lang="en-US" dirty="0">
                <a:latin typeface="Helvetica" pitchFamily="2" charset="0"/>
              </a:rPr>
              <a:t>BDP + B &lt;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: packet drops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84760F9-BDB0-0740-A4AF-B644E9613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2628" y="5247475"/>
            <a:ext cx="3453212" cy="126980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B8D37ED-435B-B645-8C6F-A5629FD9B05C}"/>
              </a:ext>
            </a:extLst>
          </p:cNvPr>
          <p:cNvSpPr txBox="1"/>
          <p:nvPr/>
        </p:nvSpPr>
        <p:spPr>
          <a:xfrm>
            <a:off x="6815855" y="4641393"/>
            <a:ext cx="35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BBR: </a:t>
            </a:r>
            <a:r>
              <a:rPr lang="en-US" sz="2400" dirty="0">
                <a:latin typeface="Helvetica" pitchFamily="2" charset="0"/>
              </a:rPr>
              <a:t>Gain cycling</a:t>
            </a:r>
          </a:p>
        </p:txBody>
      </p:sp>
    </p:spTree>
    <p:extLst>
      <p:ext uri="{BB962C8B-B14F-4D97-AF65-F5344CB8AC3E}">
        <p14:creationId xmlns:p14="http://schemas.microsoft.com/office/powerpoint/2010/main" val="32332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1F9E-3BCE-9643-A264-9F86C477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Netmask </a:t>
            </a:r>
            <a:r>
              <a:rPr lang="en-US" dirty="0"/>
              <a:t>(or subnet mask)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9DC0-F2B1-7E4C-A55D-423F3DB0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to denote the IP prefix length of an organization</a:t>
            </a:r>
          </a:p>
          <a:p>
            <a:r>
              <a:rPr lang="en-US" dirty="0"/>
              <a:t>32 bits: </a:t>
            </a:r>
            <a:r>
              <a:rPr lang="en-US" dirty="0">
                <a:solidFill>
                  <a:srgbClr val="C00000"/>
                </a:solidFill>
              </a:rPr>
              <a:t>a 1-bit denotes a prefix bit position</a:t>
            </a:r>
            <a:r>
              <a:rPr lang="en-US" dirty="0"/>
              <a:t>. 0 denotes host bit.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65017-DCB1-A949-AE14-755730F20BBA}"/>
              </a:ext>
            </a:extLst>
          </p:cNvPr>
          <p:cNvGrpSpPr>
            <a:grpSpLocks/>
          </p:cNvGrpSpPr>
          <p:nvPr/>
        </p:nvGrpSpPr>
        <p:grpSpPr bwMode="auto">
          <a:xfrm>
            <a:off x="2817360" y="3198019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FB22F253-58B5-F845-91F7-066307DEC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6308F4A-F254-2641-9624-8233B321A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2499EA0-C1E0-AB4D-9EE6-1AF6C1BD1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0509F5F-A415-3C40-9562-7A1C5BB66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6D5E550-7CC5-B449-BD01-5C9955175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DEEB55D-C324-7A47-A437-602AF4DF9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F3CBF41-2A89-194F-8F60-198383A43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34E65F5A-C60C-EA4A-917A-C05B99C60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id="{6D1320A1-059F-B94F-BEE8-60C3B133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772" y="5518151"/>
            <a:ext cx="6066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11111111   11111111  1111111</a:t>
            </a:r>
            <a:r>
              <a:rPr lang="en-US" altLang="en-US" sz="2400" dirty="0">
                <a:latin typeface="Arial" panose="020B0604020202020204" pitchFamily="34" charset="0"/>
              </a:rPr>
              <a:t>0    00000000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31BD1AB-1CA2-944A-988F-3BC97CBA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815" y="4918264"/>
            <a:ext cx="1466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network part of mask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46C2403-76DC-1743-B7E4-3259B005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38" y="4974323"/>
            <a:ext cx="1617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host part of mask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AE91CA-2FAF-D24B-A040-455195DA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360" y="5294314"/>
            <a:ext cx="1277984" cy="6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69DEFA08-764F-4341-9F0D-1B64A711C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5309" y="5289551"/>
            <a:ext cx="1466850" cy="111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13B087A-70B1-0B49-965C-461034015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0865" y="5300662"/>
            <a:ext cx="45799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F49A39A2-569A-2940-AD3E-4B3122C4C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5034" y="5294312"/>
            <a:ext cx="525462" cy="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A02EB260-524D-E145-8F61-C8769320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17" y="6176171"/>
            <a:ext cx="3539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Netmask: 255.255.254.0</a:t>
            </a:r>
            <a:endParaRPr lang="en-US" alt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8E78-35EE-B14F-8FBC-91931E80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addresses from same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1073-82E9-EB4E-8ACC-78449D02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/>
          <a:lstStyle/>
          <a:p>
            <a:r>
              <a:rPr lang="en-US" dirty="0"/>
              <a:t>Given IP addresses A and B, and netmask 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1. Compute logical AND (A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2. Compute logical AND (B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3. If (A &amp; M) == (B &amp; M) then A and B are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    on the same network.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Ex: A = </a:t>
            </a:r>
            <a:r>
              <a:rPr lang="en-US" altLang="en-US" dirty="0">
                <a:latin typeface="Arial" panose="020B0604020202020204" pitchFamily="34" charset="0"/>
              </a:rPr>
              <a:t>165.230.82.52, B = 165.230.24.93, M = 255.255.128.0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and B are in the same network according to the netmask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&amp; M == B &amp; M == 165.230.0.0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9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EEE1-E8DA-4048-A284-E28BB8E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own IP address(es)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AFE0-B7D4-5D4E-B8DA-1DA9E127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way (still works today on Mac and Linux):</a:t>
            </a:r>
          </a:p>
          <a:p>
            <a:pPr lvl="1"/>
            <a:r>
              <a:rPr lang="en-US" dirty="0">
                <a:latin typeface="Courier" pitchFamily="2" charset="0"/>
              </a:rPr>
              <a:t>ifconfig –a</a:t>
            </a:r>
          </a:p>
          <a:p>
            <a:endParaRPr lang="en-US" dirty="0"/>
          </a:p>
          <a:p>
            <a:r>
              <a:rPr lang="en-US" dirty="0"/>
              <a:t>The new way using “iproute2” tools on Linux: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link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addr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dirty="0"/>
              <a:t>What else do you see in these outputs?</a:t>
            </a:r>
          </a:p>
        </p:txBody>
      </p:sp>
    </p:spTree>
    <p:extLst>
      <p:ext uri="{BB962C8B-B14F-4D97-AF65-F5344CB8AC3E}">
        <p14:creationId xmlns:p14="http://schemas.microsoft.com/office/powerpoint/2010/main" val="157686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Network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UDP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55" y="2312499"/>
            <a:ext cx="1764011" cy="127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C6189-D23B-7543-83B3-A3E660DA21B9}"/>
              </a:ext>
            </a:extLst>
          </p:cNvPr>
          <p:cNvSpPr txBox="1"/>
          <p:nvPr/>
        </p:nvSpPr>
        <p:spPr>
          <a:xfrm rot="768831">
            <a:off x="9504073" y="3723589"/>
            <a:ext cx="12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Helvetica" pitchFamily="2" charset="0"/>
              </a:rPr>
              <a:t>Net layer</a:t>
            </a:r>
          </a:p>
        </p:txBody>
      </p:sp>
    </p:spTree>
    <p:extLst>
      <p:ext uri="{BB962C8B-B14F-4D97-AF65-F5344CB8AC3E}">
        <p14:creationId xmlns:p14="http://schemas.microsoft.com/office/powerpoint/2010/main" val="36758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0013 0.0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2587-A120-5544-8B0C-E3962D11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0CBD-C9D8-984C-B08D-F2D65B57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32508" cy="483120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Main function: Move data from sending to receiving endpoint</a:t>
            </a:r>
          </a:p>
          <a:p>
            <a:r>
              <a:rPr lang="en-US" altLang="en-US" dirty="0"/>
              <a:t>on sending endpoint: encapsulate transport segments into </a:t>
            </a:r>
            <a:r>
              <a:rPr lang="en-US" altLang="en-US" dirty="0">
                <a:solidFill>
                  <a:srgbClr val="C00000"/>
                </a:solidFill>
              </a:rPr>
              <a:t>datagrams</a:t>
            </a:r>
          </a:p>
          <a:p>
            <a:r>
              <a:rPr lang="en-US" altLang="en-US" dirty="0"/>
              <a:t>on receiving endpoint: deliver datagrams to transport layer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The network layer also runs in every router</a:t>
            </a:r>
          </a:p>
          <a:p>
            <a:pPr lvl="1"/>
            <a:r>
              <a:rPr lang="en-US" altLang="en-US" dirty="0"/>
              <a:t>Very challenging to evolve the network layer</a:t>
            </a:r>
          </a:p>
          <a:p>
            <a:r>
              <a:rPr lang="en-US" altLang="en-US" dirty="0"/>
              <a:t>Routers examine headers on all passing through them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dirty="0"/>
          </a:p>
        </p:txBody>
      </p:sp>
      <p:pic>
        <p:nvPicPr>
          <p:cNvPr id="619" name="Picture 61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93E700A-328A-CA4C-A15A-CEBCFD57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70" y="456899"/>
            <a:ext cx="1915099" cy="1810751"/>
          </a:xfrm>
          <a:prstGeom prst="rect">
            <a:avLst/>
          </a:prstGeom>
        </p:spPr>
      </p:pic>
      <p:pic>
        <p:nvPicPr>
          <p:cNvPr id="620" name="Picture 619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F3D4176-6200-EB43-A4F3-082E74A1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881" y="4724744"/>
            <a:ext cx="1915099" cy="1810751"/>
          </a:xfrm>
          <a:prstGeom prst="rect">
            <a:avLst/>
          </a:prstGeom>
        </p:spPr>
      </p:pic>
      <p:pic>
        <p:nvPicPr>
          <p:cNvPr id="621" name="Picture 620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E34314EF-6805-EB42-B6DC-B2BA43EF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879" y="5794519"/>
            <a:ext cx="635229" cy="701039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DA73E113-25DC-9B49-A5F2-C776220B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879" y="1560694"/>
            <a:ext cx="675640" cy="675640"/>
          </a:xfrm>
          <a:prstGeom prst="rect">
            <a:avLst/>
          </a:prstGeom>
        </p:spPr>
      </p:pic>
      <p:pic>
        <p:nvPicPr>
          <p:cNvPr id="623" name="Picture 62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ADE206E4-FEB1-9045-9877-F55505955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105" y="3018852"/>
            <a:ext cx="1211852" cy="1114699"/>
          </a:xfrm>
          <a:prstGeom prst="rect">
            <a:avLst/>
          </a:prstGeom>
        </p:spPr>
      </p:pic>
      <p:sp>
        <p:nvSpPr>
          <p:cNvPr id="624" name="TextBox 623">
            <a:extLst>
              <a:ext uri="{FF2B5EF4-FFF2-40B4-BE49-F238E27FC236}">
                <a16:creationId xmlns:a16="http://schemas.microsoft.com/office/drawing/2014/main" id="{AC7B1D75-6446-F245-B363-83846E9626A0}"/>
              </a:ext>
            </a:extLst>
          </p:cNvPr>
          <p:cNvSpPr txBox="1"/>
          <p:nvPr/>
        </p:nvSpPr>
        <p:spPr>
          <a:xfrm>
            <a:off x="9570708" y="4209164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 Layer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CF32D749-62B7-6B49-91E5-D6BDB658664C}"/>
              </a:ext>
            </a:extLst>
          </p:cNvPr>
          <p:cNvSpPr txBox="1"/>
          <p:nvPr/>
        </p:nvSpPr>
        <p:spPr>
          <a:xfrm>
            <a:off x="9369136" y="2343263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6DDE20BD-380E-464C-B106-EEB33DF1FDAE}"/>
              </a:ext>
            </a:extLst>
          </p:cNvPr>
          <p:cNvSpPr txBox="1"/>
          <p:nvPr/>
        </p:nvSpPr>
        <p:spPr>
          <a:xfrm>
            <a:off x="9736970" y="134185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34FD4F36-75D4-7044-AA1F-DB0335C7FD87}"/>
              </a:ext>
            </a:extLst>
          </p:cNvPr>
          <p:cNvSpPr txBox="1"/>
          <p:nvPr/>
        </p:nvSpPr>
        <p:spPr>
          <a:xfrm>
            <a:off x="8336065" y="5960372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F5E724D5-CAEE-A94F-B3B4-DA4739140DC8}"/>
              </a:ext>
            </a:extLst>
          </p:cNvPr>
          <p:cNvSpPr txBox="1"/>
          <p:nvPr/>
        </p:nvSpPr>
        <p:spPr>
          <a:xfrm>
            <a:off x="9997704" y="6506388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</p:spTree>
    <p:extLst>
      <p:ext uri="{BB962C8B-B14F-4D97-AF65-F5344CB8AC3E}">
        <p14:creationId xmlns:p14="http://schemas.microsoft.com/office/powerpoint/2010/main" val="22388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625" grpId="0"/>
      <p:bldP spid="626" grpId="0"/>
      <p:bldP spid="627" grpId="0"/>
      <p:bldP spid="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 and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server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E29F-0171-4D44-95F4-E2D98008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60F49-E83F-5647-A8A2-1A1A6075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4CA9-8C0A-9F47-892B-0738FFB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needs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6CFD-8073-944A-BB8B-A3C81C02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3918"/>
            <a:ext cx="11035937" cy="5234081"/>
          </a:xfrm>
        </p:spPr>
        <p:txBody>
          <a:bodyPr>
            <a:normAutofit/>
          </a:bodyPr>
          <a:lstStyle/>
          <a:p>
            <a:r>
              <a:rPr lang="en-US" dirty="0"/>
              <a:t>Addresses allow endpoints to </a:t>
            </a:r>
            <a:r>
              <a:rPr lang="en-US" dirty="0">
                <a:solidFill>
                  <a:srgbClr val="C00000"/>
                </a:solidFill>
              </a:rPr>
              <a:t>locate each other </a:t>
            </a:r>
            <a:r>
              <a:rPr lang="en-US" dirty="0"/>
              <a:t>to communicate</a:t>
            </a:r>
          </a:p>
          <a:p>
            <a:endParaRPr lang="en-US" dirty="0"/>
          </a:p>
          <a:p>
            <a:r>
              <a:rPr lang="en-US" dirty="0"/>
              <a:t>Internet addresses are neither endpoint names nor identify them</a:t>
            </a:r>
          </a:p>
          <a:p>
            <a:endParaRPr lang="en-US" dirty="0"/>
          </a:p>
          <a:p>
            <a:r>
              <a:rPr lang="en-US" dirty="0"/>
              <a:t>Addresses help routers determine how to move a packet</a:t>
            </a:r>
          </a:p>
          <a:p>
            <a:pPr lvl="1"/>
            <a:r>
              <a:rPr lang="en-US" dirty="0"/>
              <a:t>Like </a:t>
            </a:r>
            <a:r>
              <a:rPr lang="en-US" dirty="0">
                <a:solidFill>
                  <a:srgbClr val="C00000"/>
                </a:solidFill>
              </a:rPr>
              <a:t>street address </a:t>
            </a:r>
            <a:r>
              <a:rPr lang="en-US" dirty="0"/>
              <a:t>for the postal system</a:t>
            </a:r>
          </a:p>
          <a:p>
            <a:endParaRPr lang="en-US" dirty="0"/>
          </a:p>
          <a:p>
            <a:r>
              <a:rPr lang="en-US" dirty="0"/>
              <a:t>Network layer addresses are </a:t>
            </a:r>
            <a:r>
              <a:rPr lang="en-US" dirty="0">
                <a:solidFill>
                  <a:srgbClr val="C00000"/>
                </a:solidFill>
              </a:rPr>
              <a:t>designed </a:t>
            </a:r>
            <a:r>
              <a:rPr lang="en-US" dirty="0"/>
              <a:t>to help routers perform the forwarding and routing functions </a:t>
            </a:r>
            <a:r>
              <a:rPr lang="en-US" dirty="0">
                <a:solidFill>
                  <a:srgbClr val="C00000"/>
                </a:solidFill>
              </a:rPr>
              <a:t>efficiently</a:t>
            </a:r>
          </a:p>
          <a:p>
            <a:pPr lvl="1"/>
            <a:r>
              <a:rPr lang="en-US" dirty="0"/>
              <a:t>Specifically, we’ll look at </a:t>
            </a:r>
            <a:r>
              <a:rPr lang="en-US" dirty="0">
                <a:solidFill>
                  <a:srgbClr val="C00000"/>
                </a:solidFill>
              </a:rPr>
              <a:t>Internet Protocol (IP)</a:t>
            </a:r>
            <a:r>
              <a:rPr lang="en-US" dirty="0"/>
              <a:t> addresses.</a:t>
            </a:r>
          </a:p>
          <a:p>
            <a:pPr lvl="1"/>
            <a:r>
              <a:rPr lang="en-US" dirty="0"/>
              <a:t>Most popular: IP version 4 or IPv4. (later: IPv6)</a:t>
            </a:r>
          </a:p>
        </p:txBody>
      </p:sp>
    </p:spTree>
    <p:extLst>
      <p:ext uri="{BB962C8B-B14F-4D97-AF65-F5344CB8AC3E}">
        <p14:creationId xmlns:p14="http://schemas.microsoft.com/office/powerpoint/2010/main" val="8017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724988AB-7A06-7C4E-922C-B9E9EF10E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356"/>
            <a:ext cx="7772400" cy="11430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IPv4 Addresses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697FFF-A68C-1D4E-8FB1-0D484AFD5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796019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dirty="0"/>
              <a:t>32 bits long</a:t>
            </a:r>
          </a:p>
          <a:p>
            <a:r>
              <a:rPr lang="en-US" altLang="en-US" dirty="0"/>
              <a:t>Identifier for a network </a:t>
            </a:r>
            <a:r>
              <a:rPr lang="en-US" altLang="en-US" dirty="0">
                <a:solidFill>
                  <a:srgbClr val="C00000"/>
                </a:solidFill>
              </a:rPr>
              <a:t>interface</a:t>
            </a:r>
          </a:p>
          <a:p>
            <a:r>
              <a:rPr lang="en-US" altLang="en-US" dirty="0"/>
              <a:t>An IP address corresponds to the </a:t>
            </a:r>
            <a:r>
              <a:rPr lang="en-US" altLang="en-US" dirty="0">
                <a:solidFill>
                  <a:srgbClr val="C00000"/>
                </a:solidFill>
              </a:rPr>
              <a:t>point of attachment </a:t>
            </a:r>
            <a:r>
              <a:rPr lang="en-US" altLang="en-US" dirty="0"/>
              <a:t>of an endpoint to the network.</a:t>
            </a:r>
          </a:p>
          <a:p>
            <a:r>
              <a:rPr lang="en-US" altLang="en-US" dirty="0"/>
              <a:t>An IP address is </a:t>
            </a:r>
            <a:r>
              <a:rPr lang="en-US" altLang="en-US" dirty="0">
                <a:solidFill>
                  <a:srgbClr val="C00000"/>
                </a:solidFill>
              </a:rPr>
              <a:t>NOT an identifier</a:t>
            </a:r>
            <a:r>
              <a:rPr lang="en-US" altLang="en-US" dirty="0"/>
              <a:t> for the endpoint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Dotted quad notation</a:t>
            </a:r>
            <a:r>
              <a:rPr lang="en-US" altLang="en-US" dirty="0"/>
              <a:t>: each byte is written in decimal in MSB order, separated by dots. 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36FAD-F321-4741-A8D7-FD4610474AAD}"/>
              </a:ext>
            </a:extLst>
          </p:cNvPr>
          <p:cNvSpPr txBox="1"/>
          <p:nvPr/>
        </p:nvSpPr>
        <p:spPr>
          <a:xfrm>
            <a:off x="2616925" y="5312375"/>
            <a:ext cx="737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60823-E2E0-C440-A46C-709F4BA5F885}"/>
              </a:ext>
            </a:extLst>
          </p:cNvPr>
          <p:cNvSpPr txBox="1"/>
          <p:nvPr/>
        </p:nvSpPr>
        <p:spPr>
          <a:xfrm>
            <a:off x="3122020" y="5916194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3B6E8-383A-E94A-9A32-11135E60B32D}"/>
              </a:ext>
            </a:extLst>
          </p:cNvPr>
          <p:cNvSpPr txBox="1"/>
          <p:nvPr/>
        </p:nvSpPr>
        <p:spPr>
          <a:xfrm>
            <a:off x="4593772" y="5916194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31591-325D-F841-AC0C-3512F50A78BC}"/>
              </a:ext>
            </a:extLst>
          </p:cNvPr>
          <p:cNvSpPr txBox="1"/>
          <p:nvPr/>
        </p:nvSpPr>
        <p:spPr>
          <a:xfrm>
            <a:off x="6370323" y="5916193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5E947-327E-FC47-BF81-401BC4B2B97B}"/>
              </a:ext>
            </a:extLst>
          </p:cNvPr>
          <p:cNvSpPr txBox="1"/>
          <p:nvPr/>
        </p:nvSpPr>
        <p:spPr>
          <a:xfrm>
            <a:off x="7957458" y="591491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54C7F-8809-4348-A528-2A8D9E9D95F8}"/>
              </a:ext>
            </a:extLst>
          </p:cNvPr>
          <p:cNvSpPr txBox="1"/>
          <p:nvPr/>
        </p:nvSpPr>
        <p:spPr>
          <a:xfrm>
            <a:off x="4168683" y="5914911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5200E-870D-5E4A-8263-D7EB05A07011}"/>
              </a:ext>
            </a:extLst>
          </p:cNvPr>
          <p:cNvSpPr txBox="1"/>
          <p:nvPr/>
        </p:nvSpPr>
        <p:spPr>
          <a:xfrm>
            <a:off x="5817327" y="5914910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526C7-28A7-944D-9E5C-2C7CE6561584}"/>
              </a:ext>
            </a:extLst>
          </p:cNvPr>
          <p:cNvSpPr txBox="1"/>
          <p:nvPr/>
        </p:nvSpPr>
        <p:spPr>
          <a:xfrm>
            <a:off x="7502437" y="5914909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1344</Words>
  <Application>Microsoft Macintosh PowerPoint</Application>
  <PresentationFormat>Widescreen</PresentationFormat>
  <Paragraphs>251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</vt:lpstr>
      <vt:lpstr>Helvetica</vt:lpstr>
      <vt:lpstr>Tahoma</vt:lpstr>
      <vt:lpstr>Times New Roman</vt:lpstr>
      <vt:lpstr>Wingdings</vt:lpstr>
      <vt:lpstr>Office Theme</vt:lpstr>
      <vt:lpstr>Network Layer: Addressing</vt:lpstr>
      <vt:lpstr>Quick recap of concepts</vt:lpstr>
      <vt:lpstr>Network</vt:lpstr>
      <vt:lpstr>The network layer</vt:lpstr>
      <vt:lpstr>Two key network-layer functions</vt:lpstr>
      <vt:lpstr>Data plane and Control Plane</vt:lpstr>
      <vt:lpstr>Internet Addressing</vt:lpstr>
      <vt:lpstr>The Internet needs addresses</vt:lpstr>
      <vt:lpstr>IPv4 Addresses</vt:lpstr>
      <vt:lpstr>Grouping IP addresses by prefixes</vt:lpstr>
      <vt:lpstr>IP addresses use hierarchy to scale routing</vt:lpstr>
      <vt:lpstr>IP addresses use hierarchy to scale routing</vt:lpstr>
      <vt:lpstr>Classful IPv4 addressing</vt:lpstr>
      <vt:lpstr>Classful IPv4 addressing</vt:lpstr>
      <vt:lpstr>Classful IPv4 addressing</vt:lpstr>
      <vt:lpstr>Problems with classful addressing</vt:lpstr>
      <vt:lpstr>Classless IPv4 addressing (CIDR)</vt:lpstr>
      <vt:lpstr>Classless IPv4 addressing</vt:lpstr>
      <vt:lpstr>CIDR</vt:lpstr>
      <vt:lpstr>Netmask (or subnet mask)</vt:lpstr>
      <vt:lpstr>Detecting addresses from same network</vt:lpstr>
      <vt:lpstr>Finding your own IP address(es)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3759</cp:revision>
  <dcterms:created xsi:type="dcterms:W3CDTF">2019-01-23T03:40:12Z</dcterms:created>
  <dcterms:modified xsi:type="dcterms:W3CDTF">2022-03-29T02:13:49Z</dcterms:modified>
</cp:coreProperties>
</file>